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orbel" panose="020B05030202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St8j3cJh8BkCF3Xytudjr3N8G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788E22-5EC1-4216-9E43-68D78D528A04}">
  <a:tblStyle styleId="{8B788E22-5EC1-4216-9E43-68D78D528A0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BF0"/>
          </a:solidFill>
        </a:fill>
      </a:tcStyle>
    </a:wholeTbl>
    <a:band1H>
      <a:tcTxStyle/>
      <a:tcStyle>
        <a:tcBdr/>
        <a:fill>
          <a:solidFill>
            <a:srgbClr val="CDD5E0"/>
          </a:solidFill>
        </a:fill>
      </a:tcStyle>
    </a:band1H>
    <a:band2H>
      <a:tcTxStyle/>
      <a:tcStyle>
        <a:tcBdr/>
      </a:tcStyle>
    </a:band2H>
    <a:band1V>
      <a:tcTxStyle/>
      <a:tcStyle>
        <a:tcBdr/>
        <a:fill>
          <a:solidFill>
            <a:srgbClr val="CDD5E0"/>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F5DD8BBD-8340-4DD4-9A87-5F7990FACC3F}"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BD0D6"/>
          </a:solidFill>
        </a:fill>
      </a:tcStyle>
    </a:band1H>
    <a:band2H>
      <a:tcTxStyle/>
      <a:tcStyle>
        <a:tcBdr/>
      </a:tcStyle>
    </a:band2H>
    <a:band1V>
      <a:tcTxStyle/>
      <a:tcStyle>
        <a:tcBdr/>
        <a:fill>
          <a:solidFill>
            <a:srgbClr val="CBD0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2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02">
  <p:cSld name="Title Slide_02">
    <p:spTree>
      <p:nvGrpSpPr>
        <p:cNvPr id="1" name="Shape 15"/>
        <p:cNvGrpSpPr/>
        <p:nvPr/>
      </p:nvGrpSpPr>
      <p:grpSpPr>
        <a:xfrm>
          <a:off x="0" y="0"/>
          <a:ext cx="0" cy="0"/>
          <a:chOff x="0" y="0"/>
          <a:chExt cx="0" cy="0"/>
        </a:xfrm>
      </p:grpSpPr>
      <p:sp>
        <p:nvSpPr>
          <p:cNvPr id="16" name="Google Shape;16;p1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9"/>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9"/>
          <p:cNvSpPr>
            <a:spLocks noGrp="1"/>
          </p:cNvSpPr>
          <p:nvPr>
            <p:ph type="pic" idx="2"/>
          </p:nvPr>
        </p:nvSpPr>
        <p:spPr>
          <a:xfrm>
            <a:off x="710812" y="728545"/>
            <a:ext cx="5305661" cy="5305661"/>
          </a:xfrm>
          <a:prstGeom prst="ellipse">
            <a:avLst/>
          </a:prstGeom>
          <a:solidFill>
            <a:schemeClr val="lt2"/>
          </a:solidFill>
          <a:ln>
            <a:noFill/>
          </a:ln>
        </p:spPr>
      </p:sp>
      <p:grpSp>
        <p:nvGrpSpPr>
          <p:cNvPr id="20" name="Google Shape;20;p19"/>
          <p:cNvGrpSpPr/>
          <p:nvPr/>
        </p:nvGrpSpPr>
        <p:grpSpPr>
          <a:xfrm>
            <a:off x="-1728305" y="-2049517"/>
            <a:ext cx="8917229" cy="10769768"/>
            <a:chOff x="11114088" y="2241550"/>
            <a:chExt cx="1905000" cy="2354263"/>
          </a:xfrm>
        </p:grpSpPr>
        <p:sp>
          <p:nvSpPr>
            <p:cNvPr id="21" name="Google Shape;21;p1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3" name="Google Shape;23;p19"/>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24" name="Google Shape;24;p19"/>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Slide">
  <p:cSld name="Team Slide">
    <p:spTree>
      <p:nvGrpSpPr>
        <p:cNvPr id="1" name="Shape 120"/>
        <p:cNvGrpSpPr/>
        <p:nvPr/>
      </p:nvGrpSpPr>
      <p:grpSpPr>
        <a:xfrm>
          <a:off x="0" y="0"/>
          <a:ext cx="0" cy="0"/>
          <a:chOff x="0" y="0"/>
          <a:chExt cx="0" cy="0"/>
        </a:xfrm>
      </p:grpSpPr>
      <p:grpSp>
        <p:nvGrpSpPr>
          <p:cNvPr id="121" name="Google Shape;121;p28"/>
          <p:cNvGrpSpPr/>
          <p:nvPr/>
        </p:nvGrpSpPr>
        <p:grpSpPr>
          <a:xfrm rot="-2149226">
            <a:off x="7430044" y="-1843126"/>
            <a:ext cx="4436224" cy="5482435"/>
            <a:chOff x="11114088" y="2241550"/>
            <a:chExt cx="1905000" cy="2354263"/>
          </a:xfrm>
        </p:grpSpPr>
        <p:sp>
          <p:nvSpPr>
            <p:cNvPr id="122" name="Google Shape;122;p28"/>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8"/>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8"/>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 name="Google Shape;125;p28"/>
          <p:cNvSpPr/>
          <p:nvPr/>
        </p:nvSpPr>
        <p:spPr>
          <a:xfrm>
            <a:off x="954140"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28"/>
          <p:cNvSpPr/>
          <p:nvPr/>
        </p:nvSpPr>
        <p:spPr>
          <a:xfrm>
            <a:off x="3807539"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28"/>
          <p:cNvSpPr/>
          <p:nvPr/>
        </p:nvSpPr>
        <p:spPr>
          <a:xfrm>
            <a:off x="6646275"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28"/>
          <p:cNvSpPr/>
          <p:nvPr/>
        </p:nvSpPr>
        <p:spPr>
          <a:xfrm>
            <a:off x="9498658"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8"/>
          <p:cNvSpPr/>
          <p:nvPr/>
        </p:nvSpPr>
        <p:spPr>
          <a:xfrm>
            <a:off x="4011967"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28"/>
          <p:cNvSpPr/>
          <p:nvPr/>
        </p:nvSpPr>
        <p:spPr>
          <a:xfrm>
            <a:off x="6850703"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28"/>
          <p:cNvSpPr/>
          <p:nvPr/>
        </p:nvSpPr>
        <p:spPr>
          <a:xfrm>
            <a:off x="9703086"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28"/>
          <p:cNvSpPr/>
          <p:nvPr/>
        </p:nvSpPr>
        <p:spPr>
          <a:xfrm>
            <a:off x="1158568"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28"/>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8"/>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5" name="Google Shape;135;p28"/>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36" name="Google Shape;136;p28"/>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2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38" name="Google Shape;138;p28"/>
          <p:cNvSpPr>
            <a:spLocks noGrp="1"/>
          </p:cNvSpPr>
          <p:nvPr>
            <p:ph type="pic" idx="2"/>
          </p:nvPr>
        </p:nvSpPr>
        <p:spPr>
          <a:xfrm>
            <a:off x="1103638" y="1848535"/>
            <a:ext cx="1430337" cy="1430337"/>
          </a:xfrm>
          <a:prstGeom prst="ellipse">
            <a:avLst/>
          </a:prstGeom>
          <a:solidFill>
            <a:schemeClr val="lt2"/>
          </a:solidFill>
          <a:ln>
            <a:noFill/>
          </a:ln>
        </p:spPr>
      </p:sp>
      <p:sp>
        <p:nvSpPr>
          <p:cNvPr id="139" name="Google Shape;139;p28"/>
          <p:cNvSpPr>
            <a:spLocks noGrp="1"/>
          </p:cNvSpPr>
          <p:nvPr>
            <p:ph type="pic" idx="3"/>
          </p:nvPr>
        </p:nvSpPr>
        <p:spPr>
          <a:xfrm>
            <a:off x="3957037" y="1848535"/>
            <a:ext cx="1430337" cy="1430337"/>
          </a:xfrm>
          <a:prstGeom prst="ellipse">
            <a:avLst/>
          </a:prstGeom>
          <a:solidFill>
            <a:schemeClr val="lt2"/>
          </a:solidFill>
          <a:ln>
            <a:noFill/>
          </a:ln>
        </p:spPr>
      </p:sp>
      <p:sp>
        <p:nvSpPr>
          <p:cNvPr id="140" name="Google Shape;140;p28"/>
          <p:cNvSpPr>
            <a:spLocks noGrp="1"/>
          </p:cNvSpPr>
          <p:nvPr>
            <p:ph type="pic" idx="4"/>
          </p:nvPr>
        </p:nvSpPr>
        <p:spPr>
          <a:xfrm>
            <a:off x="6795773" y="1848535"/>
            <a:ext cx="1430337" cy="1430337"/>
          </a:xfrm>
          <a:prstGeom prst="ellipse">
            <a:avLst/>
          </a:prstGeom>
          <a:solidFill>
            <a:schemeClr val="lt2"/>
          </a:solidFill>
          <a:ln>
            <a:noFill/>
          </a:ln>
        </p:spPr>
      </p:sp>
      <p:sp>
        <p:nvSpPr>
          <p:cNvPr id="141" name="Google Shape;141;p28"/>
          <p:cNvSpPr>
            <a:spLocks noGrp="1"/>
          </p:cNvSpPr>
          <p:nvPr>
            <p:ph type="pic" idx="5"/>
          </p:nvPr>
        </p:nvSpPr>
        <p:spPr>
          <a:xfrm>
            <a:off x="9648156" y="1848535"/>
            <a:ext cx="1430337" cy="1430337"/>
          </a:xfrm>
          <a:prstGeom prst="ellipse">
            <a:avLst/>
          </a:prstGeom>
          <a:solidFill>
            <a:schemeClr val="lt2"/>
          </a:solidFill>
          <a:ln>
            <a:noFill/>
          </a:ln>
        </p:spPr>
      </p:sp>
      <p:sp>
        <p:nvSpPr>
          <p:cNvPr id="142" name="Google Shape;142;p28"/>
          <p:cNvSpPr txBox="1">
            <a:spLocks noGrp="1"/>
          </p:cNvSpPr>
          <p:nvPr>
            <p:ph type="body" idx="1"/>
          </p:nvPr>
        </p:nvSpPr>
        <p:spPr>
          <a:xfrm>
            <a:off x="524454"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8"/>
          <p:cNvSpPr txBox="1">
            <a:spLocks noGrp="1"/>
          </p:cNvSpPr>
          <p:nvPr>
            <p:ph type="body" idx="6"/>
          </p:nvPr>
        </p:nvSpPr>
        <p:spPr>
          <a:xfrm>
            <a:off x="524454"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8"/>
          <p:cNvSpPr txBox="1">
            <a:spLocks noGrp="1"/>
          </p:cNvSpPr>
          <p:nvPr>
            <p:ph type="body" idx="7"/>
          </p:nvPr>
        </p:nvSpPr>
        <p:spPr>
          <a:xfrm>
            <a:off x="3377853"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8"/>
          <p:cNvSpPr txBox="1">
            <a:spLocks noGrp="1"/>
          </p:cNvSpPr>
          <p:nvPr>
            <p:ph type="body" idx="8"/>
          </p:nvPr>
        </p:nvSpPr>
        <p:spPr>
          <a:xfrm>
            <a:off x="3377853"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28"/>
          <p:cNvSpPr txBox="1">
            <a:spLocks noGrp="1"/>
          </p:cNvSpPr>
          <p:nvPr>
            <p:ph type="body" idx="9"/>
          </p:nvPr>
        </p:nvSpPr>
        <p:spPr>
          <a:xfrm>
            <a:off x="6216589"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8"/>
          <p:cNvSpPr txBox="1">
            <a:spLocks noGrp="1"/>
          </p:cNvSpPr>
          <p:nvPr>
            <p:ph type="body" idx="13"/>
          </p:nvPr>
        </p:nvSpPr>
        <p:spPr>
          <a:xfrm>
            <a:off x="6216589"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8"/>
          <p:cNvSpPr txBox="1">
            <a:spLocks noGrp="1"/>
          </p:cNvSpPr>
          <p:nvPr>
            <p:ph type="body" idx="14"/>
          </p:nvPr>
        </p:nvSpPr>
        <p:spPr>
          <a:xfrm>
            <a:off x="9068972"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8"/>
          <p:cNvSpPr txBox="1">
            <a:spLocks noGrp="1"/>
          </p:cNvSpPr>
          <p:nvPr>
            <p:ph type="body" idx="15"/>
          </p:nvPr>
        </p:nvSpPr>
        <p:spPr>
          <a:xfrm>
            <a:off x="9068972"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01">
  <p:cSld name="Thank You 01">
    <p:spTree>
      <p:nvGrpSpPr>
        <p:cNvPr id="1" name="Shape 150"/>
        <p:cNvGrpSpPr/>
        <p:nvPr/>
      </p:nvGrpSpPr>
      <p:grpSpPr>
        <a:xfrm>
          <a:off x="0" y="0"/>
          <a:ext cx="0" cy="0"/>
          <a:chOff x="0" y="0"/>
          <a:chExt cx="0" cy="0"/>
        </a:xfrm>
      </p:grpSpPr>
      <p:sp>
        <p:nvSpPr>
          <p:cNvPr id="151" name="Google Shape;151;p29"/>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600"/>
              <a:buNone/>
              <a:defRPr sz="16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2" name="Google Shape;152;p29"/>
          <p:cNvSpPr>
            <a:spLocks noGrp="1"/>
          </p:cNvSpPr>
          <p:nvPr>
            <p:ph type="pic" idx="2"/>
          </p:nvPr>
        </p:nvSpPr>
        <p:spPr>
          <a:xfrm>
            <a:off x="710812" y="728545"/>
            <a:ext cx="5305661" cy="5305661"/>
          </a:xfrm>
          <a:prstGeom prst="ellipse">
            <a:avLst/>
          </a:prstGeom>
          <a:solidFill>
            <a:schemeClr val="lt2"/>
          </a:solidFill>
          <a:ln>
            <a:noFill/>
          </a:ln>
        </p:spPr>
      </p:sp>
      <p:grpSp>
        <p:nvGrpSpPr>
          <p:cNvPr id="153" name="Google Shape;153;p29"/>
          <p:cNvGrpSpPr/>
          <p:nvPr/>
        </p:nvGrpSpPr>
        <p:grpSpPr>
          <a:xfrm>
            <a:off x="-1728305" y="-2049517"/>
            <a:ext cx="8917229" cy="10769768"/>
            <a:chOff x="11114088" y="2241550"/>
            <a:chExt cx="1905000" cy="2354263"/>
          </a:xfrm>
        </p:grpSpPr>
        <p:sp>
          <p:nvSpPr>
            <p:cNvPr id="154" name="Google Shape;154;p2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2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6" name="Google Shape;156;p29"/>
          <p:cNvPicPr preferRelativeResize="0"/>
          <p:nvPr/>
        </p:nvPicPr>
        <p:blipFill rotWithShape="1">
          <a:blip r:embed="rId2">
            <a:alphaModFix/>
          </a:blip>
          <a:srcRect/>
          <a:stretch/>
        </p:blipFill>
        <p:spPr>
          <a:xfrm>
            <a:off x="6372999" y="1844881"/>
            <a:ext cx="1745251" cy="673365"/>
          </a:xfrm>
          <a:prstGeom prst="rect">
            <a:avLst/>
          </a:prstGeom>
          <a:noFill/>
          <a:ln>
            <a:noFill/>
          </a:ln>
        </p:spPr>
      </p:pic>
      <p:cxnSp>
        <p:nvCxnSpPr>
          <p:cNvPr id="157" name="Google Shape;157;p29"/>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
        <p:nvSpPr>
          <p:cNvPr id="158" name="Google Shape;158;p29"/>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b="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9" name="Google Shape;159;p29"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160" name="Google Shape;160;p29"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161" name="Google Shape;161;p29"/>
          <p:cNvSpPr txBox="1">
            <a:spLocks noGrp="1"/>
          </p:cNvSpPr>
          <p:nvPr>
            <p:ph type="title"/>
          </p:nvPr>
        </p:nvSpPr>
        <p:spPr>
          <a:xfrm>
            <a:off x="6469778" y="3429000"/>
            <a:ext cx="5011410" cy="65144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6000"/>
              <a:buFont typeface="Corbel"/>
              <a:buNone/>
              <a:defRPr sz="6000" b="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2"/>
        <p:cNvGrpSpPr/>
        <p:nvPr/>
      </p:nvGrpSpPr>
      <p:grpSpPr>
        <a:xfrm>
          <a:off x="0" y="0"/>
          <a:ext cx="0" cy="0"/>
          <a:chOff x="0" y="0"/>
          <a:chExt cx="0" cy="0"/>
        </a:xfrm>
      </p:grpSpPr>
      <p:sp>
        <p:nvSpPr>
          <p:cNvPr id="163" name="Google Shape;163;p30"/>
          <p:cNvSpPr/>
          <p:nvPr/>
        </p:nvSpPr>
        <p:spPr>
          <a:xfrm>
            <a:off x="0" y="0"/>
            <a:ext cx="1219200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30"/>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30"/>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30"/>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67" name="Google Shape;167;p30"/>
          <p:cNvGrpSpPr/>
          <p:nvPr/>
        </p:nvGrpSpPr>
        <p:grpSpPr>
          <a:xfrm>
            <a:off x="-1728305" y="-2049517"/>
            <a:ext cx="8917229" cy="10769768"/>
            <a:chOff x="11114088" y="2241550"/>
            <a:chExt cx="1905000" cy="2354263"/>
          </a:xfrm>
        </p:grpSpPr>
        <p:sp>
          <p:nvSpPr>
            <p:cNvPr id="168" name="Google Shape;168;p30"/>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0"/>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70" name="Google Shape;170;p30"/>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171" name="Google Shape;171;p30"/>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2"/>
        <p:cNvGrpSpPr/>
        <p:nvPr/>
      </p:nvGrpSpPr>
      <p:grpSpPr>
        <a:xfrm>
          <a:off x="0" y="0"/>
          <a:ext cx="0" cy="0"/>
          <a:chOff x="0" y="0"/>
          <a:chExt cx="0" cy="0"/>
        </a:xfrm>
      </p:grpSpPr>
      <p:sp>
        <p:nvSpPr>
          <p:cNvPr id="173" name="Google Shape;173;p3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31"/>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5" name="Google Shape;175;p31"/>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176" name="Google Shape;176;p31"/>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3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grpSp>
        <p:nvGrpSpPr>
          <p:cNvPr id="178" name="Google Shape;178;p31"/>
          <p:cNvGrpSpPr/>
          <p:nvPr/>
        </p:nvGrpSpPr>
        <p:grpSpPr>
          <a:xfrm rot="-5400000">
            <a:off x="1637386" y="1473117"/>
            <a:ext cx="8917229" cy="10769768"/>
            <a:chOff x="-1728305" y="-2049517"/>
            <a:chExt cx="8917229" cy="10769768"/>
          </a:xfrm>
        </p:grpSpPr>
        <p:sp>
          <p:nvSpPr>
            <p:cNvPr id="179" name="Google Shape;179;p31"/>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31"/>
            <p:cNvGrpSpPr/>
            <p:nvPr/>
          </p:nvGrpSpPr>
          <p:grpSpPr>
            <a:xfrm>
              <a:off x="-1728305" y="-2049517"/>
              <a:ext cx="8917229" cy="10769768"/>
              <a:chOff x="11114088" y="2241550"/>
              <a:chExt cx="1905000" cy="2354263"/>
            </a:xfrm>
          </p:grpSpPr>
          <p:sp>
            <p:nvSpPr>
              <p:cNvPr id="181" name="Google Shape;181;p3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83" name="Google Shape;183;p31"/>
          <p:cNvSpPr txBox="1">
            <a:spLocks noGrp="1"/>
          </p:cNvSpPr>
          <p:nvPr>
            <p:ph type="body" idx="1"/>
          </p:nvPr>
        </p:nvSpPr>
        <p:spPr>
          <a:xfrm>
            <a:off x="831850" y="1153348"/>
            <a:ext cx="10515600" cy="64854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4"/>
        <p:cNvGrpSpPr/>
        <p:nvPr/>
      </p:nvGrpSpPr>
      <p:grpSpPr>
        <a:xfrm>
          <a:off x="0" y="0"/>
          <a:ext cx="0" cy="0"/>
          <a:chOff x="0" y="0"/>
          <a:chExt cx="0" cy="0"/>
        </a:xfrm>
      </p:grpSpPr>
      <p:grpSp>
        <p:nvGrpSpPr>
          <p:cNvPr id="185" name="Google Shape;185;p32"/>
          <p:cNvGrpSpPr/>
          <p:nvPr/>
        </p:nvGrpSpPr>
        <p:grpSpPr>
          <a:xfrm rot="-2149226">
            <a:off x="7430044" y="-1843126"/>
            <a:ext cx="4436224" cy="5482435"/>
            <a:chOff x="11114088" y="2241550"/>
            <a:chExt cx="1905000" cy="2354263"/>
          </a:xfrm>
        </p:grpSpPr>
        <p:sp>
          <p:nvSpPr>
            <p:cNvPr id="186" name="Google Shape;186;p32"/>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2"/>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2"/>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9" name="Google Shape;189;p32"/>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32"/>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92" name="Google Shape;192;p32"/>
          <p:cNvSpPr txBox="1">
            <a:spLocks noGrp="1"/>
          </p:cNvSpPr>
          <p:nvPr>
            <p:ph type="body" idx="1"/>
          </p:nvPr>
        </p:nvSpPr>
        <p:spPr>
          <a:xfrm>
            <a:off x="515938" y="1825625"/>
            <a:ext cx="10837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3" name="Google Shape;193;p32"/>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94" name="Google Shape;194;p32"/>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5"/>
        <p:cNvGrpSpPr/>
        <p:nvPr/>
      </p:nvGrpSpPr>
      <p:grpSpPr>
        <a:xfrm>
          <a:off x="0" y="0"/>
          <a:ext cx="0" cy="0"/>
          <a:chOff x="0" y="0"/>
          <a:chExt cx="0" cy="0"/>
        </a:xfrm>
      </p:grpSpPr>
      <p:grpSp>
        <p:nvGrpSpPr>
          <p:cNvPr id="196" name="Google Shape;196;p33"/>
          <p:cNvGrpSpPr/>
          <p:nvPr/>
        </p:nvGrpSpPr>
        <p:grpSpPr>
          <a:xfrm rot="-2149226">
            <a:off x="7430044" y="-1843126"/>
            <a:ext cx="4436224" cy="5482435"/>
            <a:chOff x="11114088" y="2241550"/>
            <a:chExt cx="1905000" cy="2354263"/>
          </a:xfrm>
        </p:grpSpPr>
        <p:sp>
          <p:nvSpPr>
            <p:cNvPr id="197" name="Google Shape;197;p33"/>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3"/>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33"/>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0" name="Google Shape;200;p33"/>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33"/>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3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03" name="Google Shape;203;p33"/>
          <p:cNvSpPr txBox="1">
            <a:spLocks noGrp="1"/>
          </p:cNvSpPr>
          <p:nvPr>
            <p:ph type="body" idx="1"/>
          </p:nvPr>
        </p:nvSpPr>
        <p:spPr>
          <a:xfrm>
            <a:off x="515938" y="1825625"/>
            <a:ext cx="5503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05" name="Google Shape;205;p33"/>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06" name="Google Shape;206;p33"/>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7"/>
        <p:cNvGrpSpPr/>
        <p:nvPr/>
      </p:nvGrpSpPr>
      <p:grpSpPr>
        <a:xfrm>
          <a:off x="0" y="0"/>
          <a:ext cx="0" cy="0"/>
          <a:chOff x="0" y="0"/>
          <a:chExt cx="0" cy="0"/>
        </a:xfrm>
      </p:grpSpPr>
      <p:grpSp>
        <p:nvGrpSpPr>
          <p:cNvPr id="208" name="Google Shape;208;p34"/>
          <p:cNvGrpSpPr/>
          <p:nvPr/>
        </p:nvGrpSpPr>
        <p:grpSpPr>
          <a:xfrm rot="-2149226">
            <a:off x="7430044" y="-1843126"/>
            <a:ext cx="4436224" cy="5482435"/>
            <a:chOff x="11114088" y="2241550"/>
            <a:chExt cx="1905000" cy="2354263"/>
          </a:xfrm>
        </p:grpSpPr>
        <p:sp>
          <p:nvSpPr>
            <p:cNvPr id="209" name="Google Shape;209;p34"/>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34"/>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34"/>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2" name="Google Shape;212;p34"/>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34"/>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3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15" name="Google Shape;215;p34"/>
          <p:cNvSpPr txBox="1">
            <a:spLocks noGrp="1"/>
          </p:cNvSpPr>
          <p:nvPr>
            <p:ph type="body" idx="1"/>
          </p:nvPr>
        </p:nvSpPr>
        <p:spPr>
          <a:xfrm>
            <a:off x="51593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solidFill>
                  <a:schemeClr val="accen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6" name="Google Shape;216;p34"/>
          <p:cNvSpPr txBox="1">
            <a:spLocks noGrp="1"/>
          </p:cNvSpPr>
          <p:nvPr>
            <p:ph type="body" idx="2"/>
          </p:nvPr>
        </p:nvSpPr>
        <p:spPr>
          <a:xfrm>
            <a:off x="51593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solidFill>
                  <a:schemeClr val="accent5"/>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9" name="Google Shape;219;p34"/>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20" name="Google Shape;220;p34"/>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1"/>
        <p:cNvGrpSpPr/>
        <p:nvPr/>
      </p:nvGrpSpPr>
      <p:grpSpPr>
        <a:xfrm>
          <a:off x="0" y="0"/>
          <a:ext cx="0" cy="0"/>
          <a:chOff x="0" y="0"/>
          <a:chExt cx="0" cy="0"/>
        </a:xfrm>
      </p:grpSpPr>
      <p:sp>
        <p:nvSpPr>
          <p:cNvPr id="222" name="Google Shape;222;p35"/>
          <p:cNvSpPr>
            <a:spLocks noGrp="1"/>
          </p:cNvSpPr>
          <p:nvPr>
            <p:ph type="pic" idx="2"/>
          </p:nvPr>
        </p:nvSpPr>
        <p:spPr>
          <a:xfrm>
            <a:off x="6096000" y="768485"/>
            <a:ext cx="5305662" cy="5305662"/>
          </a:xfrm>
          <a:prstGeom prst="rect">
            <a:avLst/>
          </a:prstGeom>
          <a:solidFill>
            <a:schemeClr val="lt2"/>
          </a:solidFill>
          <a:ln>
            <a:noFill/>
          </a:ln>
        </p:spPr>
      </p:sp>
      <p:grpSp>
        <p:nvGrpSpPr>
          <p:cNvPr id="223" name="Google Shape;223;p35"/>
          <p:cNvGrpSpPr/>
          <p:nvPr/>
        </p:nvGrpSpPr>
        <p:grpSpPr>
          <a:xfrm flipH="1">
            <a:off x="5400786" y="-2003509"/>
            <a:ext cx="8917229" cy="10769768"/>
            <a:chOff x="11114088" y="2241550"/>
            <a:chExt cx="1905000" cy="2354263"/>
          </a:xfrm>
        </p:grpSpPr>
        <p:sp>
          <p:nvSpPr>
            <p:cNvPr id="224" name="Google Shape;224;p35"/>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35"/>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Arial"/>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228" name="Google Shape;228;p35"/>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29"/>
        <p:cNvGrpSpPr/>
        <p:nvPr/>
      </p:nvGrpSpPr>
      <p:grpSpPr>
        <a:xfrm>
          <a:off x="0" y="0"/>
          <a:ext cx="0" cy="0"/>
          <a:chOff x="0" y="0"/>
          <a:chExt cx="0" cy="0"/>
        </a:xfrm>
      </p:grpSpPr>
      <p:grpSp>
        <p:nvGrpSpPr>
          <p:cNvPr id="230" name="Google Shape;230;p36"/>
          <p:cNvGrpSpPr/>
          <p:nvPr/>
        </p:nvGrpSpPr>
        <p:grpSpPr>
          <a:xfrm rot="-2149226">
            <a:off x="7430044" y="-1843126"/>
            <a:ext cx="4436224" cy="5482435"/>
            <a:chOff x="11114088" y="2241550"/>
            <a:chExt cx="1905000" cy="2354263"/>
          </a:xfrm>
        </p:grpSpPr>
        <p:sp>
          <p:nvSpPr>
            <p:cNvPr id="231" name="Google Shape;231;p36"/>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6"/>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36"/>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4" name="Google Shape;234;p3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36"/>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37" name="Google Shape;237;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6"/>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pic>
        <p:nvPicPr>
          <p:cNvPr id="240" name="Google Shape;240;p36"/>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5"/>
        <p:cNvGrpSpPr/>
        <p:nvPr/>
      </p:nvGrpSpPr>
      <p:grpSpPr>
        <a:xfrm>
          <a:off x="0" y="0"/>
          <a:ext cx="0" cy="0"/>
          <a:chOff x="0" y="0"/>
          <a:chExt cx="0" cy="0"/>
        </a:xfrm>
      </p:grpSpPr>
      <p:sp>
        <p:nvSpPr>
          <p:cNvPr id="26" name="Google Shape;26;p2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20"/>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2139388" y="1154832"/>
            <a:ext cx="7900525" cy="7644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cap="none">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29" name="Google Shape;29;p20"/>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30" name="Google Shape;30;p20"/>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2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32" name="Google Shape;32;p20"/>
          <p:cNvSpPr>
            <a:spLocks noGrp="1"/>
          </p:cNvSpPr>
          <p:nvPr>
            <p:ph type="pic" idx="2"/>
          </p:nvPr>
        </p:nvSpPr>
        <p:spPr>
          <a:xfrm>
            <a:off x="2993041" y="2270376"/>
            <a:ext cx="6206400" cy="4587625"/>
          </a:xfrm>
          <a:prstGeom prst="rect">
            <a:avLst/>
          </a:prstGeom>
          <a:solidFill>
            <a:schemeClr val="lt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_02">
  <p:cSld name="1_Title Slide_02">
    <p:spTree>
      <p:nvGrpSpPr>
        <p:cNvPr id="1" name="Shape 33"/>
        <p:cNvGrpSpPr/>
        <p:nvPr/>
      </p:nvGrpSpPr>
      <p:grpSpPr>
        <a:xfrm>
          <a:off x="0" y="0"/>
          <a:ext cx="0" cy="0"/>
          <a:chOff x="0" y="0"/>
          <a:chExt cx="0" cy="0"/>
        </a:xfrm>
      </p:grpSpPr>
      <p:sp>
        <p:nvSpPr>
          <p:cNvPr id="34" name="Google Shape;34;p2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21"/>
          <p:cNvSpPr>
            <a:spLocks noGrp="1"/>
          </p:cNvSpPr>
          <p:nvPr>
            <p:ph type="pic" idx="2"/>
          </p:nvPr>
        </p:nvSpPr>
        <p:spPr>
          <a:xfrm>
            <a:off x="710812" y="728545"/>
            <a:ext cx="5305661" cy="5305661"/>
          </a:xfrm>
          <a:prstGeom prst="ellipse">
            <a:avLst/>
          </a:prstGeom>
          <a:solidFill>
            <a:schemeClr val="lt2"/>
          </a:solidFill>
          <a:ln>
            <a:noFill/>
          </a:ln>
        </p:spPr>
      </p:sp>
      <p:grpSp>
        <p:nvGrpSpPr>
          <p:cNvPr id="36" name="Google Shape;36;p21"/>
          <p:cNvGrpSpPr/>
          <p:nvPr/>
        </p:nvGrpSpPr>
        <p:grpSpPr>
          <a:xfrm>
            <a:off x="-1728305" y="-2049517"/>
            <a:ext cx="8917229" cy="10769768"/>
            <a:chOff x="11114088" y="2241550"/>
            <a:chExt cx="1905000" cy="2354263"/>
          </a:xfrm>
        </p:grpSpPr>
        <p:sp>
          <p:nvSpPr>
            <p:cNvPr id="37" name="Google Shape;37;p2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2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9" name="Google Shape;39;p21"/>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40" name="Google Shape;40;p21"/>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pic>
        <p:nvPicPr>
          <p:cNvPr id="41" name="Google Shape;41;p21"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42" name="Google Shape;42;p21"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43" name="Google Shape;43;p21"/>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600"/>
              <a:buNone/>
              <a:defRPr sz="16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21"/>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b="0" cap="none">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title"/>
          </p:nvPr>
        </p:nvSpPr>
        <p:spPr>
          <a:xfrm>
            <a:off x="6469778" y="3158641"/>
            <a:ext cx="5011410" cy="9218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_01">
  <p:cSld name="Title Slide_01">
    <p:spTree>
      <p:nvGrpSpPr>
        <p:cNvPr id="1" name="Shape 46"/>
        <p:cNvGrpSpPr/>
        <p:nvPr/>
      </p:nvGrpSpPr>
      <p:grpSpPr>
        <a:xfrm>
          <a:off x="0" y="0"/>
          <a:ext cx="0" cy="0"/>
          <a:chOff x="0" y="0"/>
          <a:chExt cx="0" cy="0"/>
        </a:xfrm>
      </p:grpSpPr>
      <p:sp>
        <p:nvSpPr>
          <p:cNvPr id="47" name="Google Shape;47;p22"/>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5400"/>
              <a:buFont typeface="Corbel"/>
              <a:buNone/>
              <a:defRPr sz="5400" b="1" cap="none">
                <a:solidFill>
                  <a:schemeClr val="accen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2"/>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None/>
              <a:defRPr sz="18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9" name="Google Shape;49;p22"/>
          <p:cNvSpPr>
            <a:spLocks noGrp="1"/>
          </p:cNvSpPr>
          <p:nvPr>
            <p:ph type="pic" idx="2"/>
          </p:nvPr>
        </p:nvSpPr>
        <p:spPr>
          <a:xfrm>
            <a:off x="710812" y="728545"/>
            <a:ext cx="5305661" cy="5305661"/>
          </a:xfrm>
          <a:prstGeom prst="ellipse">
            <a:avLst/>
          </a:prstGeom>
          <a:solidFill>
            <a:schemeClr val="lt2"/>
          </a:solidFill>
          <a:ln>
            <a:noFill/>
          </a:ln>
        </p:spPr>
      </p:sp>
      <p:grpSp>
        <p:nvGrpSpPr>
          <p:cNvPr id="50" name="Google Shape;50;p22"/>
          <p:cNvGrpSpPr/>
          <p:nvPr/>
        </p:nvGrpSpPr>
        <p:grpSpPr>
          <a:xfrm>
            <a:off x="-1728305" y="-2049517"/>
            <a:ext cx="8917229" cy="10769768"/>
            <a:chOff x="11114088" y="2241550"/>
            <a:chExt cx="1905000" cy="2354263"/>
          </a:xfrm>
        </p:grpSpPr>
        <p:sp>
          <p:nvSpPr>
            <p:cNvPr id="51" name="Google Shape;51;p22"/>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2"/>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3" name="Google Shape;53;p22"/>
          <p:cNvPicPr preferRelativeResize="0"/>
          <p:nvPr/>
        </p:nvPicPr>
        <p:blipFill rotWithShape="1">
          <a:blip r:embed="rId2">
            <a:alphaModFix/>
          </a:blip>
          <a:srcRect/>
          <a:stretch/>
        </p:blipFill>
        <p:spPr>
          <a:xfrm>
            <a:off x="6372999" y="1312605"/>
            <a:ext cx="1745251" cy="673365"/>
          </a:xfrm>
          <a:prstGeom prst="rect">
            <a:avLst/>
          </a:prstGeom>
          <a:noFill/>
          <a:ln>
            <a:noFill/>
          </a:ln>
        </p:spPr>
      </p:pic>
      <p:cxnSp>
        <p:nvCxnSpPr>
          <p:cNvPr id="54" name="Google Shape;54;p22"/>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55"/>
        <p:cNvGrpSpPr/>
        <p:nvPr/>
      </p:nvGrpSpPr>
      <p:grpSpPr>
        <a:xfrm>
          <a:off x="0" y="0"/>
          <a:ext cx="0" cy="0"/>
          <a:chOff x="0" y="0"/>
          <a:chExt cx="0" cy="0"/>
        </a:xfrm>
      </p:grpSpPr>
      <p:sp>
        <p:nvSpPr>
          <p:cNvPr id="56" name="Google Shape;56;p23"/>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3"/>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8" name="Google Shape;58;p23"/>
          <p:cNvPicPr preferRelativeResize="0"/>
          <p:nvPr/>
        </p:nvPicPr>
        <p:blipFill rotWithShape="1">
          <a:blip r:embed="rId2">
            <a:alphaModFix/>
          </a:blip>
          <a:srcRect/>
          <a:stretch/>
        </p:blipFill>
        <p:spPr>
          <a:xfrm>
            <a:off x="472046" y="6261436"/>
            <a:ext cx="1073019" cy="414000"/>
          </a:xfrm>
          <a:prstGeom prst="rect">
            <a:avLst/>
          </a:prstGeom>
          <a:noFill/>
          <a:ln>
            <a:noFill/>
          </a:ln>
        </p:spPr>
      </p:pic>
      <p:grpSp>
        <p:nvGrpSpPr>
          <p:cNvPr id="59" name="Google Shape;59;p23"/>
          <p:cNvGrpSpPr/>
          <p:nvPr/>
        </p:nvGrpSpPr>
        <p:grpSpPr>
          <a:xfrm rot="8650774">
            <a:off x="5037655" y="4336093"/>
            <a:ext cx="1905000" cy="2354263"/>
            <a:chOff x="11114088" y="2241550"/>
            <a:chExt cx="1905000" cy="2354263"/>
          </a:xfrm>
        </p:grpSpPr>
        <p:sp>
          <p:nvSpPr>
            <p:cNvPr id="60" name="Google Shape;60;p23"/>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23"/>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23"/>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 name="Google Shape;63;p23"/>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2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65" name="Google Shape;65;p23"/>
          <p:cNvSpPr>
            <a:spLocks noGrp="1"/>
          </p:cNvSpPr>
          <p:nvPr>
            <p:ph type="pic" idx="2"/>
          </p:nvPr>
        </p:nvSpPr>
        <p:spPr>
          <a:xfrm>
            <a:off x="5884648" y="0"/>
            <a:ext cx="6307353" cy="5780372"/>
          </a:xfrm>
          <a:prstGeom prst="rect">
            <a:avLst/>
          </a:prstGeom>
          <a:solidFill>
            <a:schemeClr val="lt2"/>
          </a:solidFill>
          <a:ln>
            <a:noFill/>
          </a:ln>
        </p:spPr>
      </p:sp>
      <p:sp>
        <p:nvSpPr>
          <p:cNvPr id="66" name="Google Shape;66;p23"/>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02">
  <p:cSld name="Title and Content 02">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4"/>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24"/>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72" name="Google Shape;72;p24"/>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2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74" name="Google Shape;74;p24"/>
          <p:cNvSpPr/>
          <p:nvPr/>
        </p:nvSpPr>
        <p:spPr>
          <a:xfrm>
            <a:off x="7854462" y="988536"/>
            <a:ext cx="4329129" cy="4880927"/>
          </a:xfrm>
          <a:prstGeom prst="rect">
            <a:avLst/>
          </a:prstGeom>
          <a:solidFill>
            <a:schemeClr val="accent1"/>
          </a:solidFill>
          <a:ln w="12700" cap="flat" cmpd="sng">
            <a:solidFill>
              <a:srgbClr val="20405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24"/>
          <p:cNvSpPr/>
          <p:nvPr/>
        </p:nvSpPr>
        <p:spPr>
          <a:xfrm>
            <a:off x="5107816" y="633613"/>
            <a:ext cx="5571908" cy="5571906"/>
          </a:xfrm>
          <a:prstGeom prst="ellipse">
            <a:avLst/>
          </a:prstGeom>
          <a:solidFill>
            <a:schemeClr val="lt2">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4"/>
          <p:cNvSpPr>
            <a:spLocks noGrp="1"/>
          </p:cNvSpPr>
          <p:nvPr>
            <p:ph type="pic" idx="2"/>
          </p:nvPr>
        </p:nvSpPr>
        <p:spPr>
          <a:xfrm>
            <a:off x="5455212" y="988536"/>
            <a:ext cx="4884848" cy="4884848"/>
          </a:xfrm>
          <a:prstGeom prst="ellipse">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03">
  <p:cSld name="Title and Content 03">
    <p:spTree>
      <p:nvGrpSpPr>
        <p:cNvPr id="1" name="Shape 77"/>
        <p:cNvGrpSpPr/>
        <p:nvPr/>
      </p:nvGrpSpPr>
      <p:grpSpPr>
        <a:xfrm>
          <a:off x="0" y="0"/>
          <a:ext cx="0" cy="0"/>
          <a:chOff x="0" y="0"/>
          <a:chExt cx="0" cy="0"/>
        </a:xfrm>
      </p:grpSpPr>
      <p:sp>
        <p:nvSpPr>
          <p:cNvPr id="78" name="Google Shape;78;p25"/>
          <p:cNvSpPr/>
          <p:nvPr/>
        </p:nvSpPr>
        <p:spPr>
          <a:xfrm>
            <a:off x="8308181"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25"/>
          <p:cNvSpPr/>
          <p:nvPr/>
        </p:nvSpPr>
        <p:spPr>
          <a:xfrm>
            <a:off x="9833702" y="1823757"/>
            <a:ext cx="832104" cy="832104"/>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25"/>
          <p:cNvSpPr>
            <a:spLocks noGrp="1"/>
          </p:cNvSpPr>
          <p:nvPr>
            <p:ph type="pic" idx="2"/>
          </p:nvPr>
        </p:nvSpPr>
        <p:spPr>
          <a:xfrm>
            <a:off x="9998318" y="1988373"/>
            <a:ext cx="502873" cy="502873"/>
          </a:xfrm>
          <a:prstGeom prst="rect">
            <a:avLst/>
          </a:prstGeom>
          <a:noFill/>
          <a:ln>
            <a:noFill/>
          </a:ln>
        </p:spPr>
      </p:sp>
      <p:sp>
        <p:nvSpPr>
          <p:cNvPr id="81" name="Google Shape;81;p25"/>
          <p:cNvSpPr/>
          <p:nvPr/>
        </p:nvSpPr>
        <p:spPr>
          <a:xfrm>
            <a:off x="0"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5"/>
          <p:cNvSpPr/>
          <p:nvPr/>
        </p:nvSpPr>
        <p:spPr>
          <a:xfrm>
            <a:off x="1526011" y="1823757"/>
            <a:ext cx="832104" cy="832104"/>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25"/>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a:off x="219126" y="3207024"/>
            <a:ext cx="3445566"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 name="Google Shape;86;p25"/>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87" name="Google Shape;87;p25"/>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2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89" name="Google Shape;89;p25"/>
          <p:cNvSpPr>
            <a:spLocks noGrp="1"/>
          </p:cNvSpPr>
          <p:nvPr>
            <p:ph type="pic" idx="3"/>
          </p:nvPr>
        </p:nvSpPr>
        <p:spPr>
          <a:xfrm>
            <a:off x="3883819" y="1630018"/>
            <a:ext cx="4424362" cy="4373217"/>
          </a:xfrm>
          <a:prstGeom prst="rect">
            <a:avLst/>
          </a:prstGeom>
          <a:solidFill>
            <a:srgbClr val="D0CECE"/>
          </a:solidFill>
          <a:ln>
            <a:noFill/>
          </a:ln>
        </p:spPr>
      </p:sp>
      <p:sp>
        <p:nvSpPr>
          <p:cNvPr id="90" name="Google Shape;90;p25"/>
          <p:cNvSpPr txBox="1">
            <a:spLocks noGrp="1"/>
          </p:cNvSpPr>
          <p:nvPr>
            <p:ph type="body" idx="4"/>
          </p:nvPr>
        </p:nvSpPr>
        <p:spPr>
          <a:xfrm>
            <a:off x="8527490" y="3207024"/>
            <a:ext cx="3445200"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5"/>
          <p:cNvSpPr txBox="1">
            <a:spLocks noGrp="1"/>
          </p:cNvSpPr>
          <p:nvPr>
            <p:ph type="body" idx="5"/>
          </p:nvPr>
        </p:nvSpPr>
        <p:spPr>
          <a:xfrm>
            <a:off x="219126"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5"/>
          <p:cNvSpPr txBox="1">
            <a:spLocks noGrp="1"/>
          </p:cNvSpPr>
          <p:nvPr>
            <p:ph type="body" idx="6"/>
          </p:nvPr>
        </p:nvSpPr>
        <p:spPr>
          <a:xfrm>
            <a:off x="8527124"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5"/>
          <p:cNvSpPr>
            <a:spLocks noGrp="1"/>
          </p:cNvSpPr>
          <p:nvPr>
            <p:ph type="pic" idx="7"/>
          </p:nvPr>
        </p:nvSpPr>
        <p:spPr>
          <a:xfrm>
            <a:off x="1690627" y="1988373"/>
            <a:ext cx="502873" cy="5028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Layout">
  <p:cSld name="Comparison Layout">
    <p:spTree>
      <p:nvGrpSpPr>
        <p:cNvPr id="1" name="Shape 94"/>
        <p:cNvGrpSpPr/>
        <p:nvPr/>
      </p:nvGrpSpPr>
      <p:grpSpPr>
        <a:xfrm>
          <a:off x="0" y="0"/>
          <a:ext cx="0" cy="0"/>
          <a:chOff x="0" y="0"/>
          <a:chExt cx="0" cy="0"/>
        </a:xfrm>
      </p:grpSpPr>
      <p:sp>
        <p:nvSpPr>
          <p:cNvPr id="95" name="Google Shape;95;p26"/>
          <p:cNvSpPr/>
          <p:nvPr/>
        </p:nvSpPr>
        <p:spPr>
          <a:xfrm>
            <a:off x="6599236" y="4707908"/>
            <a:ext cx="5592763"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6"/>
          <p:cNvSpPr/>
          <p:nvPr/>
        </p:nvSpPr>
        <p:spPr>
          <a:xfrm>
            <a:off x="-82063" y="1648186"/>
            <a:ext cx="5709139"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6"/>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6"/>
          <p:cNvSpPr txBox="1">
            <a:spLocks noGrp="1"/>
          </p:cNvSpPr>
          <p:nvPr>
            <p:ph type="body" idx="1"/>
          </p:nvPr>
        </p:nvSpPr>
        <p:spPr>
          <a:xfrm>
            <a:off x="680934" y="2863158"/>
            <a:ext cx="4074002" cy="2846648"/>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pic>
        <p:nvPicPr>
          <p:cNvPr id="100" name="Google Shape;100;p26"/>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01" name="Google Shape;101;p26"/>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2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03" name="Google Shape;103;p26"/>
          <p:cNvSpPr txBox="1">
            <a:spLocks noGrp="1"/>
          </p:cNvSpPr>
          <p:nvPr>
            <p:ph type="body" idx="2"/>
          </p:nvPr>
        </p:nvSpPr>
        <p:spPr>
          <a:xfrm>
            <a:off x="1309370" y="1903728"/>
            <a:ext cx="3445566" cy="495389"/>
          </a:xfrm>
          <a:prstGeom prst="rect">
            <a:avLst/>
          </a:prstGeom>
          <a:noFill/>
          <a:ln>
            <a:noFill/>
          </a:ln>
        </p:spPr>
        <p:txBody>
          <a:bodyPr spcFirstLastPara="1" wrap="square" lIns="0" tIns="0" rIns="0" bIns="0" anchor="ctr" anchorCtr="0">
            <a:noAutofit/>
          </a:bodyPr>
          <a:lstStyle>
            <a:lvl1pPr marL="457200" lvl="0" indent="-228600" algn="r">
              <a:lnSpc>
                <a:spcPct val="90000"/>
              </a:lnSpc>
              <a:spcBef>
                <a:spcPts val="1000"/>
              </a:spcBef>
              <a:spcAft>
                <a:spcPts val="0"/>
              </a:spcAft>
              <a:buClr>
                <a:schemeClr val="accent1"/>
              </a:buClr>
              <a:buSzPts val="1800"/>
              <a:buNone/>
              <a:defRPr sz="1800" b="1" cap="none">
                <a:solidFill>
                  <a:schemeClr val="accent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6"/>
          <p:cNvSpPr txBox="1">
            <a:spLocks noGrp="1"/>
          </p:cNvSpPr>
          <p:nvPr>
            <p:ph type="body" idx="3"/>
          </p:nvPr>
        </p:nvSpPr>
        <p:spPr>
          <a:xfrm>
            <a:off x="7327918" y="1648186"/>
            <a:ext cx="4074002" cy="283450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6"/>
          <p:cNvSpPr txBox="1">
            <a:spLocks noGrp="1"/>
          </p:cNvSpPr>
          <p:nvPr>
            <p:ph type="body" idx="4"/>
          </p:nvPr>
        </p:nvSpPr>
        <p:spPr>
          <a:xfrm>
            <a:off x="7475709" y="4963450"/>
            <a:ext cx="3445566" cy="49538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6"/>
          <p:cNvSpPr/>
          <p:nvPr/>
        </p:nvSpPr>
        <p:spPr>
          <a:xfrm>
            <a:off x="5084763" y="1652762"/>
            <a:ext cx="1001899" cy="1001899"/>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26"/>
          <p:cNvSpPr>
            <a:spLocks noGrp="1"/>
          </p:cNvSpPr>
          <p:nvPr>
            <p:ph type="pic" idx="5"/>
          </p:nvPr>
        </p:nvSpPr>
        <p:spPr>
          <a:xfrm>
            <a:off x="5282969" y="1850968"/>
            <a:ext cx="605487" cy="605487"/>
          </a:xfrm>
          <a:prstGeom prst="rect">
            <a:avLst/>
          </a:prstGeom>
          <a:noFill/>
          <a:ln>
            <a:noFill/>
          </a:ln>
        </p:spPr>
      </p:sp>
      <p:sp>
        <p:nvSpPr>
          <p:cNvPr id="108" name="Google Shape;108;p26"/>
          <p:cNvSpPr/>
          <p:nvPr/>
        </p:nvSpPr>
        <p:spPr>
          <a:xfrm>
            <a:off x="6100576" y="4707907"/>
            <a:ext cx="1001899" cy="1001899"/>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6"/>
          <p:cNvSpPr>
            <a:spLocks noGrp="1"/>
          </p:cNvSpPr>
          <p:nvPr>
            <p:ph type="pic" idx="6"/>
          </p:nvPr>
        </p:nvSpPr>
        <p:spPr>
          <a:xfrm>
            <a:off x="6298782" y="4906113"/>
            <a:ext cx="605487" cy="60548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0"/>
        <p:cNvGrpSpPr/>
        <p:nvPr/>
      </p:nvGrpSpPr>
      <p:grpSpPr>
        <a:xfrm>
          <a:off x="0" y="0"/>
          <a:ext cx="0" cy="0"/>
          <a:chOff x="0" y="0"/>
          <a:chExt cx="0" cy="0"/>
        </a:xfrm>
      </p:grpSpPr>
      <p:grpSp>
        <p:nvGrpSpPr>
          <p:cNvPr id="111" name="Google Shape;111;p27"/>
          <p:cNvGrpSpPr/>
          <p:nvPr/>
        </p:nvGrpSpPr>
        <p:grpSpPr>
          <a:xfrm rot="-2149226">
            <a:off x="7430044" y="-1843126"/>
            <a:ext cx="4436224" cy="5482435"/>
            <a:chOff x="11114088" y="2241550"/>
            <a:chExt cx="1905000" cy="2354263"/>
          </a:xfrm>
        </p:grpSpPr>
        <p:sp>
          <p:nvSpPr>
            <p:cNvPr id="112" name="Google Shape;112;p27"/>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7"/>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27"/>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5" name="Google Shape;115;p27"/>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7"/>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7" name="Google Shape;117;p27"/>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18" name="Google Shape;118;p27"/>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2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Corbel"/>
              <a:buNone/>
            </a:pPr>
            <a:r>
              <a:rPr lang="en-IN" sz="4000"/>
              <a:t>CLASSIFICATION TRESS, BAGGING, BOOSTING AND RANDOM FOREST</a:t>
            </a:r>
            <a:endParaRPr/>
          </a:p>
        </p:txBody>
      </p:sp>
      <p:sp>
        <p:nvSpPr>
          <p:cNvPr id="247" name="Google Shape;247;p1"/>
          <p:cNvSpPr txBox="1">
            <a:spLocks noGrp="1"/>
          </p:cNvSpPr>
          <p:nvPr>
            <p:ph type="subTitle" idx="1"/>
          </p:nvPr>
        </p:nvSpPr>
        <p:spPr>
          <a:xfrm>
            <a:off x="6343650" y="4264096"/>
            <a:ext cx="5143500" cy="8278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US"/>
              <a:t>NUTHAN MANIDEEP</a:t>
            </a:r>
            <a:endParaRPr dirty="0"/>
          </a:p>
        </p:txBody>
      </p:sp>
      <p:pic>
        <p:nvPicPr>
          <p:cNvPr id="248" name="Google Shape;248;p1" descr="city scape"/>
          <p:cNvPicPr preferRelativeResize="0">
            <a:picLocks noGrp="1"/>
          </p:cNvPicPr>
          <p:nvPr>
            <p:ph type="pic" idx="2"/>
          </p:nvPr>
        </p:nvPicPr>
        <p:blipFill rotWithShape="1">
          <a:blip r:embed="rId3">
            <a:alphaModFix/>
          </a:blip>
          <a:srcRect/>
          <a:stretch/>
        </p:blipFill>
        <p:spPr>
          <a:xfrm>
            <a:off x="710812" y="728545"/>
            <a:ext cx="5305661" cy="5305661"/>
          </a:xfrm>
          <a:prstGeom prst="ellipse">
            <a:avLst/>
          </a:prstGeom>
          <a:solidFill>
            <a:schemeClr val="lt2"/>
          </a:solidFill>
          <a:ln>
            <a:noFill/>
          </a:ln>
        </p:spPr>
      </p:pic>
      <p:sp>
        <p:nvSpPr>
          <p:cNvPr id="249" name="Google Shape;249;p1"/>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0"/>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BAGGING</a:t>
            </a:r>
            <a:endParaRPr/>
          </a:p>
        </p:txBody>
      </p:sp>
      <p:sp>
        <p:nvSpPr>
          <p:cNvPr id="342" name="Google Shape;342;p1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343" name="Google Shape;343;p10"/>
          <p:cNvSpPr txBox="1">
            <a:spLocks noGrp="1"/>
          </p:cNvSpPr>
          <p:nvPr>
            <p:ph type="body" idx="1"/>
          </p:nvPr>
        </p:nvSpPr>
        <p:spPr>
          <a:xfrm>
            <a:off x="166203" y="1524684"/>
            <a:ext cx="11194878" cy="28105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800"/>
              <a:buNone/>
            </a:pPr>
            <a:r>
              <a:rPr lang="en-IN">
                <a:latin typeface="Calibri"/>
                <a:ea typeface="Calibri"/>
                <a:cs typeface="Calibri"/>
                <a:sym typeface="Calibri"/>
              </a:rPr>
              <a:t>Bagging, short for bootstrap aggregating, is ensemble learning method that combines multiple models to improve the accuracy and stability of the predictions. The basic idea is to generate multiple bootstrap samples of the training data, and then train a separate model on each sample.</a:t>
            </a:r>
            <a:endParaRPr/>
          </a:p>
          <a:p>
            <a:pPr marL="0" lvl="0" indent="0" algn="l" rtl="0">
              <a:lnSpc>
                <a:spcPct val="90000"/>
              </a:lnSpc>
              <a:spcBef>
                <a:spcPts val="1000"/>
              </a:spcBef>
              <a:spcAft>
                <a:spcPts val="0"/>
              </a:spcAft>
              <a:buClr>
                <a:schemeClr val="lt1"/>
              </a:buClr>
              <a:buSzPts val="1800"/>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1"/>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BAGGING MODEL</a:t>
            </a:r>
            <a:endParaRPr/>
          </a:p>
        </p:txBody>
      </p:sp>
      <p:sp>
        <p:nvSpPr>
          <p:cNvPr id="350" name="Google Shape;350;p1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11</a:t>
            </a:fld>
            <a:endParaRPr/>
          </a:p>
        </p:txBody>
      </p:sp>
      <p:graphicFrame>
        <p:nvGraphicFramePr>
          <p:cNvPr id="351" name="Google Shape;351;p11"/>
          <p:cNvGraphicFramePr/>
          <p:nvPr/>
        </p:nvGraphicFramePr>
        <p:xfrm>
          <a:off x="898358" y="1925054"/>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47</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5</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2</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40</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52" name="Google Shape;352;p11"/>
          <p:cNvGraphicFramePr/>
          <p:nvPr/>
        </p:nvGraphicFramePr>
        <p:xfrm>
          <a:off x="898358" y="4552155"/>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28</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9</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7</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20</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353" name="Google Shape;353;p11"/>
          <p:cNvSpPr txBox="1"/>
          <p:nvPr/>
        </p:nvSpPr>
        <p:spPr>
          <a:xfrm>
            <a:off x="770021" y="1489052"/>
            <a:ext cx="8468824"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bagging model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54" name="Google Shape;354;p11"/>
          <p:cNvSpPr txBox="1"/>
          <p:nvPr/>
        </p:nvSpPr>
        <p:spPr>
          <a:xfrm>
            <a:off x="770021" y="3230914"/>
            <a:ext cx="11560703" cy="661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accuracy of the model is 0.9255319. The sensitivity of the model is 0.9592. The specificity of the model is 0.8889.</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55" name="Google Shape;355;p11"/>
          <p:cNvSpPr txBox="1"/>
          <p:nvPr/>
        </p:nvSpPr>
        <p:spPr>
          <a:xfrm>
            <a:off x="770021" y="4096911"/>
            <a:ext cx="8720829"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bagging model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56" name="Google Shape;356;p11"/>
          <p:cNvSpPr txBox="1"/>
          <p:nvPr/>
        </p:nvSpPr>
        <p:spPr>
          <a:xfrm>
            <a:off x="769569" y="5945348"/>
            <a:ext cx="115585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accuracy of the model is 0.765625. The sensitivity of the model is 0.8. The specificity of the model is 0.6897.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2"/>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BOOSTING</a:t>
            </a:r>
            <a:endParaRPr/>
          </a:p>
        </p:txBody>
      </p:sp>
      <p:sp>
        <p:nvSpPr>
          <p:cNvPr id="363" name="Google Shape;363;p1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12</a:t>
            </a:fld>
            <a:endParaRPr/>
          </a:p>
        </p:txBody>
      </p:sp>
      <p:sp>
        <p:nvSpPr>
          <p:cNvPr id="364" name="Google Shape;364;p12"/>
          <p:cNvSpPr txBox="1">
            <a:spLocks noGrp="1"/>
          </p:cNvSpPr>
          <p:nvPr>
            <p:ph type="body" idx="1"/>
          </p:nvPr>
        </p:nvSpPr>
        <p:spPr>
          <a:xfrm>
            <a:off x="166203" y="1524684"/>
            <a:ext cx="11194878" cy="28105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800"/>
              <a:buNone/>
            </a:pPr>
            <a:r>
              <a:rPr lang="en-IN">
                <a:latin typeface="Calibri"/>
                <a:ea typeface="Calibri"/>
                <a:cs typeface="Calibri"/>
                <a:sym typeface="Calibri"/>
              </a:rPr>
              <a:t>Boosting is ensemble learning method that combines multiple models to improve the accuracy of the predictions. The basic idea is to train multiple weak models sequentially, and each model is trained on the residuals of the previous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3"/>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BOOSTING MODEL</a:t>
            </a:r>
            <a:endParaRPr/>
          </a:p>
        </p:txBody>
      </p:sp>
      <p:sp>
        <p:nvSpPr>
          <p:cNvPr id="371" name="Google Shape;371;p1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13</a:t>
            </a:fld>
            <a:endParaRPr/>
          </a:p>
        </p:txBody>
      </p:sp>
      <p:graphicFrame>
        <p:nvGraphicFramePr>
          <p:cNvPr id="372" name="Google Shape;372;p13"/>
          <p:cNvGraphicFramePr/>
          <p:nvPr/>
        </p:nvGraphicFramePr>
        <p:xfrm>
          <a:off x="898358" y="1925054"/>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46</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3</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41</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73" name="Google Shape;373;p13"/>
          <p:cNvGraphicFramePr/>
          <p:nvPr/>
        </p:nvGraphicFramePr>
        <p:xfrm>
          <a:off x="898358" y="4552155"/>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27</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9</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8</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20</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374" name="Google Shape;374;p13"/>
          <p:cNvSpPr txBox="1"/>
          <p:nvPr/>
        </p:nvSpPr>
        <p:spPr>
          <a:xfrm>
            <a:off x="770021" y="1489052"/>
            <a:ext cx="8468824"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boosting model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75" name="Google Shape;375;p13"/>
          <p:cNvSpPr txBox="1"/>
          <p:nvPr/>
        </p:nvSpPr>
        <p:spPr>
          <a:xfrm>
            <a:off x="770021" y="3230914"/>
            <a:ext cx="11560703" cy="661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accuracy of the model is 0.9255319. The sensitivity of the model is 0.9388. The specificity of the model is 0.9111.</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76" name="Google Shape;376;p13"/>
          <p:cNvSpPr txBox="1"/>
          <p:nvPr/>
        </p:nvSpPr>
        <p:spPr>
          <a:xfrm>
            <a:off x="770021" y="4096911"/>
            <a:ext cx="8720829"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boosting model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77" name="Google Shape;377;p13"/>
          <p:cNvSpPr txBox="1"/>
          <p:nvPr/>
        </p:nvSpPr>
        <p:spPr>
          <a:xfrm>
            <a:off x="769569" y="5945348"/>
            <a:ext cx="115585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accuracy of the model is 0.734375. The sensitivity of the model is 0.7714. The specificity of the model is 0.6897.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4"/>
          <p:cNvSpPr txBox="1">
            <a:spLocks noGrp="1"/>
          </p:cNvSpPr>
          <p:nvPr>
            <p:ph type="title"/>
          </p:nvPr>
        </p:nvSpPr>
        <p:spPr>
          <a:xfrm>
            <a:off x="1057835" y="434270"/>
            <a:ext cx="10076330" cy="6418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BEST MODEL</a:t>
            </a:r>
            <a:endParaRPr/>
          </a:p>
        </p:txBody>
      </p:sp>
      <p:sp>
        <p:nvSpPr>
          <p:cNvPr id="384" name="Google Shape;384;p1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14</a:t>
            </a:fld>
            <a:endParaRPr/>
          </a:p>
        </p:txBody>
      </p:sp>
      <p:sp>
        <p:nvSpPr>
          <p:cNvPr id="385" name="Google Shape;385;p14"/>
          <p:cNvSpPr txBox="1"/>
          <p:nvPr/>
        </p:nvSpPr>
        <p:spPr>
          <a:xfrm>
            <a:off x="214591" y="2546444"/>
            <a:ext cx="11147672" cy="88036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lt1"/>
                </a:solidFill>
                <a:latin typeface="Calibri"/>
                <a:ea typeface="Calibri"/>
                <a:cs typeface="Calibri"/>
                <a:sym typeface="Calibri"/>
              </a:rPr>
              <a:t>The analysis reveals that among all constructed models, the random forest model stands out as the best performer. When applied to the validation data, this model demonstrates the highest accuracy, with a value of 0.765625</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5"/>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GAINS PLOT FOR BEST MODEL</a:t>
            </a:r>
            <a:endParaRPr/>
          </a:p>
        </p:txBody>
      </p:sp>
      <p:sp>
        <p:nvSpPr>
          <p:cNvPr id="392" name="Google Shape;392;p15"/>
          <p:cNvSpPr txBox="1"/>
          <p:nvPr/>
        </p:nvSpPr>
        <p:spPr>
          <a:xfrm>
            <a:off x="486137" y="1225689"/>
            <a:ext cx="4780343" cy="41088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lt1"/>
                </a:solidFill>
                <a:latin typeface="Calibri"/>
                <a:ea typeface="Calibri"/>
                <a:cs typeface="Calibri"/>
                <a:sym typeface="Calibri"/>
              </a:rPr>
              <a:t>The gains plot demonstrates a direct proportionality between the area enclosed by the dotted line (representing random sample selection) and the model curve. A larger area signifies superior model performance. This plot serves as a visual tool to effectively represent the predictive power of the model and enables straightforward comparison across multiple models. </a:t>
            </a:r>
            <a:endParaRPr sz="12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3" name="Google Shape;393;p15" descr="Chart, line chart&#10;&#10;Description automatically generated"/>
          <p:cNvPicPr preferRelativeResize="0"/>
          <p:nvPr/>
        </p:nvPicPr>
        <p:blipFill rotWithShape="1">
          <a:blip r:embed="rId3">
            <a:alphaModFix/>
          </a:blip>
          <a:srcRect/>
          <a:stretch/>
        </p:blipFill>
        <p:spPr>
          <a:xfrm>
            <a:off x="6430851" y="1558988"/>
            <a:ext cx="5190185" cy="4158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CONCLUSION</a:t>
            </a:r>
            <a:endParaRPr/>
          </a:p>
        </p:txBody>
      </p:sp>
      <p:sp>
        <p:nvSpPr>
          <p:cNvPr id="400" name="Google Shape;400;p16"/>
          <p:cNvSpPr txBox="1">
            <a:spLocks noGrp="1"/>
          </p:cNvSpPr>
          <p:nvPr>
            <p:ph type="body" idx="1"/>
          </p:nvPr>
        </p:nvSpPr>
        <p:spPr>
          <a:xfrm>
            <a:off x="6206400" y="1730187"/>
            <a:ext cx="5712884" cy="472555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800"/>
              <a:buNone/>
            </a:pPr>
            <a:r>
              <a:rPr lang="en-IN">
                <a:latin typeface="Calibri"/>
                <a:ea typeface="Calibri"/>
                <a:cs typeface="Calibri"/>
                <a:sym typeface="Calibri"/>
              </a:rPr>
              <a:t>After thorough analysis of all the models, it can be concluded that the random forest model performs the best. The model achieves an accuracy of 0.765625, sensitivity 0.8286, specificity of 0.6897 based on the evaluation results. The most important variables in the plot are “GDP”, “Family”, “Life Expectancy”, “Freedom”. </a:t>
            </a:r>
            <a:endParaRPr>
              <a:latin typeface="Calibri"/>
              <a:ea typeface="Calibri"/>
              <a:cs typeface="Calibri"/>
              <a:sym typeface="Calibri"/>
            </a:endParaRPr>
          </a:p>
        </p:txBody>
      </p:sp>
      <p:pic>
        <p:nvPicPr>
          <p:cNvPr id="401" name="Google Shape;401;p16" descr="city skyline"/>
          <p:cNvPicPr preferRelativeResize="0">
            <a:picLocks noGrp="1"/>
          </p:cNvPicPr>
          <p:nvPr>
            <p:ph type="pic" idx="2"/>
          </p:nvPr>
        </p:nvPicPr>
        <p:blipFill rotWithShape="1">
          <a:blip r:embed="rId3">
            <a:alphaModFix/>
          </a:blip>
          <a:srcRect/>
          <a:stretch/>
        </p:blipFill>
        <p:spPr>
          <a:xfrm>
            <a:off x="0" y="2087812"/>
            <a:ext cx="6206400" cy="4587625"/>
          </a:xfrm>
          <a:prstGeom prst="rect">
            <a:avLst/>
          </a:prstGeom>
          <a:solidFill>
            <a:schemeClr val="lt2"/>
          </a:solidFill>
          <a:ln>
            <a:noFill/>
          </a:ln>
        </p:spPr>
      </p:pic>
      <p:sp>
        <p:nvSpPr>
          <p:cNvPr id="402" name="Google Shape;402;p1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17" descr="cityscape"/>
          <p:cNvPicPr preferRelativeResize="0">
            <a:picLocks noGrp="1"/>
          </p:cNvPicPr>
          <p:nvPr>
            <p:ph type="pic" idx="2"/>
          </p:nvPr>
        </p:nvPicPr>
        <p:blipFill rotWithShape="1">
          <a:blip r:embed="rId3">
            <a:alphaModFix/>
          </a:blip>
          <a:srcRect t="39" b="38"/>
          <a:stretch/>
        </p:blipFill>
        <p:spPr>
          <a:xfrm>
            <a:off x="710812" y="728545"/>
            <a:ext cx="5305661" cy="5305661"/>
          </a:xfrm>
          <a:prstGeom prst="ellipse">
            <a:avLst/>
          </a:prstGeom>
          <a:solidFill>
            <a:schemeClr val="lt2"/>
          </a:solidFill>
          <a:ln>
            <a:noFill/>
          </a:ln>
        </p:spPr>
      </p:pic>
      <p:sp>
        <p:nvSpPr>
          <p:cNvPr id="409" name="Google Shape;409;p17"/>
          <p:cNvSpPr txBox="1">
            <a:spLocks noGrp="1"/>
          </p:cNvSpPr>
          <p:nvPr>
            <p:ph type="title"/>
          </p:nvPr>
        </p:nvSpPr>
        <p:spPr>
          <a:xfrm>
            <a:off x="6469777" y="3158641"/>
            <a:ext cx="5722223" cy="9218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Corbel"/>
              <a:buNone/>
            </a:pPr>
            <a:r>
              <a:rPr lang="en-IN"/>
              <a:t>THANK YOU!</a:t>
            </a:r>
            <a:endParaRPr/>
          </a:p>
        </p:txBody>
      </p:sp>
      <p:sp>
        <p:nvSpPr>
          <p:cNvPr id="410" name="Google Shape;410;p17"/>
          <p:cNvSpPr/>
          <p:nvPr/>
        </p:nvSpPr>
        <p:spPr>
          <a:xfrm>
            <a:off x="6175529" y="4400643"/>
            <a:ext cx="1846729" cy="1085757"/>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7"/>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ABSTRACT</a:t>
            </a:r>
            <a:endParaRPr/>
          </a:p>
        </p:txBody>
      </p:sp>
      <p:sp>
        <p:nvSpPr>
          <p:cNvPr id="256" name="Google Shape;256;p2"/>
          <p:cNvSpPr txBox="1">
            <a:spLocks noGrp="1"/>
          </p:cNvSpPr>
          <p:nvPr>
            <p:ph type="body" idx="1"/>
          </p:nvPr>
        </p:nvSpPr>
        <p:spPr>
          <a:xfrm>
            <a:off x="6206400" y="1730188"/>
            <a:ext cx="5985600" cy="40669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The World Happiness Report 2015 dataset contains data on the happiness levels of people in 159 countries around the world. It includes information on a variety of factors that are thought to contribute to happiness, such as economic factors (GDP per capita), social factors (family, health, and freedom), and trust in government. The data also includes a happiness score and a happiness rank for each country. The happiness score and happiness rank are based on a poll in which people were asked to rate their overall happiness on a scale of 0 to 10. The economy, family, health, freedom, trust, and generosity columns contain various measures of those factors. Overall, the World Happiness Report 2015 dataset provides valuable insights into the factors that contribute to happiness and well-being at the national level, and can be used by researchers, policymakers, and others to better understand and promote happiness around the world.</a:t>
            </a:r>
            <a:endParaRPr/>
          </a:p>
        </p:txBody>
      </p:sp>
      <p:pic>
        <p:nvPicPr>
          <p:cNvPr id="257" name="Google Shape;257;p2" descr="city skyline"/>
          <p:cNvPicPr preferRelativeResize="0">
            <a:picLocks noGrp="1"/>
          </p:cNvPicPr>
          <p:nvPr>
            <p:ph type="pic" idx="2"/>
          </p:nvPr>
        </p:nvPicPr>
        <p:blipFill rotWithShape="1">
          <a:blip r:embed="rId3">
            <a:alphaModFix/>
          </a:blip>
          <a:srcRect/>
          <a:stretch/>
        </p:blipFill>
        <p:spPr>
          <a:xfrm>
            <a:off x="0" y="2270375"/>
            <a:ext cx="6206400" cy="4587625"/>
          </a:xfrm>
          <a:prstGeom prst="rect">
            <a:avLst/>
          </a:prstGeom>
          <a:solidFill>
            <a:schemeClr val="lt2"/>
          </a:solidFill>
          <a:ln>
            <a:noFill/>
          </a:ln>
        </p:spPr>
      </p:pic>
      <p:sp>
        <p:nvSpPr>
          <p:cNvPr id="258" name="Google Shape;258;p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
          <p:cNvSpPr txBox="1">
            <a:spLocks noGrp="1"/>
          </p:cNvSpPr>
          <p:nvPr>
            <p:ph type="title"/>
          </p:nvPr>
        </p:nvSpPr>
        <p:spPr>
          <a:xfrm>
            <a:off x="8568391" y="0"/>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DATA</a:t>
            </a:r>
            <a:endParaRPr/>
          </a:p>
        </p:txBody>
      </p:sp>
      <p:sp>
        <p:nvSpPr>
          <p:cNvPr id="265" name="Google Shape;265;p3"/>
          <p:cNvSpPr txBox="1">
            <a:spLocks noGrp="1"/>
          </p:cNvSpPr>
          <p:nvPr>
            <p:ph type="body" idx="1"/>
          </p:nvPr>
        </p:nvSpPr>
        <p:spPr>
          <a:xfrm>
            <a:off x="468989" y="914400"/>
            <a:ext cx="5985600" cy="3576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a:t>
            </a:r>
            <a:endParaRPr/>
          </a:p>
        </p:txBody>
      </p:sp>
      <p:pic>
        <p:nvPicPr>
          <p:cNvPr id="266" name="Google Shape;266;p3" descr="city skyline"/>
          <p:cNvPicPr preferRelativeResize="0">
            <a:picLocks noGrp="1"/>
          </p:cNvPicPr>
          <p:nvPr>
            <p:ph type="pic" idx="2"/>
          </p:nvPr>
        </p:nvPicPr>
        <p:blipFill rotWithShape="1">
          <a:blip r:embed="rId3">
            <a:alphaModFix/>
          </a:blip>
          <a:srcRect/>
          <a:stretch/>
        </p:blipFill>
        <p:spPr>
          <a:xfrm>
            <a:off x="0" y="2087812"/>
            <a:ext cx="6206400" cy="4587625"/>
          </a:xfrm>
          <a:prstGeom prst="rect">
            <a:avLst/>
          </a:prstGeom>
          <a:solidFill>
            <a:schemeClr val="lt2"/>
          </a:solidFill>
          <a:ln>
            <a:noFill/>
          </a:ln>
        </p:spPr>
      </p:pic>
      <p:sp>
        <p:nvSpPr>
          <p:cNvPr id="267" name="Google Shape;267;p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3</a:t>
            </a:fld>
            <a:endParaRPr/>
          </a:p>
        </p:txBody>
      </p:sp>
      <p:graphicFrame>
        <p:nvGraphicFramePr>
          <p:cNvPr id="268" name="Google Shape;268;p3"/>
          <p:cNvGraphicFramePr/>
          <p:nvPr/>
        </p:nvGraphicFramePr>
        <p:xfrm>
          <a:off x="6454589" y="2702840"/>
          <a:ext cx="3000000" cy="3000000"/>
        </p:xfrm>
        <a:graphic>
          <a:graphicData uri="http://schemas.openxmlformats.org/drawingml/2006/table">
            <a:tbl>
              <a:tblPr firstRow="1" firstCol="1" bandRow="1">
                <a:noFill/>
                <a:tableStyleId>{8B788E22-5EC1-4216-9E43-68D78D528A04}</a:tableStyleId>
              </a:tblPr>
              <a:tblGrid>
                <a:gridCol w="2652725">
                  <a:extLst>
                    <a:ext uri="{9D8B030D-6E8A-4147-A177-3AD203B41FA5}">
                      <a16:colId xmlns:a16="http://schemas.microsoft.com/office/drawing/2014/main" val="20000"/>
                    </a:ext>
                  </a:extLst>
                </a:gridCol>
                <a:gridCol w="2652725">
                  <a:extLst>
                    <a:ext uri="{9D8B030D-6E8A-4147-A177-3AD203B41FA5}">
                      <a16:colId xmlns:a16="http://schemas.microsoft.com/office/drawing/2014/main" val="20001"/>
                    </a:ext>
                  </a:extLst>
                </a:gridCol>
              </a:tblGrid>
              <a:tr h="152400">
                <a:tc>
                  <a:txBody>
                    <a:bodyPr/>
                    <a:lstStyle/>
                    <a:p>
                      <a:pPr marL="0" marR="0" lvl="0" indent="0" algn="ctr" rtl="0">
                        <a:lnSpc>
                          <a:spcPct val="200000"/>
                        </a:lnSpc>
                        <a:spcBef>
                          <a:spcPts val="0"/>
                        </a:spcBef>
                        <a:spcAft>
                          <a:spcPts val="0"/>
                        </a:spcAft>
                        <a:buNone/>
                      </a:pPr>
                      <a:r>
                        <a:rPr lang="en-IN" sz="1200" u="none" strike="noStrike" cap="none"/>
                        <a:t>Column Name</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200000"/>
                        </a:lnSpc>
                        <a:spcBef>
                          <a:spcPts val="0"/>
                        </a:spcBef>
                        <a:spcAft>
                          <a:spcPts val="0"/>
                        </a:spcAft>
                        <a:buNone/>
                      </a:pPr>
                      <a:r>
                        <a:rPr lang="en-IN" sz="1200" u="none" strike="noStrike" cap="none"/>
                        <a:t>Description</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0"/>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Country or Region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Name of the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1"/>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Happiness Score</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A composite score of overall well-being</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2"/>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Economy (GDP per Capita)</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economic production of a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3"/>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Family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social support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4"/>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Health (Life Expectancy)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health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5"/>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Freedom</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freedom to make life choices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6"/>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Generosity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generosity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7"/>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Trust (Government Corruption)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trust in government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8"/>
                  </a:ext>
                </a:extLst>
              </a:tr>
            </a:tbl>
          </a:graphicData>
        </a:graphic>
      </p:graphicFrame>
      <p:sp>
        <p:nvSpPr>
          <p:cNvPr id="269" name="Google Shape;269;p3"/>
          <p:cNvSpPr txBox="1"/>
          <p:nvPr/>
        </p:nvSpPr>
        <p:spPr>
          <a:xfrm>
            <a:off x="6096000" y="1093212"/>
            <a:ext cx="543261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dataset can be found on Kaggle and it contains data on happiness levels of people in 159 countries around the world. The data is collected in the year 2015 and it includes information on a variety of factors that are thought to contribute to happiness, such as:</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CLASSIFICATION TREE</a:t>
            </a:r>
            <a:endParaRPr/>
          </a:p>
        </p:txBody>
      </p:sp>
      <p:sp>
        <p:nvSpPr>
          <p:cNvPr id="276" name="Google Shape;276;p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4</a:t>
            </a:fld>
            <a:endParaRPr/>
          </a:p>
        </p:txBody>
      </p:sp>
      <p:sp>
        <p:nvSpPr>
          <p:cNvPr id="277" name="Google Shape;277;p4"/>
          <p:cNvSpPr txBox="1">
            <a:spLocks noGrp="1"/>
          </p:cNvSpPr>
          <p:nvPr>
            <p:ph type="body" idx="1"/>
          </p:nvPr>
        </p:nvSpPr>
        <p:spPr>
          <a:xfrm>
            <a:off x="166203" y="2275951"/>
            <a:ext cx="5689160" cy="2306097"/>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lt1"/>
              </a:buClr>
              <a:buSzPts val="1900"/>
              <a:buFont typeface="Arial"/>
              <a:buChar char="•"/>
            </a:pPr>
            <a:r>
              <a:rPr lang="en-IN" sz="1900">
                <a:latin typeface="Calibri"/>
                <a:ea typeface="Calibri"/>
                <a:cs typeface="Calibri"/>
                <a:sym typeface="Calibri"/>
              </a:rPr>
              <a:t>A classification tree is a graphical representation of a series of decisions or rules that are made based on the values of the predictor variables. </a:t>
            </a:r>
            <a:endParaRPr sz="1900">
              <a:latin typeface="Calibri"/>
              <a:ea typeface="Calibri"/>
              <a:cs typeface="Calibri"/>
              <a:sym typeface="Calibri"/>
            </a:endParaRPr>
          </a:p>
          <a:p>
            <a:pPr marL="285750" lvl="0" indent="-285750" algn="l" rtl="0">
              <a:lnSpc>
                <a:spcPct val="90000"/>
              </a:lnSpc>
              <a:spcBef>
                <a:spcPts val="1000"/>
              </a:spcBef>
              <a:spcAft>
                <a:spcPts val="0"/>
              </a:spcAft>
              <a:buClr>
                <a:schemeClr val="lt1"/>
              </a:buClr>
              <a:buSzPts val="1900"/>
              <a:buFont typeface="Arial"/>
              <a:buChar char="•"/>
            </a:pPr>
            <a:r>
              <a:rPr lang="en-IN" sz="1900">
                <a:latin typeface="Calibri"/>
                <a:ea typeface="Calibri"/>
                <a:cs typeface="Calibri"/>
                <a:sym typeface="Calibri"/>
              </a:rPr>
              <a:t>The tree was built with all variables. </a:t>
            </a:r>
            <a:endParaRPr sz="1900">
              <a:latin typeface="Calibri"/>
              <a:ea typeface="Calibri"/>
              <a:cs typeface="Calibri"/>
              <a:sym typeface="Calibri"/>
            </a:endParaRPr>
          </a:p>
          <a:p>
            <a:pPr marL="285750" lvl="0" indent="-285750" algn="l" rtl="0">
              <a:lnSpc>
                <a:spcPct val="90000"/>
              </a:lnSpc>
              <a:spcBef>
                <a:spcPts val="1000"/>
              </a:spcBef>
              <a:spcAft>
                <a:spcPts val="0"/>
              </a:spcAft>
              <a:buClr>
                <a:schemeClr val="lt1"/>
              </a:buClr>
              <a:buSzPts val="1900"/>
              <a:buFont typeface="Arial"/>
              <a:buChar char="•"/>
            </a:pPr>
            <a:r>
              <a:rPr lang="en-IN" sz="1900">
                <a:latin typeface="Calibri"/>
                <a:ea typeface="Calibri"/>
                <a:cs typeface="Calibri"/>
                <a:sym typeface="Calibri"/>
              </a:rPr>
              <a:t>Variables actually used in tree construction are “Economy..GDP.per.Capita.”, “Family”, “Freedom”, “Health..Life.Expectancy.”, “Trust..Government.Corruption”.</a:t>
            </a:r>
            <a:endParaRPr sz="1900">
              <a:latin typeface="Calibri"/>
              <a:ea typeface="Calibri"/>
              <a:cs typeface="Calibri"/>
              <a:sym typeface="Calibri"/>
            </a:endParaRPr>
          </a:p>
        </p:txBody>
      </p:sp>
      <p:pic>
        <p:nvPicPr>
          <p:cNvPr id="278" name="Google Shape;278;p4" descr="Diagram&#10;&#10;Description automatically generated"/>
          <p:cNvPicPr preferRelativeResize="0"/>
          <p:nvPr/>
        </p:nvPicPr>
        <p:blipFill rotWithShape="1">
          <a:blip r:embed="rId3">
            <a:alphaModFix/>
          </a:blip>
          <a:srcRect/>
          <a:stretch/>
        </p:blipFill>
        <p:spPr>
          <a:xfrm>
            <a:off x="6817218" y="1591186"/>
            <a:ext cx="4760889" cy="4051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CLASSIFICATION TREE MODEL</a:t>
            </a:r>
            <a:endParaRPr/>
          </a:p>
        </p:txBody>
      </p:sp>
      <p:sp>
        <p:nvSpPr>
          <p:cNvPr id="285" name="Google Shape;285;p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5</a:t>
            </a:fld>
            <a:endParaRPr/>
          </a:p>
        </p:txBody>
      </p:sp>
      <p:graphicFrame>
        <p:nvGraphicFramePr>
          <p:cNvPr id="286" name="Google Shape;286;p5"/>
          <p:cNvGraphicFramePr/>
          <p:nvPr/>
        </p:nvGraphicFramePr>
        <p:xfrm>
          <a:off x="898358" y="1925054"/>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49</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0</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0</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45</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287" name="Google Shape;287;p5"/>
          <p:cNvGraphicFramePr/>
          <p:nvPr/>
        </p:nvGraphicFramePr>
        <p:xfrm>
          <a:off x="898358" y="4552155"/>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29</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9</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6</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20</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288" name="Google Shape;288;p5"/>
          <p:cNvSpPr txBox="1"/>
          <p:nvPr/>
        </p:nvSpPr>
        <p:spPr>
          <a:xfrm>
            <a:off x="770021" y="1489052"/>
            <a:ext cx="8468824"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classification tree model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89" name="Google Shape;289;p5"/>
          <p:cNvSpPr txBox="1"/>
          <p:nvPr/>
        </p:nvSpPr>
        <p:spPr>
          <a:xfrm>
            <a:off x="770021" y="3230914"/>
            <a:ext cx="11313858"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accuracy of the model is 1. The sensitivity of the model is 1. The specificity of the model is 1.</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90" name="Google Shape;290;p5"/>
          <p:cNvSpPr txBox="1"/>
          <p:nvPr/>
        </p:nvSpPr>
        <p:spPr>
          <a:xfrm>
            <a:off x="770021" y="4096911"/>
            <a:ext cx="8720829"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classification tree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91" name="Google Shape;291;p5"/>
          <p:cNvSpPr txBox="1"/>
          <p:nvPr/>
        </p:nvSpPr>
        <p:spPr>
          <a:xfrm>
            <a:off x="769569" y="5945348"/>
            <a:ext cx="11558516"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accuracy of the model is 0.765625. The sensitivity of the model is 0.8286. The specificity of the model is 0.6897.</a:t>
            </a:r>
            <a:endParaRPr sz="19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6"/>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PRUNING TREE</a:t>
            </a:r>
            <a:endParaRPr/>
          </a:p>
        </p:txBody>
      </p:sp>
      <p:sp>
        <p:nvSpPr>
          <p:cNvPr id="298" name="Google Shape;298;p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6</a:t>
            </a:fld>
            <a:endParaRPr/>
          </a:p>
        </p:txBody>
      </p:sp>
      <p:sp>
        <p:nvSpPr>
          <p:cNvPr id="299" name="Google Shape;299;p6"/>
          <p:cNvSpPr txBox="1">
            <a:spLocks noGrp="1"/>
          </p:cNvSpPr>
          <p:nvPr>
            <p:ph type="body" idx="1"/>
          </p:nvPr>
        </p:nvSpPr>
        <p:spPr>
          <a:xfrm>
            <a:off x="166203" y="2275951"/>
            <a:ext cx="5689160" cy="23060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900"/>
              <a:buNone/>
            </a:pPr>
            <a:r>
              <a:rPr lang="en-IN" sz="1900">
                <a:latin typeface="Calibri"/>
                <a:ea typeface="Calibri"/>
                <a:cs typeface="Calibri"/>
                <a:sym typeface="Calibri"/>
              </a:rPr>
              <a:t>Pruning is a technique used to prevent overfitting in decision trees. Pruning can improve the performance of decision trees by reducing overfitting and increasing the generalization ability of the model.</a:t>
            </a:r>
            <a:endParaRPr sz="1900">
              <a:latin typeface="Calibri"/>
              <a:ea typeface="Calibri"/>
              <a:cs typeface="Calibri"/>
              <a:sym typeface="Calibri"/>
            </a:endParaRPr>
          </a:p>
        </p:txBody>
      </p:sp>
      <p:pic>
        <p:nvPicPr>
          <p:cNvPr id="300" name="Google Shape;300;p6" descr="Diagram&#10;&#10;Description automatically generated"/>
          <p:cNvPicPr preferRelativeResize="0"/>
          <p:nvPr/>
        </p:nvPicPr>
        <p:blipFill rotWithShape="1">
          <a:blip r:embed="rId3">
            <a:alphaModFix/>
          </a:blip>
          <a:srcRect/>
          <a:stretch/>
        </p:blipFill>
        <p:spPr>
          <a:xfrm>
            <a:off x="6688428" y="1805833"/>
            <a:ext cx="4889678" cy="41371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7"/>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PRUNING TREE MODEL</a:t>
            </a:r>
            <a:endParaRPr/>
          </a:p>
        </p:txBody>
      </p:sp>
      <p:sp>
        <p:nvSpPr>
          <p:cNvPr id="307" name="Google Shape;307;p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7</a:t>
            </a:fld>
            <a:endParaRPr/>
          </a:p>
        </p:txBody>
      </p:sp>
      <p:graphicFrame>
        <p:nvGraphicFramePr>
          <p:cNvPr id="308" name="Google Shape;308;p7"/>
          <p:cNvGraphicFramePr/>
          <p:nvPr/>
        </p:nvGraphicFramePr>
        <p:xfrm>
          <a:off x="898358" y="1925054"/>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48</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5</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1</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40</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09" name="Google Shape;309;p7"/>
          <p:cNvGraphicFramePr/>
          <p:nvPr/>
        </p:nvGraphicFramePr>
        <p:xfrm>
          <a:off x="898358" y="4552155"/>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29</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9</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6</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20</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310" name="Google Shape;310;p7"/>
          <p:cNvSpPr txBox="1"/>
          <p:nvPr/>
        </p:nvSpPr>
        <p:spPr>
          <a:xfrm>
            <a:off x="770021" y="1489052"/>
            <a:ext cx="8468824"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pruning tree model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1" name="Google Shape;311;p7"/>
          <p:cNvSpPr txBox="1"/>
          <p:nvPr/>
        </p:nvSpPr>
        <p:spPr>
          <a:xfrm>
            <a:off x="770021" y="3230914"/>
            <a:ext cx="11560703" cy="969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accuracy of the model is 0.9361702. The sensitivity of the model is 0.9796. The specificity of the model is 0.8889.</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2" name="Google Shape;312;p7"/>
          <p:cNvSpPr txBox="1"/>
          <p:nvPr/>
        </p:nvSpPr>
        <p:spPr>
          <a:xfrm>
            <a:off x="770021" y="4096911"/>
            <a:ext cx="8720829"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pruning tree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3" name="Google Shape;313;p7"/>
          <p:cNvSpPr txBox="1"/>
          <p:nvPr/>
        </p:nvSpPr>
        <p:spPr>
          <a:xfrm>
            <a:off x="769569" y="5945348"/>
            <a:ext cx="11558516"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accuracy of the model is 0.78125. The sensitivity of the model is 0.8571. The specificity of the model is 0.6897.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8"/>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RANDOM FOREST</a:t>
            </a:r>
            <a:endParaRPr/>
          </a:p>
        </p:txBody>
      </p:sp>
      <p:sp>
        <p:nvSpPr>
          <p:cNvPr id="320" name="Google Shape;320;p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321" name="Google Shape;321;p8"/>
          <p:cNvSpPr txBox="1">
            <a:spLocks noGrp="1"/>
          </p:cNvSpPr>
          <p:nvPr>
            <p:ph type="body" idx="1"/>
          </p:nvPr>
        </p:nvSpPr>
        <p:spPr>
          <a:xfrm>
            <a:off x="166203" y="1524684"/>
            <a:ext cx="5689160" cy="5332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latin typeface="Calibri"/>
                <a:ea typeface="Calibri"/>
                <a:cs typeface="Calibri"/>
                <a:sym typeface="Calibri"/>
              </a:rPr>
              <a:t>The basic idea of random forest is to train multiple decision trees on different random subsets of the training data, and then average their predictions to obtain the final prediction. This reduces the risk of overfitting and increases the generalization performance of the model.</a:t>
            </a:r>
            <a:endParaRPr/>
          </a:p>
          <a:p>
            <a:pPr marL="0" lvl="0" indent="0" algn="l" rtl="0">
              <a:lnSpc>
                <a:spcPct val="90000"/>
              </a:lnSpc>
              <a:spcBef>
                <a:spcPts val="1000"/>
              </a:spcBef>
              <a:spcAft>
                <a:spcPts val="0"/>
              </a:spcAft>
              <a:buClr>
                <a:schemeClr val="lt1"/>
              </a:buClr>
              <a:buSzPts val="1800"/>
              <a:buNone/>
            </a:pPr>
            <a:r>
              <a:rPr lang="en-IN">
                <a:latin typeface="Calibri"/>
                <a:ea typeface="Calibri"/>
                <a:cs typeface="Calibri"/>
                <a:sym typeface="Calibri"/>
              </a:rPr>
              <a:t>The importance of each variable is calculated by measuring the reduction in the impurity of the nodes of the trees in the forest when that variable is used for splitting. The impurity of a node is a measure of how well the node separates the classes of the response variable. The greater the reduction in impurity, the more important the variable.</a:t>
            </a:r>
            <a:endParaRPr/>
          </a:p>
          <a:p>
            <a:pPr marL="0" lvl="0" indent="0" algn="l" rtl="0">
              <a:lnSpc>
                <a:spcPct val="90000"/>
              </a:lnSpc>
              <a:spcBef>
                <a:spcPts val="1000"/>
              </a:spcBef>
              <a:spcAft>
                <a:spcPts val="0"/>
              </a:spcAft>
              <a:buClr>
                <a:schemeClr val="lt1"/>
              </a:buClr>
              <a:buSzPts val="1800"/>
              <a:buNone/>
            </a:pPr>
            <a:r>
              <a:rPr lang="en-IN">
                <a:latin typeface="Calibri"/>
                <a:ea typeface="Calibri"/>
                <a:cs typeface="Calibri"/>
                <a:sym typeface="Calibri"/>
              </a:rPr>
              <a:t>The plot can be used to identify the most important predictors in the model, which can be useful for understanding the relationships between the predictor variables and the response variable.</a:t>
            </a:r>
            <a:endParaRPr/>
          </a:p>
          <a:p>
            <a:pPr marL="0" lvl="0" indent="0" algn="l" rtl="0">
              <a:lnSpc>
                <a:spcPct val="90000"/>
              </a:lnSpc>
              <a:spcBef>
                <a:spcPts val="1000"/>
              </a:spcBef>
              <a:spcAft>
                <a:spcPts val="0"/>
              </a:spcAft>
              <a:buClr>
                <a:schemeClr val="lt1"/>
              </a:buClr>
              <a:buSzPts val="1800"/>
              <a:buNone/>
            </a:pPr>
            <a:r>
              <a:rPr lang="en-IN">
                <a:latin typeface="Calibri"/>
                <a:ea typeface="Calibri"/>
                <a:cs typeface="Calibri"/>
                <a:sym typeface="Calibri"/>
              </a:rPr>
              <a:t>The most important variables in the plot are “GDP”, “Family”, “Life Expectancy”, “Freedom”.</a:t>
            </a:r>
            <a:endParaRPr/>
          </a:p>
          <a:p>
            <a:pPr marL="0" lvl="0" indent="0" algn="l" rtl="0">
              <a:lnSpc>
                <a:spcPct val="90000"/>
              </a:lnSpc>
              <a:spcBef>
                <a:spcPts val="1000"/>
              </a:spcBef>
              <a:spcAft>
                <a:spcPts val="0"/>
              </a:spcAft>
              <a:buClr>
                <a:schemeClr val="lt1"/>
              </a:buClr>
              <a:buSzPts val="1800"/>
              <a:buNone/>
            </a:pPr>
            <a:endParaRPr>
              <a:latin typeface="Calibri"/>
              <a:ea typeface="Calibri"/>
              <a:cs typeface="Calibri"/>
              <a:sym typeface="Calibri"/>
            </a:endParaRPr>
          </a:p>
        </p:txBody>
      </p:sp>
      <p:pic>
        <p:nvPicPr>
          <p:cNvPr id="322" name="Google Shape;322;p8" descr="Chart, scatter chart, box and whisker chart&#10;&#10;Description automatically generated"/>
          <p:cNvPicPr preferRelativeResize="0"/>
          <p:nvPr/>
        </p:nvPicPr>
        <p:blipFill rotWithShape="1">
          <a:blip r:embed="rId3">
            <a:alphaModFix/>
          </a:blip>
          <a:srcRect/>
          <a:stretch/>
        </p:blipFill>
        <p:spPr>
          <a:xfrm>
            <a:off x="6806485" y="1526791"/>
            <a:ext cx="4492578" cy="45664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RANDOM FOREST MODEL</a:t>
            </a:r>
            <a:endParaRPr/>
          </a:p>
        </p:txBody>
      </p:sp>
      <p:sp>
        <p:nvSpPr>
          <p:cNvPr id="329" name="Google Shape;329;p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9</a:t>
            </a:fld>
            <a:endParaRPr/>
          </a:p>
        </p:txBody>
      </p:sp>
      <p:graphicFrame>
        <p:nvGraphicFramePr>
          <p:cNvPr id="330" name="Google Shape;330;p9"/>
          <p:cNvGraphicFramePr/>
          <p:nvPr/>
        </p:nvGraphicFramePr>
        <p:xfrm>
          <a:off x="898358" y="1925054"/>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49</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3</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0</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42</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31" name="Google Shape;331;p9"/>
          <p:cNvGraphicFramePr/>
          <p:nvPr/>
        </p:nvGraphicFramePr>
        <p:xfrm>
          <a:off x="898358" y="4552155"/>
          <a:ext cx="3000000" cy="3000000"/>
        </p:xfrm>
        <a:graphic>
          <a:graphicData uri="http://schemas.openxmlformats.org/drawingml/2006/table">
            <a:tbl>
              <a:tblPr firstRow="1" firstCol="1" bandRow="1">
                <a:noFill/>
                <a:tableStyleId>{F5DD8BBD-8340-4DD4-9A87-5F7990FACC3F}</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29</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9</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6</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20</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332" name="Google Shape;332;p9"/>
          <p:cNvSpPr txBox="1"/>
          <p:nvPr/>
        </p:nvSpPr>
        <p:spPr>
          <a:xfrm>
            <a:off x="770021" y="1489052"/>
            <a:ext cx="8468824"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random forest model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33" name="Google Shape;333;p9"/>
          <p:cNvSpPr txBox="1"/>
          <p:nvPr/>
        </p:nvSpPr>
        <p:spPr>
          <a:xfrm>
            <a:off x="770021" y="3230914"/>
            <a:ext cx="11560703" cy="661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accuracy of the model is 0.9787234. The sensitivity of the model is 1. The specificity of the model is 0.9333.</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34" name="Google Shape;334;p9"/>
          <p:cNvSpPr txBox="1"/>
          <p:nvPr/>
        </p:nvSpPr>
        <p:spPr>
          <a:xfrm>
            <a:off x="770021" y="4096911"/>
            <a:ext cx="8720829"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random forest model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35" name="Google Shape;335;p9"/>
          <p:cNvSpPr txBox="1"/>
          <p:nvPr/>
        </p:nvSpPr>
        <p:spPr>
          <a:xfrm>
            <a:off x="769569" y="5945348"/>
            <a:ext cx="11558516"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accuracy of the model is 0.78125. The sensitivity of the model is 0.8571. The specificity of the model is 0.6897.</a:t>
            </a:r>
            <a:endParaRPr/>
          </a:p>
        </p:txBody>
      </p:sp>
    </p:spTree>
  </p:cSld>
  <p:clrMapOvr>
    <a:masterClrMapping/>
  </p:clrMapOvr>
</p:sld>
</file>

<file path=ppt/theme/theme1.xml><?xml version="1.0" encoding="utf-8"?>
<a:theme xmlns:a="http://schemas.openxmlformats.org/drawingml/2006/main" name="Office Theme">
  <a:themeElements>
    <a:clrScheme name="Contoso v1">
      <a:dk1>
        <a:srgbClr val="000000"/>
      </a:dk1>
      <a:lt1>
        <a:srgbClr val="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1517</Words>
  <Application>Microsoft Office PowerPoint</Application>
  <PresentationFormat>Widescreen</PresentationFormat>
  <Paragraphs>183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Corbel</vt:lpstr>
      <vt:lpstr>Calibri</vt:lpstr>
      <vt:lpstr>Arial</vt:lpstr>
      <vt:lpstr>Office Theme</vt:lpstr>
      <vt:lpstr>CLASSIFICATION TRESS, BAGGING, BOOSTING AND RANDOM FOREST</vt:lpstr>
      <vt:lpstr>ABSTRACT</vt:lpstr>
      <vt:lpstr>DATA</vt:lpstr>
      <vt:lpstr>CLASSIFICATION TREE</vt:lpstr>
      <vt:lpstr>CONFUSION MATRIX OF CLASSIFICATION TREE MODEL</vt:lpstr>
      <vt:lpstr>PRUNING TREE</vt:lpstr>
      <vt:lpstr>CONFUSION MATRIX OF PRUNING TREE MODEL</vt:lpstr>
      <vt:lpstr>RANDOM FOREST</vt:lpstr>
      <vt:lpstr>CONFUSION MATRIX OF RANDOM FOREST MODEL</vt:lpstr>
      <vt:lpstr>BAGGING</vt:lpstr>
      <vt:lpstr>CONFUSION MATRIX OF BAGGING MODEL</vt:lpstr>
      <vt:lpstr>BOOSTING</vt:lpstr>
      <vt:lpstr>CONFUSION MATRIX OF BOOSTING MODEL</vt:lpstr>
      <vt:lpstr>BEST MODEL</vt:lpstr>
      <vt:lpstr>GAINS PLOT FOR BEST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TRESS, BAGGING, BOOSTING AND RANDOM FOREST</dc:title>
  <dc:creator>manid</dc:creator>
  <cp:lastModifiedBy>manid</cp:lastModifiedBy>
  <cp:revision>1</cp:revision>
  <dcterms:created xsi:type="dcterms:W3CDTF">2023-01-14T17:57:12Z</dcterms:created>
  <dcterms:modified xsi:type="dcterms:W3CDTF">2023-07-31T08:56:05Z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