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8" r:id="rId5"/>
    <p:sldId id="268" r:id="rId6"/>
    <p:sldId id="315" r:id="rId7"/>
    <p:sldId id="277" r:id="rId8"/>
    <p:sldId id="291" r:id="rId9"/>
    <p:sldId id="317" r:id="rId10"/>
    <p:sldId id="318" r:id="rId11"/>
    <p:sldId id="319" r:id="rId12"/>
    <p:sldId id="279" r:id="rId13"/>
    <p:sldId id="320" r:id="rId14"/>
    <p:sldId id="307" r:id="rId15"/>
    <p:sldId id="308" r:id="rId16"/>
    <p:sldId id="321" r:id="rId17"/>
    <p:sldId id="310" r:id="rId18"/>
    <p:sldId id="322" r:id="rId19"/>
    <p:sldId id="311" r:id="rId20"/>
    <p:sldId id="290"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72D256-51DF-471F-8FD2-D9F31FEBB7DC}" v="844" dt="2023-04-30T22:31:06.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7949" autoAdjust="0"/>
  </p:normalViewPr>
  <p:slideViewPr>
    <p:cSldViewPr snapToGrid="0" showGuides="1">
      <p:cViewPr varScale="1">
        <p:scale>
          <a:sx n="85" d="100"/>
          <a:sy n="85" d="100"/>
        </p:scale>
        <p:origin x="974"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7/31/2023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7/31/2023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622875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2570609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2795624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734041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817126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408948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16</a:t>
            </a:fld>
            <a:endParaRPr lang="en-US"/>
          </a:p>
        </p:txBody>
      </p:sp>
    </p:spTree>
    <p:extLst>
      <p:ext uri="{BB962C8B-B14F-4D97-AF65-F5344CB8AC3E}">
        <p14:creationId xmlns:p14="http://schemas.microsoft.com/office/powerpoint/2010/main" val="3979107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a:p>
        </p:txBody>
      </p:sp>
    </p:spTree>
    <p:extLst>
      <p:ext uri="{BB962C8B-B14F-4D97-AF65-F5344CB8AC3E}">
        <p14:creationId xmlns:p14="http://schemas.microsoft.com/office/powerpoint/2010/main" val="1903038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18</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381222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963023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116879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264242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851197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940580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4042645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7/31/2023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175529" y="1953087"/>
            <a:ext cx="5924735" cy="2311009"/>
          </a:xfrm>
        </p:spPr>
        <p:txBody>
          <a:bodyPr/>
          <a:lstStyle/>
          <a:p>
            <a:r>
              <a:rPr lang="en-US" sz="4000"/>
              <a:t>Comparison of models</a:t>
            </a:r>
            <a:br>
              <a:rPr lang="en-US" sz="4000"/>
            </a:br>
            <a:br>
              <a:rPr lang="en-US" sz="4000"/>
            </a:br>
            <a:r>
              <a:rPr lang="en-US" sz="3600"/>
              <a:t>Happiness prediction</a:t>
            </a:r>
            <a:endParaRPr lang="en-US" sz="3600" dirty="0"/>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43650" y="4264096"/>
            <a:ext cx="5143500" cy="827857"/>
          </a:xfrm>
        </p:spPr>
        <p:txBody>
          <a:bodyPr/>
          <a:lstStyle/>
          <a:p>
            <a:r>
              <a:rPr lang="en-US"/>
              <a:t>NUTHAN MANIDEEP KUMBHAM</a:t>
            </a:r>
            <a:endParaRPr lang="en-US" dirty="0"/>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4" name="Rectangle 3">
            <a:extLst>
              <a:ext uri="{FF2B5EF4-FFF2-40B4-BE49-F238E27FC236}">
                <a16:creationId xmlns:a16="http://schemas.microsoft.com/office/drawing/2014/main" id="{AAA6A416-1F68-5051-B5FC-C01864629D28}"/>
              </a:ext>
            </a:extLst>
          </p:cNvPr>
          <p:cNvSpPr/>
          <p:nvPr/>
        </p:nvSpPr>
        <p:spPr>
          <a:xfrm>
            <a:off x="9995647" y="384455"/>
            <a:ext cx="1846729" cy="753035"/>
          </a:xfrm>
          <a:prstGeom prst="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044388" y="411604"/>
            <a:ext cx="10103224" cy="706658"/>
          </a:xfrm>
        </p:spPr>
        <p:txBody>
          <a:bodyPr/>
          <a:lstStyle/>
          <a:p>
            <a:r>
              <a:rPr lang="en-US" sz="3000"/>
              <a:t>Summary of neural network analysis</a:t>
            </a:r>
            <a:endParaRPr lang="en-US" sz="3000"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
        <p:nvSpPr>
          <p:cNvPr id="3" name="TextBox 2">
            <a:extLst>
              <a:ext uri="{FF2B5EF4-FFF2-40B4-BE49-F238E27FC236}">
                <a16:creationId xmlns:a16="http://schemas.microsoft.com/office/drawing/2014/main" id="{1E3F239A-EB8D-0E1B-7274-F92C7A1CA94F}"/>
              </a:ext>
            </a:extLst>
          </p:cNvPr>
          <p:cNvSpPr txBox="1"/>
          <p:nvPr/>
        </p:nvSpPr>
        <p:spPr>
          <a:xfrm>
            <a:off x="736847" y="1322773"/>
            <a:ext cx="10994905" cy="369332"/>
          </a:xfrm>
          <a:prstGeom prst="rect">
            <a:avLst/>
          </a:prstGeom>
          <a:noFill/>
        </p:spPr>
        <p:txBody>
          <a:bodyPr wrap="square" rtlCol="0">
            <a:spAutoFit/>
          </a:bodyPr>
          <a:lstStyle/>
          <a:p>
            <a:r>
              <a:rPr lang="en-US">
                <a:solidFill>
                  <a:schemeClr val="bg1"/>
                </a:solidFill>
              </a:rPr>
              <a:t>The confusion matrix of best model training data is given below.</a:t>
            </a:r>
            <a:endParaRPr lang="en-IN">
              <a:solidFill>
                <a:schemeClr val="bg1"/>
              </a:solidFill>
            </a:endParaRPr>
          </a:p>
        </p:txBody>
      </p:sp>
      <p:graphicFrame>
        <p:nvGraphicFramePr>
          <p:cNvPr id="6" name="Table 5">
            <a:extLst>
              <a:ext uri="{FF2B5EF4-FFF2-40B4-BE49-F238E27FC236}">
                <a16:creationId xmlns:a16="http://schemas.microsoft.com/office/drawing/2014/main" id="{F1BC2B0E-A2B9-A3BE-B500-0B3618024B30}"/>
              </a:ext>
            </a:extLst>
          </p:cNvPr>
          <p:cNvGraphicFramePr>
            <a:graphicFrameLocks noGrp="1"/>
          </p:cNvGraphicFramePr>
          <p:nvPr>
            <p:extLst>
              <p:ext uri="{D42A27DB-BD31-4B8C-83A1-F6EECF244321}">
                <p14:modId xmlns:p14="http://schemas.microsoft.com/office/powerpoint/2010/main" val="809370440"/>
              </p:ext>
            </p:extLst>
          </p:nvPr>
        </p:nvGraphicFramePr>
        <p:xfrm>
          <a:off x="2441361" y="2070716"/>
          <a:ext cx="6560367" cy="867346"/>
        </p:xfrm>
        <a:graphic>
          <a:graphicData uri="http://schemas.openxmlformats.org/drawingml/2006/table">
            <a:tbl>
              <a:tblPr firstRow="1" firstCol="1" bandRow="1">
                <a:tableStyleId>{5C22544A-7EE6-4342-B048-85BDC9FD1C3A}</a:tableStyleId>
              </a:tblPr>
              <a:tblGrid>
                <a:gridCol w="2186789">
                  <a:extLst>
                    <a:ext uri="{9D8B030D-6E8A-4147-A177-3AD203B41FA5}">
                      <a16:colId xmlns:a16="http://schemas.microsoft.com/office/drawing/2014/main" val="2808046288"/>
                    </a:ext>
                  </a:extLst>
                </a:gridCol>
                <a:gridCol w="2186789">
                  <a:extLst>
                    <a:ext uri="{9D8B030D-6E8A-4147-A177-3AD203B41FA5}">
                      <a16:colId xmlns:a16="http://schemas.microsoft.com/office/drawing/2014/main" val="2259990496"/>
                    </a:ext>
                  </a:extLst>
                </a:gridCol>
                <a:gridCol w="2186789">
                  <a:extLst>
                    <a:ext uri="{9D8B030D-6E8A-4147-A177-3AD203B41FA5}">
                      <a16:colId xmlns:a16="http://schemas.microsoft.com/office/drawing/2014/main" val="1353927141"/>
                    </a:ext>
                  </a:extLst>
                </a:gridCol>
              </a:tblGrid>
              <a:tr h="280513">
                <a:tc>
                  <a:txBody>
                    <a:bodyPr/>
                    <a:lstStyle/>
                    <a:p>
                      <a:pPr>
                        <a:lnSpc>
                          <a:spcPct val="107000"/>
                        </a:lnSpc>
                      </a:pPr>
                      <a:endParaRPr lang="en-IN" sz="11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3071378787"/>
                  </a:ext>
                </a:extLst>
              </a:tr>
              <a:tr h="317915">
                <a:tc>
                  <a:txBody>
                    <a:bodyPr/>
                    <a:lstStyle/>
                    <a:p>
                      <a:pPr>
                        <a:lnSpc>
                          <a:spcPct val="107000"/>
                        </a:lnSpc>
                        <a:spcAft>
                          <a:spcPts val="800"/>
                        </a:spcAft>
                      </a:pPr>
                      <a:r>
                        <a:rPr lang="en-IN" sz="1050">
                          <a:effectLst/>
                        </a:rPr>
                        <a:t>Actual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46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351525380"/>
                  </a:ext>
                </a:extLst>
              </a:tr>
              <a:tr h="268918">
                <a:tc>
                  <a:txBody>
                    <a:bodyPr/>
                    <a:lstStyle/>
                    <a:p>
                      <a:pPr>
                        <a:lnSpc>
                          <a:spcPct val="107000"/>
                        </a:lnSpc>
                        <a:spcAft>
                          <a:spcPts val="800"/>
                        </a:spcAft>
                      </a:pPr>
                      <a:r>
                        <a:rPr lang="en-IN" sz="1050">
                          <a:effectLst/>
                        </a:rPr>
                        <a:t>Actual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3</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38</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430104974"/>
                  </a:ext>
                </a:extLst>
              </a:tr>
            </a:tbl>
          </a:graphicData>
        </a:graphic>
      </p:graphicFrame>
      <p:sp>
        <p:nvSpPr>
          <p:cNvPr id="7" name="TextBox 6">
            <a:extLst>
              <a:ext uri="{FF2B5EF4-FFF2-40B4-BE49-F238E27FC236}">
                <a16:creationId xmlns:a16="http://schemas.microsoft.com/office/drawing/2014/main" id="{16D53496-4F35-EAC8-EBDE-798D4CD20A4A}"/>
              </a:ext>
            </a:extLst>
          </p:cNvPr>
          <p:cNvSpPr txBox="1"/>
          <p:nvPr/>
        </p:nvSpPr>
        <p:spPr>
          <a:xfrm>
            <a:off x="736847" y="3346882"/>
            <a:ext cx="8380520" cy="923330"/>
          </a:xfrm>
          <a:prstGeom prst="rect">
            <a:avLst/>
          </a:prstGeom>
          <a:noFill/>
        </p:spPr>
        <p:txBody>
          <a:bodyPr wrap="square" rtlCol="0">
            <a:spAutoFit/>
          </a:bodyPr>
          <a:lstStyle/>
          <a:p>
            <a:r>
              <a:rPr lang="en-US">
                <a:solidFill>
                  <a:schemeClr val="bg1"/>
                </a:solidFill>
              </a:rPr>
              <a:t>The model's accuracy is 88%, with a specificity of 87% and a sensitivity of 93%.</a:t>
            </a:r>
          </a:p>
          <a:p>
            <a:endParaRPr lang="en-US">
              <a:solidFill>
                <a:schemeClr val="bg1"/>
              </a:solidFill>
            </a:endParaRPr>
          </a:p>
          <a:p>
            <a:r>
              <a:rPr lang="en-US">
                <a:solidFill>
                  <a:schemeClr val="bg1"/>
                </a:solidFill>
              </a:rPr>
              <a:t>The confusion matrix of best model validation data is given below.</a:t>
            </a:r>
          </a:p>
        </p:txBody>
      </p:sp>
      <p:graphicFrame>
        <p:nvGraphicFramePr>
          <p:cNvPr id="8" name="Table 7">
            <a:extLst>
              <a:ext uri="{FF2B5EF4-FFF2-40B4-BE49-F238E27FC236}">
                <a16:creationId xmlns:a16="http://schemas.microsoft.com/office/drawing/2014/main" id="{A90B7275-A667-EB7D-E458-CE92D1DDA926}"/>
              </a:ext>
            </a:extLst>
          </p:cNvPr>
          <p:cNvGraphicFramePr>
            <a:graphicFrameLocks noGrp="1"/>
          </p:cNvGraphicFramePr>
          <p:nvPr>
            <p:extLst>
              <p:ext uri="{D42A27DB-BD31-4B8C-83A1-F6EECF244321}">
                <p14:modId xmlns:p14="http://schemas.microsoft.com/office/powerpoint/2010/main" val="845693337"/>
              </p:ext>
            </p:extLst>
          </p:nvPr>
        </p:nvGraphicFramePr>
        <p:xfrm>
          <a:off x="2441361" y="4384518"/>
          <a:ext cx="6560367" cy="826673"/>
        </p:xfrm>
        <a:graphic>
          <a:graphicData uri="http://schemas.openxmlformats.org/drawingml/2006/table">
            <a:tbl>
              <a:tblPr firstRow="1" firstCol="1" bandRow="1">
                <a:tableStyleId>{5C22544A-7EE6-4342-B048-85BDC9FD1C3A}</a:tableStyleId>
              </a:tblPr>
              <a:tblGrid>
                <a:gridCol w="2186789">
                  <a:extLst>
                    <a:ext uri="{9D8B030D-6E8A-4147-A177-3AD203B41FA5}">
                      <a16:colId xmlns:a16="http://schemas.microsoft.com/office/drawing/2014/main" val="3173142286"/>
                    </a:ext>
                  </a:extLst>
                </a:gridCol>
                <a:gridCol w="2186789">
                  <a:extLst>
                    <a:ext uri="{9D8B030D-6E8A-4147-A177-3AD203B41FA5}">
                      <a16:colId xmlns:a16="http://schemas.microsoft.com/office/drawing/2014/main" val="113492313"/>
                    </a:ext>
                  </a:extLst>
                </a:gridCol>
                <a:gridCol w="2186789">
                  <a:extLst>
                    <a:ext uri="{9D8B030D-6E8A-4147-A177-3AD203B41FA5}">
                      <a16:colId xmlns:a16="http://schemas.microsoft.com/office/drawing/2014/main" val="1932082363"/>
                    </a:ext>
                  </a:extLst>
                </a:gridCol>
              </a:tblGrid>
              <a:tr h="267359">
                <a:tc>
                  <a:txBody>
                    <a:bodyPr/>
                    <a:lstStyle/>
                    <a:p>
                      <a:pPr>
                        <a:lnSpc>
                          <a:spcPct val="107000"/>
                        </a:lnSpc>
                      </a:pPr>
                      <a:endParaRPr lang="en-IN" sz="11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643597469"/>
                  </a:ext>
                </a:extLst>
              </a:tr>
              <a:tr h="303006">
                <a:tc>
                  <a:txBody>
                    <a:bodyPr/>
                    <a:lstStyle/>
                    <a:p>
                      <a:pPr>
                        <a:lnSpc>
                          <a:spcPct val="107000"/>
                        </a:lnSpc>
                        <a:spcAft>
                          <a:spcPts val="800"/>
                        </a:spcAft>
                      </a:pPr>
                      <a:r>
                        <a:rPr lang="en-IN" sz="1050">
                          <a:effectLst/>
                        </a:rPr>
                        <a:t>Actual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30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455917911"/>
                  </a:ext>
                </a:extLst>
              </a:tr>
              <a:tr h="256308">
                <a:tc>
                  <a:txBody>
                    <a:bodyPr/>
                    <a:lstStyle/>
                    <a:p>
                      <a:pPr>
                        <a:lnSpc>
                          <a:spcPct val="107000"/>
                        </a:lnSpc>
                        <a:spcAft>
                          <a:spcPts val="800"/>
                        </a:spcAft>
                      </a:pPr>
                      <a:r>
                        <a:rPr lang="en-IN" sz="1050">
                          <a:effectLst/>
                        </a:rPr>
                        <a:t>Actual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5</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23</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2159537838"/>
                  </a:ext>
                </a:extLst>
              </a:tr>
            </a:tbl>
          </a:graphicData>
        </a:graphic>
      </p:graphicFrame>
      <p:sp>
        <p:nvSpPr>
          <p:cNvPr id="9" name="TextBox 8">
            <a:extLst>
              <a:ext uri="{FF2B5EF4-FFF2-40B4-BE49-F238E27FC236}">
                <a16:creationId xmlns:a16="http://schemas.microsoft.com/office/drawing/2014/main" id="{B58EFC44-8D3B-8CF6-C679-7706289D45F2}"/>
              </a:ext>
            </a:extLst>
          </p:cNvPr>
          <p:cNvSpPr txBox="1"/>
          <p:nvPr/>
        </p:nvSpPr>
        <p:spPr>
          <a:xfrm>
            <a:off x="736849" y="5740323"/>
            <a:ext cx="8114786" cy="369332"/>
          </a:xfrm>
          <a:prstGeom prst="rect">
            <a:avLst/>
          </a:prstGeom>
          <a:noFill/>
        </p:spPr>
        <p:txBody>
          <a:bodyPr wrap="none" rtlCol="0">
            <a:spAutoFit/>
          </a:bodyPr>
          <a:lstStyle/>
          <a:p>
            <a:r>
              <a:rPr lang="en-US">
                <a:solidFill>
                  <a:schemeClr val="bg1"/>
                </a:solidFill>
              </a:rPr>
              <a:t>The model's accuracy is 81%, with a specificity of 82.14% and a sensitivity of 83.33%.</a:t>
            </a:r>
            <a:endParaRPr lang="en-IN">
              <a:solidFill>
                <a:schemeClr val="bg1"/>
              </a:solidFill>
            </a:endParaRPr>
          </a:p>
        </p:txBody>
      </p:sp>
    </p:spTree>
    <p:extLst>
      <p:ext uri="{BB962C8B-B14F-4D97-AF65-F5344CB8AC3E}">
        <p14:creationId xmlns:p14="http://schemas.microsoft.com/office/powerpoint/2010/main" val="325110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143000" y="446418"/>
            <a:ext cx="9906000" cy="659362"/>
          </a:xfrm>
        </p:spPr>
        <p:txBody>
          <a:bodyPr/>
          <a:lstStyle/>
          <a:p>
            <a:r>
              <a:rPr lang="en-US" sz="2400"/>
              <a:t>Summary of Classification Tree, bagging, boosting, random forest analysis</a:t>
            </a:r>
            <a:endParaRPr lang="en-US" sz="2400"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11</a:t>
            </a:fld>
            <a:endParaRPr lang="en-US" dirty="0"/>
          </a:p>
        </p:txBody>
      </p:sp>
      <p:sp>
        <p:nvSpPr>
          <p:cNvPr id="7" name="Text Placeholder 6">
            <a:extLst>
              <a:ext uri="{FF2B5EF4-FFF2-40B4-BE49-F238E27FC236}">
                <a16:creationId xmlns:a16="http://schemas.microsoft.com/office/drawing/2014/main" id="{DBF8BE56-5182-B3AD-685C-DF41B345EDB9}"/>
              </a:ext>
            </a:extLst>
          </p:cNvPr>
          <p:cNvSpPr>
            <a:spLocks noGrp="1"/>
          </p:cNvSpPr>
          <p:nvPr>
            <p:ph type="body" idx="1"/>
          </p:nvPr>
        </p:nvSpPr>
        <p:spPr>
          <a:xfrm>
            <a:off x="201714" y="1317164"/>
            <a:ext cx="11694364" cy="795722"/>
          </a:xfrm>
        </p:spPr>
        <p:txBody>
          <a:bodyPr vert="horz" lIns="91440" tIns="45720" rIns="91440" bIns="45720" rtlCol="0" anchor="t">
            <a:noAutofit/>
          </a:bodyPr>
          <a:lstStyle/>
          <a:p>
            <a:pPr algn="l"/>
            <a:r>
              <a:rPr lang="en-US" sz="1900">
                <a:latin typeface="Calibri"/>
                <a:cs typeface="Times New Roman"/>
              </a:rPr>
              <a:t>The tree was built with all variables. Variables actually used in tree construction are “Economy..GDP.per.Capita.”, “Family”, “Freedom”, “Health..Life.Expectancy.”, “Trust..Government.Corruption”. The classification tree is shown below:</a:t>
            </a:r>
            <a:endParaRPr lang="en-US" sz="1900" dirty="0">
              <a:latin typeface="Calibri"/>
              <a:cs typeface="Calibri"/>
            </a:endParaRPr>
          </a:p>
        </p:txBody>
      </p:sp>
      <p:pic>
        <p:nvPicPr>
          <p:cNvPr id="5" name="Picture 4">
            <a:extLst>
              <a:ext uri="{FF2B5EF4-FFF2-40B4-BE49-F238E27FC236}">
                <a16:creationId xmlns:a16="http://schemas.microsoft.com/office/drawing/2014/main" id="{9A0E6D92-9DA1-34BA-9EBE-04452E0F8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0458" y="2201515"/>
            <a:ext cx="4267200" cy="3413760"/>
          </a:xfrm>
          <a:prstGeom prst="rect">
            <a:avLst/>
          </a:prstGeom>
        </p:spPr>
      </p:pic>
    </p:spTree>
    <p:extLst>
      <p:ext uri="{BB962C8B-B14F-4D97-AF65-F5344CB8AC3E}">
        <p14:creationId xmlns:p14="http://schemas.microsoft.com/office/powerpoint/2010/main" val="31348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
        <p:nvSpPr>
          <p:cNvPr id="12" name="TextBox 11">
            <a:extLst>
              <a:ext uri="{FF2B5EF4-FFF2-40B4-BE49-F238E27FC236}">
                <a16:creationId xmlns:a16="http://schemas.microsoft.com/office/drawing/2014/main" id="{14B3F983-25D0-069F-06F6-3A54B5887216}"/>
              </a:ext>
            </a:extLst>
          </p:cNvPr>
          <p:cNvSpPr txBox="1"/>
          <p:nvPr/>
        </p:nvSpPr>
        <p:spPr>
          <a:xfrm>
            <a:off x="654611" y="714031"/>
            <a:ext cx="8468824" cy="677108"/>
          </a:xfrm>
          <a:prstGeom prst="rect">
            <a:avLst/>
          </a:prstGeom>
          <a:noFill/>
        </p:spPr>
        <p:txBody>
          <a:bodyPr wrap="square" lIns="91440" tIns="45720" rIns="91440" bIns="45720" rtlCol="0" anchor="t">
            <a:spAutoFit/>
          </a:bodyPr>
          <a:lstStyle/>
          <a:p>
            <a:r>
              <a:rPr lang="en-IN" sz="1900" dirty="0">
                <a:solidFill>
                  <a:schemeClr val="bg1"/>
                </a:solidFill>
                <a:effectLst/>
                <a:ea typeface="Calibri" panose="020F0502020204030204" pitchFamily="34" charset="0"/>
              </a:rPr>
              <a:t>The confusion matrix </a:t>
            </a:r>
            <a:r>
              <a:rPr lang="en-IN" sz="1900">
                <a:solidFill>
                  <a:schemeClr val="bg1"/>
                </a:solidFill>
                <a:effectLst/>
                <a:ea typeface="Calibri" panose="020F0502020204030204" pitchFamily="34" charset="0"/>
              </a:rPr>
              <a:t>of</a:t>
            </a:r>
            <a:r>
              <a:rPr lang="en-IN" sz="1900">
                <a:solidFill>
                  <a:schemeClr val="bg1"/>
                </a:solidFill>
                <a:ea typeface="Calibri" panose="020F0502020204030204" pitchFamily="34" charset="0"/>
              </a:rPr>
              <a:t> classification </a:t>
            </a:r>
            <a:r>
              <a:rPr lang="en-IN" sz="1900" dirty="0">
                <a:solidFill>
                  <a:schemeClr val="bg1"/>
                </a:solidFill>
                <a:ea typeface="Calibri" panose="020F0502020204030204" pitchFamily="34" charset="0"/>
              </a:rPr>
              <a:t>tree model</a:t>
            </a:r>
            <a:r>
              <a:rPr lang="en-IN" sz="1900" dirty="0">
                <a:solidFill>
                  <a:schemeClr val="bg1"/>
                </a:solidFill>
                <a:effectLst/>
                <a:ea typeface="Calibri" panose="020F0502020204030204" pitchFamily="34" charset="0"/>
              </a:rPr>
              <a:t> for training data is given below:</a:t>
            </a:r>
            <a:endParaRPr lang="en-IN" sz="1900" dirty="0">
              <a:solidFill>
                <a:schemeClr val="bg1"/>
              </a:solidFill>
              <a:effectLst/>
              <a:ea typeface="Arial" panose="020B0604020202020204" pitchFamily="34" charset="0"/>
            </a:endParaRPr>
          </a:p>
          <a:p>
            <a:endParaRPr lang="en-IN" sz="1900">
              <a:solidFill>
                <a:schemeClr val="bg1"/>
              </a:solidFill>
            </a:endParaRPr>
          </a:p>
        </p:txBody>
      </p:sp>
      <p:sp>
        <p:nvSpPr>
          <p:cNvPr id="13" name="TextBox 12">
            <a:extLst>
              <a:ext uri="{FF2B5EF4-FFF2-40B4-BE49-F238E27FC236}">
                <a16:creationId xmlns:a16="http://schemas.microsoft.com/office/drawing/2014/main" id="{CDE52FB1-4909-A247-7251-4482698B777C}"/>
              </a:ext>
            </a:extLst>
          </p:cNvPr>
          <p:cNvSpPr txBox="1"/>
          <p:nvPr/>
        </p:nvSpPr>
        <p:spPr>
          <a:xfrm>
            <a:off x="654611" y="2889909"/>
            <a:ext cx="11560703" cy="384721"/>
          </a:xfrm>
          <a:prstGeom prst="rect">
            <a:avLst/>
          </a:prstGeom>
          <a:noFill/>
        </p:spPr>
        <p:txBody>
          <a:bodyPr wrap="square" lIns="91440" tIns="45720" rIns="91440" bIns="45720" rtlCol="0" anchor="t">
            <a:spAutoFit/>
          </a:bodyPr>
          <a:lstStyle/>
          <a:p>
            <a:r>
              <a:rPr lang="en-US" sz="1900">
                <a:solidFill>
                  <a:schemeClr val="bg1"/>
                </a:solidFill>
                <a:latin typeface="Calibri"/>
                <a:ea typeface="Arial" panose="020B0604020202020204" pitchFamily="34" charset="0"/>
                <a:cs typeface="Times New Roman"/>
              </a:rPr>
              <a:t>The model's accuracy is 100%, with a specificity of 100% and a sensitivity of 100%.</a:t>
            </a:r>
            <a:endParaRPr lang="en-IN" sz="1900">
              <a:solidFill>
                <a:schemeClr val="bg1"/>
              </a:solidFill>
            </a:endParaRPr>
          </a:p>
        </p:txBody>
      </p:sp>
      <p:sp>
        <p:nvSpPr>
          <p:cNvPr id="14" name="TextBox 13">
            <a:extLst>
              <a:ext uri="{FF2B5EF4-FFF2-40B4-BE49-F238E27FC236}">
                <a16:creationId xmlns:a16="http://schemas.microsoft.com/office/drawing/2014/main" id="{9E8A9050-A28A-9C05-715C-60B9DD065236}"/>
              </a:ext>
            </a:extLst>
          </p:cNvPr>
          <p:cNvSpPr txBox="1"/>
          <p:nvPr/>
        </p:nvSpPr>
        <p:spPr>
          <a:xfrm>
            <a:off x="654611" y="3947757"/>
            <a:ext cx="8720829" cy="677108"/>
          </a:xfrm>
          <a:prstGeom prst="rect">
            <a:avLst/>
          </a:prstGeom>
          <a:noFill/>
        </p:spPr>
        <p:txBody>
          <a:bodyPr wrap="square" lIns="91440" tIns="45720" rIns="91440" bIns="45720" rtlCol="0" anchor="t">
            <a:spAutoFit/>
          </a:bodyPr>
          <a:lstStyle/>
          <a:p>
            <a:r>
              <a:rPr lang="en-IN" sz="1900" dirty="0">
                <a:solidFill>
                  <a:schemeClr val="bg1"/>
                </a:solidFill>
                <a:effectLst/>
                <a:ea typeface="Calibri" panose="020F0502020204030204" pitchFamily="34" charset="0"/>
              </a:rPr>
              <a:t>The confusion matrix </a:t>
            </a:r>
            <a:r>
              <a:rPr lang="en-IN" sz="1900">
                <a:solidFill>
                  <a:schemeClr val="bg1"/>
                </a:solidFill>
                <a:ea typeface="Calibri" panose="020F0502020204030204" pitchFamily="34" charset="0"/>
              </a:rPr>
              <a:t>of classification </a:t>
            </a:r>
            <a:r>
              <a:rPr lang="en-IN" sz="1900" dirty="0">
                <a:solidFill>
                  <a:schemeClr val="bg1"/>
                </a:solidFill>
                <a:ea typeface="Calibri" panose="020F0502020204030204" pitchFamily="34" charset="0"/>
              </a:rPr>
              <a:t>tree </a:t>
            </a:r>
            <a:r>
              <a:rPr lang="en-IN" sz="1900" dirty="0">
                <a:solidFill>
                  <a:schemeClr val="bg1"/>
                </a:solidFill>
                <a:effectLst/>
                <a:ea typeface="Calibri" panose="020F0502020204030204" pitchFamily="34" charset="0"/>
              </a:rPr>
              <a:t>for</a:t>
            </a:r>
            <a:r>
              <a:rPr lang="en-IN" sz="1900" dirty="0">
                <a:solidFill>
                  <a:schemeClr val="bg1"/>
                </a:solidFill>
                <a:ea typeface="Calibri" panose="020F0502020204030204" pitchFamily="34" charset="0"/>
              </a:rPr>
              <a:t> </a:t>
            </a:r>
            <a:r>
              <a:rPr lang="en-IN" sz="1900" dirty="0">
                <a:solidFill>
                  <a:schemeClr val="bg1"/>
                </a:solidFill>
                <a:effectLst/>
                <a:ea typeface="Calibri" panose="020F0502020204030204" pitchFamily="34" charset="0"/>
              </a:rPr>
              <a:t> validation data is given below:</a:t>
            </a:r>
            <a:endParaRPr lang="en-IN" sz="1900" dirty="0">
              <a:solidFill>
                <a:schemeClr val="bg1"/>
              </a:solidFill>
              <a:effectLst/>
              <a:ea typeface="Arial" panose="020B0604020202020204" pitchFamily="34" charset="0"/>
            </a:endParaRPr>
          </a:p>
          <a:p>
            <a:endParaRPr lang="en-IN" sz="1900">
              <a:solidFill>
                <a:schemeClr val="bg1"/>
              </a:solidFill>
            </a:endParaRPr>
          </a:p>
        </p:txBody>
      </p:sp>
      <p:sp>
        <p:nvSpPr>
          <p:cNvPr id="15" name="TextBox 14">
            <a:extLst>
              <a:ext uri="{FF2B5EF4-FFF2-40B4-BE49-F238E27FC236}">
                <a16:creationId xmlns:a16="http://schemas.microsoft.com/office/drawing/2014/main" id="{3F1E60EB-E50B-D2B5-B072-670FC2BF14B5}"/>
              </a:ext>
            </a:extLst>
          </p:cNvPr>
          <p:cNvSpPr txBox="1"/>
          <p:nvPr/>
        </p:nvSpPr>
        <p:spPr>
          <a:xfrm>
            <a:off x="769569" y="5945348"/>
            <a:ext cx="11558516" cy="384721"/>
          </a:xfrm>
          <a:prstGeom prst="rect">
            <a:avLst/>
          </a:prstGeom>
          <a:noFill/>
        </p:spPr>
        <p:txBody>
          <a:bodyPr wrap="square" lIns="91440" tIns="45720" rIns="91440" bIns="45720" rtlCol="0" anchor="t">
            <a:spAutoFit/>
          </a:bodyPr>
          <a:lstStyle/>
          <a:p>
            <a:r>
              <a:rPr lang="en-US" sz="1900">
                <a:solidFill>
                  <a:schemeClr val="bg1"/>
                </a:solidFill>
                <a:latin typeface="Calibri"/>
                <a:ea typeface="Calibri" panose="020F0502020204030204" pitchFamily="34" charset="0"/>
                <a:cs typeface="Times New Roman"/>
              </a:rPr>
              <a:t>The model's accuracy is 76.56%, with a specificity of 68.8% and a sensitivity of 82.86%.</a:t>
            </a:r>
            <a:endParaRPr lang="en-US" sz="1900" dirty="0">
              <a:solidFill>
                <a:schemeClr val="bg1"/>
              </a:solidFill>
              <a:latin typeface="Calibri"/>
              <a:ea typeface="Calibri" panose="020F0502020204030204" pitchFamily="34" charset="0"/>
              <a:cs typeface="Times New Roman"/>
            </a:endParaRPr>
          </a:p>
        </p:txBody>
      </p:sp>
      <p:graphicFrame>
        <p:nvGraphicFramePr>
          <p:cNvPr id="6" name="Table 5">
            <a:extLst>
              <a:ext uri="{FF2B5EF4-FFF2-40B4-BE49-F238E27FC236}">
                <a16:creationId xmlns:a16="http://schemas.microsoft.com/office/drawing/2014/main" id="{17FC174D-1199-7A8B-8EE0-42B943B3578D}"/>
              </a:ext>
            </a:extLst>
          </p:cNvPr>
          <p:cNvGraphicFramePr>
            <a:graphicFrameLocks noGrp="1"/>
          </p:cNvGraphicFramePr>
          <p:nvPr>
            <p:extLst>
              <p:ext uri="{D42A27DB-BD31-4B8C-83A1-F6EECF244321}">
                <p14:modId xmlns:p14="http://schemas.microsoft.com/office/powerpoint/2010/main" val="3964682730"/>
              </p:ext>
            </p:extLst>
          </p:nvPr>
        </p:nvGraphicFramePr>
        <p:xfrm>
          <a:off x="769569" y="1296251"/>
          <a:ext cx="6874104" cy="1118475"/>
        </p:xfrm>
        <a:graphic>
          <a:graphicData uri="http://schemas.openxmlformats.org/drawingml/2006/table">
            <a:tbl>
              <a:tblPr firstRow="1" firstCol="1" bandRow="1">
                <a:tableStyleId>{5C22544A-7EE6-4342-B048-85BDC9FD1C3A}</a:tableStyleId>
              </a:tblPr>
              <a:tblGrid>
                <a:gridCol w="2291368">
                  <a:extLst>
                    <a:ext uri="{9D8B030D-6E8A-4147-A177-3AD203B41FA5}">
                      <a16:colId xmlns:a16="http://schemas.microsoft.com/office/drawing/2014/main" val="2136823972"/>
                    </a:ext>
                  </a:extLst>
                </a:gridCol>
                <a:gridCol w="2291368">
                  <a:extLst>
                    <a:ext uri="{9D8B030D-6E8A-4147-A177-3AD203B41FA5}">
                      <a16:colId xmlns:a16="http://schemas.microsoft.com/office/drawing/2014/main" val="2289323044"/>
                    </a:ext>
                  </a:extLst>
                </a:gridCol>
                <a:gridCol w="2291368">
                  <a:extLst>
                    <a:ext uri="{9D8B030D-6E8A-4147-A177-3AD203B41FA5}">
                      <a16:colId xmlns:a16="http://schemas.microsoft.com/office/drawing/2014/main" val="3996893943"/>
                    </a:ext>
                  </a:extLst>
                </a:gridCol>
              </a:tblGrid>
              <a:tr h="361732">
                <a:tc>
                  <a:txBody>
                    <a:bodyPr/>
                    <a:lstStyle/>
                    <a:p>
                      <a:pPr>
                        <a:lnSpc>
                          <a:spcPct val="107000"/>
                        </a:lnSpc>
                      </a:pPr>
                      <a:endParaRPr lang="en-IN" sz="14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2548087376"/>
                  </a:ext>
                </a:extLst>
              </a:tr>
              <a:tr h="409963">
                <a:tc>
                  <a:txBody>
                    <a:bodyPr/>
                    <a:lstStyle/>
                    <a:p>
                      <a:pPr>
                        <a:lnSpc>
                          <a:spcPct val="107000"/>
                        </a:lnSpc>
                        <a:spcAft>
                          <a:spcPts val="800"/>
                        </a:spcAft>
                      </a:pPr>
                      <a:r>
                        <a:rPr lang="en-IN" sz="1400">
                          <a:effectLst/>
                        </a:rPr>
                        <a:t>Actual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49</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3699189385"/>
                  </a:ext>
                </a:extLst>
              </a:tr>
              <a:tr h="346780">
                <a:tc>
                  <a:txBody>
                    <a:bodyPr/>
                    <a:lstStyle/>
                    <a:p>
                      <a:pPr>
                        <a:lnSpc>
                          <a:spcPct val="107000"/>
                        </a:lnSpc>
                        <a:spcAft>
                          <a:spcPts val="800"/>
                        </a:spcAft>
                      </a:pPr>
                      <a:r>
                        <a:rPr lang="en-IN" sz="1400">
                          <a:effectLst/>
                        </a:rPr>
                        <a:t>Actual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45</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612510055"/>
                  </a:ext>
                </a:extLst>
              </a:tr>
            </a:tbl>
          </a:graphicData>
        </a:graphic>
      </p:graphicFrame>
      <p:graphicFrame>
        <p:nvGraphicFramePr>
          <p:cNvPr id="7" name="Table 6">
            <a:extLst>
              <a:ext uri="{FF2B5EF4-FFF2-40B4-BE49-F238E27FC236}">
                <a16:creationId xmlns:a16="http://schemas.microsoft.com/office/drawing/2014/main" id="{7CA01597-63FC-E5DF-6D04-622F2C204A40}"/>
              </a:ext>
            </a:extLst>
          </p:cNvPr>
          <p:cNvGraphicFramePr>
            <a:graphicFrameLocks noGrp="1"/>
          </p:cNvGraphicFramePr>
          <p:nvPr>
            <p:extLst>
              <p:ext uri="{D42A27DB-BD31-4B8C-83A1-F6EECF244321}">
                <p14:modId xmlns:p14="http://schemas.microsoft.com/office/powerpoint/2010/main" val="30719604"/>
              </p:ext>
            </p:extLst>
          </p:nvPr>
        </p:nvGraphicFramePr>
        <p:xfrm>
          <a:off x="769569" y="4613201"/>
          <a:ext cx="7044969" cy="1181820"/>
        </p:xfrm>
        <a:graphic>
          <a:graphicData uri="http://schemas.openxmlformats.org/drawingml/2006/table">
            <a:tbl>
              <a:tblPr firstRow="1" firstCol="1" bandRow="1">
                <a:tableStyleId>{5C22544A-7EE6-4342-B048-85BDC9FD1C3A}</a:tableStyleId>
              </a:tblPr>
              <a:tblGrid>
                <a:gridCol w="2348323">
                  <a:extLst>
                    <a:ext uri="{9D8B030D-6E8A-4147-A177-3AD203B41FA5}">
                      <a16:colId xmlns:a16="http://schemas.microsoft.com/office/drawing/2014/main" val="3162099291"/>
                    </a:ext>
                  </a:extLst>
                </a:gridCol>
                <a:gridCol w="2348323">
                  <a:extLst>
                    <a:ext uri="{9D8B030D-6E8A-4147-A177-3AD203B41FA5}">
                      <a16:colId xmlns:a16="http://schemas.microsoft.com/office/drawing/2014/main" val="1601616052"/>
                    </a:ext>
                  </a:extLst>
                </a:gridCol>
                <a:gridCol w="2348323">
                  <a:extLst>
                    <a:ext uri="{9D8B030D-6E8A-4147-A177-3AD203B41FA5}">
                      <a16:colId xmlns:a16="http://schemas.microsoft.com/office/drawing/2014/main" val="4077788259"/>
                    </a:ext>
                  </a:extLst>
                </a:gridCol>
              </a:tblGrid>
              <a:tr h="382219">
                <a:tc>
                  <a:txBody>
                    <a:bodyPr/>
                    <a:lstStyle/>
                    <a:p>
                      <a:pPr>
                        <a:lnSpc>
                          <a:spcPct val="107000"/>
                        </a:lnSpc>
                      </a:pPr>
                      <a:endParaRPr lang="en-IN" sz="11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588311277"/>
                  </a:ext>
                </a:extLst>
              </a:tr>
              <a:tr h="433181">
                <a:tc>
                  <a:txBody>
                    <a:bodyPr/>
                    <a:lstStyle/>
                    <a:p>
                      <a:pPr>
                        <a:lnSpc>
                          <a:spcPct val="107000"/>
                        </a:lnSpc>
                        <a:spcAft>
                          <a:spcPts val="800"/>
                        </a:spcAft>
                      </a:pPr>
                      <a:r>
                        <a:rPr lang="en-IN" sz="1050">
                          <a:effectLst/>
                        </a:rPr>
                        <a:t>Actual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29</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9</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2610144886"/>
                  </a:ext>
                </a:extLst>
              </a:tr>
              <a:tr h="366420">
                <a:tc>
                  <a:txBody>
                    <a:bodyPr/>
                    <a:lstStyle/>
                    <a:p>
                      <a:pPr>
                        <a:lnSpc>
                          <a:spcPct val="107000"/>
                        </a:lnSpc>
                        <a:spcAft>
                          <a:spcPts val="800"/>
                        </a:spcAft>
                      </a:pPr>
                      <a:r>
                        <a:rPr lang="en-IN" sz="1050">
                          <a:effectLst/>
                        </a:rPr>
                        <a:t>Actual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20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3570292642"/>
                  </a:ext>
                </a:extLst>
              </a:tr>
            </a:tbl>
          </a:graphicData>
        </a:graphic>
      </p:graphicFrame>
    </p:spTree>
    <p:extLst>
      <p:ext uri="{BB962C8B-B14F-4D97-AF65-F5344CB8AC3E}">
        <p14:creationId xmlns:p14="http://schemas.microsoft.com/office/powerpoint/2010/main" val="341058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13</a:t>
            </a:fld>
            <a:endParaRPr lang="en-US" dirty="0"/>
          </a:p>
        </p:txBody>
      </p:sp>
      <p:sp>
        <p:nvSpPr>
          <p:cNvPr id="12" name="TextBox 11">
            <a:extLst>
              <a:ext uri="{FF2B5EF4-FFF2-40B4-BE49-F238E27FC236}">
                <a16:creationId xmlns:a16="http://schemas.microsoft.com/office/drawing/2014/main" id="{14B3F983-25D0-069F-06F6-3A54B5887216}"/>
              </a:ext>
            </a:extLst>
          </p:cNvPr>
          <p:cNvSpPr txBox="1"/>
          <p:nvPr/>
        </p:nvSpPr>
        <p:spPr>
          <a:xfrm>
            <a:off x="485934" y="292666"/>
            <a:ext cx="10540131" cy="969496"/>
          </a:xfrm>
          <a:prstGeom prst="rect">
            <a:avLst/>
          </a:prstGeom>
          <a:noFill/>
        </p:spPr>
        <p:txBody>
          <a:bodyPr wrap="square" lIns="91440" tIns="45720" rIns="91440" bIns="45720" rtlCol="0" anchor="t">
            <a:spAutoFit/>
          </a:bodyPr>
          <a:lstStyle/>
          <a:p>
            <a:r>
              <a:rPr lang="en-US" sz="1900">
                <a:solidFill>
                  <a:schemeClr val="bg1"/>
                </a:solidFill>
                <a:effectLst/>
                <a:ea typeface="Calibri" panose="020F0502020204030204" pitchFamily="34" charset="0"/>
              </a:rPr>
              <a:t>The most important variables in the plot are “GDP”, “Family”, “Life Expectancy”, “Freedom”.</a:t>
            </a:r>
            <a:r>
              <a:rPr lang="en-IN" sz="1900">
                <a:solidFill>
                  <a:schemeClr val="bg1"/>
                </a:solidFill>
                <a:effectLst/>
                <a:ea typeface="Calibri" panose="020F0502020204030204" pitchFamily="34" charset="0"/>
              </a:rPr>
              <a:t>The </a:t>
            </a:r>
            <a:r>
              <a:rPr lang="en-IN" sz="1900" dirty="0">
                <a:solidFill>
                  <a:schemeClr val="bg1"/>
                </a:solidFill>
                <a:effectLst/>
                <a:ea typeface="Calibri" panose="020F0502020204030204" pitchFamily="34" charset="0"/>
              </a:rPr>
              <a:t>confusion matrix </a:t>
            </a:r>
            <a:r>
              <a:rPr lang="en-IN" sz="1900">
                <a:solidFill>
                  <a:schemeClr val="bg1"/>
                </a:solidFill>
                <a:effectLst/>
                <a:ea typeface="Calibri" panose="020F0502020204030204" pitchFamily="34" charset="0"/>
              </a:rPr>
              <a:t>of</a:t>
            </a:r>
            <a:r>
              <a:rPr lang="en-IN" sz="1900">
                <a:solidFill>
                  <a:schemeClr val="bg1"/>
                </a:solidFill>
                <a:ea typeface="Calibri" panose="020F0502020204030204" pitchFamily="34" charset="0"/>
              </a:rPr>
              <a:t> random forest model</a:t>
            </a:r>
            <a:r>
              <a:rPr lang="en-IN" sz="1900">
                <a:solidFill>
                  <a:schemeClr val="bg1"/>
                </a:solidFill>
                <a:effectLst/>
                <a:ea typeface="Calibri" panose="020F0502020204030204" pitchFamily="34" charset="0"/>
              </a:rPr>
              <a:t> </a:t>
            </a:r>
            <a:r>
              <a:rPr lang="en-IN" sz="1900" dirty="0">
                <a:solidFill>
                  <a:schemeClr val="bg1"/>
                </a:solidFill>
                <a:effectLst/>
                <a:ea typeface="Calibri" panose="020F0502020204030204" pitchFamily="34" charset="0"/>
              </a:rPr>
              <a:t>for training data is given below:</a:t>
            </a:r>
            <a:endParaRPr lang="en-IN" sz="1900" dirty="0">
              <a:solidFill>
                <a:schemeClr val="bg1"/>
              </a:solidFill>
              <a:effectLst/>
              <a:ea typeface="Arial" panose="020B0604020202020204" pitchFamily="34" charset="0"/>
            </a:endParaRPr>
          </a:p>
          <a:p>
            <a:endParaRPr lang="en-IN" sz="1900">
              <a:solidFill>
                <a:schemeClr val="bg1"/>
              </a:solidFill>
            </a:endParaRPr>
          </a:p>
        </p:txBody>
      </p:sp>
      <p:sp>
        <p:nvSpPr>
          <p:cNvPr id="13" name="TextBox 12">
            <a:extLst>
              <a:ext uri="{FF2B5EF4-FFF2-40B4-BE49-F238E27FC236}">
                <a16:creationId xmlns:a16="http://schemas.microsoft.com/office/drawing/2014/main" id="{CDE52FB1-4909-A247-7251-4482698B777C}"/>
              </a:ext>
            </a:extLst>
          </p:cNvPr>
          <p:cNvSpPr txBox="1"/>
          <p:nvPr/>
        </p:nvSpPr>
        <p:spPr>
          <a:xfrm>
            <a:off x="654611" y="2889909"/>
            <a:ext cx="11560703" cy="384721"/>
          </a:xfrm>
          <a:prstGeom prst="rect">
            <a:avLst/>
          </a:prstGeom>
          <a:noFill/>
        </p:spPr>
        <p:txBody>
          <a:bodyPr wrap="square" lIns="91440" tIns="45720" rIns="91440" bIns="45720" rtlCol="0" anchor="t">
            <a:spAutoFit/>
          </a:bodyPr>
          <a:lstStyle/>
          <a:p>
            <a:r>
              <a:rPr lang="en-US" sz="1900">
                <a:solidFill>
                  <a:schemeClr val="bg1"/>
                </a:solidFill>
                <a:latin typeface="Calibri"/>
                <a:ea typeface="Arial" panose="020B0604020202020204" pitchFamily="34" charset="0"/>
                <a:cs typeface="Times New Roman"/>
              </a:rPr>
              <a:t>The model's accuracy is 97.87%, with a specificity of 93.33% and a sensitivity of 100%.</a:t>
            </a:r>
            <a:endParaRPr lang="en-IN" sz="1900">
              <a:solidFill>
                <a:schemeClr val="bg1"/>
              </a:solidFill>
            </a:endParaRPr>
          </a:p>
        </p:txBody>
      </p:sp>
      <p:sp>
        <p:nvSpPr>
          <p:cNvPr id="14" name="TextBox 13">
            <a:extLst>
              <a:ext uri="{FF2B5EF4-FFF2-40B4-BE49-F238E27FC236}">
                <a16:creationId xmlns:a16="http://schemas.microsoft.com/office/drawing/2014/main" id="{9E8A9050-A28A-9C05-715C-60B9DD065236}"/>
              </a:ext>
            </a:extLst>
          </p:cNvPr>
          <p:cNvSpPr txBox="1"/>
          <p:nvPr/>
        </p:nvSpPr>
        <p:spPr>
          <a:xfrm>
            <a:off x="654611" y="3947757"/>
            <a:ext cx="8720829" cy="677108"/>
          </a:xfrm>
          <a:prstGeom prst="rect">
            <a:avLst/>
          </a:prstGeom>
          <a:noFill/>
        </p:spPr>
        <p:txBody>
          <a:bodyPr wrap="square" lIns="91440" tIns="45720" rIns="91440" bIns="45720" rtlCol="0" anchor="t">
            <a:spAutoFit/>
          </a:bodyPr>
          <a:lstStyle/>
          <a:p>
            <a:r>
              <a:rPr lang="en-IN" sz="1900" dirty="0">
                <a:solidFill>
                  <a:schemeClr val="bg1"/>
                </a:solidFill>
                <a:effectLst/>
                <a:ea typeface="Calibri" panose="020F0502020204030204" pitchFamily="34" charset="0"/>
              </a:rPr>
              <a:t>The confusion matrix </a:t>
            </a:r>
            <a:r>
              <a:rPr lang="en-IN" sz="1900">
                <a:solidFill>
                  <a:schemeClr val="bg1"/>
                </a:solidFill>
                <a:ea typeface="Calibri" panose="020F0502020204030204" pitchFamily="34" charset="0"/>
              </a:rPr>
              <a:t>of random forest model </a:t>
            </a:r>
            <a:r>
              <a:rPr lang="en-IN" sz="1900">
                <a:solidFill>
                  <a:schemeClr val="bg1"/>
                </a:solidFill>
                <a:effectLst/>
                <a:ea typeface="Calibri" panose="020F0502020204030204" pitchFamily="34" charset="0"/>
              </a:rPr>
              <a:t>for</a:t>
            </a:r>
            <a:r>
              <a:rPr lang="en-IN" sz="1900">
                <a:solidFill>
                  <a:schemeClr val="bg1"/>
                </a:solidFill>
                <a:ea typeface="Calibri" panose="020F0502020204030204" pitchFamily="34" charset="0"/>
              </a:rPr>
              <a:t> </a:t>
            </a:r>
            <a:r>
              <a:rPr lang="en-IN" sz="1900">
                <a:solidFill>
                  <a:schemeClr val="bg1"/>
                </a:solidFill>
                <a:effectLst/>
                <a:ea typeface="Calibri" panose="020F0502020204030204" pitchFamily="34" charset="0"/>
              </a:rPr>
              <a:t> </a:t>
            </a:r>
            <a:r>
              <a:rPr lang="en-IN" sz="1900" dirty="0">
                <a:solidFill>
                  <a:schemeClr val="bg1"/>
                </a:solidFill>
                <a:effectLst/>
                <a:ea typeface="Calibri" panose="020F0502020204030204" pitchFamily="34" charset="0"/>
              </a:rPr>
              <a:t>validation data is given below:</a:t>
            </a:r>
            <a:endParaRPr lang="en-IN" sz="1900" dirty="0">
              <a:solidFill>
                <a:schemeClr val="bg1"/>
              </a:solidFill>
              <a:effectLst/>
              <a:ea typeface="Arial" panose="020B0604020202020204" pitchFamily="34" charset="0"/>
            </a:endParaRPr>
          </a:p>
          <a:p>
            <a:endParaRPr lang="en-IN" sz="1900">
              <a:solidFill>
                <a:schemeClr val="bg1"/>
              </a:solidFill>
            </a:endParaRPr>
          </a:p>
        </p:txBody>
      </p:sp>
      <p:sp>
        <p:nvSpPr>
          <p:cNvPr id="15" name="TextBox 14">
            <a:extLst>
              <a:ext uri="{FF2B5EF4-FFF2-40B4-BE49-F238E27FC236}">
                <a16:creationId xmlns:a16="http://schemas.microsoft.com/office/drawing/2014/main" id="{3F1E60EB-E50B-D2B5-B072-670FC2BF14B5}"/>
              </a:ext>
            </a:extLst>
          </p:cNvPr>
          <p:cNvSpPr txBox="1"/>
          <p:nvPr/>
        </p:nvSpPr>
        <p:spPr>
          <a:xfrm>
            <a:off x="769569" y="5945348"/>
            <a:ext cx="11558516" cy="384721"/>
          </a:xfrm>
          <a:prstGeom prst="rect">
            <a:avLst/>
          </a:prstGeom>
          <a:noFill/>
        </p:spPr>
        <p:txBody>
          <a:bodyPr wrap="square" lIns="91440" tIns="45720" rIns="91440" bIns="45720" rtlCol="0" anchor="t">
            <a:spAutoFit/>
          </a:bodyPr>
          <a:lstStyle/>
          <a:p>
            <a:r>
              <a:rPr lang="en-US" sz="1900">
                <a:solidFill>
                  <a:schemeClr val="bg1"/>
                </a:solidFill>
                <a:latin typeface="Calibri"/>
                <a:ea typeface="Calibri" panose="020F0502020204030204" pitchFamily="34" charset="0"/>
                <a:cs typeface="Times New Roman"/>
              </a:rPr>
              <a:t>The model's accuracy is 76.96%, with a specificity of 68.97% and a sensitivity of 82.86%.</a:t>
            </a:r>
            <a:endParaRPr lang="en-US" sz="1900" dirty="0">
              <a:solidFill>
                <a:schemeClr val="bg1"/>
              </a:solidFill>
              <a:latin typeface="Calibri"/>
              <a:ea typeface="Calibri" panose="020F0502020204030204" pitchFamily="34" charset="0"/>
              <a:cs typeface="Times New Roman"/>
            </a:endParaRPr>
          </a:p>
        </p:txBody>
      </p:sp>
      <p:pic>
        <p:nvPicPr>
          <p:cNvPr id="2" name="Picture 1">
            <a:extLst>
              <a:ext uri="{FF2B5EF4-FFF2-40B4-BE49-F238E27FC236}">
                <a16:creationId xmlns:a16="http://schemas.microsoft.com/office/drawing/2014/main" id="{3204D922-8170-337D-E121-FD8AB8F9A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303" y="751307"/>
            <a:ext cx="2902998" cy="2138602"/>
          </a:xfrm>
          <a:prstGeom prst="rect">
            <a:avLst/>
          </a:prstGeom>
        </p:spPr>
      </p:pic>
      <p:graphicFrame>
        <p:nvGraphicFramePr>
          <p:cNvPr id="3" name="Table 2">
            <a:extLst>
              <a:ext uri="{FF2B5EF4-FFF2-40B4-BE49-F238E27FC236}">
                <a16:creationId xmlns:a16="http://schemas.microsoft.com/office/drawing/2014/main" id="{5C9BC519-90CF-5C12-9A77-1A03B8840452}"/>
              </a:ext>
            </a:extLst>
          </p:cNvPr>
          <p:cNvGraphicFramePr>
            <a:graphicFrameLocks noGrp="1"/>
          </p:cNvGraphicFramePr>
          <p:nvPr>
            <p:extLst>
              <p:ext uri="{D42A27DB-BD31-4B8C-83A1-F6EECF244321}">
                <p14:modId xmlns:p14="http://schemas.microsoft.com/office/powerpoint/2010/main" val="1104010866"/>
              </p:ext>
            </p:extLst>
          </p:nvPr>
        </p:nvGraphicFramePr>
        <p:xfrm>
          <a:off x="654611" y="1346129"/>
          <a:ext cx="7159926" cy="1041964"/>
        </p:xfrm>
        <a:graphic>
          <a:graphicData uri="http://schemas.openxmlformats.org/drawingml/2006/table">
            <a:tbl>
              <a:tblPr firstRow="1" firstCol="1" bandRow="1">
                <a:tableStyleId>{5C22544A-7EE6-4342-B048-85BDC9FD1C3A}</a:tableStyleId>
              </a:tblPr>
              <a:tblGrid>
                <a:gridCol w="2386642">
                  <a:extLst>
                    <a:ext uri="{9D8B030D-6E8A-4147-A177-3AD203B41FA5}">
                      <a16:colId xmlns:a16="http://schemas.microsoft.com/office/drawing/2014/main" val="1774210723"/>
                    </a:ext>
                  </a:extLst>
                </a:gridCol>
                <a:gridCol w="2386642">
                  <a:extLst>
                    <a:ext uri="{9D8B030D-6E8A-4147-A177-3AD203B41FA5}">
                      <a16:colId xmlns:a16="http://schemas.microsoft.com/office/drawing/2014/main" val="2802807547"/>
                    </a:ext>
                  </a:extLst>
                </a:gridCol>
                <a:gridCol w="2386642">
                  <a:extLst>
                    <a:ext uri="{9D8B030D-6E8A-4147-A177-3AD203B41FA5}">
                      <a16:colId xmlns:a16="http://schemas.microsoft.com/office/drawing/2014/main" val="2897059870"/>
                    </a:ext>
                  </a:extLst>
                </a:gridCol>
              </a:tblGrid>
              <a:tr h="336987">
                <a:tc>
                  <a:txBody>
                    <a:bodyPr/>
                    <a:lstStyle/>
                    <a:p>
                      <a:pPr>
                        <a:lnSpc>
                          <a:spcPct val="107000"/>
                        </a:lnSpc>
                      </a:pPr>
                      <a:endParaRPr lang="en-IN" sz="14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2966612870"/>
                  </a:ext>
                </a:extLst>
              </a:tr>
              <a:tr h="381919">
                <a:tc>
                  <a:txBody>
                    <a:bodyPr/>
                    <a:lstStyle/>
                    <a:p>
                      <a:pPr>
                        <a:lnSpc>
                          <a:spcPct val="107000"/>
                        </a:lnSpc>
                        <a:spcAft>
                          <a:spcPts val="800"/>
                        </a:spcAft>
                      </a:pPr>
                      <a:r>
                        <a:rPr lang="en-IN" sz="1400">
                          <a:effectLst/>
                        </a:rPr>
                        <a:t>Actual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49</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3</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4060236389"/>
                  </a:ext>
                </a:extLst>
              </a:tr>
              <a:tr h="323058">
                <a:tc>
                  <a:txBody>
                    <a:bodyPr/>
                    <a:lstStyle/>
                    <a:p>
                      <a:pPr>
                        <a:lnSpc>
                          <a:spcPct val="107000"/>
                        </a:lnSpc>
                        <a:spcAft>
                          <a:spcPts val="800"/>
                        </a:spcAft>
                      </a:pPr>
                      <a:r>
                        <a:rPr lang="en-IN" sz="1400">
                          <a:effectLst/>
                        </a:rPr>
                        <a:t>Actual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42</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936266237"/>
                  </a:ext>
                </a:extLst>
              </a:tr>
            </a:tbl>
          </a:graphicData>
        </a:graphic>
      </p:graphicFrame>
      <p:graphicFrame>
        <p:nvGraphicFramePr>
          <p:cNvPr id="5" name="Table 4">
            <a:extLst>
              <a:ext uri="{FF2B5EF4-FFF2-40B4-BE49-F238E27FC236}">
                <a16:creationId xmlns:a16="http://schemas.microsoft.com/office/drawing/2014/main" id="{29EFA9AB-986E-8370-01F1-9561461A340A}"/>
              </a:ext>
            </a:extLst>
          </p:cNvPr>
          <p:cNvGraphicFramePr>
            <a:graphicFrameLocks noGrp="1"/>
          </p:cNvGraphicFramePr>
          <p:nvPr>
            <p:extLst>
              <p:ext uri="{D42A27DB-BD31-4B8C-83A1-F6EECF244321}">
                <p14:modId xmlns:p14="http://schemas.microsoft.com/office/powerpoint/2010/main" val="28975201"/>
              </p:ext>
            </p:extLst>
          </p:nvPr>
        </p:nvGraphicFramePr>
        <p:xfrm>
          <a:off x="654611" y="4764298"/>
          <a:ext cx="7159926" cy="1055380"/>
        </p:xfrm>
        <a:graphic>
          <a:graphicData uri="http://schemas.openxmlformats.org/drawingml/2006/table">
            <a:tbl>
              <a:tblPr firstRow="1" firstCol="1" bandRow="1">
                <a:tableStyleId>{5C22544A-7EE6-4342-B048-85BDC9FD1C3A}</a:tableStyleId>
              </a:tblPr>
              <a:tblGrid>
                <a:gridCol w="2386642">
                  <a:extLst>
                    <a:ext uri="{9D8B030D-6E8A-4147-A177-3AD203B41FA5}">
                      <a16:colId xmlns:a16="http://schemas.microsoft.com/office/drawing/2014/main" val="4007790022"/>
                    </a:ext>
                  </a:extLst>
                </a:gridCol>
                <a:gridCol w="2386642">
                  <a:extLst>
                    <a:ext uri="{9D8B030D-6E8A-4147-A177-3AD203B41FA5}">
                      <a16:colId xmlns:a16="http://schemas.microsoft.com/office/drawing/2014/main" val="1495584996"/>
                    </a:ext>
                  </a:extLst>
                </a:gridCol>
                <a:gridCol w="2386642">
                  <a:extLst>
                    <a:ext uri="{9D8B030D-6E8A-4147-A177-3AD203B41FA5}">
                      <a16:colId xmlns:a16="http://schemas.microsoft.com/office/drawing/2014/main" val="2784543560"/>
                    </a:ext>
                  </a:extLst>
                </a:gridCol>
              </a:tblGrid>
              <a:tr h="341326">
                <a:tc>
                  <a:txBody>
                    <a:bodyPr/>
                    <a:lstStyle/>
                    <a:p>
                      <a:pPr>
                        <a:lnSpc>
                          <a:spcPct val="107000"/>
                        </a:lnSpc>
                      </a:pPr>
                      <a:endParaRPr lang="en-IN" sz="14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4121401101"/>
                  </a:ext>
                </a:extLst>
              </a:tr>
              <a:tr h="386836">
                <a:tc>
                  <a:txBody>
                    <a:bodyPr/>
                    <a:lstStyle/>
                    <a:p>
                      <a:pPr>
                        <a:lnSpc>
                          <a:spcPct val="107000"/>
                        </a:lnSpc>
                        <a:spcAft>
                          <a:spcPts val="800"/>
                        </a:spcAft>
                      </a:pPr>
                      <a:r>
                        <a:rPr lang="en-IN" sz="1400">
                          <a:effectLst/>
                        </a:rPr>
                        <a:t>Actual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29</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9</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108655237"/>
                  </a:ext>
                </a:extLst>
              </a:tr>
              <a:tr h="327218">
                <a:tc>
                  <a:txBody>
                    <a:bodyPr/>
                    <a:lstStyle/>
                    <a:p>
                      <a:pPr>
                        <a:lnSpc>
                          <a:spcPct val="107000"/>
                        </a:lnSpc>
                        <a:spcAft>
                          <a:spcPts val="800"/>
                        </a:spcAft>
                      </a:pPr>
                      <a:r>
                        <a:rPr lang="en-IN" sz="1400">
                          <a:effectLst/>
                        </a:rPr>
                        <a:t>Actual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6</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20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560437748"/>
                  </a:ext>
                </a:extLst>
              </a:tr>
            </a:tbl>
          </a:graphicData>
        </a:graphic>
      </p:graphicFrame>
    </p:spTree>
    <p:extLst>
      <p:ext uri="{BB962C8B-B14F-4D97-AF65-F5344CB8AC3E}">
        <p14:creationId xmlns:p14="http://schemas.microsoft.com/office/powerpoint/2010/main" val="120973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044388" y="411604"/>
            <a:ext cx="10103224" cy="526902"/>
          </a:xfrm>
        </p:spPr>
        <p:txBody>
          <a:bodyPr/>
          <a:lstStyle/>
          <a:p>
            <a:r>
              <a:rPr lang="en-US" sz="3000"/>
              <a:t>Bagging model</a:t>
            </a:r>
            <a:endParaRPr lang="en-US" sz="3000"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14</a:t>
            </a:fld>
            <a:endParaRPr lang="en-US" dirty="0"/>
          </a:p>
        </p:txBody>
      </p:sp>
      <p:sp>
        <p:nvSpPr>
          <p:cNvPr id="12" name="TextBox 11">
            <a:extLst>
              <a:ext uri="{FF2B5EF4-FFF2-40B4-BE49-F238E27FC236}">
                <a16:creationId xmlns:a16="http://schemas.microsoft.com/office/drawing/2014/main" id="{14B3F983-25D0-069F-06F6-3A54B5887216}"/>
              </a:ext>
            </a:extLst>
          </p:cNvPr>
          <p:cNvSpPr txBox="1"/>
          <p:nvPr/>
        </p:nvSpPr>
        <p:spPr>
          <a:xfrm>
            <a:off x="769569" y="1020324"/>
            <a:ext cx="10993344" cy="1261884"/>
          </a:xfrm>
          <a:prstGeom prst="rect">
            <a:avLst/>
          </a:prstGeom>
          <a:noFill/>
        </p:spPr>
        <p:txBody>
          <a:bodyPr wrap="square" lIns="91440" tIns="45720" rIns="91440" bIns="45720" rtlCol="0" anchor="t">
            <a:spAutoFit/>
          </a:bodyPr>
          <a:lstStyle/>
          <a:p>
            <a:r>
              <a:rPr lang="en-US" sz="1900">
                <a:solidFill>
                  <a:schemeClr val="bg1"/>
                </a:solidFill>
                <a:effectLst/>
                <a:ea typeface="Calibri" panose="020F0502020204030204" pitchFamily="34" charset="0"/>
              </a:rPr>
              <a:t>Bagging, short for bootstrap aggregating, is ensemble learning method that combines multiple models to improve the accuracy and stability of the predictions. The basic idea is to generate multiple bootstrap samples of the training data, and then train a separate model on each sample.</a:t>
            </a:r>
          </a:p>
          <a:p>
            <a:r>
              <a:rPr lang="en-US" sz="1900">
                <a:solidFill>
                  <a:schemeClr val="bg1"/>
                </a:solidFill>
                <a:effectLst/>
                <a:ea typeface="Calibri" panose="020F0502020204030204" pitchFamily="34" charset="0"/>
              </a:rPr>
              <a:t>The confusion matrix for the training data of bagging model is shown below:</a:t>
            </a:r>
            <a:endParaRPr lang="en-US" sz="1900" dirty="0">
              <a:solidFill>
                <a:schemeClr val="bg1"/>
              </a:solidFill>
              <a:effectLst/>
              <a:ea typeface="Calibri" panose="020F0502020204030204" pitchFamily="34" charset="0"/>
            </a:endParaRPr>
          </a:p>
        </p:txBody>
      </p:sp>
      <p:sp>
        <p:nvSpPr>
          <p:cNvPr id="13" name="TextBox 12">
            <a:extLst>
              <a:ext uri="{FF2B5EF4-FFF2-40B4-BE49-F238E27FC236}">
                <a16:creationId xmlns:a16="http://schemas.microsoft.com/office/drawing/2014/main" id="{CDE52FB1-4909-A247-7251-4482698B777C}"/>
              </a:ext>
            </a:extLst>
          </p:cNvPr>
          <p:cNvSpPr txBox="1"/>
          <p:nvPr/>
        </p:nvSpPr>
        <p:spPr>
          <a:xfrm>
            <a:off x="767382" y="3673661"/>
            <a:ext cx="11560703" cy="369332"/>
          </a:xfrm>
          <a:prstGeom prst="rect">
            <a:avLst/>
          </a:prstGeom>
          <a:noFill/>
        </p:spPr>
        <p:txBody>
          <a:bodyPr wrap="square" lIns="91440" tIns="45720" rIns="91440" bIns="45720" rtlCol="0" anchor="t">
            <a:spAutoFit/>
          </a:bodyPr>
          <a:lstStyle/>
          <a:p>
            <a:r>
              <a:rPr lang="en-US">
                <a:solidFill>
                  <a:schemeClr val="bg1"/>
                </a:solidFill>
                <a:latin typeface="Calibri"/>
                <a:ea typeface="Arial" panose="020B0604020202020204" pitchFamily="34" charset="0"/>
                <a:cs typeface="Times New Roman"/>
              </a:rPr>
              <a:t>The model's accuracy is 92.55%, with a specificity of 88.89% and a sensitivity of 95.92%.</a:t>
            </a:r>
            <a:endParaRPr lang="en-IN" sz="1900">
              <a:solidFill>
                <a:schemeClr val="bg1"/>
              </a:solidFill>
            </a:endParaRPr>
          </a:p>
        </p:txBody>
      </p:sp>
      <p:sp>
        <p:nvSpPr>
          <p:cNvPr id="14" name="TextBox 13">
            <a:extLst>
              <a:ext uri="{FF2B5EF4-FFF2-40B4-BE49-F238E27FC236}">
                <a16:creationId xmlns:a16="http://schemas.microsoft.com/office/drawing/2014/main" id="{9E8A9050-A28A-9C05-715C-60B9DD065236}"/>
              </a:ext>
            </a:extLst>
          </p:cNvPr>
          <p:cNvSpPr txBox="1"/>
          <p:nvPr/>
        </p:nvSpPr>
        <p:spPr>
          <a:xfrm>
            <a:off x="770021" y="4096911"/>
            <a:ext cx="8720829" cy="384721"/>
          </a:xfrm>
          <a:prstGeom prst="rect">
            <a:avLst/>
          </a:prstGeom>
          <a:noFill/>
        </p:spPr>
        <p:txBody>
          <a:bodyPr wrap="square" lIns="91440" tIns="45720" rIns="91440" bIns="45720" rtlCol="0" anchor="t">
            <a:spAutoFit/>
          </a:bodyPr>
          <a:lstStyle/>
          <a:p>
            <a:r>
              <a:rPr lang="en-US" sz="1900">
                <a:solidFill>
                  <a:schemeClr val="bg1"/>
                </a:solidFill>
                <a:effectLst/>
                <a:ea typeface="Calibri" panose="020F0502020204030204" pitchFamily="34" charset="0"/>
              </a:rPr>
              <a:t>The confusion matrix for the validation data of bagging model is shown below</a:t>
            </a:r>
            <a:endParaRPr lang="en-IN" sz="1900">
              <a:solidFill>
                <a:schemeClr val="bg1"/>
              </a:solidFill>
            </a:endParaRPr>
          </a:p>
        </p:txBody>
      </p:sp>
      <p:sp>
        <p:nvSpPr>
          <p:cNvPr id="15" name="TextBox 14">
            <a:extLst>
              <a:ext uri="{FF2B5EF4-FFF2-40B4-BE49-F238E27FC236}">
                <a16:creationId xmlns:a16="http://schemas.microsoft.com/office/drawing/2014/main" id="{3F1E60EB-E50B-D2B5-B072-670FC2BF14B5}"/>
              </a:ext>
            </a:extLst>
          </p:cNvPr>
          <p:cNvSpPr txBox="1"/>
          <p:nvPr/>
        </p:nvSpPr>
        <p:spPr>
          <a:xfrm>
            <a:off x="769569" y="5945348"/>
            <a:ext cx="11558516" cy="384721"/>
          </a:xfrm>
          <a:prstGeom prst="rect">
            <a:avLst/>
          </a:prstGeom>
          <a:noFill/>
        </p:spPr>
        <p:txBody>
          <a:bodyPr wrap="square" lIns="91440" tIns="45720" rIns="91440" bIns="45720" rtlCol="0" anchor="t">
            <a:spAutoFit/>
          </a:bodyPr>
          <a:lstStyle/>
          <a:p>
            <a:r>
              <a:rPr lang="en-US" sz="1900">
                <a:solidFill>
                  <a:schemeClr val="bg1"/>
                </a:solidFill>
                <a:latin typeface="Calibri"/>
                <a:ea typeface="Calibri" panose="020F0502020204030204" pitchFamily="34" charset="0"/>
                <a:cs typeface="Times New Roman"/>
              </a:rPr>
              <a:t>The model's accuracy is 76.56%, with a specificity of 68.97% and a sensitivity of 80%.</a:t>
            </a:r>
            <a:endParaRPr lang="en-US" sz="1900" dirty="0">
              <a:solidFill>
                <a:schemeClr val="bg1"/>
              </a:solidFill>
              <a:latin typeface="Calibri"/>
              <a:ea typeface="Calibri" panose="020F0502020204030204" pitchFamily="34" charset="0"/>
              <a:cs typeface="Times New Roman"/>
            </a:endParaRPr>
          </a:p>
        </p:txBody>
      </p:sp>
      <p:graphicFrame>
        <p:nvGraphicFramePr>
          <p:cNvPr id="3" name="Table 2">
            <a:extLst>
              <a:ext uri="{FF2B5EF4-FFF2-40B4-BE49-F238E27FC236}">
                <a16:creationId xmlns:a16="http://schemas.microsoft.com/office/drawing/2014/main" id="{7B458101-AEBE-AFCD-2DD1-D1A03AD99D89}"/>
              </a:ext>
            </a:extLst>
          </p:cNvPr>
          <p:cNvGraphicFramePr>
            <a:graphicFrameLocks noGrp="1"/>
          </p:cNvGraphicFramePr>
          <p:nvPr>
            <p:extLst>
              <p:ext uri="{D42A27DB-BD31-4B8C-83A1-F6EECF244321}">
                <p14:modId xmlns:p14="http://schemas.microsoft.com/office/powerpoint/2010/main" val="3910474481"/>
              </p:ext>
            </p:extLst>
          </p:nvPr>
        </p:nvGraphicFramePr>
        <p:xfrm>
          <a:off x="898358" y="2645139"/>
          <a:ext cx="6911892" cy="717017"/>
        </p:xfrm>
        <a:graphic>
          <a:graphicData uri="http://schemas.openxmlformats.org/drawingml/2006/table">
            <a:tbl>
              <a:tblPr firstRow="1" firstCol="1" bandRow="1">
                <a:tableStyleId>{5C22544A-7EE6-4342-B048-85BDC9FD1C3A}</a:tableStyleId>
              </a:tblPr>
              <a:tblGrid>
                <a:gridCol w="2303964">
                  <a:extLst>
                    <a:ext uri="{9D8B030D-6E8A-4147-A177-3AD203B41FA5}">
                      <a16:colId xmlns:a16="http://schemas.microsoft.com/office/drawing/2014/main" val="3396879527"/>
                    </a:ext>
                  </a:extLst>
                </a:gridCol>
                <a:gridCol w="2303964">
                  <a:extLst>
                    <a:ext uri="{9D8B030D-6E8A-4147-A177-3AD203B41FA5}">
                      <a16:colId xmlns:a16="http://schemas.microsoft.com/office/drawing/2014/main" val="2751603775"/>
                    </a:ext>
                  </a:extLst>
                </a:gridCol>
                <a:gridCol w="2303964">
                  <a:extLst>
                    <a:ext uri="{9D8B030D-6E8A-4147-A177-3AD203B41FA5}">
                      <a16:colId xmlns:a16="http://schemas.microsoft.com/office/drawing/2014/main" val="1028545845"/>
                    </a:ext>
                  </a:extLst>
                </a:gridCol>
              </a:tblGrid>
              <a:tr h="214010">
                <a:tc>
                  <a:txBody>
                    <a:bodyPr/>
                    <a:lstStyle/>
                    <a:p>
                      <a:pPr>
                        <a:lnSpc>
                          <a:spcPct val="107000"/>
                        </a:lnSpc>
                      </a:pPr>
                      <a:endParaRPr lang="en-IN" sz="14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3640935784"/>
                  </a:ext>
                </a:extLst>
              </a:tr>
              <a:tr h="242545">
                <a:tc>
                  <a:txBody>
                    <a:bodyPr/>
                    <a:lstStyle/>
                    <a:p>
                      <a:pPr>
                        <a:lnSpc>
                          <a:spcPct val="107000"/>
                        </a:lnSpc>
                        <a:spcAft>
                          <a:spcPts val="800"/>
                        </a:spcAft>
                      </a:pPr>
                      <a:r>
                        <a:rPr lang="en-IN" sz="1400">
                          <a:effectLst/>
                        </a:rPr>
                        <a:t>Actual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47</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5</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238438423"/>
                  </a:ext>
                </a:extLst>
              </a:tr>
              <a:tr h="205165">
                <a:tc>
                  <a:txBody>
                    <a:bodyPr/>
                    <a:lstStyle/>
                    <a:p>
                      <a:pPr>
                        <a:lnSpc>
                          <a:spcPct val="107000"/>
                        </a:lnSpc>
                        <a:spcAft>
                          <a:spcPts val="800"/>
                        </a:spcAft>
                      </a:pPr>
                      <a:r>
                        <a:rPr lang="en-IN" sz="1400">
                          <a:effectLst/>
                        </a:rPr>
                        <a:t>Actual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2</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40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039733704"/>
                  </a:ext>
                </a:extLst>
              </a:tr>
            </a:tbl>
          </a:graphicData>
        </a:graphic>
      </p:graphicFrame>
      <p:graphicFrame>
        <p:nvGraphicFramePr>
          <p:cNvPr id="5" name="Table 4">
            <a:extLst>
              <a:ext uri="{FF2B5EF4-FFF2-40B4-BE49-F238E27FC236}">
                <a16:creationId xmlns:a16="http://schemas.microsoft.com/office/drawing/2014/main" id="{874C1F17-643B-A382-DF64-342E921380E8}"/>
              </a:ext>
            </a:extLst>
          </p:cNvPr>
          <p:cNvGraphicFramePr>
            <a:graphicFrameLocks noGrp="1"/>
          </p:cNvGraphicFramePr>
          <p:nvPr>
            <p:extLst>
              <p:ext uri="{D42A27DB-BD31-4B8C-83A1-F6EECF244321}">
                <p14:modId xmlns:p14="http://schemas.microsoft.com/office/powerpoint/2010/main" val="225885037"/>
              </p:ext>
            </p:extLst>
          </p:nvPr>
        </p:nvGraphicFramePr>
        <p:xfrm>
          <a:off x="898358" y="4825872"/>
          <a:ext cx="6911892" cy="760346"/>
        </p:xfrm>
        <a:graphic>
          <a:graphicData uri="http://schemas.openxmlformats.org/drawingml/2006/table">
            <a:tbl>
              <a:tblPr firstRow="1" firstCol="1" bandRow="1">
                <a:tableStyleId>{5C22544A-7EE6-4342-B048-85BDC9FD1C3A}</a:tableStyleId>
              </a:tblPr>
              <a:tblGrid>
                <a:gridCol w="2303964">
                  <a:extLst>
                    <a:ext uri="{9D8B030D-6E8A-4147-A177-3AD203B41FA5}">
                      <a16:colId xmlns:a16="http://schemas.microsoft.com/office/drawing/2014/main" val="562529145"/>
                    </a:ext>
                  </a:extLst>
                </a:gridCol>
                <a:gridCol w="2303964">
                  <a:extLst>
                    <a:ext uri="{9D8B030D-6E8A-4147-A177-3AD203B41FA5}">
                      <a16:colId xmlns:a16="http://schemas.microsoft.com/office/drawing/2014/main" val="3974319567"/>
                    </a:ext>
                  </a:extLst>
                </a:gridCol>
                <a:gridCol w="2303964">
                  <a:extLst>
                    <a:ext uri="{9D8B030D-6E8A-4147-A177-3AD203B41FA5}">
                      <a16:colId xmlns:a16="http://schemas.microsoft.com/office/drawing/2014/main" val="1079875646"/>
                    </a:ext>
                  </a:extLst>
                </a:gridCol>
              </a:tblGrid>
              <a:tr h="245208">
                <a:tc>
                  <a:txBody>
                    <a:bodyPr/>
                    <a:lstStyle/>
                    <a:p>
                      <a:pPr>
                        <a:lnSpc>
                          <a:spcPct val="107000"/>
                        </a:lnSpc>
                      </a:pPr>
                      <a:endParaRPr lang="en-IN" sz="14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881267378"/>
                  </a:ext>
                </a:extLst>
              </a:tr>
              <a:tr h="277902">
                <a:tc>
                  <a:txBody>
                    <a:bodyPr/>
                    <a:lstStyle/>
                    <a:p>
                      <a:pPr>
                        <a:lnSpc>
                          <a:spcPct val="107000"/>
                        </a:lnSpc>
                        <a:spcAft>
                          <a:spcPts val="800"/>
                        </a:spcAft>
                      </a:pPr>
                      <a:r>
                        <a:rPr lang="en-IN" sz="1400">
                          <a:effectLst/>
                        </a:rPr>
                        <a:t>Actual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28</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9</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4190368014"/>
                  </a:ext>
                </a:extLst>
              </a:tr>
              <a:tr h="235072">
                <a:tc>
                  <a:txBody>
                    <a:bodyPr/>
                    <a:lstStyle/>
                    <a:p>
                      <a:pPr>
                        <a:lnSpc>
                          <a:spcPct val="107000"/>
                        </a:lnSpc>
                        <a:spcAft>
                          <a:spcPts val="800"/>
                        </a:spcAft>
                      </a:pPr>
                      <a:r>
                        <a:rPr lang="en-IN" sz="1400">
                          <a:effectLst/>
                        </a:rPr>
                        <a:t>Actual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7</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20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358573717"/>
                  </a:ext>
                </a:extLst>
              </a:tr>
            </a:tbl>
          </a:graphicData>
        </a:graphic>
      </p:graphicFrame>
    </p:spTree>
    <p:extLst>
      <p:ext uri="{BB962C8B-B14F-4D97-AF65-F5344CB8AC3E}">
        <p14:creationId xmlns:p14="http://schemas.microsoft.com/office/powerpoint/2010/main" val="39294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044388" y="411604"/>
            <a:ext cx="10103224" cy="526902"/>
          </a:xfrm>
        </p:spPr>
        <p:txBody>
          <a:bodyPr/>
          <a:lstStyle/>
          <a:p>
            <a:r>
              <a:rPr lang="en-US" sz="3000"/>
              <a:t>Boosting model</a:t>
            </a:r>
            <a:endParaRPr lang="en-US" sz="3000"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15</a:t>
            </a:fld>
            <a:endParaRPr lang="en-US" dirty="0"/>
          </a:p>
        </p:txBody>
      </p:sp>
      <p:sp>
        <p:nvSpPr>
          <p:cNvPr id="12" name="TextBox 11">
            <a:extLst>
              <a:ext uri="{FF2B5EF4-FFF2-40B4-BE49-F238E27FC236}">
                <a16:creationId xmlns:a16="http://schemas.microsoft.com/office/drawing/2014/main" id="{14B3F983-25D0-069F-06F6-3A54B5887216}"/>
              </a:ext>
            </a:extLst>
          </p:cNvPr>
          <p:cNvSpPr txBox="1"/>
          <p:nvPr/>
        </p:nvSpPr>
        <p:spPr>
          <a:xfrm>
            <a:off x="769569" y="1020324"/>
            <a:ext cx="10993344" cy="1261884"/>
          </a:xfrm>
          <a:prstGeom prst="rect">
            <a:avLst/>
          </a:prstGeom>
          <a:noFill/>
        </p:spPr>
        <p:txBody>
          <a:bodyPr wrap="square" lIns="91440" tIns="45720" rIns="91440" bIns="45720" rtlCol="0" anchor="t">
            <a:spAutoFit/>
          </a:bodyPr>
          <a:lstStyle/>
          <a:p>
            <a:r>
              <a:rPr lang="en-US" sz="1900">
                <a:solidFill>
                  <a:schemeClr val="bg1"/>
                </a:solidFill>
                <a:effectLst/>
                <a:ea typeface="Calibri" panose="020F0502020204030204" pitchFamily="34" charset="0"/>
              </a:rPr>
              <a:t>Boosting is ensemble learning method that combines multiple models to improve the accuracy of the predictions. The basic idea is to train multiple weak models sequentially, and each model is trained on the residuals of the previous model.</a:t>
            </a:r>
          </a:p>
          <a:p>
            <a:r>
              <a:rPr lang="en-US" sz="1900">
                <a:solidFill>
                  <a:schemeClr val="bg1"/>
                </a:solidFill>
                <a:effectLst/>
                <a:ea typeface="Calibri" panose="020F0502020204030204" pitchFamily="34" charset="0"/>
              </a:rPr>
              <a:t>The confusion matrix for the training data of boosting model is shown below:</a:t>
            </a:r>
          </a:p>
        </p:txBody>
      </p:sp>
      <p:sp>
        <p:nvSpPr>
          <p:cNvPr id="13" name="TextBox 12">
            <a:extLst>
              <a:ext uri="{FF2B5EF4-FFF2-40B4-BE49-F238E27FC236}">
                <a16:creationId xmlns:a16="http://schemas.microsoft.com/office/drawing/2014/main" id="{CDE52FB1-4909-A247-7251-4482698B777C}"/>
              </a:ext>
            </a:extLst>
          </p:cNvPr>
          <p:cNvSpPr txBox="1"/>
          <p:nvPr/>
        </p:nvSpPr>
        <p:spPr>
          <a:xfrm>
            <a:off x="769569" y="3335107"/>
            <a:ext cx="11084307" cy="923330"/>
          </a:xfrm>
          <a:prstGeom prst="rect">
            <a:avLst/>
          </a:prstGeom>
          <a:noFill/>
        </p:spPr>
        <p:txBody>
          <a:bodyPr wrap="square" lIns="91440" tIns="45720" rIns="91440" bIns="45720" rtlCol="0" anchor="t">
            <a:spAutoFit/>
          </a:bodyPr>
          <a:lstStyle/>
          <a:p>
            <a:r>
              <a:rPr lang="en-US">
                <a:solidFill>
                  <a:schemeClr val="bg1"/>
                </a:solidFill>
                <a:latin typeface="Calibri"/>
                <a:ea typeface="Arial" panose="020B0604020202020204" pitchFamily="34" charset="0"/>
                <a:cs typeface="Times New Roman"/>
              </a:rPr>
              <a:t>The model's accuracy is 92.55%, with a specificity of 91.11% and a sensitivity of 93.88%.</a:t>
            </a:r>
          </a:p>
          <a:p>
            <a:endParaRPr lang="en-US">
              <a:solidFill>
                <a:schemeClr val="bg1"/>
              </a:solidFill>
              <a:latin typeface="Calibri"/>
              <a:ea typeface="Arial" panose="020B0604020202020204" pitchFamily="34" charset="0"/>
              <a:cs typeface="Times New Roman"/>
            </a:endParaRPr>
          </a:p>
          <a:p>
            <a:r>
              <a:rPr lang="en-US">
                <a:solidFill>
                  <a:schemeClr val="bg1"/>
                </a:solidFill>
                <a:latin typeface="Calibri"/>
                <a:ea typeface="Arial" panose="020B0604020202020204" pitchFamily="34" charset="0"/>
                <a:cs typeface="Times New Roman"/>
              </a:rPr>
              <a:t>The confusion matrix for the validation data of boosting model is shown below</a:t>
            </a:r>
          </a:p>
        </p:txBody>
      </p:sp>
      <p:sp>
        <p:nvSpPr>
          <p:cNvPr id="15" name="TextBox 14">
            <a:extLst>
              <a:ext uri="{FF2B5EF4-FFF2-40B4-BE49-F238E27FC236}">
                <a16:creationId xmlns:a16="http://schemas.microsoft.com/office/drawing/2014/main" id="{3F1E60EB-E50B-D2B5-B072-670FC2BF14B5}"/>
              </a:ext>
            </a:extLst>
          </p:cNvPr>
          <p:cNvSpPr txBox="1"/>
          <p:nvPr/>
        </p:nvSpPr>
        <p:spPr>
          <a:xfrm>
            <a:off x="769569" y="5352928"/>
            <a:ext cx="11558516" cy="969496"/>
          </a:xfrm>
          <a:prstGeom prst="rect">
            <a:avLst/>
          </a:prstGeom>
          <a:noFill/>
        </p:spPr>
        <p:txBody>
          <a:bodyPr wrap="square" lIns="91440" tIns="45720" rIns="91440" bIns="45720" rtlCol="0" anchor="t">
            <a:spAutoFit/>
          </a:bodyPr>
          <a:lstStyle/>
          <a:p>
            <a:r>
              <a:rPr lang="en-US" sz="1900">
                <a:solidFill>
                  <a:schemeClr val="bg1"/>
                </a:solidFill>
                <a:latin typeface="Calibri"/>
                <a:ea typeface="Calibri" panose="020F0502020204030204" pitchFamily="34" charset="0"/>
                <a:cs typeface="Times New Roman"/>
              </a:rPr>
              <a:t>The model's accuracy is 73.43%, with a specificity of 68.97% and a sensitivity of 77.14%.</a:t>
            </a:r>
          </a:p>
          <a:p>
            <a:r>
              <a:rPr lang="en-US" sz="1900">
                <a:solidFill>
                  <a:schemeClr val="bg1"/>
                </a:solidFill>
                <a:latin typeface="Calibri"/>
                <a:ea typeface="Calibri" panose="020F0502020204030204" pitchFamily="34" charset="0"/>
                <a:cs typeface="Times New Roman"/>
              </a:rPr>
              <a:t>The examination shows that out of all the models developed, the random forest model has emerged as the top performer. When used on the validation data, this model shows the highest accuracy, reaching 76.56%.</a:t>
            </a:r>
          </a:p>
        </p:txBody>
      </p:sp>
      <p:graphicFrame>
        <p:nvGraphicFramePr>
          <p:cNvPr id="6" name="Table 5">
            <a:extLst>
              <a:ext uri="{FF2B5EF4-FFF2-40B4-BE49-F238E27FC236}">
                <a16:creationId xmlns:a16="http://schemas.microsoft.com/office/drawing/2014/main" id="{881F7EDD-6009-FFC6-E13F-D06233689D25}"/>
              </a:ext>
            </a:extLst>
          </p:cNvPr>
          <p:cNvGraphicFramePr>
            <a:graphicFrameLocks noGrp="1"/>
          </p:cNvGraphicFramePr>
          <p:nvPr>
            <p:extLst>
              <p:ext uri="{D42A27DB-BD31-4B8C-83A1-F6EECF244321}">
                <p14:modId xmlns:p14="http://schemas.microsoft.com/office/powerpoint/2010/main" val="528378230"/>
              </p:ext>
            </p:extLst>
          </p:nvPr>
        </p:nvGraphicFramePr>
        <p:xfrm>
          <a:off x="898358" y="2481513"/>
          <a:ext cx="6911892" cy="732084"/>
        </p:xfrm>
        <a:graphic>
          <a:graphicData uri="http://schemas.openxmlformats.org/drawingml/2006/table">
            <a:tbl>
              <a:tblPr firstRow="1" firstCol="1" bandRow="1">
                <a:tableStyleId>{5C22544A-7EE6-4342-B048-85BDC9FD1C3A}</a:tableStyleId>
              </a:tblPr>
              <a:tblGrid>
                <a:gridCol w="2303964">
                  <a:extLst>
                    <a:ext uri="{9D8B030D-6E8A-4147-A177-3AD203B41FA5}">
                      <a16:colId xmlns:a16="http://schemas.microsoft.com/office/drawing/2014/main" val="1914907498"/>
                    </a:ext>
                  </a:extLst>
                </a:gridCol>
                <a:gridCol w="2303964">
                  <a:extLst>
                    <a:ext uri="{9D8B030D-6E8A-4147-A177-3AD203B41FA5}">
                      <a16:colId xmlns:a16="http://schemas.microsoft.com/office/drawing/2014/main" val="3206745162"/>
                    </a:ext>
                  </a:extLst>
                </a:gridCol>
                <a:gridCol w="2303964">
                  <a:extLst>
                    <a:ext uri="{9D8B030D-6E8A-4147-A177-3AD203B41FA5}">
                      <a16:colId xmlns:a16="http://schemas.microsoft.com/office/drawing/2014/main" val="1488314251"/>
                    </a:ext>
                  </a:extLst>
                </a:gridCol>
              </a:tblGrid>
              <a:tr h="227304">
                <a:tc>
                  <a:txBody>
                    <a:bodyPr/>
                    <a:lstStyle/>
                    <a:p>
                      <a:pPr>
                        <a:lnSpc>
                          <a:spcPct val="107000"/>
                        </a:lnSpc>
                      </a:pPr>
                      <a:endParaRPr lang="en-IN" sz="14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3695031833"/>
                  </a:ext>
                </a:extLst>
              </a:tr>
              <a:tr h="257612">
                <a:tc>
                  <a:txBody>
                    <a:bodyPr/>
                    <a:lstStyle/>
                    <a:p>
                      <a:pPr>
                        <a:lnSpc>
                          <a:spcPct val="107000"/>
                        </a:lnSpc>
                        <a:spcAft>
                          <a:spcPts val="800"/>
                        </a:spcAft>
                      </a:pPr>
                      <a:r>
                        <a:rPr lang="en-IN" sz="1400">
                          <a:effectLst/>
                        </a:rPr>
                        <a:t>Actual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46</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4</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2356566766"/>
                  </a:ext>
                </a:extLst>
              </a:tr>
              <a:tr h="217909">
                <a:tc>
                  <a:txBody>
                    <a:bodyPr/>
                    <a:lstStyle/>
                    <a:p>
                      <a:pPr>
                        <a:lnSpc>
                          <a:spcPct val="107000"/>
                        </a:lnSpc>
                        <a:spcAft>
                          <a:spcPts val="800"/>
                        </a:spcAft>
                      </a:pPr>
                      <a:r>
                        <a:rPr lang="en-IN" sz="1400">
                          <a:effectLst/>
                        </a:rPr>
                        <a:t>Actual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3</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41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279850954"/>
                  </a:ext>
                </a:extLst>
              </a:tr>
            </a:tbl>
          </a:graphicData>
        </a:graphic>
      </p:graphicFrame>
      <p:graphicFrame>
        <p:nvGraphicFramePr>
          <p:cNvPr id="7" name="Table 6">
            <a:extLst>
              <a:ext uri="{FF2B5EF4-FFF2-40B4-BE49-F238E27FC236}">
                <a16:creationId xmlns:a16="http://schemas.microsoft.com/office/drawing/2014/main" id="{52689A7D-CF25-BF8E-8891-A8B4B2B26627}"/>
              </a:ext>
            </a:extLst>
          </p:cNvPr>
          <p:cNvGraphicFramePr>
            <a:graphicFrameLocks noGrp="1"/>
          </p:cNvGraphicFramePr>
          <p:nvPr>
            <p:extLst>
              <p:ext uri="{D42A27DB-BD31-4B8C-83A1-F6EECF244321}">
                <p14:modId xmlns:p14="http://schemas.microsoft.com/office/powerpoint/2010/main" val="2389137854"/>
              </p:ext>
            </p:extLst>
          </p:nvPr>
        </p:nvGraphicFramePr>
        <p:xfrm>
          <a:off x="898358" y="4528866"/>
          <a:ext cx="6985014" cy="743283"/>
        </p:xfrm>
        <a:graphic>
          <a:graphicData uri="http://schemas.openxmlformats.org/drawingml/2006/table">
            <a:tbl>
              <a:tblPr firstRow="1" firstCol="1" bandRow="1">
                <a:tableStyleId>{5C22544A-7EE6-4342-B048-85BDC9FD1C3A}</a:tableStyleId>
              </a:tblPr>
              <a:tblGrid>
                <a:gridCol w="2328338">
                  <a:extLst>
                    <a:ext uri="{9D8B030D-6E8A-4147-A177-3AD203B41FA5}">
                      <a16:colId xmlns:a16="http://schemas.microsoft.com/office/drawing/2014/main" val="3835811714"/>
                    </a:ext>
                  </a:extLst>
                </a:gridCol>
                <a:gridCol w="2328338">
                  <a:extLst>
                    <a:ext uri="{9D8B030D-6E8A-4147-A177-3AD203B41FA5}">
                      <a16:colId xmlns:a16="http://schemas.microsoft.com/office/drawing/2014/main" val="2474523995"/>
                    </a:ext>
                  </a:extLst>
                </a:gridCol>
                <a:gridCol w="2328338">
                  <a:extLst>
                    <a:ext uri="{9D8B030D-6E8A-4147-A177-3AD203B41FA5}">
                      <a16:colId xmlns:a16="http://schemas.microsoft.com/office/drawing/2014/main" val="3105720690"/>
                    </a:ext>
                  </a:extLst>
                </a:gridCol>
              </a:tblGrid>
              <a:tr h="237186">
                <a:tc>
                  <a:txBody>
                    <a:bodyPr/>
                    <a:lstStyle/>
                    <a:p>
                      <a:pPr>
                        <a:lnSpc>
                          <a:spcPct val="107000"/>
                        </a:lnSpc>
                      </a:pPr>
                      <a:endParaRPr lang="en-IN" sz="14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400">
                          <a:effectLst/>
                        </a:rPr>
                        <a:t>Predicted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842394235"/>
                  </a:ext>
                </a:extLst>
              </a:tr>
              <a:tr h="268811">
                <a:tc>
                  <a:txBody>
                    <a:bodyPr/>
                    <a:lstStyle/>
                    <a:p>
                      <a:pPr>
                        <a:lnSpc>
                          <a:spcPct val="107000"/>
                        </a:lnSpc>
                        <a:spcAft>
                          <a:spcPts val="800"/>
                        </a:spcAft>
                      </a:pPr>
                      <a:r>
                        <a:rPr lang="en-IN" sz="1400">
                          <a:effectLst/>
                        </a:rPr>
                        <a:t>Actual Negative (0)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27</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9</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3868570478"/>
                  </a:ext>
                </a:extLst>
              </a:tr>
              <a:tr h="227383">
                <a:tc>
                  <a:txBody>
                    <a:bodyPr/>
                    <a:lstStyle/>
                    <a:p>
                      <a:pPr>
                        <a:lnSpc>
                          <a:spcPct val="107000"/>
                        </a:lnSpc>
                        <a:spcAft>
                          <a:spcPts val="800"/>
                        </a:spcAft>
                      </a:pPr>
                      <a:r>
                        <a:rPr lang="en-IN" sz="1400">
                          <a:effectLst/>
                        </a:rPr>
                        <a:t>Actual Positive (1)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8</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400">
                          <a:effectLst/>
                        </a:rPr>
                        <a:t>20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3446066256"/>
                  </a:ext>
                </a:extLst>
              </a:tr>
            </a:tbl>
          </a:graphicData>
        </a:graphic>
      </p:graphicFrame>
    </p:spTree>
    <p:extLst>
      <p:ext uri="{BB962C8B-B14F-4D97-AF65-F5344CB8AC3E}">
        <p14:creationId xmlns:p14="http://schemas.microsoft.com/office/powerpoint/2010/main" val="381183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143000" y="446418"/>
            <a:ext cx="9906000" cy="659362"/>
          </a:xfrm>
        </p:spPr>
        <p:txBody>
          <a:bodyPr/>
          <a:lstStyle/>
          <a:p>
            <a:r>
              <a:rPr lang="en-US" sz="3600"/>
              <a:t>Comparison of LR, NN and Tree methods</a:t>
            </a:r>
            <a:endParaRPr lang="en-US" sz="3600"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16</a:t>
            </a:fld>
            <a:endParaRPr lang="en-US" dirty="0"/>
          </a:p>
        </p:txBody>
      </p:sp>
      <p:graphicFrame>
        <p:nvGraphicFramePr>
          <p:cNvPr id="6" name="Table 5">
            <a:extLst>
              <a:ext uri="{FF2B5EF4-FFF2-40B4-BE49-F238E27FC236}">
                <a16:creationId xmlns:a16="http://schemas.microsoft.com/office/drawing/2014/main" id="{A74A03FE-11BF-4679-F029-73BADBBB64E7}"/>
              </a:ext>
            </a:extLst>
          </p:cNvPr>
          <p:cNvGraphicFramePr>
            <a:graphicFrameLocks noGrp="1"/>
          </p:cNvGraphicFramePr>
          <p:nvPr>
            <p:extLst>
              <p:ext uri="{D42A27DB-BD31-4B8C-83A1-F6EECF244321}">
                <p14:modId xmlns:p14="http://schemas.microsoft.com/office/powerpoint/2010/main" val="1989646320"/>
              </p:ext>
            </p:extLst>
          </p:nvPr>
        </p:nvGraphicFramePr>
        <p:xfrm>
          <a:off x="1143000" y="1253619"/>
          <a:ext cx="10327640" cy="4761101"/>
        </p:xfrm>
        <a:graphic>
          <a:graphicData uri="http://schemas.openxmlformats.org/drawingml/2006/table">
            <a:tbl>
              <a:tblPr firstRow="1" firstCol="1" bandRow="1">
                <a:tableStyleId>{5C22544A-7EE6-4342-B048-85BDC9FD1C3A}</a:tableStyleId>
              </a:tblPr>
              <a:tblGrid>
                <a:gridCol w="2298749">
                  <a:extLst>
                    <a:ext uri="{9D8B030D-6E8A-4147-A177-3AD203B41FA5}">
                      <a16:colId xmlns:a16="http://schemas.microsoft.com/office/drawing/2014/main" val="3814065921"/>
                    </a:ext>
                  </a:extLst>
                </a:gridCol>
                <a:gridCol w="5295851">
                  <a:extLst>
                    <a:ext uri="{9D8B030D-6E8A-4147-A177-3AD203B41FA5}">
                      <a16:colId xmlns:a16="http://schemas.microsoft.com/office/drawing/2014/main" val="3370212164"/>
                    </a:ext>
                  </a:extLst>
                </a:gridCol>
                <a:gridCol w="2733040">
                  <a:extLst>
                    <a:ext uri="{9D8B030D-6E8A-4147-A177-3AD203B41FA5}">
                      <a16:colId xmlns:a16="http://schemas.microsoft.com/office/drawing/2014/main" val="3474804655"/>
                    </a:ext>
                  </a:extLst>
                </a:gridCol>
              </a:tblGrid>
              <a:tr h="885730">
                <a:tc>
                  <a:txBody>
                    <a:bodyPr/>
                    <a:lstStyle/>
                    <a:p>
                      <a:pPr>
                        <a:lnSpc>
                          <a:spcPct val="200000"/>
                        </a:lnSpc>
                        <a:spcAft>
                          <a:spcPts val="800"/>
                        </a:spcAft>
                      </a:pPr>
                      <a:r>
                        <a:rPr lang="en-IN" sz="1400">
                          <a:effectLst/>
                        </a:rPr>
                        <a:t>Model Name</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Model Description</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Validation Accuracy</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extLst>
                  <a:ext uri="{0D108BD9-81ED-4DB2-BD59-A6C34878D82A}">
                    <a16:rowId xmlns:a16="http://schemas.microsoft.com/office/drawing/2014/main" val="289180781"/>
                  </a:ext>
                </a:extLst>
              </a:tr>
              <a:tr h="955040">
                <a:tc>
                  <a:txBody>
                    <a:bodyPr/>
                    <a:lstStyle/>
                    <a:p>
                      <a:pPr>
                        <a:lnSpc>
                          <a:spcPct val="200000"/>
                        </a:lnSpc>
                        <a:spcAft>
                          <a:spcPts val="800"/>
                        </a:spcAft>
                      </a:pPr>
                      <a:r>
                        <a:rPr lang="en-IN" sz="1400">
                          <a:effectLst/>
                        </a:rPr>
                        <a:t>Logistic Regression Model</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Model with 5 predictors Economy, Family, Health, Freedom, and Trust (Government Corruption)</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81.25%</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extLst>
                  <a:ext uri="{0D108BD9-81ED-4DB2-BD59-A6C34878D82A}">
                    <a16:rowId xmlns:a16="http://schemas.microsoft.com/office/drawing/2014/main" val="1156173758"/>
                  </a:ext>
                </a:extLst>
              </a:tr>
              <a:tr h="944880">
                <a:tc>
                  <a:txBody>
                    <a:bodyPr/>
                    <a:lstStyle/>
                    <a:p>
                      <a:pPr>
                        <a:lnSpc>
                          <a:spcPct val="200000"/>
                        </a:lnSpc>
                        <a:spcAft>
                          <a:spcPts val="800"/>
                        </a:spcAft>
                      </a:pPr>
                      <a:r>
                        <a:rPr lang="en-IN" sz="1400">
                          <a:effectLst/>
                        </a:rPr>
                        <a:t>Neural network model</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Model with 1 hidden and 10 neurons having of Economy(GDP per Capita), Family, and Freedom.</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81%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extLst>
                  <a:ext uri="{0D108BD9-81ED-4DB2-BD59-A6C34878D82A}">
                    <a16:rowId xmlns:a16="http://schemas.microsoft.com/office/drawing/2014/main" val="1987337695"/>
                  </a:ext>
                </a:extLst>
              </a:tr>
              <a:tr h="477520">
                <a:tc>
                  <a:txBody>
                    <a:bodyPr/>
                    <a:lstStyle/>
                    <a:p>
                      <a:pPr>
                        <a:lnSpc>
                          <a:spcPct val="200000"/>
                        </a:lnSpc>
                        <a:spcAft>
                          <a:spcPts val="800"/>
                        </a:spcAft>
                      </a:pPr>
                      <a:r>
                        <a:rPr lang="en-IN" sz="1400">
                          <a:effectLst/>
                        </a:rPr>
                        <a:t>Best Classification Tree</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classification tree model with full predictors</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76.56%</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extLst>
                  <a:ext uri="{0D108BD9-81ED-4DB2-BD59-A6C34878D82A}">
                    <a16:rowId xmlns:a16="http://schemas.microsoft.com/office/drawing/2014/main" val="3580106974"/>
                  </a:ext>
                </a:extLst>
              </a:tr>
              <a:tr h="528320">
                <a:tc>
                  <a:txBody>
                    <a:bodyPr/>
                    <a:lstStyle/>
                    <a:p>
                      <a:pPr>
                        <a:lnSpc>
                          <a:spcPct val="200000"/>
                        </a:lnSpc>
                        <a:spcAft>
                          <a:spcPts val="800"/>
                        </a:spcAft>
                      </a:pPr>
                      <a:r>
                        <a:rPr lang="en-IN" sz="1400">
                          <a:effectLst/>
                        </a:rPr>
                        <a:t>Random Forest</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Random forest model with all predictors and 500 decision trees.</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76.56%</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extLst>
                  <a:ext uri="{0D108BD9-81ED-4DB2-BD59-A6C34878D82A}">
                    <a16:rowId xmlns:a16="http://schemas.microsoft.com/office/drawing/2014/main" val="3224769474"/>
                  </a:ext>
                </a:extLst>
              </a:tr>
              <a:tr h="477520">
                <a:tc>
                  <a:txBody>
                    <a:bodyPr/>
                    <a:lstStyle/>
                    <a:p>
                      <a:pPr>
                        <a:lnSpc>
                          <a:spcPct val="200000"/>
                        </a:lnSpc>
                        <a:spcAft>
                          <a:spcPts val="800"/>
                        </a:spcAft>
                      </a:pPr>
                      <a:r>
                        <a:rPr lang="en-IN" sz="1400">
                          <a:effectLst/>
                        </a:rPr>
                        <a:t>Bagging</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Bagging method with all predictors</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76.56%</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extLst>
                  <a:ext uri="{0D108BD9-81ED-4DB2-BD59-A6C34878D82A}">
                    <a16:rowId xmlns:a16="http://schemas.microsoft.com/office/drawing/2014/main" val="541143492"/>
                  </a:ext>
                </a:extLst>
              </a:tr>
              <a:tr h="492091">
                <a:tc>
                  <a:txBody>
                    <a:bodyPr/>
                    <a:lstStyle/>
                    <a:p>
                      <a:pPr>
                        <a:lnSpc>
                          <a:spcPct val="200000"/>
                        </a:lnSpc>
                        <a:spcAft>
                          <a:spcPts val="800"/>
                        </a:spcAft>
                      </a:pPr>
                      <a:r>
                        <a:rPr lang="en-IN" sz="1400">
                          <a:effectLst/>
                        </a:rPr>
                        <a:t>Boosting</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Boosting method is used to fit all predictors</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tc>
                  <a:txBody>
                    <a:bodyPr/>
                    <a:lstStyle/>
                    <a:p>
                      <a:pPr>
                        <a:lnSpc>
                          <a:spcPct val="200000"/>
                        </a:lnSpc>
                        <a:spcAft>
                          <a:spcPts val="800"/>
                        </a:spcAft>
                      </a:pPr>
                      <a:r>
                        <a:rPr lang="en-IN" sz="1400">
                          <a:effectLst/>
                        </a:rPr>
                        <a:t>73.43%</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21469" marR="21469" marT="0" marB="0"/>
                </a:tc>
                <a:extLst>
                  <a:ext uri="{0D108BD9-81ED-4DB2-BD59-A6C34878D82A}">
                    <a16:rowId xmlns:a16="http://schemas.microsoft.com/office/drawing/2014/main" val="1855842375"/>
                  </a:ext>
                </a:extLst>
              </a:tr>
            </a:tbl>
          </a:graphicData>
        </a:graphic>
      </p:graphicFrame>
    </p:spTree>
    <p:extLst>
      <p:ext uri="{BB962C8B-B14F-4D97-AF65-F5344CB8AC3E}">
        <p14:creationId xmlns:p14="http://schemas.microsoft.com/office/powerpoint/2010/main" val="1851083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6856132" y="523222"/>
            <a:ext cx="3623609" cy="940181"/>
          </a:xfrm>
        </p:spPr>
        <p:txBody>
          <a:bodyPr/>
          <a:lstStyle/>
          <a:p>
            <a:r>
              <a:rPr lang="en-US" dirty="0"/>
              <a:t>CONCLUSION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206400" y="1730187"/>
            <a:ext cx="5712884" cy="4604591"/>
          </a:xfrm>
        </p:spPr>
        <p:txBody>
          <a:bodyPr vert="horz" lIns="91440" tIns="45720" rIns="91440" bIns="45720" rtlCol="0" anchor="t">
            <a:noAutofit/>
          </a:bodyPr>
          <a:lstStyle/>
          <a:p>
            <a:pPr algn="l">
              <a:lnSpc>
                <a:spcPct val="150000"/>
              </a:lnSpc>
            </a:pPr>
            <a:r>
              <a:rPr lang="en-US" sz="1700">
                <a:effectLst/>
                <a:latin typeface="Calibri"/>
                <a:ea typeface="Calibri" panose="020F0502020204030204" pitchFamily="34" charset="0"/>
                <a:cs typeface="Times New Roman"/>
              </a:rPr>
              <a:t>In this analysis, four different models were fitted to predict the happiness score of different countries. The models used were logistic regression, neural network, classification tree, bagging, boosting, and random forest analysis. Overall the best model is Logistic model with Economy, Family, Health, Freedom, and Trust (Government Corruption) as predictors. The model's accuracy for validation data is 81.25%, with a specificity of 81% and a sensitivity of 81%. Overall, the model demonstrates good performance in predicting the outcome of interest, suggesting that the factors included in the model are important predictors.</a:t>
            </a:r>
          </a:p>
          <a:p>
            <a:pPr algn="l">
              <a:lnSpc>
                <a:spcPct val="150000"/>
              </a:lnSpc>
            </a:pPr>
            <a:endParaRPr lang="en-US" sz="1700">
              <a:effectLst/>
              <a:latin typeface="Calibri"/>
              <a:ea typeface="Calibri" panose="020F0502020204030204" pitchFamily="34" charset="0"/>
              <a:cs typeface="Times New Roman"/>
            </a:endParaRPr>
          </a:p>
          <a:p>
            <a:pPr algn="l">
              <a:lnSpc>
                <a:spcPct val="150000"/>
              </a:lnSpc>
            </a:pPr>
            <a:endParaRPr lang="en-US" sz="1700" dirty="0">
              <a:effectLst/>
              <a:latin typeface="Calibri"/>
              <a:ea typeface="Calibri" panose="020F0502020204030204" pitchFamily="34" charset="0"/>
              <a:cs typeface="Times New Roman"/>
            </a:endParaRP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0" y="2087812"/>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17</a:t>
            </a:fld>
            <a:endParaRPr lang="en-US" dirty="0"/>
          </a:p>
        </p:txBody>
      </p:sp>
    </p:spTree>
    <p:extLst>
      <p:ext uri="{BB962C8B-B14F-4D97-AF65-F5344CB8AC3E}">
        <p14:creationId xmlns:p14="http://schemas.microsoft.com/office/powerpoint/2010/main" val="395098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2" name="Rectangle 1">
            <a:extLst>
              <a:ext uri="{FF2B5EF4-FFF2-40B4-BE49-F238E27FC236}">
                <a16:creationId xmlns:a16="http://schemas.microsoft.com/office/drawing/2014/main" id="{3E467B83-20B9-5717-4F8B-247E443125E6}"/>
              </a:ext>
            </a:extLst>
          </p:cNvPr>
          <p:cNvSpPr/>
          <p:nvPr/>
        </p:nvSpPr>
        <p:spPr>
          <a:xfrm>
            <a:off x="6175529" y="4400643"/>
            <a:ext cx="1846729" cy="1085757"/>
          </a:xfrm>
          <a:prstGeom prst="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B88359CE-2476-3D0D-EAE1-F780B363851E}"/>
              </a:ext>
            </a:extLst>
          </p:cNvPr>
          <p:cNvSpPr/>
          <p:nvPr/>
        </p:nvSpPr>
        <p:spPr>
          <a:xfrm>
            <a:off x="9995647" y="384455"/>
            <a:ext cx="1846729" cy="753035"/>
          </a:xfrm>
          <a:prstGeom prst="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6856132" y="523222"/>
            <a:ext cx="3623609" cy="940181"/>
          </a:xfrm>
        </p:spPr>
        <p:txBody>
          <a:bodyPr/>
          <a:lstStyle/>
          <a:p>
            <a:r>
              <a:rPr lang="en-US"/>
              <a:t>ABSTRACT</a:t>
            </a:r>
            <a:endParaRPr lang="en-US" dirty="0"/>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206400" y="1730188"/>
            <a:ext cx="5985600" cy="4066930"/>
          </a:xfrm>
        </p:spPr>
        <p:txBody>
          <a:bodyPr/>
          <a:lstStyle/>
          <a:p>
            <a:pPr algn="l"/>
            <a:r>
              <a:rPr lang="en-US" dirty="0"/>
              <a:t>The World Happiness Report 2015 dataset contains data on the happiness levels of people in 159 countries around the world. It includes information on a variety of factors that are thought to contribute to happiness, such as economic factors (GDP per capita), social factors (family, health, and freedom), and trust in government. The data also includes a happiness score and a happiness rank for each country. The happiness score and happiness rank are based on a poll in which people were asked to rate their overall happiness on a scale of 0 to 10. The economy, family, health, freedom, trust, and generosity columns contain various measures of those factors. Overall, the World Happiness Report 2015 dataset provides valuable insights into the factors that contribute to happiness and well-being at the national level, and can be used by researchers, policymakers, and others to better understand and promote happiness around the world.</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0" y="2270375"/>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6856132" y="523222"/>
            <a:ext cx="3623609" cy="940181"/>
          </a:xfrm>
        </p:spPr>
        <p:txBody>
          <a:bodyPr/>
          <a:lstStyle/>
          <a:p>
            <a:r>
              <a:rPr lang="en-US"/>
              <a:t>overview</a:t>
            </a:r>
            <a:endParaRPr lang="en-US" dirty="0"/>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206400" y="1730188"/>
            <a:ext cx="5985600" cy="4066930"/>
          </a:xfrm>
        </p:spPr>
        <p:txBody>
          <a:bodyPr/>
          <a:lstStyle/>
          <a:p>
            <a:pPr algn="l"/>
            <a:r>
              <a:rPr lang="en-US"/>
              <a:t>This report compares the performance of various machine learning models on the World Happiness Report 2015 dataset. The models that have been compared are Logistic Regression, Neural Network, Classification Tree, Random Forest, Bagging and Boosting. The dataset contains information on the happiness levels of people in 159 countries around the world and includes a variety of factors that are thought to contribute to happiness. The models have been evaluated based on their accuracy and performance in predicting the happiness scores of countries in the dataset. The report aims to identify the most effective machine learning model for predicting happiness levels in different countries and provide insights into the factors that contribute to happiness and well-being at the national level. The results of the analysis can be used by researchers, policymakers, and others to promote happiness and well-being around the world.</a:t>
            </a:r>
            <a:endParaRPr lang="en-US" dirty="0"/>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0" y="2270375"/>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298859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8568391" y="0"/>
            <a:ext cx="3623609" cy="940181"/>
          </a:xfrm>
        </p:spPr>
        <p:txBody>
          <a:bodyPr/>
          <a:lstStyle/>
          <a:p>
            <a:r>
              <a:rPr lang="en-US" dirty="0"/>
              <a:t>DATA</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468989" y="914400"/>
            <a:ext cx="5985600" cy="357624"/>
          </a:xfrm>
        </p:spPr>
        <p:txBody>
          <a:bodyPr/>
          <a:lstStyle/>
          <a:p>
            <a:pPr algn="l"/>
            <a:r>
              <a:rPr lang="en-US" dirty="0"/>
              <a:t>.</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0" y="2087812"/>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4</a:t>
            </a:fld>
            <a:endParaRPr lang="en-US" dirty="0"/>
          </a:p>
        </p:txBody>
      </p:sp>
      <p:graphicFrame>
        <p:nvGraphicFramePr>
          <p:cNvPr id="5" name="Table 4">
            <a:extLst>
              <a:ext uri="{FF2B5EF4-FFF2-40B4-BE49-F238E27FC236}">
                <a16:creationId xmlns:a16="http://schemas.microsoft.com/office/drawing/2014/main" id="{82A58976-55FE-ED18-1EA8-585C423BA4E3}"/>
              </a:ext>
            </a:extLst>
          </p:cNvPr>
          <p:cNvGraphicFramePr>
            <a:graphicFrameLocks noGrp="1"/>
          </p:cNvGraphicFramePr>
          <p:nvPr>
            <p:extLst>
              <p:ext uri="{D42A27DB-BD31-4B8C-83A1-F6EECF244321}">
                <p14:modId xmlns:p14="http://schemas.microsoft.com/office/powerpoint/2010/main" val="402178324"/>
              </p:ext>
            </p:extLst>
          </p:nvPr>
        </p:nvGraphicFramePr>
        <p:xfrm>
          <a:off x="6454589" y="2702840"/>
          <a:ext cx="5305426" cy="3357567"/>
        </p:xfrm>
        <a:graphic>
          <a:graphicData uri="http://schemas.openxmlformats.org/drawingml/2006/table">
            <a:tbl>
              <a:tblPr firstRow="1" firstCol="1" bandRow="1">
                <a:tableStyleId>{7DF18680-E054-41AD-8BC1-D1AEF772440D}</a:tableStyleId>
              </a:tblPr>
              <a:tblGrid>
                <a:gridCol w="2652713">
                  <a:extLst>
                    <a:ext uri="{9D8B030D-6E8A-4147-A177-3AD203B41FA5}">
                      <a16:colId xmlns:a16="http://schemas.microsoft.com/office/drawing/2014/main" val="2174664622"/>
                    </a:ext>
                  </a:extLst>
                </a:gridCol>
                <a:gridCol w="2652713">
                  <a:extLst>
                    <a:ext uri="{9D8B030D-6E8A-4147-A177-3AD203B41FA5}">
                      <a16:colId xmlns:a16="http://schemas.microsoft.com/office/drawing/2014/main" val="3846750761"/>
                    </a:ext>
                  </a:extLst>
                </a:gridCol>
              </a:tblGrid>
              <a:tr h="0">
                <a:tc>
                  <a:txBody>
                    <a:bodyPr/>
                    <a:lstStyle/>
                    <a:p>
                      <a:pPr algn="ctr">
                        <a:lnSpc>
                          <a:spcPct val="200000"/>
                        </a:lnSpc>
                      </a:pPr>
                      <a:r>
                        <a:rPr lang="en-IN" sz="1200" dirty="0">
                          <a:effectLst/>
                        </a:rPr>
                        <a:t>Column Name</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algn="ctr">
                        <a:lnSpc>
                          <a:spcPct val="200000"/>
                        </a:lnSpc>
                      </a:pPr>
                      <a:r>
                        <a:rPr lang="en-IN" sz="1200">
                          <a:effectLst/>
                        </a:rPr>
                        <a:t>Description</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316655253"/>
                  </a:ext>
                </a:extLst>
              </a:tr>
              <a:tr h="0">
                <a:tc>
                  <a:txBody>
                    <a:bodyPr/>
                    <a:lstStyle/>
                    <a:p>
                      <a:pPr>
                        <a:lnSpc>
                          <a:spcPct val="200000"/>
                        </a:lnSpc>
                      </a:pPr>
                      <a:r>
                        <a:rPr lang="en-IN" sz="1200" b="0" dirty="0">
                          <a:solidFill>
                            <a:schemeClr val="tx1"/>
                          </a:solidFill>
                          <a:effectLst/>
                        </a:rPr>
                        <a:t>Country or Region</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tc>
                <a:tc>
                  <a:txBody>
                    <a:bodyPr/>
                    <a:lstStyle/>
                    <a:p>
                      <a:pPr>
                        <a:lnSpc>
                          <a:spcPct val="200000"/>
                        </a:lnSpc>
                      </a:pPr>
                      <a:r>
                        <a:rPr lang="en-IN" sz="1200" dirty="0">
                          <a:effectLst/>
                        </a:rPr>
                        <a:t>Name of the country</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885466595"/>
                  </a:ext>
                </a:extLst>
              </a:tr>
              <a:tr h="0">
                <a:tc>
                  <a:txBody>
                    <a:bodyPr/>
                    <a:lstStyle/>
                    <a:p>
                      <a:pPr>
                        <a:lnSpc>
                          <a:spcPct val="200000"/>
                        </a:lnSpc>
                      </a:pPr>
                      <a:r>
                        <a:rPr lang="en-IN" sz="1200" b="0" dirty="0">
                          <a:solidFill>
                            <a:schemeClr val="tx1"/>
                          </a:solidFill>
                          <a:effectLst/>
                        </a:rPr>
                        <a:t>Happiness Score</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tc>
                <a:tc>
                  <a:txBody>
                    <a:bodyPr/>
                    <a:lstStyle/>
                    <a:p>
                      <a:pPr>
                        <a:lnSpc>
                          <a:spcPct val="200000"/>
                        </a:lnSpc>
                      </a:pPr>
                      <a:r>
                        <a:rPr lang="en-IN" sz="1200">
                          <a:effectLst/>
                        </a:rPr>
                        <a:t>A composite score of overall well-being</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734506599"/>
                  </a:ext>
                </a:extLst>
              </a:tr>
              <a:tr h="0">
                <a:tc>
                  <a:txBody>
                    <a:bodyPr/>
                    <a:lstStyle/>
                    <a:p>
                      <a:pPr>
                        <a:lnSpc>
                          <a:spcPct val="200000"/>
                        </a:lnSpc>
                      </a:pPr>
                      <a:r>
                        <a:rPr lang="en-IN" sz="1200" b="0" dirty="0">
                          <a:solidFill>
                            <a:schemeClr val="tx1"/>
                          </a:solidFill>
                          <a:effectLst/>
                        </a:rPr>
                        <a:t>Economy (GDP per Capita)</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tc>
                <a:tc>
                  <a:txBody>
                    <a:bodyPr/>
                    <a:lstStyle/>
                    <a:p>
                      <a:pPr>
                        <a:lnSpc>
                          <a:spcPct val="200000"/>
                        </a:lnSpc>
                      </a:pPr>
                      <a:r>
                        <a:rPr lang="en-IN" sz="1200">
                          <a:effectLst/>
                        </a:rPr>
                        <a:t>Measure of the economic production of a country</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893818679"/>
                  </a:ext>
                </a:extLst>
              </a:tr>
              <a:tr h="0">
                <a:tc>
                  <a:txBody>
                    <a:bodyPr/>
                    <a:lstStyle/>
                    <a:p>
                      <a:pPr>
                        <a:lnSpc>
                          <a:spcPct val="200000"/>
                        </a:lnSpc>
                      </a:pPr>
                      <a:r>
                        <a:rPr lang="en-IN" sz="1200" b="0">
                          <a:solidFill>
                            <a:schemeClr val="tx1"/>
                          </a:solidFill>
                          <a:effectLst/>
                        </a:rPr>
                        <a:t>Family</a:t>
                      </a:r>
                      <a:endParaRPr lang="en-IN" sz="1100" b="0">
                        <a:solidFill>
                          <a:schemeClr val="tx1"/>
                        </a:solidFill>
                        <a:effectLst/>
                        <a:latin typeface="Arial" panose="020B0604020202020204" pitchFamily="34" charset="0"/>
                        <a:ea typeface="Arial" panose="020B0604020202020204" pitchFamily="34" charset="0"/>
                      </a:endParaRPr>
                    </a:p>
                  </a:txBody>
                  <a:tcPr marL="9525" marR="9525" marT="9525" marB="9525" anchor="b"/>
                </a:tc>
                <a:tc>
                  <a:txBody>
                    <a:bodyPr/>
                    <a:lstStyle/>
                    <a:p>
                      <a:pPr>
                        <a:lnSpc>
                          <a:spcPct val="200000"/>
                        </a:lnSpc>
                      </a:pPr>
                      <a:r>
                        <a:rPr lang="en-IN" sz="1200" dirty="0">
                          <a:effectLst/>
                        </a:rPr>
                        <a:t>Measure of social support</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421576538"/>
                  </a:ext>
                </a:extLst>
              </a:tr>
              <a:tr h="0">
                <a:tc>
                  <a:txBody>
                    <a:bodyPr/>
                    <a:lstStyle/>
                    <a:p>
                      <a:pPr>
                        <a:lnSpc>
                          <a:spcPct val="200000"/>
                        </a:lnSpc>
                      </a:pPr>
                      <a:r>
                        <a:rPr lang="en-IN" sz="1200" b="0" dirty="0">
                          <a:solidFill>
                            <a:schemeClr val="tx1"/>
                          </a:solidFill>
                          <a:effectLst/>
                        </a:rPr>
                        <a:t>Health (Life Expectancy)</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tc>
                <a:tc>
                  <a:txBody>
                    <a:bodyPr/>
                    <a:lstStyle/>
                    <a:p>
                      <a:pPr>
                        <a:lnSpc>
                          <a:spcPct val="200000"/>
                        </a:lnSpc>
                      </a:pPr>
                      <a:r>
                        <a:rPr lang="en-IN" sz="1200">
                          <a:effectLst/>
                        </a:rPr>
                        <a:t>Measure of the health of citizens</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556884904"/>
                  </a:ext>
                </a:extLst>
              </a:tr>
              <a:tr h="0">
                <a:tc>
                  <a:txBody>
                    <a:bodyPr/>
                    <a:lstStyle/>
                    <a:p>
                      <a:pPr>
                        <a:lnSpc>
                          <a:spcPct val="200000"/>
                        </a:lnSpc>
                      </a:pPr>
                      <a:r>
                        <a:rPr lang="en-IN" sz="1200" b="0" dirty="0">
                          <a:solidFill>
                            <a:schemeClr val="tx1"/>
                          </a:solidFill>
                          <a:effectLst/>
                        </a:rPr>
                        <a:t>Freedom</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tc>
                <a:tc>
                  <a:txBody>
                    <a:bodyPr/>
                    <a:lstStyle/>
                    <a:p>
                      <a:pPr>
                        <a:lnSpc>
                          <a:spcPct val="200000"/>
                        </a:lnSpc>
                      </a:pPr>
                      <a:r>
                        <a:rPr lang="en-IN" sz="1200">
                          <a:effectLst/>
                        </a:rPr>
                        <a:t>Measure of freedom to make life choices</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272355943"/>
                  </a:ext>
                </a:extLst>
              </a:tr>
              <a:tr h="0">
                <a:tc>
                  <a:txBody>
                    <a:bodyPr/>
                    <a:lstStyle/>
                    <a:p>
                      <a:pPr>
                        <a:lnSpc>
                          <a:spcPct val="200000"/>
                        </a:lnSpc>
                      </a:pPr>
                      <a:r>
                        <a:rPr lang="en-IN" sz="1200" b="0" dirty="0">
                          <a:solidFill>
                            <a:schemeClr val="tx1"/>
                          </a:solidFill>
                          <a:effectLst/>
                        </a:rPr>
                        <a:t>Generosity</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tc>
                <a:tc>
                  <a:txBody>
                    <a:bodyPr/>
                    <a:lstStyle/>
                    <a:p>
                      <a:pPr>
                        <a:lnSpc>
                          <a:spcPct val="200000"/>
                        </a:lnSpc>
                      </a:pPr>
                      <a:r>
                        <a:rPr lang="en-IN" sz="1200">
                          <a:effectLst/>
                        </a:rPr>
                        <a:t>Measure of generosity of citizens</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582673103"/>
                  </a:ext>
                </a:extLst>
              </a:tr>
              <a:tr h="0">
                <a:tc>
                  <a:txBody>
                    <a:bodyPr/>
                    <a:lstStyle/>
                    <a:p>
                      <a:pPr>
                        <a:lnSpc>
                          <a:spcPct val="200000"/>
                        </a:lnSpc>
                      </a:pPr>
                      <a:r>
                        <a:rPr lang="en-IN" sz="1200" b="0" dirty="0">
                          <a:solidFill>
                            <a:schemeClr val="tx1"/>
                          </a:solidFill>
                          <a:effectLst/>
                        </a:rPr>
                        <a:t>Trust (Government Corruption)</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tc>
                <a:tc>
                  <a:txBody>
                    <a:bodyPr/>
                    <a:lstStyle/>
                    <a:p>
                      <a:pPr>
                        <a:lnSpc>
                          <a:spcPct val="200000"/>
                        </a:lnSpc>
                      </a:pPr>
                      <a:r>
                        <a:rPr lang="en-IN" sz="1200" dirty="0">
                          <a:effectLst/>
                        </a:rPr>
                        <a:t>Measure of trust in government</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579271703"/>
                  </a:ext>
                </a:extLst>
              </a:tr>
            </a:tbl>
          </a:graphicData>
        </a:graphic>
      </p:graphicFrame>
      <p:sp>
        <p:nvSpPr>
          <p:cNvPr id="6" name="TextBox 5">
            <a:extLst>
              <a:ext uri="{FF2B5EF4-FFF2-40B4-BE49-F238E27FC236}">
                <a16:creationId xmlns:a16="http://schemas.microsoft.com/office/drawing/2014/main" id="{B1620563-412A-FA04-8C1C-57D0DD0E8BA8}"/>
              </a:ext>
            </a:extLst>
          </p:cNvPr>
          <p:cNvSpPr txBox="1"/>
          <p:nvPr/>
        </p:nvSpPr>
        <p:spPr>
          <a:xfrm>
            <a:off x="6096000" y="1093212"/>
            <a:ext cx="5432612" cy="1477328"/>
          </a:xfrm>
          <a:prstGeom prst="rect">
            <a:avLst/>
          </a:prstGeom>
          <a:noFill/>
        </p:spPr>
        <p:txBody>
          <a:bodyPr wrap="square" rtlCol="0">
            <a:spAutoFit/>
          </a:bodyPr>
          <a:lstStyle/>
          <a:p>
            <a:r>
              <a:rPr lang="en-US" dirty="0">
                <a:solidFill>
                  <a:schemeClr val="bg1"/>
                </a:solidFill>
              </a:rPr>
              <a:t>The dataset can be found on Kaggle and it contains data on happiness levels of people in 159 countries around the world. The data is collected in the year 2015 and it includes information on a variety of factors that are thought to contribute to happiness, such as:</a:t>
            </a:r>
            <a:endParaRPr lang="en-IN" dirty="0">
              <a:solidFill>
                <a:schemeClr val="bg1"/>
              </a:solidFill>
            </a:endParaRPr>
          </a:p>
        </p:txBody>
      </p:sp>
    </p:spTree>
    <p:extLst>
      <p:ext uri="{BB962C8B-B14F-4D97-AF65-F5344CB8AC3E}">
        <p14:creationId xmlns:p14="http://schemas.microsoft.com/office/powerpoint/2010/main" val="294304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143000" y="446418"/>
            <a:ext cx="9906000" cy="659362"/>
          </a:xfrm>
        </p:spPr>
        <p:txBody>
          <a:bodyPr/>
          <a:lstStyle/>
          <a:p>
            <a:r>
              <a:rPr lang="en-US"/>
              <a:t>Summary of logistic regression</a:t>
            </a:r>
            <a:endParaRPr lang="en-US"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7" name="Text Placeholder 6">
            <a:extLst>
              <a:ext uri="{FF2B5EF4-FFF2-40B4-BE49-F238E27FC236}">
                <a16:creationId xmlns:a16="http://schemas.microsoft.com/office/drawing/2014/main" id="{DBF8BE56-5182-B3AD-685C-DF41B345EDB9}"/>
              </a:ext>
            </a:extLst>
          </p:cNvPr>
          <p:cNvSpPr>
            <a:spLocks noGrp="1"/>
          </p:cNvSpPr>
          <p:nvPr>
            <p:ph type="body" idx="1"/>
          </p:nvPr>
        </p:nvSpPr>
        <p:spPr>
          <a:xfrm>
            <a:off x="146725" y="1352675"/>
            <a:ext cx="11898550" cy="659362"/>
          </a:xfrm>
        </p:spPr>
        <p:txBody>
          <a:bodyPr vert="horz" lIns="91440" tIns="45720" rIns="91440" bIns="45720" rtlCol="0" anchor="t">
            <a:noAutofit/>
          </a:bodyPr>
          <a:lstStyle/>
          <a:p>
            <a:pPr marL="285750" indent="-285750" algn="l">
              <a:buFont typeface="Arial" panose="020B0604020202020204" pitchFamily="34" charset="0"/>
              <a:buChar char="•"/>
            </a:pPr>
            <a:r>
              <a:rPr lang="en-US" sz="1900">
                <a:latin typeface="Calibri"/>
                <a:cs typeface="Times New Roman"/>
              </a:rPr>
              <a:t>A full Logistic Regression model is fitted by using all predictors. The coefficients of the full model are given in the table.</a:t>
            </a:r>
            <a:endParaRPr lang="en-US" sz="1900">
              <a:latin typeface="Calibri"/>
              <a:cs typeface="Calibri"/>
            </a:endParaRPr>
          </a:p>
        </p:txBody>
      </p:sp>
      <p:graphicFrame>
        <p:nvGraphicFramePr>
          <p:cNvPr id="3" name="Table 2">
            <a:extLst>
              <a:ext uri="{FF2B5EF4-FFF2-40B4-BE49-F238E27FC236}">
                <a16:creationId xmlns:a16="http://schemas.microsoft.com/office/drawing/2014/main" id="{B4C6527D-4C1B-7C18-21B0-33390F28F799}"/>
              </a:ext>
            </a:extLst>
          </p:cNvPr>
          <p:cNvGraphicFramePr>
            <a:graphicFrameLocks noGrp="1"/>
          </p:cNvGraphicFramePr>
          <p:nvPr>
            <p:extLst>
              <p:ext uri="{D42A27DB-BD31-4B8C-83A1-F6EECF244321}">
                <p14:modId xmlns:p14="http://schemas.microsoft.com/office/powerpoint/2010/main" val="1930635781"/>
              </p:ext>
            </p:extLst>
          </p:nvPr>
        </p:nvGraphicFramePr>
        <p:xfrm>
          <a:off x="2875751" y="2248678"/>
          <a:ext cx="6440498" cy="1985209"/>
        </p:xfrm>
        <a:graphic>
          <a:graphicData uri="http://schemas.openxmlformats.org/drawingml/2006/table">
            <a:tbl>
              <a:tblPr firstRow="1" firstCol="1" bandRow="1">
                <a:tableStyleId>{5C22544A-7EE6-4342-B048-85BDC9FD1C3A}</a:tableStyleId>
              </a:tblPr>
              <a:tblGrid>
                <a:gridCol w="2217221">
                  <a:extLst>
                    <a:ext uri="{9D8B030D-6E8A-4147-A177-3AD203B41FA5}">
                      <a16:colId xmlns:a16="http://schemas.microsoft.com/office/drawing/2014/main" val="1719008177"/>
                    </a:ext>
                  </a:extLst>
                </a:gridCol>
                <a:gridCol w="1721130">
                  <a:extLst>
                    <a:ext uri="{9D8B030D-6E8A-4147-A177-3AD203B41FA5}">
                      <a16:colId xmlns:a16="http://schemas.microsoft.com/office/drawing/2014/main" val="4235019954"/>
                    </a:ext>
                  </a:extLst>
                </a:gridCol>
                <a:gridCol w="2502147">
                  <a:extLst>
                    <a:ext uri="{9D8B030D-6E8A-4147-A177-3AD203B41FA5}">
                      <a16:colId xmlns:a16="http://schemas.microsoft.com/office/drawing/2014/main" val="1824559885"/>
                    </a:ext>
                  </a:extLst>
                </a:gridCol>
              </a:tblGrid>
              <a:tr h="247570">
                <a:tc>
                  <a:txBody>
                    <a:bodyPr/>
                    <a:lstStyle/>
                    <a:p>
                      <a:pPr algn="ctr">
                        <a:lnSpc>
                          <a:spcPct val="107000"/>
                        </a:lnSpc>
                        <a:spcAft>
                          <a:spcPts val="800"/>
                        </a:spcAft>
                      </a:pPr>
                      <a:r>
                        <a:rPr lang="en-IN" sz="1050">
                          <a:effectLst/>
                        </a:rPr>
                        <a:t>Variable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Estimate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P-value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1372902199"/>
                  </a:ext>
                </a:extLst>
              </a:tr>
              <a:tr h="247570">
                <a:tc>
                  <a:txBody>
                    <a:bodyPr/>
                    <a:lstStyle/>
                    <a:p>
                      <a:pPr>
                        <a:lnSpc>
                          <a:spcPct val="107000"/>
                        </a:lnSpc>
                        <a:spcAft>
                          <a:spcPts val="800"/>
                        </a:spcAft>
                      </a:pPr>
                      <a:r>
                        <a:rPr lang="en-IN" sz="1050">
                          <a:effectLst/>
                        </a:rPr>
                        <a:t>(Intercept)</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-19.3208119</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0.0009845987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3257827181"/>
                  </a:ext>
                </a:extLst>
              </a:tr>
              <a:tr h="247570">
                <a:tc>
                  <a:txBody>
                    <a:bodyPr/>
                    <a:lstStyle/>
                    <a:p>
                      <a:pPr>
                        <a:lnSpc>
                          <a:spcPct val="107000"/>
                        </a:lnSpc>
                        <a:spcAft>
                          <a:spcPts val="800"/>
                        </a:spcAft>
                      </a:pPr>
                      <a:r>
                        <a:rPr lang="en-IN" sz="1050">
                          <a:effectLst/>
                        </a:rPr>
                        <a:t>Economy (GDP per Capita)</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7.6631705</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0.0337889054</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2323848654"/>
                  </a:ext>
                </a:extLst>
              </a:tr>
              <a:tr h="247570">
                <a:tc>
                  <a:txBody>
                    <a:bodyPr/>
                    <a:lstStyle/>
                    <a:p>
                      <a:pPr>
                        <a:lnSpc>
                          <a:spcPct val="107000"/>
                        </a:lnSpc>
                        <a:spcAft>
                          <a:spcPts val="800"/>
                        </a:spcAft>
                      </a:pPr>
                      <a:r>
                        <a:rPr lang="en-IN" sz="1050">
                          <a:effectLst/>
                        </a:rPr>
                        <a:t>Family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6.4534031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0.0807727018</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3866392934"/>
                  </a:ext>
                </a:extLst>
              </a:tr>
              <a:tr h="247570">
                <a:tc>
                  <a:txBody>
                    <a:bodyPr/>
                    <a:lstStyle/>
                    <a:p>
                      <a:pPr>
                        <a:lnSpc>
                          <a:spcPct val="107000"/>
                        </a:lnSpc>
                        <a:spcAft>
                          <a:spcPts val="800"/>
                        </a:spcAft>
                      </a:pPr>
                      <a:r>
                        <a:rPr lang="en-IN" sz="1050" dirty="0">
                          <a:effectLst/>
                        </a:rPr>
                        <a:t>Health (Life Expectancy)</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5.9366848</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0.1557630723</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795040999"/>
                  </a:ext>
                </a:extLst>
              </a:tr>
              <a:tr h="247570">
                <a:tc>
                  <a:txBody>
                    <a:bodyPr/>
                    <a:lstStyle/>
                    <a:p>
                      <a:pPr>
                        <a:lnSpc>
                          <a:spcPct val="107000"/>
                        </a:lnSpc>
                        <a:spcAft>
                          <a:spcPts val="800"/>
                        </a:spcAft>
                      </a:pPr>
                      <a:r>
                        <a:rPr lang="en-IN" sz="1050">
                          <a:effectLst/>
                        </a:rPr>
                        <a:t>Freedom</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3.1143209</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0.4418690026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3190096953"/>
                  </a:ext>
                </a:extLst>
              </a:tr>
              <a:tr h="247570">
                <a:tc>
                  <a:txBody>
                    <a:bodyPr/>
                    <a:lstStyle/>
                    <a:p>
                      <a:pPr>
                        <a:lnSpc>
                          <a:spcPct val="107000"/>
                        </a:lnSpc>
                        <a:spcAft>
                          <a:spcPts val="800"/>
                        </a:spcAft>
                      </a:pPr>
                      <a:r>
                        <a:rPr lang="en-IN" sz="1050">
                          <a:effectLst/>
                        </a:rPr>
                        <a:t>Trust (Government Corruption)</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2.0524514</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0.7336194356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4291711133"/>
                  </a:ext>
                </a:extLst>
              </a:tr>
              <a:tr h="252219">
                <a:tc>
                  <a:txBody>
                    <a:bodyPr/>
                    <a:lstStyle/>
                    <a:p>
                      <a:pPr>
                        <a:lnSpc>
                          <a:spcPct val="107000"/>
                        </a:lnSpc>
                        <a:spcAft>
                          <a:spcPts val="800"/>
                        </a:spcAft>
                      </a:pPr>
                      <a:r>
                        <a:rPr lang="en-IN" sz="1050">
                          <a:effectLst/>
                        </a:rPr>
                        <a:t>Generosity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0.6044032</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dirty="0">
                          <a:effectLst/>
                        </a:rPr>
                        <a:t>0.8784020918</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2475720520"/>
                  </a:ext>
                </a:extLst>
              </a:tr>
            </a:tbl>
          </a:graphicData>
        </a:graphic>
      </p:graphicFrame>
      <p:sp>
        <p:nvSpPr>
          <p:cNvPr id="6" name="TextBox 5">
            <a:extLst>
              <a:ext uri="{FF2B5EF4-FFF2-40B4-BE49-F238E27FC236}">
                <a16:creationId xmlns:a16="http://schemas.microsoft.com/office/drawing/2014/main" id="{D42619B4-2894-1086-DAB9-6B775CC3206B}"/>
              </a:ext>
            </a:extLst>
          </p:cNvPr>
          <p:cNvSpPr txBox="1"/>
          <p:nvPr/>
        </p:nvSpPr>
        <p:spPr>
          <a:xfrm>
            <a:off x="333156" y="4643022"/>
            <a:ext cx="10817197" cy="646331"/>
          </a:xfrm>
          <a:prstGeom prst="rect">
            <a:avLst/>
          </a:prstGeom>
          <a:noFill/>
        </p:spPr>
        <p:txBody>
          <a:bodyPr wrap="square" rtlCol="0">
            <a:spAutoFit/>
          </a:bodyPr>
          <a:lstStyle/>
          <a:p>
            <a:r>
              <a:rPr lang="en-US">
                <a:solidFill>
                  <a:schemeClr val="bg1"/>
                </a:solidFill>
              </a:rPr>
              <a:t>From the table the Economy is statically significant because the p-value is less than 0.05.</a:t>
            </a:r>
          </a:p>
          <a:p>
            <a:endParaRPr lang="en-IN">
              <a:solidFill>
                <a:schemeClr val="bg1"/>
              </a:solidFill>
            </a:endParaRPr>
          </a:p>
        </p:txBody>
      </p:sp>
    </p:spTree>
    <p:extLst>
      <p:ext uri="{BB962C8B-B14F-4D97-AF65-F5344CB8AC3E}">
        <p14:creationId xmlns:p14="http://schemas.microsoft.com/office/powerpoint/2010/main" val="28239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7" name="Text Placeholder 6">
            <a:extLst>
              <a:ext uri="{FF2B5EF4-FFF2-40B4-BE49-F238E27FC236}">
                <a16:creationId xmlns:a16="http://schemas.microsoft.com/office/drawing/2014/main" id="{DBF8BE56-5182-B3AD-685C-DF41B345EDB9}"/>
              </a:ext>
            </a:extLst>
          </p:cNvPr>
          <p:cNvSpPr>
            <a:spLocks noGrp="1"/>
          </p:cNvSpPr>
          <p:nvPr>
            <p:ph type="body" idx="1"/>
          </p:nvPr>
        </p:nvSpPr>
        <p:spPr>
          <a:xfrm>
            <a:off x="146725" y="214894"/>
            <a:ext cx="11898550" cy="659362"/>
          </a:xfrm>
        </p:spPr>
        <p:txBody>
          <a:bodyPr vert="horz" lIns="91440" tIns="45720" rIns="91440" bIns="45720" rtlCol="0" anchor="t">
            <a:noAutofit/>
          </a:bodyPr>
          <a:lstStyle/>
          <a:p>
            <a:pPr algn="l"/>
            <a:r>
              <a:rPr lang="en-US" sz="2000">
                <a:solidFill>
                  <a:schemeClr val="bg1"/>
                </a:solidFill>
              </a:rPr>
              <a:t>The confusion matrix of full model training data is given below.</a:t>
            </a:r>
          </a:p>
        </p:txBody>
      </p:sp>
      <p:sp>
        <p:nvSpPr>
          <p:cNvPr id="6" name="TextBox 5">
            <a:extLst>
              <a:ext uri="{FF2B5EF4-FFF2-40B4-BE49-F238E27FC236}">
                <a16:creationId xmlns:a16="http://schemas.microsoft.com/office/drawing/2014/main" id="{D42619B4-2894-1086-DAB9-6B775CC3206B}"/>
              </a:ext>
            </a:extLst>
          </p:cNvPr>
          <p:cNvSpPr txBox="1"/>
          <p:nvPr/>
        </p:nvSpPr>
        <p:spPr>
          <a:xfrm>
            <a:off x="208869" y="4332304"/>
            <a:ext cx="10817197" cy="1477328"/>
          </a:xfrm>
          <a:prstGeom prst="rect">
            <a:avLst/>
          </a:prstGeom>
          <a:noFill/>
        </p:spPr>
        <p:txBody>
          <a:bodyPr wrap="square" rtlCol="0">
            <a:spAutoFit/>
          </a:bodyPr>
          <a:lstStyle/>
          <a:p>
            <a:r>
              <a:rPr lang="en-US">
                <a:solidFill>
                  <a:schemeClr val="bg1"/>
                </a:solidFill>
              </a:rPr>
              <a:t>The model's accuracy is 81%, with a specificity of 81% and a sensitivity of 81%.</a:t>
            </a:r>
          </a:p>
          <a:p>
            <a:endParaRPr lang="en-US">
              <a:solidFill>
                <a:schemeClr val="bg1"/>
              </a:solidFill>
            </a:endParaRPr>
          </a:p>
          <a:p>
            <a:endParaRPr lang="en-US">
              <a:solidFill>
                <a:schemeClr val="bg1"/>
              </a:solidFill>
            </a:endParaRPr>
          </a:p>
          <a:p>
            <a:r>
              <a:rPr lang="en-US">
                <a:solidFill>
                  <a:schemeClr val="bg1"/>
                </a:solidFill>
              </a:rPr>
              <a:t>The best model in building models is the one that utilizes Economy, Family, Health, Freedom, and Trust (Government Corruption) as its fitting parameters</a:t>
            </a:r>
          </a:p>
        </p:txBody>
      </p:sp>
      <p:graphicFrame>
        <p:nvGraphicFramePr>
          <p:cNvPr id="9" name="Table 8">
            <a:extLst>
              <a:ext uri="{FF2B5EF4-FFF2-40B4-BE49-F238E27FC236}">
                <a16:creationId xmlns:a16="http://schemas.microsoft.com/office/drawing/2014/main" id="{AA8455C9-05C5-6829-10FA-6B6F9634CF56}"/>
              </a:ext>
            </a:extLst>
          </p:cNvPr>
          <p:cNvGraphicFramePr>
            <a:graphicFrameLocks noGrp="1"/>
          </p:cNvGraphicFramePr>
          <p:nvPr>
            <p:extLst>
              <p:ext uri="{D42A27DB-BD31-4B8C-83A1-F6EECF244321}">
                <p14:modId xmlns:p14="http://schemas.microsoft.com/office/powerpoint/2010/main" val="769060780"/>
              </p:ext>
            </p:extLst>
          </p:nvPr>
        </p:nvGraphicFramePr>
        <p:xfrm>
          <a:off x="333156" y="768811"/>
          <a:ext cx="6822246" cy="799836"/>
        </p:xfrm>
        <a:graphic>
          <a:graphicData uri="http://schemas.openxmlformats.org/drawingml/2006/table">
            <a:tbl>
              <a:tblPr firstRow="1" firstCol="1" bandRow="1">
                <a:tableStyleId>{5C22544A-7EE6-4342-B048-85BDC9FD1C3A}</a:tableStyleId>
              </a:tblPr>
              <a:tblGrid>
                <a:gridCol w="2274082">
                  <a:extLst>
                    <a:ext uri="{9D8B030D-6E8A-4147-A177-3AD203B41FA5}">
                      <a16:colId xmlns:a16="http://schemas.microsoft.com/office/drawing/2014/main" val="707930575"/>
                    </a:ext>
                  </a:extLst>
                </a:gridCol>
                <a:gridCol w="2274082">
                  <a:extLst>
                    <a:ext uri="{9D8B030D-6E8A-4147-A177-3AD203B41FA5}">
                      <a16:colId xmlns:a16="http://schemas.microsoft.com/office/drawing/2014/main" val="2976767672"/>
                    </a:ext>
                  </a:extLst>
                </a:gridCol>
                <a:gridCol w="2274082">
                  <a:extLst>
                    <a:ext uri="{9D8B030D-6E8A-4147-A177-3AD203B41FA5}">
                      <a16:colId xmlns:a16="http://schemas.microsoft.com/office/drawing/2014/main" val="4141265674"/>
                    </a:ext>
                  </a:extLst>
                </a:gridCol>
              </a:tblGrid>
              <a:tr h="258679">
                <a:tc>
                  <a:txBody>
                    <a:bodyPr/>
                    <a:lstStyle/>
                    <a:p>
                      <a:pPr>
                        <a:lnSpc>
                          <a:spcPct val="107000"/>
                        </a:lnSpc>
                      </a:pPr>
                      <a:endParaRPr lang="en-IN" sz="11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3281373823"/>
                  </a:ext>
                </a:extLst>
              </a:tr>
              <a:tr h="293170">
                <a:tc>
                  <a:txBody>
                    <a:bodyPr/>
                    <a:lstStyle/>
                    <a:p>
                      <a:pPr>
                        <a:lnSpc>
                          <a:spcPct val="107000"/>
                        </a:lnSpc>
                        <a:spcAft>
                          <a:spcPts val="800"/>
                        </a:spcAft>
                      </a:pPr>
                      <a:r>
                        <a:rPr lang="en-IN" sz="1050">
                          <a:effectLst/>
                        </a:rPr>
                        <a:t>Actual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47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3521485098"/>
                  </a:ext>
                </a:extLst>
              </a:tr>
              <a:tr h="247987">
                <a:tc>
                  <a:txBody>
                    <a:bodyPr/>
                    <a:lstStyle/>
                    <a:p>
                      <a:pPr>
                        <a:lnSpc>
                          <a:spcPct val="107000"/>
                        </a:lnSpc>
                        <a:spcAft>
                          <a:spcPts val="800"/>
                        </a:spcAft>
                      </a:pPr>
                      <a:r>
                        <a:rPr lang="en-IN" sz="1050">
                          <a:effectLst/>
                        </a:rPr>
                        <a:t>Actual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2</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39</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381847368"/>
                  </a:ext>
                </a:extLst>
              </a:tr>
            </a:tbl>
          </a:graphicData>
        </a:graphic>
      </p:graphicFrame>
      <p:sp>
        <p:nvSpPr>
          <p:cNvPr id="10" name="TextBox 9">
            <a:extLst>
              <a:ext uri="{FF2B5EF4-FFF2-40B4-BE49-F238E27FC236}">
                <a16:creationId xmlns:a16="http://schemas.microsoft.com/office/drawing/2014/main" id="{3E673E81-D1F7-9B51-595A-0EA150F0E5C9}"/>
              </a:ext>
            </a:extLst>
          </p:cNvPr>
          <p:cNvSpPr txBox="1"/>
          <p:nvPr/>
        </p:nvSpPr>
        <p:spPr>
          <a:xfrm>
            <a:off x="333156" y="2024109"/>
            <a:ext cx="10817197" cy="646331"/>
          </a:xfrm>
          <a:prstGeom prst="rect">
            <a:avLst/>
          </a:prstGeom>
          <a:noFill/>
        </p:spPr>
        <p:txBody>
          <a:bodyPr wrap="square" rtlCol="0">
            <a:spAutoFit/>
          </a:bodyPr>
          <a:lstStyle/>
          <a:p>
            <a:r>
              <a:rPr lang="en-US">
                <a:solidFill>
                  <a:schemeClr val="bg1"/>
                </a:solidFill>
              </a:rPr>
              <a:t>The model's accuracy is 87.5%, with a specificity of 88.6% and a sensitivity of 86.4%.</a:t>
            </a:r>
          </a:p>
          <a:p>
            <a:r>
              <a:rPr lang="en-US">
                <a:solidFill>
                  <a:schemeClr val="bg1"/>
                </a:solidFill>
              </a:rPr>
              <a:t>The confusion matrix of full model validation data is given below.</a:t>
            </a:r>
          </a:p>
        </p:txBody>
      </p:sp>
      <p:graphicFrame>
        <p:nvGraphicFramePr>
          <p:cNvPr id="11" name="Table 10">
            <a:extLst>
              <a:ext uri="{FF2B5EF4-FFF2-40B4-BE49-F238E27FC236}">
                <a16:creationId xmlns:a16="http://schemas.microsoft.com/office/drawing/2014/main" id="{A0D677F8-27D8-28C9-F54C-15597E2842E4}"/>
              </a:ext>
            </a:extLst>
          </p:cNvPr>
          <p:cNvGraphicFramePr>
            <a:graphicFrameLocks noGrp="1"/>
          </p:cNvGraphicFramePr>
          <p:nvPr>
            <p:extLst>
              <p:ext uri="{D42A27DB-BD31-4B8C-83A1-F6EECF244321}">
                <p14:modId xmlns:p14="http://schemas.microsoft.com/office/powerpoint/2010/main" val="2783321316"/>
              </p:ext>
            </p:extLst>
          </p:nvPr>
        </p:nvGraphicFramePr>
        <p:xfrm>
          <a:off x="333156" y="2952947"/>
          <a:ext cx="6822246" cy="867346"/>
        </p:xfrm>
        <a:graphic>
          <a:graphicData uri="http://schemas.openxmlformats.org/drawingml/2006/table">
            <a:tbl>
              <a:tblPr firstRow="1" firstCol="1" bandRow="1">
                <a:tableStyleId>{5C22544A-7EE6-4342-B048-85BDC9FD1C3A}</a:tableStyleId>
              </a:tblPr>
              <a:tblGrid>
                <a:gridCol w="2274082">
                  <a:extLst>
                    <a:ext uri="{9D8B030D-6E8A-4147-A177-3AD203B41FA5}">
                      <a16:colId xmlns:a16="http://schemas.microsoft.com/office/drawing/2014/main" val="1066460637"/>
                    </a:ext>
                  </a:extLst>
                </a:gridCol>
                <a:gridCol w="2274082">
                  <a:extLst>
                    <a:ext uri="{9D8B030D-6E8A-4147-A177-3AD203B41FA5}">
                      <a16:colId xmlns:a16="http://schemas.microsoft.com/office/drawing/2014/main" val="2749704972"/>
                    </a:ext>
                  </a:extLst>
                </a:gridCol>
                <a:gridCol w="2274082">
                  <a:extLst>
                    <a:ext uri="{9D8B030D-6E8A-4147-A177-3AD203B41FA5}">
                      <a16:colId xmlns:a16="http://schemas.microsoft.com/office/drawing/2014/main" val="1531954589"/>
                    </a:ext>
                  </a:extLst>
                </a:gridCol>
              </a:tblGrid>
              <a:tr h="280513">
                <a:tc>
                  <a:txBody>
                    <a:bodyPr/>
                    <a:lstStyle/>
                    <a:p>
                      <a:pPr>
                        <a:lnSpc>
                          <a:spcPct val="107000"/>
                        </a:lnSpc>
                      </a:pPr>
                      <a:endParaRPr lang="en-IN" sz="11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941005677"/>
                  </a:ext>
                </a:extLst>
              </a:tr>
              <a:tr h="317915">
                <a:tc>
                  <a:txBody>
                    <a:bodyPr/>
                    <a:lstStyle/>
                    <a:p>
                      <a:pPr>
                        <a:lnSpc>
                          <a:spcPct val="107000"/>
                        </a:lnSpc>
                        <a:spcAft>
                          <a:spcPts val="800"/>
                        </a:spcAft>
                      </a:pPr>
                      <a:r>
                        <a:rPr lang="en-IN" sz="1050">
                          <a:effectLst/>
                        </a:rPr>
                        <a:t>Actual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30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210542223"/>
                  </a:ext>
                </a:extLst>
              </a:tr>
              <a:tr h="268918">
                <a:tc>
                  <a:txBody>
                    <a:bodyPr/>
                    <a:lstStyle/>
                    <a:p>
                      <a:pPr>
                        <a:lnSpc>
                          <a:spcPct val="107000"/>
                        </a:lnSpc>
                        <a:spcAft>
                          <a:spcPts val="800"/>
                        </a:spcAft>
                      </a:pPr>
                      <a:r>
                        <a:rPr lang="en-IN" sz="1050">
                          <a:effectLst/>
                        </a:rPr>
                        <a:t>Actual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5</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22</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731838899"/>
                  </a:ext>
                </a:extLst>
              </a:tr>
            </a:tbl>
          </a:graphicData>
        </a:graphic>
      </p:graphicFrame>
    </p:spTree>
    <p:extLst>
      <p:ext uri="{BB962C8B-B14F-4D97-AF65-F5344CB8AC3E}">
        <p14:creationId xmlns:p14="http://schemas.microsoft.com/office/powerpoint/2010/main" val="3696306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7" name="Text Placeholder 6">
            <a:extLst>
              <a:ext uri="{FF2B5EF4-FFF2-40B4-BE49-F238E27FC236}">
                <a16:creationId xmlns:a16="http://schemas.microsoft.com/office/drawing/2014/main" id="{DBF8BE56-5182-B3AD-685C-DF41B345EDB9}"/>
              </a:ext>
            </a:extLst>
          </p:cNvPr>
          <p:cNvSpPr>
            <a:spLocks noGrp="1"/>
          </p:cNvSpPr>
          <p:nvPr>
            <p:ph type="body" idx="1"/>
          </p:nvPr>
        </p:nvSpPr>
        <p:spPr>
          <a:xfrm>
            <a:off x="146725" y="214894"/>
            <a:ext cx="11898550" cy="659362"/>
          </a:xfrm>
        </p:spPr>
        <p:txBody>
          <a:bodyPr vert="horz" lIns="91440" tIns="45720" rIns="91440" bIns="45720" rtlCol="0" anchor="t">
            <a:noAutofit/>
          </a:bodyPr>
          <a:lstStyle/>
          <a:p>
            <a:pPr algn="l"/>
            <a:r>
              <a:rPr lang="en-US" sz="2000">
                <a:solidFill>
                  <a:schemeClr val="bg1"/>
                </a:solidFill>
              </a:rPr>
              <a:t>The coefficients of the model-1 are given in the table.</a:t>
            </a:r>
          </a:p>
        </p:txBody>
      </p:sp>
      <p:sp>
        <p:nvSpPr>
          <p:cNvPr id="6" name="TextBox 5">
            <a:extLst>
              <a:ext uri="{FF2B5EF4-FFF2-40B4-BE49-F238E27FC236}">
                <a16:creationId xmlns:a16="http://schemas.microsoft.com/office/drawing/2014/main" id="{D42619B4-2894-1086-DAB9-6B775CC3206B}"/>
              </a:ext>
            </a:extLst>
          </p:cNvPr>
          <p:cNvSpPr txBox="1"/>
          <p:nvPr/>
        </p:nvSpPr>
        <p:spPr>
          <a:xfrm>
            <a:off x="208869" y="4332304"/>
            <a:ext cx="10817197" cy="1200329"/>
          </a:xfrm>
          <a:prstGeom prst="rect">
            <a:avLst/>
          </a:prstGeom>
          <a:noFill/>
        </p:spPr>
        <p:txBody>
          <a:bodyPr wrap="square" rtlCol="0">
            <a:spAutoFit/>
          </a:bodyPr>
          <a:lstStyle/>
          <a:p>
            <a:r>
              <a:rPr lang="en-US">
                <a:solidFill>
                  <a:schemeClr val="bg1"/>
                </a:solidFill>
              </a:rPr>
              <a:t>The model's accuracy is 87.5%, with a specificity of 88.6% and a sensitivity of 86.4%.</a:t>
            </a:r>
          </a:p>
          <a:p>
            <a:endParaRPr lang="en-US">
              <a:solidFill>
                <a:schemeClr val="bg1"/>
              </a:solidFill>
            </a:endParaRPr>
          </a:p>
          <a:p>
            <a:r>
              <a:rPr lang="en-US">
                <a:solidFill>
                  <a:schemeClr val="bg1"/>
                </a:solidFill>
              </a:rPr>
              <a:t>The confusion matrix of best model validation data is given below. The model's accuracy is 81.25%, with a specificity of 81% and a sensitivity of 81%.</a:t>
            </a:r>
          </a:p>
        </p:txBody>
      </p:sp>
      <p:graphicFrame>
        <p:nvGraphicFramePr>
          <p:cNvPr id="2" name="Table 1">
            <a:extLst>
              <a:ext uri="{FF2B5EF4-FFF2-40B4-BE49-F238E27FC236}">
                <a16:creationId xmlns:a16="http://schemas.microsoft.com/office/drawing/2014/main" id="{42174A4A-F991-CC26-B671-9A5E2DEA6EB0}"/>
              </a:ext>
            </a:extLst>
          </p:cNvPr>
          <p:cNvGraphicFramePr>
            <a:graphicFrameLocks noGrp="1"/>
          </p:cNvGraphicFramePr>
          <p:nvPr>
            <p:extLst>
              <p:ext uri="{D42A27DB-BD31-4B8C-83A1-F6EECF244321}">
                <p14:modId xmlns:p14="http://schemas.microsoft.com/office/powerpoint/2010/main" val="1404734478"/>
              </p:ext>
            </p:extLst>
          </p:nvPr>
        </p:nvGraphicFramePr>
        <p:xfrm>
          <a:off x="1136341" y="705774"/>
          <a:ext cx="6702642" cy="1637930"/>
        </p:xfrm>
        <a:graphic>
          <a:graphicData uri="http://schemas.openxmlformats.org/drawingml/2006/table">
            <a:tbl>
              <a:tblPr firstRow="1" firstCol="1" bandRow="1">
                <a:tableStyleId>{5C22544A-7EE6-4342-B048-85BDC9FD1C3A}</a:tableStyleId>
              </a:tblPr>
              <a:tblGrid>
                <a:gridCol w="2307467">
                  <a:extLst>
                    <a:ext uri="{9D8B030D-6E8A-4147-A177-3AD203B41FA5}">
                      <a16:colId xmlns:a16="http://schemas.microsoft.com/office/drawing/2014/main" val="3331326945"/>
                    </a:ext>
                  </a:extLst>
                </a:gridCol>
                <a:gridCol w="1791184">
                  <a:extLst>
                    <a:ext uri="{9D8B030D-6E8A-4147-A177-3AD203B41FA5}">
                      <a16:colId xmlns:a16="http://schemas.microsoft.com/office/drawing/2014/main" val="3423980732"/>
                    </a:ext>
                  </a:extLst>
                </a:gridCol>
                <a:gridCol w="2603991">
                  <a:extLst>
                    <a:ext uri="{9D8B030D-6E8A-4147-A177-3AD203B41FA5}">
                      <a16:colId xmlns:a16="http://schemas.microsoft.com/office/drawing/2014/main" val="1294655155"/>
                    </a:ext>
                  </a:extLst>
                </a:gridCol>
              </a:tblGrid>
              <a:tr h="233990">
                <a:tc>
                  <a:txBody>
                    <a:bodyPr/>
                    <a:lstStyle/>
                    <a:p>
                      <a:pPr algn="ctr">
                        <a:lnSpc>
                          <a:spcPct val="107000"/>
                        </a:lnSpc>
                        <a:spcAft>
                          <a:spcPts val="800"/>
                        </a:spcAft>
                      </a:pPr>
                      <a:r>
                        <a:rPr lang="en-IN" sz="1050">
                          <a:effectLst/>
                        </a:rPr>
                        <a:t>Variable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Estimate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P-value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1283100016"/>
                  </a:ext>
                </a:extLst>
              </a:tr>
              <a:tr h="233990">
                <a:tc>
                  <a:txBody>
                    <a:bodyPr/>
                    <a:lstStyle/>
                    <a:p>
                      <a:pPr>
                        <a:lnSpc>
                          <a:spcPct val="107000"/>
                        </a:lnSpc>
                        <a:spcAft>
                          <a:spcPts val="800"/>
                        </a:spcAft>
                      </a:pPr>
                      <a:r>
                        <a:rPr lang="en-IN" sz="1050">
                          <a:effectLst/>
                        </a:rPr>
                        <a:t>(Intercept)</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-19.142768</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0.0007052961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2557714949"/>
                  </a:ext>
                </a:extLst>
              </a:tr>
              <a:tr h="233990">
                <a:tc>
                  <a:txBody>
                    <a:bodyPr/>
                    <a:lstStyle/>
                    <a:p>
                      <a:pPr>
                        <a:lnSpc>
                          <a:spcPct val="107000"/>
                        </a:lnSpc>
                        <a:spcAft>
                          <a:spcPts val="800"/>
                        </a:spcAft>
                      </a:pPr>
                      <a:r>
                        <a:rPr lang="en-IN" sz="1050">
                          <a:effectLst/>
                        </a:rPr>
                        <a:t>Economy (GDP per Capita)</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7.477746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0.0253183052</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3096035887"/>
                  </a:ext>
                </a:extLst>
              </a:tr>
              <a:tr h="233990">
                <a:tc>
                  <a:txBody>
                    <a:bodyPr/>
                    <a:lstStyle/>
                    <a:p>
                      <a:pPr>
                        <a:lnSpc>
                          <a:spcPct val="107000"/>
                        </a:lnSpc>
                        <a:spcAft>
                          <a:spcPts val="800"/>
                        </a:spcAft>
                      </a:pPr>
                      <a:r>
                        <a:rPr lang="en-IN" sz="1050">
                          <a:effectLst/>
                        </a:rPr>
                        <a:t>Family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6.566475</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0.0710079997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3549539350"/>
                  </a:ext>
                </a:extLst>
              </a:tr>
              <a:tr h="233990">
                <a:tc>
                  <a:txBody>
                    <a:bodyPr/>
                    <a:lstStyle/>
                    <a:p>
                      <a:pPr>
                        <a:lnSpc>
                          <a:spcPct val="107000"/>
                        </a:lnSpc>
                        <a:spcAft>
                          <a:spcPts val="800"/>
                        </a:spcAft>
                      </a:pPr>
                      <a:r>
                        <a:rPr lang="en-IN" sz="1050">
                          <a:effectLst/>
                        </a:rPr>
                        <a:t>Health (Life Expectancy)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5.910844</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0.1481226606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4185109281"/>
                  </a:ext>
                </a:extLst>
              </a:tr>
              <a:tr h="233990">
                <a:tc>
                  <a:txBody>
                    <a:bodyPr/>
                    <a:lstStyle/>
                    <a:p>
                      <a:pPr>
                        <a:lnSpc>
                          <a:spcPct val="107000"/>
                        </a:lnSpc>
                        <a:spcAft>
                          <a:spcPts val="800"/>
                        </a:spcAft>
                      </a:pPr>
                      <a:r>
                        <a:rPr lang="en-IN" sz="1050">
                          <a:effectLst/>
                        </a:rPr>
                        <a:t>Freedom</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3.238972</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0.4162510765</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1094011910"/>
                  </a:ext>
                </a:extLst>
              </a:tr>
              <a:tr h="233990">
                <a:tc>
                  <a:txBody>
                    <a:bodyPr/>
                    <a:lstStyle/>
                    <a:p>
                      <a:pPr>
                        <a:lnSpc>
                          <a:spcPct val="107000"/>
                        </a:lnSpc>
                        <a:spcAft>
                          <a:spcPts val="800"/>
                        </a:spcAft>
                      </a:pPr>
                      <a:r>
                        <a:rPr lang="en-IN" sz="1050">
                          <a:effectLst/>
                        </a:rPr>
                        <a:t>Trust (Government Corruption)</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US" sz="1050">
                          <a:effectLst/>
                        </a:rPr>
                        <a:t>1.735307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tc>
                  <a:txBody>
                    <a:bodyPr/>
                    <a:lstStyle/>
                    <a:p>
                      <a:pPr algn="ctr">
                        <a:lnSpc>
                          <a:spcPct val="107000"/>
                        </a:lnSpc>
                        <a:spcAft>
                          <a:spcPts val="800"/>
                        </a:spcAft>
                      </a:pPr>
                      <a:r>
                        <a:rPr lang="en-US" sz="1050">
                          <a:effectLst/>
                        </a:rPr>
                        <a:t>0.7592808345</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tc>
                <a:extLst>
                  <a:ext uri="{0D108BD9-81ED-4DB2-BD59-A6C34878D82A}">
                    <a16:rowId xmlns:a16="http://schemas.microsoft.com/office/drawing/2014/main" val="1148540415"/>
                  </a:ext>
                </a:extLst>
              </a:tr>
            </a:tbl>
          </a:graphicData>
        </a:graphic>
      </p:graphicFrame>
      <p:sp>
        <p:nvSpPr>
          <p:cNvPr id="3" name="TextBox 2">
            <a:extLst>
              <a:ext uri="{FF2B5EF4-FFF2-40B4-BE49-F238E27FC236}">
                <a16:creationId xmlns:a16="http://schemas.microsoft.com/office/drawing/2014/main" id="{31711434-1539-194E-AE1B-B2978B63D88A}"/>
              </a:ext>
            </a:extLst>
          </p:cNvPr>
          <p:cNvSpPr txBox="1"/>
          <p:nvPr/>
        </p:nvSpPr>
        <p:spPr>
          <a:xfrm>
            <a:off x="426128" y="2689934"/>
            <a:ext cx="9675406" cy="646331"/>
          </a:xfrm>
          <a:prstGeom prst="rect">
            <a:avLst/>
          </a:prstGeom>
          <a:noFill/>
        </p:spPr>
        <p:txBody>
          <a:bodyPr wrap="none" rtlCol="0">
            <a:spAutoFit/>
          </a:bodyPr>
          <a:lstStyle/>
          <a:p>
            <a:r>
              <a:rPr lang="en-US">
                <a:solidFill>
                  <a:schemeClr val="bg1"/>
                </a:solidFill>
              </a:rPr>
              <a:t>From the table the Economy and Family are statically significant because the p-value is less than 0.05.</a:t>
            </a:r>
          </a:p>
          <a:p>
            <a:r>
              <a:rPr lang="en-US">
                <a:solidFill>
                  <a:schemeClr val="bg1"/>
                </a:solidFill>
              </a:rPr>
              <a:t>The confusion matrix of best model training data is given below.</a:t>
            </a:r>
          </a:p>
        </p:txBody>
      </p:sp>
      <p:graphicFrame>
        <p:nvGraphicFramePr>
          <p:cNvPr id="5" name="Table 4">
            <a:extLst>
              <a:ext uri="{FF2B5EF4-FFF2-40B4-BE49-F238E27FC236}">
                <a16:creationId xmlns:a16="http://schemas.microsoft.com/office/drawing/2014/main" id="{55B79CEA-21D9-A1C0-8F6D-55574C8D2974}"/>
              </a:ext>
            </a:extLst>
          </p:cNvPr>
          <p:cNvGraphicFramePr>
            <a:graphicFrameLocks noGrp="1"/>
          </p:cNvGraphicFramePr>
          <p:nvPr>
            <p:extLst>
              <p:ext uri="{D42A27DB-BD31-4B8C-83A1-F6EECF244321}">
                <p14:modId xmlns:p14="http://schemas.microsoft.com/office/powerpoint/2010/main" val="3619443826"/>
              </p:ext>
            </p:extLst>
          </p:nvPr>
        </p:nvGraphicFramePr>
        <p:xfrm>
          <a:off x="1242874" y="3384772"/>
          <a:ext cx="6897717" cy="774610"/>
        </p:xfrm>
        <a:graphic>
          <a:graphicData uri="http://schemas.openxmlformats.org/drawingml/2006/table">
            <a:tbl>
              <a:tblPr firstRow="1" firstCol="1" bandRow="1">
                <a:tableStyleId>{5C22544A-7EE6-4342-B048-85BDC9FD1C3A}</a:tableStyleId>
              </a:tblPr>
              <a:tblGrid>
                <a:gridCol w="2299239">
                  <a:extLst>
                    <a:ext uri="{9D8B030D-6E8A-4147-A177-3AD203B41FA5}">
                      <a16:colId xmlns:a16="http://schemas.microsoft.com/office/drawing/2014/main" val="442451388"/>
                    </a:ext>
                  </a:extLst>
                </a:gridCol>
                <a:gridCol w="2299239">
                  <a:extLst>
                    <a:ext uri="{9D8B030D-6E8A-4147-A177-3AD203B41FA5}">
                      <a16:colId xmlns:a16="http://schemas.microsoft.com/office/drawing/2014/main" val="2607698693"/>
                    </a:ext>
                  </a:extLst>
                </a:gridCol>
                <a:gridCol w="2299239">
                  <a:extLst>
                    <a:ext uri="{9D8B030D-6E8A-4147-A177-3AD203B41FA5}">
                      <a16:colId xmlns:a16="http://schemas.microsoft.com/office/drawing/2014/main" val="1764530990"/>
                    </a:ext>
                  </a:extLst>
                </a:gridCol>
              </a:tblGrid>
              <a:tr h="250521">
                <a:tc>
                  <a:txBody>
                    <a:bodyPr/>
                    <a:lstStyle/>
                    <a:p>
                      <a:pPr>
                        <a:lnSpc>
                          <a:spcPct val="107000"/>
                        </a:lnSpc>
                      </a:pPr>
                      <a:endParaRPr lang="en-IN" sz="11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088499226"/>
                  </a:ext>
                </a:extLst>
              </a:tr>
              <a:tr h="283923">
                <a:tc>
                  <a:txBody>
                    <a:bodyPr/>
                    <a:lstStyle/>
                    <a:p>
                      <a:pPr>
                        <a:lnSpc>
                          <a:spcPct val="107000"/>
                        </a:lnSpc>
                        <a:spcAft>
                          <a:spcPts val="800"/>
                        </a:spcAft>
                      </a:pPr>
                      <a:r>
                        <a:rPr lang="en-IN" sz="1050">
                          <a:effectLst/>
                        </a:rPr>
                        <a:t>Actual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47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1221113640"/>
                  </a:ext>
                </a:extLst>
              </a:tr>
              <a:tr h="240166">
                <a:tc>
                  <a:txBody>
                    <a:bodyPr/>
                    <a:lstStyle/>
                    <a:p>
                      <a:pPr>
                        <a:lnSpc>
                          <a:spcPct val="107000"/>
                        </a:lnSpc>
                        <a:spcAft>
                          <a:spcPts val="800"/>
                        </a:spcAft>
                      </a:pPr>
                      <a:r>
                        <a:rPr lang="en-IN" sz="1050">
                          <a:effectLst/>
                        </a:rPr>
                        <a:t>Actual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2</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39</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303356868"/>
                  </a:ext>
                </a:extLst>
              </a:tr>
            </a:tbl>
          </a:graphicData>
        </a:graphic>
      </p:graphicFrame>
      <p:graphicFrame>
        <p:nvGraphicFramePr>
          <p:cNvPr id="8" name="Table 7">
            <a:extLst>
              <a:ext uri="{FF2B5EF4-FFF2-40B4-BE49-F238E27FC236}">
                <a16:creationId xmlns:a16="http://schemas.microsoft.com/office/drawing/2014/main" id="{8325CB6A-8755-02D2-A3B2-33966EEB9D8C}"/>
              </a:ext>
            </a:extLst>
          </p:cNvPr>
          <p:cNvGraphicFramePr>
            <a:graphicFrameLocks noGrp="1"/>
          </p:cNvGraphicFramePr>
          <p:nvPr>
            <p:extLst>
              <p:ext uri="{D42A27DB-BD31-4B8C-83A1-F6EECF244321}">
                <p14:modId xmlns:p14="http://schemas.microsoft.com/office/powerpoint/2010/main" val="2897723129"/>
              </p:ext>
            </p:extLst>
          </p:nvPr>
        </p:nvGraphicFramePr>
        <p:xfrm>
          <a:off x="1242874" y="5676078"/>
          <a:ext cx="6897717" cy="779661"/>
        </p:xfrm>
        <a:graphic>
          <a:graphicData uri="http://schemas.openxmlformats.org/drawingml/2006/table">
            <a:tbl>
              <a:tblPr firstRow="1" firstCol="1" bandRow="1">
                <a:tableStyleId>{5C22544A-7EE6-4342-B048-85BDC9FD1C3A}</a:tableStyleId>
              </a:tblPr>
              <a:tblGrid>
                <a:gridCol w="2299239">
                  <a:extLst>
                    <a:ext uri="{9D8B030D-6E8A-4147-A177-3AD203B41FA5}">
                      <a16:colId xmlns:a16="http://schemas.microsoft.com/office/drawing/2014/main" val="3433052392"/>
                    </a:ext>
                  </a:extLst>
                </a:gridCol>
                <a:gridCol w="2299239">
                  <a:extLst>
                    <a:ext uri="{9D8B030D-6E8A-4147-A177-3AD203B41FA5}">
                      <a16:colId xmlns:a16="http://schemas.microsoft.com/office/drawing/2014/main" val="3348012044"/>
                    </a:ext>
                  </a:extLst>
                </a:gridCol>
                <a:gridCol w="2299239">
                  <a:extLst>
                    <a:ext uri="{9D8B030D-6E8A-4147-A177-3AD203B41FA5}">
                      <a16:colId xmlns:a16="http://schemas.microsoft.com/office/drawing/2014/main" val="1849005349"/>
                    </a:ext>
                  </a:extLst>
                </a:gridCol>
              </a:tblGrid>
              <a:tr h="252154">
                <a:tc>
                  <a:txBody>
                    <a:bodyPr/>
                    <a:lstStyle/>
                    <a:p>
                      <a:pPr>
                        <a:lnSpc>
                          <a:spcPct val="107000"/>
                        </a:lnSpc>
                      </a:pPr>
                      <a:endParaRPr lang="en-IN" sz="1100">
                        <a:effectLst/>
                        <a:latin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gn="ctr">
                        <a:lnSpc>
                          <a:spcPct val="107000"/>
                        </a:lnSpc>
                        <a:spcAft>
                          <a:spcPts val="800"/>
                        </a:spcAft>
                      </a:pPr>
                      <a:r>
                        <a:rPr lang="en-IN" sz="1050">
                          <a:effectLst/>
                        </a:rPr>
                        <a:t>Predicted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2461644973"/>
                  </a:ext>
                </a:extLst>
              </a:tr>
              <a:tr h="285775">
                <a:tc>
                  <a:txBody>
                    <a:bodyPr/>
                    <a:lstStyle/>
                    <a:p>
                      <a:pPr>
                        <a:lnSpc>
                          <a:spcPct val="107000"/>
                        </a:lnSpc>
                        <a:spcAft>
                          <a:spcPts val="800"/>
                        </a:spcAft>
                      </a:pPr>
                      <a:r>
                        <a:rPr lang="en-IN" sz="1050">
                          <a:effectLst/>
                        </a:rPr>
                        <a:t>Actual Negative (0)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30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2144885342"/>
                  </a:ext>
                </a:extLst>
              </a:tr>
              <a:tr h="241732">
                <a:tc>
                  <a:txBody>
                    <a:bodyPr/>
                    <a:lstStyle/>
                    <a:p>
                      <a:pPr>
                        <a:lnSpc>
                          <a:spcPct val="107000"/>
                        </a:lnSpc>
                        <a:spcAft>
                          <a:spcPts val="800"/>
                        </a:spcAft>
                      </a:pPr>
                      <a:r>
                        <a:rPr lang="en-IN" sz="1050">
                          <a:effectLst/>
                        </a:rPr>
                        <a:t>Actual Positive (1)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5</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tc>
                  <a:txBody>
                    <a:bodyPr/>
                    <a:lstStyle/>
                    <a:p>
                      <a:pPr>
                        <a:lnSpc>
                          <a:spcPct val="107000"/>
                        </a:lnSpc>
                        <a:spcAft>
                          <a:spcPts val="800"/>
                        </a:spcAft>
                      </a:pPr>
                      <a:r>
                        <a:rPr lang="en-IN" sz="1050">
                          <a:effectLst/>
                        </a:rPr>
                        <a:t>22</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b"/>
                </a:tc>
                <a:extLst>
                  <a:ext uri="{0D108BD9-81ED-4DB2-BD59-A6C34878D82A}">
                    <a16:rowId xmlns:a16="http://schemas.microsoft.com/office/drawing/2014/main" val="4194150835"/>
                  </a:ext>
                </a:extLst>
              </a:tr>
            </a:tbl>
          </a:graphicData>
        </a:graphic>
      </p:graphicFrame>
    </p:spTree>
    <p:extLst>
      <p:ext uri="{BB962C8B-B14F-4D97-AF65-F5344CB8AC3E}">
        <p14:creationId xmlns:p14="http://schemas.microsoft.com/office/powerpoint/2010/main" val="283366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3" name="TextBox 2">
            <a:extLst>
              <a:ext uri="{FF2B5EF4-FFF2-40B4-BE49-F238E27FC236}">
                <a16:creationId xmlns:a16="http://schemas.microsoft.com/office/drawing/2014/main" id="{31711434-1539-194E-AE1B-B2978B63D88A}"/>
              </a:ext>
            </a:extLst>
          </p:cNvPr>
          <p:cNvSpPr txBox="1"/>
          <p:nvPr/>
        </p:nvSpPr>
        <p:spPr>
          <a:xfrm>
            <a:off x="221942" y="372862"/>
            <a:ext cx="11070898" cy="923330"/>
          </a:xfrm>
          <a:prstGeom prst="rect">
            <a:avLst/>
          </a:prstGeom>
          <a:noFill/>
        </p:spPr>
        <p:txBody>
          <a:bodyPr wrap="square" rtlCol="0">
            <a:spAutoFit/>
          </a:bodyPr>
          <a:lstStyle/>
          <a:p>
            <a:endParaRPr lang="en-US">
              <a:solidFill>
                <a:schemeClr val="bg1"/>
              </a:solidFill>
            </a:endParaRPr>
          </a:p>
          <a:p>
            <a:r>
              <a:rPr lang="en-US">
                <a:solidFill>
                  <a:schemeClr val="bg1"/>
                </a:solidFill>
              </a:rPr>
              <a:t>The plot shows that the model has a high AUC-ROC value of 0.9113, indicating high accuracy in correctly classifying the data with low false positives and false negatives.</a:t>
            </a:r>
          </a:p>
        </p:txBody>
      </p:sp>
      <p:pic>
        <p:nvPicPr>
          <p:cNvPr id="11" name="Picture 10">
            <a:extLst>
              <a:ext uri="{FF2B5EF4-FFF2-40B4-BE49-F238E27FC236}">
                <a16:creationId xmlns:a16="http://schemas.microsoft.com/office/drawing/2014/main" id="{4E4614FD-0C4B-3169-ADCA-C48C310695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1537" y="1855174"/>
            <a:ext cx="5790565" cy="3573780"/>
          </a:xfrm>
          <a:prstGeom prst="rect">
            <a:avLst/>
          </a:prstGeom>
          <a:noFill/>
        </p:spPr>
      </p:pic>
    </p:spTree>
    <p:extLst>
      <p:ext uri="{BB962C8B-B14F-4D97-AF65-F5344CB8AC3E}">
        <p14:creationId xmlns:p14="http://schemas.microsoft.com/office/powerpoint/2010/main" val="330387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044388" y="411604"/>
            <a:ext cx="10103224" cy="706658"/>
          </a:xfrm>
        </p:spPr>
        <p:txBody>
          <a:bodyPr/>
          <a:lstStyle/>
          <a:p>
            <a:r>
              <a:rPr lang="en-US" sz="3000"/>
              <a:t>Summary of neural network analysis</a:t>
            </a:r>
            <a:endParaRPr lang="en-US" sz="3000"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
        <p:nvSpPr>
          <p:cNvPr id="3" name="TextBox 2">
            <a:extLst>
              <a:ext uri="{FF2B5EF4-FFF2-40B4-BE49-F238E27FC236}">
                <a16:creationId xmlns:a16="http://schemas.microsoft.com/office/drawing/2014/main" id="{1E3F239A-EB8D-0E1B-7274-F92C7A1CA94F}"/>
              </a:ext>
            </a:extLst>
          </p:cNvPr>
          <p:cNvSpPr txBox="1"/>
          <p:nvPr/>
        </p:nvSpPr>
        <p:spPr>
          <a:xfrm>
            <a:off x="736847" y="1322773"/>
            <a:ext cx="10994905" cy="646331"/>
          </a:xfrm>
          <a:prstGeom prst="rect">
            <a:avLst/>
          </a:prstGeom>
          <a:noFill/>
        </p:spPr>
        <p:txBody>
          <a:bodyPr wrap="square" rtlCol="0">
            <a:spAutoFit/>
          </a:bodyPr>
          <a:lstStyle/>
          <a:p>
            <a:r>
              <a:rPr lang="en-US">
                <a:solidFill>
                  <a:schemeClr val="bg1"/>
                </a:solidFill>
              </a:rPr>
              <a:t>The neural network model with 10 neurons and a feature set consisting of Economy(GDP per Capita), Family, and Freedom has been identified as the best model.</a:t>
            </a:r>
            <a:endParaRPr lang="en-IN">
              <a:solidFill>
                <a:schemeClr val="bg1"/>
              </a:solidFill>
            </a:endParaRPr>
          </a:p>
        </p:txBody>
      </p:sp>
      <p:pic>
        <p:nvPicPr>
          <p:cNvPr id="5" name="Picture">
            <a:extLst>
              <a:ext uri="{FF2B5EF4-FFF2-40B4-BE49-F238E27FC236}">
                <a16:creationId xmlns:a16="http://schemas.microsoft.com/office/drawing/2014/main" id="{C317F192-D3A8-08AB-19E5-FCFBA6B83AB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536819" y="2440065"/>
            <a:ext cx="5394960" cy="3238500"/>
          </a:xfrm>
          <a:prstGeom prst="rect">
            <a:avLst/>
          </a:prstGeom>
          <a:noFill/>
          <a:ln w="9525">
            <a:noFill/>
            <a:headEnd/>
            <a:tailEnd/>
          </a:ln>
        </p:spPr>
      </p:pic>
    </p:spTree>
    <p:extLst>
      <p:ext uri="{BB962C8B-B14F-4D97-AF65-F5344CB8AC3E}">
        <p14:creationId xmlns:p14="http://schemas.microsoft.com/office/powerpoint/2010/main" val="3257732718"/>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184</TotalTime>
  <Words>1954</Words>
  <Application>Microsoft Office PowerPoint</Application>
  <PresentationFormat>Widescreen</PresentationFormat>
  <Paragraphs>293</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Corbel</vt:lpstr>
      <vt:lpstr>Office Theme</vt:lpstr>
      <vt:lpstr>Comparison of models  Happiness prediction</vt:lpstr>
      <vt:lpstr>ABSTRACT</vt:lpstr>
      <vt:lpstr>overview</vt:lpstr>
      <vt:lpstr>DATA</vt:lpstr>
      <vt:lpstr>Summary of logistic regression</vt:lpstr>
      <vt:lpstr>PowerPoint Presentation</vt:lpstr>
      <vt:lpstr>PowerPoint Presentation</vt:lpstr>
      <vt:lpstr>PowerPoint Presentation</vt:lpstr>
      <vt:lpstr>Summary of neural network analysis</vt:lpstr>
      <vt:lpstr>Summary of neural network analysis</vt:lpstr>
      <vt:lpstr>Summary of Classification Tree, bagging, boosting, random forest analysis</vt:lpstr>
      <vt:lpstr>PowerPoint Presentation</vt:lpstr>
      <vt:lpstr>PowerPoint Presentation</vt:lpstr>
      <vt:lpstr>Bagging model</vt:lpstr>
      <vt:lpstr>Boosting model</vt:lpstr>
      <vt:lpstr>Comparison of LR, NN and Tree methods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manid</dc:creator>
  <cp:lastModifiedBy>manid</cp:lastModifiedBy>
  <cp:revision>177</cp:revision>
  <dcterms:created xsi:type="dcterms:W3CDTF">2023-01-14T17:57:12Z</dcterms:created>
  <dcterms:modified xsi:type="dcterms:W3CDTF">2023-07-31T08:57:16Z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