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8" r:id="rId7"/>
    <p:sldId id="279" r:id="rId8"/>
    <p:sldId id="280" r:id="rId9"/>
    <p:sldId id="281" r:id="rId10"/>
    <p:sldId id="282" r:id="rId11"/>
    <p:sldId id="261" r:id="rId12"/>
    <p:sldId id="272" r:id="rId13"/>
    <p:sldId id="273" r:id="rId14"/>
    <p:sldId id="274" r:id="rId15"/>
    <p:sldId id="275" r:id="rId16"/>
    <p:sldId id="276" r:id="rId17"/>
    <p:sldId id="277" r:id="rId18"/>
    <p:sldId id="262" r:id="rId19"/>
    <p:sldId id="263" r:id="rId20"/>
    <p:sldId id="264" r:id="rId21"/>
    <p:sldId id="265" r:id="rId22"/>
    <p:sldId id="283" r:id="rId23"/>
    <p:sldId id="284" r:id="rId24"/>
    <p:sldId id="266" r:id="rId25"/>
    <p:sldId id="267" r:id="rId26"/>
    <p:sldId id="268" r:id="rId27"/>
    <p:sldId id="269" r:id="rId28"/>
    <p:sldId id="270" r:id="rId29"/>
    <p:sldId id="271"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A27E576-F932-4243-A2FC-E3306209F6C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7E576-F932-4243-A2FC-E3306209F6C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7E576-F932-4243-A2FC-E3306209F6C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463764-8D2E-43CB-9C3B-9D4D14A552E9}"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A27E576-F932-4243-A2FC-E3306209F6C2}"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0463764-8D2E-43CB-9C3B-9D4D14A552E9}" type="datetimeFigureOut">
              <a:rPr lang="en-IN" smtClean="0"/>
              <a:pPr/>
              <a:t>14-03-2023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27E576-F932-4243-A2FC-E3306209F6C2}"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a:t>
            </a:r>
            <a:r>
              <a:rPr lang="en-IN" dirty="0" err="1" smtClean="0"/>
              <a:t>Hadoop</a:t>
            </a:r>
            <a:endParaRPr lang="en-IN" dirty="0"/>
          </a:p>
        </p:txBody>
      </p:sp>
      <p:sp>
        <p:nvSpPr>
          <p:cNvPr id="3" name="Subtitle 2"/>
          <p:cNvSpPr>
            <a:spLocks noGrp="1"/>
          </p:cNvSpPr>
          <p:nvPr>
            <p:ph type="subTitle" idx="1"/>
          </p:nvPr>
        </p:nvSpPr>
        <p:spPr/>
        <p:txBody>
          <a:bodyPr>
            <a:normAutofit fontScale="70000" lnSpcReduction="20000"/>
          </a:bodyPr>
          <a:lstStyle/>
          <a:p>
            <a:r>
              <a:rPr lang="en-IN" dirty="0" err="1" smtClean="0"/>
              <a:t>Dr.Preethi</a:t>
            </a:r>
            <a:r>
              <a:rPr lang="en-IN" dirty="0" smtClean="0"/>
              <a:t> </a:t>
            </a:r>
            <a:r>
              <a:rPr lang="en-IN" dirty="0" err="1" smtClean="0"/>
              <a:t>Ananthachari</a:t>
            </a:r>
            <a:endParaRPr lang="en-IN" dirty="0" smtClean="0"/>
          </a:p>
          <a:p>
            <a:r>
              <a:rPr lang="en-IN" dirty="0" err="1" smtClean="0"/>
              <a:t>Asst.Professor</a:t>
            </a:r>
            <a:endParaRPr lang="en-IN" dirty="0" smtClean="0"/>
          </a:p>
          <a:p>
            <a:r>
              <a:rPr lang="en-IN" dirty="0" smtClean="0"/>
              <a:t>AI &amp; Big Data</a:t>
            </a:r>
            <a:endParaRPr lang="en-IN" dirty="0" smtClean="0"/>
          </a:p>
          <a:p>
            <a:r>
              <a:rPr lang="en-IN" dirty="0" smtClean="0"/>
              <a:t>Endicott College of International Studies</a:t>
            </a:r>
          </a:p>
          <a:p>
            <a:r>
              <a:rPr lang="en-IN" dirty="0" err="1" smtClean="0"/>
              <a:t>Woosong</a:t>
            </a:r>
            <a:r>
              <a:rPr lang="en-IN" dirty="0" smtClean="0"/>
              <a:t> University</a:t>
            </a:r>
          </a:p>
          <a:p>
            <a:r>
              <a:rPr lang="en-IN" dirty="0" err="1" smtClean="0"/>
              <a:t>Daejeon</a:t>
            </a:r>
            <a:r>
              <a:rPr lang="en-IN" dirty="0" smtClean="0"/>
              <a:t>, </a:t>
            </a:r>
            <a:r>
              <a:rPr lang="en-IN" dirty="0"/>
              <a:t>S</a:t>
            </a:r>
            <a:r>
              <a:rPr lang="en-IN" dirty="0" smtClean="0"/>
              <a:t>outh Korea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99592" y="1196752"/>
            <a:ext cx="7416823" cy="446449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a:t>
            </a:r>
            <a:endParaRPr lang="en-IN" dirty="0"/>
          </a:p>
        </p:txBody>
      </p:sp>
      <p:sp>
        <p:nvSpPr>
          <p:cNvPr id="3" name="Content Placeholder 2"/>
          <p:cNvSpPr>
            <a:spLocks noGrp="1"/>
          </p:cNvSpPr>
          <p:nvPr>
            <p:ph idx="1"/>
          </p:nvPr>
        </p:nvSpPr>
        <p:spPr/>
        <p:txBody>
          <a:bodyPr>
            <a:normAutofit/>
          </a:bodyPr>
          <a:lstStyle/>
          <a:p>
            <a:pPr algn="just"/>
            <a:r>
              <a:rPr lang="en-IN" dirty="0"/>
              <a:t>An e-commerce site XYZ (having 100 million users) wants to offer a gift voucher of 100$ to its top 10 customers who have spent the most in the previous year</a:t>
            </a:r>
            <a:r>
              <a:rPr lang="en-IN" dirty="0" smtClean="0"/>
              <a:t>. Moreover</a:t>
            </a:r>
            <a:r>
              <a:rPr lang="en-IN" dirty="0"/>
              <a:t>, they want to find the buying trend of these customers so that company can suggest more items related to them.</a:t>
            </a:r>
          </a:p>
          <a:p>
            <a:pPr>
              <a:buNone/>
            </a:pPr>
            <a:r>
              <a:rPr lang="en-IN" dirty="0" smtClean="0">
                <a:solidFill>
                  <a:srgbClr val="FF0000"/>
                </a:solidFill>
              </a:rPr>
              <a:t>Issues:</a:t>
            </a:r>
            <a:endParaRPr lang="en-IN" dirty="0">
              <a:solidFill>
                <a:srgbClr val="FF0000"/>
              </a:solidFill>
            </a:endParaRPr>
          </a:p>
          <a:p>
            <a:r>
              <a:rPr lang="en-IN" dirty="0"/>
              <a:t>Huge amount of unstructured data which needs to be stored, processed and analyzed.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Approach</a:t>
            </a:r>
            <a:endParaRPr lang="en-IN" dirty="0"/>
          </a:p>
        </p:txBody>
      </p:sp>
      <p:sp>
        <p:nvSpPr>
          <p:cNvPr id="3" name="Content Placeholder 2"/>
          <p:cNvSpPr>
            <a:spLocks noGrp="1"/>
          </p:cNvSpPr>
          <p:nvPr>
            <p:ph idx="1"/>
          </p:nvPr>
        </p:nvSpPr>
        <p:spPr/>
        <p:txBody>
          <a:bodyPr/>
          <a:lstStyle/>
          <a:p>
            <a:pPr algn="just"/>
            <a:r>
              <a:rPr lang="en-IN" dirty="0" smtClean="0"/>
              <a:t>An enterprise will have a computer to store and process big data. </a:t>
            </a:r>
          </a:p>
          <a:p>
            <a:pPr algn="just"/>
            <a:r>
              <a:rPr lang="en-IN" dirty="0" smtClean="0"/>
              <a:t>For storage purpose, the programmers will take the help of their choice of database vendors such as Oracle, IBM, etc. </a:t>
            </a:r>
          </a:p>
          <a:p>
            <a:pPr algn="just"/>
            <a:r>
              <a:rPr lang="en-IN" dirty="0" smtClean="0"/>
              <a:t>In this approach, the user interacts with the application, which in turn handles the part of data storage and analysis.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Approach</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827584" y="2276872"/>
            <a:ext cx="7560840" cy="295232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Google Solution</a:t>
            </a:r>
            <a:endParaRPr lang="en-IN" dirty="0"/>
          </a:p>
        </p:txBody>
      </p:sp>
      <p:sp>
        <p:nvSpPr>
          <p:cNvPr id="3" name="Content Placeholder 2"/>
          <p:cNvSpPr>
            <a:spLocks noGrp="1"/>
          </p:cNvSpPr>
          <p:nvPr>
            <p:ph idx="1"/>
          </p:nvPr>
        </p:nvSpPr>
        <p:spPr/>
        <p:txBody>
          <a:bodyPr/>
          <a:lstStyle/>
          <a:p>
            <a:pPr algn="just"/>
            <a:r>
              <a:rPr lang="en-IN" dirty="0" smtClean="0"/>
              <a:t>Google solved this problem using an algorithm called </a:t>
            </a:r>
            <a:r>
              <a:rPr lang="en-IN" dirty="0" err="1" smtClean="0"/>
              <a:t>MapReduce</a:t>
            </a:r>
            <a:r>
              <a:rPr lang="en-IN" dirty="0" smtClean="0"/>
              <a:t>. </a:t>
            </a:r>
          </a:p>
          <a:p>
            <a:pPr algn="just"/>
            <a:r>
              <a:rPr lang="en-IN" dirty="0" smtClean="0"/>
              <a:t>This algorithm divides the task into small parts and assigns them to many computers, and collects the results from them which when integrated, form the result dataset.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Google Solution</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1835696" y="1928813"/>
            <a:ext cx="5184576" cy="423649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Hadoop</a:t>
            </a:r>
            <a:r>
              <a:rPr lang="en-IN" dirty="0" smtClean="0"/>
              <a:t> Solution</a:t>
            </a:r>
            <a:endParaRPr lang="en-IN" dirty="0"/>
          </a:p>
        </p:txBody>
      </p:sp>
      <p:sp>
        <p:nvSpPr>
          <p:cNvPr id="3" name="Content Placeholder 2"/>
          <p:cNvSpPr>
            <a:spLocks noGrp="1"/>
          </p:cNvSpPr>
          <p:nvPr>
            <p:ph idx="1"/>
          </p:nvPr>
        </p:nvSpPr>
        <p:spPr/>
        <p:txBody>
          <a:bodyPr>
            <a:normAutofit/>
          </a:bodyPr>
          <a:lstStyle/>
          <a:p>
            <a:pPr algn="just"/>
            <a:r>
              <a:rPr lang="en-IN" dirty="0" smtClean="0"/>
              <a:t>Using the solution provided by Google, </a:t>
            </a:r>
            <a:r>
              <a:rPr lang="en-IN" b="1" dirty="0" smtClean="0"/>
              <a:t>Doug Cutting</a:t>
            </a:r>
            <a:r>
              <a:rPr lang="en-IN" dirty="0" smtClean="0"/>
              <a:t> and his team developed an Open Source Project called </a:t>
            </a:r>
            <a:r>
              <a:rPr lang="en-IN" b="1" dirty="0" smtClean="0"/>
              <a:t>HADOOP</a:t>
            </a:r>
            <a:r>
              <a:rPr lang="en-IN" dirty="0" smtClean="0"/>
              <a:t>.</a:t>
            </a:r>
          </a:p>
          <a:p>
            <a:pPr algn="just"/>
            <a:r>
              <a:rPr lang="en-IN" dirty="0" err="1" smtClean="0"/>
              <a:t>Hadoop</a:t>
            </a:r>
            <a:r>
              <a:rPr lang="en-IN" dirty="0" smtClean="0"/>
              <a:t> runs applications using the </a:t>
            </a:r>
            <a:r>
              <a:rPr lang="en-IN" dirty="0" err="1" smtClean="0"/>
              <a:t>MapReduce</a:t>
            </a:r>
            <a:r>
              <a:rPr lang="en-IN" dirty="0" smtClean="0"/>
              <a:t> algorithm, where the data is processed in parallel with others. </a:t>
            </a:r>
          </a:p>
          <a:p>
            <a:pPr algn="just"/>
            <a:r>
              <a:rPr lang="en-IN" dirty="0" smtClean="0"/>
              <a:t>In short, </a:t>
            </a:r>
            <a:r>
              <a:rPr lang="en-IN" dirty="0" err="1" smtClean="0"/>
              <a:t>Hadoop</a:t>
            </a:r>
            <a:r>
              <a:rPr lang="en-IN" dirty="0" smtClean="0"/>
              <a:t> is used to develop applications that could perform complete statistical analysis on huge amounts of data.</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lstStyle/>
          <a:p>
            <a:r>
              <a:rPr lang="en-IN" dirty="0" err="1" smtClean="0"/>
              <a:t>Hadoop</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928662" y="1526518"/>
            <a:ext cx="7387754" cy="485481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pPr algn="just"/>
            <a:r>
              <a:rPr lang="en-IN" b="1" dirty="0"/>
              <a:t>Storage:</a:t>
            </a:r>
            <a:r>
              <a:rPr lang="en-IN" dirty="0"/>
              <a:t> This huge amount of data, </a:t>
            </a:r>
            <a:r>
              <a:rPr lang="en-IN" dirty="0" err="1"/>
              <a:t>Hadoop</a:t>
            </a:r>
            <a:r>
              <a:rPr lang="en-IN" dirty="0"/>
              <a:t> uses HDFS (</a:t>
            </a:r>
            <a:r>
              <a:rPr lang="en-IN" dirty="0" err="1"/>
              <a:t>Hadoop</a:t>
            </a:r>
            <a:r>
              <a:rPr lang="en-IN" dirty="0"/>
              <a:t> Distributed File System) which uses commodity hardware to form clusters and store data in a distributed fashion. It works on Write once, read many times principle.</a:t>
            </a:r>
          </a:p>
          <a:p>
            <a:pPr algn="just"/>
            <a:r>
              <a:rPr lang="en-IN" b="1" dirty="0"/>
              <a:t>Processing:</a:t>
            </a:r>
            <a:r>
              <a:rPr lang="en-IN" dirty="0"/>
              <a:t> Map Reduce paradigm is applied to data distributed over network to find the required output.</a:t>
            </a:r>
          </a:p>
          <a:p>
            <a:pPr algn="just"/>
            <a:r>
              <a:rPr lang="en-IN" b="1" dirty="0"/>
              <a:t>Analyze:</a:t>
            </a:r>
            <a:r>
              <a:rPr lang="en-IN" dirty="0"/>
              <a:t> Pig, Hive can be used to analyze the data.</a:t>
            </a:r>
          </a:p>
          <a:p>
            <a:pPr algn="just"/>
            <a:r>
              <a:rPr lang="en-IN" b="1" dirty="0"/>
              <a:t>Cost:</a:t>
            </a:r>
            <a:r>
              <a:rPr lang="en-IN" dirty="0"/>
              <a:t> </a:t>
            </a:r>
            <a:r>
              <a:rPr lang="en-IN" dirty="0" err="1"/>
              <a:t>Hadoop</a:t>
            </a:r>
            <a:r>
              <a:rPr lang="en-IN" dirty="0"/>
              <a:t> is open source so the cost is no more an issue.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Hadoo</a:t>
            </a:r>
            <a:r>
              <a:rPr lang="en-IN" dirty="0" err="1"/>
              <a:t>p</a:t>
            </a:r>
            <a:endParaRPr lang="en-IN" dirty="0"/>
          </a:p>
        </p:txBody>
      </p:sp>
      <p:sp>
        <p:nvSpPr>
          <p:cNvPr id="3" name="Content Placeholder 2"/>
          <p:cNvSpPr>
            <a:spLocks noGrp="1"/>
          </p:cNvSpPr>
          <p:nvPr>
            <p:ph idx="1"/>
          </p:nvPr>
        </p:nvSpPr>
        <p:spPr/>
        <p:txBody>
          <a:bodyPr/>
          <a:lstStyle/>
          <a:p>
            <a:r>
              <a:rPr lang="en-IN" dirty="0" err="1"/>
              <a:t>Hadoop</a:t>
            </a:r>
            <a:r>
              <a:rPr lang="en-IN" dirty="0"/>
              <a:t> is written in Java and is not OLAP (online analytical processing). </a:t>
            </a:r>
            <a:endParaRPr lang="en-IN" dirty="0" smtClean="0"/>
          </a:p>
          <a:p>
            <a:pPr>
              <a:buNone/>
            </a:pPr>
            <a:endParaRPr lang="en-IN" dirty="0" smtClean="0"/>
          </a:p>
          <a:p>
            <a:r>
              <a:rPr lang="en-IN" dirty="0" smtClean="0"/>
              <a:t>It </a:t>
            </a:r>
            <a:r>
              <a:rPr lang="en-IN" dirty="0"/>
              <a:t>is used for batch/offline processing</a:t>
            </a:r>
            <a:r>
              <a:rPr lang="en-IN" dirty="0" smtClean="0"/>
              <a:t>.</a:t>
            </a:r>
          </a:p>
          <a:p>
            <a:pPr>
              <a:buNone/>
            </a:pPr>
            <a:endParaRPr lang="en-IN" dirty="0" smtClean="0"/>
          </a:p>
          <a:p>
            <a:r>
              <a:rPr lang="en-IN" dirty="0"/>
              <a:t>Moreover it can be scaled up just by adding nodes in the cluster.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Hadoop</a:t>
            </a:r>
            <a:endParaRPr lang="en-IN" dirty="0"/>
          </a:p>
        </p:txBody>
      </p:sp>
      <p:sp>
        <p:nvSpPr>
          <p:cNvPr id="3" name="Content Placeholder 2"/>
          <p:cNvSpPr>
            <a:spLocks noGrp="1"/>
          </p:cNvSpPr>
          <p:nvPr>
            <p:ph idx="1"/>
          </p:nvPr>
        </p:nvSpPr>
        <p:spPr/>
        <p:txBody>
          <a:bodyPr/>
          <a:lstStyle/>
          <a:p>
            <a:pPr algn="just"/>
            <a:r>
              <a:rPr lang="en-IN" dirty="0" smtClean="0"/>
              <a:t>Is a </a:t>
            </a:r>
            <a:r>
              <a:rPr lang="en-IN" dirty="0" err="1" smtClean="0"/>
              <a:t>Opensource</a:t>
            </a:r>
            <a:r>
              <a:rPr lang="en-IN" dirty="0" smtClean="0"/>
              <a:t> frame work</a:t>
            </a:r>
          </a:p>
          <a:p>
            <a:pPr algn="just"/>
            <a:r>
              <a:rPr lang="en-IN" dirty="0" smtClean="0"/>
              <a:t>It </a:t>
            </a:r>
            <a:r>
              <a:rPr lang="en-IN" dirty="0"/>
              <a:t>is provided by Apache to process and analyze very huge volume of data. </a:t>
            </a:r>
            <a:endParaRPr lang="en-IN" dirty="0" smtClean="0"/>
          </a:p>
          <a:p>
            <a:pPr algn="just"/>
            <a:r>
              <a:rPr lang="en-IN" dirty="0" smtClean="0"/>
              <a:t>It </a:t>
            </a:r>
            <a:r>
              <a:rPr lang="en-IN" dirty="0"/>
              <a:t>is written in Java and currently used by Google, </a:t>
            </a:r>
            <a:r>
              <a:rPr lang="en-IN" dirty="0" err="1"/>
              <a:t>Facebook</a:t>
            </a:r>
            <a:r>
              <a:rPr lang="en-IN" dirty="0"/>
              <a:t>, LinkedIn, Yahoo, Twitter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lstStyle/>
          <a:p>
            <a:r>
              <a:rPr lang="en-IN" dirty="0" smtClean="0"/>
              <a:t>Modules of </a:t>
            </a:r>
            <a:r>
              <a:rPr lang="en-IN" dirty="0" err="1" smtClean="0"/>
              <a:t>Hadoop</a:t>
            </a:r>
            <a:endParaRPr lang="en-IN"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gn="just"/>
            <a:r>
              <a:rPr lang="en-IN" b="1" dirty="0"/>
              <a:t>HDFS:</a:t>
            </a:r>
            <a:r>
              <a:rPr lang="en-IN" dirty="0"/>
              <a:t> </a:t>
            </a:r>
            <a:r>
              <a:rPr lang="en-IN" dirty="0" err="1"/>
              <a:t>Hadoop</a:t>
            </a:r>
            <a:r>
              <a:rPr lang="en-IN" dirty="0"/>
              <a:t> Distributed File System. Google published its paper GFS and on the basis of that HDFS was developed. It states that the files will be broken into blocks and stored in nodes over the distributed architecture</a:t>
            </a:r>
            <a:r>
              <a:rPr lang="en-IN" dirty="0" smtClean="0"/>
              <a:t>.</a:t>
            </a:r>
          </a:p>
          <a:p>
            <a:pPr algn="just">
              <a:buNone/>
            </a:pPr>
            <a:endParaRPr lang="en-IN" dirty="0"/>
          </a:p>
          <a:p>
            <a:r>
              <a:rPr lang="en-IN" b="1" dirty="0"/>
              <a:t>Yarn:</a:t>
            </a:r>
            <a:r>
              <a:rPr lang="en-IN" dirty="0"/>
              <a:t> Yet another Resource Negotiator is used for job scheduling and manage the cluster</a:t>
            </a:r>
            <a:r>
              <a:rPr lang="en-IN" dirty="0" smtClean="0"/>
              <a:t>.</a:t>
            </a:r>
          </a:p>
          <a:p>
            <a:pPr>
              <a:buNone/>
            </a:pPr>
            <a:endParaRPr lang="en-IN" dirty="0"/>
          </a:p>
          <a:p>
            <a:pPr algn="just"/>
            <a:r>
              <a:rPr lang="en-IN" b="1" dirty="0"/>
              <a:t>Map Reduce:</a:t>
            </a:r>
            <a:r>
              <a:rPr lang="en-IN" dirty="0"/>
              <a:t> 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a:t>
            </a:r>
            <a:r>
              <a:rPr lang="en-IN" dirty="0" smtClean="0"/>
              <a:t>.</a:t>
            </a:r>
          </a:p>
          <a:p>
            <a:pPr algn="just">
              <a:buNone/>
            </a:pPr>
            <a:endParaRPr lang="en-IN" dirty="0"/>
          </a:p>
          <a:p>
            <a:r>
              <a:rPr lang="en-IN" b="1" dirty="0" err="1"/>
              <a:t>Hadoop</a:t>
            </a:r>
            <a:r>
              <a:rPr lang="en-IN" b="1" dirty="0"/>
              <a:t> Common:</a:t>
            </a:r>
            <a:r>
              <a:rPr lang="en-IN" dirty="0"/>
              <a:t> These Java libraries are used to start </a:t>
            </a:r>
            <a:r>
              <a:rPr lang="en-IN" dirty="0" err="1"/>
              <a:t>Hadoop</a:t>
            </a:r>
            <a:r>
              <a:rPr lang="en-IN" dirty="0"/>
              <a:t> and are used by other </a:t>
            </a:r>
            <a:r>
              <a:rPr lang="en-IN" dirty="0" err="1"/>
              <a:t>Hadoop</a:t>
            </a:r>
            <a:r>
              <a:rPr lang="en-IN" dirty="0"/>
              <a:t> modules.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Hadoop</a:t>
            </a:r>
            <a:r>
              <a:rPr lang="en-IN" dirty="0" smtClean="0"/>
              <a:t> Architecture</a:t>
            </a:r>
            <a:endParaRPr lang="en-IN" dirty="0"/>
          </a:p>
        </p:txBody>
      </p:sp>
      <p:sp>
        <p:nvSpPr>
          <p:cNvPr id="3" name="Content Placeholder 2"/>
          <p:cNvSpPr>
            <a:spLocks noGrp="1"/>
          </p:cNvSpPr>
          <p:nvPr>
            <p:ph idx="1"/>
          </p:nvPr>
        </p:nvSpPr>
        <p:spPr/>
        <p:txBody>
          <a:bodyPr>
            <a:normAutofit/>
          </a:bodyPr>
          <a:lstStyle/>
          <a:p>
            <a:pPr algn="just"/>
            <a:r>
              <a:rPr lang="en-IN" dirty="0"/>
              <a:t>The </a:t>
            </a:r>
            <a:r>
              <a:rPr lang="en-IN" dirty="0" err="1"/>
              <a:t>Hadoop</a:t>
            </a:r>
            <a:r>
              <a:rPr lang="en-IN" dirty="0"/>
              <a:t> architecture is a package of the file system, </a:t>
            </a:r>
            <a:r>
              <a:rPr lang="en-IN" dirty="0" err="1"/>
              <a:t>MapReduce</a:t>
            </a:r>
            <a:r>
              <a:rPr lang="en-IN" dirty="0"/>
              <a:t> engine and the HDFS (</a:t>
            </a:r>
            <a:r>
              <a:rPr lang="en-IN" dirty="0" err="1"/>
              <a:t>Hadoop</a:t>
            </a:r>
            <a:r>
              <a:rPr lang="en-IN" dirty="0"/>
              <a:t> Distributed File System). </a:t>
            </a:r>
            <a:endParaRPr lang="en-IN" dirty="0" smtClean="0"/>
          </a:p>
          <a:p>
            <a:r>
              <a:rPr lang="en-IN" dirty="0" smtClean="0"/>
              <a:t>The </a:t>
            </a:r>
            <a:r>
              <a:rPr lang="en-IN" dirty="0" err="1"/>
              <a:t>MapReduce</a:t>
            </a:r>
            <a:r>
              <a:rPr lang="en-IN" dirty="0"/>
              <a:t> engine can be </a:t>
            </a:r>
            <a:r>
              <a:rPr lang="en-IN" dirty="0" err="1"/>
              <a:t>MapReduce</a:t>
            </a:r>
            <a:r>
              <a:rPr lang="en-IN" dirty="0"/>
              <a:t>/MR1 or YARN/MR2.</a:t>
            </a:r>
          </a:p>
          <a:p>
            <a:r>
              <a:rPr lang="en-IN" dirty="0"/>
              <a:t>A </a:t>
            </a:r>
            <a:r>
              <a:rPr lang="en-IN" dirty="0" err="1"/>
              <a:t>Hadoop</a:t>
            </a:r>
            <a:r>
              <a:rPr lang="en-IN" dirty="0"/>
              <a:t> cluster consists of a single master and multiple slave nodes. </a:t>
            </a:r>
            <a:endParaRPr lang="en-IN" dirty="0" smtClean="0"/>
          </a:p>
          <a:p>
            <a:pPr algn="just"/>
            <a:r>
              <a:rPr lang="en-IN" dirty="0" smtClean="0"/>
              <a:t>The </a:t>
            </a:r>
            <a:r>
              <a:rPr lang="en-IN" dirty="0"/>
              <a:t>master node includes Job Tracker, Task Tracker, </a:t>
            </a:r>
            <a:r>
              <a:rPr lang="en-IN" dirty="0" err="1"/>
              <a:t>NameNode</a:t>
            </a:r>
            <a:r>
              <a:rPr lang="en-IN" dirty="0"/>
              <a:t>, and </a:t>
            </a:r>
            <a:r>
              <a:rPr lang="en-IN" dirty="0" err="1"/>
              <a:t>DataNode</a:t>
            </a:r>
            <a:r>
              <a:rPr lang="en-IN" dirty="0"/>
              <a:t> whereas the slave node includes </a:t>
            </a:r>
            <a:r>
              <a:rPr lang="en-IN" dirty="0" err="1"/>
              <a:t>DataNode</a:t>
            </a:r>
            <a:r>
              <a:rPr lang="en-IN" dirty="0"/>
              <a:t> and </a:t>
            </a:r>
            <a:r>
              <a:rPr lang="en-IN" dirty="0" err="1"/>
              <a:t>TaskTracker</a:t>
            </a:r>
            <a:r>
              <a:rPr lang="en-IN" dirty="0"/>
              <a:t>.</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Does </a:t>
            </a:r>
            <a:r>
              <a:rPr lang="en-IN" dirty="0" err="1" smtClean="0"/>
              <a:t>Hadoop</a:t>
            </a:r>
            <a:r>
              <a:rPr lang="en-IN" dirty="0" smtClean="0"/>
              <a:t> Work?</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IN" dirty="0" smtClean="0"/>
              <a:t>It is quite expensive to build bigger servers with heavy configurations that handle large scale processing, </a:t>
            </a:r>
          </a:p>
          <a:p>
            <a:pPr algn="just"/>
            <a:r>
              <a:rPr lang="en-IN" dirty="0" smtClean="0"/>
              <a:t>but as an alternative, you can tie together many commodity computers with single-CPU, as a single functional distributed system and practically, </a:t>
            </a:r>
          </a:p>
          <a:p>
            <a:pPr algn="just"/>
            <a:r>
              <a:rPr lang="en-IN" dirty="0" smtClean="0"/>
              <a:t>the clustered machines can read the dataset in parallel and provide a much higher throughput.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496944" cy="6480720"/>
          </a:xfrm>
        </p:spPr>
        <p:txBody>
          <a:bodyPr>
            <a:normAutofit fontScale="92500" lnSpcReduction="10000"/>
          </a:bodyPr>
          <a:lstStyle/>
          <a:p>
            <a:r>
              <a:rPr lang="en-IN" dirty="0" err="1" smtClean="0"/>
              <a:t>Hadoop</a:t>
            </a:r>
            <a:r>
              <a:rPr lang="en-IN" dirty="0" smtClean="0"/>
              <a:t> runs code across a cluster of computers. </a:t>
            </a:r>
          </a:p>
          <a:p>
            <a:r>
              <a:rPr lang="en-IN" i="1" dirty="0" smtClean="0">
                <a:solidFill>
                  <a:schemeClr val="accent4">
                    <a:lumMod val="75000"/>
                  </a:schemeClr>
                </a:solidFill>
              </a:rPr>
              <a:t>This process includes the following core tasks that </a:t>
            </a:r>
            <a:r>
              <a:rPr lang="en-IN" i="1" dirty="0" err="1" smtClean="0">
                <a:solidFill>
                  <a:schemeClr val="accent4">
                    <a:lumMod val="75000"/>
                  </a:schemeClr>
                </a:solidFill>
              </a:rPr>
              <a:t>Hadoop</a:t>
            </a:r>
            <a:r>
              <a:rPr lang="en-IN" i="1" dirty="0" smtClean="0">
                <a:solidFill>
                  <a:schemeClr val="accent4">
                    <a:lumMod val="75000"/>
                  </a:schemeClr>
                </a:solidFill>
              </a:rPr>
              <a:t> performs </a:t>
            </a:r>
            <a:r>
              <a:rPr lang="en-IN" dirty="0" smtClean="0"/>
              <a:t>−</a:t>
            </a:r>
          </a:p>
          <a:p>
            <a:r>
              <a:rPr lang="en-IN" dirty="0" smtClean="0"/>
              <a:t>Data is initially divided into directories and files. Files are divided into uniform sized blocks of 128M and 64M (preferably 128M).</a:t>
            </a:r>
          </a:p>
          <a:p>
            <a:r>
              <a:rPr lang="en-IN" dirty="0" smtClean="0"/>
              <a:t>These files are then distributed across various cluster nodes for further processing.</a:t>
            </a:r>
          </a:p>
          <a:p>
            <a:r>
              <a:rPr lang="en-IN" dirty="0" smtClean="0"/>
              <a:t>HDFS, being on top of the local file system, supervises the processing.</a:t>
            </a:r>
          </a:p>
          <a:p>
            <a:r>
              <a:rPr lang="en-IN" dirty="0" smtClean="0"/>
              <a:t>Blocks are replicated for handling hardware failure.</a:t>
            </a:r>
          </a:p>
          <a:p>
            <a:r>
              <a:rPr lang="en-IN" dirty="0" smtClean="0"/>
              <a:t>Checking that the code was executed successfully.</a:t>
            </a:r>
          </a:p>
          <a:p>
            <a:r>
              <a:rPr lang="en-IN" dirty="0" smtClean="0"/>
              <a:t>Performing the sort that takes place between the map and reduce stages.</a:t>
            </a:r>
          </a:p>
          <a:p>
            <a:r>
              <a:rPr lang="en-IN" dirty="0" smtClean="0"/>
              <a:t>Sending the sorted data to a certain computer.</a:t>
            </a:r>
          </a:p>
          <a:p>
            <a:r>
              <a:rPr lang="en-IN" dirty="0" smtClean="0"/>
              <a:t>Writing the debugging logs for each job.</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Block Diagram</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251520" y="971550"/>
            <a:ext cx="8568952" cy="555379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lstStyle/>
          <a:p>
            <a:r>
              <a:rPr lang="en-IN" dirty="0" err="1" smtClean="0"/>
              <a:t>Hadoop</a:t>
            </a:r>
            <a:r>
              <a:rPr lang="en-IN" dirty="0" smtClean="0"/>
              <a:t> Distributed File System</a:t>
            </a:r>
            <a:endParaRPr lang="en-IN" dirty="0"/>
          </a:p>
        </p:txBody>
      </p:sp>
      <p:sp>
        <p:nvSpPr>
          <p:cNvPr id="3" name="Content Placeholder 2"/>
          <p:cNvSpPr>
            <a:spLocks noGrp="1"/>
          </p:cNvSpPr>
          <p:nvPr>
            <p:ph idx="1"/>
          </p:nvPr>
        </p:nvSpPr>
        <p:spPr>
          <a:xfrm>
            <a:off x="457200" y="1600200"/>
            <a:ext cx="8229600" cy="5069160"/>
          </a:xfrm>
        </p:spPr>
        <p:txBody>
          <a:bodyPr>
            <a:normAutofit/>
          </a:bodyPr>
          <a:lstStyle/>
          <a:p>
            <a:pPr algn="just"/>
            <a:r>
              <a:rPr lang="en-IN" dirty="0"/>
              <a:t>The </a:t>
            </a:r>
            <a:r>
              <a:rPr lang="en-IN" dirty="0" err="1"/>
              <a:t>Hadoop</a:t>
            </a:r>
            <a:r>
              <a:rPr lang="en-IN" dirty="0"/>
              <a:t> Distributed File System (HDFS) is a distributed file system for </a:t>
            </a:r>
            <a:r>
              <a:rPr lang="en-IN" dirty="0" err="1"/>
              <a:t>Hadoop</a:t>
            </a:r>
            <a:r>
              <a:rPr lang="en-IN" dirty="0"/>
              <a:t>. It contains a master/slave architecture. </a:t>
            </a:r>
            <a:endParaRPr lang="en-IN" dirty="0" smtClean="0"/>
          </a:p>
          <a:p>
            <a:pPr algn="just"/>
            <a:r>
              <a:rPr lang="en-IN" dirty="0" smtClean="0"/>
              <a:t>This </a:t>
            </a:r>
            <a:r>
              <a:rPr lang="en-IN" dirty="0"/>
              <a:t>architecture consist of a single </a:t>
            </a:r>
            <a:r>
              <a:rPr lang="en-IN" dirty="0" err="1">
                <a:solidFill>
                  <a:srgbClr val="FF0000"/>
                </a:solidFill>
              </a:rPr>
              <a:t>NameNode</a:t>
            </a:r>
            <a:r>
              <a:rPr lang="en-IN" dirty="0"/>
              <a:t> performs the role of master, and multiple </a:t>
            </a:r>
            <a:r>
              <a:rPr lang="en-IN" dirty="0" err="1">
                <a:solidFill>
                  <a:srgbClr val="FF0000"/>
                </a:solidFill>
              </a:rPr>
              <a:t>DataNodes</a:t>
            </a:r>
            <a:r>
              <a:rPr lang="en-IN" dirty="0"/>
              <a:t> performs the role of a slave.</a:t>
            </a:r>
          </a:p>
          <a:p>
            <a:pPr algn="just"/>
            <a:r>
              <a:rPr lang="en-IN" dirty="0"/>
              <a:t>Both </a:t>
            </a:r>
            <a:r>
              <a:rPr lang="en-IN" dirty="0" err="1"/>
              <a:t>NameNode</a:t>
            </a:r>
            <a:r>
              <a:rPr lang="en-IN" dirty="0"/>
              <a:t> and </a:t>
            </a:r>
            <a:r>
              <a:rPr lang="en-IN" dirty="0" err="1"/>
              <a:t>DataNode</a:t>
            </a:r>
            <a:r>
              <a:rPr lang="en-IN" dirty="0"/>
              <a:t> are capable enough to run on commodity machines. </a:t>
            </a:r>
            <a:endParaRPr lang="en-IN" dirty="0" smtClean="0"/>
          </a:p>
          <a:p>
            <a:pPr algn="just"/>
            <a:r>
              <a:rPr lang="en-IN" dirty="0" smtClean="0"/>
              <a:t>The </a:t>
            </a:r>
            <a:r>
              <a:rPr lang="en-IN" dirty="0"/>
              <a:t>Java language is used to develop HDFS. So any machine that supports Java language can easily run the </a:t>
            </a:r>
            <a:r>
              <a:rPr lang="en-IN" dirty="0" err="1"/>
              <a:t>NameNode</a:t>
            </a:r>
            <a:r>
              <a:rPr lang="en-IN" dirty="0"/>
              <a:t> and </a:t>
            </a:r>
            <a:r>
              <a:rPr lang="en-IN" dirty="0" err="1"/>
              <a:t>DataNode</a:t>
            </a:r>
            <a:r>
              <a:rPr lang="en-IN" dirty="0"/>
              <a:t> software.</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 Node</a:t>
            </a:r>
            <a:endParaRPr lang="en-IN" dirty="0"/>
          </a:p>
        </p:txBody>
      </p:sp>
      <p:sp>
        <p:nvSpPr>
          <p:cNvPr id="3" name="Content Placeholder 2"/>
          <p:cNvSpPr>
            <a:spLocks noGrp="1"/>
          </p:cNvSpPr>
          <p:nvPr>
            <p:ph idx="1"/>
          </p:nvPr>
        </p:nvSpPr>
        <p:spPr/>
        <p:txBody>
          <a:bodyPr/>
          <a:lstStyle/>
          <a:p>
            <a:r>
              <a:rPr lang="en-IN" dirty="0"/>
              <a:t>It is a single master server exist in the HDFS cluster.</a:t>
            </a:r>
          </a:p>
          <a:p>
            <a:r>
              <a:rPr lang="en-IN" dirty="0"/>
              <a:t>As it is a single node, it may become the reason of single point failure.</a:t>
            </a:r>
          </a:p>
          <a:p>
            <a:r>
              <a:rPr lang="en-IN" dirty="0"/>
              <a:t>It manages the file system namespace by executing an operation like the </a:t>
            </a:r>
            <a:r>
              <a:rPr lang="en-IN" dirty="0">
                <a:solidFill>
                  <a:srgbClr val="FF0000"/>
                </a:solidFill>
              </a:rPr>
              <a:t>opening</a:t>
            </a:r>
            <a:r>
              <a:rPr lang="en-IN" dirty="0"/>
              <a:t>, </a:t>
            </a:r>
            <a:r>
              <a:rPr lang="en-IN" dirty="0">
                <a:solidFill>
                  <a:srgbClr val="FF0000"/>
                </a:solidFill>
              </a:rPr>
              <a:t>renaming</a:t>
            </a:r>
            <a:r>
              <a:rPr lang="en-IN" dirty="0"/>
              <a:t> and </a:t>
            </a:r>
            <a:r>
              <a:rPr lang="en-IN" dirty="0">
                <a:solidFill>
                  <a:srgbClr val="FF0000"/>
                </a:solidFill>
              </a:rPr>
              <a:t>closing</a:t>
            </a:r>
            <a:r>
              <a:rPr lang="en-IN" dirty="0"/>
              <a:t> the files.</a:t>
            </a:r>
          </a:p>
          <a:p>
            <a:r>
              <a:rPr lang="en-IN" dirty="0"/>
              <a:t>It simplifies the architecture of the system.</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Node</a:t>
            </a:r>
            <a:endParaRPr lang="en-IN" dirty="0"/>
          </a:p>
        </p:txBody>
      </p:sp>
      <p:sp>
        <p:nvSpPr>
          <p:cNvPr id="3" name="Content Placeholder 2"/>
          <p:cNvSpPr>
            <a:spLocks noGrp="1"/>
          </p:cNvSpPr>
          <p:nvPr>
            <p:ph idx="1"/>
          </p:nvPr>
        </p:nvSpPr>
        <p:spPr/>
        <p:txBody>
          <a:bodyPr>
            <a:normAutofit/>
          </a:bodyPr>
          <a:lstStyle/>
          <a:p>
            <a:r>
              <a:rPr lang="en-IN" dirty="0"/>
              <a:t>The HDFS cluster contains multiple </a:t>
            </a:r>
            <a:r>
              <a:rPr lang="en-IN" dirty="0" err="1"/>
              <a:t>DataNodes</a:t>
            </a:r>
            <a:r>
              <a:rPr lang="en-IN" dirty="0"/>
              <a:t>.</a:t>
            </a:r>
          </a:p>
          <a:p>
            <a:r>
              <a:rPr lang="en-IN" dirty="0"/>
              <a:t>Each </a:t>
            </a:r>
            <a:r>
              <a:rPr lang="en-IN" dirty="0" err="1"/>
              <a:t>DataNode</a:t>
            </a:r>
            <a:r>
              <a:rPr lang="en-IN" dirty="0"/>
              <a:t> contains multiple data blocks.</a:t>
            </a:r>
          </a:p>
          <a:p>
            <a:r>
              <a:rPr lang="en-IN" dirty="0"/>
              <a:t>These data blocks are used to store data.</a:t>
            </a:r>
          </a:p>
          <a:p>
            <a:r>
              <a:rPr lang="en-IN" dirty="0"/>
              <a:t>It is the responsibility of </a:t>
            </a:r>
            <a:r>
              <a:rPr lang="en-IN" dirty="0" err="1"/>
              <a:t>DataNode</a:t>
            </a:r>
            <a:r>
              <a:rPr lang="en-IN" dirty="0"/>
              <a:t> to </a:t>
            </a:r>
            <a:r>
              <a:rPr lang="en-IN" dirty="0">
                <a:solidFill>
                  <a:srgbClr val="FF0000"/>
                </a:solidFill>
              </a:rPr>
              <a:t>read</a:t>
            </a:r>
            <a:r>
              <a:rPr lang="en-IN" dirty="0"/>
              <a:t> and </a:t>
            </a:r>
            <a:r>
              <a:rPr lang="en-IN" dirty="0">
                <a:solidFill>
                  <a:srgbClr val="FF0000"/>
                </a:solidFill>
              </a:rPr>
              <a:t>write</a:t>
            </a:r>
            <a:r>
              <a:rPr lang="en-IN" dirty="0"/>
              <a:t> requests from the file system's clients.</a:t>
            </a:r>
          </a:p>
          <a:p>
            <a:r>
              <a:rPr lang="en-IN" dirty="0"/>
              <a:t>It performs block </a:t>
            </a:r>
            <a:r>
              <a:rPr lang="en-IN" dirty="0">
                <a:solidFill>
                  <a:srgbClr val="FF0000"/>
                </a:solidFill>
              </a:rPr>
              <a:t>creation</a:t>
            </a:r>
            <a:r>
              <a:rPr lang="en-IN" dirty="0"/>
              <a:t>, </a:t>
            </a:r>
            <a:r>
              <a:rPr lang="en-IN" dirty="0">
                <a:solidFill>
                  <a:srgbClr val="FF0000"/>
                </a:solidFill>
              </a:rPr>
              <a:t>deletion</a:t>
            </a:r>
            <a:r>
              <a:rPr lang="en-IN" dirty="0"/>
              <a:t>, and </a:t>
            </a:r>
            <a:r>
              <a:rPr lang="en-IN" dirty="0">
                <a:solidFill>
                  <a:srgbClr val="FF0000"/>
                </a:solidFill>
              </a:rPr>
              <a:t>replication</a:t>
            </a:r>
            <a:r>
              <a:rPr lang="en-IN" dirty="0"/>
              <a:t> upon instruction from the </a:t>
            </a:r>
            <a:r>
              <a:rPr lang="en-IN" dirty="0" err="1"/>
              <a:t>NameNode</a:t>
            </a:r>
            <a:r>
              <a:rPr lang="en-IN" dirty="0"/>
              <a:t>.</a:t>
            </a:r>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92688"/>
          </a:xfrm>
        </p:spPr>
        <p:txBody>
          <a:bodyPr>
            <a:normAutofit/>
          </a:bodyPr>
          <a:lstStyle/>
          <a:p>
            <a:pPr>
              <a:buNone/>
            </a:pPr>
            <a:r>
              <a:rPr lang="en-IN" dirty="0" smtClean="0">
                <a:solidFill>
                  <a:srgbClr val="FF0000"/>
                </a:solidFill>
              </a:rPr>
              <a:t>Job Tracker</a:t>
            </a:r>
          </a:p>
          <a:p>
            <a:r>
              <a:rPr lang="en-IN" dirty="0" smtClean="0"/>
              <a:t>The </a:t>
            </a:r>
            <a:r>
              <a:rPr lang="en-IN" dirty="0"/>
              <a:t>role of Job Tracker is to accept the </a:t>
            </a:r>
            <a:r>
              <a:rPr lang="en-IN" dirty="0" err="1"/>
              <a:t>MapReduce</a:t>
            </a:r>
            <a:r>
              <a:rPr lang="en-IN" dirty="0"/>
              <a:t> jobs from client and process the data by using </a:t>
            </a:r>
            <a:r>
              <a:rPr lang="en-IN" dirty="0" err="1"/>
              <a:t>NameNode</a:t>
            </a:r>
            <a:r>
              <a:rPr lang="en-IN" dirty="0"/>
              <a:t>.</a:t>
            </a:r>
          </a:p>
          <a:p>
            <a:r>
              <a:rPr lang="en-IN" dirty="0"/>
              <a:t>In response, </a:t>
            </a:r>
            <a:r>
              <a:rPr lang="en-IN" dirty="0" err="1"/>
              <a:t>NameNode</a:t>
            </a:r>
            <a:r>
              <a:rPr lang="en-IN" dirty="0"/>
              <a:t> provides metadata to Job Tracker</a:t>
            </a:r>
            <a:r>
              <a:rPr lang="en-IN" dirty="0" smtClean="0"/>
              <a:t>.</a:t>
            </a:r>
          </a:p>
          <a:p>
            <a:pPr>
              <a:buNone/>
            </a:pPr>
            <a:r>
              <a:rPr lang="en-IN" dirty="0" smtClean="0">
                <a:solidFill>
                  <a:srgbClr val="FF0000"/>
                </a:solidFill>
              </a:rPr>
              <a:t>Task Tracker</a:t>
            </a:r>
            <a:endParaRPr lang="en-IN" dirty="0">
              <a:solidFill>
                <a:srgbClr val="FF0000"/>
              </a:solidFill>
            </a:endParaRPr>
          </a:p>
          <a:p>
            <a:r>
              <a:rPr lang="en-IN" dirty="0"/>
              <a:t>It works as a slave node for Job Tracker.</a:t>
            </a:r>
          </a:p>
          <a:p>
            <a:r>
              <a:rPr lang="en-IN" dirty="0"/>
              <a:t>It receives task and code from Job Tracker and applies that code on the file. This process can also be called as a </a:t>
            </a:r>
            <a:r>
              <a:rPr lang="en-IN" dirty="0" err="1">
                <a:solidFill>
                  <a:srgbClr val="FF0000"/>
                </a:solidFill>
              </a:rPr>
              <a:t>Mapper</a:t>
            </a:r>
            <a:r>
              <a:rPr lang="en-IN" dirty="0"/>
              <a:t>.</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overcome Hardware Failure?</a:t>
            </a:r>
            <a:endParaRPr lang="en-IN" dirty="0"/>
          </a:p>
        </p:txBody>
      </p:sp>
      <p:sp>
        <p:nvSpPr>
          <p:cNvPr id="3" name="Content Placeholder 2"/>
          <p:cNvSpPr>
            <a:spLocks noGrp="1"/>
          </p:cNvSpPr>
          <p:nvPr>
            <p:ph idx="1"/>
          </p:nvPr>
        </p:nvSpPr>
        <p:spPr/>
        <p:txBody>
          <a:bodyPr>
            <a:normAutofit/>
          </a:bodyPr>
          <a:lstStyle/>
          <a:p>
            <a:pPr algn="just"/>
            <a:r>
              <a:rPr lang="en-IN" dirty="0" smtClean="0"/>
              <a:t>As soon as you start using many pieces of hardware, the chance that one will fail is fairly high. </a:t>
            </a:r>
          </a:p>
          <a:p>
            <a:pPr algn="just"/>
            <a:r>
              <a:rPr lang="en-IN" dirty="0" smtClean="0"/>
              <a:t>A common way of avoiding data loss is through replication: </a:t>
            </a:r>
            <a:r>
              <a:rPr lang="en-IN" dirty="0" smtClean="0">
                <a:solidFill>
                  <a:srgbClr val="FF0000"/>
                </a:solidFill>
              </a:rPr>
              <a:t>redundant copies of the data </a:t>
            </a:r>
            <a:r>
              <a:rPr lang="en-IN" dirty="0" smtClean="0"/>
              <a:t>are kept by the system so that in the event of failure, there is another copy available. </a:t>
            </a:r>
          </a:p>
          <a:p>
            <a:pPr algn="just"/>
            <a:r>
              <a:rPr lang="en-IN" dirty="0" smtClean="0"/>
              <a:t>This is how </a:t>
            </a:r>
            <a:r>
              <a:rPr lang="en-IN" dirty="0" smtClean="0">
                <a:solidFill>
                  <a:srgbClr val="FF0000"/>
                </a:solidFill>
              </a:rPr>
              <a:t>RAID</a:t>
            </a:r>
            <a:r>
              <a:rPr lang="en-IN" dirty="0" smtClean="0"/>
              <a:t> works, for instance, although </a:t>
            </a:r>
            <a:r>
              <a:rPr lang="en-IN" dirty="0" err="1" smtClean="0"/>
              <a:t>Hadoop’s</a:t>
            </a:r>
            <a:r>
              <a:rPr lang="en-IN" dirty="0" smtClean="0"/>
              <a:t> </a:t>
            </a:r>
            <a:r>
              <a:rPr lang="en-IN" dirty="0" err="1" smtClean="0"/>
              <a:t>filesystem</a:t>
            </a:r>
            <a:r>
              <a:rPr lang="en-IN" dirty="0" smtClean="0"/>
              <a:t>, the </a:t>
            </a:r>
            <a:r>
              <a:rPr lang="en-IN" dirty="0" err="1" smtClean="0"/>
              <a:t>Hadoop</a:t>
            </a:r>
            <a:r>
              <a:rPr lang="en-IN" dirty="0" smtClean="0"/>
              <a:t> Distributed </a:t>
            </a:r>
            <a:r>
              <a:rPr lang="en-IN" dirty="0" err="1" smtClean="0"/>
              <a:t>Filesystem</a:t>
            </a:r>
            <a:r>
              <a:rPr lang="en-IN" dirty="0" smtClean="0"/>
              <a:t> (HDFS), takes a slightly different approach, as you shall see later.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Big Data</a:t>
            </a:r>
            <a:endParaRPr lang="en-IN" dirty="0"/>
          </a:p>
        </p:txBody>
      </p:sp>
      <p:sp>
        <p:nvSpPr>
          <p:cNvPr id="3" name="Content Placeholder 2"/>
          <p:cNvSpPr>
            <a:spLocks noGrp="1"/>
          </p:cNvSpPr>
          <p:nvPr>
            <p:ph idx="1"/>
          </p:nvPr>
        </p:nvSpPr>
        <p:spPr/>
        <p:txBody>
          <a:bodyPr>
            <a:normAutofit/>
          </a:bodyPr>
          <a:lstStyle/>
          <a:p>
            <a:r>
              <a:rPr lang="en-IN" dirty="0"/>
              <a:t>Data which are very large in size is called Big Data. </a:t>
            </a:r>
            <a:endParaRPr lang="en-IN" dirty="0" smtClean="0"/>
          </a:p>
          <a:p>
            <a:r>
              <a:rPr lang="en-IN" dirty="0" smtClean="0"/>
              <a:t>Normally </a:t>
            </a:r>
            <a:r>
              <a:rPr lang="en-IN" dirty="0"/>
              <a:t>we work on data of size MB(</a:t>
            </a:r>
            <a:r>
              <a:rPr lang="en-IN" dirty="0" err="1"/>
              <a:t>WordDoc</a:t>
            </a:r>
            <a:r>
              <a:rPr lang="en-IN" dirty="0"/>
              <a:t> ,Excel) or maximum GB(Movies, Codes) </a:t>
            </a:r>
            <a:endParaRPr lang="en-IN" dirty="0" smtClean="0"/>
          </a:p>
          <a:p>
            <a:r>
              <a:rPr lang="en-IN" dirty="0" smtClean="0"/>
              <a:t>Data </a:t>
            </a:r>
            <a:r>
              <a:rPr lang="en-IN" dirty="0"/>
              <a:t>in </a:t>
            </a:r>
            <a:r>
              <a:rPr lang="en-IN" dirty="0" err="1"/>
              <a:t>Peta</a:t>
            </a:r>
            <a:r>
              <a:rPr lang="en-IN" dirty="0"/>
              <a:t> bytes i.e. 10^15 byte size is called Big Data. </a:t>
            </a:r>
            <a:endParaRPr lang="en-IN" dirty="0" smtClean="0"/>
          </a:p>
          <a:p>
            <a:r>
              <a:rPr lang="en-IN" dirty="0" smtClean="0"/>
              <a:t>It </a:t>
            </a:r>
            <a:r>
              <a:rPr lang="en-IN" dirty="0"/>
              <a:t>is stated that almost 90% of today's data has been generated in the past 3 years.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Mapreduce</a:t>
            </a:r>
            <a:endParaRPr lang="en-IN" dirty="0"/>
          </a:p>
        </p:txBody>
      </p:sp>
      <p:sp>
        <p:nvSpPr>
          <p:cNvPr id="3" name="Content Placeholder 2"/>
          <p:cNvSpPr>
            <a:spLocks noGrp="1"/>
          </p:cNvSpPr>
          <p:nvPr>
            <p:ph idx="1"/>
          </p:nvPr>
        </p:nvSpPr>
        <p:spPr/>
        <p:txBody>
          <a:bodyPr/>
          <a:lstStyle/>
          <a:p>
            <a:pPr algn="just"/>
            <a:r>
              <a:rPr lang="en-IN" dirty="0" err="1" smtClean="0"/>
              <a:t>MapReduce</a:t>
            </a:r>
            <a:r>
              <a:rPr lang="en-IN" dirty="0" smtClean="0"/>
              <a:t> is a batch query processor, and the ability to run an ad hoc query against your whole dataset and get the results in a reasonable time is transformative.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Comparison with Other Systems</a:t>
            </a:r>
            <a:endParaRPr lang="en-IN" dirty="0"/>
          </a:p>
        </p:txBody>
      </p:sp>
      <p:sp>
        <p:nvSpPr>
          <p:cNvPr id="3" name="Content Placeholder 2"/>
          <p:cNvSpPr>
            <a:spLocks noGrp="1"/>
          </p:cNvSpPr>
          <p:nvPr>
            <p:ph idx="1"/>
          </p:nvPr>
        </p:nvSpPr>
        <p:spPr/>
        <p:txBody>
          <a:bodyPr/>
          <a:lstStyle/>
          <a:p>
            <a:r>
              <a:rPr lang="en-IN" dirty="0" smtClean="0"/>
              <a:t>Relational Database Management Systems</a:t>
            </a:r>
          </a:p>
          <a:p>
            <a:r>
              <a:rPr lang="en-IN" dirty="0" smtClean="0"/>
              <a:t>Why can’t we use databases with lots of disks to do large-scale analysis? </a:t>
            </a:r>
          </a:p>
          <a:p>
            <a:r>
              <a:rPr lang="en-IN" dirty="0" smtClean="0"/>
              <a:t>Why is </a:t>
            </a:r>
            <a:r>
              <a:rPr lang="en-IN" dirty="0" err="1" smtClean="0"/>
              <a:t>Hadoop</a:t>
            </a:r>
            <a:r>
              <a:rPr lang="en-IN" dirty="0" smtClean="0"/>
              <a:t> needed? </a:t>
            </a:r>
          </a:p>
          <a:p>
            <a:r>
              <a:rPr lang="en-IN" dirty="0" smtClean="0"/>
              <a:t>The answer to these questions comes from another trend in disk drives: </a:t>
            </a:r>
            <a:r>
              <a:rPr lang="en-IN" dirty="0" smtClean="0">
                <a:solidFill>
                  <a:srgbClr val="FF0000"/>
                </a:solidFill>
              </a:rPr>
              <a:t>seek time </a:t>
            </a:r>
            <a:r>
              <a:rPr lang="en-IN" dirty="0" smtClean="0"/>
              <a:t>is improving more slowly than </a:t>
            </a:r>
            <a:r>
              <a:rPr lang="en-IN" dirty="0" smtClean="0">
                <a:solidFill>
                  <a:srgbClr val="FF0000"/>
                </a:solidFill>
              </a:rPr>
              <a:t>transfer rate</a:t>
            </a:r>
            <a:r>
              <a:rPr lang="en-IN" dirty="0" smtClean="0"/>
              <a: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323528" y="764704"/>
            <a:ext cx="8568951" cy="554461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lstStyle/>
          <a:p>
            <a:pPr algn="just"/>
            <a:endParaRPr lang="en-IN" dirty="0" smtClean="0"/>
          </a:p>
          <a:p>
            <a:pPr algn="just"/>
            <a:r>
              <a:rPr lang="en-IN" dirty="0" err="1" smtClean="0"/>
              <a:t>Hadoop</a:t>
            </a:r>
            <a:r>
              <a:rPr lang="en-IN" dirty="0" smtClean="0"/>
              <a:t> </a:t>
            </a:r>
            <a:r>
              <a:rPr lang="en-IN" dirty="0" smtClean="0"/>
              <a:t>systems such as Hive are becoming more interactive (by moving away from </a:t>
            </a:r>
            <a:r>
              <a:rPr lang="en-IN" dirty="0" err="1" smtClean="0"/>
              <a:t>MapReduce</a:t>
            </a:r>
            <a:r>
              <a:rPr lang="en-IN" dirty="0" smtClean="0"/>
              <a:t>) and adding features like indexes and transactions that make them look more and more like traditional RDBMSs. </a:t>
            </a:r>
          </a:p>
          <a:p>
            <a:pPr algn="just"/>
            <a:r>
              <a:rPr lang="en-IN" dirty="0" err="1" smtClean="0"/>
              <a:t>Hadoop</a:t>
            </a:r>
            <a:r>
              <a:rPr lang="en-IN" dirty="0" smtClean="0"/>
              <a:t> tries to co-locate the data with the compute nodes, so data access is fast because it is local.</a:t>
            </a:r>
          </a:p>
          <a:p>
            <a:pPr algn="just"/>
            <a:r>
              <a:rPr lang="en-IN" dirty="0" smtClean="0"/>
              <a:t>This feature, known as </a:t>
            </a:r>
            <a:r>
              <a:rPr lang="en-IN" dirty="0" smtClean="0">
                <a:solidFill>
                  <a:srgbClr val="FF0000"/>
                </a:solidFill>
              </a:rPr>
              <a:t>data locality</a:t>
            </a:r>
            <a:r>
              <a:rPr lang="en-IN" dirty="0" smtClean="0"/>
              <a:t>, is at the heart of data processing in </a:t>
            </a:r>
            <a:r>
              <a:rPr lang="en-IN" dirty="0" err="1" smtClean="0"/>
              <a:t>Hadoop</a:t>
            </a:r>
            <a:r>
              <a:rPr lang="en-IN" dirty="0" smtClean="0"/>
              <a:t> and is the reason for its </a:t>
            </a:r>
            <a:r>
              <a:rPr lang="en-IN" dirty="0" smtClean="0">
                <a:solidFill>
                  <a:srgbClr val="FF0000"/>
                </a:solidFill>
              </a:rPr>
              <a:t>good performance</a:t>
            </a:r>
            <a:r>
              <a:rPr lang="en-IN" dirty="0" smtClean="0"/>
              <a: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a:t>
            </a:r>
            <a:endParaRPr lang="en-US" dirty="0"/>
          </a:p>
        </p:txBody>
      </p:sp>
      <p:sp>
        <p:nvSpPr>
          <p:cNvPr id="3" name="Content Placeholder 2"/>
          <p:cNvSpPr>
            <a:spLocks noGrp="1"/>
          </p:cNvSpPr>
          <p:nvPr>
            <p:ph idx="1"/>
          </p:nvPr>
        </p:nvSpPr>
        <p:spPr/>
        <p:txBody>
          <a:bodyPr/>
          <a:lstStyle/>
          <a:p>
            <a:endParaRPr lang="en-US" dirty="0" smtClean="0"/>
          </a:p>
          <a:p>
            <a:r>
              <a:rPr lang="en-US" dirty="0" smtClean="0"/>
              <a:t>https</a:t>
            </a:r>
            <a:r>
              <a:rPr lang="en-US" dirty="0" smtClean="0"/>
              <a:t>://data-flair.training/blogs/hadoop-tutorial/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Sources of Big Data</a:t>
            </a:r>
            <a:endParaRPr lang="en-IN" dirty="0"/>
          </a:p>
        </p:txBody>
      </p:sp>
      <p:sp>
        <p:nvSpPr>
          <p:cNvPr id="3" name="Content Placeholder 2"/>
          <p:cNvSpPr>
            <a:spLocks noGrp="1"/>
          </p:cNvSpPr>
          <p:nvPr>
            <p:ph idx="1"/>
          </p:nvPr>
        </p:nvSpPr>
        <p:spPr/>
        <p:txBody>
          <a:bodyPr>
            <a:normAutofit fontScale="77500" lnSpcReduction="20000"/>
          </a:bodyPr>
          <a:lstStyle/>
          <a:p>
            <a:pPr>
              <a:buNone/>
            </a:pPr>
            <a:endParaRPr lang="en-IN" b="1" dirty="0" smtClean="0"/>
          </a:p>
          <a:p>
            <a:r>
              <a:rPr lang="en-IN" b="1" dirty="0" smtClean="0"/>
              <a:t>Social </a:t>
            </a:r>
            <a:r>
              <a:rPr lang="en-IN" b="1" dirty="0"/>
              <a:t>networking sites:</a:t>
            </a:r>
            <a:r>
              <a:rPr lang="en-IN" dirty="0"/>
              <a:t> </a:t>
            </a:r>
            <a:r>
              <a:rPr lang="en-IN" dirty="0" err="1"/>
              <a:t>Facebook</a:t>
            </a:r>
            <a:r>
              <a:rPr lang="en-IN" dirty="0"/>
              <a:t>, Google, LinkedIn all these sites generates huge amount of data on a day to day basis as they have billions of users worldwide.</a:t>
            </a:r>
          </a:p>
          <a:p>
            <a:r>
              <a:rPr lang="en-IN" b="1" dirty="0"/>
              <a:t>E-commerce site:</a:t>
            </a:r>
            <a:r>
              <a:rPr lang="en-IN" dirty="0"/>
              <a:t> Sites like Amazon, </a:t>
            </a:r>
            <a:r>
              <a:rPr lang="en-IN" dirty="0" err="1"/>
              <a:t>Flipkart</a:t>
            </a:r>
            <a:r>
              <a:rPr lang="en-IN" dirty="0"/>
              <a:t>, </a:t>
            </a:r>
            <a:r>
              <a:rPr lang="en-IN" dirty="0" err="1"/>
              <a:t>Alibaba</a:t>
            </a:r>
            <a:r>
              <a:rPr lang="en-IN" dirty="0"/>
              <a:t> generates huge amount of logs from which users buying trends can be traced.</a:t>
            </a:r>
          </a:p>
          <a:p>
            <a:r>
              <a:rPr lang="en-IN" b="1" dirty="0"/>
              <a:t>Weather Station:</a:t>
            </a:r>
            <a:r>
              <a:rPr lang="en-IN" dirty="0"/>
              <a:t> All the weather station and satellite gives very huge data which are stored and manipulated to forecast weather.</a:t>
            </a:r>
          </a:p>
          <a:p>
            <a:r>
              <a:rPr lang="en-IN" b="1" dirty="0"/>
              <a:t>Telecom company:</a:t>
            </a:r>
            <a:r>
              <a:rPr lang="en-IN" dirty="0"/>
              <a:t> Telecom giants like </a:t>
            </a:r>
            <a:r>
              <a:rPr lang="en-IN" dirty="0" smtClean="0"/>
              <a:t>SKT, KT </a:t>
            </a:r>
            <a:r>
              <a:rPr lang="en-IN" dirty="0"/>
              <a:t>study the user trends and accordingly publish their plans and for this they store the data of its million users.</a:t>
            </a:r>
          </a:p>
          <a:p>
            <a:r>
              <a:rPr lang="en-IN" b="1" dirty="0"/>
              <a:t>Share Market:</a:t>
            </a:r>
            <a:r>
              <a:rPr lang="en-IN" dirty="0"/>
              <a:t> Stock exchange across the world generates huge amount of data through its daily transaction</a:t>
            </a:r>
            <a:r>
              <a:rPr lang="en-IN" dirty="0" smtClean="0"/>
              <a:t>.</a:t>
            </a:r>
          </a:p>
          <a:p>
            <a:r>
              <a:rPr lang="en-IN" b="1" dirty="0" smtClean="0"/>
              <a:t>Black Box Data</a:t>
            </a:r>
            <a:r>
              <a:rPr lang="en-IN" dirty="0" smtClean="0"/>
              <a:t> − It is a component of helicopter, airplanes, and jets, etc. It captures voices of the flight crew, recordings of microphones and earphones, and the performance information of the aircraft.</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V’s of Big Data</a:t>
            </a:r>
            <a:endParaRPr lang="en-IN" dirty="0"/>
          </a:p>
        </p:txBody>
      </p:sp>
      <p:sp>
        <p:nvSpPr>
          <p:cNvPr id="3" name="Content Placeholder 2"/>
          <p:cNvSpPr>
            <a:spLocks noGrp="1"/>
          </p:cNvSpPr>
          <p:nvPr>
            <p:ph idx="1"/>
          </p:nvPr>
        </p:nvSpPr>
        <p:spPr/>
        <p:txBody>
          <a:bodyPr>
            <a:normAutofit/>
          </a:bodyPr>
          <a:lstStyle/>
          <a:p>
            <a:r>
              <a:rPr lang="en-IN" b="1" dirty="0"/>
              <a:t>Velocity:</a:t>
            </a:r>
            <a:r>
              <a:rPr lang="en-IN" dirty="0"/>
              <a:t> The data is increasing at a very fast rate. It is estimated that the volume of data will double in every 2 years.</a:t>
            </a:r>
          </a:p>
          <a:p>
            <a:pPr algn="just"/>
            <a:r>
              <a:rPr lang="en-IN" b="1" dirty="0"/>
              <a:t>Variety:</a:t>
            </a:r>
            <a:r>
              <a:rPr lang="en-IN" dirty="0"/>
              <a:t> Now a days data are not stored in rows and column. Data is structured as well as unstructured. Log file, CCTV footage is unstructured data. Data which can be saved in tables are structured data like the transaction data of the bank.</a:t>
            </a:r>
          </a:p>
          <a:p>
            <a:r>
              <a:rPr lang="en-IN" b="1" dirty="0"/>
              <a:t>Volume:</a:t>
            </a:r>
            <a:r>
              <a:rPr lang="en-IN" dirty="0"/>
              <a:t> The amount of data which we deal with is of very large size of </a:t>
            </a:r>
            <a:r>
              <a:rPr lang="en-IN" dirty="0" err="1"/>
              <a:t>Peta</a:t>
            </a:r>
            <a:r>
              <a:rPr lang="en-IN" dirty="0"/>
              <a:t> bytes.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lstStyle/>
          <a:p>
            <a:r>
              <a:rPr lang="en-IN" dirty="0" smtClean="0"/>
              <a:t>Thus Big Data includes huge volume, high velocity, and extensible variety of data. The data in it will be of three types.</a:t>
            </a:r>
          </a:p>
          <a:p>
            <a:r>
              <a:rPr lang="en-IN" b="1" dirty="0" smtClean="0"/>
              <a:t>Structured data</a:t>
            </a:r>
            <a:r>
              <a:rPr lang="en-IN" dirty="0" smtClean="0"/>
              <a:t> − Relational data.</a:t>
            </a:r>
          </a:p>
          <a:p>
            <a:r>
              <a:rPr lang="en-IN" b="1" dirty="0" smtClean="0"/>
              <a:t>Semi Structured data</a:t>
            </a:r>
            <a:r>
              <a:rPr lang="en-IN" dirty="0" smtClean="0"/>
              <a:t> − XML data.</a:t>
            </a:r>
          </a:p>
          <a:p>
            <a:r>
              <a:rPr lang="en-IN" b="1" dirty="0" smtClean="0"/>
              <a:t>Unstructured data</a:t>
            </a:r>
            <a:r>
              <a:rPr lang="en-IN" dirty="0" smtClean="0"/>
              <a:t> − Word, PDF, Text, Media Logs.</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Big Data Technologies</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IN" dirty="0" smtClean="0"/>
              <a:t>Big data technologies are important in providing more accurate analysis, which may lead to more concrete decision-making resulting in greater operational efficiencies, cost reductions, and reduced risks for the business.</a:t>
            </a:r>
          </a:p>
          <a:p>
            <a:pPr>
              <a:buNone/>
            </a:pPr>
            <a:r>
              <a:rPr lang="en-IN" dirty="0" smtClean="0"/>
              <a:t>2 types </a:t>
            </a:r>
          </a:p>
          <a:p>
            <a:r>
              <a:rPr lang="en-IN" dirty="0" smtClean="0"/>
              <a:t>Operational Big Data</a:t>
            </a:r>
          </a:p>
          <a:p>
            <a:r>
              <a:rPr lang="en-IN" dirty="0" smtClean="0"/>
              <a:t>Analytical Big Data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Operational Big Data</a:t>
            </a:r>
            <a:br>
              <a:rPr lang="en-IN" dirty="0" smtClean="0"/>
            </a:br>
            <a:endParaRPr lang="en-IN" dirty="0"/>
          </a:p>
        </p:txBody>
      </p:sp>
      <p:sp>
        <p:nvSpPr>
          <p:cNvPr id="3" name="Content Placeholder 2"/>
          <p:cNvSpPr>
            <a:spLocks noGrp="1"/>
          </p:cNvSpPr>
          <p:nvPr>
            <p:ph idx="1"/>
          </p:nvPr>
        </p:nvSpPr>
        <p:spPr/>
        <p:txBody>
          <a:bodyPr/>
          <a:lstStyle/>
          <a:p>
            <a:pPr algn="just"/>
            <a:r>
              <a:rPr lang="en-IN" dirty="0" err="1" smtClean="0"/>
              <a:t>MongoDB</a:t>
            </a:r>
            <a:r>
              <a:rPr lang="en-IN" dirty="0" smtClean="0"/>
              <a:t> that provide operational capabilities for real-time, interactive workloads where data is primarily captured and stored</a:t>
            </a:r>
          </a:p>
          <a:p>
            <a:pPr algn="just"/>
            <a:r>
              <a:rPr lang="en-IN" dirty="0" err="1" smtClean="0"/>
              <a:t>NoSQL</a:t>
            </a:r>
            <a:r>
              <a:rPr lang="en-IN" dirty="0" smtClean="0"/>
              <a:t> Big Data systems are designed to take advantage of new cloud computing architectures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Analytical Big Data</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These includes systems like Massively Parallel Processing (MPP) database systems and </a:t>
            </a:r>
            <a:r>
              <a:rPr lang="en-IN" dirty="0" err="1" smtClean="0"/>
              <a:t>MapReduce</a:t>
            </a:r>
            <a:r>
              <a:rPr lang="en-IN" dirty="0" smtClean="0"/>
              <a:t> that provide analytical capabilities for retrospective and complex analysis that may touch most or all of the data.</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2360</TotalTime>
  <Words>1313</Words>
  <Application>Microsoft Office PowerPoint</Application>
  <PresentationFormat>On-screen Show (4:3)</PresentationFormat>
  <Paragraphs>140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Introduction to Hadoop</vt:lpstr>
      <vt:lpstr>Hadoop</vt:lpstr>
      <vt:lpstr>What is Big Data</vt:lpstr>
      <vt:lpstr>Sources of Big Data</vt:lpstr>
      <vt:lpstr>3 V’s of Big Data</vt:lpstr>
      <vt:lpstr>Data types</vt:lpstr>
      <vt:lpstr>Big Data Technologies </vt:lpstr>
      <vt:lpstr>Operational Big Data </vt:lpstr>
      <vt:lpstr>Analytical Big Data </vt:lpstr>
      <vt:lpstr>Slide 10</vt:lpstr>
      <vt:lpstr>Use Case</vt:lpstr>
      <vt:lpstr>Traditional Approach</vt:lpstr>
      <vt:lpstr>Traditional Approach</vt:lpstr>
      <vt:lpstr>Google Solution</vt:lpstr>
      <vt:lpstr>Google Solution</vt:lpstr>
      <vt:lpstr>Hadoop Solution</vt:lpstr>
      <vt:lpstr>Hadoop</vt:lpstr>
      <vt:lpstr>Solution</vt:lpstr>
      <vt:lpstr>Hadoop</vt:lpstr>
      <vt:lpstr>Modules of Hadoop</vt:lpstr>
      <vt:lpstr>Hadoop Architecture</vt:lpstr>
      <vt:lpstr>How Does Hadoop Work? </vt:lpstr>
      <vt:lpstr>Slide 23</vt:lpstr>
      <vt:lpstr>Block Diagram</vt:lpstr>
      <vt:lpstr>Hadoop Distributed File System</vt:lpstr>
      <vt:lpstr>Name Node</vt:lpstr>
      <vt:lpstr>Data Node</vt:lpstr>
      <vt:lpstr>Slide 28</vt:lpstr>
      <vt:lpstr>How to overcome Hardware Failure?</vt:lpstr>
      <vt:lpstr>Mapreduce</vt:lpstr>
      <vt:lpstr>Comparison with Other Systems</vt:lpstr>
      <vt:lpstr>Slide 32</vt:lpstr>
      <vt:lpstr>Slide 33</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Hadoop</dc:title>
  <dc:creator>Windows User</dc:creator>
  <cp:lastModifiedBy>Lenovo</cp:lastModifiedBy>
  <cp:revision>107</cp:revision>
  <dcterms:created xsi:type="dcterms:W3CDTF">2021-07-23T14:42:51Z</dcterms:created>
  <dcterms:modified xsi:type="dcterms:W3CDTF">2023-03-14T14:26:00Z</dcterms:modified>
</cp:coreProperties>
</file>