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141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4AB17-60FF-404B-925B-60332969FB02}" type="datetimeFigureOut">
              <a:rPr lang="en-IN" smtClean="0"/>
              <a:pPr/>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23DDB7-BA6D-485F-B29C-7958BF42111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4AB17-60FF-404B-925B-60332969FB02}" type="datetimeFigureOut">
              <a:rPr lang="en-IN" smtClean="0"/>
              <a:pPr/>
              <a:t>14-03-2023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3DDB7-BA6D-485F-B29C-7958BF42111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ata-flair.training/blogs/hiveql-select-statem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ata-flair.training/blogs/java-virtual-machine-jv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ata-flair.training/blogs/spark-vs-hadoop-mapreduc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Hadoop Features</a:t>
            </a:r>
            <a:endParaRPr lang="en-IN" dirty="0"/>
          </a:p>
        </p:txBody>
      </p:sp>
      <p:sp>
        <p:nvSpPr>
          <p:cNvPr id="3" name="Subtitle 2"/>
          <p:cNvSpPr>
            <a:spLocks noGrp="1"/>
          </p:cNvSpPr>
          <p:nvPr>
            <p:ph type="subTitle" idx="1"/>
          </p:nvPr>
        </p:nvSpPr>
        <p:spPr/>
        <p:txBody>
          <a:bodyPr>
            <a:normAutofit fontScale="70000" lnSpcReduction="20000"/>
          </a:bodyPr>
          <a:lstStyle/>
          <a:p>
            <a:r>
              <a:rPr lang="en-IN" dirty="0" err="1" smtClean="0"/>
              <a:t>Dr.Preethi</a:t>
            </a:r>
            <a:r>
              <a:rPr lang="en-IN" dirty="0" smtClean="0"/>
              <a:t> </a:t>
            </a:r>
            <a:r>
              <a:rPr lang="en-IN" dirty="0" err="1" smtClean="0"/>
              <a:t>Ananthachari</a:t>
            </a:r>
            <a:endParaRPr lang="en-IN" dirty="0" smtClean="0"/>
          </a:p>
          <a:p>
            <a:r>
              <a:rPr lang="en-IN" dirty="0" err="1" smtClean="0"/>
              <a:t>Asst.Professor</a:t>
            </a:r>
            <a:endParaRPr lang="en-IN" dirty="0" smtClean="0"/>
          </a:p>
          <a:p>
            <a:r>
              <a:rPr lang="en-IN" dirty="0" smtClean="0"/>
              <a:t>Endicott College of International Studies</a:t>
            </a:r>
          </a:p>
          <a:p>
            <a:r>
              <a:rPr lang="en-IN" dirty="0" err="1" smtClean="0"/>
              <a:t>Woosong</a:t>
            </a:r>
            <a:r>
              <a:rPr lang="en-IN" dirty="0" smtClean="0"/>
              <a:t> University</a:t>
            </a:r>
          </a:p>
          <a:p>
            <a:r>
              <a:rPr lang="en-IN" dirty="0" smtClean="0"/>
              <a:t>Preethi.ga@wsu.ac.kr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rmAutofit fontScale="92500" lnSpcReduction="20000"/>
          </a:bodyPr>
          <a:lstStyle/>
          <a:p>
            <a:r>
              <a:rPr lang="en-IN" dirty="0" smtClean="0">
                <a:solidFill>
                  <a:srgbClr val="FF0000"/>
                </a:solidFill>
              </a:rPr>
              <a:t>Data Node </a:t>
            </a:r>
            <a:r>
              <a:rPr lang="en-IN" dirty="0" smtClean="0"/>
              <a:t>– </a:t>
            </a:r>
          </a:p>
          <a:p>
            <a:pPr>
              <a:buNone/>
            </a:pPr>
            <a:r>
              <a:rPr lang="en-IN" dirty="0" smtClean="0"/>
              <a:t>    </a:t>
            </a:r>
            <a:r>
              <a:rPr lang="en-IN" dirty="0" err="1" smtClean="0"/>
              <a:t>DataNode</a:t>
            </a:r>
            <a:r>
              <a:rPr lang="en-IN" dirty="0" smtClean="0"/>
              <a:t> does </a:t>
            </a:r>
            <a:r>
              <a:rPr lang="en-IN" dirty="0" smtClean="0">
                <a:solidFill>
                  <a:srgbClr val="FF0000"/>
                </a:solidFill>
              </a:rPr>
              <a:t>handshake</a:t>
            </a:r>
            <a:r>
              <a:rPr lang="en-IN" dirty="0" smtClean="0"/>
              <a:t> with </a:t>
            </a:r>
            <a:r>
              <a:rPr lang="en-IN" dirty="0" err="1" smtClean="0"/>
              <a:t>NameNode</a:t>
            </a:r>
            <a:r>
              <a:rPr lang="en-IN" dirty="0" smtClean="0"/>
              <a:t>.</a:t>
            </a:r>
          </a:p>
          <a:p>
            <a:pPr>
              <a:buNone/>
            </a:pPr>
            <a:r>
              <a:rPr lang="en-IN" dirty="0" smtClean="0"/>
              <a:t>    It sends a block report to </a:t>
            </a:r>
            <a:r>
              <a:rPr lang="en-IN" dirty="0" err="1" smtClean="0"/>
              <a:t>NameNode</a:t>
            </a:r>
            <a:r>
              <a:rPr lang="en-IN" dirty="0" smtClean="0"/>
              <a:t>.</a:t>
            </a:r>
          </a:p>
          <a:p>
            <a:pPr>
              <a:buNone/>
            </a:pPr>
            <a:r>
              <a:rPr lang="en-IN" dirty="0" smtClean="0"/>
              <a:t>    It sends a heartbeat to </a:t>
            </a:r>
            <a:r>
              <a:rPr lang="en-IN" dirty="0" err="1" smtClean="0"/>
              <a:t>NameNode</a:t>
            </a:r>
            <a:r>
              <a:rPr lang="en-IN" dirty="0" smtClean="0"/>
              <a:t> every 3 seconds to tell that it is alive.</a:t>
            </a:r>
          </a:p>
          <a:p>
            <a:r>
              <a:rPr lang="en-IN" dirty="0" smtClean="0">
                <a:solidFill>
                  <a:srgbClr val="FF0000"/>
                </a:solidFill>
              </a:rPr>
              <a:t>Name Node –</a:t>
            </a:r>
          </a:p>
          <a:p>
            <a:pPr>
              <a:buNone/>
            </a:pPr>
            <a:r>
              <a:rPr lang="en-IN" dirty="0" smtClean="0"/>
              <a:t>    </a:t>
            </a:r>
            <a:r>
              <a:rPr lang="en-IN" b="1" dirty="0" err="1" smtClean="0"/>
              <a:t>FSImage</a:t>
            </a:r>
            <a:r>
              <a:rPr lang="en-IN" b="1" dirty="0" smtClean="0"/>
              <a:t> –</a:t>
            </a:r>
            <a:r>
              <a:rPr lang="en-IN" dirty="0" smtClean="0"/>
              <a:t> </a:t>
            </a:r>
            <a:r>
              <a:rPr lang="en-IN" dirty="0" err="1" smtClean="0"/>
              <a:t>FSImage</a:t>
            </a:r>
            <a:r>
              <a:rPr lang="en-IN" dirty="0" smtClean="0"/>
              <a:t> is a point-in-time snapshot of HDFS’s metadata. It contains information like file permission, disk quota, modification timestamp, access time etc.</a:t>
            </a:r>
          </a:p>
          <a:p>
            <a:pPr>
              <a:buNone/>
            </a:pPr>
            <a:r>
              <a:rPr lang="en-IN" dirty="0" smtClean="0"/>
              <a:t>    </a:t>
            </a:r>
            <a:r>
              <a:rPr lang="en-IN" b="1" dirty="0" smtClean="0"/>
              <a:t>Edits log –</a:t>
            </a:r>
            <a:r>
              <a:rPr lang="en-IN" dirty="0" smtClean="0"/>
              <a:t> It contains modifications on </a:t>
            </a:r>
            <a:r>
              <a:rPr lang="en-IN" dirty="0" err="1" smtClean="0"/>
              <a:t>FSImage</a:t>
            </a:r>
            <a:r>
              <a:rPr lang="en-IN" dirty="0" smtClean="0"/>
              <a:t>. It records incremental changes like renaming the file, appending data to the file etc.</a:t>
            </a:r>
          </a:p>
          <a:p>
            <a:pPr>
              <a:buNone/>
            </a:pPr>
            <a:r>
              <a:rPr lang="en-IN" dirty="0" smtClean="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r>
              <a:rPr lang="en-IN" dirty="0" smtClean="0"/>
              <a:t>Secondary </a:t>
            </a:r>
            <a:r>
              <a:rPr lang="en-IN" dirty="0" err="1" smtClean="0"/>
              <a:t>NameNode</a:t>
            </a:r>
            <a:endParaRPr lang="en-IN" dirty="0" smtClean="0"/>
          </a:p>
          <a:p>
            <a:pPr>
              <a:buNone/>
            </a:pPr>
            <a:r>
              <a:rPr lang="en-IN" dirty="0" smtClean="0"/>
              <a:t>    If the </a:t>
            </a:r>
            <a:r>
              <a:rPr lang="en-IN" dirty="0" err="1" smtClean="0"/>
              <a:t>NameNode</a:t>
            </a:r>
            <a:r>
              <a:rPr lang="en-IN" dirty="0" smtClean="0"/>
              <a:t> has not restarted for months the size of Edits log increases. This, in turn, </a:t>
            </a:r>
            <a:r>
              <a:rPr lang="en-IN" dirty="0" smtClean="0">
                <a:solidFill>
                  <a:srgbClr val="FF0000"/>
                </a:solidFill>
              </a:rPr>
              <a:t>increases</a:t>
            </a:r>
            <a:r>
              <a:rPr lang="en-IN" dirty="0" smtClean="0"/>
              <a:t> the </a:t>
            </a:r>
            <a:r>
              <a:rPr lang="en-IN" dirty="0" smtClean="0">
                <a:solidFill>
                  <a:srgbClr val="FF0000"/>
                </a:solidFill>
              </a:rPr>
              <a:t>downtime </a:t>
            </a:r>
            <a:r>
              <a:rPr lang="en-IN" dirty="0" smtClean="0"/>
              <a:t>of the cluster on the restart of </a:t>
            </a:r>
            <a:r>
              <a:rPr lang="en-IN" dirty="0" err="1" smtClean="0"/>
              <a:t>NameNode</a:t>
            </a:r>
            <a:r>
              <a:rPr lang="en-IN" dirty="0" smtClean="0"/>
              <a:t>. </a:t>
            </a:r>
          </a:p>
          <a:p>
            <a:pPr>
              <a:buNone/>
            </a:pPr>
            <a:r>
              <a:rPr lang="en-IN" dirty="0" smtClean="0"/>
              <a:t>In this case, Secondary </a:t>
            </a:r>
            <a:r>
              <a:rPr lang="en-IN" dirty="0" err="1" smtClean="0"/>
              <a:t>NameNode</a:t>
            </a:r>
            <a:r>
              <a:rPr lang="en-IN" dirty="0" smtClean="0"/>
              <a:t> comes into the picture. The Secondary </a:t>
            </a:r>
            <a:r>
              <a:rPr lang="en-IN" dirty="0" err="1" smtClean="0"/>
              <a:t>NameNode</a:t>
            </a:r>
            <a:r>
              <a:rPr lang="en-IN" dirty="0" smtClean="0"/>
              <a:t> applies edits log on </a:t>
            </a:r>
            <a:r>
              <a:rPr lang="en-IN" dirty="0" err="1" smtClean="0"/>
              <a:t>FSImage</a:t>
            </a:r>
            <a:r>
              <a:rPr lang="en-IN" dirty="0" smtClean="0"/>
              <a:t> at regular intervals. And it updates the new </a:t>
            </a:r>
            <a:r>
              <a:rPr lang="en-IN" dirty="0" err="1" smtClean="0"/>
              <a:t>FSImage</a:t>
            </a:r>
            <a:r>
              <a:rPr lang="en-IN" dirty="0" smtClean="0"/>
              <a:t> on primary </a:t>
            </a:r>
            <a:r>
              <a:rPr lang="en-IN" dirty="0" err="1" smtClean="0"/>
              <a:t>NameNode</a:t>
            </a:r>
            <a:r>
              <a:rPr lang="en-IN" dirty="0" smtClean="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Map Reduce</a:t>
            </a: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827585" y="1905000"/>
            <a:ext cx="7488832" cy="361223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fontAlgn="base"/>
            <a:r>
              <a:rPr lang="en-IN" dirty="0" err="1" smtClean="0"/>
              <a:t>Mapper</a:t>
            </a:r>
            <a:r>
              <a:rPr lang="en-IN" dirty="0" smtClean="0"/>
              <a:t> reads the block of data and converts it into key-value pairs.</a:t>
            </a:r>
          </a:p>
          <a:p>
            <a:pPr algn="just" fontAlgn="base"/>
            <a:r>
              <a:rPr lang="en-IN" dirty="0" smtClean="0"/>
              <a:t>Now, these key-value pairs are input to the reducer.</a:t>
            </a:r>
          </a:p>
          <a:p>
            <a:pPr algn="just" fontAlgn="base"/>
            <a:r>
              <a:rPr lang="en-IN" dirty="0" smtClean="0"/>
              <a:t>The reducer receives data </a:t>
            </a:r>
            <a:r>
              <a:rPr lang="en-IN" dirty="0" err="1" smtClean="0"/>
              <a:t>tuples</a:t>
            </a:r>
            <a:r>
              <a:rPr lang="en-IN" dirty="0" smtClean="0"/>
              <a:t> from multiple </a:t>
            </a:r>
            <a:r>
              <a:rPr lang="en-IN" dirty="0" err="1" smtClean="0"/>
              <a:t>mappers</a:t>
            </a:r>
            <a:r>
              <a:rPr lang="en-IN" dirty="0" smtClean="0"/>
              <a:t>.</a:t>
            </a:r>
          </a:p>
          <a:p>
            <a:pPr algn="just" fontAlgn="base"/>
            <a:r>
              <a:rPr lang="en-IN" dirty="0" smtClean="0"/>
              <a:t>Reducer applies aggregation to these </a:t>
            </a:r>
            <a:r>
              <a:rPr lang="en-IN" dirty="0" err="1" smtClean="0"/>
              <a:t>tuples</a:t>
            </a:r>
            <a:r>
              <a:rPr lang="en-IN" dirty="0" smtClean="0"/>
              <a:t> based on the key.</a:t>
            </a:r>
          </a:p>
          <a:p>
            <a:pPr algn="just" fontAlgn="base"/>
            <a:r>
              <a:rPr lang="en-IN" dirty="0" smtClean="0"/>
              <a:t>The final output from reducer gets written to HDFS.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 Yarn</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Yarn which is short for </a:t>
            </a:r>
            <a:r>
              <a:rPr lang="en-IN" i="1" dirty="0" smtClean="0"/>
              <a:t>Yet Another Resource Manager</a:t>
            </a:r>
            <a:r>
              <a:rPr lang="en-IN" dirty="0" smtClean="0"/>
              <a:t>. It is like the </a:t>
            </a:r>
            <a:r>
              <a:rPr lang="en-IN" dirty="0" smtClean="0">
                <a:solidFill>
                  <a:srgbClr val="FF0000"/>
                </a:solidFill>
              </a:rPr>
              <a:t>operating system </a:t>
            </a:r>
            <a:r>
              <a:rPr lang="en-IN" dirty="0" smtClean="0"/>
              <a:t>of Hadoop as it monitors and manages the resources. </a:t>
            </a:r>
          </a:p>
          <a:p>
            <a:pPr algn="just"/>
            <a:r>
              <a:rPr lang="en-IN" dirty="0" smtClean="0"/>
              <a:t>It handles the workloads like stream processing, interactive processing, batch processing over a single platform. Yarn has two main components – </a:t>
            </a:r>
            <a:r>
              <a:rPr lang="en-IN" dirty="0" smtClean="0">
                <a:solidFill>
                  <a:srgbClr val="FF0000"/>
                </a:solidFill>
              </a:rPr>
              <a:t>Node Manager </a:t>
            </a:r>
            <a:r>
              <a:rPr lang="en-IN" dirty="0" smtClean="0"/>
              <a:t>and </a:t>
            </a:r>
            <a:r>
              <a:rPr lang="en-IN" dirty="0" smtClean="0">
                <a:solidFill>
                  <a:srgbClr val="FF0000"/>
                </a:solidFill>
              </a:rPr>
              <a:t>Resource Manager</a:t>
            </a:r>
            <a:r>
              <a:rPr lang="en-IN" dirty="0" smtClean="0"/>
              <a: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60640"/>
          </a:xfrm>
        </p:spPr>
        <p:txBody>
          <a:bodyPr>
            <a:normAutofit lnSpcReduction="10000"/>
          </a:bodyPr>
          <a:lstStyle/>
          <a:p>
            <a:r>
              <a:rPr lang="en-IN" dirty="0" smtClean="0"/>
              <a:t>Node Manager</a:t>
            </a:r>
          </a:p>
          <a:p>
            <a:pPr algn="just" fontAlgn="base">
              <a:buNone/>
            </a:pPr>
            <a:r>
              <a:rPr lang="en-IN" dirty="0" smtClean="0"/>
              <a:t>    It is Yarn’s per-node agent and takes care of the individual compute nodes in a Hadoop cluster. </a:t>
            </a:r>
          </a:p>
          <a:p>
            <a:pPr algn="just" fontAlgn="base">
              <a:buNone/>
            </a:pPr>
            <a:r>
              <a:rPr lang="en-IN" dirty="0" smtClean="0"/>
              <a:t>    It monitors the resource usage like CPU, memory etc. of the local node and intimates the same to Resource Manager.</a:t>
            </a:r>
          </a:p>
          <a:p>
            <a:pPr fontAlgn="base"/>
            <a:r>
              <a:rPr lang="en-IN" dirty="0" smtClean="0"/>
              <a:t>Resource Manager</a:t>
            </a:r>
          </a:p>
          <a:p>
            <a:pPr algn="just" fontAlgn="base">
              <a:buNone/>
            </a:pPr>
            <a:r>
              <a:rPr lang="en-IN" dirty="0" smtClean="0"/>
              <a:t>    It is responsible for tracking the resources in the cluster and scheduling tasks like map-reduce jobs.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83568" y="836712"/>
            <a:ext cx="7848872" cy="504056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10000"/>
          </a:bodyPr>
          <a:lstStyle/>
          <a:p>
            <a:pPr algn="just" fontAlgn="base"/>
            <a:r>
              <a:rPr lang="en-IN" dirty="0" smtClean="0">
                <a:solidFill>
                  <a:srgbClr val="FF0000"/>
                </a:solidFill>
              </a:rPr>
              <a:t>Application Master </a:t>
            </a:r>
            <a:r>
              <a:rPr lang="en-IN" dirty="0" smtClean="0"/>
              <a:t>has two functions and they are:-</a:t>
            </a:r>
          </a:p>
          <a:p>
            <a:pPr algn="just" fontAlgn="base">
              <a:buNone/>
            </a:pPr>
            <a:r>
              <a:rPr lang="en-IN" dirty="0" smtClean="0"/>
              <a:t>     Negotiating resources from Resource Manager</a:t>
            </a:r>
          </a:p>
          <a:p>
            <a:pPr algn="just" fontAlgn="base">
              <a:buNone/>
            </a:pPr>
            <a:r>
              <a:rPr lang="en-IN" dirty="0" smtClean="0"/>
              <a:t>     Working with </a:t>
            </a:r>
            <a:r>
              <a:rPr lang="en-IN" dirty="0" err="1" smtClean="0"/>
              <a:t>NodeManager</a:t>
            </a:r>
            <a:r>
              <a:rPr lang="en-IN" dirty="0" smtClean="0"/>
              <a:t> to monitor and execute the sub-task.</a:t>
            </a:r>
          </a:p>
          <a:p>
            <a:pPr algn="just" fontAlgn="base"/>
            <a:r>
              <a:rPr lang="en-IN" dirty="0" smtClean="0"/>
              <a:t>Functions of </a:t>
            </a:r>
            <a:r>
              <a:rPr lang="en-IN" dirty="0" smtClean="0">
                <a:solidFill>
                  <a:srgbClr val="FF0000"/>
                </a:solidFill>
              </a:rPr>
              <a:t>Resource Scheduler</a:t>
            </a:r>
            <a:r>
              <a:rPr lang="en-IN" dirty="0" smtClean="0"/>
              <a:t>:-</a:t>
            </a:r>
          </a:p>
          <a:p>
            <a:pPr algn="just" fontAlgn="base">
              <a:buNone/>
            </a:pPr>
            <a:r>
              <a:rPr lang="en-IN" dirty="0" smtClean="0"/>
              <a:t>     It </a:t>
            </a:r>
            <a:r>
              <a:rPr lang="en-IN" dirty="0" smtClean="0">
                <a:solidFill>
                  <a:srgbClr val="FF0000"/>
                </a:solidFill>
              </a:rPr>
              <a:t>allocates resources </a:t>
            </a:r>
            <a:r>
              <a:rPr lang="en-IN" dirty="0" smtClean="0"/>
              <a:t>to various running applications</a:t>
            </a:r>
          </a:p>
          <a:p>
            <a:pPr algn="just" fontAlgn="base">
              <a:buNone/>
            </a:pPr>
            <a:r>
              <a:rPr lang="en-IN" dirty="0" smtClean="0"/>
              <a:t>     But it does </a:t>
            </a:r>
            <a:r>
              <a:rPr lang="en-IN" dirty="0" smtClean="0">
                <a:solidFill>
                  <a:srgbClr val="FF0000"/>
                </a:solidFill>
              </a:rPr>
              <a:t>not monitor </a:t>
            </a:r>
            <a:r>
              <a:rPr lang="en-IN" dirty="0" smtClean="0"/>
              <a:t>the status of the application. So in the event of failure of the task, it does not restart the same.</a:t>
            </a:r>
          </a:p>
          <a:p>
            <a:pPr algn="just" fontAlgn="base">
              <a:buNone/>
            </a:pPr>
            <a:r>
              <a:rPr lang="en-IN" dirty="0" smtClean="0"/>
              <a:t>     We have another concept called </a:t>
            </a:r>
            <a:r>
              <a:rPr lang="en-IN" dirty="0" smtClean="0">
                <a:solidFill>
                  <a:srgbClr val="FF0000"/>
                </a:solidFill>
              </a:rPr>
              <a:t>Container.</a:t>
            </a:r>
            <a:r>
              <a:rPr lang="en-IN" dirty="0" smtClean="0"/>
              <a:t> It is nothing but a fraction of </a:t>
            </a:r>
            <a:r>
              <a:rPr lang="en-IN" dirty="0" err="1" smtClean="0"/>
              <a:t>NodeManager</a:t>
            </a:r>
            <a:r>
              <a:rPr lang="en-IN" dirty="0" smtClean="0"/>
              <a:t> capacity i.e. CPU, memory, disk, network etc.</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Hive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It is a Data warehouse which provides Data query and analysis.</a:t>
            </a:r>
          </a:p>
          <a:p>
            <a:r>
              <a:rPr lang="en-IN" b="1" dirty="0" smtClean="0"/>
              <a:t>Hive Query Language - </a:t>
            </a:r>
            <a:r>
              <a:rPr lang="en-IN" dirty="0" smtClean="0"/>
              <a:t>translates the queries Into the corresponding map-reduce job.</a:t>
            </a:r>
          </a:p>
          <a:p>
            <a:pPr fontAlgn="base"/>
            <a:r>
              <a:rPr lang="en-IN" b="1" dirty="0" err="1" smtClean="0"/>
              <a:t>MetaStore</a:t>
            </a:r>
            <a:r>
              <a:rPr lang="en-IN" b="1" dirty="0" smtClean="0"/>
              <a:t> –</a:t>
            </a:r>
            <a:r>
              <a:rPr lang="en-IN" dirty="0" smtClean="0"/>
              <a:t> it stores metadata</a:t>
            </a:r>
          </a:p>
          <a:p>
            <a:pPr fontAlgn="base"/>
            <a:r>
              <a:rPr lang="en-IN" b="1" dirty="0" smtClean="0"/>
              <a:t>Driver –</a:t>
            </a:r>
            <a:r>
              <a:rPr lang="en-IN" dirty="0" smtClean="0"/>
              <a:t> Manages the lifecycle of </a:t>
            </a:r>
            <a:r>
              <a:rPr lang="en-IN" b="1" u="sng" dirty="0" smtClean="0">
                <a:hlinkClick r:id="rId2"/>
              </a:rPr>
              <a:t>HQL statement</a:t>
            </a:r>
            <a:endParaRPr lang="en-IN" dirty="0" smtClean="0"/>
          </a:p>
          <a:p>
            <a:pPr fontAlgn="base"/>
            <a:r>
              <a:rPr lang="en-IN" b="1" dirty="0" smtClean="0"/>
              <a:t>Query compiler –</a:t>
            </a:r>
            <a:r>
              <a:rPr lang="en-IN" dirty="0" smtClean="0"/>
              <a:t> Compiles HQL into DAG i.e. Directed Acyclic Graph</a:t>
            </a:r>
          </a:p>
          <a:p>
            <a:pPr fontAlgn="base"/>
            <a:r>
              <a:rPr lang="en-IN" b="1" dirty="0" smtClean="0"/>
              <a:t>Hive server –</a:t>
            </a:r>
            <a:r>
              <a:rPr lang="en-IN" dirty="0" smtClean="0"/>
              <a:t> Provides interface for JDBC/ODBC server.</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Pig</a:t>
            </a:r>
            <a:endParaRPr lang="en-IN" dirty="0"/>
          </a:p>
        </p:txBody>
      </p:sp>
      <p:sp>
        <p:nvSpPr>
          <p:cNvPr id="3" name="Content Placeholder 2"/>
          <p:cNvSpPr>
            <a:spLocks noGrp="1"/>
          </p:cNvSpPr>
          <p:nvPr>
            <p:ph idx="1"/>
          </p:nvPr>
        </p:nvSpPr>
        <p:spPr/>
        <p:txBody>
          <a:bodyPr/>
          <a:lstStyle/>
          <a:p>
            <a:r>
              <a:rPr lang="en-IN" dirty="0" smtClean="0"/>
              <a:t>Pig is a SQL like language used for querying and analyzing data stored in HDFS. </a:t>
            </a:r>
          </a:p>
          <a:p>
            <a:r>
              <a:rPr lang="en-IN" dirty="0" smtClean="0"/>
              <a:t>Yahoo was the original creator of the Pig. It uses pig </a:t>
            </a:r>
            <a:r>
              <a:rPr lang="en-IN" dirty="0" err="1" smtClean="0"/>
              <a:t>latin</a:t>
            </a:r>
            <a:r>
              <a:rPr lang="en-IN" dirty="0" smtClean="0"/>
              <a:t> language. </a:t>
            </a:r>
          </a:p>
          <a:p>
            <a:r>
              <a:rPr lang="en-IN" dirty="0" smtClean="0"/>
              <a:t>It loads the data, applies a filter to it and dumps the data in the required format. </a:t>
            </a:r>
          </a:p>
          <a:p>
            <a:r>
              <a:rPr lang="en-IN" dirty="0" smtClean="0"/>
              <a:t>Pig also consists of </a:t>
            </a:r>
            <a:r>
              <a:rPr lang="en-IN" b="1" u="sng" dirty="0" smtClean="0">
                <a:hlinkClick r:id="rId2"/>
              </a:rPr>
              <a:t>JVM</a:t>
            </a:r>
            <a:r>
              <a:rPr lang="en-IN" dirty="0" smtClean="0"/>
              <a:t> called Pig Runtime.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476672"/>
            <a:ext cx="7920879" cy="604867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fontAlgn="base"/>
            <a:r>
              <a:rPr lang="en-IN" b="1" dirty="0" smtClean="0"/>
              <a:t>Extensibility –</a:t>
            </a:r>
            <a:r>
              <a:rPr lang="en-IN" dirty="0" smtClean="0"/>
              <a:t> For carrying out special purpose processing, users can create their own custom function.</a:t>
            </a:r>
          </a:p>
          <a:p>
            <a:pPr fontAlgn="base"/>
            <a:r>
              <a:rPr lang="en-IN" b="1" dirty="0" smtClean="0"/>
              <a:t>Optimization opportunities –</a:t>
            </a:r>
            <a:r>
              <a:rPr lang="en-IN" dirty="0" smtClean="0"/>
              <a:t> Pig automatically optimizes the query allowing users to focus on semantics rather than efficiency.</a:t>
            </a:r>
          </a:p>
          <a:p>
            <a:pPr fontAlgn="base"/>
            <a:r>
              <a:rPr lang="en-IN" b="1" dirty="0" smtClean="0"/>
              <a:t>Handles all kinds of data –</a:t>
            </a:r>
            <a:r>
              <a:rPr lang="en-IN" dirty="0" smtClean="0"/>
              <a:t> Pig analyzes both structured as well as unstructured.</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539552" y="836712"/>
            <a:ext cx="7992888" cy="525658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How does Pig work?</a:t>
            </a:r>
            <a:endParaRPr lang="en-IN" dirty="0"/>
          </a:p>
        </p:txBody>
      </p:sp>
      <p:sp>
        <p:nvSpPr>
          <p:cNvPr id="3" name="Content Placeholder 2"/>
          <p:cNvSpPr>
            <a:spLocks noGrp="1"/>
          </p:cNvSpPr>
          <p:nvPr>
            <p:ph idx="1"/>
          </p:nvPr>
        </p:nvSpPr>
        <p:spPr/>
        <p:txBody>
          <a:bodyPr/>
          <a:lstStyle/>
          <a:p>
            <a:pPr fontAlgn="base"/>
            <a:r>
              <a:rPr lang="en-IN" dirty="0" smtClean="0"/>
              <a:t>First, the load command loads the data.</a:t>
            </a:r>
          </a:p>
          <a:p>
            <a:pPr fontAlgn="base"/>
            <a:r>
              <a:rPr lang="en-IN" dirty="0" smtClean="0"/>
              <a:t>At the backend, the compiler converts pig </a:t>
            </a:r>
            <a:r>
              <a:rPr lang="en-IN" dirty="0" err="1" smtClean="0"/>
              <a:t>latin</a:t>
            </a:r>
            <a:r>
              <a:rPr lang="en-IN" dirty="0" smtClean="0"/>
              <a:t> into the sequence of map-reduce jobs.</a:t>
            </a:r>
          </a:p>
          <a:p>
            <a:pPr fontAlgn="base"/>
            <a:r>
              <a:rPr lang="en-IN" dirty="0" smtClean="0"/>
              <a:t>Over this data, we perform various functions like joining, sorting, grouping, filtering etc.</a:t>
            </a:r>
          </a:p>
          <a:p>
            <a:pPr fontAlgn="base"/>
            <a:r>
              <a:rPr lang="en-IN" dirty="0" smtClean="0"/>
              <a:t>Now, you can dump the output on the screen or store it in an HDFS file.</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a:t>
            </a:r>
            <a:r>
              <a:rPr lang="en-IN" dirty="0" err="1" smtClean="0"/>
              <a:t>HBase</a:t>
            </a:r>
            <a:endParaRPr lang="en-IN" dirty="0"/>
          </a:p>
        </p:txBody>
      </p:sp>
      <p:sp>
        <p:nvSpPr>
          <p:cNvPr id="3" name="Content Placeholder 2"/>
          <p:cNvSpPr>
            <a:spLocks noGrp="1"/>
          </p:cNvSpPr>
          <p:nvPr>
            <p:ph idx="1"/>
          </p:nvPr>
        </p:nvSpPr>
        <p:spPr/>
        <p:txBody>
          <a:bodyPr/>
          <a:lstStyle/>
          <a:p>
            <a:r>
              <a:rPr lang="en-IN" dirty="0" err="1" smtClean="0"/>
              <a:t>HBase</a:t>
            </a:r>
            <a:r>
              <a:rPr lang="en-IN" dirty="0" smtClean="0"/>
              <a:t> is a </a:t>
            </a:r>
            <a:r>
              <a:rPr lang="en-IN" dirty="0" err="1" smtClean="0"/>
              <a:t>NoSQL</a:t>
            </a:r>
            <a:r>
              <a:rPr lang="en-IN" dirty="0" smtClean="0"/>
              <a:t> database built on the top of HDFS. </a:t>
            </a:r>
          </a:p>
          <a:p>
            <a:r>
              <a:rPr lang="en-IN" dirty="0" smtClean="0"/>
              <a:t>The various features of </a:t>
            </a:r>
            <a:r>
              <a:rPr lang="en-IN" dirty="0" err="1" smtClean="0"/>
              <a:t>HBase</a:t>
            </a:r>
            <a:r>
              <a:rPr lang="en-IN" dirty="0" smtClean="0"/>
              <a:t> are that it is open-source, non-relational, distributed database. </a:t>
            </a:r>
          </a:p>
          <a:p>
            <a:r>
              <a:rPr lang="en-IN" dirty="0" smtClean="0"/>
              <a:t>It imitates </a:t>
            </a:r>
            <a:r>
              <a:rPr lang="en-IN" b="1" dirty="0" smtClean="0"/>
              <a:t>Google’s </a:t>
            </a:r>
            <a:r>
              <a:rPr lang="en-IN" b="1" dirty="0" err="1" smtClean="0"/>
              <a:t>Bigtable</a:t>
            </a:r>
            <a:r>
              <a:rPr lang="en-IN" dirty="0" smtClean="0"/>
              <a:t> and written in Java.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a:t>
            </a:r>
            <a:r>
              <a:rPr lang="en-IN" dirty="0" err="1" smtClean="0"/>
              <a:t>HBase</a:t>
            </a:r>
            <a:r>
              <a:rPr lang="en-IN" dirty="0" smtClean="0"/>
              <a:t> Master</a:t>
            </a:r>
            <a:br>
              <a:rPr lang="en-IN" dirty="0" smtClean="0"/>
            </a:br>
            <a:endParaRPr lang="en-IN" dirty="0"/>
          </a:p>
        </p:txBody>
      </p:sp>
      <p:sp>
        <p:nvSpPr>
          <p:cNvPr id="3" name="Content Placeholder 2"/>
          <p:cNvSpPr>
            <a:spLocks noGrp="1"/>
          </p:cNvSpPr>
          <p:nvPr>
            <p:ph idx="1"/>
          </p:nvPr>
        </p:nvSpPr>
        <p:spPr/>
        <p:txBody>
          <a:bodyPr/>
          <a:lstStyle/>
          <a:p>
            <a:pPr fontAlgn="base">
              <a:buNone/>
            </a:pPr>
            <a:r>
              <a:rPr lang="en-IN" dirty="0" err="1" smtClean="0"/>
              <a:t>HBase</a:t>
            </a:r>
            <a:r>
              <a:rPr lang="en-IN" dirty="0" smtClean="0"/>
              <a:t> performs the following functions:</a:t>
            </a:r>
          </a:p>
          <a:p>
            <a:pPr fontAlgn="base"/>
            <a:r>
              <a:rPr lang="en-IN" dirty="0" smtClean="0"/>
              <a:t>Maintain and monitor the Hadoop cluster.</a:t>
            </a:r>
          </a:p>
          <a:p>
            <a:pPr fontAlgn="base"/>
            <a:r>
              <a:rPr lang="en-IN" dirty="0" smtClean="0"/>
              <a:t>Performs administration of the database.</a:t>
            </a:r>
          </a:p>
          <a:p>
            <a:pPr fontAlgn="base"/>
            <a:r>
              <a:rPr lang="en-IN" dirty="0" smtClean="0"/>
              <a:t>Controls the failover.</a:t>
            </a:r>
          </a:p>
          <a:p>
            <a:pPr fontAlgn="base"/>
            <a:r>
              <a:rPr lang="en-IN" dirty="0" err="1" smtClean="0"/>
              <a:t>HMaster</a:t>
            </a:r>
            <a:r>
              <a:rPr lang="en-IN" dirty="0" smtClean="0"/>
              <a:t> handles DDL operation.</a:t>
            </a:r>
          </a:p>
          <a:p>
            <a:pPr>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 </a:t>
            </a:r>
            <a:r>
              <a:rPr lang="en-IN" dirty="0" err="1" smtClean="0"/>
              <a:t>RegionServer</a:t>
            </a:r>
            <a:r>
              <a:rPr lang="en-IN" dirty="0" smtClean="0"/>
              <a:t/>
            </a:r>
            <a:br>
              <a:rPr lang="en-IN" dirty="0" smtClean="0"/>
            </a:br>
            <a:endParaRPr lang="en-IN" dirty="0"/>
          </a:p>
        </p:txBody>
      </p:sp>
      <p:sp>
        <p:nvSpPr>
          <p:cNvPr id="3" name="Content Placeholder 2"/>
          <p:cNvSpPr>
            <a:spLocks noGrp="1"/>
          </p:cNvSpPr>
          <p:nvPr>
            <p:ph idx="1"/>
          </p:nvPr>
        </p:nvSpPr>
        <p:spPr>
          <a:xfrm>
            <a:off x="457200" y="1124744"/>
            <a:ext cx="8229600" cy="5472608"/>
          </a:xfrm>
        </p:spPr>
        <p:txBody>
          <a:bodyPr/>
          <a:lstStyle/>
          <a:p>
            <a:pPr fontAlgn="base"/>
            <a:r>
              <a:rPr lang="en-IN" dirty="0" smtClean="0"/>
              <a:t>Region server is a process which handles read, writes, update and delete requests from clients. </a:t>
            </a:r>
          </a:p>
          <a:p>
            <a:pPr fontAlgn="base"/>
            <a:r>
              <a:rPr lang="en-IN" dirty="0" smtClean="0"/>
              <a:t>It runs on every node in a Hadoop cluster that is HDFS </a:t>
            </a:r>
            <a:r>
              <a:rPr lang="en-IN" dirty="0" err="1" smtClean="0"/>
              <a:t>DataNode</a:t>
            </a:r>
            <a:r>
              <a:rPr lang="en-IN" dirty="0" smtClean="0"/>
              <a:t>.</a:t>
            </a:r>
          </a:p>
          <a:p>
            <a:pPr fontAlgn="base"/>
            <a:r>
              <a:rPr lang="en-IN" dirty="0" err="1" smtClean="0"/>
              <a:t>HBase</a:t>
            </a:r>
            <a:r>
              <a:rPr lang="en-IN" dirty="0" smtClean="0"/>
              <a:t> is a column-oriented database management system. It runs on top of HDFS.</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7. Mahout</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Mahout provides a platform for creating machine learning applications which are scalable.</a:t>
            </a:r>
          </a:p>
          <a:p>
            <a:pPr fontAlgn="base"/>
            <a:r>
              <a:rPr lang="en-IN" b="1" dirty="0" smtClean="0"/>
              <a:t>Collaborative filtering –</a:t>
            </a:r>
            <a:r>
              <a:rPr lang="en-IN" dirty="0" smtClean="0"/>
              <a:t> Mahout mines user </a:t>
            </a:r>
            <a:r>
              <a:rPr lang="en-IN" dirty="0" err="1" smtClean="0"/>
              <a:t>behavior</a:t>
            </a:r>
            <a:r>
              <a:rPr lang="en-IN" dirty="0" smtClean="0"/>
              <a:t> patterns and based on these it makes recommendations to users.</a:t>
            </a:r>
          </a:p>
          <a:p>
            <a:pPr fontAlgn="base"/>
            <a:r>
              <a:rPr lang="en-IN" b="1" dirty="0" smtClean="0"/>
              <a:t>Clustering –</a:t>
            </a:r>
            <a:r>
              <a:rPr lang="en-IN" dirty="0" smtClean="0"/>
              <a:t> It groups together a similar type of data like the article, blogs, research paper, news etc.</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fontAlgn="base"/>
            <a:r>
              <a:rPr lang="en-IN" b="1" dirty="0" smtClean="0"/>
              <a:t>Classification –</a:t>
            </a:r>
            <a:r>
              <a:rPr lang="en-IN" dirty="0" smtClean="0"/>
              <a:t> It means categorizing data into various sub-departments. For example, we can classify article into blogs, essays, research papers and so on.</a:t>
            </a:r>
          </a:p>
          <a:p>
            <a:pPr fontAlgn="base"/>
            <a:r>
              <a:rPr lang="en-IN" b="1" dirty="0" smtClean="0"/>
              <a:t>Frequent </a:t>
            </a:r>
            <a:r>
              <a:rPr lang="en-IN" b="1" dirty="0" err="1" smtClean="0"/>
              <a:t>Itemset</a:t>
            </a:r>
            <a:r>
              <a:rPr lang="en-IN" b="1" dirty="0" smtClean="0"/>
              <a:t> missing –</a:t>
            </a:r>
            <a:r>
              <a:rPr lang="en-IN" dirty="0" smtClean="0"/>
              <a:t> It looks for the items generally bought together and based on that it gives a suggestion. </a:t>
            </a:r>
          </a:p>
          <a:p>
            <a:pPr fontAlgn="base">
              <a:buNone/>
            </a:pPr>
            <a:r>
              <a:rPr lang="en-IN" dirty="0" smtClean="0"/>
              <a:t>For instance, usually, we buy a cell phone and its cover together. So, when you buy a cell phone it will give suggestion to buy cover also.</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8. Zookeeper</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b="1" u="sng" dirty="0" smtClean="0"/>
              <a:t>Zookeeper</a:t>
            </a:r>
            <a:r>
              <a:rPr lang="en-IN" dirty="0" smtClean="0"/>
              <a:t> coordinates between various services in the Hadoop ecosystem. </a:t>
            </a:r>
          </a:p>
          <a:p>
            <a:r>
              <a:rPr lang="en-IN" dirty="0" smtClean="0"/>
              <a:t>It saves the time required for synchronization, configuration maintenance, grouping, and naming.</a:t>
            </a:r>
          </a:p>
          <a:p>
            <a:pPr fontAlgn="base"/>
            <a:r>
              <a:rPr lang="en-IN" b="1" dirty="0" smtClean="0"/>
              <a:t>Speed –</a:t>
            </a:r>
            <a:r>
              <a:rPr lang="en-IN" dirty="0" smtClean="0"/>
              <a:t> Zookeeper is fast in workloads where reads to data are more than write. A typical read: write ratio is 10:1.</a:t>
            </a:r>
          </a:p>
          <a:p>
            <a:pPr fontAlgn="base"/>
            <a:r>
              <a:rPr lang="en-IN" b="1" dirty="0" smtClean="0"/>
              <a:t>Organized –</a:t>
            </a:r>
            <a:r>
              <a:rPr lang="en-IN" dirty="0" smtClean="0"/>
              <a:t> Zookeeper maintains a record of all transactions.</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lstStyle/>
          <a:p>
            <a:pPr fontAlgn="base"/>
            <a:r>
              <a:rPr lang="en-IN" b="1" dirty="0" smtClean="0"/>
              <a:t>Simple –</a:t>
            </a:r>
            <a:r>
              <a:rPr lang="en-IN" dirty="0" smtClean="0"/>
              <a:t> It maintains a single hierarchical namespace, similar to directories and files.</a:t>
            </a:r>
          </a:p>
          <a:p>
            <a:pPr fontAlgn="base"/>
            <a:r>
              <a:rPr lang="en-IN" b="1" dirty="0" smtClean="0"/>
              <a:t>Reliable</a:t>
            </a:r>
            <a:r>
              <a:rPr lang="en-IN" dirty="0" smtClean="0"/>
              <a:t> – We can replicate Zookeeper over a set of hosts and they are aware of each other. There is no single point of failure.</a:t>
            </a:r>
          </a:p>
          <a:p>
            <a:pPr fontAlgn="base">
              <a:buNone/>
            </a:pPr>
            <a:r>
              <a:rPr lang="en-IN" b="1" dirty="0" smtClean="0"/>
              <a:t>Why do we need Zookeeper in Hadoop?</a:t>
            </a:r>
            <a:endParaRPr lang="en-IN" dirty="0" smtClean="0"/>
          </a:p>
          <a:p>
            <a:pPr fontAlgn="base"/>
            <a:r>
              <a:rPr lang="en-IN" dirty="0" smtClean="0"/>
              <a:t>Hadoop faces many problems as it runs a distributed application.</a:t>
            </a:r>
          </a:p>
          <a:p>
            <a:pPr fontAlgn="base"/>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692696"/>
            <a:ext cx="8208912" cy="5544616"/>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r>
              <a:rPr lang="en-IN" dirty="0" smtClean="0"/>
              <a:t>One of the problems is </a:t>
            </a:r>
            <a:r>
              <a:rPr lang="en-IN" dirty="0" smtClean="0">
                <a:solidFill>
                  <a:srgbClr val="FF0000"/>
                </a:solidFill>
              </a:rPr>
              <a:t>deadlock</a:t>
            </a:r>
            <a:r>
              <a:rPr lang="en-IN" dirty="0" smtClean="0"/>
              <a:t>. Deadlock occurs when two or more tasks fight for the same resource. </a:t>
            </a:r>
          </a:p>
          <a:p>
            <a:r>
              <a:rPr lang="en-IN" dirty="0" smtClean="0"/>
              <a:t>For instance, task T1 has resource R1 and is waiting for resource R2 held by task T2. And this task T2 is waiting for resource R1 held by task T1. In such a scenario deadlock occurs. Both task T1 and T2 would get locked waiting for resources.</a:t>
            </a:r>
          </a:p>
          <a:p>
            <a:r>
              <a:rPr lang="en-IN" dirty="0" smtClean="0"/>
              <a:t> Zookeeper solves Deadlock condition via </a:t>
            </a:r>
            <a:r>
              <a:rPr lang="en-IN" i="1" dirty="0" smtClean="0"/>
              <a:t>synchronization</a:t>
            </a:r>
            <a:r>
              <a:rPr lang="en-IN" dirty="0" smtClean="0"/>
              <a: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r>
              <a:rPr lang="en-IN" dirty="0" smtClean="0"/>
              <a:t>Another problem is of </a:t>
            </a:r>
            <a:r>
              <a:rPr lang="en-IN" dirty="0" smtClean="0">
                <a:solidFill>
                  <a:srgbClr val="FF0000"/>
                </a:solidFill>
              </a:rPr>
              <a:t>race condition</a:t>
            </a:r>
            <a:r>
              <a:rPr lang="en-IN" dirty="0" smtClean="0"/>
              <a:t>. </a:t>
            </a:r>
          </a:p>
          <a:p>
            <a:r>
              <a:rPr lang="en-IN" dirty="0" smtClean="0"/>
              <a:t>This occurs when the machine tries to perform two or more operations at a time. </a:t>
            </a:r>
          </a:p>
          <a:p>
            <a:r>
              <a:rPr lang="en-IN" dirty="0" smtClean="0"/>
              <a:t>Zookeeper solves this problem by property of </a:t>
            </a:r>
            <a:r>
              <a:rPr lang="en-IN" i="1" dirty="0" smtClean="0"/>
              <a:t>serialization</a:t>
            </a:r>
            <a:r>
              <a:rPr lang="en-IN" dirty="0" smtClean="0"/>
              <a: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9. </a:t>
            </a:r>
            <a:r>
              <a:rPr lang="en-IN" dirty="0" err="1" smtClean="0"/>
              <a:t>Oozie</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smtClean="0"/>
              <a:t>It is a workflow scheduler systems for managing Hadoop jobs.</a:t>
            </a:r>
          </a:p>
          <a:p>
            <a:pPr fontAlgn="base"/>
            <a:r>
              <a:rPr lang="en-IN" dirty="0" smtClean="0"/>
              <a:t> It supports </a:t>
            </a:r>
            <a:r>
              <a:rPr lang="en-IN" b="1" u="sng" dirty="0" smtClean="0"/>
              <a:t>Hadoop jobs</a:t>
            </a:r>
            <a:r>
              <a:rPr lang="en-IN" dirty="0" smtClean="0"/>
              <a:t> for Map-Reduce, Pig, Hive, and </a:t>
            </a:r>
            <a:r>
              <a:rPr lang="en-IN" dirty="0" err="1" smtClean="0"/>
              <a:t>Sqoop</a:t>
            </a:r>
            <a:r>
              <a:rPr lang="en-IN" dirty="0" smtClean="0"/>
              <a:t>. </a:t>
            </a:r>
          </a:p>
          <a:p>
            <a:pPr fontAlgn="base"/>
            <a:r>
              <a:rPr lang="en-IN" dirty="0" err="1" smtClean="0"/>
              <a:t>Oozie</a:t>
            </a:r>
            <a:r>
              <a:rPr lang="en-IN" dirty="0" smtClean="0"/>
              <a:t> </a:t>
            </a:r>
            <a:r>
              <a:rPr lang="en-IN" dirty="0" smtClean="0">
                <a:solidFill>
                  <a:srgbClr val="FF0000"/>
                </a:solidFill>
              </a:rPr>
              <a:t>combines multiple jobs </a:t>
            </a:r>
            <a:r>
              <a:rPr lang="en-IN" dirty="0" smtClean="0"/>
              <a:t>into a single unit of work. It is scalable and can manage thousands of workflow in a Hadoop cluster. </a:t>
            </a:r>
          </a:p>
          <a:p>
            <a:pPr fontAlgn="base"/>
            <a:r>
              <a:rPr lang="en-IN" dirty="0" err="1" smtClean="0"/>
              <a:t>Oozie</a:t>
            </a:r>
            <a:r>
              <a:rPr lang="en-IN" dirty="0" smtClean="0"/>
              <a:t> works by creating DAG i.e. Directed Acyclic Graph of the workflow.</a:t>
            </a:r>
          </a:p>
          <a:p>
            <a:pPr fontAlgn="base"/>
            <a:r>
              <a:rPr lang="en-IN" dirty="0" smtClean="0"/>
              <a:t>It is very much flexible as it can start, stop, suspend and rerun failed jobs.</a:t>
            </a:r>
          </a:p>
          <a:p>
            <a:pPr fontAlgn="base"/>
            <a:r>
              <a:rPr lang="en-IN" dirty="0" err="1" smtClean="0"/>
              <a:t>Oozie</a:t>
            </a:r>
            <a:r>
              <a:rPr lang="en-IN" dirty="0" smtClean="0"/>
              <a:t> is an open-source web-application written in Java</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10. Apache Spark</a:t>
            </a:r>
            <a:br>
              <a:rPr lang="en-IN" dirty="0" smtClean="0"/>
            </a:br>
            <a:endParaRPr lang="en-IN" dirty="0"/>
          </a:p>
        </p:txBody>
      </p:sp>
      <p:sp>
        <p:nvSpPr>
          <p:cNvPr id="3" name="Content Placeholder 2"/>
          <p:cNvSpPr>
            <a:spLocks noGrp="1"/>
          </p:cNvSpPr>
          <p:nvPr>
            <p:ph idx="1"/>
          </p:nvPr>
        </p:nvSpPr>
        <p:spPr>
          <a:xfrm>
            <a:off x="457200" y="1124744"/>
            <a:ext cx="8229600" cy="5001419"/>
          </a:xfrm>
        </p:spPr>
        <p:txBody>
          <a:bodyPr>
            <a:normAutofit fontScale="92500" lnSpcReduction="10000"/>
          </a:bodyPr>
          <a:lstStyle/>
          <a:p>
            <a:pPr algn="just" fontAlgn="base"/>
            <a:r>
              <a:rPr lang="en-IN" b="1" u="sng" dirty="0" smtClean="0"/>
              <a:t>Apache Spark</a:t>
            </a:r>
            <a:r>
              <a:rPr lang="en-IN" dirty="0" smtClean="0"/>
              <a:t> unifies all kinds of Big Data processing under one umbrella. </a:t>
            </a:r>
          </a:p>
          <a:p>
            <a:pPr algn="just" fontAlgn="base"/>
            <a:r>
              <a:rPr lang="en-IN" dirty="0" smtClean="0"/>
              <a:t>It has</a:t>
            </a:r>
            <a:r>
              <a:rPr lang="en-IN" b="1" dirty="0" smtClean="0"/>
              <a:t> built-in libraries</a:t>
            </a:r>
            <a:r>
              <a:rPr lang="en-IN" dirty="0" smtClean="0"/>
              <a:t> for streaming, SQL, machine learning and graph processing. Apache Spark is lightening fast. </a:t>
            </a:r>
          </a:p>
          <a:p>
            <a:pPr algn="just" fontAlgn="base"/>
            <a:r>
              <a:rPr lang="en-IN" dirty="0" smtClean="0"/>
              <a:t>It gives good performance for both batch and stream processing.</a:t>
            </a:r>
          </a:p>
          <a:p>
            <a:pPr algn="just" fontAlgn="base"/>
            <a:r>
              <a:rPr lang="en-IN" dirty="0" smtClean="0"/>
              <a:t>It does this with the help of </a:t>
            </a:r>
            <a:r>
              <a:rPr lang="en-IN" b="1" dirty="0" smtClean="0"/>
              <a:t>DAG scheduler</a:t>
            </a:r>
            <a:r>
              <a:rPr lang="en-IN" dirty="0" smtClean="0"/>
              <a:t>, query optimizer, and physical execution engine.</a:t>
            </a:r>
          </a:p>
          <a:p>
            <a:pPr algn="just" fontAlgn="base"/>
            <a:r>
              <a:rPr lang="en-IN" dirty="0" smtClean="0"/>
              <a:t>Spark offers 80 high-level operators which makes it easy to build parallel applications.</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92500" lnSpcReduction="10000"/>
          </a:bodyPr>
          <a:lstStyle/>
          <a:p>
            <a:pPr algn="just"/>
            <a:r>
              <a:rPr lang="en-IN" dirty="0" smtClean="0"/>
              <a:t>Spark has various libraries like </a:t>
            </a:r>
            <a:r>
              <a:rPr lang="en-IN" b="1" dirty="0" err="1" smtClean="0"/>
              <a:t>MLlib</a:t>
            </a:r>
            <a:r>
              <a:rPr lang="en-IN" b="1" dirty="0" smtClean="0"/>
              <a:t> for machine learning</a:t>
            </a:r>
            <a:r>
              <a:rPr lang="en-IN" dirty="0" smtClean="0"/>
              <a:t>, </a:t>
            </a:r>
            <a:r>
              <a:rPr lang="en-IN" dirty="0" err="1" smtClean="0"/>
              <a:t>GraphX</a:t>
            </a:r>
            <a:r>
              <a:rPr lang="en-IN" dirty="0" smtClean="0"/>
              <a:t> for graph processing, SQL and Data frames, and Spark Streaming. </a:t>
            </a:r>
          </a:p>
          <a:p>
            <a:pPr algn="just"/>
            <a:r>
              <a:rPr lang="en-IN" dirty="0" smtClean="0"/>
              <a:t>One can run Spark in standalone cluster mode on Hadoop, </a:t>
            </a:r>
            <a:r>
              <a:rPr lang="en-IN" dirty="0" err="1" smtClean="0"/>
              <a:t>Mesos</a:t>
            </a:r>
            <a:r>
              <a:rPr lang="en-IN" dirty="0" smtClean="0"/>
              <a:t>, or on </a:t>
            </a:r>
            <a:r>
              <a:rPr lang="en-IN" dirty="0" err="1" smtClean="0"/>
              <a:t>Kubernetes</a:t>
            </a:r>
            <a:r>
              <a:rPr lang="en-IN" dirty="0" smtClean="0"/>
              <a:t>. </a:t>
            </a:r>
          </a:p>
          <a:p>
            <a:pPr algn="just"/>
            <a:r>
              <a:rPr lang="en-IN" dirty="0" smtClean="0"/>
              <a:t>One can write Spark applications using SQL, R, Python, </a:t>
            </a:r>
            <a:r>
              <a:rPr lang="en-IN" dirty="0" err="1" smtClean="0"/>
              <a:t>Scala</a:t>
            </a:r>
            <a:r>
              <a:rPr lang="en-IN" dirty="0" smtClean="0"/>
              <a:t>, and Java. As such </a:t>
            </a:r>
            <a:r>
              <a:rPr lang="en-IN" dirty="0" err="1" smtClean="0"/>
              <a:t>Scala</a:t>
            </a:r>
            <a:r>
              <a:rPr lang="en-IN" dirty="0" smtClean="0"/>
              <a:t> in the native language of Spark. </a:t>
            </a:r>
          </a:p>
          <a:p>
            <a:pPr algn="just"/>
            <a:r>
              <a:rPr lang="en-IN" dirty="0" smtClean="0"/>
              <a:t>It was originally developed at the University of California, Berkley. Spark does in-memory calculations. This makes </a:t>
            </a:r>
            <a:r>
              <a:rPr lang="en-IN" b="1" u="sng" dirty="0" smtClean="0">
                <a:hlinkClick r:id="rId2"/>
              </a:rPr>
              <a:t>Spark faster than</a:t>
            </a:r>
            <a:r>
              <a:rPr lang="en-IN" u="sng" dirty="0" smtClean="0">
                <a:hlinkClick r:id="rId2"/>
              </a:rPr>
              <a:t> </a:t>
            </a:r>
            <a:r>
              <a:rPr lang="en-IN" b="1" u="sng" dirty="0" smtClean="0">
                <a:hlinkClick r:id="rId2"/>
              </a:rPr>
              <a:t>Hadoop map-reduce</a:t>
            </a:r>
            <a:r>
              <a:rPr lang="en-IN" dirty="0" smtClean="0"/>
              <a:t>.</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file test</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51520" y="2348880"/>
            <a:ext cx="8734575" cy="1025586"/>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11560" y="2204864"/>
            <a:ext cx="7787585" cy="371757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98282" y="836712"/>
            <a:ext cx="8767230" cy="504056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51520" y="374436"/>
            <a:ext cx="8575247" cy="608750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in Detail</a:t>
            </a:r>
            <a:endParaRPr lang="en-IN" dirty="0"/>
          </a:p>
        </p:txBody>
      </p:sp>
      <p:sp>
        <p:nvSpPr>
          <p:cNvPr id="3" name="Content Placeholder 2"/>
          <p:cNvSpPr>
            <a:spLocks noGrp="1"/>
          </p:cNvSpPr>
          <p:nvPr>
            <p:ph idx="1"/>
          </p:nvPr>
        </p:nvSpPr>
        <p:spPr/>
        <p:txBody>
          <a:bodyPr/>
          <a:lstStyle/>
          <a:p>
            <a:r>
              <a:rPr lang="en-IN" dirty="0" smtClean="0"/>
              <a:t>Open source – free availability of source code.</a:t>
            </a:r>
          </a:p>
          <a:p>
            <a:r>
              <a:rPr lang="en-IN" dirty="0" smtClean="0"/>
              <a:t>Highly scalable – add any number of nodes</a:t>
            </a:r>
          </a:p>
          <a:p>
            <a:r>
              <a:rPr lang="en-IN" dirty="0" smtClean="0"/>
              <a:t>Fault tolerance – Hadoop 2 uses “replication” mechanism. Hadoop 3 uses “Erasure code”.</a:t>
            </a:r>
          </a:p>
          <a:p>
            <a:r>
              <a:rPr lang="en-IN" dirty="0" smtClean="0"/>
              <a:t>High Availability – copies of data in different data nodes. Name nodes (active – running, passive – standby)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r>
              <a:rPr lang="en-IN" dirty="0" smtClean="0"/>
              <a:t>Cost effective – cluster of nodes uses commodity hardware.</a:t>
            </a:r>
          </a:p>
          <a:p>
            <a:r>
              <a:rPr lang="en-IN" dirty="0" smtClean="0"/>
              <a:t>Faster data processing – </a:t>
            </a:r>
            <a:r>
              <a:rPr lang="en-IN" i="1" dirty="0" smtClean="0"/>
              <a:t>Distributed</a:t>
            </a:r>
            <a:r>
              <a:rPr lang="en-IN" dirty="0" smtClean="0"/>
              <a:t> cluster of nodes.</a:t>
            </a:r>
          </a:p>
          <a:p>
            <a:r>
              <a:rPr lang="en-IN" dirty="0" smtClean="0"/>
              <a:t>Feasibility – Process unstructured data.</a:t>
            </a:r>
          </a:p>
          <a:p>
            <a:r>
              <a:rPr lang="en-IN" dirty="0" smtClean="0"/>
              <a:t>Data Reliability – Due to replication.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 Eco System</a:t>
            </a:r>
            <a:endParaRPr lang="en-IN" dirty="0"/>
          </a:p>
        </p:txBody>
      </p:sp>
      <p:sp>
        <p:nvSpPr>
          <p:cNvPr id="3" name="Content Placeholder 2"/>
          <p:cNvSpPr>
            <a:spLocks noGrp="1"/>
          </p:cNvSpPr>
          <p:nvPr>
            <p:ph idx="1"/>
          </p:nvPr>
        </p:nvSpPr>
        <p:spPr/>
        <p:txBody>
          <a:bodyPr>
            <a:normAutofit lnSpcReduction="10000"/>
          </a:bodyPr>
          <a:lstStyle/>
          <a:p>
            <a:r>
              <a:rPr lang="en-IN" dirty="0" smtClean="0"/>
              <a:t>These ecosystem components are actually </a:t>
            </a:r>
            <a:r>
              <a:rPr lang="en-IN" dirty="0" smtClean="0">
                <a:solidFill>
                  <a:srgbClr val="FF0000"/>
                </a:solidFill>
              </a:rPr>
              <a:t>different services </a:t>
            </a:r>
            <a:r>
              <a:rPr lang="en-IN" dirty="0" smtClean="0"/>
              <a:t>deployed by the various enterprise. </a:t>
            </a:r>
          </a:p>
          <a:p>
            <a:r>
              <a:rPr lang="en-IN" dirty="0" smtClean="0"/>
              <a:t>We can </a:t>
            </a:r>
            <a:r>
              <a:rPr lang="en-IN" dirty="0" smtClean="0">
                <a:solidFill>
                  <a:srgbClr val="FF0000"/>
                </a:solidFill>
              </a:rPr>
              <a:t>integrate</a:t>
            </a:r>
            <a:r>
              <a:rPr lang="en-IN" dirty="0" smtClean="0"/>
              <a:t> these to work with a variety of data. </a:t>
            </a:r>
          </a:p>
          <a:p>
            <a:r>
              <a:rPr lang="en-IN" dirty="0" smtClean="0"/>
              <a:t>Each of the Hadoop Ecosystem Components is developed to deliver explicit function. </a:t>
            </a:r>
          </a:p>
          <a:p>
            <a:r>
              <a:rPr lang="en-IN" dirty="0" smtClean="0"/>
              <a:t>And each has its own developer community and individual release cycle.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55576" y="980729"/>
            <a:ext cx="7632848" cy="482453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HDFS</a:t>
            </a:r>
            <a:endParaRPr lang="en-IN" dirty="0"/>
          </a:p>
        </p:txBody>
      </p:sp>
      <p:sp>
        <p:nvSpPr>
          <p:cNvPr id="3" name="Content Placeholder 2"/>
          <p:cNvSpPr>
            <a:spLocks noGrp="1"/>
          </p:cNvSpPr>
          <p:nvPr>
            <p:ph idx="1"/>
          </p:nvPr>
        </p:nvSpPr>
        <p:spPr/>
        <p:txBody>
          <a:bodyPr/>
          <a:lstStyle/>
          <a:p>
            <a:r>
              <a:rPr lang="en-IN" dirty="0" smtClean="0"/>
              <a:t>HDFS is the </a:t>
            </a:r>
            <a:r>
              <a:rPr lang="en-IN" dirty="0" smtClean="0">
                <a:solidFill>
                  <a:srgbClr val="FF0000"/>
                </a:solidFill>
              </a:rPr>
              <a:t>foundation of Hadoop</a:t>
            </a:r>
            <a:r>
              <a:rPr lang="en-IN" dirty="0" smtClean="0"/>
              <a:t> and hence is a very important component of the Hadoop ecosystem. </a:t>
            </a:r>
          </a:p>
          <a:p>
            <a:r>
              <a:rPr lang="en-IN" dirty="0" smtClean="0"/>
              <a:t>It is Java software that provides many features like </a:t>
            </a:r>
            <a:r>
              <a:rPr lang="en-IN" i="1" dirty="0" smtClean="0"/>
              <a:t>scalability, high availability, fault tolerance, cost effectiveness </a:t>
            </a:r>
            <a:r>
              <a:rPr lang="en-IN" dirty="0" smtClean="0"/>
              <a:t>etc.</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83568" y="620688"/>
            <a:ext cx="7920880" cy="554461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TotalTime>
  <Words>885</Words>
  <Application>Microsoft Office PowerPoint</Application>
  <PresentationFormat>On-screen Show (4:3)</PresentationFormat>
  <Paragraphs>129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Hadoop Features</vt:lpstr>
      <vt:lpstr>Slide 2</vt:lpstr>
      <vt:lpstr>Slide 3</vt:lpstr>
      <vt:lpstr>Features in Detail</vt:lpstr>
      <vt:lpstr>Slide 5</vt:lpstr>
      <vt:lpstr>Hadoop Eco System</vt:lpstr>
      <vt:lpstr>Slide 7</vt:lpstr>
      <vt:lpstr>1. HDFS</vt:lpstr>
      <vt:lpstr>Slide 9</vt:lpstr>
      <vt:lpstr>Slide 10</vt:lpstr>
      <vt:lpstr>Slide 11</vt:lpstr>
      <vt:lpstr>2. Map Reduce</vt:lpstr>
      <vt:lpstr>Slide 13</vt:lpstr>
      <vt:lpstr>3. Yarn</vt:lpstr>
      <vt:lpstr>Slide 15</vt:lpstr>
      <vt:lpstr>Slide 16</vt:lpstr>
      <vt:lpstr>Slide 17</vt:lpstr>
      <vt:lpstr>4. Hive</vt:lpstr>
      <vt:lpstr>5. Pig</vt:lpstr>
      <vt:lpstr>Slide 20</vt:lpstr>
      <vt:lpstr>Slide 21</vt:lpstr>
      <vt:lpstr> How does Pig work?</vt:lpstr>
      <vt:lpstr>6. HBase</vt:lpstr>
      <vt:lpstr>a. HBase Master </vt:lpstr>
      <vt:lpstr>b. RegionServer </vt:lpstr>
      <vt:lpstr>7. Mahout </vt:lpstr>
      <vt:lpstr>Slide 27</vt:lpstr>
      <vt:lpstr>8. Zookeeper </vt:lpstr>
      <vt:lpstr>Slide 29</vt:lpstr>
      <vt:lpstr>Slide 30</vt:lpstr>
      <vt:lpstr>Slide 31</vt:lpstr>
      <vt:lpstr>9. Oozie </vt:lpstr>
      <vt:lpstr>10. Apache Spark </vt:lpstr>
      <vt:lpstr>Slide 34</vt:lpstr>
      <vt:lpstr>Simple file test</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Features</dc:title>
  <dc:creator>Windows User</dc:creator>
  <cp:lastModifiedBy>Lenovo</cp:lastModifiedBy>
  <cp:revision>83</cp:revision>
  <dcterms:created xsi:type="dcterms:W3CDTF">2022-02-21T13:46:54Z</dcterms:created>
  <dcterms:modified xsi:type="dcterms:W3CDTF">2023-03-14T15:28:16Z</dcterms:modified>
</cp:coreProperties>
</file>