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03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094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726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00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295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072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67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308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48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68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71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0B46-22A1-4639-B937-7D7B035D739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483D-06B5-40A7-82C6-A9B88359A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5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data-blocks-hdfs-hadoop-distributed-file-syste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mapreduce-job-optimization-performance-tuning-techniqu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reducer-in-hadoop-mapreduce/" TargetMode="External"/><Relationship Id="rId2" Type="http://schemas.openxmlformats.org/officeDocument/2006/relationships/hyperlink" Target="https://data-flair.training/blogs/mapper-in-hadoop-mapreduc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mapper-in-hadoop-mapreduc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recordreader-in-hadoop-mapreduce/" TargetMode="External"/><Relationship Id="rId2" Type="http://schemas.openxmlformats.org/officeDocument/2006/relationships/hyperlink" Target="https://data-flair.training/blogs/hadoop-mapreduce-flow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mapper-in-hadoop-mapreduc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key-value-pairs-hadoop-mapredu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introduction-tutorial-hdf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Preethi</a:t>
            </a:r>
            <a:r>
              <a:rPr lang="en-US" dirty="0" smtClean="0"/>
              <a:t> </a:t>
            </a:r>
            <a:r>
              <a:rPr lang="en-US" dirty="0" err="1" smtClean="0"/>
              <a:t>Ananthachari</a:t>
            </a:r>
            <a:endParaRPr lang="en-US" dirty="0" smtClean="0"/>
          </a:p>
          <a:p>
            <a:r>
              <a:rPr lang="en-US" dirty="0" smtClean="0"/>
              <a:t>AI &amp; </a:t>
            </a:r>
            <a:r>
              <a:rPr lang="en-US" dirty="0" err="1" smtClean="0"/>
              <a:t>BigData</a:t>
            </a:r>
            <a:r>
              <a:rPr lang="en-US" dirty="0" smtClean="0"/>
              <a:t> </a:t>
            </a:r>
            <a:r>
              <a:rPr lang="en-US" dirty="0" err="1" smtClean="0"/>
              <a:t>Dept</a:t>
            </a:r>
            <a:endParaRPr lang="en-US" dirty="0" smtClean="0"/>
          </a:p>
          <a:p>
            <a:r>
              <a:rPr lang="en-US" dirty="0" smtClean="0"/>
              <a:t>Endicott college of International Studies</a:t>
            </a:r>
          </a:p>
          <a:p>
            <a:r>
              <a:rPr lang="en-US" dirty="0" smtClean="0"/>
              <a:t>Preethi.ga@wsu.ac.kr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820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input to a mapper is 1 </a:t>
            </a:r>
            <a:r>
              <a:rPr lang="en-US" b="1" u="sng" dirty="0">
                <a:hlinkClick r:id="rId2"/>
              </a:rPr>
              <a:t>block</a:t>
            </a:r>
            <a:r>
              <a:rPr lang="en-US" u="sng" dirty="0">
                <a:hlinkClick r:id="rId2"/>
              </a:rPr>
              <a:t> </a:t>
            </a:r>
            <a:r>
              <a:rPr lang="en-US" dirty="0"/>
              <a:t>at a time. (Split = block by default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output of mapper is written to a local disk of the machine on which mapper is running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Once </a:t>
            </a:r>
            <a:r>
              <a:rPr lang="en-US" dirty="0"/>
              <a:t>the map finishes, this intermediate output travels to reducer nodes (node where reducer will run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Reducer is the second phase of processing</a:t>
            </a:r>
          </a:p>
        </p:txBody>
      </p:sp>
    </p:spTree>
    <p:extLst>
      <p:ext uri="{BB962C8B-B14F-4D97-AF65-F5344CB8AC3E}">
        <p14:creationId xmlns="" xmlns:p14="http://schemas.microsoft.com/office/powerpoint/2010/main" val="427765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dirty="0"/>
              <a:t>By default on a slave, 2 mappers run at a time which can also be increased as per the requirements.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depends again on factors like </a:t>
            </a:r>
            <a:r>
              <a:rPr lang="en-US" dirty="0" err="1"/>
              <a:t>datanode</a:t>
            </a:r>
            <a:r>
              <a:rPr lang="en-US" dirty="0"/>
              <a:t> hardware, block size, machine configuration etc.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should not increase the number of mappers beyond the certain limit because it will decrease the </a:t>
            </a:r>
            <a:r>
              <a:rPr lang="en-US" b="1" u="sng" dirty="0">
                <a:hlinkClick r:id="rId2"/>
              </a:rPr>
              <a:t>performance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9018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Mapper</a:t>
            </a:r>
            <a:r>
              <a:rPr lang="en-US" dirty="0"/>
              <a:t> in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writes the </a:t>
            </a:r>
            <a:r>
              <a:rPr lang="en-US" dirty="0">
                <a:solidFill>
                  <a:srgbClr val="FF0000"/>
                </a:solidFill>
              </a:rPr>
              <a:t>output </a:t>
            </a:r>
            <a:r>
              <a:rPr lang="en-US" dirty="0"/>
              <a:t>to the </a:t>
            </a:r>
            <a:r>
              <a:rPr lang="en-US" dirty="0">
                <a:solidFill>
                  <a:srgbClr val="FF0000"/>
                </a:solidFill>
              </a:rPr>
              <a:t>local disk </a:t>
            </a:r>
            <a:r>
              <a:rPr lang="en-US" dirty="0"/>
              <a:t>of the machine it is working. This is the temporary data.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output of mapper is also called </a:t>
            </a:r>
            <a:r>
              <a:rPr lang="en-US" dirty="0">
                <a:solidFill>
                  <a:srgbClr val="FF0000"/>
                </a:solidFill>
              </a:rPr>
              <a:t>intermediate</a:t>
            </a:r>
            <a:r>
              <a:rPr lang="en-US" dirty="0"/>
              <a:t> output. All mappers are writing the output to the local disk.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First mapper finishes, data (output of the mapper) is traveling from mapper node to reducer node. </a:t>
            </a:r>
            <a:endParaRPr lang="en-US" dirty="0" smtClean="0"/>
          </a:p>
          <a:p>
            <a:pPr algn="just"/>
            <a:r>
              <a:rPr lang="en-US" dirty="0" smtClean="0"/>
              <a:t>Hence</a:t>
            </a:r>
            <a:r>
              <a:rPr lang="en-US" dirty="0"/>
              <a:t>, this movement of output from mapper node to reducer node is called </a:t>
            </a:r>
            <a:r>
              <a:rPr lang="en-US" b="1" dirty="0"/>
              <a:t>shuffle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64803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data for a </a:t>
            </a:r>
            <a:r>
              <a:rPr lang="en-US" dirty="0" err="1"/>
              <a:t>MapReduce</a:t>
            </a:r>
            <a:r>
              <a:rPr lang="en-US" dirty="0"/>
              <a:t> task is stored in </a:t>
            </a:r>
            <a:r>
              <a:rPr lang="en-US" b="1" dirty="0"/>
              <a:t>input </a:t>
            </a:r>
            <a:r>
              <a:rPr lang="en-US" b="1" dirty="0" smtClean="0"/>
              <a:t>files. </a:t>
            </a:r>
            <a:r>
              <a:rPr lang="en-US" dirty="0" smtClean="0"/>
              <a:t>Input files stay in HDFS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err="1"/>
              <a:t>InputFormat</a:t>
            </a:r>
            <a:r>
              <a:rPr lang="en-US" dirty="0"/>
              <a:t> defines how these input files are split and read</a:t>
            </a:r>
            <a:r>
              <a:rPr lang="en-US" dirty="0" smtClean="0"/>
              <a:t>. </a:t>
            </a:r>
            <a:r>
              <a:rPr lang="en-US" dirty="0" err="1"/>
              <a:t>InputFormat</a:t>
            </a:r>
            <a:r>
              <a:rPr lang="en-US" dirty="0"/>
              <a:t> creates </a:t>
            </a:r>
            <a:r>
              <a:rPr lang="en-US" dirty="0" err="1" smtClean="0"/>
              <a:t>InputSplit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One map task is created for each split; thus the number of map tasks will be equal to the number of </a:t>
            </a:r>
            <a:r>
              <a:rPr lang="en-US" dirty="0" err="1"/>
              <a:t>InputSplits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split is divided into records and each record will be processed by the mapper.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95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algn="just"/>
            <a:r>
              <a:rPr lang="en-US" dirty="0" smtClean="0"/>
              <a:t>Record reader communicates with the Input split. </a:t>
            </a:r>
          </a:p>
          <a:p>
            <a:pPr algn="just"/>
            <a:r>
              <a:rPr lang="en-US" dirty="0" smtClean="0"/>
              <a:t>Converts the data into key, value pairs suitable for reading by Mapper.</a:t>
            </a:r>
          </a:p>
          <a:p>
            <a:pPr algn="just"/>
            <a:r>
              <a:rPr lang="en-US" dirty="0" smtClean="0"/>
              <a:t>The intermediate output of Mapper is sent to the Combiner.</a:t>
            </a:r>
          </a:p>
          <a:p>
            <a:pPr algn="just"/>
            <a:r>
              <a:rPr lang="en-US" dirty="0" smtClean="0"/>
              <a:t>Combiner is also called as mini-reducer. </a:t>
            </a:r>
          </a:p>
          <a:p>
            <a:pPr algn="just"/>
            <a:r>
              <a:rPr lang="en-US" dirty="0" smtClean="0"/>
              <a:t>It performs </a:t>
            </a:r>
            <a:r>
              <a:rPr lang="en-US" dirty="0"/>
              <a:t>local aggregation on the mappers’ output, which helps to </a:t>
            </a:r>
            <a:r>
              <a:rPr lang="en-US" dirty="0">
                <a:solidFill>
                  <a:srgbClr val="FF0000"/>
                </a:solidFill>
              </a:rPr>
              <a:t>minimize</a:t>
            </a:r>
            <a:r>
              <a:rPr lang="en-US" dirty="0"/>
              <a:t> the data transfer between mapper and </a:t>
            </a:r>
            <a:r>
              <a:rPr lang="en-US" b="1" dirty="0" smtClean="0"/>
              <a:t>reducer. </a:t>
            </a:r>
            <a:r>
              <a:rPr lang="en-US" dirty="0" smtClean="0"/>
              <a:t>It sends the results to</a:t>
            </a:r>
            <a:r>
              <a:rPr lang="en-US" b="1" dirty="0" smtClean="0"/>
              <a:t> </a:t>
            </a:r>
            <a:r>
              <a:rPr lang="en-US" b="1" dirty="0" err="1" smtClean="0"/>
              <a:t>Partitioner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622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b="1" dirty="0" err="1"/>
              <a:t>Partitioner</a:t>
            </a:r>
            <a:r>
              <a:rPr lang="en-US" dirty="0"/>
              <a:t> comes into the picture if we are working on more than one reducer (for one reducer </a:t>
            </a:r>
            <a:r>
              <a:rPr lang="en-US" dirty="0" err="1"/>
              <a:t>partitioner</a:t>
            </a:r>
            <a:r>
              <a:rPr lang="en-US" dirty="0"/>
              <a:t> is not used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It performs partitioning. By hash function, key is used to derive partition.</a:t>
            </a:r>
          </a:p>
          <a:p>
            <a:pPr algn="just"/>
            <a:r>
              <a:rPr lang="en-US" dirty="0"/>
              <a:t>According to the key value in </a:t>
            </a:r>
            <a:r>
              <a:rPr lang="en-US" dirty="0" err="1"/>
              <a:t>MapReduce</a:t>
            </a:r>
            <a:r>
              <a:rPr lang="en-US" dirty="0"/>
              <a:t>, each combiner output is partitioned, and a record having the same key value goes into the same partition, and then each partition is sent to a reducer. </a:t>
            </a:r>
          </a:p>
        </p:txBody>
      </p:sp>
    </p:spTree>
    <p:extLst>
      <p:ext uri="{BB962C8B-B14F-4D97-AF65-F5344CB8AC3E}">
        <p14:creationId xmlns="" xmlns:p14="http://schemas.microsoft.com/office/powerpoint/2010/main" val="409956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Shuffling and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output is Shuffled to the reduce node (which is a normal slave node but reduce phase will run here hence called as reducer node).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shuffling is the </a:t>
            </a:r>
            <a:r>
              <a:rPr lang="en-US" dirty="0">
                <a:solidFill>
                  <a:srgbClr val="FF0000"/>
                </a:solidFill>
              </a:rPr>
              <a:t>physical movement </a:t>
            </a:r>
            <a:r>
              <a:rPr lang="en-US" dirty="0"/>
              <a:t>of the data which is done over the network. </a:t>
            </a:r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all the mappers are finished and their output is shuffled on the reducer nodes, then this intermediate output is </a:t>
            </a:r>
            <a:r>
              <a:rPr lang="en-US" dirty="0">
                <a:solidFill>
                  <a:srgbClr val="FF0000"/>
                </a:solidFill>
              </a:rPr>
              <a:t>merged and sorted</a:t>
            </a:r>
            <a:r>
              <a:rPr lang="en-US" dirty="0"/>
              <a:t>, which is then provided as input to reduce phase.</a:t>
            </a:r>
          </a:p>
        </p:txBody>
      </p:sp>
    </p:spTree>
    <p:extLst>
      <p:ext uri="{BB962C8B-B14F-4D97-AF65-F5344CB8AC3E}">
        <p14:creationId xmlns="" xmlns:p14="http://schemas.microsoft.com/office/powerpoint/2010/main" val="335693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takes the set of intermediate key-value pairs produced by the mappers as the input and then runs a reducer function on each of them to generate the output. </a:t>
            </a:r>
            <a:endParaRPr lang="en-US" dirty="0" smtClean="0"/>
          </a:p>
          <a:p>
            <a:pPr algn="just"/>
            <a:r>
              <a:rPr lang="en-US" b="1" dirty="0" smtClean="0"/>
              <a:t>Record Writer </a:t>
            </a:r>
            <a:r>
              <a:rPr lang="en-US" dirty="0" smtClean="0"/>
              <a:t>: </a:t>
            </a:r>
            <a:r>
              <a:rPr lang="en-US" dirty="0"/>
              <a:t>It writes these output key-value pair from the Reducer phase to the output files.</a:t>
            </a:r>
          </a:p>
        </p:txBody>
      </p:sp>
    </p:spTree>
    <p:extLst>
      <p:ext uri="{BB962C8B-B14F-4D97-AF65-F5344CB8AC3E}">
        <p14:creationId xmlns="" xmlns:p14="http://schemas.microsoft.com/office/powerpoint/2010/main" val="128607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681038"/>
            <a:ext cx="67913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6024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528638"/>
            <a:ext cx="4067175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814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Job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MapReduce</a:t>
            </a:r>
            <a:r>
              <a:rPr lang="en-US" dirty="0"/>
              <a:t> Job or a </a:t>
            </a:r>
            <a:r>
              <a:rPr lang="en-US" dirty="0" err="1"/>
              <a:t>A</a:t>
            </a:r>
            <a:r>
              <a:rPr lang="en-US" dirty="0"/>
              <a:t> “full program” is an execution of a</a:t>
            </a:r>
            <a:r>
              <a:rPr lang="en-US" b="1" u="sng" dirty="0">
                <a:hlinkClick r:id="rId2"/>
              </a:rPr>
              <a:t> Mapper</a:t>
            </a:r>
            <a:r>
              <a:rPr lang="en-US" dirty="0"/>
              <a:t> and </a:t>
            </a:r>
            <a:r>
              <a:rPr lang="en-US" b="1" u="sng" dirty="0">
                <a:hlinkClick r:id="rId3"/>
              </a:rPr>
              <a:t>Reducer</a:t>
            </a:r>
            <a:r>
              <a:rPr lang="en-US" dirty="0"/>
              <a:t> across a data set. 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/>
              <a:t>It consists of the input data, the </a:t>
            </a:r>
            <a:r>
              <a:rPr lang="en-US" dirty="0" err="1"/>
              <a:t>MapReduce</a:t>
            </a:r>
            <a:r>
              <a:rPr lang="en-US" dirty="0"/>
              <a:t> Program, and configuration info. </a:t>
            </a:r>
          </a:p>
        </p:txBody>
      </p:sp>
    </p:spTree>
    <p:extLst>
      <p:ext uri="{BB962C8B-B14F-4D97-AF65-F5344CB8AC3E}">
        <p14:creationId xmlns="" xmlns:p14="http://schemas.microsoft.com/office/powerpoint/2010/main" val="312887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223963"/>
            <a:ext cx="28575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484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80988"/>
            <a:ext cx="3867150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697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Key Value Pair is Generated?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/>
            <a:r>
              <a:rPr lang="en-US" dirty="0"/>
              <a:t>In </a:t>
            </a:r>
            <a:r>
              <a:rPr lang="en-US" dirty="0" err="1"/>
              <a:t>MapReduce</a:t>
            </a:r>
            <a:r>
              <a:rPr lang="en-US" dirty="0"/>
              <a:t>, map function processes a certain key-value pair and emits a certain number of key-value pairs and the Reduce function processes values grouped by the same key and emits another set of key-value pairs as output.  The output types of the Map should match the input types of the Reduce as shown below:</a:t>
            </a:r>
          </a:p>
          <a:p>
            <a:pPr algn="just" fontAlgn="base"/>
            <a:r>
              <a:rPr lang="en-US" b="1" dirty="0"/>
              <a:t>Map:</a:t>
            </a:r>
            <a:r>
              <a:rPr lang="en-US" dirty="0"/>
              <a:t> (K1, V1) -&gt; list (K2, V2)</a:t>
            </a:r>
          </a:p>
          <a:p>
            <a:pPr algn="just" fontAlgn="base"/>
            <a:r>
              <a:rPr lang="en-US" b="1" dirty="0"/>
              <a:t>Reduce:</a:t>
            </a:r>
            <a:r>
              <a:rPr lang="en-US" dirty="0"/>
              <a:t> {(K2, list (V2 }) -&gt; list (K3, V3)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692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In general, the key-value pair is specified in 4 places: Map input, Map output, Reduce input and Reduce output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 fontAlgn="base"/>
            <a:r>
              <a:rPr lang="en-US" dirty="0"/>
              <a:t>Suppose, the content of the file which is stored in HDFS is </a:t>
            </a:r>
            <a:r>
              <a:rPr lang="en-US" b="1" dirty="0"/>
              <a:t>John is Mark Joey is John</a:t>
            </a:r>
            <a:r>
              <a:rPr lang="en-US" dirty="0"/>
              <a:t>. Using </a:t>
            </a:r>
            <a:r>
              <a:rPr lang="en-US" dirty="0" err="1"/>
              <a:t>InputFormat</a:t>
            </a:r>
            <a:r>
              <a:rPr lang="en-US" dirty="0"/>
              <a:t>, we will define how this file will split and read. By default, </a:t>
            </a:r>
            <a:r>
              <a:rPr lang="en-US" dirty="0" err="1"/>
              <a:t>RecordReader</a:t>
            </a:r>
            <a:r>
              <a:rPr lang="en-US" dirty="0"/>
              <a:t> uses </a:t>
            </a:r>
            <a:r>
              <a:rPr lang="en-US" dirty="0" err="1"/>
              <a:t>TextInputFormat</a:t>
            </a:r>
            <a:r>
              <a:rPr lang="en-US" dirty="0"/>
              <a:t> to convert this file into a key-value pair.</a:t>
            </a:r>
          </a:p>
          <a:p>
            <a:pPr algn="just" fontAlgn="base"/>
            <a:r>
              <a:rPr lang="en-US" b="1" dirty="0"/>
              <a:t>Key –</a:t>
            </a:r>
            <a:r>
              <a:rPr lang="en-US" dirty="0"/>
              <a:t> It is offset of the beginning of the line within the file.</a:t>
            </a:r>
          </a:p>
          <a:p>
            <a:pPr algn="just" fontAlgn="base"/>
            <a:r>
              <a:rPr lang="en-US" b="1" dirty="0"/>
              <a:t>Value –</a:t>
            </a:r>
            <a:r>
              <a:rPr lang="en-US" dirty="0"/>
              <a:t> It is the content of the line, excluding line terminators.</a:t>
            </a:r>
          </a:p>
          <a:p>
            <a:pPr algn="just" fontAlgn="base"/>
            <a:r>
              <a:rPr lang="en-US" dirty="0"/>
              <a:t>From the above content of the file-</a:t>
            </a:r>
          </a:p>
          <a:p>
            <a:pPr algn="just" fontAlgn="base"/>
            <a:r>
              <a:rPr lang="en-US" b="1" dirty="0"/>
              <a:t>Key</a:t>
            </a:r>
            <a:r>
              <a:rPr lang="en-US" dirty="0"/>
              <a:t> is 0</a:t>
            </a:r>
          </a:p>
          <a:p>
            <a:pPr algn="just" fontAlgn="base"/>
            <a:r>
              <a:rPr lang="en-US" b="1" dirty="0"/>
              <a:t>Value</a:t>
            </a:r>
            <a:r>
              <a:rPr lang="en-US" dirty="0"/>
              <a:t> is John is Mark Joey is John.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807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 get the data to mapper?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We have 2 methods to get the data to</a:t>
            </a:r>
            <a:r>
              <a:rPr lang="en-US" b="1" u="sng" dirty="0">
                <a:hlinkClick r:id="rId2"/>
              </a:rPr>
              <a:t> mapper</a:t>
            </a:r>
            <a:r>
              <a:rPr lang="en-US" dirty="0"/>
              <a:t> in </a:t>
            </a:r>
            <a:r>
              <a:rPr lang="en-US" dirty="0" err="1"/>
              <a:t>MapReduce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getsplits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createRecordReader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as shown below:</a:t>
            </a:r>
          </a:p>
          <a:p>
            <a:pPr fontAlgn="base"/>
            <a:r>
              <a:rPr lang="en-US" dirty="0" smtClean="0"/>
              <a:t>public </a:t>
            </a:r>
            <a:r>
              <a:rPr lang="en-US" dirty="0"/>
              <a:t>abstract class </a:t>
            </a:r>
            <a:r>
              <a:rPr lang="en-US" dirty="0" err="1"/>
              <a:t>InputFormat</a:t>
            </a:r>
            <a:r>
              <a:rPr lang="en-US" dirty="0"/>
              <a:t>&lt;K, V&gt;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 abstract List&lt;</a:t>
            </a:r>
            <a:r>
              <a:rPr lang="en-US" dirty="0" err="1"/>
              <a:t>InputSplit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getSplits</a:t>
            </a:r>
            <a:r>
              <a:rPr lang="en-US" dirty="0"/>
              <a:t>(</a:t>
            </a:r>
            <a:r>
              <a:rPr lang="en-US" dirty="0" err="1"/>
              <a:t>JobContext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 smtClean="0"/>
              <a:t>InterruptedException</a:t>
            </a:r>
            <a:r>
              <a:rPr lang="en-US" dirty="0" smtClean="0"/>
              <a:t>;</a:t>
            </a:r>
          </a:p>
          <a:p>
            <a:pPr fontAlgn="base">
              <a:buNone/>
            </a:pPr>
            <a:r>
              <a:rPr lang="en-US" dirty="0" smtClean="0"/>
              <a:t>    public </a:t>
            </a:r>
            <a:r>
              <a:rPr lang="en-US" dirty="0"/>
              <a:t>abstract </a:t>
            </a:r>
            <a:r>
              <a:rPr lang="en-US" dirty="0" err="1">
                <a:solidFill>
                  <a:srgbClr val="FF0000"/>
                </a:solidFill>
              </a:rPr>
              <a:t>RecordReader</a:t>
            </a:r>
            <a:r>
              <a:rPr lang="en-US" dirty="0"/>
              <a:t>&lt;K, V&gt;</a:t>
            </a:r>
            <a:br>
              <a:rPr lang="en-US" dirty="0"/>
            </a:br>
            <a:r>
              <a:rPr lang="en-US" dirty="0" err="1"/>
              <a:t>createRecordReader</a:t>
            </a:r>
            <a:r>
              <a:rPr lang="en-US" dirty="0"/>
              <a:t>(</a:t>
            </a:r>
            <a:r>
              <a:rPr lang="en-US" dirty="0" err="1"/>
              <a:t>InputSplit</a:t>
            </a:r>
            <a:r>
              <a:rPr lang="en-US" dirty="0"/>
              <a:t> split,</a:t>
            </a:r>
            <a:br>
              <a:rPr lang="en-US" dirty="0"/>
            </a:br>
            <a:r>
              <a:rPr lang="en-US" dirty="0" err="1"/>
              <a:t>TaskAttemptContext</a:t>
            </a:r>
            <a:r>
              <a:rPr lang="en-US" dirty="0"/>
              <a:t> context) throws </a:t>
            </a:r>
            <a:r>
              <a:rPr lang="en-US" dirty="0" err="1"/>
              <a:t>IOException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InterruptedException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148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err="1" smtClean="0"/>
              <a:t>MapReduce</a:t>
            </a:r>
            <a:r>
              <a:rPr lang="en-IN" dirty="0" smtClean="0"/>
              <a:t> </a:t>
            </a:r>
            <a:r>
              <a:rPr lang="en-IN" dirty="0" err="1" smtClean="0"/>
              <a:t>InputSplit</a:t>
            </a:r>
            <a:r>
              <a:rPr lang="en-IN" dirty="0" smtClean="0"/>
              <a:t> length is measured in bytes and every </a:t>
            </a:r>
            <a:r>
              <a:rPr lang="en-IN" dirty="0" err="1" smtClean="0"/>
              <a:t>InputSplit</a:t>
            </a:r>
            <a:r>
              <a:rPr lang="en-IN" dirty="0" smtClean="0"/>
              <a:t> has storage locations (hostname strings). </a:t>
            </a:r>
          </a:p>
          <a:p>
            <a:pPr algn="just"/>
            <a:r>
              <a:rPr lang="en-IN" dirty="0" err="1" smtClean="0"/>
              <a:t>Inputsplit</a:t>
            </a:r>
            <a:r>
              <a:rPr lang="en-IN" dirty="0" smtClean="0"/>
              <a:t> does not contain the input data; it is just a reference to the data.</a:t>
            </a:r>
          </a:p>
          <a:p>
            <a:pPr algn="just"/>
            <a:r>
              <a:rPr lang="en-IN" dirty="0" err="1" smtClean="0"/>
              <a:t>InputFormat</a:t>
            </a:r>
            <a:r>
              <a:rPr lang="en-IN" dirty="0" smtClean="0"/>
              <a:t> creates the </a:t>
            </a:r>
            <a:r>
              <a:rPr lang="en-IN" dirty="0" err="1" smtClean="0"/>
              <a:t>Inputsplit</a:t>
            </a:r>
            <a:r>
              <a:rPr lang="en-IN" dirty="0" smtClean="0"/>
              <a:t> and divide into records.</a:t>
            </a:r>
          </a:p>
          <a:p>
            <a:pPr algn="just"/>
            <a:r>
              <a:rPr lang="en-IN" dirty="0" err="1" smtClean="0"/>
              <a:t>FileInputFormat</a:t>
            </a:r>
            <a:r>
              <a:rPr lang="en-IN" dirty="0" smtClean="0"/>
              <a:t>, by default, breaks a file into </a:t>
            </a:r>
            <a:r>
              <a:rPr lang="en-IN" b="1" dirty="0" smtClean="0"/>
              <a:t>128MB</a:t>
            </a:r>
            <a:r>
              <a:rPr lang="en-IN" dirty="0" smtClean="0"/>
              <a:t> chunks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223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By setting </a:t>
            </a:r>
            <a:r>
              <a:rPr lang="en-IN" i="1" dirty="0" err="1" smtClean="0"/>
              <a:t>mapred.min.split.size</a:t>
            </a:r>
            <a:r>
              <a:rPr lang="en-IN" dirty="0" smtClean="0"/>
              <a:t> parameter in </a:t>
            </a:r>
            <a:r>
              <a:rPr lang="en-IN" i="1" dirty="0" smtClean="0"/>
              <a:t>mapred-site.xml</a:t>
            </a:r>
            <a:r>
              <a:rPr lang="en-IN" dirty="0" smtClean="0"/>
              <a:t> we can control this value or by overriding the parameter in the Job object used to submit a particular </a:t>
            </a:r>
            <a:r>
              <a:rPr lang="en-IN" b="1" u="sng" dirty="0" err="1" smtClean="0">
                <a:hlinkClick r:id="rId2"/>
              </a:rPr>
              <a:t>MapReduce</a:t>
            </a:r>
            <a:r>
              <a:rPr lang="en-IN" b="1" u="sng" dirty="0" smtClean="0">
                <a:hlinkClick r:id="rId2"/>
              </a:rPr>
              <a:t> job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client (running the job) can calculate the splits for a job by calling ‘</a:t>
            </a:r>
            <a:r>
              <a:rPr lang="en-IN" b="1" dirty="0" err="1" smtClean="0"/>
              <a:t>getSplit</a:t>
            </a:r>
            <a:r>
              <a:rPr lang="en-IN" b="1" dirty="0" smtClean="0"/>
              <a:t>()</a:t>
            </a:r>
            <a:r>
              <a:rPr lang="en-IN" dirty="0" smtClean="0"/>
              <a:t>’, and then sent to the application master, which uses their storage locations to schedule map tasks that will process them on the cluster. </a:t>
            </a:r>
          </a:p>
          <a:p>
            <a:pPr algn="just"/>
            <a:r>
              <a:rPr lang="en-IN" dirty="0" smtClean="0"/>
              <a:t>Then, map task passes the split to the </a:t>
            </a:r>
            <a:r>
              <a:rPr lang="en-IN" i="1" dirty="0" err="1" smtClean="0"/>
              <a:t>createRecordReader</a:t>
            </a:r>
            <a:r>
              <a:rPr lang="en-IN" i="1" dirty="0" smtClean="0"/>
              <a:t>()</a:t>
            </a:r>
            <a:r>
              <a:rPr lang="en-IN" dirty="0" smtClean="0"/>
              <a:t> method on </a:t>
            </a:r>
            <a:r>
              <a:rPr lang="en-IN" dirty="0" err="1" smtClean="0"/>
              <a:t>InputFormat</a:t>
            </a:r>
            <a:r>
              <a:rPr lang="en-IN" dirty="0" smtClean="0"/>
              <a:t> to get </a:t>
            </a:r>
            <a:r>
              <a:rPr lang="en-IN" b="1" u="sng" dirty="0" err="1" smtClean="0">
                <a:hlinkClick r:id="rId3"/>
              </a:rPr>
              <a:t>RecordReader</a:t>
            </a:r>
            <a:r>
              <a:rPr lang="en-IN" u="sng" dirty="0" smtClean="0">
                <a:hlinkClick r:id="rId3"/>
              </a:rPr>
              <a:t> </a:t>
            </a:r>
            <a:r>
              <a:rPr lang="en-IN" dirty="0" smtClean="0"/>
              <a:t>for the split and </a:t>
            </a:r>
            <a:r>
              <a:rPr lang="en-IN" dirty="0" err="1" smtClean="0"/>
              <a:t>RecordReader</a:t>
            </a:r>
            <a:r>
              <a:rPr lang="en-IN" dirty="0" smtClean="0"/>
              <a:t> generate record (key-value pair), which it passes to the map function.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Record Reader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5151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err="1" smtClean="0"/>
              <a:t>InputFormat</a:t>
            </a:r>
            <a:r>
              <a:rPr lang="en-IN" dirty="0" smtClean="0"/>
              <a:t> class calls the </a:t>
            </a:r>
            <a:r>
              <a:rPr lang="en-IN" b="1" dirty="0" err="1" smtClean="0"/>
              <a:t>getSplits</a:t>
            </a:r>
            <a:r>
              <a:rPr lang="en-IN" b="1" dirty="0" smtClean="0"/>
              <a:t>()</a:t>
            </a:r>
            <a:r>
              <a:rPr lang="en-IN" dirty="0" smtClean="0"/>
              <a:t> function and computes splits for each file.</a:t>
            </a:r>
          </a:p>
          <a:p>
            <a:pPr algn="just"/>
            <a:r>
              <a:rPr lang="en-IN" dirty="0" smtClean="0"/>
              <a:t>then sends them to the </a:t>
            </a:r>
            <a:r>
              <a:rPr lang="en-IN" b="1" dirty="0" err="1" smtClean="0"/>
              <a:t>JobTracker</a:t>
            </a:r>
            <a:endParaRPr lang="en-IN" b="1" dirty="0" smtClean="0"/>
          </a:p>
          <a:p>
            <a:pPr algn="just"/>
            <a:r>
              <a:rPr lang="en-IN" dirty="0" smtClean="0"/>
              <a:t>It schedule map tasks to process them on the </a:t>
            </a:r>
            <a:r>
              <a:rPr lang="en-IN" b="1" dirty="0" err="1" smtClean="0"/>
              <a:t>TaskTrackers</a:t>
            </a:r>
            <a:r>
              <a:rPr lang="en-IN" b="1" dirty="0" smtClean="0"/>
              <a:t>.</a:t>
            </a:r>
          </a:p>
          <a:p>
            <a:pPr algn="just"/>
            <a:r>
              <a:rPr lang="en-IN" dirty="0" smtClean="0"/>
              <a:t>Map task then passes the split to the </a:t>
            </a:r>
            <a:r>
              <a:rPr lang="en-IN" b="1" dirty="0" err="1" smtClean="0"/>
              <a:t>createRecordReader</a:t>
            </a:r>
            <a:r>
              <a:rPr lang="en-IN" b="1" dirty="0" smtClean="0"/>
              <a:t>()</a:t>
            </a:r>
            <a:r>
              <a:rPr lang="en-IN" dirty="0" smtClean="0"/>
              <a:t> method on </a:t>
            </a:r>
            <a:r>
              <a:rPr lang="en-IN" dirty="0" err="1" smtClean="0"/>
              <a:t>InputFormat</a:t>
            </a:r>
            <a:r>
              <a:rPr lang="en-IN" dirty="0" smtClean="0"/>
              <a:t> in task tracker to obtain a </a:t>
            </a:r>
            <a:r>
              <a:rPr lang="en-IN" dirty="0" err="1" smtClean="0"/>
              <a:t>RecordReader</a:t>
            </a:r>
            <a:r>
              <a:rPr lang="en-IN" dirty="0" smtClean="0"/>
              <a:t> for that split.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RecordReader</a:t>
            </a:r>
            <a:r>
              <a:rPr lang="en-IN" dirty="0" smtClean="0"/>
              <a:t> load’s data from its source and converts into key-value pairs suitable for reading by the</a:t>
            </a:r>
            <a:r>
              <a:rPr lang="en-IN" b="1" dirty="0" smtClean="0"/>
              <a:t> </a:t>
            </a:r>
            <a:r>
              <a:rPr lang="en-IN" b="1" u="sng" dirty="0" err="1" smtClean="0">
                <a:hlinkClick r:id="rId2"/>
              </a:rPr>
              <a:t>mapper</a:t>
            </a:r>
            <a:r>
              <a:rPr lang="en-IN" b="1" u="sng" dirty="0" smtClean="0">
                <a:hlinkClick r:id="rId2"/>
              </a:rPr>
              <a:t>.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RecordReader</a:t>
            </a:r>
            <a:r>
              <a:rPr lang="en-IN" dirty="0" smtClean="0"/>
              <a:t> works?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dirty="0" err="1" smtClean="0"/>
              <a:t>RecordReader</a:t>
            </a:r>
            <a:r>
              <a:rPr lang="en-IN" dirty="0" smtClean="0"/>
              <a:t> is more than </a:t>
            </a:r>
            <a:r>
              <a:rPr lang="en-IN" dirty="0" err="1" smtClean="0"/>
              <a:t>iterator</a:t>
            </a:r>
            <a:r>
              <a:rPr lang="en-IN" dirty="0" smtClean="0"/>
              <a:t> over records, and map task uses one record to generate key-value pair which is passed to the map function. We can see this by using </a:t>
            </a:r>
            <a:r>
              <a:rPr lang="en-IN" dirty="0" err="1" smtClean="0"/>
              <a:t>mapper’s</a:t>
            </a:r>
            <a:r>
              <a:rPr lang="en-IN" dirty="0" smtClean="0"/>
              <a:t> run function: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task in </a:t>
            </a:r>
            <a:r>
              <a:rPr lang="en-US" dirty="0" err="1"/>
              <a:t>MapReduce</a:t>
            </a:r>
            <a:r>
              <a:rPr lang="en-US" dirty="0"/>
              <a:t> is an execution of a Mapper or a Reducer on a slice of data.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also called Task-In-Progress (TIP).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means processing of data is in progress either on mapper or reducer.</a:t>
            </a:r>
          </a:p>
        </p:txBody>
      </p:sp>
    </p:spTree>
    <p:extLst>
      <p:ext uri="{BB962C8B-B14F-4D97-AF65-F5344CB8AC3E}">
        <p14:creationId xmlns="" xmlns:p14="http://schemas.microsoft.com/office/powerpoint/2010/main" val="4243003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public void run(Context </a:t>
            </a:r>
            <a:r>
              <a:rPr lang="en-IN" dirty="0" err="1" smtClean="0"/>
              <a:t>context</a:t>
            </a:r>
            <a:r>
              <a:rPr lang="en-IN" dirty="0" smtClean="0"/>
              <a:t>) throws </a:t>
            </a:r>
            <a:r>
              <a:rPr lang="en-IN" dirty="0" err="1" smtClean="0"/>
              <a:t>IOException</a:t>
            </a:r>
            <a:r>
              <a:rPr lang="en-IN" dirty="0" smtClean="0"/>
              <a:t>, </a:t>
            </a:r>
            <a:r>
              <a:rPr lang="en-IN" dirty="0" err="1" smtClean="0"/>
              <a:t>InterruptedException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&lt;pre&gt;setup(context);</a:t>
            </a:r>
            <a:br>
              <a:rPr lang="en-IN" dirty="0" smtClean="0"/>
            </a:br>
            <a:r>
              <a:rPr lang="en-IN" dirty="0" smtClean="0"/>
              <a:t>while(</a:t>
            </a:r>
            <a:r>
              <a:rPr lang="en-IN" dirty="0" err="1" smtClean="0"/>
              <a:t>context.nextKeyValue</a:t>
            </a:r>
            <a:r>
              <a:rPr lang="en-IN" dirty="0" smtClean="0"/>
              <a:t>())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map(</a:t>
            </a:r>
            <a:r>
              <a:rPr lang="en-IN" dirty="0" err="1" smtClean="0"/>
              <a:t>context.setCurrentKey</a:t>
            </a:r>
            <a:r>
              <a:rPr lang="en-IN" dirty="0" smtClean="0"/>
              <a:t>(),</a:t>
            </a:r>
            <a:r>
              <a:rPr lang="en-IN" dirty="0" err="1" smtClean="0"/>
              <a:t>context.getCurrentValue</a:t>
            </a:r>
            <a:r>
              <a:rPr lang="en-IN" dirty="0" smtClean="0"/>
              <a:t>(),context)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cleanup(context);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After running </a:t>
            </a:r>
            <a:r>
              <a:rPr lang="en-IN" b="1" dirty="0" smtClean="0"/>
              <a:t>setup()</a:t>
            </a:r>
            <a:r>
              <a:rPr lang="en-IN" dirty="0" smtClean="0"/>
              <a:t>, the </a:t>
            </a:r>
            <a:r>
              <a:rPr lang="en-IN" b="1" dirty="0" err="1" smtClean="0"/>
              <a:t>nextKeyValue</a:t>
            </a:r>
            <a:r>
              <a:rPr lang="en-IN" b="1" dirty="0" smtClean="0"/>
              <a:t>()</a:t>
            </a:r>
            <a:r>
              <a:rPr lang="en-IN" dirty="0" smtClean="0"/>
              <a:t> will repeat on the context, to populate the key and value objects for the </a:t>
            </a:r>
            <a:r>
              <a:rPr lang="en-IN" dirty="0" err="1" smtClean="0"/>
              <a:t>mapper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The key and value is retrieved from the record reader by way of context and passed to the </a:t>
            </a:r>
            <a:r>
              <a:rPr lang="en-IN" b="1" dirty="0" smtClean="0"/>
              <a:t>map()</a:t>
            </a:r>
            <a:r>
              <a:rPr lang="en-IN" dirty="0" smtClean="0"/>
              <a:t> method to do its work. </a:t>
            </a:r>
          </a:p>
          <a:p>
            <a:pPr algn="just"/>
            <a:r>
              <a:rPr lang="en-IN" dirty="0" smtClean="0"/>
              <a:t>An input to the map function, which is a key-value pair(K, V), gets processed as per the logic mentioned in the map code. </a:t>
            </a:r>
          </a:p>
          <a:p>
            <a:pPr algn="just"/>
            <a:r>
              <a:rPr lang="en-IN" dirty="0" smtClean="0"/>
              <a:t>When the record gets to the end of the record, the </a:t>
            </a:r>
            <a:r>
              <a:rPr lang="en-IN" b="1" dirty="0" err="1" smtClean="0"/>
              <a:t>nextKeyValue</a:t>
            </a:r>
            <a:r>
              <a:rPr lang="en-IN" b="1" dirty="0" smtClean="0"/>
              <a:t>()</a:t>
            </a:r>
            <a:r>
              <a:rPr lang="en-IN" dirty="0" smtClean="0"/>
              <a:t> method returns false.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Maximum size for a Single Record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 smtClean="0"/>
              <a:t>There is a maximum size allowed for a single record to be processed. This value can be set using below parameter.</a:t>
            </a: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dirty="0" err="1" smtClean="0"/>
              <a:t>conf.setInt</a:t>
            </a:r>
            <a:r>
              <a:rPr lang="en-IN" dirty="0" smtClean="0"/>
              <a:t>(“</a:t>
            </a:r>
            <a:r>
              <a:rPr lang="en-IN" dirty="0" err="1" smtClean="0"/>
              <a:t>mapred.linerecordreader.maxlength</a:t>
            </a:r>
            <a:r>
              <a:rPr lang="en-IN" dirty="0" smtClean="0"/>
              <a:t>”, </a:t>
            </a:r>
            <a:r>
              <a:rPr lang="en-IN" dirty="0" err="1" smtClean="0"/>
              <a:t>Integer.MAX_VALUE</a:t>
            </a:r>
            <a:r>
              <a:rPr lang="en-IN" dirty="0" smtClean="0"/>
              <a:t>);</a:t>
            </a: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dirty="0" smtClean="0"/>
              <a:t>A line with a size greater than this maximum value (default is 2,147,483,647) will be ignored.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method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40741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GB" dirty="0" smtClean="0"/>
              <a:t>The </a:t>
            </a:r>
            <a:r>
              <a:rPr lang="en-GB" dirty="0" err="1" smtClean="0"/>
              <a:t>Mapper</a:t>
            </a:r>
            <a:r>
              <a:rPr lang="en-GB" dirty="0" smtClean="0"/>
              <a:t> class is a generic type, with </a:t>
            </a:r>
            <a:r>
              <a:rPr lang="en-GB" dirty="0" smtClean="0">
                <a:solidFill>
                  <a:srgbClr val="FF0000"/>
                </a:solidFill>
              </a:rPr>
              <a:t>four</a:t>
            </a:r>
            <a:r>
              <a:rPr lang="en-GB" dirty="0" smtClean="0"/>
              <a:t> formal type parameters that specify the input key, input value, output key, and output value types of the map function.</a:t>
            </a:r>
          </a:p>
          <a:p>
            <a:pPr algn="just"/>
            <a:r>
              <a:rPr lang="en-GB" dirty="0" smtClean="0"/>
              <a:t>Rather </a:t>
            </a:r>
            <a:r>
              <a:rPr lang="en-GB" dirty="0" smtClean="0"/>
              <a:t>than use built-in Java types, </a:t>
            </a:r>
            <a:r>
              <a:rPr lang="en-GB" dirty="0" err="1" smtClean="0"/>
              <a:t>Hadoop</a:t>
            </a:r>
            <a:r>
              <a:rPr lang="en-GB" dirty="0" smtClean="0"/>
              <a:t> provides its own set of basic types that are </a:t>
            </a:r>
            <a:r>
              <a:rPr lang="en-GB" dirty="0" smtClean="0"/>
              <a:t>optimized </a:t>
            </a:r>
            <a:r>
              <a:rPr lang="en-GB" dirty="0" smtClean="0"/>
              <a:t>for </a:t>
            </a:r>
            <a:r>
              <a:rPr lang="en-GB" dirty="0" smtClean="0">
                <a:solidFill>
                  <a:srgbClr val="FF0000"/>
                </a:solidFill>
              </a:rPr>
              <a:t>network serialization</a:t>
            </a:r>
            <a:r>
              <a:rPr lang="en-GB" dirty="0" smtClean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These </a:t>
            </a:r>
            <a:r>
              <a:rPr lang="en-GB" dirty="0" smtClean="0"/>
              <a:t>are found in the org.apache.hadoop.io package. </a:t>
            </a:r>
            <a:endParaRPr lang="en-GB" dirty="0" smtClean="0"/>
          </a:p>
          <a:p>
            <a:pPr algn="just"/>
            <a:r>
              <a:rPr lang="en-GB" dirty="0" smtClean="0"/>
              <a:t>Here </a:t>
            </a:r>
            <a:r>
              <a:rPr lang="en-GB" dirty="0" smtClean="0"/>
              <a:t>we use </a:t>
            </a:r>
            <a:r>
              <a:rPr lang="en-GB" dirty="0" err="1" smtClean="0"/>
              <a:t>LongWritable</a:t>
            </a:r>
            <a:r>
              <a:rPr lang="en-GB" dirty="0" smtClean="0"/>
              <a:t>, which corresponds to a Java Long, Text (like Java String), and </a:t>
            </a:r>
            <a:r>
              <a:rPr lang="en-GB" dirty="0" err="1" smtClean="0"/>
              <a:t>IntWritable</a:t>
            </a:r>
            <a:r>
              <a:rPr lang="en-GB" dirty="0" smtClean="0"/>
              <a:t> (like Java Integer).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 map() method is passed a key and a value. We convert the Text value containing the line of input into a Java String, then use its substring() method to extract the columns we are interested in.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 smtClean="0"/>
              <a:t>map() method also provides an instance of Context to write the output to. </a:t>
            </a:r>
            <a:endParaRPr lang="en-GB" dirty="0" smtClean="0"/>
          </a:p>
          <a:p>
            <a:pPr algn="just"/>
            <a:r>
              <a:rPr lang="en-GB" dirty="0" smtClean="0"/>
              <a:t>In </a:t>
            </a:r>
            <a:r>
              <a:rPr lang="en-GB" dirty="0" smtClean="0"/>
              <a:t>this case, we write the year as a Text object (since we are just using it as a key), and the temperature is wrapped in an </a:t>
            </a:r>
            <a:r>
              <a:rPr lang="en-GB" dirty="0" err="1" smtClean="0"/>
              <a:t>IntWritable</a:t>
            </a:r>
            <a:r>
              <a:rPr lang="en-GB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88388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4274"/>
            <a:ext cx="7010400" cy="658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Task Attempt is a particular instance of an attempt to execute a task on a node. </a:t>
            </a:r>
            <a:endParaRPr lang="en-US" dirty="0" smtClean="0"/>
          </a:p>
          <a:p>
            <a:pPr algn="just"/>
            <a:r>
              <a:rPr lang="en-US" dirty="0" smtClean="0"/>
              <a:t>Anytime any machine can go down.</a:t>
            </a:r>
          </a:p>
          <a:p>
            <a:pPr algn="just"/>
            <a:r>
              <a:rPr lang="en-US" dirty="0" smtClean="0"/>
              <a:t>During processing – any machine – down – Reschedule the process to another node.</a:t>
            </a:r>
          </a:p>
          <a:p>
            <a:pPr algn="just"/>
            <a:r>
              <a:rPr lang="en-US" dirty="0"/>
              <a:t>The default value of task attempt is 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a Task fails 4 times, then it is failed job.</a:t>
            </a:r>
          </a:p>
          <a:p>
            <a:pPr algn="just"/>
            <a:r>
              <a:rPr lang="en-US" dirty="0" smtClean="0"/>
              <a:t>For high priority jobs, task attempt can be increased.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991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/>
            <a:r>
              <a:rPr lang="en-US" dirty="0"/>
              <a:t>The </a:t>
            </a:r>
            <a:r>
              <a:rPr lang="en-US" b="1" dirty="0"/>
              <a:t>map</a:t>
            </a:r>
            <a:r>
              <a:rPr lang="en-US" dirty="0"/>
              <a:t> takes</a:t>
            </a:r>
            <a:r>
              <a:rPr lang="en-US" b="1" u="sng" dirty="0">
                <a:hlinkClick r:id="rId2"/>
              </a:rPr>
              <a:t> key/value pair</a:t>
            </a:r>
            <a:r>
              <a:rPr lang="en-US" u="sng" dirty="0">
                <a:hlinkClick r:id="rId2"/>
              </a:rPr>
              <a:t> </a:t>
            </a:r>
            <a:r>
              <a:rPr lang="en-US" dirty="0"/>
              <a:t>as input. Whether data is in structured or unstructured format, framework converts the incoming data into key and value.</a:t>
            </a:r>
          </a:p>
          <a:p>
            <a:pPr algn="just" fontAlgn="base"/>
            <a:r>
              <a:rPr lang="en-US" dirty="0"/>
              <a:t>Key is a reference to the input value.</a:t>
            </a:r>
          </a:p>
          <a:p>
            <a:pPr algn="just" fontAlgn="base"/>
            <a:r>
              <a:rPr lang="en-US" dirty="0"/>
              <a:t>Value is the data set on which to operate.</a:t>
            </a:r>
          </a:p>
          <a:p>
            <a:pPr marL="0" indent="0" fontAlgn="base">
              <a:buNone/>
            </a:pPr>
            <a:r>
              <a:rPr lang="en-US" b="1" dirty="0"/>
              <a:t>Map Processing:</a:t>
            </a:r>
            <a:endParaRPr lang="en-US" dirty="0"/>
          </a:p>
          <a:p>
            <a:pPr algn="just" fontAlgn="base"/>
            <a:r>
              <a:rPr lang="en-US" dirty="0"/>
              <a:t>A function defined by user – user can write custom business logic according to his need to process the data.</a:t>
            </a:r>
          </a:p>
          <a:p>
            <a:pPr algn="just" fontAlgn="base"/>
            <a:r>
              <a:rPr lang="en-US" dirty="0"/>
              <a:t>Applies to every value in value input.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1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69337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748" y="838200"/>
            <a:ext cx="844121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Map produces a new list of key/value pairs:</a:t>
            </a:r>
            <a:endParaRPr lang="en-US" dirty="0"/>
          </a:p>
          <a:p>
            <a:pPr fontAlgn="base"/>
            <a:r>
              <a:rPr lang="en-US" dirty="0"/>
              <a:t>An output of Map is called </a:t>
            </a:r>
            <a:r>
              <a:rPr lang="en-US" dirty="0">
                <a:solidFill>
                  <a:srgbClr val="FF0000"/>
                </a:solidFill>
              </a:rPr>
              <a:t>intermediate output.</a:t>
            </a:r>
          </a:p>
          <a:p>
            <a:pPr fontAlgn="base"/>
            <a:r>
              <a:rPr lang="en-US" dirty="0"/>
              <a:t>Can be the </a:t>
            </a:r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type from input pair.</a:t>
            </a:r>
          </a:p>
          <a:p>
            <a:pPr fontAlgn="base"/>
            <a:r>
              <a:rPr lang="en-US" dirty="0"/>
              <a:t>An output of map is </a:t>
            </a:r>
            <a:r>
              <a:rPr lang="en-US" dirty="0">
                <a:solidFill>
                  <a:srgbClr val="FF0000"/>
                </a:solidFill>
              </a:rPr>
              <a:t>stored</a:t>
            </a:r>
            <a:r>
              <a:rPr lang="en-US" dirty="0"/>
              <a:t> on the </a:t>
            </a:r>
            <a:r>
              <a:rPr lang="en-US" dirty="0">
                <a:solidFill>
                  <a:srgbClr val="FF0000"/>
                </a:solidFill>
              </a:rPr>
              <a:t>local disk </a:t>
            </a:r>
            <a:r>
              <a:rPr lang="en-US" dirty="0"/>
              <a:t>from where it is shuffled to reduce nodes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/>
              <a:t>Reduce produces a final list of key/value pairs:</a:t>
            </a:r>
            <a:endParaRPr lang="en-US" dirty="0"/>
          </a:p>
          <a:p>
            <a:pPr fontAlgn="base"/>
            <a:r>
              <a:rPr lang="en-US" dirty="0"/>
              <a:t>An output of Reduce is called Final output.</a:t>
            </a:r>
          </a:p>
          <a:p>
            <a:pPr fontAlgn="base"/>
            <a:r>
              <a:rPr lang="en-US" dirty="0"/>
              <a:t>It can be a different type from input pair.</a:t>
            </a:r>
          </a:p>
          <a:p>
            <a:pPr fontAlgn="base"/>
            <a:r>
              <a:rPr lang="en-US" dirty="0"/>
              <a:t>An output of Reduce is stored in</a:t>
            </a:r>
            <a:r>
              <a:rPr lang="en-US" b="1" dirty="0"/>
              <a:t> </a:t>
            </a:r>
            <a:r>
              <a:rPr lang="en-US" b="1" u="sng" dirty="0">
                <a:hlinkClick r:id="rId2"/>
              </a:rPr>
              <a:t>HDFS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290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Map Reduce Work Together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3549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856</Words>
  <Application>Microsoft Office PowerPoint</Application>
  <PresentationFormat>On-screen Show (4:3)</PresentationFormat>
  <Paragraphs>125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Map Reduce</vt:lpstr>
      <vt:lpstr>Map Reduce Job </vt:lpstr>
      <vt:lpstr>Task in MapReduce</vt:lpstr>
      <vt:lpstr>Task Attempt</vt:lpstr>
      <vt:lpstr>Map Abstraction</vt:lpstr>
      <vt:lpstr>Example</vt:lpstr>
      <vt:lpstr>Slide 7</vt:lpstr>
      <vt:lpstr>Slide 8</vt:lpstr>
      <vt:lpstr>How Map Reduce Work Together</vt:lpstr>
      <vt:lpstr>Map Phase</vt:lpstr>
      <vt:lpstr>Slide 11</vt:lpstr>
      <vt:lpstr>Shuffle</vt:lpstr>
      <vt:lpstr>MapReduce Flow chart</vt:lpstr>
      <vt:lpstr>Slide 14</vt:lpstr>
      <vt:lpstr>Slide 15</vt:lpstr>
      <vt:lpstr>Shuffling and Sorting</vt:lpstr>
      <vt:lpstr>Reducer</vt:lpstr>
      <vt:lpstr>Slide 18</vt:lpstr>
      <vt:lpstr>Slide 19</vt:lpstr>
      <vt:lpstr>Slide 20</vt:lpstr>
      <vt:lpstr>Slide 21</vt:lpstr>
      <vt:lpstr>How Key Value Pair is Generated?</vt:lpstr>
      <vt:lpstr>Slide 23</vt:lpstr>
      <vt:lpstr>How we get the data to mapper? </vt:lpstr>
      <vt:lpstr>Input Split</vt:lpstr>
      <vt:lpstr>Slide 26</vt:lpstr>
      <vt:lpstr>Record Reader</vt:lpstr>
      <vt:lpstr>Slide 28</vt:lpstr>
      <vt:lpstr>How Hadoop RecordReader works? </vt:lpstr>
      <vt:lpstr>Slide 30</vt:lpstr>
      <vt:lpstr>Slide 31</vt:lpstr>
      <vt:lpstr>Maximum size for a Single Record </vt:lpstr>
      <vt:lpstr>Map method</vt:lpstr>
      <vt:lpstr>Map class</vt:lpstr>
      <vt:lpstr>Slide 35</vt:lpstr>
      <vt:lpstr>Reduce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</dc:title>
  <dc:creator>user</dc:creator>
  <cp:lastModifiedBy>Lenovo</cp:lastModifiedBy>
  <cp:revision>76</cp:revision>
  <dcterms:created xsi:type="dcterms:W3CDTF">2022-04-08T06:21:02Z</dcterms:created>
  <dcterms:modified xsi:type="dcterms:W3CDTF">2023-03-21T16:04:49Z</dcterms:modified>
</cp:coreProperties>
</file>