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8204-2B58-4979-9614-CB1B70DEE0A3}" type="datetimeFigureOut">
              <a:rPr lang="en-IN" smtClean="0"/>
              <a:pPr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A0F-64C7-4D1B-8B92-0D065948B4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Example Map-Reduce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err="1" smtClean="0"/>
              <a:t>Asst.Professor</a:t>
            </a:r>
            <a:endParaRPr lang="en-IN" dirty="0" smtClean="0"/>
          </a:p>
          <a:p>
            <a:r>
              <a:rPr lang="en-IN" dirty="0" smtClean="0"/>
              <a:t>Endicott College of International Studies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/>
              <a:t>p</a:t>
            </a:r>
            <a:r>
              <a:rPr lang="en-IN" dirty="0" smtClean="0"/>
              <a:t>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Map-Reduce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 err="1"/>
              <a:t>MapReduce</a:t>
            </a:r>
            <a:r>
              <a:rPr lang="en-IN" dirty="0"/>
              <a:t> is a data processing tool which is used to process the data </a:t>
            </a:r>
            <a:r>
              <a:rPr lang="en-IN" dirty="0" err="1"/>
              <a:t>parallelly</a:t>
            </a:r>
            <a:r>
              <a:rPr lang="en-IN" dirty="0"/>
              <a:t> in a distributed form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was developed in 2004, on the basis of paper titled as "</a:t>
            </a:r>
            <a:r>
              <a:rPr lang="en-IN" dirty="0" err="1"/>
              <a:t>MapReduce</a:t>
            </a:r>
            <a:r>
              <a:rPr lang="en-IN" dirty="0"/>
              <a:t>: Simplified Data Processing on Large Clusters," published by Google.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MapReduce</a:t>
            </a:r>
            <a:r>
              <a:rPr lang="en-IN" dirty="0"/>
              <a:t> is a paradigm which has two phases, the </a:t>
            </a:r>
            <a:r>
              <a:rPr lang="en-IN" dirty="0" err="1"/>
              <a:t>mapper</a:t>
            </a:r>
            <a:r>
              <a:rPr lang="en-IN" dirty="0"/>
              <a:t> phase, and the reducer phase.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the </a:t>
            </a:r>
            <a:r>
              <a:rPr lang="en-IN" dirty="0" err="1"/>
              <a:t>Mapper</a:t>
            </a:r>
            <a:r>
              <a:rPr lang="en-IN" dirty="0"/>
              <a:t>, the input is given in the form of a key-value pair.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output of the </a:t>
            </a:r>
            <a:r>
              <a:rPr lang="en-IN" dirty="0" err="1"/>
              <a:t>Mapper</a:t>
            </a:r>
            <a:r>
              <a:rPr lang="en-IN" dirty="0"/>
              <a:t> is fed to the reducer as input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reducer runs only after the </a:t>
            </a:r>
            <a:r>
              <a:rPr lang="en-IN" dirty="0" err="1"/>
              <a:t>Mapper</a:t>
            </a:r>
            <a:r>
              <a:rPr lang="en-IN" dirty="0"/>
              <a:t> is over.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reducer too takes input in key-value format, and the output of reducer is the final output.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Steps in Map Reduce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map takes data in the form of pairs and returns a list of &lt;key, value&gt; pairs.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>
                <a:solidFill>
                  <a:srgbClr val="FF0000"/>
                </a:solidFill>
              </a:rPr>
              <a:t>keys</a:t>
            </a:r>
            <a:r>
              <a:rPr lang="en-IN" dirty="0"/>
              <a:t> will </a:t>
            </a:r>
            <a:r>
              <a:rPr lang="en-IN" dirty="0">
                <a:solidFill>
                  <a:srgbClr val="FF0000"/>
                </a:solidFill>
              </a:rPr>
              <a:t>not</a:t>
            </a:r>
            <a:r>
              <a:rPr lang="en-IN" dirty="0"/>
              <a:t> be </a:t>
            </a:r>
            <a:r>
              <a:rPr lang="en-IN" dirty="0">
                <a:solidFill>
                  <a:srgbClr val="FF0000"/>
                </a:solidFill>
              </a:rPr>
              <a:t>unique </a:t>
            </a:r>
            <a:r>
              <a:rPr lang="en-IN" dirty="0"/>
              <a:t>in this case.</a:t>
            </a:r>
          </a:p>
          <a:p>
            <a:pPr algn="just"/>
            <a:r>
              <a:rPr lang="en-IN" dirty="0"/>
              <a:t>Using the output of Map, sort and shuffle are applied by the </a:t>
            </a:r>
            <a:r>
              <a:rPr lang="en-IN" dirty="0" err="1"/>
              <a:t>Hadoop</a:t>
            </a:r>
            <a:r>
              <a:rPr lang="en-IN" dirty="0"/>
              <a:t> architecture.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>
                <a:solidFill>
                  <a:srgbClr val="FF0000"/>
                </a:solidFill>
              </a:rPr>
              <a:t>sort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shuffle</a:t>
            </a:r>
            <a:r>
              <a:rPr lang="en-IN" dirty="0"/>
              <a:t> acts on these list of &lt;</a:t>
            </a:r>
            <a:r>
              <a:rPr lang="en-IN" dirty="0">
                <a:solidFill>
                  <a:srgbClr val="FF0000"/>
                </a:solidFill>
              </a:rPr>
              <a:t>key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value</a:t>
            </a:r>
            <a:r>
              <a:rPr lang="en-IN" dirty="0"/>
              <a:t>&gt; pairs and sends out unique keys and a list of values associated with this unique key &lt;key, list(values)&gt;.</a:t>
            </a:r>
          </a:p>
          <a:p>
            <a:pPr algn="just"/>
            <a:r>
              <a:rPr lang="en-IN" dirty="0"/>
              <a:t>An output of sort and shuffle sent to the reducer phase.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reducer performs a defined function on a list of values for unique keys, and Final output &lt;key, value&gt; will be stored/displayed.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05013"/>
            <a:ext cx="7632848" cy="416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76400"/>
            <a:ext cx="7200800" cy="470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Sort and Shuffle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The sort and shuffle occur on the output of </a:t>
            </a:r>
            <a:r>
              <a:rPr lang="en-IN" dirty="0" err="1"/>
              <a:t>Mapper</a:t>
            </a:r>
            <a:r>
              <a:rPr lang="en-IN" dirty="0"/>
              <a:t> and before the reducer.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dirty="0" err="1"/>
              <a:t>Mapper</a:t>
            </a:r>
            <a:r>
              <a:rPr lang="en-IN" dirty="0"/>
              <a:t> task is complete, the results are sorted by key, partitioned if there are multiple reducers, and then written to disk. </a:t>
            </a:r>
            <a:endParaRPr lang="en-IN" dirty="0" smtClean="0"/>
          </a:p>
          <a:p>
            <a:pPr algn="just"/>
            <a:r>
              <a:rPr lang="en-IN" dirty="0" smtClean="0"/>
              <a:t>Using </a:t>
            </a:r>
            <a:r>
              <a:rPr lang="en-IN" dirty="0"/>
              <a:t>the input from each </a:t>
            </a:r>
            <a:r>
              <a:rPr lang="en-IN" dirty="0" err="1"/>
              <a:t>Mapper</a:t>
            </a:r>
            <a:r>
              <a:rPr lang="en-IN" dirty="0"/>
              <a:t> &lt;k2,v2&gt;, we collect all the values for each unique key k2.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output from the shuffle phase in the form of &lt;k2, list(v2)&gt; is sent as input to reducer phase.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Usage of </a:t>
            </a:r>
            <a:r>
              <a:rPr lang="en-IN" dirty="0" err="1"/>
              <a:t>MapReduce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It can be used in various application like document </a:t>
            </a:r>
            <a:r>
              <a:rPr lang="en-IN" dirty="0">
                <a:solidFill>
                  <a:srgbClr val="FF0000"/>
                </a:solidFill>
              </a:rPr>
              <a:t>clustering</a:t>
            </a:r>
            <a:r>
              <a:rPr lang="en-IN" dirty="0"/>
              <a:t>, distributed </a:t>
            </a:r>
            <a:r>
              <a:rPr lang="en-IN" dirty="0">
                <a:solidFill>
                  <a:srgbClr val="FF0000"/>
                </a:solidFill>
              </a:rPr>
              <a:t>sorting</a:t>
            </a:r>
            <a:r>
              <a:rPr lang="en-IN" dirty="0"/>
              <a:t>, and web link-graph reversal.</a:t>
            </a:r>
          </a:p>
          <a:p>
            <a:pPr algn="just"/>
            <a:r>
              <a:rPr lang="en-IN" dirty="0"/>
              <a:t>It can be used for distributed pattern-based searching.</a:t>
            </a:r>
          </a:p>
          <a:p>
            <a:pPr algn="just"/>
            <a:r>
              <a:rPr lang="en-IN" dirty="0"/>
              <a:t>We can also use </a:t>
            </a:r>
            <a:r>
              <a:rPr lang="en-IN" dirty="0" err="1"/>
              <a:t>MapReduce</a:t>
            </a:r>
            <a:r>
              <a:rPr lang="en-IN" dirty="0"/>
              <a:t> in machine learning.</a:t>
            </a:r>
          </a:p>
          <a:p>
            <a:pPr algn="just"/>
            <a:r>
              <a:rPr lang="en-IN" dirty="0"/>
              <a:t>It was used by Google to </a:t>
            </a:r>
            <a:r>
              <a:rPr lang="en-IN" dirty="0">
                <a:solidFill>
                  <a:srgbClr val="FF0000"/>
                </a:solidFill>
              </a:rPr>
              <a:t>regenerate</a:t>
            </a:r>
            <a:r>
              <a:rPr lang="en-IN" dirty="0"/>
              <a:t> Google's </a:t>
            </a:r>
            <a:r>
              <a:rPr lang="en-IN" dirty="0">
                <a:solidFill>
                  <a:srgbClr val="FF0000"/>
                </a:solidFill>
              </a:rPr>
              <a:t>index</a:t>
            </a:r>
            <a:r>
              <a:rPr lang="en-IN" dirty="0"/>
              <a:t> of the World Wide Web.</a:t>
            </a:r>
          </a:p>
          <a:p>
            <a:pPr algn="just"/>
            <a:r>
              <a:rPr lang="en-IN" dirty="0"/>
              <a:t>It can be used in multiple computing environments such as multi-cluster, multi-core, and mobile environment.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064896" cy="245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7920880" cy="245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7"/>
            <a:ext cx="784887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68952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 Explanation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2100"/>
            <a:ext cx="7560840" cy="481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Let's check a simple example of </a:t>
            </a:r>
            <a:r>
              <a:rPr lang="en-IN" dirty="0" err="1" smtClean="0"/>
              <a:t>Hadoop</a:t>
            </a:r>
            <a:r>
              <a:rPr lang="en-IN" dirty="0" smtClean="0"/>
              <a:t>. </a:t>
            </a:r>
          </a:p>
          <a:p>
            <a:pPr algn="just"/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/>
              <a:t>installation delivers the following example </a:t>
            </a:r>
            <a:endParaRPr lang="en-IN" dirty="0" smtClean="0"/>
          </a:p>
          <a:p>
            <a:pPr algn="just"/>
            <a:r>
              <a:rPr lang="en-IN" dirty="0" err="1" smtClean="0"/>
              <a:t>MapReduce</a:t>
            </a:r>
            <a:r>
              <a:rPr lang="en-IN" dirty="0" smtClean="0"/>
              <a:t> </a:t>
            </a:r>
            <a:r>
              <a:rPr lang="en-IN" dirty="0"/>
              <a:t>jar file, which provides basic functionality of </a:t>
            </a:r>
            <a:r>
              <a:rPr lang="en-IN" dirty="0" err="1"/>
              <a:t>MapReduce</a:t>
            </a:r>
            <a:r>
              <a:rPr lang="en-IN" dirty="0"/>
              <a:t> and </a:t>
            </a:r>
            <a:endParaRPr lang="en-IN" dirty="0" smtClean="0"/>
          </a:p>
          <a:p>
            <a:pPr algn="just"/>
            <a:r>
              <a:rPr lang="en-IN" dirty="0" smtClean="0"/>
              <a:t>can </a:t>
            </a:r>
            <a:r>
              <a:rPr lang="en-IN" dirty="0"/>
              <a:t>be used for calculating, like Pi value, word counts in a given list of files,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7"/>
            <a:ext cx="8352928" cy="532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95450"/>
            <a:ext cx="8136904" cy="461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28092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84887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03244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Let's have an </a:t>
            </a:r>
            <a:r>
              <a:rPr lang="en-IN" dirty="0">
                <a:solidFill>
                  <a:srgbClr val="FF0000"/>
                </a:solidFill>
              </a:rPr>
              <a:t>input directory </a:t>
            </a:r>
            <a:r>
              <a:rPr lang="en-IN" dirty="0"/>
              <a:t>where we will </a:t>
            </a:r>
            <a:r>
              <a:rPr lang="en-IN" dirty="0">
                <a:solidFill>
                  <a:srgbClr val="FF0000"/>
                </a:solidFill>
              </a:rPr>
              <a:t>push a few files </a:t>
            </a:r>
            <a:r>
              <a:rPr lang="en-IN" dirty="0"/>
              <a:t>and our requirement is to count the total number of words in those files.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calculate the total number of words, we do not need to write our </a:t>
            </a:r>
            <a:r>
              <a:rPr lang="en-IN" dirty="0" err="1">
                <a:solidFill>
                  <a:srgbClr val="FF0000"/>
                </a:solidFill>
              </a:rPr>
              <a:t>MapReduce</a:t>
            </a:r>
            <a:r>
              <a:rPr lang="en-IN" dirty="0"/>
              <a:t>, provided the .jar file contains the implementation for word count.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try other examples using the same .jar file</a:t>
            </a:r>
            <a:r>
              <a:rPr lang="en-IN" dirty="0" smtClean="0"/>
              <a:t>;</a:t>
            </a:r>
          </a:p>
          <a:p>
            <a:r>
              <a:rPr lang="en-IN" dirty="0" smtClean="0"/>
              <a:t>just </a:t>
            </a:r>
            <a:r>
              <a:rPr lang="en-IN" dirty="0"/>
              <a:t>issue the following commands to check supported </a:t>
            </a:r>
            <a:r>
              <a:rPr lang="en-IN" dirty="0" err="1"/>
              <a:t>MapReduce</a:t>
            </a:r>
            <a:r>
              <a:rPr lang="en-IN" dirty="0"/>
              <a:t> functional programs by </a:t>
            </a:r>
            <a:r>
              <a:rPr lang="en-IN" dirty="0" smtClean="0"/>
              <a:t>hadoop-mapreduce-examples-3.2.2.jar </a:t>
            </a:r>
            <a:r>
              <a:rPr lang="en-IN" dirty="0"/>
              <a:t>file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Run the following command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200800" cy="106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3528" y="105273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$HADOOP_HOME/share/</a:t>
            </a:r>
            <a:r>
              <a:rPr lang="en-IN" dirty="0" err="1" smtClean="0"/>
              <a:t>hadoop</a:t>
            </a:r>
            <a:r>
              <a:rPr lang="en-IN" dirty="0" smtClean="0"/>
              <a:t>/</a:t>
            </a:r>
            <a:r>
              <a:rPr lang="en-IN" dirty="0" err="1" smtClean="0"/>
              <a:t>mapreduce</a:t>
            </a:r>
            <a:r>
              <a:rPr lang="en-IN" dirty="0" smtClean="0"/>
              <a:t>/hadoop-mapreduce-examples-3.2.2.jar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756084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4680520"/>
          </a:xfrm>
        </p:spPr>
        <p:txBody>
          <a:bodyPr/>
          <a:lstStyle/>
          <a:p>
            <a:r>
              <a:rPr lang="en-IN" dirty="0" smtClean="0"/>
              <a:t>Suppose if the ‘cp’ command didn’t work.</a:t>
            </a:r>
          </a:p>
          <a:p>
            <a:r>
              <a:rPr lang="en-IN" dirty="0" smtClean="0"/>
              <a:t>Type the following in terminal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–put $HADOOP_HOME/*.txt /home/</a:t>
            </a:r>
            <a:r>
              <a:rPr lang="en-IN" dirty="0" err="1" smtClean="0"/>
              <a:t>hadoop</a:t>
            </a:r>
            <a:r>
              <a:rPr lang="en-IN" dirty="0" smtClean="0"/>
              <a:t>/input</a:t>
            </a:r>
          </a:p>
          <a:p>
            <a:endParaRPr lang="en-IN" dirty="0" smtClean="0"/>
          </a:p>
          <a:p>
            <a:r>
              <a:rPr lang="en-IN" dirty="0" smtClean="0"/>
              <a:t>Let's </a:t>
            </a:r>
            <a:r>
              <a:rPr lang="en-IN" dirty="0"/>
              <a:t>start the </a:t>
            </a:r>
            <a:r>
              <a:rPr lang="en-IN" dirty="0" err="1"/>
              <a:t>Hadoop</a:t>
            </a:r>
            <a:r>
              <a:rPr lang="en-IN" dirty="0"/>
              <a:t> process to count the total number of words in all the files available in the input directory, as follows −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For creating the directory</a:t>
            </a:r>
          </a:p>
          <a:p>
            <a:r>
              <a:rPr lang="en-IN" dirty="0" err="1" smtClean="0"/>
              <a:t>Hadood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/home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/home/</a:t>
            </a:r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/home/</a:t>
            </a:r>
            <a:r>
              <a:rPr lang="en-IN" dirty="0" err="1" smtClean="0"/>
              <a:t>hadoop</a:t>
            </a:r>
            <a:r>
              <a:rPr lang="en-IN" dirty="0" smtClean="0"/>
              <a:t>/input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848872" cy="195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520" y="400506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 jar $HADOOP_HOME/share/</a:t>
            </a:r>
            <a:r>
              <a:rPr lang="en-IN" dirty="0" err="1" smtClean="0"/>
              <a:t>hadoop</a:t>
            </a:r>
            <a:r>
              <a:rPr lang="en-IN" dirty="0" smtClean="0"/>
              <a:t>/</a:t>
            </a:r>
            <a:r>
              <a:rPr lang="en-IN" dirty="0" err="1" smtClean="0"/>
              <a:t>mapreduce</a:t>
            </a:r>
            <a:r>
              <a:rPr lang="en-IN" dirty="0" smtClean="0"/>
              <a:t>/hadoop-mapreduce-examples-3.2.2.jar </a:t>
            </a:r>
            <a:r>
              <a:rPr lang="en-IN" dirty="0" err="1" smtClean="0"/>
              <a:t>wordcount</a:t>
            </a:r>
            <a:r>
              <a:rPr lang="en-IN" dirty="0" smtClean="0"/>
              <a:t>  /home/</a:t>
            </a:r>
            <a:r>
              <a:rPr lang="en-IN" dirty="0" err="1" smtClean="0"/>
              <a:t>hadoop</a:t>
            </a:r>
            <a:r>
              <a:rPr lang="en-IN" dirty="0" smtClean="0"/>
              <a:t>/input  /home/</a:t>
            </a:r>
            <a:r>
              <a:rPr lang="en-IN" dirty="0" err="1" smtClean="0"/>
              <a:t>hadoop</a:t>
            </a:r>
            <a:r>
              <a:rPr lang="en-IN" dirty="0" smtClean="0"/>
              <a:t>/output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1"/>
            <a:ext cx="820891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cat command doesn’t work,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–cat /home/</a:t>
            </a:r>
            <a:r>
              <a:rPr lang="en-IN" dirty="0" err="1" smtClean="0"/>
              <a:t>hadoop</a:t>
            </a:r>
            <a:r>
              <a:rPr lang="en-IN" dirty="0" smtClean="0"/>
              <a:t>/output/part-r-00000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663</Words>
  <Application>Microsoft Office PowerPoint</Application>
  <PresentationFormat>On-screen Show (4:3)</PresentationFormat>
  <Paragraphs>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Example Map-Reduce</vt:lpstr>
      <vt:lpstr>Example </vt:lpstr>
      <vt:lpstr>Slide 3</vt:lpstr>
      <vt:lpstr>Slide 4</vt:lpstr>
      <vt:lpstr>Slide 5</vt:lpstr>
      <vt:lpstr>Slide 6</vt:lpstr>
      <vt:lpstr>Slide 7</vt:lpstr>
      <vt:lpstr>Slide 8</vt:lpstr>
      <vt:lpstr>Display Output</vt:lpstr>
      <vt:lpstr>How Map-Reduce works</vt:lpstr>
      <vt:lpstr>Steps in Map Reduce </vt:lpstr>
      <vt:lpstr>Workflow</vt:lpstr>
      <vt:lpstr>Detail</vt:lpstr>
      <vt:lpstr>Sort and Shuffle </vt:lpstr>
      <vt:lpstr>Usage of MapReduce </vt:lpstr>
      <vt:lpstr>Slide 16</vt:lpstr>
      <vt:lpstr>Slide 17</vt:lpstr>
      <vt:lpstr>Slide 18</vt:lpstr>
      <vt:lpstr>Short Explanation</vt:lpstr>
      <vt:lpstr>Slide 20</vt:lpstr>
      <vt:lpstr>Workflow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Map-reduce</dc:title>
  <dc:creator>Windows User</dc:creator>
  <cp:lastModifiedBy>Lenovo</cp:lastModifiedBy>
  <cp:revision>52</cp:revision>
  <dcterms:created xsi:type="dcterms:W3CDTF">2022-03-13T08:48:54Z</dcterms:created>
  <dcterms:modified xsi:type="dcterms:W3CDTF">2023-03-21T14:46:57Z</dcterms:modified>
</cp:coreProperties>
</file>