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0918-7258-AD87-3262-0D709EF1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DF6F6430-EC32-9675-0404-583876936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F1395501-A81A-DCA4-DACD-4187DF60C2F2}"/>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5" name="Footer Placeholder 4">
            <a:extLst>
              <a:ext uri="{FF2B5EF4-FFF2-40B4-BE49-F238E27FC236}">
                <a16:creationId xmlns:a16="http://schemas.microsoft.com/office/drawing/2014/main" id="{1AB01F57-1DBE-8725-8288-51A03AEAE31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3A7AD56-E04B-8C5C-6EFF-A2D6C0FBCBF1}"/>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279285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DE29-7213-C15B-3C8C-94ED50D4062B}"/>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99B2A58F-CD3A-8E52-2689-96266829B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179A3E2A-D731-E809-4841-C51FCD33983B}"/>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5" name="Footer Placeholder 4">
            <a:extLst>
              <a:ext uri="{FF2B5EF4-FFF2-40B4-BE49-F238E27FC236}">
                <a16:creationId xmlns:a16="http://schemas.microsoft.com/office/drawing/2014/main" id="{1A8E8F0B-2F71-B90A-2952-49A79B8E1C9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3BFED677-2837-FECF-A0F0-E36BBBA076C7}"/>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12503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04A626-1C60-749E-C110-7BCC306E38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29A6BF0C-AF76-B4BE-92AA-F23525BA9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509ED06-4DA9-0C23-0A6E-66FA36D8E6EA}"/>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5" name="Footer Placeholder 4">
            <a:extLst>
              <a:ext uri="{FF2B5EF4-FFF2-40B4-BE49-F238E27FC236}">
                <a16:creationId xmlns:a16="http://schemas.microsoft.com/office/drawing/2014/main" id="{DFFFA343-3A8F-6251-6E94-07F203ED090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E568363-88DD-8BEB-F579-C2123C0363D3}"/>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96722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68FE-206C-923A-92B2-4E36713DC023}"/>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767C04E5-523D-CF4B-D830-2984AF6B4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88870E3A-209E-0412-EB24-5073BC6780DE}"/>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5" name="Footer Placeholder 4">
            <a:extLst>
              <a:ext uri="{FF2B5EF4-FFF2-40B4-BE49-F238E27FC236}">
                <a16:creationId xmlns:a16="http://schemas.microsoft.com/office/drawing/2014/main" id="{4247F532-BC96-72F6-0EE9-83DC06AD442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95FFB60-CD03-8295-87D9-F5D4CBABDEB7}"/>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274323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52AE-7EF7-2BAC-1395-C1A48D2F5D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3F958B86-0CF8-7BA6-D764-8AA1ACB3F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FF2D4-34D6-22B9-3D84-985922CC44C2}"/>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5" name="Footer Placeholder 4">
            <a:extLst>
              <a:ext uri="{FF2B5EF4-FFF2-40B4-BE49-F238E27FC236}">
                <a16:creationId xmlns:a16="http://schemas.microsoft.com/office/drawing/2014/main" id="{E803340E-B8EE-5D6E-0C72-4A27DA02FE7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3F7EEE3-4D45-EFF7-7BA7-7D70CFFCFB7A}"/>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311116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E750-2FFA-B02C-0410-CE68712210C9}"/>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DF2A085E-87F1-90EE-5B90-58377EC963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270FEA87-2AA9-722F-89C0-F46D41050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AC2F0D36-833A-E018-F35A-CEB73C1C385F}"/>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6" name="Footer Placeholder 5">
            <a:extLst>
              <a:ext uri="{FF2B5EF4-FFF2-40B4-BE49-F238E27FC236}">
                <a16:creationId xmlns:a16="http://schemas.microsoft.com/office/drawing/2014/main" id="{051F96BB-1EB9-406D-750B-1E9A5C06108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EBBC268-6EEC-8CA7-890A-D2EC644781FB}"/>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284326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F938-C95A-A29A-ACE0-3F0A8ACF17F5}"/>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6B2A86C6-AE87-AE1B-47E9-795FA20DF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0F9B3-0685-2B96-9D26-4D4C8333F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E2FD8F85-4BEA-0689-9BE4-B6A34D8E1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133A0-A88E-A86C-32E2-155B816B2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14CE3635-7E7D-7DF5-A0E4-8B66471EAFA0}"/>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8" name="Footer Placeholder 7">
            <a:extLst>
              <a:ext uri="{FF2B5EF4-FFF2-40B4-BE49-F238E27FC236}">
                <a16:creationId xmlns:a16="http://schemas.microsoft.com/office/drawing/2014/main" id="{072E5E10-B49A-D360-CE4B-346F6DA0AB42}"/>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32058AB-71A3-4A80-DC81-C86DD989194A}"/>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102054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7C55-11C8-30DE-9777-1B081BBAEAE1}"/>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14EBCB12-E72A-20DF-1898-00F62B3F1012}"/>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4" name="Footer Placeholder 3">
            <a:extLst>
              <a:ext uri="{FF2B5EF4-FFF2-40B4-BE49-F238E27FC236}">
                <a16:creationId xmlns:a16="http://schemas.microsoft.com/office/drawing/2014/main" id="{553862AE-F92C-E098-4B1F-D072A04735D0}"/>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47E54666-93FF-2C56-9AEA-92E45F08BDE9}"/>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31392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5855B-0DB7-587F-93C0-010B52402386}"/>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3" name="Footer Placeholder 2">
            <a:extLst>
              <a:ext uri="{FF2B5EF4-FFF2-40B4-BE49-F238E27FC236}">
                <a16:creationId xmlns:a16="http://schemas.microsoft.com/office/drawing/2014/main" id="{0B4D520D-9E3B-90AA-763D-782CF19272E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628F52C5-5D47-F31E-96E0-814D7880925A}"/>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224511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E3D6-5CF7-AD2A-3727-853D1F303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0F201F1-7518-69F3-C804-AC8E7E0A7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9115E9A-0131-58A8-0304-2CF248C9A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780E-B83C-3C9A-FB9F-7D3CD2A7AC15}"/>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6" name="Footer Placeholder 5">
            <a:extLst>
              <a:ext uri="{FF2B5EF4-FFF2-40B4-BE49-F238E27FC236}">
                <a16:creationId xmlns:a16="http://schemas.microsoft.com/office/drawing/2014/main" id="{FFFC9826-EAC3-AA53-D91A-01414B568171}"/>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A45C2609-E410-5E6F-6F76-4E478A6108E3}"/>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23683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1439-3AF6-F575-CB22-2C1F3FDCA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51A423F5-7386-6E8C-5C3D-A7E7216A1B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835EBB08-F9FF-454D-25FE-0637C2C64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5E31DA-AE2E-E2F8-ABA6-D8E86C80B6A1}"/>
              </a:ext>
            </a:extLst>
          </p:cNvPr>
          <p:cNvSpPr>
            <a:spLocks noGrp="1"/>
          </p:cNvSpPr>
          <p:nvPr>
            <p:ph type="dt" sz="half" idx="10"/>
          </p:nvPr>
        </p:nvSpPr>
        <p:spPr/>
        <p:txBody>
          <a:bodyPr/>
          <a:lstStyle/>
          <a:p>
            <a:fld id="{410801AB-F5D4-4EE6-8E44-E5C16F360975}" type="datetimeFigureOut">
              <a:rPr lang="ru-RU" smtClean="0"/>
              <a:t>04.06.2023</a:t>
            </a:fld>
            <a:endParaRPr lang="ru-RU"/>
          </a:p>
        </p:txBody>
      </p:sp>
      <p:sp>
        <p:nvSpPr>
          <p:cNvPr id="6" name="Footer Placeholder 5">
            <a:extLst>
              <a:ext uri="{FF2B5EF4-FFF2-40B4-BE49-F238E27FC236}">
                <a16:creationId xmlns:a16="http://schemas.microsoft.com/office/drawing/2014/main" id="{DDB688DA-4D3E-F85D-4CE2-EC4EB0968BE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2DD2781-7717-3C19-88CE-772FD1CCDF62}"/>
              </a:ext>
            </a:extLst>
          </p:cNvPr>
          <p:cNvSpPr>
            <a:spLocks noGrp="1"/>
          </p:cNvSpPr>
          <p:nvPr>
            <p:ph type="sldNum" sz="quarter" idx="12"/>
          </p:nvPr>
        </p:nvSpPr>
        <p:spPr/>
        <p:txBody>
          <a:bodyPr/>
          <a:lstStyle/>
          <a:p>
            <a:fld id="{0346C684-9E59-49E8-8973-59A7FDC02614}" type="slidenum">
              <a:rPr lang="ru-RU" smtClean="0"/>
              <a:t>‹#›</a:t>
            </a:fld>
            <a:endParaRPr lang="ru-RU"/>
          </a:p>
        </p:txBody>
      </p:sp>
    </p:spTree>
    <p:extLst>
      <p:ext uri="{BB962C8B-B14F-4D97-AF65-F5344CB8AC3E}">
        <p14:creationId xmlns:p14="http://schemas.microsoft.com/office/powerpoint/2010/main" val="103209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9937B0-9487-F29D-B4D8-D0023A55E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667B688C-9435-1E07-3126-F8674B8B1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49E827D-E6F1-A276-7B38-265F0EE88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801AB-F5D4-4EE6-8E44-E5C16F360975}" type="datetimeFigureOut">
              <a:rPr lang="ru-RU" smtClean="0"/>
              <a:t>04.06.2023</a:t>
            </a:fld>
            <a:endParaRPr lang="ru-RU"/>
          </a:p>
        </p:txBody>
      </p:sp>
      <p:sp>
        <p:nvSpPr>
          <p:cNvPr id="5" name="Footer Placeholder 4">
            <a:extLst>
              <a:ext uri="{FF2B5EF4-FFF2-40B4-BE49-F238E27FC236}">
                <a16:creationId xmlns:a16="http://schemas.microsoft.com/office/drawing/2014/main" id="{0CAF69BD-2283-0E96-9F62-3AFE00B36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D288E912-9B67-776B-232F-D2B1E0F14F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6C684-9E59-49E8-8973-59A7FDC02614}" type="slidenum">
              <a:rPr lang="ru-RU" smtClean="0"/>
              <a:t>‹#›</a:t>
            </a:fld>
            <a:endParaRPr lang="ru-RU"/>
          </a:p>
        </p:txBody>
      </p:sp>
    </p:spTree>
    <p:extLst>
      <p:ext uri="{BB962C8B-B14F-4D97-AF65-F5344CB8AC3E}">
        <p14:creationId xmlns:p14="http://schemas.microsoft.com/office/powerpoint/2010/main" val="302400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77B9-2AB7-4668-A0E2-2DCCF71E1B66}"/>
              </a:ext>
            </a:extLst>
          </p:cNvPr>
          <p:cNvSpPr>
            <a:spLocks noGrp="1"/>
          </p:cNvSpPr>
          <p:nvPr>
            <p:ph type="ctrTitle"/>
          </p:nvPr>
        </p:nvSpPr>
        <p:spPr>
          <a:xfrm>
            <a:off x="1524000" y="670300"/>
            <a:ext cx="9144000" cy="819453"/>
          </a:xfrm>
        </p:spPr>
        <p:txBody>
          <a:bodyPr>
            <a:normAutofit/>
          </a:bodyPr>
          <a:lstStyle/>
          <a:p>
            <a:r>
              <a:rPr lang="en-US" sz="4500" dirty="0">
                <a:solidFill>
                  <a:srgbClr val="292929"/>
                </a:solidFill>
                <a:latin typeface="Times New Roman" panose="02020603050405020304" pitchFamily="18" charset="0"/>
                <a:cs typeface="Times New Roman" panose="02020603050405020304" pitchFamily="18" charset="0"/>
              </a:rPr>
              <a:t>M</a:t>
            </a:r>
            <a:r>
              <a:rPr lang="en-US" sz="4500" b="0" i="0" dirty="0">
                <a:solidFill>
                  <a:srgbClr val="292929"/>
                </a:solidFill>
                <a:effectLst/>
                <a:latin typeface="Times New Roman" panose="02020603050405020304" pitchFamily="18" charset="0"/>
                <a:cs typeface="Times New Roman" panose="02020603050405020304" pitchFamily="18" charset="0"/>
              </a:rPr>
              <a:t>ost popular GAN architectures</a:t>
            </a:r>
            <a:endParaRPr lang="ru-RU" sz="4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140F252-F437-FB24-6DE4-9E680548F701}"/>
              </a:ext>
            </a:extLst>
          </p:cNvPr>
          <p:cNvSpPr>
            <a:spLocks noGrp="1"/>
          </p:cNvSpPr>
          <p:nvPr>
            <p:ph type="subTitle" idx="1"/>
          </p:nvPr>
        </p:nvSpPr>
        <p:spPr>
          <a:xfrm>
            <a:off x="1369888" y="2601119"/>
            <a:ext cx="4137060" cy="2823636"/>
          </a:xfrm>
        </p:spPr>
        <p:txBody>
          <a:bodyPr>
            <a:noAutofit/>
          </a:bodyPr>
          <a:lstStyle/>
          <a:p>
            <a:pPr marL="457200" indent="-457200" algn="l">
              <a:buFont typeface="+mj-lt"/>
              <a:buAutoNum type="arabicPeriod"/>
            </a:pPr>
            <a:r>
              <a:rPr lang="en-US" sz="2800" i="0" dirty="0" err="1">
                <a:solidFill>
                  <a:srgbClr val="292929"/>
                </a:solidFill>
                <a:effectLst/>
                <a:latin typeface="Times New Roman" panose="02020603050405020304" pitchFamily="18" charset="0"/>
                <a:cs typeface="Times New Roman" panose="02020603050405020304" pitchFamily="18" charset="0"/>
              </a:rPr>
              <a:t>CycleGAN</a:t>
            </a:r>
            <a:endParaRPr lang="en-US" sz="2800" i="0" dirty="0">
              <a:solidFill>
                <a:srgbClr val="292929"/>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800" i="0" dirty="0" err="1">
                <a:solidFill>
                  <a:srgbClr val="292929"/>
                </a:solidFill>
                <a:effectLst/>
                <a:latin typeface="Times New Roman" panose="02020603050405020304" pitchFamily="18" charset="0"/>
                <a:cs typeface="Times New Roman" panose="02020603050405020304" pitchFamily="18" charset="0"/>
              </a:rPr>
              <a:t>StyleGAN</a:t>
            </a:r>
            <a:endParaRPr lang="en-US" sz="2800" i="0" dirty="0">
              <a:solidFill>
                <a:srgbClr val="292929"/>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800" i="0" dirty="0">
                <a:solidFill>
                  <a:srgbClr val="292929"/>
                </a:solidFill>
                <a:effectLst/>
                <a:latin typeface="Times New Roman" panose="02020603050405020304" pitchFamily="18" charset="0"/>
                <a:cs typeface="Times New Roman" panose="02020603050405020304" pitchFamily="18" charset="0"/>
              </a:rPr>
              <a:t>LSGAN</a:t>
            </a:r>
          </a:p>
          <a:p>
            <a:pPr marL="457200" indent="-457200" algn="l">
              <a:buFont typeface="+mj-lt"/>
              <a:buAutoNum type="arabicPeriod"/>
            </a:pPr>
            <a:r>
              <a:rPr lang="en-US" sz="2800" i="0" dirty="0" err="1">
                <a:solidFill>
                  <a:srgbClr val="292929"/>
                </a:solidFill>
                <a:effectLst/>
                <a:latin typeface="Times New Roman" panose="02020603050405020304" pitchFamily="18" charset="0"/>
                <a:cs typeface="Times New Roman" panose="02020603050405020304" pitchFamily="18" charset="0"/>
              </a:rPr>
              <a:t>DiscoGAN</a:t>
            </a:r>
            <a:endParaRPr lang="en-US" sz="2800" i="0" dirty="0">
              <a:solidFill>
                <a:srgbClr val="292929"/>
              </a:solidFill>
              <a:effectLst/>
              <a:latin typeface="Times New Roman" panose="02020603050405020304" pitchFamily="18" charset="0"/>
              <a:cs typeface="Times New Roman" panose="02020603050405020304" pitchFamily="18" charset="0"/>
            </a:endParaRPr>
          </a:p>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13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4A92-33C8-72A3-1A3A-742A394F5576}"/>
              </a:ext>
            </a:extLst>
          </p:cNvPr>
          <p:cNvSpPr>
            <a:spLocks noGrp="1"/>
          </p:cNvSpPr>
          <p:nvPr>
            <p:ph type="title"/>
          </p:nvPr>
        </p:nvSpPr>
        <p:spPr/>
        <p:txBody>
          <a:bodyPr/>
          <a:lstStyle/>
          <a:p>
            <a:r>
              <a:rPr lang="en-US" b="1" i="0" dirty="0" err="1">
                <a:solidFill>
                  <a:srgbClr val="292929"/>
                </a:solidFill>
                <a:effectLst/>
                <a:latin typeface="Times New Roman" panose="02020603050405020304" pitchFamily="18" charset="0"/>
                <a:cs typeface="Times New Roman" panose="02020603050405020304" pitchFamily="18" charset="0"/>
              </a:rPr>
              <a:t>CycleGAN</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63F3F8-A7B3-FE1E-7166-8DB3A04B0BEB}"/>
                  </a:ext>
                </a:extLst>
              </p:cNvPr>
              <p:cNvSpPr>
                <a:spLocks noGrp="1"/>
              </p:cNvSpPr>
              <p:nvPr>
                <p:ph idx="1"/>
              </p:nvPr>
            </p:nvSpPr>
            <p:spPr>
              <a:xfrm>
                <a:off x="838200" y="1825625"/>
                <a:ext cx="10894888" cy="2571714"/>
              </a:xfrm>
            </p:spPr>
            <p:txBody>
              <a:bodyPr>
                <a:normAutofit/>
              </a:bodyPr>
              <a:lstStyle/>
              <a:p>
                <a:pPr algn="l"/>
                <a:r>
                  <a:rPr lang="en-US" sz="2000" b="0" i="0" dirty="0">
                    <a:solidFill>
                      <a:srgbClr val="292929"/>
                    </a:solidFill>
                    <a:effectLst/>
                    <a:latin typeface="Times New Roman" panose="02020603050405020304" pitchFamily="18" charset="0"/>
                    <a:cs typeface="Times New Roman" panose="02020603050405020304" pitchFamily="18" charset="0"/>
                  </a:rPr>
                  <a:t>It is a technique that implements the automatic training of image to image translation models without paired examples. The </a:t>
                </a:r>
                <a:r>
                  <a:rPr lang="en-US" sz="2000" b="0" i="0" dirty="0" err="1">
                    <a:solidFill>
                      <a:srgbClr val="292929"/>
                    </a:solidFill>
                    <a:effectLst/>
                    <a:latin typeface="Times New Roman" panose="02020603050405020304" pitchFamily="18" charset="0"/>
                    <a:cs typeface="Times New Roman" panose="02020603050405020304" pitchFamily="18" charset="0"/>
                  </a:rPr>
                  <a:t>CycleGAN</a:t>
                </a:r>
                <a:r>
                  <a:rPr lang="en-US" sz="2000" b="0" i="0" dirty="0">
                    <a:solidFill>
                      <a:srgbClr val="292929"/>
                    </a:solidFill>
                    <a:effectLst/>
                    <a:latin typeface="Times New Roman" panose="02020603050405020304" pitchFamily="18" charset="0"/>
                    <a:cs typeface="Times New Roman" panose="02020603050405020304" pitchFamily="18" charset="0"/>
                  </a:rPr>
                  <a:t> involves the simultaneous training of two generator models and two discriminator models and additional extension to the architecture called cycle consistency. Cycle consistency is a concept from machine translation where a phrase translated from English to French should translate from French back to English and be identical to the original phrase. This model can translate from one domain to another without a one-to-one mapping between the source and the target domain.</a:t>
                </a:r>
              </a:p>
              <a:p>
                <a:pPr algn="l"/>
                <a:r>
                  <a:rPr lang="en-US" sz="2000" b="0" i="0" dirty="0">
                    <a:solidFill>
                      <a:srgbClr val="292929"/>
                    </a:solidFill>
                    <a:effectLst/>
                    <a:latin typeface="Times New Roman" panose="02020603050405020304" pitchFamily="18" charset="0"/>
                    <a:cs typeface="Times New Roman" panose="02020603050405020304" pitchFamily="18" charset="0"/>
                  </a:rPr>
                  <a:t>For two domains </a:t>
                </a:r>
                <a:r>
                  <a:rPr lang="en-US" sz="2000" b="1" i="0" dirty="0">
                    <a:solidFill>
                      <a:srgbClr val="292929"/>
                    </a:solidFill>
                    <a:effectLst/>
                    <a:latin typeface="Times New Roman" panose="02020603050405020304" pitchFamily="18" charset="0"/>
                    <a:cs typeface="Times New Roman" panose="02020603050405020304" pitchFamily="18" charset="0"/>
                  </a:rPr>
                  <a:t>X</a:t>
                </a:r>
                <a:r>
                  <a:rPr lang="en-US" sz="2000" b="0" i="0" dirty="0">
                    <a:solidFill>
                      <a:srgbClr val="292929"/>
                    </a:solidFill>
                    <a:effectLst/>
                    <a:latin typeface="Times New Roman" panose="02020603050405020304" pitchFamily="18" charset="0"/>
                    <a:cs typeface="Times New Roman" panose="02020603050405020304" pitchFamily="18" charset="0"/>
                  </a:rPr>
                  <a:t> and </a:t>
                </a:r>
                <a:r>
                  <a:rPr lang="en-US" sz="2000" b="1" i="0" dirty="0">
                    <a:solidFill>
                      <a:srgbClr val="292929"/>
                    </a:solidFill>
                    <a:effectLst/>
                    <a:latin typeface="Times New Roman" panose="02020603050405020304" pitchFamily="18" charset="0"/>
                    <a:cs typeface="Times New Roman" panose="02020603050405020304" pitchFamily="18" charset="0"/>
                  </a:rPr>
                  <a:t>Y</a:t>
                </a:r>
                <a:r>
                  <a:rPr lang="en-US" sz="2000" b="0" i="0" dirty="0">
                    <a:solidFill>
                      <a:srgbClr val="292929"/>
                    </a:solidFill>
                    <a:effectLst/>
                    <a:latin typeface="Times New Roman" panose="02020603050405020304" pitchFamily="18" charset="0"/>
                    <a:cs typeface="Times New Roman" panose="02020603050405020304" pitchFamily="18" charset="0"/>
                  </a:rPr>
                  <a:t>, </a:t>
                </a:r>
                <a:r>
                  <a:rPr lang="en-US" sz="2000" b="0" i="0" dirty="0" err="1">
                    <a:solidFill>
                      <a:srgbClr val="292929"/>
                    </a:solidFill>
                    <a:effectLst/>
                    <a:latin typeface="Times New Roman" panose="02020603050405020304" pitchFamily="18" charset="0"/>
                    <a:cs typeface="Times New Roman" panose="02020603050405020304" pitchFamily="18" charset="0"/>
                  </a:rPr>
                  <a:t>CycleGAN</a:t>
                </a:r>
                <a:r>
                  <a:rPr lang="en-US" sz="2000" b="0" i="0" dirty="0">
                    <a:solidFill>
                      <a:srgbClr val="292929"/>
                    </a:solidFill>
                    <a:effectLst/>
                    <a:latin typeface="Times New Roman" panose="02020603050405020304" pitchFamily="18" charset="0"/>
                    <a:cs typeface="Times New Roman" panose="02020603050405020304" pitchFamily="18" charset="0"/>
                  </a:rPr>
                  <a:t> learns a mapping</a:t>
                </a:r>
                <a:r>
                  <a:rPr lang="en-US" sz="2000" b="1" i="0" dirty="0">
                    <a:solidFill>
                      <a:srgbClr val="292929"/>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000" b="1" i="1" smtClean="0">
                        <a:solidFill>
                          <a:srgbClr val="292929"/>
                        </a:solidFill>
                        <a:effectLst/>
                        <a:latin typeface="Cambria Math" panose="02040503050406030204" pitchFamily="18" charset="0"/>
                        <a:cs typeface="Times New Roman" panose="02020603050405020304" pitchFamily="18" charset="0"/>
                      </a:rPr>
                      <m:t>𝑮</m:t>
                    </m:r>
                    <m:r>
                      <a:rPr lang="en-US" sz="2000" b="1" i="1" smtClean="0">
                        <a:solidFill>
                          <a:srgbClr val="292929"/>
                        </a:solidFill>
                        <a:effectLst/>
                        <a:latin typeface="Cambria Math" panose="02040503050406030204" pitchFamily="18" charset="0"/>
                        <a:cs typeface="Times New Roman" panose="02020603050405020304" pitchFamily="18" charset="0"/>
                      </a:rPr>
                      <m:t>:</m:t>
                    </m:r>
                    <m:r>
                      <a:rPr lang="en-US" sz="2000" b="1" i="1" smtClean="0">
                        <a:solidFill>
                          <a:srgbClr val="292929"/>
                        </a:solidFill>
                        <a:effectLst/>
                        <a:latin typeface="Cambria Math" panose="02040503050406030204" pitchFamily="18" charset="0"/>
                        <a:cs typeface="Times New Roman" panose="02020603050405020304" pitchFamily="18" charset="0"/>
                      </a:rPr>
                      <m:t>𝑿</m:t>
                    </m:r>
                    <m:r>
                      <a:rPr lang="en-US" sz="2000" b="1" i="1" smtClean="0">
                        <a:solidFill>
                          <a:srgbClr val="292929"/>
                        </a:solidFill>
                        <a:effectLst/>
                        <a:latin typeface="Cambria Math" panose="02040503050406030204" pitchFamily="18" charset="0"/>
                        <a:cs typeface="Times New Roman" panose="02020603050405020304" pitchFamily="18" charset="0"/>
                      </a:rPr>
                      <m:t>→</m:t>
                    </m:r>
                    <m:r>
                      <a:rPr lang="en-US" sz="2000" b="1" i="1" smtClean="0">
                        <a:solidFill>
                          <a:srgbClr val="292929"/>
                        </a:solidFill>
                        <a:effectLst/>
                        <a:latin typeface="Cambria Math" panose="02040503050406030204" pitchFamily="18" charset="0"/>
                        <a:cs typeface="Times New Roman" panose="02020603050405020304" pitchFamily="18" charset="0"/>
                      </a:rPr>
                      <m:t>𝒀</m:t>
                    </m:r>
                  </m:oMath>
                </a14:m>
                <a:r>
                  <a:rPr lang="en-US" sz="2000" b="1" i="0" dirty="0">
                    <a:solidFill>
                      <a:srgbClr val="292929"/>
                    </a:solidFill>
                    <a:effectLst/>
                    <a:latin typeface="Times New Roman" panose="02020603050405020304" pitchFamily="18" charset="0"/>
                    <a:cs typeface="Times New Roman" panose="02020603050405020304" pitchFamily="18" charset="0"/>
                  </a:rPr>
                  <a:t> </a:t>
                </a:r>
                <a:r>
                  <a:rPr lang="en-US" sz="2000" b="0" i="0" dirty="0">
                    <a:solidFill>
                      <a:srgbClr val="292929"/>
                    </a:solidFill>
                    <a:effectLst/>
                    <a:latin typeface="Times New Roman" panose="02020603050405020304" pitchFamily="18" charset="0"/>
                    <a:cs typeface="Times New Roman" panose="02020603050405020304" pitchFamily="18" charset="0"/>
                  </a:rPr>
                  <a:t>and </a:t>
                </a:r>
                <a14:m>
                  <m:oMath xmlns:m="http://schemas.openxmlformats.org/officeDocument/2006/math">
                    <m:r>
                      <a:rPr lang="en-US" sz="2000" b="1" i="1" dirty="0" smtClean="0">
                        <a:solidFill>
                          <a:srgbClr val="292929"/>
                        </a:solidFill>
                        <a:effectLst/>
                        <a:latin typeface="Cambria Math" panose="02040503050406030204" pitchFamily="18" charset="0"/>
                        <a:cs typeface="Times New Roman" panose="02020603050405020304" pitchFamily="18" charset="0"/>
                      </a:rPr>
                      <m:t>𝑭</m:t>
                    </m:r>
                    <m:r>
                      <a:rPr lang="en-US" sz="2000" b="1" i="1" dirty="0" smtClean="0">
                        <a:solidFill>
                          <a:srgbClr val="292929"/>
                        </a:solidFill>
                        <a:effectLst/>
                        <a:latin typeface="Cambria Math" panose="02040503050406030204" pitchFamily="18" charset="0"/>
                        <a:cs typeface="Times New Roman" panose="02020603050405020304" pitchFamily="18" charset="0"/>
                      </a:rPr>
                      <m:t>:</m:t>
                    </m:r>
                    <m:r>
                      <a:rPr lang="en-US" sz="2000" b="1" i="1" dirty="0" smtClean="0">
                        <a:solidFill>
                          <a:srgbClr val="292929"/>
                        </a:solidFill>
                        <a:effectLst/>
                        <a:latin typeface="Cambria Math" panose="02040503050406030204" pitchFamily="18" charset="0"/>
                        <a:cs typeface="Times New Roman" panose="02020603050405020304" pitchFamily="18" charset="0"/>
                      </a:rPr>
                      <m:t>𝒀</m:t>
                    </m:r>
                    <m:r>
                      <a:rPr lang="en-US" sz="2000" b="1" i="1" dirty="0" smtClean="0">
                        <a:solidFill>
                          <a:srgbClr val="292929"/>
                        </a:solidFill>
                        <a:effectLst/>
                        <a:latin typeface="Cambria Math" panose="02040503050406030204" pitchFamily="18" charset="0"/>
                        <a:cs typeface="Times New Roman" panose="02020603050405020304" pitchFamily="18" charset="0"/>
                      </a:rPr>
                      <m:t>→</m:t>
                    </m:r>
                    <m:r>
                      <a:rPr lang="en-US" sz="2000" b="1" i="1" dirty="0" smtClean="0">
                        <a:solidFill>
                          <a:srgbClr val="292929"/>
                        </a:solidFill>
                        <a:effectLst/>
                        <a:latin typeface="Cambria Math" panose="02040503050406030204" pitchFamily="18" charset="0"/>
                        <a:cs typeface="Times New Roman" panose="02020603050405020304" pitchFamily="18" charset="0"/>
                      </a:rPr>
                      <m:t>𝑿</m:t>
                    </m:r>
                  </m:oMath>
                </a14:m>
                <a:r>
                  <a:rPr lang="en-US" sz="2000" b="0" i="0" dirty="0">
                    <a:solidFill>
                      <a:srgbClr val="292929"/>
                    </a:solidFill>
                    <a:effectLst/>
                    <a:latin typeface="Times New Roman" panose="02020603050405020304" pitchFamily="18" charset="0"/>
                    <a:cs typeface="Times New Roman" panose="02020603050405020304" pitchFamily="18" charset="0"/>
                  </a:rPr>
                  <a:t>.</a:t>
                </a:r>
              </a:p>
              <a:p>
                <a:endParaRPr lang="ru-RU"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5563F3F8-A7B3-FE1E-7166-8DB3A04B0BEB}"/>
                  </a:ext>
                </a:extLst>
              </p:cNvPr>
              <p:cNvSpPr>
                <a:spLocks noGrp="1" noRot="1" noChangeAspect="1" noMove="1" noResize="1" noEditPoints="1" noAdjustHandles="1" noChangeArrowheads="1" noChangeShapeType="1" noTextEdit="1"/>
              </p:cNvSpPr>
              <p:nvPr>
                <p:ph idx="1"/>
              </p:nvPr>
            </p:nvSpPr>
            <p:spPr>
              <a:xfrm>
                <a:off x="838200" y="1825625"/>
                <a:ext cx="10894888" cy="2571714"/>
              </a:xfrm>
              <a:blipFill>
                <a:blip r:embed="rId2"/>
                <a:stretch>
                  <a:fillRect l="-504" t="-2370"/>
                </a:stretch>
              </a:blipFill>
            </p:spPr>
            <p:txBody>
              <a:bodyPr/>
              <a:lstStyle/>
              <a:p>
                <a:r>
                  <a:rPr lang="ru-RU">
                    <a:noFill/>
                  </a:rPr>
                  <a:t> </a:t>
                </a:r>
              </a:p>
            </p:txBody>
          </p:sp>
        </mc:Fallback>
      </mc:AlternateContent>
      <p:pic>
        <p:nvPicPr>
          <p:cNvPr id="5" name="Picture 4" descr="A picture containing natural foods, produce, local food, whole food&#10;&#10;Description automatically generated">
            <a:extLst>
              <a:ext uri="{FF2B5EF4-FFF2-40B4-BE49-F238E27FC236}">
                <a16:creationId xmlns:a16="http://schemas.microsoft.com/office/drawing/2014/main" id="{18D41310-514C-9E2A-B96D-65375ED12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8817" y="4397339"/>
            <a:ext cx="6634365" cy="2270196"/>
          </a:xfrm>
          <a:prstGeom prst="rect">
            <a:avLst/>
          </a:prstGeom>
        </p:spPr>
      </p:pic>
    </p:spTree>
    <p:extLst>
      <p:ext uri="{BB962C8B-B14F-4D97-AF65-F5344CB8AC3E}">
        <p14:creationId xmlns:p14="http://schemas.microsoft.com/office/powerpoint/2010/main" val="313973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diagram, screenshot, font&#10;&#10;Description automatically generated">
            <a:extLst>
              <a:ext uri="{FF2B5EF4-FFF2-40B4-BE49-F238E27FC236}">
                <a16:creationId xmlns:a16="http://schemas.microsoft.com/office/drawing/2014/main" id="{6E4F8698-3B23-14B7-AFB6-A04694062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3519" y="1742059"/>
            <a:ext cx="4728481" cy="3969725"/>
          </a:xfrm>
          <a:prstGeom prst="rect">
            <a:avLst/>
          </a:prstGeom>
        </p:spPr>
      </p:pic>
      <p:sp>
        <p:nvSpPr>
          <p:cNvPr id="2" name="Title 1">
            <a:extLst>
              <a:ext uri="{FF2B5EF4-FFF2-40B4-BE49-F238E27FC236}">
                <a16:creationId xmlns:a16="http://schemas.microsoft.com/office/drawing/2014/main" id="{78B5322A-A06A-E41B-ED43-F2436D839AE7}"/>
              </a:ext>
            </a:extLst>
          </p:cNvPr>
          <p:cNvSpPr>
            <a:spLocks noGrp="1"/>
          </p:cNvSpPr>
          <p:nvPr>
            <p:ph type="title"/>
          </p:nvPr>
        </p:nvSpPr>
        <p:spPr/>
        <p:txBody>
          <a:bodyPr/>
          <a:lstStyle/>
          <a:p>
            <a:r>
              <a:rPr lang="en-US" b="1" i="0" dirty="0" err="1">
                <a:solidFill>
                  <a:srgbClr val="292929"/>
                </a:solidFill>
                <a:effectLst/>
                <a:latin typeface="Times New Roman" panose="02020603050405020304" pitchFamily="18" charset="0"/>
                <a:cs typeface="Times New Roman" panose="02020603050405020304" pitchFamily="18" charset="0"/>
              </a:rPr>
              <a:t>StyleGAN</a:t>
            </a:r>
            <a:endParaRPr lang="ru-R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55BE01-1A45-6823-5BD7-C746945E9851}"/>
              </a:ext>
            </a:extLst>
          </p:cNvPr>
          <p:cNvSpPr>
            <a:spLocks noGrp="1"/>
          </p:cNvSpPr>
          <p:nvPr>
            <p:ph idx="1"/>
          </p:nvPr>
        </p:nvSpPr>
        <p:spPr>
          <a:xfrm>
            <a:off x="838200" y="1825625"/>
            <a:ext cx="6703031" cy="4351338"/>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Introduced by Nvidia researchers, </a:t>
            </a:r>
            <a:r>
              <a:rPr lang="en-US" sz="2400" dirty="0" err="1">
                <a:latin typeface="Times New Roman" panose="02020603050405020304" pitchFamily="18" charset="0"/>
                <a:cs typeface="Times New Roman" panose="02020603050405020304" pitchFamily="18" charset="0"/>
              </a:rPr>
              <a:t>StyleGAN</a:t>
            </a:r>
            <a:r>
              <a:rPr lang="en-US" sz="2400" dirty="0">
                <a:latin typeface="Times New Roman" panose="02020603050405020304" pitchFamily="18" charset="0"/>
                <a:cs typeface="Times New Roman" panose="02020603050405020304" pitchFamily="18" charset="0"/>
              </a:rPr>
              <a:t> is a novel generative adversarial network. The </a:t>
            </a:r>
            <a:r>
              <a:rPr lang="en-US" sz="2400" dirty="0" err="1">
                <a:latin typeface="Times New Roman" panose="02020603050405020304" pitchFamily="18" charset="0"/>
                <a:cs typeface="Times New Roman" panose="02020603050405020304" pitchFamily="18" charset="0"/>
              </a:rPr>
              <a:t>StyleGAN</a:t>
            </a:r>
            <a:r>
              <a:rPr lang="en-US" sz="2400" dirty="0">
                <a:latin typeface="Times New Roman" panose="02020603050405020304" pitchFamily="18" charset="0"/>
                <a:cs typeface="Times New Roman" panose="02020603050405020304" pitchFamily="18" charset="0"/>
              </a:rPr>
              <a:t> is an extension to the GAN architecture that proposes large changes to the generator model, including the use of a mapping network to map points in latent space to an intermediate latent space, the use of the intermediate latent space to control style at each point in the generator model, and the introduction to noise as a source of variation at each point in the generator model.</a:t>
            </a:r>
          </a:p>
          <a:p>
            <a:r>
              <a:rPr lang="en-US" sz="2400" dirty="0">
                <a:latin typeface="Times New Roman" panose="02020603050405020304" pitchFamily="18" charset="0"/>
                <a:cs typeface="Times New Roman" panose="02020603050405020304" pitchFamily="18" charset="0"/>
              </a:rPr>
              <a:t>The resulting model is capable not only of generating impressively photorealistic high-quality photos of faces, but also offers control over the style of the generated image at different levels of detail through varying the style vectors and noise.</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90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E384-4350-B3CD-439A-3A0F288EF45C}"/>
              </a:ext>
            </a:extLst>
          </p:cNvPr>
          <p:cNvSpPr>
            <a:spLocks noGrp="1"/>
          </p:cNvSpPr>
          <p:nvPr>
            <p:ph type="title"/>
          </p:nvPr>
        </p:nvSpPr>
        <p:spPr/>
        <p:txBody>
          <a:bodyPr/>
          <a:lstStyle/>
          <a:p>
            <a:r>
              <a:rPr lang="en-US" b="1" i="0" dirty="0">
                <a:solidFill>
                  <a:srgbClr val="292929"/>
                </a:solidFill>
                <a:effectLst/>
                <a:latin typeface="source-serif-pro"/>
              </a:rPr>
              <a:t>LSGAN(Least Square </a:t>
            </a:r>
            <a:r>
              <a:rPr lang="en-US" b="1" i="0" dirty="0" err="1">
                <a:solidFill>
                  <a:srgbClr val="292929"/>
                </a:solidFill>
                <a:effectLst/>
                <a:latin typeface="source-serif-pro"/>
              </a:rPr>
              <a:t>Adversial</a:t>
            </a:r>
            <a:r>
              <a:rPr lang="en-US" b="1" i="0" dirty="0">
                <a:solidFill>
                  <a:srgbClr val="292929"/>
                </a:solidFill>
                <a:effectLst/>
                <a:latin typeface="source-serif-pro"/>
              </a:rPr>
              <a:t> Network)</a:t>
            </a:r>
            <a:endParaRPr lang="ru-R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B81A77-B221-2036-59B3-E92A1ACDF2D6}"/>
                  </a:ext>
                </a:extLst>
              </p:cNvPr>
              <p:cNvSpPr>
                <a:spLocks noGrp="1"/>
              </p:cNvSpPr>
              <p:nvPr>
                <p:ph idx="1"/>
              </p:nvPr>
            </p:nvSpPr>
            <p:spPr>
              <a:xfrm>
                <a:off x="838200" y="1825625"/>
                <a:ext cx="8048946" cy="4351338"/>
              </a:xfrm>
            </p:spPr>
            <p:txBody>
              <a:bodyPr>
                <a:normAutofit/>
              </a:bodyPr>
              <a:lstStyle/>
              <a:p>
                <a:r>
                  <a:rPr lang="en-US" sz="2400" b="0" i="0" dirty="0">
                    <a:solidFill>
                      <a:srgbClr val="292929"/>
                    </a:solidFill>
                    <a:effectLst/>
                    <a:latin typeface="Times New Roman" panose="02020603050405020304" pitchFamily="18" charset="0"/>
                    <a:cs typeface="Times New Roman" panose="02020603050405020304" pitchFamily="18" charset="0"/>
                  </a:rPr>
                  <a:t>LSGAN, or Least Squares GAN, is a type of generative adversarial network that adopts the least squares loss function for the discriminator. Minimizing the objective function of LSGAN yields minimizing the Pearson </a:t>
                </a:r>
                <a14:m>
                  <m:oMath xmlns:m="http://schemas.openxmlformats.org/officeDocument/2006/math">
                    <m:sSup>
                      <m:sSupPr>
                        <m:ctrlPr>
                          <a:rPr lang="en-US" sz="2400" b="0" i="1" smtClean="0">
                            <a:solidFill>
                              <a:srgbClr val="292929"/>
                            </a:solidFill>
                            <a:effectLst/>
                            <a:latin typeface="Cambria Math" panose="02040503050406030204" pitchFamily="18" charset="0"/>
                            <a:ea typeface="Cambria Math" panose="02040503050406030204" pitchFamily="18" charset="0"/>
                          </a:rPr>
                        </m:ctrlPr>
                      </m:sSupPr>
                      <m:e>
                        <m:r>
                          <a:rPr lang="en-US" sz="2400" b="0" i="1" smtClean="0">
                            <a:solidFill>
                              <a:srgbClr val="292929"/>
                            </a:solidFill>
                            <a:effectLst/>
                            <a:latin typeface="Cambria Math" panose="02040503050406030204" pitchFamily="18" charset="0"/>
                            <a:ea typeface="Cambria Math" panose="02040503050406030204" pitchFamily="18" charset="0"/>
                          </a:rPr>
                          <m:t>𝜒</m:t>
                        </m:r>
                      </m:e>
                      <m:sup>
                        <m:r>
                          <a:rPr lang="en-US" sz="2400" b="0" i="1" smtClean="0">
                            <a:solidFill>
                              <a:srgbClr val="292929"/>
                            </a:solidFill>
                            <a:effectLst/>
                            <a:latin typeface="Cambria Math" panose="02040503050406030204" pitchFamily="18" charset="0"/>
                            <a:ea typeface="Cambria Math" panose="02040503050406030204" pitchFamily="18" charset="0"/>
                          </a:rPr>
                          <m:t>2</m:t>
                        </m:r>
                      </m:sup>
                    </m:sSup>
                  </m:oMath>
                </a14:m>
                <a:r>
                  <a:rPr lang="en-US" sz="2400" b="0" i="0" dirty="0">
                    <a:solidFill>
                      <a:srgbClr val="292929"/>
                    </a:solidFill>
                    <a:effectLst/>
                    <a:latin typeface="Times New Roman" panose="02020603050405020304" pitchFamily="18" charset="0"/>
                    <a:cs typeface="Times New Roman" panose="02020603050405020304" pitchFamily="18" charset="0"/>
                  </a:rPr>
                  <a:t>divergence.</a:t>
                </a:r>
              </a:p>
              <a:p>
                <a:r>
                  <a:rPr lang="en-US" sz="2400" b="0" i="0" dirty="0">
                    <a:solidFill>
                      <a:srgbClr val="292929"/>
                    </a:solidFill>
                    <a:effectLst/>
                    <a:latin typeface="Times New Roman" panose="02020603050405020304" pitchFamily="18" charset="0"/>
                    <a:cs typeface="Times New Roman" panose="02020603050405020304" pitchFamily="18" charset="0"/>
                  </a:rPr>
                  <a:t>The objective function can be defined as:</a:t>
                </a:r>
              </a:p>
            </p:txBody>
          </p:sp>
        </mc:Choice>
        <mc:Fallback>
          <p:sp>
            <p:nvSpPr>
              <p:cNvPr id="3" name="Content Placeholder 2">
                <a:extLst>
                  <a:ext uri="{FF2B5EF4-FFF2-40B4-BE49-F238E27FC236}">
                    <a16:creationId xmlns:a16="http://schemas.microsoft.com/office/drawing/2014/main" id="{E9B81A77-B221-2036-59B3-E92A1ACDF2D6}"/>
                  </a:ext>
                </a:extLst>
              </p:cNvPr>
              <p:cNvSpPr>
                <a:spLocks noGrp="1" noRot="1" noChangeAspect="1" noMove="1" noResize="1" noEditPoints="1" noAdjustHandles="1" noChangeArrowheads="1" noChangeShapeType="1" noTextEdit="1"/>
              </p:cNvSpPr>
              <p:nvPr>
                <p:ph idx="1"/>
              </p:nvPr>
            </p:nvSpPr>
            <p:spPr>
              <a:xfrm>
                <a:off x="838200" y="1825625"/>
                <a:ext cx="8048946" cy="4351338"/>
              </a:xfrm>
              <a:blipFill>
                <a:blip r:embed="rId2"/>
                <a:stretch>
                  <a:fillRect l="-1061" t="-1961" r="-758"/>
                </a:stretch>
              </a:blipFill>
            </p:spPr>
            <p:txBody>
              <a:bodyPr/>
              <a:lstStyle/>
              <a:p>
                <a:r>
                  <a:rPr lang="ru-RU">
                    <a:noFill/>
                  </a:rPr>
                  <a:t> </a:t>
                </a:r>
              </a:p>
            </p:txBody>
          </p:sp>
        </mc:Fallback>
      </mc:AlternateContent>
      <p:pic>
        <p:nvPicPr>
          <p:cNvPr id="5" name="Picture 4" descr="A picture containing text, font, handwriting, line&#10;&#10;Description automatically generated">
            <a:extLst>
              <a:ext uri="{FF2B5EF4-FFF2-40B4-BE49-F238E27FC236}">
                <a16:creationId xmlns:a16="http://schemas.microsoft.com/office/drawing/2014/main" id="{CC7D8428-8211-7222-CAD4-4D9C54359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406" y="3827724"/>
            <a:ext cx="7101180" cy="1279987"/>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D0CAE2C-0D59-9481-15CB-6E054DC99AD5}"/>
                  </a:ext>
                </a:extLst>
              </p:cNvPr>
              <p:cNvSpPr txBox="1"/>
              <p:nvPr/>
            </p:nvSpPr>
            <p:spPr>
              <a:xfrm>
                <a:off x="1015406" y="5345966"/>
                <a:ext cx="8048946" cy="830997"/>
              </a:xfrm>
              <a:prstGeom prst="rect">
                <a:avLst/>
              </a:prstGeom>
              <a:noFill/>
            </p:spPr>
            <p:txBody>
              <a:bodyPr wrap="square" rtlCol="0">
                <a:spAutoFit/>
              </a:bodyPr>
              <a:lstStyle/>
              <a:p>
                <a:r>
                  <a:rPr lang="en-US" sz="2400" b="0" i="0" dirty="0">
                    <a:solidFill>
                      <a:srgbClr val="212529"/>
                    </a:solidFill>
                    <a:effectLst/>
                    <a:latin typeface="Times New Roman" panose="02020603050405020304" pitchFamily="18" charset="0"/>
                    <a:cs typeface="Times New Roman" panose="02020603050405020304" pitchFamily="18" charset="0"/>
                  </a:rPr>
                  <a:t>where </a:t>
                </a:r>
                <a14:m>
                  <m:oMath xmlns:m="http://schemas.openxmlformats.org/officeDocument/2006/math">
                    <m:r>
                      <a:rPr lang="en-US" sz="2400" i="1" dirty="0" smtClean="0">
                        <a:solidFill>
                          <a:srgbClr val="212529"/>
                        </a:solidFill>
                        <a:latin typeface="Cambria Math" panose="02040503050406030204" pitchFamily="18" charset="0"/>
                        <a:cs typeface="Times New Roman" panose="02020603050405020304" pitchFamily="18" charset="0"/>
                      </a:rPr>
                      <m:t>𝑎</m:t>
                    </m:r>
                  </m:oMath>
                </a14:m>
                <a:r>
                  <a:rPr lang="en-US" sz="2400" dirty="0">
                    <a:solidFill>
                      <a:srgbClr val="212529"/>
                    </a:solidFill>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and </a:t>
                </a:r>
                <a14:m>
                  <m:oMath xmlns:m="http://schemas.openxmlformats.org/officeDocument/2006/math">
                    <m:r>
                      <a:rPr lang="en-US" sz="2400" b="0" i="1" dirty="0" smtClean="0">
                        <a:solidFill>
                          <a:srgbClr val="212529"/>
                        </a:solidFill>
                        <a:effectLst/>
                        <a:latin typeface="Cambria Math" panose="02040503050406030204" pitchFamily="18" charset="0"/>
                        <a:cs typeface="Times New Roman" panose="02020603050405020304" pitchFamily="18" charset="0"/>
                      </a:rPr>
                      <m:t>𝑏</m:t>
                    </m:r>
                  </m:oMath>
                </a14:m>
                <a:r>
                  <a:rPr lang="en-US" sz="2400" b="0" i="0" dirty="0">
                    <a:solidFill>
                      <a:srgbClr val="212529"/>
                    </a:solidFill>
                    <a:effectLst/>
                    <a:latin typeface="Times New Roman" panose="02020603050405020304" pitchFamily="18" charset="0"/>
                    <a:cs typeface="Times New Roman" panose="02020603050405020304" pitchFamily="18" charset="0"/>
                  </a:rPr>
                  <a:t> are the labels for fake data and real data and c denotes the value that </a:t>
                </a:r>
                <a14:m>
                  <m:oMath xmlns:m="http://schemas.openxmlformats.org/officeDocument/2006/math">
                    <m:r>
                      <a:rPr lang="en-US" sz="2400" b="0" i="1" dirty="0" smtClean="0">
                        <a:solidFill>
                          <a:srgbClr val="212529"/>
                        </a:solidFill>
                        <a:effectLst/>
                        <a:latin typeface="Cambria Math" panose="02040503050406030204" pitchFamily="18" charset="0"/>
                        <a:cs typeface="Times New Roman" panose="02020603050405020304" pitchFamily="18" charset="0"/>
                      </a:rPr>
                      <m:t>𝐺</m:t>
                    </m:r>
                  </m:oMath>
                </a14:m>
                <a:r>
                  <a:rPr lang="en-US" sz="2400" b="0" i="0" dirty="0">
                    <a:solidFill>
                      <a:srgbClr val="212529"/>
                    </a:solidFill>
                    <a:effectLst/>
                    <a:latin typeface="Times New Roman" panose="02020603050405020304" pitchFamily="18" charset="0"/>
                    <a:cs typeface="Times New Roman" panose="02020603050405020304" pitchFamily="18" charset="0"/>
                  </a:rPr>
                  <a:t> wants </a:t>
                </a:r>
                <a14:m>
                  <m:oMath xmlns:m="http://schemas.openxmlformats.org/officeDocument/2006/math">
                    <m:r>
                      <a:rPr lang="en-US" sz="2400" b="0" i="1" dirty="0" smtClean="0">
                        <a:solidFill>
                          <a:srgbClr val="212529"/>
                        </a:solidFill>
                        <a:effectLst/>
                        <a:latin typeface="Cambria Math" panose="02040503050406030204" pitchFamily="18" charset="0"/>
                        <a:cs typeface="Times New Roman" panose="02020603050405020304" pitchFamily="18" charset="0"/>
                      </a:rPr>
                      <m:t>𝐷</m:t>
                    </m:r>
                  </m:oMath>
                </a14:m>
                <a:r>
                  <a:rPr lang="en-US" sz="2400" b="0" i="0" dirty="0">
                    <a:solidFill>
                      <a:srgbClr val="212529"/>
                    </a:solidFill>
                    <a:effectLst/>
                    <a:latin typeface="Times New Roman" panose="02020603050405020304" pitchFamily="18" charset="0"/>
                    <a:cs typeface="Times New Roman" panose="02020603050405020304" pitchFamily="18" charset="0"/>
                  </a:rPr>
                  <a:t> to believe for fake data.</a:t>
                </a:r>
                <a:endParaRPr lang="ru-RU" sz="2400"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5D0CAE2C-0D59-9481-15CB-6E054DC99AD5}"/>
                  </a:ext>
                </a:extLst>
              </p:cNvPr>
              <p:cNvSpPr txBox="1">
                <a:spLocks noRot="1" noChangeAspect="1" noMove="1" noResize="1" noEditPoints="1" noAdjustHandles="1" noChangeArrowheads="1" noChangeShapeType="1" noTextEdit="1"/>
              </p:cNvSpPr>
              <p:nvPr/>
            </p:nvSpPr>
            <p:spPr>
              <a:xfrm>
                <a:off x="1015406" y="5345966"/>
                <a:ext cx="8048946" cy="830997"/>
              </a:xfrm>
              <a:prstGeom prst="rect">
                <a:avLst/>
              </a:prstGeom>
              <a:blipFill>
                <a:blip r:embed="rId4"/>
                <a:stretch>
                  <a:fillRect l="-1212" t="-5882" b="-16176"/>
                </a:stretch>
              </a:blipFill>
            </p:spPr>
            <p:txBody>
              <a:bodyPr/>
              <a:lstStyle/>
              <a:p>
                <a:r>
                  <a:rPr lang="ru-RU">
                    <a:noFill/>
                  </a:rPr>
                  <a:t> </a:t>
                </a:r>
              </a:p>
            </p:txBody>
          </p:sp>
        </mc:Fallback>
      </mc:AlternateContent>
    </p:spTree>
    <p:extLst>
      <p:ext uri="{BB962C8B-B14F-4D97-AF65-F5344CB8AC3E}">
        <p14:creationId xmlns:p14="http://schemas.microsoft.com/office/powerpoint/2010/main" val="149037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9996-1EDA-D95C-37CE-7883AE563559}"/>
              </a:ext>
            </a:extLst>
          </p:cNvPr>
          <p:cNvSpPr>
            <a:spLocks noGrp="1"/>
          </p:cNvSpPr>
          <p:nvPr>
            <p:ph type="title"/>
          </p:nvPr>
        </p:nvSpPr>
        <p:spPr/>
        <p:txBody>
          <a:bodyPr/>
          <a:lstStyle/>
          <a:p>
            <a:r>
              <a:rPr lang="en-US" b="1" i="0" dirty="0" err="1">
                <a:solidFill>
                  <a:srgbClr val="292929"/>
                </a:solidFill>
                <a:effectLst/>
                <a:latin typeface="Times New Roman" panose="02020603050405020304" pitchFamily="18" charset="0"/>
                <a:cs typeface="Times New Roman" panose="02020603050405020304" pitchFamily="18" charset="0"/>
              </a:rPr>
              <a:t>DiscoGAN</a:t>
            </a:r>
            <a:endParaRPr lang="ru-R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898535-D897-5CE8-2462-51CBE0EFFDC4}"/>
              </a:ext>
            </a:extLst>
          </p:cNvPr>
          <p:cNvSpPr>
            <a:spLocks noGrp="1"/>
          </p:cNvSpPr>
          <p:nvPr>
            <p:ph idx="1"/>
          </p:nvPr>
        </p:nvSpPr>
        <p:spPr>
          <a:xfrm>
            <a:off x="838200" y="1825625"/>
            <a:ext cx="5983840" cy="4351338"/>
          </a:xfrm>
        </p:spPr>
        <p:txBody>
          <a:bodyPr>
            <a:normAutofit/>
          </a:bodyPr>
          <a:lstStyle/>
          <a:p>
            <a:pPr algn="l"/>
            <a:r>
              <a:rPr lang="en-US" sz="2000" b="0" i="0" dirty="0">
                <a:solidFill>
                  <a:srgbClr val="292929"/>
                </a:solidFill>
                <a:effectLst/>
                <a:latin typeface="Times New Roman" panose="02020603050405020304" pitchFamily="18" charset="0"/>
                <a:cs typeface="Times New Roman" panose="02020603050405020304" pitchFamily="18" charset="0"/>
              </a:rPr>
              <a:t>It generates images of products in </a:t>
            </a:r>
            <a:r>
              <a:rPr lang="en-US" sz="2000" b="1" i="0" dirty="0">
                <a:solidFill>
                  <a:srgbClr val="292929"/>
                </a:solidFill>
                <a:effectLst/>
                <a:latin typeface="Times New Roman" panose="02020603050405020304" pitchFamily="18" charset="0"/>
                <a:cs typeface="Times New Roman" panose="02020603050405020304" pitchFamily="18" charset="0"/>
              </a:rPr>
              <a:t>domain B </a:t>
            </a:r>
            <a:r>
              <a:rPr lang="en-US" sz="2000" b="0" i="0" dirty="0">
                <a:solidFill>
                  <a:srgbClr val="292929"/>
                </a:solidFill>
                <a:effectLst/>
                <a:latin typeface="Times New Roman" panose="02020603050405020304" pitchFamily="18" charset="0"/>
                <a:cs typeface="Times New Roman" panose="02020603050405020304" pitchFamily="18" charset="0"/>
              </a:rPr>
              <a:t>given an image in </a:t>
            </a:r>
            <a:r>
              <a:rPr lang="en-US" sz="2000" b="1" i="0" dirty="0">
                <a:solidFill>
                  <a:srgbClr val="292929"/>
                </a:solidFill>
                <a:effectLst/>
                <a:latin typeface="Times New Roman" panose="02020603050405020304" pitchFamily="18" charset="0"/>
                <a:cs typeface="Times New Roman" panose="02020603050405020304" pitchFamily="18" charset="0"/>
              </a:rPr>
              <a:t>domain A</a:t>
            </a:r>
            <a:r>
              <a:rPr lang="en-US" sz="2000" b="0" i="0" dirty="0">
                <a:solidFill>
                  <a:srgbClr val="292929"/>
                </a:solidFill>
                <a:effectLst/>
                <a:latin typeface="Times New Roman" panose="02020603050405020304" pitchFamily="18" charset="0"/>
                <a:cs typeface="Times New Roman" panose="02020603050405020304" pitchFamily="18" charset="0"/>
              </a:rPr>
              <a:t>. It transfers elements from one image to another.</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err="1">
                <a:solidFill>
                  <a:srgbClr val="292929"/>
                </a:solidFill>
                <a:effectLst/>
                <a:latin typeface="Times New Roman" panose="02020603050405020304" pitchFamily="18" charset="0"/>
                <a:cs typeface="Times New Roman" panose="02020603050405020304" pitchFamily="18" charset="0"/>
              </a:rPr>
              <a:t>DiscoGAN</a:t>
            </a:r>
            <a:r>
              <a:rPr lang="en-US" sz="2000" b="0" i="0" dirty="0">
                <a:solidFill>
                  <a:srgbClr val="292929"/>
                </a:solidFill>
                <a:effectLst/>
                <a:latin typeface="Times New Roman" panose="02020603050405020304" pitchFamily="18" charset="0"/>
                <a:cs typeface="Times New Roman" panose="02020603050405020304" pitchFamily="18" charset="0"/>
              </a:rPr>
              <a:t> has two generators. The first generator maps the input image from </a:t>
            </a:r>
            <a:r>
              <a:rPr lang="en-US" sz="2000" b="1" i="0" dirty="0">
                <a:solidFill>
                  <a:srgbClr val="292929"/>
                </a:solidFill>
                <a:effectLst/>
                <a:latin typeface="Times New Roman" panose="02020603050405020304" pitchFamily="18" charset="0"/>
                <a:cs typeface="Times New Roman" panose="02020603050405020304" pitchFamily="18" charset="0"/>
              </a:rPr>
              <a:t>Domain A</a:t>
            </a:r>
            <a:r>
              <a:rPr lang="en-US" sz="2000" b="0" i="0" dirty="0">
                <a:solidFill>
                  <a:srgbClr val="292929"/>
                </a:solidFill>
                <a:effectLst/>
                <a:latin typeface="Times New Roman" panose="02020603050405020304" pitchFamily="18" charset="0"/>
                <a:cs typeface="Times New Roman" panose="02020603050405020304" pitchFamily="18" charset="0"/>
              </a:rPr>
              <a:t> to </a:t>
            </a:r>
            <a:r>
              <a:rPr lang="en-US" sz="2000" b="1" i="0" dirty="0">
                <a:solidFill>
                  <a:srgbClr val="292929"/>
                </a:solidFill>
                <a:effectLst/>
                <a:latin typeface="Times New Roman" panose="02020603050405020304" pitchFamily="18" charset="0"/>
                <a:cs typeface="Times New Roman" panose="02020603050405020304" pitchFamily="18" charset="0"/>
              </a:rPr>
              <a:t>Domain B</a:t>
            </a:r>
            <a:r>
              <a:rPr lang="en-US" sz="2000" b="0" i="0" dirty="0">
                <a:solidFill>
                  <a:srgbClr val="292929"/>
                </a:solidFill>
                <a:effectLst/>
                <a:latin typeface="Times New Roman" panose="02020603050405020304" pitchFamily="18" charset="0"/>
                <a:cs typeface="Times New Roman" panose="02020603050405020304" pitchFamily="18" charset="0"/>
              </a:rPr>
              <a:t>. The second generator reconstructs the image from Domain B to Domain A.</a:t>
            </a:r>
          </a:p>
          <a:p>
            <a:pPr algn="l"/>
            <a:r>
              <a:rPr lang="en-US" sz="2000" b="0" i="0" dirty="0">
                <a:solidFill>
                  <a:srgbClr val="292929"/>
                </a:solidFill>
                <a:effectLst/>
                <a:latin typeface="Times New Roman" panose="02020603050405020304" pitchFamily="18" charset="0"/>
                <a:cs typeface="Times New Roman" panose="02020603050405020304" pitchFamily="18" charset="0"/>
              </a:rPr>
              <a:t>There is a slight similarity between </a:t>
            </a:r>
            <a:r>
              <a:rPr lang="en-US" sz="2000" b="0" i="0" dirty="0" err="1">
                <a:solidFill>
                  <a:srgbClr val="292929"/>
                </a:solidFill>
                <a:effectLst/>
                <a:latin typeface="Times New Roman" panose="02020603050405020304" pitchFamily="18" charset="0"/>
                <a:cs typeface="Times New Roman" panose="02020603050405020304" pitchFamily="18" charset="0"/>
              </a:rPr>
              <a:t>CycleGAN</a:t>
            </a:r>
            <a:r>
              <a:rPr lang="en-US" sz="2000" b="0" i="0" dirty="0">
                <a:solidFill>
                  <a:srgbClr val="292929"/>
                </a:solidFill>
                <a:effectLst/>
                <a:latin typeface="Times New Roman" panose="02020603050405020304" pitchFamily="18" charset="0"/>
                <a:cs typeface="Times New Roman" panose="02020603050405020304" pitchFamily="18" charset="0"/>
              </a:rPr>
              <a:t> and </a:t>
            </a:r>
            <a:r>
              <a:rPr lang="en-US" sz="2000" b="0" i="0" dirty="0" err="1">
                <a:solidFill>
                  <a:srgbClr val="292929"/>
                </a:solidFill>
                <a:effectLst/>
                <a:latin typeface="Times New Roman" panose="02020603050405020304" pitchFamily="18" charset="0"/>
                <a:cs typeface="Times New Roman" panose="02020603050405020304" pitchFamily="18" charset="0"/>
              </a:rPr>
              <a:t>DiscoGAN</a:t>
            </a:r>
            <a:r>
              <a:rPr lang="en-US" sz="2000" b="0" i="0" dirty="0">
                <a:solidFill>
                  <a:srgbClr val="292929"/>
                </a:solidFill>
                <a:effectLst/>
                <a:latin typeface="Times New Roman" panose="02020603050405020304" pitchFamily="18" charset="0"/>
                <a:cs typeface="Times New Roman" panose="02020603050405020304" pitchFamily="18" charset="0"/>
              </a:rPr>
              <a:t>. In </a:t>
            </a:r>
            <a:r>
              <a:rPr lang="en-US" sz="2000" b="0" i="0" dirty="0" err="1">
                <a:solidFill>
                  <a:srgbClr val="292929"/>
                </a:solidFill>
                <a:effectLst/>
                <a:latin typeface="Times New Roman" panose="02020603050405020304" pitchFamily="18" charset="0"/>
                <a:cs typeface="Times New Roman" panose="02020603050405020304" pitchFamily="18" charset="0"/>
              </a:rPr>
              <a:t>CycleGAN</a:t>
            </a:r>
            <a:r>
              <a:rPr lang="en-US" sz="2000" b="0" i="0" dirty="0">
                <a:solidFill>
                  <a:srgbClr val="292929"/>
                </a:solidFill>
                <a:effectLst/>
                <a:latin typeface="Times New Roman" panose="02020603050405020304" pitchFamily="18" charset="0"/>
                <a:cs typeface="Times New Roman" panose="02020603050405020304" pitchFamily="18" charset="0"/>
              </a:rPr>
              <a:t> it has an addition hyperparameters to adjust the contribution of reconstruction/cycle-consistency loss in the overall loss function.</a:t>
            </a:r>
            <a:br>
              <a:rPr lang="en-US" sz="2000" b="0" i="0" dirty="0">
                <a:solidFill>
                  <a:srgbClr val="292929"/>
                </a:solidFill>
                <a:effectLst/>
                <a:latin typeface="Times New Roman" panose="02020603050405020304" pitchFamily="18" charset="0"/>
                <a:cs typeface="Times New Roman" panose="02020603050405020304" pitchFamily="18" charset="0"/>
              </a:rPr>
            </a:br>
            <a:r>
              <a:rPr lang="en-US" sz="2000" b="0" i="0" dirty="0" err="1">
                <a:solidFill>
                  <a:srgbClr val="292929"/>
                </a:solidFill>
                <a:effectLst/>
                <a:latin typeface="Times New Roman" panose="02020603050405020304" pitchFamily="18" charset="0"/>
                <a:cs typeface="Times New Roman" panose="02020603050405020304" pitchFamily="18" charset="0"/>
              </a:rPr>
              <a:t>DiscoGAN</a:t>
            </a:r>
            <a:r>
              <a:rPr lang="en-US" sz="2000" b="0" i="0" dirty="0">
                <a:solidFill>
                  <a:srgbClr val="292929"/>
                </a:solidFill>
                <a:effectLst/>
                <a:latin typeface="Times New Roman" panose="02020603050405020304" pitchFamily="18" charset="0"/>
                <a:cs typeface="Times New Roman" panose="02020603050405020304" pitchFamily="18" charset="0"/>
              </a:rPr>
              <a:t> can be used for transferring decoration from a fashion item such as a bag to another fashion item as a pair of shoes.</a:t>
            </a:r>
          </a:p>
          <a:p>
            <a:endParaRPr lang="ru-RU" sz="2000" dirty="0">
              <a:latin typeface="Times New Roman" panose="02020603050405020304" pitchFamily="18" charset="0"/>
              <a:cs typeface="Times New Roman" panose="02020603050405020304" pitchFamily="18" charset="0"/>
            </a:endParaRPr>
          </a:p>
        </p:txBody>
      </p:sp>
      <p:pic>
        <p:nvPicPr>
          <p:cNvPr id="5" name="Picture 4" descr="A chart of different types of shoes&#10;&#10;Description automatically generated with low confidence">
            <a:extLst>
              <a:ext uri="{FF2B5EF4-FFF2-40B4-BE49-F238E27FC236}">
                <a16:creationId xmlns:a16="http://schemas.microsoft.com/office/drawing/2014/main" id="{69192B40-40A9-F27F-4756-AF5FA7872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726" y="908137"/>
            <a:ext cx="4350717" cy="5584738"/>
          </a:xfrm>
          <a:prstGeom prst="rect">
            <a:avLst/>
          </a:prstGeom>
        </p:spPr>
      </p:pic>
    </p:spTree>
    <p:extLst>
      <p:ext uri="{BB962C8B-B14F-4D97-AF65-F5344CB8AC3E}">
        <p14:creationId xmlns:p14="http://schemas.microsoft.com/office/powerpoint/2010/main" val="726402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451</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 Math</vt:lpstr>
      <vt:lpstr>source-serif-pro</vt:lpstr>
      <vt:lpstr>Times New Roman</vt:lpstr>
      <vt:lpstr>Office Theme</vt:lpstr>
      <vt:lpstr>Most popular GAN architectures</vt:lpstr>
      <vt:lpstr>CycleGAN</vt:lpstr>
      <vt:lpstr>StyleGAN</vt:lpstr>
      <vt:lpstr>LSGAN(Least Square Adversial Network)</vt:lpstr>
      <vt:lpstr>DiscoGAN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GAN architectures</dc:title>
  <dc:creator>Richard Tom</dc:creator>
  <cp:lastModifiedBy>Richard Tom</cp:lastModifiedBy>
  <cp:revision>2</cp:revision>
  <dcterms:created xsi:type="dcterms:W3CDTF">2023-06-04T13:01:28Z</dcterms:created>
  <dcterms:modified xsi:type="dcterms:W3CDTF">2023-06-04T14:40:34Z</dcterms:modified>
</cp:coreProperties>
</file>