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2" r:id="rId3"/>
  </p:sldMasterIdLst>
  <p:notesMasterIdLst>
    <p:notesMasterId r:id="rId26"/>
  </p:notesMasterIdLst>
  <p:sldIdLst>
    <p:sldId id="256" r:id="rId4"/>
    <p:sldId id="2571" r:id="rId5"/>
    <p:sldId id="2575" r:id="rId6"/>
    <p:sldId id="2584" r:id="rId7"/>
    <p:sldId id="2570" r:id="rId8"/>
    <p:sldId id="2573" r:id="rId9"/>
    <p:sldId id="2574" r:id="rId10"/>
    <p:sldId id="2577" r:id="rId11"/>
    <p:sldId id="2579" r:id="rId12"/>
    <p:sldId id="2585" r:id="rId13"/>
    <p:sldId id="2580" r:id="rId14"/>
    <p:sldId id="2581" r:id="rId15"/>
    <p:sldId id="2582" r:id="rId16"/>
    <p:sldId id="2583" r:id="rId17"/>
    <p:sldId id="2578" r:id="rId18"/>
    <p:sldId id="2587" r:id="rId19"/>
    <p:sldId id="2588" r:id="rId20"/>
    <p:sldId id="2586" r:id="rId21"/>
    <p:sldId id="2569" r:id="rId22"/>
    <p:sldId id="2576" r:id="rId23"/>
    <p:sldId id="2454" r:id="rId24"/>
    <p:sldId id="301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5E196-6719-435A-AC49-EC5E3B02762C}">
  <a:tblStyle styleId="{4005E196-6719-435A-AC49-EC5E3B027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20" y="48"/>
      </p:cViewPr>
      <p:guideLst>
        <p:guide orient="horz" pos="31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02738f8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02738f8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19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72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12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664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649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25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5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357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9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280c31c49_1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280c31c49_1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84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4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418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280c31c4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280c31c4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8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53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280c31c49_1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280c31c49_1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7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502738f85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502738f85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36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8280c31c49_1_2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8280c31c49_1_2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04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25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68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66355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3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3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4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4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4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4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4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4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4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46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4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4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47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4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48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48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">
  <p:cSld name="1_기본슬라이드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/>
          <p:nvPr/>
        </p:nvSpPr>
        <p:spPr>
          <a:xfrm>
            <a:off x="8547188" y="4843889"/>
            <a:ext cx="344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425" tIns="39200" rIns="78425" bIns="39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0"/>
          <p:cNvSpPr/>
          <p:nvPr/>
        </p:nvSpPr>
        <p:spPr>
          <a:xfrm>
            <a:off x="252046" y="393038"/>
            <a:ext cx="8640000" cy="27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77875" tIns="38925" rIns="77875" bIns="38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0"/>
          <p:cNvSpPr txBox="1"/>
          <p:nvPr/>
        </p:nvSpPr>
        <p:spPr>
          <a:xfrm>
            <a:off x="259373" y="167198"/>
            <a:ext cx="41808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1"/>
          </p:nvPr>
        </p:nvSpPr>
        <p:spPr>
          <a:xfrm>
            <a:off x="241495" y="411956"/>
            <a:ext cx="864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2"/>
          </p:nvPr>
        </p:nvSpPr>
        <p:spPr>
          <a:xfrm>
            <a:off x="242552" y="169557"/>
            <a:ext cx="43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3"/>
          </p:nvPr>
        </p:nvSpPr>
        <p:spPr>
          <a:xfrm>
            <a:off x="252046" y="4786313"/>
            <a:ext cx="664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3" y="276453"/>
            <a:ext cx="87900" cy="261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 1">
  <p:cSld name="2_기본슬라이드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/>
          <p:nvPr/>
        </p:nvSpPr>
        <p:spPr>
          <a:xfrm>
            <a:off x="8547188" y="4843889"/>
            <a:ext cx="344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425" tIns="39200" rIns="78425" bIns="39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1"/>
          <p:cNvSpPr/>
          <p:nvPr/>
        </p:nvSpPr>
        <p:spPr>
          <a:xfrm>
            <a:off x="252046" y="393038"/>
            <a:ext cx="8640000" cy="27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77875" tIns="38925" rIns="77875" bIns="38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1"/>
          <p:cNvSpPr txBox="1"/>
          <p:nvPr/>
        </p:nvSpPr>
        <p:spPr>
          <a:xfrm>
            <a:off x="259373" y="167198"/>
            <a:ext cx="41808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1"/>
          <p:cNvSpPr txBox="1">
            <a:spLocks noGrp="1"/>
          </p:cNvSpPr>
          <p:nvPr>
            <p:ph type="body" idx="1"/>
          </p:nvPr>
        </p:nvSpPr>
        <p:spPr>
          <a:xfrm>
            <a:off x="241495" y="430004"/>
            <a:ext cx="864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body" idx="2"/>
          </p:nvPr>
        </p:nvSpPr>
        <p:spPr>
          <a:xfrm>
            <a:off x="242552" y="124437"/>
            <a:ext cx="43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51"/>
          <p:cNvSpPr/>
          <p:nvPr/>
        </p:nvSpPr>
        <p:spPr>
          <a:xfrm>
            <a:off x="3" y="276453"/>
            <a:ext cx="87900" cy="261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71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9" r:id="rId7"/>
    <p:sldLayoutId id="2147483690" r:id="rId8"/>
    <p:sldLayoutId id="2147483691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Mathematics for 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Regression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59" y="1256578"/>
            <a:ext cx="6986882" cy="34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Dimensionality Reduction - PCA</a:t>
            </a:r>
            <a:endParaRPr dirty="0"/>
          </a:p>
        </p:txBody>
      </p:sp>
      <p:pic>
        <p:nvPicPr>
          <p:cNvPr id="2050" name="Picture 2" descr="https://miro.medium.com/v2/resize:fit:1050/0*l8A5yMWy5DYzox1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t="38348" r="10770" b="4936"/>
          <a:stretch/>
        </p:blipFill>
        <p:spPr bwMode="auto">
          <a:xfrm>
            <a:off x="856648" y="1557238"/>
            <a:ext cx="7430704" cy="31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906878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Density estimation with Gaussian Mixture Model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308" y="1099150"/>
            <a:ext cx="4249384" cy="38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664617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Classification with Support Vector Machine</a:t>
            </a:r>
            <a:endParaRPr dirty="0"/>
          </a:p>
        </p:txBody>
      </p:sp>
      <p:pic>
        <p:nvPicPr>
          <p:cNvPr id="6146" name="Picture 2" descr="Support Vector Machine(SVM) in Machine Lear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t="28153" r="7174" b="6115"/>
          <a:stretch/>
        </p:blipFill>
        <p:spPr bwMode="auto">
          <a:xfrm>
            <a:off x="1453814" y="1246909"/>
            <a:ext cx="6253936" cy="36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664617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Classification with Support Vector Machine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7" y="1749796"/>
            <a:ext cx="3473162" cy="26477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2" y="1649919"/>
            <a:ext cx="3472151" cy="28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Data, Model and Learning</a:t>
            </a:r>
            <a:endParaRPr dirty="0"/>
          </a:p>
        </p:txBody>
      </p:sp>
      <p:pic>
        <p:nvPicPr>
          <p:cNvPr id="1026" name="Picture 2" descr="Modeling the data - Data Science Tutorial | Intellipaat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07" y="1226104"/>
            <a:ext cx="4548858" cy="38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Data, Model and Learning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93" y="1382261"/>
            <a:ext cx="6761213" cy="32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Data, Model and Learning</a:t>
            </a:r>
            <a:endParaRPr dirty="0"/>
          </a:p>
        </p:txBody>
      </p:sp>
      <p:pic>
        <p:nvPicPr>
          <p:cNvPr id="8194" name="Picture 2" descr="Figure 3: Gradient Descent visualiz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7" y="1551731"/>
            <a:ext cx="4416425" cy="317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Preliminary Studies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Vector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Dot Product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4851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B6EE47-707C-48F6-BC0B-7D08E8B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50AED-4CBE-425A-AFBB-F7A66C719C29}"/>
              </a:ext>
            </a:extLst>
          </p:cNvPr>
          <p:cNvSpPr/>
          <p:nvPr/>
        </p:nvSpPr>
        <p:spPr>
          <a:xfrm>
            <a:off x="369600" y="1051175"/>
            <a:ext cx="8404800" cy="383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Form a Team – 7 people / team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Read Chapter 8. When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Models Meet 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24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Textbook and References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00" y="1209962"/>
            <a:ext cx="2541085" cy="366932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297" y="1209962"/>
            <a:ext cx="2947603" cy="36693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473" y="1209962"/>
            <a:ext cx="2779736" cy="36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Next Week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When</a:t>
            </a:r>
            <a:r>
              <a:rPr kumimoji="0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Models Meet Data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0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2"/>
          <p:cNvSpPr txBox="1">
            <a:spLocks noGrp="1"/>
          </p:cNvSpPr>
          <p:nvPr>
            <p:ph type="title"/>
          </p:nvPr>
        </p:nvSpPr>
        <p:spPr>
          <a:xfrm>
            <a:off x="277575" y="2073250"/>
            <a:ext cx="86427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BongGyun Kim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Office hour: </a:t>
            </a:r>
            <a:r>
              <a:rPr lang="en" sz="3600" dirty="0" smtClean="0">
                <a:solidFill>
                  <a:schemeClr val="dk1"/>
                </a:solidFill>
              </a:rPr>
              <a:t>Mon</a:t>
            </a:r>
            <a:r>
              <a:rPr lang="en-US" sz="3600" dirty="0" smtClean="0">
                <a:solidFill>
                  <a:schemeClr val="dk1"/>
                </a:solidFill>
              </a:rPr>
              <a:t>.</a:t>
            </a:r>
            <a:r>
              <a:rPr lang="en" sz="3600" dirty="0" smtClean="0">
                <a:solidFill>
                  <a:schemeClr val="dk1"/>
                </a:solidFill>
              </a:rPr>
              <a:t> </a:t>
            </a:r>
            <a:r>
              <a:rPr lang="en" sz="3600" dirty="0">
                <a:solidFill>
                  <a:schemeClr val="dk1"/>
                </a:solidFill>
              </a:rPr>
              <a:t>2pm ~ 6pm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@ room 231, building W19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Phone: 042-629-6636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Mobile: 010-6799-6636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bonggyun.kim@endicott.ac.kr</a:t>
            </a:r>
            <a:endParaRPr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22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of Week </a:t>
            </a:r>
            <a:r>
              <a:rPr lang="en" dirty="0" smtClean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The foundations and 4 pillars of ML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179513"/>
            <a:ext cx="61912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Bottom-up vs. Top-down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77" y="1099150"/>
            <a:ext cx="6605046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 Schedule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25" name="Google Shape;825;p89"/>
          <p:cNvGraphicFramePr/>
          <p:nvPr>
            <p:extLst>
              <p:ext uri="{D42A27DB-BD31-4B8C-83A1-F6EECF244321}">
                <p14:modId xmlns:p14="http://schemas.microsoft.com/office/powerpoint/2010/main" val="1272513222"/>
              </p:ext>
            </p:extLst>
          </p:nvPr>
        </p:nvGraphicFramePr>
        <p:xfrm>
          <a:off x="323100" y="2406384"/>
          <a:ext cx="8275200" cy="453625"/>
        </p:xfrm>
        <a:graphic>
          <a:graphicData uri="http://schemas.openxmlformats.org/drawingml/2006/table">
            <a:tbl>
              <a:tblPr>
                <a:noFill/>
                <a:tableStyleId>{4005E196-6719-435A-AC49-EC5E3B02762C}</a:tableStyleId>
              </a:tblPr>
              <a:tblGrid>
                <a:gridCol w="23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6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rgbClr val="4A86E8"/>
                          </a:solidFill>
                        </a:rPr>
                        <a:t>“</a:t>
                      </a:r>
                      <a:r>
                        <a:rPr lang="en-US" altLang="ko-KR" sz="1600" dirty="0" smtClean="0">
                          <a:solidFill>
                            <a:srgbClr val="4A86E8"/>
                          </a:solidFill>
                        </a:rPr>
                        <a:t>Mathematics for Machine Learning“ Marc Peter Deisenroth</a:t>
                      </a:r>
                      <a:endParaRPr sz="1600" dirty="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6" name="Google Shape;826;p89"/>
          <p:cNvCxnSpPr/>
          <p:nvPr/>
        </p:nvCxnSpPr>
        <p:spPr>
          <a:xfrm rot="10800000">
            <a:off x="417575" y="1273904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27" name="Google Shape;827;p89"/>
          <p:cNvSpPr txBox="1">
            <a:spLocks noGrp="1"/>
          </p:cNvSpPr>
          <p:nvPr>
            <p:ph type="title"/>
          </p:nvPr>
        </p:nvSpPr>
        <p:spPr>
          <a:xfrm>
            <a:off x="478050" y="1069579"/>
            <a:ext cx="1902296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29" name="Google Shape;829;p89"/>
          <p:cNvCxnSpPr/>
          <p:nvPr/>
        </p:nvCxnSpPr>
        <p:spPr>
          <a:xfrm>
            <a:off x="417575" y="3032709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0" name="Google Shape;830;p89"/>
          <p:cNvCxnSpPr/>
          <p:nvPr/>
        </p:nvCxnSpPr>
        <p:spPr>
          <a:xfrm rot="10800000">
            <a:off x="2425950" y="1277708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1" name="Google Shape;831;p89"/>
          <p:cNvCxnSpPr/>
          <p:nvPr/>
        </p:nvCxnSpPr>
        <p:spPr>
          <a:xfrm rot="10800000">
            <a:off x="4660775" y="1277677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2" name="Google Shape;832;p89"/>
          <p:cNvSpPr txBox="1">
            <a:spLocks noGrp="1"/>
          </p:cNvSpPr>
          <p:nvPr>
            <p:ph type="title"/>
          </p:nvPr>
        </p:nvSpPr>
        <p:spPr>
          <a:xfrm>
            <a:off x="4681700" y="1069579"/>
            <a:ext cx="22365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.4 ~ 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33" name="Google Shape;833;p89"/>
          <p:cNvSpPr txBox="1">
            <a:spLocks noGrp="1"/>
          </p:cNvSpPr>
          <p:nvPr>
            <p:ph type="title"/>
          </p:nvPr>
        </p:nvSpPr>
        <p:spPr>
          <a:xfrm>
            <a:off x="2485950" y="1069579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.2 ~ 3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4" name="Google Shape;834;p89"/>
          <p:cNvCxnSpPr/>
          <p:nvPr/>
        </p:nvCxnSpPr>
        <p:spPr>
          <a:xfrm>
            <a:off x="4678175" y="3042234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5" name="Google Shape;835;p89"/>
          <p:cNvSpPr/>
          <p:nvPr/>
        </p:nvSpPr>
        <p:spPr>
          <a:xfrm>
            <a:off x="323100" y="4420013"/>
            <a:ext cx="8328000" cy="588152"/>
          </a:xfrm>
          <a:prstGeom prst="wedgeRoundRectCallout">
            <a:avLst>
              <a:gd name="adj1" fmla="val 25973"/>
              <a:gd name="adj2" fmla="val -48097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Class: </a:t>
            </a:r>
            <a:r>
              <a:rPr kumimoji="0" lang="e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Mon. 9am</a:t>
            </a:r>
            <a:r>
              <a:rPr kumimoji="0" lang="en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~ 12pm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Office Hour: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Mon</a:t>
            </a:r>
            <a:r>
              <a:rPr kumimoji="0" lang="e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afternoon</a:t>
            </a: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@231, W19,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or over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kakaotalk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(010-6799-6636)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Raleway"/>
              <a:cs typeface="Raleway"/>
              <a:sym typeface="Raleway"/>
            </a:endParaRPr>
          </a:p>
        </p:txBody>
      </p:sp>
      <p:sp>
        <p:nvSpPr>
          <p:cNvPr id="836" name="Google Shape;836;p89"/>
          <p:cNvSpPr txBox="1">
            <a:spLocks noGrp="1"/>
          </p:cNvSpPr>
          <p:nvPr>
            <p:ph type="title"/>
          </p:nvPr>
        </p:nvSpPr>
        <p:spPr>
          <a:xfrm>
            <a:off x="478050" y="2994659"/>
            <a:ext cx="29379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.8 - 9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7" name="Google Shape;837;p89"/>
          <p:cNvCxnSpPr/>
          <p:nvPr/>
        </p:nvCxnSpPr>
        <p:spPr>
          <a:xfrm>
            <a:off x="2441200" y="3034003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8" name="Google Shape;838;p89"/>
          <p:cNvSpPr txBox="1">
            <a:spLocks noGrp="1"/>
          </p:cNvSpPr>
          <p:nvPr>
            <p:ph type="title"/>
          </p:nvPr>
        </p:nvSpPr>
        <p:spPr>
          <a:xfrm>
            <a:off x="2485950" y="2994659"/>
            <a:ext cx="2129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.10 ~ 11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9" name="Google Shape;839;p89"/>
          <p:cNvCxnSpPr/>
          <p:nvPr/>
        </p:nvCxnSpPr>
        <p:spPr>
          <a:xfrm rot="10800000">
            <a:off x="6937900" y="1312995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40" name="Google Shape;840;p89"/>
          <p:cNvSpPr txBox="1">
            <a:spLocks noGrp="1"/>
          </p:cNvSpPr>
          <p:nvPr>
            <p:ph type="title"/>
          </p:nvPr>
        </p:nvSpPr>
        <p:spPr>
          <a:xfrm>
            <a:off x="6998376" y="1069579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 6 ~ 7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41" name="Google Shape;841;p89"/>
          <p:cNvSpPr txBox="1">
            <a:spLocks noGrp="1"/>
          </p:cNvSpPr>
          <p:nvPr>
            <p:ph type="title"/>
          </p:nvPr>
        </p:nvSpPr>
        <p:spPr>
          <a:xfrm>
            <a:off x="6998375" y="2994659"/>
            <a:ext cx="2129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Week</a:t>
            </a:r>
            <a:r>
              <a:rPr lang="en" sz="1400" dirty="0">
                <a:solidFill>
                  <a:srgbClr val="000000"/>
                </a:solidFill>
              </a:rPr>
              <a:t>.14 ~ 15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42" name="Google Shape;842;p89"/>
          <p:cNvCxnSpPr/>
          <p:nvPr/>
        </p:nvCxnSpPr>
        <p:spPr>
          <a:xfrm>
            <a:off x="6963600" y="3032709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43" name="Google Shape;843;p89"/>
          <p:cNvSpPr txBox="1">
            <a:spLocks noGrp="1"/>
          </p:cNvSpPr>
          <p:nvPr>
            <p:ph type="body" idx="4294967295"/>
          </p:nvPr>
        </p:nvSpPr>
        <p:spPr>
          <a:xfrm>
            <a:off x="2485949" y="1395004"/>
            <a:ext cx="2243525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sz="1200" dirty="0" smtClean="0">
                <a:solidFill>
                  <a:srgbClr val="000000"/>
                </a:solidFill>
              </a:rPr>
              <a:t>When Models Meet Data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sz="1200" dirty="0" smtClean="0">
                <a:solidFill>
                  <a:srgbClr val="000000"/>
                </a:solidFill>
              </a:rPr>
              <a:t>Linear Regression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5" name="Google Shape;845;p89"/>
          <p:cNvSpPr txBox="1">
            <a:spLocks noGrp="1"/>
          </p:cNvSpPr>
          <p:nvPr>
            <p:ph type="body" idx="4294967295"/>
          </p:nvPr>
        </p:nvSpPr>
        <p:spPr>
          <a:xfrm>
            <a:off x="6998376" y="1395004"/>
            <a:ext cx="1982476" cy="738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 dirty="0" smtClean="0">
                <a:solidFill>
                  <a:schemeClr val="bg2"/>
                </a:solidFill>
              </a:rPr>
              <a:t>Classification with SVM</a:t>
            </a:r>
            <a:endParaRPr lang="en-US" sz="1200" dirty="0" smtClean="0">
              <a:solidFill>
                <a:schemeClr val="bg2"/>
              </a:solidFill>
            </a:endParaRPr>
          </a:p>
          <a:p>
            <a:pPr marL="5715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 dirty="0" smtClean="0">
                <a:solidFill>
                  <a:srgbClr val="FF0000"/>
                </a:solidFill>
              </a:rPr>
              <a:t>Mid-term </a:t>
            </a:r>
            <a:r>
              <a:rPr lang="en-US" sz="1200" dirty="0" smtClean="0">
                <a:solidFill>
                  <a:srgbClr val="FF0000"/>
                </a:solidFill>
              </a:rPr>
              <a:t>examination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46" name="Google Shape;846;p89"/>
          <p:cNvSpPr txBox="1">
            <a:spLocks noGrp="1"/>
          </p:cNvSpPr>
          <p:nvPr>
            <p:ph type="body" idx="4294967295"/>
          </p:nvPr>
        </p:nvSpPr>
        <p:spPr>
          <a:xfrm>
            <a:off x="478049" y="3281772"/>
            <a:ext cx="1928375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/>
              <a:t>Linear Algebra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/>
              <a:t>Analytic Geometry</a:t>
            </a:r>
            <a:endParaRPr lang="en-US" sz="1200" dirty="0"/>
          </a:p>
        </p:txBody>
      </p:sp>
      <p:sp>
        <p:nvSpPr>
          <p:cNvPr id="847" name="Google Shape;847;p89"/>
          <p:cNvSpPr txBox="1">
            <a:spLocks noGrp="1"/>
          </p:cNvSpPr>
          <p:nvPr>
            <p:ph type="body" idx="4294967295"/>
          </p:nvPr>
        </p:nvSpPr>
        <p:spPr>
          <a:xfrm>
            <a:off x="2485949" y="3281772"/>
            <a:ext cx="2461526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>
                <a:solidFill>
                  <a:schemeClr val="bg2"/>
                </a:solidFill>
              </a:rPr>
              <a:t>Matrix Decomposition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altLang="ko-KR" sz="1200" dirty="0" smtClean="0">
                <a:solidFill>
                  <a:schemeClr val="bg2"/>
                </a:solidFill>
              </a:rPr>
              <a:t>Vector Calculus</a:t>
            </a:r>
            <a:endParaRPr lang="en-US" altLang="ko-KR" sz="1200" dirty="0">
              <a:solidFill>
                <a:schemeClr val="bg2"/>
              </a:solidFill>
            </a:endParaRPr>
          </a:p>
          <a:p>
            <a:pPr marL="57150" lvl="0" indent="-133350">
              <a:lnSpc>
                <a:spcPct val="150000"/>
              </a:lnSpc>
              <a:buSzPts val="1200"/>
            </a:pP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48" name="Google Shape;848;p89"/>
          <p:cNvSpPr txBox="1">
            <a:spLocks noGrp="1"/>
          </p:cNvSpPr>
          <p:nvPr>
            <p:ph type="body" idx="4294967295"/>
          </p:nvPr>
        </p:nvSpPr>
        <p:spPr>
          <a:xfrm>
            <a:off x="6998375" y="3281772"/>
            <a:ext cx="2129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>
                <a:solidFill>
                  <a:srgbClr val="FF0000"/>
                </a:solidFill>
              </a:rPr>
              <a:t>Project Presentation</a:t>
            </a:r>
            <a:endParaRPr lang="en-US" sz="1200" dirty="0">
              <a:solidFill>
                <a:srgbClr val="FF0000"/>
              </a:solidFill>
            </a:endParaRP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>
                <a:solidFill>
                  <a:srgbClr val="FF0000"/>
                </a:solidFill>
              </a:rPr>
              <a:t>Final examination</a:t>
            </a:r>
          </a:p>
        </p:txBody>
      </p:sp>
      <p:sp>
        <p:nvSpPr>
          <p:cNvPr id="850" name="Google Shape;850;p89"/>
          <p:cNvSpPr txBox="1">
            <a:spLocks noGrp="1"/>
          </p:cNvSpPr>
          <p:nvPr>
            <p:ph type="title"/>
          </p:nvPr>
        </p:nvSpPr>
        <p:spPr>
          <a:xfrm>
            <a:off x="4729475" y="3023322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.12 ~ 13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51" name="Google Shape;851;p89"/>
          <p:cNvSpPr txBox="1">
            <a:spLocks noGrp="1"/>
          </p:cNvSpPr>
          <p:nvPr>
            <p:ph type="body" idx="4294967295"/>
          </p:nvPr>
        </p:nvSpPr>
        <p:spPr>
          <a:xfrm>
            <a:off x="4729474" y="3310434"/>
            <a:ext cx="2443836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>
                <a:solidFill>
                  <a:schemeClr val="bg2"/>
                </a:solidFill>
              </a:rPr>
              <a:t>Probability and Distribution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>
                <a:solidFill>
                  <a:schemeClr val="bg2"/>
                </a:solidFill>
              </a:rPr>
              <a:t>Continuous Optimization</a:t>
            </a:r>
            <a:endParaRPr lang="en-US" sz="1200" dirty="0" smtClean="0">
              <a:solidFill>
                <a:schemeClr val="bg2"/>
              </a:solidFill>
            </a:endParaRPr>
          </a:p>
        </p:txBody>
      </p:sp>
      <p:sp>
        <p:nvSpPr>
          <p:cNvPr id="29" name="Google Shape;843;p89"/>
          <p:cNvSpPr txBox="1">
            <a:spLocks/>
          </p:cNvSpPr>
          <p:nvPr/>
        </p:nvSpPr>
        <p:spPr>
          <a:xfrm>
            <a:off x="523648" y="1399850"/>
            <a:ext cx="1872175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sym typeface="Lato"/>
              </a:rPr>
              <a:t>Course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sym typeface="Lato"/>
              </a:rPr>
              <a:t>introduction</a:t>
            </a:r>
            <a:endParaRPr lang="en-US" sz="1200" dirty="0">
              <a:solidFill>
                <a:srgbClr val="FF0000"/>
              </a:solidFill>
            </a:endParaRPr>
          </a:p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Vector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sym typeface="Lato"/>
            </a:endParaRPr>
          </a:p>
        </p:txBody>
      </p:sp>
      <p:sp>
        <p:nvSpPr>
          <p:cNvPr id="30" name="Google Shape;844;p89"/>
          <p:cNvSpPr txBox="1">
            <a:spLocks/>
          </p:cNvSpPr>
          <p:nvPr/>
        </p:nvSpPr>
        <p:spPr>
          <a:xfrm>
            <a:off x="4681700" y="1395004"/>
            <a:ext cx="2384118" cy="57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sym typeface="Lato"/>
              </a:rPr>
              <a:t>Dimensionality Reduction with PCA</a:t>
            </a:r>
          </a:p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Density Estimation with GMM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50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Google Shape;9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162725"/>
            <a:ext cx="85098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10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105"/>
          <p:cNvSpPr txBox="1"/>
          <p:nvPr/>
        </p:nvSpPr>
        <p:spPr>
          <a:xfrm>
            <a:off x="721950" y="839800"/>
            <a:ext cx="5987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Each class will consist of</a:t>
            </a:r>
            <a:endParaRPr kumimoji="0" sz="3000" b="1" i="0" u="none" strike="noStrike" kern="0" cap="none" spc="0" normalizeH="0" baseline="0" noProof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8" name="Google Shape;988;p105"/>
          <p:cNvSpPr txBox="1">
            <a:spLocks noGrp="1"/>
          </p:cNvSpPr>
          <p:nvPr>
            <p:ph type="body" idx="4294967295"/>
          </p:nvPr>
        </p:nvSpPr>
        <p:spPr>
          <a:xfrm>
            <a:off x="798150" y="1730100"/>
            <a:ext cx="7710124" cy="28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Raleway"/>
              <a:buChar char="➔"/>
            </a:pPr>
            <a:r>
              <a:rPr lang="en-US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0 </a:t>
            </a:r>
            <a:r>
              <a:rPr lang="en-US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min Re-cap of the previous week (occasionally with Quiz)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Raleway"/>
              <a:buChar char="➔"/>
            </a:pPr>
            <a:r>
              <a:rPr lang="en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lang="en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0 </a:t>
            </a:r>
            <a:r>
              <a:rPr lang="en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min </a:t>
            </a:r>
            <a:r>
              <a:rPr lang="en-US" altLang="ko-KR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Lecture on key </a:t>
            </a:r>
            <a:r>
              <a:rPr lang="en-US" altLang="ko-KR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concepts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Raleway"/>
              <a:buChar char="➔"/>
            </a:pPr>
            <a:endParaRPr sz="5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 </a:t>
            </a:r>
            <a:r>
              <a:rPr lang="en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 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Breakout </a:t>
            </a:r>
            <a:r>
              <a:rPr lang="en-US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session</a:t>
            </a:r>
            <a:endParaRPr lang="en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US" altLang="ko-KR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30 min </a:t>
            </a:r>
            <a:r>
              <a:rPr lang="en-US" altLang="ko-KR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 presentation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endParaRPr lang="en-US" altLang="ko-KR" sz="500" dirty="0" smtClean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US" altLang="ko-KR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30 </a:t>
            </a:r>
            <a:r>
              <a:rPr lang="en-US" altLang="ko-KR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 Q&amp;A and wrap-up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066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8"/>
          <p:cNvSpPr/>
          <p:nvPr/>
        </p:nvSpPr>
        <p:spPr>
          <a:xfrm>
            <a:off x="242575" y="634825"/>
            <a:ext cx="4124400" cy="3866700"/>
          </a:xfrm>
          <a:prstGeom prst="round2DiagRect">
            <a:avLst>
              <a:gd name="adj1" fmla="val 19581"/>
              <a:gd name="adj2" fmla="val 0"/>
            </a:avLst>
          </a:prstGeom>
          <a:solidFill>
            <a:srgbClr val="B6D7A8"/>
          </a:solidFill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0" name="Google Shape;1010;p108"/>
          <p:cNvSpPr txBox="1"/>
          <p:nvPr/>
        </p:nvSpPr>
        <p:spPr>
          <a:xfrm>
            <a:off x="186186" y="882100"/>
            <a:ext cx="41244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sng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Evaluation Criteria</a:t>
            </a:r>
            <a:endParaRPr kumimoji="0" sz="2800" b="1" i="0" u="sng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108"/>
          <p:cNvSpPr txBox="1"/>
          <p:nvPr/>
        </p:nvSpPr>
        <p:spPr>
          <a:xfrm>
            <a:off x="242574" y="1806450"/>
            <a:ext cx="4219611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Font typeface="Lat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20% Attendance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Font typeface="Lato"/>
              <a:buChar char="●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40% Mid/Final Term Exam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Font typeface="Lato"/>
              <a:buChar char="●"/>
              <a:tabLst/>
              <a:defRPr/>
            </a:pPr>
            <a:r>
              <a:rPr kumimoji="0" lang="en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20</a:t>
            </a:r>
            <a:r>
              <a:rPr kumimoji="0" lang="en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% Participation</a:t>
            </a:r>
          </a:p>
          <a:p>
            <a:pPr marL="762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Font typeface="Arial"/>
              <a:buNone/>
              <a:tabLst/>
              <a:defRPr/>
            </a:pPr>
            <a:r>
              <a:rPr kumimoji="0" lang="en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(In-class Exercise</a:t>
            </a:r>
            <a:r>
              <a:rPr kumimoji="0" lang="en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, Assignment, Quiz)</a:t>
            </a:r>
            <a:endParaRPr kumimoji="0" lang="en" altLang="ko-KR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Font typeface="Lat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20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% Final Projec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108"/>
          <p:cNvSpPr/>
          <p:nvPr/>
        </p:nvSpPr>
        <p:spPr>
          <a:xfrm>
            <a:off x="4659500" y="634825"/>
            <a:ext cx="4275900" cy="38667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9FC5E8"/>
          </a:solidFill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3" name="Google Shape;1013;p108"/>
          <p:cNvSpPr txBox="1"/>
          <p:nvPr/>
        </p:nvSpPr>
        <p:spPr>
          <a:xfrm>
            <a:off x="4811100" y="882075"/>
            <a:ext cx="41244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sng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Grade Guideline</a:t>
            </a:r>
            <a:endParaRPr kumimoji="0" sz="2800" b="1" i="0" u="sng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108"/>
          <p:cNvSpPr txBox="1"/>
          <p:nvPr/>
        </p:nvSpPr>
        <p:spPr>
          <a:xfrm>
            <a:off x="4659497" y="1654025"/>
            <a:ext cx="42759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Font typeface="Lato"/>
              <a:buChar char="●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Relative evaluation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Font typeface="Lato"/>
              <a:buChar char="●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Fail for those who haven’t attend the class more than 1/3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Font typeface="Lato"/>
              <a:buChar char="●"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4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Data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1" y="1251206"/>
            <a:ext cx="8310418" cy="14427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22104"/>
          <a:stretch/>
        </p:blipFill>
        <p:spPr>
          <a:xfrm>
            <a:off x="2253673" y="3111825"/>
            <a:ext cx="6473536" cy="1660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80319"/>
          <a:stretch/>
        </p:blipFill>
        <p:spPr>
          <a:xfrm>
            <a:off x="416791" y="3111825"/>
            <a:ext cx="1652155" cy="16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Regression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9" y="1311970"/>
            <a:ext cx="7640782" cy="34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300</Words>
  <Application>Microsoft Office PowerPoint</Application>
  <PresentationFormat>화면 슬라이드 쇼(16:9)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Lato</vt:lpstr>
      <vt:lpstr>Roboto</vt:lpstr>
      <vt:lpstr>Raleway</vt:lpstr>
      <vt:lpstr>Arial</vt:lpstr>
      <vt:lpstr>Wingdings</vt:lpstr>
      <vt:lpstr>Simple Light</vt:lpstr>
      <vt:lpstr>Swiss</vt:lpstr>
      <vt:lpstr>Swiss</vt:lpstr>
      <vt:lpstr>Mathematics for AI</vt:lpstr>
      <vt:lpstr>Textbook and References</vt:lpstr>
      <vt:lpstr>The foundations and 4 pillars of ML</vt:lpstr>
      <vt:lpstr>Bottom-up vs. Top-down</vt:lpstr>
      <vt:lpstr>Course Schedule</vt:lpstr>
      <vt:lpstr>PowerPoint 프레젠테이션</vt:lpstr>
      <vt:lpstr>PowerPoint 프레젠테이션</vt:lpstr>
      <vt:lpstr>Data</vt:lpstr>
      <vt:lpstr>Regression</vt:lpstr>
      <vt:lpstr>Regression</vt:lpstr>
      <vt:lpstr>Dimensionality Reduction - PCA</vt:lpstr>
      <vt:lpstr>Density estimation with Gaussian Mixture Model</vt:lpstr>
      <vt:lpstr>Classification with Support Vector Machine</vt:lpstr>
      <vt:lpstr>Classification with Support Vector Machine</vt:lpstr>
      <vt:lpstr>Data, Model and Learning</vt:lpstr>
      <vt:lpstr>Data, Model and Learning</vt:lpstr>
      <vt:lpstr>Data, Model and Learning</vt:lpstr>
      <vt:lpstr>Preliminary Studies</vt:lpstr>
      <vt:lpstr>Exercise</vt:lpstr>
      <vt:lpstr>Next Week</vt:lpstr>
      <vt:lpstr>BongGyun Kim  Office hour: Mon. 2pm ~ 6pm @ room 231, building W19  Phone: 042-629-6636 Mobile: 010-6799-6636 bonggyun.kim@endicott.ac.kr</vt:lpstr>
      <vt:lpstr>End of 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Thinking  and Basic Mathematics</dc:title>
  <dc:creator>USER</dc:creator>
  <cp:lastModifiedBy>Bong Kim</cp:lastModifiedBy>
  <cp:revision>163</cp:revision>
  <dcterms:modified xsi:type="dcterms:W3CDTF">2023-03-05T22:32:36Z</dcterms:modified>
</cp:coreProperties>
</file>