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302" r:id="rId2"/>
    <p:sldId id="256" r:id="rId3"/>
    <p:sldId id="276" r:id="rId4"/>
    <p:sldId id="303" r:id="rId5"/>
    <p:sldId id="304" r:id="rId6"/>
    <p:sldId id="340" r:id="rId7"/>
    <p:sldId id="341" r:id="rId8"/>
    <p:sldId id="307" r:id="rId9"/>
    <p:sldId id="342" r:id="rId10"/>
    <p:sldId id="311" r:id="rId11"/>
    <p:sldId id="312" r:id="rId12"/>
    <p:sldId id="313" r:id="rId13"/>
    <p:sldId id="309" r:id="rId14"/>
    <p:sldId id="277" r:id="rId15"/>
    <p:sldId id="314" r:id="rId16"/>
    <p:sldId id="315" r:id="rId17"/>
    <p:sldId id="350" r:id="rId18"/>
    <p:sldId id="317" r:id="rId19"/>
    <p:sldId id="318" r:id="rId20"/>
    <p:sldId id="319" r:id="rId21"/>
    <p:sldId id="320" r:id="rId22"/>
    <p:sldId id="343" r:id="rId23"/>
    <p:sldId id="322" r:id="rId24"/>
    <p:sldId id="323" r:id="rId25"/>
    <p:sldId id="324" r:id="rId26"/>
    <p:sldId id="344" r:id="rId27"/>
    <p:sldId id="327" r:id="rId28"/>
    <p:sldId id="339" r:id="rId29"/>
    <p:sldId id="328" r:id="rId30"/>
    <p:sldId id="348" r:id="rId31"/>
    <p:sldId id="275" r:id="rId32"/>
  </p:sldIdLst>
  <p:sldSz cx="9144000" cy="5715000" type="screen16x10"/>
  <p:notesSz cx="6858000" cy="9144000"/>
  <p:custDataLst>
    <p:tags r:id="rId34"/>
  </p:custDataLst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566"/>
    <a:srgbClr val="82BCD0"/>
    <a:srgbClr val="0070C0"/>
    <a:srgbClr val="D5E8EF"/>
    <a:srgbClr val="008000"/>
    <a:srgbClr val="F9F9F7"/>
    <a:srgbClr val="F8F8F8"/>
    <a:srgbClr val="F9F7F5"/>
    <a:srgbClr val="FCFBFA"/>
    <a:srgbClr val="FDF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8" autoAdjust="0"/>
    <p:restoredTop sz="89324" autoAdjust="0"/>
  </p:normalViewPr>
  <p:slideViewPr>
    <p:cSldViewPr snapToGrid="0" snapToObjects="1">
      <p:cViewPr varScale="1">
        <p:scale>
          <a:sx n="105" d="100"/>
          <a:sy n="105" d="100"/>
        </p:scale>
        <p:origin x="252" y="10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76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ACE5A-80CF-49F0-9886-D488171E1C4C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13208-FEDE-4D60-84DC-46946DE2B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49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346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17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18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970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056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207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653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25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3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51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719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534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66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189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4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67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012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502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0183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93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522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987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0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469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60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963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600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87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360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352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3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D5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88" y="0"/>
            <a:ext cx="8090611" cy="572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868" y="977788"/>
            <a:ext cx="6858000" cy="83873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rgbClr val="0070C0"/>
                </a:solidFill>
                <a:latin typeface="Adobe Heiti Std R" panose="020B0400000000000000" pitchFamily="34" charset="-128"/>
              </a:defRPr>
            </a:lvl1pPr>
          </a:lstStyle>
          <a:p>
            <a:r>
              <a:rPr lang="en-US" altLang="ko-KR" dirty="0"/>
              <a:t>Linear Algebra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3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56"/>
          <a:stretch/>
        </p:blipFill>
        <p:spPr bwMode="auto">
          <a:xfrm>
            <a:off x="6174029" y="0"/>
            <a:ext cx="2969971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88"/>
          <a:stretch/>
        </p:blipFill>
        <p:spPr bwMode="auto">
          <a:xfrm>
            <a:off x="0" y="-7675"/>
            <a:ext cx="2380533" cy="57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06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solidFill>
          <a:srgbClr val="D5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88" y="0"/>
            <a:ext cx="8090611" cy="572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5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gradFill flip="none" rotWithShape="1">
          <a:gsLst>
            <a:gs pos="0">
              <a:srgbClr val="D5E8EF"/>
            </a:gs>
            <a:gs pos="100000">
              <a:srgbClr val="82BCD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848969"/>
            <a:ext cx="7712734" cy="8828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dirty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841501"/>
            <a:ext cx="7543800" cy="3770464"/>
          </a:xfrm>
          <a:prstGeom prst="rect">
            <a:avLst/>
          </a:prstGeom>
        </p:spPr>
        <p:txBody>
          <a:bodyPr>
            <a:normAutofit/>
          </a:bodyPr>
          <a:lstStyle>
            <a:lvl1pPr marL="271463" indent="-271463" algn="l" defTabSz="713232" rtl="0" eaLnBrk="1" latinLnBrk="1" hangingPunct="1">
              <a:spcBef>
                <a:spcPts val="400"/>
              </a:spcBef>
              <a:spcAft>
                <a:spcPts val="400"/>
              </a:spcAft>
              <a:buClr>
                <a:srgbClr val="0070C0"/>
              </a:buClr>
              <a:buFont typeface="Arial" panose="020B0604020202020204" pitchFamily="34" charset="0"/>
              <a:buChar char="•"/>
              <a:defRPr lang="ko-KR" altLang="en-US" sz="2400" b="1" kern="1200" dirty="0" smtClean="0">
                <a:solidFill>
                  <a:schemeClr val="tx1"/>
                </a:solidFill>
                <a:latin typeface="+mn-lt"/>
                <a:ea typeface="Cambria Math" panose="02040503050406030204" pitchFamily="18" charset="0"/>
                <a:cs typeface="Arial" panose="020B0604020202020204" pitchFamily="34" charset="0"/>
              </a:defRPr>
            </a:lvl1pPr>
            <a:lvl2pPr marL="271463" indent="-271463" algn="l" defTabSz="713232" rtl="0" eaLnBrk="1" latinLnBrk="1" hangingPunct="1">
              <a:spcAft>
                <a:spcPts val="675"/>
              </a:spcAft>
              <a:buClr>
                <a:srgbClr val="0070C0"/>
              </a:buClr>
              <a:buFont typeface="Arial" panose="020B0604020202020204" pitchFamily="34" charset="0"/>
              <a:buChar char="•"/>
              <a:defRPr lang="ko-KR" altLang="en-US" sz="2400" b="1" kern="1200" dirty="0" smtClean="0">
                <a:solidFill>
                  <a:schemeClr val="tx1"/>
                </a:solidFill>
                <a:latin typeface="+mn-lt"/>
                <a:ea typeface="Cambria Math" panose="02040503050406030204" pitchFamily="18" charset="0"/>
                <a:cs typeface="Arial" panose="020B0604020202020204" pitchFamily="34" charset="0"/>
              </a:defRPr>
            </a:lvl2pPr>
            <a:lvl3pPr marL="271463" indent="-271463" algn="l" defTabSz="713232" rtl="0" eaLnBrk="1" latinLnBrk="1" hangingPunct="1">
              <a:spcAft>
                <a:spcPts val="675"/>
              </a:spcAft>
              <a:buClr>
                <a:srgbClr val="0070C0"/>
              </a:buClr>
              <a:buFont typeface="Arial" panose="020B0604020202020204" pitchFamily="34" charset="0"/>
              <a:buChar char="•"/>
              <a:defRPr lang="ko-KR" altLang="en-US" sz="2400" b="1" kern="1200" dirty="0" smtClean="0">
                <a:solidFill>
                  <a:schemeClr val="tx1"/>
                </a:solidFill>
                <a:latin typeface="+mn-lt"/>
                <a:ea typeface="Cambria Math" panose="02040503050406030204" pitchFamily="18" charset="0"/>
                <a:cs typeface="Arial" panose="020B0604020202020204" pitchFamily="34" charset="0"/>
              </a:defRPr>
            </a:lvl3pPr>
            <a:lvl4pPr marL="271463" indent="-271463" algn="l" defTabSz="713232" rtl="0" eaLnBrk="1" latinLnBrk="1" hangingPunct="1">
              <a:spcAft>
                <a:spcPts val="675"/>
              </a:spcAft>
              <a:buClr>
                <a:srgbClr val="0070C0"/>
              </a:buClr>
              <a:buFont typeface="Arial" panose="020B0604020202020204" pitchFamily="34" charset="0"/>
              <a:buChar char="•"/>
              <a:defRPr lang="ko-KR" altLang="en-US" sz="2400" b="1" kern="1200" dirty="0" smtClean="0">
                <a:solidFill>
                  <a:schemeClr val="tx1"/>
                </a:solidFill>
                <a:latin typeface="+mn-lt"/>
                <a:ea typeface="Cambria Math" panose="02040503050406030204" pitchFamily="18" charset="0"/>
                <a:cs typeface="Arial" panose="020B0604020202020204" pitchFamily="34" charset="0"/>
              </a:defRPr>
            </a:lvl4pPr>
            <a:lvl5pPr marL="271463" indent="-271463" algn="l" defTabSz="713232" rtl="0" eaLnBrk="1" latinLnBrk="1" hangingPunct="1">
              <a:spcAft>
                <a:spcPts val="675"/>
              </a:spcAft>
              <a:buClr>
                <a:srgbClr val="0070C0"/>
              </a:buClr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tx1"/>
                </a:solidFill>
                <a:latin typeface="+mn-lt"/>
                <a:ea typeface="Cambria Math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327195"/>
            <a:ext cx="1448056" cy="25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Chapter 1</a:t>
            </a:r>
            <a:endParaRPr lang="ko-KR" altLang="en-US" sz="1200" dirty="0">
              <a:solidFill>
                <a:schemeClr val="bg1"/>
              </a:solidFill>
              <a:latin typeface="Adobe Heiti Std R" panose="020B0400000000000000" pitchFamily="34" charset="-128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48056" y="327195"/>
            <a:ext cx="1126895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Vector </a:t>
            </a:r>
          </a:p>
        </p:txBody>
      </p:sp>
    </p:spTree>
    <p:extLst>
      <p:ext uri="{BB962C8B-B14F-4D97-AF65-F5344CB8AC3E}">
        <p14:creationId xmlns:p14="http://schemas.microsoft.com/office/powerpoint/2010/main" val="284494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0" y="327195"/>
            <a:ext cx="1448056" cy="25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Chapter 1</a:t>
            </a:r>
            <a:endParaRPr lang="ko-KR" altLang="en-US" sz="1200" dirty="0">
              <a:solidFill>
                <a:schemeClr val="bg1"/>
              </a:solidFill>
              <a:latin typeface="Adobe Heiti Std R" panose="020B0400000000000000" pitchFamily="34" charset="-128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48056" y="327195"/>
            <a:ext cx="1126895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Vector </a:t>
            </a:r>
          </a:p>
        </p:txBody>
      </p:sp>
    </p:spTree>
    <p:extLst>
      <p:ext uri="{BB962C8B-B14F-4D97-AF65-F5344CB8AC3E}">
        <p14:creationId xmlns:p14="http://schemas.microsoft.com/office/powerpoint/2010/main" val="74447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/>
          <a:srcRect t="64017"/>
          <a:stretch/>
        </p:blipFill>
        <p:spPr>
          <a:xfrm>
            <a:off x="0" y="3285452"/>
            <a:ext cx="9144000" cy="24588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t="64017"/>
          <a:stretch/>
        </p:blipFill>
        <p:spPr>
          <a:xfrm>
            <a:off x="0" y="0"/>
            <a:ext cx="9144000" cy="24588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>
            <a:lum brigh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9" t="22400" r="1606" b="3332"/>
          <a:stretch/>
        </p:blipFill>
        <p:spPr>
          <a:xfrm>
            <a:off x="4006537" y="0"/>
            <a:ext cx="5137463" cy="318328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0" y="327195"/>
            <a:ext cx="1448056" cy="25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Chapter 1</a:t>
            </a:r>
            <a:endParaRPr lang="ko-KR" altLang="en-US" sz="1200" dirty="0">
              <a:solidFill>
                <a:schemeClr val="bg1"/>
              </a:solidFill>
              <a:latin typeface="Adobe Heiti Std R" panose="020B0400000000000000" pitchFamily="34" charset="-128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48056" y="327195"/>
            <a:ext cx="1126895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Vector 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1546303"/>
            <a:ext cx="9144000" cy="3967886"/>
          </a:xfrm>
          <a:prstGeom prst="rect">
            <a:avLst/>
          </a:prstGeom>
          <a:solidFill>
            <a:srgbClr val="F9F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324" y="756745"/>
            <a:ext cx="7598979" cy="7895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70C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45324" y="1723854"/>
            <a:ext cx="7598979" cy="3790336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defRPr lang="ko-KR" altLang="en-US" sz="2400" b="0" kern="1200" dirty="0" smtClean="0">
                <a:solidFill>
                  <a:schemeClr val="tx1"/>
                </a:solidFill>
                <a:latin typeface="+mn-lt"/>
                <a:ea typeface="Cambria Math" panose="02040503050406030204" pitchFamily="18" charset="0"/>
                <a:cs typeface="Arial" panose="020B0604020202020204" pitchFamily="34" charset="0"/>
              </a:defRPr>
            </a:lvl1pPr>
            <a:lvl2pPr marL="182563" indent="0">
              <a:buNone/>
              <a:tabLst/>
              <a:defRPr lang="ko-KR" altLang="en-US" sz="2400" b="0" kern="1200" dirty="0" smtClean="0">
                <a:solidFill>
                  <a:schemeClr val="tx1"/>
                </a:solidFill>
                <a:latin typeface="+mn-lt"/>
                <a:ea typeface="Cambria Math" panose="02040503050406030204" pitchFamily="18" charset="0"/>
                <a:cs typeface="Arial" panose="020B060402020202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97271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/>
          <a:srcRect t="64017"/>
          <a:stretch/>
        </p:blipFill>
        <p:spPr>
          <a:xfrm>
            <a:off x="0" y="3285452"/>
            <a:ext cx="9144000" cy="24588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t="64017"/>
          <a:stretch/>
        </p:blipFill>
        <p:spPr>
          <a:xfrm>
            <a:off x="0" y="0"/>
            <a:ext cx="9144000" cy="24588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>
            <a:lum brigh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9" t="22400" r="1606" b="3332"/>
          <a:stretch/>
        </p:blipFill>
        <p:spPr>
          <a:xfrm>
            <a:off x="4006537" y="0"/>
            <a:ext cx="5137463" cy="318328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0" y="327195"/>
            <a:ext cx="1448056" cy="25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Chapter 1</a:t>
            </a:r>
            <a:endParaRPr lang="ko-KR" altLang="en-US" sz="1200" dirty="0">
              <a:solidFill>
                <a:schemeClr val="bg1"/>
              </a:solidFill>
              <a:latin typeface="Adobe Heiti Std R" panose="020B0400000000000000" pitchFamily="34" charset="-128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48056" y="327195"/>
            <a:ext cx="1126895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Vector 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1546303"/>
            <a:ext cx="9144000" cy="3967886"/>
          </a:xfrm>
          <a:prstGeom prst="rect">
            <a:avLst/>
          </a:prstGeom>
          <a:solidFill>
            <a:srgbClr val="F9F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324" y="756745"/>
            <a:ext cx="7598979" cy="7895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70C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2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/>
          <a:srcRect t="15938" b="511"/>
          <a:stretch/>
        </p:blipFill>
        <p:spPr>
          <a:xfrm>
            <a:off x="0" y="-7684"/>
            <a:ext cx="9144000" cy="5709237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0" y="327195"/>
            <a:ext cx="1448056" cy="25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Chapter 1</a:t>
            </a:r>
            <a:endParaRPr lang="ko-KR" altLang="en-US" sz="1200" dirty="0">
              <a:solidFill>
                <a:schemeClr val="bg1"/>
              </a:solidFill>
              <a:latin typeface="Adobe Heiti Std R" panose="020B0400000000000000" pitchFamily="34" charset="-128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48056" y="327195"/>
            <a:ext cx="1126895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Vector 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1448056" y="814507"/>
            <a:ext cx="7434687" cy="4580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39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788184" y="1985849"/>
            <a:ext cx="7219950" cy="3162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1639614" y="735724"/>
            <a:ext cx="736852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8286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72" r:id="rId3"/>
    <p:sldLayoutId id="2147483662" r:id="rId4"/>
    <p:sldLayoutId id="2147483677" r:id="rId5"/>
    <p:sldLayoutId id="2147483673" r:id="rId6"/>
    <p:sldLayoutId id="2147483678" r:id="rId7"/>
    <p:sldLayoutId id="2147483675" r:id="rId8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4400" b="1" kern="1200" dirty="0">
          <a:solidFill>
            <a:srgbClr val="0070C0"/>
          </a:solidFill>
          <a:latin typeface="Adobe Heiti Std R" panose="020B0400000000000000" pitchFamily="34" charset="-128"/>
          <a:ea typeface="Adobe Heiti Std R" panose="020B0400000000000000" pitchFamily="34" charset="-128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altLang="en-US" sz="2400" b="1" kern="1200" dirty="0">
          <a:solidFill>
            <a:schemeClr val="tx1"/>
          </a:solidFill>
          <a:latin typeface="+mn-lt"/>
          <a:ea typeface="Cambria Math" panose="02040503050406030204" pitchFamily="18" charset="0"/>
          <a:cs typeface="Arial" panose="020B0604020202020204" pitchFamily="34" charset="0"/>
        </a:defRPr>
      </a:lvl1pPr>
      <a:lvl2pPr marL="1714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7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3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Relationship Id="rId9" Type="http://schemas.openxmlformats.org/officeDocument/2006/relationships/image" Target="../media/image2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6" Type="http://schemas.openxmlformats.org/officeDocument/2006/relationships/image" Target="../media/image28.png"/><Relationship Id="rId5" Type="http://schemas.openxmlformats.org/officeDocument/2006/relationships/image" Target="../media/image250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3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31.png"/><Relationship Id="rId9" Type="http://schemas.openxmlformats.org/officeDocument/2006/relationships/image" Target="../media/image3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0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6" Type="http://schemas.openxmlformats.org/officeDocument/2006/relationships/image" Target="../media/image55.png"/><Relationship Id="rId5" Type="http://schemas.openxmlformats.org/officeDocument/2006/relationships/image" Target="../media/image60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6" Type="http://schemas.openxmlformats.org/officeDocument/2006/relationships/image" Target="../media/image56.png"/><Relationship Id="rId5" Type="http://schemas.openxmlformats.org/officeDocument/2006/relationships/image" Target="../media/image60.png"/><Relationship Id="rId4" Type="http://schemas.openxmlformats.org/officeDocument/2006/relationships/image" Target="../media/image5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1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6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885592"/>
            <a:ext cx="1784555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Chapter 1</a:t>
            </a:r>
            <a:endParaRPr lang="ko-KR" altLang="en-US" sz="1800" dirty="0">
              <a:solidFill>
                <a:schemeClr val="bg1"/>
              </a:solidFill>
              <a:latin typeface="Adobe Heiti Std R" panose="020B04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4555" y="1890258"/>
            <a:ext cx="3097161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Vector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30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3A639EC-B9ED-49DE-83DE-CA9C7DF2CC3B}"/>
              </a:ext>
            </a:extLst>
          </p:cNvPr>
          <p:cNvSpPr txBox="1"/>
          <p:nvPr/>
        </p:nvSpPr>
        <p:spPr>
          <a:xfrm>
            <a:off x="458170" y="4919349"/>
            <a:ext cx="8403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675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ko-KR" sz="2400" dirty="0">
                <a:cs typeface="Arial" panose="020B0604020202020204" pitchFamily="34" charset="0"/>
              </a:rPr>
              <a:t>A </a:t>
            </a:r>
            <a:r>
              <a:rPr lang="en-US" altLang="ko-KR" sz="2400" b="1" dirty="0">
                <a:solidFill>
                  <a:srgbClr val="0070C0"/>
                </a:solidFill>
                <a:cs typeface="Arial" panose="020B0604020202020204" pitchFamily="34" charset="0"/>
              </a:rPr>
              <a:t>vector</a:t>
            </a:r>
            <a:r>
              <a:rPr lang="en-US" altLang="ko-KR" sz="2400" dirty="0">
                <a:cs typeface="Arial" panose="020B0604020202020204" pitchFamily="34" charset="0"/>
              </a:rPr>
              <a:t> need not start at the origin. It can be located anywhere.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Representation</a:t>
            </a:r>
            <a:endParaRPr lang="ko-KR" altLang="en-US" dirty="0"/>
          </a:p>
        </p:txBody>
      </p: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2989066" y="1646790"/>
            <a:ext cx="3182400" cy="3182400"/>
            <a:chOff x="7189750" y="1102607"/>
            <a:chExt cx="3600000" cy="3600000"/>
          </a:xfrm>
        </p:grpSpPr>
        <p:cxnSp>
          <p:nvCxnSpPr>
            <p:cNvPr id="10" name="직선 연결선 9"/>
            <p:cNvCxnSpPr/>
            <p:nvPr/>
          </p:nvCxnSpPr>
          <p:spPr>
            <a:xfrm rot="10800000" flipV="1">
              <a:off x="7189750" y="191239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10800000" flipV="1">
              <a:off x="7189750" y="2002409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0800000" flipV="1">
              <a:off x="7189750" y="209242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10800000" flipV="1">
              <a:off x="7189750" y="155231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0800000" flipV="1">
              <a:off x="7189750" y="1642333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0800000" flipV="1">
              <a:off x="7189750" y="173235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0800000" flipV="1">
              <a:off x="7189750" y="119223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0800000" flipV="1">
              <a:off x="7189750" y="128225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0800000" flipV="1">
              <a:off x="7189750" y="137227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10800000" flipV="1">
              <a:off x="7189750" y="227246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10800000" flipV="1">
              <a:off x="7189750" y="2362485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10800000" flipV="1">
              <a:off x="7189750" y="245250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0800000" flipV="1">
              <a:off x="7189750" y="263254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0800000" flipV="1">
              <a:off x="7189750" y="2722561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0800000" flipV="1">
              <a:off x="7189750" y="281258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0800000">
              <a:off x="7189750" y="389280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10800000">
              <a:off x="7189750" y="3802789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0800000">
              <a:off x="7189750" y="371277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0800000">
              <a:off x="7189750" y="353273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0800000">
              <a:off x="7189750" y="3442713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10800000">
              <a:off x="7189750" y="335269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0800000">
              <a:off x="7189750" y="317265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0800000">
              <a:off x="7189750" y="308263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0800000">
              <a:off x="7189750" y="299261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rot="10800000">
              <a:off x="7189750" y="461296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10800000">
              <a:off x="7189750" y="4522941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rot="10800000">
              <a:off x="7189750" y="443292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10800000">
              <a:off x="7189750" y="425288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10800000">
              <a:off x="7189750" y="4162865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10800000">
              <a:off x="7189750" y="407284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>
              <a:off x="5391743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547938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16200000">
              <a:off x="5569400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16200000">
              <a:off x="565941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rot="16200000">
              <a:off x="5749438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16200000">
              <a:off x="583945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16200000">
              <a:off x="5929476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16200000">
              <a:off x="601949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6109514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16200000">
              <a:off x="619953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6200000">
              <a:off x="6289552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16200000">
              <a:off x="637957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16200000">
              <a:off x="6469590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16200000">
              <a:off x="655960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16200000">
              <a:off x="6649628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16200000">
              <a:off x="673964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16200000">
              <a:off x="6829666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rot="16200000">
              <a:off x="691968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rot="16200000">
              <a:off x="7009704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rot="16200000">
              <a:off x="709972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6200000" flipV="1">
              <a:off x="8987757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16200000" flipV="1">
              <a:off x="890010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rot="16200000" flipV="1">
              <a:off x="8810084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16200000" flipV="1">
              <a:off x="872006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16200000" flipV="1">
              <a:off x="8630046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6200000" flipV="1">
              <a:off x="854002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6200000" flipV="1">
              <a:off x="8450008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16200000" flipV="1">
              <a:off x="835998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6200000" flipV="1">
              <a:off x="8269970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rot="16200000" flipV="1">
              <a:off x="817995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16200000" flipV="1">
              <a:off x="8089932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6200000" flipV="1">
              <a:off x="799991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7909894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rot="16200000" flipV="1">
              <a:off x="781987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rot="16200000" flipV="1">
              <a:off x="7729856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16200000" flipV="1">
              <a:off x="763983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rot="16200000" flipV="1">
              <a:off x="7549818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rot="16200000" flipV="1">
              <a:off x="745979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rot="16200000" flipV="1">
              <a:off x="7369780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16200000" flipV="1">
              <a:off x="727976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0800000">
              <a:off x="7189750" y="4700614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rot="10800000">
              <a:off x="7189750" y="4342903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rot="10800000">
              <a:off x="7189750" y="398282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rot="10800000">
              <a:off x="7189750" y="362275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rot="10800000">
              <a:off x="7189750" y="3262675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rot="10800000" flipV="1">
              <a:off x="7189750" y="1104600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rot="10800000" flipV="1">
              <a:off x="7189750" y="1462295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rot="10800000" flipV="1">
              <a:off x="7189750" y="182237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rot="10800000" flipV="1">
              <a:off x="7189750" y="218244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rot="10800000" flipV="1">
              <a:off x="7189750" y="2542523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rot="16200000" flipV="1">
              <a:off x="7192631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rot="10800000" flipV="1">
              <a:off x="7189750" y="290209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>
            <a:grpSpLocks noChangeAspect="1"/>
          </p:cNvGrpSpPr>
          <p:nvPr/>
        </p:nvGrpSpPr>
        <p:grpSpPr>
          <a:xfrm>
            <a:off x="2989066" y="1646790"/>
            <a:ext cx="3182400" cy="3182400"/>
            <a:chOff x="7189750" y="1102607"/>
            <a:chExt cx="3600000" cy="3600000"/>
          </a:xfrm>
        </p:grpSpPr>
        <p:cxnSp>
          <p:nvCxnSpPr>
            <p:cNvPr id="98" name="직선 연결선 97"/>
            <p:cNvCxnSpPr/>
            <p:nvPr/>
          </p:nvCxnSpPr>
          <p:spPr>
            <a:xfrm rot="10800000">
              <a:off x="7189750" y="2902599"/>
              <a:ext cx="36000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rot="16200000">
              <a:off x="7189742" y="2902607"/>
              <a:ext cx="36000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직사각형 99"/>
              <p:cNvSpPr>
                <a:spLocks noChangeAspect="1"/>
              </p:cNvSpPr>
              <p:nvPr/>
            </p:nvSpPr>
            <p:spPr>
              <a:xfrm>
                <a:off x="3849100" y="2071305"/>
                <a:ext cx="585872" cy="626001"/>
              </a:xfrm>
              <a:prstGeom prst="rect">
                <a:avLst/>
              </a:prstGeom>
            </p:spPr>
            <p:txBody>
              <a:bodyPr wrap="none"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직사각형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100" y="2071305"/>
                <a:ext cx="585872" cy="6260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화살표 연결선 100"/>
          <p:cNvCxnSpPr>
            <a:cxnSpLocks noChangeAspect="1"/>
          </p:cNvCxnSpPr>
          <p:nvPr/>
        </p:nvCxnSpPr>
        <p:spPr>
          <a:xfrm flipV="1">
            <a:off x="3302644" y="1981559"/>
            <a:ext cx="618967" cy="932943"/>
          </a:xfrm>
          <a:prstGeom prst="straightConnector1">
            <a:avLst/>
          </a:prstGeom>
          <a:ln w="44450" cap="rnd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직사각형 101"/>
              <p:cNvSpPr>
                <a:spLocks noChangeAspect="1"/>
              </p:cNvSpPr>
              <p:nvPr/>
            </p:nvSpPr>
            <p:spPr>
              <a:xfrm>
                <a:off x="5131354" y="2378413"/>
                <a:ext cx="585872" cy="626001"/>
              </a:xfrm>
              <a:prstGeom prst="rect">
                <a:avLst/>
              </a:prstGeom>
            </p:spPr>
            <p:txBody>
              <a:bodyPr wrap="none"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직사각형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354" y="2378413"/>
                <a:ext cx="585872" cy="62600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직선 화살표 연결선 102"/>
          <p:cNvCxnSpPr>
            <a:cxnSpLocks noChangeAspect="1"/>
          </p:cNvCxnSpPr>
          <p:nvPr/>
        </p:nvCxnSpPr>
        <p:spPr>
          <a:xfrm flipV="1">
            <a:off x="4584898" y="2288667"/>
            <a:ext cx="618967" cy="932943"/>
          </a:xfrm>
          <a:prstGeom prst="straightConnector1">
            <a:avLst/>
          </a:prstGeom>
          <a:ln w="44450" cap="rnd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직사각형 103"/>
              <p:cNvSpPr>
                <a:spLocks noChangeAspect="1"/>
              </p:cNvSpPr>
              <p:nvPr/>
            </p:nvSpPr>
            <p:spPr>
              <a:xfrm>
                <a:off x="3852783" y="3654871"/>
                <a:ext cx="585872" cy="626001"/>
              </a:xfrm>
              <a:prstGeom prst="rect">
                <a:avLst/>
              </a:prstGeom>
            </p:spPr>
            <p:txBody>
              <a:bodyPr wrap="none"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직사각형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783" y="3654871"/>
                <a:ext cx="585872" cy="62600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직선 화살표 연결선 104"/>
          <p:cNvCxnSpPr>
            <a:cxnSpLocks noChangeAspect="1"/>
          </p:cNvCxnSpPr>
          <p:nvPr/>
        </p:nvCxnSpPr>
        <p:spPr>
          <a:xfrm flipV="1">
            <a:off x="3315853" y="3574651"/>
            <a:ext cx="618967" cy="932943"/>
          </a:xfrm>
          <a:prstGeom prst="straightConnector1">
            <a:avLst/>
          </a:prstGeom>
          <a:ln w="44450" cap="rnd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직사각형 105"/>
              <p:cNvSpPr>
                <a:spLocks noChangeAspect="1"/>
              </p:cNvSpPr>
              <p:nvPr/>
            </p:nvSpPr>
            <p:spPr>
              <a:xfrm>
                <a:off x="5455604" y="3961273"/>
                <a:ext cx="585872" cy="626001"/>
              </a:xfrm>
              <a:prstGeom prst="rect">
                <a:avLst/>
              </a:prstGeom>
            </p:spPr>
            <p:txBody>
              <a:bodyPr wrap="none"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직사각형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604" y="3961273"/>
                <a:ext cx="585872" cy="62600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직선 화살표 연결선 106"/>
          <p:cNvCxnSpPr>
            <a:cxnSpLocks noChangeAspect="1"/>
          </p:cNvCxnSpPr>
          <p:nvPr/>
        </p:nvCxnSpPr>
        <p:spPr>
          <a:xfrm flipV="1">
            <a:off x="4909148" y="3871527"/>
            <a:ext cx="618967" cy="932943"/>
          </a:xfrm>
          <a:prstGeom prst="straightConnector1">
            <a:avLst/>
          </a:prstGeom>
          <a:ln w="44450" cap="rnd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0764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2" grpId="0"/>
      <p:bldP spid="104" grpId="0"/>
      <p:bldP spid="1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901700" y="1600158"/>
                <a:ext cx="8155377" cy="70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71463" indent="-271463"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cs typeface="Arial" panose="020B0604020202020204" pitchFamily="34" charset="0"/>
                  </a:rPr>
                  <a:t>All the below vectors are same and the vector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4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4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1600158"/>
                <a:ext cx="8155377" cy="708143"/>
              </a:xfrm>
              <a:prstGeom prst="rect">
                <a:avLst/>
              </a:prstGeom>
              <a:blipFill rotWithShape="0">
                <a:blip r:embed="rId4"/>
                <a:stretch>
                  <a:fillRect l="-1046" b="-17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제목 1"/>
          <p:cNvSpPr txBox="1">
            <a:spLocks/>
          </p:cNvSpPr>
          <p:nvPr/>
        </p:nvSpPr>
        <p:spPr>
          <a:xfrm>
            <a:off x="1448056" y="833284"/>
            <a:ext cx="7886700" cy="766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dobe Heiti Std R" panose="020B0400000000000000" pitchFamily="34" charset="-128"/>
                <a:ea typeface="+mj-ea"/>
                <a:cs typeface="+mj-cs"/>
              </a:defRPr>
            </a:lvl1pPr>
          </a:lstStyle>
          <a:p>
            <a:endParaRPr lang="ko-KR" altLang="en-US" sz="3200" b="1" dirty="0">
              <a:solidFill>
                <a:srgbClr val="0070C0"/>
              </a:solidFill>
              <a:cs typeface="Calibri" panose="020F0502020204030204" pitchFamily="34" charset="0"/>
            </a:endParaRPr>
          </a:p>
        </p:txBody>
      </p:sp>
      <p:grpSp>
        <p:nvGrpSpPr>
          <p:cNvPr id="5" name="그룹 4"/>
          <p:cNvGrpSpPr>
            <a:grpSpLocks noChangeAspect="1"/>
          </p:cNvGrpSpPr>
          <p:nvPr/>
        </p:nvGrpSpPr>
        <p:grpSpPr>
          <a:xfrm>
            <a:off x="3119146" y="2389931"/>
            <a:ext cx="2927808" cy="2927808"/>
            <a:chOff x="7189750" y="1102607"/>
            <a:chExt cx="3600000" cy="3600000"/>
          </a:xfrm>
        </p:grpSpPr>
        <p:cxnSp>
          <p:nvCxnSpPr>
            <p:cNvPr id="6" name="직선 연결선 5"/>
            <p:cNvCxnSpPr/>
            <p:nvPr/>
          </p:nvCxnSpPr>
          <p:spPr>
            <a:xfrm rot="10800000" flipV="1">
              <a:off x="7189750" y="191239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rot="10800000" flipV="1">
              <a:off x="7189750" y="2002409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0800000" flipV="1">
              <a:off x="7189750" y="209242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10800000" flipV="1">
              <a:off x="7189750" y="155231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10800000" flipV="1">
              <a:off x="7189750" y="1642333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10800000" flipV="1">
              <a:off x="7189750" y="173235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10800000" flipV="1">
              <a:off x="7189750" y="119223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10800000" flipV="1">
              <a:off x="7189750" y="128225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0800000" flipV="1">
              <a:off x="7189750" y="137227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0800000" flipV="1">
              <a:off x="7189750" y="227246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0800000" flipV="1">
              <a:off x="7189750" y="2362485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0800000" flipV="1">
              <a:off x="7189750" y="245250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0800000" flipV="1">
              <a:off x="7189750" y="263254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0800000" flipV="1">
              <a:off x="7189750" y="2722561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0800000" flipV="1">
              <a:off x="7189750" y="281258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0800000">
              <a:off x="7189750" y="389280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10800000">
              <a:off x="7189750" y="3802789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10800000">
              <a:off x="7189750" y="371277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10800000">
              <a:off x="7189750" y="353273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0800000">
              <a:off x="7189750" y="3442713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0800000">
              <a:off x="7189750" y="335269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0800000">
              <a:off x="7189750" y="317265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0800000">
              <a:off x="7189750" y="308263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10800000">
              <a:off x="7189750" y="299261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0800000">
              <a:off x="7189750" y="461296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0800000">
              <a:off x="7189750" y="4522941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0800000">
              <a:off x="7189750" y="443292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10800000">
              <a:off x="7189750" y="425288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0800000">
              <a:off x="7189750" y="4162865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0800000">
              <a:off x="7189750" y="407284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6200000">
              <a:off x="5391743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rot="16200000">
              <a:off x="547938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16200000">
              <a:off x="5569400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rot="16200000">
              <a:off x="565941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16200000">
              <a:off x="5749438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16200000">
              <a:off x="583945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16200000">
              <a:off x="5929476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>
              <a:off x="601949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6109514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16200000">
              <a:off x="619953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16200000">
              <a:off x="6289552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rot="16200000">
              <a:off x="637957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16200000">
              <a:off x="6469590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16200000">
              <a:off x="655960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16200000">
              <a:off x="6649628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673964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16200000">
              <a:off x="6829666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6200000">
              <a:off x="691968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16200000">
              <a:off x="7009704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16200000">
              <a:off x="709972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16200000" flipV="1">
              <a:off x="8987757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16200000" flipV="1">
              <a:off x="890010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16200000" flipV="1">
              <a:off x="8810084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16200000" flipV="1">
              <a:off x="872006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rot="16200000" flipV="1">
              <a:off x="8630046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rot="16200000" flipV="1">
              <a:off x="854002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rot="16200000" flipV="1">
              <a:off x="8450008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6200000" flipV="1">
              <a:off x="835998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16200000" flipV="1">
              <a:off x="8269970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rot="16200000" flipV="1">
              <a:off x="817995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16200000" flipV="1">
              <a:off x="8089932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16200000" flipV="1">
              <a:off x="799991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6200000" flipV="1">
              <a:off x="7909894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6200000" flipV="1">
              <a:off x="781987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16200000" flipV="1">
              <a:off x="7729856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6200000" flipV="1">
              <a:off x="763983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rot="16200000" flipV="1">
              <a:off x="7549818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16200000" flipV="1">
              <a:off x="745979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6200000" flipV="1">
              <a:off x="7369780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727976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rot="10800000">
              <a:off x="7189750" y="4700614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rot="10800000">
              <a:off x="7189750" y="4342903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10800000">
              <a:off x="7189750" y="398282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rot="10800000">
              <a:off x="7189750" y="362275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rot="10800000">
              <a:off x="7189750" y="3262675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rot="10800000" flipV="1">
              <a:off x="7189750" y="1104600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10800000" flipV="1">
              <a:off x="7189750" y="1462295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0800000" flipV="1">
              <a:off x="7189750" y="182237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rot="10800000" flipV="1">
              <a:off x="7189750" y="218244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rot="10800000" flipV="1">
              <a:off x="7189750" y="2542523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rot="16200000" flipV="1">
              <a:off x="7192631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rot="10800000" flipV="1">
              <a:off x="7189750" y="290209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/>
          <p:cNvGrpSpPr>
            <a:grpSpLocks noChangeAspect="1"/>
          </p:cNvGrpSpPr>
          <p:nvPr/>
        </p:nvGrpSpPr>
        <p:grpSpPr>
          <a:xfrm>
            <a:off x="3119146" y="2389931"/>
            <a:ext cx="2927808" cy="2927808"/>
            <a:chOff x="7189750" y="1102607"/>
            <a:chExt cx="3600000" cy="3600000"/>
          </a:xfrm>
        </p:grpSpPr>
        <p:cxnSp>
          <p:nvCxnSpPr>
            <p:cNvPr id="91" name="직선 연결선 90"/>
            <p:cNvCxnSpPr/>
            <p:nvPr/>
          </p:nvCxnSpPr>
          <p:spPr>
            <a:xfrm rot="10800000">
              <a:off x="7189750" y="2902599"/>
              <a:ext cx="36000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rot="16200000">
              <a:off x="7189742" y="2902607"/>
              <a:ext cx="36000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직선 화살표 연결선 92"/>
          <p:cNvCxnSpPr>
            <a:cxnSpLocks noChangeAspect="1"/>
          </p:cNvCxnSpPr>
          <p:nvPr/>
        </p:nvCxnSpPr>
        <p:spPr>
          <a:xfrm flipV="1">
            <a:off x="4893858" y="3262581"/>
            <a:ext cx="877562" cy="1767"/>
          </a:xfrm>
          <a:prstGeom prst="straightConnector1">
            <a:avLst/>
          </a:prstGeom>
          <a:ln w="44450" cap="rnd">
            <a:solidFill>
              <a:srgbClr val="0099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cxnSpLocks noChangeAspect="1"/>
          </p:cNvCxnSpPr>
          <p:nvPr/>
        </p:nvCxnSpPr>
        <p:spPr>
          <a:xfrm flipV="1">
            <a:off x="3432020" y="3558151"/>
            <a:ext cx="877562" cy="1767"/>
          </a:xfrm>
          <a:prstGeom prst="straightConnector1">
            <a:avLst/>
          </a:prstGeom>
          <a:ln w="44450" cap="rnd">
            <a:solidFill>
              <a:srgbClr val="0099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cxnSpLocks noChangeAspect="1"/>
          </p:cNvCxnSpPr>
          <p:nvPr/>
        </p:nvCxnSpPr>
        <p:spPr>
          <a:xfrm flipV="1">
            <a:off x="4587743" y="3855076"/>
            <a:ext cx="877562" cy="1767"/>
          </a:xfrm>
          <a:prstGeom prst="straightConnector1">
            <a:avLst/>
          </a:prstGeom>
          <a:ln w="44450" cap="rnd">
            <a:solidFill>
              <a:srgbClr val="0099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cxnSpLocks noChangeAspect="1"/>
          </p:cNvCxnSpPr>
          <p:nvPr/>
        </p:nvCxnSpPr>
        <p:spPr>
          <a:xfrm flipV="1">
            <a:off x="3439640" y="4435823"/>
            <a:ext cx="877562" cy="1767"/>
          </a:xfrm>
          <a:prstGeom prst="straightConnector1">
            <a:avLst/>
          </a:prstGeom>
          <a:ln w="44450" cap="rnd">
            <a:solidFill>
              <a:srgbClr val="0099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Vector Representation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744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902393" y="1595373"/>
                <a:ext cx="8183879" cy="70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66700" indent="-266700"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tabLst>
                    <a:tab pos="1162050" algn="l"/>
                  </a:tabLst>
                </a:pPr>
                <a:r>
                  <a:rPr lang="en-US" altLang="ko-KR" sz="2400" dirty="0">
                    <a:cs typeface="Arial" panose="020B0604020202020204" pitchFamily="34" charset="0"/>
                  </a:rPr>
                  <a:t>All the below vectors are same and the vector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4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4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93" y="1595373"/>
                <a:ext cx="8183879" cy="708143"/>
              </a:xfrm>
              <a:prstGeom prst="rect">
                <a:avLst/>
              </a:prstGeom>
              <a:blipFill rotWithShape="0">
                <a:blip r:embed="rId4"/>
                <a:stretch>
                  <a:fillRect l="-968" b="-25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09138" y="2454957"/>
                <a:ext cx="4275348" cy="605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ym typeface="Wingdings" panose="05000000000000000000" pitchFamily="2" charset="2"/>
                  </a:rPr>
                  <a:t></a:t>
                </a: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138" y="2454957"/>
                <a:ext cx="4275348" cy="605550"/>
              </a:xfrm>
              <a:prstGeom prst="rect">
                <a:avLst/>
              </a:prstGeom>
              <a:blipFill rotWithShape="0">
                <a:blip r:embed="rId5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1028565" y="2321517"/>
            <a:ext cx="3023280" cy="3023280"/>
            <a:chOff x="7189750" y="1102607"/>
            <a:chExt cx="3600000" cy="3600000"/>
          </a:xfrm>
        </p:grpSpPr>
        <p:cxnSp>
          <p:nvCxnSpPr>
            <p:cNvPr id="7" name="직선 연결선 6"/>
            <p:cNvCxnSpPr/>
            <p:nvPr/>
          </p:nvCxnSpPr>
          <p:spPr>
            <a:xfrm rot="10800000" flipV="1">
              <a:off x="7189750" y="191239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0800000" flipV="1">
              <a:off x="7189750" y="2002409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10800000" flipV="1">
              <a:off x="7189750" y="209242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10800000" flipV="1">
              <a:off x="7189750" y="155231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0800000" flipV="1">
              <a:off x="7189750" y="1642333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10800000" flipV="1">
              <a:off x="7189750" y="173235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0800000" flipV="1">
              <a:off x="7189750" y="119223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0800000" flipV="1">
              <a:off x="7189750" y="128225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0800000" flipV="1">
              <a:off x="7189750" y="137227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0800000" flipV="1">
              <a:off x="7189750" y="227246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0800000" flipV="1">
              <a:off x="7189750" y="2362485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0800000" flipV="1">
              <a:off x="7189750" y="245250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0800000" flipV="1">
              <a:off x="7189750" y="263254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0800000" flipV="1">
              <a:off x="7189750" y="2722561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10800000" flipV="1">
              <a:off x="7189750" y="281258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10800000">
              <a:off x="7189750" y="389280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10800000">
              <a:off x="7189750" y="3802789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0800000">
              <a:off x="7189750" y="371277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0800000">
              <a:off x="7189750" y="353273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0800000">
              <a:off x="7189750" y="3442713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0800000">
              <a:off x="7189750" y="335269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10800000">
              <a:off x="7189750" y="317265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0800000">
              <a:off x="7189750" y="308263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0800000">
              <a:off x="7189750" y="299261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0800000">
              <a:off x="7189750" y="461296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10800000">
              <a:off x="7189750" y="4522941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0800000">
              <a:off x="7189750" y="443292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0800000">
              <a:off x="7189750" y="425288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0800000">
              <a:off x="7189750" y="4162865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rot="10800000">
              <a:off x="7189750" y="407284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16200000">
              <a:off x="5391743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rot="16200000">
              <a:off x="547938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16200000">
              <a:off x="5569400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16200000">
              <a:off x="565941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16200000">
              <a:off x="5749438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>
              <a:off x="583945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5929476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16200000">
              <a:off x="601949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16200000">
              <a:off x="6109514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rot="16200000">
              <a:off x="619953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16200000">
              <a:off x="6289552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16200000">
              <a:off x="637957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16200000">
              <a:off x="6469590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655960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16200000">
              <a:off x="6649628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6200000">
              <a:off x="673964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16200000">
              <a:off x="6829666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16200000">
              <a:off x="691968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16200000">
              <a:off x="7009704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16200000">
              <a:off x="709972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16200000" flipV="1">
              <a:off x="8987757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16200000" flipV="1">
              <a:off x="890010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rot="16200000" flipV="1">
              <a:off x="8810084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rot="16200000" flipV="1">
              <a:off x="872006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rot="16200000" flipV="1">
              <a:off x="8630046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6200000" flipV="1">
              <a:off x="854002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16200000" flipV="1">
              <a:off x="8450008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rot="16200000" flipV="1">
              <a:off x="835998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16200000" flipV="1">
              <a:off x="8269970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16200000" flipV="1">
              <a:off x="817995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6200000" flipV="1">
              <a:off x="8089932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6200000" flipV="1">
              <a:off x="799991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16200000" flipV="1">
              <a:off x="7909894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6200000" flipV="1">
              <a:off x="781987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rot="16200000" flipV="1">
              <a:off x="7729856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16200000" flipV="1">
              <a:off x="763983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6200000" flipV="1">
              <a:off x="7549818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745979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rot="16200000" flipV="1">
              <a:off x="7369780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rot="16200000" flipV="1">
              <a:off x="727976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10800000">
              <a:off x="7189750" y="4700614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rot="10800000">
              <a:off x="7189750" y="4342903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rot="10800000">
              <a:off x="7189750" y="398282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rot="10800000">
              <a:off x="7189750" y="362275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10800000">
              <a:off x="7189750" y="3262675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0800000" flipV="1">
              <a:off x="7189750" y="1104600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rot="10800000" flipV="1">
              <a:off x="7189750" y="1462295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rot="10800000" flipV="1">
              <a:off x="7189750" y="182237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rot="10800000" flipV="1">
              <a:off x="7189750" y="218244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rot="10800000" flipV="1">
              <a:off x="7189750" y="2542523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rot="16200000" flipV="1">
              <a:off x="7192631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rot="10800000" flipV="1">
              <a:off x="7189750" y="290209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>
            <a:grpSpLocks noChangeAspect="1"/>
          </p:cNvGrpSpPr>
          <p:nvPr/>
        </p:nvGrpSpPr>
        <p:grpSpPr>
          <a:xfrm>
            <a:off x="1028565" y="2321517"/>
            <a:ext cx="3023280" cy="3023280"/>
            <a:chOff x="7189750" y="1102607"/>
            <a:chExt cx="3600000" cy="3600000"/>
          </a:xfrm>
        </p:grpSpPr>
        <p:cxnSp>
          <p:nvCxnSpPr>
            <p:cNvPr id="93" name="직선 연결선 92"/>
            <p:cNvCxnSpPr/>
            <p:nvPr/>
          </p:nvCxnSpPr>
          <p:spPr>
            <a:xfrm rot="10800000">
              <a:off x="7189750" y="2902599"/>
              <a:ext cx="36000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rot="16200000">
              <a:off x="7189742" y="2902607"/>
              <a:ext cx="36000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직선 화살표 연결선 95"/>
          <p:cNvCxnSpPr>
            <a:cxnSpLocks noChangeAspect="1"/>
          </p:cNvCxnSpPr>
          <p:nvPr/>
        </p:nvCxnSpPr>
        <p:spPr>
          <a:xfrm flipH="1">
            <a:off x="2542625" y="2628967"/>
            <a:ext cx="604787" cy="907062"/>
          </a:xfrm>
          <a:prstGeom prst="straightConnector1">
            <a:avLst/>
          </a:prstGeom>
          <a:ln w="44450" cap="rnd">
            <a:solidFill>
              <a:srgbClr val="0099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cxnSpLocks noChangeAspect="1"/>
          </p:cNvCxnSpPr>
          <p:nvPr/>
        </p:nvCxnSpPr>
        <p:spPr>
          <a:xfrm flipH="1">
            <a:off x="3148372" y="2628967"/>
            <a:ext cx="604787" cy="907062"/>
          </a:xfrm>
          <a:prstGeom prst="straightConnector1">
            <a:avLst/>
          </a:prstGeom>
          <a:ln w="44450" cap="rnd">
            <a:solidFill>
              <a:srgbClr val="0099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cxnSpLocks noChangeAspect="1"/>
          </p:cNvCxnSpPr>
          <p:nvPr/>
        </p:nvCxnSpPr>
        <p:spPr>
          <a:xfrm flipH="1">
            <a:off x="1922302" y="3849851"/>
            <a:ext cx="604787" cy="907062"/>
          </a:xfrm>
          <a:prstGeom prst="straightConnector1">
            <a:avLst/>
          </a:prstGeom>
          <a:ln w="44450" cap="rnd">
            <a:solidFill>
              <a:srgbClr val="0099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cxnSpLocks noChangeAspect="1"/>
          </p:cNvCxnSpPr>
          <p:nvPr/>
        </p:nvCxnSpPr>
        <p:spPr>
          <a:xfrm flipH="1">
            <a:off x="2847978" y="4135657"/>
            <a:ext cx="604787" cy="907062"/>
          </a:xfrm>
          <a:prstGeom prst="straightConnector1">
            <a:avLst/>
          </a:prstGeom>
          <a:ln w="44450" cap="rnd">
            <a:solidFill>
              <a:srgbClr val="0099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Vector Representation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509138" y="3152770"/>
            <a:ext cx="4275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1200"/>
              </a:spcAft>
            </a:pPr>
            <a:r>
              <a:rPr lang="en-US" sz="2000" i="1" dirty="0"/>
              <a:t>First component: </a:t>
            </a:r>
            <a:br>
              <a:rPr lang="en-US" sz="2000" i="1" dirty="0"/>
            </a:br>
            <a:r>
              <a:rPr lang="en-US" sz="2000" b="1" dirty="0"/>
              <a:t>2 units </a:t>
            </a:r>
            <a:r>
              <a:rPr lang="en-US" sz="2000" dirty="0"/>
              <a:t>in the horizontal direction </a:t>
            </a:r>
            <a:br>
              <a:rPr lang="en-US" sz="2000" dirty="0"/>
            </a:br>
            <a:r>
              <a:rPr lang="en-US" sz="2000" dirty="0"/>
              <a:t>(right to left because of –</a:t>
            </a:r>
            <a:r>
              <a:rPr lang="en-US" sz="2000" dirty="0" err="1"/>
              <a:t>ve</a:t>
            </a:r>
            <a:r>
              <a:rPr lang="en-US" sz="2000" dirty="0"/>
              <a:t> sign)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509138" y="4209222"/>
            <a:ext cx="4275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1200"/>
              </a:spcAft>
            </a:pPr>
            <a:r>
              <a:rPr lang="en-US" sz="2000" i="1" dirty="0"/>
              <a:t>Second component: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b="1" dirty="0"/>
              <a:t>3 units </a:t>
            </a:r>
            <a:r>
              <a:rPr lang="en-US" sz="2000" dirty="0"/>
              <a:t>in the vertical direction </a:t>
            </a:r>
            <a:br>
              <a:rPr lang="en-US" sz="2000" dirty="0"/>
            </a:br>
            <a:r>
              <a:rPr lang="en-US" sz="2000" dirty="0"/>
              <a:t>(top to bottom because of –</a:t>
            </a:r>
            <a:r>
              <a:rPr lang="en-US" sz="2000" dirty="0" err="1"/>
              <a:t>ve</a:t>
            </a:r>
            <a:r>
              <a:rPr lang="en-US" sz="2000" dirty="0"/>
              <a:t> sign)</a:t>
            </a:r>
          </a:p>
        </p:txBody>
      </p:sp>
      <p:cxnSp>
        <p:nvCxnSpPr>
          <p:cNvPr id="102" name="직선 화살표 연결선 101"/>
          <p:cNvCxnSpPr/>
          <p:nvPr/>
        </p:nvCxnSpPr>
        <p:spPr>
          <a:xfrm flipH="1">
            <a:off x="1330632" y="2623583"/>
            <a:ext cx="614517" cy="0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>
            <a:off x="1935416" y="2628967"/>
            <a:ext cx="0" cy="907062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cxnSpLocks noChangeAspect="1"/>
          </p:cNvCxnSpPr>
          <p:nvPr/>
        </p:nvCxnSpPr>
        <p:spPr>
          <a:xfrm flipH="1">
            <a:off x="1319412" y="2628967"/>
            <a:ext cx="604787" cy="907062"/>
          </a:xfrm>
          <a:prstGeom prst="straightConnector1">
            <a:avLst/>
          </a:prstGeom>
          <a:ln w="44450" cap="rnd">
            <a:solidFill>
              <a:srgbClr val="0099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6407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1448056" y="833284"/>
            <a:ext cx="7886700" cy="766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dobe Heiti Std R" panose="020B0400000000000000" pitchFamily="34" charset="-128"/>
                <a:ea typeface="+mj-ea"/>
                <a:cs typeface="+mj-cs"/>
              </a:defRPr>
            </a:lvl1pPr>
          </a:lstStyle>
          <a:p>
            <a:endParaRPr lang="ko-KR" altLang="en-US" sz="3200" b="1" dirty="0">
              <a:solidFill>
                <a:srgbClr val="0070C0"/>
              </a:solidFill>
              <a:cs typeface="Calibri" panose="020F050202020403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769881" y="1669418"/>
            <a:ext cx="3600000" cy="3600000"/>
            <a:chOff x="7189750" y="1102607"/>
            <a:chExt cx="3600000" cy="3600000"/>
          </a:xfrm>
        </p:grpSpPr>
        <p:cxnSp>
          <p:nvCxnSpPr>
            <p:cNvPr id="10" name="직선 연결선 9"/>
            <p:cNvCxnSpPr/>
            <p:nvPr/>
          </p:nvCxnSpPr>
          <p:spPr>
            <a:xfrm rot="10800000" flipV="1">
              <a:off x="7189750" y="191239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10800000" flipV="1">
              <a:off x="7189750" y="2002409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0800000" flipV="1">
              <a:off x="7189750" y="209242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10800000" flipV="1">
              <a:off x="7189750" y="155231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0800000" flipV="1">
              <a:off x="7189750" y="1642333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10800000" flipV="1">
              <a:off x="7189750" y="173235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0800000" flipV="1">
              <a:off x="7189750" y="119223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0800000" flipV="1">
              <a:off x="7189750" y="128225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0800000" flipV="1">
              <a:off x="7189750" y="137227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0800000" flipV="1">
              <a:off x="7189750" y="227246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10800000" flipV="1">
              <a:off x="7189750" y="2362485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10800000" flipV="1">
              <a:off x="7189750" y="245250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10800000" flipV="1">
              <a:off x="7189750" y="263254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0800000" flipV="1">
              <a:off x="7189750" y="2722561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0800000" flipV="1">
              <a:off x="7189750" y="281258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0800000">
              <a:off x="7189750" y="389280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0800000">
              <a:off x="7189750" y="3802789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10800000">
              <a:off x="7189750" y="371277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0800000">
              <a:off x="7189750" y="353273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0800000">
              <a:off x="7189750" y="3442713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0800000">
              <a:off x="7189750" y="335269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10800000">
              <a:off x="7189750" y="317265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0800000">
              <a:off x="7189750" y="308263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0800000">
              <a:off x="7189750" y="299261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0800000">
              <a:off x="7189750" y="461296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rot="10800000">
              <a:off x="7189750" y="4522941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10800000">
              <a:off x="7189750" y="443292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rot="10800000">
              <a:off x="7189750" y="425288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10800000">
              <a:off x="7189750" y="4162865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10800000">
              <a:off x="7189750" y="407284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16200000">
              <a:off x="5391743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>
              <a:off x="547938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5569400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16200000">
              <a:off x="565941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16200000">
              <a:off x="5749438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rot="16200000">
              <a:off x="583945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16200000">
              <a:off x="5929476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16200000">
              <a:off x="601949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16200000">
              <a:off x="6109514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619953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16200000">
              <a:off x="6289552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6200000">
              <a:off x="637957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16200000">
              <a:off x="6469590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16200000">
              <a:off x="655960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16200000">
              <a:off x="6649628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16200000">
              <a:off x="673964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16200000">
              <a:off x="6829666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16200000">
              <a:off x="691968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rot="16200000">
              <a:off x="7009704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rot="16200000">
              <a:off x="709972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rot="16200000" flipV="1">
              <a:off x="8987757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6200000" flipV="1">
              <a:off x="890010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16200000" flipV="1">
              <a:off x="8810084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rot="16200000" flipV="1">
              <a:off x="872006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16200000" flipV="1">
              <a:off x="8630046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16200000" flipV="1">
              <a:off x="854002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6200000" flipV="1">
              <a:off x="8450008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6200000" flipV="1">
              <a:off x="835998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16200000" flipV="1">
              <a:off x="8269970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6200000" flipV="1">
              <a:off x="817995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rot="16200000" flipV="1">
              <a:off x="8089932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16200000" flipV="1">
              <a:off x="799991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6200000" flipV="1">
              <a:off x="7909894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781987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rot="16200000" flipV="1">
              <a:off x="7729856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rot="16200000" flipV="1">
              <a:off x="763983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16200000" flipV="1">
              <a:off x="7549818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rot="16200000" flipV="1">
              <a:off x="745979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rot="16200000" flipV="1">
              <a:off x="7369780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rot="16200000" flipV="1">
              <a:off x="727976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10800000">
              <a:off x="7189750" y="4700614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0800000">
              <a:off x="7189750" y="4342903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rot="10800000">
              <a:off x="7189750" y="398282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rot="10800000">
              <a:off x="7189750" y="362275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rot="10800000">
              <a:off x="7189750" y="3262675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rot="10800000" flipV="1">
              <a:off x="7189750" y="1104600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rot="10800000" flipV="1">
              <a:off x="7189750" y="1462295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rot="10800000" flipV="1">
              <a:off x="7189750" y="182237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rot="10800000" flipV="1">
              <a:off x="7189750" y="218244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rot="10800000" flipV="1">
              <a:off x="7189750" y="2542523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rot="16200000" flipV="1">
              <a:off x="7192631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rot="10800000" flipV="1">
              <a:off x="7189750" y="290209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/>
          <p:cNvGrpSpPr/>
          <p:nvPr/>
        </p:nvGrpSpPr>
        <p:grpSpPr>
          <a:xfrm>
            <a:off x="2769881" y="1669418"/>
            <a:ext cx="3600000" cy="3600000"/>
            <a:chOff x="7189750" y="1102607"/>
            <a:chExt cx="3600000" cy="3600000"/>
          </a:xfrm>
        </p:grpSpPr>
        <p:cxnSp>
          <p:nvCxnSpPr>
            <p:cNvPr id="97" name="직선 연결선 96"/>
            <p:cNvCxnSpPr/>
            <p:nvPr/>
          </p:nvCxnSpPr>
          <p:spPr>
            <a:xfrm rot="10800000">
              <a:off x="7189750" y="2902599"/>
              <a:ext cx="36000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rot="16200000">
              <a:off x="7189742" y="2902607"/>
              <a:ext cx="36000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화살표 연결선 98"/>
          <p:cNvCxnSpPr/>
          <p:nvPr/>
        </p:nvCxnSpPr>
        <p:spPr>
          <a:xfrm flipH="1" flipV="1">
            <a:off x="3848779" y="2393156"/>
            <a:ext cx="723266" cy="1081008"/>
          </a:xfrm>
          <a:prstGeom prst="straightConnector1">
            <a:avLst/>
          </a:prstGeom>
          <a:ln w="44450" cap="rnd">
            <a:solidFill>
              <a:srgbClr val="FF99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V="1">
            <a:off x="4572045" y="2748750"/>
            <a:ext cx="357903" cy="674536"/>
          </a:xfrm>
          <a:prstGeom prst="straightConnector1">
            <a:avLst/>
          </a:prstGeom>
          <a:ln w="44450" cap="rnd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H="1">
            <a:off x="4206908" y="3477041"/>
            <a:ext cx="351127" cy="712521"/>
          </a:xfrm>
          <a:prstGeom prst="straightConnector1">
            <a:avLst/>
          </a:prstGeom>
          <a:ln w="44450" cap="rnd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4581711" y="3477041"/>
            <a:ext cx="1068390" cy="712521"/>
          </a:xfrm>
          <a:prstGeom prst="straightConnector1">
            <a:avLst/>
          </a:prstGeom>
          <a:ln w="44450" cap="rnd">
            <a:solidFill>
              <a:srgbClr val="0099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4983825" y="2151799"/>
                <a:ext cx="463653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825" y="2151799"/>
                <a:ext cx="463653" cy="6134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3363484" y="1845464"/>
                <a:ext cx="378630" cy="615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484" y="1845464"/>
                <a:ext cx="378630" cy="615810"/>
              </a:xfrm>
              <a:prstGeom prst="rect">
                <a:avLst/>
              </a:prstGeom>
              <a:blipFill rotWithShape="0">
                <a:blip r:embed="rId5"/>
                <a:stretch>
                  <a:fillRect b="-5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5670880" y="4080573"/>
                <a:ext cx="697008" cy="6134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880" y="4080573"/>
                <a:ext cx="697008" cy="6134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484210" y="4152330"/>
                <a:ext cx="692882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210" y="4152330"/>
                <a:ext cx="692882" cy="6134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Vector Representation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148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105" grpId="0"/>
      <p:bldP spid="1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6BBEC9F-35DD-4F91-8849-084E7A60121E}"/>
              </a:ext>
            </a:extLst>
          </p:cNvPr>
          <p:cNvSpPr txBox="1"/>
          <p:nvPr/>
        </p:nvSpPr>
        <p:spPr>
          <a:xfrm>
            <a:off x="1406800" y="854699"/>
            <a:ext cx="5443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0070C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rial" panose="020B0604020202020204" pitchFamily="34" charset="0"/>
              </a:rPr>
              <a:t>Vector Operations</a:t>
            </a:r>
            <a:endParaRPr lang="ko-KR" altLang="en-US" sz="4400" b="1" dirty="0">
              <a:solidFill>
                <a:srgbClr val="0070C0"/>
              </a:solidFill>
              <a:latin typeface="Adobe Heiti Std R" panose="020B0400000000000000" pitchFamily="34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1406800" y="2516474"/>
                <a:ext cx="7238483" cy="807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75"/>
                  </a:spcAft>
                </a:pPr>
                <a:r>
                  <a:rPr lang="en-US" altLang="ko-KR" sz="28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altLang="ko-KR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𝒂𝒏𝒅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altLang="ko-KR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8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then 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altLang="ko-KR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8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altLang="ko-KR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ko-KR" sz="2800" b="1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800" y="2516474"/>
                <a:ext cx="7238483" cy="807978"/>
              </a:xfrm>
              <a:prstGeom prst="rect">
                <a:avLst/>
              </a:prstGeom>
              <a:blipFill rotWithShape="0">
                <a:blip r:embed="rId4"/>
                <a:stretch>
                  <a:fillRect l="-1769" b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6BBEC9F-35DD-4F91-8849-084E7A60121E}"/>
              </a:ext>
            </a:extLst>
          </p:cNvPr>
          <p:cNvSpPr txBox="1"/>
          <p:nvPr/>
        </p:nvSpPr>
        <p:spPr>
          <a:xfrm>
            <a:off x="1406800" y="1688882"/>
            <a:ext cx="7533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rial" panose="020B0604020202020204" pitchFamily="34" charset="0"/>
              </a:rPr>
              <a:t>Vector Addition</a:t>
            </a:r>
            <a:endParaRPr lang="ko-KR" altLang="en-US" sz="3200" b="1" dirty="0">
              <a:solidFill>
                <a:srgbClr val="0070C0"/>
              </a:solidFill>
              <a:latin typeface="Adobe Heiti Std R" panose="020B0400000000000000" pitchFamily="34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1406800" y="3517960"/>
                <a:ext cx="7238483" cy="807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71463" indent="-271463"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800" b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ko-KR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sz="2800" b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800" b="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800" b="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800" b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800" b="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800" b="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8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800" y="3517960"/>
                <a:ext cx="7238483" cy="8079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1406800" y="4369480"/>
                <a:ext cx="7238483" cy="806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71463" indent="-271463"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8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ko-KR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sz="28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8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8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800" y="4369480"/>
                <a:ext cx="7238483" cy="80643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4986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10" grpId="0" build="allAtOnce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1448056" y="1787040"/>
                <a:ext cx="7207747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75"/>
                  </a:spcAft>
                </a:pPr>
                <a:r>
                  <a:rPr lang="en-US" altLang="ko-KR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400" b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400" b="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400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ko-KR" sz="2400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ko-KR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sz="2400" b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400" b="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then 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4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sz="24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ko-KR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056" y="1787040"/>
                <a:ext cx="7207747" cy="705771"/>
              </a:xfrm>
              <a:prstGeom prst="rect">
                <a:avLst/>
              </a:prstGeom>
              <a:blipFill rotWithShape="0">
                <a:blip r:embed="rId4"/>
                <a:stretch>
                  <a:fillRect l="-1354" b="-8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제목 1"/>
          <p:cNvSpPr txBox="1">
            <a:spLocks/>
          </p:cNvSpPr>
          <p:nvPr/>
        </p:nvSpPr>
        <p:spPr>
          <a:xfrm>
            <a:off x="1448056" y="833284"/>
            <a:ext cx="7886700" cy="766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dobe Heiti Std R" panose="020B0400000000000000" pitchFamily="34" charset="-128"/>
                <a:ea typeface="+mj-ea"/>
                <a:cs typeface="+mj-cs"/>
              </a:defRPr>
            </a:lvl1pPr>
          </a:lstStyle>
          <a:p>
            <a:endParaRPr lang="ko-KR" altLang="en-US" sz="3200" b="1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Vector Addition–Geometrical View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1448056" y="3653924"/>
                <a:ext cx="7207747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4988" lvl="1" indent="-263525">
                  <a:spcAft>
                    <a:spcPts val="675"/>
                  </a:spcAft>
                  <a:buClr>
                    <a:srgbClr val="0070C0"/>
                  </a:buClr>
                  <a:buFontTx/>
                  <a:buChar char="−"/>
                </a:pPr>
                <a:r>
                  <a:rPr lang="en-US" altLang="ko-KR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Place the tail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ko-KR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at the head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</a:t>
                </a:r>
                <a:r>
                  <a:rPr lang="en-US" altLang="ko-KR" sz="2400" dirty="0">
                    <a:solidFill>
                      <a:srgbClr val="0070C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056" y="3653924"/>
                <a:ext cx="7207747" cy="516232"/>
              </a:xfrm>
              <a:prstGeom prst="rect">
                <a:avLst/>
              </a:prstGeom>
              <a:blipFill rotWithShape="0">
                <a:blip r:embed="rId5"/>
                <a:stretch>
                  <a:fillRect b="-270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3A639EC-B9ED-49DE-83DE-CA9C7DF2CC3B}"/>
              </a:ext>
            </a:extLst>
          </p:cNvPr>
          <p:cNvSpPr txBox="1"/>
          <p:nvPr/>
        </p:nvSpPr>
        <p:spPr>
          <a:xfrm>
            <a:off x="1448056" y="2752267"/>
            <a:ext cx="7207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spcAft>
                <a:spcPts val="675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ko-KR" sz="2400" i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Geometrically the sum of two vectors is obtained as follows:</a:t>
            </a:r>
            <a:endParaRPr lang="en-US" altLang="ko-KR" sz="2400" dirty="0">
              <a:solidFill>
                <a:srgbClr val="0070C0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1448056" y="4240816"/>
                <a:ext cx="7207747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4988" lvl="1" indent="-263525">
                  <a:spcAft>
                    <a:spcPts val="675"/>
                  </a:spcAft>
                  <a:buClr>
                    <a:srgbClr val="0070C0"/>
                  </a:buClr>
                  <a:buFontTx/>
                  <a:buChar char="−"/>
                </a:pPr>
                <a:r>
                  <a:rPr lang="en-US" altLang="ko-KR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Place the tail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 the head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sz="2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400" dirty="0">
                  <a:solidFill>
                    <a:srgbClr val="0070C0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056" y="4240816"/>
                <a:ext cx="7207747" cy="516232"/>
              </a:xfrm>
              <a:prstGeom prst="rect">
                <a:avLst/>
              </a:prstGeom>
              <a:blipFill rotWithShape="0">
                <a:blip r:embed="rId6"/>
                <a:stretch>
                  <a:fillRect t="-1190" b="-27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1580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5075480" y="1867914"/>
                <a:ext cx="1658695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75"/>
                  </a:spcAft>
                  <a:buClr>
                    <a:srgbClr val="0070C0"/>
                  </a:buClr>
                </a:pPr>
                <a:r>
                  <a:rPr lang="en-US" altLang="ko-KR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400" b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400" b="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0" y="1867914"/>
                <a:ext cx="1658695" cy="705771"/>
              </a:xfrm>
              <a:prstGeom prst="rect">
                <a:avLst/>
              </a:prstGeom>
              <a:blipFill rotWithShape="0">
                <a:blip r:embed="rId4"/>
                <a:stretch>
                  <a:fillRect l="-5882" b="-8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제목 1"/>
          <p:cNvSpPr txBox="1">
            <a:spLocks/>
          </p:cNvSpPr>
          <p:nvPr/>
        </p:nvSpPr>
        <p:spPr>
          <a:xfrm>
            <a:off x="1448056" y="833284"/>
            <a:ext cx="7886700" cy="766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dobe Heiti Std R" panose="020B0400000000000000" pitchFamily="34" charset="-128"/>
                <a:ea typeface="+mj-ea"/>
                <a:cs typeface="+mj-cs"/>
              </a:defRPr>
            </a:lvl1pPr>
          </a:lstStyle>
          <a:p>
            <a:endParaRPr lang="ko-KR" altLang="en-US" sz="3200" b="1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205425" y="1744905"/>
            <a:ext cx="3600000" cy="3600000"/>
            <a:chOff x="7189750" y="1102607"/>
            <a:chExt cx="3600000" cy="3600000"/>
          </a:xfrm>
        </p:grpSpPr>
        <p:cxnSp>
          <p:nvCxnSpPr>
            <p:cNvPr id="10" name="직선 연결선 9"/>
            <p:cNvCxnSpPr/>
            <p:nvPr/>
          </p:nvCxnSpPr>
          <p:spPr>
            <a:xfrm rot="10800000" flipV="1">
              <a:off x="7189750" y="191239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0800000" flipV="1">
              <a:off x="7189750" y="2002409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10800000" flipV="1">
              <a:off x="7189750" y="209242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0800000" flipV="1">
              <a:off x="7189750" y="155231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10800000" flipV="1">
              <a:off x="7189750" y="1642333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0800000" flipV="1">
              <a:off x="7189750" y="173235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0800000" flipV="1">
              <a:off x="7189750" y="119223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0800000" flipV="1">
              <a:off x="7189750" y="128225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0800000" flipV="1">
              <a:off x="7189750" y="137227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0800000" flipV="1">
              <a:off x="7189750" y="227246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0800000" flipV="1">
              <a:off x="7189750" y="2362485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0800000" flipV="1">
              <a:off x="7189750" y="245250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10800000" flipV="1">
              <a:off x="7189750" y="263254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10800000" flipV="1">
              <a:off x="7189750" y="2722561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10800000" flipV="1">
              <a:off x="7189750" y="281258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0800000">
              <a:off x="7189750" y="389280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0800000">
              <a:off x="7189750" y="3802789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0800000">
              <a:off x="7189750" y="371277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0800000">
              <a:off x="7189750" y="353273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10800000">
              <a:off x="7189750" y="3442713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0800000">
              <a:off x="7189750" y="335269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0800000">
              <a:off x="7189750" y="317265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0800000">
              <a:off x="7189750" y="308263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10800000">
              <a:off x="7189750" y="299261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0800000">
              <a:off x="7189750" y="461296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0800000">
              <a:off x="7189750" y="4522941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0800000">
              <a:off x="7189750" y="443292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rot="10800000">
              <a:off x="7189750" y="425288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10800000">
              <a:off x="7189750" y="4162865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rot="10800000">
              <a:off x="7189750" y="407284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16200000">
              <a:off x="5391743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16200000">
              <a:off x="547938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16200000">
              <a:off x="5569400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>
              <a:off x="565941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5749438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16200000">
              <a:off x="583945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16200000">
              <a:off x="5929476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rot="16200000">
              <a:off x="601949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16200000">
              <a:off x="6109514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16200000">
              <a:off x="619953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16200000">
              <a:off x="6289552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637957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16200000">
              <a:off x="6469590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6200000">
              <a:off x="655960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16200000">
              <a:off x="6649628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16200000">
              <a:off x="673964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16200000">
              <a:off x="6829666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16200000">
              <a:off x="691968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16200000">
              <a:off x="7009704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16200000">
              <a:off x="709972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rot="16200000" flipV="1">
              <a:off x="8987757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rot="16200000" flipV="1">
              <a:off x="890010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rot="16200000" flipV="1">
              <a:off x="8810084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6200000" flipV="1">
              <a:off x="872006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16200000" flipV="1">
              <a:off x="8630046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rot="16200000" flipV="1">
              <a:off x="854002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16200000" flipV="1">
              <a:off x="8450008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16200000" flipV="1">
              <a:off x="835998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6200000" flipV="1">
              <a:off x="8269970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6200000" flipV="1">
              <a:off x="817995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16200000" flipV="1">
              <a:off x="8089932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6200000" flipV="1">
              <a:off x="799991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rot="16200000" flipV="1">
              <a:off x="7909894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16200000" flipV="1">
              <a:off x="781987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6200000" flipV="1">
              <a:off x="7729856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763983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rot="16200000" flipV="1">
              <a:off x="7549818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rot="16200000" flipV="1">
              <a:off x="745979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16200000" flipV="1">
              <a:off x="7369780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rot="16200000" flipV="1">
              <a:off x="727976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rot="10800000">
              <a:off x="7189750" y="4700614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rot="10800000">
              <a:off x="7189750" y="4342903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10800000">
              <a:off x="7189750" y="398282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0800000">
              <a:off x="7189750" y="362275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rot="10800000">
              <a:off x="7189750" y="3262675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rot="10800000" flipV="1">
              <a:off x="7189750" y="1104600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rot="10800000" flipV="1">
              <a:off x="7189750" y="1462295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rot="10800000" flipV="1">
              <a:off x="7189750" y="182237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rot="10800000" flipV="1">
              <a:off x="7189750" y="218244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rot="10800000" flipV="1">
              <a:off x="7189750" y="2542523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rot="16200000" flipV="1">
              <a:off x="7192631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rot="10800000" flipV="1">
              <a:off x="7189750" y="290209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1205425" y="1744905"/>
            <a:ext cx="3600000" cy="3600000"/>
            <a:chOff x="7189750" y="1102607"/>
            <a:chExt cx="3600000" cy="3600000"/>
          </a:xfrm>
        </p:grpSpPr>
        <p:cxnSp>
          <p:nvCxnSpPr>
            <p:cNvPr id="95" name="직선 연결선 94"/>
            <p:cNvCxnSpPr/>
            <p:nvPr/>
          </p:nvCxnSpPr>
          <p:spPr>
            <a:xfrm rot="10800000">
              <a:off x="7189750" y="2902599"/>
              <a:ext cx="36000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rot="16200000">
              <a:off x="7189742" y="2902607"/>
              <a:ext cx="36000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직선 화살표 연결선 96"/>
          <p:cNvCxnSpPr/>
          <p:nvPr/>
        </p:nvCxnSpPr>
        <p:spPr>
          <a:xfrm flipV="1">
            <a:off x="3023636" y="2823487"/>
            <a:ext cx="1069132" cy="709727"/>
          </a:xfrm>
          <a:prstGeom prst="straightConnector1">
            <a:avLst/>
          </a:prstGeom>
          <a:ln w="44450" cap="rnd">
            <a:solidFill>
              <a:srgbClr val="008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V="1">
            <a:off x="4091379" y="2099587"/>
            <a:ext cx="358576" cy="724651"/>
          </a:xfrm>
          <a:prstGeom prst="straightConnector1">
            <a:avLst/>
          </a:prstGeom>
          <a:ln w="44450" cap="rnd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V="1">
            <a:off x="3026525" y="2099587"/>
            <a:ext cx="1428193" cy="1425997"/>
          </a:xfrm>
          <a:prstGeom prst="straightConnector1">
            <a:avLst/>
          </a:prstGeom>
          <a:ln w="44450" cap="rnd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3674956" y="3045488"/>
                <a:ext cx="441146" cy="516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956" y="3045488"/>
                <a:ext cx="441146" cy="5164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4301453" y="2393456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453" y="2393456"/>
                <a:ext cx="444352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20000" r="-32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 rot="19079565">
                <a:off x="3055636" y="2330774"/>
                <a:ext cx="997966" cy="516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79565">
                <a:off x="3055636" y="2330774"/>
                <a:ext cx="997966" cy="51648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6561380" y="1849168"/>
                <a:ext cx="1906345" cy="795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75"/>
                  </a:spcAft>
                  <a:buClr>
                    <a:srgbClr val="0070C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dirty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ko-KR" sz="2400" b="0" dirty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 dirty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dirty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dirty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dirty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400" b="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380" y="1849168"/>
                <a:ext cx="1906345" cy="79553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5094530" y="2731438"/>
                <a:ext cx="3035527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Aft>
                    <a:spcPts val="675"/>
                  </a:spcAft>
                  <a:buClr>
                    <a:srgbClr val="0070C0"/>
                  </a:buClr>
                </a:pPr>
                <a:r>
                  <a:rPr lang="en-US" altLang="ko-KR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then 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ko-KR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530" y="2731438"/>
                <a:ext cx="3035527" cy="516232"/>
              </a:xfrm>
              <a:prstGeom prst="rect">
                <a:avLst/>
              </a:prstGeom>
              <a:blipFill rotWithShape="0">
                <a:blip r:embed="rId9"/>
                <a:stretch>
                  <a:fillRect l="-3213" b="-2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Addition–Geometrical View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226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5088073" y="1867914"/>
                <a:ext cx="181203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75"/>
                  </a:spcAft>
                  <a:buClr>
                    <a:srgbClr val="0070C0"/>
                  </a:buClr>
                </a:pPr>
                <a:r>
                  <a:rPr lang="en-US" altLang="ko-KR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4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073" y="1867914"/>
                <a:ext cx="1812032" cy="705771"/>
              </a:xfrm>
              <a:prstGeom prst="rect">
                <a:avLst/>
              </a:prstGeom>
              <a:blipFill rotWithShape="0">
                <a:blip r:embed="rId4"/>
                <a:stretch>
                  <a:fillRect l="-337" b="-8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제목 1"/>
          <p:cNvSpPr txBox="1">
            <a:spLocks/>
          </p:cNvSpPr>
          <p:nvPr/>
        </p:nvSpPr>
        <p:spPr>
          <a:xfrm>
            <a:off x="1448056" y="833284"/>
            <a:ext cx="7886700" cy="766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dobe Heiti Std R" panose="020B0400000000000000" pitchFamily="34" charset="-128"/>
                <a:ea typeface="+mj-ea"/>
                <a:cs typeface="+mj-cs"/>
              </a:defRPr>
            </a:lvl1pPr>
          </a:lstStyle>
          <a:p>
            <a:endParaRPr lang="ko-KR" altLang="en-US" sz="3200" b="1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1326460" y="1718830"/>
            <a:ext cx="3600000" cy="3600000"/>
            <a:chOff x="7189750" y="1102607"/>
            <a:chExt cx="3600000" cy="3600000"/>
          </a:xfrm>
        </p:grpSpPr>
        <p:cxnSp>
          <p:nvCxnSpPr>
            <p:cNvPr id="104" name="직선 연결선 103"/>
            <p:cNvCxnSpPr/>
            <p:nvPr/>
          </p:nvCxnSpPr>
          <p:spPr>
            <a:xfrm rot="10800000" flipV="1">
              <a:off x="7189750" y="191239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rot="10800000" flipV="1">
              <a:off x="7189750" y="2002409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rot="10800000" flipV="1">
              <a:off x="7189750" y="209242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10800000" flipV="1">
              <a:off x="7189750" y="155231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10800000" flipV="1">
              <a:off x="7189750" y="1642333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10800000" flipV="1">
              <a:off x="7189750" y="173235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10800000" flipV="1">
              <a:off x="7189750" y="119223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10800000" flipV="1">
              <a:off x="7189750" y="128225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10800000" flipV="1">
              <a:off x="7189750" y="137227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10800000" flipV="1">
              <a:off x="7189750" y="227246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 rot="10800000" flipV="1">
              <a:off x="7189750" y="2362485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rot="10800000" flipV="1">
              <a:off x="7189750" y="245250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rot="10800000" flipV="1">
              <a:off x="7189750" y="263254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rot="10800000" flipV="1">
              <a:off x="7189750" y="2722561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rot="10800000" flipV="1">
              <a:off x="7189750" y="281258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rot="10800000">
              <a:off x="7189750" y="389280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0800000">
              <a:off x="7189750" y="3802789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10800000">
              <a:off x="7189750" y="371277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rot="10800000">
              <a:off x="7189750" y="353273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rot="10800000">
              <a:off x="7189750" y="3442713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rot="10800000">
              <a:off x="7189750" y="335269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rot="10800000">
              <a:off x="7189750" y="317265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 rot="10800000">
              <a:off x="7189750" y="308263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rot="10800000">
              <a:off x="7189750" y="299261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10800000">
              <a:off x="7189750" y="461296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rot="10800000">
              <a:off x="7189750" y="4522941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rot="10800000">
              <a:off x="7189750" y="443292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rot="10800000">
              <a:off x="7189750" y="425288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 rot="10800000">
              <a:off x="7189750" y="4162865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 rot="10800000">
              <a:off x="7189750" y="407284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rot="16200000">
              <a:off x="5391743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rot="16200000">
              <a:off x="547938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rot="16200000">
              <a:off x="5569400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 rot="16200000">
              <a:off x="565941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 rot="16200000">
              <a:off x="5749438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rot="16200000">
              <a:off x="583945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rot="16200000">
              <a:off x="5929476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 rot="16200000">
              <a:off x="601949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 rot="16200000">
              <a:off x="6109514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16200000">
              <a:off x="619953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rot="16200000">
              <a:off x="6289552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rot="16200000">
              <a:off x="637957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rot="16200000">
              <a:off x="6469590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 rot="16200000">
              <a:off x="655960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 rot="16200000">
              <a:off x="6649628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rot="16200000">
              <a:off x="673964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rot="16200000">
              <a:off x="6829666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 rot="16200000">
              <a:off x="691968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16200000">
              <a:off x="7009704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6200000">
              <a:off x="709972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rot="16200000" flipV="1">
              <a:off x="8987757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rot="16200000" flipV="1">
              <a:off x="890010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rot="16200000" flipV="1">
              <a:off x="8810084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rot="16200000" flipV="1">
              <a:off x="872006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rot="16200000" flipV="1">
              <a:off x="8630046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rot="16200000" flipV="1">
              <a:off x="854002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 rot="16200000" flipV="1">
              <a:off x="8450008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 rot="16200000" flipV="1">
              <a:off x="835998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 rot="16200000" flipV="1">
              <a:off x="8269970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 rot="16200000" flipV="1">
              <a:off x="817995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 rot="16200000" flipV="1">
              <a:off x="8089932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 rot="16200000" flipV="1">
              <a:off x="799991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 rot="16200000" flipV="1">
              <a:off x="7909894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 rot="16200000" flipV="1">
              <a:off x="781987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 rot="16200000" flipV="1">
              <a:off x="7729856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rot="16200000" flipV="1">
              <a:off x="763983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 rot="16200000" flipV="1">
              <a:off x="7549818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 rot="16200000" flipV="1">
              <a:off x="745979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 rot="16200000" flipV="1">
              <a:off x="7369780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 rot="16200000" flipV="1">
              <a:off x="727976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 rot="10800000">
              <a:off x="7189750" y="4700614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 rot="10800000">
              <a:off x="7189750" y="4342903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 rot="10800000">
              <a:off x="7189750" y="398282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 rot="10800000">
              <a:off x="7189750" y="362275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 rot="10800000">
              <a:off x="7189750" y="3262675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 rot="10800000" flipV="1">
              <a:off x="7189750" y="1104600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 rot="10800000" flipV="1">
              <a:off x="7189750" y="1462295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 rot="10800000" flipV="1">
              <a:off x="7189750" y="182237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 rot="10800000" flipV="1">
              <a:off x="7189750" y="218244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 rot="10800000" flipV="1">
              <a:off x="7189750" y="2542523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 rot="16200000" flipV="1">
              <a:off x="7192631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rot="10800000" flipV="1">
              <a:off x="7189750" y="290209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그룹 185"/>
          <p:cNvGrpSpPr/>
          <p:nvPr/>
        </p:nvGrpSpPr>
        <p:grpSpPr>
          <a:xfrm>
            <a:off x="1326460" y="1718830"/>
            <a:ext cx="3600000" cy="3600000"/>
            <a:chOff x="7189750" y="1102607"/>
            <a:chExt cx="3600000" cy="3600000"/>
          </a:xfrm>
        </p:grpSpPr>
        <p:cxnSp>
          <p:nvCxnSpPr>
            <p:cNvPr id="187" name="직선 연결선 186"/>
            <p:cNvCxnSpPr/>
            <p:nvPr/>
          </p:nvCxnSpPr>
          <p:spPr>
            <a:xfrm rot="10800000">
              <a:off x="7189750" y="2902599"/>
              <a:ext cx="36000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 rot="16200000">
              <a:off x="7189742" y="2902607"/>
              <a:ext cx="36000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9" name="직선 화살표 연결선 188"/>
          <p:cNvCxnSpPr/>
          <p:nvPr/>
        </p:nvCxnSpPr>
        <p:spPr>
          <a:xfrm flipV="1">
            <a:off x="3504567" y="2061928"/>
            <a:ext cx="1069132" cy="709727"/>
          </a:xfrm>
          <a:prstGeom prst="straightConnector1">
            <a:avLst/>
          </a:prstGeom>
          <a:ln w="44450" cap="rnd">
            <a:solidFill>
              <a:srgbClr val="008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/>
          <p:nvPr/>
        </p:nvCxnSpPr>
        <p:spPr>
          <a:xfrm flipV="1">
            <a:off x="3127773" y="2796391"/>
            <a:ext cx="358576" cy="724651"/>
          </a:xfrm>
          <a:prstGeom prst="straightConnector1">
            <a:avLst/>
          </a:prstGeom>
          <a:ln w="44450" cap="rnd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/>
          <p:nvPr/>
        </p:nvCxnSpPr>
        <p:spPr>
          <a:xfrm flipV="1">
            <a:off x="3147560" y="2073512"/>
            <a:ext cx="1428193" cy="1425997"/>
          </a:xfrm>
          <a:prstGeom prst="straightConnector1">
            <a:avLst/>
          </a:prstGeom>
          <a:ln w="44450" cap="rnd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3657569" y="1983667"/>
                <a:ext cx="441146" cy="516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69" y="1983667"/>
                <a:ext cx="441146" cy="5164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3029468" y="2584781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468" y="2584781"/>
                <a:ext cx="444352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19737" r="-32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 rot="19079565">
                <a:off x="3659206" y="2568820"/>
                <a:ext cx="997966" cy="516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79565">
                <a:off x="3659206" y="2568820"/>
                <a:ext cx="997966" cy="51648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6681029" y="1866733"/>
                <a:ext cx="1905000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75"/>
                  </a:spcAft>
                  <a:buClr>
                    <a:srgbClr val="0070C0"/>
                  </a:buClr>
                </a:pP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ko-KR" sz="2400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 dirty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sz="2400" dirty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 dirty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 dirty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400" i="1" dirty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 dirty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029" y="1866733"/>
                <a:ext cx="1905000" cy="70577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5204751" y="2630574"/>
                <a:ext cx="2581645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75"/>
                  </a:spcAft>
                  <a:buClr>
                    <a:srgbClr val="0070C0"/>
                  </a:buClr>
                </a:pPr>
                <a:r>
                  <a:rPr lang="en-US" altLang="ko-KR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then 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ko-KR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751" y="2630574"/>
                <a:ext cx="2581645" cy="516232"/>
              </a:xfrm>
              <a:prstGeom prst="rect">
                <a:avLst/>
              </a:prstGeom>
              <a:blipFill rotWithShape="0">
                <a:blip r:embed="rId9"/>
                <a:stretch>
                  <a:fillRect l="-3783" b="-27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Vector Addition–Geometrical View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868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3" grpId="0"/>
      <p:bldP spid="194" grpId="0"/>
      <p:bldP spid="9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1431711" y="2085883"/>
                <a:ext cx="6797889" cy="807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75"/>
                  </a:spcAft>
                </a:pPr>
                <a:r>
                  <a:rPr lang="en-US" altLang="ko-KR" sz="28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altLang="ko-KR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𝒂𝒏𝒅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altLang="ko-KR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8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then 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altLang="ko-KR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8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altLang="ko-KR" sz="28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711" y="2085883"/>
                <a:ext cx="6797889" cy="807978"/>
              </a:xfrm>
              <a:prstGeom prst="rect">
                <a:avLst/>
              </a:prstGeom>
              <a:blipFill rotWithShape="0">
                <a:blip r:embed="rId4"/>
                <a:stretch>
                  <a:fillRect l="-1883" b="-15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Subtraction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1431711" y="4175941"/>
                <a:ext cx="6797889" cy="807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71463" indent="-271463"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8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ko-KR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sz="28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8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8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711" y="4175941"/>
                <a:ext cx="6797889" cy="8079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1431711" y="3174454"/>
                <a:ext cx="6797889" cy="807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71463" indent="-271463"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8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ko-KR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sz="28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8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8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8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8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8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8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711" y="3174454"/>
                <a:ext cx="6797889" cy="8079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8278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1383424" y="1791187"/>
                <a:ext cx="7417676" cy="885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71463" indent="-271463"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en-US" altLang="ko-KR" sz="2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Geometrically, the difference of two vectors </a:t>
                </a:r>
                <a:br>
                  <a:rPr lang="en-US" altLang="ko-KR" sz="2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2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ko-KR" sz="2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obtained as follows:</a:t>
                </a:r>
                <a:r>
                  <a:rPr lang="en-US" altLang="ko-KR" sz="24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424" y="1791187"/>
                <a:ext cx="7417676" cy="885563"/>
              </a:xfrm>
              <a:prstGeom prst="rect">
                <a:avLst/>
              </a:prstGeom>
              <a:blipFill rotWithShape="0">
                <a:blip r:embed="rId4"/>
                <a:stretch>
                  <a:fillRect l="-1150" t="-5517" b="-151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dobe Heiti Std R" panose="020B0400000000000000" pitchFamily="34" charset="-128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solidFill>
                  <a:srgbClr val="0070C0"/>
                </a:solidFill>
                <a:ea typeface="Adobe Heiti Std R" panose="020B0400000000000000" pitchFamily="34" charset="-128"/>
                <a:cs typeface="Arial" panose="020B0604020202020204" pitchFamily="34" charset="0"/>
              </a:rPr>
              <a:t>Vector Subtraction–Geometrical view</a:t>
            </a:r>
            <a:endParaRPr lang="ko-KR" altLang="en-US" sz="3200" b="1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1383424" y="2871468"/>
                <a:ext cx="7417676" cy="1309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4988" lvl="1" indent="-263525">
                  <a:spcAft>
                    <a:spcPts val="675"/>
                  </a:spcAft>
                  <a:buClr>
                    <a:srgbClr val="0070C0"/>
                  </a:buClr>
                  <a:buFontTx/>
                  <a:buChar char="−"/>
                </a:pPr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Place the tail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the same point. </a:t>
                </a:r>
                <a:b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4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4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vector </a:t>
                </a:r>
                <a:b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from the head of </a:t>
                </a:r>
                <a:r>
                  <a:rPr lang="en-US" altLang="ko-KR" sz="24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head of </a:t>
                </a:r>
                <a:r>
                  <a:rPr lang="en-US" altLang="ko-KR" sz="24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424" y="2871468"/>
                <a:ext cx="7417676" cy="1309461"/>
              </a:xfrm>
              <a:prstGeom prst="rect">
                <a:avLst/>
              </a:prstGeom>
              <a:blipFill rotWithShape="0">
                <a:blip r:embed="rId5"/>
                <a:stretch>
                  <a:fillRect b="-97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1383424" y="4246335"/>
                <a:ext cx="741767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4988" lvl="1" indent="-263525">
                  <a:spcAft>
                    <a:spcPts val="675"/>
                  </a:spcAft>
                  <a:buClr>
                    <a:srgbClr val="0070C0"/>
                  </a:buClr>
                  <a:buFontTx/>
                  <a:buChar char="−"/>
                </a:pPr>
                <a:r>
                  <a:rPr lang="en-US" altLang="ko-KR" sz="2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Reason</a:t>
                </a:r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we add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4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4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we get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24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424" y="4246335"/>
                <a:ext cx="7417676" cy="516232"/>
              </a:xfrm>
              <a:prstGeom prst="rect">
                <a:avLst/>
              </a:prstGeom>
              <a:blipFill rotWithShape="0">
                <a:blip r:embed="rId6"/>
                <a:stretch>
                  <a:fillRect t="-1190" b="-27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2136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8B8B495-F065-43FA-A137-04BA40D702E5}"/>
              </a:ext>
            </a:extLst>
          </p:cNvPr>
          <p:cNvSpPr txBox="1"/>
          <p:nvPr/>
        </p:nvSpPr>
        <p:spPr>
          <a:xfrm>
            <a:off x="2145545" y="2314362"/>
            <a:ext cx="4858012" cy="208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449263">
              <a:spcAft>
                <a:spcPts val="675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u"/>
              <a:tabLst>
                <a:tab pos="449263" algn="l"/>
              </a:tabLst>
            </a:pP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What is Vector?</a:t>
            </a:r>
          </a:p>
          <a:p>
            <a:pPr marL="449263" indent="-449263">
              <a:spcAft>
                <a:spcPts val="675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u"/>
              <a:tabLst>
                <a:tab pos="449263" algn="l"/>
              </a:tabLst>
            </a:pP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Vector Representation</a:t>
            </a:r>
          </a:p>
          <a:p>
            <a:pPr marL="449263" indent="-449263">
              <a:spcAft>
                <a:spcPts val="675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u"/>
              <a:tabLst>
                <a:tab pos="449263" algn="l"/>
              </a:tabLst>
            </a:pP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Vector Addition</a:t>
            </a:r>
          </a:p>
          <a:p>
            <a:pPr marL="449263" indent="-449263">
              <a:spcAft>
                <a:spcPts val="675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u"/>
              <a:tabLst>
                <a:tab pos="449263" algn="l"/>
              </a:tabLst>
            </a:pP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Multiply Vector with a scalar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5551" y="1217677"/>
            <a:ext cx="6858000" cy="838730"/>
          </a:xfrm>
          <a:prstGeom prst="rect">
            <a:avLst/>
          </a:prstGeom>
        </p:spPr>
        <p:txBody>
          <a:bodyPr/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>
                <a:solidFill>
                  <a:srgbClr val="0070C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Agenda</a:t>
            </a:r>
            <a:endParaRPr lang="en-US" sz="4000" b="1" dirty="0">
              <a:solidFill>
                <a:srgbClr val="0070C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889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5152129" y="1907419"/>
                <a:ext cx="1639195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75"/>
                  </a:spcAft>
                  <a:buClr>
                    <a:srgbClr val="0070C0"/>
                  </a:buClr>
                </a:pPr>
                <a:r>
                  <a:rPr lang="en-US" altLang="ko-KR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400" b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129" y="1907419"/>
                <a:ext cx="1639195" cy="705771"/>
              </a:xfrm>
              <a:prstGeom prst="rect">
                <a:avLst/>
              </a:prstGeom>
              <a:blipFill rotWithShape="0">
                <a:blip r:embed="rId4"/>
                <a:stretch>
                  <a:fillRect l="-5576" b="-8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제목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dobe Heiti Std R" panose="020B0400000000000000" pitchFamily="34" charset="-128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0070C0"/>
                </a:solidFill>
              </a:rPr>
              <a:t>Vector Subtraction–Geometrical view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296893" y="1727770"/>
            <a:ext cx="3600000" cy="3600000"/>
            <a:chOff x="7189750" y="1102607"/>
            <a:chExt cx="3600000" cy="3600000"/>
          </a:xfrm>
        </p:grpSpPr>
        <p:cxnSp>
          <p:nvCxnSpPr>
            <p:cNvPr id="10" name="직선 연결선 9"/>
            <p:cNvCxnSpPr/>
            <p:nvPr/>
          </p:nvCxnSpPr>
          <p:spPr>
            <a:xfrm rot="10800000" flipV="1">
              <a:off x="7189750" y="191239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10800000" flipV="1">
              <a:off x="7189750" y="2002409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0800000" flipV="1">
              <a:off x="7189750" y="209242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10800000" flipV="1">
              <a:off x="7189750" y="155231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0800000" flipV="1">
              <a:off x="7189750" y="1642333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0800000" flipV="1">
              <a:off x="7189750" y="173235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0800000" flipV="1">
              <a:off x="7189750" y="119223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0800000" flipV="1">
              <a:off x="7189750" y="128225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0800000" flipV="1">
              <a:off x="7189750" y="137227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0800000" flipV="1">
              <a:off x="7189750" y="227246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0800000" flipV="1">
              <a:off x="7189750" y="2362485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10800000" flipV="1">
              <a:off x="7189750" y="245250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10800000" flipV="1">
              <a:off x="7189750" y="263254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10800000" flipV="1">
              <a:off x="7189750" y="2722561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0800000" flipV="1">
              <a:off x="7189750" y="281258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0800000">
              <a:off x="7189750" y="389280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0800000">
              <a:off x="7189750" y="3802789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0800000">
              <a:off x="7189750" y="371277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10800000">
              <a:off x="7189750" y="353273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0800000">
              <a:off x="7189750" y="3442713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0800000">
              <a:off x="7189750" y="335269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0800000">
              <a:off x="7189750" y="317265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10800000">
              <a:off x="7189750" y="308263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0800000">
              <a:off x="7189750" y="299261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0800000">
              <a:off x="7189750" y="461296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0800000">
              <a:off x="7189750" y="4522941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rot="10800000">
              <a:off x="7189750" y="443292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10800000">
              <a:off x="7189750" y="425288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rot="10800000">
              <a:off x="7189750" y="4162865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10800000">
              <a:off x="7189750" y="407284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16200000">
              <a:off x="5391743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16200000">
              <a:off x="547938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>
              <a:off x="5569400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565941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16200000">
              <a:off x="5749438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16200000">
              <a:off x="583945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rot="16200000">
              <a:off x="5929476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16200000">
              <a:off x="601949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16200000">
              <a:off x="6109514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16200000">
              <a:off x="619953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6289552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16200000">
              <a:off x="637957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6200000">
              <a:off x="6469590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16200000">
              <a:off x="655960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16200000">
              <a:off x="6649628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16200000">
              <a:off x="673964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16200000">
              <a:off x="6829666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16200000">
              <a:off x="691968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16200000">
              <a:off x="7009704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rot="16200000">
              <a:off x="709972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rot="16200000" flipV="1">
              <a:off x="8987757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rot="16200000" flipV="1">
              <a:off x="890010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6200000" flipV="1">
              <a:off x="8810084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16200000" flipV="1">
              <a:off x="872006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rot="16200000" flipV="1">
              <a:off x="8630046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16200000" flipV="1">
              <a:off x="854002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16200000" flipV="1">
              <a:off x="8450008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6200000" flipV="1">
              <a:off x="835998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6200000" flipV="1">
              <a:off x="8269970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16200000" flipV="1">
              <a:off x="817995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6200000" flipV="1">
              <a:off x="8089932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rot="16200000" flipV="1">
              <a:off x="799991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16200000" flipV="1">
              <a:off x="7909894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6200000" flipV="1">
              <a:off x="781987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7729856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rot="16200000" flipV="1">
              <a:off x="763983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rot="16200000" flipV="1">
              <a:off x="7549818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16200000" flipV="1">
              <a:off x="745979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rot="16200000" flipV="1">
              <a:off x="7369780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rot="16200000" flipV="1">
              <a:off x="727976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rot="10800000">
              <a:off x="7189750" y="4700614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10800000">
              <a:off x="7189750" y="4342903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0800000">
              <a:off x="7189750" y="398282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rot="10800000">
              <a:off x="7189750" y="362275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rot="10800000">
              <a:off x="7189750" y="3262675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rot="10800000" flipV="1">
              <a:off x="7189750" y="1104600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rot="10800000" flipV="1">
              <a:off x="7189750" y="1462295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rot="10800000" flipV="1">
              <a:off x="7189750" y="182237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rot="10800000" flipV="1">
              <a:off x="7189750" y="218244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rot="10800000" flipV="1">
              <a:off x="7189750" y="2542523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rot="16200000" flipV="1">
              <a:off x="7192631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rot="10800000" flipV="1">
              <a:off x="7189750" y="290209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/>
          <p:cNvGrpSpPr/>
          <p:nvPr/>
        </p:nvGrpSpPr>
        <p:grpSpPr>
          <a:xfrm>
            <a:off x="1296893" y="1727770"/>
            <a:ext cx="3600000" cy="3600000"/>
            <a:chOff x="7189750" y="1102607"/>
            <a:chExt cx="3600000" cy="3600000"/>
          </a:xfrm>
        </p:grpSpPr>
        <p:cxnSp>
          <p:nvCxnSpPr>
            <p:cNvPr id="96" name="직선 연결선 95"/>
            <p:cNvCxnSpPr/>
            <p:nvPr/>
          </p:nvCxnSpPr>
          <p:spPr>
            <a:xfrm rot="10800000">
              <a:off x="7189750" y="2902599"/>
              <a:ext cx="36000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rot="16200000">
              <a:off x="7189742" y="2902607"/>
              <a:ext cx="36000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직선 화살표 연결선 97"/>
          <p:cNvCxnSpPr/>
          <p:nvPr/>
        </p:nvCxnSpPr>
        <p:spPr>
          <a:xfrm flipV="1">
            <a:off x="3103991" y="2812966"/>
            <a:ext cx="1069132" cy="709727"/>
          </a:xfrm>
          <a:prstGeom prst="straightConnector1">
            <a:avLst/>
          </a:prstGeom>
          <a:ln w="44450" cap="rnd">
            <a:solidFill>
              <a:srgbClr val="008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V="1">
            <a:off x="3098206" y="2082452"/>
            <a:ext cx="713760" cy="1447532"/>
          </a:xfrm>
          <a:prstGeom prst="straightConnector1">
            <a:avLst/>
          </a:prstGeom>
          <a:ln w="44450" cap="rnd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H="1" flipV="1">
            <a:off x="3814673" y="2082104"/>
            <a:ext cx="371084" cy="717836"/>
          </a:xfrm>
          <a:prstGeom prst="straightConnector1">
            <a:avLst/>
          </a:prstGeom>
          <a:ln w="44450" cap="rnd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3613175" y="3089480"/>
                <a:ext cx="441146" cy="516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175" y="3089480"/>
                <a:ext cx="441146" cy="5164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3163845" y="2307340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845" y="2307340"/>
                <a:ext cx="444352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20000" r="-34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3929278" y="2036045"/>
                <a:ext cx="997966" cy="516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278" y="2036045"/>
                <a:ext cx="997966" cy="51648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6705599" y="1869727"/>
                <a:ext cx="1838326" cy="795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75"/>
                  </a:spcAft>
                  <a:buClr>
                    <a:srgbClr val="0070C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dirty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ko-KR" sz="2400" b="0" dirty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 dirty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dirty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dirty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dirty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599" y="1869727"/>
                <a:ext cx="1838326" cy="79553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5172330" y="2665266"/>
                <a:ext cx="3028695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75"/>
                  </a:spcAft>
                  <a:buClr>
                    <a:srgbClr val="0070C0"/>
                  </a:buClr>
                </a:pPr>
                <a:r>
                  <a:rPr lang="en-US" altLang="ko-KR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then 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30" y="2665266"/>
                <a:ext cx="3028695" cy="516232"/>
              </a:xfrm>
              <a:prstGeom prst="rect">
                <a:avLst/>
              </a:prstGeom>
              <a:blipFill rotWithShape="0">
                <a:blip r:embed="rId9"/>
                <a:stretch>
                  <a:fillRect l="-3018" b="-2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8742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1" grpId="0"/>
      <p:bldP spid="102" grpId="0"/>
      <p:bldP spid="103" grpId="0"/>
      <p:bldP spid="104" grpId="0"/>
      <p:bldP spid="10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Multiply vector with scalar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1295400" y="1841501"/>
            <a:ext cx="7543800" cy="567870"/>
          </a:xfrm>
        </p:spPr>
        <p:txBody>
          <a:bodyPr/>
          <a:lstStyle/>
          <a:p>
            <a:r>
              <a:rPr lang="en-US" altLang="ko-KR" dirty="0"/>
              <a:t>We can multiply a vector with a real number </a:t>
            </a:r>
            <a:r>
              <a:rPr lang="en-US" altLang="ko-KR" dirty="0">
                <a:solidFill>
                  <a:srgbClr val="0070C0"/>
                </a:solidFill>
                <a:latin typeface="Cambria Math" panose="02040503050406030204" pitchFamily="18" charset="0"/>
              </a:rPr>
              <a:t>c</a:t>
            </a:r>
            <a:r>
              <a:rPr lang="en-US" altLang="ko-KR" dirty="0">
                <a:latin typeface="Cambria Math" panose="020405030504060302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7"/>
              <p:cNvSpPr txBox="1">
                <a:spLocks/>
              </p:cNvSpPr>
              <p:nvPr/>
            </p:nvSpPr>
            <p:spPr>
              <a:xfrm>
                <a:off x="1295400" y="2409371"/>
                <a:ext cx="7543800" cy="6444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1pPr>
                <a:lvl2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2pPr>
                <a:lvl3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3pPr>
                <a:lvl4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4pPr>
                <a:lvl5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en-US" sz="2400" b="1" kern="1200" dirty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>
                    <a:latin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then find </a:t>
                </a:r>
                <a:r>
                  <a:rPr lang="en-US" altLang="ko-KR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c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?</a:t>
                </a:r>
                <a:endParaRPr lang="en-US" altLang="ko-KR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내용 개체 틀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409371"/>
                <a:ext cx="7543800" cy="644407"/>
              </a:xfrm>
              <a:prstGeom prst="rect">
                <a:avLst/>
              </a:prstGeom>
              <a:blipFill rotWithShape="0">
                <a:blip r:embed="rId4"/>
                <a:stretch>
                  <a:fillRect l="-1132" b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7"/>
              <p:cNvSpPr txBox="1">
                <a:spLocks/>
              </p:cNvSpPr>
              <p:nvPr/>
            </p:nvSpPr>
            <p:spPr>
              <a:xfrm>
                <a:off x="1295400" y="3243707"/>
                <a:ext cx="7543800" cy="6444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1pPr>
                <a:lvl2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2pPr>
                <a:lvl3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3pPr>
                <a:lvl4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4pPr>
                <a:lvl5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en-US" sz="2400" b="1" kern="1200" dirty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i="1" dirty="0"/>
              </a:p>
            </p:txBody>
          </p:sp>
        </mc:Choice>
        <mc:Fallback xmlns="">
          <p:sp>
            <p:nvSpPr>
              <p:cNvPr id="6" name="내용 개체 틀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243707"/>
                <a:ext cx="7543800" cy="6444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7"/>
              <p:cNvSpPr txBox="1">
                <a:spLocks/>
              </p:cNvSpPr>
              <p:nvPr/>
            </p:nvSpPr>
            <p:spPr>
              <a:xfrm>
                <a:off x="1295400" y="4078043"/>
                <a:ext cx="7543800" cy="5961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1pPr>
                <a:lvl2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2pPr>
                <a:lvl3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3pPr>
                <a:lvl4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4pPr>
                <a:lvl5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en-US" sz="2400" b="1" kern="1200" dirty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내용 개체 틀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078043"/>
                <a:ext cx="7543800" cy="5961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내용 개체 틀 7"/>
          <p:cNvSpPr txBox="1">
            <a:spLocks/>
          </p:cNvSpPr>
          <p:nvPr/>
        </p:nvSpPr>
        <p:spPr>
          <a:xfrm>
            <a:off x="1295400" y="4864097"/>
            <a:ext cx="7543800" cy="4247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71463" indent="-271463" algn="l" defTabSz="713232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0070C0"/>
              </a:buClr>
              <a:buFont typeface="Arial" panose="020B0604020202020204" pitchFamily="34" charset="0"/>
              <a:buChar char="•"/>
              <a:defRPr lang="ko-KR" altLang="en-US" sz="2400" b="1" kern="1200" dirty="0" smtClean="0">
                <a:solidFill>
                  <a:schemeClr val="tx1"/>
                </a:solidFill>
                <a:latin typeface="+mn-lt"/>
                <a:ea typeface="Cambria Math" panose="02040503050406030204" pitchFamily="18" charset="0"/>
                <a:cs typeface="Arial" panose="020B0604020202020204" pitchFamily="34" charset="0"/>
              </a:defRPr>
            </a:lvl1pPr>
            <a:lvl2pPr marL="271463" indent="-271463" algn="l" defTabSz="713232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675"/>
              </a:spcAft>
              <a:buClr>
                <a:srgbClr val="0070C0"/>
              </a:buClr>
              <a:buFont typeface="Arial" panose="020B0604020202020204" pitchFamily="34" charset="0"/>
              <a:buChar char="•"/>
              <a:defRPr lang="ko-KR" altLang="en-US" sz="2400" b="1" kern="1200" dirty="0" smtClean="0">
                <a:solidFill>
                  <a:schemeClr val="tx1"/>
                </a:solidFill>
                <a:latin typeface="+mn-lt"/>
                <a:ea typeface="Cambria Math" panose="02040503050406030204" pitchFamily="18" charset="0"/>
                <a:cs typeface="Arial" panose="020B0604020202020204" pitchFamily="34" charset="0"/>
              </a:defRPr>
            </a:lvl2pPr>
            <a:lvl3pPr marL="271463" indent="-271463" algn="l" defTabSz="713232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675"/>
              </a:spcAft>
              <a:buClr>
                <a:srgbClr val="0070C0"/>
              </a:buClr>
              <a:buFont typeface="Arial" panose="020B0604020202020204" pitchFamily="34" charset="0"/>
              <a:buChar char="•"/>
              <a:defRPr lang="ko-KR" altLang="en-US" sz="2400" b="1" kern="1200" dirty="0" smtClean="0">
                <a:solidFill>
                  <a:schemeClr val="tx1"/>
                </a:solidFill>
                <a:latin typeface="+mn-lt"/>
                <a:ea typeface="Cambria Math" panose="02040503050406030204" pitchFamily="18" charset="0"/>
                <a:cs typeface="Arial" panose="020B0604020202020204" pitchFamily="34" charset="0"/>
              </a:defRPr>
            </a:lvl3pPr>
            <a:lvl4pPr marL="271463" indent="-271463" algn="l" defTabSz="713232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675"/>
              </a:spcAft>
              <a:buClr>
                <a:srgbClr val="0070C0"/>
              </a:buClr>
              <a:buFont typeface="Arial" panose="020B0604020202020204" pitchFamily="34" charset="0"/>
              <a:buChar char="•"/>
              <a:defRPr lang="ko-KR" altLang="en-US" sz="2400" b="1" kern="1200" dirty="0" smtClean="0">
                <a:solidFill>
                  <a:schemeClr val="tx1"/>
                </a:solidFill>
                <a:latin typeface="+mn-lt"/>
                <a:ea typeface="Cambria Math" panose="02040503050406030204" pitchFamily="18" charset="0"/>
                <a:cs typeface="Arial" panose="020B0604020202020204" pitchFamily="34" charset="0"/>
              </a:defRPr>
            </a:lvl4pPr>
            <a:lvl5pPr marL="271463" indent="-271463" algn="l" defTabSz="713232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675"/>
              </a:spcAft>
              <a:buClr>
                <a:srgbClr val="0070C0"/>
              </a:buClr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tx1"/>
                </a:solidFill>
                <a:latin typeface="+mn-lt"/>
                <a:ea typeface="Cambria Math" panose="02040503050406030204" pitchFamily="18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Here </a:t>
            </a:r>
            <a:r>
              <a:rPr lang="en-US" altLang="ko-KR" dirty="0">
                <a:solidFill>
                  <a:srgbClr val="0070C0"/>
                </a:solidFill>
              </a:rPr>
              <a:t>c</a:t>
            </a:r>
            <a:r>
              <a:rPr lang="en-US" altLang="ko-KR" dirty="0"/>
              <a:t> is a scalar </a:t>
            </a:r>
            <a:r>
              <a:rPr lang="en-US" altLang="ko-KR" i="1" dirty="0"/>
              <a:t>(any real number)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983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Multiply vector with scalar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841501"/>
                <a:ext cx="7543800" cy="1450339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800" dirty="0"/>
                  <a:t>A scalar multiple of a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2800" dirty="0"/>
                  <a:t> has </a:t>
                </a:r>
                <a:br>
                  <a:rPr lang="en-US" altLang="ko-KR" sz="2800" dirty="0"/>
                </a:br>
                <a:r>
                  <a:rPr lang="en-US" altLang="ko-KR" sz="2800" dirty="0"/>
                  <a:t>the same or opposite direction but a different length.</a:t>
                </a:r>
              </a:p>
              <a:p>
                <a:endParaRPr lang="ko-KR" altLang="en-US" sz="2800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841501"/>
                <a:ext cx="7543800" cy="1450339"/>
              </a:xfrm>
              <a:blipFill>
                <a:blip r:embed="rId4"/>
                <a:stretch>
                  <a:fillRect l="-1455" t="-67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9291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5055209" y="1915016"/>
                <a:ext cx="1722670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75"/>
                  </a:spcAft>
                  <a:buClr>
                    <a:srgbClr val="0070C0"/>
                  </a:buClr>
                </a:pPr>
                <a:r>
                  <a:rPr lang="en-US" altLang="ko-KR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Let</a:t>
                </a:r>
                <a:r>
                  <a:rPr lang="en-US" altLang="ko-KR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dirty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400" b="0" dirty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 dirty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 dirty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dirty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dirty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209" y="1915016"/>
                <a:ext cx="1722670" cy="705771"/>
              </a:xfrm>
              <a:prstGeom prst="rect">
                <a:avLst/>
              </a:prstGeom>
              <a:blipFill rotWithShape="0">
                <a:blip r:embed="rId4"/>
                <a:stretch>
                  <a:fillRect l="-5300" b="-25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dobe Heiti Std R" panose="020B0400000000000000" pitchFamily="34" charset="-128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0070C0"/>
                </a:solidFill>
              </a:rPr>
              <a:t>Multiply vector with scalar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99456" y="1718484"/>
            <a:ext cx="3600000" cy="3600000"/>
            <a:chOff x="7189750" y="1102607"/>
            <a:chExt cx="3600000" cy="3600000"/>
          </a:xfrm>
        </p:grpSpPr>
        <p:cxnSp>
          <p:nvCxnSpPr>
            <p:cNvPr id="9" name="직선 연결선 8"/>
            <p:cNvCxnSpPr/>
            <p:nvPr/>
          </p:nvCxnSpPr>
          <p:spPr>
            <a:xfrm rot="10800000" flipV="1">
              <a:off x="7189750" y="191239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10800000" flipV="1">
              <a:off x="7189750" y="2002409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0800000" flipV="1">
              <a:off x="7189750" y="209242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10800000" flipV="1">
              <a:off x="7189750" y="155231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10800000" flipV="1">
              <a:off x="7189750" y="1642333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0800000" flipV="1">
              <a:off x="7189750" y="173235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0800000" flipV="1">
              <a:off x="7189750" y="119223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0800000" flipV="1">
              <a:off x="7189750" y="128225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0800000" flipV="1">
              <a:off x="7189750" y="137227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0800000" flipV="1">
              <a:off x="7189750" y="227246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0800000" flipV="1">
              <a:off x="7189750" y="2362485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0800000" flipV="1">
              <a:off x="7189750" y="245250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10800000" flipV="1">
              <a:off x="7189750" y="263254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10800000" flipV="1">
              <a:off x="7189750" y="2722561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10800000" flipV="1">
              <a:off x="7189750" y="281258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0800000">
              <a:off x="7189750" y="389280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0800000">
              <a:off x="7189750" y="3802789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0800000">
              <a:off x="7189750" y="371277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0800000">
              <a:off x="7189750" y="353273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10800000">
              <a:off x="7189750" y="3442713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0800000">
              <a:off x="7189750" y="335269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0800000">
              <a:off x="7189750" y="317265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0800000">
              <a:off x="7189750" y="308263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10800000">
              <a:off x="7189750" y="299261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0800000">
              <a:off x="7189750" y="461296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0800000">
              <a:off x="7189750" y="4522941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0800000">
              <a:off x="7189750" y="443292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rot="10800000">
              <a:off x="7189750" y="425288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10800000">
              <a:off x="7189750" y="4162865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rot="10800000">
              <a:off x="7189750" y="407284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16200000">
              <a:off x="5391743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16200000">
              <a:off x="547938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16200000">
              <a:off x="5569400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>
              <a:off x="565941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5749438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16200000">
              <a:off x="583945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16200000">
              <a:off x="5929476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rot="16200000">
              <a:off x="601949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16200000">
              <a:off x="6109514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16200000">
              <a:off x="619953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16200000">
              <a:off x="6289552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637957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16200000">
              <a:off x="6469590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6200000">
              <a:off x="655960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16200000">
              <a:off x="6649628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16200000">
              <a:off x="673964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16200000">
              <a:off x="6829666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16200000">
              <a:off x="691968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16200000">
              <a:off x="7009704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16200000">
              <a:off x="709972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rot="16200000" flipV="1">
              <a:off x="8987757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rot="16200000" flipV="1">
              <a:off x="890010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rot="16200000" flipV="1">
              <a:off x="8810084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6200000" flipV="1">
              <a:off x="872006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16200000" flipV="1">
              <a:off x="8630046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rot="16200000" flipV="1">
              <a:off x="854002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16200000" flipV="1">
              <a:off x="8450008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16200000" flipV="1">
              <a:off x="835998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6200000" flipV="1">
              <a:off x="8269970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6200000" flipV="1">
              <a:off x="817995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16200000" flipV="1">
              <a:off x="8089932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6200000" flipV="1">
              <a:off x="799991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rot="16200000" flipV="1">
              <a:off x="7909894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16200000" flipV="1">
              <a:off x="781987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6200000" flipV="1">
              <a:off x="7729856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763983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rot="16200000" flipV="1">
              <a:off x="7549818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rot="16200000" flipV="1">
              <a:off x="745979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16200000" flipV="1">
              <a:off x="7369780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rot="16200000" flipV="1">
              <a:off x="727976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rot="10800000">
              <a:off x="7189750" y="4700614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rot="10800000">
              <a:off x="7189750" y="4342903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10800000">
              <a:off x="7189750" y="398282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0800000">
              <a:off x="7189750" y="362275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rot="10800000">
              <a:off x="7189750" y="3262675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rot="10800000" flipV="1">
              <a:off x="7189750" y="1104600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rot="10800000" flipV="1">
              <a:off x="7189750" y="1462295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rot="10800000" flipV="1">
              <a:off x="7189750" y="182237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rot="10800000" flipV="1">
              <a:off x="7189750" y="218244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rot="10800000" flipV="1">
              <a:off x="7189750" y="2542523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rot="16200000" flipV="1">
              <a:off x="7192631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rot="10800000" flipV="1">
              <a:off x="7189750" y="290209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1199456" y="1718484"/>
            <a:ext cx="3600000" cy="3600000"/>
            <a:chOff x="7189750" y="1102607"/>
            <a:chExt cx="3600000" cy="3600000"/>
          </a:xfrm>
        </p:grpSpPr>
        <p:cxnSp>
          <p:nvCxnSpPr>
            <p:cNvPr id="95" name="직선 연결선 94"/>
            <p:cNvCxnSpPr/>
            <p:nvPr/>
          </p:nvCxnSpPr>
          <p:spPr>
            <a:xfrm rot="10800000">
              <a:off x="7189750" y="2902599"/>
              <a:ext cx="36000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rot="16200000">
              <a:off x="7189742" y="2902607"/>
              <a:ext cx="36000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직선 화살표 연결선 96"/>
          <p:cNvCxnSpPr/>
          <p:nvPr/>
        </p:nvCxnSpPr>
        <p:spPr>
          <a:xfrm flipV="1">
            <a:off x="3727741" y="2075807"/>
            <a:ext cx="712011" cy="720152"/>
          </a:xfrm>
          <a:prstGeom prst="straightConnector1">
            <a:avLst/>
          </a:prstGeom>
          <a:ln w="44450" cap="rnd">
            <a:solidFill>
              <a:srgbClr val="0099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V="1">
            <a:off x="3005225" y="2795959"/>
            <a:ext cx="722516" cy="717456"/>
          </a:xfrm>
          <a:prstGeom prst="straightConnector1">
            <a:avLst/>
          </a:prstGeom>
          <a:ln w="44450" cap="rnd">
            <a:solidFill>
              <a:srgbClr val="0099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067405" y="265121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405" y="2651218"/>
                <a:ext cx="444352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9737" r="-34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3477140" y="2005241"/>
                <a:ext cx="602536" cy="508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140" y="2005241"/>
                <a:ext cx="602536" cy="50885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6638925" y="2050357"/>
                <a:ext cx="20075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75"/>
                  </a:spcAft>
                  <a:buClr>
                    <a:srgbClr val="0070C0"/>
                  </a:buClr>
                </a:pPr>
                <a:r>
                  <a:rPr lang="en-US" altLang="ko-KR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then find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ko-KR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25" y="2050357"/>
                <a:ext cx="2007530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4559" t="-19737" r="-5775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1966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9" grpId="0"/>
      <p:bldP spid="100" grpId="0"/>
      <p:bldP spid="10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4870194" y="1834422"/>
                <a:ext cx="1619250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75"/>
                  </a:spcAft>
                  <a:buClr>
                    <a:srgbClr val="0070C0"/>
                  </a:buClr>
                </a:pPr>
                <a:r>
                  <a:rPr lang="en-US" altLang="ko-KR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Let</a:t>
                </a:r>
                <a:r>
                  <a:rPr lang="en-US" altLang="ko-KR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dirty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400" b="0" dirty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 dirty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 dirty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dirty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dirty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194" y="1834422"/>
                <a:ext cx="1619250" cy="705771"/>
              </a:xfrm>
              <a:prstGeom prst="rect">
                <a:avLst/>
              </a:prstGeom>
              <a:blipFill rotWithShape="0">
                <a:blip r:embed="rId4"/>
                <a:stretch>
                  <a:fillRect l="-6015" b="-25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dobe Heiti Std R" panose="020B0400000000000000" pitchFamily="34" charset="-128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0070C0"/>
                </a:solidFill>
              </a:rPr>
              <a:t>Multiply vector with scalar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61764" y="1773485"/>
            <a:ext cx="3600000" cy="3600000"/>
            <a:chOff x="7189750" y="1102607"/>
            <a:chExt cx="3600000" cy="3600000"/>
          </a:xfrm>
        </p:grpSpPr>
        <p:cxnSp>
          <p:nvCxnSpPr>
            <p:cNvPr id="9" name="직선 연결선 8"/>
            <p:cNvCxnSpPr/>
            <p:nvPr/>
          </p:nvCxnSpPr>
          <p:spPr>
            <a:xfrm rot="10800000" flipV="1">
              <a:off x="7189750" y="191239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10800000" flipV="1">
              <a:off x="7189750" y="2002409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0800000" flipV="1">
              <a:off x="7189750" y="209242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10800000" flipV="1">
              <a:off x="7189750" y="155231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0800000" flipV="1">
              <a:off x="7189750" y="1642333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10800000" flipV="1">
              <a:off x="7189750" y="173235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0800000" flipV="1">
              <a:off x="7189750" y="119223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0800000" flipV="1">
              <a:off x="7189750" y="128225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0800000" flipV="1">
              <a:off x="7189750" y="137227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0800000" flipV="1">
              <a:off x="7189750" y="227246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0800000" flipV="1">
              <a:off x="7189750" y="2362485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10800000" flipV="1">
              <a:off x="7189750" y="245250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10800000" flipV="1">
              <a:off x="7189750" y="263254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10800000" flipV="1">
              <a:off x="7189750" y="2722561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0800000" flipV="1">
              <a:off x="7189750" y="281258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0800000">
              <a:off x="7189750" y="389280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0800000">
              <a:off x="7189750" y="3802789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0800000">
              <a:off x="7189750" y="371277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10800000">
              <a:off x="7189750" y="353273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0800000">
              <a:off x="7189750" y="3442713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0800000">
              <a:off x="7189750" y="335269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0800000">
              <a:off x="7189750" y="317265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10800000">
              <a:off x="7189750" y="308263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0800000">
              <a:off x="7189750" y="299261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0800000">
              <a:off x="7189750" y="461296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0800000">
              <a:off x="7189750" y="4522941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rot="10800000">
              <a:off x="7189750" y="443292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10800000">
              <a:off x="7189750" y="425288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rot="10800000">
              <a:off x="7189750" y="4162865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10800000">
              <a:off x="7189750" y="407284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16200000">
              <a:off x="5391743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16200000">
              <a:off x="547938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>
              <a:off x="5569400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565941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16200000">
              <a:off x="5749438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16200000">
              <a:off x="583945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rot="16200000">
              <a:off x="5929476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16200000">
              <a:off x="601949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16200000">
              <a:off x="6109514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16200000">
              <a:off x="619953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6289552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16200000">
              <a:off x="637957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6200000">
              <a:off x="6469590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16200000">
              <a:off x="655960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16200000">
              <a:off x="6649628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16200000">
              <a:off x="673964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16200000">
              <a:off x="6829666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16200000">
              <a:off x="691968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16200000">
              <a:off x="7009704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rot="16200000">
              <a:off x="709972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rot="16200000" flipV="1">
              <a:off x="8987757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rot="16200000" flipV="1">
              <a:off x="890010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6200000" flipV="1">
              <a:off x="8810084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16200000" flipV="1">
              <a:off x="872006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rot="16200000" flipV="1">
              <a:off x="8630046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16200000" flipV="1">
              <a:off x="854002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16200000" flipV="1">
              <a:off x="8450008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6200000" flipV="1">
              <a:off x="835998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6200000" flipV="1">
              <a:off x="8269970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16200000" flipV="1">
              <a:off x="817995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6200000" flipV="1">
              <a:off x="8089932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rot="16200000" flipV="1">
              <a:off x="799991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16200000" flipV="1">
              <a:off x="7909894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6200000" flipV="1">
              <a:off x="781987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7729856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rot="16200000" flipV="1">
              <a:off x="763983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rot="16200000" flipV="1">
              <a:off x="7549818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16200000" flipV="1">
              <a:off x="745979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rot="16200000" flipV="1">
              <a:off x="7369780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rot="16200000" flipV="1">
              <a:off x="727976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rot="10800000">
              <a:off x="7189750" y="4700614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10800000">
              <a:off x="7189750" y="4342903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0800000">
              <a:off x="7189750" y="398282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rot="10800000">
              <a:off x="7189750" y="362275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rot="10800000">
              <a:off x="7189750" y="3262675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rot="10800000" flipV="1">
              <a:off x="7189750" y="1104600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rot="10800000" flipV="1">
              <a:off x="7189750" y="1462295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rot="10800000" flipV="1">
              <a:off x="7189750" y="182237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rot="10800000" flipV="1">
              <a:off x="7189750" y="218244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rot="10800000" flipV="1">
              <a:off x="7189750" y="2542523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rot="16200000" flipV="1">
              <a:off x="7192631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rot="10800000" flipV="1">
              <a:off x="7189750" y="290209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/>
          <p:cNvGrpSpPr/>
          <p:nvPr/>
        </p:nvGrpSpPr>
        <p:grpSpPr>
          <a:xfrm>
            <a:off x="1061764" y="1773485"/>
            <a:ext cx="3600000" cy="3600000"/>
            <a:chOff x="7189750" y="1102607"/>
            <a:chExt cx="3600000" cy="3600000"/>
          </a:xfrm>
        </p:grpSpPr>
        <p:cxnSp>
          <p:nvCxnSpPr>
            <p:cNvPr id="96" name="직선 연결선 95"/>
            <p:cNvCxnSpPr/>
            <p:nvPr/>
          </p:nvCxnSpPr>
          <p:spPr>
            <a:xfrm rot="10800000">
              <a:off x="7189750" y="2902599"/>
              <a:ext cx="36000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rot="16200000">
              <a:off x="7189742" y="2902607"/>
              <a:ext cx="36000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직선 화살표 연결선 97"/>
          <p:cNvCxnSpPr/>
          <p:nvPr/>
        </p:nvCxnSpPr>
        <p:spPr>
          <a:xfrm flipH="1">
            <a:off x="2129702" y="3581270"/>
            <a:ext cx="723917" cy="722313"/>
          </a:xfrm>
          <a:prstGeom prst="straightConnector1">
            <a:avLst/>
          </a:prstGeom>
          <a:ln w="44450" cap="rnd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V="1">
            <a:off x="2867533" y="2850960"/>
            <a:ext cx="722516" cy="717456"/>
          </a:xfrm>
          <a:prstGeom prst="straightConnector1">
            <a:avLst/>
          </a:prstGeom>
          <a:ln w="44450" cap="rnd">
            <a:solidFill>
              <a:srgbClr val="0099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2929713" y="2706219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713" y="2706219"/>
                <a:ext cx="444352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9737" r="-34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983648" y="4282059"/>
                <a:ext cx="8733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48" y="4282059"/>
                <a:ext cx="873388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19737" r="-38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835762" y="3630954"/>
                <a:ext cx="6618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762" y="3630954"/>
                <a:ext cx="661848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20000" r="-53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직선 화살표 연결선 102"/>
          <p:cNvCxnSpPr/>
          <p:nvPr/>
        </p:nvCxnSpPr>
        <p:spPr>
          <a:xfrm flipH="1">
            <a:off x="1419291" y="4303583"/>
            <a:ext cx="712013" cy="712359"/>
          </a:xfrm>
          <a:prstGeom prst="straightConnector1">
            <a:avLst/>
          </a:prstGeom>
          <a:ln w="44450" cap="rnd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6489444" y="1952354"/>
                <a:ext cx="17014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75"/>
                  </a:spcAft>
                  <a:buClr>
                    <a:srgbClr val="0070C0"/>
                  </a:buClr>
                </a:pPr>
                <a:r>
                  <a:rPr lang="en-US" altLang="ko-KR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then find </a:t>
                </a:r>
                <a:r>
                  <a:rPr lang="en-US" altLang="ko-KR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en-US" altLang="ko-KR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444" y="1952354"/>
                <a:ext cx="1701444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5735" t="-19737" r="-20430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4875987" y="2640353"/>
                <a:ext cx="15070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75"/>
                  </a:spcAft>
                  <a:buClr>
                    <a:srgbClr val="0070C0"/>
                  </a:buClr>
                </a:pPr>
                <a:r>
                  <a:rPr lang="en-US" altLang="ko-KR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and </a:t>
                </a:r>
                <a:r>
                  <a:rPr lang="en-US" altLang="ko-KR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-2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987" y="2640353"/>
                <a:ext cx="1507081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6478" t="-17105" r="-4858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2791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0" grpId="0"/>
      <p:bldP spid="101" grpId="0"/>
      <p:bldP spid="102" grpId="0"/>
      <p:bldP spid="104" grpId="0"/>
      <p:bldP spid="10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5829299" y="3722037"/>
                <a:ext cx="790575" cy="19030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75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20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0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0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ko-KR" sz="20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ko-KR" sz="20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800" b="1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99" y="3722037"/>
                <a:ext cx="790575" cy="19030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Real coordinate space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841501"/>
                <a:ext cx="7543800" cy="701731"/>
              </a:xfrm>
            </p:spPr>
            <p:txBody>
              <a:bodyPr>
                <a:spAutoFit/>
              </a:bodyPr>
              <a:lstStyle/>
              <a:p>
                <a:r>
                  <a:rPr lang="en-US" altLang="ko-KR" sz="2200" dirty="0"/>
                  <a:t>In mathematics, the real coordinate space of dimension </a:t>
                </a:r>
                <a14:m>
                  <m:oMath xmlns:m="http://schemas.openxmlformats.org/officeDocument/2006/math">
                    <m:r>
                      <a:rPr lang="en-US" altLang="ko-KR" sz="22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200" dirty="0"/>
                  <a:t>, denoted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22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200" dirty="0"/>
                  <a:t> is the set of </a:t>
                </a:r>
                <a14:m>
                  <m:oMath xmlns:m="http://schemas.openxmlformats.org/officeDocument/2006/math">
                    <m:r>
                      <a:rPr lang="en-US" altLang="ko-KR" sz="22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2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tuples of real numbers.</a:t>
                </a: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841501"/>
                <a:ext cx="7543800" cy="701731"/>
              </a:xfrm>
              <a:blipFill rotWithShape="0">
                <a:blip r:embed="rId5"/>
                <a:stretch>
                  <a:fillRect l="-970" t="-10435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3"/>
              <p:cNvSpPr txBox="1">
                <a:spLocks/>
              </p:cNvSpPr>
              <p:nvPr/>
            </p:nvSpPr>
            <p:spPr>
              <a:xfrm>
                <a:off x="1543275" y="4844095"/>
                <a:ext cx="4423229" cy="39703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1pPr>
                <a:lvl2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2pPr>
                <a:lvl3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3pPr>
                <a:lvl4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4pPr>
                <a:lvl5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en-US" sz="2400" b="1" kern="1200" dirty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2200" dirty="0"/>
                  <a:t>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2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ar-AE" sz="2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altLang="ko-KR" sz="2200" dirty="0"/>
                  <a:t> </a:t>
                </a:r>
                <a:r>
                  <a:rPr lang="en-US" altLang="ko-KR" sz="2200" dirty="0"/>
                  <a:t>is a real number.</a:t>
                </a:r>
              </a:p>
            </p:txBody>
          </p:sp>
        </mc:Choice>
        <mc:Fallback xmlns="">
          <p:sp>
            <p:nvSpPr>
              <p:cNvPr id="5" name="내용 개체 틀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275" y="4844095"/>
                <a:ext cx="4423229" cy="397032"/>
              </a:xfrm>
              <a:prstGeom prst="rect">
                <a:avLst/>
              </a:prstGeom>
              <a:blipFill rotWithShape="0">
                <a:blip r:embed="rId6"/>
                <a:stretch>
                  <a:fillRect l="-1791" t="-20000" b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3"/>
              <p:cNvSpPr txBox="1">
                <a:spLocks/>
              </p:cNvSpPr>
              <p:nvPr/>
            </p:nvSpPr>
            <p:spPr>
              <a:xfrm>
                <a:off x="1295400" y="2587204"/>
                <a:ext cx="7543800" cy="7017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1pPr>
                <a:lvl2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2pPr>
                <a:lvl3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3pPr>
                <a:lvl4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4pPr>
                <a:lvl5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en-US" sz="2400" b="1" kern="1200" dirty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200" dirty="0"/>
                  <a:t>For any natural number </a:t>
                </a:r>
                <a14:m>
                  <m:oMath xmlns:m="http://schemas.openxmlformats.org/officeDocument/2006/math">
                    <m:r>
                      <a:rPr lang="ko-KR" altLang="en-US" sz="22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200" dirty="0"/>
                  <a:t>, 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ko-KR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ko-KR" sz="2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ko-KR" altLang="ar-AE" sz="2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altLang="ko-KR" sz="2200" dirty="0"/>
                  <a:t> </a:t>
                </a:r>
                <a:r>
                  <a:rPr lang="en-US" altLang="ko-KR" sz="2200" dirty="0"/>
                  <a:t>consists of </a:t>
                </a:r>
                <a:br>
                  <a:rPr lang="en-US" altLang="ko-KR" sz="2200" dirty="0"/>
                </a:br>
                <a:r>
                  <a:rPr lang="en-US" altLang="ko-KR" sz="2200" dirty="0"/>
                  <a:t>all </a:t>
                </a:r>
                <a14:m>
                  <m:oMath xmlns:m="http://schemas.openxmlformats.org/officeDocument/2006/math">
                    <m:r>
                      <a:rPr lang="ko-KR" altLang="en-US" sz="22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200" dirty="0"/>
                  <a:t>-tuples of real numbers (</a:t>
                </a:r>
                <a14:m>
                  <m:oMath xmlns:m="http://schemas.openxmlformats.org/officeDocument/2006/math">
                    <m:r>
                      <a:rPr lang="en-US" altLang="ko-KR" sz="22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ko-KR" sz="2200" dirty="0"/>
                  <a:t>). </a:t>
                </a:r>
                <a:endParaRPr lang="en-US" dirty="0"/>
              </a:p>
            </p:txBody>
          </p:sp>
        </mc:Choice>
        <mc:Fallback xmlns="">
          <p:sp>
            <p:nvSpPr>
              <p:cNvPr id="6" name="내용 개체 틀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587204"/>
                <a:ext cx="7543800" cy="701731"/>
              </a:xfrm>
              <a:prstGeom prst="rect">
                <a:avLst/>
              </a:prstGeom>
              <a:blipFill rotWithShape="0">
                <a:blip r:embed="rId7"/>
                <a:stretch>
                  <a:fillRect l="-970" t="-10345" b="-163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내용 개체 틀 3"/>
          <p:cNvSpPr txBox="1">
            <a:spLocks/>
          </p:cNvSpPr>
          <p:nvPr/>
        </p:nvSpPr>
        <p:spPr>
          <a:xfrm>
            <a:off x="1295400" y="3332907"/>
            <a:ext cx="5569857" cy="7017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71463" indent="-271463" algn="l" defTabSz="713232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0070C0"/>
              </a:buClr>
              <a:buFont typeface="Arial" panose="020B0604020202020204" pitchFamily="34" charset="0"/>
              <a:buChar char="•"/>
              <a:defRPr lang="ko-KR" altLang="en-US" sz="2400" b="1" kern="1200" dirty="0" smtClean="0">
                <a:solidFill>
                  <a:schemeClr val="tx1"/>
                </a:solidFill>
                <a:latin typeface="+mn-lt"/>
                <a:ea typeface="Cambria Math" panose="02040503050406030204" pitchFamily="18" charset="0"/>
                <a:cs typeface="Arial" panose="020B0604020202020204" pitchFamily="34" charset="0"/>
              </a:defRPr>
            </a:lvl1pPr>
            <a:lvl2pPr marL="271463" indent="-271463" algn="l" defTabSz="713232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675"/>
              </a:spcAft>
              <a:buClr>
                <a:srgbClr val="0070C0"/>
              </a:buClr>
              <a:buFont typeface="Arial" panose="020B0604020202020204" pitchFamily="34" charset="0"/>
              <a:buChar char="•"/>
              <a:defRPr lang="ko-KR" altLang="en-US" sz="2400" b="1" kern="1200" dirty="0" smtClean="0">
                <a:solidFill>
                  <a:schemeClr val="tx1"/>
                </a:solidFill>
                <a:latin typeface="+mn-lt"/>
                <a:ea typeface="Cambria Math" panose="02040503050406030204" pitchFamily="18" charset="0"/>
                <a:cs typeface="Arial" panose="020B0604020202020204" pitchFamily="34" charset="0"/>
              </a:defRPr>
            </a:lvl2pPr>
            <a:lvl3pPr marL="271463" indent="-271463" algn="l" defTabSz="713232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675"/>
              </a:spcAft>
              <a:buClr>
                <a:srgbClr val="0070C0"/>
              </a:buClr>
              <a:buFont typeface="Arial" panose="020B0604020202020204" pitchFamily="34" charset="0"/>
              <a:buChar char="•"/>
              <a:defRPr lang="ko-KR" altLang="en-US" sz="2400" b="1" kern="1200" dirty="0" smtClean="0">
                <a:solidFill>
                  <a:schemeClr val="tx1"/>
                </a:solidFill>
                <a:latin typeface="+mn-lt"/>
                <a:ea typeface="Cambria Math" panose="02040503050406030204" pitchFamily="18" charset="0"/>
                <a:cs typeface="Arial" panose="020B0604020202020204" pitchFamily="34" charset="0"/>
              </a:defRPr>
            </a:lvl3pPr>
            <a:lvl4pPr marL="271463" indent="-271463" algn="l" defTabSz="713232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675"/>
              </a:spcAft>
              <a:buClr>
                <a:srgbClr val="0070C0"/>
              </a:buClr>
              <a:buFont typeface="Arial" panose="020B0604020202020204" pitchFamily="34" charset="0"/>
              <a:buChar char="•"/>
              <a:defRPr lang="ko-KR" altLang="en-US" sz="2400" b="1" kern="1200" dirty="0" smtClean="0">
                <a:solidFill>
                  <a:schemeClr val="tx1"/>
                </a:solidFill>
                <a:latin typeface="+mn-lt"/>
                <a:ea typeface="Cambria Math" panose="02040503050406030204" pitchFamily="18" charset="0"/>
                <a:cs typeface="Arial" panose="020B0604020202020204" pitchFamily="34" charset="0"/>
              </a:defRPr>
            </a:lvl4pPr>
            <a:lvl5pPr marL="271463" indent="-271463" algn="l" defTabSz="713232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675"/>
              </a:spcAft>
              <a:buClr>
                <a:srgbClr val="0070C0"/>
              </a:buClr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tx1"/>
                </a:solidFill>
                <a:latin typeface="+mn-lt"/>
                <a:ea typeface="Cambria Math" panose="02040503050406030204" pitchFamily="18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/>
              <a:t>It is called the "</a:t>
            </a:r>
            <a:r>
              <a:rPr lang="en-US" altLang="ko-KR" sz="2200" dirty="0">
                <a:solidFill>
                  <a:srgbClr val="0070C0"/>
                </a:solidFill>
              </a:rPr>
              <a:t>n-dimensional real space</a:t>
            </a:r>
            <a:r>
              <a:rPr lang="en-US" altLang="ko-KR" sz="2200" dirty="0"/>
              <a:t>”</a:t>
            </a:r>
            <a:br>
              <a:rPr lang="en-US" altLang="ko-KR" sz="2200" dirty="0"/>
            </a:br>
            <a:r>
              <a:rPr lang="en-US" altLang="ko-KR" sz="2200" dirty="0"/>
              <a:t>or the "</a:t>
            </a:r>
            <a:r>
              <a:rPr lang="en-US" altLang="ko-KR" sz="2200" dirty="0">
                <a:solidFill>
                  <a:srgbClr val="0070C0"/>
                </a:solidFill>
              </a:rPr>
              <a:t>real n-space</a:t>
            </a:r>
            <a:r>
              <a:rPr lang="en-US" altLang="ko-KR" sz="2200" dirty="0"/>
              <a:t>".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3"/>
              <p:cNvSpPr txBox="1">
                <a:spLocks/>
              </p:cNvSpPr>
              <p:nvPr/>
            </p:nvSpPr>
            <p:spPr>
              <a:xfrm>
                <a:off x="1266372" y="4078610"/>
                <a:ext cx="4562927" cy="70173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1pPr>
                <a:lvl2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2pPr>
                <a:lvl3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3pPr>
                <a:lvl4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4pPr>
                <a:lvl5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en-US" sz="2400" b="1" kern="1200" dirty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200" dirty="0"/>
                  <a:t>An element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ko-KR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ko-KR" sz="2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ko-KR" altLang="ar-AE" sz="2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altLang="ko-KR" sz="2200" dirty="0"/>
                  <a:t> </a:t>
                </a:r>
                <a:r>
                  <a:rPr lang="en-US" altLang="ko-KR" sz="2200" dirty="0"/>
                  <a:t>is thus a </a:t>
                </a:r>
                <a14:m>
                  <m:oMath xmlns:m="http://schemas.openxmlformats.org/officeDocument/2006/math">
                    <m:r>
                      <a:rPr lang="ko-KR" altLang="en-US" sz="22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200" dirty="0"/>
                  <a:t> tuple, </a:t>
                </a:r>
                <a:br>
                  <a:rPr lang="en-US" altLang="ko-KR" sz="2200" dirty="0"/>
                </a:br>
                <a:r>
                  <a:rPr lang="en-US" altLang="ko-KR" sz="2200" dirty="0"/>
                  <a:t>and is written</a:t>
                </a:r>
                <a:endParaRPr lang="en-US" dirty="0"/>
              </a:p>
            </p:txBody>
          </p:sp>
        </mc:Choice>
        <mc:Fallback xmlns="">
          <p:sp>
            <p:nvSpPr>
              <p:cNvPr id="8" name="내용 개체 틀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372" y="4078610"/>
                <a:ext cx="4562927" cy="701731"/>
              </a:xfrm>
              <a:prstGeom prst="rect">
                <a:avLst/>
              </a:prstGeom>
              <a:blipFill rotWithShape="0">
                <a:blip r:embed="rId8"/>
                <a:stretch>
                  <a:fillRect l="-1604" t="-11304" r="-2273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7333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Real coordinate space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841501"/>
                <a:ext cx="7543800" cy="480131"/>
              </a:xfrm>
            </p:spPr>
            <p:txBody>
              <a:bodyPr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80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altLang="ko-KR" sz="2800" dirty="0"/>
                  <a:t> Two </a:t>
                </a:r>
                <a:r>
                  <a:rPr lang="en-US" altLang="ko-KR" sz="2800" b="0" dirty="0"/>
                  <a:t>dimensional real valued tuples</a:t>
                </a:r>
                <a:endParaRPr lang="en-US" altLang="ko-K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841501"/>
                <a:ext cx="7543800" cy="480131"/>
              </a:xfrm>
              <a:blipFill rotWithShape="0">
                <a:blip r:embed="rId4"/>
                <a:stretch>
                  <a:fillRect t="-20253" b="-354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5"/>
              <p:cNvSpPr txBox="1">
                <a:spLocks/>
              </p:cNvSpPr>
              <p:nvPr/>
            </p:nvSpPr>
            <p:spPr>
              <a:xfrm>
                <a:off x="1295400" y="3925535"/>
                <a:ext cx="7543800" cy="9046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1pPr>
                <a:lvl2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2pPr>
                <a:lvl3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3pPr>
                <a:lvl4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4pPr>
                <a:lvl5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en-US" sz="2400" b="1" kern="1200" dirty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200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ko-KR" sz="22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2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2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ko-KR" sz="22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ko-KR" sz="22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2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2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ko-KR" sz="22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200" dirty="0"/>
                  <a:t>. In this case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ko-KR" sz="22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⃗"/>
                        <m:ctrlPr>
                          <a:rPr lang="en-US" altLang="ko-KR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ko-KR" sz="22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내용 개체 틀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925535"/>
                <a:ext cx="7543800" cy="904607"/>
              </a:xfrm>
              <a:prstGeom prst="rect">
                <a:avLst/>
              </a:prstGeom>
              <a:blipFill rotWithShape="0">
                <a:blip r:embed="rId5"/>
                <a:stretch>
                  <a:fillRect l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5"/>
              <p:cNvSpPr txBox="1">
                <a:spLocks/>
              </p:cNvSpPr>
              <p:nvPr/>
            </p:nvSpPr>
            <p:spPr>
              <a:xfrm>
                <a:off x="1295400" y="2414933"/>
                <a:ext cx="7543800" cy="4801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1pPr>
                <a:lvl2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2pPr>
                <a:lvl3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3pPr>
                <a:lvl4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4pPr>
                <a:lvl5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en-US" sz="2400" b="1" kern="1200" dirty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80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altLang="ko-KR" sz="2800" dirty="0"/>
                  <a:t> Three </a:t>
                </a:r>
                <a:r>
                  <a:rPr lang="en-US" altLang="ko-KR" sz="2800" b="0" dirty="0"/>
                  <a:t>dimensional real valued tuples</a:t>
                </a:r>
                <a:endParaRPr lang="en-US" altLang="ko-K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내용 개체 틀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414933"/>
                <a:ext cx="7543800" cy="480131"/>
              </a:xfrm>
              <a:prstGeom prst="rect">
                <a:avLst/>
              </a:prstGeom>
              <a:blipFill rotWithShape="0">
                <a:blip r:embed="rId6"/>
                <a:stretch>
                  <a:fillRect t="-20253" b="-354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5"/>
              <p:cNvSpPr txBox="1">
                <a:spLocks/>
              </p:cNvSpPr>
              <p:nvPr/>
            </p:nvSpPr>
            <p:spPr>
              <a:xfrm>
                <a:off x="1295400" y="3115492"/>
                <a:ext cx="7543800" cy="6124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1pPr>
                <a:lvl2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2pPr>
                <a:lvl3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3pPr>
                <a:lvl4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4pPr>
                <a:lvl5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en-US" sz="2400" b="1" kern="1200" dirty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200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2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2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2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sz="22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2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2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200" dirty="0"/>
                  <a:t>. In this case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2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⃗"/>
                        <m:ctrlPr>
                          <a:rPr lang="en-US" altLang="ko-KR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sz="22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내용 개체 틀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115492"/>
                <a:ext cx="7543800" cy="612475"/>
              </a:xfrm>
              <a:prstGeom prst="rect">
                <a:avLst/>
              </a:prstGeom>
              <a:blipFill rotWithShape="0">
                <a:blip r:embed="rId7"/>
                <a:stretch>
                  <a:fillRect l="-970" b="-1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3315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1345324" y="1805948"/>
                <a:ext cx="7681230" cy="531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75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𝟒</m:t>
                        </m:r>
                      </m:sup>
                    </m:sSup>
                    <m:r>
                      <a:rPr lang="en-US" altLang="ko-KR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−</m:t>
                    </m:r>
                  </m:oMath>
                </a14:m>
                <a:r>
                  <a:rPr lang="en-US" altLang="ko-KR" sz="2800" b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 Four </a:t>
                </a:r>
                <a:r>
                  <a:rPr lang="en-US" altLang="ko-KR" sz="2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dimensional real valued tuples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24" y="1805948"/>
                <a:ext cx="7681230" cy="531812"/>
              </a:xfrm>
              <a:prstGeom prst="rect">
                <a:avLst/>
              </a:prstGeom>
              <a:blipFill rotWithShape="0">
                <a:blip r:embed="rId4"/>
                <a:stretch>
                  <a:fillRect t="-8046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제목 1"/>
              <p:cNvSpPr txBox="1">
                <a:spLocks noGrp="1"/>
              </p:cNvSpPr>
              <p:nvPr>
                <p:ph type="title"/>
              </p:nvPr>
            </p:nvSpPr>
            <p:spPr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6858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Adobe Heiti Std R" panose="020B0400000000000000" pitchFamily="34" charset="-128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3200" b="1" dirty="0">
                    <a:solidFill>
                      <a:srgbClr val="0070C0"/>
                    </a:solidFill>
                    <a:ea typeface="Adobe Heiti Std R" panose="020B0400000000000000" pitchFamily="34" charset="-128"/>
                    <a:cs typeface="Arial" panose="020B0604020202020204" pitchFamily="34" charset="0"/>
                  </a:rPr>
                  <a:t>Addition of two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ko-KR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𝟒</m:t>
                        </m:r>
                      </m:sup>
                    </m:sSup>
                  </m:oMath>
                </a14:m>
                <a:endParaRPr lang="ko-KR" altLang="en-US" sz="3200" b="1" dirty="0">
                  <a:solidFill>
                    <a:srgbClr val="0070C0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제목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48056" y="670991"/>
                <a:ext cx="7886700" cy="1104636"/>
              </a:xfrm>
              <a:prstGeom prst="rect">
                <a:avLst/>
              </a:prstGeom>
              <a:blipFill>
                <a:blip r:embed="rId5"/>
                <a:stretch>
                  <a:fillRect l="-20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1345324" y="2509555"/>
                <a:ext cx="7681230" cy="1452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7800" indent="-177800"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400" b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24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400" b="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ko-KR" sz="2400" b="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sz="2400" b="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sz="2400" b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24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400" b="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ko-KR" sz="2400" b="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ko-KR" sz="2400" b="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. In this case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400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ko-KR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⃗"/>
                        <m:ctrlPr>
                          <a:rPr lang="en-US" altLang="ko-KR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sz="2400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24" y="2509555"/>
                <a:ext cx="7681230" cy="1452962"/>
              </a:xfrm>
              <a:prstGeom prst="rect">
                <a:avLst/>
              </a:prstGeom>
              <a:blipFill>
                <a:blip r:embed="rId6"/>
                <a:stretch>
                  <a:fillRect l="-1111" r="-1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021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2245209" y="1757623"/>
                <a:ext cx="2490813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61938" indent="-261938"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en-US" altLang="ko-KR" sz="2400" b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Find</a:t>
                </a:r>
                <a:r>
                  <a:rPr lang="en-US" altLang="ko-KR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altLang="ko-KR" sz="2400" b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ko-KR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400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ko-KR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altLang="ko-KR" sz="24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209" y="1757623"/>
                <a:ext cx="2490813" cy="516232"/>
              </a:xfrm>
              <a:prstGeom prst="rect">
                <a:avLst/>
              </a:prstGeom>
              <a:blipFill rotWithShape="0">
                <a:blip r:embed="rId4"/>
                <a:stretch>
                  <a:fillRect l="-3178" b="-2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제목 1"/>
              <p:cNvSpPr txBox="1">
                <a:spLocks noGrp="1"/>
              </p:cNvSpPr>
              <p:nvPr>
                <p:ph type="title"/>
              </p:nvPr>
            </p:nvSpPr>
            <p:spPr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6858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Adobe Heiti Std R" panose="020B0400000000000000" pitchFamily="34" charset="-128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3200" b="1" dirty="0">
                    <a:solidFill>
                      <a:srgbClr val="0070C0"/>
                    </a:solidFill>
                    <a:ea typeface="Adobe Heiti Std R" panose="020B0400000000000000" pitchFamily="34" charset="-128"/>
                    <a:cs typeface="Arial" panose="020B0604020202020204" pitchFamily="34" charset="0"/>
                  </a:rPr>
                  <a:t>Addition of two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ko-KR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𝟒</m:t>
                        </m:r>
                      </m:sup>
                    </m:sSup>
                  </m:oMath>
                </a14:m>
                <a:endParaRPr lang="ko-KR" altLang="en-US" sz="3200" b="1" dirty="0">
                  <a:solidFill>
                    <a:srgbClr val="0070C0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제목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48056" y="670991"/>
                <a:ext cx="7886700" cy="1104636"/>
              </a:xfrm>
              <a:prstGeom prst="rect">
                <a:avLst/>
              </a:prstGeom>
              <a:blipFill>
                <a:blip r:embed="rId5"/>
                <a:stretch>
                  <a:fillRect l="-20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2799896" y="2418421"/>
                <a:ext cx="2490813" cy="1452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61938" indent="-261938"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altLang="ko-KR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ko-KR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ko-KR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400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ko-KR" sz="2400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ko-KR" sz="2400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ko-KR" sz="2400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896" y="2418421"/>
                <a:ext cx="2490813" cy="145296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A639EC-B9ED-49DE-83DE-CA9C7DF2CC3B}"/>
                  </a:ext>
                </a:extLst>
              </p:cNvPr>
              <p:cNvSpPr txBox="1"/>
              <p:nvPr/>
            </p:nvSpPr>
            <p:spPr>
              <a:xfrm>
                <a:off x="4045303" y="3929439"/>
                <a:ext cx="2490813" cy="1452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61938" indent="-261938"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altLang="ko-KR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400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ko-KR" sz="2400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altLang="ko-KR" sz="2400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altLang="ko-KR" sz="2400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24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A639EC-B9ED-49DE-83DE-CA9C7DF2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303" y="3929439"/>
                <a:ext cx="2490813" cy="145296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3191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4" grpId="0" build="p"/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841501"/>
                <a:ext cx="7543800" cy="755913"/>
              </a:xfrm>
            </p:spPr>
            <p:txBody>
              <a:bodyPr>
                <a:spAutoFit/>
              </a:bodyPr>
              <a:lstStyle/>
              <a:p>
                <a:r>
                  <a:rPr lang="en-US" altLang="ko-KR" sz="2800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altLang="ko-KR" sz="28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8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e>
                            <m:r>
                              <a:rPr lang="en-US" altLang="ko-KR" sz="28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2800" dirty="0"/>
                  <a:t>.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841501"/>
                <a:ext cx="7543800" cy="755913"/>
              </a:xfrm>
              <a:blipFill rotWithShape="0">
                <a:blip r:embed="rId4"/>
                <a:stretch>
                  <a:fillRect l="-1455" b="-40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/>
              <p:cNvSpPr txBox="1">
                <a:spLocks/>
              </p:cNvSpPr>
              <p:nvPr/>
            </p:nvSpPr>
            <p:spPr>
              <a:xfrm>
                <a:off x="1295400" y="2813757"/>
                <a:ext cx="7712734" cy="130228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1pPr>
                <a:lvl2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2pPr>
                <a:lvl3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3pPr>
                <a:lvl4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ko-KR" altLang="en-US" sz="2400" b="1" kern="12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4pPr>
                <a:lvl5pPr marL="271463" indent="-271463" algn="l" defTabSz="713232" rtl="0" eaLnBrk="1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lang="en-US" sz="2400" b="1" kern="1200" dirty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800" dirty="0"/>
                  <a:t>In this case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altLang="ko-KR" sz="28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∉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800" dirty="0"/>
                  <a:t> because </a:t>
                </a:r>
                <a14:m>
                  <m:oMath xmlns:m="http://schemas.openxmlformats.org/officeDocument/2006/math">
                    <m:r>
                      <a:rPr lang="en-US" altLang="ko-KR" sz="28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ko-KR" sz="2800" dirty="0"/>
                  <a:t> is not a real number. </a:t>
                </a:r>
                <a:br>
                  <a:rPr lang="en-US" altLang="ko-KR" sz="2800" dirty="0"/>
                </a:br>
                <a:r>
                  <a:rPr lang="en-US" altLang="ko-KR" sz="2800" dirty="0"/>
                  <a:t>The value of </a:t>
                </a:r>
                <a14:m>
                  <m:oMath xmlns:m="http://schemas.openxmlformats.org/officeDocument/2006/math">
                    <m:r>
                      <a:rPr lang="en-US" altLang="ko-KR" sz="28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ko-KR" sz="2800" dirty="0"/>
                  <a:t>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rad>
                  </m:oMath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813757"/>
                <a:ext cx="7712734" cy="1302280"/>
              </a:xfrm>
              <a:prstGeom prst="rect">
                <a:avLst/>
              </a:prstGeom>
              <a:blipFill rotWithShape="0">
                <a:blip r:embed="rId5"/>
                <a:stretch>
                  <a:fillRect l="-1423" t="-7042" b="-13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4177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What is Vector?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vector is an object that has both </a:t>
            </a:r>
            <a:br>
              <a:rPr lang="en-US" altLang="ko-KR" dirty="0"/>
            </a:br>
            <a:r>
              <a:rPr lang="en-US" altLang="ko-KR" dirty="0">
                <a:solidFill>
                  <a:srgbClr val="0070C0"/>
                </a:solidFill>
              </a:rPr>
              <a:t>magnitude</a:t>
            </a:r>
            <a:r>
              <a:rPr lang="en-US" altLang="ko-KR" dirty="0"/>
              <a:t> and a </a:t>
            </a:r>
            <a:r>
              <a:rPr lang="en-US" altLang="ko-KR" dirty="0">
                <a:solidFill>
                  <a:srgbClr val="0070C0"/>
                </a:solidFill>
              </a:rPr>
              <a:t>direction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Geometrically, we can draw a vector as a directed line segment, whose length is the magnitude of the vector and with an arrow indicating the direction. </a:t>
            </a:r>
          </a:p>
          <a:p>
            <a:r>
              <a:rPr lang="en-US" altLang="ko-KR" dirty="0"/>
              <a:t>The direction of the vector is from its tail to its head. 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26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PRING_QUIZ_SHAPE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ISPRING_QUIZ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9090" y="1543050"/>
            <a:ext cx="5930900" cy="37084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4" name="ISPRING_QUIZ_SHAPE2"/>
          <p:cNvSpPr txBox="1"/>
          <p:nvPr/>
        </p:nvSpPr>
        <p:spPr>
          <a:xfrm>
            <a:off x="548640" y="342900"/>
            <a:ext cx="804672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wrap="square" lIns="0" rtlCol="0">
            <a:spAutoFit/>
          </a:bodyPr>
          <a:lstStyle/>
          <a:p>
            <a:pPr algn="ctr">
              <a:spcAft>
                <a:spcPts val="675"/>
              </a:spcAft>
              <a:buClr>
                <a:srgbClr val="0070C0"/>
              </a:buClr>
            </a:pPr>
            <a:r>
              <a:rPr lang="en-US" altLang="ko-KR" sz="30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 Quiz</a:t>
            </a:r>
            <a:endParaRPr lang="ko-KR" altLang="en-US" sz="3000" dirty="0">
              <a:solidFill>
                <a:srgbClr val="343944"/>
              </a:solidFill>
              <a:effectLst/>
              <a:latin typeface="Segoe UI" panose="020B0502040204020203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5" name="ISPRING_QUIZ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8135" y="41402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6" name="ISPRING_QUIZ_SHAPE4"/>
          <p:cNvSpPr txBox="1"/>
          <p:nvPr/>
        </p:nvSpPr>
        <p:spPr>
          <a:xfrm>
            <a:off x="548640" y="914400"/>
            <a:ext cx="804672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wrap="square" lIns="0" rtlCol="0">
            <a:spAutoFit/>
          </a:bodyPr>
          <a:lstStyle/>
          <a:p>
            <a:pPr algn="ctr">
              <a:spcAft>
                <a:spcPts val="675"/>
              </a:spcAft>
              <a:buClr>
                <a:srgbClr val="0070C0"/>
              </a:buClr>
            </a:pPr>
            <a:r>
              <a:rPr lang="en-US" altLang="ko-KR" sz="22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Click the </a:t>
            </a:r>
            <a:r>
              <a:rPr lang="en-US" altLang="ko-KR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Quiz</a:t>
            </a:r>
            <a:r>
              <a:rPr lang="en-US" altLang="ko-KR" sz="22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button to edit this object</a:t>
            </a:r>
            <a:endParaRPr lang="ko-KR" altLang="en-US" sz="2200" dirty="0">
              <a:solidFill>
                <a:srgbClr val="343944"/>
              </a:solidFill>
              <a:effectLst/>
              <a:latin typeface="Segoe UI" panose="020B0502040204020203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487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6BBEC9F-35DD-4F91-8849-084E7A60121E}"/>
              </a:ext>
            </a:extLst>
          </p:cNvPr>
          <p:cNvSpPr txBox="1"/>
          <p:nvPr/>
        </p:nvSpPr>
        <p:spPr>
          <a:xfrm>
            <a:off x="1484293" y="1457221"/>
            <a:ext cx="7373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E7F73D-877E-49AF-8F43-49AE3B228B53}"/>
              </a:ext>
            </a:extLst>
          </p:cNvPr>
          <p:cNvSpPr txBox="1"/>
          <p:nvPr/>
        </p:nvSpPr>
        <p:spPr>
          <a:xfrm>
            <a:off x="1484292" y="2392512"/>
            <a:ext cx="5649602" cy="208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449263" indent="-449263">
              <a:spcAft>
                <a:spcPts val="675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u"/>
              <a:tabLst>
                <a:tab pos="449263" algn="l"/>
              </a:tabLst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buClr>
                <a:schemeClr val="bg1"/>
              </a:buClr>
            </a:pPr>
            <a:r>
              <a:rPr lang="en-US" altLang="ko-KR" dirty="0">
                <a:solidFill>
                  <a:schemeClr val="bg1"/>
                </a:solidFill>
              </a:rPr>
              <a:t>Vector</a:t>
            </a:r>
          </a:p>
          <a:p>
            <a:pPr>
              <a:buClr>
                <a:schemeClr val="bg1"/>
              </a:buClr>
            </a:pPr>
            <a:r>
              <a:rPr lang="en-US" altLang="ko-KR" dirty="0">
                <a:solidFill>
                  <a:schemeClr val="bg1"/>
                </a:solidFill>
              </a:rPr>
              <a:t>Vector Representation</a:t>
            </a:r>
          </a:p>
          <a:p>
            <a:pPr>
              <a:buClr>
                <a:schemeClr val="bg1"/>
              </a:buClr>
            </a:pPr>
            <a:r>
              <a:rPr lang="en-US" altLang="ko-KR" dirty="0">
                <a:solidFill>
                  <a:schemeClr val="bg1"/>
                </a:solidFill>
              </a:rPr>
              <a:t>Vector Addition</a:t>
            </a:r>
          </a:p>
          <a:p>
            <a:pPr>
              <a:buClr>
                <a:schemeClr val="bg1"/>
              </a:buClr>
            </a:pPr>
            <a:r>
              <a:rPr lang="en-US" altLang="ko-KR" dirty="0">
                <a:solidFill>
                  <a:schemeClr val="bg1"/>
                </a:solidFill>
              </a:rPr>
              <a:t>Vector multiplication by a scalar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766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What is Vector?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 rot="18900000">
            <a:off x="2807413" y="2434632"/>
            <a:ext cx="1770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Magnitude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11931" y="4645200"/>
            <a:ext cx="75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Tail</a:t>
            </a:r>
          </a:p>
        </p:txBody>
      </p:sp>
      <p:sp>
        <p:nvSpPr>
          <p:cNvPr id="7" name="TextBox 6"/>
          <p:cNvSpPr txBox="1"/>
          <p:nvPr/>
        </p:nvSpPr>
        <p:spPr>
          <a:xfrm rot="18900000">
            <a:off x="4342522" y="3402080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Direction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4981" y="2150660"/>
            <a:ext cx="938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Head</a:t>
            </a:r>
          </a:p>
        </p:txBody>
      </p:sp>
      <p:sp>
        <p:nvSpPr>
          <p:cNvPr id="9" name="왼쪽 중괄호 8"/>
          <p:cNvSpPr/>
          <p:nvPr/>
        </p:nvSpPr>
        <p:spPr>
          <a:xfrm rot="2700000">
            <a:off x="3849436" y="1291782"/>
            <a:ext cx="234280" cy="3556205"/>
          </a:xfrm>
          <a:prstGeom prst="leftBrace">
            <a:avLst>
              <a:gd name="adj1" fmla="val 53185"/>
              <a:gd name="adj2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3026304" y="2061650"/>
            <a:ext cx="2583550" cy="2583550"/>
          </a:xfrm>
          <a:prstGeom prst="straightConnector1">
            <a:avLst/>
          </a:prstGeom>
          <a:ln w="603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4840108" y="3333453"/>
            <a:ext cx="1070003" cy="10700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1486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ea typeface="Adobe Heiti Std R" panose="020B0400000000000000" pitchFamily="34" charset="-128"/>
                <a:cs typeface="Calibri" panose="020F0502020204030204" pitchFamily="34" charset="0"/>
              </a:rPr>
              <a:t>Vector</a:t>
            </a:r>
            <a:endParaRPr lang="ko-KR" altLang="en-US" sz="3200" b="1" dirty="0">
              <a:solidFill>
                <a:srgbClr val="0070C0"/>
              </a:solidFill>
              <a:cs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345325" y="2006600"/>
            <a:ext cx="7798676" cy="1281889"/>
          </a:xfrm>
        </p:spPr>
        <p:txBody>
          <a:bodyPr>
            <a:spAutoFit/>
          </a:bodyPr>
          <a:lstStyle/>
          <a:p>
            <a:pPr marL="268288" indent="-268288">
              <a:spcAft>
                <a:spcPts val="675"/>
              </a:spcAft>
              <a:buClr>
                <a:srgbClr val="0070C0"/>
              </a:buClr>
            </a:pPr>
            <a:r>
              <a:rPr lang="en-US" altLang="ko-KR" b="0" dirty="0"/>
              <a:t>Two vectors are the same </a:t>
            </a:r>
            <a:br>
              <a:rPr lang="en-US" altLang="ko-KR" b="0" dirty="0"/>
            </a:br>
            <a:r>
              <a:rPr lang="en-US" altLang="ko-KR" b="0" dirty="0"/>
              <a:t>if they have the same magnitude and direction.</a:t>
            </a:r>
          </a:p>
          <a:p>
            <a:pPr marL="268288" indent="-268288">
              <a:spcAft>
                <a:spcPts val="675"/>
              </a:spcAft>
              <a:buClr>
                <a:srgbClr val="0070C0"/>
              </a:buClr>
            </a:pPr>
            <a:r>
              <a:rPr lang="en-US" altLang="ko-KR" b="0" dirty="0"/>
              <a:t>We denote vectors using bold faces as in </a:t>
            </a:r>
            <a:r>
              <a:rPr lang="en-US" altLang="ko-KR" b="0" dirty="0">
                <a:solidFill>
                  <a:srgbClr val="0070C0"/>
                </a:solidFill>
              </a:rPr>
              <a:t>a</a:t>
            </a:r>
            <a:r>
              <a:rPr lang="en-US" altLang="ko-KR" b="0" dirty="0"/>
              <a:t> or </a:t>
            </a:r>
            <a:r>
              <a:rPr lang="en-US" altLang="ko-KR" b="0" dirty="0">
                <a:solidFill>
                  <a:srgbClr val="0070C0"/>
                </a:solidFill>
              </a:rPr>
              <a:t>b</a:t>
            </a:r>
            <a:r>
              <a:rPr lang="en-US" altLang="ko-KR" b="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/>
              <p:cNvSpPr txBox="1">
                <a:spLocks/>
              </p:cNvSpPr>
              <p:nvPr/>
            </p:nvSpPr>
            <p:spPr>
              <a:xfrm>
                <a:off x="1345325" y="3370945"/>
                <a:ext cx="7798676" cy="4738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en-US" altLang="en-US" sz="2400" b="1" kern="1200" dirty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1pPr>
                <a:lvl2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8288" indent="-268288">
                  <a:spcAft>
                    <a:spcPts val="675"/>
                  </a:spcAft>
                  <a:buClr>
                    <a:srgbClr val="0070C0"/>
                  </a:buClr>
                </a:pPr>
                <a:r>
                  <a:rPr lang="en-US" altLang="ko-KR" b="0" dirty="0"/>
                  <a:t>We also denote vectors using arrows as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altLang="ko-KR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ar-AE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ar-AE" altLang="ko-KR" b="0" dirty="0"/>
                  <a:t> </a:t>
                </a:r>
                <a:r>
                  <a:rPr lang="en-US" altLang="ko-KR" b="0" dirty="0"/>
                  <a:t>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altLang="ko-KR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ar-AE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ar-AE" altLang="ko-KR" b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25" y="3370945"/>
                <a:ext cx="7798676" cy="473848"/>
              </a:xfrm>
              <a:prstGeom prst="rect">
                <a:avLst/>
              </a:prstGeom>
              <a:blipFill rotWithShape="0">
                <a:blip r:embed="rId4"/>
                <a:stretch>
                  <a:fillRect l="-1095" t="-8974" b="-28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>
              <a:xfrm>
                <a:off x="1345325" y="3988935"/>
                <a:ext cx="7798676" cy="424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en-US" altLang="en-US" sz="2400" b="1" kern="1200" dirty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1pPr>
                <a:lvl2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8288" indent="-268288">
                  <a:spcAft>
                    <a:spcPts val="675"/>
                  </a:spcAft>
                  <a:buClr>
                    <a:srgbClr val="0070C0"/>
                  </a:buClr>
                </a:pPr>
                <a:r>
                  <a:rPr lang="en-US" altLang="ko-KR" b="0" dirty="0"/>
                  <a:t>We denote the magnitude (length) of the vector by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||</m:t>
                    </m:r>
                    <m:acc>
                      <m:accPr>
                        <m:chr m:val="⃗"/>
                        <m:ctrlPr>
                          <a:rPr lang="ar-AE" altLang="ko-KR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ar-AE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ar-AE" altLang="ko-KR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endParaRPr lang="ar-AE" altLang="ko-KR" b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25" y="3988935"/>
                <a:ext cx="7798676" cy="424732"/>
              </a:xfrm>
              <a:prstGeom prst="rect">
                <a:avLst/>
              </a:prstGeom>
              <a:blipFill rotWithShape="0">
                <a:blip r:embed="rId5"/>
                <a:stretch>
                  <a:fillRect l="-1095" t="-30000" b="-3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956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ea typeface="Adobe Heiti Std R" panose="020B0400000000000000" pitchFamily="34" charset="-128"/>
                <a:cs typeface="Calibri" panose="020F0502020204030204" pitchFamily="34" charset="0"/>
              </a:rPr>
              <a:t>Vector</a:t>
            </a:r>
            <a:endParaRPr lang="ko-KR" altLang="en-US" sz="3200" b="1" dirty="0">
              <a:solidFill>
                <a:srgbClr val="0070C0"/>
              </a:solidFill>
              <a:cs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345325" y="1730375"/>
            <a:ext cx="7798676" cy="424732"/>
          </a:xfrm>
        </p:spPr>
        <p:txBody>
          <a:bodyPr>
            <a:spAutoFit/>
          </a:bodyPr>
          <a:lstStyle/>
          <a:p>
            <a:pPr marL="0" indent="0">
              <a:spcAft>
                <a:spcPts val="675"/>
              </a:spcAft>
              <a:buClr>
                <a:srgbClr val="0070C0"/>
              </a:buClr>
              <a:buNone/>
            </a:pPr>
            <a:r>
              <a:rPr lang="en-US" altLang="ko-KR" b="0" dirty="0"/>
              <a:t>Two dimensional vector: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/>
              <p:cNvSpPr txBox="1">
                <a:spLocks/>
              </p:cNvSpPr>
              <p:nvPr/>
            </p:nvSpPr>
            <p:spPr>
              <a:xfrm>
                <a:off x="1345325" y="2226050"/>
                <a:ext cx="7798676" cy="6463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en-US" altLang="en-US" sz="2400" b="1" kern="1200" dirty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1pPr>
                <a:lvl2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8288" indent="-268288">
                  <a:spcAft>
                    <a:spcPts val="675"/>
                  </a:spcAft>
                  <a:buClr>
                    <a:srgbClr val="0070C0"/>
                  </a:buClr>
                </a:pPr>
                <a:r>
                  <a:rPr lang="en-US" altLang="ko-KR" b="0" dirty="0"/>
                  <a:t>Column vector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ko-KR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altLang="ko-KR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ko-KR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ko-KR" altLang="ar-AE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ar-AE" altLang="ko-KR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AE" altLang="ko-KR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ar-AE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ar-AE" altLang="ko-KR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ko-KR" b="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25" y="2226050"/>
                <a:ext cx="7798676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095" b="-4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>
              <a:xfrm>
                <a:off x="3468914" y="3140450"/>
                <a:ext cx="5675086" cy="43858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en-US" altLang="en-US" sz="2400" b="1" kern="1200" dirty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1pPr>
                <a:lvl2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0"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ar-AE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ar-AE" altLang="ko-KR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altLang="ko-KR" sz="2400" dirty="0"/>
                  <a:t>= </a:t>
                </a:r>
                <a:r>
                  <a:rPr lang="en-US" altLang="ko-KR" sz="2400" dirty="0"/>
                  <a:t> first component of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ko-KR" sz="2400" dirty="0"/>
                  <a:t>, </a:t>
                </a:r>
                <a:endParaRPr lang="en-US" altLang="ko-KR" sz="2400" b="0" dirty="0"/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914" y="3140450"/>
                <a:ext cx="5675086" cy="438582"/>
              </a:xfrm>
              <a:prstGeom prst="rect">
                <a:avLst/>
              </a:prstGeom>
              <a:blipFill rotWithShape="0">
                <a:blip r:embed="rId5"/>
                <a:stretch>
                  <a:fillRect t="-20833" b="-2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/>
              <p:cNvSpPr txBox="1">
                <a:spLocks/>
              </p:cNvSpPr>
              <p:nvPr/>
            </p:nvSpPr>
            <p:spPr>
              <a:xfrm>
                <a:off x="3468914" y="3754832"/>
                <a:ext cx="5675086" cy="43858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en-US" altLang="en-US" sz="2400" b="1" kern="1200" dirty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1pPr>
                <a:lvl2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0">
                  <a:spcAft>
                    <a:spcPts val="675"/>
                  </a:spcAft>
                  <a:buClr>
                    <a:srgbClr val="0070C0"/>
                  </a:buClr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ar-A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ar-AE" altLang="ko-K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ko-KR" sz="2400" dirty="0"/>
                  <a:t>= </a:t>
                </a:r>
                <a:r>
                  <a:rPr lang="en-US" altLang="ko-KR" sz="2400" dirty="0"/>
                  <a:t> second component of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ko-KR" sz="2400" dirty="0"/>
                  <a:t>.</a:t>
                </a:r>
              </a:p>
            </p:txBody>
          </p:sp>
        </mc:Choice>
        <mc:Fallback xmlns="">
          <p:sp>
            <p:nvSpPr>
              <p:cNvPr id="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914" y="3754832"/>
                <a:ext cx="5675086" cy="438582"/>
              </a:xfrm>
              <a:prstGeom prst="rect">
                <a:avLst/>
              </a:prstGeom>
              <a:blipFill rotWithShape="0">
                <a:blip r:embed="rId6"/>
                <a:stretch>
                  <a:fillRect t="-20833" b="-2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1345325" y="4366660"/>
                <a:ext cx="7798676" cy="424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en-US" altLang="en-US" sz="2400" b="1" kern="1200" dirty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defRPr>
                </a:lvl1pPr>
                <a:lvl2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8288" indent="-268288">
                  <a:spcAft>
                    <a:spcPts val="675"/>
                  </a:spcAft>
                  <a:buClr>
                    <a:srgbClr val="0070C0"/>
                  </a:buClr>
                </a:pPr>
                <a:r>
                  <a:rPr lang="en-US" altLang="ko-KR" b="0" dirty="0"/>
                  <a:t>We write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b="0" dirty="0"/>
                  <a:t> as a column vector, not as a row.</a:t>
                </a: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25" y="4366660"/>
                <a:ext cx="7798676" cy="424732"/>
              </a:xfrm>
              <a:prstGeom prst="rect">
                <a:avLst/>
              </a:prstGeom>
              <a:blipFill rotWithShape="0">
                <a:blip r:embed="rId7"/>
                <a:stretch>
                  <a:fillRect l="-1095" t="-20000" b="-3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343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Difference between point and 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344614" y="1724025"/>
            <a:ext cx="7599690" cy="3790950"/>
          </a:xfrm>
        </p:spPr>
        <p:txBody>
          <a:bodyPr>
            <a:normAutofit/>
          </a:bodyPr>
          <a:lstStyle/>
          <a:p>
            <a:pPr marL="265113" indent="-265113">
              <a:spcAft>
                <a:spcPts val="675"/>
              </a:spcAft>
              <a:buClr>
                <a:srgbClr val="0070C0"/>
              </a:buClr>
            </a:pPr>
            <a:r>
              <a:rPr lang="en-US" altLang="ko-KR" b="0" dirty="0"/>
              <a:t>A </a:t>
            </a:r>
            <a:r>
              <a:rPr lang="en-US" altLang="ko-KR" dirty="0">
                <a:solidFill>
                  <a:srgbClr val="0070C0"/>
                </a:solidFill>
              </a:rPr>
              <a:t>point</a:t>
            </a:r>
            <a:r>
              <a:rPr lang="en-US" altLang="ko-KR" b="0" dirty="0"/>
              <a:t> has position in space. </a:t>
            </a:r>
            <a:br>
              <a:rPr lang="en-US" altLang="ko-KR" b="0" dirty="0"/>
            </a:br>
            <a:r>
              <a:rPr lang="en-US" altLang="ko-KR" b="0" dirty="0"/>
              <a:t>The only characteristic that distinguishes one point </a:t>
            </a:r>
            <a:br>
              <a:rPr lang="en-US" altLang="ko-KR" b="0" dirty="0"/>
            </a:br>
            <a:r>
              <a:rPr lang="en-US" altLang="ko-KR" b="0" dirty="0"/>
              <a:t>from another is its position.</a:t>
            </a:r>
          </a:p>
          <a:p>
            <a:pPr marL="265113" indent="-265113">
              <a:spcAft>
                <a:spcPts val="675"/>
              </a:spcAft>
              <a:buClr>
                <a:srgbClr val="0070C0"/>
              </a:buClr>
            </a:pPr>
            <a:r>
              <a:rPr lang="en-US" altLang="ko-KR" b="0" dirty="0"/>
              <a:t>A </a:t>
            </a:r>
            <a:r>
              <a:rPr lang="en-US" altLang="ko-KR" dirty="0">
                <a:solidFill>
                  <a:srgbClr val="0070C0"/>
                </a:solidFill>
              </a:rPr>
              <a:t>vector</a:t>
            </a:r>
            <a:r>
              <a:rPr lang="en-US" altLang="ko-KR" b="0" dirty="0"/>
              <a:t> has both magnitude and direction, </a:t>
            </a:r>
            <a:br>
              <a:rPr lang="en-US" altLang="ko-KR" b="0" dirty="0"/>
            </a:br>
            <a:r>
              <a:rPr lang="en-US" altLang="ko-KR" b="0" dirty="0"/>
              <a:t>but no fixed position in space.</a:t>
            </a:r>
            <a:endParaRPr lang="en-US" altLang="ko-KR" b="0" dirty="0">
              <a:solidFill>
                <a:srgbClr val="0070C0"/>
              </a:solidFill>
            </a:endParaRPr>
          </a:p>
          <a:p>
            <a:pPr marL="265113" indent="-265113">
              <a:spcAft>
                <a:spcPts val="675"/>
              </a:spcAft>
              <a:buClr>
                <a:srgbClr val="0070C0"/>
              </a:buClr>
            </a:pPr>
            <a:endParaRPr lang="en-US" altLang="ko-KR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064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Point 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954790" y="1699751"/>
            <a:ext cx="3600000" cy="3600000"/>
            <a:chOff x="7189750" y="1102607"/>
            <a:chExt cx="3600000" cy="3600000"/>
          </a:xfrm>
        </p:grpSpPr>
        <p:cxnSp>
          <p:nvCxnSpPr>
            <p:cNvPr id="6" name="직선 연결선 5"/>
            <p:cNvCxnSpPr/>
            <p:nvPr/>
          </p:nvCxnSpPr>
          <p:spPr>
            <a:xfrm rot="10800000" flipV="1">
              <a:off x="7189750" y="191239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rot="10800000" flipV="1">
              <a:off x="7189750" y="2002409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0800000" flipV="1">
              <a:off x="7189750" y="209242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10800000" flipV="1">
              <a:off x="7189750" y="155231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10800000" flipV="1">
              <a:off x="7189750" y="1642333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0800000" flipV="1">
              <a:off x="7189750" y="173235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10800000" flipV="1">
              <a:off x="7189750" y="119223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0800000" flipV="1">
              <a:off x="7189750" y="128225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10800000" flipV="1">
              <a:off x="7189750" y="137227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0800000" flipV="1">
              <a:off x="7189750" y="227246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0800000" flipV="1">
              <a:off x="7189750" y="2362485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0800000" flipV="1">
              <a:off x="7189750" y="245250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0800000" flipV="1">
              <a:off x="7189750" y="263254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0800000" flipV="1">
              <a:off x="7189750" y="2722561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0800000" flipV="1">
              <a:off x="7189750" y="281258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0800000">
              <a:off x="7189750" y="389280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0800000">
              <a:off x="7189750" y="3802789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10800000">
              <a:off x="7189750" y="371277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10800000">
              <a:off x="7189750" y="353273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10800000">
              <a:off x="7189750" y="3442713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0800000">
              <a:off x="7189750" y="335269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0800000">
              <a:off x="7189750" y="317265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0800000">
              <a:off x="7189750" y="308263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0800000">
              <a:off x="7189750" y="299261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10800000">
              <a:off x="7189750" y="461296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0800000">
              <a:off x="7189750" y="4522941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0800000">
              <a:off x="7189750" y="443292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0800000">
              <a:off x="7189750" y="425288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10800000">
              <a:off x="7189750" y="4162865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0800000">
              <a:off x="7189750" y="407284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6200000">
              <a:off x="5391743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6200000">
              <a:off x="547938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rot="16200000">
              <a:off x="5569400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16200000">
              <a:off x="565941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rot="16200000">
              <a:off x="5749438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16200000">
              <a:off x="583945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16200000">
              <a:off x="5929476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16200000">
              <a:off x="601949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>
              <a:off x="6109514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619953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16200000">
              <a:off x="6289552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16200000">
              <a:off x="637957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rot="16200000">
              <a:off x="6469590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16200000">
              <a:off x="655960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16200000">
              <a:off x="6649628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16200000">
              <a:off x="673964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6829666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16200000">
              <a:off x="691968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6200000">
              <a:off x="7009704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16200000">
              <a:off x="709972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16200000" flipV="1">
              <a:off x="8987757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16200000" flipV="1">
              <a:off x="890010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16200000" flipV="1">
              <a:off x="8810084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16200000" flipV="1">
              <a:off x="872006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16200000" flipV="1">
              <a:off x="8630046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rot="16200000" flipV="1">
              <a:off x="854002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rot="16200000" flipV="1">
              <a:off x="8450008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rot="16200000" flipV="1">
              <a:off x="835998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6200000" flipV="1">
              <a:off x="8269970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16200000" flipV="1">
              <a:off x="817995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rot="16200000" flipV="1">
              <a:off x="8089932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16200000" flipV="1">
              <a:off x="799991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16200000" flipV="1">
              <a:off x="7909894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6200000" flipV="1">
              <a:off x="781987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6200000" flipV="1">
              <a:off x="7729856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16200000" flipV="1">
              <a:off x="763983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6200000" flipV="1">
              <a:off x="7549818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rot="16200000" flipV="1">
              <a:off x="745979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16200000" flipV="1">
              <a:off x="7369780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6200000" flipV="1">
              <a:off x="727976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0800000">
              <a:off x="7189750" y="4700614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rot="10800000">
              <a:off x="7189750" y="4342903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rot="10800000">
              <a:off x="7189750" y="398282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10800000">
              <a:off x="7189750" y="362275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rot="10800000">
              <a:off x="7189750" y="3262675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rot="10800000" flipV="1">
              <a:off x="7189750" y="1104600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rot="10800000" flipV="1">
              <a:off x="7189750" y="1462295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10800000" flipV="1">
              <a:off x="7189750" y="182237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0800000" flipV="1">
              <a:off x="7189750" y="218244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rot="10800000" flipV="1">
              <a:off x="7189750" y="2542523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rot="16200000" flipV="1">
              <a:off x="7192631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rot="10800000" flipV="1">
              <a:off x="7189750" y="290209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/>
          <p:cNvGrpSpPr/>
          <p:nvPr/>
        </p:nvGrpSpPr>
        <p:grpSpPr>
          <a:xfrm>
            <a:off x="2954790" y="1699751"/>
            <a:ext cx="3600000" cy="3600000"/>
            <a:chOff x="7189750" y="1102607"/>
            <a:chExt cx="3600000" cy="3600000"/>
          </a:xfrm>
        </p:grpSpPr>
        <p:cxnSp>
          <p:nvCxnSpPr>
            <p:cNvPr id="90" name="직선 연결선 89"/>
            <p:cNvCxnSpPr/>
            <p:nvPr/>
          </p:nvCxnSpPr>
          <p:spPr>
            <a:xfrm rot="10800000">
              <a:off x="7189750" y="2902599"/>
              <a:ext cx="36000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rot="16200000">
              <a:off x="7189742" y="2902607"/>
              <a:ext cx="36000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5003699" y="2796470"/>
            <a:ext cx="1537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Point (2, 3)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 flipH="1" flipV="1">
            <a:off x="5536540" y="2524656"/>
            <a:ext cx="235681" cy="31296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5419678" y="23647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557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53" presetClass="entr" presetSubtype="16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4" grpId="0" animBg="1"/>
      <p:bldP spid="9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직선 연결선 96"/>
          <p:cNvCxnSpPr/>
          <p:nvPr/>
        </p:nvCxnSpPr>
        <p:spPr>
          <a:xfrm rot="10800000" flipV="1">
            <a:off x="1109428" y="2547342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rot="10800000" flipV="1">
            <a:off x="1109428" y="2637361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rot="10800000" flipV="1">
            <a:off x="1109428" y="2727380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rot="10800000" flipV="1">
            <a:off x="1109428" y="2187266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rot="10800000" flipV="1">
            <a:off x="1109428" y="2277285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rot="10800000" flipV="1">
            <a:off x="1109428" y="2367304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rot="10800000" flipV="1">
            <a:off x="1109428" y="1827190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rot="10800000" flipV="1">
            <a:off x="1109428" y="191720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rot="10800000" flipV="1">
            <a:off x="1109428" y="2007228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rot="10800000" flipV="1">
            <a:off x="1109428" y="2907418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rot="10800000" flipV="1">
            <a:off x="1109428" y="2997437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rot="10800000" flipV="1">
            <a:off x="1109428" y="3087456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rot="10800000" flipV="1">
            <a:off x="1109428" y="3267494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rot="10800000" flipV="1">
            <a:off x="1109428" y="3357513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rot="10800000" flipV="1">
            <a:off x="1109428" y="3447532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10800000">
            <a:off x="1109428" y="4527760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10800000">
            <a:off x="1109428" y="4437741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rot="10800000">
            <a:off x="1109428" y="4347722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rot="10800000">
            <a:off x="1109428" y="4167684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10800000">
            <a:off x="1109428" y="4077665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10800000">
            <a:off x="1109428" y="3987646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10800000">
            <a:off x="1109428" y="3807608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rot="10800000">
            <a:off x="1109428" y="371758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10800000">
            <a:off x="1109428" y="3627570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10800000">
            <a:off x="1109428" y="5247912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10800000">
            <a:off x="1109428" y="5157893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10800000">
            <a:off x="1109428" y="5067874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rot="10800000">
            <a:off x="1109428" y="4887836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10800000">
            <a:off x="1109428" y="4797817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10800000">
            <a:off x="1109428" y="4707798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16200000">
            <a:off x="-600941" y="353755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16200000">
            <a:off x="-510922" y="353755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rot="16200000">
            <a:off x="-420903" y="353755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rot="16200000">
            <a:off x="-240865" y="353755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rot="16200000">
            <a:off x="-150846" y="353755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rot="16200000">
            <a:off x="-60827" y="353755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rot="16200000">
            <a:off x="119211" y="353755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 rot="16200000">
            <a:off x="209230" y="353755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rot="16200000">
            <a:off x="299249" y="353755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rot="16200000">
            <a:off x="479287" y="353755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rot="16200000">
            <a:off x="569306" y="353755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rot="16200000">
            <a:off x="659325" y="353755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16200000">
            <a:off x="839363" y="353755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 rot="16200000">
            <a:off x="929382" y="353755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 rot="16200000">
            <a:off x="1019401" y="353755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rot="16200000" flipV="1">
            <a:off x="2819781" y="353755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rot="16200000" flipV="1">
            <a:off x="2729762" y="353755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rot="16200000" flipV="1">
            <a:off x="2639743" y="353755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 rot="16200000" flipV="1">
            <a:off x="2459705" y="353755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 rot="16200000" flipV="1">
            <a:off x="2369686" y="353755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rot="16200000" flipV="1">
            <a:off x="2279667" y="353755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 rot="16200000" flipV="1">
            <a:off x="2099629" y="353755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 rot="16200000" flipV="1">
            <a:off x="2009610" y="353755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 rot="16200000" flipV="1">
            <a:off x="1919591" y="353755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 rot="16200000" flipV="1">
            <a:off x="1739553" y="353755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 rot="16200000" flipV="1">
            <a:off x="1649534" y="353755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rot="16200000" flipV="1">
            <a:off x="1559515" y="353755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C3A41FB-E132-EB50-9E00-77CDF3E80B08}"/>
              </a:ext>
            </a:extLst>
          </p:cNvPr>
          <p:cNvGrpSpPr/>
          <p:nvPr/>
        </p:nvGrpSpPr>
        <p:grpSpPr>
          <a:xfrm>
            <a:off x="1111421" y="1737559"/>
            <a:ext cx="3596014" cy="3600000"/>
            <a:chOff x="1111421" y="1737559"/>
            <a:chExt cx="3596014" cy="3600000"/>
          </a:xfrm>
        </p:grpSpPr>
        <p:cxnSp>
          <p:nvCxnSpPr>
            <p:cNvPr id="127" name="직선 연결선 126"/>
            <p:cNvCxnSpPr/>
            <p:nvPr/>
          </p:nvCxnSpPr>
          <p:spPr>
            <a:xfrm rot="16200000">
              <a:off x="-688579" y="3537559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rot="16200000">
              <a:off x="-330884" y="3537559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rot="16200000">
              <a:off x="29192" y="3537559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rot="16200000">
              <a:off x="389268" y="3537559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16200000">
              <a:off x="749344" y="3537559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 rot="16200000" flipV="1">
              <a:off x="2907435" y="3537559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 rot="16200000" flipV="1">
              <a:off x="2549724" y="3537559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rot="16200000" flipV="1">
              <a:off x="2189648" y="3537559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rot="16200000" flipV="1">
              <a:off x="1829572" y="3537559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 rot="16200000" flipV="1">
              <a:off x="1469496" y="3537559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4" name="직선 연결선 163"/>
          <p:cNvCxnSpPr/>
          <p:nvPr/>
        </p:nvCxnSpPr>
        <p:spPr>
          <a:xfrm rot="16200000" flipV="1">
            <a:off x="1379477" y="353755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rot="16200000" flipV="1">
            <a:off x="1289458" y="353755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 rot="16200000" flipV="1">
            <a:off x="1199439" y="3537559"/>
            <a:ext cx="360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 rot="16200000" flipV="1">
            <a:off x="1112309" y="3537559"/>
            <a:ext cx="360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D3FD0D-CCDE-C591-37B1-685E09A677B8}"/>
              </a:ext>
            </a:extLst>
          </p:cNvPr>
          <p:cNvGrpSpPr/>
          <p:nvPr/>
        </p:nvGrpSpPr>
        <p:grpSpPr>
          <a:xfrm>
            <a:off x="1109428" y="1739552"/>
            <a:ext cx="3600000" cy="3596014"/>
            <a:chOff x="1109428" y="1739552"/>
            <a:chExt cx="3600000" cy="3596014"/>
          </a:xfrm>
        </p:grpSpPr>
        <p:cxnSp>
          <p:nvCxnSpPr>
            <p:cNvPr id="167" name="직선 연결선 166"/>
            <p:cNvCxnSpPr/>
            <p:nvPr/>
          </p:nvCxnSpPr>
          <p:spPr>
            <a:xfrm rot="10800000">
              <a:off x="1109428" y="5335566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 rot="10800000">
              <a:off x="1109428" y="4977855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rot="10800000">
              <a:off x="1109428" y="4617779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 rot="10800000">
              <a:off x="1109428" y="4257703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 rot="10800000">
              <a:off x="1109428" y="389762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 rot="10800000" flipV="1">
              <a:off x="1109428" y="1739552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 rot="10800000" flipV="1">
              <a:off x="1109428" y="209724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 rot="10800000" flipV="1">
              <a:off x="1109428" y="2457323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 rot="10800000" flipV="1">
              <a:off x="1109428" y="2817399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 rot="10800000" flipV="1">
              <a:off x="1109428" y="3177475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 rot="10800000" flipV="1">
              <a:off x="1109428" y="3537043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화살표 연결선 4"/>
          <p:cNvCxnSpPr/>
          <p:nvPr/>
        </p:nvCxnSpPr>
        <p:spPr>
          <a:xfrm>
            <a:off x="2929397" y="2457322"/>
            <a:ext cx="700174" cy="0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/>
          <p:nvPr/>
        </p:nvCxnSpPr>
        <p:spPr>
          <a:xfrm flipV="1">
            <a:off x="3629571" y="2457324"/>
            <a:ext cx="0" cy="1080228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Representation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60146" y="1941783"/>
                <a:ext cx="3849630" cy="913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ym typeface="Wingdings" panose="05000000000000000000" pitchFamily="2" charset="2"/>
                  </a:rPr>
                  <a:t></a:t>
                </a:r>
                <a:r>
                  <a:rPr lang="en-US" sz="2000" dirty="0"/>
                  <a:t> </a:t>
                </a:r>
              </a:p>
              <a:p>
                <a:pPr latinLnBrk="0"/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146" y="1941783"/>
                <a:ext cx="3849630" cy="9133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직선 연결선 179"/>
          <p:cNvCxnSpPr/>
          <p:nvPr/>
        </p:nvCxnSpPr>
        <p:spPr>
          <a:xfrm rot="10800000">
            <a:off x="1107435" y="3527734"/>
            <a:ext cx="36000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 rot="16200000">
            <a:off x="1109420" y="3537559"/>
            <a:ext cx="36000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직사각형 181"/>
              <p:cNvSpPr/>
              <p:nvPr/>
            </p:nvSpPr>
            <p:spPr>
              <a:xfrm>
                <a:off x="3475857" y="2547057"/>
                <a:ext cx="662746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직사각형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857" y="2547057"/>
                <a:ext cx="662746" cy="7081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직선 화살표 연결선 182"/>
          <p:cNvCxnSpPr/>
          <p:nvPr/>
        </p:nvCxnSpPr>
        <p:spPr>
          <a:xfrm flipV="1">
            <a:off x="2929397" y="2457322"/>
            <a:ext cx="700174" cy="1055348"/>
          </a:xfrm>
          <a:prstGeom prst="straightConnector1">
            <a:avLst/>
          </a:prstGeom>
          <a:ln w="44450" cap="rnd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160146" y="3666331"/>
            <a:ext cx="3849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1200"/>
              </a:spcAft>
            </a:pPr>
            <a:r>
              <a:rPr lang="en-US" sz="2000" i="1" dirty="0"/>
              <a:t>Second component: </a:t>
            </a:r>
            <a:br>
              <a:rPr lang="en-US" sz="2000" dirty="0"/>
            </a:br>
            <a:r>
              <a:rPr lang="en-US" sz="2000" b="1" dirty="0"/>
              <a:t>3 units </a:t>
            </a:r>
            <a:r>
              <a:rPr lang="en-US" sz="2000" dirty="0"/>
              <a:t>in the </a:t>
            </a:r>
            <a:r>
              <a:rPr lang="en-US" sz="2000" b="1" dirty="0"/>
              <a:t>vertical</a:t>
            </a:r>
            <a:r>
              <a:rPr lang="en-US" sz="2000" dirty="0"/>
              <a:t> direction</a:t>
            </a:r>
            <a:br>
              <a:rPr lang="en-US" sz="2000" dirty="0"/>
            </a:br>
            <a:r>
              <a:rPr lang="en-US" sz="2000" dirty="0"/>
              <a:t>(bottom to top)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160146" y="2640426"/>
            <a:ext cx="3849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1200"/>
              </a:spcAft>
            </a:pPr>
            <a:r>
              <a:rPr lang="en-US" sz="2000" i="1" dirty="0"/>
              <a:t>First component: </a:t>
            </a:r>
            <a:br>
              <a:rPr lang="en-US" sz="2000" dirty="0"/>
            </a:br>
            <a:r>
              <a:rPr lang="en-US" sz="2000" b="1" dirty="0"/>
              <a:t>2 units </a:t>
            </a:r>
            <a:r>
              <a:rPr lang="en-US" sz="2000" dirty="0"/>
              <a:t>in the </a:t>
            </a:r>
            <a:r>
              <a:rPr lang="en-US" sz="2000" b="1" dirty="0"/>
              <a:t>horizontal</a:t>
            </a:r>
            <a:r>
              <a:rPr lang="en-US" sz="2000" dirty="0"/>
              <a:t> direction</a:t>
            </a:r>
            <a:br>
              <a:rPr lang="en-US" sz="2000" dirty="0"/>
            </a:br>
            <a:r>
              <a:rPr lang="en-US" sz="2000" dirty="0"/>
              <a:t>(left to right)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72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57B3F092-BEB6-4EDD-871C-D28339FD0241}"/>
  <p:tag name="ISPRING_PROJECT_VERSION" val="9.3"/>
  <p:tag name="ISPRING_PROJECT_FOLDER_UPDATED" val="1"/>
  <p:tag name="ISPRING_FIRST_PUBLISH" val="1"/>
  <p:tag name="ISPRING_LMS_API_VERSION" val="SCORM 2004 (4th edition)"/>
  <p:tag name="ISPRING_ULTRA_SCORM_COURSE_ID" val="C84C16C7-18F6-4DAA-ADB6-C818B1FC1ECF"/>
  <p:tag name="ISPRING_CMI5_LAUNCH_METHOD" val="any window"/>
  <p:tag name="ISPRINGCLOUDFOLDERID" val="1"/>
  <p:tag name="ISPRINGONLINEFOLDERID" val="1"/>
  <p:tag name="ISPRING_OUTPUT_FOLDER" val="[[&quot;\uFFFD+\uFFFDz{99D4470D-E143-4837-BB86-1009ABD3F6D4}&quot;,&quot;\\\\BMS\\20_Edit_MAC\\2022_EditDesign\u25CF\\2022_SCORM\\202209_LinearAlgebra_OriginalPPT\\01_LinearAlgebra_202209&quot;]]"/>
  <p:tag name="ISPRING_SCORM_RATE_SLIDES" val="0"/>
  <p:tag name="ISPRING_SCORM_PASSING_SCORE" val="80.000000"/>
  <p:tag name="ISPRING_CURRENT_PLAYER_ID" val="universal"/>
  <p:tag name="ISPRING_PRESENTATION_COURSE_TITLE" val="01-1_LinearAlgebra_202209_R"/>
  <p:tag name="ISPRING_ULTRA_SCORM_COURCE_TITLE" val="01-1_LinearAlgebra_202209_R1"/>
  <p:tag name="ISPRING_PRESENTATION_TITLE" val="01-1_LinearAlgebra_202209_R1"/>
  <p:tag name="ISPRING_WEBLINKS_TARGET" val="_blank"/>
  <p:tag name="ISPRING_WEBLINKS_TARGETMJT" val="_self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133.333328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0&quot;}}"/>
  <p:tag name="ISPRING_PRESENTER_PHOTO_0" val="png|iVBORw0KGgoAAAANSUhEUgAAAQ0AAAA8CAYAAAB8Q++0AAAAGXRFWHRTb2Z0d2FyZQBBZG9iZSBJ&#10;bWFnZVJlYWR5ccllPAAACG9JREFUeNrsnF1y4jgQx5WteV/vCcZ7gmFOEDhByNtu7UPgBDEnIDlB&#10;4ARhHqZm3gInQDnBOCeI5wTrG8xKuBWEaNkSGMIm/1+VK8E2bX11q7slIwQAAAAAAAAAAAAAAAAA&#10;AAAAAAAAAAAAAAAAAAAAAAAAAAAAAAAAAAAAAAAAAAAAAAAAAAAAAAAAAOBtcnZQ6ZnsWp8KMekW&#10;aPK3xV9//9NRfxLrVPn929f8DdWv65wqVP3e9Tj+4Cj40romlZL39pRvy7tVxw3U7CQUQSv5s6Ps&#10;L/2klCKmn+7U0d0YN0L03lBzLd32ee/j+Deo0Lsk8xgMzTUZFQAaPI3DcOvMQOA0uKq5pg1GXx0z&#10;NBM4vtGYdBGOnF5oMlB/0obbxjAa4HWMRiZvNjyNSVcG3ZPJhOLkC2uAl+p4Wg3mmIRqJvX3taKc&#10;0yzaIVk6WaflLJS8eWS9BlS2xInnc0v2gq3vthxTP50ontF5U/cOXfvycm1/xs7nkjzCO+tcqo3L&#10;929fD2Y4lPyU2i6lvhHUHz/VMTfJVHWfO/HMmhKRlJy9ovZzE7Xrfq+eU+5R/j7J/kR/H0l2kNy6&#10;uqlrfSq7aZtcXRsF1jmxxo5pV3M87lNvzZk1gHUHtpsIzeSvjVCF8zzce6pOvWuYDSdK1qjh2Qkp&#10;SBZQUt2YwwAl1x3xEDBT2yHZpZJbeuQtLaNT3SvEPQ1G0dh28QO9T+XfbMuq3f91zutB+jlA5tIx&#10;nFJ9r1dzf0L9OwhoO93HP5zzPSVf1iiOm5itQ/fLUMmb15T3F9NeSUD5V+1ap5yM7B6NxXumDmy7&#10;Uns+RNTZ1Hu066RwaonQi0ClzGiWrmPpGAwzCHsrA1G536ZD09X9mew3yHxwPJ8JKXqPjpGTu+k6&#10;M3gTnMFok2vm3JQGtjuAOsxy475GSyv1c4DCmbZbRspeepRH0pEz+ZsH9d0sohpZYPn1fcvIpHJC&#10;RjKm3bk65zQRmGNujXXznPtd+/fDiRkNEzpMyZsorRBj7HTWtTfurkIe2z0bMu79TN13S4ag86K0&#10;mZSsZ7AZSpQrIzHp5szgnKh7762y9slIhSiJYU6hmO0J7auwXc/sVbyEQNvKMBbtJrAfxPaqTUHP&#10;lpYBP6eyxCjcvXN/STP9hAkr7hzjfKfO5z4PpsYTWpCCJp4yd6hclzvWISQ/1XFOj9w6Wx6J601e&#10;7dK/p2Y0BKuMVQ5jSMaja3VIyIx6680HaLmZvKTZz1hgPUPceEKYWyv/kDe4f7ZVDyUnA3eIzVFj&#10;5twX849WGDWwCsfL62pjE6lMdaFRysTwnEGdqfunNIsmOyoPG3aQkbxkwqrrCAXiFHOuZN5Sme2y&#10;9LUXFLjhLbFCm4Xd7uRJ1Y1JU78JJ1h7k0qGezrdpS9PzWjMGxTmsdF1q3Izm4mvzZ2pvpxGaoVI&#10;N4yBkVuDqsqbdCwjZmacXd36gxgMK+m4YdiYmHbKhFM7zUae0NN9vtcD00pGhmMcIPsT059lg/vt&#10;jqXQPpMNimlPQsLyNkP7lc3ZcEaH7pMer9I2RHZCdW9OzWg8tSCjy7jEsSGSzyClNCN1GzydXcgP&#10;5GH4vIyZ55xrNAZ6Bm1h63TKeFUhIcB4hz5LY/IhRrm0cQ2o56Luov6+DnWcMoUq7DzWqyMDcSXW&#10;K1EH5xTDk9Ok8lYePO6yWWotyPB9CkyW+UKatr0MrixZRAJwHJiX+b+TBuSPigP25VNk32aiOdFe&#10;0JGTx5PCaDR36h/eJc847CTVaslKVMvSBWNgbk6oPa5bkKG9jdE+a/tcOKCTcw0yL3bs85z6J97b&#10;a+ZcVInqGM+n9QnBSui6z9H1zrlwhvIiMBoel9aNJ2c1HoS7EabcChMqLyN1cg/zhoH16lDGfNCS&#10;OF+COJQZE2ro5c5LznBQ4jTUE3pilLb2bVTm7VwRaBRNuFbWzP4JYzDbhluan/r2XtBYaCWkrjMa&#10;SUACcU3TxqhjUa2ISGtWu1Of+XxBZTDcvRGXIjxpxRmhgdg9Edp6UMUM4NrNV1ac7OYE9Itsk129&#10;DYr1J44h0M95Vue1Af7peBidHQxS4hikoWfGHVC/uzJCxvBqLwXJlo5SZoLfcTs/Un9/rDEYvtC6&#10;VaPRiUwmnYnTYSTWy3XVhplM6kGxsFzFDrnu6cbA4TyIamt7aTX6ePXZNpSVgb1iZ/ZM/iAP5tiv&#10;jHOhyZcABeeWX43XMtmjPLfU7l1Gri/sSAPKq1cthmIz6d0h5c7FOnn5u+CT2EVkOKPLpDdumVcG&#10;6mbx6YF+f2Mu+KS18WxM252L9Xb3Vnibr8ZXXkXPiSUHNKiWdLhb1fVmsrpk33TLoOot8OaoZA48&#10;IVLn2N4HzabuQCkjtg5P286PaOUmL2co6hOKBRmYYYTsOd1fMm0/FutXCjpMOPs5woOaWM9IRP1K&#10;Wuxvk0R5bh4DbryoJf0146BkPOid8hsfHDeq7RBD1iSrYu6xr8tgw5HJP2mg+Nxd4zpOG5c79bsf&#10;mSxo8KUeWZJkSUqGXluKKxsSb20vt54zz1xEuvwXXOjiLAvmNXXyDXgte2Yl5jpW/+bWy2r9SEWa&#10;UagzEOuXt0RNXy0CjKhkPDWzf4SbwQszpgI8DMl8N6a+I1XfR7HeBsDVM6cyz6m8V27oEhtynlJI&#10;cYQIv6WfH9xOnuYtrdC8WTyJuKZk5b0buqj7zyKfu/WW656rQK78lAzfq//MoVUW0cYuXhgNcAqG&#10;4xczs/Y4w+HZg6A3P12iJV8XbO4Cx8RdPdGz4jMlXQsnD5EwrvYITfj6wNMAx/Y27kT4/gs79h+9&#10;pV85h9EAID72HogqWfsShzthiz5WSTwYCwAAAAAAAAAAAAAAAAAAAAAAAAAAAAAAAAAAAAAAAAAA&#10;AAAAAN47/wkwAO/kZqouD5nGAAAAAElFTkSuQmCC"/>
  <p:tag name="ISPRING_COMPANY_LOGO" val="ISPRING_PRESENTER_PHOTO_0"/>
  <p:tag name="ISPRING_PLAYERS_CUSTOMIZATION_2" val="UEsDBBQAAgAIANNhaVTuA81MSQMAAOMJAAAUAAAAdW5pdmVyc2FsL3BsYXllci54bWytVslu2zAQPTtA/kHgPaIdd0kCKUFbwOihLQK4282gpbHEWiJVkorifH1H1K7IbgPUgA1pOO9xlsehvbvHNHEeQGkuhU8W7pw4IAIZchH55NvX1cUVubs9P/OyhB1AOTz0SS54CWAJcULQgeKZQfA9M7FPegYXmYmTKS4VNwefLOfI3e60vCTnZzN0EdonsTHZDaVFUbhcI0JEWiZ5SaLdQKY0U6BBGFC0CoM4DfbG/B2N31QKag4Z6B4yMy/fuCZpOR41H5AUS1eqiF7O5wv68/OndRBDyi640IaJAIiDlZzZUm5ZsP8swzwBXdpmXhXkGowpg7C2mWdu+OJKOFoFPqkcNilozSLQbiIiQlu/hrMhqDCNdcNEuBHsgUeszG2jay/boo5Ex1KZIDc1eg+HrWQq3LT2nr9HJyL2dgnTcc2nB7lY/j2vk7F+m/J9MhabUb5NuI5xqQ/prNNJ0OGuXmprbGX7rZHtqmQijoLfOVcQ2tfv7QmYL0i1YStzG6eriwAX8GnFAiPV4QPCULq1bNxWKW6lFNeCWg633X3dUZAm2x0wkytoSjXzHngI8gtTyvbr1qgcPDoy1lg6BHu0SrluUtcQLzZp8vofelP6jVrzS0txqjcW8j9a8xGJ2qpwEcLjiqOPgRSragDLXdpckyVuuWcXk863ae84DUzdWcC2/MIRYJiKAE9/yAyjnZ0eg4JiGl2CXI2wvYWj4JhHcYJfM8kwXj1KkzK1n2ToLRwFJzLYT0Bb81HgVskCM9R5luEIeF685+ttR+i4JSNltnL06MRA9IJcG5nyJ6v1waQ0N1bUJ87v+Zlz7NOA3mW8hbydn0KMZsEgrmYy7E4R4GR44FCsBzwXtdXNcIxPTPvyaTTiS9N9OWWa+VwaNlllGU9yMHlWeTUnOc9GPiHsWJ6YD/2EhteHhY4Snr45prh+4FmVxZo/gVPwsPxzsFhiqZ0YSr375M3VsseAWsTZONjemo7tuJOiqYPrUvtW/dp2NHdUrZVKZsck5dW9qDDVPHiPcoyUzEU4EoBtWE2vE5zI7xQwJ4EdZrS4xOMhM5+8woc65+vX113KbxfXDdbGdV9tXMXyggupDriTH60PUpuIV881fPwDUEsDBBQAAgAIAGGJcVUSr6XlcQYAACoZAAAdAAAAdW5pdmVyc2FsL2NvbW1vbl9tZXNzYWdlcy5sbmetWf9u2zYQ/n9A34EwEGADurQd0GIYEhe0zMRCZFGV6LjZMAiMRdtEJNGTKCfZX3uaPdieZEdKduz+gCwnQBJEMu674/G774702ceHLEVrUZRS5ee9d6dve0jkM5XIfHHem7CLn3/toVLzPOGpysV5L1c99LH/6oezlOeLii8E/P/qB4TOMlGW8Fj2zdPTM5LJeS8YxNhxSBS5A4/EOHRx7OEB8eIBdq5iRuMBuXT9Xv9SIQ0/S4FuxULmOQSB1Ny+KFOZiLM3DWo3J5QxOo4D7BOv1x8orVWGBrw4Ds3H1+4lZi7148EEgP2o1/f5Wi64hhSi2wrg8/I47Igw5vqXgIhnMzCQtzKV+hFFQmvIxbGonjskvX50fAYZDTbpY2rVNXeToUshbWFYZ81CwgqrRCqU86KwiesAGHj4hoRx5BAANdCUxdEkCGjIyBAiNGyRWZXWGyJLlCuNymq1UoUWCZK5JRTfy3CmOuUmunL9GNzb9TWvXc9lN/GYmlyzqsgROH8xJz4Nx9jbQ5/PXwA+CElEfAbpDEaU0V4/KEQpci0KtFoqrbrgGZrFfkwvYodOfNYwDp18mpDI7rw/GQ9IeGJK+oRRBuvZfBSddHB0DX6+QahrcHYcoaYYEjDG4VWdEyck8GIYT1026vWdQnBDm3upl0hGq8KIkljztKr51Whnm7uN0uEgaHRjE/eAz+7arB06hvq7iT16CWLpXkJYKlvx/BF5aqF+/OXDh4d37z/81AkmAkJ5+0DIIr1/ewCQz0Lq1aIQ++Qz7Lb5282OTpjn+kDo5p9u1kDda+Ar/G21m4QhkLxhqBtZxTC58IhVjBtVoSVfC9N81lLcW32AIpBF03fMBzMFL/KqtcKGdIyBRFBXLHQdQ1AoBFUUj69r2an0UhXgrkSJLPltCtQyPg2rzOeruv5qbikjVSBgicq4zE/bXU99j+KhJdkY2I0vjVpsFwVIe/CW0mtTNq/BxX2eKp6geSEAkEaIr1apnDUi2vA+SPljaxQhnkITA7JTLwL9Gm7e9PokT9Cw4GaxHVFCHJEQAApeiuII29hy3ZojnKbdEEbu5ciDX2ZCGMnFMoVf3TWOgAATAtGqFI0c4yia0nBokmbUmKMVL8t7VSR7LN3dzzZg13coFILDdsBNs9wCAz8kzH5FIWa6HQyixJbfTV3BUoGAMbNiYEoqq0oNZZOtUqGFjVaapfBZPSiJuYL6SgXMTpb74N0WWyvNPTzxnVE8YFsJ9XiVz5YH2kFxfrM+dquhAprscr41pgYNZs3PoC4ghrSLBb0CDbzqYnFDYEiEP202O9Mq6N5GlDaiN+NGY9LHZpAwbFpLVZXwxqQEpMnuSHnazU1EoK/7zMXed7S1Rt1MYgu5FhBHkYii1RHIvUOGpqg+Tdzf4wvserZTf0k9/minPp6seT4zx4kZN3v6CJ8lMrGfGdpb/39V8m/EdSP1J02X8Ifk80nXePYay3cqgmstspVuc20S1oR/TBSmxL8bwiFLP87/dih/kZ3ZGeOfvT97x4Uue9QaxDMzdfhuvXQkzeRPYGAxzRFmjPRwq5FxO3Cp6Yjt544nO9e/2DtmuPlcHW7t0wbAV+hYjGgEObaRRzDqZNCFDre1Z4/d8O2p43D7KRlELoOuMxW3pdStnm09H9xfbTkf31h3Zta9ZsNc5pG9Ww6ATGUG8ScHYE7GZJOBukXsrWSqqjSx5Z/KO9smILdVJr6ehueFyuzblJcb+tdt6uNzoqgXF9ZOgw7z1LaCD96fnQI+fpcigkMYYxzsO2b2cUy1pwcaQfmYVHgs2oxOUEcZ17MltOO5qvLkQKD6CDYkFxjAmjVHghftU1gD8EUY9VvUvP2tE4iZ6EBEyRbsD19pUf7ZGcQsY4tRX15o8aDbgSYDy6IophcXMMnN520WDA/2Q7YPh1g1R+WNnQOnUuAras0Yc4H/L3Io5XVbzFQGr07b/TJzZWfpghnDzmgMFRjZglNVAWNnF4QN4Rw6CeFQ19SuA0AwQjCpU4HIAzcV1wXVXP2ANttjWq8/5sUdCDtTKu0Um91CU1C625qebkEqncq8U+TPa6tmwcwNYjwc2ishyCSc+O/qKSKBI+esuRtK1eJgMGeEfegbX+CJROqugCEh2ysfc61hrxA8xc13E//982+bfX1N2KgyCF/9/CR766879/aptN9qnL3Z+ZLjf1BLAwQUAAIACABhiXFVFR5gG6MAAAB/AQAALgAAAHVuaXZlcnNhbC9wbGF5YmFja19hbmRfbmF2aWdhdGlvbl9zZXR0aW5ncy54bWx1kEEKgzAQRfeewhsIXYdA16VFqBcYcZRAkgmZUfD2TURtadNl3vs/w4xiFDF+Yl3VtYJZ6CkQRUucUTXvd7YMC169cSCGfMKCvOdKJjcsUWgjMnrZlB7Bcsr/8GN4a2E9P+IjXjDlQmcc6kupsJlc8rCYaWPdGlCPEdOAL5hz6KG3eMO1J4jD4wzsG//VuZs2mx3eaUAdIrkgqvlAVbrXcfQXUEsDBBQAAgAIAGGJcVWVQRcNfwQAAN0WAAAnAAAAdW5pdmVyc2FsL2ZsYXNoX3B1Ymxpc2hpbmdfc2V0dGluZ3MueG1s5VjbcuI4EH3nK1TemsfBkPukDKkMmAo1BFjsuaS2tlLCFlgbWfJYMhnmab9mP2y/ZFsWcSAhicmGrczOQ4pY6j7d6stR287Jt5ihGUklFbxh1as1CxEeiJDyacP66HfeHllIKsxDzAQnDYsLC500K06SjRmVkUeUAlGJAIbL40Q1rEip5Ni2r6+vq1Qmqd4VLFOAL6uBiO0kJZJwRVI7YXgOP2qeEGktEEoAwF8s+EKtWakg5BikcxFmjCAaguec6kNh1mFYRpZtxMY4uJqmIuNhSzCRonQ6bli/tNx2vb17I2Og2jQmXMdENmFRL6tjHIZUe4GZR78TFBE6jcDdwz0LXdNQRQ1rt7ajYUDcvg+Tg5uzYw3TEhAErhb4MVE4xAqbR2NQkW9K3iyYpXDOcUwDH3aQDkDDavuXXq/bdi/7A9/1Ls/8857xYQMl3/3ib6Dkd/2eu4l8WfjW4Hx42r+4/Oy+97p+ORNnF0N31Ov2P1z6g0HP7w5vtSALK0F07NUoO5ANkaUBKYLsqCiLxxxTBoV9J/SSKGgNhtMp8UWHQuYnmElioT8SMv01w4yqOXRQDTroipDkVCYkUCOd6oal0oxYt3AGEByD/Bd1tP+uqKPDo5Wj28b67bHWeulAXySYz3tiKv5j1+v7B4XvOwcHjzu/zk0HK4WDCJoFzpP75tjLSzdiVPMGDhSdQSeSO6ecZIx5WZKIVDW117np5cXChQdgnIngK1nXz2gsWFgEjMRjEvZxTJYoxruivAOSdQtNoD4ZhHKQEI48zIHWqILwBgWAzMZSUZXTWWchfZpSzBDgAe8SdO7dC3cQ4VSuFGSRWc0lQfO3vlBE/m6CbZYeFPUYBSu6LUrJfxYZC9FcZIjRK9ATCLomi+G/iKBlPkOTVMT5KlCuQjI3M6PkmoQnZQxdgIk4A01dIIwoY+FrRr+jMZmIFHAJnsFtAOtUGvzqRsAJlvIWFN/4+MawVLffdr+80QfE4QzzYENwKFcSJ2or+HiOuFA3ehCOAGeS5EkJaZjvlTlb9flpKDoG8vxC2VjBlzTOGH5J+CIgS9BbTPl2rGyS+Cc9KG02wrO80XXz5tDQ4hRSYjBhIwC2o3zBsCUAA8yR4GyOcACXrdS0MaMik7BiCMJAy+d7aPShTPOnKTAzWExDkpaCrNV3dvf2Dw6P3h1X7b///Ovto0qLMWTIsDZn5pDWg7NROa07E9ITSo/MSU9oPjIt3dPtiDTWJR7ec3f91FhCvdv33dFpy+9+6voXawDyuN+/7Rxb38TrL+Z8Pnmt97Lnno5aZ2jkeh97vndcphb7AtpeBRFU80S/qZTRWbxKoHIGdPLKCA5H7qdSgJDGUo1bzmx/UEZq8KGM1MiMKsOlMaWUC3D1TA2VwuXDaEyhjH8IIinVmc/ioB+DDf71mG7oZEtsQHAaRFuro5+Dr7eZoP9x2F/3++uLBX41cp573n0/6LV/Am55pRE0T8X3t5UPbo699nOo3okppzGEVU/1xTfU5v5ezbHXb1UqgLb6SbpZ+QdQSwMEFAACAAgAYYlxVeZGGnuTAwAA7gwAACEAAAB1bml2ZXJzYWwvZmxhc2hfc2tpbl9zZXR0aW5ncy54bWyVV21PIjEQ/u6vINx3UeTUSxYSRL2Y89Qo4asp7AAN3XbTdvG4X3/TN7YLu8DRkNCZ5+m8dqqJWlHeWoNUVPB+u9senLVayayQErgeQ5YzoqHFSQb99uT98x3WFL4+f0qy+by4vbpodxxeMCE/QGvKF8pIgqxF0357Wmgt+PlMcI2HnnMhM8Lag2+P9pN0LPIYS6CPp3LmZAalmZtHs06heBtXj2Y1EWYiywnfPIuFOJ+S2WohRcFT45rlNdGWmxwko3yFyMtet3vda0IyqvSThqzi0/2tWadRcglKgXFp+N2soyxGpsCCpYuRWSdySlOHC7NDW1NFtaUdznVOFlBN8ujh/vL+qhnP8fRqVQ765Qga/miE9m56t71hI5SRDcidw7tmNTJEXuRVwsOdWY0EKRYmof8VQeAwQVK8fqZXfph1lGACMoaOXhHFaIplEDK1DXIY7HPZvTYrAvmf8ZBIzN2Wgr2ZIuxMD9MhUwYDLQtIOmHndGopvl4LjZcJBnPCFAJiUQl6wwjfSKHCMVVZiXuHL8rTCOQFJWIiWJHByPkbAavyEj8a3dm5Evu3lUUOSlh7YeRhKSyRL5jWPWQkLJEfplqvnG324Lsaxwn9cEd8MQ9nH7XACW5DvsIuaI2lZ3PLVWTaCwImEykMbFuNaQamaknHypxLnT2fEk7WdEE0PlK/DW66scGopLOj8J1W31eJpppBXbvNRCEVOoPqiY/WV65G4yju4VBD/QxzHdBVYVkU81rE6TDbaqP7A9Z1NrZ5c/uWxrek386IXIEcC8FUu+V5eP/QiHuV9xlmWuNbCvKJz0XEsbabSFxoUKeChbuDp8KJ1mS2zNCnphC2KXWVrS9g4s3WVZYX2RTkAzYEBRWyXBU64JIulgy/eoJ/4UAalK5oDUrH1Es8jhO67fhI4FsAiJwtQwO4jdNkBdOUwRrCVIkENuKm0BKF/V8XsOmvalNGklM60s+gslPic6qKGsIE3apnOM3x8a7JVNnAKiMlTPfS5cq8D2PSNGs8Ie3ed1LlYNTXJRBLVckmKbT40ERqf2i597GTNQw5zewEQkVkvkbjOEyI3GfFKkO29uSlC+bV2h62beMaTRPFzNlBt45iNbtDdozXczCXAPGAtcKz6An4BZupIDJ92UIqb0KN2rExRnw17bzGSZ/lOulEIlecuCYZ5dT8nzIqlBYZ/WvPevDvjs/FQcwZHoi6wT9QSwMEFAACAAgAYYlxVRAfn3x8BAAAZxYAACYAAAB1bml2ZXJzYWwvaHRtbF9wdWJsaXNoaW5nX3NldHRpbmdzLnhtbN1Y21LjOBB95ytU3prHibkMl0k5oZjEFKkJSTb2XKitLUqxlViLLHksOUzmab9mP2y/ZFtWMARCUCgyU+wDBW53n26dvqixd/w9ZWhKckkFbzg7tW0HER6JmPJJw/kUnr49cpBUmMeYCU4aDhcOOm5ueVkxYlQmAVEKVCUCGC7rmWo4iVJZ3XWvr69rVGa5fitYoQBf1iKRullOJOGK5G7G8Ax+qVlGpDNHsACAn1TwuVlzawshzyCdi7hgBNEYIudUHwqzM5UyxzVaIxxdTXJR8LglmMhRPhk1nN9afnunvXejY5DaNCVcUyKbINRiVcdxTHUQmAX0B0EJoZMEoj1856BrGquk4ext72oYUHcfwpTg5uhYw7QEcMDVHD8lCsdYYfNoHCryXckbgRHFM45TGoXwBunzN5x2eBl0O23/stcP/eDyLDzvmhjWMAr9r+EaRmEn7Prr6NvCt/rng5PexeUX/0PQCe1cnF0M/GG30/t4Gfb73bAzuLWCLCyQ6LmLLHuQDVHkEalI9lRSpCOOKYO6vke9JAo6g+F8QkJxSiHzY8wkcdBfGZn8XmBG1QwaaBsa6IqQ7ERmJFJDneqGo/KCOLdwBhACg/xXdbT/vqqjw6OFo7vG++2xlkbpQVtkmM+6YiJ+cug7+wdV7LsHB6uDXxamh5XCUQLNAucpY/Pcu6IbNarHBo4UnUInknunHBeMBUWWiVw1ddSl67vCKoRHYLyx4AtZ189oJFhcEUbSEYl7OIXaG5xyB42hIBlw188IRwHmMMaoAj6jykIWI6moKsfX6Vz7JKeYIRhRMGcJOg8e8BslOJcLFVilUg+PqPlHTygi/zTsGtGjqgGj4EX3gZX+F1GwGM1EgRi9AjuBoE2KFP5KCLo7wNA4F2kpZVgqJEs3U0quSXxs4+gCXKQFWOqKYEQZD98K+gONyFjkgEvwFKY/yKk0+LW1gDMs5S0ovonxjRlLnV7b//pGHxDHU8yjNcGhPkmaqY3g4xniQt3YAR0RLiQpkxLTuHxnc7ba89NQtQjk+YWysYAvaVow/JLwFSF3oDeY8s14WSfxT0Zg7TbB07LRdfOW0NDiFFJiMOFFBIOQ8vlItQCMMEeCsxnCEdyuUo+NKRWFBIkZEAZaPj9CYw9lWj5NYNkDj3lMcivI7Z3dvXf7B4dH7+s199+//3m70mi+dwwY1u7M4tF6dBmys7q3Ej1htGIxesJyxXr0wPZU5Kku8fhBuMvXRAvzTi/0hyetsPO5E14sASh5f3jbea6+epffxOVCcu8iHv26mzjwT4atMzT0g0/dMKjbVF9PQKOrKIH6Het/Rmxs5v8tIDsHOl02ioOh/9kKEBJn1ap2bnt9G63+RxutoVlOBncWE6sQ4LKZmOEJ1w2jKYXCfRWjw6oXnzV1Xkf/L93E6coBYEbGhvqf4DxKNlY5r3gm/7qc/I+ZXlr9ctn9hwKSUm30ky7CFyN9kbXAP+986HfbG6WP2vH3Kmr2ZekzT9UHtIUvZp679HvmFsgXPw43t/4DUEsDBBQAAgAIAGGJcVUqPd3RuQEAAHoGAAAhAAAAdW5pdmVyc2FsL2h0bWxfc2tpbl9zZXR0aW5ncy5qc29ujZRNb8IwDIbv+xUou05osO7zxmBIkzhMGrdph7R4pSJNqiR0YxP/fXXLR5K6G/WFvDy8jl3sn7Ne9bCE9R56P/Xn+vzin2sNULN6DRe+Ljr0HHVmRLaAeZaDyCSwACn3Pz3I2yNBGTNZm8abV7Q1jh9T+M0HF8bFC8JCE5ohtJLQPgnti0r87VW2q6qpyGlzvLZWyX6ipAVp+1LpnNcMO5/Wj1tgAKsS9D/oB0/AM72dYnSRR8erKYbLJSovuNzMVKr6MU9WqVZrudjlr3GXXm4K0NULXzXAIBoObyIXEJmxzxbyMPHkDqObLDQYA7u8o2sMEhY8BuH4Xo4x/kA943ZDA7rMTGb3dLtZBU+h1aXx02QwufIxWXm1utlK3nAWvmxDRLfRXTTyCME3oNtWQwwPVMW6aHFPjxgep1WKHTnldntUKL7IZLp7kfcYJIeXRduuv2S9Mfqx0ov922szx2YMbzCYN2Z5MJHNbnDmbkmMcd61bcLRpnaFJcfdBGlnlF3nlgs0RWgFZViSd7Hh6sHzW1U21yvQc6VEtU17jFvLk2VeLZjq8u/uohBUruTUisoD2NzqbPsLUEsDBBQAAgAIAGGJcVUIzImsbgAAAHIAAAAcAAAAdW5pdmVyc2FsL2xvY2FsX3NldHRpbmdzLnhtbA3KsQ6CMBAA0J2vuNyu1rgwUNh0cwB0bS5wMU2uV9M2IH9vtze8bvgFgY1T9lEtXs8GgXWJq9ePxdd8P7UIuZCuJFHZokaEoW86iQvJxKXUmOErdHCaOVQUflKo8z26kTfPu3skOpxpbwYvffMHUEsDBBQAAgAIAGKJcVUdhzQsTjIAAO9eAAAXAAAAdW5pdmVyc2FsL3VuaXZlcnNhbC5wbmftvAlUU1fbNozWWlrHaBWRACU4tIJESgWEQFqZ2jrQSZEypBAhVpkCMoQEopVKFJJIrQwypGrVVhkK0SRASFQgAYOJaAViIMEEiJiEGAIZCEm+gD4VfJ53ff+71r/+9X7/J2ux4Oyz73vf47Xvvfc559RXe0OWvbf+PSsrq2VffB74jZXV2ygrq7eyrRdbWgTdX3pb/ixI+yZkp1UtFzhquViE+GzPZ1ZW9cQl0zFvW67fTfk8PM3KannrzO8CdvIfB62sovO+CPzsu6xoxUByQeKPKB0KtodpBTuG8j5R+o7HUty21k8XYZfmdXzixNxsLHj3NvY+yOPHVW1lgIBV8ILSsZX40s7uzRmx60/8BGh1xz7+7Qs2Yf1o6bqz5xvvMoja8EbNvn1hNc2HwxS8kyuuHq672fv45vWeRwYM79m+Ot/yJOhUN5Fr0pPMevmjMJifNtQ8EWo189Pf0J1wSRTMrkwmgpQrcp+fmLg92w4sedooyXBAYXWtjldcFs40pVRclFWFCLFmLTY0bLbTIC1IlBMV2eoUYT1zeQtZwDA0KbFmw+jO2fuEiImB3rgls//T7AKjZ/4e89099PZsQ+t/2SD/skhrr8x6Z+bqbPWFyHYt05wz2BZHfrKlFogiGxZY2vd2p3//xdrsYw+L753mrETNNJ1vqtlQ4GvlVG5rA3jR4GNp8LEiJ2R8N8v62BU/kHJ1KAR5PyNqcOwuQRXTnOTpuwUEttz79GzHksj9GYUrBOlk/tcv6TWFdIHhuCF0VkBaHAicYj/b+dbW1ajjshejJpVZCPM7ZrRM4QRGD/q8GCqCEjL0dt/d+JCgWeJDq1DH1zT8wzgw+oef/5FqU5HNAady+zVFNpar374Yent/xxuy+WTD13INVKxBnpiMFvBDjX+HVvqp2lZLxRIpCesfRXr46z3C6VkX3N8wnmoLMzzu5WL3R5uneqHvNZdZ3+JLdvjx5X/g6DMRtQcEzseoy0UQIiUZxYl48Bv680VPEtAVxXNGL6mxgWFU8s7NJPrz6oGAqtyp0aPN83ts4z7OeVgu/PWk4DpOpo43DN44SL4EGp9JlU9O0a8qbp94R4pQxNdrfMQJgwnYCsIcYu1EW3izo+7WO1we7d5ChQMIiDCMHJ1HL9FLSVC0QCAsDua3tE9iyNJbo3NNp6TW5SiOSJnWicPhzflt23PJ0rYf53W4al3tld4z5lRvVmHE61sA5ZL1twBVUuld41xrCR0BoRKDbcmXHRdlies+86p9ix6lueLVMgpZFDKN3/VFoJUwd09/1BzrKQfWqj7hPsb/0IT/w8tJE1G5HbggE9LLqQoHlhRncSKEqaa+PooO7RU3R5/MbyNNgzPmPEfOgJPqlVnL1erOHvwPvj2nyOnkdDcXjZ3KKzce+vz4CtpEaxFnriIE7yNe4pHEypt2x29OxR3Oz20UYDaNXYNZ2fC23iHLTA7EuabVBd0oPFbWfu8R6G6wd8vuT/BWlYnOVYYDm3OFDen7kQMiwdk56jtcxV0D7Amr1GcXWV8CBJGlGZ9DpAkRyLKfvZc0fi+90i7zqTWgH9Wd5XTOEYm4axGbY/qpoSVIV/gX5KcE9gWpP2zkCcXN6+tTdTkM1rbekrkmZng3b+d+2IInZ7DBXwtkHy8GpJGNgX0thyoFniRk1+RcQ1E3c4H4XYsP3kbexNUCIsIC7+Eu8/3Z6TlwUn5PYyJyk1oju7B5Tmq02CNH5HvyuX0wDDMkIWr4PvhUQQ7sBjexgLOnC7YkZ67nFLTOXR6BtIq6U83fV1yo8CPqzrN9AI3k9KSIinA/7NaJuZJ4KTctRCx6ROMqn5EzVux4v15iw8Gni9NxOiD0BCCM+GTVclXkSN0Jxlzrj9QU0tGmVTdluCMCh+xc/lRAZJ1XFXbRswNetfYViYhz5RCJnjHXvcnCCxzbo0HW+D+axCV/pLendVYdeQrhZd0Tuw7imMge5TVOFDDgAyZ4DlQIBciBXavbJJLdvTgSX0P8LHKJN3oM8Dt50hd0l6URS7OIu/wPGn57zU7Bh9faglc5ebh9lLIboXBYhRDGwwIqUBU1zBLachVtKCBvhBM9HmNqT4mEzZkX0L6gwPgL7qtV7oxQ6uSuv2sl98tuUpGLU+UeC/UXbjks8EMD/eaZ+dQfpe0sJ+5OPDmGzBauUanP5SQisRTTHu/3+5xN8bKHc0NQWOV9/ZMCPHJkLApyxCvtaUlXuy2DP+Xl5DZ8xu+qLvfga91r4U0Vt7fk155CR3w9eX94PejfGNZmGcmDuqGzoVdkoqAZmHlQ5+4WUlTDfHyhFxJRMs9hGfaS4aUazb3kXA/j+tbEyGJQ89rxnOwWYtBcCxgIitTFLhbQ4veuQ+jjZXW/RoGc7yRT3OaHl+/Ekr6xb7MwJr30YZ17bmckxbQln7uFIPkggjRvVE1QFsTSN0mSuvg6sBVcVgCrLfbLF3hf0s2LDWLA9MWbrv7Cqx67SRYInjhC74R9nPm0ehTH5E/NC1b2k/u2V7SjNj/ZT60PoJjey9+ZVrGnsiZ0nh8h4qkb4ccKZfx4mWh7fi3HLunZ7sc0ripDpP3od8ezcwXMakuPoS74mK5ITN7Vy3QRN91R3bRv2pRM+7PDMIOOUIXB3/hTM/yXuVhCxF0QWO3ob4fdWtvLxH9ameMX4bUGRc4RDW0/HvrFXEkilwd104oTKKZ6lKrdhoe9co2cQU16lvquqr/BKDrXq6mdBzecC7Ie1mQ2eZL42fSDBhowIOOjvILAQbzufGJmcn6uSrCnMghzeG6CSNLCchdEQEicaEKMizgpctOTTeAAAEIezxt2i35P4jZ3piCGYkIb1qGWMo9t/ekQhHk9khCzljnkWvuoPBF9E3eXn3a3Z3hqHvNvjQsptE92akrPxZIA8b4lcGtkfGpFEFqA6Ar+QehPpYEjSmTzHPnt2g0BkQbPCOzPNGDrBTIM7OyA3l1S2sH1J0hLazjzIJD9EbdiYHHnX1M2f7XzKcgexQXZQtgGrgYvzbVDAMPE+oM8L0ZPQk4teE56++0FbFwRpdVYpt1ReBNreN3ySj9MUVaVKm1CXAC+IoAuVp2P4xn7cssGcuY5rS6g5Ms+2aq3AP7wiAHYxbVM6zFK7qnH+9rj3BrqnpS2TkSVzOtufSa8dOkAx6lteB0oKwPMTum2YHoSdGFqhRMQikBi84YFtF8DIFJF76qGdH7IXK/3i9dTwyvoz2xv1OdWoMoTZR+LC0XPPgaEDZhwzPoB67/qFQFPslbwL38ovnmvJ85xbm4hfY+WHecsuuu9WudTAqc9LfmjXSORXm02BuxvE8m7hnEP+E1y57kGSQIcoCJTO2o328lg0tSlgAQJQvzVAXsB9OhJ1ZcCHZovG3XIXgb35U/Np8sFeJI/t+1Oq1ZPq3kwWepSVV8fiy7a3fbIu9lr4Y+QEc9Y5X5IfpabqkJ8pI8lkn+z7MnHMPA8JFAV/HU+6K7sNDlHUt3v55a/UoCT2l7YfvFo3qMWsOQvKqfq3d2hc03jdRTM/GvNk+2ghEX8BCi6YNfGLoQ5eHpAdqSxVq5vIM3NzSTcp+d/vstpsthg4KT3WU+3sm0kY7mfds3Irqi/gudxbRteWZutP+EN92Qw0ZGEJ5vwu6BtlzeI9XW0iYC84QSRfN4U4euG9lTGYU89jvoENnXBUCACrXN8aHtPu28uU2pgX9edYd3Gw1fXgyUPVpTo25ORJBgtw2NuijQjKjrXi+Hd43+pCkSLEc+FFf9X1u3GUyKTQuSPHu/czJspx0mzZbtw4orXZZkwJBRqnOBHCMeLj/L3nDJiB99y9DZ7m6b/JE39GSIq0DEg5mk1scY8ePsEu4fvby4ohg2128AgZltcb3xzQkKaJ9j8uJeRwWAm6AVCDUUt9azDiuZW0dC1SK/Y6MA2XLLTRaXnFiGCao+SbCdpHaHlzrqTgBy2VDQ94sWDEpUPackZ3eMFbSaQK9tzeZBQkUO2blSlndtaIM0or5vcM1d7LLAf1NceXs4fd+J2FfZ5tUnV44CFzltYbMC7cEFMP3UZQeIOOCtld8kKjQQrP6UXxYbETiOm3/EOOJr3rH5spWGdrEtcvy+rULqGODCG6GP4t2YxbPz8NZV+IicHaP6jvuBJzPXh+poD/swedY4TAZ81Vo+nYXMx/Y4LshjJa2ERriQqc80Cb4N/v83cxCO+Jbvg4ZaPS5cUclfWRWD8Q+jWZ5DmA5u5SwnpsQIJ4wDC39fbn4hbh8hhjevSGIGBbW31rm1N6jQ8r5UuwhWoaCsFJJKEBjYBtcvgBoEhPytanSs+Uu4c5+rI295TYGxjw2GPJM7fsKf2TRQquur2QHq3vAe7Aak6AiGpUJgKI7AtQ6znatvV1dHXD5gvkv48sLkqgCL3f2XEZzd+cX3aH+cMieectM5IW7lU8CEN/ysgjYpIY8FHvGk5u6vttPY+170vWgYlsSkUd/edT3XZlAse3N8rA0ZdHdI+jGR5UogFdeCdiRggLABSpz9Sqc3plkhQ92Bhm6KbDyRjHGQhG/C93v4OJFgGCtJ7YC3Pr01dTjKvhLE1UjimxcmBGrXZf4VqEj8plqAM9fg+s26a0fm6kOFtgtOf23ydxEjOY6AqFeN9GozI8/ckx9UU3uY7PyS47Pxx0YDevX5Mg7pHFLEe6bLyemsUaeWJpIfbokuQm8aA7nCYxN3i3WL8YHknCAnxpDQPSLP83L53CD5EMKz4eTKAl+PJ/dihLhGyieJLcrcXlFJXc8Q7CDxl+VzcYyNGk3gnB9a7pzLA/iTnAc++9nFcjjoHoB8xNHR4hbTrPLiaQqkNoj6Jl4VPp/KO5GJw7JCvgF8jCVXkGZGoO9o0LJNkB2FSLD0s9yqOmtAdFgH2wvkaFBsu3QXL6+P28YI4+VlVj+JWL/fT1uiEhXVO6N0a9Uoe0jTt3zkvCwDOE/anSU7cu/2LW/Wpb8XYyd3sUFQDPjF4G/DrDH+1J2WHcjNlO0iGEQHXSdDA2PJ9XZbiIBziRnEX2fB8qzjWjchN8iz/mH5Ht2yMHG1qOolcnKxpOWWQHDmvLFAU1hkvDjtVfbtImCUUKJV/5fitOJUe7OogqCxJxjqw+Dy1j/ZVWfXt1XMHP5PWFnywjnL7KK6Phs9Q6YFmyu0ku8md1VCRDbEsYMga63yGxVbHLYolqXNjIwRSOv6X+hpcH79pxj7taX2sniyhesp5iOU/IgVahIJsYtSiUGuyAiC5BLUKsWi8XllQHPK3PUey/XRcWqkDpQ7RV2sjKEzEf+BIQoia9Wh7mUN2i/LEPMeBJoJ+L9zmVS6JdiWuXBfjZirsTRIGV0OxufwOO21QV6FB+tW6WEe1P3wABUWag4oy+22IJKVgvUC4XuCIcGNTWGr7BemuxEmJSedjUWA8gEiEwo36hMf15hr9ETsRuW9/Atrgt+MGJk+5407wMbx0u7+juF7Q69FjD9uFy0nQ2ovY9Ur55OlJKrEx9BV8+9RsWOKjDQpk4s63ZqDabgdwfEALWSSAObY87SiQlXa3OKpHUy2RrYOZga7Oh1i8B5iTR1yJtMacmgZ2vnWDgHwZDE9Q3peldY/X6hEx6HjlNkZmTLMrSH2BPfDOvOXB+qLMy9b4elLidwPfVlz2IR2HBA61JETiBxv9mjWM0x7HJX2c4oF5eKb43hYlkXd7o712yqIRKoeP3dJXGmzFqYuRGUkUkxMgS6nm1wRgKl0uGdznYnRymIapUsZF7h28cnG0T5TyHmIo9cDcvb7qM3OquoUuc2eNW+/N3Sv6a+f/f8gUABQpS3wqbWZTU3lfRZrbrddptk//x0U2tOWz8/dgsWWY9BdjUHcPvV0b8HIfFB0s7Pp/uoNqIY94JenA/l+C7I+duVdY8LKh98eN4f0L9kZ4uri94H6oKcmlE7Qi5XyDLTL8Jd/9C4FvvawoXBYQjr8Q+fdzVuxPX5A8+PIY/IMXGv648Zb7y93gG6sG170c5ft3U5a+zMaaRd6L//tso66ew2ibRX7o4XNhDvp8rO6d5aWwq0qM1BchMgi1D3ontjB07eAqP21/GsJxevAdnlDL0FZiwcqziCrUyPSRJap0f4xuW449zfHlVnSSCyC9DhzduleO70M5XhqLm2YlT7P4HDCzguHWn/gPprXZ0sNvDD0DTcTXqZxg+rthXOFkbabfWv9Q/H009NQLBSv3jyuSsb7LiiciPSdYtvSrDln51i38I20DG18okP79F3md3mdT7VxGC8iXyL3Za3uvVAZI/zRMS6Ekxt7+Pa8wtOgXWePTBCFtdyvQG8XWp58i955u/uLVlPhNas4jcAxaw0c4LqmY7vNiqPATk+KxOXjya6QIapJAr9RlRq6HLy+fbkvj+ZUw4vv9Xg1y/BdZAexQSYsQqeDvSBhf7cZPweL+pcsvb3+pKTIu9GSm1KztdRHOp0Q2jA+DsXo5Phkj4c9s5o8tS85q5QtEJg05FDv1cHQqCqsvwaIY93QeEblRyODEjmJFnGFJn/g8Oe0+/TTScHtFbopmLJNpgG41XGdOXWePGTpC/FM1lRZ/Yvi0djh08s9Qv++llqVk3dbO5Ec+jlP38x0Umym+SSoVycgn+T1m72ufPC3tLZxrl70Oq76emKzDGuHHvdrYACyZfdRP3eUhFQz4OqxQpdP195L3liji0J0nra/MCKKnDOztH+kwyJgmmVTbrogQTfXoG3Rp/bGoau2pUIwYE77uQkY1lOIFSnZ11Ob3BbeN7HjOMkp4qkgfcVO7WsYacP7Hu2s3r0A9+/Mqt1U2w4c9RuLh8B7JzvcZUj8l6mC06ckKrA5SG0w36thQ06FKGrZ6tYyYBUQsY0/B7SzFaiKbMULOgQ94k73HynvLnSd0PsFP8Tx2Az9Lns7dVAXmr+ytqISP7GtLXH5t5ozHMcIz/xHgKHPqUZ1/E7jwBzuO1NBqfUOydCAGsmkJtT6pX4zCkwskPH1jeps222Q7PDdEzuYXcj75DtEb/AM+PR7wbcjv+EM+Y4Jam26vHr7QkeUfMl15rxvVTx3IhWhRZrK8UJjFgOstgjiUJGTpnj+BO6mviT25DXgBMEXiaVk19iDtEPLlgB/YiXaxvkWZwrCKNfQo4ZrerUJTRSr1VWj93Lm74p7PRQQF0iVrK2sEhIR8Z4/gcIvSqz3EKmAE2yftB7w1UBv01F6Lf+rLXeRALEhsh7PjHO/09WQtD++vbM9+4oMYJ+zyhFhynfhz1/X11B3VhA/sqIAYNv8mstwRWijwHIl+H0Wl1kNqmb5J9XiFpFk81S4g7Rt7Aay//fnwy4ZtZac+9Yn9kQIpTB+x9r2j1Ox+vOOveG27NIZAh7f05VbbBQ/h4/IdqC1ggehLZOdJWeQ1p8IIDN2vOcOUtW9oIPpsZvRmrrgSvBFALCvJDHyflxvdaPcSXfa6dF48uKn2R9/Y0QuwBk+Q0rOKwG5no0OEMehNSvcgIdMoYOa4/pBh4QgsidJxMxlpJtSiHhr+uQ9ptLllQ8BN+cWO5mXNEfUtoTnPvpXKWFsjpFtApxHQuv5lr7Lx6/EzyB75Bdh3ntzHeNkTgoF1M5HNb+k9RQekShi0MSUt2QXdr2GUE+hPZvILDlBfYyViTEVEzNC0GoCWWvuOCUzimzbRWU+mTQf8RY4+RV6GjUckluRghzHGz00giiWbX0X5hhW2vW3LkPqfcb/HEJokU00qzn3QFctKBuJPGC7B0yU2V9tz6iELEwOHkNi8ERq0q9ur+Oct49zeUXvBOtny+jrrh098eofsQXe5C2ZEsVT1fNo9QMaiQVrQfXycapeAtRXtZmNZAQ6vF5c0tTchC7KAMnxiWxPgmFRxFGKQk0d5ruzQV3n/+X4W/wYZWZyE88gMwdmP4NY7snNmGOSyPGMNzhtWqE3snH1D+EPNA6wDmbSu4Y9qxaGmoVCHJaVh25PUOephG9BfXA7oFre3Ex+ByX26VAA4tMJCv7Wn4H5zS9B3BIM0MZI9MzGY+lP7Xzn4p6EgUHbwtmWAKHK62HRYH1doTHA+Evi4QIO1hdvxG1K6x683jW20q93CvYJf5ytHZiTGC0Mo0z5iQ7lxHqfYDUcitb8su/r0hOP0D1NpHOTqV+enRdXIgV2eFdcscGs3ynNj73qleXADdw+s4Yk/TrYQAW0Ggl8F98pOH0ezju24pDRSXoao+gKbsSP6VdA4/ZJumuaZp+uPdQ7TDrYOgF75FxQuGS6B+ZvVo1dJua4/pNZLq9BuRv2w9z8TXcOyomrpL8vCLPNrC3jenV+CPu+Zmuplmg7cGkp18MeUmpamYV4pCdogMz6rMz2DLzhb0GgZ1enVqB8cf6ixzJ8G+bmw6B0Gy9RQzsUXvCquqMocJXp0brlF9b7k9X/WXsyPQUM5o5dLuIznP4MrWp7fWYLA6vKx1v2rkbvZ9fbsrAw57xWf/YFCXs5YGmKFoz/EMOLFRGmeXa9bqA0EPkQmsN2r7A1zjtTXFHlxdZyFgBRo2/w7lvFpW14Ukjgc/da+F34KCbQUkl/OCu8NAoFT9r04UAcAUMevr5odnYDrWHJ1eCYKDH1s/wwNzCzD5gyVWCZ1nr++M/SKDPGCvzNofASUFbUx+3bU816ssReRnKsu5+VOXcX6TJKhBvKohPKyY2pCkbbV0fQc3j1qCSt/qHpbROZl72YVmWRMaFo6dtGbABKzkGvYfExk0DSejGK7e0HdXkytwCL4aTrWwjPboQxUmzvsAkNNMM8hZLVrEb7x2tao7aYFw1+1VTqnAAv4PidePAUQSPhoPDjvtMchcpwT17Mw/aRiHNeKxC66diAzMikGAwS4FPNKYtYJCkuBMTvGCqDOGe1T9TX1Lap1tILcEUTuyLQjeMQji8qC3og86lk3hykGvzL9w51BVgTd+q8z0JQY14JjazixdvXCOuPjukpwwTG77i2mzIltDl49eChcj2OqEBD/4nbP2HCMv+btzK+BHo+gF5eWhIe+tD/7fRTb7OaATF9Oc9opB1aJJciP8r1PePk7Ir1BiXnXkHsGcDdUeoxnUgL0YkrGyaS8gR0gdlmLSp/hR9vltjq5Na7nBVQQOixzysoLGYE9+my6pFBgXQdIlKgBh5yX8pgbtvacYhOf+pIe+bZ5UrTLALRYvQ5CySzzXsx2JZzQ0zrakO/LgD6ei19GCzBiyJ5VRgH8vhMDvLA9UF4Z8MgzEs/xB37vAMrCH3me1D6ltmXUMwsu2gCbdTsIJIXecVs8srBwJeZp37p/Ob26yCsw4XRfROUXdhzQ7nvaewhxPCcgAY2G4Wjb3xGv7FVV8racbD4c2O8dPILVrYNq613bsgXYdWUvI3XoACg58IpezsfdQGqSMEAtkZzNHq8fw30LD2/rO5A5veqmDuK7xMth9YIsNLaa6ffQnVJSsyRzD3CzirjWeWT/tfsu/wqiU3Rk/BNgKegO18zJyuulQXsK4pzFJ3FfI2HTtlq2j/NCtmQkPZ+WnAB2sDG7oCm5CZt7rnMP5zXHTzfciZnuZ0MPFcK3Ad9reZkvO4o77EDPWLbkfO55e86IR25A4B80LOFOCUDwp+adq5sIF3ZMsNh85MZXYXxLYXdB+9Xgsv+YcZHnXsZZYPTgtX8SbGHYS3rAf07mgxZUefKzDXcGbVlOg0kFcF+CSt5HenWcU4Ojg1smHvAdjd2OlSTFO/3g/wQhNh/8T0fTK/uKtDOVNZ9kGiVV5Yx4kHYYWkSGFjIxRw6/Zb+GnQLkzEBppb16znrXBaTcBW45qukm5k7Iqbky6jH0JoLCm0WGY4v/WXzfAI37Zz3/AB9wy7jy34A4GqG6Y1z77/js+t4C7a55jYHRvzn7ahCvBveyRZGyn3001ig3cI2/zrO4pRyro4+/p/1bzYOSckWNpIa5Am0Yb7Ap0t44yDa5zjFUHBik/LGTYAyfs+DnRAcKH/4yH/VLWnD0qxvnSQICowGo0NfF1YDGq4rnBcspujxoyG8rvx469/CQX9CB/v6NgG8E/P9KwGG3YCGClKORa7Fm7cO4CJK+C/HAoF3Fc64KpcjXxb0uU2WH4VFd7qRcaRpTOqzWskmVf0w1Mw3No8b8Nn+Wv5TogeSM1SWQeHS8omGsFxPxuqYle4f83vdsRtxkTDzYZaHqitFeJGdLP0WHC6Qe2BpBHCg5Ver0ArdDcXR5HK/DDqEjDK53DDlmHC9hTn9YyGrQQQrZWKMMBjXMVEPqRBacRTkpd1dJcfR6TG6/FGrWh8jY7LQhex6ig/sBt4rX19sXjfG3VCDSXnG7DQxzwyjf3pT4ums4VUWZDGzefR1kZ0IbDzvNxkLMkDZpfTQGKLsnsHVTl+olOBrgEFTbyKsUMfF0QLlzPyExzlBJ9eoSlEKX1ydBNvkTEln+YvVK3uW0ePWXrw+xy2umtoG2Ylgy6yoVsq1HVWpdqypV6c8EPXryMbEMSuhYjxBzZYQP7RCKJK1H8b0GqUedFxYYO6DaHvK33w35gX8LFBfe0ECtB7cLT45iX14VW3kgMzo5oxs+QmTHrWLBW3EN9ULa0taE6Mxqags2AW5A4tIl7nA+XbHNDYZ0/TcPlRfSA/odb29feMiidrzs3nK/eJP3QqWmiYG0k8Uh3k6O4yFmuJQyuTR7wbAt5d85nKYDoCFWeCjTbFSSwCsEHODSR/BgXCWU4JEDr1TpDqylqlCudogelqaBnECWeiQ7J6nBCeUWjt8FVqAgxXgD8YvX4/eBpbKgJKz9XGqgytrYgMB8/eNGFbKf6rdEex8uNtWPTSNxMiviJBWhYTXBYTHNzBgDRiypdwWNZWEwDrK2DInEmq3WSNn2Ba/nweXVqMbmN7DxRsA3Av53BDz6sKjEIAvLHQ57oPTVfvt65WYpBS/9+P7Csfz/XAYu+49loLAkOruTT08Jbf9Pi/XnM9vO8rOk6YPrTx1r/ogw6k0hw3NdXi3+9w29vTfi/92TpaNni7SN0ipJFYehrLjyX5aWO/a8Zuiy1wwa95pnS17zYHT8GwZvGPy3GZQYVqHM42DzuFxNMmOaXNPOTUKNo6FXtcqNVSEQUgJ/z/wKZPN48MTMWwHTHd+G+p2rzTw7c/QdNzIJzpavDoUUCWH6mTqrT6r2pHBiRdcDxuPml4zXirwWDstg5ikyETstkcaMz2w4fb3obsFORQ/dFISYzAApZ09m/EmwS4qPXyylF72kjB2yEz4/eTQcpzNUaenSyEWDSGzbk9mTQxOuwvkwywg3bmNzvQO8F8rpGEb17T5hyofjwbfsZYUKNgluPOBPwgN56GpHR15RpgFDQQyfpDKNCqkThAKl+Gq2U2xIRIOYp5dVMWv1pvIz8wx1PViIqwBscw5MKglyzZHYiXRP5UJdVuBd62IAVKLeFqvAVSJhi8R9GnpC7m4McGYziQItxh/yKZDuqPOqysRAekhQB5gIc2UciHL+KsRS/9zV7EhOLqXW+3l49+DZbez6e4DbrdPZ/XnzkPhobaddt/vFw4s6cFTnnYQPfHvsEJdY7PoxGhb3Id3PxZviPlNy4mrgfGCoc17wsXvF92IrcXSBQTopJcJFzhtWON9lhTcLchJOJHZUceKclZr08yUDr40CUq7s9vjpKe4PwAaJRJe2zknT4H50eWt9wvIK9dSjhhprqooOWkrkuHTJeI48gyMrjTgJusNqIqMG6oUaEydYeMAz2fe73iXCiHkhWbsaFVDR7nsxblGnvksQXk1ukX+6qFcRTkF+lKffLQRAW4GhVMPdO8/2V68u8rw4SjdNIxcJ9VP0GExOfXTG/uf7NZEjf/nOVLFZXQcyzpYg5r0vxOfsc07O4+u7Hnh/mxmZ6uRPIMexGw4kM35t1Szlr+w+2vb4gBdlO5dSKUGUSkYzYPWKxAPL6u+pgCwN3FdNGbFYSL1xQywfGAfn66bgaH44RVWqiLOhFGVi8DEmHylnXx7SvKfz9THbHuF+Ccjr2XE0+LeKEt5nnywcoWEjWU7FPBkPIWXZ3lRTJBK9q0CXlduvWdr/14CJJhyj1ygy4BFwo6KsxVJyph80LIVX1kP8HTgjvR/6E9Njm1Uqi2scM1fPm2JTBzjbU5gH32DZGwb/wxgMHB0aNk11IfzPzi9hvGxRxx8W/V/46NAbsjdkb8jekL0he0P2huwN2RuyN2RvyN6QvSF7Q/aG7A3ZG7I3ZP+Hkd095zxzaQXV9KfxLi+7/Mvb9sdmtgjDTs/SRIauPWr1aovQ68Mlcz8lZvfry94vnspZdven5bf+OY8eXBz32Ts//LP9mHKi4be3tnHiQy6vQcFy9cNkqO4E1Nsw+A40S8PQtijl9sosdneB1JbnVZUJMctlFgUGsx0gWSmmzLrntZktLkaDrQ16pAzBhbXOPpj0pDV/9EiOrUorklahx7q1GwQ2YR7RnKyo5hynl2LWAlFMFT65X2/+iq0m1jkbpiySPD21rcxoXygziG2YpYyRc7jWnYbvVVMZIMxLXSN3jLOYoPgTitpTL0loTd4nvAzNNgZcaWnL2DmRDi/6nNrOEKdzo81fvqISlmDflk+/s8pimopdC6q15+owG3MUKzopt9fzZbDOF9Y55xIiTCgd2Mfvfcdis0eN37Vmh7UcDKAs6+l4xQxHv1XTZ7DxzsA2XpQusPqLmKUsagHHQLlDftGvWFkMTUNexx6HJxg+ZkZ2q62s+ogdzVUdaHpDL/OXf3yTIkkS23hHj5S4ZDtYWRkAqN7VKGKYZirspUeChgb4rfkwKPoZ0yjmlzCmh4+iRgaUuUq9ZMRger7CLFIrppWhpulGImYo0yGCmxud9YTo2NKjkk63ZI3pRegJPx3UxIP5GXqojMk+OJgsjKPWnzNGtsHNdWaDGXWjRS8F9eDZhXGq9HvEFnl2PTGrSkWXGrQ3xqsfOWmKFOgRlJWVPGQoKvQ1DTNDABwTB6sXcU1S8zDWb10fBbSYDadoQ+gF9+1ub6VMiozaZPo33iPjYsOaunQ6V9UUYoU3OJ8kKONwVhU/8w63cJLgsvu8IIgnxZ1iI2vzjw2HKK1vIbEYv3qRQgL+HkxZIyAqWD5qieZXe6LLQUNVHDHcSaB1RXe9x2cssNKAxms3jzvUySfrDv4rppsvWcerEOlrh/dXuKPKyEfrGva4gRkIwHapwZRvVmGzj3rKplvKWo+03Qd8dn3yWty5AKiNqm+Hhu1TnwQRZQnVTap0PKkT16pSp3VnqxDVq2HlHc2kBBFZ7p6fRNK1bX4wCXYWeFndig4UTgYKJedaTOdcn1p1zZ4e2dC+PGP/mXuEZwF5q5TG9m8o3cHA8rXu3D8IUAnaXZxyM/pmdepTaayhT49ikdQN+iMFK4ELtBcnrxlmlIxw1HeEcBlTj+qqjI9gxn2+CfGvtN6d0bx3cNms5g2IIbz2mGStI0JWASqiJk/yvnsVOMM9zkpNBj8O3cFg+B2MAa9GhBF2vfWdOOGegn9F7lxQlvbJQK4j+dOImkx+Ytc1UkHSkL1bc3SGqKpBgtRNwsyT6lt+IkuOn6lFF80qbrNjIlJcPODYkMNrYCckD/T+UKyws/oBjA4SzryBVdfylo/vi3cXTVomNAqsvrMEXPEOfeXmpW3oP7YlOwuTCel3Dmw2fZYTDfYn9drFOtYLddOWWNZeYi/FahDYDIbr3sg+t2aCgEBXy5qNj1my9bJCw7XebdFUlT4jQqU/oLmwIudpNzu/i+i3gYFQqT9JUqUV1/TON3/Hneh4k2hoxSmPbdSvCcaD7mmEKwKlZE+g8JlUzAgRZl3SzrzqddPZJJ+WZD2k+J3YLjzT3kCDor/1m42vHQfp7+IjKNP3jS8CTbM2+XMJPo0yFhdnWGzVx3Eo8hIqu6jXgx+ochPRBdpvJDnwwNYA6o6vgnX3kpy3ELQ1Au01wGp2IoGFpik6fJkM1SSPw5L5RJNSuo+sq8vspwjW1yW61jFgEk8oZRU0VK1oUtYh5iXXcVd5Ih7WcW6rnbiQS1ssi3OTfhra9rci/EFJ4yZl9ffKBsE6t6nGp9FnM2nybOoalNQLrzq5LWJzW7iteiv31w7hb3GGqsRe6AbhAa75GRRsRyJCPfgMBB/O2sqgIMvNqQ+KXngwUKg3Pz2txfB9zqlyPxYGBN0vd4b328i6ulOqPZjS9TEZEM+qbyHx65S+Ib8BBfagKdZWBy8RMx9+mo4sF5GJvdsL6PnRrfoNxPoaVSkNWpyvouldlSg0HFvibo6K5Sm/notpUYMfF2W2NSaErzvuRfHoQhKNgRPAusQ2LvLKkX6b29tNrY4k9sb3g3WF6+xElwp6rhfHWTTFDaf96gB1ViH7oT+lQpj6JoYqUsIo6LFLch4neLUiBYyvhT5Hy0UHT1riFTVQ84wSlWzyOKtAF/ttSpJUn9HfPKXc5zURP+vDdGclDo2UmSQa3Bm14Q4gJQRT+KF3ErxyW5LzeoLUI4TD94Z7VckwZhxO4IHRprgWZU6XVTr5MaNtWk7GVETZCc6D/zxT2Z7zFJ25RoVh+4spRt/AedAd9QFoIOgzz1gRLqnMGh+xb/oSmLEC4C/ZToBKB20XbEcbJSZ9YV+ALOpGguwiqWDl8YyE5LyRlTxfCrT4HvSESm/d/Cg7ICFTqBFaspJu62COJdWsppgL9tE/K/CK55vfK1GgKVHY/QOscTlvN0UZrilVwN4TJ+Trvg/QYl04mmVWf5XIAoU7hO2JeT3X16vcC+iSrkHX97naRJ4FPa6qVNug1KxkeypggyRHTksHTQYRNo6zwrvUG9fE8rOWkTsiLNqamj/tZ2kPuxiE6V2CUwKN/ujBOuzGf+qNQVYcW0LDe53K7zK7RPWL8emU6A6NH8fB4ztqPcTw0gWrkVS7rABKstWxlsjN44QD66kBx5UfB+cVHljnSORJPE2AHDvdiGAa+yv+08aWdiO8Eqk/pnLIqDiTUll3IdW1yCv6hH6owFoiSb8HUmo8mSedhBIuNUCJ0p6mx+QN0/Zhr9Kq584DS/pp8iwgVWHHqFGdTM1tLa2xmQWvpY8SXXmmrtlcb6yWLx0JaMh5y0o+7FOUyeg5PE3aFYYiepRfGqO1a0ZWvzvztZ2NrSzDPetjqtKY3CRL/IG2sKWSvLw1JYet2e+jpDznUsJMBjw6sk5s8BAtr9S5awDUBH1cu0kije0XS8ERyi2vTfsWf/a7+ZzNLBVZx3MCZj13oQk/zCeVzYJtCQB7qsNNlPK0Kz9BZGWFbhzbjtJ6k1MD2VmkT34SaxreFXzlvfMgve58r72W1/2xB3cnQUFIoYm/WfakD6TELB7zJnvNSOSdDK92pMr9FNFFmRiemNIb3jsXZbTvMTQ36yrNIRtNj5LXatsb5O63sMX2RMkyifcSMUiCD5+0OTYrUUC6oNbLXNY549e0Iv2yMWC2hKfDNOd2vAiyYKH1JedfWIl5bdf7gjt2r32PjeZcX3x3W+4XY30sTeGgn33E0DLJUAHSb+A646Qk3a4+vc0kzzE5FGVCrtISW03pc2NKuAt3zM7dUnvmKPmOZpUjydgOm26Hi6GrmBO7mEcZhL4lNhwCWzXinaQuZ3VhjHXPsDV3Z2Q7WyayZiVGe/o7YuNnvR3Jmj7fbve3DjPd/mEEdHbSrrVDtU77g5P4/IpzrjuT4i6kTAeg+lkGjgJ9CylYzMHlqbcyTqL0VQT38SQJZu3Mu9LcA/7sHhTaMpGkOydjSFJBlej63GBDH2eaDUyoYUbOE2bkemoYLGcSU3nAy+Fs4hJdvTxrqQRmllByArza7OpVV5JzPUpf2PJz+gWg4V6xYxP0ZUDumOBSEwZm3c53Hj+JjBLQ2vkVjwwtNUkWCzbdUlWB9w7umMi8lWi5lD/MkmfwZwQ9qfcbjXNOprMkxnSIv0Coiy401K1GSaSHKrYDqS08GnduDWuDw44a7omm7/VW3W6nivSVIpQcCklK0io0yWZN8mh96hq+at2Ix4fitcl3xPgn22BXtybZGDno2VD9ku7eJfw7nxanzZ8NjrCiFhS35wXctICS6dLzZpW5gUl+8n5/xlALZ0Q0CoDCwvTsE5w5hXR/9lDLHn6vl+FBCeNoru3J60KhnptZ5YfRPb/J6+8fE231ja4F+Trk60qm9LA+ckTeoI79q1xFnh3S5aW1Etc5/mMtl/HU0tcq7GQn0DeRJzLRBWb85uKfVcyJLioY82SJFDHR1DjQG5FBjwzKgHDFsEeSvvO8QVwExsG8EGoGR5ybO0hhwHGvJP7Uf1VvRuh+hul+JidjDYK6jWcdRQ0yTVdv4WmBSx09VfP3t6EtmrJygbE5js3Zl0C8sG82KqvPzIBi/M+zgv+Hsn/rdD/P2H/kC9lmaoJvDNow823sXv/UtGYsVZ7VeDqzRRY1irxxtS+EoiybWYU4FmX6FWmz4ubm0E8dspFiUYNkeEtVjoY/4f34W7mzQNv1X6xFkp2aIwMiNx9trlSko6JqbysYs6QMyyLN1Q+9nWJvsGC6GmJlpXH+DybAwQ7/ahTfDMWIVxMpAMfkZFVBr7ikobFxgC2YeSfjd4vyFs+mdMIWxZbXKxJItry3rH5wdBFynnu/LvfORTNfJ2mpu1zDEYndVX0J5ZZ1nrbo30QOI9BdzCXi8vdhIZrJxPbsFZZydasoGlOQDm5OtCz0DOJNubxbfzY/20ibYXhZEANT+SAsI7ktKwuyP7bSA/RiyWcYdxzjmFZdZOrLmTuYnsrNUH1n78dJuejJR2G83lPpEnc+xSLB2HUe1qQeFbX0hWze8J7S65J6F4FpGFBeiXnng7bCDkvNfbcocxJs3fSuarpuHPwbIFEyRVcxHWeh60i4djMVnDO6S1pyCJe+yLJGH/xu5vMbo6LbNAY4V1UweiS6cQUWC80IUywhz7zQzX36tsNqD6f4AE8Pt9ThDrv9xp9+K0+phO2c4PNyNXKjEmvmW0KE57dprCCOD5/55ng7B8yUy7sr223plbd8+4eZTMdm2cTbx1puzu4CWFmxP/vff9w8XWQ2aR++/eIz69SnzXUGKdYkPer0gsHWqTFZ7sQlx8tLZh6Ss/JO6s6EZWrMotznJxx/d7H614fYWQrIOEsBMw3DHqx50dGtO42t+HoIL1iB1bWSLeC4PWflbHeqy1Ti0X5SP5drgrZh6+74HjOMz7R/EbQ3sHbnDz/9L1BLAwQUAAIACABiiXFVypUhb0oAAABrAAAAGwAAAHVuaXZlcnNhbC91bml2ZXJzYWwucG5nLnhtbLOxr8jNUShLLSrOzM+zVTLUM1Cyt+PlsikoSi3LTC1XqACKGekZQICSQiUqtzwzpSQDKGRgaYkQzEjNTM8osVWyMDKBC+oDzQQAUEsBAgAAFAACAAgA02FpVO4DzUxJAwAA4wkAABQAAAAAAAAAAQAAAAAAAAAAAHVuaXZlcnNhbC9wbGF5ZXIueG1sUEsBAgAAFAACAAgAYYlxVRKvpeVxBgAAKhkAAB0AAAAAAAAAAQAAAAAAewMAAHVuaXZlcnNhbC9jb21tb25fbWVzc2FnZXMubG5nUEsBAgAAFAACAAgAYYlxVRUeYBujAAAAfwEAAC4AAAAAAAAAAQAAAAAAJwoAAHVuaXZlcnNhbC9wbGF5YmFja19hbmRfbmF2aWdhdGlvbl9zZXR0aW5ncy54bWxQSwECAAAUAAIACABhiXFVlUEXDX8EAADdFgAAJwAAAAAAAAABAAAAAAAWCwAAdW5pdmVyc2FsL2ZsYXNoX3B1Ymxpc2hpbmdfc2V0dGluZ3MueG1sUEsBAgAAFAACAAgAYYlxVeZGGnuTAwAA7gwAACEAAAAAAAAAAQAAAAAA2g8AAHVuaXZlcnNhbC9mbGFzaF9za2luX3NldHRpbmdzLnhtbFBLAQIAABQAAgAIAGGJcVUQH598fAQAAGcWAAAmAAAAAAAAAAEAAAAAAKwTAAB1bml2ZXJzYWwvaHRtbF9wdWJsaXNoaW5nX3NldHRpbmdzLnhtbFBLAQIAABQAAgAIAGGJcVUqPd3RuQEAAHoGAAAhAAAAAAAAAAEAAAAAAGwYAAB1bml2ZXJzYWwvaHRtbF9za2luX3NldHRpbmdzLmpzb25QSwECAAAUAAIACABhiXFVCMyJrG4AAAByAAAAHAAAAAAAAAABAAAAAABkGgAAdW5pdmVyc2FsL2xvY2FsX3NldHRpbmdzLnhtbFBLAQIAABQAAgAIAGKJcVUdhzQsTjIAAO9eAAAXAAAAAAAAAAAAAAAAAAwbAAB1bml2ZXJzYWwvdW5pdmVyc2FsLnBuZ1BLAQIAABQAAgAIAGKJcVXKlSFvSgAAAGsAAAAbAAAAAAAAAAEAAAAAAI9NAAB1bml2ZXJzYWwvdW5pdmVyc2FsLnBuZy54bWxQSwUGAAAAAAoACgAIAwAAEk4AAAAA"/>
  <p:tag name="ISPRING_SCREEN_RECS_UPDATED" val="\\BMS\20_Edit_MAC\2022_EditDesign●\2022_SCORM\202209_LinearAlgebra_OriginalPPT\01_LinearAlgebra_202209\01-1_LinearAlgebra_202209_R1_4\"/>
  <p:tag name="ISPRING_RESOURCE_FOLDER" val="\\BMS\20_Edit_MAC\2022_EditDesign●\2022_SCORM\202209_LinearAlgebra_OriginalPPT\01_LinearAlgebra_202209_01\01-1_LinearAlgebra_202209_R1_5\"/>
  <p:tag name="ISPRING_RESOURCE_FOLDER_STATIC" val="\\BMS\20_Edit_MAC\2022_EditDesign●\2022_SCORM\202209_LinearAlgebra_OriginalPPT\01_LinearAlgebra_202209_01\01-1_LinearAlgebra_202209_R1_5\"/>
  <p:tag name="ISPRING_PRESENTATION_PATH" val="\\BMS\20_Edit_MAC\2022_EditDesign●\2022_SCORM\202209_LinearAlgebra_OriginalPPT\01_LinearAlgebra_202209_01\01-1_LinearAlgebra_202209_R1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9C0B802-BDA3-48ED-9867-26A78CF808DC}:34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6C25FC7-7EC3-4CB8-B539-C5B722618A43}:3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Vector Representation"/>
  <p:tag name="ISPRING_SLIDE_INDENT_LEVEL" val="0"/>
  <p:tag name="ISPRING_CUSTOM_TIMING_USED" val="0"/>
  <p:tag name="GENSWF_SLIDE_UID" val="{19D5EB9D-B6A4-4AF3-B998-179EFD9660C4}:3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Vector Representation"/>
  <p:tag name="ISPRING_SLIDE_INDENT_LEVEL" val="0"/>
  <p:tag name="ISPRING_CUSTOM_TIMING_USED" val="0"/>
  <p:tag name="GENSWF_SLIDE_UID" val="{7D416BD7-3018-48C5-9BD9-8EACAE414777}:3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Vector Representation"/>
  <p:tag name="ISPRING_SLIDE_INDENT_LEVEL" val="0"/>
  <p:tag name="ISPRING_CUSTOM_TIMING_USED" val="0"/>
  <p:tag name="GENSWF_SLIDE_UID" val="{2631A668-D527-4A2C-9944-500662B56E26}:30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Vector Operations"/>
  <p:tag name="ISPRING_SLIDE_INDENT_LEVEL" val="0"/>
  <p:tag name="ISPRING_CUSTOM_TIMING_USED" val="0"/>
  <p:tag name="GENSWF_SLIDE_UID" val="{68883298-0E48-436F-9222-BECCF5532C9B}:27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Vector Addition – Geometrical View"/>
  <p:tag name="ISPRING_SLIDE_INDENT_LEVEL" val="0"/>
  <p:tag name="ISPRING_CUSTOM_TIMING_USED" val="0"/>
  <p:tag name="GENSWF_SLIDE_UID" val="{8F974226-99C9-400C-B9B6-F9B68EFDA5F2}:3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Vector Addition – Geometrical View"/>
  <p:tag name="ISPRING_SLIDE_INDENT_LEVEL" val="0"/>
  <p:tag name="ISPRING_CUSTOM_TIMING_USED" val="0"/>
  <p:tag name="GENSWF_SLIDE_UID" val="{496BC9B3-7CCD-4155-9C14-B063EB319C57}:3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Vector Addition – Geometrical View"/>
  <p:tag name="ISPRING_SLIDE_INDENT_LEVEL" val="0"/>
  <p:tag name="ISPRING_CUSTOM_TIMING_USED" val="0"/>
  <p:tag name="GENSWF_SLIDE_UID" val="{7EE3BB2B-93B3-48FB-A098-D4A643083058}:35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CFE4476-9964-4960-8816-DA194125A2AA}:3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F816F8B-E5F1-43AC-A3C9-89CB1E033A96}:30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1069F39-C8AC-47C4-B4E2-F472D252022F}:31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B79ACCA-7787-472A-87A6-12D1BB94D4E8}:31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1F87792-B525-4FF9-AF92-12D3F818F7C6}:3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D15886D-D9D1-468E-B996-E54001D2A01C}:34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5970154-51BD-472A-B15B-4D8222A7B7FC}:32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B04D273-2B0A-4E24-8FE3-C9E21D7F0956}:32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Real coordinate space"/>
  <p:tag name="ISPRING_SLIDE_INDENT_LEVEL" val="0"/>
  <p:tag name="ISPRING_CUSTOM_TIMING_USED" val="0"/>
  <p:tag name="GENSWF_SLIDE_UID" val="{AA5F3589-2B2C-403A-B0DB-41C00F8691AF}:3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Real coordinate space"/>
  <p:tag name="ISPRING_SLIDE_INDENT_LEVEL" val="0"/>
  <p:tag name="ISPRING_CUSTOM_TIMING_USED" val="0"/>
  <p:tag name="GENSWF_SLIDE_UID" val="{D3B10BBF-8A93-400E-8614-66E156F34876}:34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F5FDFE8-D602-4C45-98A3-DC952D386B8B}:32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5CF9D93-1162-4E53-A94E-EAF23BB5A333}:3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genda"/>
  <p:tag name="ISPRING_SLIDE_INDENT_LEVEL" val="0"/>
  <p:tag name="ISPRING_CUSTOM_TIMING_USED" val="0"/>
  <p:tag name="GENSWF_SLIDE_UID" val="{9ED64F52-9F95-41D9-9E64-F934A0FECFB1}:25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21CA754-B7FB-45B0-9D4E-7673D6C379B1}:32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2.quiz"/>
  <p:tag name="GENSWF_SLIDE_UID" val="{BAF9A4AA-541F-462C-935B-E2F9755AE9C0}:348"/>
  <p:tag name="GENSWF_SLIDE_TITLE" val="Quiz"/>
  <p:tag name="ISPRING_SLIDE_INDENT_LEVEL" val="0"/>
  <p:tag name="ISPRING_CUSTOM_TIMING_USED" val="0"/>
  <p:tag name="ISPRING_QUIZ_FULL_PATH" val="\\BMS\20_Edit_MAC\2022_EditDesign●\2022_SCORM\202209_LinearAlgebra_OriginalPPT\01_LinearAlgebra_202209_01\01-1_LinearAlgebra_202209_R1_5\quiz\quiz2.quiz"/>
  <p:tag name="ISPRING_QUIZ_RELATIVE_PATH" val="01-1_LinearAlgebra_202209_R1_5\quiz\quiz2.quiz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Summary"/>
  <p:tag name="ISPRING_SLIDE_INDENT_LEVEL" val="0"/>
  <p:tag name="ISPRING_CUSTOM_TIMING_USED" val="0"/>
  <p:tag name="GENSWF_SLIDE_UID" val="{F64F5C9C-F5B6-42BD-AE5F-3A872EF4623C}:2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F0AB490-E582-4BD9-B868-91228D102F9E}:27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525C3E1-40BB-47DB-909D-4BE3EAAD3B02}:30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50B63EB-7516-40CD-A41F-3CBD2ECB40BA}:3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E923535-65BD-4FE1-AA74-B1AA392FA64F}:3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03A57FB-39F9-47C1-813E-C0159F5808A6}:34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AA75313-7F29-4F2D-ACDB-5BBCB7DAE2D6}:307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8">
      <a:majorFont>
        <a:latin typeface="Noto Sans Blk"/>
        <a:ea typeface="Noto Sans Blk"/>
        <a:cs typeface=""/>
      </a:majorFont>
      <a:minorFont>
        <a:latin typeface="Calibri"/>
        <a:ea typeface="Noto Sans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rtlCol="0">
        <a:spAutoFit/>
      </a:bodyPr>
      <a:lstStyle>
        <a:defPPr>
          <a:spcAft>
            <a:spcPts val="675"/>
          </a:spcAft>
          <a:buClr>
            <a:srgbClr val="0070C0"/>
          </a:buClr>
          <a:defRPr sz="2000" dirty="0" smtClean="0">
            <a:ea typeface="Cambria Math" panose="02040503050406030204" pitchFamily="18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2434</TotalTime>
  <Words>988</Words>
  <Application>Microsoft Office PowerPoint</Application>
  <PresentationFormat>화면 슬라이드 쇼(16:10)</PresentationFormat>
  <Paragraphs>175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Adobe Heiti Std R</vt:lpstr>
      <vt:lpstr>맑은 고딕</vt:lpstr>
      <vt:lpstr>Arial</vt:lpstr>
      <vt:lpstr>Calibri</vt:lpstr>
      <vt:lpstr>Cambria Math</vt:lpstr>
      <vt:lpstr>Segoe UI</vt:lpstr>
      <vt:lpstr>Segoe UI Semibold</vt:lpstr>
      <vt:lpstr>Wingdings</vt:lpstr>
      <vt:lpstr>Office 테마</vt:lpstr>
      <vt:lpstr>Linear Algebra</vt:lpstr>
      <vt:lpstr>PowerPoint 프레젠테이션</vt:lpstr>
      <vt:lpstr>What is Vector?</vt:lpstr>
      <vt:lpstr>What is Vector?</vt:lpstr>
      <vt:lpstr>Vector</vt:lpstr>
      <vt:lpstr>Vector</vt:lpstr>
      <vt:lpstr>Difference between point and vector</vt:lpstr>
      <vt:lpstr>Point </vt:lpstr>
      <vt:lpstr>Vector Representation</vt:lpstr>
      <vt:lpstr>Vector Representation</vt:lpstr>
      <vt:lpstr>Vector Representation</vt:lpstr>
      <vt:lpstr>Vector Representation</vt:lpstr>
      <vt:lpstr>Vector Representation</vt:lpstr>
      <vt:lpstr>PowerPoint 프레젠테이션</vt:lpstr>
      <vt:lpstr>Vector Addition–Geometrical View</vt:lpstr>
      <vt:lpstr>Vector Addition–Geometrical View</vt:lpstr>
      <vt:lpstr>Vector Addition–Geometrical View</vt:lpstr>
      <vt:lpstr>Vector Subtraction</vt:lpstr>
      <vt:lpstr>Vector Subtraction–Geometrical view</vt:lpstr>
      <vt:lpstr>Vector Subtraction–Geometrical view</vt:lpstr>
      <vt:lpstr>Multiply vector with scalar</vt:lpstr>
      <vt:lpstr>Multiply vector with scalar</vt:lpstr>
      <vt:lpstr>Multiply vector with scalar</vt:lpstr>
      <vt:lpstr>Multiply vector with scalar</vt:lpstr>
      <vt:lpstr>Real coordinate space</vt:lpstr>
      <vt:lpstr>Real coordinate space</vt:lpstr>
      <vt:lpstr>Addition of two vectors in R^4</vt:lpstr>
      <vt:lpstr>Addition of two vectors in R^4</vt:lpstr>
      <vt:lpstr>Example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01-1_LinearAlgebra_202209_R1</dc:title>
  <dc:creator>정 다운</dc:creator>
  <cp:lastModifiedBy>BMSmh</cp:lastModifiedBy>
  <cp:revision>359</cp:revision>
  <dcterms:created xsi:type="dcterms:W3CDTF">2021-12-14T04:17:01Z</dcterms:created>
  <dcterms:modified xsi:type="dcterms:W3CDTF">2022-12-02T07:51:50Z</dcterms:modified>
</cp:coreProperties>
</file>