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302" r:id="rId2"/>
    <p:sldId id="256" r:id="rId3"/>
    <p:sldId id="304" r:id="rId4"/>
    <p:sldId id="350" r:id="rId5"/>
    <p:sldId id="351" r:id="rId6"/>
    <p:sldId id="352" r:id="rId7"/>
    <p:sldId id="353" r:id="rId8"/>
    <p:sldId id="354" r:id="rId9"/>
    <p:sldId id="355" r:id="rId10"/>
    <p:sldId id="374" r:id="rId11"/>
    <p:sldId id="340" r:id="rId12"/>
    <p:sldId id="377" r:id="rId13"/>
    <p:sldId id="341" r:id="rId14"/>
    <p:sldId id="358" r:id="rId15"/>
    <p:sldId id="359" r:id="rId16"/>
    <p:sldId id="360" r:id="rId17"/>
    <p:sldId id="361" r:id="rId18"/>
    <p:sldId id="315" r:id="rId19"/>
    <p:sldId id="378" r:id="rId20"/>
    <p:sldId id="384" r:id="rId21"/>
    <p:sldId id="364" r:id="rId22"/>
    <p:sldId id="365" r:id="rId23"/>
    <p:sldId id="367" r:id="rId24"/>
    <p:sldId id="366" r:id="rId25"/>
    <p:sldId id="368" r:id="rId26"/>
    <p:sldId id="369" r:id="rId27"/>
    <p:sldId id="370" r:id="rId28"/>
    <p:sldId id="379" r:id="rId29"/>
    <p:sldId id="380" r:id="rId30"/>
    <p:sldId id="381" r:id="rId31"/>
    <p:sldId id="382" r:id="rId32"/>
    <p:sldId id="383" r:id="rId33"/>
    <p:sldId id="275" r:id="rId34"/>
  </p:sldIdLst>
  <p:sldSz cx="9144000" cy="5715000" type="screen16x10"/>
  <p:notesSz cx="6858000" cy="9144000"/>
  <p:custDataLst>
    <p:tags r:id="rId36"/>
  </p:custData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7"/>
    <a:srgbClr val="FFFFFF"/>
    <a:srgbClr val="F8F8F8"/>
    <a:srgbClr val="0070C0"/>
    <a:srgbClr val="043D44"/>
    <a:srgbClr val="F2F2F2"/>
    <a:srgbClr val="D5E8EF"/>
    <a:srgbClr val="3C7167"/>
    <a:srgbClr val="FF7705"/>
    <a:srgbClr val="004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8" autoAdjust="0"/>
    <p:restoredTop sz="95862" autoAdjust="0"/>
  </p:normalViewPr>
  <p:slideViewPr>
    <p:cSldViewPr snapToGrid="0" snapToObjects="1">
      <p:cViewPr varScale="1">
        <p:scale>
          <a:sx n="180" d="100"/>
          <a:sy n="180" d="100"/>
        </p:scale>
        <p:origin x="1120" y="8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ACE5A-80CF-49F0-9886-D488171E1C4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13208-FEDE-4D60-84DC-46946DE2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4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46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12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87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5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60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58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09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10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99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25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9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34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36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78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80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97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96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25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75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07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53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2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00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59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55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7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6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1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79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4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67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9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D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88" y="0"/>
            <a:ext cx="8090611" cy="572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868" y="977788"/>
            <a:ext cx="6858000" cy="83873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rgbClr val="0070C0"/>
                </a:solidFill>
                <a:latin typeface="Adobe Heiti Std R" panose="020B0400000000000000" pitchFamily="34" charset="-128"/>
              </a:defRPr>
            </a:lvl1pPr>
          </a:lstStyle>
          <a:p>
            <a:r>
              <a:rPr lang="en-US" altLang="ko-KR" dirty="0"/>
              <a:t>Linear Algebra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6"/>
          <a:stretch/>
        </p:blipFill>
        <p:spPr bwMode="auto">
          <a:xfrm>
            <a:off x="6174029" y="0"/>
            <a:ext cx="296997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88"/>
          <a:stretch/>
        </p:blipFill>
        <p:spPr bwMode="auto">
          <a:xfrm>
            <a:off x="0" y="-7675"/>
            <a:ext cx="2380533" cy="57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0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D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88" y="0"/>
            <a:ext cx="8090611" cy="572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5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36" y="1321084"/>
            <a:ext cx="7886700" cy="1104636"/>
          </a:xfrm>
        </p:spPr>
        <p:txBody>
          <a:bodyPr/>
          <a:lstStyle>
            <a:lvl1pPr>
              <a:defRPr>
                <a:latin typeface="Adobe Heiti Std R" panose="020B0400000000000000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36" y="2538167"/>
            <a:ext cx="7886700" cy="362611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314696"/>
            <a:ext cx="1448056" cy="276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2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48056" y="314696"/>
            <a:ext cx="13174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6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Dot Product </a:t>
            </a:r>
          </a:p>
        </p:txBody>
      </p:sp>
    </p:spTree>
    <p:extLst>
      <p:ext uri="{BB962C8B-B14F-4D97-AF65-F5344CB8AC3E}">
        <p14:creationId xmlns:p14="http://schemas.microsoft.com/office/powerpoint/2010/main" val="284494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314696"/>
            <a:ext cx="1448056" cy="276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2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48056" y="314696"/>
            <a:ext cx="131744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6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Dot Product </a:t>
            </a:r>
          </a:p>
        </p:txBody>
      </p:sp>
    </p:spTree>
    <p:extLst>
      <p:ext uri="{BB962C8B-B14F-4D97-AF65-F5344CB8AC3E}">
        <p14:creationId xmlns:p14="http://schemas.microsoft.com/office/powerpoint/2010/main" val="30315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t="64017"/>
          <a:stretch/>
        </p:blipFill>
        <p:spPr>
          <a:xfrm>
            <a:off x="0" y="3285452"/>
            <a:ext cx="9144000" cy="24588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t="64017"/>
          <a:stretch/>
        </p:blipFill>
        <p:spPr>
          <a:xfrm>
            <a:off x="0" y="0"/>
            <a:ext cx="9144000" cy="24588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lum brigh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9" t="22400" r="1606" b="3332"/>
          <a:stretch/>
        </p:blipFill>
        <p:spPr>
          <a:xfrm>
            <a:off x="4006537" y="0"/>
            <a:ext cx="5137463" cy="318328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2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546303"/>
            <a:ext cx="9144000" cy="3967886"/>
          </a:xfrm>
          <a:prstGeom prst="rect">
            <a:avLst/>
          </a:prstGeom>
          <a:solidFill>
            <a:srgbClr val="F9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70991"/>
            <a:ext cx="7772400" cy="875312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70C0"/>
                </a:solidFill>
                <a:latin typeface="Adobe Heiti Std R" panose="020B0400000000000000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1600" y="1692013"/>
            <a:ext cx="7772400" cy="933589"/>
          </a:xfrm>
        </p:spPr>
        <p:txBody>
          <a:bodyPr>
            <a:spAutoFit/>
          </a:bodyPr>
          <a:lstStyle>
            <a:lvl1pPr marL="263525" indent="-2635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indent="-279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SzPct val="90000"/>
              <a:buFont typeface="+mj-lt"/>
              <a:buAutoNum type="arabicPeriod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0070C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0070C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0070C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8056" y="329070"/>
            <a:ext cx="1317446" cy="25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6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Dot Product </a:t>
            </a:r>
          </a:p>
        </p:txBody>
      </p:sp>
    </p:spTree>
    <p:extLst>
      <p:ext uri="{BB962C8B-B14F-4D97-AF65-F5344CB8AC3E}">
        <p14:creationId xmlns:p14="http://schemas.microsoft.com/office/powerpoint/2010/main" val="29727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t="15938" b="511"/>
          <a:stretch/>
        </p:blipFill>
        <p:spPr>
          <a:xfrm>
            <a:off x="0" y="-7684"/>
            <a:ext cx="9144000" cy="5709237"/>
          </a:xfrm>
          <a:prstGeom prst="rect">
            <a:avLst/>
          </a:prstGeom>
        </p:spPr>
      </p:pic>
      <p:sp>
        <p:nvSpPr>
          <p:cNvPr id="6" name="양쪽 모서리가 둥근 사각형 5"/>
          <p:cNvSpPr/>
          <p:nvPr userDrawn="1"/>
        </p:nvSpPr>
        <p:spPr>
          <a:xfrm>
            <a:off x="7453512" y="357931"/>
            <a:ext cx="1267866" cy="528462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2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448056" y="814507"/>
            <a:ext cx="7434687" cy="3537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448056" y="4464424"/>
            <a:ext cx="7434687" cy="105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8056" y="329070"/>
            <a:ext cx="1317446" cy="25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6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Dot Product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8056" y="670991"/>
            <a:ext cx="7886700" cy="1104636"/>
          </a:xfrm>
        </p:spPr>
        <p:txBody>
          <a:bodyPr>
            <a:normAutofit/>
          </a:bodyPr>
          <a:lstStyle>
            <a:lvl1pPr>
              <a:defRPr sz="3200">
                <a:latin typeface="Adobe Heiti Std R" panose="020B0400000000000000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448056" y="1888074"/>
            <a:ext cx="7886700" cy="362611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5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t="15938" b="511"/>
          <a:stretch/>
        </p:blipFill>
        <p:spPr>
          <a:xfrm>
            <a:off x="0" y="-7684"/>
            <a:ext cx="9144000" cy="5709237"/>
          </a:xfrm>
          <a:prstGeom prst="rect">
            <a:avLst/>
          </a:prstGeom>
        </p:spPr>
      </p:pic>
      <p:sp>
        <p:nvSpPr>
          <p:cNvPr id="6" name="양쪽 모서리가 둥근 사각형 5"/>
          <p:cNvSpPr/>
          <p:nvPr userDrawn="1"/>
        </p:nvSpPr>
        <p:spPr>
          <a:xfrm>
            <a:off x="7453512" y="357931"/>
            <a:ext cx="1267866" cy="528462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2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448056" y="814507"/>
            <a:ext cx="7434687" cy="2942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448056" y="3901008"/>
            <a:ext cx="7434687" cy="1618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8056" y="329070"/>
            <a:ext cx="1317446" cy="25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6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Dot Product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8056" y="670991"/>
            <a:ext cx="7886700" cy="1104636"/>
          </a:xfrm>
        </p:spPr>
        <p:txBody>
          <a:bodyPr>
            <a:normAutofit/>
          </a:bodyPr>
          <a:lstStyle>
            <a:lvl1pPr>
              <a:defRPr sz="3200">
                <a:latin typeface="Adobe Heiti Std R" panose="020B0400000000000000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448056" y="1888074"/>
            <a:ext cx="7886700" cy="362611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t="15938" b="511"/>
          <a:stretch/>
        </p:blipFill>
        <p:spPr>
          <a:xfrm>
            <a:off x="0" y="-7684"/>
            <a:ext cx="9144000" cy="570923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2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448056" y="814507"/>
            <a:ext cx="7434687" cy="4580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448056" y="329070"/>
            <a:ext cx="1317446" cy="25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6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Dot Product </a:t>
            </a:r>
          </a:p>
        </p:txBody>
      </p:sp>
    </p:spTree>
    <p:extLst>
      <p:ext uri="{BB962C8B-B14F-4D97-AF65-F5344CB8AC3E}">
        <p14:creationId xmlns:p14="http://schemas.microsoft.com/office/powerpoint/2010/main" val="412939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2" r:id="rId3"/>
    <p:sldLayoutId id="2147483662" r:id="rId4"/>
    <p:sldLayoutId id="2147483677" r:id="rId5"/>
    <p:sldLayoutId id="2147483673" r:id="rId6"/>
    <p:sldLayoutId id="2147483674" r:id="rId7"/>
    <p:sldLayoutId id="2147483676" r:id="rId8"/>
    <p:sldLayoutId id="2147483675" r:id="rId9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Relationship Id="rId5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4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image" Target="../media/image231.png"/><Relationship Id="rId5" Type="http://schemas.openxmlformats.org/officeDocument/2006/relationships/image" Target="../media/image220.png"/><Relationship Id="rId4" Type="http://schemas.openxmlformats.org/officeDocument/2006/relationships/image" Target="../media/image53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0.xml"/><Relationship Id="rId5" Type="http://schemas.openxmlformats.org/officeDocument/2006/relationships/image" Target="../media/image36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1.xml"/><Relationship Id="rId5" Type="http://schemas.openxmlformats.org/officeDocument/2006/relationships/image" Target="../media/image36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230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2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5" Type="http://schemas.openxmlformats.org/officeDocument/2006/relationships/image" Target="../media/image36.png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5" Type="http://schemas.openxmlformats.org/officeDocument/2006/relationships/image" Target="../media/image36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5" Type="http://schemas.openxmlformats.org/officeDocument/2006/relationships/image" Target="../media/image36.png"/><Relationship Id="rId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2.xml"/><Relationship Id="rId5" Type="http://schemas.openxmlformats.org/officeDocument/2006/relationships/image" Target="../media/image36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3.xml"/><Relationship Id="rId5" Type="http://schemas.openxmlformats.org/officeDocument/2006/relationships/image" Target="../media/image36.png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85495"/>
            <a:ext cx="1784555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2</a:t>
            </a:r>
            <a:endParaRPr lang="ko-KR" altLang="en-US" sz="18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4555" y="1885495"/>
            <a:ext cx="3097161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20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Dot Product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0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PRING_QUIZ_SHAPE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090" y="1543050"/>
            <a:ext cx="5930900" cy="3708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4" name="ISPRING_QUIZ_SHAPE2"/>
          <p:cNvSpPr txBox="1"/>
          <p:nvPr/>
        </p:nvSpPr>
        <p:spPr>
          <a:xfrm>
            <a:off x="548640" y="34290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30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Quiz</a:t>
            </a:r>
            <a:endParaRPr lang="ko-KR" altLang="en-US" sz="30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8135" y="41402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6" name="ISPRING_QUIZ_SHAPE4"/>
          <p:cNvSpPr txBox="1"/>
          <p:nvPr/>
        </p:nvSpPr>
        <p:spPr>
          <a:xfrm>
            <a:off x="548640" y="91440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Click the </a:t>
            </a:r>
            <a:r>
              <a:rPr lang="en-US" altLang="ko-KR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Quiz</a:t>
            </a: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button to edit this object</a:t>
            </a:r>
            <a:endParaRPr lang="ko-KR" altLang="en-US" sz="22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89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Length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35555"/>
                <a:ext cx="7772400" cy="46166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The dot product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dirty="0"/>
                  <a:t> gives the length of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dirty="0"/>
                  <a:t> squared.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35555"/>
                <a:ext cx="7772400" cy="461665"/>
              </a:xfrm>
              <a:blipFill rotWithShape="0">
                <a:blip r:embed="rId4"/>
                <a:stretch>
                  <a:fillRect l="-1020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1371600" y="3089067"/>
                <a:ext cx="7772400" cy="1545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𝒍𝒆𝒏𝒈𝒕𝒉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ra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dirty="0"/>
                  <a:t>  </a:t>
                </a:r>
              </a:p>
              <a:p>
                <a:pPr marL="269875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r>
                  <a:rPr lang="en-US" altLang="ko-KR" dirty="0"/>
                  <a:t> is just the ordinary length of the arrow that represents the vector</a:t>
                </a:r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89067"/>
                <a:ext cx="7772400" cy="1545103"/>
              </a:xfrm>
              <a:prstGeom prst="rect">
                <a:avLst/>
              </a:prstGeom>
              <a:blipFill>
                <a:blip r:embed="rId5"/>
                <a:stretch>
                  <a:fillRect b="-83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371600" y="2301612"/>
                <a:ext cx="7772400" cy="8309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8" indent="0">
                  <a:lnSpc>
                    <a:spcPct val="100000"/>
                  </a:lnSpc>
                  <a:buNone/>
                </a:pPr>
                <a:r>
                  <a:rPr lang="en-US" altLang="ko-KR" b="1" dirty="0">
                    <a:solidFill>
                      <a:srgbClr val="0070C0"/>
                    </a:solidFill>
                  </a:rPr>
                  <a:t>Definition</a:t>
                </a:r>
                <a:r>
                  <a:rPr lang="en-US" altLang="ko-KR" dirty="0"/>
                  <a:t>: The length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dirty="0"/>
                  <a:t> of the vector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dirty="0"/>
                  <a:t> is </a:t>
                </a:r>
                <a:br>
                  <a:rPr lang="en-US" altLang="ko-KR" dirty="0"/>
                </a:br>
                <a:r>
                  <a:rPr lang="en-US" altLang="ko-KR" dirty="0"/>
                  <a:t>the square root of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301612"/>
                <a:ext cx="7772400" cy="830997"/>
              </a:xfrm>
              <a:prstGeom prst="rect">
                <a:avLst/>
              </a:prstGeom>
              <a:blipFill rotWithShape="0"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4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PRING_QUIZ_SHAPE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090" y="1543050"/>
            <a:ext cx="5930900" cy="3708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4" name="ISPRING_QUIZ_SHAPE2"/>
          <p:cNvSpPr txBox="1"/>
          <p:nvPr/>
        </p:nvSpPr>
        <p:spPr>
          <a:xfrm>
            <a:off x="548640" y="34290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30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Quiz</a:t>
            </a:r>
            <a:endParaRPr lang="ko-KR" altLang="en-US" sz="30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8135" y="41402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6" name="ISPRING_QUIZ_SHAPE4"/>
          <p:cNvSpPr txBox="1"/>
          <p:nvPr/>
        </p:nvSpPr>
        <p:spPr>
          <a:xfrm>
            <a:off x="548640" y="91440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Click the </a:t>
            </a:r>
            <a:r>
              <a:rPr lang="en-US" altLang="ko-KR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Quiz</a:t>
            </a: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button to edit this object</a:t>
            </a:r>
            <a:endParaRPr lang="ko-KR" altLang="en-US" sz="22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65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Unit Vector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21041"/>
                <a:ext cx="7772400" cy="93358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 unit vector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ko-KR" dirty="0"/>
                  <a:t> is a vector whose length equals one. </a:t>
                </a:r>
                <a:br>
                  <a:rPr lang="en-US" altLang="ko-KR" dirty="0"/>
                </a:br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21041"/>
                <a:ext cx="7772400" cy="933589"/>
              </a:xfrm>
              <a:blipFill rotWithShape="0">
                <a:blip r:embed="rId4"/>
                <a:stretch>
                  <a:fillRect l="-1020" t="-5229"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1371600" y="2446757"/>
                <a:ext cx="7772400" cy="25472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Example: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46757"/>
                <a:ext cx="7772400" cy="2547274"/>
              </a:xfrm>
              <a:prstGeom prst="rect">
                <a:avLst/>
              </a:prstGeom>
              <a:blipFill>
                <a:blip r:embed="rId5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064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Unit Vector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21041"/>
                <a:ext cx="7772400" cy="83099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Example: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The standard unit vectors along the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 axes are written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21041"/>
                <a:ext cx="7772400" cy="830997"/>
              </a:xfrm>
              <a:blipFill rotWithShape="0">
                <a:blip r:embed="rId4"/>
                <a:stretch>
                  <a:fillRect l="-1020" t="-5839" r="-471" b="-15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1371600" y="3833972"/>
                <a:ext cx="7772400" cy="711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Unit vectors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33972"/>
                <a:ext cx="7772400" cy="711349"/>
              </a:xfrm>
              <a:prstGeom prst="rect">
                <a:avLst/>
              </a:prstGeom>
              <a:blipFill rotWithShape="0">
                <a:blip r:embed="rId5"/>
                <a:stretch>
                  <a:fillRect l="-1020" b="-1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1371600" y="2751557"/>
                <a:ext cx="7772400" cy="8309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In the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en-US" altLang="ko-KR" dirty="0"/>
                  <a:t> plane, the unit vector that makes an angle “</a:t>
                </a:r>
                <a14:m>
                  <m:oMath xmlns:m="http://schemas.openxmlformats.org/officeDocument/2006/math">
                    <m:r>
                      <a:rPr lang="en-US" altLang="ko-KR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𝒕𝒉𝒆𝒕𝒂</m:t>
                    </m:r>
                  </m:oMath>
                </a14:m>
                <a:r>
                  <a:rPr lang="en-US" altLang="ko-KR" dirty="0"/>
                  <a:t>” with the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 axis is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51557"/>
                <a:ext cx="7772400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020" t="-5839" b="-15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296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Unit Vector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64583"/>
                <a:ext cx="7772400" cy="461665"/>
              </a:xfrm>
            </p:spPr>
            <p:txBody>
              <a:bodyPr/>
              <a:lstStyle/>
              <a:p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dirty="0"/>
                  <a:t>, the horizontal vector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64583"/>
                <a:ext cx="7772400" cy="461665"/>
              </a:xfrm>
              <a:blipFill rotWithShape="0">
                <a:blip r:embed="rId4"/>
                <a:stretch>
                  <a:fillRect l="-1020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1371600" y="2978670"/>
                <a:ext cx="7772400" cy="1208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At any angle, </a:t>
                </a:r>
                <a:br>
                  <a:rPr lang="en-US" altLang="ko-KR" dirty="0"/>
                </a:br>
                <a:r>
                  <a:rPr lang="en-US" altLang="ko-KR" dirty="0"/>
                  <a:t>the components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dirty="0"/>
                  <a:t> produce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dirty="0"/>
                  <a:t> because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𝒄𝒐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𝒔𝒊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78670"/>
                <a:ext cx="7772400" cy="1208664"/>
              </a:xfrm>
              <a:prstGeom prst="rect">
                <a:avLst/>
              </a:prstGeom>
              <a:blipFill rotWithShape="0">
                <a:blip r:embed="rId5"/>
                <a:stretch>
                  <a:fillRect l="-1020" t="-404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371600" y="2367459"/>
                <a:ext cx="7772400" cy="470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altLang="ko-KR" dirty="0"/>
                  <a:t>, the vertical vector is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367459"/>
                <a:ext cx="7772400" cy="470000"/>
              </a:xfrm>
              <a:prstGeom prst="rect">
                <a:avLst/>
              </a:prstGeom>
              <a:blipFill rotWithShape="0">
                <a:blip r:embed="rId6"/>
                <a:stretch>
                  <a:fillRect l="-1020" t="-7792" b="-29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3755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Unit Vector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53143" y="1735556"/>
                <a:ext cx="8490857" cy="447606"/>
              </a:xfrm>
            </p:spPr>
            <p:txBody>
              <a:bodyPr>
                <a:spAutoFit/>
              </a:bodyPr>
              <a:lstStyle/>
              <a:p>
                <a:r>
                  <a:rPr lang="en-US" altLang="ko-KR" sz="2300" dirty="0"/>
                  <a:t>For a unit vector, divide any non zero vector </a:t>
                </a:r>
                <a14:m>
                  <m:oMath xmlns:m="http://schemas.openxmlformats.org/officeDocument/2006/math">
                    <m:r>
                      <a:rPr lang="en-US" altLang="ko-KR" sz="230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sz="2300" dirty="0"/>
                  <a:t> by its length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30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altLang="ko-KR" sz="23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3" y="1735556"/>
                <a:ext cx="8490857" cy="447606"/>
              </a:xfrm>
              <a:blipFill rotWithShape="0">
                <a:blip r:embed="rId4"/>
                <a:stretch>
                  <a:fillRect l="-861" t="-10959" b="-30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2467429" y="4167253"/>
                <a:ext cx="6676571" cy="116839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2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20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2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20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29" y="4167253"/>
                <a:ext cx="6676571" cy="11683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653143" y="2256303"/>
                <a:ext cx="8490857" cy="5991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300" b="1" dirty="0">
                    <a:solidFill>
                      <a:srgbClr val="0070C0"/>
                    </a:solidFill>
                  </a:rPr>
                  <a:t>Unit vector</a:t>
                </a:r>
                <a:r>
                  <a:rPr lang="en-US" altLang="ko-KR" sz="23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30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sz="23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300"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30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300" dirty="0"/>
                  <a:t> is a unit vector in the same direction as </a:t>
                </a:r>
                <a14:m>
                  <m:oMath xmlns:m="http://schemas.openxmlformats.org/officeDocument/2006/math">
                    <m:r>
                      <a:rPr lang="en-US" altLang="ko-KR" sz="230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sz="2300" dirty="0"/>
                  <a:t>.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256303"/>
                <a:ext cx="8490857" cy="599138"/>
              </a:xfrm>
              <a:prstGeom prst="rect">
                <a:avLst/>
              </a:prstGeom>
              <a:blipFill rotWithShape="0">
                <a:blip r:embed="rId6"/>
                <a:stretch>
                  <a:fillRect l="-861"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653143" y="2832829"/>
                <a:ext cx="8490857" cy="6546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200" dirty="0"/>
                  <a:t> Then unit vector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ko-KR" sz="2200" dirty="0"/>
                  <a:t> along the direction of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sz="2200" dirty="0"/>
                  <a:t> is as follows.</a:t>
                </a:r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32829"/>
                <a:ext cx="8490857" cy="654666"/>
              </a:xfrm>
              <a:prstGeom prst="rect">
                <a:avLst/>
              </a:prstGeom>
              <a:blipFill rotWithShape="0">
                <a:blip r:embed="rId7"/>
                <a:stretch>
                  <a:fillRect l="-790"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2467429" y="3581774"/>
                <a:ext cx="6676571" cy="83260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220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22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22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220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29" y="3581774"/>
                <a:ext cx="6676571" cy="8326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547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Unit Vector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48471"/>
                <a:ext cx="7772400" cy="706797"/>
              </a:xfrm>
            </p:spPr>
            <p:txBody>
              <a:bodyPr>
                <a:spAutoFit/>
              </a:bodyPr>
              <a:lstStyle/>
              <a:p>
                <a:r>
                  <a:rPr lang="en-US" altLang="ko-KR" dirty="0"/>
                  <a:t>What is the unit vector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ko-KR" dirty="0"/>
                  <a:t> in the direction of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48471"/>
                <a:ext cx="7772400" cy="706797"/>
              </a:xfrm>
              <a:blipFill rotWithShape="0">
                <a:blip r:embed="rId4"/>
                <a:stretch>
                  <a:fillRect l="-1020"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552482" y="3462159"/>
                <a:ext cx="2286908" cy="941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  <m:sup>
                                  <m:r>
                                    <a:rPr lang="en-US" altLang="ko-KR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US" altLang="ko-KR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ko-KR" sz="24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82" y="3462159"/>
                <a:ext cx="2286908" cy="941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289303" y="3515933"/>
                <a:ext cx="1350819" cy="779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ko-KR" sz="2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303" y="3515933"/>
                <a:ext cx="1350819" cy="7797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777150" y="3461891"/>
                <a:ext cx="1213089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ko-KR" sz="24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50" y="3461891"/>
                <a:ext cx="1213089" cy="7861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966098" y="3116117"/>
                <a:ext cx="1012072" cy="1531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ko-KR" sz="24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ko-KR" sz="24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98" y="3116117"/>
                <a:ext cx="1012072" cy="153170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/>
              <p:cNvSpPr txBox="1">
                <a:spLocks/>
              </p:cNvSpPr>
              <p:nvPr/>
            </p:nvSpPr>
            <p:spPr>
              <a:xfrm>
                <a:off x="1371600" y="2561320"/>
                <a:ext cx="7772400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We divide by the length of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:</a:t>
                </a:r>
              </a:p>
            </p:txBody>
          </p:sp>
        </mc:Choice>
        <mc:Fallback xmlns="">
          <p:sp>
            <p:nvSpPr>
              <p:cNvPr id="1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61320"/>
                <a:ext cx="777240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020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66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 Vector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4795936" y="2135315"/>
                <a:ext cx="3731106" cy="461665"/>
              </a:xfrm>
            </p:spPr>
            <p:txBody>
              <a:bodyPr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What is the unit vector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5936" y="2135315"/>
                <a:ext cx="3731106" cy="461665"/>
              </a:xfrm>
              <a:blipFill rotWithShape="0">
                <a:blip r:embed="rId4"/>
                <a:stretch>
                  <a:fillRect l="-2614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67637" y="1775627"/>
            <a:ext cx="3600000" cy="3600000"/>
            <a:chOff x="7189750" y="1102607"/>
            <a:chExt cx="3600000" cy="3600000"/>
          </a:xfrm>
        </p:grpSpPr>
        <p:cxnSp>
          <p:nvCxnSpPr>
            <p:cNvPr id="8" name="직선 연결선 7"/>
            <p:cNvCxnSpPr/>
            <p:nvPr/>
          </p:nvCxnSpPr>
          <p:spPr>
            <a:xfrm rot="10800000" flipV="1">
              <a:off x="7189750" y="191239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0800000" flipV="1">
              <a:off x="7189750" y="200240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0800000" flipV="1">
              <a:off x="7189750" y="209242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0800000" flipV="1">
              <a:off x="7189750" y="155231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0800000" flipV="1">
              <a:off x="7189750" y="164233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0800000" flipV="1">
              <a:off x="7189750" y="173235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0800000" flipV="1">
              <a:off x="7189750" y="119223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0800000" flipV="1">
              <a:off x="7189750" y="128225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 flipV="1">
              <a:off x="7189750" y="137227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7189750" y="227246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0800000" flipV="1">
              <a:off x="7189750" y="236248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V="1">
              <a:off x="7189750" y="245250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0800000" flipV="1">
              <a:off x="7189750" y="263254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7189750" y="272256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 flipV="1">
              <a:off x="7189750" y="281258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0800000">
              <a:off x="7189750" y="389280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>
              <a:off x="7189750" y="3802789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>
              <a:off x="7189750" y="371277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7189750" y="353273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>
              <a:off x="7189750" y="3442713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7189750" y="335269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>
              <a:off x="7189750" y="317265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0800000">
              <a:off x="7189750" y="308263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>
              <a:off x="7189750" y="2992618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7189750" y="4612960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0800000">
              <a:off x="7189750" y="4522941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0800000">
              <a:off x="7189750" y="4432922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0800000">
              <a:off x="7189750" y="4252884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>
              <a:off x="7189750" y="4162865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0800000">
              <a:off x="7189750" y="4072846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6200000">
              <a:off x="5391743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6200000">
              <a:off x="547938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6200000">
              <a:off x="556940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>
              <a:off x="565941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16200000">
              <a:off x="574943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>
              <a:off x="583945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592947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601949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6200000">
              <a:off x="610951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>
              <a:off x="619953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6200000">
              <a:off x="628955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637957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6200000">
              <a:off x="646959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6200000">
              <a:off x="655960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664962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6200000">
              <a:off x="673964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682966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6200000">
              <a:off x="691968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700970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709972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6200000" flipV="1">
              <a:off x="8987757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 flipV="1">
              <a:off x="890010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 flipV="1">
              <a:off x="8810084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 flipV="1">
              <a:off x="872006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 flipV="1">
              <a:off x="8630046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 flipV="1">
              <a:off x="854002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 flipV="1">
              <a:off x="8450008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 flipV="1">
              <a:off x="835998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6200000" flipV="1">
              <a:off x="8269970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6200000" flipV="1">
              <a:off x="817995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6200000" flipV="1">
              <a:off x="8089932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6200000" flipV="1">
              <a:off x="7999913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6200000" flipV="1">
              <a:off x="7909894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 flipV="1">
              <a:off x="7819875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 flipV="1">
              <a:off x="7729856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V="1">
              <a:off x="7639837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 flipV="1">
              <a:off x="7549818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6200000" flipV="1">
              <a:off x="7459799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7369780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16200000" flipV="1">
              <a:off x="7279761" y="2902607"/>
              <a:ext cx="3600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10800000">
              <a:off x="7189750" y="4700614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10800000">
              <a:off x="7189750" y="434290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0800000">
              <a:off x="7189750" y="398282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0800000">
              <a:off x="7189750" y="362275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0800000">
              <a:off x="7189750" y="326267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0800000" flipV="1">
              <a:off x="7189750" y="1104600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0800000" flipV="1">
              <a:off x="7189750" y="1462295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0800000" flipV="1">
              <a:off x="7189750" y="182237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0800000" flipV="1">
              <a:off x="7189750" y="218244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0800000" flipV="1">
              <a:off x="7189750" y="2542523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6200000" flipV="1">
              <a:off x="7192631" y="2902607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0800000" flipV="1">
              <a:off x="7189750" y="2902091"/>
              <a:ext cx="3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967637" y="1775627"/>
            <a:ext cx="3600000" cy="3600000"/>
            <a:chOff x="7189750" y="1102607"/>
            <a:chExt cx="3600000" cy="3600000"/>
          </a:xfrm>
        </p:grpSpPr>
        <p:cxnSp>
          <p:nvCxnSpPr>
            <p:cNvPr id="92" name="직선 연결선 91"/>
            <p:cNvCxnSpPr/>
            <p:nvPr/>
          </p:nvCxnSpPr>
          <p:spPr>
            <a:xfrm rot="10800000">
              <a:off x="7189750" y="2902599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rot="16200000">
              <a:off x="7189742" y="2902607"/>
              <a:ext cx="3600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직선 화살표 연결선 93"/>
          <p:cNvCxnSpPr/>
          <p:nvPr/>
        </p:nvCxnSpPr>
        <p:spPr>
          <a:xfrm flipV="1">
            <a:off x="2779975" y="2502543"/>
            <a:ext cx="1427958" cy="1055393"/>
          </a:xfrm>
          <a:prstGeom prst="straightConnector1">
            <a:avLst/>
          </a:prstGeom>
          <a:ln w="44450" cap="rnd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2773406" y="3323634"/>
            <a:ext cx="332218" cy="239260"/>
          </a:xfrm>
          <a:prstGeom prst="straightConnector1">
            <a:avLst/>
          </a:prstGeom>
          <a:ln w="44450" cap="rnd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73374" y="2943398"/>
                <a:ext cx="4377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374" y="2943398"/>
                <a:ext cx="43774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568335" y="2285324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335" y="2285324"/>
                <a:ext cx="42639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내용 개체 틀 6"/>
              <p:cNvSpPr txBox="1">
                <a:spLocks/>
              </p:cNvSpPr>
              <p:nvPr/>
            </p:nvSpPr>
            <p:spPr>
              <a:xfrm>
                <a:off x="4834036" y="2594251"/>
                <a:ext cx="3731106" cy="706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ko-KR" dirty="0"/>
                  <a:t>in the direction of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8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36" y="2594251"/>
                <a:ext cx="3731106" cy="706797"/>
              </a:xfrm>
              <a:prstGeom prst="rect">
                <a:avLst/>
              </a:prstGeom>
              <a:blipFill rotWithShape="0">
                <a:blip r:embed="rId7"/>
                <a:stretch>
                  <a:fillRect l="-2614"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22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PRING_QUIZ_SHAPE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090" y="1543050"/>
            <a:ext cx="5930900" cy="3708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4" name="ISPRING_QUIZ_SHAPE2"/>
          <p:cNvSpPr txBox="1"/>
          <p:nvPr/>
        </p:nvSpPr>
        <p:spPr>
          <a:xfrm>
            <a:off x="548640" y="34290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30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Quiz</a:t>
            </a:r>
            <a:endParaRPr lang="ko-KR" altLang="en-US" sz="30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8135" y="41402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6" name="ISPRING_QUIZ_SHAPE4"/>
          <p:cNvSpPr txBox="1"/>
          <p:nvPr/>
        </p:nvSpPr>
        <p:spPr>
          <a:xfrm>
            <a:off x="548640" y="91440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Click the </a:t>
            </a:r>
            <a:r>
              <a:rPr lang="en-US" altLang="ko-KR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Quiz</a:t>
            </a: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button to edit this object</a:t>
            </a:r>
            <a:endParaRPr lang="ko-KR" altLang="en-US" sz="22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B8B495-F065-43FA-A137-04BA40D702E5}"/>
              </a:ext>
            </a:extLst>
          </p:cNvPr>
          <p:cNvSpPr txBox="1"/>
          <p:nvPr/>
        </p:nvSpPr>
        <p:spPr>
          <a:xfrm>
            <a:off x="2967789" y="2314362"/>
            <a:ext cx="4035768" cy="208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spcAft>
                <a:spcPts val="675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u"/>
              <a:tabLst>
                <a:tab pos="449263" algn="l"/>
              </a:tabLst>
            </a:pP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Dot Product </a:t>
            </a:r>
          </a:p>
          <a:p>
            <a:pPr marL="449263" indent="-449263">
              <a:spcAft>
                <a:spcPts val="675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u"/>
              <a:tabLst>
                <a:tab pos="449263" algn="l"/>
              </a:tabLst>
            </a:pP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Length of a vector </a:t>
            </a:r>
          </a:p>
          <a:p>
            <a:pPr marL="449263" indent="-449263">
              <a:spcAft>
                <a:spcPts val="675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u"/>
              <a:tabLst>
                <a:tab pos="449263" algn="l"/>
              </a:tabLst>
            </a:pP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Unit vector </a:t>
            </a:r>
          </a:p>
          <a:p>
            <a:pPr marL="449263" indent="-449263">
              <a:spcAft>
                <a:spcPts val="675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u"/>
              <a:tabLst>
                <a:tab pos="449263" algn="l"/>
              </a:tabLst>
            </a:pP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Norm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67789" y="1217677"/>
            <a:ext cx="5035762" cy="838730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0070C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Agenda</a:t>
            </a:r>
            <a:endParaRPr lang="en-US" sz="4000" b="1" dirty="0">
              <a:solidFill>
                <a:srgbClr val="0070C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889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090" y="1543050"/>
            <a:ext cx="5930900" cy="3708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" name="ISPRING_QUIZ_SHAPE2"/>
          <p:cNvSpPr txBox="1"/>
          <p:nvPr/>
        </p:nvSpPr>
        <p:spPr>
          <a:xfrm>
            <a:off x="548640" y="34290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30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Quiz</a:t>
            </a:r>
            <a:endParaRPr lang="ko-KR" altLang="en-US" sz="30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8135" y="41402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6" name="ISPRING_QUIZ_SHAPE4"/>
          <p:cNvSpPr txBox="1"/>
          <p:nvPr/>
        </p:nvSpPr>
        <p:spPr>
          <a:xfrm>
            <a:off x="548640" y="91440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Click the </a:t>
            </a:r>
            <a:r>
              <a:rPr lang="en-US" altLang="ko-KR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Quiz</a:t>
            </a: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button to edit this object</a:t>
            </a:r>
            <a:endParaRPr lang="ko-KR" altLang="en-US" sz="22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894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norm is a function from a real or complex vector space </a:t>
            </a:r>
            <a:br>
              <a:rPr lang="en-US" altLang="ko-KR" dirty="0"/>
            </a:br>
            <a:r>
              <a:rPr lang="en-US" altLang="ko-KR" dirty="0"/>
              <a:t>to the non-negative real numbers that behaves in certain ways like the distance from the origin.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1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92013"/>
                <a:ext cx="7772400" cy="830997"/>
              </a:xfrm>
            </p:spPr>
            <p:txBody>
              <a:bodyPr/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be two vectors.</a:t>
                </a:r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92013"/>
                <a:ext cx="7772400" cy="830997"/>
              </a:xfrm>
              <a:blipFill rotWithShape="0">
                <a:blip r:embed="rId4"/>
                <a:stretch>
                  <a:fillRect l="-1020"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1371600" y="4362643"/>
                <a:ext cx="7772400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+mj-lt"/>
                  <a:buAutoNum type="arabicPeriod" startAt="3"/>
                </a:pPr>
                <a:r>
                  <a:rPr lang="en-US" altLang="ko-KR" dirty="0"/>
                  <a:t>For any scalar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→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Linearity</a:t>
                </a:r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62643"/>
                <a:ext cx="777240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371600" y="2751556"/>
                <a:ext cx="7772400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Mathematically, a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norm</a:t>
                </a:r>
                <a:r>
                  <a:rPr lang="en-US" altLang="ko-KR" dirty="0"/>
                  <a:t> is a function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ko-KR" dirty="0"/>
                  <a:t> that satisfies the 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51556"/>
                <a:ext cx="77724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20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1371600" y="3288585"/>
                <a:ext cx="7772400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dirty="0"/>
                  <a:t> then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288585"/>
                <a:ext cx="7772400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1371600" y="3825614"/>
                <a:ext cx="7772400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→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Triangle Inequality</a:t>
                </a: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25614"/>
                <a:ext cx="7772400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0418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Euclidean Norm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92013"/>
                <a:ext cx="7772400" cy="1200329"/>
              </a:xfrm>
            </p:spPr>
            <p:txBody>
              <a:bodyPr>
                <a:spAutoFit/>
              </a:bodyPr>
              <a:lstStyle/>
              <a:p>
                <a:r>
                  <a:rPr lang="en-US" altLang="ko-KR" dirty="0"/>
                  <a:t>On the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/>
                  <a:t>-dimensional Euclidean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dirty="0"/>
                  <a:t>, the intuitive notion of length of the vector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is captured by the formula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92013"/>
                <a:ext cx="7772400" cy="1200329"/>
              </a:xfrm>
              <a:blipFill rotWithShape="0">
                <a:blip r:embed="rId4"/>
                <a:stretch>
                  <a:fillRect l="-1020" t="-4082" b="-11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2"/>
          <p:cNvSpPr txBox="1">
            <a:spLocks/>
          </p:cNvSpPr>
          <p:nvPr/>
        </p:nvSpPr>
        <p:spPr>
          <a:xfrm>
            <a:off x="1371600" y="4290779"/>
            <a:ext cx="7772400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63525" indent="-263525" algn="l" defTabSz="6858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indent="-279400" algn="l" defTabSz="6858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SzPct val="9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This operation may also be referred to as "</a:t>
            </a:r>
            <a:r>
              <a:rPr lang="en-US" altLang="ko-KR" b="1" dirty="0">
                <a:solidFill>
                  <a:srgbClr val="0070C0"/>
                </a:solidFill>
              </a:rPr>
              <a:t>SRSS</a:t>
            </a:r>
            <a:r>
              <a:rPr lang="en-US" altLang="ko-KR" dirty="0"/>
              <a:t>", which is an acronym for the square root of the sum of squares.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371600" y="2881478"/>
                <a:ext cx="7772400" cy="8951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81478"/>
                <a:ext cx="7772400" cy="895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2"/>
          <p:cNvSpPr txBox="1">
            <a:spLocks/>
          </p:cNvSpPr>
          <p:nvPr/>
        </p:nvSpPr>
        <p:spPr>
          <a:xfrm>
            <a:off x="1371600" y="3825613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63525" indent="-263525" algn="l" defTabSz="6858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indent="-279400" algn="l" defTabSz="6858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SzPct val="9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This is the </a:t>
            </a:r>
            <a:r>
              <a:rPr lang="en-US" altLang="ko-KR" b="1" dirty="0">
                <a:solidFill>
                  <a:srgbClr val="0070C0"/>
                </a:solidFill>
              </a:rPr>
              <a:t>Euclidean norm</a:t>
            </a:r>
            <a:endParaRPr lang="en-US" altLang="ko-K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0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Euclidean Norm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92013"/>
                <a:ext cx="7772400" cy="764633"/>
              </a:xfrm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ko-KR" dirty="0"/>
                  <a:t>The Euclidean norm is also called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 norm,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norm, </a:t>
                </a:r>
                <a:br>
                  <a:rPr lang="en-US" altLang="ko-KR" dirty="0"/>
                </a:br>
                <a:r>
                  <a:rPr lang="en-US" altLang="ko-KR" dirty="0"/>
                  <a:t>or square norm.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92013"/>
                <a:ext cx="7772400" cy="764633"/>
              </a:xfrm>
              <a:blipFill rotWithShape="0">
                <a:blip r:embed="rId4"/>
                <a:stretch>
                  <a:fillRect l="-1020" t="-10400" b="-17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3730171" y="5012361"/>
                <a:ext cx="3918856" cy="55649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𝟑𝟖</m:t>
                          </m:r>
                        </m:e>
                      </m:ra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171" y="5012361"/>
                <a:ext cx="3918856" cy="5564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371600" y="2512263"/>
                <a:ext cx="7772400" cy="7646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ko-KR" dirty="0"/>
                  <a:t>It defines a distance function called the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Euclidean length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 distance,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 distance.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12263"/>
                <a:ext cx="7772400" cy="764633"/>
              </a:xfrm>
              <a:prstGeom prst="rect">
                <a:avLst/>
              </a:prstGeom>
              <a:blipFill rotWithShape="0">
                <a:blip r:embed="rId6"/>
                <a:stretch>
                  <a:fillRect l="-1020" t="-1111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1371600" y="3252493"/>
                <a:ext cx="7772400" cy="10740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. Find Euclidean norm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252493"/>
                <a:ext cx="7772400" cy="1074077"/>
              </a:xfrm>
              <a:prstGeom prst="rect">
                <a:avLst/>
              </a:prstGeom>
              <a:blipFill rotWithShape="0">
                <a:blip r:embed="rId7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3730171" y="3997845"/>
                <a:ext cx="3918856" cy="60580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171" y="3997845"/>
                <a:ext cx="3918856" cy="60580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3730171" y="4568489"/>
                <a:ext cx="3918856" cy="56400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ra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171" y="4568489"/>
                <a:ext cx="3918856" cy="5640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411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/>
                  <a:t> Norm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92013"/>
                <a:ext cx="7772400" cy="1452962"/>
              </a:xfrm>
            </p:spPr>
            <p:txBody>
              <a:bodyPr>
                <a:spAutoFit/>
              </a:bodyPr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/>
                  <a:t> norm is given by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92013"/>
                <a:ext cx="7772400" cy="1452962"/>
              </a:xfrm>
              <a:blipFill rotWithShape="0">
                <a:blip r:embed="rId5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3802743" y="5010782"/>
                <a:ext cx="4513942" cy="51296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3" y="5010782"/>
                <a:ext cx="4513942" cy="5129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3802743" y="2739075"/>
                <a:ext cx="4746171" cy="51296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+…+|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3" y="2739075"/>
                <a:ext cx="4746171" cy="5129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1371600" y="3370007"/>
                <a:ext cx="7772400" cy="10740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/>
                  <a:t> norm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70007"/>
                <a:ext cx="7772400" cy="1074077"/>
              </a:xfrm>
              <a:prstGeom prst="rect">
                <a:avLst/>
              </a:prstGeom>
              <a:blipFill rotWithShape="0">
                <a:blip r:embed="rId8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3802743" y="4144722"/>
                <a:ext cx="4513942" cy="51296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3" y="4144722"/>
                <a:ext cx="4513942" cy="5129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3802743" y="4577752"/>
                <a:ext cx="4513942" cy="51296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3" y="4577752"/>
                <a:ext cx="4513942" cy="5129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773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ko-KR" dirty="0"/>
                  <a:t>-Norm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92013"/>
                <a:ext cx="7772400" cy="1452962"/>
              </a:xfrm>
            </p:spPr>
            <p:txBody>
              <a:bodyPr/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be a real number.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92013"/>
                <a:ext cx="7772400" cy="1452962"/>
              </a:xfrm>
              <a:blipFill rotWithShape="0">
                <a:blip r:embed="rId5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2641600" y="3976916"/>
                <a:ext cx="6502400" cy="77758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3976916"/>
                <a:ext cx="6502400" cy="7775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632858" y="3144975"/>
                <a:ext cx="5667828" cy="49475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/>
                  <a:t>The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ko-KR" dirty="0"/>
                  <a:t>-norm (also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ko-KR" dirty="0"/>
                  <a:t>-norm) is given by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8" y="3144975"/>
                <a:ext cx="5667828" cy="494751"/>
              </a:xfrm>
              <a:prstGeom prst="rect">
                <a:avLst/>
              </a:prstGeom>
              <a:blipFill rotWithShape="0">
                <a:blip r:embed="rId7"/>
                <a:stretch>
                  <a:fillRect l="-1720" t="-8642" r="-129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7495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Maximum Norm or Infinity Norm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92013"/>
                <a:ext cx="7772400" cy="1316899"/>
              </a:xfrm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. The maximum norm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92013"/>
                <a:ext cx="7772400" cy="1316899"/>
              </a:xfrm>
              <a:blipFill rotWithShape="0">
                <a:blip r:embed="rId4"/>
                <a:stretch>
                  <a:fillRect l="-1020" t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3628570" y="5001879"/>
                <a:ext cx="5515429" cy="47602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70" y="5001879"/>
                <a:ext cx="5515429" cy="4760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3628570" y="3041093"/>
                <a:ext cx="5515430" cy="47602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70" y="3041093"/>
                <a:ext cx="5515430" cy="476028"/>
              </a:xfrm>
              <a:prstGeom prst="rect">
                <a:avLst/>
              </a:prstGeom>
              <a:blipFill rotWithShape="0">
                <a:blip r:embed="rId6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1371600" y="3562578"/>
                <a:ext cx="7772400" cy="9759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. Find maximum norm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62578"/>
                <a:ext cx="7772400" cy="975908"/>
              </a:xfrm>
              <a:prstGeom prst="rect">
                <a:avLst/>
              </a:prstGeom>
              <a:blipFill rotWithShape="0">
                <a:blip r:embed="rId7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3628570" y="4304584"/>
                <a:ext cx="5515429" cy="47602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ko-KR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70" y="4304584"/>
                <a:ext cx="5515429" cy="4760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3628570" y="4653231"/>
                <a:ext cx="5515429" cy="47602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ko-KR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70" y="4653231"/>
                <a:ext cx="5515429" cy="47602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3411393" y="2495343"/>
            <a:ext cx="472674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(also called Infinity norm) is given by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16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PRING_QUIZ_SHAPE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090" y="1543050"/>
            <a:ext cx="5930900" cy="3708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9" name="ISPRING_QUIZ_SHAPE2"/>
          <p:cNvSpPr txBox="1"/>
          <p:nvPr/>
        </p:nvSpPr>
        <p:spPr>
          <a:xfrm>
            <a:off x="548640" y="34290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30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Quiz</a:t>
            </a:r>
            <a:endParaRPr lang="ko-KR" altLang="en-US" sz="30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8135" y="41402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1" name="ISPRING_QUIZ_SHAPE4"/>
          <p:cNvSpPr txBox="1"/>
          <p:nvPr/>
        </p:nvSpPr>
        <p:spPr>
          <a:xfrm>
            <a:off x="548640" y="91440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Click the </a:t>
            </a:r>
            <a:r>
              <a:rPr lang="en-US" altLang="ko-KR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Quiz</a:t>
            </a: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button to edit this object</a:t>
            </a:r>
            <a:endParaRPr lang="ko-KR" altLang="en-US" sz="22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712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090" y="1543050"/>
            <a:ext cx="5930900" cy="3708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" name="ISPRING_QUIZ_SHAPE2"/>
          <p:cNvSpPr txBox="1"/>
          <p:nvPr/>
        </p:nvSpPr>
        <p:spPr>
          <a:xfrm>
            <a:off x="548640" y="34290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30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Quiz</a:t>
            </a:r>
            <a:endParaRPr lang="ko-KR" altLang="en-US" sz="30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8135" y="41402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6" name="ISPRING_QUIZ_SHAPE4"/>
          <p:cNvSpPr txBox="1"/>
          <p:nvPr/>
        </p:nvSpPr>
        <p:spPr>
          <a:xfrm>
            <a:off x="548640" y="91440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Click the </a:t>
            </a:r>
            <a:r>
              <a:rPr lang="en-US" altLang="ko-KR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Quiz</a:t>
            </a: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button to edit this object</a:t>
            </a:r>
            <a:endParaRPr lang="ko-KR" altLang="en-US" sz="22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2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 Product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35555"/>
                <a:ext cx="7772400" cy="978729"/>
              </a:xfrm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</a:rPr>
                  <a:t>Definition</a:t>
                </a:r>
                <a:r>
                  <a:rPr lang="en-US" altLang="ko-KR" dirty="0"/>
                  <a:t>:  The dot product or inner product of two vectors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is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35555"/>
                <a:ext cx="7772400" cy="978729"/>
              </a:xfrm>
              <a:blipFill rotWithShape="0">
                <a:blip r:embed="rId4"/>
                <a:stretch>
                  <a:fillRect l="-1020" t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6"/>
              <p:cNvSpPr txBox="1">
                <a:spLocks/>
              </p:cNvSpPr>
              <p:nvPr/>
            </p:nvSpPr>
            <p:spPr>
              <a:xfrm>
                <a:off x="1371600" y="2683579"/>
                <a:ext cx="7772400" cy="15146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dirty="0">
                    <a:solidFill>
                      <a:srgbClr val="0070C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83579"/>
                <a:ext cx="7772400" cy="15146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6"/>
              <p:cNvSpPr txBox="1">
                <a:spLocks/>
              </p:cNvSpPr>
              <p:nvPr/>
            </p:nvSpPr>
            <p:spPr>
              <a:xfrm>
                <a:off x="1371600" y="4239679"/>
                <a:ext cx="7772400" cy="5355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Thinking of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as column vectors, this is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239679"/>
                <a:ext cx="7772400" cy="535531"/>
              </a:xfrm>
              <a:prstGeom prst="rect">
                <a:avLst/>
              </a:prstGeom>
              <a:blipFill rotWithShape="0">
                <a:blip r:embed="rId6"/>
                <a:stretch>
                  <a:fillRect l="-1020" t="-1136" b="-19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6"/>
          <p:cNvSpPr txBox="1">
            <a:spLocks/>
          </p:cNvSpPr>
          <p:nvPr/>
        </p:nvSpPr>
        <p:spPr>
          <a:xfrm>
            <a:off x="1371600" y="4704051"/>
            <a:ext cx="7772400" cy="50597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63525" indent="-263525" algn="l" defTabSz="685800" rtl="0" eaLnBrk="1" latinLnBrk="1" hangingPunct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indent="-279400" algn="l" defTabSz="685800" rtl="0" eaLnBrk="1" latinLnBrk="1" hangingPunct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SzPct val="9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70C0"/>
                </a:solidFill>
              </a:rPr>
              <a:t>Note</a:t>
            </a:r>
            <a:r>
              <a:rPr lang="en-US" altLang="ko-KR" dirty="0"/>
              <a:t>: The dot product of two vectors is a scalar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56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090" y="1543050"/>
            <a:ext cx="5930900" cy="3708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" name="ISPRING_QUIZ_SHAPE2"/>
          <p:cNvSpPr txBox="1"/>
          <p:nvPr/>
        </p:nvSpPr>
        <p:spPr>
          <a:xfrm>
            <a:off x="548640" y="34290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30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Quiz</a:t>
            </a:r>
            <a:endParaRPr lang="ko-KR" altLang="en-US" sz="30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8135" y="41402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6" name="ISPRING_QUIZ_SHAPE4"/>
          <p:cNvSpPr txBox="1"/>
          <p:nvPr/>
        </p:nvSpPr>
        <p:spPr>
          <a:xfrm>
            <a:off x="548640" y="91440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Click the </a:t>
            </a:r>
            <a:r>
              <a:rPr lang="en-US" altLang="ko-KR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Quiz</a:t>
            </a: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button to edit this object</a:t>
            </a:r>
            <a:endParaRPr lang="ko-KR" altLang="en-US" sz="22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082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090" y="1543050"/>
            <a:ext cx="5930900" cy="3708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" name="ISPRING_QUIZ_SHAPE2"/>
          <p:cNvSpPr txBox="1"/>
          <p:nvPr/>
        </p:nvSpPr>
        <p:spPr>
          <a:xfrm>
            <a:off x="548640" y="34290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30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Quiz</a:t>
            </a:r>
            <a:endParaRPr lang="ko-KR" altLang="en-US" sz="30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8135" y="41402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6" name="ISPRING_QUIZ_SHAPE4"/>
          <p:cNvSpPr txBox="1"/>
          <p:nvPr/>
        </p:nvSpPr>
        <p:spPr>
          <a:xfrm>
            <a:off x="548640" y="91440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Click the </a:t>
            </a:r>
            <a:r>
              <a:rPr lang="en-US" altLang="ko-KR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Quiz</a:t>
            </a: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button to edit this object</a:t>
            </a:r>
            <a:endParaRPr lang="ko-KR" altLang="en-US" sz="22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856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PRING_QUIZ_SHAPE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090" y="1543050"/>
            <a:ext cx="5930900" cy="3708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9" name="ISPRING_QUIZ_SHAPE2"/>
          <p:cNvSpPr txBox="1"/>
          <p:nvPr/>
        </p:nvSpPr>
        <p:spPr>
          <a:xfrm>
            <a:off x="548640" y="34290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30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Quiz</a:t>
            </a:r>
            <a:endParaRPr lang="ko-KR" altLang="en-US" sz="30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8135" y="41402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1" name="ISPRING_QUIZ_SHAPE4"/>
          <p:cNvSpPr txBox="1"/>
          <p:nvPr/>
        </p:nvSpPr>
        <p:spPr>
          <a:xfrm>
            <a:off x="548640" y="91440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Click the </a:t>
            </a:r>
            <a:r>
              <a:rPr lang="en-US" altLang="ko-KR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Quiz</a:t>
            </a: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button to edit this object</a:t>
            </a:r>
            <a:endParaRPr lang="ko-KR" altLang="en-US" sz="22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0619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BBEC9F-35DD-4F91-8849-084E7A60121E}"/>
              </a:ext>
            </a:extLst>
          </p:cNvPr>
          <p:cNvSpPr txBox="1"/>
          <p:nvPr/>
        </p:nvSpPr>
        <p:spPr>
          <a:xfrm>
            <a:off x="1484292" y="1248065"/>
            <a:ext cx="8478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7F73D-877E-49AF-8F43-49AE3B228B53}"/>
              </a:ext>
            </a:extLst>
          </p:cNvPr>
          <p:cNvSpPr txBox="1"/>
          <p:nvPr/>
        </p:nvSpPr>
        <p:spPr>
          <a:xfrm>
            <a:off x="1484292" y="2327473"/>
            <a:ext cx="5649602" cy="208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75"/>
              </a:spcAft>
              <a:buClr>
                <a:schemeClr val="bg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ko-K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 Product </a:t>
            </a:r>
          </a:p>
          <a:p>
            <a:pPr marL="457200" indent="-457200">
              <a:spcAft>
                <a:spcPts val="675"/>
              </a:spcAft>
              <a:buClr>
                <a:schemeClr val="bg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ko-K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of a vector </a:t>
            </a:r>
          </a:p>
          <a:p>
            <a:pPr marL="457200" indent="-457200">
              <a:spcAft>
                <a:spcPts val="675"/>
              </a:spcAft>
              <a:buClr>
                <a:schemeClr val="bg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ko-K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vector </a:t>
            </a:r>
          </a:p>
          <a:p>
            <a:pPr marL="457200" indent="-457200">
              <a:spcAft>
                <a:spcPts val="675"/>
              </a:spcAft>
              <a:buClr>
                <a:schemeClr val="bg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ko-K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76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 Product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21041"/>
                <a:ext cx="7772400" cy="828432"/>
              </a:xfrm>
            </p:spPr>
            <p:txBody>
              <a:bodyPr>
                <a:spAutoFit/>
              </a:bodyPr>
              <a:lstStyle/>
              <a:p>
                <a:r>
                  <a:rPr lang="en-US" altLang="ko-KR" dirty="0"/>
                  <a:t>Example: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  <m:r>
                      <a:rPr lang="en-US" altLang="ko-KR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.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?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21041"/>
                <a:ext cx="7772400" cy="828432"/>
              </a:xfrm>
              <a:blipFill rotWithShape="0">
                <a:blip r:embed="rId4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6"/>
              <p:cNvSpPr txBox="1">
                <a:spLocks/>
              </p:cNvSpPr>
              <p:nvPr/>
            </p:nvSpPr>
            <p:spPr>
              <a:xfrm>
                <a:off x="1371600" y="4603495"/>
                <a:ext cx="7772400" cy="5107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The angle between them is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4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603495"/>
                <a:ext cx="7772400" cy="510781"/>
              </a:xfrm>
              <a:prstGeom prst="rect">
                <a:avLst/>
              </a:prstGeom>
              <a:blipFill rotWithShape="0">
                <a:blip r:embed="rId5"/>
                <a:stretch>
                  <a:fillRect l="-1020" b="-2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6"/>
              <p:cNvSpPr txBox="1">
                <a:spLocks/>
              </p:cNvSpPr>
              <p:nvPr/>
            </p:nvSpPr>
            <p:spPr>
              <a:xfrm>
                <a:off x="1717589" y="2572739"/>
                <a:ext cx="7080422" cy="82843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  <m:r>
                      <a:rPr lang="en-US" altLang="ko-KR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∗−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89" y="2572739"/>
                <a:ext cx="7080422" cy="828432"/>
              </a:xfrm>
              <a:prstGeom prst="rect">
                <a:avLst/>
              </a:prstGeom>
              <a:blipFill>
                <a:blip r:embed="rId6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6"/>
          <p:cNvSpPr txBox="1">
            <a:spLocks/>
          </p:cNvSpPr>
          <p:nvPr/>
        </p:nvSpPr>
        <p:spPr>
          <a:xfrm>
            <a:off x="1371600" y="3671202"/>
            <a:ext cx="7772400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63525" indent="-263525" algn="l" defTabSz="685800" rtl="0" eaLnBrk="1" latinLnBrk="1" hangingPunct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indent="-279400" algn="l" defTabSz="685800" rtl="0" eaLnBrk="1" latinLnBrk="1" hangingPunct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Clr>
                <a:srgbClr val="0070C0"/>
              </a:buClr>
              <a:buSzPct val="9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Dot product is zero. </a:t>
            </a:r>
            <a:br>
              <a:rPr lang="en-US" altLang="ko-KR" dirty="0"/>
            </a:br>
            <a:r>
              <a:rPr lang="en-US" altLang="ko-KR" dirty="0"/>
              <a:t>The above two vectors are perpendicular.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53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 Product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12532"/>
                <a:ext cx="7772400" cy="706797"/>
              </a:xfrm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Example: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eqArr>
                      </m:e>
                    </m:d>
                    <m:r>
                      <a:rPr lang="en-US" altLang="ko-KR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.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12532"/>
                <a:ext cx="7772400" cy="706797"/>
              </a:xfrm>
              <a:blipFill rotWithShape="0">
                <a:blip r:embed="rId4"/>
                <a:stretch>
                  <a:fillRect l="-1020"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6"/>
              <p:cNvSpPr txBox="1">
                <a:spLocks/>
              </p:cNvSpPr>
              <p:nvPr/>
            </p:nvSpPr>
            <p:spPr>
              <a:xfrm>
                <a:off x="2902858" y="4744768"/>
                <a:ext cx="6241142" cy="51648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58" y="4744768"/>
                <a:ext cx="6241142" cy="516488"/>
              </a:xfrm>
              <a:prstGeom prst="rect">
                <a:avLst/>
              </a:prstGeom>
              <a:blipFill rotWithShape="0">
                <a:blip r:embed="rId5"/>
                <a:stretch>
                  <a:fillRect b="-2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6"/>
              <p:cNvSpPr txBox="1">
                <a:spLocks/>
              </p:cNvSpPr>
              <p:nvPr/>
            </p:nvSpPr>
            <p:spPr>
              <a:xfrm>
                <a:off x="2902858" y="2712418"/>
                <a:ext cx="6241142" cy="70679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eqArr>
                      </m:e>
                    </m:d>
                    <m:r>
                      <a:rPr lang="en-US" altLang="ko-KR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58" y="2712418"/>
                <a:ext cx="6241142" cy="706797"/>
              </a:xfrm>
              <a:prstGeom prst="rect">
                <a:avLst/>
              </a:prstGeom>
              <a:blipFill rotWithShape="0">
                <a:blip r:embed="rId6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6"/>
              <p:cNvSpPr txBox="1">
                <a:spLocks/>
              </p:cNvSpPr>
              <p:nvPr/>
            </p:nvSpPr>
            <p:spPr>
              <a:xfrm>
                <a:off x="2902858" y="3542132"/>
                <a:ext cx="6241142" cy="51648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58" y="3542132"/>
                <a:ext cx="6241142" cy="516488"/>
              </a:xfrm>
              <a:prstGeom prst="rect">
                <a:avLst/>
              </a:prstGeom>
              <a:blipFill rotWithShape="0">
                <a:blip r:embed="rId7"/>
                <a:stretch>
                  <a:fillRect b="-2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6"/>
              <p:cNvSpPr txBox="1">
                <a:spLocks/>
              </p:cNvSpPr>
              <p:nvPr/>
            </p:nvSpPr>
            <p:spPr>
              <a:xfrm>
                <a:off x="2902858" y="4143450"/>
                <a:ext cx="6241142" cy="51648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58" y="4143450"/>
                <a:ext cx="6241142" cy="516488"/>
              </a:xfrm>
              <a:prstGeom prst="rect">
                <a:avLst/>
              </a:prstGeom>
              <a:blipFill rotWithShape="0">
                <a:blip r:embed="rId8"/>
                <a:stretch>
                  <a:fillRect b="-27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82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 Product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48471"/>
                <a:ext cx="7772400" cy="1066574"/>
              </a:xfrm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Example: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eqArr>
                      </m:e>
                    </m:d>
                    <m:r>
                      <a:rPr lang="en-US" altLang="ko-KR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ko-KR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.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?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48471"/>
                <a:ext cx="7772400" cy="1066574"/>
              </a:xfrm>
              <a:blipFill rotWithShape="0">
                <a:blip r:embed="rId4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6"/>
              <p:cNvSpPr txBox="1">
                <a:spLocks/>
              </p:cNvSpPr>
              <p:nvPr/>
            </p:nvSpPr>
            <p:spPr>
              <a:xfrm>
                <a:off x="2859314" y="4864248"/>
                <a:ext cx="6284686" cy="56778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14" y="4864248"/>
                <a:ext cx="6284686" cy="5677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6"/>
              <p:cNvSpPr txBox="1">
                <a:spLocks/>
              </p:cNvSpPr>
              <p:nvPr/>
            </p:nvSpPr>
            <p:spPr>
              <a:xfrm>
                <a:off x="2859314" y="2795099"/>
                <a:ext cx="6284686" cy="111787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eqArr>
                        </m:e>
                      </m:d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14" y="2795099"/>
                <a:ext cx="6284686" cy="11178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6"/>
              <p:cNvSpPr txBox="1">
                <a:spLocks/>
              </p:cNvSpPr>
              <p:nvPr/>
            </p:nvSpPr>
            <p:spPr>
              <a:xfrm>
                <a:off x="2859314" y="3887849"/>
                <a:ext cx="6284686" cy="56778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∗−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14" y="3887849"/>
                <a:ext cx="6284686" cy="5677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6"/>
              <p:cNvSpPr txBox="1">
                <a:spLocks/>
              </p:cNvSpPr>
              <p:nvPr/>
            </p:nvSpPr>
            <p:spPr>
              <a:xfrm>
                <a:off x="2859314" y="4381839"/>
                <a:ext cx="6284686" cy="56778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14" y="4381839"/>
                <a:ext cx="6284686" cy="56778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8235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 Product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35555"/>
                <a:ext cx="7772400" cy="948208"/>
              </a:xfrm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</a:rPr>
                  <a:t>Properties of the Dot product</a:t>
                </a:r>
                <a:r>
                  <a:rPr lang="en-US" altLang="ko-KR" dirty="0"/>
                  <a:t>: </a:t>
                </a:r>
                <a:br>
                  <a:rPr lang="en-US" altLang="ko-KR" dirty="0"/>
                </a:br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ko-KR" dirty="0"/>
                  <a:t> be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dirty="0"/>
                  <a:t> and let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ko-KR" dirty="0"/>
                  <a:t> be a scalar.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35555"/>
                <a:ext cx="7772400" cy="948208"/>
              </a:xfrm>
              <a:blipFill rotWithShape="0">
                <a:blip r:embed="rId4"/>
                <a:stretch>
                  <a:fillRect l="-1020" t="-5161" b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6"/>
              <p:cNvSpPr txBox="1">
                <a:spLocks/>
              </p:cNvSpPr>
              <p:nvPr/>
            </p:nvSpPr>
            <p:spPr>
              <a:xfrm>
                <a:off x="1371600" y="3454987"/>
                <a:ext cx="7772400" cy="505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+mj-lt"/>
                  <a:buAutoNum type="arabicPeriod" startAt="2"/>
                </a:pPr>
                <a:r>
                  <a:rPr lang="en-US" altLang="ko-KR" dirty="0"/>
                  <a:t>Distributive: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454987"/>
                <a:ext cx="7772400" cy="505010"/>
              </a:xfrm>
              <a:prstGeom prst="rect">
                <a:avLst/>
              </a:prstGeom>
              <a:blipFill rotWithShape="0">
                <a:blip r:embed="rId5"/>
                <a:stretch>
                  <a:fillRect t="-1205" b="-26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6"/>
              <p:cNvSpPr txBox="1">
                <a:spLocks/>
              </p:cNvSpPr>
              <p:nvPr/>
            </p:nvSpPr>
            <p:spPr>
              <a:xfrm>
                <a:off x="1371600" y="2809613"/>
                <a:ext cx="7772400" cy="505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ko-KR" dirty="0"/>
                  <a:t>Commutative: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09613"/>
                <a:ext cx="7772400" cy="505010"/>
              </a:xfrm>
              <a:prstGeom prst="rect">
                <a:avLst/>
              </a:prstGeom>
              <a:blipFill rotWithShape="0">
                <a:blip r:embed="rId6"/>
                <a:stretch>
                  <a:fillRect t="-1205" b="-26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6"/>
              <p:cNvSpPr txBox="1">
                <a:spLocks/>
              </p:cNvSpPr>
              <p:nvPr/>
            </p:nvSpPr>
            <p:spPr>
              <a:xfrm>
                <a:off x="1371600" y="4101854"/>
                <a:ext cx="7772400" cy="505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+mj-lt"/>
                  <a:buAutoNum type="arabicPeriod" startAt="3"/>
                </a:pPr>
                <a:r>
                  <a:rPr lang="en-US" altLang="ko-KR" dirty="0"/>
                  <a:t>Associative: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𝒄𝒙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101854"/>
                <a:ext cx="7772400" cy="505010"/>
              </a:xfrm>
              <a:prstGeom prst="rect">
                <a:avLst/>
              </a:prstGeom>
              <a:blipFill rotWithShape="0">
                <a:blip r:embed="rId7"/>
                <a:stretch>
                  <a:fillRect t="-1205" b="-26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39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 Product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371600" y="1735555"/>
            <a:ext cx="7772400" cy="83099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The dot product of a vector with itself is an important special case: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6"/>
              <p:cNvSpPr txBox="1">
                <a:spLocks/>
              </p:cNvSpPr>
              <p:nvPr/>
            </p:nvSpPr>
            <p:spPr>
              <a:xfrm>
                <a:off x="1371600" y="4795281"/>
                <a:ext cx="7772400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00000"/>
                  </a:lnSpc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795281"/>
                <a:ext cx="7772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4000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6"/>
              <p:cNvSpPr txBox="1">
                <a:spLocks/>
              </p:cNvSpPr>
              <p:nvPr/>
            </p:nvSpPr>
            <p:spPr>
              <a:xfrm>
                <a:off x="3497941" y="2321212"/>
                <a:ext cx="5529943" cy="150425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ko-KR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41" y="2321212"/>
                <a:ext cx="5529943" cy="15042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6"/>
              <p:cNvSpPr txBox="1">
                <a:spLocks/>
              </p:cNvSpPr>
              <p:nvPr/>
            </p:nvSpPr>
            <p:spPr>
              <a:xfrm>
                <a:off x="1371600" y="3883673"/>
                <a:ext cx="7772400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Therefore, for any vector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, we have:</a:t>
                </a:r>
              </a:p>
            </p:txBody>
          </p:sp>
        </mc:Choice>
        <mc:Fallback xmlns="">
          <p:sp>
            <p:nvSpPr>
              <p:cNvPr id="6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83673"/>
                <a:ext cx="77724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20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6"/>
              <p:cNvSpPr txBox="1">
                <a:spLocks/>
              </p:cNvSpPr>
              <p:nvPr/>
            </p:nvSpPr>
            <p:spPr>
              <a:xfrm>
                <a:off x="1371600" y="4333616"/>
                <a:ext cx="7772400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33616"/>
                <a:ext cx="7772400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2632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196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 Product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48471"/>
                <a:ext cx="7772400" cy="1050224"/>
              </a:xfrm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Example: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. </a:t>
                </a:r>
                <a:endParaRPr lang="en-US" altLang="ko-KR" dirty="0"/>
              </a:p>
            </p:txBody>
          </p:sp>
        </mc:Choice>
        <mc:Fallback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48471"/>
                <a:ext cx="7772400" cy="1050224"/>
              </a:xfrm>
              <a:blipFill>
                <a:blip r:embed="rId4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6"/>
              <p:cNvSpPr txBox="1">
                <a:spLocks/>
              </p:cNvSpPr>
              <p:nvPr/>
            </p:nvSpPr>
            <p:spPr>
              <a:xfrm>
                <a:off x="1371600" y="4669356"/>
                <a:ext cx="7772400" cy="430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ko-KR" sz="2200" dirty="0"/>
                  <a:t>The answer is not zero because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sz="2200" dirty="0"/>
                  <a:t> is not perpendicular to itself.</a:t>
                </a:r>
              </a:p>
            </p:txBody>
          </p:sp>
        </mc:Choice>
        <mc:Fallback xmlns="">
          <p:sp>
            <p:nvSpPr>
              <p:cNvPr id="4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669356"/>
                <a:ext cx="7772400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863" t="-9859" b="-26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6"/>
              <p:cNvSpPr txBox="1">
                <a:spLocks/>
              </p:cNvSpPr>
              <p:nvPr/>
            </p:nvSpPr>
            <p:spPr>
              <a:xfrm>
                <a:off x="1371600" y="3139814"/>
                <a:ext cx="7772400" cy="1050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Dot product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139814"/>
                <a:ext cx="7772400" cy="1050224"/>
              </a:xfrm>
              <a:prstGeom prst="rect">
                <a:avLst/>
              </a:prstGeom>
              <a:blipFill rotWithShape="0">
                <a:blip r:embed="rId6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6"/>
              <p:cNvSpPr txBox="1">
                <a:spLocks/>
              </p:cNvSpPr>
              <p:nvPr/>
            </p:nvSpPr>
            <p:spPr>
              <a:xfrm>
                <a:off x="1371600" y="4228384"/>
                <a:ext cx="7772400" cy="470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63525" indent="-263525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2300" indent="-279400" algn="l" defTabSz="685800" rtl="0" eaLnBrk="1" latinLnBrk="1" hangingPunct="1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70C0"/>
                  </a:buClr>
                  <a:buSzPct val="90000"/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Instead of a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altLang="ko-KR" dirty="0"/>
                  <a:t> angle between vectors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내용 개체 틀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228384"/>
                <a:ext cx="7772400" cy="470000"/>
              </a:xfrm>
              <a:prstGeom prst="rect">
                <a:avLst/>
              </a:prstGeom>
              <a:blipFill rotWithShape="0">
                <a:blip r:embed="rId7"/>
                <a:stretch>
                  <a:fillRect l="-1020" t="-7792" b="-29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64D419-FFD9-899D-FFA6-5B40846EDC88}"/>
                  </a:ext>
                </a:extLst>
              </p:cNvPr>
              <p:cNvSpPr txBox="1"/>
              <p:nvPr/>
            </p:nvSpPr>
            <p:spPr>
              <a:xfrm>
                <a:off x="1655805" y="2646584"/>
                <a:ext cx="6732668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The dot product with itself is </a:t>
                </a:r>
                <a14:m>
                  <m:oMath xmlns:m="http://schemas.openxmlformats.org/officeDocument/2006/math">
                    <m:r>
                      <a:rPr kumimoji="0" lang="en-US" altLang="ko-K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𝒗</m:t>
                    </m:r>
                    <m:r>
                      <a:rPr kumimoji="0" lang="en-US" altLang="ko-K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ko-K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𝒗</m:t>
                    </m:r>
                    <m:r>
                      <a:rPr kumimoji="0" lang="en-US" altLang="ko-K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ko-KR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ko-KR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  <m:sup>
                        <m:r>
                          <a:rPr kumimoji="0" lang="en-US" altLang="ko-KR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64D419-FFD9-899D-FFA6-5B40846ED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805" y="2646584"/>
                <a:ext cx="6732668" cy="470000"/>
              </a:xfrm>
              <a:prstGeom prst="rect">
                <a:avLst/>
              </a:prstGeom>
              <a:blipFill>
                <a:blip r:embed="rId8"/>
                <a:stretch>
                  <a:fillRect l="-1449" t="-7792" b="-29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571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57B3F092-BEB6-4EDD-871C-D28339FD0241}"/>
  <p:tag name="ISPRING_PROJECT_VERSION" val="9.3"/>
  <p:tag name="ISPRING_PROJECT_FOLDER_UPDATED" val="1"/>
  <p:tag name="ISPRING_FIRST_PUBLISH" val="1"/>
  <p:tag name="ISPRING_LMS_API_VERSION" val="SCORM 2004 (4th edition)"/>
  <p:tag name="ISPRING_ULTRA_SCORM_COURSE_ID" val="C84C16C7-18F6-4DAA-ADB6-C818B1FC1ECF"/>
  <p:tag name="ISPRING_CMI5_LAUNCH_METHOD" val="any window"/>
  <p:tag name="ISPRINGCLOUDFOLDERID" val="1"/>
  <p:tag name="ISPRINGONLINEFOLDERID" val="1"/>
  <p:tag name="ISPRING_SCORM_RATE_SLIDES" val="0"/>
  <p:tag name="ISPRING_SCORM_PASSING_SCORE" val="80.000000"/>
  <p:tag name="ISPRING_CURRENT_PLAYER_ID" val="universal"/>
  <p:tag name="ISPRING_PRESENTATION_COURSE_TITLE" val="01-1_LinearAlgebra_202209_R"/>
  <p:tag name="ISPRING_WEBLINKS_TARGET" val="_blank"/>
  <p:tag name="ISPRING_WEBLINKS_TARGETMJT" val="_self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133.333328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0&quot;}}"/>
  <p:tag name="ISPRING_ULTRA_SCORM_COURCE_TITLE" val="01-2_LinearAlgebra_202209_R"/>
  <p:tag name="ISPRING_PRESENTATION_TITLE" val="01-2_LinearAlgebra_202209_R"/>
  <p:tag name="ISPRING_PRESENTER_PHOTO_0" val="png|iVBORw0KGgoAAAANSUhEUgAAAQ0AAAA8CAYAAAB8Q++0AAAAGXRFWHRTb2Z0d2FyZQBBZG9iZSBJ&#10;bWFnZVJlYWR5ccllPAAACG9JREFUeNrsnF1y4jgQx5WteV/vCcZ7gmFOEDhByNtu7UPgBDEnIDlB&#10;4ARhHqZm3gInQDnBOCeI5wTrG8xKuBWEaNkSGMIm/1+VK8E2bX11q7slIwQAAAAAAAAAAAAAAAAA&#10;AAAAAAAAAAAAAAAAAAAAAAAAAAAAAAAAAAAAAAAAAAAAAAAAAAAAAAAAAOBtcnZQ6ZnsWp8KMekW&#10;aPK3xV9//9NRfxLrVPn929f8DdWv65wqVP3e9Tj+4Cj40romlZL39pRvy7tVxw3U7CQUQSv5s6Ps&#10;L/2klCKmn+7U0d0YN0L03lBzLd32ee/j+Deo0Lsk8xgMzTUZFQAaPI3DcOvMQOA0uKq5pg1GXx0z&#10;NBM4vtGYdBGOnF5oMlB/0obbxjAa4HWMRiZvNjyNSVcG3ZPJhOLkC2uAl+p4Wg3mmIRqJvX3taKc&#10;0yzaIVk6WaflLJS8eWS9BlS2xInnc0v2gq3vthxTP50ontF5U/cOXfvycm1/xs7nkjzCO+tcqo3L&#10;929fD2Y4lPyU2i6lvhHUHz/VMTfJVHWfO/HMmhKRlJy9ovZzE7Xrfq+eU+5R/j7J/kR/H0l2kNy6&#10;uqlrfSq7aZtcXRsF1jmxxo5pV3M87lNvzZk1gHUHtpsIzeSvjVCF8zzce6pOvWuYDSdK1qjh2Qkp&#10;SBZQUt2YwwAl1x3xEDBT2yHZpZJbeuQtLaNT3SvEPQ1G0dh28QO9T+XfbMuq3f91zutB+jlA5tIx&#10;nFJ9r1dzf0L9OwhoO93HP5zzPSVf1iiOm5itQ/fLUMmb15T3F9NeSUD5V+1ap5yM7B6NxXumDmy7&#10;Uns+RNTZ1Hu066RwaonQi0ClzGiWrmPpGAwzCHsrA1G536ZD09X9mew3yHxwPJ8JKXqPjpGTu+k6&#10;M3gTnMFok2vm3JQGtjuAOsxy475GSyv1c4DCmbZbRspeepRH0pEz+ZsH9d0sohpZYPn1fcvIpHJC&#10;RjKm3bk65zQRmGNujXXznPtd+/fDiRkNEzpMyZsorRBj7HTWtTfurkIe2z0bMu79TN13S4ag86K0&#10;mZSsZ7AZSpQrIzHp5szgnKh7762y9slIhSiJYU6hmO0J7auwXc/sVbyEQNvKMBbtJrAfxPaqTUHP&#10;lpYBP6eyxCjcvXN/STP9hAkr7hzjfKfO5z4PpsYTWpCCJp4yd6hclzvWISQ/1XFOj9w6Wx6J601e&#10;7dK/p2Y0BKuMVQ5jSMaja3VIyIx6680HaLmZvKTZz1hgPUPceEKYWyv/kDe4f7ZVDyUnA3eIzVFj&#10;5twX849WGDWwCsfL62pjE6lMdaFRysTwnEGdqfunNIsmOyoPG3aQkbxkwqrrCAXiFHOuZN5Sme2y&#10;9LUXFLjhLbFCm4Xd7uRJ1Y1JU78JJ1h7k0qGezrdpS9PzWjMGxTmsdF1q3Izm4mvzZ2pvpxGaoVI&#10;N4yBkVuDqsqbdCwjZmacXd36gxgMK+m4YdiYmHbKhFM7zUae0NN9vtcD00pGhmMcIPsT059lg/vt&#10;jqXQPpMNimlPQsLyNkP7lc3ZcEaH7pMer9I2RHZCdW9OzWg8tSCjy7jEsSGSzyClNCN1GzydXcgP&#10;5GH4vIyZ55xrNAZ6Bm1h63TKeFUhIcB4hz5LY/IhRrm0cQ2o56Luov6+DnWcMoUq7DzWqyMDcSXW&#10;K1EH5xTDk9Ok8lYePO6yWWotyPB9CkyW+UKatr0MrixZRAJwHJiX+b+TBuSPigP25VNk32aiOdFe&#10;0JGTx5PCaDR36h/eJc847CTVaslKVMvSBWNgbk6oPa5bkKG9jdE+a/tcOKCTcw0yL3bs85z6J97b&#10;a+ZcVInqGM+n9QnBSui6z9H1zrlwhvIiMBoel9aNJ2c1HoS7EabcChMqLyN1cg/zhoH16lDGfNCS&#10;OF+COJQZE2ro5c5LznBQ4jTUE3pilLb2bVTm7VwRaBRNuFbWzP4JYzDbhluan/r2XtBYaCWkrjMa&#10;SUACcU3TxqhjUa2ISGtWu1Of+XxBZTDcvRGXIjxpxRmhgdg9Edp6UMUM4NrNV1ac7OYE9Itsk129&#10;DYr1J44h0M95Vue1Af7peBidHQxS4hikoWfGHVC/uzJCxvBqLwXJlo5SZoLfcTs/Un9/rDEYvtC6&#10;VaPRiUwmnYnTYSTWy3XVhplM6kGxsFzFDrnu6cbA4TyIamt7aTX6ePXZNpSVgb1iZ/ZM/iAP5tiv&#10;jHOhyZcABeeWX43XMtmjPLfU7l1Gri/sSAPKq1cthmIz6d0h5c7FOnn5u+CT2EVkOKPLpDdumVcG&#10;6mbx6YF+f2Mu+KS18WxM252L9Xb3Vnibr8ZXXkXPiSUHNKiWdLhb1fVmsrpk33TLoOot8OaoZA48&#10;IVLn2N4HzabuQCkjtg5P286PaOUmL2co6hOKBRmYYYTsOd1fMm0/FutXCjpMOPs5woOaWM9IRP1K&#10;Wuxvk0R5bh4DbryoJf0146BkPOid8hsfHDeq7RBD1iSrYu6xr8tgw5HJP2mg+Nxd4zpOG5c79bsf&#10;mSxo8KUeWZJkSUqGXluKKxsSb20vt54zz1xEuvwXXOjiLAvmNXXyDXgte2Yl5jpW/+bWy2r9SEWa&#10;UagzEOuXt0RNXy0CjKhkPDWzf4SbwQszpgI8DMl8N6a+I1XfR7HeBsDVM6cyz6m8V27oEhtynlJI&#10;cYQIv6WfH9xOnuYtrdC8WTyJuKZk5b0buqj7zyKfu/WW656rQK78lAzfq//MoVUW0cYuXhgNcAqG&#10;4xczs/Y4w+HZg6A3P12iJV8XbO4Cx8RdPdGz4jMlXQsnD5EwrvYITfj6wNMAx/Y27kT4/gs79h+9&#10;pV85h9EAID72HogqWfsShzthiz5WSTwYCwAAAAAAAAAAAAAAAAAAAAAAAAAAAAAAAAAAAAAAAAAA&#10;AAAAAN47/wkwAO/kZqouD5nGAAAAAElFTkSuQmCC"/>
  <p:tag name="ISPRING_COMPANY_LOGO" val="ISPRING_PRESENTER_PHOTO_0"/>
  <p:tag name="ISPRING_PLAYERS_CUSTOMIZATION_2" val="UEsDBBQAAgAIANNhaV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FOPcVUSr6XlcQYAACoZAAAdAAAAdW5pdmVyc2FsL2NvbW1vbl9tZXNzYWdlcy5sbmetWf9u2zYQ/n9A34EwEGADurQd0GIYEhe0zMRCZFGV6LjZMAiMRdtEJNGTKCfZX3uaPdieZEdKduz+gCwnQBJEMu674/G774702ceHLEVrUZRS5ee9d6dve0jkM5XIfHHem7CLn3/toVLzPOGpysV5L1c99LH/6oezlOeLii8E/P/qB4TOMlGW8Fj2zdPTM5LJeS8YxNhxSBS5A4/EOHRx7OEB8eIBdq5iRuMBuXT9Xv9SIQ0/S4FuxULmOQSB1Ny+KFOZiLM3DWo3J5QxOo4D7BOv1x8orVWGBrw4Ds3H1+4lZi7148EEgP2o1/f5Wi64hhSi2wrg8/I47Igw5vqXgIhnMzCQtzKV+hFFQmvIxbGonjskvX50fAYZDTbpY2rVNXeToUshbWFYZ81CwgqrRCqU86KwiesAGHj4hoRx5BAANdCUxdEkCGjIyBAiNGyRWZXWGyJLlCuNymq1UoUWCZK5JRTfy3CmOuUmunL9GNzb9TWvXc9lN/GYmlyzqsgROH8xJz4Nx9jbQ5/PXwA+CElEfAbpDEaU0V4/KEQpci0KtFoqrbrgGZrFfkwvYodOfNYwDp18mpDI7rw/GQ9IeGJK+oRRBuvZfBSddHB0DX6+QahrcHYcoaYYEjDG4VWdEyck8GIYT1026vWdQnBDm3upl0hGq8KIkljztKr51Whnm7uN0uEgaHRjE/eAz+7arB06hvq7iT16CWLpXkJYKlvx/BF5aqF+/OXDh4d37z/81AkmAkJ5+0DIIr1/ewCQz0Lq1aIQ++Qz7Lb5282OTpjn+kDo5p9u1kDda+Ar/G21m4QhkLxhqBtZxTC58IhVjBtVoSVfC9N81lLcW32AIpBF03fMBzMFL/KqtcKGdIyBRFBXLHQdQ1AoBFUUj69r2an0UhXgrkSJLPltCtQyPg2rzOeruv5qbikjVSBgicq4zE/bXU99j+KhJdkY2I0vjVpsFwVIe/CW0mtTNq/BxX2eKp6geSEAkEaIr1apnDUi2vA+SPljaxQhnkITA7JTLwL9Gm7e9PokT9Cw4GaxHVFCHJEQAApeiuII29hy3ZojnKbdEEbu5ciDX2ZCGMnFMoVf3TWOgAATAtGqFI0c4yia0nBokmbUmKMVL8t7VSR7LN3dzzZg13coFILDdsBNs9wCAz8kzH5FIWa6HQyixJbfTV3BUoGAMbNiYEoqq0oNZZOtUqGFjVaapfBZPSiJuYL6SgXMTpb74N0WWyvNPTzxnVE8YFsJ9XiVz5YH2kFxfrM+dquhAprscr41pgYNZs3PoC4ghrSLBb0CDbzqYnFDYEiEP202O9Mq6N5GlDaiN+NGY9LHZpAwbFpLVZXwxqQEpMnuSHnazU1EoK/7zMXed7S1Rt1MYgu5FhBHkYii1RHIvUOGpqg+Tdzf4wvserZTf0k9/minPp6seT4zx4kZN3v6CJ8lMrGfGdpb/39V8m/EdSP1J02X8Ifk80nXePYay3cqgmstspVuc20S1oR/TBSmxL8bwiFLP87/dih/kZ3ZGeOfvT97x4Uue9QaxDMzdfhuvXQkzeRPYGAxzRFmjPRwq5FxO3Cp6Yjt544nO9e/2DtmuPlcHW7t0wbAV+hYjGgEObaRRzDqZNCFDre1Z4/d8O2p43D7KRlELoOuMxW3pdStnm09H9xfbTkf31h3Zta9ZsNc5pG9Ww6ATGUG8ScHYE7GZJOBukXsrWSqqjSx5Z/KO9smILdVJr6ehueFyuzblJcb+tdt6uNzoqgXF9ZOgw7z1LaCD96fnQI+fpcigkMYYxzsO2b2cUy1pwcaQfmYVHgs2oxOUEcZ17MltOO5qvLkQKD6CDYkFxjAmjVHghftU1gD8EUY9VvUvP2tE4iZ6EBEyRbsD19pUf7ZGcQsY4tRX15o8aDbgSYDy6IophcXMMnN520WDA/2Q7YPh1g1R+WNnQOnUuAras0Yc4H/L3Io5XVbzFQGr07b/TJzZWfpghnDzmgMFRjZglNVAWNnF4QN4Rw6CeFQ19SuA0AwQjCpU4HIAzcV1wXVXP2ANttjWq8/5sUdCDtTKu0Um91CU1C625qebkEqncq8U+TPa6tmwcwNYjwc2ishyCSc+O/qKSKBI+esuRtK1eJgMGeEfegbX+CJROqugCEh2ysfc61hrxA8xc13E//982+bfX1N2KgyCF/9/CR766879/aptN9qnL3Z+ZLjf1BLAwQUAAIACABTj3FVFR5gG6MAAAB/AQAALgAAAHVuaXZlcnNhbC9wbGF5YmFja19hbmRfbmF2aWdhdGlvbl9zZXR0aW5ncy54bWx1kEEKgzAQRfeewhsIXYdA16VFqBcYcZRAkgmZUfD2TURtadNl3vs/w4xiFDF+Yl3VtYJZ6CkQRUucUTXvd7YMC169cSCGfMKCvOdKJjcsUWgjMnrZlB7Bcsr/8GN4a2E9P+IjXjDlQmcc6kupsJlc8rCYaWPdGlCPEdOAL5hz6KG3eMO1J4jD4wzsG//VuZs2mx3eaUAdIrkgqvlAVbrXcfQXUEsDBBQAAgAIAFOPcVWVQRcNfwQAAN0WAAAnAAAAdW5pdmVyc2FsL2ZsYXNoX3B1Ymxpc2hpbmdfc2V0dGluZ3MueG1s5VjbcuI4EH3nK1TemsfBkPukDKkMmAo1BFjsuaS2tlLCFlgbWfJYMhnmab9mP2y/ZFsWcSAhicmGrczOQ4pY6j7d6stR287Jt5ihGUklFbxh1as1CxEeiJDyacP66HfeHllIKsxDzAQnDYsLC500K06SjRmVkUeUAlGJAIbL40Q1rEip5Ni2r6+vq1Qmqd4VLFOAL6uBiO0kJZJwRVI7YXgOP2qeEGktEEoAwF8s+EKtWakg5BikcxFmjCAaguec6kNh1mFYRpZtxMY4uJqmIuNhSzCRonQ6bli/tNx2vb17I2Og2jQmXMdENmFRL6tjHIZUe4GZR78TFBE6jcDdwz0LXdNQRQ1rt7ajYUDcvg+Tg5uzYw3TEhAErhb4MVE4xAqbR2NQkW9K3iyYpXDOcUwDH3aQDkDDavuXXq/bdi/7A9/1Ls/8857xYQMl3/3ib6Dkd/2eu4l8WfjW4Hx42r+4/Oy+97p+ORNnF0N31Ov2P1z6g0HP7w5vtSALK0F07NUoO5ANkaUBKYLsqCiLxxxTBoV9J/SSKGgNhtMp8UWHQuYnmElioT8SMv01w4yqOXRQDTroipDkVCYkUCOd6oal0oxYt3AGEByD/Bd1tP+uqKPDo5Wj28b67bHWeulAXySYz3tiKv5j1+v7B4XvOwcHjzu/zk0HK4WDCJoFzpP75tjLSzdiVPMGDhSdQSeSO6ecZIx5WZKIVDW117np5cXChQdgnIngK1nXz2gsWFgEjMRjEvZxTJYoxruivAOSdQtNoD4ZhHKQEI48zIHWqILwBgWAzMZSUZXTWWchfZpSzBDgAe8SdO7dC3cQ4VSuFGSRWc0lQfO3vlBE/m6CbZYeFPUYBSu6LUrJfxYZC9FcZIjRK9ATCLomi+G/iKBlPkOTVMT5KlCuQjI3M6PkmoQnZQxdgIk4A01dIIwoY+FrRr+jMZmIFHAJnsFtAOtUGvzqRsAJlvIWFN/4+MawVLffdr+80QfE4QzzYENwKFcSJ2or+HiOuFA3ehCOAGeS5EkJaZjvlTlb9flpKDoG8vxC2VjBlzTOGH5J+CIgS9BbTPl2rGyS+Cc9KG02wrO80XXz5tDQ4hRSYjBhIwC2o3zBsCUAA8yR4GyOcACXrdS0MaMik7BiCMJAy+d7aPShTPOnKTAzWExDkpaCrNV3dvf2Dw6P3h1X7b///Ovto0qLMWTIsDZn5pDWg7NROa07E9ITSo/MSU9oPjIt3dPtiDTWJR7ec3f91FhCvdv33dFpy+9+6voXawDyuN+/7Rxb38TrL+Z8Pnmt97Lnno5aZ2jkeh97vndcphb7AtpeBRFU80S/qZTRWbxKoHIGdPLKCA5H7qdSgJDGUo1bzmx/UEZq8KGM1MiMKsOlMaWUC3D1TA2VwuXDaEyhjH8IIinVmc/ioB+DDf71mG7oZEtsQHAaRFuro5+Dr7eZoP9x2F/3++uLBX41cp573n0/6LV/Am55pRE0T8X3t5UPbo699nOo3okppzGEVU/1xTfU5v5ezbHXb1UqgLb6SbpZ+QdQSwMEFAACAAgAU49xVeZGGnuTAwAA7gwAACEAAAB1bml2ZXJzYWwvZmxhc2hfc2tpbl9zZXR0aW5ncy54bWyVV21PIjEQ/u6vINx3UeTUSxYSRL2Y89Qo4asp7AAN3XbTdvG4X3/TN7YLu8DRkNCZ5+m8dqqJWlHeWoNUVPB+u9senLVayayQErgeQ5YzoqHFSQb99uT98x3WFL4+f0qy+by4vbpodxxeMCE/QGvKF8pIgqxF0357Wmgt+PlMcI2HnnMhM8Lag2+P9pN0LPIYS6CPp3LmZAalmZtHs06heBtXj2Y1EWYiywnfPIuFOJ+S2WohRcFT45rlNdGWmxwko3yFyMtet3vda0IyqvSThqzi0/2tWadRcglKgXFp+N2soyxGpsCCpYuRWSdySlOHC7NDW1NFtaUdznVOFlBN8ujh/vL+qhnP8fRqVQ765Qga/miE9m56t71hI5SRDcidw7tmNTJEXuRVwsOdWY0EKRYmof8VQeAwQVK8fqZXfph1lGACMoaOXhHFaIplEDK1DXIY7HPZvTYrAvmf8ZBIzN2Wgr2ZIuxMD9MhUwYDLQtIOmHndGopvl4LjZcJBnPCFAJiUQl6wwjfSKHCMVVZiXuHL8rTCOQFJWIiWJHByPkbAavyEj8a3dm5Evu3lUUOSlh7YeRhKSyRL5jWPWQkLJEfplqvnG324Lsaxwn9cEd8MQ9nH7XACW5DvsIuaI2lZ3PLVWTaCwImEykMbFuNaQamaknHypxLnT2fEk7WdEE0PlK/DW66scGopLOj8J1W31eJpppBXbvNRCEVOoPqiY/WV65G4yju4VBD/QxzHdBVYVkU81rE6TDbaqP7A9Z1NrZ5c/uWxrek386IXIEcC8FUu+V5eP/QiHuV9xlmWuNbCvKJz0XEsbabSFxoUKeChbuDp8KJ1mS2zNCnphC2KXWVrS9g4s3WVZYX2RTkAzYEBRWyXBU64JIulgy/eoJ/4UAalK5oDUrH1Es8jhO67fhI4FsAiJwtQwO4jdNkBdOUwRrCVIkENuKm0BKF/V8XsOmvalNGklM60s+gslPic6qKGsIE3apnOM3x8a7JVNnAKiMlTPfS5cq8D2PSNGs8Ie3ed1LlYNTXJRBLVckmKbT40ERqf2i597GTNQw5zewEQkVkvkbjOEyI3GfFKkO29uSlC+bV2h62beMaTRPFzNlBt45iNbtDdozXczCXAPGAtcKz6An4BZupIDJ92UIqb0KN2rExRnw17bzGSZ/lOulEIlecuCYZ5dT8nzIqlBYZ/WvPevDvjs/FQcwZHoi6wT9QSwMEFAACAAgAU49xVRAfn3x8BAAAZxYAACYAAAB1bml2ZXJzYWwvaHRtbF9wdWJsaXNoaW5nX3NldHRpbmdzLnhtbN1Y21LjOBB95ytU3prHibkMl0k5oZjEFKkJSTb2XKitLUqxlViLLHksOUzmab9mP2y/ZFtWMARCUCgyU+wDBW53n26dvqixd/w9ZWhKckkFbzg7tW0HER6JmPJJw/kUnr49cpBUmMeYCU4aDhcOOm5ueVkxYlQmAVEKVCUCGC7rmWo4iVJZ3XWvr69rVGa5fitYoQBf1iKRullOJOGK5G7G8Ax+qVlGpDNHsACAn1TwuVlzawshzyCdi7hgBNEYIudUHwqzM5UyxzVaIxxdTXJR8LglmMhRPhk1nN9afnunvXejY5DaNCVcUyKbINRiVcdxTHUQmAX0B0EJoZMEoj1856BrGquk4ext72oYUHcfwpTg5uhYw7QEcMDVHD8lCsdYYfNoHCryXckbgRHFM45TGoXwBunzN5x2eBl0O23/stcP/eDyLDzvmhjWMAr9r+EaRmEn7Prr6NvCt/rng5PexeUX/0PQCe1cnF0M/GG30/t4Gfb73bAzuLWCLCyQ6LmLLHuQDVHkEalI9lRSpCOOKYO6vke9JAo6g+F8QkJxSiHzY8wkcdBfGZn8XmBG1QwaaBsa6IqQ7ERmJFJDneqGo/KCOLdwBhACg/xXdbT/vqqjw6OFo7vG++2xlkbpQVtkmM+6YiJ+cug7+wdV7LsHB6uDXxamh5XCUQLNAucpY/Pcu6IbNarHBo4UnUInknunHBeMBUWWiVw1ddSl67vCKoRHYLyx4AtZ189oJFhcEUbSEYl7OIXaG5xyB42hIBlw188IRwHmMMaoAj6jykIWI6moKsfX6Vz7JKeYIRhRMGcJOg8e8BslOJcLFVilUg+PqPlHTygi/zTsGtGjqgGj4EX3gZX+F1GwGM1EgRi9AjuBoE2KFP5KCLo7wNA4F2kpZVgqJEs3U0quSXxs4+gCXKQFWOqKYEQZD98K+gONyFjkgEvwFKY/yKk0+LW1gDMs5S0ovonxjRlLnV7b//pGHxDHU8yjNcGhPkmaqY3g4xniQt3YAR0RLiQpkxLTuHxnc7ba89NQtQjk+YWysYAvaVow/JLwFSF3oDeY8s14WSfxT0Zg7TbB07LRdfOW0NDiFFJiMOFFBIOQ8vlItQCMMEeCsxnCEdyuUo+NKRWFBIkZEAZaPj9CYw9lWj5NYNkDj3lMcivI7Z3dvXf7B4dH7+s199+//3m70mi+dwwY1u7M4tF6dBmys7q3Ej1htGIxesJyxXr0wPZU5Kku8fhBuMvXRAvzTi/0hyetsPO5E14sASh5f3jbea6+epffxOVCcu8iHv26mzjwT4atMzT0g0/dMKjbVF9PQKOrKIH6Het/Rmxs5v8tIDsHOl02ioOh/9kKEBJn1ap2bnt9G63+RxutoVlOBncWE6sQ4LKZmOEJ1w2jKYXCfRWjw6oXnzV1Xkf/L93E6coBYEbGhvqf4DxKNlY5r3gm/7qc/I+ZXlr9ctn9hwKSUm30ky7CFyN9kbXAP+986HfbG6WP2vH3Kmr2ZekzT9UHtIUvZp679HvmFsgXPw43t/4DUEsDBBQAAgAIAFOPcVUqPd3RuQEAAHoGAAAhAAAAdW5pdmVyc2FsL2h0bWxfc2tpbl9zZXR0aW5ncy5qc29ujZRNb8IwDIbv+xUou05osO7zxmBIkzhMGrdph7R4pSJNqiR0YxP/fXXLR5K6G/WFvDy8jl3sn7Ne9bCE9R56P/Xn+vzin2sNULN6DRe+Ljr0HHVmRLaAeZaDyCSwACn3Pz3I2yNBGTNZm8abV7Q1jh9T+M0HF8bFC8JCE5ohtJLQPgnti0r87VW2q6qpyGlzvLZWyX6ipAVp+1LpnNcMO5/Wj1tgAKsS9D/oB0/AM72dYnSRR8erKYbLJSovuNzMVKr6MU9WqVZrudjlr3GXXm4K0NULXzXAIBoObyIXEJmxzxbyMPHkDqObLDQYA7u8o2sMEhY8BuH4Xo4x/kA943ZDA7rMTGb3dLtZBU+h1aXx02QwufIxWXm1utlK3nAWvmxDRLfRXTTyCME3oNtWQwwPVMW6aHFPjxgep1WKHTnldntUKL7IZLp7kfcYJIeXRduuv2S9Mfqx0ov922szx2YMbzCYN2Z5MJHNbnDmbkmMcd61bcLRpnaFJcfdBGlnlF3nlgs0RWgFZViSd7Hh6sHzW1U21yvQc6VEtU17jFvLk2VeLZjq8u/uohBUruTUisoD2NzqbPsLUEsDBBQAAgAIAFOPcVUIzImsbgAAAHIAAAAcAAAAdW5pdmVyc2FsL2xvY2FsX3NldHRpbmdzLnhtbA3KsQ6CMBAA0J2vuNyu1rgwUNh0cwB0bS5wMU2uV9M2IH9vtze8bvgFgY1T9lEtXs8GgXWJq9ePxdd8P7UIuZCuJFHZokaEoW86iQvJxKXUmOErdHCaOVQUflKo8z26kTfPu3skOpxpbwYvffMHUEsDBBQAAgAIAFSPcVUdhzQsTjIAAO9eAAAXAAAAdW5pdmVyc2FsL3VuaXZlcnNhbC5wbmftvAlUU1fbNozWWlrHaBWRACU4tIJESgWEQFqZ2jrQSZEypBAhVpkCMoQEopVKFJJIrQwypGrVVhkK0SRASFQgAYOJaAViIMEEiJiEGAIZCEm+gD4VfJ53ff+71r/+9X7/J2ux4Oyz73vf47Xvvfc559RXe0OWvbf+PSsrq2VffB74jZXV2ygrq7eyrRdbWgTdX3pb/ixI+yZkp1UtFzhquViE+GzPZ1ZW9cQl0zFvW67fTfk8PM3KannrzO8CdvIfB62sovO+CPzsu6xoxUByQeKPKB0KtodpBTuG8j5R+o7HUty21k8XYZfmdXzixNxsLHj3NvY+yOPHVW1lgIBV8ILSsZX40s7uzRmx60/8BGh1xz7+7Qs2Yf1o6bqz5xvvMoja8EbNvn1hNc2HwxS8kyuuHq672fv45vWeRwYM79m+Ot/yJOhUN5Fr0pPMevmjMJifNtQ8EWo189Pf0J1wSRTMrkwmgpQrcp+fmLg92w4sedooyXBAYXWtjldcFs40pVRclFWFCLFmLTY0bLbTIC1IlBMV2eoUYT1zeQtZwDA0KbFmw+jO2fuEiImB3rgls//T7AKjZ/4e89099PZsQ+t/2SD/skhrr8x6Z+bqbPWFyHYt05wz2BZHfrKlFogiGxZY2vd2p3//xdrsYw+L753mrETNNJ1vqtlQ4GvlVG5rA3jR4GNp8LEiJ2R8N8v62BU/kHJ1KAR5PyNqcOwuQRXTnOTpuwUEttz79GzHksj9GYUrBOlk/tcv6TWFdIHhuCF0VkBaHAicYj/b+dbW1ajjshejJpVZCPM7ZrRM4QRGD/q8GCqCEjL0dt/d+JCgWeJDq1DH1zT8wzgw+oef/5FqU5HNAady+zVFNpar374Yent/xxuy+WTD13INVKxBnpiMFvBDjX+HVvqp2lZLxRIpCesfRXr46z3C6VkX3N8wnmoLMzzu5WL3R5uneqHvNZdZ3+JLdvjx5X/g6DMRtQcEzseoy0UQIiUZxYl48Bv680VPEtAVxXNGL6mxgWFU8s7NJPrz6oGAqtyp0aPN83ts4z7OeVgu/PWk4DpOpo43DN44SL4EGp9JlU9O0a8qbp94R4pQxNdrfMQJgwnYCsIcYu1EW3izo+7WO1we7d5ChQMIiDCMHJ1HL9FLSVC0QCAsDua3tE9iyNJbo3NNp6TW5SiOSJnWicPhzflt23PJ0rYf53W4al3tld4z5lRvVmHE61sA5ZL1twBVUuld41xrCR0BoRKDbcmXHRdlies+86p9ix6lueLVMgpZFDKN3/VFoJUwd09/1BzrKQfWqj7hPsb/0IT/w8tJE1G5HbggE9LLqQoHlhRncSKEqaa+PooO7RU3R5/MbyNNgzPmPEfOgJPqlVnL1erOHvwPvj2nyOnkdDcXjZ3KKzce+vz4CtpEaxFnriIE7yNe4pHEypt2x29OxR3Oz20UYDaNXYNZ2fC23iHLTA7EuabVBd0oPFbWfu8R6G6wd8vuT/BWlYnOVYYDm3OFDen7kQMiwdk56jtcxV0D7Amr1GcXWV8CBJGlGZ9DpAkRyLKfvZc0fi+90i7zqTWgH9Wd5XTOEYm4axGbY/qpoSVIV/gX5KcE9gWpP2zkCcXN6+tTdTkM1rbekrkmZng3b+d+2IInZ7DBXwtkHy8GpJGNgX0thyoFniRk1+RcQ1E3c4H4XYsP3kbexNUCIsIC7+Eu8/3Z6TlwUn5PYyJyk1oju7B5Tmq02CNH5HvyuX0wDDMkIWr4PvhUQQ7sBjexgLOnC7YkZ67nFLTOXR6BtIq6U83fV1yo8CPqzrN9AI3k9KSIinA/7NaJuZJ4KTctRCx6ROMqn5EzVux4v15iw8Gni9NxOiD0BCCM+GTVclXkSN0Jxlzrj9QU0tGmVTdluCMCh+xc/lRAZJ1XFXbRswNetfYViYhz5RCJnjHXvcnCCxzbo0HW+D+axCV/pLendVYdeQrhZd0Tuw7imMge5TVOFDDgAyZ4DlQIBciBXavbJJLdvTgSX0P8LHKJN3oM8Dt50hd0l6URS7OIu/wPGn57zU7Bh9faglc5ebh9lLIboXBYhRDGwwIqUBU1zBLachVtKCBvhBM9HmNqT4mEzZkX0L6gwPgL7qtV7oxQ6uSuv2sl98tuUpGLU+UeC/UXbjks8EMD/eaZ+dQfpe0sJ+5OPDmGzBauUanP5SQisRTTHu/3+5xN8bKHc0NQWOV9/ZMCPHJkLApyxCvtaUlXuy2DP+Xl5DZ8xu+qLvfga91r4U0Vt7fk155CR3w9eX94PejfGNZmGcmDuqGzoVdkoqAZmHlQ5+4WUlTDfHyhFxJRMs9hGfaS4aUazb3kXA/j+tbEyGJQ89rxnOwWYtBcCxgIitTFLhbQ4veuQ+jjZXW/RoGc7yRT3OaHl+/Ekr6xb7MwJr30YZ17bmckxbQln7uFIPkggjRvVE1QFsTSN0mSuvg6sBVcVgCrLfbLF3hf0s2LDWLA9MWbrv7Cqx67SRYInjhC74R9nPm0ehTH5E/NC1b2k/u2V7SjNj/ZT60PoJjey9+ZVrGnsiZ0nh8h4qkb4ccKZfx4mWh7fi3HLunZ7sc0ripDpP3od8ezcwXMakuPoS74mK5ITN7Vy3QRN91R3bRv2pRM+7PDMIOOUIXB3/hTM/yXuVhCxF0QWO3ob4fdWtvLxH9ameMX4bUGRc4RDW0/HvrFXEkilwd104oTKKZ6lKrdhoe9co2cQU16lvquqr/BKDrXq6mdBzecC7Ie1mQ2eZL42fSDBhowIOOjvILAQbzufGJmcn6uSrCnMghzeG6CSNLCchdEQEicaEKMizgpctOTTeAAAEIezxt2i35P4jZ3piCGYkIb1qGWMo9t/ekQhHk9khCzljnkWvuoPBF9E3eXn3a3Z3hqHvNvjQsptE92akrPxZIA8b4lcGtkfGpFEFqA6Ar+QehPpYEjSmTzHPnt2g0BkQbPCOzPNGDrBTIM7OyA3l1S2sH1J0hLazjzIJD9EbdiYHHnX1M2f7XzKcgexQXZQtgGrgYvzbVDAMPE+oM8L0ZPQk4teE56++0FbFwRpdVYpt1ReBNreN3ySj9MUVaVKm1CXAC+IoAuVp2P4xn7cssGcuY5rS6g5Ms+2aq3AP7wiAHYxbVM6zFK7qnH+9rj3BrqnpS2TkSVzOtufSa8dOkAx6lteB0oKwPMTum2YHoSdGFqhRMQikBi84YFtF8DIFJF76qGdH7IXK/3i9dTwyvoz2xv1OdWoMoTZR+LC0XPPgaEDZhwzPoB67/qFQFPslbwL38ovnmvJ85xbm4hfY+WHecsuuu9WudTAqc9LfmjXSORXm02BuxvE8m7hnEP+E1y57kGSQIcoCJTO2o328lg0tSlgAQJQvzVAXsB9OhJ1ZcCHZovG3XIXgb35U/Np8sFeJI/t+1Oq1ZPq3kwWepSVV8fiy7a3fbIu9lr4Y+QEc9Y5X5IfpabqkJ8pI8lkn+z7MnHMPA8JFAV/HU+6K7sNDlHUt3v55a/UoCT2l7YfvFo3qMWsOQvKqfq3d2hc03jdRTM/GvNk+2ghEX8BCi6YNfGLoQ5eHpAdqSxVq5vIM3NzSTcp+d/vstpsthg4KT3WU+3sm0kY7mfds3Irqi/gudxbRteWZutP+EN92Qw0ZGEJ5vwu6BtlzeI9XW0iYC84QSRfN4U4euG9lTGYU89jvoENnXBUCACrXN8aHtPu28uU2pgX9edYd3Gw1fXgyUPVpTo25ORJBgtw2NuijQjKjrXi+Hd43+pCkSLEc+FFf9X1u3GUyKTQuSPHu/czJspx0mzZbtw4orXZZkwJBRqnOBHCMeLj/L3nDJiB99y9DZ7m6b/JE39GSIq0DEg5mk1scY8ePsEu4fvby4ohg2128AgZltcb3xzQkKaJ9j8uJeRwWAm6AVCDUUt9azDiuZW0dC1SK/Y6MA2XLLTRaXnFiGCao+SbCdpHaHlzrqTgBy2VDQ94sWDEpUPackZ3eMFbSaQK9tzeZBQkUO2blSlndtaIM0or5vcM1d7LLAf1NceXs4fd+J2FfZ5tUnV44CFzltYbMC7cEFMP3UZQeIOOCtld8kKjQQrP6UXxYbETiOm3/EOOJr3rH5spWGdrEtcvy+rULqGODCG6GP4t2YxbPz8NZV+IicHaP6jvuBJzPXh+poD/swedY4TAZ81Vo+nYXMx/Y4LshjJa2ERriQqc80Cb4N/v83cxCO+Jbvg4ZaPS5cUclfWRWD8Q+jWZ5DmA5u5SwnpsQIJ4wDC39fbn4hbh8hhjevSGIGBbW31rm1N6jQ8r5UuwhWoaCsFJJKEBjYBtcvgBoEhPytanSs+Uu4c5+rI295TYGxjw2GPJM7fsKf2TRQquur2QHq3vAe7Aak6AiGpUJgKI7AtQ6znatvV1dHXD5gvkv48sLkqgCL3f2XEZzd+cX3aH+cMieectM5IW7lU8CEN/ysgjYpIY8FHvGk5u6vttPY+170vWgYlsSkUd/edT3XZlAse3N8rA0ZdHdI+jGR5UogFdeCdiRggLABSpz9Sqc3plkhQ92Bhm6KbDyRjHGQhG/C93v4OJFgGCtJ7YC3Pr01dTjKvhLE1UjimxcmBGrXZf4VqEj8plqAM9fg+s26a0fm6kOFtgtOf23ydxEjOY6AqFeN9GozI8/ckx9UU3uY7PyS47Pxx0YDevX5Mg7pHFLEe6bLyemsUaeWJpIfbokuQm8aA7nCYxN3i3WL8YHknCAnxpDQPSLP83L53CD5EMKz4eTKAl+PJ/dihLhGyieJLcrcXlFJXc8Q7CDxl+VzcYyNGk3gnB9a7pzLA/iTnAc++9nFcjjoHoB8xNHR4hbTrPLiaQqkNoj6Jl4VPp/KO5GJw7JCvgF8jCVXkGZGoO9o0LJNkB2FSLD0s9yqOmtAdFgH2wvkaFBsu3QXL6+P28YI4+VlVj+JWL/fT1uiEhXVO6N0a9Uoe0jTt3zkvCwDOE/anSU7cu/2LW/Wpb8XYyd3sUFQDPjF4G/DrDH+1J2WHcjNlO0iGEQHXSdDA2PJ9XZbiIBziRnEX2fB8qzjWjchN8iz/mH5Ht2yMHG1qOolcnKxpOWWQHDmvLFAU1hkvDjtVfbtImCUUKJV/5fitOJUe7OogqCxJxjqw+Dy1j/ZVWfXt1XMHP5PWFnywjnL7KK6Phs9Q6YFmyu0ku8md1VCRDbEsYMga63yGxVbHLYolqXNjIwRSOv6X+hpcH79pxj7taX2sniyhesp5iOU/IgVahIJsYtSiUGuyAiC5BLUKsWi8XllQHPK3PUey/XRcWqkDpQ7RV2sjKEzEf+BIQoia9Wh7mUN2i/LEPMeBJoJ+L9zmVS6JdiWuXBfjZirsTRIGV0OxufwOO21QV6FB+tW6WEe1P3wABUWag4oy+22IJKVgvUC4XuCIcGNTWGr7BemuxEmJSedjUWA8gEiEwo36hMf15hr9ETsRuW9/Atrgt+MGJk+5407wMbx0u7+juF7Q69FjD9uFy0nQ2ovY9Ur55OlJKrEx9BV8+9RsWOKjDQpk4s63ZqDabgdwfEALWSSAObY87SiQlXa3OKpHUy2RrYOZga7Oh1i8B5iTR1yJtMacmgZ2vnWDgHwZDE9Q3peldY/X6hEx6HjlNkZmTLMrSH2BPfDOvOXB+qLMy9b4elLidwPfVlz2IR2HBA61JETiBxv9mjWM0x7HJX2c4oF5eKb43hYlkXd7o712yqIRKoeP3dJXGmzFqYuRGUkUkxMgS6nm1wRgKl0uGdznYnRymIapUsZF7h28cnG0T5TyHmIo9cDcvb7qM3OquoUuc2eNW+/N3Sv6a+f/f8gUABQpS3wqbWZTU3lfRZrbrddptk//x0U2tOWz8/dgsWWY9BdjUHcPvV0b8HIfFB0s7Pp/uoNqIY94JenA/l+C7I+duVdY8LKh98eN4f0L9kZ4uri94H6oKcmlE7Qi5XyDLTL8Jd/9C4FvvawoXBYQjr8Q+fdzVuxPX5A8+PIY/IMXGv648Zb7y93gG6sG170c5ft3U5a+zMaaRd6L//tso66ew2ibRX7o4XNhDvp8rO6d5aWwq0qM1BchMgi1D3ontjB07eAqP21/GsJxevAdnlDL0FZiwcqziCrUyPSRJap0f4xuW449zfHlVnSSCyC9DhzduleO70M5XhqLm2YlT7P4HDCzguHWn/gPprXZ0sNvDD0DTcTXqZxg+rthXOFkbabfWv9Q/H009NQLBSv3jyuSsb7LiiciPSdYtvSrDln51i38I20DG18okP79F3md3mdT7VxGC8iXyL3Za3uvVAZI/zRMS6Ekxt7+Pa8wtOgXWePTBCFtdyvQG8XWp58i955u/uLVlPhNas4jcAxaw0c4LqmY7vNiqPATk+KxOXjya6QIapJAr9RlRq6HLy+fbkvj+ZUw4vv9Xg1y/BdZAexQSYsQqeDvSBhf7cZPweL+pcsvb3+pKTIu9GSm1KztdRHOp0Q2jA+DsXo5Phkj4c9s5o8tS85q5QtEJg05FDv1cHQqCqsvwaIY93QeEblRyODEjmJFnGFJn/g8Oe0+/TTScHtFbopmLJNpgG41XGdOXWePGTpC/FM1lRZ/Yvi0djh08s9Qv++llqVk3dbO5Ec+jlP38x0Umym+SSoVycgn+T1m72ufPC3tLZxrl70Oq76emKzDGuHHvdrYACyZfdRP3eUhFQz4OqxQpdP195L3liji0J0nra/MCKKnDOztH+kwyJgmmVTbrogQTfXoG3Rp/bGoau2pUIwYE77uQkY1lOIFSnZ11Ob3BbeN7HjOMkp4qkgfcVO7WsYacP7Hu2s3r0A9+/Mqt1U2w4c9RuLh8B7JzvcZUj8l6mC06ckKrA5SG0w36thQ06FKGrZ6tYyYBUQsY0/B7SzFaiKbMULOgQ94k73HynvLnSd0PsFP8Tx2Az9Lns7dVAXmr+ytqISP7GtLXH5t5ozHMcIz/xHgKHPqUZ1/E7jwBzuO1NBqfUOydCAGsmkJtT6pX4zCkwskPH1jeps222Q7PDdEzuYXcj75DtEb/AM+PR7wbcjv+EM+Y4Jam26vHr7QkeUfMl15rxvVTx3IhWhRZrK8UJjFgOstgjiUJGTpnj+BO6mviT25DXgBMEXiaVk19iDtEPLlgB/YiXaxvkWZwrCKNfQo4ZrerUJTRSr1VWj93Lm74p7PRQQF0iVrK2sEhIR8Z4/gcIvSqz3EKmAE2yftB7w1UBv01F6Lf+rLXeRALEhsh7PjHO/09WQtD++vbM9+4oMYJ+zyhFhynfhz1/X11B3VhA/sqIAYNv8mstwRWijwHIl+H0Wl1kNqmb5J9XiFpFk81S4g7Rt7Aay//fnwy4ZtZac+9Yn9kQIpTB+x9r2j1Ox+vOOveG27NIZAh7f05VbbBQ/h4/IdqC1ggehLZOdJWeQ1p8IIDN2vOcOUtW9oIPpsZvRmrrgSvBFALCvJDHyflxvdaPcSXfa6dF48uKn2R9/Y0QuwBk+Q0rOKwG5no0OEMehNSvcgIdMoYOa4/pBh4QgsidJxMxlpJtSiHhr+uQ9ptLllQ8BN+cWO5mXNEfUtoTnPvpXKWFsjpFtApxHQuv5lr7Lx6/EzyB75Bdh3ntzHeNkTgoF1M5HNb+k9RQekShi0MSUt2QXdr2GUE+hPZvILDlBfYyViTEVEzNC0GoCWWvuOCUzimzbRWU+mTQf8RY4+RV6GjUckluRghzHGz00giiWbX0X5hhW2vW3LkPqfcb/HEJokU00qzn3QFctKBuJPGC7B0yU2V9tz6iELEwOHkNi8ERq0q9ur+Oct49zeUXvBOtny+jrrh098eofsQXe5C2ZEsVT1fNo9QMaiQVrQfXycapeAtRXtZmNZAQ6vF5c0tTchC7KAMnxiWxPgmFRxFGKQk0d5ruzQV3n/+X4W/wYZWZyE88gMwdmP4NY7snNmGOSyPGMNzhtWqE3snH1D+EPNA6wDmbSu4Y9qxaGmoVCHJaVh25PUOephG9BfXA7oFre3Ex+ByX26VAA4tMJCv7Wn4H5zS9B3BIM0MZI9MzGY+lP7Xzn4p6EgUHbwtmWAKHK62HRYH1doTHA+Evi4QIO1hdvxG1K6x683jW20q93CvYJf5ytHZiTGC0Mo0z5iQ7lxHqfYDUcitb8su/r0hOP0D1NpHOTqV+enRdXIgV2eFdcscGs3ynNj73qleXADdw+s4Yk/TrYQAW0Ggl8F98pOH0ezju24pDRSXoao+gKbsSP6VdA4/ZJumuaZp+uPdQ7TDrYOgF75FxQuGS6B+ZvVo1dJua4/pNZLq9BuRv2w9z8TXcOyomrpL8vCLPNrC3jenV+CPu+Zmuplmg7cGkp18MeUmpamYV4pCdogMz6rMz2DLzhb0GgZ1enVqB8cf6ixzJ8G+bmw6B0Gy9RQzsUXvCquqMocJXp0brlF9b7k9X/WXsyPQUM5o5dLuIznP4MrWp7fWYLA6vKx1v2rkbvZ9fbsrAw57xWf/YFCXs5YGmKFoz/EMOLFRGmeXa9bqA0EPkQmsN2r7A1zjtTXFHlxdZyFgBRo2/w7lvFpW14Ukjgc/da+F34KCbQUkl/OCu8NAoFT9r04UAcAUMevr5odnYDrWHJ1eCYKDH1s/wwNzCzD5gyVWCZ1nr++M/SKDPGCvzNofASUFbUx+3bU816ssReRnKsu5+VOXcX6TJKhBvKohPKyY2pCkbbV0fQc3j1qCSt/qHpbROZl72YVmWRMaFo6dtGbABKzkGvYfExk0DSejGK7e0HdXkytwCL4aTrWwjPboQxUmzvsAkNNMM8hZLVrEb7x2tao7aYFw1+1VTqnAAv4PidePAUQSPhoPDjvtMchcpwT17Mw/aRiHNeKxC66diAzMikGAwS4FPNKYtYJCkuBMTvGCqDOGe1T9TX1Lap1tILcEUTuyLQjeMQji8qC3og86lk3hykGvzL9w51BVgTd+q8z0JQY14JjazixdvXCOuPjukpwwTG77i2mzIltDl49eChcj2OqEBD/4nbP2HCMv+btzK+BHo+gF5eWhIe+tD/7fRTb7OaATF9Oc9opB1aJJciP8r1PePk7Ir1BiXnXkHsGcDdUeoxnUgL0YkrGyaS8gR0gdlmLSp/hR9vltjq5Na7nBVQQOixzysoLGYE9+my6pFBgXQdIlKgBh5yX8pgbtvacYhOf+pIe+bZ5UrTLALRYvQ5CySzzXsx2JZzQ0zrakO/LgD6ei19GCzBiyJ5VRgH8vhMDvLA9UF4Z8MgzEs/xB37vAMrCH3me1D6ltmXUMwsu2gCbdTsIJIXecVs8srBwJeZp37p/Ob26yCsw4XRfROUXdhzQ7nvaewhxPCcgAY2G4Wjb3xGv7FVV8racbD4c2O8dPILVrYNq613bsgXYdWUvI3XoACg58IpezsfdQGqSMEAtkZzNHq8fw30LD2/rO5A5veqmDuK7xMth9YIsNLaa6ffQnVJSsyRzD3CzirjWeWT/tfsu/wqiU3Rk/BNgKegO18zJyuulQXsK4pzFJ3FfI2HTtlq2j/NCtmQkPZ+WnAB2sDG7oCm5CZt7rnMP5zXHTzfciZnuZ0MPFcK3Ad9reZkvO4o77EDPWLbkfO55e86IR25A4B80LOFOCUDwp+adq5sIF3ZMsNh85MZXYXxLYXdB+9Xgsv+YcZHnXsZZYPTgtX8SbGHYS3rAf07mgxZUefKzDXcGbVlOg0kFcF+CSt5HenWcU4Ojg1smHvAdjd2OlSTFO/3g/wQhNh/8T0fTK/uKtDOVNZ9kGiVV5Yx4kHYYWkSGFjIxRw6/Zb+GnQLkzEBppb16znrXBaTcBW45qukm5k7Iqbky6jH0JoLCm0WGY4v/WXzfAI37Zz3/AB9wy7jy34A4GqG6Y1z77/js+t4C7a55jYHRvzn7ahCvBveyRZGyn3001ig3cI2/zrO4pRyro4+/p/1bzYOSckWNpIa5Am0Yb7Ap0t44yDa5zjFUHBik/LGTYAyfs+DnRAcKH/4yH/VLWnD0qxvnSQICowGo0NfF1YDGq4rnBcspujxoyG8rvx469/CQX9CB/v6NgG8E/P9KwGG3YCGClKORa7Fm7cO4CJK+C/HAoF3Fc64KpcjXxb0uU2WH4VFd7qRcaRpTOqzWskmVf0w1Mw3No8b8Nn+Wv5TogeSM1SWQeHS8omGsFxPxuqYle4f83vdsRtxkTDzYZaHqitFeJGdLP0WHC6Qe2BpBHCg5Ver0ArdDcXR5HK/DDqEjDK53DDlmHC9hTn9YyGrQQQrZWKMMBjXMVEPqRBacRTkpd1dJcfR6TG6/FGrWh8jY7LQhex6ig/sBt4rX19sXjfG3VCDSXnG7DQxzwyjf3pT4ums4VUWZDGzefR1kZ0IbDzvNxkLMkDZpfTQGKLsnsHVTl+olOBrgEFTbyKsUMfF0QLlzPyExzlBJ9eoSlEKX1ydBNvkTEln+YvVK3uW0ePWXrw+xy2umtoG2Ylgy6yoVsq1HVWpdqypV6c8EPXryMbEMSuhYjxBzZYQP7RCKJK1H8b0GqUedFxYYO6DaHvK33w35gX8LFBfe0ECtB7cLT45iX14VW3kgMzo5oxs+QmTHrWLBW3EN9ULa0taE6Mxqags2AW5A4tIl7nA+XbHNDYZ0/TcPlRfSA/odb29feMiidrzs3nK/eJP3QqWmiYG0k8Uh3k6O4yFmuJQyuTR7wbAt5d85nKYDoCFWeCjTbFSSwCsEHODSR/BgXCWU4JEDr1TpDqylqlCudogelqaBnECWeiQ7J6nBCeUWjt8FVqAgxXgD8YvX4/eBpbKgJKz9XGqgytrYgMB8/eNGFbKf6rdEex8uNtWPTSNxMiviJBWhYTXBYTHNzBgDRiypdwWNZWEwDrK2DInEmq3WSNn2Ba/nweXVqMbmN7DxRsA3Av53BDz6sKjEIAvLHQ57oPTVfvt65WYpBS/9+P7Csfz/XAYu+49loLAkOruTT08Jbf9Pi/XnM9vO8rOk6YPrTx1r/ogw6k0hw3NdXi3+9w29vTfi/92TpaNni7SN0ipJFYehrLjyX5aWO/a8Zuiy1wwa95pnS17zYHT8GwZvGPy3GZQYVqHM42DzuFxNMmOaXNPOTUKNo6FXtcqNVSEQUgJ/z/wKZPN48MTMWwHTHd+G+p2rzTw7c/QdNzIJzpavDoUUCWH6mTqrT6r2pHBiRdcDxuPml4zXirwWDstg5ikyETstkcaMz2w4fb3obsFORQ/dFISYzAApZ09m/EmwS4qPXyylF72kjB2yEz4/eTQcpzNUaenSyEWDSGzbk9mTQxOuwvkwywg3bmNzvQO8F8rpGEb17T5hyofjwbfsZYUKNgluPOBPwgN56GpHR15RpgFDQQyfpDKNCqkThAKl+Gq2U2xIRIOYp5dVMWv1pvIz8wx1PViIqwBscw5MKglyzZHYiXRP5UJdVuBd62IAVKLeFqvAVSJhi8R9GnpC7m4McGYziQItxh/yKZDuqPOqysRAekhQB5gIc2UciHL+KsRS/9zV7EhOLqXW+3l49+DZbez6e4DbrdPZ/XnzkPhobaddt/vFw4s6cFTnnYQPfHvsEJdY7PoxGhb3Id3PxZviPlNy4mrgfGCoc17wsXvF92IrcXSBQTopJcJFzhtWON9lhTcLchJOJHZUceKclZr08yUDr40CUq7s9vjpKe4PwAaJRJe2zknT4H50eWt9wvIK9dSjhhprqooOWkrkuHTJeI48gyMrjTgJusNqIqMG6oUaEydYeMAz2fe73iXCiHkhWbsaFVDR7nsxblGnvksQXk1ukX+6qFcRTkF+lKffLQRAW4GhVMPdO8/2V68u8rw4SjdNIxcJ9VP0GExOfXTG/uf7NZEjf/nOVLFZXQcyzpYg5r0vxOfsc07O4+u7Hnh/mxmZ6uRPIMexGw4kM35t1Szlr+w+2vb4gBdlO5dSKUGUSkYzYPWKxAPL6u+pgCwN3FdNGbFYSL1xQywfGAfn66bgaH44RVWqiLOhFGVi8DEmHylnXx7SvKfz9THbHuF+Ccjr2XE0+LeKEt5nnywcoWEjWU7FPBkPIWXZ3lRTJBK9q0CXlduvWdr/14CJJhyj1ygy4BFwo6KsxVJyph80LIVX1kP8HTgjvR/6E9Njm1Uqi2scM1fPm2JTBzjbU5gH32DZGwb/wxgMHB0aNk11IfzPzi9hvGxRxx8W/V/46NAbsjdkb8jekL0he0P2huwN2RuyN2RvyN6QvSF7Q/aG7A3ZG7I3ZP+Hkd095zxzaQXV9KfxLi+7/Mvb9sdmtgjDTs/SRIauPWr1aovQ68Mlcz8lZvfry94vnspZdven5bf+OY8eXBz32Ts//LP9mHKi4be3tnHiQy6vQcFy9cNkqO4E1Nsw+A40S8PQtijl9sosdneB1JbnVZUJMctlFgUGsx0gWSmmzLrntZktLkaDrQ16pAzBhbXOPpj0pDV/9EiOrUorklahx7q1GwQ2YR7RnKyo5hynl2LWAlFMFT65X2/+iq0m1jkbpiySPD21rcxoXygziG2YpYyRc7jWnYbvVVMZIMxLXSN3jLOYoPgTitpTL0loTd4nvAzNNgZcaWnL2DmRDi/6nNrOEKdzo81fvqISlmDflk+/s8pimopdC6q15+owG3MUKzopt9fzZbDOF9Y55xIiTCgd2Mfvfcdis0eN37Vmh7UcDKAs6+l4xQxHv1XTZ7DxzsA2XpQusPqLmKUsagHHQLlDftGvWFkMTUNexx6HJxg+ZkZ2q62s+ogdzVUdaHpDL/OXf3yTIkkS23hHj5S4ZDtYWRkAqN7VKGKYZirspUeChgb4rfkwKPoZ0yjmlzCmh4+iRgaUuUq9ZMRger7CLFIrppWhpulGImYo0yGCmxud9YTo2NKjkk63ZI3pRegJPx3UxIP5GXqojMk+OJgsjKPWnzNGtsHNdWaDGXWjRS8F9eDZhXGq9HvEFnl2PTGrSkWXGrQ3xqsfOWmKFOgRlJWVPGQoKvQ1DTNDABwTB6sXcU1S8zDWb10fBbSYDadoQ+gF9+1ub6VMiozaZPo33iPjYsOaunQ6V9UUYoU3OJ8kKONwVhU/8w63cJLgsvu8IIgnxZ1iI2vzjw2HKK1vIbEYv3qRQgL+HkxZIyAqWD5qieZXe6LLQUNVHDHcSaB1RXe9x2cssNKAxms3jzvUySfrDv4rppsvWcerEOlrh/dXuKPKyEfrGva4gRkIwHapwZRvVmGzj3rKplvKWo+03Qd8dn3yWty5AKiNqm+Hhu1TnwQRZQnVTap0PKkT16pSp3VnqxDVq2HlHc2kBBFZ7p6fRNK1bX4wCXYWeFndig4UTgYKJedaTOdcn1p1zZ4e2dC+PGP/mXuEZwF5q5TG9m8o3cHA8rXu3D8IUAnaXZxyM/pmdepTaayhT49ikdQN+iMFK4ELtBcnrxlmlIxw1HeEcBlTj+qqjI9gxn2+CfGvtN6d0bx3cNms5g2IIbz2mGStI0JWASqiJk/yvnsVOMM9zkpNBj8O3cFg+B2MAa9GhBF2vfWdOOGegn9F7lxQlvbJQK4j+dOImkx+Ytc1UkHSkL1bc3SGqKpBgtRNwsyT6lt+IkuOn6lFF80qbrNjIlJcPODYkMNrYCckD/T+UKyws/oBjA4SzryBVdfylo/vi3cXTVomNAqsvrMEXPEOfeXmpW3oP7YlOwuTCel3Dmw2fZYTDfYn9drFOtYLddOWWNZeYi/FahDYDIbr3sg+t2aCgEBXy5qNj1my9bJCw7XebdFUlT4jQqU/oLmwIudpNzu/i+i3gYFQqT9JUqUV1/TON3/Hneh4k2hoxSmPbdSvCcaD7mmEKwKlZE+g8JlUzAgRZl3SzrzqddPZJJ+WZD2k+J3YLjzT3kCDor/1m42vHQfp7+IjKNP3jS8CTbM2+XMJPo0yFhdnWGzVx3Eo8hIqu6jXgx+ochPRBdpvJDnwwNYA6o6vgnX3kpy3ELQ1Au01wGp2IoGFpik6fJkM1SSPw5L5RJNSuo+sq8vspwjW1yW61jFgEk8oZRU0VK1oUtYh5iXXcVd5Ih7WcW6rnbiQS1ssi3OTfhra9rci/EFJ4yZl9ffKBsE6t6nGp9FnM2nybOoalNQLrzq5LWJzW7iteiv31w7hb3GGqsRe6AbhAa75GRRsRyJCPfgMBB/O2sqgIMvNqQ+KXngwUKg3Pz2txfB9zqlyPxYGBN0vd4b328i6ulOqPZjS9TEZEM+qbyHx65S+Ib8BBfagKdZWBy8RMx9+mo4sF5GJvdsL6PnRrfoNxPoaVSkNWpyvouldlSg0HFvibo6K5Sm/notpUYMfF2W2NSaErzvuRfHoQhKNgRPAusQ2LvLKkX6b29tNrY4k9sb3g3WF6+xElwp6rhfHWTTFDaf96gB1ViH7oT+lQpj6JoYqUsIo6LFLch4neLUiBYyvhT5Hy0UHT1riFTVQ84wSlWzyOKtAF/ttSpJUn9HfPKXc5zURP+vDdGclDo2UmSQa3Bm14Q4gJQRT+KF3ErxyW5LzeoLUI4TD94Z7VckwZhxO4IHRprgWZU6XVTr5MaNtWk7GVETZCc6D/zxT2Z7zFJ25RoVh+4spRt/AedAd9QFoIOgzz1gRLqnMGh+xb/oSmLEC4C/ZToBKB20XbEcbJSZ9YV+ALOpGguwiqWDl8YyE5LyRlTxfCrT4HvSESm/d/Cg7ICFTqBFaspJu62COJdWsppgL9tE/K/CK55vfK1GgKVHY/QOscTlvN0UZrilVwN4TJ+Trvg/QYl04mmVWf5XIAoU7hO2JeT3X16vcC+iSrkHX97naRJ4FPa6qVNug1KxkeypggyRHTksHTQYRNo6zwrvUG9fE8rOWkTsiLNqamj/tZ2kPuxiE6V2CUwKN/ujBOuzGf+qNQVYcW0LDe53K7zK7RPWL8emU6A6NH8fB4ztqPcTw0gWrkVS7rABKstWxlsjN44QD66kBx5UfB+cVHljnSORJPE2AHDvdiGAa+yv+08aWdiO8Eqk/pnLIqDiTUll3IdW1yCv6hH6owFoiSb8HUmo8mSedhBIuNUCJ0p6mx+QN0/Zhr9Kq584DS/pp8iwgVWHHqFGdTM1tLa2xmQWvpY8SXXmmrtlcb6yWLx0JaMh5y0o+7FOUyeg5PE3aFYYiepRfGqO1a0ZWvzvztZ2NrSzDPetjqtKY3CRL/IG2sKWSvLw1JYet2e+jpDznUsJMBjw6sk5s8BAtr9S5awDUBH1cu0kije0XS8ERyi2vTfsWf/a7+ZzNLBVZx3MCZj13oQk/zCeVzYJtCQB7qsNNlPK0Kz9BZGWFbhzbjtJ6k1MD2VmkT34SaxreFXzlvfMgve58r72W1/2xB3cnQUFIoYm/WfakD6TELB7zJnvNSOSdDK92pMr9FNFFmRiemNIb3jsXZbTvMTQ36yrNIRtNj5LXatsb5O63sMX2RMkyifcSMUiCD5+0OTYrUUC6oNbLXNY549e0Iv2yMWC2hKfDNOd2vAiyYKH1JedfWIl5bdf7gjt2r32PjeZcX3x3W+4XY30sTeGgn33E0DLJUAHSb+A646Qk3a4+vc0kzzE5FGVCrtISW03pc2NKuAt3zM7dUnvmKPmOZpUjydgOm26Hi6GrmBO7mEcZhL4lNhwCWzXinaQuZ3VhjHXPsDV3Z2Q7WyayZiVGe/o7YuNnvR3Jmj7fbve3DjPd/mEEdHbSrrVDtU77g5P4/IpzrjuT4i6kTAeg+lkGjgJ9CylYzMHlqbcyTqL0VQT38SQJZu3Mu9LcA/7sHhTaMpGkOydjSFJBlej63GBDH2eaDUyoYUbOE2bkemoYLGcSU3nAy+Fs4hJdvTxrqQRmllByArza7OpVV5JzPUpf2PJz+gWg4V6xYxP0ZUDumOBSEwZm3c53Hj+JjBLQ2vkVjwwtNUkWCzbdUlWB9w7umMi8lWi5lD/MkmfwZwQ9qfcbjXNOprMkxnSIv0Coiy401K1GSaSHKrYDqS08GnduDWuDw44a7omm7/VW3W6nivSVIpQcCklK0io0yWZN8mh96hq+at2Ix4fitcl3xPgn22BXtybZGDno2VD9ku7eJfw7nxanzZ8NjrCiFhS35wXctICS6dLzZpW5gUl+8n5/xlALZ0Q0CoDCwvTsE5w5hXR/9lDLHn6vl+FBCeNoru3J60KhnptZ5YfRPb/J6+8fE231ja4F+Trk60qm9LA+ckTeoI79q1xFnh3S5aW1Etc5/mMtl/HU0tcq7GQn0DeRJzLRBWb85uKfVcyJLioY82SJFDHR1DjQG5FBjwzKgHDFsEeSvvO8QVwExsG8EGoGR5ybO0hhwHGvJP7Uf1VvRuh+hul+JidjDYK6jWcdRQ0yTVdv4WmBSx09VfP3t6EtmrJygbE5js3Zl0C8sG82KqvPzIBi/M+zgv+Hsn/rdD/P2H/kC9lmaoJvDNow823sXv/UtGYsVZ7VeDqzRRY1irxxtS+EoiybWYU4FmX6FWmz4ubm0E8dspFiUYNkeEtVjoY/4f34W7mzQNv1X6xFkp2aIwMiNx9trlSko6JqbysYs6QMyyLN1Q+9nWJvsGC6GmJlpXH+DybAwQ7/ahTfDMWIVxMpAMfkZFVBr7ikobFxgC2YeSfjd4vyFs+mdMIWxZbXKxJItry3rH5wdBFynnu/LvfORTNfJ2mpu1zDEYndVX0J5ZZ1nrbo30QOI9BdzCXi8vdhIZrJxPbsFZZydasoGlOQDm5OtCz0DOJNubxbfzY/20ibYXhZEANT+SAsI7ktKwuyP7bSA/RiyWcYdxzjmFZdZOrLmTuYnsrNUH1n78dJuejJR2G83lPpEnc+xSLB2HUe1qQeFbX0hWze8J7S65J6F4FpGFBeiXnng7bCDkvNfbcocxJs3fSuarpuHPwbIFEyRVcxHWeh60i4djMVnDO6S1pyCJe+yLJGH/xu5vMbo6LbNAY4V1UweiS6cQUWC80IUywhz7zQzX36tsNqD6f4AE8Pt9ThDrv9xp9+K0+phO2c4PNyNXKjEmvmW0KE57dprCCOD5/55ng7B8yUy7sr223plbd8+4eZTMdm2cTbx1puzu4CWFmxP/vff9w8XWQ2aR++/eIz69SnzXUGKdYkPer0gsHWqTFZ7sQlx8tLZh6Ss/JO6s6EZWrMotznJxx/d7H614fYWQrIOEsBMw3DHqx50dGtO42t+HoIL1iB1bWSLeC4PWflbHeqy1Ti0X5SP5drgrZh6+74HjOMz7R/EbQ3sHbnDz/9L1BLAwQUAAIACABUj3FVypUhb0oAAABrAAAAGwAAAHVuaXZlcnNhbC91bml2ZXJzYWwucG5nLnhtbLOxr8jNUShLLSrOzM+zVTLUM1Cyt+PlsikoSi3LTC1XqACKGekZQICSQiUqtzwzpSQDKGRgaYkQzEjNTM8osVWyMDKBC+oDzQQAUEsBAgAAFAACAAgA02FpVO4DzUxJAwAA4wkAABQAAAAAAAAAAQAAAAAAAAAAAHVuaXZlcnNhbC9wbGF5ZXIueG1sUEsBAgAAFAACAAgAU49xVRKvpeVxBgAAKhkAAB0AAAAAAAAAAQAAAAAAewMAAHVuaXZlcnNhbC9jb21tb25fbWVzc2FnZXMubG5nUEsBAgAAFAACAAgAU49xVRUeYBujAAAAfwEAAC4AAAAAAAAAAQAAAAAAJwoAAHVuaXZlcnNhbC9wbGF5YmFja19hbmRfbmF2aWdhdGlvbl9zZXR0aW5ncy54bWxQSwECAAAUAAIACABTj3FVlUEXDX8EAADdFgAAJwAAAAAAAAABAAAAAAAWCwAAdW5pdmVyc2FsL2ZsYXNoX3B1Ymxpc2hpbmdfc2V0dGluZ3MueG1sUEsBAgAAFAACAAgAU49xVeZGGnuTAwAA7gwAACEAAAAAAAAAAQAAAAAA2g8AAHVuaXZlcnNhbC9mbGFzaF9za2luX3NldHRpbmdzLnhtbFBLAQIAABQAAgAIAFOPcVUQH598fAQAAGcWAAAmAAAAAAAAAAEAAAAAAKwTAAB1bml2ZXJzYWwvaHRtbF9wdWJsaXNoaW5nX3NldHRpbmdzLnhtbFBLAQIAABQAAgAIAFOPcVUqPd3RuQEAAHoGAAAhAAAAAAAAAAEAAAAAAGwYAAB1bml2ZXJzYWwvaHRtbF9za2luX3NldHRpbmdzLmpzb25QSwECAAAUAAIACABTj3FVCMyJrG4AAAByAAAAHAAAAAAAAAABAAAAAABkGgAAdW5pdmVyc2FsL2xvY2FsX3NldHRpbmdzLnhtbFBLAQIAABQAAgAIAFSPcVUdhzQsTjIAAO9eAAAXAAAAAAAAAAAAAAAAAAwbAAB1bml2ZXJzYWwvdW5pdmVyc2FsLnBuZ1BLAQIAABQAAgAIAFSPcVXKlSFvSgAAAGsAAAAbAAAAAAAAAAEAAAAAAI9NAAB1bml2ZXJzYWwvdW5pdmVyc2FsLnBuZy54bWxQSwUGAAAAAAoACgAIAwAAEk4AAAAA"/>
  <p:tag name="ISPRING_RESOURCE_FOLDER" val="\\BMS\20_Edit_MAC\2022_EditDesign●\2022_SCORM\202209_LinearAlgebra_OriginalPPT\01_LinearAlgebra_202209_01\01-2_LinearAlgebra_202209_R"/>
  <p:tag name="ISPRING_PRESENTATION_PATH" val="\\BMS\20_Edit_MAC\2022_EditDesign●\2022_SCORM\202209_LinearAlgebra_OriginalPPT\01_LinearAlgebra_202209_01\01-2_LinearAlgebra_202209_R.pptx"/>
  <p:tag name="ISPRING_SCREEN_RECS_UPDATED" val="\\BMS\20_Edit_MAC\2022_EditDesign●\2022_SCORM\202209_LinearAlgebra_OriginalPPT\01_LinearAlgebra_202209_01\01-2_LinearAlgebra_202209_R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XO&amp;{444D4119-C608-4837-9FAE-12645BABCA41}&quot;,&quot;D:\\확인점검\\01-2_LinearAlgebra_202209&quot;],[&quot;\uFFFD+\uFFFDz{99D4470D-E143-4837-BB86-1009ABD3F6D4}&quot;,&quot;\\\\BMS\\20_Edit_MAC\\2022_EditDesign\u25CF\\2022_SCORM\\202209_LinearAlgebra_OriginalPPT\\01_LinearAlgebra_202209&quot;]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63B7C26-7938-4606-84F8-A75E33F27D14}:3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GENSWF_SLIDE_TITLE" val="Quiz"/>
  <p:tag name="ISPRING_SLIDE_INDENT_LEVEL" val="0"/>
  <p:tag name="ISPRING_CUSTOM_TIMING_USED" val="0"/>
  <p:tag name="GENSWF_SLIDE_UID" val="{5F55B4A8-D8AA-4AF0-A44D-D93169CF80C9}:374"/>
  <p:tag name="ISPRING_QUIZ_RELATIVE_PATH" val="01-2_LinearAlgebra_202209_R\quiz\quiz2.quiz"/>
  <p:tag name="ISPRING_QUIZ_FULL_PATH" val="\\BMS\20_Edit_MAC\2022_EditDesign●\2022_SCORM\202209_LinearAlgebra_OriginalPPT\01_LinearAlgebra_202209_01\01-2_LinearAlgebra_202209_R\quiz\quiz2.qui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E923535-65BD-4FE1-AA74-B1AA392FA64F}:3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GENSWF_SLIDE_TITLE" val="Quiz"/>
  <p:tag name="ISPRING_SLIDE_INDENT_LEVEL" val="0"/>
  <p:tag name="ISPRING_CUSTOM_TIMING_USED" val="0"/>
  <p:tag name="ISPRING_RESOURCE_QUIZ" val="quiz3.quiz"/>
  <p:tag name="GENSWF_SLIDE_UID" val="{910EF399-0CE2-4482-9EA8-0691392936FD}:377"/>
  <p:tag name="ISPRING_QUIZ_RELATIVE_PATH" val="01-2_LinearAlgebra_202209_R\quiz\quiz3.quiz"/>
  <p:tag name="ISPRING_QUIZ_FULL_PATH" val="\\BMS\20_Edit_MAC\2022_EditDesign●\2022_SCORM\202209_LinearAlgebra_OriginalPPT\01_LinearAlgebra_202209_01\01-2_LinearAlgebra_202209_R\quiz\quiz3.qui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03A57FB-39F9-47C1-813E-C0159F5808A6}:34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D44EE94-F873-47F2-B124-40797F734470}:3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D52AA02-20FF-437C-9AFA-7D7D428EAF72}:35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518B1C9-6CCE-4FD9-815B-408ABDA47BAF}:3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3FFCCA5-B8DB-4666-9F0C-BC234B8D87B7}:36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ector Addition – Geometrical View"/>
  <p:tag name="ISPRING_SLIDE_INDENT_LEVEL" val="0"/>
  <p:tag name="ISPRING_CUSTOM_TIMING_USED" val="0"/>
  <p:tag name="GENSWF_SLIDE_UID" val="{496BC9B3-7CCD-4155-9C14-B063EB319C57}:3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F816F8B-E5F1-43AC-A3C9-89CB1E033A96}:30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GENSWF_SLIDE_TITLE" val="Quiz"/>
  <p:tag name="ISPRING_SLIDE_INDENT_LEVEL" val="0"/>
  <p:tag name="ISPRING_CUSTOM_TIMING_USED" val="0"/>
  <p:tag name="ISPRING_RESOURCE_QUIZ" val="quiz15.quiz"/>
  <p:tag name="GENSWF_SLIDE_UID" val="{D61203F9-D644-4754-9984-4536ECF7BB6A}:378"/>
  <p:tag name="ISPRING_QUIZ_RELATIVE_PATH" val="01-2_LinearAlgebra_202209_R\quiz\quiz15.quiz"/>
  <p:tag name="ISPRING_QUIZ_FULL_PATH" val="\\BMS\20_Edit_MAC\2022_EditDesign●\2022_SCORM\202209_LinearAlgebra_OriginalPPT\01_LinearAlgebra_202209_01\01-2_LinearAlgebra_202209_R\quiz\quiz15.quiz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GENSWF_SLIDE_TITLE" val="Quiz"/>
  <p:tag name="ISPRING_SLIDE_INDENT_LEVEL" val="0"/>
  <p:tag name="ISPRING_CUSTOM_TIMING_USED" val="0"/>
  <p:tag name="ISPRING_RESOURCE_QUIZ" val="quiz16.quiz"/>
  <p:tag name="GENSWF_SLIDE_UID" val="{9AE8E40A-A2EC-4C52-97B1-4F6432C004C0}:384"/>
  <p:tag name="ISPRING_QUIZ_RELATIVE_PATH" val="01-2_LinearAlgebra_202209_R\quiz\quiz16.quiz"/>
  <p:tag name="ISPRING_QUIZ_FULL_PATH" val="\\BMS\20_Edit_MAC\2022_EditDesign●\2022_SCORM\202209_LinearAlgebra_OriginalPPT\01_LinearAlgebra_202209_01\01-2_LinearAlgebra_202209_R\quiz\quiz16.quiz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F0A7F0F-BA98-43A0-AB90-765373FE4188}:36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8B701DD-7424-4B24-8589-F0C53180CA39}:36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F240A90-152B-417B-A192-466F2466467B}:36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D2D9969-DBFE-4AD4-BEEA-38CB8376C3D0}:36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1FB4392-3455-4911-BDB4-98D191BFB6D2}:36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D47FB9B-F7C9-44E9-9DE3-F5A1833A0901}:36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563F170-6B70-4B28-9D89-A81C386061B0}:37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GENSWF_SLIDE_TITLE" val="Quiz"/>
  <p:tag name="ISPRING_SLIDE_INDENT_LEVEL" val="0"/>
  <p:tag name="ISPRING_CUSTOM_TIMING_USED" val="0"/>
  <p:tag name="ISPRING_RESOURCE_QUIZ" val="quiz8.quiz"/>
  <p:tag name="GENSWF_SLIDE_UID" val="{BBD0DD34-88BB-4431-9607-14549FA158B8}:379"/>
  <p:tag name="ISPRING_QUIZ_RELATIVE_PATH" val="01-2_LinearAlgebra_202209_R\quiz\quiz8.quiz"/>
  <p:tag name="ISPRING_QUIZ_FULL_PATH" val="\\BMS\20_Edit_MAC\2022_EditDesign●\2022_SCORM\202209_LinearAlgebra_OriginalPPT\01_LinearAlgebra_202209_01\01-2_LinearAlgebra_202209_R\quiz\quiz8.quiz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genda"/>
  <p:tag name="ISPRING_SLIDE_INDENT_LEVEL" val="0"/>
  <p:tag name="ISPRING_CUSTOM_TIMING_USED" val="0"/>
  <p:tag name="GENSWF_SLIDE_UID" val="{9ED64F52-9F95-41D9-9E64-F934A0FECFB1}:2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GENSWF_SLIDE_TITLE" val="Quiz"/>
  <p:tag name="ISPRING_SLIDE_INDENT_LEVEL" val="0"/>
  <p:tag name="ISPRING_CUSTOM_TIMING_USED" val="0"/>
  <p:tag name="ISPRING_RESOURCE_QUIZ" val="quiz9.quiz"/>
  <p:tag name="GENSWF_SLIDE_UID" val="{692D0593-9192-4AF6-ADE7-07409984E521}:380"/>
  <p:tag name="ISPRING_QUIZ_RELATIVE_PATH" val="01-2_LinearAlgebra_202209_R\quiz\quiz9.quiz"/>
  <p:tag name="ISPRING_QUIZ_FULL_PATH" val="\\BMS\20_Edit_MAC\2022_EditDesign●\2022_SCORM\202209_LinearAlgebra_OriginalPPT\01_LinearAlgebra_202209_01\01-2_LinearAlgebra_202209_R\quiz\quiz9.quiz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GENSWF_SLIDE_TITLE" val="Quiz"/>
  <p:tag name="ISPRING_SLIDE_INDENT_LEVEL" val="0"/>
  <p:tag name="ISPRING_CUSTOM_TIMING_USED" val="0"/>
  <p:tag name="ISPRING_RESOURCE_QUIZ" val="quiz10.quiz"/>
  <p:tag name="GENSWF_SLIDE_UID" val="{D83BD2A7-8A71-4773-83A2-441AC8ECEA53}:381"/>
  <p:tag name="ISPRING_QUIZ_RELATIVE_PATH" val="01-2_LinearAlgebra_202209_R\quiz\quiz10.quiz"/>
  <p:tag name="ISPRING_QUIZ_FULL_PATH" val="\\BMS\20_Edit_MAC\2022_EditDesign●\2022_SCORM\202209_LinearAlgebra_OriginalPPT\01_LinearAlgebra_202209_01\01-2_LinearAlgebra_202209_R\quiz\quiz10.quiz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GENSWF_SLIDE_TITLE" val="Quiz"/>
  <p:tag name="ISPRING_SLIDE_INDENT_LEVEL" val="0"/>
  <p:tag name="ISPRING_CUSTOM_TIMING_USED" val="0"/>
  <p:tag name="ISPRING_RESOURCE_QUIZ" val="quiz11.quiz"/>
  <p:tag name="GENSWF_SLIDE_UID" val="{3954C94E-7A24-4BCA-9C2B-89EAB4B0C10E}:382"/>
  <p:tag name="ISPRING_QUIZ_RELATIVE_PATH" val="01-2_LinearAlgebra_202209_R\quiz\quiz11.quiz"/>
  <p:tag name="ISPRING_QUIZ_FULL_PATH" val="\\BMS\20_Edit_MAC\2022_EditDesign●\2022_SCORM\202209_LinearAlgebra_OriginalPPT\01_LinearAlgebra_202209_01\01-2_LinearAlgebra_202209_R\quiz\quiz11.quiz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GENSWF_SLIDE_TITLE" val="Quiz"/>
  <p:tag name="ISPRING_SLIDE_INDENT_LEVEL" val="0"/>
  <p:tag name="ISPRING_CUSTOM_TIMING_USED" val="0"/>
  <p:tag name="ISPRING_RESOURCE_QUIZ" val="quiz12.quiz"/>
  <p:tag name="GENSWF_SLIDE_UID" val="{F49CA704-5DA0-46FC-8B0D-44995F961F79}:383"/>
  <p:tag name="ISPRING_QUIZ_RELATIVE_PATH" val="01-2_LinearAlgebra_202209_R\quiz\quiz12.quiz"/>
  <p:tag name="ISPRING_QUIZ_FULL_PATH" val="\\BMS\20_Edit_MAC\2022_EditDesign●\2022_SCORM\202209_LinearAlgebra_OriginalPPT\01_LinearAlgebra_202209_01\01-2_LinearAlgebra_202209_R\quiz\quiz12.quiz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ummary"/>
  <p:tag name="ISPRING_SLIDE_INDENT_LEVEL" val="0"/>
  <p:tag name="ISPRING_CUSTOM_TIMING_USED" val="0"/>
  <p:tag name="GENSWF_SLIDE_UID" val="{F64F5C9C-F5B6-42BD-AE5F-3A872EF4623C}:2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50B63EB-7516-40CD-A41F-3CBD2ECB40BA}:3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86A700B-408A-4C25-B115-E30FCC821C11}:3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80EC61D-4748-4574-BC21-C118C25F1A35}:3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B33F00-3163-4BB4-8520-11C75E54A773}:35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5CF0A53-B12D-4696-9843-E2FC0279B49A}:3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917FE5B-154C-4DFC-8AE7-54DD59D93942}:354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dobe Heiti Std R"/>
        <a:ea typeface="Adobe Heiti Std R"/>
        <a:cs typeface=""/>
      </a:majorFont>
      <a:minorFont>
        <a:latin typeface="Calibri"/>
        <a:ea typeface="Calibri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rtlCol="0">
        <a:spAutoFit/>
      </a:bodyPr>
      <a:lstStyle>
        <a:defPPr>
          <a:spcAft>
            <a:spcPts val="675"/>
          </a:spcAft>
          <a:buClr>
            <a:srgbClr val="0070C0"/>
          </a:buClr>
          <a:defRPr sz="2000" dirty="0" smtClean="0">
            <a:ea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3092</TotalTime>
  <Words>1223</Words>
  <Application>Microsoft Office PowerPoint</Application>
  <PresentationFormat>화면 슬라이드 쇼(16:10)</PresentationFormat>
  <Paragraphs>176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Adobe Heiti Std R</vt:lpstr>
      <vt:lpstr>맑은 고딕</vt:lpstr>
      <vt:lpstr>Arial</vt:lpstr>
      <vt:lpstr>Calibri</vt:lpstr>
      <vt:lpstr>Cambria Math</vt:lpstr>
      <vt:lpstr>Segoe UI</vt:lpstr>
      <vt:lpstr>Segoe UI Semibold</vt:lpstr>
      <vt:lpstr>Wingdings</vt:lpstr>
      <vt:lpstr>Office 테마</vt:lpstr>
      <vt:lpstr>Linear Algebra</vt:lpstr>
      <vt:lpstr>PowerPoint 프레젠테이션</vt:lpstr>
      <vt:lpstr>Dot Product</vt:lpstr>
      <vt:lpstr>Dot Product</vt:lpstr>
      <vt:lpstr>Dot Product</vt:lpstr>
      <vt:lpstr>Dot Product</vt:lpstr>
      <vt:lpstr>Dot Product</vt:lpstr>
      <vt:lpstr>Dot Product</vt:lpstr>
      <vt:lpstr>Dot Product</vt:lpstr>
      <vt:lpstr>PowerPoint 프레젠테이션</vt:lpstr>
      <vt:lpstr>Length</vt:lpstr>
      <vt:lpstr>PowerPoint 프레젠테이션</vt:lpstr>
      <vt:lpstr>Unit Vector</vt:lpstr>
      <vt:lpstr>Unit Vector</vt:lpstr>
      <vt:lpstr>Unit Vector</vt:lpstr>
      <vt:lpstr>Unit Vector</vt:lpstr>
      <vt:lpstr>Unit Vector</vt:lpstr>
      <vt:lpstr>Unit Vector</vt:lpstr>
      <vt:lpstr>PowerPoint 프레젠테이션</vt:lpstr>
      <vt:lpstr>PowerPoint 프레젠테이션</vt:lpstr>
      <vt:lpstr>Norm</vt:lpstr>
      <vt:lpstr>Norm</vt:lpstr>
      <vt:lpstr>Euclidean Norm</vt:lpstr>
      <vt:lpstr>Euclidean Norm</vt:lpstr>
      <vt:lpstr>L^1 Norm</vt:lpstr>
      <vt:lpstr>p-Norm</vt:lpstr>
      <vt:lpstr>Maximum Norm or Infinity Norm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01-2_LinearAlgebra_202209_R</dc:title>
  <dc:creator>정 다운</dc:creator>
  <cp:lastModifiedBy>Jeong Yonghwa</cp:lastModifiedBy>
  <cp:revision>405</cp:revision>
  <dcterms:created xsi:type="dcterms:W3CDTF">2021-12-14T04:17:01Z</dcterms:created>
  <dcterms:modified xsi:type="dcterms:W3CDTF">2022-12-07T02:45:56Z</dcterms:modified>
</cp:coreProperties>
</file>