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302" r:id="rId2"/>
    <p:sldId id="256" r:id="rId3"/>
    <p:sldId id="304" r:id="rId4"/>
    <p:sldId id="350" r:id="rId5"/>
    <p:sldId id="351" r:id="rId6"/>
    <p:sldId id="352" r:id="rId7"/>
    <p:sldId id="353" r:id="rId8"/>
    <p:sldId id="354" r:id="rId9"/>
    <p:sldId id="374" r:id="rId10"/>
    <p:sldId id="384" r:id="rId11"/>
    <p:sldId id="355" r:id="rId12"/>
    <p:sldId id="340" r:id="rId13"/>
    <p:sldId id="382" r:id="rId14"/>
    <p:sldId id="341" r:id="rId15"/>
    <p:sldId id="358" r:id="rId16"/>
    <p:sldId id="359" r:id="rId17"/>
    <p:sldId id="360" r:id="rId18"/>
    <p:sldId id="385" r:id="rId19"/>
    <p:sldId id="361" r:id="rId20"/>
    <p:sldId id="315" r:id="rId21"/>
    <p:sldId id="376" r:id="rId22"/>
    <p:sldId id="377" r:id="rId23"/>
    <p:sldId id="378" r:id="rId24"/>
    <p:sldId id="379" r:id="rId25"/>
    <p:sldId id="383" r:id="rId26"/>
    <p:sldId id="364" r:id="rId27"/>
    <p:sldId id="365" r:id="rId28"/>
    <p:sldId id="367" r:id="rId29"/>
    <p:sldId id="366" r:id="rId30"/>
    <p:sldId id="275" r:id="rId31"/>
  </p:sldIdLst>
  <p:sldSz cx="9144000" cy="5715000" type="screen16x10"/>
  <p:notesSz cx="6858000" cy="9144000"/>
  <p:custDataLst>
    <p:tags r:id="rId33"/>
  </p:custData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9F9F7"/>
    <a:srgbClr val="F2F2F2"/>
    <a:srgbClr val="D5E8EF"/>
    <a:srgbClr val="3C7167"/>
    <a:srgbClr val="FF7705"/>
    <a:srgbClr val="00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8" autoAdjust="0"/>
    <p:restoredTop sz="96327"/>
  </p:normalViewPr>
  <p:slideViewPr>
    <p:cSldViewPr snapToGrid="0" snapToObjects="1">
      <p:cViewPr varScale="1">
        <p:scale>
          <a:sx n="67" d="100"/>
          <a:sy n="67" d="100"/>
        </p:scale>
        <p:origin x="588" y="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ACE5A-80CF-49F0-9886-D488171E1C4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13208-FEDE-4D60-84DC-46946DE2B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46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0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9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8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99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60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8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09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1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1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9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34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25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2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6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45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09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66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78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80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97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9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00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1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13208-FEDE-4D60-84DC-46946DE2B3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0"/>
            <a:ext cx="8090611" cy="572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868" y="977788"/>
            <a:ext cx="6858000" cy="83873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0070C0"/>
                </a:solidFill>
                <a:latin typeface="Adobe Heiti Std R" panose="020B0400000000000000" pitchFamily="34" charset="-128"/>
              </a:defRPr>
            </a:lvl1pPr>
          </a:lstStyle>
          <a:p>
            <a:r>
              <a:rPr lang="en-US" altLang="ko-KR" dirty="0"/>
              <a:t>Linear Algebra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6"/>
          <a:stretch/>
        </p:blipFill>
        <p:spPr bwMode="auto">
          <a:xfrm>
            <a:off x="6174029" y="0"/>
            <a:ext cx="296997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8"/>
          <a:stretch/>
        </p:blipFill>
        <p:spPr bwMode="auto">
          <a:xfrm>
            <a:off x="0" y="-7675"/>
            <a:ext cx="2380533" cy="57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0"/>
            <a:ext cx="8090611" cy="572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0">
              <a:srgbClr val="D5E8EF"/>
            </a:gs>
            <a:gs pos="100000">
              <a:srgbClr val="82BCD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36" y="1321084"/>
            <a:ext cx="7886700" cy="1104636"/>
          </a:xfrm>
        </p:spPr>
        <p:txBody>
          <a:bodyPr/>
          <a:lstStyle>
            <a:lvl1pPr>
              <a:defRPr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36" y="2538167"/>
            <a:ext cx="7886700" cy="362611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4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dirty="0"/>
              <a:t>Matrices</a:t>
            </a:r>
            <a:endParaRPr lang="en-US" altLang="ko-KR" sz="1600" b="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9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bg>
      <p:bgPr>
        <a:gradFill>
          <a:gsLst>
            <a:gs pos="0">
              <a:srgbClr val="D5E8EF"/>
            </a:gs>
            <a:gs pos="100000">
              <a:srgbClr val="82BCD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447AEB-C6A5-08F7-DEC4-1419D6F3D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36" y="1321084"/>
            <a:ext cx="7886700" cy="1104636"/>
          </a:xfrm>
        </p:spPr>
        <p:txBody>
          <a:bodyPr/>
          <a:lstStyle>
            <a:lvl1pPr>
              <a:defRPr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36" y="2538167"/>
            <a:ext cx="7886700" cy="302364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4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dirty="0"/>
              <a:t>Matrices</a:t>
            </a:r>
            <a:endParaRPr lang="en-US" altLang="ko-KR" sz="1600" b="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20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3285452"/>
            <a:ext cx="9144000" cy="24588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t="64017"/>
          <a:stretch/>
        </p:blipFill>
        <p:spPr>
          <a:xfrm>
            <a:off x="0" y="0"/>
            <a:ext cx="9144000" cy="2458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lum brigh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t="22400" r="1606" b="3332"/>
          <a:stretch/>
        </p:blipFill>
        <p:spPr>
          <a:xfrm>
            <a:off x="4006537" y="0"/>
            <a:ext cx="5137463" cy="318328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4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546303"/>
            <a:ext cx="9144000" cy="3967886"/>
          </a:xfrm>
          <a:prstGeom prst="rect">
            <a:avLst/>
          </a:prstGeom>
          <a:solidFill>
            <a:srgbClr val="F9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670991"/>
            <a:ext cx="7658100" cy="110463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3" y="1888074"/>
            <a:ext cx="7728997" cy="3626115"/>
          </a:xfrm>
        </p:spPr>
        <p:txBody>
          <a:bodyPr/>
          <a:lstStyle>
            <a:lvl1pPr marL="263525" indent="-263525">
              <a:buClr>
                <a:srgbClr val="0070C0"/>
              </a:buCl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14350" indent="-171450">
              <a:buClr>
                <a:srgbClr val="0070C0"/>
              </a:buClr>
              <a:buFont typeface="Calibri" panose="020F0502020204030204" pitchFamily="34" charset="0"/>
              <a:buChar char="‒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0070C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0070C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0070C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dirty="0"/>
              <a:t>Matrices</a:t>
            </a:r>
            <a:endParaRPr lang="en-US" altLang="ko-KR" sz="1600" b="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27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15938" b="511"/>
          <a:stretch/>
        </p:blipFill>
        <p:spPr>
          <a:xfrm>
            <a:off x="0" y="-7684"/>
            <a:ext cx="9144000" cy="5709237"/>
          </a:xfrm>
          <a:prstGeom prst="rect">
            <a:avLst/>
          </a:prstGeom>
        </p:spPr>
      </p:pic>
      <p:sp>
        <p:nvSpPr>
          <p:cNvPr id="6" name="양쪽 모서리가 둥근 사각형 5"/>
          <p:cNvSpPr/>
          <p:nvPr userDrawn="1"/>
        </p:nvSpPr>
        <p:spPr>
          <a:xfrm>
            <a:off x="7453512" y="357931"/>
            <a:ext cx="1267866" cy="528462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448056" y="814507"/>
            <a:ext cx="7434687" cy="3537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448056" y="4464424"/>
            <a:ext cx="7434687" cy="105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8056" y="670991"/>
            <a:ext cx="7886700" cy="1104636"/>
          </a:xfrm>
        </p:spPr>
        <p:txBody>
          <a:bodyPr>
            <a:normAutofit/>
          </a:bodyPr>
          <a:lstStyle>
            <a:lvl1pPr>
              <a:defRPr sz="3200"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48056" y="1888074"/>
            <a:ext cx="7886700" cy="362611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4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dirty="0"/>
              <a:t>Matrices</a:t>
            </a:r>
            <a:endParaRPr lang="en-US" altLang="ko-KR" sz="1600" b="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49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15938" b="511"/>
          <a:stretch/>
        </p:blipFill>
        <p:spPr>
          <a:xfrm>
            <a:off x="0" y="-7684"/>
            <a:ext cx="9144000" cy="5709237"/>
          </a:xfrm>
          <a:prstGeom prst="rect">
            <a:avLst/>
          </a:prstGeom>
        </p:spPr>
      </p:pic>
      <p:sp>
        <p:nvSpPr>
          <p:cNvPr id="6" name="양쪽 모서리가 둥근 사각형 5"/>
          <p:cNvSpPr/>
          <p:nvPr userDrawn="1"/>
        </p:nvSpPr>
        <p:spPr>
          <a:xfrm>
            <a:off x="7453512" y="357931"/>
            <a:ext cx="1267866" cy="528462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448056" y="814507"/>
            <a:ext cx="7434687" cy="294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448056" y="3901008"/>
            <a:ext cx="7434687" cy="1618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8056" y="670991"/>
            <a:ext cx="7886700" cy="1104636"/>
          </a:xfrm>
        </p:spPr>
        <p:txBody>
          <a:bodyPr>
            <a:normAutofit/>
          </a:bodyPr>
          <a:lstStyle>
            <a:lvl1pPr>
              <a:defRPr sz="3200">
                <a:latin typeface="Adobe Heiti Std R" panose="020B0400000000000000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48056" y="1888074"/>
            <a:ext cx="7886700" cy="362611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4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dirty="0"/>
              <a:t>Matrices</a:t>
            </a:r>
            <a:endParaRPr lang="en-US" altLang="ko-KR" sz="1600" b="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16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15938" b="511"/>
          <a:stretch/>
        </p:blipFill>
        <p:spPr>
          <a:xfrm>
            <a:off x="0" y="-7684"/>
            <a:ext cx="9144000" cy="570923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448056" y="814507"/>
            <a:ext cx="7434687" cy="4580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27195"/>
            <a:ext cx="1448056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4</a:t>
            </a:r>
            <a:endParaRPr lang="ko-KR" altLang="en-US" sz="12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48056" y="329070"/>
            <a:ext cx="1317446" cy="25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600" dirty="0"/>
              <a:t>Matrices</a:t>
            </a:r>
            <a:endParaRPr lang="en-US" altLang="ko-KR" sz="1600" b="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3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62" r:id="rId4"/>
    <p:sldLayoutId id="2147483677" r:id="rId5"/>
    <p:sldLayoutId id="2147483673" r:id="rId6"/>
    <p:sldLayoutId id="2147483674" r:id="rId7"/>
    <p:sldLayoutId id="2147483676" r:id="rId8"/>
    <p:sldLayoutId id="2147483675" r:id="rId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85592"/>
            <a:ext cx="1784555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Chapter 4</a:t>
            </a:r>
            <a:endParaRPr lang="ko-KR" altLang="en-US" sz="18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4555" y="1890258"/>
            <a:ext cx="309716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2000" b="1" dirty="0">
                <a:latin typeface="+mj-lt"/>
              </a:rPr>
              <a:t>Matrices</a:t>
            </a:r>
            <a:endParaRPr lang="en-US" altLang="ko-KR" sz="2000" b="1" dirty="0">
              <a:latin typeface="+mj-lt"/>
              <a:ea typeface="Adobe Heiti Std R" panose="020B04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0D7FF4-BA4A-C4DF-EA66-4A413545F4E5}"/>
              </a:ext>
            </a:extLst>
          </p:cNvPr>
          <p:cNvSpPr txBox="1"/>
          <p:nvPr/>
        </p:nvSpPr>
        <p:spPr>
          <a:xfrm>
            <a:off x="1981200" y="3021091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highlight>
                  <a:srgbClr val="FFFF00"/>
                </a:highlight>
              </a:rPr>
              <a:t>2 Quiz-Cannot handle 'fill-in-the-blank' in 'iSpring' </a:t>
            </a:r>
            <a:endParaRPr lang="ko-KR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05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Identity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265075" cy="3626115"/>
              </a:xfrm>
            </p:spPr>
            <p:txBody>
              <a:bodyPr/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The Identity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dirty="0"/>
                  <a:t> of size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 is the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 matrix in which all the elements on the main diagonal are equal to 1 and all other elements are equal to 0.</a:t>
                </a:r>
              </a:p>
              <a:p>
                <a:r>
                  <a:rPr lang="en-US" altLang="ko-KR" dirty="0"/>
                  <a:t>Example: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265075" cy="3626115"/>
              </a:xfrm>
              <a:blipFill>
                <a:blip r:embed="rId4"/>
                <a:stretch>
                  <a:fillRect l="-1175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71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Identity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566683" cy="3626115"/>
              </a:xfrm>
            </p:spPr>
            <p:txBody>
              <a:bodyPr/>
              <a:lstStyle/>
              <a:p>
                <a:r>
                  <a:rPr lang="en-US" altLang="ko-KR" dirty="0"/>
                  <a:t>It is a square matrix of order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, and also a special kind of diagonal matrix.</a:t>
                </a:r>
              </a:p>
              <a:p>
                <a:r>
                  <a:rPr lang="en-US" altLang="ko-KR" dirty="0"/>
                  <a:t>It is called identity matrix because multiplication with it leaves a matrix unchanged:</a:t>
                </a:r>
              </a:p>
              <a:p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for any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dirty="0"/>
                  <a:t>-by-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 matrix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566683" cy="3626115"/>
              </a:xfrm>
              <a:blipFill>
                <a:blip r:embed="rId4"/>
                <a:stretch>
                  <a:fillRect l="-1128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4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>
            <a:extLst>
              <a:ext uri="{FF2B5EF4-FFF2-40B4-BE49-F238E27FC236}">
                <a16:creationId xmlns:a16="http://schemas.microsoft.com/office/drawing/2014/main" id="{262EEE03-BB06-16D0-E62E-CAFA8C466DB4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ISPRING_QUIZ_SHAPE1">
            <a:extLst>
              <a:ext uri="{FF2B5EF4-FFF2-40B4-BE49-F238E27FC236}">
                <a16:creationId xmlns:a16="http://schemas.microsoft.com/office/drawing/2014/main" id="{50005B7D-B7DA-C8AF-80DA-95284047548A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5" name="ISPRING_QUIZ_SHAPE2">
            <a:extLst>
              <a:ext uri="{FF2B5EF4-FFF2-40B4-BE49-F238E27FC236}">
                <a16:creationId xmlns:a16="http://schemas.microsoft.com/office/drawing/2014/main" id="{C0F92CAB-5D7D-093B-A062-E10CB9019C67}"/>
              </a:ext>
            </a:extLst>
          </p:cNvPr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ISPRING_QUIZ_SHAPE3">
            <a:extLst>
              <a:ext uri="{FF2B5EF4-FFF2-40B4-BE49-F238E27FC236}">
                <a16:creationId xmlns:a16="http://schemas.microsoft.com/office/drawing/2014/main" id="{3490CDE4-337D-8B29-E878-99A44AC44301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>
            <a:extLst>
              <a:ext uri="{FF2B5EF4-FFF2-40B4-BE49-F238E27FC236}">
                <a16:creationId xmlns:a16="http://schemas.microsoft.com/office/drawing/2014/main" id="{542E13D0-DFB0-2281-646D-027AFA1D8443}"/>
              </a:ext>
            </a:extLst>
          </p:cNvPr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4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Symmetric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373559" cy="3626115"/>
              </a:xfrm>
            </p:spPr>
            <p:txBody>
              <a:bodyPr/>
              <a:lstStyle/>
              <a:p>
                <a:r>
                  <a:rPr lang="en-US" altLang="ko-KR" dirty="0"/>
                  <a:t>A symmetric matrix is a square matrix that is equal to its transpose.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is symmetric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Because equal matrices have equal dimensions, only square matrices can be symmetric.</a:t>
                </a:r>
              </a:p>
              <a:p>
                <a:r>
                  <a:rPr lang="en-US" altLang="ko-KR" dirty="0"/>
                  <a:t>The following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matrix is symmetric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373559" cy="3626115"/>
              </a:xfrm>
              <a:blipFill>
                <a:blip r:embed="rId4"/>
                <a:stretch>
                  <a:fillRect l="-1158" t="-2353" r="-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06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Symmetric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637329" cy="36261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>
                    <a:solidFill>
                      <a:srgbClr val="0070C0"/>
                    </a:solidFill>
                  </a:rPr>
                  <a:t>Basic Properties</a:t>
                </a:r>
              </a:p>
              <a:p>
                <a:r>
                  <a:rPr lang="en-US" altLang="ko-KR" dirty="0"/>
                  <a:t>The sum and difference of two symmetric matrices is symmetric.</a:t>
                </a:r>
              </a:p>
              <a:p>
                <a:r>
                  <a:rPr lang="en-US" altLang="ko-KR" dirty="0"/>
                  <a:t>This is not always true for the product: given symmetric matrices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dirty="0"/>
                  <a:t>, then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US" altLang="ko-KR" dirty="0"/>
                  <a:t> is symmetric if and only if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dirty="0"/>
                  <a:t> commute, i.e., if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637329" cy="3626115"/>
              </a:xfrm>
              <a:blipFill>
                <a:blip r:embed="rId4"/>
                <a:stretch>
                  <a:fillRect l="-1278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29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Symmetric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509234" cy="36261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>
                    <a:solidFill>
                      <a:srgbClr val="0070C0"/>
                    </a:solidFill>
                  </a:rPr>
                  <a:t>Basic Properties</a:t>
                </a:r>
              </a:p>
              <a:p>
                <a:r>
                  <a:rPr lang="en-US" altLang="ko-KR" dirty="0"/>
                  <a:t>For any integer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/>
                  <a:t>is symmetric if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is symmetric.</a:t>
                </a:r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/>
                  <a:t> exists, it is symmetric if and only if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is symmetric.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509234" cy="3626115"/>
              </a:xfrm>
              <a:blipFill>
                <a:blip r:embed="rId4"/>
                <a:stretch>
                  <a:fillRect l="-1300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755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Skew-symmetric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514236" cy="3626115"/>
              </a:xfrm>
            </p:spPr>
            <p:txBody>
              <a:bodyPr/>
              <a:lstStyle/>
              <a:p>
                <a:r>
                  <a:rPr lang="en-US" altLang="ko-KR" dirty="0"/>
                  <a:t>A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skew-symmetric</a:t>
                </a:r>
                <a:r>
                  <a:rPr lang="en-US" altLang="ko-KR" dirty="0"/>
                  <a:t> (antisymmetric) matrix is a square matrix whose transpose equals its negative.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is skew-symmetric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matrix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is skew-symmetric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514236" cy="3626115"/>
              </a:xfrm>
              <a:blipFill>
                <a:blip r:embed="rId4"/>
                <a:stretch>
                  <a:fillRect l="-1136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547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40B19A-6265-CDBE-6532-AA78F584A777}"/>
              </a:ext>
            </a:extLst>
          </p:cNvPr>
          <p:cNvSpPr txBox="1"/>
          <p:nvPr/>
        </p:nvSpPr>
        <p:spPr>
          <a:xfrm>
            <a:off x="2286000" y="2696235"/>
            <a:ext cx="4572000" cy="30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Quiz-Cannot</a:t>
            </a:r>
            <a:r>
              <a:rPr lang="ko-KR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handle</a:t>
            </a:r>
            <a:r>
              <a:rPr lang="ko-KR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 '</a:t>
            </a:r>
            <a:r>
              <a:rPr lang="ko-KR" alt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fill-in-the-blank</a:t>
            </a:r>
            <a:r>
              <a:rPr lang="ko-KR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' </a:t>
            </a:r>
            <a:r>
              <a:rPr lang="ko-KR" alt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in</a:t>
            </a:r>
            <a:r>
              <a:rPr lang="ko-KR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 'iSpring'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48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303221" cy="3626115"/>
              </a:xfrm>
            </p:spPr>
            <p:txBody>
              <a:bodyPr/>
              <a:lstStyle/>
              <a:p>
                <a:r>
                  <a:rPr lang="en-US" altLang="ko-KR" dirty="0"/>
                  <a:t>A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orthogonal matrix</a:t>
                </a:r>
                <a:r>
                  <a:rPr lang="en-US" altLang="ko-KR" dirty="0"/>
                  <a:t>, or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orthonormal matrix</a:t>
                </a:r>
                <a:r>
                  <a:rPr lang="en-US" altLang="ko-KR" dirty="0"/>
                  <a:t>, is a real square matrix whose columns and rows are orthonormal vectors.</a:t>
                </a:r>
              </a:p>
              <a:p>
                <a:r>
                  <a:rPr lang="en-US" altLang="ko-KR" dirty="0"/>
                  <a:t>Equivalently, a matrix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is orthogonal if its transpose is equal to its inverse: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/>
                  <a:t> which entails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ko-KR" dirty="0"/>
                  <a:t> is the identity matrix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303221" cy="3626115"/>
              </a:xfrm>
              <a:blipFill>
                <a:blip r:embed="rId4"/>
                <a:stretch>
                  <a:fillRect l="-1169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66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B8B495-F065-43FA-A137-04BA40D702E5}"/>
              </a:ext>
            </a:extLst>
          </p:cNvPr>
          <p:cNvSpPr txBox="1"/>
          <p:nvPr/>
        </p:nvSpPr>
        <p:spPr>
          <a:xfrm>
            <a:off x="2967789" y="2314362"/>
            <a:ext cx="403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spcAft>
                <a:spcPts val="675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u"/>
              <a:tabLst>
                <a:tab pos="449263" algn="l"/>
              </a:tabLst>
            </a:pPr>
            <a:r>
              <a:rPr lang="en-US" altLang="ko-KR" sz="2800" dirty="0"/>
              <a:t>Matrices</a:t>
            </a:r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5551" y="1217677"/>
            <a:ext cx="6858000" cy="838730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rgbClr val="0070C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Agenda</a:t>
            </a:r>
            <a:endParaRPr lang="en-US" sz="4000" b="1" dirty="0">
              <a:solidFill>
                <a:srgbClr val="0070C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8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Orthogonal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6717067" cy="3626115"/>
              </a:xfrm>
            </p:spPr>
            <p:txBody>
              <a:bodyPr/>
              <a:lstStyle/>
              <a:p>
                <a:r>
                  <a:rPr lang="en-US" altLang="ko-KR" dirty="0"/>
                  <a:t>Examples: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𝒐𝒔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The determinant of any orthogonal matrix is either +1 or −1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6717067" cy="3626115"/>
              </a:xfrm>
              <a:blipFill>
                <a:blip r:embed="rId4"/>
                <a:stretch>
                  <a:fillRect l="-1272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22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209436" cy="3626115"/>
              </a:xfrm>
            </p:spPr>
            <p:txBody>
              <a:bodyPr/>
              <a:lstStyle/>
              <a:p>
                <a:r>
                  <a:rPr lang="en-US" altLang="ko-KR" dirty="0"/>
                  <a:t>The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trace</a:t>
                </a:r>
                <a:r>
                  <a:rPr lang="en-US" altLang="ko-KR" dirty="0"/>
                  <a:t> of a square matrix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, denoted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is defined to be the sum of elements on the main diagonal (from the upper left to the lower right) of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 trace is only defined for a square matrix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209436" cy="3626115"/>
              </a:xfrm>
              <a:blipFill rotWithShape="0">
                <a:blip r:embed="rId4"/>
                <a:stretch>
                  <a:fillRect l="-1184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990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215298" cy="3626115"/>
              </a:xfrm>
            </p:spPr>
            <p:txBody>
              <a:bodyPr/>
              <a:lstStyle/>
              <a:p>
                <a:r>
                  <a:rPr lang="en-US" altLang="ko-KR" dirty="0"/>
                  <a:t>The trace of an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 square matrix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ko-K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𝒊𝒊</m:t>
                              </m:r>
                            </m:sub>
                          </m:sSub>
                        </m:e>
                      </m:nary>
                      <m:r>
                        <a:rPr lang="en-US" altLang="ko-K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altLang="ko-K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altLang="ko-K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𝒏𝒏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271463" indent="0">
                  <a:buNone/>
                </a:pP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𝒊𝒊</m:t>
                        </m:r>
                      </m:sub>
                    </m:sSub>
                  </m:oMath>
                </a14:m>
                <a:r>
                  <a:rPr lang="en-US" altLang="ko-KR" dirty="0"/>
                  <a:t> denotes the entry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row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altLang="ko-KR" dirty="0"/>
                  <a:t> column of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215298" cy="3626115"/>
              </a:xfrm>
              <a:blipFill>
                <a:blip r:embed="rId4"/>
                <a:stretch>
                  <a:fillRect l="-1183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527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613882" cy="3626115"/>
              </a:xfrm>
            </p:spPr>
            <p:txBody>
              <a:bodyPr/>
              <a:lstStyle/>
              <a:p>
                <a:r>
                  <a:rPr lang="en-US" altLang="ko-KR" dirty="0"/>
                  <a:t>The entries of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can be real numbers or complex numbers.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ko-K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𝒊𝒊</m:t>
                              </m:r>
                            </m:sub>
                          </m:s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sub>
                          </m:sSub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613882" cy="3626115"/>
              </a:xfrm>
              <a:blipFill>
                <a:blip r:embed="rId4"/>
                <a:stretch>
                  <a:fillRect l="-1121" t="-2353" r="-1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94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>
                    <a:solidFill>
                      <a:srgbClr val="0070C0"/>
                    </a:solidFill>
                  </a:rPr>
                  <a:t>Basic properties: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𝒄𝑨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𝒕𝒓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37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632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8A1472ED-FBBE-4D08-D28A-E5B97E28DCC5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ISPRING_QUIZ_SHAPE1">
            <a:extLst>
              <a:ext uri="{FF2B5EF4-FFF2-40B4-BE49-F238E27FC236}">
                <a16:creationId xmlns:a16="http://schemas.microsoft.com/office/drawing/2014/main" id="{1F609A14-0A9E-92DB-BABF-D7B5EF99E416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09090" y="1543050"/>
            <a:ext cx="5930900" cy="3708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>
            <a:extLst>
              <a:ext uri="{FF2B5EF4-FFF2-40B4-BE49-F238E27FC236}">
                <a16:creationId xmlns:a16="http://schemas.microsoft.com/office/drawing/2014/main" id="{D3F6F968-88CD-CBB0-9989-3F69A616B556}"/>
              </a:ext>
            </a:extLst>
          </p:cNvPr>
          <p:cNvSpPr txBox="1"/>
          <p:nvPr/>
        </p:nvSpPr>
        <p:spPr>
          <a:xfrm>
            <a:off x="548640" y="34290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30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Quiz</a:t>
            </a:r>
            <a:endParaRPr lang="ko-KR" altLang="en-US" sz="30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2" name="ISPRING_QUIZ_SHAPE3">
            <a:extLst>
              <a:ext uri="{FF2B5EF4-FFF2-40B4-BE49-F238E27FC236}">
                <a16:creationId xmlns:a16="http://schemas.microsoft.com/office/drawing/2014/main" id="{445741CC-BA0B-582F-453F-08BF434E8A89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88135" y="41402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>
            <a:extLst>
              <a:ext uri="{FF2B5EF4-FFF2-40B4-BE49-F238E27FC236}">
                <a16:creationId xmlns:a16="http://schemas.microsoft.com/office/drawing/2014/main" id="{9B6CE193-4C73-CB68-1CE1-F025D896E5C6}"/>
              </a:ext>
            </a:extLst>
          </p:cNvPr>
          <p:cNvSpPr txBox="1"/>
          <p:nvPr/>
        </p:nvSpPr>
        <p:spPr>
          <a:xfrm>
            <a:off x="548640" y="91440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wrap="square" lIns="0" rtlCol="0">
            <a:spAutoFit/>
          </a:bodyPr>
          <a:lstStyle/>
          <a:p>
            <a:pPr algn="ctr">
              <a:spcAft>
                <a:spcPts val="675"/>
              </a:spcAft>
              <a:buClr>
                <a:srgbClr val="0070C0"/>
              </a:buClr>
            </a:pP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Click the </a:t>
            </a:r>
            <a:r>
              <a:rPr lang="en-US" altLang="ko-KR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Quiz</a:t>
            </a:r>
            <a:r>
              <a:rPr lang="en-US" altLang="ko-KR" sz="2200">
                <a:solidFill>
                  <a:srgbClr val="343944"/>
                </a:solidFill>
                <a:effectLst/>
                <a:latin typeface="Segoe UI" panose="020B0502040204020203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button to edit this object</a:t>
            </a:r>
            <a:endParaRPr lang="ko-KR" altLang="en-US" sz="2200" dirty="0">
              <a:solidFill>
                <a:srgbClr val="343944"/>
              </a:solidFill>
              <a:effectLst/>
              <a:latin typeface="Segoe UI" panose="020B0502040204020203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213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Matrices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117600" y="1888074"/>
                <a:ext cx="8026400" cy="362611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2000" dirty="0"/>
                  <a:t> be three vectors. Combine them using matrices.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Their linear combinations in three-dimensional space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2000" dirty="0"/>
                  <a:t>:</a:t>
                </a:r>
              </a:p>
              <a:p>
                <a:r>
                  <a:rPr lang="en-US" altLang="ko-KR" sz="2000" dirty="0"/>
                  <a:t>Combination of the vectors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7600" y="1888074"/>
                <a:ext cx="8026400" cy="3626115"/>
              </a:xfrm>
              <a:blipFill>
                <a:blip r:embed="rId4"/>
                <a:stretch>
                  <a:fillRect l="-683" t="-1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701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Matrices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520098" cy="362611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100" dirty="0"/>
                  <a:t>Rewrite that combination using a matrix. The vectors </a:t>
                </a:r>
                <a14:m>
                  <m:oMath xmlns:m="http://schemas.openxmlformats.org/officeDocument/2006/math">
                    <m:r>
                      <a:rPr lang="en-US" altLang="ko-KR" sz="21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10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2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10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2100" dirty="0"/>
                  <a:t> go into the columns of the matrix </a:t>
                </a:r>
                <a14:m>
                  <m:oMath xmlns:m="http://schemas.openxmlformats.org/officeDocument/2006/math">
                    <m:r>
                      <a:rPr lang="en-US" altLang="ko-KR" sz="2100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2100" dirty="0"/>
                  <a:t>. That matrix multiplies the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10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1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1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ko-KR" sz="2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1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1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1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1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1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1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1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1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1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1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21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1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1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ko-KR" sz="21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1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2100" dirty="0">
                  <a:solidFill>
                    <a:srgbClr val="0070C0"/>
                  </a:solidFill>
                </a:endParaRPr>
              </a:p>
              <a:p>
                <a:r>
                  <a:rPr lang="en-US" altLang="ko-KR" sz="2100" dirty="0"/>
                  <a:t>The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2100" dirty="0"/>
                  <a:t> are the components of vector </a:t>
                </a:r>
                <a14:m>
                  <m:oMath xmlns:m="http://schemas.openxmlformats.org/officeDocument/2006/math">
                    <m:r>
                      <a:rPr lang="en-US" altLang="ko-KR" sz="21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100" dirty="0"/>
                  <a:t>.</a:t>
                </a:r>
              </a:p>
              <a:p>
                <a:r>
                  <a:rPr lang="en-US" altLang="ko-KR" sz="2100" dirty="0"/>
                  <a:t>The matrix A times the vector </a:t>
                </a:r>
                <a14:m>
                  <m:oMath xmlns:m="http://schemas.openxmlformats.org/officeDocument/2006/math">
                    <m:r>
                      <a:rPr lang="en-US" altLang="ko-KR" sz="21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100" dirty="0"/>
                  <a:t> is the same as the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1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10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2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10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10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2100" dirty="0"/>
                  <a:t> of three columns.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520098" cy="3626115"/>
              </a:xfrm>
              <a:blipFill>
                <a:blip r:embed="rId4"/>
                <a:stretch>
                  <a:fillRect l="-811" t="-2017" r="-1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DD1ADA-41EB-4929-A14A-1B75C7E3A555}"/>
              </a:ext>
            </a:extLst>
          </p:cNvPr>
          <p:cNvSpPr txBox="1"/>
          <p:nvPr/>
        </p:nvSpPr>
        <p:spPr>
          <a:xfrm>
            <a:off x="6115413" y="3438879"/>
            <a:ext cx="227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Matrix time vector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Combination of columns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1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Matrices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matrix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acts on vector x. The output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altLang="ko-KR" dirty="0"/>
                  <a:t> is a combination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dirty="0"/>
                  <a:t> of the columns of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input is x and the output is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83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70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Matrices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326667" cy="36261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sz="2000" dirty="0"/>
                  <a:t>Multiply a row at a time: The usual way takes the dot product of each row with x: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ko-KR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.(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d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ko-KR" sz="2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Linear combinations are the key to linear algebra, and the output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altLang="ko-KR" sz="2000" dirty="0"/>
                  <a:t> is a linear combination of the columns of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326667" cy="3626115"/>
              </a:xfrm>
              <a:blipFill>
                <a:blip r:embed="rId4"/>
                <a:stretch>
                  <a:fillRect l="-666" t="-1681" r="-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48B8E7-63ED-4A89-BF64-68B0AD801BB1}"/>
              </a:ext>
            </a:extLst>
          </p:cNvPr>
          <p:cNvSpPr txBox="1"/>
          <p:nvPr/>
        </p:nvSpPr>
        <p:spPr>
          <a:xfrm>
            <a:off x="6441862" y="3788567"/>
            <a:ext cx="2058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Ax is also dot products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with rows.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1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Matrix 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477668" cy="3626115"/>
              </a:xfrm>
            </p:spPr>
            <p:txBody>
              <a:bodyPr/>
              <a:lstStyle/>
              <a:p>
                <a:r>
                  <a:rPr lang="en-US" altLang="ko-KR" dirty="0"/>
                  <a:t>Matrix multiplication is a binary operation that produces a matrix from two matrices. </a:t>
                </a:r>
              </a:p>
              <a:p>
                <a:r>
                  <a:rPr lang="en-US" altLang="ko-KR" dirty="0"/>
                  <a:t>For matrix multiplication, the number of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columns</a:t>
                </a:r>
                <a:r>
                  <a:rPr lang="en-US" altLang="ko-KR" dirty="0"/>
                  <a:t> in the first matrix must be equal to the number of rows in the second matrix. </a:t>
                </a:r>
              </a:p>
              <a:p>
                <a:r>
                  <a:rPr lang="en-US" altLang="ko-KR" dirty="0"/>
                  <a:t>The resulting matrix, known as the matrix product, has the number of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rows</a:t>
                </a:r>
                <a:r>
                  <a:rPr lang="en-US" altLang="ko-KR" dirty="0"/>
                  <a:t> of the first and the number of columns of the second matrix. </a:t>
                </a:r>
              </a:p>
              <a:p>
                <a:r>
                  <a:rPr lang="en-US" altLang="ko-KR" dirty="0"/>
                  <a:t>The product of matrices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dirty="0"/>
                  <a:t> is denoted as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477668" cy="3626115"/>
              </a:xfrm>
              <a:blipFill rotWithShape="0">
                <a:blip r:embed="rId4"/>
                <a:stretch>
                  <a:fillRect l="-1142" t="-2353" r="-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5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BBEC9F-35DD-4F91-8849-084E7A60121E}"/>
              </a:ext>
            </a:extLst>
          </p:cNvPr>
          <p:cNvSpPr txBox="1"/>
          <p:nvPr/>
        </p:nvSpPr>
        <p:spPr>
          <a:xfrm>
            <a:off x="1484292" y="910569"/>
            <a:ext cx="8478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7F73D-877E-49AF-8F43-49AE3B228B53}"/>
              </a:ext>
            </a:extLst>
          </p:cNvPr>
          <p:cNvSpPr txBox="1"/>
          <p:nvPr/>
        </p:nvSpPr>
        <p:spPr>
          <a:xfrm>
            <a:off x="1484292" y="1989977"/>
            <a:ext cx="564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75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ko-K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6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Matrix 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605851"/>
                <a:ext cx="7391144" cy="362611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1800" dirty="0"/>
                  <a:t> is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800" dirty="0"/>
                  <a:t> matrix and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sz="1800" dirty="0"/>
                  <a:t> is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ko-KR" sz="1800" dirty="0"/>
                  <a:t> matrix,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The matrix product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US" altLang="ko-KR" sz="1800" dirty="0"/>
                  <a:t> is defined to be the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ko-KR" sz="1800" dirty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  <m:r>
                                    <a:rPr lang="en-US" altLang="ko-KR" sz="18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𝒏𝒋</m:t>
                          </m:r>
                        </m:sub>
                      </m:sSub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605851"/>
                <a:ext cx="7391144" cy="3626115"/>
              </a:xfrm>
              <a:blipFill>
                <a:blip r:embed="rId4"/>
                <a:stretch>
                  <a:fillRect l="-743" t="-1513" b="-1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1653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Square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Square Matrix</a:t>
                </a:r>
                <a:r>
                  <a:rPr lang="en-US" altLang="ko-KR" dirty="0"/>
                  <a:t>: A square matrix is a matrix with the same number of rows and columns.</a:t>
                </a:r>
              </a:p>
              <a:p>
                <a:r>
                  <a:rPr lang="en-US" altLang="ko-KR" dirty="0"/>
                  <a:t>An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-by-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/>
                  <a:t>matrix is known as a square matrix of order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Example: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This matrix A is a square matrix with order 3. 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25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diagonal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𝒊𝒊</m:t>
                        </m:r>
                      </m:sub>
                    </m:sSub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/>
                  <a:t>form the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main diagonal </a:t>
                </a:r>
                <a:r>
                  <a:rPr lang="en-US" altLang="ko-KR" dirty="0"/>
                  <a:t>of a square matrix.</a:t>
                </a:r>
              </a:p>
              <a:p>
                <a:r>
                  <a:rPr lang="en-US" altLang="ko-KR" dirty="0"/>
                  <a:t>They lie on the imaginary line which runs from the top left corner to the bottom right corner of the matrix.</a:t>
                </a:r>
              </a:p>
              <a:p>
                <a:r>
                  <a:rPr lang="en-US" altLang="ko-KR" dirty="0"/>
                  <a:t>Example: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25" t="-2353" r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121B09E2-ACCF-C3F4-A201-B84627377A18}"/>
              </a:ext>
            </a:extLst>
          </p:cNvPr>
          <p:cNvCxnSpPr>
            <a:cxnSpLocks/>
          </p:cNvCxnSpPr>
          <p:nvPr/>
        </p:nvCxnSpPr>
        <p:spPr>
          <a:xfrm flipH="1">
            <a:off x="6656380" y="4335259"/>
            <a:ext cx="282804" cy="291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867BB1-0464-C3FB-8F92-01A9DBE51426}"/>
              </a:ext>
            </a:extLst>
          </p:cNvPr>
          <p:cNvSpPr txBox="1"/>
          <p:nvPr/>
        </p:nvSpPr>
        <p:spPr>
          <a:xfrm>
            <a:off x="6843860" y="3965927"/>
            <a:ext cx="15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Main Diagonal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6E59A07-0AB1-06DE-6263-EB3E445B8DEC}"/>
              </a:ext>
            </a:extLst>
          </p:cNvPr>
          <p:cNvSpPr/>
          <p:nvPr/>
        </p:nvSpPr>
        <p:spPr>
          <a:xfrm rot="1466772">
            <a:off x="4351813" y="4060155"/>
            <a:ext cx="2291101" cy="336870"/>
          </a:xfrm>
          <a:custGeom>
            <a:avLst/>
            <a:gdLst>
              <a:gd name="connsiteX0" fmla="*/ 0 w 2291101"/>
              <a:gd name="connsiteY0" fmla="*/ 168435 h 336870"/>
              <a:gd name="connsiteX1" fmla="*/ 168435 w 2291101"/>
              <a:gd name="connsiteY1" fmla="*/ 0 h 336870"/>
              <a:gd name="connsiteX2" fmla="*/ 858930 w 2291101"/>
              <a:gd name="connsiteY2" fmla="*/ 0 h 336870"/>
              <a:gd name="connsiteX3" fmla="*/ 1490798 w 2291101"/>
              <a:gd name="connsiteY3" fmla="*/ 0 h 336870"/>
              <a:gd name="connsiteX4" fmla="*/ 2122666 w 2291101"/>
              <a:gd name="connsiteY4" fmla="*/ 0 h 336870"/>
              <a:gd name="connsiteX5" fmla="*/ 2291101 w 2291101"/>
              <a:gd name="connsiteY5" fmla="*/ 168435 h 336870"/>
              <a:gd name="connsiteX6" fmla="*/ 2291101 w 2291101"/>
              <a:gd name="connsiteY6" fmla="*/ 168435 h 336870"/>
              <a:gd name="connsiteX7" fmla="*/ 2122666 w 2291101"/>
              <a:gd name="connsiteY7" fmla="*/ 336870 h 336870"/>
              <a:gd name="connsiteX8" fmla="*/ 1432171 w 2291101"/>
              <a:gd name="connsiteY8" fmla="*/ 336870 h 336870"/>
              <a:gd name="connsiteX9" fmla="*/ 819845 w 2291101"/>
              <a:gd name="connsiteY9" fmla="*/ 336870 h 336870"/>
              <a:gd name="connsiteX10" fmla="*/ 168435 w 2291101"/>
              <a:gd name="connsiteY10" fmla="*/ 336870 h 336870"/>
              <a:gd name="connsiteX11" fmla="*/ 0 w 2291101"/>
              <a:gd name="connsiteY11" fmla="*/ 168435 h 3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1101" h="336870" extrusionOk="0">
                <a:moveTo>
                  <a:pt x="0" y="168435"/>
                </a:moveTo>
                <a:cubicBezTo>
                  <a:pt x="-3366" y="73335"/>
                  <a:pt x="72100" y="1243"/>
                  <a:pt x="168435" y="0"/>
                </a:cubicBezTo>
                <a:cubicBezTo>
                  <a:pt x="450899" y="-29604"/>
                  <a:pt x="685546" y="23901"/>
                  <a:pt x="858930" y="0"/>
                </a:cubicBezTo>
                <a:cubicBezTo>
                  <a:pt x="1032315" y="-23901"/>
                  <a:pt x="1280172" y="-29355"/>
                  <a:pt x="1490798" y="0"/>
                </a:cubicBezTo>
                <a:cubicBezTo>
                  <a:pt x="1701424" y="29355"/>
                  <a:pt x="1881107" y="-20130"/>
                  <a:pt x="2122666" y="0"/>
                </a:cubicBezTo>
                <a:cubicBezTo>
                  <a:pt x="2212355" y="-10741"/>
                  <a:pt x="2295441" y="59351"/>
                  <a:pt x="2291101" y="168435"/>
                </a:cubicBezTo>
                <a:lnTo>
                  <a:pt x="2291101" y="168435"/>
                </a:lnTo>
                <a:cubicBezTo>
                  <a:pt x="2272169" y="249046"/>
                  <a:pt x="2219422" y="330797"/>
                  <a:pt x="2122666" y="336870"/>
                </a:cubicBezTo>
                <a:cubicBezTo>
                  <a:pt x="1828457" y="310844"/>
                  <a:pt x="1649783" y="356924"/>
                  <a:pt x="1432171" y="336870"/>
                </a:cubicBezTo>
                <a:cubicBezTo>
                  <a:pt x="1214560" y="316816"/>
                  <a:pt x="946462" y="316900"/>
                  <a:pt x="819845" y="336870"/>
                </a:cubicBezTo>
                <a:cubicBezTo>
                  <a:pt x="693228" y="356840"/>
                  <a:pt x="343185" y="315845"/>
                  <a:pt x="168435" y="336870"/>
                </a:cubicBezTo>
                <a:cubicBezTo>
                  <a:pt x="88794" y="347815"/>
                  <a:pt x="4249" y="267784"/>
                  <a:pt x="0" y="168435"/>
                </a:cubicBezTo>
                <a:close/>
              </a:path>
            </a:pathLst>
          </a:custGeom>
          <a:noFill/>
          <a:ln w="38100">
            <a:solidFill>
              <a:srgbClr val="0070C0">
                <a:alpha val="54000"/>
              </a:srgbClr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3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5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Diagonal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6412267" cy="3626115"/>
              </a:xfrm>
            </p:spPr>
            <p:txBody>
              <a:bodyPr/>
              <a:lstStyle/>
              <a:p>
                <a:r>
                  <a:rPr lang="en-US" altLang="ko-KR" dirty="0"/>
                  <a:t>If all entries outside the main diagonal are zero,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dirty="0"/>
                  <a:t> is called a diagonal matrix.</a:t>
                </a:r>
              </a:p>
              <a:p>
                <a:r>
                  <a:rPr lang="en-US" altLang="ko-KR" dirty="0"/>
                  <a:t>Example: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6412267" cy="3626115"/>
              </a:xfrm>
              <a:blipFill rotWithShape="0">
                <a:blip r:embed="rId4"/>
                <a:stretch>
                  <a:fillRect l="-1332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39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Upper Triangular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373559" cy="3626115"/>
              </a:xfrm>
            </p:spPr>
            <p:txBody>
              <a:bodyPr/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Upper Triangular Matrix</a:t>
                </a:r>
                <a:r>
                  <a:rPr lang="en-US" altLang="ko-KR" dirty="0"/>
                  <a:t>: All the entries below the main diagonal are zero.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This matrix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ko-KR" dirty="0"/>
                  <a:t> is upper triangular matrix </a:t>
                </a:r>
                <a:br>
                  <a:rPr lang="en-US" altLang="ko-KR" dirty="0"/>
                </a:br>
                <a:r>
                  <a:rPr lang="en-US" altLang="ko-KR" dirty="0"/>
                  <a:t>with 3 rows and 3 columns.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373559" cy="3626115"/>
              </a:xfrm>
              <a:blipFill>
                <a:blip r:embed="rId4"/>
                <a:stretch>
                  <a:fillRect l="-1158" t="-2353" r="-1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96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Lower Triangular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1448056" y="1888074"/>
                <a:ext cx="7297359" cy="3626115"/>
              </a:xfrm>
            </p:spPr>
            <p:txBody>
              <a:bodyPr/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Lower Triangular Matrix</a:t>
                </a:r>
                <a:r>
                  <a:rPr lang="en-US" altLang="ko-KR" dirty="0"/>
                  <a:t>: All the entries above the main diagonal are zero.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e>
                                <m:r>
                                  <a:rPr lang="en-US" altLang="ko-KR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latin typeface="+mn-lt"/>
                  </a:rPr>
                  <a:t>This matrix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dirty="0">
                    <a:latin typeface="+mn-lt"/>
                  </a:rPr>
                  <a:t> is lower triangular matrix </a:t>
                </a:r>
                <a:br>
                  <a:rPr lang="en-US" altLang="ko-KR" dirty="0">
                    <a:latin typeface="+mn-lt"/>
                  </a:rPr>
                </a:br>
                <a:r>
                  <a:rPr lang="en-US" altLang="ko-KR" dirty="0">
                    <a:latin typeface="+mn-lt"/>
                  </a:rPr>
                  <a:t>with 3 rows and 3 columns.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56" y="1888074"/>
                <a:ext cx="7297359" cy="3626115"/>
              </a:xfrm>
              <a:blipFill>
                <a:blip r:embed="rId4"/>
                <a:stretch>
                  <a:fillRect l="-1170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73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LMS_API_VERSION" val="SCORM 2004 (4th edition)"/>
  <p:tag name="ISPRING_ULTRA_SCORM_COURSE_ID" val="C84C16C7-18F6-4DAA-ADB6-C818B1FC1ECF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CURRENT_PLAYER_ID" val="universal"/>
  <p:tag name="ISPRING_PRESENTATION_COURSE_TITLE" val="01-1_LinearAlgebra_202209_R"/>
  <p:tag name="ISPRING_UUID" val="{B150D9E0-8D04-41B4-8E36-31197D836401}"/>
  <p:tag name="ISPRING_COMPANY_LOGO" val="ISPRING_PRESENTER_PHOTO_0"/>
  <p:tag name="ISPRING_WEBLINKS_TARGET" val="_blank"/>
  <p:tag name="ISPRING_WEBLINKS_TARGETMJT" val="_self"/>
  <p:tag name="ISPRING_SCREEN_RECS_UPDATED" val="\\BMS\20_Edit_MAC\2022_EditDesign●\2022_SCORM\202209_LinearAlgebra_OriginalPPT\02_LinearAlgebra_202209\02-2_LinearAlgebra_202209_R"/>
  <p:tag name="ISPRING_PRESENTER_PHOTO_0" val="png|iVBORw0KGgoAAAANSUhEUgAAAQ0AAAAnCAYAAAAVUh3sAAAAGXRFWHRTb2Z0d2FyZQBBZG9iZSBJ&#10;bWFnZVJlYWR5ccllPAAACIFJREFUeNrsXNFx4zYQ5WXuP+rAdAXhVXBUBZb/ksmH6QpMVSCpAskV&#10;SP7IJH/WVWC4AvEqMF1B1MEFSy5kGFqQC4qSz86+GdpjiVwCi92H3QXgKBIIBAKBQCAQCASCnwKf&#10;Xv2Vq0T/nOuriBbpuLPUXE31z4m+ZlrOVNR8fPz+x58Pvu/++fuvYYCcVP9yZakQGe9AVz8IHX0S&#10;K+Lhs/P3QF+pqOXdOUHWNG7wvXaKlWhK0Ad+ERV8CEwO/F4geGPSgJRkkX6S1ORkUUbccluM9wkE&#10;vacngveHK+KzkiASuO8kKYomqBjfv9VpUXEEuW4qBu8oe34XpOpJ332w5Nt9KPQ7tg33Jlg6ML8N&#10;ttj3o7TxtKSRqxQHVuloQ7V+lyuYBS/w84Fl+PD93Z6M5vdeoRzbaRQq91bLKhlyoA2mTe5AFdi2&#10;b1rWqkGGiQBW1TtzFWOakBhj1NdQf1ccaHhULQOKlk/OZyncr41LHYkkbrAtifOd0Zmq9F/rxC20&#10;znS7pg3OC3obtUVU+t6yshcd6zY5YYs+b/Bdbh+MPUJbywYZUyIdHILe0fknrnwcL0X0e473Dhht&#10;h/6u29r3M9c0UlRO2vgdrNbkCox7icZmjEuhorLKwHKVtzp5rh7QGDN8VlkXyM4rR8rVHEnBJytB&#10;h5tjWwtH1gAHcqnv3TTIusJ+xihzg20zTjXgGEOHWsUKjWZ1itqGNtY56it3CcOC0f8GiTgk9TKy&#10;Y8YjhpifnJmc864l2s+oQXaGsqcd9JS1yHcjiyfLljkw/rLB5z9kenKGSlQ445ae2XpeXbkqyIij&#10;dtoniyhmnvsyNChj3EOPrAeUNdZyFh5iAQO6RznQvusWQ55bkc7aed8hszvlGHfW74yINuK+ZiJ0&#10;tJBayQD1z3WyJfGVmVGfLTtyZ+NqHLWMYUBkFdKPiZZ9pmVfM+83dsLFPUEWCse0dOReOHYwwOfP&#10;PyJpZBi6+xUP4X/tWHMMG1WDgjmy1kgKabWXZL9Qa5h94SWMWhakG5dIVqMW0phURk61bZFuD9Af&#10;FTWUxkkwHKZqG5OW9nIJY+RxtALTEGXICWf9iwDCiD2EAdHT2E099P1jtBG3PctA5ymrSQfbbhHz&#10;hNBjpr9/ZC5lzwP16r5rrd9zSdwOY73Qz2ycKA8K38mx6hxvSRrbajZvxwqVnnhSiRQHu10WOGmu&#10;xkgckD5MiZlQWbN11EIcESt8bCKz7lEG5bC3xN9zwtj7yHsp0iI3gSGRAYk9Ism34cYjm9Qjksg1&#10;1gFGjvNw96gUWHvYWnKrNE/LMJNNQuhgFaAzmIjubGfGNrt+MSN8oM2XqKjuw0Uaa9ZMWzt65Mlp&#10;R7tQnDtrQ+oCqQ4YAJCOXYgMWSJuq7Pspwt9YtJAsBThRkeINqi8uZG4tbOstZOoqH0DISX7kVGn&#10;eCRqBhdMxx77iqfwuX63iSwjh5S4xeVrirzcdxqCJSaKgaMX8/dZdOINmW9JGs89yPi6y2vrresh&#10;UY4xzsJDCikOxq/OYCWBLK76VBoxm+4IgjBAMPYVEZWMIKTvssJgpRuUc3HC4UeGkaceoutSyI05&#10;9tDm+JiuFAShJYwxLkJ25GIkOSLqFT8FPso+jazjczFBFlMMjwdOrltas/czGsrmDfqae0gr9Zw/&#10;iT2ha06kZx8RnJUEbu7fNQ34FkAYGUaH3ImpCOinkIaFIXsvR3PKMUdnMjUS1bivI1cn7SRGGTcN&#10;BBgHiLvR8jrtZ8AiK9U+TvHtN8YrSqIvq56iU25kw41atj2PL0UYJaa5hfW+3YYwXAIW0mDChLqc&#10;ELGNMMzsCwPx5cCVjWOBtdGHCZPmrDo+vybSJEgfLlvSmhFDdkE46LNvA1hPDttYMMW2x0dOP6nx&#10;hRWxthWgM0lPwgx3grPvIoAc/kVyOLfIIdkZLIcw6prHqTHxzMqcYutVRC+/diWNW4IARpgi3ULR&#10;08nRs4YoiQrnR0RktPZFMjhLLwmnu+Mui0LNgpKPm6WoVZ+y52XN4EgG25YJaXABKx+5UlG972LJ&#10;XNpc7oz+NTlsGwaOIp75KbvacDANHHTBeH5LtDnuemweU5RFtL/3IsX6Sue+Qnv08zfR/moBbNgC&#10;stqRh1UYpvZSFDixcCOvDRaOH60U6WuDU457HmYqFU50m3J3jC0iPvkJ5s9eBYbPpCXrXEf/AKKo&#10;t2jXzjwjz3PUuzjNXn61t7xaE1BtKPTGLyNnhHLMYaH9pdvj4MYzC3EdfoUGNiDkrjo691gb73MA&#10;gZaoM06KAvs9HgjiqFZRGKQE77pm1my2ll4y5sy9sqOpHiNnqqYBUdAkel30HERvBN/ZkwQHLOTK&#10;3qQHNVENLWPcVOdZ4CzKywXr62b35qIh775EA5qgjHlFIPV1j3Lu0SCH0UtVHN7541gpC+bTVKFr&#10;zS1k4n1rz0zWud04A54j8ZQNNYpZVSuKou8B7R1G+xuduAT5JSB1KKyx5xDMdcAW8hBdmj77VmnS&#10;6PWhTtPXa48PnyTSKDsOklsQUg1FItWhgDRrTVPAIF9Oy5qdovY711HbKdc62jiPXk645o4MFdWn&#10;W43zTXfRycssusulrTD3UAw8OgiNEEDGs0d+kw2ULcZe2oZrkdDekW04s8HN29GJppgGjTBViCPP&#10;0XjU95qx23VG1CbMxjMz9rE1rubibBtXzM98uix0O4wNmv4mlp5MX7+bvmKqMguphRwC+b+IgkOi&#10;H9d5t031FTTuDRFafznl/4MQHKemIRBwop8JQQwwO86I8xUjT01FCWG8L0ikITgk2niIDtvmXOXw&#10;QhrvC/KPhQWHAIqHi47PKklLJNIQ/H8jjjh6XaikKvdmC/Q3SUkEAoFAIBAIBAKBQCAQCAQCgUAg&#10;EAgEAoFAIBAIBAKBQCAQCAQCgUAgeDf4T4ABADVHvo3bQJtIAAAAAElFTkSuQmCC"/>
  <p:tag name="ISPRING_PLAYERS_CUSTOMIZATION_2" val="UEsDBBQAAgAIANNhaV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Cd2flUSr6XlcQYAACoZAAAdAAAAdW5pdmVyc2FsL2NvbW1vbl9tZXNzYWdlcy5sbmetWf9u2zYQ/n9A34EwEGADurQd0GIYEhe0zMRCZFGV6LjZMAiMRdtEJNGTKCfZX3uaPdieZEdKduz+gCwnQBJEMu674/G774702ceHLEVrUZRS5ee9d6dve0jkM5XIfHHem7CLn3/toVLzPOGpysV5L1c99LH/6oezlOeLii8E/P/qB4TOMlGW8Fj2zdPTM5LJeS8YxNhxSBS5A4/EOHRx7OEB8eIBdq5iRuMBuXT9Xv9SIQ0/S4FuxULmOQSB1Ny+KFOZiLM3DWo3J5QxOo4D7BOv1x8orVWGBrw4Ds3H1+4lZi7148EEgP2o1/f5Wi64hhSi2wrg8/I47Igw5vqXgIhnMzCQtzKV+hFFQmvIxbGonjskvX50fAYZDTbpY2rVNXeToUshbWFYZ81CwgqrRCqU86KwiesAGHj4hoRx5BAANdCUxdEkCGjIyBAiNGyRWZXWGyJLlCuNymq1UoUWCZK5JRTfy3CmOuUmunL9GNzb9TWvXc9lN/GYmlyzqsgROH8xJz4Nx9jbQ5/PXwA+CElEfAbpDEaU0V4/KEQpci0KtFoqrbrgGZrFfkwvYodOfNYwDp18mpDI7rw/GQ9IeGJK+oRRBuvZfBSddHB0DX6+QahrcHYcoaYYEjDG4VWdEyck8GIYT1026vWdQnBDm3upl0hGq8KIkljztKr51Whnm7uN0uEgaHRjE/eAz+7arB06hvq7iT16CWLpXkJYKlvx/BF5aqF+/OXDh4d37z/81AkmAkJ5+0DIIr1/ewCQz0Lq1aIQ++Qz7Lb5282OTpjn+kDo5p9u1kDda+Ar/G21m4QhkLxhqBtZxTC58IhVjBtVoSVfC9N81lLcW32AIpBF03fMBzMFL/KqtcKGdIyBRFBXLHQdQ1AoBFUUj69r2an0UhXgrkSJLPltCtQyPg2rzOeruv5qbikjVSBgicq4zE/bXU99j+KhJdkY2I0vjVpsFwVIe/CW0mtTNq/BxX2eKp6geSEAkEaIr1apnDUi2vA+SPljaxQhnkITA7JTLwL9Gm7e9PokT9Cw4GaxHVFCHJEQAApeiuII29hy3ZojnKbdEEbu5ciDX2ZCGMnFMoVf3TWOgAATAtGqFI0c4yia0nBokmbUmKMVL8t7VSR7LN3dzzZg13coFILDdsBNs9wCAz8kzH5FIWa6HQyixJbfTV3BUoGAMbNiYEoqq0oNZZOtUqGFjVaapfBZPSiJuYL6SgXMTpb74N0WWyvNPTzxnVE8YFsJ9XiVz5YH2kFxfrM+dquhAprscr41pgYNZs3PoC4ghrSLBb0CDbzqYnFDYEiEP202O9Mq6N5GlDaiN+NGY9LHZpAwbFpLVZXwxqQEpMnuSHnazU1EoK/7zMXed7S1Rt1MYgu5FhBHkYii1RHIvUOGpqg+Tdzf4wvserZTf0k9/minPp6seT4zx4kZN3v6CJ8lMrGfGdpb/39V8m/EdSP1J02X8Ifk80nXePYay3cqgmstspVuc20S1oR/TBSmxL8bwiFLP87/dih/kZ3ZGeOfvT97x4Uue9QaxDMzdfhuvXQkzeRPYGAxzRFmjPRwq5FxO3Cp6Yjt544nO9e/2DtmuPlcHW7t0wbAV+hYjGgEObaRRzDqZNCFDre1Z4/d8O2p43D7KRlELoOuMxW3pdStnm09H9xfbTkf31h3Zta9ZsNc5pG9Ww6ATGUG8ScHYE7GZJOBukXsrWSqqjSx5Z/KO9smILdVJr6ehueFyuzblJcb+tdt6uNzoqgXF9ZOgw7z1LaCD96fnQI+fpcigkMYYxzsO2b2cUy1pwcaQfmYVHgs2oxOUEcZ17MltOO5qvLkQKD6CDYkFxjAmjVHghftU1gD8EUY9VvUvP2tE4iZ6EBEyRbsD19pUf7ZGcQsY4tRX15o8aDbgSYDy6IophcXMMnN520WDA/2Q7YPh1g1R+WNnQOnUuAras0Yc4H/L3Io5XVbzFQGr07b/TJzZWfpghnDzmgMFRjZglNVAWNnF4QN4Rw6CeFQ19SuA0AwQjCpU4HIAzcV1wXVXP2ANttjWq8/5sUdCDtTKu0Um91CU1C625qebkEqncq8U+TPa6tmwcwNYjwc2ishyCSc+O/qKSKBI+esuRtK1eJgMGeEfegbX+CJROqugCEh2ysfc61hrxA8xc13E//982+bfX1N2KgyCF/9/CR766879/aptN9qnL3Z+ZLjf1BLAwQUAAIACAAndn5V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Cd2flWVQRcNfwQAAN0WAAAnAAAAdW5pdmVyc2FsL2ZsYXNoX3B1Ymxpc2hpbmdfc2V0dGluZ3MueG1s5VjbcuI4EH3nK1TemsfBkPukDKkMmAo1BFjsuaS2tlLCFlgbWfJYMhnmab9mP2y/ZFsWcSAhicmGrczOQ4pY6j7d6stR287Jt5ihGUklFbxh1as1CxEeiJDyacP66HfeHllIKsxDzAQnDYsLC500K06SjRmVkUeUAlGJAIbL40Q1rEip5Ni2r6+vq1Qmqd4VLFOAL6uBiO0kJZJwRVI7YXgOP2qeEGktEEoAwF8s+EKtWakg5BikcxFmjCAaguec6kNh1mFYRpZtxMY4uJqmIuNhSzCRonQ6bli/tNx2vb17I2Og2jQmXMdENmFRL6tjHIZUe4GZR78TFBE6jcDdwz0LXdNQRQ1rt7ajYUDcvg+Tg5uzYw3TEhAErhb4MVE4xAqbR2NQkW9K3iyYpXDOcUwDH3aQDkDDavuXXq/bdi/7A9/1Ls/8857xYQMl3/3ib6Dkd/2eu4l8WfjW4Hx42r+4/Oy+97p+ORNnF0N31Ov2P1z6g0HP7w5vtSALK0F07NUoO5ANkaUBKYLsqCiLxxxTBoV9J/SSKGgNhtMp8UWHQuYnmElioT8SMv01w4yqOXRQDTroipDkVCYkUCOd6oal0oxYt3AGEByD/Bd1tP+uqKPDo5Wj28b67bHWeulAXySYz3tiKv5j1+v7B4XvOwcHjzu/zk0HK4WDCJoFzpP75tjLSzdiVPMGDhSdQSeSO6ecZIx5WZKIVDW117np5cXChQdgnIngK1nXz2gsWFgEjMRjEvZxTJYoxruivAOSdQtNoD4ZhHKQEI48zIHWqILwBgWAzMZSUZXTWWchfZpSzBDgAe8SdO7dC3cQ4VSuFGSRWc0lQfO3vlBE/m6CbZYeFPUYBSu6LUrJfxYZC9FcZIjRK9ATCLomi+G/iKBlPkOTVMT5KlCuQjI3M6PkmoQnZQxdgIk4A01dIIwoY+FrRr+jMZmIFHAJnsFtAOtUGvzqRsAJlvIWFN/4+MawVLffdr+80QfE4QzzYENwKFcSJ2or+HiOuFA3ehCOAGeS5EkJaZjvlTlb9flpKDoG8vxC2VjBlzTOGH5J+CIgS9BbTPl2rGyS+Cc9KG02wrO80XXz5tDQ4hRSYjBhIwC2o3zBsCUAA8yR4GyOcACXrdS0MaMik7BiCMJAy+d7aPShTPOnKTAzWExDkpaCrNV3dvf2Dw6P3h1X7b///Ovto0qLMWTIsDZn5pDWg7NROa07E9ITSo/MSU9oPjIt3dPtiDTWJR7ec3f91FhCvdv33dFpy+9+6voXawDyuN+/7Rxb38TrL+Z8Pnmt97Lnno5aZ2jkeh97vndcphb7AtpeBRFU80S/qZTRWbxKoHIGdPLKCA5H7qdSgJDGUo1bzmx/UEZq8KGM1MiMKsOlMaWUC3D1TA2VwuXDaEyhjH8IIinVmc/ioB+DDf71mG7oZEtsQHAaRFuro5+Dr7eZoP9x2F/3++uLBX41cp573n0/6LV/Am55pRE0T8X3t5UPbo699nOo3okppzGEVU/1xTfU5v5ezbHXb1UqgLb6SbpZ+QdQSwMEFAACAAgAJ3Z+VeZGGnuTAwAA7gwAACEAAAB1bml2ZXJzYWwvZmxhc2hfc2tpbl9zZXR0aW5ncy54bWyVV21PIjEQ/u6vINx3UeTUSxYSRL2Y89Qo4asp7AAN3XbTdvG4X3/TN7YLu8DRkNCZ5+m8dqqJWlHeWoNUVPB+u9senLVayayQErgeQ5YzoqHFSQb99uT98x3WFL4+f0qy+by4vbpodxxeMCE/QGvKF8pIgqxF0357Wmgt+PlMcI2HnnMhM8Lag2+P9pN0LPIYS6CPp3LmZAalmZtHs06heBtXj2Y1EWYiywnfPIuFOJ+S2WohRcFT45rlNdGWmxwko3yFyMtet3vda0IyqvSThqzi0/2tWadRcglKgXFp+N2soyxGpsCCpYuRWSdySlOHC7NDW1NFtaUdznVOFlBN8ujh/vL+qhnP8fRqVQ765Qga/miE9m56t71hI5SRDcidw7tmNTJEXuRVwsOdWY0EKRYmof8VQeAwQVK8fqZXfph1lGACMoaOXhHFaIplEDK1DXIY7HPZvTYrAvmf8ZBIzN2Wgr2ZIuxMD9MhUwYDLQtIOmHndGopvl4LjZcJBnPCFAJiUQl6wwjfSKHCMVVZiXuHL8rTCOQFJWIiWJHByPkbAavyEj8a3dm5Evu3lUUOSlh7YeRhKSyRL5jWPWQkLJEfplqvnG324Lsaxwn9cEd8MQ9nH7XACW5DvsIuaI2lZ3PLVWTaCwImEykMbFuNaQamaknHypxLnT2fEk7WdEE0PlK/DW66scGopLOj8J1W31eJpppBXbvNRCEVOoPqiY/WV65G4yju4VBD/QxzHdBVYVkU81rE6TDbaqP7A9Z1NrZ5c/uWxrek386IXIEcC8FUu+V5eP/QiHuV9xlmWuNbCvKJz0XEsbabSFxoUKeChbuDp8KJ1mS2zNCnphC2KXWVrS9g4s3WVZYX2RTkAzYEBRWyXBU64JIulgy/eoJ/4UAalK5oDUrH1Es8jhO67fhI4FsAiJwtQwO4jdNkBdOUwRrCVIkENuKm0BKF/V8XsOmvalNGklM60s+gslPic6qKGsIE3apnOM3x8a7JVNnAKiMlTPfS5cq8D2PSNGs8Ie3ed1LlYNTXJRBLVckmKbT40ERqf2i597GTNQw5zewEQkVkvkbjOEyI3GfFKkO29uSlC+bV2h62beMaTRPFzNlBt45iNbtDdozXczCXAPGAtcKz6An4BZupIDJ92UIqb0KN2rExRnw17bzGSZ/lOulEIlecuCYZ5dT8nzIqlBYZ/WvPevDvjs/FQcwZHoi6wT9QSwMEFAACAAgAJ3Z+VRAfn3x8BAAAZxYAACYAAAB1bml2ZXJzYWwvaHRtbF9wdWJsaXNoaW5nX3NldHRpbmdzLnhtbN1Y21LjOBB95ytU3prHibkMl0k5oZjEFKkJSTb2XKitLUqxlViLLHksOUzmab9mP2y/ZFtWMARCUCgyU+wDBW53n26dvqixd/w9ZWhKckkFbzg7tW0HER6JmPJJw/kUnr49cpBUmMeYCU4aDhcOOm5ueVkxYlQmAVEKVCUCGC7rmWo4iVJZ3XWvr69rVGa5fitYoQBf1iKRullOJOGK5G7G8Ax+qVlGpDNHsACAn1TwuVlzawshzyCdi7hgBNEYIudUHwqzM5UyxzVaIxxdTXJR8LglmMhRPhk1nN9afnunvXejY5DaNCVcUyKbINRiVcdxTHUQmAX0B0EJoZMEoj1856BrGquk4ext72oYUHcfwpTg5uhYw7QEcMDVHD8lCsdYYfNoHCryXckbgRHFM45TGoXwBunzN5x2eBl0O23/stcP/eDyLDzvmhjWMAr9r+EaRmEn7Prr6NvCt/rng5PexeUX/0PQCe1cnF0M/GG30/t4Gfb73bAzuLWCLCyQ6LmLLHuQDVHkEalI9lRSpCOOKYO6vke9JAo6g+F8QkJxSiHzY8wkcdBfGZn8XmBG1QwaaBsa6IqQ7ERmJFJDneqGo/KCOLdwBhACg/xXdbT/vqqjw6OFo7vG++2xlkbpQVtkmM+6YiJ+cug7+wdV7LsHB6uDXxamh5XCUQLNAucpY/Pcu6IbNarHBo4UnUInknunHBeMBUWWiVw1ddSl67vCKoRHYLyx4AtZ189oJFhcEUbSEYl7OIXaG5xyB42hIBlw188IRwHmMMaoAj6jykIWI6moKsfX6Vz7JKeYIRhRMGcJOg8e8BslOJcLFVilUg+PqPlHTygi/zTsGtGjqgGj4EX3gZX+F1GwGM1EgRi9AjuBoE2KFP5KCLo7wNA4F2kpZVgqJEs3U0quSXxs4+gCXKQFWOqKYEQZD98K+gONyFjkgEvwFKY/yKk0+LW1gDMs5S0ovonxjRlLnV7b//pGHxDHU8yjNcGhPkmaqY3g4xniQt3YAR0RLiQpkxLTuHxnc7ba89NQtQjk+YWysYAvaVow/JLwFSF3oDeY8s14WSfxT0Zg7TbB07LRdfOW0NDiFFJiMOFFBIOQ8vlItQCMMEeCsxnCEdyuUo+NKRWFBIkZEAZaPj9CYw9lWj5NYNkDj3lMcivI7Z3dvXf7B4dH7+s199+//3m70mi+dwwY1u7M4tF6dBmys7q3Ej1htGIxesJyxXr0wPZU5Kku8fhBuMvXRAvzTi/0hyetsPO5E14sASh5f3jbea6+epffxOVCcu8iHv26mzjwT4atMzT0g0/dMKjbVF9PQKOrKIH6Het/Rmxs5v8tIDsHOl02ioOh/9kKEBJn1ap2bnt9G63+RxutoVlOBncWE6sQ4LKZmOEJ1w2jKYXCfRWjw6oXnzV1Xkf/L93E6coBYEbGhvqf4DxKNlY5r3gm/7qc/I+ZXlr9ctn9hwKSUm30ky7CFyN9kbXAP+986HfbG6WP2vH3Kmr2ZekzT9UHtIUvZp679HvmFsgXPw43t/4DUEsDBBQAAgAIACd2flUqPd3RuQEAAHoGAAAhAAAAdW5pdmVyc2FsL2h0bWxfc2tpbl9zZXR0aW5ncy5qc29ujZRNb8IwDIbv+xUou05osO7zxmBIkzhMGrdph7R4pSJNqiR0YxP/fXXLR5K6G/WFvDy8jl3sn7Ne9bCE9R56P/Xn+vzin2sNULN6DRe+Ljr0HHVmRLaAeZaDyCSwACn3Pz3I2yNBGTNZm8abV7Q1jh9T+M0HF8bFC8JCE5ohtJLQPgnti0r87VW2q6qpyGlzvLZWyX6ipAVp+1LpnNcMO5/Wj1tgAKsS9D/oB0/AM72dYnSRR8erKYbLJSovuNzMVKr6MU9WqVZrudjlr3GXXm4K0NULXzXAIBoObyIXEJmxzxbyMPHkDqObLDQYA7u8o2sMEhY8BuH4Xo4x/kA943ZDA7rMTGb3dLtZBU+h1aXx02QwufIxWXm1utlK3nAWvmxDRLfRXTTyCME3oNtWQwwPVMW6aHFPjxgep1WKHTnldntUKL7IZLp7kfcYJIeXRduuv2S9Mfqx0ov922szx2YMbzCYN2Z5MJHNbnDmbkmMcd61bcLRpnaFJcfdBGlnlF3nlgs0RWgFZViSd7Hh6sHzW1U21yvQc6VEtU17jFvLk2VeLZjq8u/uohBUruTUisoD2NzqbPsLUEsDBBQAAgAIACd2flUIzImsbgAAAHIAAAAcAAAAdW5pdmVyc2FsL2xvY2FsX3NldHRpbmdzLnhtbA3KsQ6CMBAA0J2vuNyu1rgwUNh0cwB0bS5wMU2uV9M2IH9vtze8bvgFgY1T9lEtXs8GgXWJq9ePxdd8P7UIuZCuJFHZokaEoW86iQvJxKXUmOErdHCaOVQUflKo8z26kTfPu3skOpxpbwYvffMHUEsDBBQAAgAIACd2flUdhzQsTjIAAO9eAAAXAAAAdW5pdmVyc2FsL3VuaXZlcnNhbC5wbmftvAlUU1fbNozWWlrHaBWRACU4tIJESgWEQFqZ2jrQSZEypBAhVpkCMoQEopVKFJJIrQwypGrVVhkK0SRASFQgAYOJaAViIMEEiJiEGAIZCEm+gD4VfJ53ff+71r/+9X7/J2ux4Oyz73vf47Xvvfc559RXe0OWvbf+PSsrq2VffB74jZXV2ygrq7eyrRdbWgTdX3pb/ixI+yZkp1UtFzhquViE+GzPZ1ZW9cQl0zFvW67fTfk8PM3KannrzO8CdvIfB62sovO+CPzsu6xoxUByQeKPKB0KtodpBTuG8j5R+o7HUty21k8XYZfmdXzixNxsLHj3NvY+yOPHVW1lgIBV8ILSsZX40s7uzRmx60/8BGh1xz7+7Qs2Yf1o6bqz5xvvMoja8EbNvn1hNc2HwxS8kyuuHq672fv45vWeRwYM79m+Ot/yJOhUN5Fr0pPMevmjMJifNtQ8EWo189Pf0J1wSRTMrkwmgpQrcp+fmLg92w4sedooyXBAYXWtjldcFs40pVRclFWFCLFmLTY0bLbTIC1IlBMV2eoUYT1zeQtZwDA0KbFmw+jO2fuEiImB3rgls//T7AKjZ/4e89099PZsQ+t/2SD/skhrr8x6Z+bqbPWFyHYt05wz2BZHfrKlFogiGxZY2vd2p3//xdrsYw+L753mrETNNJ1vqtlQ4GvlVG5rA3jR4GNp8LEiJ2R8N8v62BU/kHJ1KAR5PyNqcOwuQRXTnOTpuwUEttz79GzHksj9GYUrBOlk/tcv6TWFdIHhuCF0VkBaHAicYj/b+dbW1ajjshejJpVZCPM7ZrRM4QRGD/q8GCqCEjL0dt/d+JCgWeJDq1DH1zT8wzgw+oef/5FqU5HNAady+zVFNpar374Yent/xxuy+WTD13INVKxBnpiMFvBDjX+HVvqp2lZLxRIpCesfRXr46z3C6VkX3N8wnmoLMzzu5WL3R5uneqHvNZdZ3+JLdvjx5X/g6DMRtQcEzseoy0UQIiUZxYl48Bv680VPEtAVxXNGL6mxgWFU8s7NJPrz6oGAqtyp0aPN83ts4z7OeVgu/PWk4DpOpo43DN44SL4EGp9JlU9O0a8qbp94R4pQxNdrfMQJgwnYCsIcYu1EW3izo+7WO1we7d5ChQMIiDCMHJ1HL9FLSVC0QCAsDua3tE9iyNJbo3NNp6TW5SiOSJnWicPhzflt23PJ0rYf53W4al3tld4z5lRvVmHE61sA5ZL1twBVUuld41xrCR0BoRKDbcmXHRdlies+86p9ix6lueLVMgpZFDKN3/VFoJUwd09/1BzrKQfWqj7hPsb/0IT/w8tJE1G5HbggE9LLqQoHlhRncSKEqaa+PooO7RU3R5/MbyNNgzPmPEfOgJPqlVnL1erOHvwPvj2nyOnkdDcXjZ3KKzce+vz4CtpEaxFnriIE7yNe4pHEypt2x29OxR3Oz20UYDaNXYNZ2fC23iHLTA7EuabVBd0oPFbWfu8R6G6wd8vuT/BWlYnOVYYDm3OFDen7kQMiwdk56jtcxV0D7Amr1GcXWV8CBJGlGZ9DpAkRyLKfvZc0fi+90i7zqTWgH9Wd5XTOEYm4axGbY/qpoSVIV/gX5KcE9gWpP2zkCcXN6+tTdTkM1rbekrkmZng3b+d+2IInZ7DBXwtkHy8GpJGNgX0thyoFniRk1+RcQ1E3c4H4XYsP3kbexNUCIsIC7+Eu8/3Z6TlwUn5PYyJyk1oju7B5Tmq02CNH5HvyuX0wDDMkIWr4PvhUQQ7sBjexgLOnC7YkZ67nFLTOXR6BtIq6U83fV1yo8CPqzrN9AI3k9KSIinA/7NaJuZJ4KTctRCx6ROMqn5EzVux4v15iw8Gni9NxOiD0BCCM+GTVclXkSN0Jxlzrj9QU0tGmVTdluCMCh+xc/lRAZJ1XFXbRswNetfYViYhz5RCJnjHXvcnCCxzbo0HW+D+axCV/pLendVYdeQrhZd0Tuw7imMge5TVOFDDgAyZ4DlQIBciBXavbJJLdvTgSX0P8LHKJN3oM8Dt50hd0l6URS7OIu/wPGn57zU7Bh9faglc5ebh9lLIboXBYhRDGwwIqUBU1zBLachVtKCBvhBM9HmNqT4mEzZkX0L6gwPgL7qtV7oxQ6uSuv2sl98tuUpGLU+UeC/UXbjks8EMD/eaZ+dQfpe0sJ+5OPDmGzBauUanP5SQisRTTHu/3+5xN8bKHc0NQWOV9/ZMCPHJkLApyxCvtaUlXuy2DP+Xl5DZ8xu+qLvfga91r4U0Vt7fk155CR3w9eX94PejfGNZmGcmDuqGzoVdkoqAZmHlQ5+4WUlTDfHyhFxJRMs9hGfaS4aUazb3kXA/j+tbEyGJQ89rxnOwWYtBcCxgIitTFLhbQ4veuQ+jjZXW/RoGc7yRT3OaHl+/Ekr6xb7MwJr30YZ17bmckxbQln7uFIPkggjRvVE1QFsTSN0mSuvg6sBVcVgCrLfbLF3hf0s2LDWLA9MWbrv7Cqx67SRYInjhC74R9nPm0ehTH5E/NC1b2k/u2V7SjNj/ZT60PoJjey9+ZVrGnsiZ0nh8h4qkb4ccKZfx4mWh7fi3HLunZ7sc0ripDpP3od8ezcwXMakuPoS74mK5ITN7Vy3QRN91R3bRv2pRM+7PDMIOOUIXB3/hTM/yXuVhCxF0QWO3ob4fdWtvLxH9ameMX4bUGRc4RDW0/HvrFXEkilwd104oTKKZ6lKrdhoe9co2cQU16lvquqr/BKDrXq6mdBzecC7Ie1mQ2eZL42fSDBhowIOOjvILAQbzufGJmcn6uSrCnMghzeG6CSNLCchdEQEicaEKMizgpctOTTeAAAEIezxt2i35P4jZ3piCGYkIb1qGWMo9t/ekQhHk9khCzljnkWvuoPBF9E3eXn3a3Z3hqHvNvjQsptE92akrPxZIA8b4lcGtkfGpFEFqA6Ar+QehPpYEjSmTzHPnt2g0BkQbPCOzPNGDrBTIM7OyA3l1S2sH1J0hLazjzIJD9EbdiYHHnX1M2f7XzKcgexQXZQtgGrgYvzbVDAMPE+oM8L0ZPQk4teE56++0FbFwRpdVYpt1ReBNreN3ySj9MUVaVKm1CXAC+IoAuVp2P4xn7cssGcuY5rS6g5Ms+2aq3AP7wiAHYxbVM6zFK7qnH+9rj3BrqnpS2TkSVzOtufSa8dOkAx6lteB0oKwPMTum2YHoSdGFqhRMQikBi84YFtF8DIFJF76qGdH7IXK/3i9dTwyvoz2xv1OdWoMoTZR+LC0XPPgaEDZhwzPoB67/qFQFPslbwL38ovnmvJ85xbm4hfY+WHecsuuu9WudTAqc9LfmjXSORXm02BuxvE8m7hnEP+E1y57kGSQIcoCJTO2o328lg0tSlgAQJQvzVAXsB9OhJ1ZcCHZovG3XIXgb35U/Np8sFeJI/t+1Oq1ZPq3kwWepSVV8fiy7a3fbIu9lr4Y+QEc9Y5X5IfpabqkJ8pI8lkn+z7MnHMPA8JFAV/HU+6K7sNDlHUt3v55a/UoCT2l7YfvFo3qMWsOQvKqfq3d2hc03jdRTM/GvNk+2ghEX8BCi6YNfGLoQ5eHpAdqSxVq5vIM3NzSTcp+d/vstpsthg4KT3WU+3sm0kY7mfds3Irqi/gudxbRteWZutP+EN92Qw0ZGEJ5vwu6BtlzeI9XW0iYC84QSRfN4U4euG9lTGYU89jvoENnXBUCACrXN8aHtPu28uU2pgX9edYd3Gw1fXgyUPVpTo25ORJBgtw2NuijQjKjrXi+Hd43+pCkSLEc+FFf9X1u3GUyKTQuSPHu/czJspx0mzZbtw4orXZZkwJBRqnOBHCMeLj/L3nDJiB99y9DZ7m6b/JE39GSIq0DEg5mk1scY8ePsEu4fvby4ohg2128AgZltcb3xzQkKaJ9j8uJeRwWAm6AVCDUUt9azDiuZW0dC1SK/Y6MA2XLLTRaXnFiGCao+SbCdpHaHlzrqTgBy2VDQ94sWDEpUPackZ3eMFbSaQK9tzeZBQkUO2blSlndtaIM0or5vcM1d7LLAf1NceXs4fd+J2FfZ5tUnV44CFzltYbMC7cEFMP3UZQeIOOCtld8kKjQQrP6UXxYbETiOm3/EOOJr3rH5spWGdrEtcvy+rULqGODCG6GP4t2YxbPz8NZV+IicHaP6jvuBJzPXh+poD/swedY4TAZ81Vo+nYXMx/Y4LshjJa2ERriQqc80Cb4N/v83cxCO+Jbvg4ZaPS5cUclfWRWD8Q+jWZ5DmA5u5SwnpsQIJ4wDC39fbn4hbh8hhjevSGIGBbW31rm1N6jQ8r5UuwhWoaCsFJJKEBjYBtcvgBoEhPytanSs+Uu4c5+rI295TYGxjw2GPJM7fsKf2TRQquur2QHq3vAe7Aak6AiGpUJgKI7AtQ6znatvV1dHXD5gvkv48sLkqgCL3f2XEZzd+cX3aH+cMieectM5IW7lU8CEN/ysgjYpIY8FHvGk5u6vttPY+170vWgYlsSkUd/edT3XZlAse3N8rA0ZdHdI+jGR5UogFdeCdiRggLABSpz9Sqc3plkhQ92Bhm6KbDyRjHGQhG/C93v4OJFgGCtJ7YC3Pr01dTjKvhLE1UjimxcmBGrXZf4VqEj8plqAM9fg+s26a0fm6kOFtgtOf23ydxEjOY6AqFeN9GozI8/ckx9UU3uY7PyS47Pxx0YDevX5Mg7pHFLEe6bLyemsUaeWJpIfbokuQm8aA7nCYxN3i3WL8YHknCAnxpDQPSLP83L53CD5EMKz4eTKAl+PJ/dihLhGyieJLcrcXlFJXc8Q7CDxl+VzcYyNGk3gnB9a7pzLA/iTnAc++9nFcjjoHoB8xNHR4hbTrPLiaQqkNoj6Jl4VPp/KO5GJw7JCvgF8jCVXkGZGoO9o0LJNkB2FSLD0s9yqOmtAdFgH2wvkaFBsu3QXL6+P28YI4+VlVj+JWL/fT1uiEhXVO6N0a9Uoe0jTt3zkvCwDOE/anSU7cu/2LW/Wpb8XYyd3sUFQDPjF4G/DrDH+1J2WHcjNlO0iGEQHXSdDA2PJ9XZbiIBziRnEX2fB8qzjWjchN8iz/mH5Ht2yMHG1qOolcnKxpOWWQHDmvLFAU1hkvDjtVfbtImCUUKJV/5fitOJUe7OogqCxJxjqw+Dy1j/ZVWfXt1XMHP5PWFnywjnL7KK6Phs9Q6YFmyu0ku8md1VCRDbEsYMga63yGxVbHLYolqXNjIwRSOv6X+hpcH79pxj7taX2sniyhesp5iOU/IgVahIJsYtSiUGuyAiC5BLUKsWi8XllQHPK3PUey/XRcWqkDpQ7RV2sjKEzEf+BIQoia9Wh7mUN2i/LEPMeBJoJ+L9zmVS6JdiWuXBfjZirsTRIGV0OxufwOO21QV6FB+tW6WEe1P3wABUWag4oy+22IJKVgvUC4XuCIcGNTWGr7BemuxEmJSedjUWA8gEiEwo36hMf15hr9ETsRuW9/Atrgt+MGJk+5407wMbx0u7+juF7Q69FjD9uFy0nQ2ovY9Ur55OlJKrEx9BV8+9RsWOKjDQpk4s63ZqDabgdwfEALWSSAObY87SiQlXa3OKpHUy2RrYOZga7Oh1i8B5iTR1yJtMacmgZ2vnWDgHwZDE9Q3peldY/X6hEx6HjlNkZmTLMrSH2BPfDOvOXB+qLMy9b4elLidwPfVlz2IR2HBA61JETiBxv9mjWM0x7HJX2c4oF5eKb43hYlkXd7o712yqIRKoeP3dJXGmzFqYuRGUkUkxMgS6nm1wRgKl0uGdznYnRymIapUsZF7h28cnG0T5TyHmIo9cDcvb7qM3OquoUuc2eNW+/N3Sv6a+f/f8gUABQpS3wqbWZTU3lfRZrbrddptk//x0U2tOWz8/dgsWWY9BdjUHcPvV0b8HIfFB0s7Pp/uoNqIY94JenA/l+C7I+duVdY8LKh98eN4f0L9kZ4uri94H6oKcmlE7Qi5XyDLTL8Jd/9C4FvvawoXBYQjr8Q+fdzVuxPX5A8+PIY/IMXGv648Zb7y93gG6sG170c5ft3U5a+zMaaRd6L//tso66ew2ibRX7o4XNhDvp8rO6d5aWwq0qM1BchMgi1D3ontjB07eAqP21/GsJxevAdnlDL0FZiwcqziCrUyPSRJap0f4xuW449zfHlVnSSCyC9DhzduleO70M5XhqLm2YlT7P4HDCzguHWn/gPprXZ0sNvDD0DTcTXqZxg+rthXOFkbabfWv9Q/H009NQLBSv3jyuSsb7LiiciPSdYtvSrDln51i38I20DG18okP79F3md3mdT7VxGC8iXyL3Za3uvVAZI/zRMS6Ekxt7+Pa8wtOgXWePTBCFtdyvQG8XWp58i955u/uLVlPhNas4jcAxaw0c4LqmY7vNiqPATk+KxOXjya6QIapJAr9RlRq6HLy+fbkvj+ZUw4vv9Xg1y/BdZAexQSYsQqeDvSBhf7cZPweL+pcsvb3+pKTIu9GSm1KztdRHOp0Q2jA+DsXo5Phkj4c9s5o8tS85q5QtEJg05FDv1cHQqCqsvwaIY93QeEblRyODEjmJFnGFJn/g8Oe0+/TTScHtFbopmLJNpgG41XGdOXWePGTpC/FM1lRZ/Yvi0djh08s9Qv++llqVk3dbO5Ec+jlP38x0Umym+SSoVycgn+T1m72ufPC3tLZxrl70Oq76emKzDGuHHvdrYACyZfdRP3eUhFQz4OqxQpdP195L3liji0J0nra/MCKKnDOztH+kwyJgmmVTbrogQTfXoG3Rp/bGoau2pUIwYE77uQkY1lOIFSnZ11Ob3BbeN7HjOMkp4qkgfcVO7WsYacP7Hu2s3r0A9+/Mqt1U2w4c9RuLh8B7JzvcZUj8l6mC06ckKrA5SG0w36thQ06FKGrZ6tYyYBUQsY0/B7SzFaiKbMULOgQ94k73HynvLnSd0PsFP8Tx2Az9Lns7dVAXmr+ytqISP7GtLXH5t5ozHMcIz/xHgKHPqUZ1/E7jwBzuO1NBqfUOydCAGsmkJtT6pX4zCkwskPH1jeps222Q7PDdEzuYXcj75DtEb/AM+PR7wbcjv+EM+Y4Jam26vHr7QkeUfMl15rxvVTx3IhWhRZrK8UJjFgOstgjiUJGTpnj+BO6mviT25DXgBMEXiaVk19iDtEPLlgB/YiXaxvkWZwrCKNfQo4ZrerUJTRSr1VWj93Lm74p7PRQQF0iVrK2sEhIR8Z4/gcIvSqz3EKmAE2yftB7w1UBv01F6Lf+rLXeRALEhsh7PjHO/09WQtD++vbM9+4oMYJ+zyhFhynfhz1/X11B3VhA/sqIAYNv8mstwRWijwHIl+H0Wl1kNqmb5J9XiFpFk81S4g7Rt7Aay//fnwy4ZtZac+9Yn9kQIpTB+x9r2j1Ox+vOOveG27NIZAh7f05VbbBQ/h4/IdqC1ggehLZOdJWeQ1p8IIDN2vOcOUtW9oIPpsZvRmrrgSvBFALCvJDHyflxvdaPcSXfa6dF48uKn2R9/Y0QuwBk+Q0rOKwG5no0OEMehNSvcgIdMoYOa4/pBh4QgsidJxMxlpJtSiHhr+uQ9ptLllQ8BN+cWO5mXNEfUtoTnPvpXKWFsjpFtApxHQuv5lr7Lx6/EzyB75Bdh3ntzHeNkTgoF1M5HNb+k9RQekShi0MSUt2QXdr2GUE+hPZvILDlBfYyViTEVEzNC0GoCWWvuOCUzimzbRWU+mTQf8RY4+RV6GjUckluRghzHGz00giiWbX0X5hhW2vW3LkPqfcb/HEJokU00qzn3QFctKBuJPGC7B0yU2V9tz6iELEwOHkNi8ERq0q9ur+Oct49zeUXvBOtny+jrrh098eofsQXe5C2ZEsVT1fNo9QMaiQVrQfXycapeAtRXtZmNZAQ6vF5c0tTchC7KAMnxiWxPgmFRxFGKQk0d5ruzQV3n/+X4W/wYZWZyE88gMwdmP4NY7snNmGOSyPGMNzhtWqE3snH1D+EPNA6wDmbSu4Y9qxaGmoVCHJaVh25PUOephG9BfXA7oFre3Ex+ByX26VAA4tMJCv7Wn4H5zS9B3BIM0MZI9MzGY+lP7Xzn4p6EgUHbwtmWAKHK62HRYH1doTHA+Evi4QIO1hdvxG1K6x683jW20q93CvYJf5ytHZiTGC0Mo0z5iQ7lxHqfYDUcitb8su/r0hOP0D1NpHOTqV+enRdXIgV2eFdcscGs3ynNj73qleXADdw+s4Yk/TrYQAW0Ggl8F98pOH0ezju24pDRSXoao+gKbsSP6VdA4/ZJumuaZp+uPdQ7TDrYOgF75FxQuGS6B+ZvVo1dJua4/pNZLq9BuRv2w9z8TXcOyomrpL8vCLPNrC3jenV+CPu+Zmuplmg7cGkp18MeUmpamYV4pCdogMz6rMz2DLzhb0GgZ1enVqB8cf6ixzJ8G+bmw6B0Gy9RQzsUXvCquqMocJXp0brlF9b7k9X/WXsyPQUM5o5dLuIznP4MrWp7fWYLA6vKx1v2rkbvZ9fbsrAw57xWf/YFCXs5YGmKFoz/EMOLFRGmeXa9bqA0EPkQmsN2r7A1zjtTXFHlxdZyFgBRo2/w7lvFpW14Ukjgc/da+F34KCbQUkl/OCu8NAoFT9r04UAcAUMevr5odnYDrWHJ1eCYKDH1s/wwNzCzD5gyVWCZ1nr++M/SKDPGCvzNofASUFbUx+3bU816ssReRnKsu5+VOXcX6TJKhBvKohPKyY2pCkbbV0fQc3j1qCSt/qHpbROZl72YVmWRMaFo6dtGbABKzkGvYfExk0DSejGK7e0HdXkytwCL4aTrWwjPboQxUmzvsAkNNMM8hZLVrEb7x2tao7aYFw1+1VTqnAAv4PidePAUQSPhoPDjvtMchcpwT17Mw/aRiHNeKxC66diAzMikGAwS4FPNKYtYJCkuBMTvGCqDOGe1T9TX1Lap1tILcEUTuyLQjeMQji8qC3og86lk3hykGvzL9w51BVgTd+q8z0JQY14JjazixdvXCOuPjukpwwTG77i2mzIltDl49eChcj2OqEBD/4nbP2HCMv+btzK+BHo+gF5eWhIe+tD/7fRTb7OaATF9Oc9opB1aJJciP8r1PePk7Ir1BiXnXkHsGcDdUeoxnUgL0YkrGyaS8gR0gdlmLSp/hR9vltjq5Na7nBVQQOixzysoLGYE9+my6pFBgXQdIlKgBh5yX8pgbtvacYhOf+pIe+bZ5UrTLALRYvQ5CySzzXsx2JZzQ0zrakO/LgD6ei19GCzBiyJ5VRgH8vhMDvLA9UF4Z8MgzEs/xB37vAMrCH3me1D6ltmXUMwsu2gCbdTsIJIXecVs8srBwJeZp37p/Ob26yCsw4XRfROUXdhzQ7nvaewhxPCcgAY2G4Wjb3xGv7FVV8racbD4c2O8dPILVrYNq613bsgXYdWUvI3XoACg58IpezsfdQGqSMEAtkZzNHq8fw30LD2/rO5A5veqmDuK7xMth9YIsNLaa6ffQnVJSsyRzD3CzirjWeWT/tfsu/wqiU3Rk/BNgKegO18zJyuulQXsK4pzFJ3FfI2HTtlq2j/NCtmQkPZ+WnAB2sDG7oCm5CZt7rnMP5zXHTzfciZnuZ0MPFcK3Ad9reZkvO4o77EDPWLbkfO55e86IR25A4B80LOFOCUDwp+adq5sIF3ZMsNh85MZXYXxLYXdB+9Xgsv+YcZHnXsZZYPTgtX8SbGHYS3rAf07mgxZUefKzDXcGbVlOg0kFcF+CSt5HenWcU4Ojg1smHvAdjd2OlSTFO/3g/wQhNh/8T0fTK/uKtDOVNZ9kGiVV5Yx4kHYYWkSGFjIxRw6/Zb+GnQLkzEBppb16znrXBaTcBW45qukm5k7Iqbky6jH0JoLCm0WGY4v/WXzfAI37Zz3/AB9wy7jy34A4GqG6Y1z77/js+t4C7a55jYHRvzn7ahCvBveyRZGyn3001ig3cI2/zrO4pRyro4+/p/1bzYOSckWNpIa5Am0Yb7Ap0t44yDa5zjFUHBik/LGTYAyfs+DnRAcKH/4yH/VLWnD0qxvnSQICowGo0NfF1YDGq4rnBcspujxoyG8rvx469/CQX9CB/v6NgG8E/P9KwGG3YCGClKORa7Fm7cO4CJK+C/HAoF3Fc64KpcjXxb0uU2WH4VFd7qRcaRpTOqzWskmVf0w1Mw3No8b8Nn+Wv5TogeSM1SWQeHS8omGsFxPxuqYle4f83vdsRtxkTDzYZaHqitFeJGdLP0WHC6Qe2BpBHCg5Ver0ArdDcXR5HK/DDqEjDK53DDlmHC9hTn9YyGrQQQrZWKMMBjXMVEPqRBacRTkpd1dJcfR6TG6/FGrWh8jY7LQhex6ig/sBt4rX19sXjfG3VCDSXnG7DQxzwyjf3pT4ums4VUWZDGzefR1kZ0IbDzvNxkLMkDZpfTQGKLsnsHVTl+olOBrgEFTbyKsUMfF0QLlzPyExzlBJ9eoSlEKX1ydBNvkTEln+YvVK3uW0ePWXrw+xy2umtoG2Ylgy6yoVsq1HVWpdqypV6c8EPXryMbEMSuhYjxBzZYQP7RCKJK1H8b0GqUedFxYYO6DaHvK33w35gX8LFBfe0ECtB7cLT45iX14VW3kgMzo5oxs+QmTHrWLBW3EN9ULa0taE6Mxqags2AW5A4tIl7nA+XbHNDYZ0/TcPlRfSA/odb29feMiidrzs3nK/eJP3QqWmiYG0k8Uh3k6O4yFmuJQyuTR7wbAt5d85nKYDoCFWeCjTbFSSwCsEHODSR/BgXCWU4JEDr1TpDqylqlCudogelqaBnECWeiQ7J6nBCeUWjt8FVqAgxXgD8YvX4/eBpbKgJKz9XGqgytrYgMB8/eNGFbKf6rdEex8uNtWPTSNxMiviJBWhYTXBYTHNzBgDRiypdwWNZWEwDrK2DInEmq3WSNn2Ba/nweXVqMbmN7DxRsA3Av53BDz6sKjEIAvLHQ57oPTVfvt65WYpBS/9+P7Csfz/XAYu+49loLAkOruTT08Jbf9Pi/XnM9vO8rOk6YPrTx1r/ogw6k0hw3NdXi3+9w29vTfi/92TpaNni7SN0ipJFYehrLjyX5aWO/a8Zuiy1wwa95pnS17zYHT8GwZvGPy3GZQYVqHM42DzuFxNMmOaXNPOTUKNo6FXtcqNVSEQUgJ/z/wKZPN48MTMWwHTHd+G+p2rzTw7c/QdNzIJzpavDoUUCWH6mTqrT6r2pHBiRdcDxuPml4zXirwWDstg5ikyETstkcaMz2w4fb3obsFORQ/dFISYzAApZ09m/EmwS4qPXyylF72kjB2yEz4/eTQcpzNUaenSyEWDSGzbk9mTQxOuwvkwywg3bmNzvQO8F8rpGEb17T5hyofjwbfsZYUKNgluPOBPwgN56GpHR15RpgFDQQyfpDKNCqkThAKl+Gq2U2xIRIOYp5dVMWv1pvIz8wx1PViIqwBscw5MKglyzZHYiXRP5UJdVuBd62IAVKLeFqvAVSJhi8R9GnpC7m4McGYziQItxh/yKZDuqPOqysRAekhQB5gIc2UciHL+KsRS/9zV7EhOLqXW+3l49+DZbez6e4DbrdPZ/XnzkPhobaddt/vFw4s6cFTnnYQPfHvsEJdY7PoxGhb3Id3PxZviPlNy4mrgfGCoc17wsXvF92IrcXSBQTopJcJFzhtWON9lhTcLchJOJHZUceKclZr08yUDr40CUq7s9vjpKe4PwAaJRJe2zknT4H50eWt9wvIK9dSjhhprqooOWkrkuHTJeI48gyMrjTgJusNqIqMG6oUaEydYeMAz2fe73iXCiHkhWbsaFVDR7nsxblGnvksQXk1ukX+6qFcRTkF+lKffLQRAW4GhVMPdO8/2V68u8rw4SjdNIxcJ9VP0GExOfXTG/uf7NZEjf/nOVLFZXQcyzpYg5r0vxOfsc07O4+u7Hnh/mxmZ6uRPIMexGw4kM35t1Szlr+w+2vb4gBdlO5dSKUGUSkYzYPWKxAPL6u+pgCwN3FdNGbFYSL1xQywfGAfn66bgaH44RVWqiLOhFGVi8DEmHylnXx7SvKfz9THbHuF+Ccjr2XE0+LeKEt5nnywcoWEjWU7FPBkPIWXZ3lRTJBK9q0CXlduvWdr/14CJJhyj1ygy4BFwo6KsxVJyph80LIVX1kP8HTgjvR/6E9Njm1Uqi2scM1fPm2JTBzjbU5gH32DZGwb/wxgMHB0aNk11IfzPzi9hvGxRxx8W/V/46NAbsjdkb8jekL0he0P2huwN2RuyN2RvyN6QvSF7Q/aG7A3ZG7I3ZP+Hkd095zxzaQXV9KfxLi+7/Mvb9sdmtgjDTs/SRIauPWr1aovQ68Mlcz8lZvfry94vnspZdven5bf+OY8eXBz32Ts//LP9mHKi4be3tnHiQy6vQcFy9cNkqO4E1Nsw+A40S8PQtijl9sosdneB1JbnVZUJMctlFgUGsx0gWSmmzLrntZktLkaDrQ16pAzBhbXOPpj0pDV/9EiOrUorklahx7q1GwQ2YR7RnKyo5hynl2LWAlFMFT65X2/+iq0m1jkbpiySPD21rcxoXygziG2YpYyRc7jWnYbvVVMZIMxLXSN3jLOYoPgTitpTL0loTd4nvAzNNgZcaWnL2DmRDi/6nNrOEKdzo81fvqISlmDflk+/s8pimopdC6q15+owG3MUKzopt9fzZbDOF9Y55xIiTCgd2Mfvfcdis0eN37Vmh7UcDKAs6+l4xQxHv1XTZ7DxzsA2XpQusPqLmKUsagHHQLlDftGvWFkMTUNexx6HJxg+ZkZ2q62s+ogdzVUdaHpDL/OXf3yTIkkS23hHj5S4ZDtYWRkAqN7VKGKYZirspUeChgb4rfkwKPoZ0yjmlzCmh4+iRgaUuUq9ZMRger7CLFIrppWhpulGImYo0yGCmxud9YTo2NKjkk63ZI3pRegJPx3UxIP5GXqojMk+OJgsjKPWnzNGtsHNdWaDGXWjRS8F9eDZhXGq9HvEFnl2PTGrSkWXGrQ3xqsfOWmKFOgRlJWVPGQoKvQ1DTNDABwTB6sXcU1S8zDWb10fBbSYDadoQ+gF9+1ub6VMiozaZPo33iPjYsOaunQ6V9UUYoU3OJ8kKONwVhU/8w63cJLgsvu8IIgnxZ1iI2vzjw2HKK1vIbEYv3qRQgL+HkxZIyAqWD5qieZXe6LLQUNVHDHcSaB1RXe9x2cssNKAxms3jzvUySfrDv4rppsvWcerEOlrh/dXuKPKyEfrGva4gRkIwHapwZRvVmGzj3rKplvKWo+03Qd8dn3yWty5AKiNqm+Hhu1TnwQRZQnVTap0PKkT16pSp3VnqxDVq2HlHc2kBBFZ7p6fRNK1bX4wCXYWeFndig4UTgYKJedaTOdcn1p1zZ4e2dC+PGP/mXuEZwF5q5TG9m8o3cHA8rXu3D8IUAnaXZxyM/pmdepTaayhT49ikdQN+iMFK4ELtBcnrxlmlIxw1HeEcBlTj+qqjI9gxn2+CfGvtN6d0bx3cNms5g2IIbz2mGStI0JWASqiJk/yvnsVOMM9zkpNBj8O3cFg+B2MAa9GhBF2vfWdOOGegn9F7lxQlvbJQK4j+dOImkx+Ytc1UkHSkL1bc3SGqKpBgtRNwsyT6lt+IkuOn6lFF80qbrNjIlJcPODYkMNrYCckD/T+UKyws/oBjA4SzryBVdfylo/vi3cXTVomNAqsvrMEXPEOfeXmpW3oP7YlOwuTCel3Dmw2fZYTDfYn9drFOtYLddOWWNZeYi/FahDYDIbr3sg+t2aCgEBXy5qNj1my9bJCw7XebdFUlT4jQqU/oLmwIudpNzu/i+i3gYFQqT9JUqUV1/TON3/Hneh4k2hoxSmPbdSvCcaD7mmEKwKlZE+g8JlUzAgRZl3SzrzqddPZJJ+WZD2k+J3YLjzT3kCDor/1m42vHQfp7+IjKNP3jS8CTbM2+XMJPo0yFhdnWGzVx3Eo8hIqu6jXgx+ochPRBdpvJDnwwNYA6o6vgnX3kpy3ELQ1Au01wGp2IoGFpik6fJkM1SSPw5L5RJNSuo+sq8vspwjW1yW61jFgEk8oZRU0VK1oUtYh5iXXcVd5Ih7WcW6rnbiQS1ssi3OTfhra9rci/EFJ4yZl9ffKBsE6t6nGp9FnM2nybOoalNQLrzq5LWJzW7iteiv31w7hb3GGqsRe6AbhAa75GRRsRyJCPfgMBB/O2sqgIMvNqQ+KXngwUKg3Pz2txfB9zqlyPxYGBN0vd4b328i6ulOqPZjS9TEZEM+qbyHx65S+Ib8BBfagKdZWBy8RMx9+mo4sF5GJvdsL6PnRrfoNxPoaVSkNWpyvouldlSg0HFvibo6K5Sm/notpUYMfF2W2NSaErzvuRfHoQhKNgRPAusQ2LvLKkX6b29tNrY4k9sb3g3WF6+xElwp6rhfHWTTFDaf96gB1ViH7oT+lQpj6JoYqUsIo6LFLch4neLUiBYyvhT5Hy0UHT1riFTVQ84wSlWzyOKtAF/ttSpJUn9HfPKXc5zURP+vDdGclDo2UmSQa3Bm14Q4gJQRT+KF3ErxyW5LzeoLUI4TD94Z7VckwZhxO4IHRprgWZU6XVTr5MaNtWk7GVETZCc6D/zxT2Z7zFJ25RoVh+4spRt/AedAd9QFoIOgzz1gRLqnMGh+xb/oSmLEC4C/ZToBKB20XbEcbJSZ9YV+ALOpGguwiqWDl8YyE5LyRlTxfCrT4HvSESm/d/Cg7ICFTqBFaspJu62COJdWsppgL9tE/K/CK55vfK1GgKVHY/QOscTlvN0UZrilVwN4TJ+Trvg/QYl04mmVWf5XIAoU7hO2JeT3X16vcC+iSrkHX97naRJ4FPa6qVNug1KxkeypggyRHTksHTQYRNo6zwrvUG9fE8rOWkTsiLNqamj/tZ2kPuxiE6V2CUwKN/ujBOuzGf+qNQVYcW0LDe53K7zK7RPWL8emU6A6NH8fB4ztqPcTw0gWrkVS7rABKstWxlsjN44QD66kBx5UfB+cVHljnSORJPE2AHDvdiGAa+yv+08aWdiO8Eqk/pnLIqDiTUll3IdW1yCv6hH6owFoiSb8HUmo8mSedhBIuNUCJ0p6mx+QN0/Zhr9Kq584DS/pp8iwgVWHHqFGdTM1tLa2xmQWvpY8SXXmmrtlcb6yWLx0JaMh5y0o+7FOUyeg5PE3aFYYiepRfGqO1a0ZWvzvztZ2NrSzDPetjqtKY3CRL/IG2sKWSvLw1JYet2e+jpDznUsJMBjw6sk5s8BAtr9S5awDUBH1cu0kije0XS8ERyi2vTfsWf/a7+ZzNLBVZx3MCZj13oQk/zCeVzYJtCQB7qsNNlPK0Kz9BZGWFbhzbjtJ6k1MD2VmkT34SaxreFXzlvfMgve58r72W1/2xB3cnQUFIoYm/WfakD6TELB7zJnvNSOSdDK92pMr9FNFFmRiemNIb3jsXZbTvMTQ36yrNIRtNj5LXatsb5O63sMX2RMkyifcSMUiCD5+0OTYrUUC6oNbLXNY549e0Iv2yMWC2hKfDNOd2vAiyYKH1JedfWIl5bdf7gjt2r32PjeZcX3x3W+4XY30sTeGgn33E0DLJUAHSb+A646Qk3a4+vc0kzzE5FGVCrtISW03pc2NKuAt3zM7dUnvmKPmOZpUjydgOm26Hi6GrmBO7mEcZhL4lNhwCWzXinaQuZ3VhjHXPsDV3Z2Q7WyayZiVGe/o7YuNnvR3Jmj7fbve3DjPd/mEEdHbSrrVDtU77g5P4/IpzrjuT4i6kTAeg+lkGjgJ9CylYzMHlqbcyTqL0VQT38SQJZu3Mu9LcA/7sHhTaMpGkOydjSFJBlej63GBDH2eaDUyoYUbOE2bkemoYLGcSU3nAy+Fs4hJdvTxrqQRmllByArza7OpVV5JzPUpf2PJz+gWg4V6xYxP0ZUDumOBSEwZm3c53Hj+JjBLQ2vkVjwwtNUkWCzbdUlWB9w7umMi8lWi5lD/MkmfwZwQ9qfcbjXNOprMkxnSIv0Coiy401K1GSaSHKrYDqS08GnduDWuDw44a7omm7/VW3W6nivSVIpQcCklK0io0yWZN8mh96hq+at2Ix4fitcl3xPgn22BXtybZGDno2VD9ku7eJfw7nxanzZ8NjrCiFhS35wXctICS6dLzZpW5gUl+8n5/xlALZ0Q0CoDCwvTsE5w5hXR/9lDLHn6vl+FBCeNoru3J60KhnptZ5YfRPb/J6+8fE231ja4F+Trk60qm9LA+ckTeoI79q1xFnh3S5aW1Etc5/mMtl/HU0tcq7GQn0DeRJzLRBWb85uKfVcyJLioY82SJFDHR1DjQG5FBjwzKgHDFsEeSvvO8QVwExsG8EGoGR5ybO0hhwHGvJP7Uf1VvRuh+hul+JidjDYK6jWcdRQ0yTVdv4WmBSx09VfP3t6EtmrJygbE5js3Zl0C8sG82KqvPzIBi/M+zgv+Hsn/rdD/P2H/kC9lmaoJvDNow823sXv/UtGYsVZ7VeDqzRRY1irxxtS+EoiybWYU4FmX6FWmz4ubm0E8dspFiUYNkeEtVjoY/4f34W7mzQNv1X6xFkp2aIwMiNx9trlSko6JqbysYs6QMyyLN1Q+9nWJvsGC6GmJlpXH+DybAwQ7/ahTfDMWIVxMpAMfkZFVBr7ikobFxgC2YeSfjd4vyFs+mdMIWxZbXKxJItry3rH5wdBFynnu/LvfORTNfJ2mpu1zDEYndVX0J5ZZ1nrbo30QOI9BdzCXi8vdhIZrJxPbsFZZydasoGlOQDm5OtCz0DOJNubxbfzY/20ibYXhZEANT+SAsI7ktKwuyP7bSA/RiyWcYdxzjmFZdZOrLmTuYnsrNUH1n78dJuejJR2G83lPpEnc+xSLB2HUe1qQeFbX0hWze8J7S65J6F4FpGFBeiXnng7bCDkvNfbcocxJs3fSuarpuHPwbIFEyRVcxHWeh60i4djMVnDO6S1pyCJe+yLJGH/xu5vMbo6LbNAY4V1UweiS6cQUWC80IUywhz7zQzX36tsNqD6f4AE8Pt9ThDrv9xp9+K0+phO2c4PNyNXKjEmvmW0KE57dprCCOD5/55ng7B8yUy7sr223plbd8+4eZTMdm2cTbx1puzu4CWFmxP/vff9w8XWQ2aR++/eIz69SnzXUGKdYkPer0gsHWqTFZ7sQlx8tLZh6Ss/JO6s6EZWrMotznJxx/d7H614fYWQrIOEsBMw3DHqx50dGtO42t+HoIL1iB1bWSLeC4PWflbHeqy1Ti0X5SP5drgrZh6+74HjOMz7R/EbQ3sHbnDz/9L1BLAwQUAAIACAAndn5VypUhb0oAAABrAAAAGwAAAHVuaXZlcnNhbC91bml2ZXJzYWwucG5nLnhtbLOxr8jNUShLLSrOzM+zVTLUM1Cyt+PlsikoSi3LTC1XqACKGekZQICSQiUqtzwzpSQDKGRgaYkQzEjNTM8osVWyMDKBC+oDzQQAUEsBAgAAFAACAAgA02FpVO4DzUxJAwAA4wkAABQAAAAAAAAAAQAAAAAAAAAAAHVuaXZlcnNhbC9wbGF5ZXIueG1sUEsBAgAAFAACAAgAJ3Z+VRKvpeVxBgAAKhkAAB0AAAAAAAAAAQAAAAAAewMAAHVuaXZlcnNhbC9jb21tb25fbWVzc2FnZXMubG5nUEsBAgAAFAACAAgAJ3Z+VRUeYBujAAAAfwEAAC4AAAAAAAAAAQAAAAAAJwoAAHVuaXZlcnNhbC9wbGF5YmFja19hbmRfbmF2aWdhdGlvbl9zZXR0aW5ncy54bWxQSwECAAAUAAIACAAndn5VlUEXDX8EAADdFgAAJwAAAAAAAAABAAAAAAAWCwAAdW5pdmVyc2FsL2ZsYXNoX3B1Ymxpc2hpbmdfc2V0dGluZ3MueG1sUEsBAgAAFAACAAgAJ3Z+VeZGGnuTAwAA7gwAACEAAAAAAAAAAQAAAAAA2g8AAHVuaXZlcnNhbC9mbGFzaF9za2luX3NldHRpbmdzLnhtbFBLAQIAABQAAgAIACd2flUQH598fAQAAGcWAAAmAAAAAAAAAAEAAAAAAKwTAAB1bml2ZXJzYWwvaHRtbF9wdWJsaXNoaW5nX3NldHRpbmdzLnhtbFBLAQIAABQAAgAIACd2flUqPd3RuQEAAHoGAAAhAAAAAAAAAAEAAAAAAGwYAAB1bml2ZXJzYWwvaHRtbF9za2luX3NldHRpbmdzLmpzb25QSwECAAAUAAIACAAndn5VCMyJrG4AAAByAAAAHAAAAAAAAAABAAAAAABkGgAAdW5pdmVyc2FsL2xvY2FsX3NldHRpbmdzLnhtbFBLAQIAABQAAgAIACd2flUdhzQsTjIAAO9eAAAXAAAAAAAAAAAAAAAAAAwbAAB1bml2ZXJzYWwvdW5pdmVyc2FsLnBuZ1BLAQIAABQAAgAIACd2flXKlSFvSgAAAGsAAAAbAAAAAAAAAAEAAAAAAI9NAAB1bml2ZXJzYWwvdW5pdmVyc2FsLnBuZy54bWxQSwUGAAAAAAoACgAIAwAAEk4AAAAA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+\uFFFDz{99D4470D-E143-4837-BB86-1009ABD3F6D4}&quot;,&quot;\\\\BMS\\20_Edit_MAC\\2022_EditDesign\u25CF\\2022_SCORM\\202209_LinearAlgebra_Original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133.333328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ULTRA_SCORM_COURCE_TITLE" val="02-2_LinearAlgebra_202209_R"/>
  <p:tag name="ISPRING_PRESENTATION_TITLE" val="02-2_LinearAlgebra_202209_R"/>
  <p:tag name="ISPRING_RESOURCE_FOLDER" val="\\BMS\20_Edit_MAC\2022_EditDesign●\2022_SCORM\202209_LinearAlgebra_OriginalPPT\02_LinearAlgebra_202209_02\02-2_LinearAlgebra_202209_R"/>
  <p:tag name="ISPRING_PRESENTATION_PATH" val="\\BMS\20_Edit_MAC\2022_EditDesign●\2022_SCORM\202209_LinearAlgebra_OriginalPPT\02_LinearAlgebra_202209_02\02-2_LinearAlgebra_202209_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B4282EC-1E35-4C60-97D3-D0873DC15D98}:3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B418867-71ED-4F6D-98CD-E03CCA34F6BA}:3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93E9F59-53DD-4E39-BA69-271AC513A957}:3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E923535-65BD-4FE1-AA74-B1AA392FA64F}:3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QUIZ_SHAPES_ADDED" val="1"/>
  <p:tag name="GENSWF_SLIDE_TITLE" val="Quiz"/>
  <p:tag name="ISPRING_SLIDE_INDENT_LEVEL" val="0"/>
  <p:tag name="ISPRING_CUSTOM_TIMING_USED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RELATIVE_PATH" val="02-2_LinearAlgebra_202209_R\quiz\quiz1.quiz"/>
  <p:tag name="ISPRING_RESOURCE_QUIZ" val="quiz1.quiz"/>
  <p:tag name="GENSWF_SLIDE_UID" val="{998F787B-27E9-4046-AB4C-3FC90A196A6F}:382"/>
  <p:tag name="ISPRING_QUIZ_FULL_PATH" val="\\BMS\20_Edit_MAC\2022_EditDesign●\2022_SCORM\202209_LinearAlgebra_OriginalPPT\02_LinearAlgebra_202209_02\02-2_LinearAlgebra_202209_R\quiz\quiz1.qui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03A57FB-39F9-47C1-813E-C0159F5808A6}:34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265BC17-B769-4454-89E7-F1A998CBA40E}:35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D0DE241-1AD8-482D-8BDA-2042B06BB9C6}:35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E4D73AF-6B78-460D-B0EB-77E847A5087A}:3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61182AD-B52D-4A2F-B9CB-60FB5805E7E1}:3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816F8B-E5F1-43AC-A3C9-89CB1E033A96}:3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97CA5E4-60C4-49B2-8266-6714854925EF}:3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496BC9B3-7CCD-4155-9C14-B063EB319C57}:3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07AA0CC7-045E-41EA-B8E8-04786F48E76F}:3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58A0F82D-A98A-4421-AD08-071B9551F4DD}:37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1E8C5577-7513-42CB-8E02-E2D56115D8F5}:37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ector Addition – Geometrical View"/>
  <p:tag name="ISPRING_SLIDE_INDENT_LEVEL" val="0"/>
  <p:tag name="ISPRING_CUSTOM_TIMING_USED" val="0"/>
  <p:tag name="GENSWF_SLIDE_UID" val="{28A17585-835C-4E27-816D-89367BE03C8F}:37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QUIZ_SHAPES_ADDED" val="1"/>
  <p:tag name="GENSWF_SLIDE_TITLE" val="Quiz"/>
  <p:tag name="ISPRING_SLIDE_INDENT_LEVEL" val="0"/>
  <p:tag name="ISPRING_CUSTOM_TIMING_USED" val="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3.quiz"/>
  <p:tag name="ISPRING_QUIZ_RELATIVE_PATH" val="02-2_LinearAlgebra_202209_R\quiz\quiz3.quiz"/>
  <p:tag name="GENSWF_SLIDE_UID" val="{AD1A5658-F93B-4C40-B2D2-E724D7F1657D}:383"/>
  <p:tag name="ISPRING_QUIZ_FULL_PATH" val="\\BMS\20_Edit_MAC\2022_EditDesign●\2022_SCORM\202209_LinearAlgebra_OriginalPPT\02_LinearAlgebra_202209_02\02-2_LinearAlgebra_202209_R\quiz\quiz3.quiz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8E75947-457F-450C-B18C-BA0465213640}:36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1605CDC-7AA6-4CAC-B14E-DDB67B575340}:3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B36CB4A-7363-4B88-90F4-AE27A6318005}:3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genda"/>
  <p:tag name="ISPRING_SLIDE_INDENT_LEVEL" val="0"/>
  <p:tag name="ISPRING_CUSTOM_TIMING_USED" val="0"/>
  <p:tag name="GENSWF_SLIDE_UID" val="{9ED64F52-9F95-41D9-9E64-F934A0FECFB1}:2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9A0CBEA-E95F-447B-821C-CCE797FDDF53}:36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ummary"/>
  <p:tag name="ISPRING_SLIDE_INDENT_LEVEL" val="0"/>
  <p:tag name="ISPRING_CUSTOM_TIMING_USED" val="0"/>
  <p:tag name="GENSWF_SLIDE_UID" val="{F64F5C9C-F5B6-42BD-AE5F-3A872EF4623C}:2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0B63EB-7516-40CD-A41F-3CBD2ECB40BA}:3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91BC6C2-ADAE-45C8-93A9-7F03462C31D8}:3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BDF8231-06D2-42D2-9E2A-229CA71AC8EA}:3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4683E59-3514-4FF0-9A2A-1B05156916B2}:3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BF76355-1A1B-4C53-9C14-2131EFF58A25}:3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E211018-B74E-4640-8653-C5E4DDF52BAF}:354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dobe Heiti Std R"/>
        <a:ea typeface="Adobe Heiti Std R"/>
        <a:cs typeface=""/>
      </a:majorFont>
      <a:minorFont>
        <a:latin typeface="Calibri"/>
        <a:ea typeface="Calibri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rtlCol="0">
        <a:spAutoFit/>
      </a:bodyPr>
      <a:lstStyle>
        <a:defPPr>
          <a:spcAft>
            <a:spcPts val="675"/>
          </a:spcAft>
          <a:buClr>
            <a:srgbClr val="0070C0"/>
          </a:buClr>
          <a:defRPr sz="2000" dirty="0" smtClean="0">
            <a:ea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2494</Words>
  <Application>Microsoft Office PowerPoint</Application>
  <PresentationFormat>화면 슬라이드 쇼(16:10)</PresentationFormat>
  <Paragraphs>163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Adobe Heiti Std R</vt:lpstr>
      <vt:lpstr>맑은 고딕</vt:lpstr>
      <vt:lpstr>Arial</vt:lpstr>
      <vt:lpstr>Calibri</vt:lpstr>
      <vt:lpstr>Cambria Math</vt:lpstr>
      <vt:lpstr>Segoe UI</vt:lpstr>
      <vt:lpstr>Segoe UI Semibold</vt:lpstr>
      <vt:lpstr>Wingdings</vt:lpstr>
      <vt:lpstr>Office 테마</vt:lpstr>
      <vt:lpstr>Linear Algebra</vt:lpstr>
      <vt:lpstr>PowerPoint 프레젠테이션</vt:lpstr>
      <vt:lpstr>Matrix Multiplication</vt:lpstr>
      <vt:lpstr>Matrix Multiplication</vt:lpstr>
      <vt:lpstr>Square Matrix</vt:lpstr>
      <vt:lpstr>Main diagonal</vt:lpstr>
      <vt:lpstr>Diagonal Matrix</vt:lpstr>
      <vt:lpstr>Upper Triangular Matrix</vt:lpstr>
      <vt:lpstr>Lower Triangular Matrix</vt:lpstr>
      <vt:lpstr>PowerPoint 프레젠테이션</vt:lpstr>
      <vt:lpstr>Identity Matrix</vt:lpstr>
      <vt:lpstr>Identity Matrix</vt:lpstr>
      <vt:lpstr>PowerPoint 프레젠테이션</vt:lpstr>
      <vt:lpstr>Symmetric Matrix</vt:lpstr>
      <vt:lpstr>Symmetric Matrix</vt:lpstr>
      <vt:lpstr>Symmetric Matrix</vt:lpstr>
      <vt:lpstr>Skew-symmetric Matrix</vt:lpstr>
      <vt:lpstr>PowerPoint 프레젠테이션</vt:lpstr>
      <vt:lpstr>Orthogonal Matrix</vt:lpstr>
      <vt:lpstr>Orthogonal Matrix</vt:lpstr>
      <vt:lpstr>Trace</vt:lpstr>
      <vt:lpstr>Trace</vt:lpstr>
      <vt:lpstr>Trace</vt:lpstr>
      <vt:lpstr>Trace</vt:lpstr>
      <vt:lpstr>PowerPoint 프레젠테이션</vt:lpstr>
      <vt:lpstr>Matrices</vt:lpstr>
      <vt:lpstr>Matrices</vt:lpstr>
      <vt:lpstr>Matrices</vt:lpstr>
      <vt:lpstr>Matrices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02-2_LinearAlgebra_202209_R</dc:title>
  <dc:creator>정 다운</dc:creator>
  <cp:lastModifiedBy>Bong Kim</cp:lastModifiedBy>
  <cp:revision>302</cp:revision>
  <dcterms:created xsi:type="dcterms:W3CDTF">2021-12-14T04:17:01Z</dcterms:created>
  <dcterms:modified xsi:type="dcterms:W3CDTF">2023-03-05T21:59:09Z</dcterms:modified>
</cp:coreProperties>
</file>