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  <p:sldMasterId id="2147483710" r:id="rId2"/>
    <p:sldMasterId id="2147483712" r:id="rId3"/>
  </p:sldMasterIdLst>
  <p:notesMasterIdLst>
    <p:notesMasterId r:id="rId31"/>
  </p:notesMasterIdLst>
  <p:sldIdLst>
    <p:sldId id="256" r:id="rId4"/>
    <p:sldId id="2570" r:id="rId5"/>
    <p:sldId id="2578" r:id="rId6"/>
    <p:sldId id="2591" r:id="rId7"/>
    <p:sldId id="2579" r:id="rId8"/>
    <p:sldId id="2580" r:id="rId9"/>
    <p:sldId id="2582" r:id="rId10"/>
    <p:sldId id="2583" r:id="rId11"/>
    <p:sldId id="2584" r:id="rId12"/>
    <p:sldId id="2593" r:id="rId13"/>
    <p:sldId id="2594" r:id="rId14"/>
    <p:sldId id="2596" r:id="rId15"/>
    <p:sldId id="2597" r:id="rId16"/>
    <p:sldId id="2605" r:id="rId17"/>
    <p:sldId id="2606" r:id="rId18"/>
    <p:sldId id="2585" r:id="rId19"/>
    <p:sldId id="2599" r:id="rId20"/>
    <p:sldId id="2601" r:id="rId21"/>
    <p:sldId id="2586" r:id="rId22"/>
    <p:sldId id="2588" r:id="rId23"/>
    <p:sldId id="2602" r:id="rId24"/>
    <p:sldId id="2603" r:id="rId25"/>
    <p:sldId id="2569" r:id="rId26"/>
    <p:sldId id="2607" r:id="rId27"/>
    <p:sldId id="2576" r:id="rId28"/>
    <p:sldId id="2454" r:id="rId29"/>
    <p:sldId id="301" r:id="rId30"/>
  </p:sldIdLst>
  <p:sldSz cx="9144000" cy="5143500" type="screen16x9"/>
  <p:notesSz cx="6858000" cy="9144000"/>
  <p:embeddedFontLst>
    <p:embeddedFont>
      <p:font typeface="Lato" panose="020B0604020202020204" charset="0"/>
      <p:regular r:id="rId32"/>
      <p:bold r:id="rId33"/>
      <p:italic r:id="rId34"/>
      <p:boldItalic r:id="rId35"/>
    </p:embeddedFont>
    <p:embeddedFont>
      <p:font typeface="Raleway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8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05E196-6719-435A-AC49-EC5E3B02762C}">
  <a:tblStyle styleId="{4005E196-6719-435A-AC49-EC5E3B0276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88" y="56"/>
      </p:cViewPr>
      <p:guideLst>
        <p:guide orient="horz" pos="318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5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02738f8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02738f8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83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335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602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329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047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257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938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166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94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6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8280c31c49_1_1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8280c31c49_1_1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977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574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219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97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8280c31c49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8280c31c49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977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8280c31c49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8280c31c49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3106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048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8280c31c49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8280c31c49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24187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8280c31c49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8280c31c49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41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288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294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241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972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067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32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2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Google Shape;201;p3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2" name="Google Shape;202;p39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39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39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3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40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" name="Google Shape;208;p4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41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4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" name="Google Shape;214;p4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" name="Google Shape;215;p4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4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4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4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4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4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p4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2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4" name="Google Shape;224;p42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5" name="Google Shape;225;p4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4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1" name="Google Shape;231;p44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2" name="Google Shape;232;p44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3" name="Google Shape;233;p4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0" name="Google Shape;240;p4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46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46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4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Google Shape;246;p47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7" name="Google Shape;247;p4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8" name="Google Shape;248;p47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9" name="Google Shape;249;p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4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2" name="Google Shape;252;p48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3" name="Google Shape;253;p48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48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5" name="Google Shape;255;p4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기본슬라이드">
  <p:cSld name="1_기본슬라이드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0"/>
          <p:cNvSpPr/>
          <p:nvPr/>
        </p:nvSpPr>
        <p:spPr>
          <a:xfrm>
            <a:off x="8547188" y="4843889"/>
            <a:ext cx="3447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425" tIns="39200" rIns="78425" bIns="392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0"/>
          <p:cNvSpPr/>
          <p:nvPr/>
        </p:nvSpPr>
        <p:spPr>
          <a:xfrm>
            <a:off x="252046" y="393038"/>
            <a:ext cx="8640000" cy="2700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txBody>
          <a:bodyPr spcFirstLastPara="1" wrap="square" lIns="77875" tIns="38925" rIns="77875" bIns="38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0"/>
          <p:cNvSpPr txBox="1"/>
          <p:nvPr/>
        </p:nvSpPr>
        <p:spPr>
          <a:xfrm>
            <a:off x="259373" y="167198"/>
            <a:ext cx="41808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38925" rIns="77875" bIns="38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0"/>
          <p:cNvSpPr txBox="1">
            <a:spLocks noGrp="1"/>
          </p:cNvSpPr>
          <p:nvPr>
            <p:ph type="body" idx="1"/>
          </p:nvPr>
        </p:nvSpPr>
        <p:spPr>
          <a:xfrm>
            <a:off x="241495" y="411956"/>
            <a:ext cx="86400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38925" rIns="77875" bIns="389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7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" name="Google Shape;263;p50"/>
          <p:cNvSpPr txBox="1">
            <a:spLocks noGrp="1"/>
          </p:cNvSpPr>
          <p:nvPr>
            <p:ph type="body" idx="2"/>
          </p:nvPr>
        </p:nvSpPr>
        <p:spPr>
          <a:xfrm>
            <a:off x="242552" y="169557"/>
            <a:ext cx="43188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38925" rIns="77875" bIns="389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47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Google Shape;264;p50"/>
          <p:cNvSpPr txBox="1">
            <a:spLocks noGrp="1"/>
          </p:cNvSpPr>
          <p:nvPr>
            <p:ph type="body" idx="3"/>
          </p:nvPr>
        </p:nvSpPr>
        <p:spPr>
          <a:xfrm>
            <a:off x="252046" y="4786313"/>
            <a:ext cx="6646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38925" rIns="77875" bIns="38925" anchor="t" anchorCtr="0">
            <a:noAutofit/>
          </a:bodyPr>
          <a:lstStyle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arenR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47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5" name="Google Shape;265;p50"/>
          <p:cNvSpPr/>
          <p:nvPr/>
        </p:nvSpPr>
        <p:spPr>
          <a:xfrm>
            <a:off x="3" y="276453"/>
            <a:ext cx="87900" cy="26100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기본슬라이드 1">
  <p:cSld name="2_기본슬라이드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1"/>
          <p:cNvSpPr/>
          <p:nvPr/>
        </p:nvSpPr>
        <p:spPr>
          <a:xfrm>
            <a:off x="8547188" y="4843889"/>
            <a:ext cx="3447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425" tIns="39200" rIns="78425" bIns="392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1"/>
          <p:cNvSpPr/>
          <p:nvPr/>
        </p:nvSpPr>
        <p:spPr>
          <a:xfrm>
            <a:off x="252046" y="393038"/>
            <a:ext cx="8640000" cy="2700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txBody>
          <a:bodyPr spcFirstLastPara="1" wrap="square" lIns="77875" tIns="38925" rIns="77875" bIns="38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1"/>
          <p:cNvSpPr txBox="1"/>
          <p:nvPr/>
        </p:nvSpPr>
        <p:spPr>
          <a:xfrm>
            <a:off x="259373" y="167198"/>
            <a:ext cx="41808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38925" rIns="77875" bIns="38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1"/>
          <p:cNvSpPr txBox="1">
            <a:spLocks noGrp="1"/>
          </p:cNvSpPr>
          <p:nvPr>
            <p:ph type="body" idx="1"/>
          </p:nvPr>
        </p:nvSpPr>
        <p:spPr>
          <a:xfrm>
            <a:off x="241495" y="430004"/>
            <a:ext cx="86400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38925" rIns="77875" bIns="389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7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51"/>
          <p:cNvSpPr txBox="1">
            <a:spLocks noGrp="1"/>
          </p:cNvSpPr>
          <p:nvPr>
            <p:ph type="body" idx="2"/>
          </p:nvPr>
        </p:nvSpPr>
        <p:spPr>
          <a:xfrm>
            <a:off x="242552" y="124437"/>
            <a:ext cx="43188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38925" rIns="77875" bIns="389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47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51"/>
          <p:cNvSpPr/>
          <p:nvPr/>
        </p:nvSpPr>
        <p:spPr>
          <a:xfrm>
            <a:off x="3" y="276453"/>
            <a:ext cx="87900" cy="26100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9" r:id="rId7"/>
    <p:sldLayoutId id="2147483690" r:id="rId8"/>
    <p:sldLayoutId id="2147483691" r:id="rId9"/>
    <p:sldLayoutId id="2147483693" r:id="rId10"/>
    <p:sldLayoutId id="214748369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Mathematics for AI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2400" dirty="0" smtClean="0">
                <a:solidFill>
                  <a:schemeClr val="dk1"/>
                </a:solidFill>
              </a:rPr>
              <a:t>2. How </a:t>
            </a:r>
            <a:r>
              <a:rPr lang="en-US" sz="2400" dirty="0">
                <a:solidFill>
                  <a:schemeClr val="dk1"/>
                </a:solidFill>
              </a:rPr>
              <a:t>do we measure how well the predictor performs on the training data?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209" y="1373419"/>
            <a:ext cx="5933582" cy="9639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b="41447"/>
          <a:stretch/>
        </p:blipFill>
        <p:spPr>
          <a:xfrm>
            <a:off x="1641089" y="2337402"/>
            <a:ext cx="5897702" cy="21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2400" dirty="0" smtClean="0">
                <a:solidFill>
                  <a:schemeClr val="dk1"/>
                </a:solidFill>
              </a:rPr>
              <a:t>2. How </a:t>
            </a:r>
            <a:r>
              <a:rPr lang="en-US" sz="2400" dirty="0">
                <a:solidFill>
                  <a:schemeClr val="dk1"/>
                </a:solidFill>
              </a:rPr>
              <a:t>do we measure how well the predictor performs on the training data?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57285"/>
          <a:stretch/>
        </p:blipFill>
        <p:spPr>
          <a:xfrm>
            <a:off x="1623149" y="1726323"/>
            <a:ext cx="5897702" cy="159565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81959" y="2609193"/>
            <a:ext cx="6235262" cy="496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8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2400" dirty="0" smtClean="0">
                <a:solidFill>
                  <a:schemeClr val="dk1"/>
                </a:solidFill>
              </a:rPr>
              <a:t>3. How </a:t>
            </a:r>
            <a:r>
              <a:rPr lang="en-US" sz="2400" dirty="0">
                <a:solidFill>
                  <a:schemeClr val="dk1"/>
                </a:solidFill>
              </a:rPr>
              <a:t>do we construct predictors from only training data that performs well on unseen test data?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B70F1-7D7C-410B-B11F-D0D01137E1DE}"/>
              </a:ext>
            </a:extLst>
          </p:cNvPr>
          <p:cNvSpPr txBox="1"/>
          <p:nvPr/>
        </p:nvSpPr>
        <p:spPr>
          <a:xfrm>
            <a:off x="365100" y="1327373"/>
            <a:ext cx="852665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65000"/>
                    <a:lumOff val="35000"/>
                  </a:schemeClr>
                </a:solidFill>
              </a:rPr>
              <a:t>Regularization to Reduce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Overfitting</a:t>
            </a:r>
          </a:p>
          <a:p>
            <a:pPr marL="628650" lvl="4" indent="-360363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Courier New" panose="02070309020205020404" pitchFamily="49" charset="0"/>
              <a:buChar char="o"/>
            </a:pPr>
            <a:r>
              <a:rPr lang="en-US" altLang="ko-KR" sz="1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Replace the least-square error with the regularized one with penalty term</a:t>
            </a:r>
            <a:endParaRPr lang="en-US" altLang="ko-KR" sz="18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bg2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8733" t="9346" r="31833" b="75257"/>
          <a:stretch/>
        </p:blipFill>
        <p:spPr>
          <a:xfrm>
            <a:off x="1001111" y="2395668"/>
            <a:ext cx="3102745" cy="6391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28733" t="42385" r="27687" b="41576"/>
          <a:stretch/>
        </p:blipFill>
        <p:spPr>
          <a:xfrm>
            <a:off x="5076498" y="2369036"/>
            <a:ext cx="3429000" cy="665825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4377342" y="2459421"/>
            <a:ext cx="425669" cy="50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62" y="3395384"/>
            <a:ext cx="7153275" cy="15430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4978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2400" dirty="0" smtClean="0">
                <a:solidFill>
                  <a:schemeClr val="dk1"/>
                </a:solidFill>
              </a:rPr>
              <a:t>3. How </a:t>
            </a:r>
            <a:r>
              <a:rPr lang="en-US" sz="2400" dirty="0">
                <a:solidFill>
                  <a:schemeClr val="dk1"/>
                </a:solidFill>
              </a:rPr>
              <a:t>do we construct predictors from only training data that performs well on unseen test data?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B70F1-7D7C-410B-B11F-D0D01137E1DE}"/>
              </a:ext>
            </a:extLst>
          </p:cNvPr>
          <p:cNvSpPr txBox="1"/>
          <p:nvPr/>
        </p:nvSpPr>
        <p:spPr>
          <a:xfrm>
            <a:off x="365100" y="1327373"/>
            <a:ext cx="852665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Cross-Validation </a:t>
            </a:r>
            <a:r>
              <a:rPr lang="en-US" altLang="ko-KR" sz="20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to Assess the Generalization </a:t>
            </a:r>
            <a:r>
              <a:rPr lang="en-US" altLang="ko-KR" sz="200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Performance</a:t>
            </a:r>
          </a:p>
          <a:p>
            <a:pPr marL="628650" lvl="4" indent="-360363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Courier New" panose="02070309020205020404" pitchFamily="49" charset="0"/>
              <a:buChar char="o"/>
            </a:pPr>
            <a:r>
              <a:rPr lang="en-US" altLang="ko-KR" sz="1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Expected generalized error</a:t>
            </a:r>
            <a:endParaRPr lang="en-US" altLang="ko-KR" sz="18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945" y="3172217"/>
            <a:ext cx="6716110" cy="18037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401" y="2239818"/>
            <a:ext cx="3281198" cy="74693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7084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Learning as Finding Parameters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B70F1-7D7C-410B-B11F-D0D01137E1DE}"/>
              </a:ext>
            </a:extLst>
          </p:cNvPr>
          <p:cNvSpPr txBox="1"/>
          <p:nvPr/>
        </p:nvSpPr>
        <p:spPr>
          <a:xfrm>
            <a:off x="365100" y="1327373"/>
            <a:ext cx="85266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65000"/>
                    <a:lumOff val="35000"/>
                  </a:schemeClr>
                </a:solidFill>
              </a:rPr>
              <a:t>There are conceptually three distinct algorithmic </a:t>
            </a:r>
            <a:r>
              <a:rPr lang="en-US" altLang="ko-KR" sz="2000" b="1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phases</a:t>
            </a:r>
            <a:endParaRPr lang="en-US" altLang="ko-KR" sz="18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628650" lvl="4" indent="-360363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Courier New" panose="02070309020205020404" pitchFamily="49" charset="0"/>
              <a:buChar char="o"/>
            </a:pP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Hyperparameter </a:t>
            </a:r>
            <a:r>
              <a:rPr lang="en-US" altLang="ko-KR" sz="1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tuning or </a:t>
            </a: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model </a:t>
            </a:r>
            <a:r>
              <a:rPr lang="en-US" altLang="ko-KR" sz="1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selection</a:t>
            </a:r>
          </a:p>
          <a:p>
            <a:pPr marL="630238" lvl="4" indent="-285750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Arial" panose="020B0604020202020204" pitchFamily="34" charset="0"/>
              <a:buChar char="‒"/>
            </a:pPr>
            <a:r>
              <a:rPr lang="en-US" altLang="ko-KR" dirty="0">
                <a:solidFill>
                  <a:srgbClr val="000000">
                    <a:lumMod val="65000"/>
                    <a:lumOff val="35000"/>
                  </a:srgbClr>
                </a:solidFill>
              </a:rPr>
              <a:t>number of parameters, or specific </a:t>
            </a:r>
            <a:r>
              <a:rPr lang="en-US" altLang="ko-KR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distribution</a:t>
            </a:r>
            <a:endParaRPr lang="en-US" altLang="ko-KR" sz="1600" b="1" dirty="0" smtClean="0">
              <a:solidFill>
                <a:schemeClr val="bg2">
                  <a:lumMod val="65000"/>
                  <a:lumOff val="35000"/>
                </a:schemeClr>
              </a:solidFill>
            </a:endParaRPr>
          </a:p>
          <a:p>
            <a:pPr marL="628650" lvl="4" indent="-360363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Courier New" panose="02070309020205020404" pitchFamily="49" charset="0"/>
              <a:buChar char="o"/>
            </a:pPr>
            <a:r>
              <a:rPr lang="en-US" altLang="ko-KR" sz="1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Training or parameter estimation</a:t>
            </a:r>
          </a:p>
          <a:p>
            <a:pPr marL="630238" lvl="4" indent="-285750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Arial" panose="020B0604020202020204" pitchFamily="34" charset="0"/>
              <a:buChar char="‒"/>
            </a:pPr>
            <a:r>
              <a:rPr lang="en-US" altLang="ko-KR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For </a:t>
            </a:r>
            <a:r>
              <a:rPr lang="en-US" altLang="ko-KR" dirty="0">
                <a:solidFill>
                  <a:srgbClr val="000000">
                    <a:lumMod val="65000"/>
                    <a:lumOff val="35000"/>
                  </a:srgbClr>
                </a:solidFill>
              </a:rPr>
              <a:t>the </a:t>
            </a:r>
            <a:r>
              <a:rPr lang="en-US" altLang="ko-KR" dirty="0">
                <a:solidFill>
                  <a:srgbClr val="FF0000"/>
                </a:solidFill>
              </a:rPr>
              <a:t>non-probabilistic model</a:t>
            </a:r>
            <a:r>
              <a:rPr lang="en-US" altLang="ko-KR" dirty="0">
                <a:solidFill>
                  <a:srgbClr val="000000">
                    <a:lumMod val="65000"/>
                    <a:lumOff val="35000"/>
                  </a:srgbClr>
                </a:solidFill>
              </a:rPr>
              <a:t>, we follow the principle of </a:t>
            </a:r>
            <a:r>
              <a:rPr lang="en-US" altLang="ko-KR" dirty="0">
                <a:solidFill>
                  <a:srgbClr val="FF0000"/>
                </a:solidFill>
              </a:rPr>
              <a:t>empirical risk empirical </a:t>
            </a:r>
            <a:r>
              <a:rPr lang="en-US" altLang="ko-KR" dirty="0" smtClean="0">
                <a:solidFill>
                  <a:srgbClr val="FF0000"/>
                </a:solidFill>
              </a:rPr>
              <a:t>risk minimization</a:t>
            </a:r>
          </a:p>
          <a:p>
            <a:pPr marL="630238" lvl="4" indent="-285750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Arial" panose="020B0604020202020204" pitchFamily="34" charset="0"/>
              <a:buChar char="‒"/>
            </a:pPr>
            <a:r>
              <a:rPr lang="en-US" altLang="ko-KR" dirty="0">
                <a:solidFill>
                  <a:srgbClr val="000000">
                    <a:lumMod val="65000"/>
                    <a:lumOff val="35000"/>
                  </a:srgbClr>
                </a:solidFill>
              </a:rPr>
              <a:t>With </a:t>
            </a:r>
            <a:r>
              <a:rPr lang="en-US" altLang="ko-KR" dirty="0">
                <a:solidFill>
                  <a:srgbClr val="FF0000"/>
                </a:solidFill>
              </a:rPr>
              <a:t>a statistical model</a:t>
            </a:r>
            <a:r>
              <a:rPr lang="en-US" altLang="ko-KR" dirty="0">
                <a:solidFill>
                  <a:srgbClr val="000000">
                    <a:lumMod val="65000"/>
                    <a:lumOff val="35000"/>
                  </a:srgbClr>
                </a:solidFill>
              </a:rPr>
              <a:t>, the principle of maximum likelihood is used </a:t>
            </a:r>
            <a:r>
              <a:rPr lang="en-US" altLang="ko-KR" dirty="0">
                <a:solidFill>
                  <a:srgbClr val="FF0000"/>
                </a:solidFill>
              </a:rPr>
              <a:t>maximum </a:t>
            </a:r>
            <a:r>
              <a:rPr lang="en-US" altLang="ko-KR" dirty="0" smtClean="0">
                <a:solidFill>
                  <a:srgbClr val="FF0000"/>
                </a:solidFill>
              </a:rPr>
              <a:t>likelihood</a:t>
            </a:r>
            <a:r>
              <a:rPr lang="en-US" altLang="ko-KR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 to </a:t>
            </a:r>
            <a:r>
              <a:rPr lang="en-US" altLang="ko-KR" dirty="0">
                <a:solidFill>
                  <a:srgbClr val="000000">
                    <a:lumMod val="65000"/>
                    <a:lumOff val="35000"/>
                  </a:srgbClr>
                </a:solidFill>
              </a:rPr>
              <a:t>find a good set of </a:t>
            </a:r>
            <a:r>
              <a:rPr lang="en-US" altLang="ko-KR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parameters</a:t>
            </a:r>
          </a:p>
          <a:p>
            <a:pPr marL="344488" lvl="4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</a:pPr>
            <a:r>
              <a:rPr lang="en-US" altLang="ko-KR" dirty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r>
              <a:rPr lang="en-US" altLang="ko-KR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     </a:t>
            </a:r>
            <a:r>
              <a:rPr lang="en-US" altLang="ko-KR" dirty="0" smtClean="0">
                <a:solidFill>
                  <a:srgbClr val="000000">
                    <a:lumMod val="65000"/>
                    <a:lumOff val="35000"/>
                  </a:srgbClr>
                </a:solidFill>
                <a:sym typeface="Wingdings" panose="05000000000000000000" pitchFamily="2" charset="2"/>
              </a:rPr>
              <a:t> hill climbing approaches where ‘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the gradients (vector calculus)</a:t>
            </a:r>
            <a:r>
              <a:rPr lang="en-US" altLang="ko-KR" dirty="0" smtClean="0">
                <a:solidFill>
                  <a:srgbClr val="000000">
                    <a:lumMod val="65000"/>
                    <a:lumOff val="35000"/>
                  </a:srgbClr>
                </a:solidFill>
                <a:sym typeface="Wingdings" panose="05000000000000000000" pitchFamily="2" charset="2"/>
              </a:rPr>
              <a:t>’ is to be used</a:t>
            </a:r>
            <a:endParaRPr lang="en-US" altLang="ko-KR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628650" lvl="4" indent="-360363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Courier New" panose="02070309020205020404" pitchFamily="49" charset="0"/>
              <a:buChar char="o"/>
            </a:pPr>
            <a:r>
              <a:rPr lang="en-US" altLang="ko-KR" sz="1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Prediction </a:t>
            </a: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or </a:t>
            </a:r>
            <a:r>
              <a:rPr lang="en-US" altLang="ko-KR" sz="1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inference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36028" y="2624957"/>
            <a:ext cx="8418786" cy="1639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8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Models as Probability Distributions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666" y="2622033"/>
            <a:ext cx="3630667" cy="23503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692" y="2872311"/>
            <a:ext cx="1514475" cy="514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FB70F1-7D7C-410B-B11F-D0D01137E1DE}"/>
              </a:ext>
            </a:extLst>
          </p:cNvPr>
          <p:cNvSpPr txBox="1"/>
          <p:nvPr/>
        </p:nvSpPr>
        <p:spPr>
          <a:xfrm>
            <a:off x="365100" y="1327373"/>
            <a:ext cx="84138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A predictor is a probability distribution with given parameter of </a:t>
            </a:r>
            <a:r>
              <a:rPr lang="en-US" altLang="ko-KR" sz="2000" b="1" dirty="0" smtClean="0">
                <a:solidFill>
                  <a:schemeClr val="bg2">
                    <a:lumMod val="65000"/>
                    <a:lumOff val="35000"/>
                  </a:schemeClr>
                </a:solidFill>
                <a:sym typeface="Symbol" panose="05050102010706020507" pitchFamily="18" charset="2"/>
              </a:rPr>
              <a:t></a:t>
            </a:r>
          </a:p>
          <a:p>
            <a:pPr marL="628650" lvl="4" indent="-360363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Courier New" panose="02070309020205020404" pitchFamily="49" charset="0"/>
              <a:buChar char="o"/>
            </a:pPr>
            <a:r>
              <a:rPr lang="en-US" altLang="ko-KR" sz="1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E.g. Gaussian</a:t>
            </a: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, </a:t>
            </a:r>
            <a:r>
              <a:rPr lang="en-US" altLang="ko-KR" sz="1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Bernoulli, Poisson distribution</a:t>
            </a:r>
            <a:endParaRPr lang="en-US" altLang="ko-KR" sz="2000" b="1" dirty="0" smtClean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6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Parameter Estimation – Statistical Model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B70F1-7D7C-410B-B11F-D0D01137E1DE}"/>
              </a:ext>
            </a:extLst>
          </p:cNvPr>
          <p:cNvSpPr txBox="1"/>
          <p:nvPr/>
        </p:nvSpPr>
        <p:spPr>
          <a:xfrm>
            <a:off x="365100" y="1327373"/>
            <a:ext cx="852665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Maximum Likelihood Estimation (MLE)</a:t>
            </a:r>
          </a:p>
          <a:p>
            <a:pPr marL="628650" lvl="4" indent="-360363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Courier New" panose="02070309020205020404" pitchFamily="49" charset="0"/>
              <a:buChar char="o"/>
            </a:pP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the negative </a:t>
            </a:r>
            <a:r>
              <a:rPr lang="en-US" altLang="ko-KR" sz="1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log-likelihood function</a:t>
            </a:r>
          </a:p>
          <a:p>
            <a:pPr marL="628650" lvl="4" indent="-360363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Courier New" panose="02070309020205020404" pitchFamily="49" charset="0"/>
              <a:buChar char="o"/>
            </a:pPr>
            <a:endParaRPr lang="en-US" altLang="ko-KR" sz="18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628650" lvl="4" indent="-360363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Courier New" panose="02070309020205020404" pitchFamily="49" charset="0"/>
              <a:buChar char="o"/>
            </a:pPr>
            <a:r>
              <a:rPr lang="en-US" altLang="ko-KR" sz="1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Gaussian likelihood</a:t>
            </a:r>
            <a:endParaRPr lang="en-US" altLang="ko-KR" sz="18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344" y="2272845"/>
            <a:ext cx="2601312" cy="4243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b="23023"/>
          <a:stretch/>
        </p:blipFill>
        <p:spPr>
          <a:xfrm>
            <a:off x="2255699" y="3082328"/>
            <a:ext cx="4632602" cy="197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3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Parameter Estimation – Probablistic Model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B70F1-7D7C-410B-B11F-D0D01137E1DE}"/>
              </a:ext>
            </a:extLst>
          </p:cNvPr>
          <p:cNvSpPr txBox="1"/>
          <p:nvPr/>
        </p:nvSpPr>
        <p:spPr>
          <a:xfrm>
            <a:off x="365100" y="1327373"/>
            <a:ext cx="852665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Maximum A Posterior Estimation (MAP)</a:t>
            </a:r>
          </a:p>
          <a:p>
            <a:pPr marL="628650" lvl="4" indent="-360363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Courier New" panose="02070309020205020404" pitchFamily="49" charset="0"/>
              <a:buChar char="o"/>
            </a:pPr>
            <a:r>
              <a:rPr lang="en-US" altLang="ko-KR" sz="1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updating the probability based on prior knowledge</a:t>
            </a:r>
            <a:endParaRPr lang="en-US" altLang="ko-KR" sz="2000" b="1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498" y="3031742"/>
            <a:ext cx="4555004" cy="20244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470" y="2296869"/>
            <a:ext cx="2601586" cy="7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5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dk1"/>
                </a:solidFill>
              </a:rPr>
              <a:t>How to avoid </a:t>
            </a:r>
            <a:r>
              <a:rPr lang="en-US" dirty="0" smtClean="0">
                <a:solidFill>
                  <a:schemeClr val="dk1"/>
                </a:solidFill>
              </a:rPr>
              <a:t>overfitting?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2" y="3513138"/>
            <a:ext cx="7153275" cy="1543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FB70F1-7D7C-410B-B11F-D0D01137E1DE}"/>
              </a:ext>
            </a:extLst>
          </p:cNvPr>
          <p:cNvSpPr txBox="1"/>
          <p:nvPr/>
        </p:nvSpPr>
        <p:spPr>
          <a:xfrm>
            <a:off x="365100" y="1327373"/>
            <a:ext cx="852665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Nested Cross-Validation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131" y="1890788"/>
            <a:ext cx="6337736" cy="142498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151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dk1"/>
                </a:solidFill>
              </a:rPr>
              <a:t>How to avoid </a:t>
            </a:r>
            <a:r>
              <a:rPr lang="en-US" dirty="0" smtClean="0">
                <a:solidFill>
                  <a:schemeClr val="dk1"/>
                </a:solidFill>
              </a:rPr>
              <a:t>overfitting?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B70F1-7D7C-410B-B11F-D0D01137E1DE}"/>
              </a:ext>
            </a:extLst>
          </p:cNvPr>
          <p:cNvSpPr txBox="1"/>
          <p:nvPr/>
        </p:nvSpPr>
        <p:spPr>
          <a:xfrm>
            <a:off x="365100" y="1327373"/>
            <a:ext cx="852665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Bayesian Model Selection</a:t>
            </a:r>
            <a:endParaRPr lang="en-US" altLang="ko-KR" sz="2000" b="1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2215056"/>
            <a:ext cx="6315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89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Course Schedule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825" name="Google Shape;825;p89"/>
          <p:cNvGraphicFramePr/>
          <p:nvPr>
            <p:extLst>
              <p:ext uri="{D42A27DB-BD31-4B8C-83A1-F6EECF244321}">
                <p14:modId xmlns:p14="http://schemas.microsoft.com/office/powerpoint/2010/main" val="1272513222"/>
              </p:ext>
            </p:extLst>
          </p:nvPr>
        </p:nvGraphicFramePr>
        <p:xfrm>
          <a:off x="323100" y="2406384"/>
          <a:ext cx="8275200" cy="453625"/>
        </p:xfrm>
        <a:graphic>
          <a:graphicData uri="http://schemas.openxmlformats.org/drawingml/2006/table">
            <a:tbl>
              <a:tblPr>
                <a:noFill/>
                <a:tableStyleId>{4005E196-6719-435A-AC49-EC5E3B02762C}</a:tableStyleId>
              </a:tblPr>
              <a:tblGrid>
                <a:gridCol w="23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62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rgbClr val="4A86E8"/>
                          </a:solidFill>
                        </a:rPr>
                        <a:t>“</a:t>
                      </a:r>
                      <a:r>
                        <a:rPr lang="en-US" altLang="ko-KR" sz="1600" dirty="0" smtClean="0">
                          <a:solidFill>
                            <a:srgbClr val="4A86E8"/>
                          </a:solidFill>
                        </a:rPr>
                        <a:t>Mathematics for Machine Learning“ Marc Peter Deisenroth</a:t>
                      </a:r>
                      <a:endParaRPr sz="1600" dirty="0">
                        <a:solidFill>
                          <a:srgbClr val="4A86E8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26" name="Google Shape;826;p89"/>
          <p:cNvCxnSpPr/>
          <p:nvPr/>
        </p:nvCxnSpPr>
        <p:spPr>
          <a:xfrm rot="10800000">
            <a:off x="417575" y="1273904"/>
            <a:ext cx="0" cy="9546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27" name="Google Shape;827;p89"/>
          <p:cNvSpPr txBox="1">
            <a:spLocks noGrp="1"/>
          </p:cNvSpPr>
          <p:nvPr>
            <p:ph type="title"/>
          </p:nvPr>
        </p:nvSpPr>
        <p:spPr>
          <a:xfrm>
            <a:off x="478050" y="1069579"/>
            <a:ext cx="1902296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w</a:t>
            </a:r>
            <a:r>
              <a:rPr lang="en-US" sz="1400" dirty="0">
                <a:solidFill>
                  <a:srgbClr val="000000"/>
                </a:solidFill>
              </a:rPr>
              <a:t>eek</a:t>
            </a:r>
            <a:r>
              <a:rPr lang="en" sz="1400" dirty="0">
                <a:solidFill>
                  <a:srgbClr val="000000"/>
                </a:solidFill>
              </a:rPr>
              <a:t>.1</a:t>
            </a:r>
            <a:endParaRPr sz="1400" b="1" dirty="0">
              <a:solidFill>
                <a:srgbClr val="000000"/>
              </a:solidFill>
            </a:endParaRPr>
          </a:p>
        </p:txBody>
      </p:sp>
      <p:cxnSp>
        <p:nvCxnSpPr>
          <p:cNvPr id="829" name="Google Shape;829;p89"/>
          <p:cNvCxnSpPr/>
          <p:nvPr/>
        </p:nvCxnSpPr>
        <p:spPr>
          <a:xfrm>
            <a:off x="417575" y="3032709"/>
            <a:ext cx="0" cy="8280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30" name="Google Shape;830;p89"/>
          <p:cNvCxnSpPr/>
          <p:nvPr/>
        </p:nvCxnSpPr>
        <p:spPr>
          <a:xfrm rot="10800000">
            <a:off x="2425950" y="1277708"/>
            <a:ext cx="0" cy="9546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31" name="Google Shape;831;p89"/>
          <p:cNvCxnSpPr/>
          <p:nvPr/>
        </p:nvCxnSpPr>
        <p:spPr>
          <a:xfrm rot="10800000">
            <a:off x="4660775" y="1277677"/>
            <a:ext cx="0" cy="9546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32" name="Google Shape;832;p89"/>
          <p:cNvSpPr txBox="1">
            <a:spLocks noGrp="1"/>
          </p:cNvSpPr>
          <p:nvPr>
            <p:ph type="title"/>
          </p:nvPr>
        </p:nvSpPr>
        <p:spPr>
          <a:xfrm>
            <a:off x="4681700" y="1069579"/>
            <a:ext cx="22365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w</a:t>
            </a:r>
            <a:r>
              <a:rPr lang="en-US" sz="1400" dirty="0">
                <a:solidFill>
                  <a:srgbClr val="000000"/>
                </a:solidFill>
              </a:rPr>
              <a:t>eek</a:t>
            </a:r>
            <a:r>
              <a:rPr lang="en" sz="1400" dirty="0">
                <a:solidFill>
                  <a:srgbClr val="000000"/>
                </a:solidFill>
              </a:rPr>
              <a:t>.4 ~ 5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833" name="Google Shape;833;p89"/>
          <p:cNvSpPr txBox="1">
            <a:spLocks noGrp="1"/>
          </p:cNvSpPr>
          <p:nvPr>
            <p:ph type="title"/>
          </p:nvPr>
        </p:nvSpPr>
        <p:spPr>
          <a:xfrm>
            <a:off x="2485950" y="1069579"/>
            <a:ext cx="19023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w</a:t>
            </a:r>
            <a:r>
              <a:rPr lang="en-US" sz="1400" dirty="0">
                <a:solidFill>
                  <a:srgbClr val="000000"/>
                </a:solidFill>
              </a:rPr>
              <a:t>eek</a:t>
            </a:r>
            <a:r>
              <a:rPr lang="en" sz="1400" dirty="0">
                <a:solidFill>
                  <a:srgbClr val="000000"/>
                </a:solidFill>
              </a:rPr>
              <a:t>.2 ~ 3</a:t>
            </a:r>
            <a:endParaRPr sz="1400" b="1" dirty="0">
              <a:solidFill>
                <a:srgbClr val="000000"/>
              </a:solidFill>
            </a:endParaRPr>
          </a:p>
        </p:txBody>
      </p:sp>
      <p:cxnSp>
        <p:nvCxnSpPr>
          <p:cNvPr id="834" name="Google Shape;834;p89"/>
          <p:cNvCxnSpPr/>
          <p:nvPr/>
        </p:nvCxnSpPr>
        <p:spPr>
          <a:xfrm>
            <a:off x="4678175" y="3042234"/>
            <a:ext cx="0" cy="8280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35" name="Google Shape;835;p89"/>
          <p:cNvSpPr/>
          <p:nvPr/>
        </p:nvSpPr>
        <p:spPr>
          <a:xfrm>
            <a:off x="323100" y="4420013"/>
            <a:ext cx="8328000" cy="588152"/>
          </a:xfrm>
          <a:prstGeom prst="wedgeRoundRectCallout">
            <a:avLst>
              <a:gd name="adj1" fmla="val 25973"/>
              <a:gd name="adj2" fmla="val -48097"/>
              <a:gd name="adj3" fmla="val 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aleway"/>
                <a:cs typeface="Raleway"/>
                <a:sym typeface="Raleway"/>
              </a:rPr>
              <a:t>Class: </a:t>
            </a:r>
            <a:r>
              <a:rPr kumimoji="0" lang="e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aleway"/>
                <a:cs typeface="Raleway"/>
                <a:sym typeface="Raleway"/>
              </a:rPr>
              <a:t>Mon. 9am</a:t>
            </a:r>
            <a:r>
              <a:rPr kumimoji="0" lang="en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aleway"/>
                <a:cs typeface="Raleway"/>
                <a:sym typeface="Raleway"/>
              </a:rPr>
              <a:t> ~ 12pm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Raleway"/>
              <a:cs typeface="Raleway"/>
              <a:sym typeface="Ralew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aleway"/>
                <a:cs typeface="Raleway"/>
                <a:sym typeface="Raleway"/>
              </a:rPr>
              <a:t>Office Hour: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aleway"/>
                <a:cs typeface="Raleway"/>
                <a:sym typeface="Raleway"/>
              </a:rPr>
              <a:t>Mon</a:t>
            </a:r>
            <a:r>
              <a:rPr kumimoji="0" lang="e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aleway"/>
                <a:cs typeface="Raleway"/>
                <a:sym typeface="Raleway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aleway"/>
                <a:cs typeface="Raleway"/>
                <a:sym typeface="Raleway"/>
              </a:rPr>
              <a:t>afternoon</a:t>
            </a:r>
            <a:r>
              <a:rPr kumimoji="0" lang="en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aleway"/>
                <a:cs typeface="Raleway"/>
                <a:sym typeface="Raleway"/>
              </a:rPr>
              <a:t> @231, W19,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aleway"/>
                <a:cs typeface="Raleway"/>
                <a:sym typeface="Raleway"/>
              </a:rPr>
              <a:t>or over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aleway"/>
                <a:cs typeface="Raleway"/>
                <a:sym typeface="Raleway"/>
              </a:rPr>
              <a:t>kakaotalk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aleway"/>
                <a:cs typeface="Raleway"/>
                <a:sym typeface="Raleway"/>
              </a:rPr>
              <a:t> (010-6799-6636)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Raleway"/>
              <a:cs typeface="Raleway"/>
              <a:sym typeface="Raleway"/>
            </a:endParaRPr>
          </a:p>
        </p:txBody>
      </p:sp>
      <p:sp>
        <p:nvSpPr>
          <p:cNvPr id="836" name="Google Shape;836;p89"/>
          <p:cNvSpPr txBox="1">
            <a:spLocks noGrp="1"/>
          </p:cNvSpPr>
          <p:nvPr>
            <p:ph type="title"/>
          </p:nvPr>
        </p:nvSpPr>
        <p:spPr>
          <a:xfrm>
            <a:off x="478050" y="2994659"/>
            <a:ext cx="29379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w</a:t>
            </a:r>
            <a:r>
              <a:rPr lang="en-US" sz="1400" dirty="0">
                <a:solidFill>
                  <a:srgbClr val="000000"/>
                </a:solidFill>
              </a:rPr>
              <a:t>eek</a:t>
            </a:r>
            <a:r>
              <a:rPr lang="en" sz="1400" dirty="0">
                <a:solidFill>
                  <a:srgbClr val="000000"/>
                </a:solidFill>
              </a:rPr>
              <a:t>.8 - 9</a:t>
            </a:r>
            <a:endParaRPr sz="1400" b="1" dirty="0">
              <a:solidFill>
                <a:srgbClr val="000000"/>
              </a:solidFill>
            </a:endParaRPr>
          </a:p>
        </p:txBody>
      </p:sp>
      <p:cxnSp>
        <p:nvCxnSpPr>
          <p:cNvPr id="837" name="Google Shape;837;p89"/>
          <p:cNvCxnSpPr/>
          <p:nvPr/>
        </p:nvCxnSpPr>
        <p:spPr>
          <a:xfrm>
            <a:off x="2441200" y="3034003"/>
            <a:ext cx="0" cy="8280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38" name="Google Shape;838;p89"/>
          <p:cNvSpPr txBox="1">
            <a:spLocks noGrp="1"/>
          </p:cNvSpPr>
          <p:nvPr>
            <p:ph type="title"/>
          </p:nvPr>
        </p:nvSpPr>
        <p:spPr>
          <a:xfrm>
            <a:off x="2485950" y="2994659"/>
            <a:ext cx="21297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w</a:t>
            </a:r>
            <a:r>
              <a:rPr lang="en-US" sz="1400" dirty="0">
                <a:solidFill>
                  <a:srgbClr val="000000"/>
                </a:solidFill>
              </a:rPr>
              <a:t>eek</a:t>
            </a:r>
            <a:r>
              <a:rPr lang="en" sz="1400" dirty="0">
                <a:solidFill>
                  <a:srgbClr val="000000"/>
                </a:solidFill>
              </a:rPr>
              <a:t>.10 ~ 11</a:t>
            </a:r>
            <a:endParaRPr sz="1400" b="1" dirty="0">
              <a:solidFill>
                <a:srgbClr val="000000"/>
              </a:solidFill>
            </a:endParaRPr>
          </a:p>
        </p:txBody>
      </p:sp>
      <p:cxnSp>
        <p:nvCxnSpPr>
          <p:cNvPr id="839" name="Google Shape;839;p89"/>
          <p:cNvCxnSpPr/>
          <p:nvPr/>
        </p:nvCxnSpPr>
        <p:spPr>
          <a:xfrm rot="10800000">
            <a:off x="6937900" y="1312995"/>
            <a:ext cx="0" cy="9546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40" name="Google Shape;840;p89"/>
          <p:cNvSpPr txBox="1">
            <a:spLocks noGrp="1"/>
          </p:cNvSpPr>
          <p:nvPr>
            <p:ph type="title"/>
          </p:nvPr>
        </p:nvSpPr>
        <p:spPr>
          <a:xfrm>
            <a:off x="6998376" y="1069579"/>
            <a:ext cx="19023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w</a:t>
            </a:r>
            <a:r>
              <a:rPr lang="en-US" sz="1400" dirty="0">
                <a:solidFill>
                  <a:srgbClr val="000000"/>
                </a:solidFill>
              </a:rPr>
              <a:t>eek</a:t>
            </a:r>
            <a:r>
              <a:rPr lang="en" sz="1400" dirty="0">
                <a:solidFill>
                  <a:srgbClr val="000000"/>
                </a:solidFill>
              </a:rPr>
              <a:t>. 6 ~ 7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841" name="Google Shape;841;p89"/>
          <p:cNvSpPr txBox="1">
            <a:spLocks noGrp="1"/>
          </p:cNvSpPr>
          <p:nvPr>
            <p:ph type="title"/>
          </p:nvPr>
        </p:nvSpPr>
        <p:spPr>
          <a:xfrm>
            <a:off x="6998375" y="2994659"/>
            <a:ext cx="21297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</a:rPr>
              <a:t>Week</a:t>
            </a:r>
            <a:r>
              <a:rPr lang="en" sz="1400" dirty="0">
                <a:solidFill>
                  <a:srgbClr val="000000"/>
                </a:solidFill>
              </a:rPr>
              <a:t>.14 ~ 15</a:t>
            </a:r>
            <a:endParaRPr sz="1400" b="1" dirty="0">
              <a:solidFill>
                <a:srgbClr val="000000"/>
              </a:solidFill>
            </a:endParaRPr>
          </a:p>
        </p:txBody>
      </p:sp>
      <p:cxnSp>
        <p:nvCxnSpPr>
          <p:cNvPr id="842" name="Google Shape;842;p89"/>
          <p:cNvCxnSpPr/>
          <p:nvPr/>
        </p:nvCxnSpPr>
        <p:spPr>
          <a:xfrm>
            <a:off x="6963600" y="3032709"/>
            <a:ext cx="0" cy="8280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43" name="Google Shape;843;p89"/>
          <p:cNvSpPr txBox="1">
            <a:spLocks noGrp="1"/>
          </p:cNvSpPr>
          <p:nvPr>
            <p:ph type="body" idx="4294967295"/>
          </p:nvPr>
        </p:nvSpPr>
        <p:spPr>
          <a:xfrm>
            <a:off x="2485949" y="1395004"/>
            <a:ext cx="2243525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lvl="0" indent="-133350">
              <a:lnSpc>
                <a:spcPct val="150000"/>
              </a:lnSpc>
              <a:buClr>
                <a:srgbClr val="000000"/>
              </a:buClr>
              <a:buSzPts val="1200"/>
            </a:pPr>
            <a:r>
              <a:rPr lang="en-US" sz="1200" b="1" dirty="0" smtClean="0">
                <a:solidFill>
                  <a:schemeClr val="tx1"/>
                </a:solidFill>
              </a:rPr>
              <a:t>When Models Meet Data</a:t>
            </a:r>
          </a:p>
          <a:p>
            <a:pPr marL="57150" lvl="0" indent="-133350">
              <a:lnSpc>
                <a:spcPct val="150000"/>
              </a:lnSpc>
              <a:buClr>
                <a:srgbClr val="000000"/>
              </a:buClr>
              <a:buSzPts val="1200"/>
            </a:pPr>
            <a:r>
              <a:rPr lang="en-US" sz="1200" dirty="0" smtClean="0">
                <a:solidFill>
                  <a:srgbClr val="000000"/>
                </a:solidFill>
              </a:rPr>
              <a:t>Linear Regression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5" name="Google Shape;845;p89"/>
          <p:cNvSpPr txBox="1">
            <a:spLocks noGrp="1"/>
          </p:cNvSpPr>
          <p:nvPr>
            <p:ph type="body" idx="4294967295"/>
          </p:nvPr>
        </p:nvSpPr>
        <p:spPr>
          <a:xfrm>
            <a:off x="6998376" y="1395004"/>
            <a:ext cx="1982476" cy="738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lvl="0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US" sz="1200" dirty="0" smtClean="0">
                <a:solidFill>
                  <a:schemeClr val="bg2"/>
                </a:solidFill>
              </a:rPr>
              <a:t>Classification with SVM</a:t>
            </a:r>
          </a:p>
          <a:p>
            <a:pPr marL="57150" lvl="0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US" sz="1200" dirty="0" smtClean="0">
                <a:solidFill>
                  <a:srgbClr val="FF0000"/>
                </a:solidFill>
              </a:rPr>
              <a:t>Mid-term examination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46" name="Google Shape;846;p89"/>
          <p:cNvSpPr txBox="1">
            <a:spLocks noGrp="1"/>
          </p:cNvSpPr>
          <p:nvPr>
            <p:ph type="body" idx="4294967295"/>
          </p:nvPr>
        </p:nvSpPr>
        <p:spPr>
          <a:xfrm>
            <a:off x="478049" y="3281772"/>
            <a:ext cx="1928375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lvl="0" indent="-133350">
              <a:lnSpc>
                <a:spcPct val="150000"/>
              </a:lnSpc>
              <a:buSzPts val="1200"/>
            </a:pPr>
            <a:r>
              <a:rPr lang="en-US" sz="1200" dirty="0" smtClean="0"/>
              <a:t>Linear Algebra</a:t>
            </a:r>
          </a:p>
          <a:p>
            <a:pPr marL="57150" lvl="0" indent="-133350">
              <a:lnSpc>
                <a:spcPct val="150000"/>
              </a:lnSpc>
              <a:buSzPts val="1200"/>
            </a:pPr>
            <a:r>
              <a:rPr lang="en-US" sz="1200" dirty="0" smtClean="0"/>
              <a:t>Analytic Geometry</a:t>
            </a:r>
            <a:endParaRPr lang="en-US" sz="1200" dirty="0"/>
          </a:p>
        </p:txBody>
      </p:sp>
      <p:sp>
        <p:nvSpPr>
          <p:cNvPr id="847" name="Google Shape;847;p89"/>
          <p:cNvSpPr txBox="1">
            <a:spLocks noGrp="1"/>
          </p:cNvSpPr>
          <p:nvPr>
            <p:ph type="body" idx="4294967295"/>
          </p:nvPr>
        </p:nvSpPr>
        <p:spPr>
          <a:xfrm>
            <a:off x="2485949" y="3281772"/>
            <a:ext cx="2461526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lvl="0" indent="-133350">
              <a:lnSpc>
                <a:spcPct val="150000"/>
              </a:lnSpc>
              <a:buSzPts val="1200"/>
            </a:pPr>
            <a:r>
              <a:rPr lang="en-US" sz="1200" dirty="0" smtClean="0">
                <a:solidFill>
                  <a:schemeClr val="bg2"/>
                </a:solidFill>
              </a:rPr>
              <a:t>Matrix Decomposition</a:t>
            </a:r>
          </a:p>
          <a:p>
            <a:pPr marL="57150" lvl="0" indent="-133350">
              <a:lnSpc>
                <a:spcPct val="150000"/>
              </a:lnSpc>
              <a:buSzPts val="1200"/>
            </a:pPr>
            <a:r>
              <a:rPr lang="en-US" altLang="ko-KR" sz="1200" dirty="0" smtClean="0">
                <a:solidFill>
                  <a:schemeClr val="bg2"/>
                </a:solidFill>
              </a:rPr>
              <a:t>Vector Calculus</a:t>
            </a:r>
            <a:endParaRPr lang="en-US" altLang="ko-KR" sz="1200" dirty="0">
              <a:solidFill>
                <a:schemeClr val="bg2"/>
              </a:solidFill>
            </a:endParaRPr>
          </a:p>
          <a:p>
            <a:pPr marL="57150" lvl="0" indent="-133350">
              <a:lnSpc>
                <a:spcPct val="150000"/>
              </a:lnSpc>
              <a:buSzPts val="1200"/>
            </a:pP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848" name="Google Shape;848;p89"/>
          <p:cNvSpPr txBox="1">
            <a:spLocks noGrp="1"/>
          </p:cNvSpPr>
          <p:nvPr>
            <p:ph type="body" idx="4294967295"/>
          </p:nvPr>
        </p:nvSpPr>
        <p:spPr>
          <a:xfrm>
            <a:off x="6998375" y="3281772"/>
            <a:ext cx="21297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lvl="0" indent="-133350">
              <a:lnSpc>
                <a:spcPct val="150000"/>
              </a:lnSpc>
              <a:buSzPts val="1200"/>
            </a:pPr>
            <a:r>
              <a:rPr lang="en-US" sz="1200" dirty="0" smtClean="0">
                <a:solidFill>
                  <a:srgbClr val="FF0000"/>
                </a:solidFill>
              </a:rPr>
              <a:t>Project Presentation</a:t>
            </a:r>
            <a:endParaRPr lang="en-US" sz="1200" dirty="0">
              <a:solidFill>
                <a:srgbClr val="FF0000"/>
              </a:solidFill>
            </a:endParaRPr>
          </a:p>
          <a:p>
            <a:pPr marL="57150" lvl="0" indent="-133350">
              <a:lnSpc>
                <a:spcPct val="150000"/>
              </a:lnSpc>
              <a:buSzPts val="1200"/>
            </a:pPr>
            <a:r>
              <a:rPr lang="en-US" sz="1200" dirty="0">
                <a:solidFill>
                  <a:srgbClr val="FF0000"/>
                </a:solidFill>
              </a:rPr>
              <a:t>Final examination</a:t>
            </a:r>
          </a:p>
        </p:txBody>
      </p:sp>
      <p:sp>
        <p:nvSpPr>
          <p:cNvPr id="850" name="Google Shape;850;p89"/>
          <p:cNvSpPr txBox="1">
            <a:spLocks noGrp="1"/>
          </p:cNvSpPr>
          <p:nvPr>
            <p:ph type="title"/>
          </p:nvPr>
        </p:nvSpPr>
        <p:spPr>
          <a:xfrm>
            <a:off x="4729475" y="3023322"/>
            <a:ext cx="19023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w</a:t>
            </a:r>
            <a:r>
              <a:rPr lang="en-US" sz="1400" dirty="0">
                <a:solidFill>
                  <a:srgbClr val="000000"/>
                </a:solidFill>
              </a:rPr>
              <a:t>eek</a:t>
            </a:r>
            <a:r>
              <a:rPr lang="en" sz="1400" dirty="0">
                <a:solidFill>
                  <a:srgbClr val="000000"/>
                </a:solidFill>
              </a:rPr>
              <a:t>.12 ~ 13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851" name="Google Shape;851;p89"/>
          <p:cNvSpPr txBox="1">
            <a:spLocks noGrp="1"/>
          </p:cNvSpPr>
          <p:nvPr>
            <p:ph type="body" idx="4294967295"/>
          </p:nvPr>
        </p:nvSpPr>
        <p:spPr>
          <a:xfrm>
            <a:off x="4729474" y="3310434"/>
            <a:ext cx="2443836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lvl="0" indent="-133350">
              <a:lnSpc>
                <a:spcPct val="150000"/>
              </a:lnSpc>
              <a:buSzPts val="1200"/>
            </a:pPr>
            <a:r>
              <a:rPr lang="en-US" sz="1200" dirty="0" smtClean="0">
                <a:solidFill>
                  <a:schemeClr val="bg2"/>
                </a:solidFill>
              </a:rPr>
              <a:t>Probability and Distribution</a:t>
            </a:r>
          </a:p>
          <a:p>
            <a:pPr marL="57150" lvl="0" indent="-133350">
              <a:lnSpc>
                <a:spcPct val="150000"/>
              </a:lnSpc>
              <a:buSzPts val="1200"/>
            </a:pPr>
            <a:r>
              <a:rPr lang="en-US" sz="1200" dirty="0" smtClean="0">
                <a:solidFill>
                  <a:schemeClr val="bg2"/>
                </a:solidFill>
              </a:rPr>
              <a:t>Continuous Optimization</a:t>
            </a:r>
          </a:p>
        </p:txBody>
      </p:sp>
      <p:sp>
        <p:nvSpPr>
          <p:cNvPr id="29" name="Google Shape;843;p89"/>
          <p:cNvSpPr txBox="1">
            <a:spLocks/>
          </p:cNvSpPr>
          <p:nvPr/>
        </p:nvSpPr>
        <p:spPr>
          <a:xfrm>
            <a:off x="523648" y="1399850"/>
            <a:ext cx="1872175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57150" marR="0" lvl="0" indent="-133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Lato"/>
                <a:sym typeface="Lato"/>
              </a:rPr>
              <a:t>Course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sym typeface="Lato"/>
              </a:rPr>
              <a:t>introduction</a:t>
            </a:r>
            <a:endParaRPr lang="en-US" sz="1200" dirty="0">
              <a:solidFill>
                <a:schemeClr val="bg2"/>
              </a:solidFill>
            </a:endParaRPr>
          </a:p>
          <a:p>
            <a:pPr marL="57150" marR="0" lvl="0" indent="-133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  <a:tabLst/>
              <a:defRPr/>
            </a:pPr>
            <a:r>
              <a:rPr lang="en-US" sz="1200" dirty="0" smtClean="0">
                <a:solidFill>
                  <a:schemeClr val="bg2"/>
                </a:solidFill>
              </a:rPr>
              <a:t>Vector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sym typeface="Lato"/>
            </a:endParaRPr>
          </a:p>
        </p:txBody>
      </p:sp>
      <p:sp>
        <p:nvSpPr>
          <p:cNvPr id="30" name="Google Shape;844;p89"/>
          <p:cNvSpPr txBox="1">
            <a:spLocks/>
          </p:cNvSpPr>
          <p:nvPr/>
        </p:nvSpPr>
        <p:spPr>
          <a:xfrm>
            <a:off x="4681700" y="1395004"/>
            <a:ext cx="2384118" cy="578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57150" marR="0" lvl="0" indent="-133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sym typeface="Lato"/>
              </a:rPr>
              <a:t>Dimensionality Reduction with PCA</a:t>
            </a:r>
          </a:p>
          <a:p>
            <a:pPr marL="57150" marR="0" lvl="0" indent="-133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  <a:tabLst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Density Estimation with GMM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509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Directed Graphical Models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B70F1-7D7C-410B-B11F-D0D01137E1DE}"/>
              </a:ext>
            </a:extLst>
          </p:cNvPr>
          <p:cNvSpPr txBox="1"/>
          <p:nvPr/>
        </p:nvSpPr>
        <p:spPr>
          <a:xfrm>
            <a:off x="365100" y="1327373"/>
            <a:ext cx="852665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Represent causal relation by directed graph</a:t>
            </a:r>
            <a:endParaRPr lang="en-US" altLang="ko-KR" sz="2000" b="1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69438"/>
          <a:stretch/>
        </p:blipFill>
        <p:spPr>
          <a:xfrm>
            <a:off x="6637201" y="2384440"/>
            <a:ext cx="2317613" cy="17746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76" y="2116192"/>
            <a:ext cx="5766238" cy="264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6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Directed Graphical Models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B70F1-7D7C-410B-B11F-D0D01137E1DE}"/>
              </a:ext>
            </a:extLst>
          </p:cNvPr>
          <p:cNvSpPr txBox="1"/>
          <p:nvPr/>
        </p:nvSpPr>
        <p:spPr>
          <a:xfrm>
            <a:off x="365100" y="1327373"/>
            <a:ext cx="852665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Conditional Independence </a:t>
            </a:r>
          </a:p>
          <a:p>
            <a:pPr marL="628650" lvl="4" indent="-360363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Courier New" panose="02070309020205020404" pitchFamily="49" charset="0"/>
              <a:buChar char="o"/>
            </a:pP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“A is conditionally independent of B given C”, denoted </a:t>
            </a:r>
            <a:r>
              <a:rPr lang="en-US" altLang="ko-KR" sz="1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by</a:t>
            </a:r>
            <a:endParaRPr lang="en-US" altLang="ko-KR" sz="18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31376" t="14002" r="33184" b="37293"/>
          <a:stretch/>
        </p:blipFill>
        <p:spPr>
          <a:xfrm>
            <a:off x="924776" y="2924504"/>
            <a:ext cx="2104696" cy="19088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502" t="63093" b="1"/>
          <a:stretch/>
        </p:blipFill>
        <p:spPr>
          <a:xfrm>
            <a:off x="3302875" y="3386902"/>
            <a:ext cx="5730766" cy="14464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325" y="2305050"/>
            <a:ext cx="16573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7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Directed Graphical Models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B70F1-7D7C-410B-B11F-D0D01137E1DE}"/>
              </a:ext>
            </a:extLst>
          </p:cNvPr>
          <p:cNvSpPr txBox="1"/>
          <p:nvPr/>
        </p:nvSpPr>
        <p:spPr>
          <a:xfrm>
            <a:off x="365100" y="1327373"/>
            <a:ext cx="852665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Conditional Independence </a:t>
            </a:r>
          </a:p>
          <a:p>
            <a:pPr marL="628650" lvl="4" indent="-360363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Courier New" panose="02070309020205020404" pitchFamily="49" charset="0"/>
              <a:buChar char="o"/>
            </a:pP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“A is conditionally independent of B given C”, denoted </a:t>
            </a:r>
            <a:r>
              <a:rPr lang="en-US" altLang="ko-KR" sz="1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by</a:t>
            </a:r>
            <a:endParaRPr lang="en-US" altLang="ko-KR" sz="18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2305050"/>
            <a:ext cx="16573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1B6EE47-707C-48F6-BC0B-7D08E8BA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Exercise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A50AED-4CBE-425A-AFBB-F7A66C719C29}"/>
              </a:ext>
            </a:extLst>
          </p:cNvPr>
          <p:cNvSpPr/>
          <p:nvPr/>
        </p:nvSpPr>
        <p:spPr>
          <a:xfrm>
            <a:off x="369600" y="1051175"/>
            <a:ext cx="8404800" cy="3835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Tx/>
              <a:tabLst/>
              <a:defRPr/>
            </a:pPr>
            <a:r>
              <a:rPr lang="en-US" sz="18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</a:rPr>
              <a:t>Choose one of below topics and Explain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</a:rPr>
              <a:t>Normal equation to solve least square problem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Bayes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Theorem and Conditional Probability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4249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1B6EE47-707C-48F6-BC0B-7D08E8BA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Homework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A50AED-4CBE-425A-AFBB-F7A66C719C29}"/>
              </a:ext>
            </a:extLst>
          </p:cNvPr>
          <p:cNvSpPr/>
          <p:nvPr/>
        </p:nvSpPr>
        <p:spPr>
          <a:xfrm>
            <a:off x="369600" y="1051175"/>
            <a:ext cx="8404800" cy="3835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</a:rPr>
              <a:t>Read Chapter 2. Linear Algebra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8840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Next Week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FB70F1-7D7C-410B-B11F-D0D01137E1DE}"/>
              </a:ext>
            </a:extLst>
          </p:cNvPr>
          <p:cNvSpPr txBox="1"/>
          <p:nvPr/>
        </p:nvSpPr>
        <p:spPr>
          <a:xfrm>
            <a:off x="365100" y="1327373"/>
            <a:ext cx="8413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Linear Algebra</a:t>
            </a:r>
          </a:p>
          <a:p>
            <a:pPr marL="803275" lvl="1" indent="-457200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Courier New" panose="02070309020205020404" pitchFamily="49" charset="0"/>
              <a:buChar char="o"/>
              <a:defRPr/>
            </a:pPr>
            <a:r>
              <a:rPr lang="en-US" altLang="ko-KR" sz="20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Solving Systems of Linear Equations</a:t>
            </a:r>
          </a:p>
          <a:p>
            <a:pPr marL="803275" lvl="1" indent="-457200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Courier New" panose="02070309020205020404" pitchFamily="49" charset="0"/>
              <a:buChar char="o"/>
              <a:defRPr/>
            </a:pPr>
            <a:r>
              <a:rPr kumimoji="0" lang="en-US" altLang="ko-KR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Vector Spaces, Affine Spaces</a:t>
            </a:r>
          </a:p>
          <a:p>
            <a:pPr marL="803275" lvl="1" indent="-457200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Courier New" panose="02070309020205020404" pitchFamily="49" charset="0"/>
              <a:buChar char="o"/>
              <a:defRPr/>
            </a:pPr>
            <a:r>
              <a:rPr lang="en-US" altLang="ko-KR" sz="20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Linear Independences and Basis</a:t>
            </a:r>
          </a:p>
          <a:p>
            <a:pPr marL="803275" lvl="1" indent="-457200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Courier New" panose="02070309020205020404" pitchFamily="49" charset="0"/>
              <a:buChar char="o"/>
              <a:defRPr/>
            </a:pPr>
            <a:r>
              <a:rPr kumimoji="0" lang="en-US" altLang="ko-KR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Linear</a:t>
            </a:r>
            <a:r>
              <a:rPr kumimoji="0" lang="en-US" altLang="ko-KR" sz="200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Mapping</a:t>
            </a:r>
            <a:endParaRPr kumimoji="0" lang="en-US" altLang="ko-KR" sz="200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0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12"/>
          <p:cNvSpPr txBox="1">
            <a:spLocks noGrp="1"/>
          </p:cNvSpPr>
          <p:nvPr>
            <p:ph type="title"/>
          </p:nvPr>
        </p:nvSpPr>
        <p:spPr>
          <a:xfrm>
            <a:off x="277575" y="2073250"/>
            <a:ext cx="8642700" cy="9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BongGyun Kim</a:t>
            </a:r>
            <a:endParaRPr sz="3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Office hour: </a:t>
            </a:r>
            <a:r>
              <a:rPr lang="en" sz="3600" dirty="0" smtClean="0">
                <a:solidFill>
                  <a:schemeClr val="dk1"/>
                </a:solidFill>
              </a:rPr>
              <a:t>Mon</a:t>
            </a:r>
            <a:r>
              <a:rPr lang="en-US" sz="3600" dirty="0" smtClean="0">
                <a:solidFill>
                  <a:schemeClr val="dk1"/>
                </a:solidFill>
              </a:rPr>
              <a:t>.</a:t>
            </a:r>
            <a:r>
              <a:rPr lang="en" sz="3600" dirty="0" smtClean="0">
                <a:solidFill>
                  <a:schemeClr val="dk1"/>
                </a:solidFill>
              </a:rPr>
              <a:t> </a:t>
            </a:r>
            <a:r>
              <a:rPr lang="en" sz="3600" dirty="0">
                <a:solidFill>
                  <a:schemeClr val="dk1"/>
                </a:solidFill>
              </a:rPr>
              <a:t>2pm ~ 6pm</a:t>
            </a:r>
            <a:endParaRPr sz="3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@ room 231, building W19</a:t>
            </a:r>
            <a:endParaRPr sz="3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Phone: 042-629-6636</a:t>
            </a:r>
            <a:endParaRPr sz="3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Mobile: 010-6799-6636</a:t>
            </a:r>
            <a:endParaRPr sz="3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bonggyun.kim@endicott.ac.kr</a:t>
            </a:r>
            <a:endParaRPr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922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1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 of Week </a:t>
            </a:r>
            <a:r>
              <a:rPr lang="en" dirty="0" smtClean="0"/>
              <a:t>2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Data, Models, and Learning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B70F1-7D7C-410B-B11F-D0D01137E1DE}"/>
              </a:ext>
            </a:extLst>
          </p:cNvPr>
          <p:cNvSpPr txBox="1"/>
          <p:nvPr/>
        </p:nvSpPr>
        <p:spPr>
          <a:xfrm>
            <a:off x="365100" y="1327373"/>
            <a:ext cx="8413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65000"/>
                    <a:lumOff val="35000"/>
                  </a:schemeClr>
                </a:solidFill>
              </a:rPr>
              <a:t>T</a:t>
            </a:r>
            <a:r>
              <a:rPr lang="en-US" altLang="ko-KR" sz="2000" b="1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here </a:t>
            </a:r>
            <a:r>
              <a:rPr lang="en-US" altLang="ko-KR" sz="2000" b="1" dirty="0">
                <a:solidFill>
                  <a:schemeClr val="bg2">
                    <a:lumMod val="65000"/>
                    <a:lumOff val="35000"/>
                  </a:schemeClr>
                </a:solidFill>
              </a:rPr>
              <a:t>are three major components of a machine learning system: </a:t>
            </a:r>
            <a:r>
              <a:rPr lang="en-US" altLang="ko-KR" sz="2000" b="1" dirty="0">
                <a:solidFill>
                  <a:srgbClr val="FF0000"/>
                </a:solidFill>
              </a:rPr>
              <a:t>data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 models</a:t>
            </a:r>
            <a:r>
              <a:rPr lang="en-US" altLang="ko-KR" sz="2000" b="1" dirty="0">
                <a:solidFill>
                  <a:srgbClr val="FF0000"/>
                </a:solidFill>
              </a:rPr>
              <a:t>, and learning</a:t>
            </a:r>
            <a:r>
              <a:rPr lang="en-US" altLang="ko-KR" sz="2000" b="1" dirty="0">
                <a:solidFill>
                  <a:schemeClr val="bg2">
                    <a:lumMod val="65000"/>
                    <a:lumOff val="35000"/>
                  </a:schemeClr>
                </a:solidFill>
              </a:rPr>
              <a:t>. </a:t>
            </a:r>
            <a:endParaRPr lang="en-US" altLang="ko-KR" sz="2000" b="1" dirty="0" smtClean="0">
              <a:solidFill>
                <a:schemeClr val="bg2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The </a:t>
            </a:r>
            <a:r>
              <a:rPr lang="en-US" altLang="ko-KR" sz="2000" b="1" dirty="0">
                <a:solidFill>
                  <a:schemeClr val="bg2">
                    <a:lumMod val="65000"/>
                    <a:lumOff val="35000"/>
                  </a:schemeClr>
                </a:solidFill>
              </a:rPr>
              <a:t>main question of machine learning is “What </a:t>
            </a:r>
            <a:r>
              <a:rPr lang="en-US" altLang="ko-KR" sz="2000" b="1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do we </a:t>
            </a:r>
            <a:r>
              <a:rPr lang="en-US" altLang="ko-KR" sz="2000" b="1" dirty="0">
                <a:solidFill>
                  <a:schemeClr val="bg2">
                    <a:lumMod val="65000"/>
                    <a:lumOff val="35000"/>
                  </a:schemeClr>
                </a:solidFill>
              </a:rPr>
              <a:t>mean by good models</a:t>
            </a:r>
            <a:r>
              <a:rPr lang="en-US" altLang="ko-KR" sz="2000" b="1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?”.</a:t>
            </a: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We </a:t>
            </a:r>
            <a:r>
              <a:rPr lang="en-US" altLang="ko-KR" sz="2000" b="1" dirty="0">
                <a:solidFill>
                  <a:schemeClr val="bg2">
                    <a:lumMod val="65000"/>
                    <a:lumOff val="35000"/>
                  </a:schemeClr>
                </a:solidFill>
              </a:rPr>
              <a:t>briefly </a:t>
            </a:r>
            <a:r>
              <a:rPr lang="en-US" altLang="ko-KR" sz="2000" b="1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outline the </a:t>
            </a:r>
            <a:r>
              <a:rPr lang="en-US" altLang="ko-KR" sz="2000" b="1" dirty="0">
                <a:solidFill>
                  <a:schemeClr val="bg2">
                    <a:lumMod val="65000"/>
                    <a:lumOff val="35000"/>
                  </a:schemeClr>
                </a:solidFill>
              </a:rPr>
              <a:t>current best practices for training a model such that the </a:t>
            </a:r>
            <a:r>
              <a:rPr lang="en-US" altLang="ko-KR" sz="2000" b="1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resulting predictor </a:t>
            </a:r>
            <a:r>
              <a:rPr lang="en-US" altLang="ko-KR" sz="2000" b="1" dirty="0">
                <a:solidFill>
                  <a:schemeClr val="bg2">
                    <a:lumMod val="65000"/>
                    <a:lumOff val="35000"/>
                  </a:schemeClr>
                </a:solidFill>
              </a:rPr>
              <a:t>does well on data that we have not yet seen.</a:t>
            </a:r>
            <a:endParaRPr lang="en-US" altLang="ko-KR" sz="2000" b="1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8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Data as Vectors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7327"/>
          <a:stretch/>
        </p:blipFill>
        <p:spPr>
          <a:xfrm>
            <a:off x="1649144" y="3065373"/>
            <a:ext cx="6039427" cy="1442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FB70F1-7D7C-410B-B11F-D0D01137E1DE}"/>
              </a:ext>
            </a:extLst>
          </p:cNvPr>
          <p:cNvSpPr txBox="1"/>
          <p:nvPr/>
        </p:nvSpPr>
        <p:spPr>
          <a:xfrm>
            <a:off x="365100" y="1327373"/>
            <a:ext cx="8413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Data in tabular form, represented by N D-dimensional vectors</a:t>
            </a:r>
          </a:p>
          <a:p>
            <a:pPr marL="628650" lvl="4" indent="-360363"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altLang="ko-KR" sz="1800" dirty="0">
                <a:solidFill>
                  <a:schemeClr val="bg2">
                    <a:lumMod val="65000"/>
                    <a:lumOff val="35000"/>
                  </a:schemeClr>
                </a:solidFill>
              </a:rPr>
              <a:t>Each row to be a particular </a:t>
            </a:r>
            <a:r>
              <a:rPr lang="en-US" altLang="ko-KR" sz="1800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example (n = 1, …, N)</a:t>
            </a:r>
          </a:p>
          <a:p>
            <a:pPr marL="628650" lvl="4" indent="-360363"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altLang="ko-KR" sz="1800" dirty="0">
                <a:solidFill>
                  <a:schemeClr val="bg2">
                    <a:lumMod val="65000"/>
                    <a:lumOff val="35000"/>
                  </a:schemeClr>
                </a:solidFill>
              </a:rPr>
              <a:t>Each column to be a particular </a:t>
            </a:r>
            <a:r>
              <a:rPr lang="en-US" altLang="ko-KR" sz="1800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feature (d </a:t>
            </a:r>
            <a:r>
              <a:rPr lang="en-US" altLang="ko-KR" sz="1800" dirty="0">
                <a:solidFill>
                  <a:schemeClr val="bg2">
                    <a:lumMod val="65000"/>
                    <a:lumOff val="35000"/>
                  </a:schemeClr>
                </a:solidFill>
              </a:rPr>
              <a:t>= 1, …, </a:t>
            </a:r>
            <a:r>
              <a:rPr lang="en-US" altLang="ko-KR" sz="1800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D)</a:t>
            </a:r>
            <a:endParaRPr lang="en-US" altLang="ko-KR" sz="1800" dirty="0">
              <a:solidFill>
                <a:schemeClr val="bg2">
                  <a:lumMod val="65000"/>
                  <a:lumOff val="35000"/>
                </a:schemeClr>
              </a:solidFill>
            </a:endParaRPr>
          </a:p>
          <a:p>
            <a:pPr marL="628650" lvl="4" indent="-360363"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endParaRPr lang="en-US" altLang="ko-KR" sz="2000" b="1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왼쪽 중괄호 1"/>
          <p:cNvSpPr/>
          <p:nvPr/>
        </p:nvSpPr>
        <p:spPr>
          <a:xfrm>
            <a:off x="1159620" y="3399790"/>
            <a:ext cx="360218" cy="11083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왼쪽 중괄호 8"/>
          <p:cNvSpPr/>
          <p:nvPr/>
        </p:nvSpPr>
        <p:spPr>
          <a:xfrm rot="5400000">
            <a:off x="3799758" y="1111153"/>
            <a:ext cx="108943" cy="38476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44090" y="2700325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9700" y="3786763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</a:t>
            </a:r>
            <a:endParaRPr lang="en-US" sz="2000" b="1" dirty="0"/>
          </a:p>
        </p:txBody>
      </p:sp>
      <p:sp>
        <p:nvSpPr>
          <p:cNvPr id="10" name="왼쪽 중괄호 9"/>
          <p:cNvSpPr/>
          <p:nvPr/>
        </p:nvSpPr>
        <p:spPr>
          <a:xfrm rot="5400000" flipH="1">
            <a:off x="3913444" y="2534927"/>
            <a:ext cx="236453" cy="43503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왼쪽 중괄호 10"/>
          <p:cNvSpPr/>
          <p:nvPr/>
        </p:nvSpPr>
        <p:spPr>
          <a:xfrm rot="5400000" flipH="1">
            <a:off x="7106566" y="4246315"/>
            <a:ext cx="236455" cy="9275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94725" y="4706446"/>
            <a:ext cx="2709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X </a:t>
            </a:r>
            <a:r>
              <a:rPr lang="en-US" sz="2000" dirty="0" smtClean="0"/>
              <a:t>= {</a:t>
            </a:r>
            <a:r>
              <a:rPr lang="en-US" sz="2000" b="1" dirty="0" smtClean="0"/>
              <a:t>x</a:t>
            </a:r>
            <a:r>
              <a:rPr lang="en-US" sz="2000" b="1" baseline="-25000" dirty="0" smtClean="0"/>
              <a:t>1</a:t>
            </a:r>
            <a:r>
              <a:rPr lang="en-US" sz="2000" b="1" dirty="0" smtClean="0"/>
              <a:t>, …, </a:t>
            </a:r>
            <a:r>
              <a:rPr lang="en-US" sz="2000" b="1" dirty="0" err="1" smtClean="0"/>
              <a:t>x</a:t>
            </a:r>
            <a:r>
              <a:rPr lang="en-US" sz="2000" b="1" baseline="-25000" dirty="0" err="1" smtClean="0"/>
              <a:t>n</a:t>
            </a:r>
            <a:r>
              <a:rPr lang="en-US" sz="2000" dirty="0" smtClean="0"/>
              <a:t>} </a:t>
            </a:r>
            <a:r>
              <a:rPr lang="en-US" sz="2000" dirty="0" smtClean="0"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roman"/>
                <a:sym typeface="Symbol" panose="05050102010706020507" pitchFamily="18" charset="2"/>
              </a:rPr>
              <a:t>R</a:t>
            </a:r>
            <a:r>
              <a:rPr lang="en-US" sz="2000" i="1" baseline="30000" dirty="0" smtClean="0">
                <a:sym typeface="Symbol" panose="05050102010706020507" pitchFamily="18" charset="2"/>
              </a:rPr>
              <a:t>NXD</a:t>
            </a:r>
            <a:endParaRPr lang="en-US" sz="2000" i="1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6789926" y="4691328"/>
            <a:ext cx="2239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Y = </a:t>
            </a:r>
            <a:r>
              <a:rPr lang="en-US" sz="2000" dirty="0" smtClean="0"/>
              <a:t>{y</a:t>
            </a:r>
            <a:r>
              <a:rPr lang="en-US" sz="2000" baseline="-25000" dirty="0"/>
              <a:t>1</a:t>
            </a:r>
            <a:r>
              <a:rPr lang="en-US" sz="2000" dirty="0" smtClean="0"/>
              <a:t>,…, </a:t>
            </a:r>
            <a:r>
              <a:rPr lang="en-US" sz="2000" dirty="0" err="1" smtClean="0"/>
              <a:t>y</a:t>
            </a:r>
            <a:r>
              <a:rPr lang="en-US" sz="2000" baseline="-25000" dirty="0" err="1"/>
              <a:t>n</a:t>
            </a:r>
            <a:r>
              <a:rPr lang="en-US" sz="2000" dirty="0" smtClean="0"/>
              <a:t>} </a:t>
            </a:r>
            <a:r>
              <a:rPr lang="en-US" sz="2000" dirty="0">
                <a:sym typeface="Symbol" panose="05050102010706020507" pitchFamily="18" charset="2"/>
              </a:rPr>
              <a:t> </a:t>
            </a:r>
            <a:r>
              <a:rPr lang="en-US" sz="2000" dirty="0">
                <a:latin typeface="roman"/>
                <a:sym typeface="Symbol" panose="05050102010706020507" pitchFamily="18" charset="2"/>
              </a:rPr>
              <a:t>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924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Models as Functions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B70F1-7D7C-410B-B11F-D0D01137E1DE}"/>
              </a:ext>
            </a:extLst>
          </p:cNvPr>
          <p:cNvSpPr txBox="1"/>
          <p:nvPr/>
        </p:nvSpPr>
        <p:spPr>
          <a:xfrm>
            <a:off x="365100" y="1327373"/>
            <a:ext cx="841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A predictor is a function with input of x, output of y</a:t>
            </a:r>
          </a:p>
          <a:p>
            <a:pPr marL="628650" lvl="4" indent="-360363"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altLang="ko-KR" sz="1800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x is a D-dimensional vector, y is a real number</a:t>
            </a:r>
          </a:p>
          <a:p>
            <a:pPr marL="628650" lvl="4" indent="-360363"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endParaRPr lang="en-US" altLang="ko-KR" sz="1800" dirty="0">
              <a:solidFill>
                <a:schemeClr val="bg2">
                  <a:lumMod val="65000"/>
                  <a:lumOff val="35000"/>
                </a:schemeClr>
              </a:solidFill>
            </a:endParaRPr>
          </a:p>
          <a:p>
            <a:pPr marL="628650" lvl="4" indent="-360363"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altLang="ko-KR" sz="1800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In this book, we consider the linear functions, (or affine function, when , </a:t>
            </a:r>
            <a:r>
              <a:rPr lang="en-US" altLang="ko-KR" sz="1800" dirty="0" smtClean="0">
                <a:solidFill>
                  <a:schemeClr val="bg2">
                    <a:lumMod val="65000"/>
                    <a:lumOff val="35000"/>
                  </a:schemeClr>
                </a:solidFill>
                <a:sym typeface="Symbol" panose="05050102010706020507" pitchFamily="18" charset="2"/>
              </a:rPr>
              <a:t> and </a:t>
            </a:r>
            <a:r>
              <a:rPr lang="en-US" altLang="ko-KR" sz="1800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x are tensors)</a:t>
            </a:r>
          </a:p>
          <a:p>
            <a:pPr marL="628650" lvl="4" indent="-360363"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endParaRPr lang="en-US" altLang="ko-KR" sz="2000" b="1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2222606"/>
            <a:ext cx="1905000" cy="581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987" y="3566502"/>
            <a:ext cx="2486025" cy="666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155" y="3199963"/>
            <a:ext cx="2934894" cy="185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2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Models as Probability Distributions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666" y="2622033"/>
            <a:ext cx="3630667" cy="23503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692" y="2872311"/>
            <a:ext cx="1514475" cy="514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FB70F1-7D7C-410B-B11F-D0D01137E1DE}"/>
              </a:ext>
            </a:extLst>
          </p:cNvPr>
          <p:cNvSpPr txBox="1"/>
          <p:nvPr/>
        </p:nvSpPr>
        <p:spPr>
          <a:xfrm>
            <a:off x="365100" y="1327373"/>
            <a:ext cx="84138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A predictor is a probability distribution with given parameter of </a:t>
            </a:r>
            <a:r>
              <a:rPr lang="en-US" altLang="ko-KR" sz="2000" b="1" dirty="0" smtClean="0">
                <a:solidFill>
                  <a:schemeClr val="bg2">
                    <a:lumMod val="65000"/>
                    <a:lumOff val="35000"/>
                  </a:schemeClr>
                </a:solidFill>
                <a:sym typeface="Symbol" panose="05050102010706020507" pitchFamily="18" charset="2"/>
              </a:rPr>
              <a:t></a:t>
            </a:r>
          </a:p>
          <a:p>
            <a:pPr marL="628650" lvl="4" indent="-360363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Courier New" panose="02070309020205020404" pitchFamily="49" charset="0"/>
              <a:buChar char="o"/>
            </a:pPr>
            <a:r>
              <a:rPr lang="en-US" altLang="ko-KR" sz="1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E.g. Gaussian</a:t>
            </a: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, </a:t>
            </a:r>
            <a:r>
              <a:rPr lang="en-US" altLang="ko-KR" sz="1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Bernoulli, Poisson distribution</a:t>
            </a:r>
            <a:endParaRPr lang="en-US" altLang="ko-KR" sz="2000" b="1" dirty="0" smtClean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Learning as Finding Parameters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B70F1-7D7C-410B-B11F-D0D01137E1DE}"/>
              </a:ext>
            </a:extLst>
          </p:cNvPr>
          <p:cNvSpPr txBox="1"/>
          <p:nvPr/>
        </p:nvSpPr>
        <p:spPr>
          <a:xfrm>
            <a:off x="365100" y="1327373"/>
            <a:ext cx="85266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65000"/>
                    <a:lumOff val="35000"/>
                  </a:schemeClr>
                </a:solidFill>
              </a:rPr>
              <a:t>There are conceptually three distinct algorithmic </a:t>
            </a:r>
            <a:r>
              <a:rPr lang="en-US" altLang="ko-KR" sz="2000" b="1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phases</a:t>
            </a:r>
            <a:endParaRPr lang="en-US" altLang="ko-KR" sz="18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628650" lvl="4" indent="-360363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Courier New" panose="02070309020205020404" pitchFamily="49" charset="0"/>
              <a:buChar char="o"/>
            </a:pP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Hyperparameter </a:t>
            </a:r>
            <a:r>
              <a:rPr lang="en-US" altLang="ko-KR" sz="1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tuning or </a:t>
            </a: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model </a:t>
            </a:r>
            <a:r>
              <a:rPr lang="en-US" altLang="ko-KR" sz="1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selection</a:t>
            </a:r>
          </a:p>
          <a:p>
            <a:pPr marL="630238" lvl="4" indent="-285750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Arial" panose="020B0604020202020204" pitchFamily="34" charset="0"/>
              <a:buChar char="‒"/>
            </a:pPr>
            <a:r>
              <a:rPr lang="en-US" altLang="ko-KR" dirty="0">
                <a:solidFill>
                  <a:srgbClr val="000000">
                    <a:lumMod val="65000"/>
                    <a:lumOff val="35000"/>
                  </a:srgbClr>
                </a:solidFill>
              </a:rPr>
              <a:t>number of parameters, or specific </a:t>
            </a:r>
            <a:r>
              <a:rPr lang="en-US" altLang="ko-KR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distribution</a:t>
            </a:r>
            <a:endParaRPr lang="en-US" altLang="ko-KR" sz="1600" b="1" dirty="0" smtClean="0">
              <a:solidFill>
                <a:schemeClr val="bg2">
                  <a:lumMod val="65000"/>
                  <a:lumOff val="35000"/>
                </a:schemeClr>
              </a:solidFill>
            </a:endParaRPr>
          </a:p>
          <a:p>
            <a:pPr marL="628650" lvl="4" indent="-360363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Courier New" panose="02070309020205020404" pitchFamily="49" charset="0"/>
              <a:buChar char="o"/>
            </a:pPr>
            <a:r>
              <a:rPr lang="en-US" altLang="ko-KR" sz="1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Training or parameter estimation</a:t>
            </a:r>
          </a:p>
          <a:p>
            <a:pPr marL="630238" lvl="4" indent="-285750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Arial" panose="020B0604020202020204" pitchFamily="34" charset="0"/>
              <a:buChar char="‒"/>
            </a:pPr>
            <a:r>
              <a:rPr lang="en-US" altLang="ko-KR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For </a:t>
            </a:r>
            <a:r>
              <a:rPr lang="en-US" altLang="ko-KR" dirty="0">
                <a:solidFill>
                  <a:srgbClr val="000000">
                    <a:lumMod val="65000"/>
                    <a:lumOff val="35000"/>
                  </a:srgbClr>
                </a:solidFill>
              </a:rPr>
              <a:t>the </a:t>
            </a:r>
            <a:r>
              <a:rPr lang="en-US" altLang="ko-KR" dirty="0">
                <a:solidFill>
                  <a:srgbClr val="FF0000"/>
                </a:solidFill>
              </a:rPr>
              <a:t>non-probabilistic model</a:t>
            </a:r>
            <a:r>
              <a:rPr lang="en-US" altLang="ko-KR" dirty="0">
                <a:solidFill>
                  <a:srgbClr val="000000">
                    <a:lumMod val="65000"/>
                    <a:lumOff val="35000"/>
                  </a:srgbClr>
                </a:solidFill>
              </a:rPr>
              <a:t>, we follow the principle of </a:t>
            </a:r>
            <a:r>
              <a:rPr lang="en-US" altLang="ko-KR" dirty="0" smtClean="0">
                <a:solidFill>
                  <a:srgbClr val="FF0000"/>
                </a:solidFill>
              </a:rPr>
              <a:t>empirical risk minimization</a:t>
            </a:r>
          </a:p>
          <a:p>
            <a:pPr marL="630238" lvl="4" indent="-285750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Arial" panose="020B0604020202020204" pitchFamily="34" charset="0"/>
              <a:buChar char="‒"/>
            </a:pPr>
            <a:r>
              <a:rPr lang="en-US" altLang="ko-KR" dirty="0">
                <a:solidFill>
                  <a:srgbClr val="000000">
                    <a:lumMod val="65000"/>
                    <a:lumOff val="35000"/>
                  </a:srgbClr>
                </a:solidFill>
              </a:rPr>
              <a:t>With </a:t>
            </a:r>
            <a:r>
              <a:rPr lang="en-US" altLang="ko-KR" dirty="0">
                <a:solidFill>
                  <a:srgbClr val="FF0000"/>
                </a:solidFill>
              </a:rPr>
              <a:t>a statistical model</a:t>
            </a:r>
            <a:r>
              <a:rPr lang="en-US" altLang="ko-KR" dirty="0">
                <a:solidFill>
                  <a:srgbClr val="000000">
                    <a:lumMod val="65000"/>
                    <a:lumOff val="35000"/>
                  </a:srgbClr>
                </a:solidFill>
              </a:rPr>
              <a:t>, the principle of maximum likelihood is used </a:t>
            </a:r>
            <a:r>
              <a:rPr lang="en-US" altLang="ko-KR" dirty="0">
                <a:solidFill>
                  <a:srgbClr val="FF0000"/>
                </a:solidFill>
              </a:rPr>
              <a:t>maximum </a:t>
            </a:r>
            <a:r>
              <a:rPr lang="en-US" altLang="ko-KR" dirty="0" smtClean="0">
                <a:solidFill>
                  <a:srgbClr val="FF0000"/>
                </a:solidFill>
              </a:rPr>
              <a:t>likelihood</a:t>
            </a:r>
            <a:r>
              <a:rPr lang="en-US" altLang="ko-KR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 to </a:t>
            </a:r>
            <a:r>
              <a:rPr lang="en-US" altLang="ko-KR" dirty="0">
                <a:solidFill>
                  <a:srgbClr val="000000">
                    <a:lumMod val="65000"/>
                    <a:lumOff val="35000"/>
                  </a:srgbClr>
                </a:solidFill>
              </a:rPr>
              <a:t>find a good set of </a:t>
            </a:r>
            <a:r>
              <a:rPr lang="en-US" altLang="ko-KR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parameters</a:t>
            </a:r>
          </a:p>
          <a:p>
            <a:pPr marL="344488" lvl="4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</a:pPr>
            <a:r>
              <a:rPr lang="en-US" altLang="ko-KR" dirty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r>
              <a:rPr lang="en-US" altLang="ko-KR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     </a:t>
            </a:r>
            <a:r>
              <a:rPr lang="en-US" altLang="ko-KR" dirty="0" smtClean="0">
                <a:solidFill>
                  <a:srgbClr val="000000">
                    <a:lumMod val="65000"/>
                    <a:lumOff val="35000"/>
                  </a:srgbClr>
                </a:solidFill>
                <a:sym typeface="Wingdings" panose="05000000000000000000" pitchFamily="2" charset="2"/>
              </a:rPr>
              <a:t> hill climbing approaches where ‘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the gradients (vector calculus)</a:t>
            </a:r>
            <a:r>
              <a:rPr lang="en-US" altLang="ko-KR" dirty="0" smtClean="0">
                <a:solidFill>
                  <a:srgbClr val="000000">
                    <a:lumMod val="65000"/>
                    <a:lumOff val="35000"/>
                  </a:srgbClr>
                </a:solidFill>
                <a:sym typeface="Wingdings" panose="05000000000000000000" pitchFamily="2" charset="2"/>
              </a:rPr>
              <a:t>’ is to be used</a:t>
            </a:r>
            <a:endParaRPr lang="en-US" altLang="ko-KR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628650" lvl="4" indent="-360363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Courier New" panose="02070309020205020404" pitchFamily="49" charset="0"/>
              <a:buChar char="o"/>
            </a:pPr>
            <a:r>
              <a:rPr lang="en-US" altLang="ko-KR" sz="1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Prediction </a:t>
            </a: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or </a:t>
            </a:r>
            <a:r>
              <a:rPr lang="en-US" altLang="ko-KR" sz="1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inference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36028" y="2624957"/>
            <a:ext cx="8418786" cy="1639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Empirical Risk Minimization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B70F1-7D7C-410B-B11F-D0D01137E1DE}"/>
              </a:ext>
            </a:extLst>
          </p:cNvPr>
          <p:cNvSpPr txBox="1"/>
          <p:nvPr/>
        </p:nvSpPr>
        <p:spPr>
          <a:xfrm>
            <a:off x="365099" y="1327373"/>
            <a:ext cx="8778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65000"/>
                    <a:lumOff val="35000"/>
                  </a:schemeClr>
                </a:solidFill>
              </a:rPr>
              <a:t>There are </a:t>
            </a:r>
            <a:r>
              <a:rPr lang="en-US" altLang="ko-KR" sz="2000" b="1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four main design choices</a:t>
            </a:r>
            <a:endParaRPr lang="en-US" altLang="ko-KR" sz="18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628650" lvl="4" indent="-360363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eriod"/>
            </a:pPr>
            <a:r>
              <a:rPr lang="en-US" altLang="ko-KR" sz="1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What </a:t>
            </a: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is </a:t>
            </a:r>
            <a:r>
              <a:rPr lang="en-US" altLang="ko-KR" sz="1800" dirty="0">
                <a:solidFill>
                  <a:srgbClr val="FF0000"/>
                </a:solidFill>
              </a:rPr>
              <a:t>the set of functions </a:t>
            </a: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we allow the predictor to take</a:t>
            </a:r>
            <a:r>
              <a:rPr lang="en-US" altLang="ko-KR" sz="1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? (e.g. affine function)</a:t>
            </a:r>
            <a:endParaRPr lang="en-US" altLang="ko-KR" sz="18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628650" lvl="4" indent="-360363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eriod"/>
            </a:pPr>
            <a:r>
              <a:rPr lang="en-US" altLang="ko-KR" sz="1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How </a:t>
            </a: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do we </a:t>
            </a:r>
            <a:r>
              <a:rPr lang="en-US" altLang="ko-KR" sz="1800" dirty="0">
                <a:solidFill>
                  <a:srgbClr val="FF0000"/>
                </a:solidFill>
              </a:rPr>
              <a:t>measure how well the predictor performs </a:t>
            </a:r>
            <a:r>
              <a:rPr lang="en-US" altLang="ko-KR" sz="1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on the </a:t>
            </a: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training data</a:t>
            </a:r>
            <a:r>
              <a:rPr lang="en-US" altLang="ko-KR" sz="1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?</a:t>
            </a:r>
          </a:p>
          <a:p>
            <a:pPr marL="268287" lvl="4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</a:pP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r>
              <a:rPr lang="en-US" altLang="ko-KR" sz="1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     (e.g. least square function)</a:t>
            </a:r>
            <a:endParaRPr lang="en-US" altLang="ko-KR" sz="18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628650" lvl="4" indent="-360363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eriod" startAt="3"/>
            </a:pPr>
            <a:r>
              <a:rPr lang="en-US" altLang="ko-KR" sz="1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How </a:t>
            </a: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do we construct predictors from only training </a:t>
            </a:r>
            <a:r>
              <a:rPr lang="en-US" altLang="ko-KR" sz="1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data that </a:t>
            </a: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performs well on unseen test data</a:t>
            </a:r>
            <a:r>
              <a:rPr lang="en-US" altLang="ko-KR" sz="1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? (</a:t>
            </a:r>
            <a:r>
              <a:rPr lang="en-US" altLang="ko-KR" sz="1800" dirty="0" smtClean="0">
                <a:solidFill>
                  <a:srgbClr val="FF0000"/>
                </a:solidFill>
              </a:rPr>
              <a:t>model selection </a:t>
            </a:r>
            <a:r>
              <a:rPr lang="en-US" altLang="ko-KR" sz="1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to avoid overfitting)</a:t>
            </a:r>
            <a:endParaRPr lang="en-US" altLang="ko-KR" sz="18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628650" lvl="4" indent="-360363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eriod" startAt="3"/>
            </a:pPr>
            <a:r>
              <a:rPr lang="en-US" altLang="ko-KR" sz="18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What </a:t>
            </a: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is the procedure for searching over the space of models?</a:t>
            </a:r>
            <a:endParaRPr lang="en-US" altLang="ko-KR" sz="1800" dirty="0" smtClean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57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2400" dirty="0" smtClean="0">
                <a:solidFill>
                  <a:schemeClr val="dk1"/>
                </a:solidFill>
              </a:rPr>
              <a:t>1. What </a:t>
            </a:r>
            <a:r>
              <a:rPr lang="en-US" sz="2400" dirty="0">
                <a:solidFill>
                  <a:schemeClr val="dk1"/>
                </a:solidFill>
              </a:rPr>
              <a:t>is the set of functions we allow the predictor to take?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904" y="969579"/>
            <a:ext cx="5882756" cy="32652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904" y="4234781"/>
            <a:ext cx="5839213" cy="66829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6696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6252</TotalTime>
  <Words>868</Words>
  <Application>Microsoft Office PowerPoint</Application>
  <PresentationFormat>화면 슬라이드 쇼(16:9)</PresentationFormat>
  <Paragraphs>127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Arial</vt:lpstr>
      <vt:lpstr>roman</vt:lpstr>
      <vt:lpstr>Lato</vt:lpstr>
      <vt:lpstr>Raleway</vt:lpstr>
      <vt:lpstr>Wingdings</vt:lpstr>
      <vt:lpstr>Courier New</vt:lpstr>
      <vt:lpstr>Symbol</vt:lpstr>
      <vt:lpstr>Simple Light</vt:lpstr>
      <vt:lpstr>Swiss</vt:lpstr>
      <vt:lpstr>Swiss</vt:lpstr>
      <vt:lpstr>Mathematics for AI</vt:lpstr>
      <vt:lpstr>Course Schedule</vt:lpstr>
      <vt:lpstr>Data, Models, and Learning</vt:lpstr>
      <vt:lpstr>Data as Vectors</vt:lpstr>
      <vt:lpstr>Models as Functions</vt:lpstr>
      <vt:lpstr>Models as Probability Distributions</vt:lpstr>
      <vt:lpstr>Learning as Finding Parameters</vt:lpstr>
      <vt:lpstr>Empirical Risk Minimization</vt:lpstr>
      <vt:lpstr>1. What is the set of functions we allow the predictor to take?</vt:lpstr>
      <vt:lpstr>2. How do we measure how well the predictor performs on the training data?</vt:lpstr>
      <vt:lpstr>2. How do we measure how well the predictor performs on the training data?</vt:lpstr>
      <vt:lpstr>3. How do we construct predictors from only training data that performs well on unseen test data?</vt:lpstr>
      <vt:lpstr>3. How do we construct predictors from only training data that performs well on unseen test data?</vt:lpstr>
      <vt:lpstr>Learning as Finding Parameters</vt:lpstr>
      <vt:lpstr>Models as Probability Distributions</vt:lpstr>
      <vt:lpstr>Parameter Estimation – Statistical Model</vt:lpstr>
      <vt:lpstr>Parameter Estimation – Probablistic Model</vt:lpstr>
      <vt:lpstr>How to avoid overfitting?</vt:lpstr>
      <vt:lpstr>How to avoid overfitting?</vt:lpstr>
      <vt:lpstr>Directed Graphical Models</vt:lpstr>
      <vt:lpstr>Directed Graphical Models</vt:lpstr>
      <vt:lpstr>Directed Graphical Models</vt:lpstr>
      <vt:lpstr>Exercise</vt:lpstr>
      <vt:lpstr>Homework</vt:lpstr>
      <vt:lpstr>Next Week</vt:lpstr>
      <vt:lpstr>BongGyun Kim  Office hour: Mon. 2pm ~ 6pm @ room 231, building W19  Phone: 042-629-6636 Mobile: 010-6799-6636 bonggyun.kim@endicott.ac.kr</vt:lpstr>
      <vt:lpstr>End of Week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Thinking  and Basic Mathematics</dc:title>
  <dc:creator>USER</dc:creator>
  <cp:lastModifiedBy>Bong Kim</cp:lastModifiedBy>
  <cp:revision>184</cp:revision>
  <dcterms:modified xsi:type="dcterms:W3CDTF">2023-03-12T23:06:09Z</dcterms:modified>
</cp:coreProperties>
</file>