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2" r:id="rId3"/>
  </p:sldMasterIdLst>
  <p:notesMasterIdLst>
    <p:notesMasterId r:id="rId51"/>
  </p:notesMasterIdLst>
  <p:sldIdLst>
    <p:sldId id="256" r:id="rId4"/>
    <p:sldId id="2570" r:id="rId5"/>
    <p:sldId id="2454" r:id="rId6"/>
    <p:sldId id="2610" r:id="rId7"/>
    <p:sldId id="2578" r:id="rId8"/>
    <p:sldId id="2506" r:id="rId9"/>
    <p:sldId id="2509" r:id="rId10"/>
    <p:sldId id="2510" r:id="rId11"/>
    <p:sldId id="2511" r:id="rId12"/>
    <p:sldId id="2513" r:id="rId13"/>
    <p:sldId id="2514" r:id="rId14"/>
    <p:sldId id="2515" r:id="rId15"/>
    <p:sldId id="2516" r:id="rId16"/>
    <p:sldId id="2522" r:id="rId17"/>
    <p:sldId id="2523" r:id="rId18"/>
    <p:sldId id="2525" r:id="rId19"/>
    <p:sldId id="2569" r:id="rId20"/>
    <p:sldId id="2611" r:id="rId21"/>
    <p:sldId id="2613" r:id="rId22"/>
    <p:sldId id="2614" r:id="rId23"/>
    <p:sldId id="2615" r:id="rId24"/>
    <p:sldId id="2612" r:id="rId25"/>
    <p:sldId id="2496" r:id="rId26"/>
    <p:sldId id="2497" r:id="rId27"/>
    <p:sldId id="2529" r:id="rId28"/>
    <p:sldId id="2530" r:id="rId29"/>
    <p:sldId id="2535" r:id="rId30"/>
    <p:sldId id="2539" r:id="rId31"/>
    <p:sldId id="2540" r:id="rId32"/>
    <p:sldId id="2541" r:id="rId33"/>
    <p:sldId id="2542" r:id="rId34"/>
    <p:sldId id="2543" r:id="rId35"/>
    <p:sldId id="2544" r:id="rId36"/>
    <p:sldId id="2607" r:id="rId37"/>
    <p:sldId id="2617" r:id="rId38"/>
    <p:sldId id="2618" r:id="rId39"/>
    <p:sldId id="2619" r:id="rId40"/>
    <p:sldId id="2620" r:id="rId41"/>
    <p:sldId id="2547" r:id="rId42"/>
    <p:sldId id="2548" r:id="rId43"/>
    <p:sldId id="2621" r:id="rId44"/>
    <p:sldId id="2549" r:id="rId45"/>
    <p:sldId id="2622" r:id="rId46"/>
    <p:sldId id="2616" r:id="rId47"/>
    <p:sldId id="2576" r:id="rId48"/>
    <p:sldId id="2608" r:id="rId49"/>
    <p:sldId id="301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" panose="02040503050406030204" pitchFamily="18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Imprint MT Shadow" panose="04020605060303030202" pitchFamily="82" charset="0"/>
      <p:regular r:id="rId61"/>
    </p:embeddedFont>
    <p:embeddedFont>
      <p:font typeface="Lato" panose="020B0600000101010101" charset="0"/>
      <p:regular r:id="rId62"/>
      <p:bold r:id="rId63"/>
      <p:italic r:id="rId64"/>
      <p:boldItalic r:id="rId65"/>
    </p:embeddedFont>
    <p:embeddedFont>
      <p:font typeface="Raleway" panose="020B0600000101010101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5E196-6719-435A-AC49-EC5E3B02762C}">
  <a:tblStyle styleId="{4005E196-6719-435A-AC49-EC5E3B027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156"/>
      </p:cViewPr>
      <p:guideLst>
        <p:guide orient="horz" pos="3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1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6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4.fntdata"/><Relationship Id="rId7" Type="http://schemas.openxmlformats.org/officeDocument/2006/relationships/slide" Target="slides/slide4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2738f8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02738f8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50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9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42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3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74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27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4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97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6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7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280c31c49_1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280c31c49_1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77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796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63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43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5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398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714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567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359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691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92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418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670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564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542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533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310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819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161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633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673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2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7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324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156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970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452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668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48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80c31c4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80c31c4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17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280c31c4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280c31c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32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047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49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280c31c4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280c31c4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3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3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4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4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4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4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4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4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47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4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48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">
  <p:cSld name="1_기본슬라이드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0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1"/>
          </p:nvPr>
        </p:nvSpPr>
        <p:spPr>
          <a:xfrm>
            <a:off x="241495" y="411956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2"/>
          </p:nvPr>
        </p:nvSpPr>
        <p:spPr>
          <a:xfrm>
            <a:off x="242552" y="16955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3"/>
          </p:nvPr>
        </p:nvSpPr>
        <p:spPr>
          <a:xfrm>
            <a:off x="252046" y="4786313"/>
            <a:ext cx="6646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 1">
  <p:cSld name="2_기본슬라이드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/>
          <p:nvPr/>
        </p:nvSpPr>
        <p:spPr>
          <a:xfrm>
            <a:off x="8547188" y="4843889"/>
            <a:ext cx="344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425" tIns="39200" rIns="78425" bIns="392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/>
          <p:nvPr/>
        </p:nvSpPr>
        <p:spPr>
          <a:xfrm>
            <a:off x="252046" y="393038"/>
            <a:ext cx="8640000" cy="27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77875" tIns="38925" rIns="77875" bIns="38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 txBox="1"/>
          <p:nvPr/>
        </p:nvSpPr>
        <p:spPr>
          <a:xfrm>
            <a:off x="259373" y="167198"/>
            <a:ext cx="41808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1"/>
          <p:cNvSpPr txBox="1">
            <a:spLocks noGrp="1"/>
          </p:cNvSpPr>
          <p:nvPr>
            <p:ph type="body" idx="1"/>
          </p:nvPr>
        </p:nvSpPr>
        <p:spPr>
          <a:xfrm>
            <a:off x="241495" y="430004"/>
            <a:ext cx="864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body" idx="2"/>
          </p:nvPr>
        </p:nvSpPr>
        <p:spPr>
          <a:xfrm>
            <a:off x="242552" y="124437"/>
            <a:ext cx="43188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47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51"/>
          <p:cNvSpPr/>
          <p:nvPr/>
        </p:nvSpPr>
        <p:spPr>
          <a:xfrm>
            <a:off x="3" y="276453"/>
            <a:ext cx="87900" cy="261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9" r:id="rId7"/>
    <p:sldLayoutId id="2147483690" r:id="rId8"/>
    <p:sldLayoutId id="2147483691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Mathematics for 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Solving a linear system - elimination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040912-0A00-45BD-B8FA-F6CAA95C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8" y="1353909"/>
            <a:ext cx="4916372" cy="10685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ED6533-331B-447E-8F31-5D48A358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99" y="2580119"/>
            <a:ext cx="3381745" cy="76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4D6ACE-D25A-44D2-91FC-6F8E9B2EC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73" y="3423623"/>
            <a:ext cx="4927767" cy="97112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063C9EB-166D-4C38-A48B-39074573E2FD}"/>
              </a:ext>
            </a:extLst>
          </p:cNvPr>
          <p:cNvSpPr/>
          <p:nvPr/>
        </p:nvSpPr>
        <p:spPr>
          <a:xfrm>
            <a:off x="1954581" y="2800350"/>
            <a:ext cx="1809750" cy="35242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22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Solving a linear system - elimination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063C9EB-166D-4C38-A48B-39074573E2FD}"/>
              </a:ext>
            </a:extLst>
          </p:cNvPr>
          <p:cNvSpPr/>
          <p:nvPr/>
        </p:nvSpPr>
        <p:spPr>
          <a:xfrm>
            <a:off x="1768928" y="2182448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AEF06-3CAA-4A87-B3AE-83AF8030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14" y="1166366"/>
            <a:ext cx="4765579" cy="895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F025AC-F2C1-4189-9583-DEF80ADAD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84" y="1847578"/>
            <a:ext cx="3453693" cy="767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CA7EAD-C674-417D-B51C-EC31BB669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76" y="2505353"/>
            <a:ext cx="4458122" cy="885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F592B4-9A0B-4BEB-B5C4-04A1B0876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24" y="3748218"/>
            <a:ext cx="4071151" cy="86936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383E89C-72B5-4E4C-B8C5-A9251FBAD1B0}"/>
              </a:ext>
            </a:extLst>
          </p:cNvPr>
          <p:cNvSpPr/>
          <p:nvPr/>
        </p:nvSpPr>
        <p:spPr>
          <a:xfrm>
            <a:off x="1768928" y="3443164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Solving a linear system - elimination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063C9EB-166D-4C38-A48B-39074573E2FD}"/>
              </a:ext>
            </a:extLst>
          </p:cNvPr>
          <p:cNvSpPr/>
          <p:nvPr/>
        </p:nvSpPr>
        <p:spPr>
          <a:xfrm>
            <a:off x="1768928" y="2182448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F592B4-9A0B-4BEB-B5C4-04A1B087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0" y="1104900"/>
            <a:ext cx="4044224" cy="86361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383E89C-72B5-4E4C-B8C5-A9251FBAD1B0}"/>
              </a:ext>
            </a:extLst>
          </p:cNvPr>
          <p:cNvSpPr/>
          <p:nvPr/>
        </p:nvSpPr>
        <p:spPr>
          <a:xfrm>
            <a:off x="1768928" y="3547939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7A63CD-55D1-4637-A3F2-890A0C8F3C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66"/>
          <a:stretch/>
        </p:blipFill>
        <p:spPr>
          <a:xfrm>
            <a:off x="5695251" y="1535080"/>
            <a:ext cx="2776449" cy="76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828CAB-CC59-4B93-B968-F9FDF9059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33"/>
          <a:stretch/>
        </p:blipFill>
        <p:spPr>
          <a:xfrm>
            <a:off x="5652509" y="2434954"/>
            <a:ext cx="3015850" cy="76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138D30-F0DB-49CA-B852-93729CAC3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06" y="2470352"/>
            <a:ext cx="3814444" cy="9728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E0F238-2DF1-4D15-8136-EFC3B831A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44" y="3905220"/>
            <a:ext cx="3584306" cy="9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6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Solving a linear system - elimination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E0F238-2DF1-4D15-8136-EFC3B831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35" y="3489944"/>
            <a:ext cx="4350755" cy="1189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AE613D-01C5-4DA9-9FD6-068B47961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8" y="1353909"/>
            <a:ext cx="4916372" cy="1068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EAE51E-7B5A-45FE-A5B4-96ADC65F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119" y="1063262"/>
            <a:ext cx="2651751" cy="3616024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57589A9-C933-4184-9C42-087913903AC5}"/>
              </a:ext>
            </a:extLst>
          </p:cNvPr>
          <p:cNvSpPr/>
          <p:nvPr/>
        </p:nvSpPr>
        <p:spPr>
          <a:xfrm>
            <a:off x="2202422" y="2865843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51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Existence and Uniqueness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338A9F-4B23-4705-95EE-F14DAE1A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" y="1425357"/>
            <a:ext cx="5496488" cy="15531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5A446F-18DE-4046-B0FA-1789BA83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1" y="934751"/>
            <a:ext cx="1991003" cy="981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13C6AA-172F-4D43-BF67-5BE3605F6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226" y="2246326"/>
            <a:ext cx="1991003" cy="981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C5438B-BA37-4E1A-85F9-B4BD7BFE2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596" y="3713380"/>
            <a:ext cx="2210108" cy="990738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98C82BF-98FB-4DD5-B242-6E682D5922C7}"/>
              </a:ext>
            </a:extLst>
          </p:cNvPr>
          <p:cNvSpPr/>
          <p:nvPr/>
        </p:nvSpPr>
        <p:spPr>
          <a:xfrm>
            <a:off x="6924954" y="1954891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90AE80F-41AB-4246-B902-FDA4CB33C0F0}"/>
              </a:ext>
            </a:extLst>
          </p:cNvPr>
          <p:cNvSpPr/>
          <p:nvPr/>
        </p:nvSpPr>
        <p:spPr>
          <a:xfrm>
            <a:off x="6924954" y="3322921"/>
            <a:ext cx="1809750" cy="25250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81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Existence and Uniqueness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338A9F-4B23-4705-95EE-F14DAE1A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" y="1425357"/>
            <a:ext cx="5496488" cy="1553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E80C7A-1705-484E-B7DE-BDD897CE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784" y="985605"/>
            <a:ext cx="303889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1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Existence and Uniqueness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B6834-7C1B-4DBF-8EAC-A633EC5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2" y="1181100"/>
            <a:ext cx="7169135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0C064-C107-4326-A109-B20FDD57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36" y="1746850"/>
            <a:ext cx="2634842" cy="28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– linear system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tabLst/>
              <a:defRPr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Please solve below linear systems and submit the answer to LMS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tabLst/>
              <a:defRPr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(select 1/2/3 or 4/5/6)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tabLst/>
              <a:defRPr/>
            </a:pPr>
            <a:r>
              <a:rPr lang="en-US" sz="5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F46524"/>
              </a:buClr>
              <a:defRPr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1.                                    2.                                      3.</a:t>
            </a:r>
          </a:p>
          <a:p>
            <a:pPr lvl="0">
              <a:lnSpc>
                <a:spcPct val="150000"/>
              </a:lnSpc>
              <a:buClr>
                <a:srgbClr val="F46524"/>
              </a:buClr>
              <a:defRPr/>
            </a:pPr>
            <a:endParaRPr 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46524"/>
              </a:buClr>
              <a:defRPr/>
            </a:pPr>
            <a:endParaRPr 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46524"/>
              </a:buClr>
              <a:defRPr/>
            </a:pPr>
            <a:endParaRPr 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  <a:p>
            <a:pPr lvl="0">
              <a:lnSpc>
                <a:spcPct val="150000"/>
              </a:lnSpc>
              <a:buClr>
                <a:srgbClr val="F46524"/>
              </a:buClr>
              <a:defRPr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4.                                    5.                                      6.</a:t>
            </a:r>
            <a:endParaRPr lang="en-US" sz="1800" dirty="0">
              <a:solidFill>
                <a:srgbClr val="000000">
                  <a:lumMod val="75000"/>
                  <a:lumOff val="25000"/>
                </a:srgbClr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E61388-38B6-475F-8C0E-29EE492454E6}"/>
                  </a:ext>
                </a:extLst>
              </p:cNvPr>
              <p:cNvSpPr txBox="1"/>
              <p:nvPr/>
            </p:nvSpPr>
            <p:spPr>
              <a:xfrm>
                <a:off x="976738" y="1981894"/>
                <a:ext cx="1778628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−3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=5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E61388-38B6-475F-8C0E-29EE49245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38" y="1981894"/>
                <a:ext cx="1778628" cy="106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C91F9F-D045-4C2E-B437-708C3149FE42}"/>
                  </a:ext>
                </a:extLst>
              </p:cNvPr>
              <p:cNvSpPr txBox="1"/>
              <p:nvPr/>
            </p:nvSpPr>
            <p:spPr>
              <a:xfrm>
                <a:off x="3380501" y="3670096"/>
                <a:ext cx="1786258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     3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C91F9F-D045-4C2E-B437-708C3149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1" y="3670096"/>
                <a:ext cx="1786258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58F68B-E2B3-4C1A-8F1E-FC38CFE794BD}"/>
                  </a:ext>
                </a:extLst>
              </p:cNvPr>
              <p:cNvSpPr txBox="1"/>
              <p:nvPr/>
            </p:nvSpPr>
            <p:spPr>
              <a:xfrm>
                <a:off x="969108" y="3670096"/>
                <a:ext cx="1862753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58F68B-E2B3-4C1A-8F1E-FC38CFE7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08" y="3670096"/>
                <a:ext cx="1862753" cy="1061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8016BD-7485-41D0-9DA2-B4D7DEF732ED}"/>
                  </a:ext>
                </a:extLst>
              </p:cNvPr>
              <p:cNvSpPr txBox="1"/>
              <p:nvPr/>
            </p:nvSpPr>
            <p:spPr>
              <a:xfrm>
                <a:off x="6081435" y="1981894"/>
                <a:ext cx="1658018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   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8016BD-7485-41D0-9DA2-B4D7DEF73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35" y="1981894"/>
                <a:ext cx="1658018" cy="10618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31E378-C787-4766-87E0-2C05DC87479C}"/>
                  </a:ext>
                </a:extLst>
              </p:cNvPr>
              <p:cNvSpPr txBox="1"/>
              <p:nvPr/>
            </p:nvSpPr>
            <p:spPr>
              <a:xfrm>
                <a:off x="3469390" y="1981894"/>
                <a:ext cx="189802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31E378-C787-4766-87E0-2C05DC87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90" y="1981894"/>
                <a:ext cx="1898020" cy="10618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C89A8-8B91-423C-BDFB-B9074D516362}"/>
                  </a:ext>
                </a:extLst>
              </p:cNvPr>
              <p:cNvSpPr txBox="1"/>
              <p:nvPr/>
            </p:nvSpPr>
            <p:spPr>
              <a:xfrm>
                <a:off x="5977526" y="3683323"/>
                <a:ext cx="1658018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    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FC89A8-8B91-423C-BDFB-B9074D516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26" y="3683323"/>
                <a:ext cx="1658018" cy="10618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24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Group – Definition**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2018E4-800D-4AB4-9171-7025F424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3" y="1099150"/>
            <a:ext cx="7125694" cy="3715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2B48B5-B456-4B8B-BFBC-438C879B006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Mathematics for Machine Learning, by Marc Peter </a:t>
            </a:r>
            <a:r>
              <a:rPr kumimoji="0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Deisenroth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A. Aldo Faisal, Cheng Soon Ong</a:t>
            </a:r>
          </a:p>
        </p:txBody>
      </p:sp>
    </p:spTree>
    <p:extLst>
      <p:ext uri="{BB962C8B-B14F-4D97-AF65-F5344CB8AC3E}">
        <p14:creationId xmlns:p14="http://schemas.microsoft.com/office/powerpoint/2010/main" val="35349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Group – Examples**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E1AF9-1426-49CF-8661-BB396397423C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Mathematics for Machine Learning, by Marc Peter </a:t>
            </a:r>
            <a:r>
              <a:rPr kumimoji="0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Deisenroth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A. Aldo Faisal, Cheng Soon Ong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965977-D08B-490D-8C4B-7216B13C4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70"/>
          <a:stretch/>
        </p:blipFill>
        <p:spPr>
          <a:xfrm>
            <a:off x="1009153" y="890686"/>
            <a:ext cx="7125694" cy="42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 Schedule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25" name="Google Shape;825;p89"/>
          <p:cNvGraphicFramePr/>
          <p:nvPr>
            <p:extLst>
              <p:ext uri="{D42A27DB-BD31-4B8C-83A1-F6EECF244321}">
                <p14:modId xmlns:p14="http://schemas.microsoft.com/office/powerpoint/2010/main" val="1272513222"/>
              </p:ext>
            </p:extLst>
          </p:nvPr>
        </p:nvGraphicFramePr>
        <p:xfrm>
          <a:off x="323100" y="2406384"/>
          <a:ext cx="8275200" cy="453625"/>
        </p:xfrm>
        <a:graphic>
          <a:graphicData uri="http://schemas.openxmlformats.org/drawingml/2006/table">
            <a:tbl>
              <a:tblPr>
                <a:noFill/>
                <a:tableStyleId>{4005E196-6719-435A-AC49-EC5E3B02762C}</a:tableStyleId>
              </a:tblPr>
              <a:tblGrid>
                <a:gridCol w="23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6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4A86E8"/>
                          </a:solidFill>
                        </a:rPr>
                        <a:t>“</a:t>
                      </a:r>
                      <a:r>
                        <a:rPr lang="en-US" altLang="ko-KR" sz="1600" dirty="0">
                          <a:solidFill>
                            <a:srgbClr val="4A86E8"/>
                          </a:solidFill>
                        </a:rPr>
                        <a:t>Mathematics for Machine Learning“ Marc Peter Deisenroth</a:t>
                      </a:r>
                      <a:endParaRPr sz="1600" dirty="0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26" name="Google Shape;826;p89"/>
          <p:cNvCxnSpPr/>
          <p:nvPr/>
        </p:nvCxnSpPr>
        <p:spPr>
          <a:xfrm rot="10800000">
            <a:off x="417575" y="1273904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27" name="Google Shape;827;p89"/>
          <p:cNvSpPr txBox="1">
            <a:spLocks noGrp="1"/>
          </p:cNvSpPr>
          <p:nvPr>
            <p:ph type="title"/>
          </p:nvPr>
        </p:nvSpPr>
        <p:spPr>
          <a:xfrm>
            <a:off x="478050" y="1069579"/>
            <a:ext cx="1902296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29" name="Google Shape;829;p89"/>
          <p:cNvCxnSpPr/>
          <p:nvPr/>
        </p:nvCxnSpPr>
        <p:spPr>
          <a:xfrm>
            <a:off x="417575" y="3032709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0" name="Google Shape;830;p89"/>
          <p:cNvCxnSpPr/>
          <p:nvPr/>
        </p:nvCxnSpPr>
        <p:spPr>
          <a:xfrm rot="10800000">
            <a:off x="2425950" y="1277708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1" name="Google Shape;831;p89"/>
          <p:cNvCxnSpPr/>
          <p:nvPr/>
        </p:nvCxnSpPr>
        <p:spPr>
          <a:xfrm rot="10800000">
            <a:off x="4660775" y="1277677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2" name="Google Shape;832;p89"/>
          <p:cNvSpPr txBox="1">
            <a:spLocks noGrp="1"/>
          </p:cNvSpPr>
          <p:nvPr>
            <p:ph type="title"/>
          </p:nvPr>
        </p:nvSpPr>
        <p:spPr>
          <a:xfrm>
            <a:off x="4681700" y="1069579"/>
            <a:ext cx="22365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.4 ~ 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33" name="Google Shape;833;p89"/>
          <p:cNvSpPr txBox="1">
            <a:spLocks noGrp="1"/>
          </p:cNvSpPr>
          <p:nvPr>
            <p:ph type="title"/>
          </p:nvPr>
        </p:nvSpPr>
        <p:spPr>
          <a:xfrm>
            <a:off x="2485950" y="1069579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.2 ~ 3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4" name="Google Shape;834;p89"/>
          <p:cNvCxnSpPr/>
          <p:nvPr/>
        </p:nvCxnSpPr>
        <p:spPr>
          <a:xfrm>
            <a:off x="4678175" y="3042234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5" name="Google Shape;835;p89"/>
          <p:cNvSpPr/>
          <p:nvPr/>
        </p:nvSpPr>
        <p:spPr>
          <a:xfrm>
            <a:off x="323100" y="4420013"/>
            <a:ext cx="8328000" cy="588152"/>
          </a:xfrm>
          <a:prstGeom prst="wedgeRoundRectCallout">
            <a:avLst>
              <a:gd name="adj1" fmla="val 25973"/>
              <a:gd name="adj2" fmla="val -48097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Class: Mon. 9am</a:t>
            </a:r>
            <a:r>
              <a:rPr kumimoji="0" lang="en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~ 12pm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Office Hour: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Mon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afternoon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@231, W19,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or over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kakaotalk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aleway"/>
                <a:cs typeface="Raleway"/>
                <a:sym typeface="Raleway"/>
              </a:rPr>
              <a:t> (010-6799-6636)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aleway"/>
              <a:cs typeface="Raleway"/>
              <a:sym typeface="Raleway"/>
            </a:endParaRPr>
          </a:p>
        </p:txBody>
      </p:sp>
      <p:sp>
        <p:nvSpPr>
          <p:cNvPr id="836" name="Google Shape;836;p89"/>
          <p:cNvSpPr txBox="1">
            <a:spLocks noGrp="1"/>
          </p:cNvSpPr>
          <p:nvPr>
            <p:ph type="title"/>
          </p:nvPr>
        </p:nvSpPr>
        <p:spPr>
          <a:xfrm>
            <a:off x="478050" y="2994659"/>
            <a:ext cx="29379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.8 - 9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7" name="Google Shape;837;p89"/>
          <p:cNvCxnSpPr/>
          <p:nvPr/>
        </p:nvCxnSpPr>
        <p:spPr>
          <a:xfrm>
            <a:off x="2441200" y="3034003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8" name="Google Shape;838;p89"/>
          <p:cNvSpPr txBox="1">
            <a:spLocks noGrp="1"/>
          </p:cNvSpPr>
          <p:nvPr>
            <p:ph type="title"/>
          </p:nvPr>
        </p:nvSpPr>
        <p:spPr>
          <a:xfrm>
            <a:off x="2485950" y="2994659"/>
            <a:ext cx="2129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.10 ~ 11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39" name="Google Shape;839;p89"/>
          <p:cNvCxnSpPr/>
          <p:nvPr/>
        </p:nvCxnSpPr>
        <p:spPr>
          <a:xfrm rot="10800000">
            <a:off x="6937900" y="1312995"/>
            <a:ext cx="0" cy="954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0" name="Google Shape;840;p89"/>
          <p:cNvSpPr txBox="1">
            <a:spLocks noGrp="1"/>
          </p:cNvSpPr>
          <p:nvPr>
            <p:ph type="title"/>
          </p:nvPr>
        </p:nvSpPr>
        <p:spPr>
          <a:xfrm>
            <a:off x="6998376" y="1069579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 6 ~ 7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41" name="Google Shape;841;p89"/>
          <p:cNvSpPr txBox="1">
            <a:spLocks noGrp="1"/>
          </p:cNvSpPr>
          <p:nvPr>
            <p:ph type="title"/>
          </p:nvPr>
        </p:nvSpPr>
        <p:spPr>
          <a:xfrm>
            <a:off x="6998375" y="2994659"/>
            <a:ext cx="2129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Week</a:t>
            </a:r>
            <a:r>
              <a:rPr lang="en" sz="1400" dirty="0">
                <a:solidFill>
                  <a:srgbClr val="000000"/>
                </a:solidFill>
              </a:rPr>
              <a:t>.14 ~ 15</a:t>
            </a:r>
            <a:endParaRPr sz="1400" b="1" dirty="0">
              <a:solidFill>
                <a:srgbClr val="000000"/>
              </a:solidFill>
            </a:endParaRPr>
          </a:p>
        </p:txBody>
      </p:sp>
      <p:cxnSp>
        <p:nvCxnSpPr>
          <p:cNvPr id="842" name="Google Shape;842;p89"/>
          <p:cNvCxnSpPr/>
          <p:nvPr/>
        </p:nvCxnSpPr>
        <p:spPr>
          <a:xfrm>
            <a:off x="6963600" y="3032709"/>
            <a:ext cx="0" cy="828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3" name="Google Shape;843;p89"/>
          <p:cNvSpPr txBox="1">
            <a:spLocks noGrp="1"/>
          </p:cNvSpPr>
          <p:nvPr>
            <p:ph type="body" idx="4294967295"/>
          </p:nvPr>
        </p:nvSpPr>
        <p:spPr>
          <a:xfrm>
            <a:off x="2485949" y="1395004"/>
            <a:ext cx="2243525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200" dirty="0">
                <a:solidFill>
                  <a:schemeClr val="bg2"/>
                </a:solidFill>
              </a:rPr>
              <a:t>When Models Meet Data</a:t>
            </a:r>
          </a:p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Linear Algebra</a:t>
            </a:r>
          </a:p>
        </p:txBody>
      </p:sp>
      <p:sp>
        <p:nvSpPr>
          <p:cNvPr id="845" name="Google Shape;845;p89"/>
          <p:cNvSpPr txBox="1">
            <a:spLocks noGrp="1"/>
          </p:cNvSpPr>
          <p:nvPr>
            <p:ph type="body" idx="4294967295"/>
          </p:nvPr>
        </p:nvSpPr>
        <p:spPr>
          <a:xfrm>
            <a:off x="6998376" y="1395004"/>
            <a:ext cx="1982476" cy="738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>
                <a:solidFill>
                  <a:schemeClr val="bg2"/>
                </a:solidFill>
              </a:rPr>
              <a:t>Vector Calculus</a:t>
            </a:r>
          </a:p>
          <a:p>
            <a:pPr marL="5715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1200" dirty="0">
                <a:solidFill>
                  <a:srgbClr val="FF0000"/>
                </a:solidFill>
              </a:rPr>
              <a:t>Mid-term examination</a:t>
            </a:r>
          </a:p>
        </p:txBody>
      </p:sp>
      <p:sp>
        <p:nvSpPr>
          <p:cNvPr id="846" name="Google Shape;846;p89"/>
          <p:cNvSpPr txBox="1">
            <a:spLocks noGrp="1"/>
          </p:cNvSpPr>
          <p:nvPr>
            <p:ph type="body" idx="4294967295"/>
          </p:nvPr>
        </p:nvSpPr>
        <p:spPr>
          <a:xfrm>
            <a:off x="478049" y="3281772"/>
            <a:ext cx="2322252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>
                <a:solidFill>
                  <a:schemeClr val="bg2"/>
                </a:solidFill>
              </a:rPr>
              <a:t>Probability and Distribution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>
                <a:solidFill>
                  <a:schemeClr val="bg2"/>
                </a:solidFill>
              </a:rPr>
              <a:t>Continuous Optimization</a:t>
            </a:r>
          </a:p>
        </p:txBody>
      </p:sp>
      <p:sp>
        <p:nvSpPr>
          <p:cNvPr id="847" name="Google Shape;847;p89"/>
          <p:cNvSpPr txBox="1">
            <a:spLocks noGrp="1"/>
          </p:cNvSpPr>
          <p:nvPr>
            <p:ph type="body" idx="4294967295"/>
          </p:nvPr>
        </p:nvSpPr>
        <p:spPr>
          <a:xfrm>
            <a:off x="2485949" y="3281772"/>
            <a:ext cx="2157452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Linear regression</a:t>
            </a:r>
          </a:p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Dimensionality Reduction with PCA</a:t>
            </a:r>
          </a:p>
        </p:txBody>
      </p:sp>
      <p:sp>
        <p:nvSpPr>
          <p:cNvPr id="848" name="Google Shape;848;p89"/>
          <p:cNvSpPr txBox="1">
            <a:spLocks noGrp="1"/>
          </p:cNvSpPr>
          <p:nvPr>
            <p:ph type="body" idx="4294967295"/>
          </p:nvPr>
        </p:nvSpPr>
        <p:spPr>
          <a:xfrm>
            <a:off x="6998375" y="3281772"/>
            <a:ext cx="2129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>
                <a:solidFill>
                  <a:srgbClr val="FF0000"/>
                </a:solidFill>
              </a:rPr>
              <a:t>Project Presentation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sz="1200" dirty="0">
                <a:solidFill>
                  <a:srgbClr val="FF0000"/>
                </a:solidFill>
              </a:rPr>
              <a:t>Final examination</a:t>
            </a:r>
          </a:p>
        </p:txBody>
      </p:sp>
      <p:sp>
        <p:nvSpPr>
          <p:cNvPr id="850" name="Google Shape;850;p89"/>
          <p:cNvSpPr txBox="1">
            <a:spLocks noGrp="1"/>
          </p:cNvSpPr>
          <p:nvPr>
            <p:ph type="title"/>
          </p:nvPr>
        </p:nvSpPr>
        <p:spPr>
          <a:xfrm>
            <a:off x="4729475" y="3023322"/>
            <a:ext cx="19023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</a:t>
            </a:r>
            <a:r>
              <a:rPr lang="en-US" sz="1400" dirty="0">
                <a:solidFill>
                  <a:srgbClr val="000000"/>
                </a:solidFill>
              </a:rPr>
              <a:t>eek</a:t>
            </a:r>
            <a:r>
              <a:rPr lang="en" sz="1400" dirty="0">
                <a:solidFill>
                  <a:srgbClr val="000000"/>
                </a:solidFill>
              </a:rPr>
              <a:t>.12 ~ 13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851" name="Google Shape;851;p89"/>
          <p:cNvSpPr txBox="1">
            <a:spLocks noGrp="1"/>
          </p:cNvSpPr>
          <p:nvPr>
            <p:ph type="body" idx="4294967295"/>
          </p:nvPr>
        </p:nvSpPr>
        <p:spPr>
          <a:xfrm>
            <a:off x="4729474" y="3310434"/>
            <a:ext cx="2443836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33350">
              <a:lnSpc>
                <a:spcPct val="150000"/>
              </a:lnSpc>
              <a:buClr>
                <a:srgbClr val="000000"/>
              </a:buClr>
              <a:buSzPts val="1200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Density Estimation with GMM</a:t>
            </a:r>
          </a:p>
          <a:p>
            <a:pPr marL="57150" indent="-13335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altLang="ko-KR" sz="1200" dirty="0">
                <a:solidFill>
                  <a:schemeClr val="bg2"/>
                </a:solidFill>
              </a:rPr>
              <a:t>Classification with SVM</a:t>
            </a:r>
          </a:p>
        </p:txBody>
      </p:sp>
      <p:sp>
        <p:nvSpPr>
          <p:cNvPr id="29" name="Google Shape;843;p89"/>
          <p:cNvSpPr txBox="1">
            <a:spLocks/>
          </p:cNvSpPr>
          <p:nvPr/>
        </p:nvSpPr>
        <p:spPr>
          <a:xfrm>
            <a:off x="523648" y="1399850"/>
            <a:ext cx="1872175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"/>
                <a:sym typeface="Lato"/>
              </a:rPr>
              <a:t>Course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sym typeface="Lato"/>
              </a:rPr>
              <a:t>introduction</a:t>
            </a:r>
            <a:endParaRPr lang="en-US" sz="1200" dirty="0">
              <a:solidFill>
                <a:schemeClr val="bg2"/>
              </a:solidFill>
            </a:endParaRPr>
          </a:p>
          <a:p>
            <a:pPr marL="57150" marR="0" lvl="0" indent="-133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  <a:tabLst/>
              <a:defRPr/>
            </a:pPr>
            <a:r>
              <a:rPr lang="en-US" sz="1200" dirty="0">
                <a:solidFill>
                  <a:schemeClr val="bg2"/>
                </a:solidFill>
              </a:rPr>
              <a:t>Vector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sym typeface="Lato"/>
            </a:endParaRPr>
          </a:p>
        </p:txBody>
      </p:sp>
      <p:sp>
        <p:nvSpPr>
          <p:cNvPr id="30" name="Google Shape;844;p89"/>
          <p:cNvSpPr txBox="1">
            <a:spLocks/>
          </p:cNvSpPr>
          <p:nvPr/>
        </p:nvSpPr>
        <p:spPr>
          <a:xfrm>
            <a:off x="4681700" y="1395004"/>
            <a:ext cx="2384118" cy="57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/>
              <a:t>Analytic Geometry</a:t>
            </a:r>
          </a:p>
          <a:p>
            <a:pPr marL="57150" lvl="0" indent="-133350">
              <a:lnSpc>
                <a:spcPct val="150000"/>
              </a:lnSpc>
              <a:buSzPts val="1200"/>
            </a:pPr>
            <a:r>
              <a:rPr lang="en-US" altLang="ko-KR" sz="1200" dirty="0">
                <a:solidFill>
                  <a:schemeClr val="bg2"/>
                </a:solidFill>
              </a:rPr>
              <a:t>Matrix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65095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Vector Space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CE93C-5189-460D-B8DA-734CF3EB6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46"/>
          <a:stretch/>
        </p:blipFill>
        <p:spPr>
          <a:xfrm>
            <a:off x="951571" y="1162188"/>
            <a:ext cx="7116168" cy="3650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9EA13-8565-4337-A393-FF87D99D331F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Mathematics for Machine Learning, by Marc Peter </a:t>
            </a:r>
            <a:r>
              <a:rPr kumimoji="0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Deisenroth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A. Aldo Faisal, Cheng Soon Ong</a:t>
            </a:r>
          </a:p>
        </p:txBody>
      </p:sp>
    </p:spTree>
    <p:extLst>
      <p:ext uri="{BB962C8B-B14F-4D97-AF65-F5344CB8AC3E}">
        <p14:creationId xmlns:p14="http://schemas.microsoft.com/office/powerpoint/2010/main" val="163216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Vector Subspace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50D37-697F-4719-AD44-6D5490D23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0" t="5960" b="24959"/>
          <a:stretch/>
        </p:blipFill>
        <p:spPr>
          <a:xfrm>
            <a:off x="6442362" y="1539258"/>
            <a:ext cx="2189019" cy="2064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E72B2-6073-48FE-9FF7-4E83C988981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800" b="1" dirty="0">
                <a:solidFill>
                  <a:schemeClr val="bg2"/>
                </a:solidFill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43AF0-8796-4A7D-841A-310A4ECF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9" y="1789519"/>
            <a:ext cx="5564138" cy="13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Vector Space - </a:t>
            </a:r>
            <a:r>
              <a:rPr lang="en-US" altLang="ko-KR" b="0" dirty="0">
                <a:solidFill>
                  <a:schemeClr val="tx1"/>
                </a:solidFill>
                <a:latin typeface="Imprint MT Shadow" panose="04020605060303030202" pitchFamily="82" charset="0"/>
              </a:rPr>
              <a:t>R</a:t>
            </a:r>
            <a:r>
              <a:rPr lang="en-US" altLang="ko-KR" baseline="30000" dirty="0">
                <a:solidFill>
                  <a:schemeClr val="tx1"/>
                </a:solidFill>
              </a:rPr>
              <a:t>n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BB585-BDAF-4764-8569-18FA74FEB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8"/>
          <a:stretch/>
        </p:blipFill>
        <p:spPr>
          <a:xfrm>
            <a:off x="365100" y="2571750"/>
            <a:ext cx="6691745" cy="2134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F3B5B-DAA5-40DD-A9D8-C9DF4C42EB8B}"/>
              </a:ext>
            </a:extLst>
          </p:cNvPr>
          <p:cNvSpPr txBox="1"/>
          <p:nvPr/>
        </p:nvSpPr>
        <p:spPr>
          <a:xfrm>
            <a:off x="365100" y="1327373"/>
            <a:ext cx="84138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20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A vector space is a non-empty set V together with two binary operations that satisfy the eight axioms listed below.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5000"/>
                  <a:lumOff val="35000"/>
                </a:schemeClr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15C3C-02E9-4AAE-A76D-9956DC98EF9D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800" b="1" dirty="0">
                <a:solidFill>
                  <a:schemeClr val="bg2"/>
                </a:solidFill>
              </a:rPr>
              <a:t>Source: Linear Algebra and its applications by David C. Lay, Steven R. Lay, Judi J. McDonald, Pearson, Fifth Edition </a:t>
            </a:r>
          </a:p>
        </p:txBody>
      </p:sp>
    </p:spTree>
    <p:extLst>
      <p:ext uri="{BB962C8B-B14F-4D97-AF65-F5344CB8AC3E}">
        <p14:creationId xmlns:p14="http://schemas.microsoft.com/office/powerpoint/2010/main" val="401368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Combination</a:t>
            </a:r>
            <a:endParaRPr baseline="30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800" b="1" dirty="0">
                <a:solidFill>
                  <a:schemeClr val="bg2"/>
                </a:solidFill>
              </a:rPr>
              <a:t>Source: Linear Algebra and its applications by David C. Lay, Steven R. Lay, Judi J. McDonald, Pearson, Fifth Edition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Given vectors </a:t>
            </a:r>
            <a:r>
              <a:rPr lang="en-US" altLang="ko-KR" sz="18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ko-KR" sz="1800" baseline="-250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800" b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ko-KR" sz="1800" baseline="-250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, …, </a:t>
            </a:r>
            <a:r>
              <a:rPr lang="en-US" altLang="ko-KR" sz="1800" b="1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ko-KR" sz="1800" baseline="-25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p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in</a:t>
            </a:r>
            <a:r>
              <a:rPr lang="ko-KR" altLang="en-US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</a:rPr>
              <a:t>R</a:t>
            </a:r>
            <a:r>
              <a:rPr lang="en-US" altLang="ko-KR" sz="1800" baseline="300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and given scalars c</a:t>
            </a:r>
            <a:r>
              <a:rPr lang="en-US" altLang="ko-KR" sz="1800" baseline="-250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, c</a:t>
            </a:r>
            <a:r>
              <a:rPr lang="en-US" altLang="ko-KR" sz="1800" baseline="-250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, …, </a:t>
            </a:r>
            <a:r>
              <a:rPr lang="en-US" altLang="ko-KR" sz="18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sz="1800" baseline="-25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p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endParaRPr lang="en-US" altLang="ko-KR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US" altLang="ko-KR" sz="1800" dirty="0">
                <a:solidFill>
                  <a:srgbClr val="FF0000"/>
                </a:solidFill>
              </a:rPr>
              <a:t>vector y </a:t>
            </a: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defined by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endParaRPr lang="en-US" altLang="ko-KR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endParaRPr lang="en-US" altLang="ko-KR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is called </a:t>
            </a:r>
            <a:r>
              <a:rPr lang="en-US" altLang="ko-KR" sz="1800" dirty="0">
                <a:solidFill>
                  <a:srgbClr val="FF0000"/>
                </a:solidFill>
              </a:rPr>
              <a:t>a linear combination of </a:t>
            </a:r>
            <a:r>
              <a:rPr lang="en-US" altLang="ko-KR" sz="1800" b="1" dirty="0">
                <a:solidFill>
                  <a:srgbClr val="FF0000"/>
                </a:solidFill>
              </a:rPr>
              <a:t>v</a:t>
            </a:r>
            <a:r>
              <a:rPr lang="en-US" altLang="ko-KR" sz="1800" baseline="-25000" dirty="0">
                <a:solidFill>
                  <a:srgbClr val="FF0000"/>
                </a:solidFill>
              </a:rPr>
              <a:t>1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en-US" altLang="ko-KR" sz="1800" b="1" dirty="0">
                <a:solidFill>
                  <a:srgbClr val="FF0000"/>
                </a:solidFill>
              </a:rPr>
              <a:t>v</a:t>
            </a:r>
            <a:r>
              <a:rPr lang="en-US" altLang="ko-KR" sz="1800" baseline="-25000" dirty="0">
                <a:solidFill>
                  <a:srgbClr val="FF0000"/>
                </a:solidFill>
              </a:rPr>
              <a:t>2</a:t>
            </a:r>
            <a:r>
              <a:rPr lang="en-US" altLang="ko-KR" sz="1800" dirty="0">
                <a:solidFill>
                  <a:srgbClr val="FF0000"/>
                </a:solidFill>
              </a:rPr>
              <a:t>, …, </a:t>
            </a:r>
            <a:r>
              <a:rPr lang="en-US" altLang="ko-KR" sz="1800" b="1" dirty="0" err="1">
                <a:solidFill>
                  <a:srgbClr val="FF0000"/>
                </a:solidFill>
              </a:rPr>
              <a:t>v</a:t>
            </a:r>
            <a:r>
              <a:rPr lang="en-US" altLang="ko-KR" sz="1800" baseline="-25000" dirty="0" err="1">
                <a:solidFill>
                  <a:srgbClr val="FF0000"/>
                </a:solidFill>
              </a:rPr>
              <a:t>p</a:t>
            </a:r>
            <a:r>
              <a:rPr lang="en-US" altLang="ko-KR" sz="1800" dirty="0">
                <a:solidFill>
                  <a:srgbClr val="FF0000"/>
                </a:solidFill>
              </a:rPr>
              <a:t> with weights c</a:t>
            </a:r>
            <a:r>
              <a:rPr lang="en-US" altLang="ko-KR" sz="1800" baseline="-25000" dirty="0">
                <a:solidFill>
                  <a:srgbClr val="FF0000"/>
                </a:solidFill>
              </a:rPr>
              <a:t>1</a:t>
            </a:r>
            <a:r>
              <a:rPr lang="en-US" altLang="ko-KR" sz="1800" dirty="0">
                <a:solidFill>
                  <a:srgbClr val="FF0000"/>
                </a:solidFill>
              </a:rPr>
              <a:t>, c</a:t>
            </a:r>
            <a:r>
              <a:rPr lang="en-US" altLang="ko-KR" sz="1800" baseline="-25000" dirty="0">
                <a:solidFill>
                  <a:srgbClr val="FF0000"/>
                </a:solidFill>
              </a:rPr>
              <a:t>2</a:t>
            </a:r>
            <a:r>
              <a:rPr lang="en-US" altLang="ko-KR" sz="1800" dirty="0">
                <a:solidFill>
                  <a:srgbClr val="FF0000"/>
                </a:solidFill>
              </a:rPr>
              <a:t>, …, </a:t>
            </a:r>
            <a:r>
              <a:rPr lang="en-US" altLang="ko-KR" sz="1800" dirty="0" err="1">
                <a:solidFill>
                  <a:srgbClr val="FF0000"/>
                </a:solidFill>
              </a:rPr>
              <a:t>c</a:t>
            </a:r>
            <a:r>
              <a:rPr lang="en-US" altLang="ko-KR" sz="1800" baseline="-25000" dirty="0" err="1">
                <a:solidFill>
                  <a:srgbClr val="FF0000"/>
                </a:solidFill>
              </a:rPr>
              <a:t>p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endParaRPr lang="en-US" altLang="ko-KR" sz="18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8" y="2571750"/>
            <a:ext cx="3072384" cy="5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8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Combination</a:t>
            </a:r>
            <a:endParaRPr baseline="30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800" b="1" dirty="0">
                <a:solidFill>
                  <a:schemeClr val="bg2"/>
                </a:solidFill>
              </a:rPr>
              <a:t>Source: Linear Algebra and its applications by David C. Lay, Steven R. Lay, Judi J. McDonald, Pearson, Fifth Edition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FB70F1-7D7C-410B-B11F-D0D01137E1DE}"/>
                  </a:ext>
                </a:extLst>
              </p:cNvPr>
              <p:cNvSpPr txBox="1"/>
              <p:nvPr/>
            </p:nvSpPr>
            <p:spPr>
              <a:xfrm>
                <a:off x="365100" y="1016477"/>
                <a:ext cx="8413800" cy="829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2">
                      <a:lumMod val="75000"/>
                      <a:lumOff val="25000"/>
                    </a:schemeClr>
                  </a:buClr>
                </a:pPr>
                <a:r>
                  <a:rPr lang="en-US" altLang="ko-KR" sz="1800" dirty="0">
                    <a:solidFill>
                      <a:schemeClr val="bg2">
                        <a:lumMod val="65000"/>
                        <a:lumOff val="35000"/>
                      </a:schemeClr>
                    </a:solidFill>
                  </a:rPr>
                  <a:t>Estimate the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that generate u and w, </a:t>
                </a:r>
                <a:endParaRPr lang="en-US" altLang="ko-KR" sz="1800" dirty="0">
                  <a:solidFill>
                    <a:schemeClr val="bg2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buClr>
                    <a:schemeClr val="bg2">
                      <a:lumMod val="75000"/>
                      <a:lumOff val="25000"/>
                    </a:schemeClr>
                  </a:buClr>
                </a:pPr>
                <a:r>
                  <a:rPr lang="en-US" altLang="ko-KR" sz="1800" dirty="0">
                    <a:solidFill>
                      <a:schemeClr val="bg2">
                        <a:lumMod val="65000"/>
                        <a:lumOff val="35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bg2">
                        <a:lumMod val="65000"/>
                        <a:lumOff val="35000"/>
                      </a:schemeClr>
                    </a:solidFill>
                  </a:rPr>
                  <a:t> ,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FB70F1-7D7C-410B-B11F-D0D0113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0" y="1016477"/>
                <a:ext cx="8413800" cy="829458"/>
              </a:xfrm>
              <a:prstGeom prst="rect">
                <a:avLst/>
              </a:prstGeom>
              <a:blipFill>
                <a:blip r:embed="rId3"/>
                <a:stretch>
                  <a:fillRect l="-652" t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89481" y="2925227"/>
                <a:ext cx="1014317" cy="1296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1" y="2925227"/>
                <a:ext cx="1014317" cy="1296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1655064" y="2157984"/>
            <a:ext cx="5495544" cy="2651760"/>
            <a:chOff x="2313432" y="2423160"/>
            <a:chExt cx="4270248" cy="21214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/>
            <a:srcRect l="19941" t="38341" r="20775" b="16524"/>
            <a:stretch/>
          </p:blipFill>
          <p:spPr>
            <a:xfrm>
              <a:off x="2313432" y="2423160"/>
              <a:ext cx="4270248" cy="2121408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2316178" y="3102835"/>
              <a:ext cx="429768" cy="342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291840" y="2871843"/>
              <a:ext cx="429768" cy="342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297680" y="3300984"/>
              <a:ext cx="301752" cy="32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4599432" y="3293142"/>
              <a:ext cx="585216" cy="3200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581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Combination and Span</a:t>
            </a:r>
            <a:endParaRPr baseline="30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" y="1423633"/>
            <a:ext cx="8357616" cy="22962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7056" y="2076874"/>
            <a:ext cx="1828800" cy="37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38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900" dirty="0">
                <a:solidFill>
                  <a:schemeClr val="tx1"/>
                </a:solidFill>
                <a:latin typeface="+mj-lt"/>
              </a:rPr>
              <a:t>Geometric description of Span{v} and Span{u, v}</a:t>
            </a:r>
            <a:endParaRPr sz="2900" baseline="30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48354"/>
            <a:ext cx="5943600" cy="292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are nonzero vectors in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which are not scalar multiple of the others.</a:t>
            </a:r>
          </a:p>
        </p:txBody>
      </p:sp>
    </p:spTree>
    <p:extLst>
      <p:ext uri="{BB962C8B-B14F-4D97-AF65-F5344CB8AC3E}">
        <p14:creationId xmlns:p14="http://schemas.microsoft.com/office/powerpoint/2010/main" val="217985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Matrix Equation Ax=b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180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A fundamental idea in linear algebra is to view a linear combination of vectors as the product of a matrix and a vector.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  <a:lumOff val="25000"/>
                </a:schemeClr>
              </a:buClr>
            </a:pPr>
            <a:r>
              <a:rPr lang="en-US" altLang="ko-KR" sz="800" b="1" dirty="0">
                <a:solidFill>
                  <a:schemeClr val="bg2"/>
                </a:solidFill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4" y="2427630"/>
            <a:ext cx="7708952" cy="20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Dependency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70" y="1541322"/>
            <a:ext cx="8361660" cy="22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Dependency – 2-d Example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7" y="1044298"/>
            <a:ext cx="7278626" cy="3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>
            <a:spLocks noGrp="1"/>
          </p:cNvSpPr>
          <p:nvPr>
            <p:ph type="title"/>
          </p:nvPr>
        </p:nvSpPr>
        <p:spPr>
          <a:xfrm>
            <a:off x="277575" y="2073250"/>
            <a:ext cx="86427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Quiz (15 mins)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22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Dependency – 2-d Example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3312"/>
          <a:stretch/>
        </p:blipFill>
        <p:spPr>
          <a:xfrm>
            <a:off x="932687" y="1044298"/>
            <a:ext cx="7278626" cy="10222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52221"/>
          <a:stretch/>
        </p:blipFill>
        <p:spPr>
          <a:xfrm>
            <a:off x="1015936" y="2615184"/>
            <a:ext cx="2924175" cy="201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8212"/>
          <a:stretch/>
        </p:blipFill>
        <p:spPr>
          <a:xfrm>
            <a:off x="5011864" y="2615184"/>
            <a:ext cx="2924175" cy="21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5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Dependency – 3-d Example 1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B70F1-7D7C-410B-B11F-D0D01137E1DE}"/>
                  </a:ext>
                </a:extLst>
              </p:cNvPr>
              <p:cNvSpPr txBox="1"/>
              <p:nvPr/>
            </p:nvSpPr>
            <p:spPr>
              <a:xfrm>
                <a:off x="365100" y="1099150"/>
                <a:ext cx="8413800" cy="368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Determine if the set {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} is linearly independent or not.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If dependent, find a linear dependence relation among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 and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65000"/>
                                <a:lumOff val="3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65000"/>
                                    <a:lumOff val="3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   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65000"/>
                                <a:lumOff val="3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65000"/>
                                    <a:lumOff val="3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,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 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65000"/>
                                <a:lumOff val="3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65000"/>
                                    <a:lumOff val="3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The question is equivalent to determining if there is a nontrivial solution or not.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+ 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+ 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</a:t>
                </a:r>
                <a:r>
                  <a:rPr kumimoji="0" lang="en-US" altLang="ko-KR" sz="18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</a:t>
                </a:r>
                <a:r>
                  <a:rPr kumimoji="0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= 0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>
                      <a:lumMod val="75000"/>
                      <a:lumOff val="25000"/>
                    </a:srgbClr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B70F1-7D7C-410B-B11F-D0D01137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0" y="1099150"/>
                <a:ext cx="8413800" cy="368421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</p:spTree>
    <p:extLst>
      <p:ext uri="{BB962C8B-B14F-4D97-AF65-F5344CB8AC3E}">
        <p14:creationId xmlns:p14="http://schemas.microsoft.com/office/powerpoint/2010/main" val="90087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Dependency – 3-d Example 1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099150"/>
            <a:ext cx="8413800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question is equivalent to determining if there is a nontrivial solution or not.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5" y="2356398"/>
            <a:ext cx="4038600" cy="97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36" y="2308773"/>
            <a:ext cx="3905250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6340" r="46868"/>
          <a:stretch/>
        </p:blipFill>
        <p:spPr>
          <a:xfrm>
            <a:off x="4421916" y="2349262"/>
            <a:ext cx="274320" cy="9715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621429" y="2385912"/>
            <a:ext cx="137160" cy="8595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3483974"/>
            <a:ext cx="8413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free variable,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 non-trivial solution exist 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are linearly dependent.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we set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as 1,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 -1,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 x</a:t>
            </a:r>
            <a:r>
              <a:rPr kumimoji="0" lang="en-US" altLang="ko-KR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 0 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 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</a:t>
            </a:r>
            <a:r>
              <a:rPr kumimoji="0" lang="en-US" altLang="ko-KR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 0 </a:t>
            </a:r>
          </a:p>
        </p:txBody>
      </p:sp>
    </p:spTree>
    <p:extLst>
      <p:ext uri="{BB962C8B-B14F-4D97-AF65-F5344CB8AC3E}">
        <p14:creationId xmlns:p14="http://schemas.microsoft.com/office/powerpoint/2010/main" val="218832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Dependency – 3-d Example 2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099150"/>
            <a:ext cx="7800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– linear dependence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0" indent="-285750">
              <a:lnSpc>
                <a:spcPct val="150000"/>
              </a:lnSpc>
              <a:buClr>
                <a:srgbClr val="F46524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Please find the values(s) of </a:t>
            </a:r>
            <a:r>
              <a:rPr lang="en-US" altLang="ko-KR" sz="18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for which the vectors are linearly dependent. (choose 2 problems to solve and submit the answer)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38E7D-BB92-4DF0-802F-FFE44094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00" y="2276284"/>
            <a:ext cx="3131272" cy="2130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2D216E-EBE4-428C-850C-A33989DA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19" y="2276284"/>
            <a:ext cx="2951610" cy="20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Generating Set and Basis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Mathematics for Machine Learning, by Marc Peter </a:t>
            </a:r>
            <a:r>
              <a:rPr kumimoji="0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Deisenroth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A. Aldo Faisal, Cheng Soon 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E08F3-8BCA-4CD6-BDDC-19A604DD9478}"/>
              </a:ext>
            </a:extLst>
          </p:cNvPr>
          <p:cNvSpPr txBox="1"/>
          <p:nvPr/>
        </p:nvSpPr>
        <p:spPr>
          <a:xfrm>
            <a:off x="365100" y="1099150"/>
            <a:ext cx="841380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18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Definition 2.13 (Generating Set and Span). </a:t>
            </a:r>
          </a:p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Consider a vector space V = (V,+,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 and set of vectors A = {x</a:t>
            </a:r>
            <a:r>
              <a:rPr lang="en-US" altLang="ko-KR" sz="1800" baseline="-25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1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…, </a:t>
            </a:r>
            <a:r>
              <a:rPr lang="en-US" altLang="ko-KR" sz="1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x</a:t>
            </a:r>
            <a:r>
              <a:rPr lang="en-US" altLang="ko-KR" sz="1800" baseline="-250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k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}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⊆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V.</a:t>
            </a:r>
          </a:p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If every vector v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∊ 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V can be expressed as a linear combination of x</a:t>
            </a:r>
            <a:r>
              <a:rPr lang="en-US" altLang="ko-KR" sz="1800" baseline="-25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1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…, </a:t>
            </a:r>
            <a:r>
              <a:rPr lang="en-US" altLang="ko-KR" sz="1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x</a:t>
            </a:r>
            <a:r>
              <a:rPr lang="en-US" altLang="ko-KR" sz="1800" baseline="-250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k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</a:t>
            </a:r>
          </a:p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 is called a generating set generating set of V . </a:t>
            </a:r>
          </a:p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The set of all linear combinations of vectors in A is called the span of A. </a:t>
            </a:r>
          </a:p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If A spans the vector space V , we write V = span[A] or V = span[x</a:t>
            </a:r>
            <a:r>
              <a:rPr lang="en-US" altLang="ko-KR" sz="1800" baseline="-25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1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, …, </a:t>
            </a:r>
            <a:r>
              <a:rPr lang="en-US" altLang="ko-KR" sz="18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x</a:t>
            </a:r>
            <a:r>
              <a:rPr lang="en-US" altLang="ko-KR" sz="1800" baseline="-250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k</a:t>
            </a:r>
            <a:r>
              <a:rPr lang="en-US" altLang="ko-KR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].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663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Generating Set and Basis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Mathematics for Machine Learning, by Marc Peter </a:t>
            </a:r>
            <a:r>
              <a:rPr kumimoji="0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Deisenroth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A. Aldo Faisal, Cheng Soon Ong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4FADA0-C952-4685-9541-620F826B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13" y="1099150"/>
            <a:ext cx="7049484" cy="16290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DBB50B-AAD1-4AA1-8A35-31D1AF02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13" y="3159623"/>
            <a:ext cx="704948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7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Generating Set and Basis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800" b="1" dirty="0"/>
              <a:t>Source: Linear Algebra and its applications by David C. Lay, Steven R. Lay, Judi J. McDonald, Pearson, Fifth Edition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0E11A9-268D-4A50-AD4A-B2AD0B04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56" y="1234148"/>
            <a:ext cx="260068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5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Rank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800" b="1" dirty="0"/>
              <a:t>Source: Mathematics for Machine Learning, by Marc Peter </a:t>
            </a:r>
            <a:r>
              <a:rPr lang="en-US" altLang="ko-KR" sz="800" b="1" dirty="0" err="1"/>
              <a:t>Deisenroth</a:t>
            </a:r>
            <a:r>
              <a:rPr lang="en-US" altLang="ko-KR" sz="800" b="1" dirty="0"/>
              <a:t>, A. Aldo Faisal, Cheng Soon Ong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1B8A01-33A5-4E36-82E5-F1E6C8F7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06" y="129280"/>
            <a:ext cx="7106642" cy="11717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BE5E12-11D4-4060-8ADE-1B6BEBE5F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319" y="1439532"/>
            <a:ext cx="4309808" cy="34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4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Transformations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553" t="2915" r="33012" b="5507"/>
          <a:stretch/>
        </p:blipFill>
        <p:spPr>
          <a:xfrm>
            <a:off x="1083843" y="1645920"/>
            <a:ext cx="2422094" cy="459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29" y="2280638"/>
            <a:ext cx="3694414" cy="4533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792" y="1681073"/>
            <a:ext cx="2449290" cy="3724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68695" t="16732" r="191" b="13590"/>
          <a:stretch/>
        </p:blipFill>
        <p:spPr>
          <a:xfrm>
            <a:off x="1650047" y="2392748"/>
            <a:ext cx="1289686" cy="34975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9495" y="1591056"/>
            <a:ext cx="3539245" cy="1261872"/>
          </a:xfrm>
          <a:prstGeom prst="rect">
            <a:avLst/>
          </a:prstGeom>
          <a:solidFill>
            <a:srgbClr val="FDE0D3">
              <a:alpha val="1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73104" y="1591056"/>
            <a:ext cx="3654539" cy="1261872"/>
          </a:xfrm>
          <a:prstGeom prst="rect">
            <a:avLst/>
          </a:prstGeom>
          <a:solidFill>
            <a:srgbClr val="FDE0D3">
              <a:alpha val="1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46524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8937" y="189882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4652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494" y="3087841"/>
            <a:ext cx="8356855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Matrix equation has other implications than linear combination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the areas of  computer graphics or signal processing.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4652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matrix A as a “function” on a vector x, to produce a new vector b.</a:t>
            </a:r>
          </a:p>
        </p:txBody>
      </p:sp>
    </p:spTree>
    <p:extLst>
      <p:ext uri="{BB962C8B-B14F-4D97-AF65-F5344CB8AC3E}">
        <p14:creationId xmlns:p14="http://schemas.microsoft.com/office/powerpoint/2010/main" val="414477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>
            <a:spLocks noGrp="1"/>
          </p:cNvSpPr>
          <p:nvPr>
            <p:ph type="title"/>
          </p:nvPr>
        </p:nvSpPr>
        <p:spPr>
          <a:xfrm>
            <a:off x="250650" y="798632"/>
            <a:ext cx="86427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Team Presentation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3" name="Google Shape;1038;p112">
            <a:extLst>
              <a:ext uri="{FF2B5EF4-FFF2-40B4-BE49-F238E27FC236}">
                <a16:creationId xmlns:a16="http://schemas.microsoft.com/office/drawing/2014/main" id="{D815FFCD-4DC7-45BF-880D-BD64428F215C}"/>
              </a:ext>
            </a:extLst>
          </p:cNvPr>
          <p:cNvSpPr txBox="1">
            <a:spLocks/>
          </p:cNvSpPr>
          <p:nvPr/>
        </p:nvSpPr>
        <p:spPr>
          <a:xfrm>
            <a:off x="2417618" y="1837723"/>
            <a:ext cx="5202382" cy="213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dk1"/>
                </a:solidFill>
              </a:rPr>
              <a:t>Riskies</a:t>
            </a:r>
            <a:endParaRPr lang="en-US" sz="2400" b="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dk1"/>
                </a:solidFill>
              </a:rPr>
              <a:t>T1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dk1"/>
                </a:solidFill>
              </a:rPr>
              <a:t>Single team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dk1"/>
                </a:solidFill>
              </a:rPr>
              <a:t>Hasan Roman/Noman Aziz</a:t>
            </a:r>
          </a:p>
        </p:txBody>
      </p:sp>
    </p:spTree>
    <p:extLst>
      <p:ext uri="{BB962C8B-B14F-4D97-AF65-F5344CB8AC3E}">
        <p14:creationId xmlns:p14="http://schemas.microsoft.com/office/powerpoint/2010/main" val="3385121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Transformations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33" y="911639"/>
            <a:ext cx="6231534" cy="40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1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Matrix Representation of Linear Mapping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defRPr/>
            </a:pPr>
            <a:r>
              <a:rPr lang="en-US" altLang="ko-KR" sz="800" b="1" dirty="0"/>
              <a:t>Source: Mathematics for Machine Learning, by Marc Peter </a:t>
            </a:r>
            <a:r>
              <a:rPr lang="en-US" altLang="ko-KR" sz="800" b="1" dirty="0" err="1"/>
              <a:t>Deisenroth</a:t>
            </a:r>
            <a:r>
              <a:rPr lang="en-US" altLang="ko-KR" sz="800" b="1" dirty="0"/>
              <a:t>, A. Aldo Faisal, Cheng Soon Ong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A67AC-FA20-44F8-9120-C4635760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47" y="1195179"/>
            <a:ext cx="5818105" cy="34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6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Linear Transformations</a:t>
            </a:r>
            <a:endParaRPr baseline="30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9F54A-4DB1-412A-ACFF-CC9F5F0993F3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42" y="2022480"/>
            <a:ext cx="361950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099150"/>
            <a:ext cx="8614308" cy="87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transformation (or function or mapping)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from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a rule that assigns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each vector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a vector T(x) in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2260438"/>
            <a:ext cx="443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Domain 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정의역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Imprint MT Shadow" panose="04020605060303030202" pitchFamily="82" charset="0"/>
                <a:cs typeface="Arial"/>
                <a:sym typeface="Arial"/>
              </a:rPr>
              <a:t>R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Codomain 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공변역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T(x)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image(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상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of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T(x)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} : Range(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치역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of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86683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Exercise – Rank and Dimension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lvl="0" indent="-285750">
              <a:lnSpc>
                <a:spcPct val="150000"/>
              </a:lnSpc>
              <a:buClr>
                <a:srgbClr val="F46524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Study and Explain Rank and Dimension of given matrix </a:t>
            </a:r>
            <a:r>
              <a:rPr lang="en-US" altLang="ko-KR" sz="1800" dirty="0">
                <a:solidFill>
                  <a:schemeClr val="tx1"/>
                </a:solidFill>
              </a:rPr>
              <a:t>A 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∊ </a:t>
            </a:r>
            <a:r>
              <a:rPr lang="en-US" altLang="ko-KR" sz="1800" dirty="0" err="1">
                <a:solidFill>
                  <a:schemeClr val="tx1"/>
                </a:solidFill>
                <a:latin typeface="Imprint MT Shadow" panose="04020605060303030202" pitchFamily="82" charset="0"/>
              </a:rPr>
              <a:t>R</a:t>
            </a:r>
            <a:r>
              <a:rPr lang="en-US" altLang="ko-KR" sz="1800" baseline="30000" dirty="0" err="1">
                <a:solidFill>
                  <a:schemeClr val="tx1"/>
                </a:solidFill>
              </a:rPr>
              <a:t>mxn</a:t>
            </a:r>
            <a:endParaRPr lang="en-US" altLang="ko-KR" sz="1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7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B6EE47-707C-48F6-BC0B-7D08E8BA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Homework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A50AED-4CBE-425A-AFBB-F7A66C719C29}"/>
              </a:ext>
            </a:extLst>
          </p:cNvPr>
          <p:cNvSpPr/>
          <p:nvPr/>
        </p:nvSpPr>
        <p:spPr>
          <a:xfrm>
            <a:off x="369600" y="1051175"/>
            <a:ext cx="8404800" cy="383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</a:rPr>
              <a:t>Read Chapter 3. Analytic Geometry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788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Next Week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15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Analytic Geometry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lang="en-US" altLang="ko-KR" sz="2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Inner Product, Norms, Lengths and Distances</a:t>
            </a:r>
          </a:p>
          <a:p>
            <a:pPr marL="803275" lvl="1" indent="-457200">
              <a:lnSpc>
                <a:spcPct val="150000"/>
              </a:lnSpc>
              <a:buClr>
                <a:srgbClr val="000000">
                  <a:lumMod val="75000"/>
                  <a:lumOff val="25000"/>
                </a:srgbClr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altLang="ko-KR" sz="200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Orthogonality, Orthogonal Projections</a:t>
            </a:r>
          </a:p>
        </p:txBody>
      </p:sp>
    </p:spTree>
    <p:extLst>
      <p:ext uri="{BB962C8B-B14F-4D97-AF65-F5344CB8AC3E}">
        <p14:creationId xmlns:p14="http://schemas.microsoft.com/office/powerpoint/2010/main" val="590097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2"/>
          <p:cNvSpPr txBox="1">
            <a:spLocks noGrp="1"/>
          </p:cNvSpPr>
          <p:nvPr>
            <p:ph type="title"/>
          </p:nvPr>
        </p:nvSpPr>
        <p:spPr>
          <a:xfrm>
            <a:off x="277575" y="2073250"/>
            <a:ext cx="86427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 Kim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Office hour: Mon</a:t>
            </a:r>
            <a:r>
              <a:rPr lang="en-US" sz="3600" dirty="0">
                <a:solidFill>
                  <a:schemeClr val="dk1"/>
                </a:solidFill>
              </a:rPr>
              <a:t>.</a:t>
            </a:r>
            <a:r>
              <a:rPr lang="en" sz="3600" dirty="0">
                <a:solidFill>
                  <a:schemeClr val="dk1"/>
                </a:solidFill>
              </a:rPr>
              <a:t> 2pm ~ 6pm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@ room 231, building W19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Phone: 042-629-6636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Mobile: 010-6799-6636</a:t>
            </a:r>
            <a:endParaRPr sz="3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bonggyun.kim@endicott.ac.kr</a:t>
            </a:r>
            <a:endParaRPr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30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Week 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 mind map of the concepts of linear algebra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A99C86-310C-4AA0-B889-97ABA44B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62" y="1099150"/>
            <a:ext cx="6142876" cy="3789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5EE35-933F-41A1-AEED-E3FB2F4EC989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Mathematics for Machine Learning, by Marc Peter </a:t>
            </a:r>
            <a:r>
              <a:rPr kumimoji="0" lang="en-US" altLang="ko-KR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Deisenroth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A. Aldo Faisal, Cheng Soon Ong</a:t>
            </a:r>
          </a:p>
        </p:txBody>
      </p:sp>
    </p:spTree>
    <p:extLst>
      <p:ext uri="{BB962C8B-B14F-4D97-AF65-F5344CB8AC3E}">
        <p14:creationId xmlns:p14="http://schemas.microsoft.com/office/powerpoint/2010/main" val="90882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Systems of Linear Equation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B70F1-7D7C-410B-B11F-D0D01137E1DE}"/>
              </a:ext>
            </a:extLst>
          </p:cNvPr>
          <p:cNvSpPr txBox="1"/>
          <p:nvPr/>
        </p:nvSpPr>
        <p:spPr>
          <a:xfrm>
            <a:off x="365100" y="1327373"/>
            <a:ext cx="841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system of linear equations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(or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linear system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is a collection of one or more linear equations involving the same variables—say, x</a:t>
            </a:r>
            <a:r>
              <a:rPr kumimoji="0" lang="en-US" altLang="ko-KR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x</a:t>
            </a:r>
            <a:r>
              <a:rPr kumimoji="0" lang="en-US" altLang="ko-KR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…, x</a:t>
            </a:r>
            <a:r>
              <a:rPr kumimoji="0" lang="en-US" altLang="ko-KR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. An example is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6FDBF-0344-4E30-BA60-036CCD69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152189"/>
            <a:ext cx="4058168" cy="1134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6366E-D74E-4EC1-942F-51B5B44C6B5B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</p:spTree>
    <p:extLst>
      <p:ext uri="{BB962C8B-B14F-4D97-AF65-F5344CB8AC3E}">
        <p14:creationId xmlns:p14="http://schemas.microsoft.com/office/powerpoint/2010/main" val="31409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A solution of the system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832FD4-4250-4B82-82C8-14DD173F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36" y="1306779"/>
            <a:ext cx="3919673" cy="2737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07CF2C-7A2D-4433-ABA6-D611EF05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3" y="2126171"/>
            <a:ext cx="2819794" cy="10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4344" y="330098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4501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A solution of the system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356242-4AEF-4D75-8DF3-36CE97C5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1" y="1008936"/>
            <a:ext cx="7095134" cy="38034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379476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consistent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0944" y="3794759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inconsistent</a:t>
            </a:r>
          </a:p>
        </p:txBody>
      </p:sp>
    </p:spTree>
    <p:extLst>
      <p:ext uri="{BB962C8B-B14F-4D97-AF65-F5344CB8AC3E}">
        <p14:creationId xmlns:p14="http://schemas.microsoft.com/office/powerpoint/2010/main" val="28247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>
            <a:spLocks noGrp="1"/>
          </p:cNvSpPr>
          <p:nvPr>
            <p:ph type="title"/>
          </p:nvPr>
        </p:nvSpPr>
        <p:spPr>
          <a:xfrm>
            <a:off x="248474" y="331150"/>
            <a:ext cx="8895525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Matrix Notation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B2E1C-56AB-452C-8738-0F3C850FA281}"/>
              </a:ext>
            </a:extLst>
          </p:cNvPr>
          <p:cNvSpPr txBox="1"/>
          <p:nvPr/>
        </p:nvSpPr>
        <p:spPr>
          <a:xfrm>
            <a:off x="12675" y="4885043"/>
            <a:ext cx="8413800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Source: Linear Algebra and its applications by David C. Lay, Steven R. Lay, Judi J. McDonald, Pearson, Fifth Edition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85756-993A-49BD-A49B-C9AEC0B0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0" y="973239"/>
            <a:ext cx="643979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56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2004</Words>
  <Application>Microsoft Office PowerPoint</Application>
  <PresentationFormat>화면 슬라이드 쇼(16:9)</PresentationFormat>
  <Paragraphs>202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60" baseType="lpstr">
      <vt:lpstr>Courier New</vt:lpstr>
      <vt:lpstr>Arial</vt:lpstr>
      <vt:lpstr>Cambria</vt:lpstr>
      <vt:lpstr>Calibri</vt:lpstr>
      <vt:lpstr>Cambria Math</vt:lpstr>
      <vt:lpstr>Lato</vt:lpstr>
      <vt:lpstr>맑은 고딕</vt:lpstr>
      <vt:lpstr>Raleway</vt:lpstr>
      <vt:lpstr>Wingdings</vt:lpstr>
      <vt:lpstr>Imprint MT Shadow</vt:lpstr>
      <vt:lpstr>Simple Light</vt:lpstr>
      <vt:lpstr>Swiss</vt:lpstr>
      <vt:lpstr>Swiss</vt:lpstr>
      <vt:lpstr>Mathematics for AI</vt:lpstr>
      <vt:lpstr>Course Schedule</vt:lpstr>
      <vt:lpstr>Quiz (15 mins)</vt:lpstr>
      <vt:lpstr>Team Presentation</vt:lpstr>
      <vt:lpstr>A mind map of the concepts of linear algebra</vt:lpstr>
      <vt:lpstr>Systems of Linear Equation</vt:lpstr>
      <vt:lpstr>A solution of the system </vt:lpstr>
      <vt:lpstr>A solution of the system </vt:lpstr>
      <vt:lpstr>Matrix Notation </vt:lpstr>
      <vt:lpstr>Solving a linear system - elimination</vt:lpstr>
      <vt:lpstr>Solving a linear system - elimination</vt:lpstr>
      <vt:lpstr>Solving a linear system - elimination</vt:lpstr>
      <vt:lpstr>Solving a linear system - elimination</vt:lpstr>
      <vt:lpstr>Existence and Uniqueness</vt:lpstr>
      <vt:lpstr>Existence and Uniqueness</vt:lpstr>
      <vt:lpstr>Existence and Uniqueness</vt:lpstr>
      <vt:lpstr>Exercise – linear system</vt:lpstr>
      <vt:lpstr>Group – Definition**</vt:lpstr>
      <vt:lpstr>Group – Examples**</vt:lpstr>
      <vt:lpstr>Vector Space</vt:lpstr>
      <vt:lpstr>Vector Subspace</vt:lpstr>
      <vt:lpstr>Vector Space - Rn</vt:lpstr>
      <vt:lpstr>Linear Combination</vt:lpstr>
      <vt:lpstr>Linear Combination</vt:lpstr>
      <vt:lpstr>Linear Combination and Span</vt:lpstr>
      <vt:lpstr>Geometric description of Span{v} and Span{u, v}</vt:lpstr>
      <vt:lpstr>The Matrix Equation Ax=b</vt:lpstr>
      <vt:lpstr>Linear Dependency</vt:lpstr>
      <vt:lpstr>Linear Dependency – 2-d Example</vt:lpstr>
      <vt:lpstr>Linear Dependency – 2-d Example</vt:lpstr>
      <vt:lpstr>Linear Dependency – 3-d Example 1</vt:lpstr>
      <vt:lpstr>Linear Dependency – 3-d Example 1</vt:lpstr>
      <vt:lpstr>Linear Dependency – 3-d Example 2</vt:lpstr>
      <vt:lpstr>Exercise – linear dependence</vt:lpstr>
      <vt:lpstr>Generating Set and Basis</vt:lpstr>
      <vt:lpstr>Generating Set and Basis</vt:lpstr>
      <vt:lpstr>Generating Set and Basis</vt:lpstr>
      <vt:lpstr>Rank</vt:lpstr>
      <vt:lpstr>Linear Transformations</vt:lpstr>
      <vt:lpstr>Linear Transformations</vt:lpstr>
      <vt:lpstr>Matrix Representation of Linear Mapping</vt:lpstr>
      <vt:lpstr>Linear Transformations</vt:lpstr>
      <vt:lpstr>Exercise – Rank and Dimension</vt:lpstr>
      <vt:lpstr>Homework</vt:lpstr>
      <vt:lpstr>Next Week</vt:lpstr>
      <vt:lpstr>BongGyun Kim  Office hour: Mon. 2pm ~ 6pm @ room 231, building W19  Phone: 042-629-6636 Mobile: 010-6799-6636 bonggyun.kim@endicott.ac.kr</vt:lpstr>
      <vt:lpstr>End of Week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Thinking  and Basic Mathematics</dc:title>
  <dc:creator>USER</dc:creator>
  <cp:lastModifiedBy>Administrator</cp:lastModifiedBy>
  <cp:revision>222</cp:revision>
  <dcterms:modified xsi:type="dcterms:W3CDTF">2023-03-18T10:58:55Z</dcterms:modified>
</cp:coreProperties>
</file>