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  <p:sldMasterId id="2147483712" r:id="rId3"/>
  </p:sldMasterIdLst>
  <p:notesMasterIdLst>
    <p:notesMasterId r:id="rId27"/>
  </p:notesMasterIdLst>
  <p:sldIdLst>
    <p:sldId id="256" r:id="rId4"/>
    <p:sldId id="2626" r:id="rId5"/>
    <p:sldId id="2528" r:id="rId6"/>
    <p:sldId id="2610" r:id="rId7"/>
    <p:sldId id="2627" r:id="rId8"/>
    <p:sldId id="2628" r:id="rId9"/>
    <p:sldId id="2629" r:id="rId10"/>
    <p:sldId id="2630" r:id="rId11"/>
    <p:sldId id="2632" r:id="rId12"/>
    <p:sldId id="2633" r:id="rId13"/>
    <p:sldId id="2634" r:id="rId14"/>
    <p:sldId id="2638" r:id="rId15"/>
    <p:sldId id="2641" r:id="rId16"/>
    <p:sldId id="2640" r:id="rId17"/>
    <p:sldId id="2639" r:id="rId18"/>
    <p:sldId id="2642" r:id="rId19"/>
    <p:sldId id="2636" r:id="rId20"/>
    <p:sldId id="2645" r:id="rId21"/>
    <p:sldId id="2644" r:id="rId22"/>
    <p:sldId id="2576" r:id="rId23"/>
    <p:sldId id="2635" r:id="rId24"/>
    <p:sldId id="2608" r:id="rId25"/>
    <p:sldId id="301" r:id="rId2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Castellar" panose="020A0402060406010301" pitchFamily="18" charset="0"/>
      <p:regular r:id="rId33"/>
    </p:embeddedFont>
    <p:embeddedFont>
      <p:font typeface="Imprint MT Shadow" panose="04020605060303030202" pitchFamily="82" charset="0"/>
      <p:regular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aleway" pitchFamily="2" charset="-52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5E196-6719-435A-AC49-EC5E3B02762C}">
  <a:tblStyle styleId="{4005E196-6719-435A-AC49-EC5E3B027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31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2.fntdata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02738f8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02738f8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171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90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39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22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948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41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94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63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913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940be19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940be19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40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276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4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76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717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280c31c4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280c31c4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19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92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7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74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1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48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7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3503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3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3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4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4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4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4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4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4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4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4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46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4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4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47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4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48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48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슬라이드">
  <p:cSld name="1_기본슬라이드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/>
          <p:nvPr/>
        </p:nvSpPr>
        <p:spPr>
          <a:xfrm>
            <a:off x="8547188" y="4843889"/>
            <a:ext cx="344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425" tIns="39200" rIns="78425" bIns="392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0"/>
          <p:cNvSpPr/>
          <p:nvPr/>
        </p:nvSpPr>
        <p:spPr>
          <a:xfrm>
            <a:off x="252046" y="393038"/>
            <a:ext cx="8640000" cy="27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77875" tIns="38925" rIns="77875" bIns="38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0"/>
          <p:cNvSpPr txBox="1"/>
          <p:nvPr/>
        </p:nvSpPr>
        <p:spPr>
          <a:xfrm>
            <a:off x="259373" y="167198"/>
            <a:ext cx="41808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0"/>
          <p:cNvSpPr txBox="1">
            <a:spLocks noGrp="1"/>
          </p:cNvSpPr>
          <p:nvPr>
            <p:ph type="body" idx="1"/>
          </p:nvPr>
        </p:nvSpPr>
        <p:spPr>
          <a:xfrm>
            <a:off x="241495" y="411956"/>
            <a:ext cx="864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2"/>
          </p:nvPr>
        </p:nvSpPr>
        <p:spPr>
          <a:xfrm>
            <a:off x="242552" y="169557"/>
            <a:ext cx="43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3"/>
          </p:nvPr>
        </p:nvSpPr>
        <p:spPr>
          <a:xfrm>
            <a:off x="252046" y="4786313"/>
            <a:ext cx="664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3" y="276453"/>
            <a:ext cx="87900" cy="261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슬라이드 1">
  <p:cSld name="2_기본슬라이드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/>
          <p:nvPr/>
        </p:nvSpPr>
        <p:spPr>
          <a:xfrm>
            <a:off x="8547188" y="4843889"/>
            <a:ext cx="344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425" tIns="39200" rIns="78425" bIns="392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1"/>
          <p:cNvSpPr/>
          <p:nvPr/>
        </p:nvSpPr>
        <p:spPr>
          <a:xfrm>
            <a:off x="252046" y="393038"/>
            <a:ext cx="8640000" cy="27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77875" tIns="38925" rIns="77875" bIns="38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1"/>
          <p:cNvSpPr txBox="1"/>
          <p:nvPr/>
        </p:nvSpPr>
        <p:spPr>
          <a:xfrm>
            <a:off x="259373" y="167198"/>
            <a:ext cx="41808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1"/>
          <p:cNvSpPr txBox="1">
            <a:spLocks noGrp="1"/>
          </p:cNvSpPr>
          <p:nvPr>
            <p:ph type="body" idx="1"/>
          </p:nvPr>
        </p:nvSpPr>
        <p:spPr>
          <a:xfrm>
            <a:off x="241495" y="430004"/>
            <a:ext cx="864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body" idx="2"/>
          </p:nvPr>
        </p:nvSpPr>
        <p:spPr>
          <a:xfrm>
            <a:off x="242552" y="124437"/>
            <a:ext cx="43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51"/>
          <p:cNvSpPr/>
          <p:nvPr/>
        </p:nvSpPr>
        <p:spPr>
          <a:xfrm>
            <a:off x="3" y="276453"/>
            <a:ext cx="87900" cy="261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71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9" r:id="rId7"/>
    <p:sldLayoutId id="2147483690" r:id="rId8"/>
    <p:sldLayoutId id="2147483691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5.png"/><Relationship Id="rId5" Type="http://schemas.openxmlformats.org/officeDocument/2006/relationships/hyperlink" Target="https://www.geogebra.org/m/QUbAFBa9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8.png"/><Relationship Id="rId5" Type="http://schemas.openxmlformats.org/officeDocument/2006/relationships/image" Target="../media/image17.png"/><Relationship Id="rId4" Type="http://schemas.openxmlformats.org/officeDocument/2006/relationships/hyperlink" Target="https://www.geogebra.org/3d?lang=e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Mathematics for 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Dimension and Rank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099150"/>
            <a:ext cx="7153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7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Dimension and Rank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430655"/>
            <a:ext cx="87725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1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homogenous vs. nonhomogeneous system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356537-D6AB-C705-9699-0CE9D1A947BB}"/>
                  </a:ext>
                </a:extLst>
              </p:cNvPr>
              <p:cNvSpPr txBox="1"/>
              <p:nvPr/>
            </p:nvSpPr>
            <p:spPr>
              <a:xfrm>
                <a:off x="454494" y="1404440"/>
                <a:ext cx="1756250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356537-D6AB-C705-9699-0CE9D1A94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4" y="1404440"/>
                <a:ext cx="1756250" cy="1061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90E01-E60A-A390-82FE-EA4DD65B3625}"/>
                  </a:ext>
                </a:extLst>
              </p:cNvPr>
              <p:cNvSpPr txBox="1"/>
              <p:nvPr/>
            </p:nvSpPr>
            <p:spPr>
              <a:xfrm>
                <a:off x="248475" y="3076685"/>
                <a:ext cx="1962268" cy="102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90E01-E60A-A390-82FE-EA4DD65B3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5" y="3076685"/>
                <a:ext cx="1962268" cy="1021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F648EA-4A12-1ED8-F60C-DB2D7C6ECD24}"/>
                  </a:ext>
                </a:extLst>
              </p:cNvPr>
              <p:cNvSpPr txBox="1"/>
              <p:nvPr/>
            </p:nvSpPr>
            <p:spPr>
              <a:xfrm>
                <a:off x="2272216" y="3404183"/>
                <a:ext cx="2587760" cy="570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F648EA-4A12-1ED8-F60C-DB2D7C6EC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216" y="3404183"/>
                <a:ext cx="2587760" cy="5702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1DF40-8A92-0A1A-5F31-AF3C2B5BD61A}"/>
                  </a:ext>
                </a:extLst>
              </p:cNvPr>
              <p:cNvSpPr txBox="1"/>
              <p:nvPr/>
            </p:nvSpPr>
            <p:spPr>
              <a:xfrm>
                <a:off x="2272216" y="1650212"/>
                <a:ext cx="1840376" cy="570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1DF40-8A92-0A1A-5F31-AF3C2B5BD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216" y="1650212"/>
                <a:ext cx="1840376" cy="5702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54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System of linear equation</a:t>
            </a:r>
            <a:endParaRPr baseline="30000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90E01-E60A-A390-82FE-EA4DD65B3625}"/>
                  </a:ext>
                </a:extLst>
              </p:cNvPr>
              <p:cNvSpPr txBox="1"/>
              <p:nvPr/>
            </p:nvSpPr>
            <p:spPr>
              <a:xfrm>
                <a:off x="248475" y="1358336"/>
                <a:ext cx="1962268" cy="102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90E01-E60A-A390-82FE-EA4DD65B3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5" y="1358336"/>
                <a:ext cx="1962268" cy="1021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6CD68F63-D246-AAF6-ABB8-99B8F2945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435" y="1371303"/>
            <a:ext cx="3881615" cy="3206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D6AF06-530F-1B32-4CBE-B4E94C41147C}"/>
              </a:ext>
            </a:extLst>
          </p:cNvPr>
          <p:cNvSpPr txBox="1"/>
          <p:nvPr/>
        </p:nvSpPr>
        <p:spPr>
          <a:xfrm>
            <a:off x="2951848" y="4719411"/>
            <a:ext cx="4721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Try at </a:t>
            </a:r>
            <a:r>
              <a:rPr lang="ko-KR" altLang="en-US" sz="1100" dirty="0">
                <a:hlinkClick r:id="rId5"/>
              </a:rPr>
              <a:t>https://www.geogebra.org/m/QUbAFBa9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19C48D-113F-A2E0-8BCA-8CD77EC56D33}"/>
                  </a:ext>
                </a:extLst>
              </p:cNvPr>
              <p:cNvSpPr txBox="1"/>
              <p:nvPr/>
            </p:nvSpPr>
            <p:spPr>
              <a:xfrm>
                <a:off x="248475" y="3729787"/>
                <a:ext cx="2587760" cy="570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19C48D-113F-A2E0-8BCA-8CD77EC56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5" y="3729787"/>
                <a:ext cx="2587760" cy="570284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81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Column view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90E01-E60A-A390-82FE-EA4DD65B3625}"/>
                  </a:ext>
                </a:extLst>
              </p:cNvPr>
              <p:cNvSpPr txBox="1"/>
              <p:nvPr/>
            </p:nvSpPr>
            <p:spPr>
              <a:xfrm>
                <a:off x="778936" y="1203423"/>
                <a:ext cx="1962268" cy="102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90E01-E60A-A390-82FE-EA4DD65B3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6" y="1203423"/>
                <a:ext cx="1962268" cy="1021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E7A1A50-1D16-C813-B2F0-717C6AA687BC}"/>
              </a:ext>
            </a:extLst>
          </p:cNvPr>
          <p:cNvSpPr txBox="1"/>
          <p:nvPr/>
        </p:nvSpPr>
        <p:spPr>
          <a:xfrm>
            <a:off x="5070587" y="4371500"/>
            <a:ext cx="33285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Try at </a:t>
            </a:r>
            <a:r>
              <a:rPr lang="en-US" altLang="ko-KR" sz="1100" dirty="0">
                <a:hlinkClick r:id="rId4"/>
              </a:rPr>
              <a:t>https://www.geogebra.org/3d?lang=en</a:t>
            </a:r>
            <a:r>
              <a:rPr lang="en-US" altLang="ko-KR" sz="1100" dirty="0"/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8EBD8E-059E-48E8-8722-BF5C28E8A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056" y="1120795"/>
            <a:ext cx="3701742" cy="2980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2A4337-0CD2-E79D-E130-E34823EC4820}"/>
                  </a:ext>
                </a:extLst>
              </p:cNvPr>
              <p:cNvSpPr txBox="1"/>
              <p:nvPr/>
            </p:nvSpPr>
            <p:spPr>
              <a:xfrm>
                <a:off x="673298" y="2728330"/>
                <a:ext cx="2173544" cy="785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2A4337-0CD2-E79D-E130-E34823EC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8" y="2728330"/>
                <a:ext cx="2173544" cy="78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C5D49F-EF7D-13F4-A522-89D22D9C6765}"/>
                  </a:ext>
                </a:extLst>
              </p:cNvPr>
              <p:cNvSpPr txBox="1"/>
              <p:nvPr/>
            </p:nvSpPr>
            <p:spPr>
              <a:xfrm>
                <a:off x="653398" y="3708207"/>
                <a:ext cx="2863926" cy="785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C5D49F-EF7D-13F4-A522-89D22D9C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8" y="3708207"/>
                <a:ext cx="2863926" cy="785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34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Rank and dimension of a matrix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3EB239-1D86-A43C-6082-ADCDCBB88BE2}"/>
                  </a:ext>
                </a:extLst>
              </p:cNvPr>
              <p:cNvSpPr txBox="1"/>
              <p:nvPr/>
            </p:nvSpPr>
            <p:spPr>
              <a:xfrm>
                <a:off x="570597" y="1682977"/>
                <a:ext cx="3125984" cy="207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𝐶𝑜𝑙𝑢𝑚𝑛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3EB239-1D86-A43C-6082-ADCDCBB88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7" y="1682977"/>
                <a:ext cx="3125984" cy="2077877"/>
              </a:xfrm>
              <a:prstGeom prst="rect">
                <a:avLst/>
              </a:prstGeom>
              <a:blipFill>
                <a:blip r:embed="rId3"/>
                <a:stretch>
                  <a:fillRect l="-2148" b="-2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0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4 fundamental subspaces of a matrix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952228C-93FD-C932-AEA3-E7010F24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447" y="1720778"/>
            <a:ext cx="4564685" cy="342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2CC8C9-2C18-6511-CBDE-EE6D1A80E7F5}"/>
                  </a:ext>
                </a:extLst>
              </p:cNvPr>
              <p:cNvSpPr txBox="1"/>
              <p:nvPr/>
            </p:nvSpPr>
            <p:spPr>
              <a:xfrm>
                <a:off x="1116917" y="2472708"/>
                <a:ext cx="207853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 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2CC8C9-2C18-6511-CBDE-EE6D1A80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17" y="2472708"/>
                <a:ext cx="20785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EFF345-A45C-CED9-E32D-D6E991B7427C}"/>
                  </a:ext>
                </a:extLst>
              </p:cNvPr>
              <p:cNvSpPr txBox="1"/>
              <p:nvPr/>
            </p:nvSpPr>
            <p:spPr>
              <a:xfrm>
                <a:off x="6641554" y="2626596"/>
                <a:ext cx="207853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 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EFF345-A45C-CED9-E32D-D6E991B7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554" y="2626596"/>
                <a:ext cx="207853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E533FA-A87F-D72C-996B-57EFEFE492DF}"/>
                  </a:ext>
                </a:extLst>
              </p:cNvPr>
              <p:cNvSpPr txBox="1"/>
              <p:nvPr/>
            </p:nvSpPr>
            <p:spPr>
              <a:xfrm>
                <a:off x="1370862" y="4214945"/>
                <a:ext cx="1018689" cy="660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E533FA-A87F-D72C-996B-57EFEFE49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62" y="4214945"/>
                <a:ext cx="1018689" cy="660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C2DD91-91B5-FE11-B6B5-0AAFC5DDC5F4}"/>
                  </a:ext>
                </a:extLst>
              </p:cNvPr>
              <p:cNvSpPr txBox="1"/>
              <p:nvPr/>
            </p:nvSpPr>
            <p:spPr>
              <a:xfrm>
                <a:off x="3970758" y="1099150"/>
                <a:ext cx="1410322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C2DD91-91B5-FE11-B6B5-0AAFC5DD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1099150"/>
                <a:ext cx="1410322" cy="569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61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4 fundamental sub-spaces of a matrix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800" b="1" dirty="0"/>
              <a:t>Source: from Strang (1993), Introduction to Linear Algebra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B15264-D0AE-F37E-D57F-33BC0FFE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4" y="1177224"/>
            <a:ext cx="4840780" cy="362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5356B9-7884-A22C-BE04-E96FEB532807}"/>
                  </a:ext>
                </a:extLst>
              </p:cNvPr>
              <p:cNvSpPr txBox="1"/>
              <p:nvPr/>
            </p:nvSpPr>
            <p:spPr>
              <a:xfrm>
                <a:off x="6343305" y="1177224"/>
                <a:ext cx="2026580" cy="1337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whereA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5356B9-7884-A22C-BE04-E96FEB532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305" y="1177224"/>
                <a:ext cx="2026580" cy="1337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1E3650-8387-5362-5545-6031781A7104}"/>
                  </a:ext>
                </a:extLst>
              </p:cNvPr>
              <p:cNvSpPr txBox="1"/>
              <p:nvPr/>
            </p:nvSpPr>
            <p:spPr>
              <a:xfrm>
                <a:off x="6343305" y="2400508"/>
                <a:ext cx="182267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1E3650-8387-5362-5545-6031781A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305" y="2400508"/>
                <a:ext cx="182267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68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B6EE47-707C-48F6-BC0B-7D08E8B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4 – 4 fundamental subspaces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7A50AED-4CBE-425A-AFBB-F7A66C719C29}"/>
                  </a:ext>
                </a:extLst>
              </p:cNvPr>
              <p:cNvSpPr/>
              <p:nvPr/>
            </p:nvSpPr>
            <p:spPr>
              <a:xfrm>
                <a:off x="369600" y="1051175"/>
                <a:ext cx="8404800" cy="38351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285750" lvl="0" indent="-285750">
                  <a:lnSpc>
                    <a:spcPct val="150000"/>
                  </a:lnSpc>
                  <a:buClr>
                    <a:srgbClr val="F46524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Explain 4 fundamental subspaces of a matrix A</a:t>
                </a:r>
                <a:r>
                  <a:rPr lang="en-US" altLang="ko-KR" sz="1800" dirty="0">
                    <a:solidFill>
                      <a:schemeClr val="bg2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bg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∊ </a:t>
                </a:r>
                <a:r>
                  <a:rPr lang="en-US" altLang="ko-KR" sz="1800" dirty="0">
                    <a:solidFill>
                      <a:schemeClr val="bg2"/>
                    </a:solidFill>
                    <a:latin typeface="Imprint MT Shadow" panose="04020605060303030202" pitchFamily="82" charset="0"/>
                  </a:rPr>
                  <a:t>R</a:t>
                </a:r>
                <a:r>
                  <a:rPr lang="en-US" altLang="ko-KR" sz="1800" baseline="30000" dirty="0">
                    <a:solidFill>
                      <a:schemeClr val="bg2"/>
                    </a:solidFill>
                    <a:latin typeface="Imprint MT Shadow" panose="04020605060303030202" pitchFamily="82" charset="0"/>
                  </a:rPr>
                  <a:t>3</a:t>
                </a:r>
                <a:r>
                  <a:rPr lang="en-US" altLang="ko-KR" sz="1800" baseline="30000" dirty="0">
                    <a:solidFill>
                      <a:schemeClr val="bg2"/>
                    </a:solidFill>
                  </a:rPr>
                  <a:t>x3</a:t>
                </a:r>
              </a:p>
              <a:p>
                <a:pPr lvl="1">
                  <a:lnSpc>
                    <a:spcPct val="150000"/>
                  </a:lnSpc>
                  <a:buClr>
                    <a:srgbClr val="F46524"/>
                  </a:buClr>
                  <a:defRPr/>
                </a:pPr>
                <a:r>
                  <a:rPr lang="en-US" altLang="ko-KR" sz="1800" dirty="0">
                    <a:solidFill>
                      <a:schemeClr val="bg2"/>
                    </a:solidFill>
                  </a:rPr>
                  <a:t>     </a:t>
                </a:r>
              </a:p>
              <a:p>
                <a:pPr lvl="1">
                  <a:lnSpc>
                    <a:spcPct val="150000"/>
                  </a:lnSpc>
                  <a:buClr>
                    <a:srgbClr val="F46524"/>
                  </a:buClr>
                  <a:defRPr/>
                </a:pPr>
                <a:r>
                  <a:rPr lang="en-US" altLang="ko-KR" sz="1800" dirty="0">
                    <a:solidFill>
                      <a:schemeClr val="bg2"/>
                    </a:solidFill>
                  </a:rPr>
                  <a:t>    where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7A50AED-4CBE-425A-AFBB-F7A66C719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00" y="1051175"/>
                <a:ext cx="8404800" cy="3835150"/>
              </a:xfrm>
              <a:prstGeom prst="rect">
                <a:avLst/>
              </a:prstGeom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5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title" idx="4294967295"/>
          </p:nvPr>
        </p:nvSpPr>
        <p:spPr>
          <a:xfrm>
            <a:off x="248475" y="331150"/>
            <a:ext cx="87803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Least Square Solution</a:t>
            </a:r>
            <a:endParaRPr sz="1800" b="0" dirty="0">
              <a:solidFill>
                <a:schemeClr val="bg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59355-4BBF-46EB-8A67-D76E40FE939A}"/>
              </a:ext>
            </a:extLst>
          </p:cNvPr>
          <p:cNvSpPr txBox="1"/>
          <p:nvPr/>
        </p:nvSpPr>
        <p:spPr>
          <a:xfrm>
            <a:off x="15766" y="4860316"/>
            <a:ext cx="5580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Source: https://textbooks.math.gatech.edu/ila/least-squares.html, visited on 16</a:t>
            </a:r>
            <a:r>
              <a:rPr lang="en-US" sz="1050" baseline="30000" dirty="0">
                <a:solidFill>
                  <a:schemeClr val="tx2"/>
                </a:solidFill>
              </a:rPr>
              <a:t>th</a:t>
            </a:r>
            <a:r>
              <a:rPr lang="en-US" sz="1050" dirty="0">
                <a:solidFill>
                  <a:schemeClr val="tx2"/>
                </a:solidFill>
              </a:rPr>
              <a:t> Nov, 2021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7DBA18-C2AB-4F27-AB37-7F104346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1" y="889674"/>
            <a:ext cx="5312285" cy="397064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4F021D-6B5F-43A7-AC92-3560B9191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56" y="889673"/>
            <a:ext cx="2618570" cy="39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5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Null Space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https://www.cuemath.com/algebra/inverse-of-2x2-matrix/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9" y="1025998"/>
            <a:ext cx="8226242" cy="37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6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Next Week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15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Analytic Geometry</a:t>
            </a:r>
          </a:p>
          <a:p>
            <a:pPr marL="803275" lvl="1" indent="-45720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  <a:defRPr/>
            </a:pPr>
            <a:r>
              <a:rPr lang="en-US" altLang="ko-KR" sz="2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Inner Product, Norms, Lengths and Distances</a:t>
            </a:r>
          </a:p>
          <a:p>
            <a:pPr marL="803275" lvl="1" indent="-45720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Orthogonality, Orthogonal Projections</a:t>
            </a:r>
          </a:p>
        </p:txBody>
      </p:sp>
    </p:spTree>
    <p:extLst>
      <p:ext uri="{BB962C8B-B14F-4D97-AF65-F5344CB8AC3E}">
        <p14:creationId xmlns:p14="http://schemas.microsoft.com/office/powerpoint/2010/main" val="59009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Rank and the Invertible Matrix Theorem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095375"/>
            <a:ext cx="8401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2"/>
          <p:cNvSpPr txBox="1">
            <a:spLocks noGrp="1"/>
          </p:cNvSpPr>
          <p:nvPr>
            <p:ph type="title"/>
          </p:nvPr>
        </p:nvSpPr>
        <p:spPr>
          <a:xfrm>
            <a:off x="277575" y="2073250"/>
            <a:ext cx="86427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BongGyun Kim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Office hour: Mon</a:t>
            </a:r>
            <a:r>
              <a:rPr lang="en-US" sz="3600" dirty="0">
                <a:solidFill>
                  <a:schemeClr val="dk1"/>
                </a:solidFill>
              </a:rPr>
              <a:t>.</a:t>
            </a:r>
            <a:r>
              <a:rPr lang="en" sz="3600" dirty="0">
                <a:solidFill>
                  <a:schemeClr val="dk1"/>
                </a:solidFill>
              </a:rPr>
              <a:t> 2pm ~ 6pm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@ room 231, building W19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Phone: 042-629-6636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Mobile: 010-6799-6636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bonggyun.kim@endicott.ac.kr</a:t>
            </a:r>
            <a:endParaRPr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30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1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of Week 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Column Space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https://www.cuemath.com/algebra/inverse-of-2x2-matrix/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" y="1280835"/>
            <a:ext cx="8887968" cy="25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6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Subspaces of </a:t>
            </a:r>
            <a:r>
              <a:rPr lang="en-US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- Definition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960580"/>
            <a:ext cx="7172325" cy="1581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04" y="2748465"/>
            <a:ext cx="1715367" cy="21365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380" y="2819444"/>
            <a:ext cx="1852041" cy="20121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t="9720"/>
          <a:stretch/>
        </p:blipFill>
        <p:spPr>
          <a:xfrm>
            <a:off x="4836185" y="2766026"/>
            <a:ext cx="4115792" cy="19979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8056" y="2712607"/>
            <a:ext cx="4035805" cy="217243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76178" y="2717872"/>
            <a:ext cx="4035805" cy="217243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75" y="2541730"/>
            <a:ext cx="10294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1579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26863" y="2580592"/>
            <a:ext cx="150554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 a subspace</a:t>
            </a:r>
          </a:p>
        </p:txBody>
      </p:sp>
    </p:spTree>
    <p:extLst>
      <p:ext uri="{BB962C8B-B14F-4D97-AF65-F5344CB8AC3E}">
        <p14:creationId xmlns:p14="http://schemas.microsoft.com/office/powerpoint/2010/main" val="15153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Column Space and Null Space of a Matrix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219953"/>
            <a:ext cx="8705850" cy="8286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17277"/>
          <a:stretch/>
        </p:blipFill>
        <p:spPr>
          <a:xfrm>
            <a:off x="1773936" y="2259165"/>
            <a:ext cx="7178041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3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Basis for a Subspace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00" y="1264431"/>
            <a:ext cx="8817000" cy="26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Basis for a Column Space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03" y="958595"/>
            <a:ext cx="6655594" cy="39264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7503" y="847615"/>
            <a:ext cx="7080647" cy="140981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33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Basis for a Null Space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43" y="847615"/>
            <a:ext cx="6157913" cy="42788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81150" y="847615"/>
            <a:ext cx="6069806" cy="99071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59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5" y="331150"/>
            <a:ext cx="870350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Dimension and Rank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1257490"/>
            <a:ext cx="8677275" cy="1019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7425"/>
          <a:stretch/>
        </p:blipFill>
        <p:spPr>
          <a:xfrm>
            <a:off x="1792224" y="2574798"/>
            <a:ext cx="711806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42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9716</TotalTime>
  <Words>696</Words>
  <Application>Microsoft Office PowerPoint</Application>
  <PresentationFormat>On-screen Show (16:9)</PresentationFormat>
  <Paragraphs>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Cambria</vt:lpstr>
      <vt:lpstr>Imprint MT Shadow</vt:lpstr>
      <vt:lpstr>Courier New</vt:lpstr>
      <vt:lpstr>Cambria Math</vt:lpstr>
      <vt:lpstr>Raleway</vt:lpstr>
      <vt:lpstr>Wingdings</vt:lpstr>
      <vt:lpstr>Arial</vt:lpstr>
      <vt:lpstr>Castellar</vt:lpstr>
      <vt:lpstr>Lato</vt:lpstr>
      <vt:lpstr>Simple Light</vt:lpstr>
      <vt:lpstr>Swiss</vt:lpstr>
      <vt:lpstr>Swiss</vt:lpstr>
      <vt:lpstr>Mathematics for AI</vt:lpstr>
      <vt:lpstr>Null Space</vt:lpstr>
      <vt:lpstr>Column Space</vt:lpstr>
      <vt:lpstr>Subspaces of Rn - Definition</vt:lpstr>
      <vt:lpstr>Column Space and Null Space of a Matrix</vt:lpstr>
      <vt:lpstr>Basis for a Subspace</vt:lpstr>
      <vt:lpstr>Basis for a Column Space</vt:lpstr>
      <vt:lpstr>Basis for a Null Space</vt:lpstr>
      <vt:lpstr>Dimension and Rank</vt:lpstr>
      <vt:lpstr>Dimension and Rank</vt:lpstr>
      <vt:lpstr>Dimension and Rank</vt:lpstr>
      <vt:lpstr>homogenous vs. nonhomogeneous system</vt:lpstr>
      <vt:lpstr>System of linear equation</vt:lpstr>
      <vt:lpstr>Column view</vt:lpstr>
      <vt:lpstr>Rank and dimension of a matrix</vt:lpstr>
      <vt:lpstr>4 fundamental subspaces of a matrix</vt:lpstr>
      <vt:lpstr>4 fundamental sub-spaces of a matrix</vt:lpstr>
      <vt:lpstr>Exercise 4 – 4 fundamental subspaces</vt:lpstr>
      <vt:lpstr>Least Square Solution</vt:lpstr>
      <vt:lpstr>Next Week</vt:lpstr>
      <vt:lpstr>Rank and the Invertible Matrix Theorem</vt:lpstr>
      <vt:lpstr>BongGyun Kim  Office hour: Mon. 2pm ~ 6pm @ room 231, building W19  Phone: 042-629-6636 Mobile: 010-6799-6636 bonggyun.kim@endicott.ac.kr</vt:lpstr>
      <vt:lpstr>End of Week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Thinking  and Basic Mathematics</dc:title>
  <dc:creator>USER</dc:creator>
  <cp:lastModifiedBy>Richard Tom</cp:lastModifiedBy>
  <cp:revision>229</cp:revision>
  <dcterms:modified xsi:type="dcterms:W3CDTF">2023-04-23T16:20:39Z</dcterms:modified>
</cp:coreProperties>
</file>