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4" r:id="rId1"/>
  </p:sldMasterIdLst>
  <p:notesMasterIdLst>
    <p:notesMasterId r:id="rId30"/>
  </p:notesMasterIdLst>
  <p:sldIdLst>
    <p:sldId id="256" r:id="rId2"/>
    <p:sldId id="327" r:id="rId3"/>
    <p:sldId id="382" r:id="rId4"/>
    <p:sldId id="383" r:id="rId5"/>
    <p:sldId id="384" r:id="rId6"/>
    <p:sldId id="392" r:id="rId7"/>
    <p:sldId id="391" r:id="rId8"/>
    <p:sldId id="390" r:id="rId9"/>
    <p:sldId id="389" r:id="rId10"/>
    <p:sldId id="388" r:id="rId11"/>
    <p:sldId id="387" r:id="rId12"/>
    <p:sldId id="386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1" r:id="rId21"/>
    <p:sldId id="400" r:id="rId22"/>
    <p:sldId id="411" r:id="rId23"/>
    <p:sldId id="402" r:id="rId24"/>
    <p:sldId id="403" r:id="rId25"/>
    <p:sldId id="404" r:id="rId26"/>
    <p:sldId id="405" r:id="rId27"/>
    <p:sldId id="406" r:id="rId28"/>
    <p:sldId id="326" r:id="rId2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1A1A68"/>
    <a:srgbClr val="4343C1"/>
    <a:srgbClr val="333399"/>
    <a:srgbClr val="C2DAF0"/>
    <a:srgbClr val="69A4D9"/>
    <a:srgbClr val="8FBBE3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4CC2D-25FA-4A1F-A750-E1357DB0EC11}" v="2" dt="2023-03-27T05:31:2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8" autoAdjust="0"/>
    <p:restoredTop sz="94386" autoAdjust="0"/>
  </p:normalViewPr>
  <p:slideViewPr>
    <p:cSldViewPr snapToObjects="1">
      <p:cViewPr varScale="1">
        <p:scale>
          <a:sx n="117" d="100"/>
          <a:sy n="117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5333"/>
    </p:cViewPr>
  </p:sorterViewPr>
  <p:notesViewPr>
    <p:cSldViewPr snapToObjects="1">
      <p:cViewPr varScale="1">
        <p:scale>
          <a:sx n="82" d="100"/>
          <a:sy n="82" d="100"/>
        </p:scale>
        <p:origin x="-3132" y="-84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일" userId="88e9783c86308f14" providerId="LiveId" clId="{B7AB8E4A-EB23-4B20-B668-F1DAE3E9950F}"/>
    <pc:docChg chg="undo custSel delSld modSld">
      <pc:chgData name="김 영일" userId="88e9783c86308f14" providerId="LiveId" clId="{B7AB8E4A-EB23-4B20-B668-F1DAE3E9950F}" dt="2023-03-26T11:59:52.955" v="181" actId="47"/>
      <pc:docMkLst>
        <pc:docMk/>
      </pc:docMkLst>
      <pc:sldChg chg="modSp mod">
        <pc:chgData name="김 영일" userId="88e9783c86308f14" providerId="LiveId" clId="{B7AB8E4A-EB23-4B20-B668-F1DAE3E9950F}" dt="2023-03-26T11:31:04.077" v="11" actId="20577"/>
        <pc:sldMkLst>
          <pc:docMk/>
          <pc:sldMk cId="0" sldId="382"/>
        </pc:sldMkLst>
        <pc:spChg chg="mod">
          <ac:chgData name="김 영일" userId="88e9783c86308f14" providerId="LiveId" clId="{B7AB8E4A-EB23-4B20-B668-F1DAE3E9950F}" dt="2023-03-26T11:31:04.077" v="11" actId="20577"/>
          <ac:spMkLst>
            <pc:docMk/>
            <pc:sldMk cId="0" sldId="382"/>
            <ac:spMk id="8195" creationId="{224272B8-F76E-B144-1C71-51FF72A532E3}"/>
          </ac:spMkLst>
        </pc:spChg>
      </pc:sldChg>
      <pc:sldChg chg="modSp mod">
        <pc:chgData name="김 영일" userId="88e9783c86308f14" providerId="LiveId" clId="{B7AB8E4A-EB23-4B20-B668-F1DAE3E9950F}" dt="2023-03-26T11:58:17.687" v="177" actId="20577"/>
        <pc:sldMkLst>
          <pc:docMk/>
          <pc:sldMk cId="0" sldId="383"/>
        </pc:sldMkLst>
        <pc:spChg chg="mod">
          <ac:chgData name="김 영일" userId="88e9783c86308f14" providerId="LiveId" clId="{B7AB8E4A-EB23-4B20-B668-F1DAE3E9950F}" dt="2023-03-26T11:58:17.687" v="177" actId="20577"/>
          <ac:spMkLst>
            <pc:docMk/>
            <pc:sldMk cId="0" sldId="383"/>
            <ac:spMk id="9219" creationId="{90C5DCB7-AE2C-B5E5-6C80-07260A9CECE0}"/>
          </ac:spMkLst>
        </pc:spChg>
      </pc:sldChg>
      <pc:sldChg chg="del">
        <pc:chgData name="김 영일" userId="88e9783c86308f14" providerId="LiveId" clId="{B7AB8E4A-EB23-4B20-B668-F1DAE3E9950F}" dt="2023-03-26T11:59:49.249" v="179" actId="47"/>
        <pc:sldMkLst>
          <pc:docMk/>
          <pc:sldMk cId="0" sldId="407"/>
        </pc:sldMkLst>
      </pc:sldChg>
      <pc:sldChg chg="del">
        <pc:chgData name="김 영일" userId="88e9783c86308f14" providerId="LiveId" clId="{B7AB8E4A-EB23-4B20-B668-F1DAE3E9950F}" dt="2023-03-26T11:59:51.589" v="180" actId="47"/>
        <pc:sldMkLst>
          <pc:docMk/>
          <pc:sldMk cId="0" sldId="408"/>
        </pc:sldMkLst>
      </pc:sldChg>
      <pc:sldChg chg="del">
        <pc:chgData name="김 영일" userId="88e9783c86308f14" providerId="LiveId" clId="{B7AB8E4A-EB23-4B20-B668-F1DAE3E9950F}" dt="2023-03-26T11:59:47.352" v="178" actId="47"/>
        <pc:sldMkLst>
          <pc:docMk/>
          <pc:sldMk cId="0" sldId="409"/>
        </pc:sldMkLst>
      </pc:sldChg>
      <pc:sldChg chg="del">
        <pc:chgData name="김 영일" userId="88e9783c86308f14" providerId="LiveId" clId="{B7AB8E4A-EB23-4B20-B668-F1DAE3E9950F}" dt="2023-03-26T11:59:52.955" v="181" actId="47"/>
        <pc:sldMkLst>
          <pc:docMk/>
          <pc:sldMk cId="0" sldId="410"/>
        </pc:sldMkLst>
      </pc:sldChg>
    </pc:docChg>
  </pc:docChgLst>
  <pc:docChgLst>
    <pc:chgData name="김 영일" userId="88e9783c86308f14" providerId="LiveId" clId="{4D74CC2D-25FA-4A1F-A750-E1357DB0EC11}"/>
    <pc:docChg chg="custSel modSld modNotesMaster">
      <pc:chgData name="김 영일" userId="88e9783c86308f14" providerId="LiveId" clId="{4D74CC2D-25FA-4A1F-A750-E1357DB0EC11}" dt="2023-03-27T08:00:45.137" v="116" actId="20577"/>
      <pc:docMkLst>
        <pc:docMk/>
      </pc:docMkLst>
      <pc:sldChg chg="modSp mod">
        <pc:chgData name="김 영일" userId="88e9783c86308f14" providerId="LiveId" clId="{4D74CC2D-25FA-4A1F-A750-E1357DB0EC11}" dt="2023-03-27T08:00:45.137" v="116" actId="20577"/>
        <pc:sldMkLst>
          <pc:docMk/>
          <pc:sldMk cId="0" sldId="383"/>
        </pc:sldMkLst>
        <pc:spChg chg="mod">
          <ac:chgData name="김 영일" userId="88e9783c86308f14" providerId="LiveId" clId="{4D74CC2D-25FA-4A1F-A750-E1357DB0EC11}" dt="2023-03-27T08:00:45.137" v="116" actId="20577"/>
          <ac:spMkLst>
            <pc:docMk/>
            <pc:sldMk cId="0" sldId="383"/>
            <ac:spMk id="9219" creationId="{90C5DCB7-AE2C-B5E5-6C80-07260A9CECE0}"/>
          </ac:spMkLst>
        </pc:spChg>
      </pc:sldChg>
      <pc:sldChg chg="modSp mod">
        <pc:chgData name="김 영일" userId="88e9783c86308f14" providerId="LiveId" clId="{4D74CC2D-25FA-4A1F-A750-E1357DB0EC11}" dt="2023-03-27T02:19:54.411" v="32" actId="20577"/>
        <pc:sldMkLst>
          <pc:docMk/>
          <pc:sldMk cId="0" sldId="388"/>
        </pc:sldMkLst>
        <pc:spChg chg="mod">
          <ac:chgData name="김 영일" userId="88e9783c86308f14" providerId="LiveId" clId="{4D74CC2D-25FA-4A1F-A750-E1357DB0EC11}" dt="2023-03-27T02:19:54.411" v="32" actId="20577"/>
          <ac:spMkLst>
            <pc:docMk/>
            <pc:sldMk cId="0" sldId="388"/>
            <ac:spMk id="13315" creationId="{29EDFFFA-3860-B9D5-4237-2600F68B1863}"/>
          </ac:spMkLst>
        </pc:spChg>
      </pc:sldChg>
      <pc:sldChg chg="modSp mod">
        <pc:chgData name="김 영일" userId="88e9783c86308f14" providerId="LiveId" clId="{4D74CC2D-25FA-4A1F-A750-E1357DB0EC11}" dt="2023-03-27T02:47:38.629" v="36" actId="20577"/>
        <pc:sldMkLst>
          <pc:docMk/>
          <pc:sldMk cId="0" sldId="396"/>
        </pc:sldMkLst>
        <pc:spChg chg="mod">
          <ac:chgData name="김 영일" userId="88e9783c86308f14" providerId="LiveId" clId="{4D74CC2D-25FA-4A1F-A750-E1357DB0EC11}" dt="2023-03-27T02:47:38.629" v="36" actId="20577"/>
          <ac:spMkLst>
            <pc:docMk/>
            <pc:sldMk cId="0" sldId="396"/>
            <ac:spMk id="19459" creationId="{702BE4B5-2426-7C7D-F7D1-B371C70855CA}"/>
          </ac:spMkLst>
        </pc:spChg>
      </pc:sldChg>
      <pc:sldChg chg="modSp mod">
        <pc:chgData name="김 영일" userId="88e9783c86308f14" providerId="LiveId" clId="{4D74CC2D-25FA-4A1F-A750-E1357DB0EC11}" dt="2023-03-27T04:05:55.760" v="37" actId="20577"/>
        <pc:sldMkLst>
          <pc:docMk/>
          <pc:sldMk cId="0" sldId="398"/>
        </pc:sldMkLst>
        <pc:spChg chg="mod">
          <ac:chgData name="김 영일" userId="88e9783c86308f14" providerId="LiveId" clId="{4D74CC2D-25FA-4A1F-A750-E1357DB0EC11}" dt="2023-03-27T04:05:55.760" v="37" actId="20577"/>
          <ac:spMkLst>
            <pc:docMk/>
            <pc:sldMk cId="0" sldId="398"/>
            <ac:spMk id="21507" creationId="{ABD1DFB4-D7B6-D45C-08F5-DD3C9FD009B7}"/>
          </ac:spMkLst>
        </pc:spChg>
      </pc:sldChg>
      <pc:sldChg chg="modSp mod">
        <pc:chgData name="김 영일" userId="88e9783c86308f14" providerId="LiveId" clId="{4D74CC2D-25FA-4A1F-A750-E1357DB0EC11}" dt="2023-03-27T04:38:35.820" v="79" actId="114"/>
        <pc:sldMkLst>
          <pc:docMk/>
          <pc:sldMk cId="0" sldId="402"/>
        </pc:sldMkLst>
        <pc:spChg chg="mod">
          <ac:chgData name="김 영일" userId="88e9783c86308f14" providerId="LiveId" clId="{4D74CC2D-25FA-4A1F-A750-E1357DB0EC11}" dt="2023-03-27T04:38:35.820" v="79" actId="114"/>
          <ac:spMkLst>
            <pc:docMk/>
            <pc:sldMk cId="0" sldId="402"/>
            <ac:spMk id="29699" creationId="{48CBB4CC-9CD5-48DD-FB56-319078D64AF5}"/>
          </ac:spMkLst>
        </pc:spChg>
      </pc:sldChg>
      <pc:sldChg chg="modSp mod">
        <pc:chgData name="김 영일" userId="88e9783c86308f14" providerId="LiveId" clId="{4D74CC2D-25FA-4A1F-A750-E1357DB0EC11}" dt="2023-03-27T04:44:43.275" v="81" actId="20577"/>
        <pc:sldMkLst>
          <pc:docMk/>
          <pc:sldMk cId="0" sldId="404"/>
        </pc:sldMkLst>
        <pc:spChg chg="mod">
          <ac:chgData name="김 영일" userId="88e9783c86308f14" providerId="LiveId" clId="{4D74CC2D-25FA-4A1F-A750-E1357DB0EC11}" dt="2023-03-27T04:44:43.275" v="81" actId="20577"/>
          <ac:spMkLst>
            <pc:docMk/>
            <pc:sldMk cId="0" sldId="404"/>
            <ac:spMk id="31747" creationId="{1A24D12F-EBEA-B6A6-0C8A-346991263ADF}"/>
          </ac:spMkLst>
        </pc:spChg>
      </pc:sldChg>
      <pc:sldChg chg="modSp mod">
        <pc:chgData name="김 영일" userId="88e9783c86308f14" providerId="LiveId" clId="{4D74CC2D-25FA-4A1F-A750-E1357DB0EC11}" dt="2023-03-27T04:46:50.441" v="83" actId="20577"/>
        <pc:sldMkLst>
          <pc:docMk/>
          <pc:sldMk cId="0" sldId="405"/>
        </pc:sldMkLst>
        <pc:spChg chg="mod">
          <ac:chgData name="김 영일" userId="88e9783c86308f14" providerId="LiveId" clId="{4D74CC2D-25FA-4A1F-A750-E1357DB0EC11}" dt="2023-03-27T04:46:50.441" v="83" actId="20577"/>
          <ac:spMkLst>
            <pc:docMk/>
            <pc:sldMk cId="0" sldId="405"/>
            <ac:spMk id="32771" creationId="{73AA93F9-8496-F1AA-56EF-A86AB75CD5E8}"/>
          </ac:spMkLst>
        </pc:spChg>
      </pc:sldChg>
      <pc:sldChg chg="modSp mod">
        <pc:chgData name="김 영일" userId="88e9783c86308f14" providerId="LiveId" clId="{4D74CC2D-25FA-4A1F-A750-E1357DB0EC11}" dt="2023-03-27T06:54:57.766" v="102" actId="5793"/>
        <pc:sldMkLst>
          <pc:docMk/>
          <pc:sldMk cId="0" sldId="406"/>
        </pc:sldMkLst>
        <pc:spChg chg="mod">
          <ac:chgData name="김 영일" userId="88e9783c86308f14" providerId="LiveId" clId="{4D74CC2D-25FA-4A1F-A750-E1357DB0EC11}" dt="2023-03-27T06:54:57.766" v="102" actId="5793"/>
          <ac:spMkLst>
            <pc:docMk/>
            <pc:sldMk cId="0" sldId="406"/>
            <ac:spMk id="33801" creationId="{B0B99614-D8F4-CAA9-9FE2-5DA94C2EC71B}"/>
          </ac:spMkLst>
        </pc:spChg>
      </pc:sldChg>
      <pc:sldChg chg="modSp mod">
        <pc:chgData name="김 영일" userId="88e9783c86308f14" providerId="LiveId" clId="{4D74CC2D-25FA-4A1F-A750-E1357DB0EC11}" dt="2023-03-27T04:31:13.807" v="77" actId="20577"/>
        <pc:sldMkLst>
          <pc:docMk/>
          <pc:sldMk cId="0" sldId="411"/>
        </pc:sldMkLst>
        <pc:spChg chg="mod">
          <ac:chgData name="김 영일" userId="88e9783c86308f14" providerId="LiveId" clId="{4D74CC2D-25FA-4A1F-A750-E1357DB0EC11}" dt="2023-03-27T04:31:13.807" v="77" actId="20577"/>
          <ac:spMkLst>
            <pc:docMk/>
            <pc:sldMk cId="0" sldId="411"/>
            <ac:spMk id="27651" creationId="{8ED49075-012A-2175-85C8-FF55C7885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A09E99-4626-37D2-38FF-4E9A48456B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932E7B-0880-D8DA-9FA2-A5136433EF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A7F13AA-72B9-447F-9D22-190B5117687F}" type="datetimeFigureOut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EFC27A9-C9F4-C717-67E5-40FE138AD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2651B7E-71EF-1571-F5F0-BC1C4708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54131-7156-EF45-EBB7-888D79442D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044F0-5894-4AD1-7BBB-A975E1C03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7C155E90-E61E-4C25-95B2-D77119AB3B6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60D9E2F-195B-87E9-75CB-E6BD2E5B40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1E10128-F14E-683E-841B-887E76DCAD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5940B481-10E9-B7B3-9099-8D0894B65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0DCFDD8-0C40-4596-BA45-C9B29A344D02}" type="slidenum">
              <a:rPr lang="ko-KR" altLang="en-US">
                <a:solidFill>
                  <a:srgbClr val="292929"/>
                </a:solidFill>
                <a:latin typeface="돋움" panose="020B0600000101010101" pitchFamily="34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solidFill>
                <a:srgbClr val="292929"/>
              </a:solidFill>
              <a:latin typeface="돋움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29800916-51ED-A72D-0544-750BEA913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9D412A7D-C3B1-C04D-FD24-8079DC8992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18736118-FE6F-69FE-5A27-2592DE0BF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629AA770-4A04-4BFB-8E70-A2368CECB059}" type="slidenum">
              <a:rPr lang="ko-KR" altLang="en-US">
                <a:solidFill>
                  <a:srgbClr val="292929"/>
                </a:solidFill>
                <a:latin typeface="돋움" panose="020B0600000101010101" pitchFamily="34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solidFill>
                <a:srgbClr val="292929"/>
              </a:solidFill>
              <a:latin typeface="돋움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EBA47FC-9C6A-C449-D4EF-B8BF82DC17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98046920-3B25-02FB-7F89-1F1474A718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E2ACF-D71E-D3FF-5058-C8DFB624962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20BDC4B-C804-1F3D-0D4C-A080A1DB3A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E08DE-0A6F-B914-F47A-801BAF1559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</a:t>
            </a:r>
            <a:r>
              <a:rPr lang="ko-KR" altLang="en-US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45210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7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11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33214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46EFEF7-1627-ACBA-C2D6-E5411E602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43561E0E-7CFA-D553-BA7B-78F7660B56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7541642-54D0-21E4-71A8-DE8AE483A9F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60BEE930-2A4F-0028-7524-F8116B8734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71550-EEF5-F11C-6E67-4EEA42F806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587B85EE-1811-128C-1F2F-6470144AB9B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anose="020B0600000101010101" pitchFamily="50" charset="-127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7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8BB4598E-5419-EBCF-1E09-7337A5D4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533208C-7CBA-55CE-DE44-87CE44925E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136B9F5-D144-CA7B-1733-1BC64BB46D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B40A90A5-AF17-141C-A517-F3A527C8756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ko-KR" altLang="en-US">
              <a:solidFill>
                <a:srgbClr val="1D49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3688FBAE-65E0-901E-9364-180C33AFF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6E511DF1-D20E-44BF-93A7-65AEA0141281}" type="slidenum">
              <a:rPr lang="ko-KR" altLang="en-US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/26</a:t>
            </a:r>
          </a:p>
        </p:txBody>
      </p:sp>
      <p:sp>
        <p:nvSpPr>
          <p:cNvPr id="1031" name="텍스트 개체 틀 22">
            <a:extLst>
              <a:ext uri="{FF2B5EF4-FFF2-40B4-BE49-F238E27FC236}">
                <a16:creationId xmlns:a16="http://schemas.microsoft.com/office/drawing/2014/main" id="{05131772-D623-0392-D97C-162ADE13E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>
            <a:extLst>
              <a:ext uri="{FF2B5EF4-FFF2-40B4-BE49-F238E27FC236}">
                <a16:creationId xmlns:a16="http://schemas.microsoft.com/office/drawing/2014/main" id="{D563C554-16CF-19E1-AC06-4433824308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8" r:id="rId2"/>
    <p:sldLayoutId id="2147483899" r:id="rId3"/>
    <p:sldLayoutId id="214748390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4967E79-E315-8180-2A19-14328C54AD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267200"/>
            <a:ext cx="9144000" cy="838200"/>
          </a:xfrm>
        </p:spPr>
        <p:txBody>
          <a:bodyPr/>
          <a:lstStyle/>
          <a:p>
            <a:pPr algn="ctr"/>
            <a:r>
              <a:rPr lang="en-US" altLang="ko-KR" sz="2800"/>
              <a:t>Ch04_Thread Concepts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D76CD6-D1BF-7973-D9E2-1904B535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05_Thread Operations (2/2)</a:t>
            </a:r>
            <a:endParaRPr lang="ko-KR" altLang="en-US"/>
          </a:p>
        </p:txBody>
      </p:sp>
      <p:sp>
        <p:nvSpPr>
          <p:cNvPr id="13315" name="내용 개체 틀 4">
            <a:extLst>
              <a:ext uri="{FF2B5EF4-FFF2-40B4-BE49-F238E27FC236}">
                <a16:creationId xmlns:a16="http://schemas.microsoft.com/office/drawing/2014/main" id="{29EDFFFA-3860-B9D5-4237-2600F68B18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Some thread operations do not correspond precisely to process operations (Thread operations are not in process)</a:t>
            </a:r>
          </a:p>
          <a:p>
            <a:pPr lvl="1">
              <a:defRPr/>
            </a:pPr>
            <a:r>
              <a:rPr lang="en-US" altLang="ko-KR" dirty="0"/>
              <a:t>Cancel</a:t>
            </a:r>
          </a:p>
          <a:p>
            <a:pPr lvl="2">
              <a:defRPr/>
            </a:pPr>
            <a:r>
              <a:rPr lang="en-US" altLang="ko-KR" dirty="0"/>
              <a:t>A thread or process can terminate them by canceling it</a:t>
            </a:r>
          </a:p>
          <a:p>
            <a:pPr lvl="2">
              <a:defRPr/>
            </a:pPr>
            <a:r>
              <a:rPr lang="en-US" altLang="ko-KR" dirty="0"/>
              <a:t>Unlike process termination, thread cancellation is not guaranteed to terminate the thread (e.g., a thread masks the cancellation signal)</a:t>
            </a:r>
          </a:p>
          <a:p>
            <a:pPr marL="444500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/>
              <a:t>However, a thread cannot mask an abort signal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Join</a:t>
            </a:r>
          </a:p>
          <a:p>
            <a:pPr lvl="2">
              <a:defRPr/>
            </a:pPr>
            <a:r>
              <a:rPr lang="en-US" altLang="ko-KR" dirty="0"/>
              <a:t>When a process is initialized, it creates a primary thread(e.g., Windows XP)</a:t>
            </a:r>
          </a:p>
          <a:p>
            <a:pPr lvl="2">
              <a:defRPr/>
            </a:pPr>
            <a:r>
              <a:rPr lang="en-US" altLang="ko-KR" dirty="0"/>
              <a:t>The primary thread is joined to each thread it creates</a:t>
            </a:r>
          </a:p>
          <a:p>
            <a:pPr lvl="2">
              <a:defRPr/>
            </a:pPr>
            <a:r>
              <a:rPr lang="en-US" altLang="ko-KR" dirty="0"/>
              <a:t>The process terminates when the primary thread returns</a:t>
            </a:r>
          </a:p>
          <a:p>
            <a:pPr lvl="2">
              <a:defRPr/>
            </a:pPr>
            <a:r>
              <a:rPr lang="en-US" altLang="ko-KR" dirty="0"/>
              <a:t>The primary thread typically sleeps until each thread has completed the execution</a:t>
            </a:r>
          </a:p>
          <a:p>
            <a:pPr lvl="3">
              <a:defRPr/>
            </a:pPr>
            <a:r>
              <a:rPr lang="en-US" altLang="ko-KR" dirty="0"/>
              <a:t>To prevent a process from terminating before all its threads complete execution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CA25B4-A65C-414F-D8B3-AE89D6CE0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(1/7)</a:t>
            </a:r>
            <a:endParaRPr lang="ko-KR" altLang="en-US"/>
          </a:p>
        </p:txBody>
      </p:sp>
      <p:sp>
        <p:nvSpPr>
          <p:cNvPr id="17411" name="내용 개체 틀 4">
            <a:extLst>
              <a:ext uri="{FF2B5EF4-FFF2-40B4-BE49-F238E27FC236}">
                <a16:creationId xmlns:a16="http://schemas.microsoft.com/office/drawing/2014/main" id="{74F42D09-4DFE-544C-7E1F-212BB3EDF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Thread implementations vary among operating systems</a:t>
            </a:r>
          </a:p>
          <a:p>
            <a:r>
              <a:rPr lang="en-US" altLang="ko-KR"/>
              <a:t>Three most popular threading models</a:t>
            </a:r>
          </a:p>
          <a:p>
            <a:pPr lvl="1"/>
            <a:r>
              <a:rPr lang="en-US" altLang="ko-KR"/>
              <a:t>User-level threads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Kernel-level threads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 combination of the two (Hybrid Threading Model)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5ED47-69F9-DC83-2509-2155544CA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(2/7)</a:t>
            </a:r>
            <a:endParaRPr lang="ko-KR" altLang="en-US"/>
          </a:p>
        </p:txBody>
      </p:sp>
      <p:sp>
        <p:nvSpPr>
          <p:cNvPr id="18435" name="내용 개체 틀 4">
            <a:extLst>
              <a:ext uri="{FF2B5EF4-FFF2-40B4-BE49-F238E27FC236}">
                <a16:creationId xmlns:a16="http://schemas.microsoft.com/office/drawing/2014/main" id="{C58332DE-19BC-43A8-8403-A7FBB07621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User-level threads </a:t>
            </a:r>
          </a:p>
          <a:p>
            <a:pPr lvl="1"/>
            <a:r>
              <a:rPr lang="en-US" altLang="ko-KR"/>
              <a:t>Perform threading operations in user space</a:t>
            </a:r>
          </a:p>
          <a:p>
            <a:pPr lvl="2"/>
            <a:r>
              <a:rPr lang="en-US" altLang="ko-KR"/>
              <a:t>Meaning that threads are created by runtime libraries that cannot execute privileged instructions or access kernel primitives directly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Many-to-one thread mappings</a:t>
            </a:r>
          </a:p>
          <a:p>
            <a:pPr lvl="2"/>
            <a:r>
              <a:rPr lang="en-US" altLang="ko-KR"/>
              <a:t>The operating system maps all threads in a multithreaded process to a single execution context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Advantages</a:t>
            </a:r>
          </a:p>
          <a:p>
            <a:pPr lvl="2"/>
            <a:r>
              <a:rPr lang="en-US" altLang="ko-KR"/>
              <a:t>Do not require that the operating system support threads</a:t>
            </a:r>
          </a:p>
          <a:p>
            <a:pPr lvl="2"/>
            <a:r>
              <a:rPr lang="en-US" altLang="ko-KR"/>
              <a:t>More portable because they do not rely on a particular operating system's threading API</a:t>
            </a:r>
          </a:p>
          <a:p>
            <a:pPr lvl="2"/>
            <a:r>
              <a:rPr lang="en-US" altLang="ko-KR"/>
              <a:t>Application developers can tune the scheduling algorithm to meet the needs of specific applications</a:t>
            </a:r>
          </a:p>
          <a:p>
            <a:pPr lvl="2"/>
            <a:r>
              <a:rPr lang="en-US" altLang="ko-KR"/>
              <a:t>Do not invoke the kernel for scheduling decisions or synchronization procedures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Disadvantages</a:t>
            </a:r>
          </a:p>
          <a:p>
            <a:pPr lvl="2"/>
            <a:r>
              <a:rPr lang="en-US" altLang="ko-KR"/>
              <a:t>Do not scale well to multiprocessor systems, because the kernel cannot simultaneously dispatch a process's threads to multiple processors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590E65-3589-9AE8-4742-3B7E83F3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(3/7)</a:t>
            </a:r>
            <a:endParaRPr lang="ko-KR" altLang="en-US"/>
          </a:p>
        </p:txBody>
      </p:sp>
      <p:sp>
        <p:nvSpPr>
          <p:cNvPr id="19459" name="내용 개체 틀 5">
            <a:extLst>
              <a:ext uri="{FF2B5EF4-FFF2-40B4-BE49-F238E27FC236}">
                <a16:creationId xmlns:a16="http://schemas.microsoft.com/office/drawing/2014/main" id="{AAA1B647-13B6-890B-0161-DD8F910C92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User-Level Threads</a:t>
            </a:r>
            <a:endParaRPr lang="ko-KR" altLang="en-US"/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E9D53A2C-EDDE-BEED-B833-94C55EC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873250"/>
            <a:ext cx="6967537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9036375-4382-7CC2-5C15-E42C95343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(4/7)</a:t>
            </a:r>
            <a:endParaRPr lang="ko-KR" altLang="en-US"/>
          </a:p>
        </p:txBody>
      </p:sp>
      <p:sp>
        <p:nvSpPr>
          <p:cNvPr id="17411" name="내용 개체 틀 4">
            <a:extLst>
              <a:ext uri="{FF2B5EF4-FFF2-40B4-BE49-F238E27FC236}">
                <a16:creationId xmlns:a16="http://schemas.microsoft.com/office/drawing/2014/main" id="{1BE1A9E5-344A-1BA9-E51B-4A2F7C8648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Kernel-Level Threads</a:t>
            </a:r>
          </a:p>
          <a:p>
            <a:pPr lvl="1">
              <a:defRPr/>
            </a:pPr>
            <a:r>
              <a:rPr lang="en-US" altLang="ko-KR" sz="1600" dirty="0"/>
              <a:t>Mapping each thread to its own execution context</a:t>
            </a:r>
          </a:p>
          <a:p>
            <a:pPr lvl="2">
              <a:defRPr/>
            </a:pPr>
            <a:r>
              <a:rPr lang="en-US" altLang="ko-KR" sz="1400" dirty="0"/>
              <a:t>It resolves the limitation(disadvantage) of user-level threads</a:t>
            </a:r>
          </a:p>
          <a:p>
            <a:pPr lvl="2">
              <a:defRPr/>
            </a:pPr>
            <a:r>
              <a:rPr lang="en-US" altLang="ko-KR" sz="1400" dirty="0"/>
              <a:t>Each kernel thread stores thread-specific data, such as register contents and a thread identifier</a:t>
            </a:r>
          </a:p>
          <a:p>
            <a:pPr lvl="2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sz="1600" dirty="0"/>
              <a:t>One-to-one thread mapping</a:t>
            </a:r>
          </a:p>
          <a:p>
            <a:pPr lvl="2">
              <a:defRPr/>
            </a:pPr>
            <a:r>
              <a:rPr lang="en-US" altLang="ko-KR" sz="1400" dirty="0"/>
              <a:t>Advantages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</a:p>
          <a:p>
            <a:pPr lvl="3">
              <a:defRPr/>
            </a:pPr>
            <a:r>
              <a:rPr lang="en-US" altLang="ko-KR" sz="1400" dirty="0"/>
              <a:t>Can dispatch a process's threads to several processors at once</a:t>
            </a:r>
          </a:p>
          <a:p>
            <a:pPr lvl="3">
              <a:defRPr/>
            </a:pPr>
            <a:r>
              <a:rPr lang="en-US" altLang="ko-KR" sz="1400" dirty="0"/>
              <a:t>Can improve performance for applications designed for concurrent execution</a:t>
            </a:r>
          </a:p>
          <a:p>
            <a:pPr lvl="3">
              <a:defRPr/>
            </a:pPr>
            <a:r>
              <a:rPr lang="en-US" altLang="ko-KR" sz="1400" dirty="0"/>
              <a:t>Can dispatch a process's ready threads even if one of its threads is blocked </a:t>
            </a:r>
          </a:p>
          <a:p>
            <a:pPr lvl="2">
              <a:defRPr/>
            </a:pPr>
            <a:r>
              <a:rPr lang="en-US" altLang="ko-KR" sz="1400" dirty="0"/>
              <a:t>Disadvantages</a:t>
            </a:r>
            <a:r>
              <a:rPr lang="ko-KR" altLang="en-US" sz="1400" dirty="0"/>
              <a:t> </a:t>
            </a:r>
            <a:r>
              <a:rPr lang="en-US" altLang="ko-KR" sz="1400" dirty="0"/>
              <a:t>:  </a:t>
            </a:r>
          </a:p>
          <a:p>
            <a:pPr lvl="3">
              <a:defRPr/>
            </a:pPr>
            <a:r>
              <a:rPr lang="en-US" altLang="ko-KR" sz="1400" dirty="0"/>
              <a:t>Less efficient than user-level thread implementations because scheduling and synchronization operations invoke the kernel, which increases overhead</a:t>
            </a:r>
          </a:p>
          <a:p>
            <a:pPr lvl="3">
              <a:defRPr/>
            </a:pPr>
            <a:r>
              <a:rPr lang="en-US" altLang="ko-KR" sz="1400" dirty="0"/>
              <a:t>Less portable than software that employs user-level threads</a:t>
            </a:r>
          </a:p>
          <a:p>
            <a:pPr lvl="4">
              <a:defRPr/>
            </a:pPr>
            <a:r>
              <a:rPr lang="en-US" altLang="ko-KR" sz="1200" dirty="0"/>
              <a:t>Must modify the program to use the thread API for each operating system on which it runs</a:t>
            </a:r>
          </a:p>
          <a:p>
            <a:pPr lvl="3">
              <a:defRPr/>
            </a:pPr>
            <a:r>
              <a:rPr lang="en-US" altLang="ko-KR" sz="1400" dirty="0"/>
              <a:t>Consume more resources than user-level threads</a:t>
            </a:r>
          </a:p>
          <a:p>
            <a:pPr lvl="3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sz="1600" dirty="0"/>
              <a:t>Kernel-level threads are not always the optimal solution for multithreaded applications</a:t>
            </a:r>
          </a:p>
          <a:p>
            <a:pPr lvl="2">
              <a:defRPr/>
            </a:pPr>
            <a:r>
              <a:rPr lang="en-US" altLang="ko-KR" sz="1400" dirty="0"/>
              <a:t>Kernel-level threads require that the operating system manage all threads in the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3473E84-92DA-6B64-6EB9-72036D276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(5/7)</a:t>
            </a:r>
            <a:endParaRPr lang="ko-KR" altLang="en-US"/>
          </a:p>
        </p:txBody>
      </p:sp>
      <p:sp>
        <p:nvSpPr>
          <p:cNvPr id="21507" name="내용 개체 틀 5">
            <a:extLst>
              <a:ext uri="{FF2B5EF4-FFF2-40B4-BE49-F238E27FC236}">
                <a16:creationId xmlns:a16="http://schemas.microsoft.com/office/drawing/2014/main" id="{627678E7-E10E-A418-5A47-DB1421CD66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Kernel-Level Threads</a:t>
            </a:r>
            <a:endParaRPr lang="ko-KR" altLang="en-US"/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3CE9AD90-26E9-8502-C6D7-71615FCF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719263"/>
            <a:ext cx="82962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FB36B9-AE9F-085E-9117-2D73F2DDB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(6/7)</a:t>
            </a:r>
            <a:endParaRPr lang="ko-KR" altLang="en-US"/>
          </a:p>
        </p:txBody>
      </p:sp>
      <p:sp>
        <p:nvSpPr>
          <p:cNvPr id="19459" name="내용 개체 틀 4">
            <a:extLst>
              <a:ext uri="{FF2B5EF4-FFF2-40B4-BE49-F238E27FC236}">
                <a16:creationId xmlns:a16="http://schemas.microsoft.com/office/drawing/2014/main" id="{702BE4B5-2426-7C7D-F7D1-B371C70855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Combining User- and Kernel-level Threads</a:t>
            </a:r>
          </a:p>
          <a:p>
            <a:pPr lvl="1">
              <a:defRPr/>
            </a:pPr>
            <a:r>
              <a:rPr lang="en-US" altLang="ko-KR" dirty="0"/>
              <a:t>The combination of the user- and kernel-level thread implementation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Many-to-many(m-to-n) thread mapping</a:t>
            </a:r>
          </a:p>
          <a:p>
            <a:pPr lvl="3">
              <a:defRPr/>
            </a:pPr>
            <a:r>
              <a:rPr lang="en-US" altLang="ko-KR" dirty="0"/>
              <a:t>Maps many user-level threads to a set of kernel threads</a:t>
            </a:r>
          </a:p>
          <a:p>
            <a:pPr lvl="3">
              <a:defRPr/>
            </a:pPr>
            <a:r>
              <a:rPr lang="en-US" altLang="ko-KR" dirty="0"/>
              <a:t>Reduce one-to-one mapping overhead by implementing thread pooling</a:t>
            </a:r>
          </a:p>
          <a:p>
            <a:pPr lvl="3">
              <a:defRPr/>
            </a:pPr>
            <a:r>
              <a:rPr lang="en-US" altLang="ko-KR" dirty="0"/>
              <a:t>Thread pooling</a:t>
            </a:r>
          </a:p>
          <a:p>
            <a:pPr lvl="4">
              <a:defRPr/>
            </a:pPr>
            <a:r>
              <a:rPr lang="en-US" altLang="ko-KR" dirty="0"/>
              <a:t>An application can specify the number of kernel-level threads it requires</a:t>
            </a:r>
          </a:p>
          <a:p>
            <a:pPr lvl="4">
              <a:defRPr/>
            </a:pPr>
            <a:r>
              <a:rPr lang="en-US" altLang="ko-KR" dirty="0"/>
              <a:t>Significantly reduce the number of costly thread creation and destruction operations</a:t>
            </a:r>
          </a:p>
          <a:p>
            <a:pPr lvl="1">
              <a:defRPr/>
            </a:pPr>
            <a:r>
              <a:rPr lang="en-US" altLang="ko-KR" dirty="0"/>
              <a:t>Worker threads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Persistent kernel threads in the pool</a:t>
            </a:r>
          </a:p>
          <a:p>
            <a:pPr lvl="3">
              <a:defRPr/>
            </a:pPr>
            <a:r>
              <a:rPr lang="en-US" altLang="ko-KR" dirty="0"/>
              <a:t>Kernel threads remaining in the system even after a user thread dies</a:t>
            </a:r>
          </a:p>
          <a:p>
            <a:pPr lvl="2">
              <a:defRPr/>
            </a:pPr>
            <a:r>
              <a:rPr lang="en-US" altLang="ko-KR" dirty="0"/>
              <a:t>Can respond to each incoming service request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Perform several different functions, depending on the threads that are assigned to them</a:t>
            </a:r>
          </a:p>
          <a:p>
            <a:pPr lvl="1">
              <a:defRPr/>
            </a:pPr>
            <a:r>
              <a:rPr lang="en-US" altLang="ko-KR" dirty="0"/>
              <a:t>Scheduler activation (= A kernel thread)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Can notify events to a user-level threading library</a:t>
            </a:r>
          </a:p>
          <a:p>
            <a:pPr lvl="3">
              <a:defRPr/>
            </a:pPr>
            <a:r>
              <a:rPr lang="en-US" altLang="ko-KR" dirty="0"/>
              <a:t>Event example - a thread is blocked or a processor is available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The user-level threading library can perform thread-scheduling operations when "activated" by an event notification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7B65B4-0F12-8E90-8ED7-959537A1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06_Threading Models (7/7)</a:t>
            </a:r>
            <a:endParaRPr lang="ko-KR" altLang="en-US"/>
          </a:p>
        </p:txBody>
      </p:sp>
      <p:sp>
        <p:nvSpPr>
          <p:cNvPr id="23555" name="내용 개체 틀 5">
            <a:extLst>
              <a:ext uri="{FF2B5EF4-FFF2-40B4-BE49-F238E27FC236}">
                <a16:creationId xmlns:a16="http://schemas.microsoft.com/office/drawing/2014/main" id="{DDEBF178-B58C-7252-7FA5-F425B440D8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Hybrid Threading Model</a:t>
            </a:r>
            <a:endParaRPr lang="ko-KR" altLang="en-US"/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BE8F3F35-5DE7-D5A2-7AE8-179190AC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43100"/>
            <a:ext cx="652621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1">
            <a:extLst>
              <a:ext uri="{FF2B5EF4-FFF2-40B4-BE49-F238E27FC236}">
                <a16:creationId xmlns:a16="http://schemas.microsoft.com/office/drawing/2014/main" id="{BE7564A1-61A6-D313-CBE0-7ECE78B4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815013"/>
            <a:ext cx="46815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1400" b="0">
                <a:solidFill>
                  <a:schemeClr val="tx1"/>
                </a:solidFill>
              </a:rPr>
              <a:t>Disadvantage: </a:t>
            </a:r>
          </a:p>
          <a:p>
            <a:r>
              <a:rPr lang="en-US" altLang="ko-KR" sz="1400" b="0">
                <a:solidFill>
                  <a:schemeClr val="tx1"/>
                </a:solidFill>
              </a:rPr>
              <a:t>  - It complicates operating system design</a:t>
            </a:r>
          </a:p>
          <a:p>
            <a:r>
              <a:rPr lang="en-US" altLang="ko-KR" sz="1400" b="0">
                <a:solidFill>
                  <a:schemeClr val="tx1"/>
                </a:solidFill>
              </a:rPr>
              <a:t>  - There is no standard way to implement it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0CD30E-D350-7216-A906-49E98F304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07_Thread Implementation Considerations (1/3)</a:t>
            </a:r>
          </a:p>
        </p:txBody>
      </p:sp>
      <p:sp>
        <p:nvSpPr>
          <p:cNvPr id="21507" name="내용 개체 틀 4">
            <a:extLst>
              <a:ext uri="{FF2B5EF4-FFF2-40B4-BE49-F238E27FC236}">
                <a16:creationId xmlns:a16="http://schemas.microsoft.com/office/drawing/2014/main" id="{ABD1DFB4-D7B6-D45C-08F5-DD3C9FD009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Thread Signal Delivery</a:t>
            </a:r>
          </a:p>
          <a:p>
            <a:pPr lvl="1">
              <a:defRPr/>
            </a:pPr>
            <a:r>
              <a:rPr lang="en-US" altLang="ko-KR" dirty="0"/>
              <a:t>Two types of signals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Synchronous signal</a:t>
            </a:r>
          </a:p>
          <a:p>
            <a:pPr lvl="3">
              <a:defRPr/>
            </a:pPr>
            <a:r>
              <a:rPr lang="en-US" altLang="ko-KR" dirty="0"/>
              <a:t>Occurs as the direct result of an instruction executed by the process or thread</a:t>
            </a:r>
          </a:p>
          <a:p>
            <a:pPr lvl="4">
              <a:defRPr/>
            </a:pPr>
            <a:r>
              <a:rPr lang="en-US" altLang="ko-KR" dirty="0"/>
              <a:t>Example - an illegal memory operation, an exception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Asynchronous signal</a:t>
            </a:r>
          </a:p>
          <a:p>
            <a:pPr lvl="3">
              <a:defRPr/>
            </a:pPr>
            <a:r>
              <a:rPr lang="en-US" altLang="ko-KR" dirty="0"/>
              <a:t>Occurs due to an event unrelated to the current instruction</a:t>
            </a:r>
          </a:p>
          <a:p>
            <a:pPr lvl="4">
              <a:defRPr/>
            </a:pPr>
            <a:r>
              <a:rPr lang="en-US" altLang="ko-KR" dirty="0"/>
              <a:t>Example - notify a process of I/O completion, suspend/continue/terminate a process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A signal mask allows a thread to disable signals of a particular type, so that it does not receive signals of that type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2066EA-6B47-B849-5D6D-7A9E71A49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07_Thread Implementation Considerations (2/3)</a:t>
            </a:r>
            <a:endParaRPr lang="ko-KR" altLang="en-US"/>
          </a:p>
        </p:txBody>
      </p:sp>
      <p:sp>
        <p:nvSpPr>
          <p:cNvPr id="25603" name="내용 개체 틀 5">
            <a:extLst>
              <a:ext uri="{FF2B5EF4-FFF2-40B4-BE49-F238E27FC236}">
                <a16:creationId xmlns:a16="http://schemas.microsoft.com/office/drawing/2014/main" id="{B49E3D33-618F-B420-4878-E03CAF832A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Signal Masking</a:t>
            </a:r>
            <a:endParaRPr lang="ko-KR" altLang="en-US"/>
          </a:p>
        </p:txBody>
      </p:sp>
      <p:pic>
        <p:nvPicPr>
          <p:cNvPr id="25604" name="그림 1">
            <a:extLst>
              <a:ext uri="{FF2B5EF4-FFF2-40B4-BE49-F238E27FC236}">
                <a16:creationId xmlns:a16="http://schemas.microsoft.com/office/drawing/2014/main" id="{B0662AB3-425C-0892-072C-9B0DE426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1808163"/>
            <a:ext cx="4440238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>
            <a:extLst>
              <a:ext uri="{FF2B5EF4-FFF2-40B4-BE49-F238E27FC236}">
                <a16:creationId xmlns:a16="http://schemas.microsoft.com/office/drawing/2014/main" id="{80A68383-4820-F1A4-396E-94D292DA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7171" name="내용 개체 틀 1">
            <a:extLst>
              <a:ext uri="{FF2B5EF4-FFF2-40B4-BE49-F238E27FC236}">
                <a16:creationId xmlns:a16="http://schemas.microsoft.com/office/drawing/2014/main" id="{1D02BA20-9933-7F7E-2CB6-23962C9BD5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01_Introduction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02_Definition of Thread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03_Motivation for Thread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04_Thread States : Life Cycle of a Thread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05_Thread Operations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06_Threading Models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07_Thread Implementation Considerations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08_POSIX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and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Pthreads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09_LINUX Threads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10_Windows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XP Threads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D7763A-3733-F1A6-FE88-88E91ED92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07_Thread Implementation Considerations (3/3)</a:t>
            </a:r>
            <a:endParaRPr lang="ko-KR" altLang="en-US"/>
          </a:p>
        </p:txBody>
      </p:sp>
      <p:sp>
        <p:nvSpPr>
          <p:cNvPr id="26627" name="내용 개체 틀 4">
            <a:extLst>
              <a:ext uri="{FF2B5EF4-FFF2-40B4-BE49-F238E27FC236}">
                <a16:creationId xmlns:a16="http://schemas.microsoft.com/office/drawing/2014/main" id="{CC24EF08-97D9-3339-BD95-3022E46091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Thread Termination</a:t>
            </a:r>
          </a:p>
          <a:p>
            <a:pPr lvl="1"/>
            <a:r>
              <a:rPr lang="en-US" altLang="ko-KR" dirty="0"/>
              <a:t>Thread terminates by completing execution normally (e.g., by an exit call)</a:t>
            </a:r>
          </a:p>
          <a:p>
            <a:pPr lvl="2"/>
            <a:r>
              <a:rPr lang="en-US" altLang="ko-KR" dirty="0"/>
              <a:t>OS immediately remove the thread from the system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Thread can also terminate prematurely, due to either</a:t>
            </a:r>
          </a:p>
          <a:p>
            <a:pPr lvl="2"/>
            <a:r>
              <a:rPr lang="en-US" altLang="ko-KR" dirty="0"/>
              <a:t>An exception such as illegal memory reference</a:t>
            </a:r>
          </a:p>
          <a:p>
            <a:pPr lvl="2"/>
            <a:r>
              <a:rPr lang="en-US" altLang="ko-KR" dirty="0"/>
              <a:t>A cancellation-signal from a process or thread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can disable cancellation by masking the cancellation signal</a:t>
            </a:r>
          </a:p>
          <a:p>
            <a:pPr lvl="2"/>
            <a:r>
              <a:rPr lang="en-US" altLang="ko-KR" dirty="0"/>
              <a:t>e.g., completing a modification to a shared variable, this task should not be interrupted before termination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A79E7D9-3584-D48C-D6E7-85DFBA115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08_POSIX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Pthread</a:t>
            </a:r>
            <a:endParaRPr lang="ko-KR" altLang="en-US"/>
          </a:p>
        </p:txBody>
      </p:sp>
      <p:sp>
        <p:nvSpPr>
          <p:cNvPr id="27651" name="내용 개체 틀 4">
            <a:extLst>
              <a:ext uri="{FF2B5EF4-FFF2-40B4-BE49-F238E27FC236}">
                <a16:creationId xmlns:a16="http://schemas.microsoft.com/office/drawing/2014/main" id="{A620A3EE-D916-0A9F-8464-9A7F5F734D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/>
              <a:t>POSIX (Portable Operating Systems Interface for uniX) is a set of standards for operating system interfaces</a:t>
            </a:r>
          </a:p>
          <a:p>
            <a:pPr lvl="1"/>
            <a:r>
              <a:rPr lang="en-US" altLang="ko-KR" sz="1600"/>
              <a:t>The POSIX specification defines a standard interface between threads and their threading library</a:t>
            </a:r>
          </a:p>
          <a:p>
            <a:pPr lvl="1"/>
            <a:endParaRPr lang="en-US" altLang="ko-KR" sz="1600"/>
          </a:p>
          <a:p>
            <a:r>
              <a:rPr lang="en-US" altLang="ko-KR" sz="1800"/>
              <a:t>Pthread (=POSIX Thread)</a:t>
            </a:r>
          </a:p>
          <a:p>
            <a:pPr lvl="1"/>
            <a:r>
              <a:rPr lang="en-US" altLang="ko-KR" sz="1600"/>
              <a:t>Threads that use the POSIX threading API</a:t>
            </a:r>
          </a:p>
          <a:p>
            <a:pPr lvl="1"/>
            <a:r>
              <a:rPr lang="en-US" altLang="ko-KR" sz="1600"/>
              <a:t>Pthreads can be implemented in the kernel or by user-level libraries</a:t>
            </a:r>
          </a:p>
          <a:p>
            <a:pPr lvl="1"/>
            <a:r>
              <a:rPr lang="en-US" altLang="ko-KR" sz="1600"/>
              <a:t>The processor registers, the stack and the signal mask are maintained individually for each thread, and any other resource information must be globally accessible to all threads in the process</a:t>
            </a:r>
          </a:p>
          <a:p>
            <a:pPr lvl="1"/>
            <a:r>
              <a:rPr lang="en-US" altLang="ko-KR" sz="1600"/>
              <a:t>When a thread generates a synchronous signal due to an exception such as an illegal memory operation, the signal is delivered only to that thread</a:t>
            </a:r>
          </a:p>
          <a:p>
            <a:pPr lvl="1"/>
            <a:r>
              <a:rPr lang="en-US" altLang="ko-KR" sz="1600"/>
              <a:t>If the signal is not specific to a thread, such as a signal to kill a process, then the threading library delivers that signal to a thread that does not mask it</a:t>
            </a:r>
          </a:p>
        </p:txBody>
      </p:sp>
      <p:sp>
        <p:nvSpPr>
          <p:cNvPr id="27652" name="TextBox 1">
            <a:extLst>
              <a:ext uri="{FF2B5EF4-FFF2-40B4-BE49-F238E27FC236}">
                <a16:creationId xmlns:a16="http://schemas.microsoft.com/office/drawing/2014/main" id="{466CA53F-915D-B8DD-DCFC-0785B96B7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806450"/>
            <a:ext cx="19161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 b="0">
                <a:solidFill>
                  <a:srgbClr val="3333CC"/>
                </a:solidFill>
              </a:rPr>
              <a:t>Portable Operating System Interface</a:t>
            </a:r>
            <a:endParaRPr lang="ko-KR" altLang="en-US" sz="80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427420-49A4-A344-F90F-5775D5FB2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08_POSIX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Pthread</a:t>
            </a:r>
            <a:endParaRPr lang="ko-KR" altLang="en-US"/>
          </a:p>
        </p:txBody>
      </p:sp>
      <p:sp>
        <p:nvSpPr>
          <p:cNvPr id="27651" name="내용 개체 틀 4">
            <a:extLst>
              <a:ext uri="{FF2B5EF4-FFF2-40B4-BE49-F238E27FC236}">
                <a16:creationId xmlns:a16="http://schemas.microsoft.com/office/drawing/2014/main" id="{8ED49075-012A-2175-85C8-FF55C7885C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Thread Cancellation Operation</a:t>
            </a:r>
          </a:p>
          <a:p>
            <a:pPr lvl="1">
              <a:defRPr/>
            </a:pPr>
            <a:r>
              <a:rPr lang="en-US" altLang="ko-KR" dirty="0"/>
              <a:t>Specifies a target thread to terminate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Asynchronous Cancellation Mode</a:t>
            </a:r>
          </a:p>
          <a:p>
            <a:pPr lvl="2">
              <a:defRPr/>
            </a:pPr>
            <a:r>
              <a:rPr lang="en-US" altLang="ko-KR" dirty="0"/>
              <a:t>The thread can be terminated at any point during its execution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Defers Cancellation Mode</a:t>
            </a:r>
          </a:p>
          <a:p>
            <a:pPr lvl="2">
              <a:defRPr/>
            </a:pPr>
            <a:r>
              <a:rPr lang="en-US" altLang="ko-KR" dirty="0"/>
              <a:t>The thread will not be canceled until it explicitly checks for a cancellation request</a:t>
            </a:r>
          </a:p>
          <a:p>
            <a:pPr lvl="2">
              <a:defRPr/>
            </a:pPr>
            <a:r>
              <a:rPr lang="en-US" altLang="ko-KR" dirty="0"/>
              <a:t>Allows a thread to complete a series of operations before being abruptly terminated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Disable Cancellation Mode</a:t>
            </a:r>
          </a:p>
          <a:p>
            <a:pPr lvl="2">
              <a:defRPr/>
            </a:pPr>
            <a:r>
              <a:rPr lang="en-US" altLang="ko-KR" dirty="0"/>
              <a:t>The thread is not notified that a cancellation operation has been requested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383DF9C-A4A3-8213-1412-6A5F067DC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09_Linux Threads (1/2)</a:t>
            </a:r>
            <a:endParaRPr lang="ko-KR" altLang="en-US"/>
          </a:p>
        </p:txBody>
      </p:sp>
      <p:sp>
        <p:nvSpPr>
          <p:cNvPr id="29699" name="내용 개체 틀 4">
            <a:extLst>
              <a:ext uri="{FF2B5EF4-FFF2-40B4-BE49-F238E27FC236}">
                <a16:creationId xmlns:a16="http://schemas.microsoft.com/office/drawing/2014/main" id="{48CBB4CC-9CD5-48DD-FB56-319078D64A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Linux thread</a:t>
            </a:r>
          </a:p>
          <a:p>
            <a:pPr lvl="1"/>
            <a:r>
              <a:rPr lang="en-US" altLang="ko-KR" sz="1600" dirty="0"/>
              <a:t>Many Linux kernel subsystems do not distinguish between threads and processes</a:t>
            </a:r>
          </a:p>
          <a:p>
            <a:pPr lvl="1"/>
            <a:r>
              <a:rPr lang="en-US" altLang="ko-KR" sz="1600" dirty="0"/>
              <a:t>Allocates the same type of process descriptor to processes and threads, both of which are called tasks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Linux uses the UNIX-based system call </a:t>
            </a:r>
            <a:r>
              <a:rPr lang="en-US" altLang="ko-KR" sz="1800" i="1" dirty="0"/>
              <a:t>fork</a:t>
            </a:r>
            <a:r>
              <a:rPr lang="en-US" altLang="ko-KR" sz="1800" dirty="0"/>
              <a:t> to spawn child tasks</a:t>
            </a:r>
          </a:p>
          <a:p>
            <a:pPr lvl="1"/>
            <a:r>
              <a:rPr lang="en-US" altLang="ko-KR" sz="1600" dirty="0"/>
              <a:t>Creating a new task that contains a copy of all of its parent's resources (e.g., address space, register contents, stack)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For threading, Linux provides a modified version of the fork system call named </a:t>
            </a:r>
            <a:r>
              <a:rPr lang="en-US" altLang="ko-KR" sz="1800" i="1" dirty="0"/>
              <a:t>clone</a:t>
            </a:r>
          </a:p>
          <a:p>
            <a:pPr lvl="1"/>
            <a:r>
              <a:rPr lang="en-US" altLang="ko-KR" sz="1600" dirty="0"/>
              <a:t>Similar to fork, clone creates a copy of the calling task</a:t>
            </a:r>
          </a:p>
          <a:p>
            <a:pPr lvl="1"/>
            <a:r>
              <a:rPr lang="en-US" altLang="ko-KR" sz="1600" dirty="0"/>
              <a:t>Unlike fork, clone accepts arguments that specify which resources to share with the child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511CB0B-E92D-DFB4-E32D-A34CCD4E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09_Linux Threads (2/2)</a:t>
            </a:r>
            <a:endParaRPr lang="ko-KR" altLang="en-US"/>
          </a:p>
        </p:txBody>
      </p:sp>
      <p:sp>
        <p:nvSpPr>
          <p:cNvPr id="30723" name="내용 개체 틀 5">
            <a:extLst>
              <a:ext uri="{FF2B5EF4-FFF2-40B4-BE49-F238E27FC236}">
                <a16:creationId xmlns:a16="http://schemas.microsoft.com/office/drawing/2014/main" id="{4C216A5A-0133-CB9E-91C4-9CABD8FBD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Linux task state-transition diagram</a:t>
            </a:r>
            <a:endParaRPr lang="ko-KR" altLang="en-US"/>
          </a:p>
        </p:txBody>
      </p:sp>
      <p:pic>
        <p:nvPicPr>
          <p:cNvPr id="30724" name="그림 1">
            <a:extLst>
              <a:ext uri="{FF2B5EF4-FFF2-40B4-BE49-F238E27FC236}">
                <a16:creationId xmlns:a16="http://schemas.microsoft.com/office/drawing/2014/main" id="{A79F8C08-4899-6441-7A80-E5EA9D40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54200"/>
            <a:ext cx="4865688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1">
            <a:extLst>
              <a:ext uri="{FF2B5EF4-FFF2-40B4-BE49-F238E27FC236}">
                <a16:creationId xmlns:a16="http://schemas.microsoft.com/office/drawing/2014/main" id="{AEBA095F-4E2E-DD75-5D2E-53C05A286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482441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 dirty="0"/>
              <a:t>A task has been terminated but has not yet been removed from the system</a:t>
            </a:r>
            <a:endParaRPr lang="ko-KR" altLang="en-US" sz="900" dirty="0"/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E1314024-AFE8-5C5D-6B87-FE1EFF16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5589588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A task is removed from the system</a:t>
            </a:r>
            <a:endParaRPr lang="ko-KR" altLang="en-US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E0DF7CC-C47A-23E5-1413-5A20E3201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10_Windows</a:t>
            </a:r>
            <a:r>
              <a:rPr lang="ko-KR" altLang="en-US"/>
              <a:t> </a:t>
            </a:r>
            <a:r>
              <a:rPr lang="en-US" altLang="ko-KR"/>
              <a:t>XP Threads (1/3)</a:t>
            </a:r>
            <a:endParaRPr lang="ko-KR" altLang="en-US"/>
          </a:p>
        </p:txBody>
      </p:sp>
      <p:sp>
        <p:nvSpPr>
          <p:cNvPr id="31747" name="내용 개체 틀 4">
            <a:extLst>
              <a:ext uri="{FF2B5EF4-FFF2-40B4-BE49-F238E27FC236}">
                <a16:creationId xmlns:a16="http://schemas.microsoft.com/office/drawing/2014/main" id="{1A24D12F-EBEA-B6A6-0C8A-346991263A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Windows XP Process </a:t>
            </a:r>
          </a:p>
          <a:p>
            <a:pPr lvl="1">
              <a:defRPr/>
            </a:pPr>
            <a:r>
              <a:rPr lang="en-US" altLang="ko-KR" sz="1600" dirty="0"/>
              <a:t>Consists of program code, an execution context, resources (e.g., open files) and one or more associated threads</a:t>
            </a:r>
          </a:p>
          <a:p>
            <a:pPr lvl="2">
              <a:defRPr/>
            </a:pPr>
            <a:r>
              <a:rPr lang="en-US" altLang="ko-KR" sz="1400" dirty="0"/>
              <a:t>The execution context includes the process's virtual address space and various attributes (e.g., security attributes)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800" dirty="0"/>
              <a:t>Windows XP Threads</a:t>
            </a:r>
          </a:p>
          <a:p>
            <a:pPr lvl="1">
              <a:defRPr/>
            </a:pPr>
            <a:r>
              <a:rPr lang="en-US" altLang="ko-KR" sz="1600" dirty="0"/>
              <a:t>Are the actual unit of execution</a:t>
            </a:r>
          </a:p>
          <a:p>
            <a:pPr lvl="1">
              <a:defRPr/>
            </a:pPr>
            <a:r>
              <a:rPr lang="en-US" altLang="ko-KR" sz="1600" dirty="0"/>
              <a:t>Execute a piece of a process's code in the process's context, using the process's resources</a:t>
            </a:r>
          </a:p>
          <a:p>
            <a:pPr lvl="1">
              <a:defRPr/>
            </a:pPr>
            <a:r>
              <a:rPr lang="en-US" altLang="ko-KR" sz="1600" dirty="0"/>
              <a:t>A thread contains its process's context and</a:t>
            </a:r>
          </a:p>
          <a:p>
            <a:pPr lvl="2">
              <a:defRPr/>
            </a:pPr>
            <a:r>
              <a:rPr lang="en-US" altLang="ko-KR" sz="1400" dirty="0"/>
              <a:t>Its own execution context</a:t>
            </a:r>
          </a:p>
          <a:p>
            <a:pPr lvl="3">
              <a:defRPr/>
            </a:pPr>
            <a:r>
              <a:rPr lang="en-US" altLang="ko-KR" sz="1400" dirty="0"/>
              <a:t>Runtime stack</a:t>
            </a:r>
          </a:p>
          <a:p>
            <a:pPr lvl="3">
              <a:defRPr/>
            </a:pPr>
            <a:r>
              <a:rPr lang="en-US" altLang="ko-KR" sz="1400" dirty="0"/>
              <a:t>The state of the machine's registers</a:t>
            </a:r>
          </a:p>
          <a:p>
            <a:pPr lvl="3">
              <a:defRPr/>
            </a:pPr>
            <a:r>
              <a:rPr lang="en-US" altLang="ko-KR" sz="1400" dirty="0"/>
              <a:t>Attributes (</a:t>
            </a:r>
            <a:r>
              <a:rPr lang="en-US" altLang="ko-KR" sz="1400" dirty="0" err="1"/>
              <a:t>e.g</a:t>
            </a:r>
            <a:r>
              <a:rPr lang="en-US" altLang="ko-KR" sz="1400" dirty="0"/>
              <a:t>, scheduling priority)</a:t>
            </a:r>
          </a:p>
          <a:p>
            <a:pPr lvl="1">
              <a:defRPr/>
            </a:pPr>
            <a:r>
              <a:rPr lang="en-US" altLang="ko-KR" sz="1600" dirty="0"/>
              <a:t>A thread can create other threads belonging to its process</a:t>
            </a:r>
          </a:p>
          <a:p>
            <a:pPr lvl="1">
              <a:defRPr/>
            </a:pPr>
            <a:r>
              <a:rPr lang="en-US" altLang="ko-KR" sz="1600" dirty="0"/>
              <a:t>All threads belonging to the same process share that process's virtual address space</a:t>
            </a:r>
          </a:p>
          <a:p>
            <a:pPr lvl="1">
              <a:defRPr/>
            </a:pPr>
            <a:r>
              <a:rPr lang="en-US" altLang="ko-KR" sz="1600" dirty="0"/>
              <a:t>Maintain their own private data in thread local storage (TLS)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09B4061-B22A-57C4-B7E2-EC42A7051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10_Windows</a:t>
            </a:r>
            <a:r>
              <a:rPr lang="ko-KR" altLang="en-US"/>
              <a:t> </a:t>
            </a:r>
            <a:r>
              <a:rPr lang="en-US" altLang="ko-KR"/>
              <a:t>XP Threads (2/3)</a:t>
            </a:r>
            <a:endParaRPr lang="ko-KR" altLang="en-US"/>
          </a:p>
        </p:txBody>
      </p:sp>
      <p:sp>
        <p:nvSpPr>
          <p:cNvPr id="32771" name="내용 개체 틀 4">
            <a:extLst>
              <a:ext uri="{FF2B5EF4-FFF2-40B4-BE49-F238E27FC236}">
                <a16:creationId xmlns:a16="http://schemas.microsoft.com/office/drawing/2014/main" id="{73AA93F9-8496-F1AA-56EF-A86AB75CD5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Windows</a:t>
            </a:r>
            <a:r>
              <a:rPr lang="ko-KR" altLang="en-US" sz="1800" dirty="0"/>
              <a:t> </a:t>
            </a:r>
            <a:r>
              <a:rPr lang="en-US" altLang="ko-KR" sz="1800" dirty="0"/>
              <a:t>XP Threads can create Fibers</a:t>
            </a:r>
          </a:p>
          <a:p>
            <a:pPr lvl="1"/>
            <a:r>
              <a:rPr lang="en-US" altLang="ko-KR" sz="1600" dirty="0"/>
              <a:t>Fibers are similar to threads except that a fiber is scheduled for execution by the thread that creates it, rather than the scheduler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Windows</a:t>
            </a:r>
            <a:r>
              <a:rPr lang="ko-KR" altLang="en-US" sz="1800" dirty="0"/>
              <a:t> </a:t>
            </a:r>
            <a:r>
              <a:rPr lang="en-US" altLang="ko-KR" sz="1800" dirty="0"/>
              <a:t>XP</a:t>
            </a:r>
            <a:r>
              <a:rPr lang="ko-KR" altLang="en-US" sz="1800" dirty="0"/>
              <a:t> </a:t>
            </a:r>
            <a:r>
              <a:rPr lang="en-US" altLang="ko-KR" sz="1800" dirty="0"/>
              <a:t>provides each process with a thread pool</a:t>
            </a:r>
          </a:p>
          <a:p>
            <a:pPr lvl="1"/>
            <a:r>
              <a:rPr lang="en-US" altLang="ko-KR" sz="1600" dirty="0"/>
              <a:t>Consists of a number of worker threads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Worker threads are kernel-mode threads that execute functions specified by user threads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8E95F5-4FD4-592D-10A9-9AE78B5DA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10_Windows</a:t>
            </a:r>
            <a:r>
              <a:rPr lang="ko-KR" altLang="en-US"/>
              <a:t> </a:t>
            </a:r>
            <a:r>
              <a:rPr lang="en-US" altLang="ko-KR"/>
              <a:t>XP Threads (3/3)</a:t>
            </a:r>
            <a:endParaRPr lang="ko-KR" altLang="en-US"/>
          </a:p>
        </p:txBody>
      </p:sp>
      <p:sp>
        <p:nvSpPr>
          <p:cNvPr id="33795" name="내용 개체 틀 5">
            <a:extLst>
              <a:ext uri="{FF2B5EF4-FFF2-40B4-BE49-F238E27FC236}">
                <a16:creationId xmlns:a16="http://schemas.microsoft.com/office/drawing/2014/main" id="{CAA8C649-ADF8-C736-255C-5FCD2E0EA6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Windows XP thread state-transition diagram</a:t>
            </a:r>
            <a:endParaRPr lang="ko-KR" altLang="en-US"/>
          </a:p>
        </p:txBody>
      </p:sp>
      <p:pic>
        <p:nvPicPr>
          <p:cNvPr id="33796" name="그림 1">
            <a:extLst>
              <a:ext uri="{FF2B5EF4-FFF2-40B4-BE49-F238E27FC236}">
                <a16:creationId xmlns:a16="http://schemas.microsoft.com/office/drawing/2014/main" id="{D489AEE7-CE6F-EF65-1FA1-7942640B1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719263"/>
            <a:ext cx="5265738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3AEFE6CC-60A0-B898-A903-890A1802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3429000"/>
            <a:ext cx="715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In Context Switching</a:t>
            </a:r>
            <a:endParaRPr lang="ko-KR" altLang="en-US" sz="900"/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13768F05-2CC8-5E08-C5D5-C43818DC2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4914900"/>
            <a:ext cx="125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A thread completes its instructions</a:t>
            </a:r>
            <a:endParaRPr lang="ko-KR" altLang="en-US" sz="900"/>
          </a:p>
        </p:txBody>
      </p:sp>
      <p:sp>
        <p:nvSpPr>
          <p:cNvPr id="33799" name="TextBox 19">
            <a:extLst>
              <a:ext uri="{FF2B5EF4-FFF2-40B4-BE49-F238E27FC236}">
                <a16:creationId xmlns:a16="http://schemas.microsoft.com/office/drawing/2014/main" id="{1FC3038C-F88C-5E20-6355-A20BEBC19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619375"/>
            <a:ext cx="94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Waiting to use a processor</a:t>
            </a:r>
            <a:endParaRPr lang="ko-KR" altLang="en-US" sz="900"/>
          </a:p>
        </p:txBody>
      </p:sp>
      <p:sp>
        <p:nvSpPr>
          <p:cNvPr id="33800" name="TextBox 20">
            <a:extLst>
              <a:ext uri="{FF2B5EF4-FFF2-40B4-BE49-F238E27FC236}">
                <a16:creationId xmlns:a16="http://schemas.microsoft.com/office/drawing/2014/main" id="{03368526-0651-D2C7-D851-2E12F1853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738313"/>
            <a:ext cx="990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During creation</a:t>
            </a:r>
            <a:endParaRPr lang="ko-KR" altLang="en-US" sz="900"/>
          </a:p>
        </p:txBody>
      </p:sp>
      <p:sp>
        <p:nvSpPr>
          <p:cNvPr id="33801" name="TextBox 21">
            <a:extLst>
              <a:ext uri="{FF2B5EF4-FFF2-40B4-BE49-F238E27FC236}">
                <a16:creationId xmlns:a16="http://schemas.microsoft.com/office/drawing/2014/main" id="{B0B99614-D8F4-CAA9-9FE2-5DA94C2EC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5634038"/>
            <a:ext cx="192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 dirty="0"/>
              <a:t>Waiting for a while just in case of re-initialization by process</a:t>
            </a:r>
            <a:endParaRPr lang="ko-KR" altLang="en-US" sz="900" dirty="0"/>
          </a:p>
        </p:txBody>
      </p:sp>
      <p:sp>
        <p:nvSpPr>
          <p:cNvPr id="33802" name="TextBox 22">
            <a:extLst>
              <a:ext uri="{FF2B5EF4-FFF2-40B4-BE49-F238E27FC236}">
                <a16:creationId xmlns:a16="http://schemas.microsoft.com/office/drawing/2014/main" id="{D626584B-4983-2869-B8C8-EEA8741A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3706813"/>
            <a:ext cx="1257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Waiting for an event</a:t>
            </a:r>
            <a:endParaRPr lang="ko-KR" altLang="en-US" sz="900"/>
          </a:p>
        </p:txBody>
      </p:sp>
      <p:sp>
        <p:nvSpPr>
          <p:cNvPr id="33803" name="TextBox 23">
            <a:extLst>
              <a:ext uri="{FF2B5EF4-FFF2-40B4-BE49-F238E27FC236}">
                <a16:creationId xmlns:a16="http://schemas.microsoft.com/office/drawing/2014/main" id="{6FF19CB8-13E2-7E3E-67CF-242E17DA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122863"/>
            <a:ext cx="130333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900"/>
              <a:t>the thread's state is unclear (usually because of an error).</a:t>
            </a:r>
            <a:endParaRPr lang="ko-KR" altLang="en-US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8F3E68-A7A5-EFE5-9EE7-0753EA757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</a:t>
            </a:r>
            <a:endParaRPr lang="ko-KR" altLang="en-US"/>
          </a:p>
        </p:txBody>
      </p:sp>
      <p:sp>
        <p:nvSpPr>
          <p:cNvPr id="8195" name="내용 개체 틀 4">
            <a:extLst>
              <a:ext uri="{FF2B5EF4-FFF2-40B4-BE49-F238E27FC236}">
                <a16:creationId xmlns:a16="http://schemas.microsoft.com/office/drawing/2014/main" id="{224272B8-F76E-B144-1C71-51FF72A532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Early operating systems </a:t>
            </a:r>
          </a:p>
          <a:p>
            <a:pPr lvl="1"/>
            <a:r>
              <a:rPr lang="en-US" altLang="ko-KR" dirty="0"/>
              <a:t>Enabled computers to execute several programs concurrently but does not enable programmers to specify concurrent activities</a:t>
            </a:r>
          </a:p>
          <a:p>
            <a:pPr lvl="1"/>
            <a:r>
              <a:rPr lang="en-US" altLang="ko-KR" dirty="0"/>
              <a:t>Concurrent operations were only implemented by highly experienced system programmer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recent years</a:t>
            </a:r>
          </a:p>
          <a:p>
            <a:pPr lvl="1"/>
            <a:r>
              <a:rPr lang="en-US" altLang="ko-KR" dirty="0"/>
              <a:t>Many general-purpose programming languages, including Java, C#, Visual C++ .NET, Visual Basic .NET and Python provide concurrency primitives to the applications programmer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Concept of multi-threading</a:t>
            </a:r>
          </a:p>
          <a:p>
            <a:pPr lvl="1"/>
            <a:r>
              <a:rPr lang="en-US" altLang="ko-KR" dirty="0"/>
              <a:t>Thread : a portion of a program that execute concurrently with the other threads</a:t>
            </a:r>
          </a:p>
          <a:p>
            <a:pPr lvl="1"/>
            <a:r>
              <a:rPr lang="en-US" altLang="ko-KR" dirty="0"/>
              <a:t>Multi-threading technology: The application</a:t>
            </a:r>
            <a:r>
              <a:rPr lang="ko-KR" altLang="en-US" dirty="0"/>
              <a:t> </a:t>
            </a:r>
            <a:r>
              <a:rPr lang="en-US" altLang="ko-KR" dirty="0"/>
              <a:t>programmer specifies that applications contain "threads of execution"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49FA7D-80CD-4A2C-FE4C-7789E369C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02_Definition of Thread (1/2)</a:t>
            </a:r>
            <a:endParaRPr lang="ko-KR" altLang="en-US"/>
          </a:p>
        </p:txBody>
      </p:sp>
      <p:sp>
        <p:nvSpPr>
          <p:cNvPr id="9219" name="내용 개체 틀 4">
            <a:extLst>
              <a:ext uri="{FF2B5EF4-FFF2-40B4-BE49-F238E27FC236}">
                <a16:creationId xmlns:a16="http://schemas.microsoft.com/office/drawing/2014/main" id="{90C5DCB7-AE2C-B5E5-6C80-07260A9CEC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Thread</a:t>
            </a:r>
          </a:p>
          <a:p>
            <a:pPr lvl="1">
              <a:defRPr/>
            </a:pPr>
            <a:r>
              <a:rPr lang="en-US" altLang="ko-KR" sz="1600" dirty="0"/>
              <a:t>Is a lightweight process(LWP), shares many attributes of a process belongs to traditional process - a heavyweight process(HWP)</a:t>
            </a:r>
          </a:p>
          <a:p>
            <a:pPr lvl="1">
              <a:defRPr/>
            </a:pPr>
            <a:r>
              <a:rPr lang="en-US" altLang="ko-KR" sz="1600" dirty="0"/>
              <a:t>Means “a single thread of instructions” or thread of control” </a:t>
            </a:r>
          </a:p>
          <a:p>
            <a:pPr lvl="1">
              <a:defRPr/>
            </a:pPr>
            <a:r>
              <a:rPr lang="en-US" altLang="ko-KR" sz="1600" dirty="0"/>
              <a:t>Threads within a process </a:t>
            </a:r>
          </a:p>
          <a:p>
            <a:pPr lvl="2">
              <a:defRPr/>
            </a:pPr>
            <a:r>
              <a:rPr lang="en-US" altLang="ko-KR" sz="1400" dirty="0"/>
              <a:t>share many of the process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en-US" altLang="ko-KR" sz="1400" dirty="0"/>
              <a:t>s resources (address space and open files)</a:t>
            </a:r>
          </a:p>
          <a:p>
            <a:pPr lvl="2">
              <a:defRPr/>
            </a:pPr>
            <a:r>
              <a:rPr lang="en-US" altLang="ko-KR" sz="1400" dirty="0"/>
              <a:t>can execute concurrently and cooperate to achieve a common goal</a:t>
            </a:r>
          </a:p>
          <a:p>
            <a:pPr lvl="1">
              <a:defRPr/>
            </a:pPr>
            <a:r>
              <a:rPr lang="en-US" altLang="ko-KR" sz="1600" dirty="0"/>
              <a:t>On a multiprocessor system, multiple threads can execute simultaneously</a:t>
            </a:r>
          </a:p>
          <a:p>
            <a:pPr lvl="1">
              <a:defRPr/>
            </a:pPr>
            <a:r>
              <a:rPr lang="en-US" altLang="ko-KR" sz="1600" dirty="0"/>
              <a:t>Threads possess a subset of the resources contained in a process</a:t>
            </a:r>
          </a:p>
          <a:p>
            <a:pPr lvl="1">
              <a:defRPr/>
            </a:pPr>
            <a:r>
              <a:rPr lang="en-US" altLang="ko-KR" sz="1600" dirty="0"/>
              <a:t>Local resources to each thread - processor registers, the stack and other thread-specific data (TSD)</a:t>
            </a:r>
          </a:p>
          <a:p>
            <a:pPr lvl="1">
              <a:defRPr/>
            </a:pPr>
            <a:r>
              <a:rPr lang="en-US" altLang="ko-KR" sz="1600" dirty="0"/>
              <a:t>Global resources to each thread - the address space of the thread belongs to the process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800" dirty="0"/>
              <a:t>Depending on the thread implementation for the particular platform, threads may be managed by the operating system or by the user application that creates them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800" dirty="0"/>
              <a:t>Examples</a:t>
            </a:r>
            <a:r>
              <a:rPr lang="ko-KR" altLang="en-US" sz="1800" dirty="0"/>
              <a:t> </a:t>
            </a:r>
            <a:r>
              <a:rPr lang="en-US" altLang="ko-KR" sz="1800" dirty="0"/>
              <a:t>: Win32 threads, C-threads, Pthreads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35641B-BFD8-A30A-4364-35E9933F5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02_Definition of Thread (2/2)</a:t>
            </a:r>
            <a:endParaRPr lang="ko-KR" altLang="en-US"/>
          </a:p>
        </p:txBody>
      </p:sp>
      <p:sp>
        <p:nvSpPr>
          <p:cNvPr id="11267" name="내용 개체 틀 5">
            <a:extLst>
              <a:ext uri="{FF2B5EF4-FFF2-40B4-BE49-F238E27FC236}">
                <a16:creationId xmlns:a16="http://schemas.microsoft.com/office/drawing/2014/main" id="{9F07D8F6-949C-BDD7-EB97-1EE1316BBB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Thread relationship to processes</a:t>
            </a:r>
            <a:endParaRPr lang="ko-KR" altLang="en-US"/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F2DB8371-3CBE-E945-16A9-7E422422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628775"/>
            <a:ext cx="675163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93336F1-F937-E89A-405D-150FA4506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03_Motivation for Thread</a:t>
            </a:r>
          </a:p>
        </p:txBody>
      </p:sp>
      <p:sp>
        <p:nvSpPr>
          <p:cNvPr id="12291" name="내용 개체 틀 4">
            <a:extLst>
              <a:ext uri="{FF2B5EF4-FFF2-40B4-BE49-F238E27FC236}">
                <a16:creationId xmlns:a16="http://schemas.microsoft.com/office/drawing/2014/main" id="{B3460417-037E-1C3E-1D89-C421390F0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Motivating factors for multithreading</a:t>
            </a:r>
          </a:p>
          <a:p>
            <a:pPr lvl="1"/>
            <a:r>
              <a:rPr lang="en-US" altLang="ko-KR" dirty="0"/>
              <a:t>Software design</a:t>
            </a:r>
          </a:p>
          <a:p>
            <a:pPr lvl="2"/>
            <a:r>
              <a:rPr lang="en-US" altLang="ko-KR" dirty="0"/>
              <a:t>Due to modularity and compiler design, many applications contain segments of code that can be executed independently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Performance </a:t>
            </a:r>
          </a:p>
          <a:p>
            <a:pPr lvl="2"/>
            <a:r>
              <a:rPr lang="en-US" altLang="ko-KR" dirty="0"/>
              <a:t>Concurrent parallel execution can significantly reduce the time required for a multithreaded application to complete its task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Cooperation</a:t>
            </a:r>
          </a:p>
          <a:p>
            <a:pPr lvl="2"/>
            <a:r>
              <a:rPr lang="en-US" altLang="ko-KR" dirty="0"/>
              <a:t>A process's threads can communicate using their shared address space instead of IPC</a:t>
            </a:r>
          </a:p>
          <a:p>
            <a:pPr lvl="2"/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D8D978-B19A-AD1A-98E8-5A45C1D62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04_Thread States : Life Cycle of a Thread (1/2)</a:t>
            </a:r>
          </a:p>
        </p:txBody>
      </p:sp>
      <p:sp>
        <p:nvSpPr>
          <p:cNvPr id="13315" name="내용 개체 틀 4">
            <a:extLst>
              <a:ext uri="{FF2B5EF4-FFF2-40B4-BE49-F238E27FC236}">
                <a16:creationId xmlns:a16="http://schemas.microsoft.com/office/drawing/2014/main" id="{44386B6B-C359-D1C3-0013-9506DDEB24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Thread states in Java (similar to process)</a:t>
            </a:r>
          </a:p>
          <a:p>
            <a:pPr lvl="1"/>
            <a:r>
              <a:rPr lang="en-US" altLang="ko-KR"/>
              <a:t>Born State</a:t>
            </a:r>
          </a:p>
          <a:p>
            <a:pPr lvl="2"/>
            <a:r>
              <a:rPr lang="en-US" altLang="ko-KR"/>
              <a:t>The thread remains in the born state until the program starts it</a:t>
            </a:r>
          </a:p>
          <a:p>
            <a:pPr lvl="1"/>
            <a:r>
              <a:rPr lang="en-US" altLang="ko-KR"/>
              <a:t>Ready State</a:t>
            </a:r>
          </a:p>
          <a:p>
            <a:pPr lvl="2"/>
            <a:r>
              <a:rPr lang="en-US" altLang="ko-KR"/>
              <a:t>The thread</a:t>
            </a:r>
            <a:r>
              <a:rPr lang="ko-KR" altLang="en-US"/>
              <a:t> </a:t>
            </a:r>
            <a:r>
              <a:rPr lang="en-US" altLang="ko-KR"/>
              <a:t>is in the ready list</a:t>
            </a:r>
          </a:p>
          <a:p>
            <a:pPr lvl="1"/>
            <a:r>
              <a:rPr lang="en-US" altLang="ko-KR"/>
              <a:t>Running State</a:t>
            </a:r>
          </a:p>
          <a:p>
            <a:pPr lvl="2"/>
            <a:r>
              <a:rPr lang="en-US" altLang="ko-KR"/>
              <a:t>The thread obtains a processor</a:t>
            </a:r>
          </a:p>
          <a:p>
            <a:pPr lvl="1"/>
            <a:r>
              <a:rPr lang="en-US" altLang="ko-KR"/>
              <a:t>Dead State</a:t>
            </a:r>
          </a:p>
          <a:p>
            <a:pPr lvl="2"/>
            <a:r>
              <a:rPr lang="en-US" altLang="ko-KR"/>
              <a:t>Thread releases resources and it is removed from the system</a:t>
            </a:r>
          </a:p>
          <a:p>
            <a:pPr lvl="1"/>
            <a:r>
              <a:rPr lang="en-US" altLang="ko-KR"/>
              <a:t>Blocked State</a:t>
            </a:r>
          </a:p>
          <a:p>
            <a:pPr lvl="2"/>
            <a:r>
              <a:rPr lang="en-US" altLang="ko-KR"/>
              <a:t>The thread is waiting for the completion of an I/O request</a:t>
            </a:r>
          </a:p>
          <a:p>
            <a:pPr lvl="1"/>
            <a:r>
              <a:rPr lang="en-US" altLang="ko-KR"/>
              <a:t>Waiting State</a:t>
            </a:r>
          </a:p>
          <a:p>
            <a:pPr lvl="2"/>
            <a:r>
              <a:rPr lang="en-US" altLang="ko-KR"/>
              <a:t>The thread is waiting for an event (e.g., a signal from another thread)</a:t>
            </a:r>
          </a:p>
          <a:p>
            <a:pPr lvl="1"/>
            <a:r>
              <a:rPr lang="en-US" altLang="ko-KR"/>
              <a:t>Sleeping State</a:t>
            </a:r>
          </a:p>
          <a:p>
            <a:pPr lvl="2"/>
            <a:r>
              <a:rPr lang="en-US" altLang="ko-KR"/>
              <a:t>The thread is sleeping for a specified period of time (called a sleep interval)</a:t>
            </a:r>
          </a:p>
          <a:p>
            <a:pPr lvl="2"/>
            <a:r>
              <a:rPr lang="en-US" altLang="ko-KR"/>
              <a:t>Sleep interval is a specified period of time in the </a:t>
            </a:r>
            <a:r>
              <a:rPr lang="en-US" altLang="ko-KR" i="1"/>
              <a:t>sleeping </a:t>
            </a:r>
            <a:r>
              <a:rPr lang="en-US" altLang="ko-KR"/>
              <a:t>state</a:t>
            </a:r>
          </a:p>
          <a:p>
            <a:pPr lvl="2"/>
            <a:r>
              <a:rPr lang="en-US" altLang="ko-KR"/>
              <a:t>The thread specifies a sleep interval when it goes to sleeping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CCF477-A19B-2C61-C087-2FF4DBE44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04_Thread States : Life Cycle of a Thread (2/2)</a:t>
            </a:r>
          </a:p>
        </p:txBody>
      </p:sp>
      <p:sp>
        <p:nvSpPr>
          <p:cNvPr id="14339" name="내용 개체 틀 5">
            <a:extLst>
              <a:ext uri="{FF2B5EF4-FFF2-40B4-BE49-F238E27FC236}">
                <a16:creationId xmlns:a16="http://schemas.microsoft.com/office/drawing/2014/main" id="{898CD5B8-CBAB-7769-4E48-D3DB9F6F2B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Thread Life Cycle</a:t>
            </a:r>
            <a:endParaRPr lang="ko-KR" altLang="en-US"/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4A728ADB-3DD2-CF09-4EA8-66D618767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1584325"/>
            <a:ext cx="4625975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C637974-09E0-CBC2-E4A7-A850DFBF7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05_Thread Operations (1/2)</a:t>
            </a:r>
            <a:endParaRPr lang="ko-KR" altLang="en-US"/>
          </a:p>
        </p:txBody>
      </p:sp>
      <p:sp>
        <p:nvSpPr>
          <p:cNvPr id="15363" name="내용 개체 틀 4">
            <a:extLst>
              <a:ext uri="{FF2B5EF4-FFF2-40B4-BE49-F238E27FC236}">
                <a16:creationId xmlns:a16="http://schemas.microsoft.com/office/drawing/2014/main" id="{B6F0B438-CF77-72A8-4BD8-E315AAACFE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Threads and processes have many operations in common</a:t>
            </a:r>
          </a:p>
          <a:p>
            <a:pPr lvl="1">
              <a:defRPr/>
            </a:pPr>
            <a:r>
              <a:rPr lang="en-US" altLang="ko-KR" dirty="0"/>
              <a:t>Create</a:t>
            </a:r>
          </a:p>
          <a:p>
            <a:pPr lvl="2">
              <a:defRPr/>
            </a:pPr>
            <a:r>
              <a:rPr lang="en-US" altLang="ko-KR" dirty="0"/>
              <a:t>Similar to process creation. A process spawns a thread</a:t>
            </a:r>
          </a:p>
          <a:p>
            <a:pPr lvl="2">
              <a:defRPr/>
            </a:pPr>
            <a:r>
              <a:rPr lang="en-US" altLang="ko-KR" dirty="0"/>
              <a:t>Thread creation does not initialize resources that are shared between the parent process and its threads (e.g., the address space)</a:t>
            </a:r>
          </a:p>
          <a:p>
            <a:pPr lvl="2">
              <a:defRPr/>
            </a:pPr>
            <a:r>
              <a:rPr lang="en-US" altLang="ko-KR" dirty="0"/>
              <a:t>Thread creation is faster than process creation </a:t>
            </a:r>
          </a:p>
          <a:p>
            <a:pPr lvl="3">
              <a:defRPr/>
            </a:pPr>
            <a:r>
              <a:rPr lang="en-US" altLang="ko-KR" dirty="0"/>
              <a:t>Thread is sharing resources vs. Process is initializing resources</a:t>
            </a:r>
          </a:p>
          <a:p>
            <a:pPr lvl="1">
              <a:defRPr/>
            </a:pPr>
            <a:r>
              <a:rPr lang="en-US" altLang="ko-KR" dirty="0"/>
              <a:t>Exit (i.e., terminate)</a:t>
            </a:r>
          </a:p>
          <a:p>
            <a:pPr lvl="2">
              <a:defRPr/>
            </a:pPr>
            <a:r>
              <a:rPr lang="en-US" altLang="ko-KR" dirty="0"/>
              <a:t>Thread termination is often faster than process termination</a:t>
            </a:r>
          </a:p>
          <a:p>
            <a:pPr lvl="1">
              <a:defRPr/>
            </a:pPr>
            <a:r>
              <a:rPr lang="en-US" altLang="ko-KR" dirty="0"/>
              <a:t>Suspend</a:t>
            </a:r>
          </a:p>
          <a:p>
            <a:pPr lvl="1">
              <a:defRPr/>
            </a:pPr>
            <a:r>
              <a:rPr lang="en-US" altLang="ko-KR" dirty="0"/>
              <a:t>Resume</a:t>
            </a:r>
          </a:p>
          <a:p>
            <a:pPr lvl="1">
              <a:defRPr/>
            </a:pPr>
            <a:r>
              <a:rPr lang="en-US" altLang="ko-KR" dirty="0"/>
              <a:t>Sleep</a:t>
            </a:r>
          </a:p>
          <a:p>
            <a:pPr lvl="1">
              <a:defRPr/>
            </a:pPr>
            <a:r>
              <a:rPr lang="en-US" altLang="ko-KR" dirty="0"/>
              <a:t>Wake</a:t>
            </a:r>
          </a:p>
          <a:p>
            <a:pPr lvl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8497</TotalTime>
  <Words>2109</Words>
  <Application>Microsoft Office PowerPoint</Application>
  <PresentationFormat>화면 슬라이드 쇼(4:3)</PresentationFormat>
  <Paragraphs>264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HY강M</vt:lpstr>
      <vt:lpstr>HY견고딕</vt:lpstr>
      <vt:lpstr>HY헤드라인M</vt:lpstr>
      <vt:lpstr>돋움</vt:lpstr>
      <vt:lpstr>맑은 고딕</vt:lpstr>
      <vt:lpstr>Arial</vt:lpstr>
      <vt:lpstr>Verdana</vt:lpstr>
      <vt:lpstr>Wingdings</vt:lpstr>
      <vt:lpstr>2_디자인 사용자 지정</vt:lpstr>
      <vt:lpstr>Ch04_Thread Concepts</vt:lpstr>
      <vt:lpstr>Contents</vt:lpstr>
      <vt:lpstr>01_Introduction</vt:lpstr>
      <vt:lpstr>02_Definition of Thread (1/2)</vt:lpstr>
      <vt:lpstr>02_Definition of Thread (2/2)</vt:lpstr>
      <vt:lpstr>03_Motivation for Thread</vt:lpstr>
      <vt:lpstr>04_Thread States : Life Cycle of a Thread (1/2)</vt:lpstr>
      <vt:lpstr>04_Thread States : Life Cycle of a Thread (2/2)</vt:lpstr>
      <vt:lpstr>05_Thread Operations (1/2)</vt:lpstr>
      <vt:lpstr>05_Thread Operations (2/2)</vt:lpstr>
      <vt:lpstr>06_Threading Models (1/7)</vt:lpstr>
      <vt:lpstr>06_Threading Models (2/7)</vt:lpstr>
      <vt:lpstr>06_Threading Models (3/7)</vt:lpstr>
      <vt:lpstr>06_Threading Models (4/7)</vt:lpstr>
      <vt:lpstr>06_Threading Models (5/7)</vt:lpstr>
      <vt:lpstr>06_Threading Models (6/7)</vt:lpstr>
      <vt:lpstr>06_Threading Models (7/7)</vt:lpstr>
      <vt:lpstr>07_Thread Implementation Considerations (1/3)</vt:lpstr>
      <vt:lpstr>07_Thread Implementation Considerations (2/3)</vt:lpstr>
      <vt:lpstr>07_Thread Implementation Considerations (3/3)</vt:lpstr>
      <vt:lpstr>08_POSIX and Pthread</vt:lpstr>
      <vt:lpstr>08_POSIX and Pthread</vt:lpstr>
      <vt:lpstr>09_Linux Threads (1/2)</vt:lpstr>
      <vt:lpstr>09_Linux Threads (2/2)</vt:lpstr>
      <vt:lpstr>10_Windows XP Threads (1/3)</vt:lpstr>
      <vt:lpstr>10_Windows XP Threads (2/3)</vt:lpstr>
      <vt:lpstr>10_Windows XP Threads (3/3)</vt:lpstr>
      <vt:lpstr>PowerPoint 프레젠테이션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김 영일</cp:lastModifiedBy>
  <cp:revision>510</cp:revision>
  <cp:lastPrinted>2023-03-27T02:32:59Z</cp:lastPrinted>
  <dcterms:created xsi:type="dcterms:W3CDTF">2004-07-21T02:43:03Z</dcterms:created>
  <dcterms:modified xsi:type="dcterms:W3CDTF">2023-03-27T08:00:54Z</dcterms:modified>
</cp:coreProperties>
</file>