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47" r:id="rId1"/>
  </p:sldMasterIdLst>
  <p:notesMasterIdLst>
    <p:notesMasterId r:id="rId28"/>
  </p:notesMasterIdLst>
  <p:sldIdLst>
    <p:sldId id="256" r:id="rId2"/>
    <p:sldId id="327" r:id="rId3"/>
    <p:sldId id="370" r:id="rId4"/>
    <p:sldId id="371" r:id="rId5"/>
    <p:sldId id="389" r:id="rId6"/>
    <p:sldId id="390" r:id="rId7"/>
    <p:sldId id="372" r:id="rId8"/>
    <p:sldId id="391" r:id="rId9"/>
    <p:sldId id="392" r:id="rId10"/>
    <p:sldId id="405" r:id="rId11"/>
    <p:sldId id="393" r:id="rId12"/>
    <p:sldId id="394" r:id="rId13"/>
    <p:sldId id="395" r:id="rId14"/>
    <p:sldId id="407" r:id="rId15"/>
    <p:sldId id="396" r:id="rId16"/>
    <p:sldId id="397" r:id="rId17"/>
    <p:sldId id="398" r:id="rId18"/>
    <p:sldId id="408" r:id="rId19"/>
    <p:sldId id="399" r:id="rId20"/>
    <p:sldId id="400" r:id="rId21"/>
    <p:sldId id="401" r:id="rId22"/>
    <p:sldId id="402" r:id="rId23"/>
    <p:sldId id="403" r:id="rId24"/>
    <p:sldId id="409" r:id="rId25"/>
    <p:sldId id="404" r:id="rId26"/>
    <p:sldId id="326" r:id="rId27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5pPr>
    <a:lvl6pPr marL="2286000" algn="l" defTabSz="914400" rtl="0" eaLnBrk="1" latinLnBrk="1" hangingPunct="1"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6pPr>
    <a:lvl7pPr marL="2743200" algn="l" defTabSz="914400" rtl="0" eaLnBrk="1" latinLnBrk="1" hangingPunct="1"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7pPr>
    <a:lvl8pPr marL="3200400" algn="l" defTabSz="914400" rtl="0" eaLnBrk="1" latinLnBrk="1" hangingPunct="1"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8pPr>
    <a:lvl9pPr marL="3657600" algn="l" defTabSz="914400" rtl="0" eaLnBrk="1" latinLnBrk="1" hangingPunct="1"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1A1A68"/>
    <a:srgbClr val="4343C1"/>
    <a:srgbClr val="333399"/>
    <a:srgbClr val="C2DAF0"/>
    <a:srgbClr val="69A4D9"/>
    <a:srgbClr val="8FBBE3"/>
    <a:srgbClr val="51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2A68EE-0C79-4D46-ADB9-33560D621392}" v="9" dt="2023-04-10T08:00:43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45" autoAdjust="0"/>
    <p:restoredTop sz="96392" autoAdjust="0"/>
  </p:normalViewPr>
  <p:slideViewPr>
    <p:cSldViewPr snapToObjects="1">
      <p:cViewPr varScale="1">
        <p:scale>
          <a:sx n="120" d="100"/>
          <a:sy n="120" d="100"/>
        </p:scale>
        <p:origin x="18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2" d="100"/>
          <a:sy n="82" d="100"/>
        </p:scale>
        <p:origin x="-3132" y="-84"/>
      </p:cViewPr>
      <p:guideLst>
        <p:guide orient="horz" pos="3127"/>
        <p:guide pos="214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영일" userId="88e9783c86308f14" providerId="LiveId" clId="{A12A68EE-0C79-4D46-ADB9-33560D621392}"/>
    <pc:docChg chg="custSel modSld modNotesMaster">
      <pc:chgData name="김 영일" userId="88e9783c86308f14" providerId="LiveId" clId="{A12A68EE-0C79-4D46-ADB9-33560D621392}" dt="2023-04-10T08:08:21.008" v="276" actId="20577"/>
      <pc:docMkLst>
        <pc:docMk/>
      </pc:docMkLst>
      <pc:sldChg chg="modSp mod">
        <pc:chgData name="김 영일" userId="88e9783c86308f14" providerId="LiveId" clId="{A12A68EE-0C79-4D46-ADB9-33560D621392}" dt="2023-04-10T06:05:39.933" v="20" actId="1038"/>
        <pc:sldMkLst>
          <pc:docMk/>
          <pc:sldMk cId="0" sldId="390"/>
        </pc:sldMkLst>
        <pc:spChg chg="mod">
          <ac:chgData name="김 영일" userId="88e9783c86308f14" providerId="LiveId" clId="{A12A68EE-0C79-4D46-ADB9-33560D621392}" dt="2023-04-10T06:05:35.675" v="14" actId="20577"/>
          <ac:spMkLst>
            <pc:docMk/>
            <pc:sldMk cId="0" sldId="390"/>
            <ac:spMk id="11267" creationId="{C71C870F-F1F1-0460-DC6F-0E9FEBC07C28}"/>
          </ac:spMkLst>
        </pc:spChg>
        <pc:spChg chg="mod">
          <ac:chgData name="김 영일" userId="88e9783c86308f14" providerId="LiveId" clId="{A12A68EE-0C79-4D46-ADB9-33560D621392}" dt="2023-04-10T06:03:29.439" v="3" actId="20577"/>
          <ac:spMkLst>
            <pc:docMk/>
            <pc:sldMk cId="0" sldId="390"/>
            <ac:spMk id="11277" creationId="{E515BA57-7986-D3B7-B565-19567380D22F}"/>
          </ac:spMkLst>
        </pc:spChg>
        <pc:picChg chg="mod">
          <ac:chgData name="김 영일" userId="88e9783c86308f14" providerId="LiveId" clId="{A12A68EE-0C79-4D46-ADB9-33560D621392}" dt="2023-04-10T06:05:39.933" v="20" actId="1038"/>
          <ac:picMkLst>
            <pc:docMk/>
            <pc:sldMk cId="0" sldId="390"/>
            <ac:picMk id="11268" creationId="{F8E8FE8C-5054-1F92-E8E7-51DE999275ED}"/>
          </ac:picMkLst>
        </pc:picChg>
      </pc:sldChg>
      <pc:sldChg chg="addSp modSp mod">
        <pc:chgData name="김 영일" userId="88e9783c86308f14" providerId="LiveId" clId="{A12A68EE-0C79-4D46-ADB9-33560D621392}" dt="2023-04-10T06:53:17.558" v="31" actId="164"/>
        <pc:sldMkLst>
          <pc:docMk/>
          <pc:sldMk cId="0" sldId="396"/>
        </pc:sldMkLst>
        <pc:grpChg chg="add mod">
          <ac:chgData name="김 영일" userId="88e9783c86308f14" providerId="LiveId" clId="{A12A68EE-0C79-4D46-ADB9-33560D621392}" dt="2023-04-10T06:53:17.558" v="31" actId="164"/>
          <ac:grpSpMkLst>
            <pc:docMk/>
            <pc:sldMk cId="0" sldId="396"/>
            <ac:grpSpMk id="4" creationId="{0888EE47-A9DB-8F94-AC7E-AB97CA4880B4}"/>
          </ac:grpSpMkLst>
        </pc:grpChg>
        <pc:grpChg chg="mod">
          <ac:chgData name="김 영일" userId="88e9783c86308f14" providerId="LiveId" clId="{A12A68EE-0C79-4D46-ADB9-33560D621392}" dt="2023-04-10T06:53:17.558" v="31" actId="164"/>
          <ac:grpSpMkLst>
            <pc:docMk/>
            <pc:sldMk cId="0" sldId="396"/>
            <ac:grpSpMk id="20484" creationId="{46F1A74E-5C88-BBA8-702B-091FEFE1550D}"/>
          </ac:grpSpMkLst>
        </pc:grpChg>
        <pc:picChg chg="add mod">
          <ac:chgData name="김 영일" userId="88e9783c86308f14" providerId="LiveId" clId="{A12A68EE-0C79-4D46-ADB9-33560D621392}" dt="2023-04-10T06:53:17.558" v="31" actId="164"/>
          <ac:picMkLst>
            <pc:docMk/>
            <pc:sldMk cId="0" sldId="396"/>
            <ac:picMk id="3" creationId="{1D49472C-D4F0-09A4-848A-3C2F9F477C06}"/>
          </ac:picMkLst>
        </pc:picChg>
        <pc:picChg chg="mod">
          <ac:chgData name="김 영일" userId="88e9783c86308f14" providerId="LiveId" clId="{A12A68EE-0C79-4D46-ADB9-33560D621392}" dt="2023-04-10T06:53:17.558" v="31" actId="164"/>
          <ac:picMkLst>
            <pc:docMk/>
            <pc:sldMk cId="0" sldId="396"/>
            <ac:picMk id="20485" creationId="{6ED15CB3-60F8-358B-1E84-A832709F19FC}"/>
          </ac:picMkLst>
        </pc:picChg>
      </pc:sldChg>
      <pc:sldChg chg="modSp mod">
        <pc:chgData name="김 영일" userId="88e9783c86308f14" providerId="LiveId" clId="{A12A68EE-0C79-4D46-ADB9-33560D621392}" dt="2023-04-10T06:49:50.017" v="28" actId="20577"/>
        <pc:sldMkLst>
          <pc:docMk/>
          <pc:sldMk cId="0" sldId="397"/>
        </pc:sldMkLst>
        <pc:spChg chg="mod">
          <ac:chgData name="김 영일" userId="88e9783c86308f14" providerId="LiveId" clId="{A12A68EE-0C79-4D46-ADB9-33560D621392}" dt="2023-04-10T06:49:50.017" v="28" actId="20577"/>
          <ac:spMkLst>
            <pc:docMk/>
            <pc:sldMk cId="0" sldId="397"/>
            <ac:spMk id="21507" creationId="{B43A0339-1971-FF75-A8E6-D5BC23098C37}"/>
          </ac:spMkLst>
        </pc:spChg>
      </pc:sldChg>
      <pc:sldChg chg="modSp mod">
        <pc:chgData name="김 영일" userId="88e9783c86308f14" providerId="LiveId" clId="{A12A68EE-0C79-4D46-ADB9-33560D621392}" dt="2023-04-10T08:08:21.008" v="276" actId="20577"/>
        <pc:sldMkLst>
          <pc:docMk/>
          <pc:sldMk cId="0" sldId="404"/>
        </pc:sldMkLst>
        <pc:spChg chg="mod">
          <ac:chgData name="김 영일" userId="88e9783c86308f14" providerId="LiveId" clId="{A12A68EE-0C79-4D46-ADB9-33560D621392}" dt="2023-04-10T08:08:21.008" v="276" actId="20577"/>
          <ac:spMkLst>
            <pc:docMk/>
            <pc:sldMk cId="0" sldId="404"/>
            <ac:spMk id="30723" creationId="{155EDDAC-5A83-502B-888D-27A1644B86A3}"/>
          </ac:spMkLst>
        </pc:spChg>
      </pc:sldChg>
      <pc:sldChg chg="modSp mod">
        <pc:chgData name="김 영일" userId="88e9783c86308f14" providerId="LiveId" clId="{A12A68EE-0C79-4D46-ADB9-33560D621392}" dt="2023-04-10T06:48:45.670" v="27" actId="20577"/>
        <pc:sldMkLst>
          <pc:docMk/>
          <pc:sldMk cId="0" sldId="407"/>
        </pc:sldMkLst>
        <pc:spChg chg="mod">
          <ac:chgData name="김 영일" userId="88e9783c86308f14" providerId="LiveId" clId="{A12A68EE-0C79-4D46-ADB9-33560D621392}" dt="2023-04-10T06:48:45.670" v="27" actId="20577"/>
          <ac:spMkLst>
            <pc:docMk/>
            <pc:sldMk cId="0" sldId="407"/>
            <ac:spMk id="19459" creationId="{6D479835-3606-BBD6-71E5-AD63CD3E66C4}"/>
          </ac:spMkLst>
        </pc:spChg>
      </pc:sldChg>
      <pc:sldChg chg="modSp mod">
        <pc:chgData name="김 영일" userId="88e9783c86308f14" providerId="LiveId" clId="{A12A68EE-0C79-4D46-ADB9-33560D621392}" dt="2023-04-10T07:02:18.084" v="112" actId="20577"/>
        <pc:sldMkLst>
          <pc:docMk/>
          <pc:sldMk cId="0" sldId="408"/>
        </pc:sldMkLst>
        <pc:spChg chg="mod">
          <ac:chgData name="김 영일" userId="88e9783c86308f14" providerId="LiveId" clId="{A12A68EE-0C79-4D46-ADB9-33560D621392}" dt="2023-04-10T07:02:18.084" v="112" actId="20577"/>
          <ac:spMkLst>
            <pc:docMk/>
            <pc:sldMk cId="0" sldId="408"/>
            <ac:spMk id="23555" creationId="{250921BF-E800-2494-5A52-886D8228C6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CE0D095-7039-866B-74C8-E4E0EB2B87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6C1FD4-5C59-DBB0-6C9E-2DC573EDB5D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8ADDB36B-8DC7-48E0-872E-84303BB52C40}" type="datetimeFigureOut">
              <a:rPr lang="ko-KR" altLang="en-US"/>
              <a:pPr>
                <a:defRPr/>
              </a:pPr>
              <a:t>2023-04-10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2898955C-B2B8-F153-2215-74801BB82C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55545FE-9421-505D-C9BD-CE4A45893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2709C4-B93E-FAC7-F546-6DE823E677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663D3D-F9AD-9A75-69CA-684799BAE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00312AC4-BEF1-4B55-BC6B-BA158FB9C74A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>
            <a:extLst>
              <a:ext uri="{FF2B5EF4-FFF2-40B4-BE49-F238E27FC236}">
                <a16:creationId xmlns:a16="http://schemas.microsoft.com/office/drawing/2014/main" id="{77CE3459-263B-9B61-D4AB-3046F186D8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>
            <a:extLst>
              <a:ext uri="{FF2B5EF4-FFF2-40B4-BE49-F238E27FC236}">
                <a16:creationId xmlns:a16="http://schemas.microsoft.com/office/drawing/2014/main" id="{BD417CF1-B265-EAED-EB76-D467261B6F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FC4F41B2-FDD1-FAD5-F192-890BCCEA8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2B002833-39B4-414B-9997-0B0247166ACD}" type="slidenum">
              <a:rPr lang="ko-KR" altLang="en-US">
                <a:solidFill>
                  <a:srgbClr val="292929"/>
                </a:solidFill>
                <a:latin typeface="돋움" panose="020B0600000101010101" pitchFamily="34" charset="-127"/>
              </a:rPr>
              <a:pPr>
                <a:spcBef>
                  <a:spcPct val="0"/>
                </a:spcBef>
              </a:pPr>
              <a:t>1</a:t>
            </a:fld>
            <a:endParaRPr lang="ko-KR" altLang="en-US">
              <a:solidFill>
                <a:srgbClr val="292929"/>
              </a:solidFill>
              <a:latin typeface="돋움" panose="020B0600000101010101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CFA28F39-F65F-32C1-3F6A-1DE4AC7AE1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>
            <a:extLst>
              <a:ext uri="{FF2B5EF4-FFF2-40B4-BE49-F238E27FC236}">
                <a16:creationId xmlns:a16="http://schemas.microsoft.com/office/drawing/2014/main" id="{C1E658A1-B214-071B-6E63-AAF7BAB86F4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0">
              <a:defRPr/>
            </a:pPr>
            <a:endParaRPr lang="ko-KR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26D40C7-D6B4-736F-58BA-086D639CDDBE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E8510287-7DCE-8D25-FE3A-98A6350DFE4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5718EA78-3F6B-8F5F-414D-436FC398529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76388" y="5181600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Operating Systems</a:t>
            </a:r>
            <a:endParaRPr lang="ko-KR" altLang="en-US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9525" y="4267201"/>
            <a:ext cx="9153525" cy="838200"/>
          </a:xfrm>
        </p:spPr>
        <p:txBody>
          <a:bodyPr/>
          <a:lstStyle>
            <a:lvl1pPr marL="717550" indent="0" algn="ctr">
              <a:defRPr sz="3600" b="0" baseline="0">
                <a:solidFill>
                  <a:srgbClr val="45210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139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88260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ko-KR" altLang="en-US" noProof="0"/>
              <a:t>마스터 제목 스타일 편집</a:t>
            </a:r>
            <a:endParaRPr lang="en-US" altLang="ko-KR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610600" cy="5562600"/>
          </a:xfrm>
        </p:spPr>
        <p:txBody>
          <a:bodyPr/>
          <a:lstStyle>
            <a:lvl1pPr>
              <a:buFont typeface="Wingdings" pitchFamily="2" charset="2"/>
              <a:buChar char=""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5621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2pPr>
              <a:lnSpc>
                <a:spcPct val="100000"/>
              </a:lnSpc>
              <a:defRPr sz="1700"/>
            </a:lvl2pPr>
            <a:lvl3pPr>
              <a:lnSpc>
                <a:spcPct val="100000"/>
              </a:lnSpc>
              <a:defRPr sz="1500"/>
            </a:lvl3pPr>
            <a:lvl4pPr marL="809625" indent="-180975">
              <a:lnSpc>
                <a:spcPct val="100000"/>
              </a:lnSpc>
              <a:buFont typeface="Wingdings" pitchFamily="2" charset="2"/>
              <a:buChar char="ü"/>
              <a:defRPr sz="1500" b="0">
                <a:solidFill>
                  <a:schemeClr val="accent1">
                    <a:lumMod val="75000"/>
                  </a:schemeClr>
                </a:solidFill>
              </a:defRPr>
            </a:lvl4pPr>
            <a:lvl5pPr marL="990600" indent="-180975">
              <a:lnSpc>
                <a:spcPct val="100000"/>
              </a:lnSpc>
              <a:defRPr sz="13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</a:t>
            </a:r>
            <a:endParaRPr lang="en-US" altLang="ko-KR" dirty="0"/>
          </a:p>
          <a:p>
            <a:pPr lvl="4"/>
            <a:r>
              <a:rPr lang="ko-KR" altLang="en-US" dirty="0"/>
              <a:t>다섯째</a:t>
            </a:r>
          </a:p>
        </p:txBody>
      </p:sp>
    </p:spTree>
    <p:extLst>
      <p:ext uri="{BB962C8B-B14F-4D97-AF65-F5344CB8AC3E}">
        <p14:creationId xmlns:p14="http://schemas.microsoft.com/office/powerpoint/2010/main" val="409832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FD319009-0549-6813-732B-6F25142AC2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>
            <a:extLst>
              <a:ext uri="{FF2B5EF4-FFF2-40B4-BE49-F238E27FC236}">
                <a16:creationId xmlns:a16="http://schemas.microsoft.com/office/drawing/2014/main" id="{9E5C039B-EDC4-1560-AF88-504DAD78CB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0">
              <a:defRPr/>
            </a:pPr>
            <a:endParaRPr lang="ko-KR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557C93E-2BD8-571D-C0C9-BD0D3413C230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E69DE708-6F1F-B176-D3FD-DC557141AB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9E5347D9-8870-011A-1D51-32C2019649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76388" y="5181600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Operating Systems</a:t>
            </a:r>
            <a:endParaRPr lang="ko-KR" altLang="en-US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7" name="WordArt 3">
            <a:extLst>
              <a:ext uri="{FF2B5EF4-FFF2-40B4-BE49-F238E27FC236}">
                <a16:creationId xmlns:a16="http://schemas.microsoft.com/office/drawing/2014/main" id="{85782F1C-B5AB-A7C6-8D34-7AD991AB87F7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ea typeface="돋움" panose="020B0600000101010101" pitchFamily="50" charset="-127"/>
              </a:rPr>
              <a:t>Thank You !</a:t>
            </a:r>
            <a:endParaRPr lang="ko-KR" altLang="en-US" sz="5400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64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>
            <a:extLst>
              <a:ext uri="{FF2B5EF4-FFF2-40B4-BE49-F238E27FC236}">
                <a16:creationId xmlns:a16="http://schemas.microsoft.com/office/drawing/2014/main" id="{246BCE5F-25BF-3636-DB78-12EB90463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>
            <a:extLst>
              <a:ext uri="{FF2B5EF4-FFF2-40B4-BE49-F238E27FC236}">
                <a16:creationId xmlns:a16="http://schemas.microsoft.com/office/drawing/2014/main" id="{051034C3-4821-C1D9-22BA-1AD595FE3902}"/>
              </a:ext>
            </a:extLst>
          </p:cNvPr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3CC81D19-B22C-D2E5-EE3B-03BA7FE60138}"/>
              </a:ext>
            </a:extLst>
          </p:cNvPr>
          <p:cNvSpPr>
            <a:spLocks noChangeArrowheads="1"/>
          </p:cNvSpPr>
          <p:nvPr/>
        </p:nvSpPr>
        <p:spPr bwMode="gray">
          <a:xfrm>
            <a:off x="-9525" y="0"/>
            <a:ext cx="9161463" cy="612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endParaRPr lang="ko-KR" altLang="en-US">
              <a:solidFill>
                <a:srgbClr val="1D4940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9" name="AutoShape 9">
            <a:extLst>
              <a:ext uri="{FF2B5EF4-FFF2-40B4-BE49-F238E27FC236}">
                <a16:creationId xmlns:a16="http://schemas.microsoft.com/office/drawing/2014/main" id="{0499ABEB-4F6E-C5FF-D91B-E61ED13C4C2C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228600" y="153988"/>
            <a:ext cx="8686800" cy="644525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28575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1">
              <a:defRPr/>
            </a:pPr>
            <a:endParaRPr lang="ko-KR" altLang="en-US">
              <a:solidFill>
                <a:srgbClr val="1D494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9BEA4DDC-F909-846B-0496-38100A9F4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592888"/>
            <a:ext cx="7620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pPr algn="r" latinLnBrk="1"/>
            <a:fld id="{B9EB5CA7-9E88-4181-B1ED-29C4A308FC1D}" type="slidenum">
              <a:rPr lang="ko-KR" altLang="en-US" sz="1100">
                <a:solidFill>
                  <a:srgbClr val="98480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/>
              <a:t>‹#›</a:t>
            </a:fld>
            <a:r>
              <a:rPr lang="en-US" altLang="ko-KR" sz="1100">
                <a:solidFill>
                  <a:srgbClr val="98480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/23</a:t>
            </a:r>
          </a:p>
        </p:txBody>
      </p:sp>
      <p:sp>
        <p:nvSpPr>
          <p:cNvPr id="1031" name="텍스트 개체 틀 22">
            <a:extLst>
              <a:ext uri="{FF2B5EF4-FFF2-40B4-BE49-F238E27FC236}">
                <a16:creationId xmlns:a16="http://schemas.microsoft.com/office/drawing/2014/main" id="{E6E520BD-9D4F-789F-C500-B82BB9023A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914400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en-US" altLang="ko-KR"/>
          </a:p>
          <a:p>
            <a:pPr lvl="1"/>
            <a:r>
              <a:rPr lang="en-US" altLang="ko-KR"/>
              <a:t>2</a:t>
            </a:r>
            <a:r>
              <a:rPr lang="ko-KR" altLang="en-US"/>
              <a:t>단계</a:t>
            </a:r>
            <a:endParaRPr lang="en-US" altLang="ko-KR"/>
          </a:p>
          <a:p>
            <a:pPr lvl="2"/>
            <a:r>
              <a:rPr lang="ko-KR" altLang="en-US"/>
              <a:t>셋째 수준</a:t>
            </a:r>
          </a:p>
          <a:p>
            <a:pPr lvl="2"/>
            <a:endParaRPr lang="en-US" altLang="ko-KR"/>
          </a:p>
        </p:txBody>
      </p:sp>
      <p:sp>
        <p:nvSpPr>
          <p:cNvPr id="1032" name="제목 개체 틀 23">
            <a:extLst>
              <a:ext uri="{FF2B5EF4-FFF2-40B4-BE49-F238E27FC236}">
                <a16:creationId xmlns:a16="http://schemas.microsoft.com/office/drawing/2014/main" id="{1715BAA3-3B69-2777-4CBC-46610C72D63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04800" y="169863"/>
            <a:ext cx="8459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88" r:id="rId2"/>
    <p:sldLayoutId id="2147483889" r:id="rId3"/>
    <p:sldLayoutId id="2147483891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6700" indent="-266700" algn="l" rtl="0" eaLnBrk="0" fontAlgn="base" latinLnBrk="1" hangingPunct="0">
        <a:spcBef>
          <a:spcPct val="20000"/>
        </a:spcBef>
        <a:spcAft>
          <a:spcPts val="600"/>
        </a:spcAft>
        <a:buClr>
          <a:srgbClr val="888128"/>
        </a:buClr>
        <a:buSzPct val="95000"/>
        <a:buFont typeface="Wingdings" panose="05000000000000000000" pitchFamily="2" charset="2"/>
        <a:buChar char="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444500" indent="-174625" algn="l" rtl="0" eaLnBrk="0" fontAlgn="base" latinLnBrk="1" hangingPunct="0">
        <a:spcBef>
          <a:spcPct val="20000"/>
        </a:spcBef>
        <a:spcAft>
          <a:spcPct val="0"/>
        </a:spcAft>
        <a:buClr>
          <a:srgbClr val="996600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627063" indent="-18256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03695B-A25E-E46E-6620-9D8D0D105C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9525" y="4267200"/>
            <a:ext cx="9153525" cy="838200"/>
          </a:xfrm>
        </p:spPr>
        <p:txBody>
          <a:bodyPr/>
          <a:lstStyle/>
          <a:p>
            <a:r>
              <a:rPr lang="en-US" altLang="ko-KR" sz="2800"/>
              <a:t>Ch07_Deadlock and Indefinite Postponement</a:t>
            </a:r>
            <a:endParaRPr lang="ko-KR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CF0B7C31-3B84-1A48-A74D-7E636EA3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05_Four Necessary Conditions for Deadlock</a:t>
            </a:r>
          </a:p>
        </p:txBody>
      </p:sp>
      <p:sp>
        <p:nvSpPr>
          <p:cNvPr id="15363" name="내용 개체 틀 2">
            <a:extLst>
              <a:ext uri="{FF2B5EF4-FFF2-40B4-BE49-F238E27FC236}">
                <a16:creationId xmlns:a16="http://schemas.microsoft.com/office/drawing/2014/main" id="{2B4C303B-C7B4-0493-4E67-1E07D16127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Nopreemption condition</a:t>
            </a:r>
          </a:p>
          <a:p>
            <a:pPr lvl="1"/>
            <a:r>
              <a:rPr lang="en-US" altLang="ko-KR"/>
              <a:t>Once a process has obtained a resource, the system cannot remove it from the process's control until the process has finished using the resource</a:t>
            </a:r>
          </a:p>
          <a:p>
            <a:pPr lvl="1"/>
            <a:endParaRPr lang="en-US" altLang="ko-KR"/>
          </a:p>
          <a:p>
            <a:r>
              <a:rPr lang="en-US" altLang="ko-KR"/>
              <a:t>Circular-wait condition</a:t>
            </a:r>
          </a:p>
          <a:p>
            <a:pPr lvl="1"/>
            <a:r>
              <a:rPr lang="en-US" altLang="ko-KR"/>
              <a:t>Two or more processes are locked in a "circular chain" </a:t>
            </a:r>
          </a:p>
          <a:p>
            <a:pPr lvl="1"/>
            <a:r>
              <a:rPr lang="en-US" altLang="ko-KR"/>
              <a:t>Each process is waiting for one or more resources that the next process in the chain is holding </a:t>
            </a:r>
          </a:p>
        </p:txBody>
      </p:sp>
      <p:pic>
        <p:nvPicPr>
          <p:cNvPr id="15364" name="그림 1">
            <a:extLst>
              <a:ext uri="{FF2B5EF4-FFF2-40B4-BE49-F238E27FC236}">
                <a16:creationId xmlns:a16="http://schemas.microsoft.com/office/drawing/2014/main" id="{70F3683E-F471-D9E0-186B-96DE6849F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4419600"/>
            <a:ext cx="31623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63329511-196D-1B11-7481-AD8827F1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06_Deadlock Solutions</a:t>
            </a:r>
          </a:p>
        </p:txBody>
      </p:sp>
      <p:sp>
        <p:nvSpPr>
          <p:cNvPr id="16387" name="내용 개체 틀 2">
            <a:extLst>
              <a:ext uri="{FF2B5EF4-FFF2-40B4-BE49-F238E27FC236}">
                <a16:creationId xmlns:a16="http://schemas.microsoft.com/office/drawing/2014/main" id="{CEE0C555-D9EB-18B1-6917-D8186F97D3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Deadlock prevention</a:t>
            </a:r>
          </a:p>
          <a:p>
            <a:pPr lvl="1"/>
            <a:r>
              <a:rPr lang="en-US" altLang="ko-KR" dirty="0"/>
              <a:t>Remove any possibility of deadlocks occurring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Deadlock avoidance</a:t>
            </a:r>
          </a:p>
          <a:p>
            <a:pPr lvl="1"/>
            <a:r>
              <a:rPr lang="en-US" altLang="ko-KR" dirty="0"/>
              <a:t>Allow the possibility to loom, but whenever a deadlock is approached, it is carefully sidestepped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Deadlock detection</a:t>
            </a:r>
          </a:p>
          <a:p>
            <a:pPr lvl="1"/>
            <a:r>
              <a:rPr lang="en-US" altLang="ko-KR" dirty="0"/>
              <a:t>Determine if a deadlock has occurred, and identify the processes and resources that are involved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Deadlock recovery</a:t>
            </a:r>
          </a:p>
          <a:p>
            <a:pPr lvl="1"/>
            <a:r>
              <a:rPr lang="en-US" altLang="ko-KR" dirty="0"/>
              <a:t>Clear deadlocks from a system so that the deadlocked processes may complete their execution and free their resources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BF016127-6C3C-1ED6-0F5B-FAA6CF1C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07_Deadlock Prevention</a:t>
            </a:r>
          </a:p>
        </p:txBody>
      </p:sp>
      <p:sp>
        <p:nvSpPr>
          <p:cNvPr id="17411" name="내용 개체 틀 2">
            <a:extLst>
              <a:ext uri="{FF2B5EF4-FFF2-40B4-BE49-F238E27FC236}">
                <a16:creationId xmlns:a16="http://schemas.microsoft.com/office/drawing/2014/main" id="{BD92DB97-E298-C425-6797-F4DFBF6876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800"/>
              <a:t>Deadlock prevention</a:t>
            </a:r>
          </a:p>
          <a:p>
            <a:pPr lvl="1"/>
            <a:r>
              <a:rPr lang="en-US" altLang="ko-KR" sz="1600"/>
              <a:t>Denying the "Wait-For" Condition</a:t>
            </a:r>
          </a:p>
          <a:p>
            <a:pPr lvl="2"/>
            <a:r>
              <a:rPr lang="en-US" altLang="ko-KR" sz="1400"/>
              <a:t>All of the resources a process needs to complete its task must be requested at once</a:t>
            </a:r>
          </a:p>
          <a:p>
            <a:pPr lvl="2"/>
            <a:r>
              <a:rPr lang="en-US" altLang="ko-KR" sz="1400"/>
              <a:t>Disadvantage - Wastes resources</a:t>
            </a:r>
          </a:p>
          <a:p>
            <a:pPr lvl="2"/>
            <a:endParaRPr lang="en-US" altLang="ko-KR" sz="1400"/>
          </a:p>
          <a:p>
            <a:pPr lvl="1"/>
            <a:r>
              <a:rPr lang="en-US" altLang="ko-KR" sz="1600"/>
              <a:t>Denying the "No-Preemption" Condition</a:t>
            </a:r>
          </a:p>
          <a:p>
            <a:pPr lvl="2"/>
            <a:r>
              <a:rPr lang="en-US" altLang="ko-KR" sz="1400"/>
              <a:t>When a process holding resources, it is denied a request for additional resources, it must release the resources it holds and, if necessary, request them again together with the additional resources </a:t>
            </a:r>
          </a:p>
          <a:p>
            <a:pPr lvl="2"/>
            <a:r>
              <a:rPr lang="en-US" altLang="ko-KR" sz="1400"/>
              <a:t>Disadvantage - When a process releases resources, it may lose all of its work to that point</a:t>
            </a:r>
          </a:p>
          <a:p>
            <a:pPr lvl="2"/>
            <a:endParaRPr lang="en-US" altLang="ko-KR" sz="1400"/>
          </a:p>
          <a:p>
            <a:pPr lvl="1"/>
            <a:r>
              <a:rPr lang="en-US" altLang="ko-KR" sz="1600"/>
              <a:t>Denying the "Circular-Wait" Condition</a:t>
            </a:r>
          </a:p>
          <a:p>
            <a:pPr lvl="2"/>
            <a:r>
              <a:rPr lang="en-US" altLang="ko-KR" sz="1400"/>
              <a:t>A process request its resources in a strictly ascending order</a:t>
            </a:r>
          </a:p>
          <a:p>
            <a:pPr lvl="2"/>
            <a:r>
              <a:rPr lang="en-US" altLang="ko-KR" sz="1400"/>
              <a:t>Disadvantage - It is not as flexible or dynamic as we might desire because it is hard to determine the ordering of resources in a system</a:t>
            </a:r>
          </a:p>
          <a:p>
            <a:endParaRPr lang="ko-KR" altLang="en-US" sz="1800"/>
          </a:p>
        </p:txBody>
      </p:sp>
      <p:pic>
        <p:nvPicPr>
          <p:cNvPr id="17412" name="그림 1">
            <a:extLst>
              <a:ext uri="{FF2B5EF4-FFF2-40B4-BE49-F238E27FC236}">
                <a16:creationId xmlns:a16="http://schemas.microsoft.com/office/drawing/2014/main" id="{C013DECB-6D65-BF97-D631-8CE9F00E7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5543550"/>
            <a:ext cx="49625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1A8661D8-8468-1B93-FB43-719C71DF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 dirty="0"/>
              <a:t>08_Deadlock Avoidance with Dijkstra</a:t>
            </a:r>
            <a:r>
              <a:rPr lang="en-US" altLang="ko-KR" sz="1800" dirty="0">
                <a:latin typeface="+mn-ea"/>
                <a:ea typeface="+mn-ea"/>
              </a:rPr>
              <a:t>’</a:t>
            </a:r>
            <a:r>
              <a:rPr lang="en-US" altLang="ko-KR" sz="1800" dirty="0"/>
              <a:t>s Bankers Algorithm (1/6)</a:t>
            </a:r>
          </a:p>
        </p:txBody>
      </p:sp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id="{8E6D4D65-4EEE-7BB7-2A4C-8A1C020F26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Banker's Algorithm</a:t>
            </a:r>
          </a:p>
          <a:p>
            <a:pPr lvl="1"/>
            <a:r>
              <a:rPr lang="en-US" altLang="ko-KR"/>
              <a:t>Modeled after a banker who makes loans from a pool of capital and receives payments that are returned to that pool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Defines how a particular system can prevent deadlock by carefully controlling how resources are distributed to users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A system groups all the resources it manages into resource type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Safe state</a:t>
            </a:r>
          </a:p>
          <a:p>
            <a:pPr lvl="2"/>
            <a:r>
              <a:rPr lang="en-US" altLang="ko-KR"/>
              <a:t>The operating system guarantees that all current processes can complete their work within a finite time</a:t>
            </a:r>
            <a:r>
              <a:rPr lang="ko-KR" altLang="en-US"/>
              <a:t> 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Unsafe state</a:t>
            </a:r>
          </a:p>
          <a:p>
            <a:pPr lvl="2"/>
            <a:r>
              <a:rPr lang="en-US" altLang="ko-KR"/>
              <a:t>System is not in deadlock state but can not guarantee that all current processes can complete their work within a finite time</a:t>
            </a:r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726A899E-8A87-6C88-5E66-9E593BC7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 dirty="0"/>
              <a:t>08_Deadlock Avoidance with Dijkstra</a:t>
            </a:r>
            <a:r>
              <a:rPr lang="en-US" altLang="ko-KR" sz="1800" dirty="0">
                <a:latin typeface="+mn-ea"/>
                <a:ea typeface="+mn-ea"/>
              </a:rPr>
              <a:t>’</a:t>
            </a:r>
            <a:r>
              <a:rPr lang="en-US" altLang="ko-KR" sz="1800" dirty="0"/>
              <a:t>s Bankers Algorithm (2/6)</a:t>
            </a:r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6D479835-3606-BBD6-71E5-AD63CD3E66C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Banker's Algorithm – Properties</a:t>
            </a:r>
          </a:p>
          <a:p>
            <a:pPr lvl="1"/>
            <a:r>
              <a:rPr lang="en-US" altLang="ko-KR" dirty="0"/>
              <a:t>The operating system shares a fixed number of resources, t, among a fixed number of processes, n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Each process has to specify in advance the maximum number of resources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process cannot request more than the total number of resources available in the system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operating system guarantees a finite wait time to the process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process guarantees that the resource will be used and released to the operating system within a finite time</a:t>
            </a:r>
          </a:p>
          <a:p>
            <a:pPr lvl="1"/>
            <a:endParaRPr lang="en-US" altLang="ko-K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3A97B89E-2036-CCDB-FD2E-50A2B5BB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 dirty="0"/>
              <a:t>08_Deadlock Avoidance with Dijkstra</a:t>
            </a:r>
            <a:r>
              <a:rPr lang="en-US" altLang="ko-KR" sz="1800" dirty="0">
                <a:latin typeface="+mn-ea"/>
                <a:ea typeface="+mn-ea"/>
              </a:rPr>
              <a:t>’</a:t>
            </a:r>
            <a:r>
              <a:rPr lang="en-US" altLang="ko-KR" sz="1800" dirty="0"/>
              <a:t>s Bankers Algorithm (3/6)</a:t>
            </a:r>
            <a:endParaRPr lang="ko-KR" altLang="en-US" sz="1800" dirty="0"/>
          </a:p>
        </p:txBody>
      </p:sp>
      <p:sp>
        <p:nvSpPr>
          <p:cNvPr id="20483" name="내용 개체 틀 2">
            <a:extLst>
              <a:ext uri="{FF2B5EF4-FFF2-40B4-BE49-F238E27FC236}">
                <a16:creationId xmlns:a16="http://schemas.microsoft.com/office/drawing/2014/main" id="{89DF003A-469E-5C28-0D23-3CC44A6897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Banker's Algorithm</a:t>
            </a:r>
          </a:p>
          <a:p>
            <a:pPr lvl="1"/>
            <a:r>
              <a:rPr lang="en-US" altLang="ko-KR"/>
              <a:t>Example of a Safe State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888EE47-A9DB-8F94-AC7E-AB97CA4880B4}"/>
              </a:ext>
            </a:extLst>
          </p:cNvPr>
          <p:cNvGrpSpPr/>
          <p:nvPr/>
        </p:nvGrpSpPr>
        <p:grpSpPr>
          <a:xfrm>
            <a:off x="944563" y="1854200"/>
            <a:ext cx="6450012" cy="2840038"/>
            <a:chOff x="944563" y="1854200"/>
            <a:chExt cx="6450012" cy="2840038"/>
          </a:xfrm>
        </p:grpSpPr>
        <p:grpSp>
          <p:nvGrpSpPr>
            <p:cNvPr id="20484" name="그룹 12">
              <a:extLst>
                <a:ext uri="{FF2B5EF4-FFF2-40B4-BE49-F238E27FC236}">
                  <a16:creationId xmlns:a16="http://schemas.microsoft.com/office/drawing/2014/main" id="{46F1A74E-5C88-BBA8-702B-091FEFE155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4563" y="1854200"/>
              <a:ext cx="6372225" cy="2266950"/>
              <a:chOff x="1106615" y="4239090"/>
              <a:chExt cx="6373114" cy="2267266"/>
            </a:xfrm>
          </p:grpSpPr>
          <p:pic>
            <p:nvPicPr>
              <p:cNvPr id="20486" name="그림 1">
                <a:extLst>
                  <a:ext uri="{FF2B5EF4-FFF2-40B4-BE49-F238E27FC236}">
                    <a16:creationId xmlns:a16="http://schemas.microsoft.com/office/drawing/2014/main" id="{E8E245A8-3362-3E1A-FA19-65F4F2594D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6615" y="4239090"/>
                <a:ext cx="6373114" cy="2267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487" name="TextBox 2">
                <a:extLst>
                  <a:ext uri="{FF2B5EF4-FFF2-40B4-BE49-F238E27FC236}">
                    <a16:creationId xmlns:a16="http://schemas.microsoft.com/office/drawing/2014/main" id="{FB71F586-5257-1819-EB47-8A52FABDD0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6625" y="4419110"/>
                <a:ext cx="6120680" cy="1665185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rgbClr val="292929"/>
                    </a:solidFill>
                    <a:latin typeface="돋움" panose="020B0600000101010101" pitchFamily="34" charset="-127"/>
                    <a:ea typeface="돋움" panose="020B0600000101010101" pitchFamily="34" charset="-127"/>
                  </a:defRPr>
                </a:lvl1pPr>
                <a:lvl2pPr marL="742950" indent="-285750">
                  <a:defRPr b="1">
                    <a:solidFill>
                      <a:srgbClr val="292929"/>
                    </a:solidFill>
                    <a:latin typeface="돋움" panose="020B0600000101010101" pitchFamily="34" charset="-127"/>
                    <a:ea typeface="돋움" panose="020B0600000101010101" pitchFamily="34" charset="-127"/>
                  </a:defRPr>
                </a:lvl2pPr>
                <a:lvl3pPr marL="1143000" indent="-228600">
                  <a:defRPr b="1">
                    <a:solidFill>
                      <a:srgbClr val="292929"/>
                    </a:solidFill>
                    <a:latin typeface="돋움" panose="020B0600000101010101" pitchFamily="34" charset="-127"/>
                    <a:ea typeface="돋움" panose="020B0600000101010101" pitchFamily="34" charset="-127"/>
                  </a:defRPr>
                </a:lvl3pPr>
                <a:lvl4pPr marL="1600200" indent="-228600">
                  <a:defRPr b="1">
                    <a:solidFill>
                      <a:srgbClr val="292929"/>
                    </a:solidFill>
                    <a:latin typeface="돋움" panose="020B0600000101010101" pitchFamily="34" charset="-127"/>
                    <a:ea typeface="돋움" panose="020B0600000101010101" pitchFamily="34" charset="-127"/>
                  </a:defRPr>
                </a:lvl4pPr>
                <a:lvl5pPr marL="2057400" indent="-228600">
                  <a:defRPr b="1">
                    <a:solidFill>
                      <a:srgbClr val="292929"/>
                    </a:solidFill>
                    <a:latin typeface="돋움" panose="020B0600000101010101" pitchFamily="34" charset="-127"/>
                    <a:ea typeface="돋움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292929"/>
                    </a:solidFill>
                    <a:latin typeface="돋움" panose="020B0600000101010101" pitchFamily="34" charset="-127"/>
                    <a:ea typeface="돋움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292929"/>
                    </a:solidFill>
                    <a:latin typeface="돋움" panose="020B0600000101010101" pitchFamily="34" charset="-127"/>
                    <a:ea typeface="돋움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292929"/>
                    </a:solidFill>
                    <a:latin typeface="돋움" panose="020B0600000101010101" pitchFamily="34" charset="-127"/>
                    <a:ea typeface="돋움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292929"/>
                    </a:solidFill>
                    <a:latin typeface="돋움" panose="020B0600000101010101" pitchFamily="34" charset="-127"/>
                    <a:ea typeface="돋움" panose="020B0600000101010101" pitchFamily="34" charset="-127"/>
                  </a:defRPr>
                </a:lvl9pPr>
              </a:lstStyle>
              <a:p>
                <a:endParaRPr lang="ko-KR" altLang="en-US"/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389D0715-CF6C-D0D2-DBA3-004FB9BA4F3A}"/>
                  </a:ext>
                </a:extLst>
              </p:cNvPr>
              <p:cNvCxnSpPr/>
              <p:nvPr/>
            </p:nvCxnSpPr>
            <p:spPr>
              <a:xfrm>
                <a:off x="1197115" y="4959915"/>
                <a:ext cx="6120667" cy="44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5D229D14-E403-68D9-9EC0-9E0DD5251008}"/>
                  </a:ext>
                </a:extLst>
              </p:cNvPr>
              <p:cNvCxnSpPr/>
              <p:nvPr/>
            </p:nvCxnSpPr>
            <p:spPr>
              <a:xfrm>
                <a:off x="1197115" y="5229828"/>
                <a:ext cx="6120667" cy="44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C88A34B8-D3FC-499D-92F7-5A3DAFA95B32}"/>
                  </a:ext>
                </a:extLst>
              </p:cNvPr>
              <p:cNvCxnSpPr/>
              <p:nvPr/>
            </p:nvCxnSpPr>
            <p:spPr>
              <a:xfrm>
                <a:off x="1197115" y="5499741"/>
                <a:ext cx="6120667" cy="44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0B520DAE-BE18-79C6-0E2B-1E55B01B56EF}"/>
                  </a:ext>
                </a:extLst>
              </p:cNvPr>
              <p:cNvCxnSpPr/>
              <p:nvPr/>
            </p:nvCxnSpPr>
            <p:spPr>
              <a:xfrm>
                <a:off x="1197115" y="5769653"/>
                <a:ext cx="6120667" cy="44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4AEA2969-F96C-FF51-53E8-3A1C799A9F7B}"/>
                  </a:ext>
                </a:extLst>
              </p:cNvPr>
              <p:cNvCxnSpPr/>
              <p:nvPr/>
            </p:nvCxnSpPr>
            <p:spPr>
              <a:xfrm>
                <a:off x="2006853" y="4418503"/>
                <a:ext cx="0" cy="13511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E809B538-A605-855F-475E-79AB19B950F1}"/>
                  </a:ext>
                </a:extLst>
              </p:cNvPr>
              <p:cNvCxnSpPr/>
              <p:nvPr/>
            </p:nvCxnSpPr>
            <p:spPr>
              <a:xfrm>
                <a:off x="4077241" y="4418503"/>
                <a:ext cx="0" cy="13956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7DEDF878-27E1-CD93-C957-5BA1CD10D29A}"/>
                  </a:ext>
                </a:extLst>
              </p:cNvPr>
              <p:cNvCxnSpPr/>
              <p:nvPr/>
            </p:nvCxnSpPr>
            <p:spPr>
              <a:xfrm>
                <a:off x="5787218" y="4418503"/>
                <a:ext cx="0" cy="13956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485" name="그림 1">
              <a:extLst>
                <a:ext uri="{FF2B5EF4-FFF2-40B4-BE49-F238E27FC236}">
                  <a16:creationId xmlns:a16="http://schemas.microsoft.com/office/drawing/2014/main" id="{6ED15CB3-60F8-358B-1E84-A832709F1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5" y="3789363"/>
              <a:ext cx="1885950" cy="904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D49472C-D4F0-09A4-848A-3C2F9F477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1620" y="3449150"/>
              <a:ext cx="1577477" cy="220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C2F45138-070A-20BC-B230-35C13DC8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 dirty="0"/>
              <a:t>08_Deadlock Avoidance with Dijkstra</a:t>
            </a:r>
            <a:r>
              <a:rPr lang="en-US" altLang="ko-KR" sz="1800" dirty="0">
                <a:latin typeface="+mn-ea"/>
              </a:rPr>
              <a:t>’</a:t>
            </a:r>
            <a:r>
              <a:rPr lang="en-US" altLang="ko-KR" sz="1800" dirty="0"/>
              <a:t>s Bankers Algorithm (4/6)</a:t>
            </a:r>
            <a:endParaRPr lang="ko-KR" altLang="en-US" sz="1800" dirty="0"/>
          </a:p>
        </p:txBody>
      </p:sp>
      <p:sp>
        <p:nvSpPr>
          <p:cNvPr id="21507" name="내용 개체 틀 2">
            <a:extLst>
              <a:ext uri="{FF2B5EF4-FFF2-40B4-BE49-F238E27FC236}">
                <a16:creationId xmlns:a16="http://schemas.microsoft.com/office/drawing/2014/main" id="{B43A0339-1971-FF75-A8E6-D5BC23098C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Banker's Algorithm</a:t>
            </a:r>
          </a:p>
          <a:p>
            <a:pPr lvl="1"/>
            <a:r>
              <a:rPr lang="en-US" altLang="ko-KR" dirty="0"/>
              <a:t>Example of an Unsafe State</a:t>
            </a:r>
          </a:p>
        </p:txBody>
      </p:sp>
      <p:grpSp>
        <p:nvGrpSpPr>
          <p:cNvPr id="21508" name="그룹 12">
            <a:extLst>
              <a:ext uri="{FF2B5EF4-FFF2-40B4-BE49-F238E27FC236}">
                <a16:creationId xmlns:a16="http://schemas.microsoft.com/office/drawing/2014/main" id="{4A57AFC6-9E6A-59F6-8C4C-F1B998DE8E32}"/>
              </a:ext>
            </a:extLst>
          </p:cNvPr>
          <p:cNvGrpSpPr>
            <a:grpSpLocks/>
          </p:cNvGrpSpPr>
          <p:nvPr/>
        </p:nvGrpSpPr>
        <p:grpSpPr bwMode="auto">
          <a:xfrm>
            <a:off x="1106488" y="2044700"/>
            <a:ext cx="6480175" cy="2068513"/>
            <a:chOff x="971600" y="4014065"/>
            <a:chExt cx="6480720" cy="2068034"/>
          </a:xfrm>
        </p:grpSpPr>
        <p:pic>
          <p:nvPicPr>
            <p:cNvPr id="21509" name="그림 2">
              <a:extLst>
                <a:ext uri="{FF2B5EF4-FFF2-40B4-BE49-F238E27FC236}">
                  <a16:creationId xmlns:a16="http://schemas.microsoft.com/office/drawing/2014/main" id="{7C2AB037-F643-A5BF-B730-62A8CA2FA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4319728"/>
              <a:ext cx="6363588" cy="1762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0" name="그림 5">
              <a:extLst>
                <a:ext uri="{FF2B5EF4-FFF2-40B4-BE49-F238E27FC236}">
                  <a16:creationId xmlns:a16="http://schemas.microsoft.com/office/drawing/2014/main" id="{7399C9CC-9381-CB71-EDAC-0634BF855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6955" y="4021631"/>
              <a:ext cx="3210373" cy="352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1" name="그림 6">
              <a:extLst>
                <a:ext uri="{FF2B5EF4-FFF2-40B4-BE49-F238E27FC236}">
                  <a16:creationId xmlns:a16="http://schemas.microsoft.com/office/drawing/2014/main" id="{80877790-42FE-52D7-A271-933CACD49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1730" y="4095802"/>
              <a:ext cx="1295581" cy="238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2" name="TextBox 7">
              <a:extLst>
                <a:ext uri="{FF2B5EF4-FFF2-40B4-BE49-F238E27FC236}">
                  <a16:creationId xmlns:a16="http://schemas.microsoft.com/office/drawing/2014/main" id="{4271B686-B509-8478-9A87-F4804BF22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600" y="4014065"/>
              <a:ext cx="6480720" cy="171846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rgbClr val="292929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1pPr>
              <a:lvl2pPr marL="742950" indent="-285750">
                <a:defRPr b="1">
                  <a:solidFill>
                    <a:srgbClr val="292929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2pPr>
              <a:lvl3pPr marL="1143000" indent="-228600">
                <a:defRPr b="1">
                  <a:solidFill>
                    <a:srgbClr val="292929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3pPr>
              <a:lvl4pPr marL="1600200" indent="-228600">
                <a:defRPr b="1">
                  <a:solidFill>
                    <a:srgbClr val="292929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4pPr>
              <a:lvl5pPr marL="2057400" indent="-228600">
                <a:defRPr b="1">
                  <a:solidFill>
                    <a:srgbClr val="292929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292929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292929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292929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292929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B4CC00F-0C0D-8183-96AA-001B793E4B74}"/>
                </a:ext>
              </a:extLst>
            </p:cNvPr>
            <p:cNvCxnSpPr/>
            <p:nvPr/>
          </p:nvCxnSpPr>
          <p:spPr>
            <a:xfrm>
              <a:off x="971600" y="4599717"/>
              <a:ext cx="64807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0771476-6A3D-73E7-E473-F52B8A828C97}"/>
                </a:ext>
              </a:extLst>
            </p:cNvPr>
            <p:cNvCxnSpPr/>
            <p:nvPr/>
          </p:nvCxnSpPr>
          <p:spPr>
            <a:xfrm>
              <a:off x="971600" y="4869530"/>
              <a:ext cx="64807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6E96A34-7C90-C942-1FF4-98975483EB10}"/>
                </a:ext>
              </a:extLst>
            </p:cNvPr>
            <p:cNvCxnSpPr/>
            <p:nvPr/>
          </p:nvCxnSpPr>
          <p:spPr>
            <a:xfrm>
              <a:off x="971600" y="5139342"/>
              <a:ext cx="64807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D5AF6A8-E5AD-62E8-F58D-5AD64BA1A0A1}"/>
                </a:ext>
              </a:extLst>
            </p:cNvPr>
            <p:cNvCxnSpPr/>
            <p:nvPr/>
          </p:nvCxnSpPr>
          <p:spPr>
            <a:xfrm>
              <a:off x="971600" y="5409155"/>
              <a:ext cx="64807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3A8AF83-5B95-F6EA-C2DC-2123768E2ED8}"/>
                </a:ext>
              </a:extLst>
            </p:cNvPr>
            <p:cNvCxnSpPr/>
            <p:nvPr/>
          </p:nvCxnSpPr>
          <p:spPr>
            <a:xfrm>
              <a:off x="1827334" y="4014065"/>
              <a:ext cx="0" cy="1395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44210D0-691D-1E68-FDE0-CBCA8C2B2F51}"/>
                </a:ext>
              </a:extLst>
            </p:cNvPr>
            <p:cNvCxnSpPr/>
            <p:nvPr/>
          </p:nvCxnSpPr>
          <p:spPr>
            <a:xfrm>
              <a:off x="3851567" y="4022001"/>
              <a:ext cx="0" cy="13950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71BF4FC-E1A1-DDCE-306E-843DAE4C99EA}"/>
                </a:ext>
              </a:extLst>
            </p:cNvPr>
            <p:cNvCxnSpPr/>
            <p:nvPr/>
          </p:nvCxnSpPr>
          <p:spPr>
            <a:xfrm>
              <a:off x="5651944" y="4022001"/>
              <a:ext cx="0" cy="13950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FD38CE1F-A829-D8FF-C7E0-8228A57E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 dirty="0"/>
              <a:t>08_Deadlock Avoidance with Dijkstra</a:t>
            </a:r>
            <a:r>
              <a:rPr lang="en-US" altLang="ko-KR" sz="1800" dirty="0">
                <a:latin typeface="+mn-ea"/>
              </a:rPr>
              <a:t>’</a:t>
            </a:r>
            <a:r>
              <a:rPr lang="en-US" altLang="ko-KR" sz="1800" dirty="0"/>
              <a:t>s Bankers Algorithm (5/6)</a:t>
            </a:r>
            <a:endParaRPr lang="ko-KR" altLang="en-US" sz="1800" dirty="0"/>
          </a:p>
        </p:txBody>
      </p:sp>
      <p:sp>
        <p:nvSpPr>
          <p:cNvPr id="22531" name="내용 개체 틀 2">
            <a:extLst>
              <a:ext uri="{FF2B5EF4-FFF2-40B4-BE49-F238E27FC236}">
                <a16:creationId xmlns:a16="http://schemas.microsoft.com/office/drawing/2014/main" id="{03FA6155-7B4E-3A0C-5F5A-5F788FD5E3D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Banker's Algorithm</a:t>
            </a:r>
          </a:p>
          <a:p>
            <a:pPr lvl="1"/>
            <a:r>
              <a:rPr lang="en-US" altLang="ko-KR"/>
              <a:t>Example of Safe-State-to-Unsafe-State Transition</a:t>
            </a:r>
          </a:p>
          <a:p>
            <a:pPr lvl="2"/>
            <a:r>
              <a:rPr lang="en-US" altLang="ko-KR"/>
              <a:t>The current value of </a:t>
            </a:r>
            <a:r>
              <a:rPr lang="en-US" altLang="ko-KR" i="1"/>
              <a:t>a</a:t>
            </a:r>
            <a:r>
              <a:rPr lang="en-US" altLang="ko-KR"/>
              <a:t> is 2</a:t>
            </a:r>
          </a:p>
          <a:p>
            <a:pPr lvl="2"/>
            <a:r>
              <a:rPr lang="en-US" altLang="ko-KR"/>
              <a:t>Process </a:t>
            </a:r>
            <a:r>
              <a:rPr lang="en-US" altLang="ko-KR" i="1"/>
              <a:t>P3</a:t>
            </a:r>
            <a:r>
              <a:rPr lang="en-US" altLang="ko-KR"/>
              <a:t> requests an additional resource</a:t>
            </a:r>
          </a:p>
        </p:txBody>
      </p:sp>
      <p:grpSp>
        <p:nvGrpSpPr>
          <p:cNvPr id="22532" name="그룹 12">
            <a:extLst>
              <a:ext uri="{FF2B5EF4-FFF2-40B4-BE49-F238E27FC236}">
                <a16:creationId xmlns:a16="http://schemas.microsoft.com/office/drawing/2014/main" id="{5879853B-B770-4798-4D5D-CA85F4E81DD9}"/>
              </a:ext>
            </a:extLst>
          </p:cNvPr>
          <p:cNvGrpSpPr>
            <a:grpSpLocks/>
          </p:cNvGrpSpPr>
          <p:nvPr/>
        </p:nvGrpSpPr>
        <p:grpSpPr bwMode="auto">
          <a:xfrm>
            <a:off x="1376363" y="4868863"/>
            <a:ext cx="5865812" cy="1919287"/>
            <a:chOff x="971600" y="4599130"/>
            <a:chExt cx="6335009" cy="2144090"/>
          </a:xfrm>
        </p:grpSpPr>
        <p:pic>
          <p:nvPicPr>
            <p:cNvPr id="22551" name="그림 2">
              <a:extLst>
                <a:ext uri="{FF2B5EF4-FFF2-40B4-BE49-F238E27FC236}">
                  <a16:creationId xmlns:a16="http://schemas.microsoft.com/office/drawing/2014/main" id="{AAAF9637-2641-410D-0956-40B2E1B21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1910" y="4673380"/>
              <a:ext cx="3477110" cy="285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2" name="그림 3">
              <a:extLst>
                <a:ext uri="{FF2B5EF4-FFF2-40B4-BE49-F238E27FC236}">
                  <a16:creationId xmlns:a16="http://schemas.microsoft.com/office/drawing/2014/main" id="{6F5B7E89-AEEF-527E-85B4-5F3A68A92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740" y="4689140"/>
              <a:ext cx="914528" cy="266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3" name="그림 1">
              <a:extLst>
                <a:ext uri="{FF2B5EF4-FFF2-40B4-BE49-F238E27FC236}">
                  <a16:creationId xmlns:a16="http://schemas.microsoft.com/office/drawing/2014/main" id="{8920CA5B-FF3B-ED26-2B1D-301DD2816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4914165"/>
              <a:ext cx="6335009" cy="1829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4" name="TextBox 7">
              <a:extLst>
                <a:ext uri="{FF2B5EF4-FFF2-40B4-BE49-F238E27FC236}">
                  <a16:creationId xmlns:a16="http://schemas.microsoft.com/office/drawing/2014/main" id="{31DF5BF8-A725-1843-6984-8AADB9BBC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1610" y="4599130"/>
              <a:ext cx="6177410" cy="175519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rgbClr val="292929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1pPr>
              <a:lvl2pPr marL="742950" indent="-285750">
                <a:defRPr b="1">
                  <a:solidFill>
                    <a:srgbClr val="292929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2pPr>
              <a:lvl3pPr marL="1143000" indent="-228600">
                <a:defRPr b="1">
                  <a:solidFill>
                    <a:srgbClr val="292929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3pPr>
              <a:lvl4pPr marL="1600200" indent="-228600">
                <a:defRPr b="1">
                  <a:solidFill>
                    <a:srgbClr val="292929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4pPr>
              <a:lvl5pPr marL="2057400" indent="-228600">
                <a:defRPr b="1">
                  <a:solidFill>
                    <a:srgbClr val="292929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292929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292929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292929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292929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FFF694F-3000-8602-4D5B-3A16519A764A}"/>
                </a:ext>
              </a:extLst>
            </p:cNvPr>
            <p:cNvCxnSpPr/>
            <p:nvPr/>
          </p:nvCxnSpPr>
          <p:spPr>
            <a:xfrm>
              <a:off x="1062467" y="5184366"/>
              <a:ext cx="61755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0ED7570-4801-ED6E-E201-A293DE504795}"/>
                </a:ext>
              </a:extLst>
            </p:cNvPr>
            <p:cNvCxnSpPr/>
            <p:nvPr/>
          </p:nvCxnSpPr>
          <p:spPr>
            <a:xfrm>
              <a:off x="1062467" y="5453929"/>
              <a:ext cx="61755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5E962ED-FBEE-0F39-6238-EF13762040D0}"/>
                </a:ext>
              </a:extLst>
            </p:cNvPr>
            <p:cNvCxnSpPr/>
            <p:nvPr/>
          </p:nvCxnSpPr>
          <p:spPr>
            <a:xfrm>
              <a:off x="1062467" y="5723492"/>
              <a:ext cx="61755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0AFC67D-767A-4552-BFE1-2BECC6AA46BA}"/>
                </a:ext>
              </a:extLst>
            </p:cNvPr>
            <p:cNvCxnSpPr/>
            <p:nvPr/>
          </p:nvCxnSpPr>
          <p:spPr>
            <a:xfrm>
              <a:off x="1062467" y="6039164"/>
              <a:ext cx="61755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5DEE187-2024-7091-6F2D-9DC84E63BF5D}"/>
                </a:ext>
              </a:extLst>
            </p:cNvPr>
            <p:cNvCxnSpPr/>
            <p:nvPr/>
          </p:nvCxnSpPr>
          <p:spPr>
            <a:xfrm>
              <a:off x="1916279" y="4599130"/>
              <a:ext cx="0" cy="1440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0909EF7-9031-2D10-E849-DF55C21F9407}"/>
                </a:ext>
              </a:extLst>
            </p:cNvPr>
            <p:cNvCxnSpPr/>
            <p:nvPr/>
          </p:nvCxnSpPr>
          <p:spPr>
            <a:xfrm>
              <a:off x="3671908" y="4599130"/>
              <a:ext cx="0" cy="1440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4BBF930-2FA5-D4CB-1040-242FAB7AC10A}"/>
                </a:ext>
              </a:extLst>
            </p:cNvPr>
            <p:cNvCxnSpPr/>
            <p:nvPr/>
          </p:nvCxnSpPr>
          <p:spPr>
            <a:xfrm>
              <a:off x="5561267" y="4599130"/>
              <a:ext cx="0" cy="1440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33" name="그룹 12">
            <a:extLst>
              <a:ext uri="{FF2B5EF4-FFF2-40B4-BE49-F238E27FC236}">
                <a16:creationId xmlns:a16="http://schemas.microsoft.com/office/drawing/2014/main" id="{33B04970-405C-9A55-62DA-E10779BC8AF7}"/>
              </a:ext>
            </a:extLst>
          </p:cNvPr>
          <p:cNvGrpSpPr>
            <a:grpSpLocks/>
          </p:cNvGrpSpPr>
          <p:nvPr/>
        </p:nvGrpSpPr>
        <p:grpSpPr bwMode="auto">
          <a:xfrm>
            <a:off x="1450975" y="2316163"/>
            <a:ext cx="5940425" cy="1987550"/>
            <a:chOff x="1106615" y="4239090"/>
            <a:chExt cx="6373114" cy="2267266"/>
          </a:xfrm>
        </p:grpSpPr>
        <p:pic>
          <p:nvPicPr>
            <p:cNvPr id="22542" name="그림 1">
              <a:extLst>
                <a:ext uri="{FF2B5EF4-FFF2-40B4-BE49-F238E27FC236}">
                  <a16:creationId xmlns:a16="http://schemas.microsoft.com/office/drawing/2014/main" id="{C05EBA11-83C3-8C7F-4EE5-01BDAD79E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615" y="4239090"/>
              <a:ext cx="6373114" cy="2267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3" name="TextBox 2">
              <a:extLst>
                <a:ext uri="{FF2B5EF4-FFF2-40B4-BE49-F238E27FC236}">
                  <a16:creationId xmlns:a16="http://schemas.microsoft.com/office/drawing/2014/main" id="{10B0437C-6D04-85C1-96A8-38006C951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625" y="4419110"/>
              <a:ext cx="6120680" cy="166518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rgbClr val="292929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1pPr>
              <a:lvl2pPr marL="742950" indent="-285750">
                <a:defRPr b="1">
                  <a:solidFill>
                    <a:srgbClr val="292929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2pPr>
              <a:lvl3pPr marL="1143000" indent="-228600">
                <a:defRPr b="1">
                  <a:solidFill>
                    <a:srgbClr val="292929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3pPr>
              <a:lvl4pPr marL="1600200" indent="-228600">
                <a:defRPr b="1">
                  <a:solidFill>
                    <a:srgbClr val="292929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4pPr>
              <a:lvl5pPr marL="2057400" indent="-228600">
                <a:defRPr b="1">
                  <a:solidFill>
                    <a:srgbClr val="292929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292929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292929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292929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292929"/>
                  </a:solidFill>
                  <a:latin typeface="돋움" panose="020B0600000101010101" pitchFamily="34" charset="-127"/>
                  <a:ea typeface="돋움" panose="020B0600000101010101" pitchFamily="34" charset="-127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75A117F-33BC-4E4E-23E0-7D1C27224A94}"/>
                </a:ext>
              </a:extLst>
            </p:cNvPr>
            <p:cNvCxnSpPr/>
            <p:nvPr/>
          </p:nvCxnSpPr>
          <p:spPr>
            <a:xfrm>
              <a:off x="1196881" y="4959834"/>
              <a:ext cx="6121051" cy="45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F8546EB-85B7-2E0E-C913-64723FF761DA}"/>
                </a:ext>
              </a:extLst>
            </p:cNvPr>
            <p:cNvCxnSpPr/>
            <p:nvPr/>
          </p:nvCxnSpPr>
          <p:spPr>
            <a:xfrm>
              <a:off x="1196881" y="5229660"/>
              <a:ext cx="6121051" cy="45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550BC7F-1B0F-7CE9-ECB2-D14663003F5C}"/>
                </a:ext>
              </a:extLst>
            </p:cNvPr>
            <p:cNvCxnSpPr/>
            <p:nvPr/>
          </p:nvCxnSpPr>
          <p:spPr>
            <a:xfrm>
              <a:off x="1196881" y="5499487"/>
              <a:ext cx="6121051" cy="45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14C089C-48C7-7B22-1C8C-37C8B46BA7D3}"/>
                </a:ext>
              </a:extLst>
            </p:cNvPr>
            <p:cNvCxnSpPr/>
            <p:nvPr/>
          </p:nvCxnSpPr>
          <p:spPr>
            <a:xfrm>
              <a:off x="1196881" y="5769313"/>
              <a:ext cx="6121051" cy="45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EF2A67B-14A6-CD7B-06DC-829894476DB6}"/>
                </a:ext>
              </a:extLst>
            </p:cNvPr>
            <p:cNvCxnSpPr/>
            <p:nvPr/>
          </p:nvCxnSpPr>
          <p:spPr>
            <a:xfrm>
              <a:off x="2007572" y="4418370"/>
              <a:ext cx="0" cy="13509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335B0C8-7AD2-B6D3-AFD7-42F9479EE5CF}"/>
                </a:ext>
              </a:extLst>
            </p:cNvPr>
            <p:cNvCxnSpPr/>
            <p:nvPr/>
          </p:nvCxnSpPr>
          <p:spPr>
            <a:xfrm>
              <a:off x="4076874" y="4418370"/>
              <a:ext cx="0" cy="1396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12DDE66-9C5B-A164-0ADB-46E7C340BD27}"/>
                </a:ext>
              </a:extLst>
            </p:cNvPr>
            <p:cNvCxnSpPr/>
            <p:nvPr/>
          </p:nvCxnSpPr>
          <p:spPr>
            <a:xfrm>
              <a:off x="5786817" y="4418370"/>
              <a:ext cx="0" cy="1396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7743338-1485-8A9F-4E65-A5861A27C621}"/>
              </a:ext>
            </a:extLst>
          </p:cNvPr>
          <p:cNvCxnSpPr/>
          <p:nvPr/>
        </p:nvCxnSpPr>
        <p:spPr>
          <a:xfrm flipH="1" flipV="1">
            <a:off x="4527550" y="3563938"/>
            <a:ext cx="1439863" cy="17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5" name="TextBox 34">
            <a:extLst>
              <a:ext uri="{FF2B5EF4-FFF2-40B4-BE49-F238E27FC236}">
                <a16:creationId xmlns:a16="http://schemas.microsoft.com/office/drawing/2014/main" id="{DAE7BC95-4032-39E9-27CD-8E6C135D3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3460750"/>
            <a:ext cx="7048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r>
              <a:rPr lang="en-US" altLang="ko-KR" sz="800">
                <a:solidFill>
                  <a:srgbClr val="FF0000"/>
                </a:solidFill>
              </a:rPr>
              <a:t>Assigned 1</a:t>
            </a:r>
            <a:endParaRPr lang="ko-KR" altLang="en-US" sz="800">
              <a:solidFill>
                <a:srgbClr val="FF0000"/>
              </a:solidFill>
            </a:endParaRPr>
          </a:p>
        </p:txBody>
      </p:sp>
      <p:grpSp>
        <p:nvGrpSpPr>
          <p:cNvPr id="22536" name="그룹 58">
            <a:extLst>
              <a:ext uri="{FF2B5EF4-FFF2-40B4-BE49-F238E27FC236}">
                <a16:creationId xmlns:a16="http://schemas.microsoft.com/office/drawing/2014/main" id="{85A434E6-4E9F-6CCB-9AF0-1B44AAABAA86}"/>
              </a:ext>
            </a:extLst>
          </p:cNvPr>
          <p:cNvGrpSpPr>
            <a:grpSpLocks/>
          </p:cNvGrpSpPr>
          <p:nvPr/>
        </p:nvGrpSpPr>
        <p:grpSpPr bwMode="auto">
          <a:xfrm>
            <a:off x="3311525" y="3563938"/>
            <a:ext cx="1035050" cy="2430462"/>
            <a:chOff x="3311860" y="3564015"/>
            <a:chExt cx="1035115" cy="243027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B1D3B60-6E2D-0429-FB20-A8C67498BF3F}"/>
                </a:ext>
              </a:extLst>
            </p:cNvPr>
            <p:cNvCxnSpPr/>
            <p:nvPr/>
          </p:nvCxnSpPr>
          <p:spPr>
            <a:xfrm flipH="1">
              <a:off x="3311860" y="3564015"/>
              <a:ext cx="1035115" cy="990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9A741F6C-F954-60B5-7A3A-964C53A96126}"/>
                </a:ext>
              </a:extLst>
            </p:cNvPr>
            <p:cNvCxnSpPr/>
            <p:nvPr/>
          </p:nvCxnSpPr>
          <p:spPr>
            <a:xfrm>
              <a:off x="3311860" y="4554537"/>
              <a:ext cx="990662" cy="1439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37" name="그룹 66">
            <a:extLst>
              <a:ext uri="{FF2B5EF4-FFF2-40B4-BE49-F238E27FC236}">
                <a16:creationId xmlns:a16="http://schemas.microsoft.com/office/drawing/2014/main" id="{C8EA6AE7-ECCD-49F3-C86C-02C2AD9CBBE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57900" y="3563938"/>
            <a:ext cx="1017588" cy="2430462"/>
            <a:chOff x="3311859" y="3564015"/>
            <a:chExt cx="1082949" cy="2430270"/>
          </a:xfrm>
        </p:grpSpPr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5CF4BF11-53E3-2B08-D27B-AB9B8AEB3E69}"/>
                </a:ext>
              </a:extLst>
            </p:cNvPr>
            <p:cNvCxnSpPr/>
            <p:nvPr/>
          </p:nvCxnSpPr>
          <p:spPr>
            <a:xfrm flipH="1">
              <a:off x="3311859" y="3564015"/>
              <a:ext cx="1035644" cy="990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A7F405A8-F093-B8D5-7D00-A69CB72EE812}"/>
                </a:ext>
              </a:extLst>
            </p:cNvPr>
            <p:cNvCxnSpPr/>
            <p:nvPr/>
          </p:nvCxnSpPr>
          <p:spPr>
            <a:xfrm>
              <a:off x="3311859" y="4554537"/>
              <a:ext cx="1082949" cy="1439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B753D090-226D-E680-7477-01032723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 dirty="0"/>
              <a:t>08_Deadlock Avoidance with Dijkstra</a:t>
            </a:r>
            <a:r>
              <a:rPr lang="en-US" altLang="ko-KR" sz="1800" dirty="0">
                <a:latin typeface="+mn-ea"/>
                <a:ea typeface="+mn-ea"/>
              </a:rPr>
              <a:t>’</a:t>
            </a:r>
            <a:r>
              <a:rPr lang="en-US" altLang="ko-KR" sz="1800" dirty="0"/>
              <a:t>s Bankers Algorithm (6/6)</a:t>
            </a:r>
          </a:p>
        </p:txBody>
      </p:sp>
      <p:sp>
        <p:nvSpPr>
          <p:cNvPr id="23555" name="내용 개체 틀 2">
            <a:extLst>
              <a:ext uri="{FF2B5EF4-FFF2-40B4-BE49-F238E27FC236}">
                <a16:creationId xmlns:a16="http://schemas.microsoft.com/office/drawing/2014/main" id="{250921BF-E800-2494-5A52-886D8228C6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Banker's Algorithm – Weaknesses</a:t>
            </a:r>
          </a:p>
          <a:p>
            <a:pPr lvl="1">
              <a:defRPr/>
            </a:pPr>
            <a:r>
              <a:rPr lang="en-US" altLang="ko-KR" dirty="0"/>
              <a:t>Requiring a fixed number of resources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cannot guarantee the number of resources remaining fixed(resources can be out of order)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Requiring a fixed number of processes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the process population is constantly changing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Requires that the system grant all requests within a “finite time”</a:t>
            </a:r>
            <a:r>
              <a:rPr lang="en-US" altLang="ko-KR" dirty="0">
                <a:sym typeface="Wingdings" panose="05000000000000000000" pitchFamily="2" charset="2"/>
              </a:rPr>
              <a:t>    </a:t>
            </a:r>
            <a:r>
              <a:rPr lang="en-US" altLang="ko-KR" dirty="0"/>
              <a:t> hard to achieve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Requires that processes return all resources within a “finite time”   </a:t>
            </a:r>
          </a:p>
          <a:p>
            <a:pPr marL="269875" lvl="1" indent="0">
              <a:buFont typeface="Wingdings" panose="05000000000000000000" pitchFamily="2" charset="2"/>
              <a:buNone/>
              <a:defRPr/>
            </a:pPr>
            <a:r>
              <a:rPr lang="en-US" altLang="ko-KR" dirty="0">
                <a:sym typeface="Wingdings" panose="05000000000000000000" pitchFamily="2" charset="2"/>
              </a:rPr>
              <a:t>     </a:t>
            </a:r>
            <a:r>
              <a:rPr lang="en-US" altLang="ko-KR" dirty="0"/>
              <a:t>hard to achieve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Requires that processes specify their maximum needs in advance </a:t>
            </a:r>
          </a:p>
          <a:p>
            <a:pPr marL="269875" lvl="1" indent="0">
              <a:buFont typeface="Wingdings" panose="05000000000000000000" pitchFamily="2" charset="2"/>
              <a:buNone/>
              <a:defRPr/>
            </a:pPr>
            <a:r>
              <a:rPr lang="en-US" altLang="ko-KR" dirty="0">
                <a:sym typeface="Wingdings" panose="05000000000000000000" pitchFamily="2" charset="2"/>
              </a:rPr>
              <a:t>     </a:t>
            </a:r>
            <a:r>
              <a:rPr lang="en-US" altLang="ko-KR" dirty="0"/>
              <a:t>difficult to know a process’s maximum needs</a:t>
            </a:r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Only a few systems can afford the overhead incurred by deadlock avoidance strategies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C677AA2A-1425-86AE-9104-2E7333D2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09_Deadlock Detection (1/4)</a:t>
            </a:r>
          </a:p>
        </p:txBody>
      </p:sp>
      <p:sp>
        <p:nvSpPr>
          <p:cNvPr id="21507" name="내용 개체 틀 2">
            <a:extLst>
              <a:ext uri="{FF2B5EF4-FFF2-40B4-BE49-F238E27FC236}">
                <a16:creationId xmlns:a16="http://schemas.microsoft.com/office/drawing/2014/main" id="{023CEF9B-007C-CACF-ABC4-142633E1EA4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Determining that a deadlock exists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Identifying the processes and resources involved in the deadlock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Focus on determining if a circular wait exists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Incur significant runtime overhead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Trade-off</a:t>
            </a:r>
          </a:p>
          <a:p>
            <a:pPr lvl="1">
              <a:defRPr/>
            </a:pPr>
            <a:r>
              <a:rPr lang="en-US" altLang="ko-KR" dirty="0"/>
              <a:t>Overhead for deadlock detection </a:t>
            </a:r>
          </a:p>
          <a:p>
            <a:pPr marL="269875" lvl="1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                       vs.</a:t>
            </a:r>
          </a:p>
          <a:p>
            <a:pPr lvl="1">
              <a:defRPr/>
            </a:pPr>
            <a:r>
              <a:rPr lang="en-US" altLang="ko-KR" dirty="0"/>
              <a:t>Savings from locating and breaking up deadlocks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2">
            <a:extLst>
              <a:ext uri="{FF2B5EF4-FFF2-40B4-BE49-F238E27FC236}">
                <a16:creationId xmlns:a16="http://schemas.microsoft.com/office/drawing/2014/main" id="{0AC5A183-98A1-3B57-F266-7A5869E4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8913"/>
            <a:ext cx="7391400" cy="563562"/>
          </a:xfrm>
          <a:ln/>
        </p:spPr>
        <p:txBody>
          <a:bodyPr/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7171" name="내용 개체 틀 1">
            <a:extLst>
              <a:ext uri="{FF2B5EF4-FFF2-40B4-BE49-F238E27FC236}">
                <a16:creationId xmlns:a16="http://schemas.microsoft.com/office/drawing/2014/main" id="{2EF8641E-796D-3837-EB47-41B643B6AAE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dirty="0">
                <a:solidFill>
                  <a:srgbClr val="000000"/>
                </a:solidFill>
              </a:rPr>
              <a:t>01_Introduction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dirty="0">
                <a:solidFill>
                  <a:srgbClr val="000000"/>
                </a:solidFill>
              </a:rPr>
              <a:t>02_Examples of Deadlock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dirty="0">
                <a:solidFill>
                  <a:srgbClr val="000000"/>
                </a:solidFill>
              </a:rPr>
              <a:t>03_Related Problem : Indefinite Postponement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dirty="0">
                <a:solidFill>
                  <a:srgbClr val="000000"/>
                </a:solidFill>
              </a:rPr>
              <a:t>04_Resource Concepts</a:t>
            </a:r>
            <a:endParaRPr lang="ko-KR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dirty="0">
                <a:solidFill>
                  <a:srgbClr val="000000"/>
                </a:solidFill>
              </a:rPr>
              <a:t>05_Four Necessary Conditions for Deadlock</a:t>
            </a:r>
            <a:endParaRPr lang="ko-KR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dirty="0">
                <a:solidFill>
                  <a:srgbClr val="000000"/>
                </a:solidFill>
              </a:rPr>
              <a:t>06_Deadlock Solutions</a:t>
            </a:r>
            <a:endParaRPr lang="ko-KR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dirty="0">
                <a:solidFill>
                  <a:srgbClr val="000000"/>
                </a:solidFill>
              </a:rPr>
              <a:t>07_Deadlock Prevention</a:t>
            </a:r>
            <a:endParaRPr lang="ko-KR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dirty="0">
                <a:solidFill>
                  <a:srgbClr val="000000"/>
                </a:solidFill>
              </a:rPr>
              <a:t>08_Deadlock Avoidance with Dijkstra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’</a:t>
            </a:r>
            <a:r>
              <a:rPr lang="en-US" altLang="ko-KR" dirty="0">
                <a:solidFill>
                  <a:srgbClr val="000000"/>
                </a:solidFill>
              </a:rPr>
              <a:t>s Bankers Algorithm</a:t>
            </a:r>
            <a:endParaRPr lang="ko-KR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dirty="0">
                <a:solidFill>
                  <a:srgbClr val="000000"/>
                </a:solidFill>
              </a:rPr>
              <a:t>09_Deadlock Detection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dirty="0">
                <a:solidFill>
                  <a:srgbClr val="000000"/>
                </a:solidFill>
              </a:rPr>
              <a:t>10_Deadlock Recovery</a:t>
            </a:r>
            <a:endParaRPr lang="ko-KR" alt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dirty="0">
                <a:solidFill>
                  <a:srgbClr val="000000"/>
                </a:solidFill>
              </a:rPr>
              <a:t>11_Deadlock Strategies in Current and Future Systems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9426F348-78E2-EE2D-B546-7C9D9415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09_Deadlock Detection (2/4)</a:t>
            </a:r>
            <a:endParaRPr lang="ko-KR" altLang="en-US"/>
          </a:p>
        </p:txBody>
      </p:sp>
      <p:sp>
        <p:nvSpPr>
          <p:cNvPr id="25603" name="내용 개체 틀 2">
            <a:extLst>
              <a:ext uri="{FF2B5EF4-FFF2-40B4-BE49-F238E27FC236}">
                <a16:creationId xmlns:a16="http://schemas.microsoft.com/office/drawing/2014/main" id="{D2C4E5B3-5264-4F8C-185C-77DE75D52D2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Resource-Allocation Graphs</a:t>
            </a:r>
          </a:p>
          <a:p>
            <a:pPr lvl="1"/>
            <a:r>
              <a:rPr lang="en-US" altLang="ko-KR"/>
              <a:t>Square</a:t>
            </a:r>
            <a:r>
              <a:rPr lang="ko-KR" altLang="en-US"/>
              <a:t> </a:t>
            </a:r>
            <a:r>
              <a:rPr lang="en-US" altLang="ko-KR"/>
              <a:t>: Process</a:t>
            </a:r>
          </a:p>
          <a:p>
            <a:pPr lvl="1"/>
            <a:r>
              <a:rPr lang="en-US" altLang="ko-KR"/>
              <a:t>Large circle</a:t>
            </a:r>
            <a:r>
              <a:rPr lang="ko-KR" altLang="en-US"/>
              <a:t> </a:t>
            </a:r>
            <a:r>
              <a:rPr lang="en-US" altLang="ko-KR"/>
              <a:t>: classes of identical resources</a:t>
            </a:r>
          </a:p>
          <a:p>
            <a:pPr lvl="1"/>
            <a:r>
              <a:rPr lang="en-US" altLang="ko-KR"/>
              <a:t>Small circle : the separate identical resources of each class</a:t>
            </a:r>
            <a:r>
              <a:rPr lang="ko-KR" altLang="en-US"/>
              <a:t> </a:t>
            </a:r>
            <a:r>
              <a:rPr lang="en-US" altLang="ko-KR"/>
              <a:t> </a:t>
            </a:r>
          </a:p>
        </p:txBody>
      </p:sp>
      <p:pic>
        <p:nvPicPr>
          <p:cNvPr id="25604" name="그림 1">
            <a:extLst>
              <a:ext uri="{FF2B5EF4-FFF2-40B4-BE49-F238E27FC236}">
                <a16:creationId xmlns:a16="http://schemas.microsoft.com/office/drawing/2014/main" id="{06F58A52-1D5E-B178-69C9-A8F07F415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5" y="2533650"/>
            <a:ext cx="4281488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C57E164B-D959-6106-60DF-FE03DC16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09_Deadlock Detection (3/4)</a:t>
            </a:r>
            <a:endParaRPr lang="ko-KR" altLang="en-US"/>
          </a:p>
        </p:txBody>
      </p:sp>
      <p:sp>
        <p:nvSpPr>
          <p:cNvPr id="26627" name="내용 개체 틀 2">
            <a:extLst>
              <a:ext uri="{FF2B5EF4-FFF2-40B4-BE49-F238E27FC236}">
                <a16:creationId xmlns:a16="http://schemas.microsoft.com/office/drawing/2014/main" id="{94B36656-E56B-6038-9C09-4D477ECEAC5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Reduction of Resource-Allocation Graphs</a:t>
            </a:r>
          </a:p>
          <a:p>
            <a:pPr lvl="1"/>
            <a:r>
              <a:rPr lang="en-US" altLang="ko-KR" dirty="0"/>
              <a:t>Detecting </a:t>
            </a:r>
          </a:p>
          <a:p>
            <a:pPr lvl="2"/>
            <a:r>
              <a:rPr lang="en-US" altLang="ko-KR" dirty="0"/>
              <a:t>the processes that may complete their execution</a:t>
            </a:r>
          </a:p>
          <a:p>
            <a:pPr lvl="2"/>
            <a:r>
              <a:rPr lang="en-US" altLang="ko-KR" dirty="0"/>
              <a:t>the processes that will remain deadlocked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If a process's resource requests may be granted, then we say that a graph may be reduced by that process.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If a graph can be reduced by all its processes, then there is no deadlock</a:t>
            </a:r>
          </a:p>
          <a:p>
            <a:pPr lvl="1"/>
            <a:endParaRPr lang="en-US" altLang="ko-K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>
            <a:extLst>
              <a:ext uri="{FF2B5EF4-FFF2-40B4-BE49-F238E27FC236}">
                <a16:creationId xmlns:a16="http://schemas.microsoft.com/office/drawing/2014/main" id="{82715A14-80CD-04DA-16EA-0EA0AD83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09_Deadlock Detection (4/4)</a:t>
            </a:r>
            <a:endParaRPr lang="ko-KR" altLang="en-US"/>
          </a:p>
        </p:txBody>
      </p:sp>
      <p:sp>
        <p:nvSpPr>
          <p:cNvPr id="27651" name="내용 개체 틀 2">
            <a:extLst>
              <a:ext uri="{FF2B5EF4-FFF2-40B4-BE49-F238E27FC236}">
                <a16:creationId xmlns:a16="http://schemas.microsoft.com/office/drawing/2014/main" id="{614F8BE0-4088-C6D2-E6C7-D90C082417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Reduction of Resource-Allocation Graphs</a:t>
            </a:r>
          </a:p>
        </p:txBody>
      </p:sp>
      <p:pic>
        <p:nvPicPr>
          <p:cNvPr id="27652" name="그림 1">
            <a:extLst>
              <a:ext uri="{FF2B5EF4-FFF2-40B4-BE49-F238E27FC236}">
                <a16:creationId xmlns:a16="http://schemas.microsoft.com/office/drawing/2014/main" id="{C29E98C0-BC0A-7968-7F05-CE5958C4F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268413"/>
            <a:ext cx="3867150" cy="550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7B28DECF-BC0C-FE28-D423-63F54312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10_Deadlock Recovery (1/2)</a:t>
            </a:r>
          </a:p>
        </p:txBody>
      </p:sp>
      <p:sp>
        <p:nvSpPr>
          <p:cNvPr id="28675" name="내용 개체 틀 2">
            <a:extLst>
              <a:ext uri="{FF2B5EF4-FFF2-40B4-BE49-F238E27FC236}">
                <a16:creationId xmlns:a16="http://schemas.microsoft.com/office/drawing/2014/main" id="{9C94CAB0-6EFA-A38D-0347-8BC267C7DB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Once a system has become deadlocked </a:t>
            </a:r>
          </a:p>
          <a:p>
            <a:pPr lvl="1"/>
            <a:r>
              <a:rPr lang="en-US" altLang="ko-KR"/>
              <a:t>The deadlock must be broken by removing one or more of the four necessary conditions</a:t>
            </a:r>
          </a:p>
          <a:p>
            <a:pPr lvl="1"/>
            <a:r>
              <a:rPr lang="en-US" altLang="ko-KR"/>
              <a:t>Some processes will lose some or all of the work they have accomplished</a:t>
            </a:r>
          </a:p>
          <a:p>
            <a:pPr lvl="2"/>
            <a:r>
              <a:rPr lang="en-US" altLang="ko-KR"/>
              <a:t>a small price to pay compared with leaving a system in a state where it cannot use some of its resources</a:t>
            </a:r>
          </a:p>
          <a:p>
            <a:pPr lvl="2"/>
            <a:endParaRPr lang="en-US" altLang="ko-KR"/>
          </a:p>
          <a:p>
            <a:r>
              <a:rPr lang="en-US" altLang="ko-KR"/>
              <a:t>Recovery from deadlock is complicated</a:t>
            </a:r>
          </a:p>
          <a:p>
            <a:pPr lvl="1"/>
            <a:r>
              <a:rPr lang="en-US" altLang="ko-KR"/>
              <a:t>It may not be clear that the system has become deadlocked</a:t>
            </a:r>
          </a:p>
          <a:p>
            <a:pPr lvl="1"/>
            <a:r>
              <a:rPr lang="en-US" altLang="ko-KR"/>
              <a:t>No means to remove the deadlocked process from the system and resume it without any loss of work</a:t>
            </a:r>
          </a:p>
          <a:p>
            <a:pPr lvl="1"/>
            <a:r>
              <a:rPr lang="en-US" altLang="ko-KR"/>
              <a:t>The deadlock could involve many processes (tens, or even hundreds)</a:t>
            </a:r>
          </a:p>
          <a:p>
            <a:pPr lvl="1"/>
            <a:endParaRPr lang="en-US" altLang="ko-K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981D972F-68F7-E5B8-AFAF-0E7EF46E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10_Deadlock Recovery (2/2)</a:t>
            </a:r>
          </a:p>
        </p:txBody>
      </p:sp>
      <p:sp>
        <p:nvSpPr>
          <p:cNvPr id="29699" name="내용 개체 틀 2">
            <a:extLst>
              <a:ext uri="{FF2B5EF4-FFF2-40B4-BE49-F238E27FC236}">
                <a16:creationId xmlns:a16="http://schemas.microsoft.com/office/drawing/2014/main" id="{4DBF5808-AB0D-DF23-D689-BC70B4ADE2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Recovery from deadlock </a:t>
            </a:r>
          </a:p>
          <a:p>
            <a:pPr lvl="1"/>
            <a:r>
              <a:rPr lang="en-US" altLang="ko-KR" dirty="0"/>
              <a:t>Forcibly removing a process from the system and returning its resources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Suspend/resume mechanism</a:t>
            </a:r>
          </a:p>
          <a:p>
            <a:pPr lvl="1"/>
            <a:r>
              <a:rPr lang="en-US" altLang="ko-KR" dirty="0"/>
              <a:t>Allows the system to put a temporary hold on a process and, when it is safe to do so, to resume the held process without loss of work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Checkpoint/rollback – Database System</a:t>
            </a:r>
          </a:p>
          <a:p>
            <a:pPr lvl="1"/>
            <a:r>
              <a:rPr lang="en-US" altLang="ko-KR" dirty="0"/>
              <a:t>Manages with system failures and deadlocks by attempting to preserve as much data as possible from each terminated process</a:t>
            </a:r>
          </a:p>
          <a:p>
            <a:pPr lvl="1"/>
            <a:r>
              <a:rPr lang="en-US" altLang="ko-KR" dirty="0"/>
              <a:t>Last Checkpoint - saved state of the system</a:t>
            </a:r>
          </a:p>
          <a:p>
            <a:pPr lvl="1"/>
            <a:r>
              <a:rPr lang="en-US" altLang="ko-KR" dirty="0"/>
              <a:t>Rollback - undoing every operation related to the terminated process that occurred since the last checkpoint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>
            <a:extLst>
              <a:ext uri="{FF2B5EF4-FFF2-40B4-BE49-F238E27FC236}">
                <a16:creationId xmlns:a16="http://schemas.microsoft.com/office/drawing/2014/main" id="{5968F250-525A-DCFE-A9E7-0FC30FDF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11_Deadlock Strategies in Current and Future Systems</a:t>
            </a:r>
          </a:p>
        </p:txBody>
      </p:sp>
      <p:sp>
        <p:nvSpPr>
          <p:cNvPr id="30723" name="내용 개체 틀 2">
            <a:extLst>
              <a:ext uri="{FF2B5EF4-FFF2-40B4-BE49-F238E27FC236}">
                <a16:creationId xmlns:a16="http://schemas.microsoft.com/office/drawing/2014/main" id="{155EDDAC-5A83-502B-888D-27A1644B86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Deadlock importance relies on the Operating System type</a:t>
            </a:r>
          </a:p>
          <a:p>
            <a:pPr lvl="1"/>
            <a:r>
              <a:rPr lang="en-US" altLang="ko-KR" dirty="0"/>
              <a:t>In personal computer systems and workstations, deadlock has generally been viewed as a limited annoyance</a:t>
            </a:r>
          </a:p>
          <a:p>
            <a:pPr lvl="1"/>
            <a:r>
              <a:rPr lang="en-US" altLang="ko-KR" dirty="0"/>
              <a:t>Far more important to prevent deadlock in mission-critical or business-critical system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Deadlock is an important area of research</a:t>
            </a:r>
          </a:p>
          <a:p>
            <a:pPr lvl="1"/>
            <a:r>
              <a:rPr lang="en-US" altLang="ko-KR" dirty="0"/>
              <a:t>Many large-scale systems are oriented more toward asynchronous parallel operations than toward the serial operations</a:t>
            </a:r>
          </a:p>
          <a:p>
            <a:pPr lvl="1"/>
            <a:r>
              <a:rPr lang="en-US" altLang="ko-KR" dirty="0"/>
              <a:t>The number of resources that operating systems must manage is increasing dramatically since data is considered as a resource</a:t>
            </a:r>
          </a:p>
          <a:p>
            <a:pPr lvl="1"/>
            <a:r>
              <a:rPr lang="en-US" altLang="ko-KR" dirty="0"/>
              <a:t>Systems have limited resources but are requiring the large demands of real-time tasks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306FE0C-EEC9-6FE3-1C0F-95310A8D7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01_Introduction</a:t>
            </a:r>
            <a:endParaRPr lang="ko-KR" altLang="en-US"/>
          </a:p>
        </p:txBody>
      </p:sp>
      <p:sp>
        <p:nvSpPr>
          <p:cNvPr id="8195" name="내용 개체 틀 4">
            <a:extLst>
              <a:ext uri="{FF2B5EF4-FFF2-40B4-BE49-F238E27FC236}">
                <a16:creationId xmlns:a16="http://schemas.microsoft.com/office/drawing/2014/main" id="{3B157D70-54CB-9474-208E-4DA263AFC53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Deadlock</a:t>
            </a:r>
          </a:p>
          <a:p>
            <a:pPr lvl="1"/>
            <a:r>
              <a:rPr lang="en-US" altLang="ko-KR"/>
              <a:t>A state that a process or thread is waiting for a particular event that will not occur</a:t>
            </a:r>
          </a:p>
          <a:p>
            <a:pPr lvl="1"/>
            <a:endParaRPr lang="en-US" altLang="ko-KR"/>
          </a:p>
          <a:p>
            <a:r>
              <a:rPr lang="en-US" altLang="ko-KR"/>
              <a:t>Starvation (= Indefinite Postponement)</a:t>
            </a:r>
          </a:p>
          <a:p>
            <a:pPr lvl="1"/>
            <a:r>
              <a:rPr lang="en-US" altLang="ko-KR"/>
              <a:t>A process that is not deadlocked but wait for an event that might never occur or might occur unpredictably far in the future</a:t>
            </a:r>
          </a:p>
          <a:p>
            <a:pPr lvl="1"/>
            <a:endParaRPr lang="en-US" altLang="ko-KR"/>
          </a:p>
          <a:p>
            <a:r>
              <a:rPr lang="en-US" altLang="ko-KR"/>
              <a:t>The four major areas of deadlock research</a:t>
            </a:r>
          </a:p>
          <a:p>
            <a:pPr lvl="1"/>
            <a:r>
              <a:rPr lang="en-US" altLang="ko-KR"/>
              <a:t>Deadlock Prevention</a:t>
            </a:r>
          </a:p>
          <a:p>
            <a:pPr lvl="1"/>
            <a:r>
              <a:rPr lang="en-US" altLang="ko-KR"/>
              <a:t>Deadlock Avoidance</a:t>
            </a:r>
          </a:p>
          <a:p>
            <a:pPr lvl="1"/>
            <a:r>
              <a:rPr lang="en-US" altLang="ko-KR"/>
              <a:t>Deadlock Detection</a:t>
            </a:r>
          </a:p>
          <a:p>
            <a:pPr lvl="1"/>
            <a:r>
              <a:rPr lang="en-US" altLang="ko-KR"/>
              <a:t>Deadlock Recovery</a:t>
            </a:r>
          </a:p>
          <a:p>
            <a:pPr lvl="1"/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CA88B5A-2C59-940C-5C61-EEB0E2DAC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02_Examples of Deadlock (1/3)</a:t>
            </a:r>
          </a:p>
        </p:txBody>
      </p:sp>
      <p:pic>
        <p:nvPicPr>
          <p:cNvPr id="9219" name="그림 1">
            <a:extLst>
              <a:ext uri="{FF2B5EF4-FFF2-40B4-BE49-F238E27FC236}">
                <a16:creationId xmlns:a16="http://schemas.microsoft.com/office/drawing/2014/main" id="{6F4C35D3-CC80-CC44-C7B4-04BAA135E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8" y="1449388"/>
            <a:ext cx="4638675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내용 개체 틀 2">
            <a:extLst>
              <a:ext uri="{FF2B5EF4-FFF2-40B4-BE49-F238E27FC236}">
                <a16:creationId xmlns:a16="http://schemas.microsoft.com/office/drawing/2014/main" id="{246FEA28-5299-106A-5AFE-7A614C452FB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Traffic Deadlock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A5CF47F-907F-83B1-E9B4-DD29498A6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02_Examples of Deadlock (2/3)</a:t>
            </a:r>
            <a:endParaRPr lang="ko-KR" altLang="en-US"/>
          </a:p>
        </p:txBody>
      </p:sp>
      <p:sp>
        <p:nvSpPr>
          <p:cNvPr id="10243" name="내용 개체 틀 4">
            <a:extLst>
              <a:ext uri="{FF2B5EF4-FFF2-40B4-BE49-F238E27FC236}">
                <a16:creationId xmlns:a16="http://schemas.microsoft.com/office/drawing/2014/main" id="{EB32B2FE-B4E9-7034-C7BF-0EAB042C3F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 Simple Resource Deadlock</a:t>
            </a:r>
          </a:p>
          <a:p>
            <a:pPr lvl="1"/>
            <a:r>
              <a:rPr lang="en-US" altLang="ko-KR"/>
              <a:t>Most deadlocks in operating systems develop because of the normal contention for dedicated resources</a:t>
            </a:r>
          </a:p>
          <a:p>
            <a:pPr lvl="1"/>
            <a:r>
              <a:rPr lang="en-US" altLang="ko-KR"/>
              <a:t>Circular wait is characteristic of deadlocked systems</a:t>
            </a:r>
          </a:p>
        </p:txBody>
      </p:sp>
      <p:pic>
        <p:nvPicPr>
          <p:cNvPr id="10244" name="그림 1">
            <a:extLst>
              <a:ext uri="{FF2B5EF4-FFF2-40B4-BE49-F238E27FC236}">
                <a16:creationId xmlns:a16="http://schemas.microsoft.com/office/drawing/2014/main" id="{B581F72C-E589-EC86-80DE-8E8171383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619375"/>
            <a:ext cx="5849937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F0775A9-7F95-D7C5-A593-42F54D909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02_Examples of Deadlock (3/3)</a:t>
            </a:r>
            <a:endParaRPr lang="ko-KR" altLang="en-US"/>
          </a:p>
        </p:txBody>
      </p:sp>
      <p:sp>
        <p:nvSpPr>
          <p:cNvPr id="11267" name="내용 개체 틀 4">
            <a:extLst>
              <a:ext uri="{FF2B5EF4-FFF2-40B4-BE49-F238E27FC236}">
                <a16:creationId xmlns:a16="http://schemas.microsoft.com/office/drawing/2014/main" id="{C71C870F-F1F1-0460-DC6F-0E9FEBC07C2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Deadlock in Spooling Systems</a:t>
            </a:r>
          </a:p>
          <a:p>
            <a:pPr lvl="1">
              <a:defRPr/>
            </a:pPr>
            <a:r>
              <a:rPr lang="en-US" altLang="ko-KR" dirty="0"/>
              <a:t>Spooling systems can be subject to deadlock</a:t>
            </a:r>
          </a:p>
          <a:p>
            <a:pPr lvl="1">
              <a:defRPr/>
            </a:pPr>
            <a:r>
              <a:rPr lang="en-US" altLang="ko-KR" dirty="0"/>
              <a:t>Common solution</a:t>
            </a:r>
          </a:p>
          <a:p>
            <a:pPr lvl="2">
              <a:defRPr/>
            </a:pPr>
            <a:r>
              <a:rPr lang="en-US" altLang="ko-KR" dirty="0"/>
              <a:t>Restrain the input spoolers so that they do not accept additional print jobs when the spooling files begin to reach some saturation threshold</a:t>
            </a:r>
          </a:p>
          <a:p>
            <a:pPr lvl="3">
              <a:defRPr/>
            </a:pPr>
            <a:r>
              <a:rPr lang="en-US" altLang="ko-KR" dirty="0"/>
              <a:t>Reduce system throughput</a:t>
            </a:r>
          </a:p>
          <a:p>
            <a:pPr lvl="1">
              <a:defRPr/>
            </a:pPr>
            <a:r>
              <a:rPr lang="en-US" altLang="ko-KR" dirty="0"/>
              <a:t>Today's systems</a:t>
            </a:r>
          </a:p>
          <a:p>
            <a:pPr lvl="2">
              <a:defRPr/>
            </a:pPr>
            <a:r>
              <a:rPr lang="en-US" altLang="ko-KR" dirty="0"/>
              <a:t>Allow printing to begin before the job is completed so that a full, or nearly full, spooling file can begin emptying while a job is still executing</a:t>
            </a:r>
          </a:p>
          <a:p>
            <a:pPr lvl="2">
              <a:defRPr/>
            </a:pPr>
            <a:r>
              <a:rPr lang="en-US" altLang="ko-KR" dirty="0"/>
              <a:t>In many systems spooling space allocation has been made more dynamic, so that if existing space starts to fill, then more space may be made available</a:t>
            </a:r>
          </a:p>
          <a:p>
            <a:pPr lvl="2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Another</a:t>
            </a:r>
            <a:r>
              <a:rPr lang="ko-KR" altLang="en-US" dirty="0"/>
              <a:t> </a:t>
            </a:r>
            <a:r>
              <a:rPr lang="en-US" altLang="ko-KR" dirty="0"/>
              <a:t>Example: Dining Philosophers</a:t>
            </a:r>
          </a:p>
        </p:txBody>
      </p:sp>
      <p:pic>
        <p:nvPicPr>
          <p:cNvPr id="11268" name="그림 1">
            <a:extLst>
              <a:ext uri="{FF2B5EF4-FFF2-40B4-BE49-F238E27FC236}">
                <a16:creationId xmlns:a16="http://schemas.microsoft.com/office/drawing/2014/main" id="{F8E8FE8C-5054-1F92-E8E7-51DE99927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113" y="4397375"/>
            <a:ext cx="2573337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그림 2">
            <a:extLst>
              <a:ext uri="{FF2B5EF4-FFF2-40B4-BE49-F238E27FC236}">
                <a16:creationId xmlns:a16="http://schemas.microsoft.com/office/drawing/2014/main" id="{EA381C7E-E0FF-1C98-95DD-67D74F768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5229225"/>
            <a:ext cx="1935163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그림 3">
            <a:extLst>
              <a:ext uri="{FF2B5EF4-FFF2-40B4-BE49-F238E27FC236}">
                <a16:creationId xmlns:a16="http://schemas.microsoft.com/office/drawing/2014/main" id="{C5319E46-8B43-5205-CAB4-A17F3A6E2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5214938"/>
            <a:ext cx="2300288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E7F9C68-26D7-B27B-0BB7-5E0004DEDAB5}"/>
              </a:ext>
            </a:extLst>
          </p:cNvPr>
          <p:cNvSpPr/>
          <p:nvPr/>
        </p:nvSpPr>
        <p:spPr>
          <a:xfrm>
            <a:off x="7356475" y="1287463"/>
            <a:ext cx="1581150" cy="31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/>
              <a:t>Spooled Files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622040-D30F-9CDF-5367-BBB3C956EC49}"/>
              </a:ext>
            </a:extLst>
          </p:cNvPr>
          <p:cNvSpPr/>
          <p:nvPr/>
        </p:nvSpPr>
        <p:spPr>
          <a:xfrm>
            <a:off x="6680200" y="1282700"/>
            <a:ext cx="676275" cy="315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dirty="0">
                <a:solidFill>
                  <a:srgbClr val="1A1A68"/>
                </a:solidFill>
              </a:rPr>
              <a:t>Remained</a:t>
            </a:r>
          </a:p>
          <a:p>
            <a:pPr algn="ctr">
              <a:defRPr/>
            </a:pPr>
            <a:r>
              <a:rPr lang="en-US" altLang="ko-KR" sz="800" dirty="0">
                <a:solidFill>
                  <a:srgbClr val="1A1A68"/>
                </a:solidFill>
              </a:rPr>
              <a:t>Space</a:t>
            </a:r>
            <a:endParaRPr lang="ko-KR" altLang="en-US" sz="800" dirty="0">
              <a:solidFill>
                <a:srgbClr val="1A1A6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77E3E4-080D-A529-8614-FB974FFE5B48}"/>
              </a:ext>
            </a:extLst>
          </p:cNvPr>
          <p:cNvSpPr/>
          <p:nvPr/>
        </p:nvSpPr>
        <p:spPr>
          <a:xfrm>
            <a:off x="6656388" y="863600"/>
            <a:ext cx="833437" cy="315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dirty="0"/>
              <a:t>Spooling File</a:t>
            </a:r>
            <a:endParaRPr lang="ko-KR" altLang="en-US" sz="800" dirty="0"/>
          </a:p>
        </p:txBody>
      </p:sp>
      <p:cxnSp>
        <p:nvCxnSpPr>
          <p:cNvPr id="12" name="구부러진 연결선 11">
            <a:extLst>
              <a:ext uri="{FF2B5EF4-FFF2-40B4-BE49-F238E27FC236}">
                <a16:creationId xmlns:a16="http://schemas.microsoft.com/office/drawing/2014/main" id="{778AAAF3-B3EF-2EDA-ACFF-84F8AE3A4A5A}"/>
              </a:ext>
            </a:extLst>
          </p:cNvPr>
          <p:cNvCxnSpPr>
            <a:stCxn id="14" idx="1"/>
          </p:cNvCxnSpPr>
          <p:nvPr/>
        </p:nvCxnSpPr>
        <p:spPr>
          <a:xfrm rot="10800000" flipV="1">
            <a:off x="6656388" y="1020763"/>
            <a:ext cx="12700" cy="473075"/>
          </a:xfrm>
          <a:prstGeom prst="curvedConnector4">
            <a:avLst>
              <a:gd name="adj1" fmla="val 3250748"/>
              <a:gd name="adj2" fmla="val 1027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5" name="TextBox 17">
            <a:extLst>
              <a:ext uri="{FF2B5EF4-FFF2-40B4-BE49-F238E27FC236}">
                <a16:creationId xmlns:a16="http://schemas.microsoft.com/office/drawing/2014/main" id="{C6746046-9B09-1C5F-B784-7BCA1EABC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5988" y="1174750"/>
            <a:ext cx="596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r>
              <a:rPr lang="en-US" altLang="ko-KR" sz="800">
                <a:solidFill>
                  <a:srgbClr val="3333CC"/>
                </a:solidFill>
              </a:rPr>
              <a:t>Spooling</a:t>
            </a:r>
            <a:endParaRPr lang="ko-KR" altLang="en-US" sz="800">
              <a:solidFill>
                <a:srgbClr val="3333CC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8AA9BD0-B3C7-145C-7C34-573C87D4DF08}"/>
              </a:ext>
            </a:extLst>
          </p:cNvPr>
          <p:cNvCxnSpPr/>
          <p:nvPr/>
        </p:nvCxnSpPr>
        <p:spPr>
          <a:xfrm flipH="1" flipV="1">
            <a:off x="7535863" y="1598613"/>
            <a:ext cx="1587" cy="30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7" name="TextBox 22">
            <a:extLst>
              <a:ext uri="{FF2B5EF4-FFF2-40B4-BE49-F238E27FC236}">
                <a16:creationId xmlns:a16="http://schemas.microsoft.com/office/drawing/2014/main" id="{E515BA57-7986-D3B7-B565-19567380D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9825" y="1728788"/>
            <a:ext cx="6607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r>
              <a:rPr lang="en-US" altLang="ko-KR" sz="800" dirty="0">
                <a:solidFill>
                  <a:srgbClr val="3333CC"/>
                </a:solidFill>
              </a:rPr>
              <a:t>Saturation</a:t>
            </a:r>
          </a:p>
          <a:p>
            <a:r>
              <a:rPr lang="en-US" altLang="ko-KR" sz="800" dirty="0">
                <a:solidFill>
                  <a:srgbClr val="3333CC"/>
                </a:solidFill>
              </a:rPr>
              <a:t>Threshold</a:t>
            </a:r>
            <a:endParaRPr lang="ko-KR" altLang="en-US" sz="800" dirty="0">
              <a:solidFill>
                <a:srgbClr val="3333CC"/>
              </a:solidFill>
            </a:endParaRPr>
          </a:p>
        </p:txBody>
      </p:sp>
      <p:sp>
        <p:nvSpPr>
          <p:cNvPr id="11278" name="TextBox 23">
            <a:extLst>
              <a:ext uri="{FF2B5EF4-FFF2-40B4-BE49-F238E27FC236}">
                <a16:creationId xmlns:a16="http://schemas.microsoft.com/office/drawing/2014/main" id="{DD4AEA8C-B339-6F7F-53ED-D028368C8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900" y="4014788"/>
            <a:ext cx="14239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r>
              <a:rPr lang="en-US" altLang="ko-KR" sz="800" dirty="0">
                <a:solidFill>
                  <a:srgbClr val="3333CC"/>
                </a:solidFill>
              </a:rPr>
              <a:t>Dynamic Space Allocation</a:t>
            </a:r>
            <a:endParaRPr lang="ko-KR" altLang="en-US" sz="800" dirty="0">
              <a:solidFill>
                <a:srgbClr val="3333CC"/>
              </a:solidFill>
            </a:endParaRPr>
          </a:p>
        </p:txBody>
      </p:sp>
      <p:sp>
        <p:nvSpPr>
          <p:cNvPr id="11279" name="TextBox 26">
            <a:extLst>
              <a:ext uri="{FF2B5EF4-FFF2-40B4-BE49-F238E27FC236}">
                <a16:creationId xmlns:a16="http://schemas.microsoft.com/office/drawing/2014/main" id="{E04A0061-5B1F-C10D-9E63-2AFD65296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1300" y="2997200"/>
            <a:ext cx="10842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r>
              <a:rPr lang="en-US" altLang="ko-KR" sz="800">
                <a:solidFill>
                  <a:srgbClr val="3333CC"/>
                </a:solidFill>
              </a:rPr>
              <a:t>Spooling &amp; Printing</a:t>
            </a:r>
            <a:endParaRPr lang="ko-KR" altLang="en-US" sz="800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6AD8844-E32A-869A-D994-1CF60C9CE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03_Related Problem : Indefinite Postponement</a:t>
            </a:r>
          </a:p>
        </p:txBody>
      </p:sp>
      <p:sp>
        <p:nvSpPr>
          <p:cNvPr id="12291" name="내용 개체 틀 4">
            <a:extLst>
              <a:ext uri="{FF2B5EF4-FFF2-40B4-BE49-F238E27FC236}">
                <a16:creationId xmlns:a16="http://schemas.microsoft.com/office/drawing/2014/main" id="{DA7356A5-12C3-0868-4E15-ED2FD6EE24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 Indefinite postponement</a:t>
            </a:r>
          </a:p>
          <a:p>
            <a:pPr lvl="1"/>
            <a:r>
              <a:rPr lang="en-US" altLang="ko-KR" dirty="0"/>
              <a:t>A process may be delayed indefinitely while other processes receive the system's attention (= Indefinite blocking, = starvation)</a:t>
            </a:r>
          </a:p>
          <a:p>
            <a:pPr lvl="1"/>
            <a:r>
              <a:rPr lang="en-US" altLang="ko-KR" dirty="0"/>
              <a:t>Occur because of biases in a system's resource scheduling policies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Aging (Prevention of Indefinite Postponement)</a:t>
            </a:r>
          </a:p>
          <a:p>
            <a:pPr lvl="1"/>
            <a:r>
              <a:rPr lang="en-US" altLang="ko-KR" dirty="0"/>
              <a:t>By increasing a process's priority gradually as it waits for a resource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555394B-C236-270B-A5AB-4AD115EC3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04_Resource Concepts</a:t>
            </a:r>
          </a:p>
        </p:txBody>
      </p:sp>
      <p:sp>
        <p:nvSpPr>
          <p:cNvPr id="13315" name="내용 개체 틀 4">
            <a:extLst>
              <a:ext uri="{FF2B5EF4-FFF2-40B4-BE49-F238E27FC236}">
                <a16:creationId xmlns:a16="http://schemas.microsoft.com/office/drawing/2014/main" id="{929D1CCA-829F-15FE-88E7-985C40284E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800"/>
              <a:t>Resources that are preemptible</a:t>
            </a:r>
          </a:p>
          <a:p>
            <a:pPr lvl="1"/>
            <a:r>
              <a:rPr lang="en-US" altLang="ko-KR" sz="1600"/>
              <a:t>Processors and main memory</a:t>
            </a:r>
          </a:p>
          <a:p>
            <a:pPr lvl="1"/>
            <a:r>
              <a:rPr lang="en-US" altLang="ko-KR" sz="1600"/>
              <a:t>Processors must be rapidly switched among all active processes competing for system service to ensure that these processes progress at a reasonable rates</a:t>
            </a:r>
          </a:p>
          <a:p>
            <a:pPr lvl="1"/>
            <a:endParaRPr lang="en-US" altLang="ko-KR" sz="1600"/>
          </a:p>
          <a:p>
            <a:r>
              <a:rPr lang="en-US" altLang="ko-KR" sz="1800"/>
              <a:t>Resources that are nonpreemptible</a:t>
            </a:r>
          </a:p>
          <a:p>
            <a:pPr lvl="1"/>
            <a:r>
              <a:rPr lang="en-US" altLang="ko-KR" sz="1600"/>
              <a:t>Tape drives and optical scanners</a:t>
            </a:r>
          </a:p>
          <a:p>
            <a:pPr lvl="1"/>
            <a:r>
              <a:rPr lang="en-US" altLang="ko-KR" sz="1600"/>
              <a:t>Cannot be removed from the processes to which they are assigned until the processes voluntarily release them</a:t>
            </a:r>
          </a:p>
          <a:p>
            <a:pPr lvl="1"/>
            <a:endParaRPr lang="en-US" altLang="ko-KR" sz="1600"/>
          </a:p>
          <a:p>
            <a:r>
              <a:rPr lang="en-US" altLang="ko-KR" sz="1800"/>
              <a:t>Reentrant code</a:t>
            </a:r>
          </a:p>
          <a:p>
            <a:pPr lvl="1"/>
            <a:r>
              <a:rPr lang="en-US" altLang="ko-KR" sz="1600"/>
              <a:t>The code is not modified as it executes</a:t>
            </a:r>
          </a:p>
          <a:p>
            <a:pPr lvl="1"/>
            <a:r>
              <a:rPr lang="en-US" altLang="ko-KR" sz="1600"/>
              <a:t>Shared by several processes simultaneously</a:t>
            </a:r>
          </a:p>
          <a:p>
            <a:pPr lvl="1"/>
            <a:endParaRPr lang="en-US" altLang="ko-KR" sz="1600"/>
          </a:p>
          <a:p>
            <a:r>
              <a:rPr lang="en-US" altLang="ko-KR" sz="1800"/>
              <a:t>Serially reusable code</a:t>
            </a:r>
          </a:p>
          <a:p>
            <a:pPr lvl="1"/>
            <a:r>
              <a:rPr lang="en-US" altLang="ko-KR" sz="1600"/>
              <a:t>Code that may be changed but is reinitialized each time it is used</a:t>
            </a:r>
          </a:p>
          <a:p>
            <a:pPr lvl="1"/>
            <a:r>
              <a:rPr lang="en-US" altLang="ko-KR" sz="1600"/>
              <a:t>Used correctly by only one process at a time</a:t>
            </a:r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6333F3BA-27A7-D4D2-CF00-3E26F6B0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05_Four Necessary Conditions for Deadlock</a:t>
            </a:r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62DF76FF-0EA8-7D2C-3481-33CB6EEC73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Mutual exclusion condition</a:t>
            </a:r>
          </a:p>
          <a:p>
            <a:pPr lvl="1"/>
            <a:r>
              <a:rPr lang="en-US" altLang="ko-KR"/>
              <a:t>A resource is acquired exclusively by only one process at a time</a:t>
            </a:r>
          </a:p>
          <a:p>
            <a:pPr lvl="1"/>
            <a:endParaRPr lang="en-US" altLang="ko-KR"/>
          </a:p>
          <a:p>
            <a:r>
              <a:rPr lang="en-US" altLang="ko-KR"/>
              <a:t>Wait-for condition (=the hold-and-wait condition)</a:t>
            </a:r>
          </a:p>
          <a:p>
            <a:pPr lvl="1"/>
            <a:r>
              <a:rPr lang="en-US" altLang="ko-KR"/>
              <a:t>A process that has acquired an exclusive resource may hold that resource while the process waits to obtain other resources</a:t>
            </a:r>
          </a:p>
        </p:txBody>
      </p:sp>
      <p:pic>
        <p:nvPicPr>
          <p:cNvPr id="14340" name="그림 2">
            <a:extLst>
              <a:ext uri="{FF2B5EF4-FFF2-40B4-BE49-F238E27FC236}">
                <a16:creationId xmlns:a16="http://schemas.microsoft.com/office/drawing/2014/main" id="{157BCEC2-AA63-257C-1477-0A4379A29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25" y="3473450"/>
            <a:ext cx="2611438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7020</TotalTime>
  <Words>1619</Words>
  <Application>Microsoft Office PowerPoint</Application>
  <PresentationFormat>화면 슬라이드 쇼(4:3)</PresentationFormat>
  <Paragraphs>223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HY강M</vt:lpstr>
      <vt:lpstr>HY견고딕</vt:lpstr>
      <vt:lpstr>HY헤드라인M</vt:lpstr>
      <vt:lpstr>돋움</vt:lpstr>
      <vt:lpstr>맑은 고딕</vt:lpstr>
      <vt:lpstr>Arial</vt:lpstr>
      <vt:lpstr>Verdana</vt:lpstr>
      <vt:lpstr>Wingdings</vt:lpstr>
      <vt:lpstr>2_디자인 사용자 지정</vt:lpstr>
      <vt:lpstr>Ch07_Deadlock and Indefinite Postponement</vt:lpstr>
      <vt:lpstr>Contents</vt:lpstr>
      <vt:lpstr>01_Introduction</vt:lpstr>
      <vt:lpstr>02_Examples of Deadlock (1/3)</vt:lpstr>
      <vt:lpstr>02_Examples of Deadlock (2/3)</vt:lpstr>
      <vt:lpstr>02_Examples of Deadlock (3/3)</vt:lpstr>
      <vt:lpstr>03_Related Problem : Indefinite Postponement</vt:lpstr>
      <vt:lpstr>04_Resource Concepts</vt:lpstr>
      <vt:lpstr>05_Four Necessary Conditions for Deadlock</vt:lpstr>
      <vt:lpstr>05_Four Necessary Conditions for Deadlock</vt:lpstr>
      <vt:lpstr>06_Deadlock Solutions</vt:lpstr>
      <vt:lpstr>07_Deadlock Prevention</vt:lpstr>
      <vt:lpstr>08_Deadlock Avoidance with Dijkstra’s Bankers Algorithm (1/6)</vt:lpstr>
      <vt:lpstr>08_Deadlock Avoidance with Dijkstra’s Bankers Algorithm (2/6)</vt:lpstr>
      <vt:lpstr>08_Deadlock Avoidance with Dijkstra’s Bankers Algorithm (3/6)</vt:lpstr>
      <vt:lpstr>08_Deadlock Avoidance with Dijkstra’s Bankers Algorithm (4/6)</vt:lpstr>
      <vt:lpstr>08_Deadlock Avoidance with Dijkstra’s Bankers Algorithm (5/6)</vt:lpstr>
      <vt:lpstr>08_Deadlock Avoidance with Dijkstra’s Bankers Algorithm (6/6)</vt:lpstr>
      <vt:lpstr>09_Deadlock Detection (1/4)</vt:lpstr>
      <vt:lpstr>09_Deadlock Detection (2/4)</vt:lpstr>
      <vt:lpstr>09_Deadlock Detection (3/4)</vt:lpstr>
      <vt:lpstr>09_Deadlock Detection (4/4)</vt:lpstr>
      <vt:lpstr>10_Deadlock Recovery (1/2)</vt:lpstr>
      <vt:lpstr>10_Deadlock Recovery (2/2)</vt:lpstr>
      <vt:lpstr>11_Deadlock Strategies in Current and Future Systems</vt:lpstr>
      <vt:lpstr>PowerPoint 프레젠테이션</vt:lpstr>
    </vt:vector>
  </TitlesOfParts>
  <Company>HanbitMedia,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 C 언어 기초</dc:title>
  <dc:creator>kkshin</dc:creator>
  <cp:lastModifiedBy>김 영일</cp:lastModifiedBy>
  <cp:revision>506</cp:revision>
  <cp:lastPrinted>2023-04-10T08:00:49Z</cp:lastPrinted>
  <dcterms:created xsi:type="dcterms:W3CDTF">2004-07-21T02:43:03Z</dcterms:created>
  <dcterms:modified xsi:type="dcterms:W3CDTF">2023-04-10T08:08:26Z</dcterms:modified>
</cp:coreProperties>
</file>