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1" r:id="rId11"/>
    <p:sldId id="265" r:id="rId12"/>
    <p:sldId id="266" r:id="rId13"/>
    <p:sldId id="267" r:id="rId14"/>
    <p:sldId id="268" r:id="rId15"/>
    <p:sldId id="269" r:id="rId16"/>
    <p:sldId id="270" r:id="rId17"/>
    <p:sldId id="279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4E49ED7-72D0-42DF-8085-2F7D0B7F701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4C4A0D1-1EBC-4E56-A483-C35CF485D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2084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BA69-9A20-48DB-9E02-BA91C1B79651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21B6-8EC0-453D-914D-BBBA02B2E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BA69-9A20-48DB-9E02-BA91C1B79651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21B6-8EC0-453D-914D-BBBA02B2E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BA69-9A20-48DB-9E02-BA91C1B79651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21B6-8EC0-453D-914D-BBBA02B2E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BA69-9A20-48DB-9E02-BA91C1B79651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21B6-8EC0-453D-914D-BBBA02B2E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BA69-9A20-48DB-9E02-BA91C1B79651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21B6-8EC0-453D-914D-BBBA02B2E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BA69-9A20-48DB-9E02-BA91C1B79651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21B6-8EC0-453D-914D-BBBA02B2E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BA69-9A20-48DB-9E02-BA91C1B79651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21B6-8EC0-453D-914D-BBBA02B2E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BA69-9A20-48DB-9E02-BA91C1B79651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21B6-8EC0-453D-914D-BBBA02B2E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BA69-9A20-48DB-9E02-BA91C1B79651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21B6-8EC0-453D-914D-BBBA02B2E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BA69-9A20-48DB-9E02-BA91C1B79651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21B6-8EC0-453D-914D-BBBA02B2E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BA69-9A20-48DB-9E02-BA91C1B79651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21B6-8EC0-453D-914D-BBBA02B2E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3BA69-9A20-48DB-9E02-BA91C1B79651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E21B6-8EC0-453D-914D-BBBA02B2E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ubble_sort" TargetMode="External"/><Relationship Id="rId2" Type="http://schemas.openxmlformats.org/officeDocument/2006/relationships/hyperlink" Target="http://www.youtube.com/watch?v=k4RRi_ntQc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thailandoi.org/blog/winter_snow/introduction-to-big-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Algorithms and Its Complexity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Chotipat Pornavalai</a:t>
            </a:r>
          </a:p>
          <a:p>
            <a:r>
              <a:rPr lang="en-US" dirty="0" smtClean="0"/>
              <a:t>PSIT2015</a:t>
            </a:r>
          </a:p>
          <a:p>
            <a:r>
              <a:rPr lang="en-US" dirty="0" smtClean="0"/>
              <a:t>Lecture 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Obama , </a:t>
            </a:r>
            <a:r>
              <a:rPr lang="en-US" dirty="0" smtClean="0">
                <a:hlinkClick r:id="rId2"/>
              </a:rPr>
              <a:t>http://www.youtube.com/watch?v=k4RRi_ntQc8</a:t>
            </a:r>
            <a:endParaRPr lang="en-US" dirty="0" smtClean="0"/>
          </a:p>
          <a:p>
            <a:r>
              <a:rPr lang="en-US" dirty="0" smtClean="0"/>
              <a:t>Bubble Sort, </a:t>
            </a:r>
            <a:r>
              <a:rPr lang="en-US" dirty="0" smtClean="0">
                <a:hlinkClick r:id="rId3"/>
              </a:rPr>
              <a:t>http://en.wikipedia.org/wiki/Bubble_sort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(Find Big-Oh)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2.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752600"/>
            <a:ext cx="4495800" cy="1397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3596" y="4038600"/>
            <a:ext cx="3474204" cy="1603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(Find Big-Oh)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4. 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5290" y="1691898"/>
            <a:ext cx="4418310" cy="1332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458705"/>
            <a:ext cx="5715000" cy="238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(Find Big-Oh)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6.  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752600"/>
            <a:ext cx="5620774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038599"/>
            <a:ext cx="4343400" cy="1942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(Find Big-Oh)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8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15698"/>
            <a:ext cx="5486400" cy="144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008895"/>
            <a:ext cx="4122683" cy="140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(v0)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158" y="1627327"/>
            <a:ext cx="6235482" cy="326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(v1)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247" y="1600200"/>
            <a:ext cx="818889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Python, How to Think Like a Computer Scientist, Allen Downey</a:t>
            </a:r>
          </a:p>
          <a:p>
            <a:r>
              <a:rPr lang="en-US" dirty="0" smtClean="0"/>
              <a:t>Fundamentals of Python: From First Programs Through Data Structures, Kenneth A. Lambert </a:t>
            </a:r>
          </a:p>
          <a:p>
            <a:r>
              <a:rPr lang="en-US" dirty="0"/>
              <a:t>Introduction to Big-O </a:t>
            </a:r>
            <a:r>
              <a:rPr lang="en-US" dirty="0" smtClean="0"/>
              <a:t>Notation, Thailand OI, </a:t>
            </a:r>
            <a:r>
              <a:rPr lang="en-US" dirty="0" smtClean="0">
                <a:hlinkClick r:id="rId2"/>
              </a:rPr>
              <a:t>http://thailandoi.org/blog/winter_snow/introduction-to-big-o</a:t>
            </a:r>
            <a:endParaRPr lang="en-US" dirty="0" smtClean="0"/>
          </a:p>
          <a:p>
            <a:r>
              <a:rPr lang="en-US" dirty="0" smtClean="0"/>
              <a:t>Structure and Interpretation of Computer Programs, 2</a:t>
            </a:r>
            <a:r>
              <a:rPr lang="en-US" baseline="30000" dirty="0" smtClean="0"/>
              <a:t>nd</a:t>
            </a:r>
            <a:r>
              <a:rPr lang="en-US" dirty="0" smtClean="0"/>
              <a:t> Edition, Harold </a:t>
            </a:r>
            <a:r>
              <a:rPr lang="en-US" dirty="0" err="1" smtClean="0"/>
              <a:t>Albelson</a:t>
            </a:r>
            <a:r>
              <a:rPr lang="en-US" dirty="0" smtClean="0"/>
              <a:t>, et. al.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is a sequence of instructions for solving a problem</a:t>
            </a:r>
          </a:p>
          <a:p>
            <a:r>
              <a:rPr lang="en-US" dirty="0" smtClean="0"/>
              <a:t>Most of the problem we solved so far can be solved by </a:t>
            </a:r>
            <a:r>
              <a:rPr lang="en-US" b="1" dirty="0" smtClean="0"/>
              <a:t>brute force </a:t>
            </a:r>
            <a:r>
              <a:rPr lang="en-US" dirty="0" smtClean="0"/>
              <a:t>(trying all possibilities)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Lab_Prime</a:t>
            </a:r>
            <a:endParaRPr lang="en-US" dirty="0" smtClean="0"/>
          </a:p>
          <a:p>
            <a:pPr lvl="1"/>
            <a:r>
              <a:rPr lang="en-US" dirty="0" err="1" smtClean="0"/>
              <a:t>Lab_SqFree</a:t>
            </a:r>
          </a:p>
          <a:p>
            <a:pPr lvl="1"/>
            <a:r>
              <a:rPr lang="en-US" dirty="0" err="1" smtClean="0"/>
              <a:t>Lab_Perfect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algorithm is faster (algorithm A or  algorithm B)</a:t>
            </a:r>
          </a:p>
          <a:p>
            <a:pPr lvl="1"/>
            <a:r>
              <a:rPr lang="en-US" dirty="0" smtClean="0"/>
              <a:t>Run on a machine and compare (but A might be faster on Machine A, another on Machine B)</a:t>
            </a:r>
          </a:p>
          <a:p>
            <a:pPr lvl="1"/>
            <a:r>
              <a:rPr lang="en-US" b="1" dirty="0" smtClean="0"/>
              <a:t>Different dataset </a:t>
            </a:r>
            <a:r>
              <a:rPr lang="en-US" dirty="0" smtClean="0"/>
              <a:t>might get different results</a:t>
            </a:r>
          </a:p>
          <a:p>
            <a:pPr lvl="1"/>
            <a:r>
              <a:rPr lang="en-US" dirty="0" smtClean="0"/>
              <a:t>Relative performance depends on the </a:t>
            </a:r>
            <a:r>
              <a:rPr lang="en-US" b="1" dirty="0" smtClean="0"/>
              <a:t>size of the problem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define complexity, in this case, </a:t>
            </a:r>
            <a:r>
              <a:rPr lang="en-US" b="1" dirty="0" smtClean="0"/>
              <a:t>run time </a:t>
            </a:r>
            <a:r>
              <a:rPr lang="en-US" dirty="0" smtClean="0"/>
              <a:t>(or </a:t>
            </a:r>
            <a:r>
              <a:rPr lang="en-US" b="1" dirty="0" smtClean="0"/>
              <a:t>number of operations </a:t>
            </a:r>
            <a:r>
              <a:rPr lang="en-US" dirty="0" smtClean="0"/>
              <a:t>or </a:t>
            </a:r>
            <a:r>
              <a:rPr lang="en-US" b="1" dirty="0" smtClean="0"/>
              <a:t>steps</a:t>
            </a:r>
            <a:r>
              <a:rPr lang="en-US" dirty="0" smtClean="0"/>
              <a:t>) of an algorithm as a </a:t>
            </a:r>
            <a:r>
              <a:rPr lang="en-US" b="1" dirty="0" smtClean="0"/>
              <a:t>function of problem size</a:t>
            </a:r>
            <a:r>
              <a:rPr lang="en-US" dirty="0" smtClean="0"/>
              <a:t>, and to compare the functions asymptotically as the problem size increases.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If run time of </a:t>
            </a:r>
            <a:r>
              <a:rPr lang="en-US" b="1" dirty="0" smtClean="0"/>
              <a:t>algorithm A</a:t>
            </a:r>
            <a:r>
              <a:rPr lang="en-US" dirty="0" smtClean="0"/>
              <a:t> is proportional to size of </a:t>
            </a:r>
            <a:r>
              <a:rPr lang="en-US" b="1" dirty="0" smtClean="0"/>
              <a:t>input n</a:t>
            </a:r>
            <a:r>
              <a:rPr lang="en-US" dirty="0" smtClean="0"/>
              <a:t>, and </a:t>
            </a:r>
          </a:p>
          <a:p>
            <a:pPr lvl="1"/>
            <a:r>
              <a:rPr lang="en-US" dirty="0" smtClean="0"/>
              <a:t>Run time of </a:t>
            </a:r>
            <a:r>
              <a:rPr lang="en-US" b="1" dirty="0" smtClean="0"/>
              <a:t>algorithm B</a:t>
            </a:r>
            <a:r>
              <a:rPr lang="en-US" dirty="0" smtClean="0"/>
              <a:t> is proportional to </a:t>
            </a:r>
            <a:r>
              <a:rPr lang="en-US" b="1" dirty="0" smtClean="0"/>
              <a:t>n**2</a:t>
            </a:r>
          </a:p>
          <a:p>
            <a:pPr lvl="1"/>
            <a:r>
              <a:rPr lang="en-US" dirty="0" smtClean="0"/>
              <a:t>Then </a:t>
            </a:r>
            <a:r>
              <a:rPr lang="en-US" b="1" dirty="0" smtClean="0"/>
              <a:t>A is faster than B </a:t>
            </a:r>
            <a:r>
              <a:rPr lang="en-US" dirty="0" smtClean="0"/>
              <a:t>for large values of n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Algorithm A</a:t>
            </a:r>
            <a:r>
              <a:rPr lang="en-US" dirty="0" smtClean="0"/>
              <a:t>: 100n + 1</a:t>
            </a:r>
          </a:p>
          <a:p>
            <a:r>
              <a:rPr lang="en-US" b="1" dirty="0" smtClean="0"/>
              <a:t>Algorithm B</a:t>
            </a:r>
            <a:r>
              <a:rPr lang="en-US" dirty="0" smtClean="0"/>
              <a:t>: n**2 + n + 1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Leading term </a:t>
            </a:r>
            <a:r>
              <a:rPr lang="en-US" dirty="0" smtClean="0"/>
              <a:t>is the term with highest exponent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743200"/>
            <a:ext cx="64127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Order of growth is a set of functions whose asymptotic growth behavior is consider equivalent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2n</a:t>
            </a:r>
          </a:p>
          <a:p>
            <a:pPr lvl="1"/>
            <a:r>
              <a:rPr lang="en-US" dirty="0" smtClean="0"/>
              <a:t>100n</a:t>
            </a:r>
          </a:p>
          <a:p>
            <a:pPr lvl="1"/>
            <a:r>
              <a:rPr lang="en-US" dirty="0" smtClean="0"/>
              <a:t>n + 1</a:t>
            </a:r>
          </a:p>
          <a:p>
            <a:r>
              <a:rPr lang="en-US" dirty="0" smtClean="0"/>
              <a:t>In above example, it is written O(n) in </a:t>
            </a:r>
            <a:r>
              <a:rPr lang="en-US" b="1" dirty="0" smtClean="0"/>
              <a:t>Big-Oh notation</a:t>
            </a:r>
            <a:r>
              <a:rPr lang="en-US" dirty="0" smtClean="0"/>
              <a:t>, and called </a:t>
            </a:r>
            <a:r>
              <a:rPr lang="en-US" b="1" dirty="0" smtClean="0"/>
              <a:t>linear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24000"/>
            <a:ext cx="7248294" cy="470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184" y="175392"/>
            <a:ext cx="5638800" cy="429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596" y="4526796"/>
            <a:ext cx="8763000" cy="212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8282" y="213102"/>
            <a:ext cx="4876800" cy="429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34" y="4531956"/>
            <a:ext cx="9033686" cy="2194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3152</TotalTime>
  <Words>360</Words>
  <Application>Microsoft Office PowerPoint</Application>
  <PresentationFormat>On-screen Show (4:3)</PresentationFormat>
  <Paragraphs>73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Algorithms and Its Complexity</vt:lpstr>
      <vt:lpstr>What is Algorithm?</vt:lpstr>
      <vt:lpstr>Fast Algorithms</vt:lpstr>
      <vt:lpstr>Complexity</vt:lpstr>
      <vt:lpstr>Order of growth</vt:lpstr>
      <vt:lpstr>Order of Growth</vt:lpstr>
      <vt:lpstr>Order of Growth</vt:lpstr>
      <vt:lpstr>Slide 8</vt:lpstr>
      <vt:lpstr>Slide 9</vt:lpstr>
      <vt:lpstr>Sorting Algorithms</vt:lpstr>
      <vt:lpstr>Exercises (Find Big-Oh)</vt:lpstr>
      <vt:lpstr>Exercises (Find Big-Oh)</vt:lpstr>
      <vt:lpstr>Exercises (Find Big-Oh)</vt:lpstr>
      <vt:lpstr>Exercises (Find Big-Oh)</vt:lpstr>
      <vt:lpstr>Prime (v0)</vt:lpstr>
      <vt:lpstr>Prime (v1)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Its Complexity</dc:title>
  <dc:creator>chotipat</dc:creator>
  <cp:lastModifiedBy>chotipat</cp:lastModifiedBy>
  <cp:revision>9</cp:revision>
  <dcterms:created xsi:type="dcterms:W3CDTF">2014-09-22T13:22:13Z</dcterms:created>
  <dcterms:modified xsi:type="dcterms:W3CDTF">2015-10-21T16:06:51Z</dcterms:modified>
</cp:coreProperties>
</file>