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7c22f457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67c22f457a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7c22f45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67c22f457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7c22f45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67c22f457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7c22f457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67c22f457a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144" y="644"/>
            <a:ext cx="18285711" cy="10285713"/>
          </a:xfrm>
          <a:custGeom>
            <a:rect b="b" l="l" r="r" t="t"/>
            <a:pathLst>
              <a:path extrusionOk="0" h="10285713" w="18285711">
                <a:moveTo>
                  <a:pt x="0" y="0"/>
                </a:moveTo>
                <a:lnTo>
                  <a:pt x="18285712" y="0"/>
                </a:lnTo>
                <a:lnTo>
                  <a:pt x="18285712" y="10285713"/>
                </a:lnTo>
                <a:lnTo>
                  <a:pt x="0" y="102857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15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19" t="0"/>
            </a:stretch>
          </a:blipFill>
          <a:ln>
            <a:noFill/>
          </a:ln>
        </p:spPr>
      </p:sp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8575" y="0"/>
            <a:ext cx="11985901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15" t="0"/>
            </a:stretch>
          </a:blipFill>
          <a:ln>
            <a:noFill/>
          </a:ln>
        </p:spPr>
      </p:sp>
      <p:sp>
        <p:nvSpPr>
          <p:cNvPr id="148" name="Google Shape;148;p23"/>
          <p:cNvSpPr txBox="1"/>
          <p:nvPr/>
        </p:nvSpPr>
        <p:spPr>
          <a:xfrm>
            <a:off x="710025" y="1459200"/>
            <a:ext cx="15515400" cy="73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NutriFácil foi capaz de atender aos principais objetivos propostos:</a:t>
            </a:r>
            <a:endParaRPr sz="3300"/>
          </a:p>
          <a:p>
            <a:pPr indent="0" lvl="0" marL="0" marR="0" rtl="0" algn="just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6624" lvl="1" marL="811288" marR="0" rtl="0" algn="just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Cálculo preciso e automatizado das métricas corporais.</a:t>
            </a:r>
            <a:endParaRPr sz="3300"/>
          </a:p>
          <a:p>
            <a:pPr indent="-376624" lvl="1" marL="811288" marR="0" rtl="0" algn="just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Geração de recomendações calóricas de acordo com metas pessoais.</a:t>
            </a:r>
            <a:endParaRPr sz="3300"/>
          </a:p>
          <a:p>
            <a:pPr indent="-376624" lvl="1" marL="811288" marR="0" rtl="0" algn="just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Sugestão de dietas compatíveis com preferências e restrições.</a:t>
            </a:r>
            <a:endParaRPr sz="3300"/>
          </a:p>
          <a:p>
            <a:pPr indent="-376624" lvl="1" marL="811288" marR="0" rtl="0" algn="just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Char char="•"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Armazenamento dos dados dos usuários, permitindo reutilização.</a:t>
            </a:r>
            <a:endParaRPr sz="3300"/>
          </a:p>
          <a:p>
            <a:pPr indent="0" lvl="0" marL="0" marR="0" rtl="0" algn="just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projeto demonstrou ser funcional e útil para pessoas que desejam manter um controle nutricional de forma simples, sem depender de ferramentas complexas ou pagas.</a:t>
            </a:r>
            <a:endParaRPr sz="3300"/>
          </a:p>
          <a:p>
            <a:pPr indent="0" lvl="0" marL="0" marR="0" rtl="0" algn="ctr">
              <a:lnSpc>
                <a:spcPct val="12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75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6359927" y="796800"/>
            <a:ext cx="33582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endParaRPr b="1" i="0" sz="430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/>
        </p:nvSpPr>
        <p:spPr>
          <a:xfrm>
            <a:off x="0" y="52388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15" t="0"/>
            </a:stretch>
          </a:blipFill>
          <a:ln>
            <a:noFill/>
          </a:ln>
        </p:spPr>
      </p:sp>
      <p:sp>
        <p:nvSpPr>
          <p:cNvPr id="155" name="Google Shape;155;p24"/>
          <p:cNvSpPr txBox="1"/>
          <p:nvPr/>
        </p:nvSpPr>
        <p:spPr>
          <a:xfrm>
            <a:off x="436400" y="1594950"/>
            <a:ext cx="16038300" cy="70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1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</a:t>
            </a:r>
            <a:r>
              <a:rPr b="1" lang="en-US" sz="3700"/>
              <a:t>erações Finais</a:t>
            </a:r>
            <a:endParaRPr b="1" sz="3700"/>
          </a:p>
          <a:p>
            <a:pPr indent="0" lvl="0" marL="0" marR="0" rtl="0" algn="ctr">
              <a:lnSpc>
                <a:spcPct val="12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/>
          </a:p>
          <a:p>
            <a:pPr indent="457200" lvl="0" marL="0" marR="0" rtl="0" algn="just">
              <a:lnSpc>
                <a:spcPct val="12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Limitações: </a:t>
            </a:r>
            <a:endParaRPr b="1" sz="3200"/>
          </a:p>
          <a:p>
            <a:pPr indent="-390688" lvl="1" marL="910409" marR="0" rtl="0" algn="just">
              <a:lnSpc>
                <a:spcPct val="12001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apenas via terminal </a:t>
            </a:r>
            <a:endParaRPr sz="3200"/>
          </a:p>
          <a:p>
            <a:pPr indent="-390689" lvl="1" marL="910410" marR="0" rtl="0" algn="just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 validação completa de dados de entrada pelo usuário.</a:t>
            </a:r>
            <a:endParaRPr sz="3200"/>
          </a:p>
          <a:p>
            <a:pPr indent="-390689" lvl="1" marL="910410" marR="0" rtl="0" algn="just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Armazenamento em JSON é limitado para múltiplos acessos simultâneos.</a:t>
            </a:r>
            <a:endParaRPr sz="3200"/>
          </a:p>
          <a:p>
            <a:pPr indent="0" lvl="0" marL="0" marR="0" rtl="0" algn="just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Melhorias futuras possíveis:</a:t>
            </a:r>
            <a:endParaRPr sz="3200"/>
          </a:p>
          <a:p>
            <a:pPr indent="-390688" lvl="1" marL="910409" marR="0" rtl="0" algn="just">
              <a:lnSpc>
                <a:spcPct val="120019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Integração com banco de dados real (como MySQL ou MongoDB)</a:t>
            </a:r>
            <a:endParaRPr sz="3200"/>
          </a:p>
          <a:p>
            <a:pPr indent="-431800" lvl="1" marL="914400" rtl="0" algn="just">
              <a:lnSpc>
                <a:spcPct val="12001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</a:rPr>
              <a:t>I</a:t>
            </a:r>
            <a:r>
              <a:rPr lang="en-US" sz="3200">
                <a:solidFill>
                  <a:schemeClr val="dk1"/>
                </a:solidFill>
              </a:rPr>
              <a:t>nterface gráfica (GUI) ou aplicação web.</a:t>
            </a:r>
            <a:endParaRPr sz="3200"/>
          </a:p>
          <a:p>
            <a:pPr indent="0" lvl="0" marL="0" marR="0" rtl="0" algn="l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15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15" t="0"/>
            </a:stretch>
          </a:blipFill>
          <a:ln>
            <a:noFill/>
          </a:ln>
        </p:spPr>
      </p:sp>
      <p:sp>
        <p:nvSpPr>
          <p:cNvPr id="90" name="Google Shape;90;p14"/>
          <p:cNvSpPr txBox="1"/>
          <p:nvPr/>
        </p:nvSpPr>
        <p:spPr>
          <a:xfrm>
            <a:off x="5584872" y="2912159"/>
            <a:ext cx="7833714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3" u="none" cap="none" strike="noStrike">
                <a:solidFill>
                  <a:srgbClr val="E42B2B"/>
                </a:solidFill>
                <a:latin typeface="Arial"/>
                <a:ea typeface="Arial"/>
                <a:cs typeface="Arial"/>
                <a:sym typeface="Arial"/>
              </a:rPr>
              <a:t>TRABALHO A3</a:t>
            </a:r>
            <a:endParaRPr/>
          </a:p>
          <a:p>
            <a:pPr indent="0" lvl="0" marL="0" marR="0" rtl="0" algn="l">
              <a:lnSpc>
                <a:spcPct val="11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3" u="none" cap="none" strike="noStrike">
                <a:solidFill>
                  <a:srgbClr val="E42B2B"/>
                </a:solidFill>
                <a:latin typeface="Arial"/>
                <a:ea typeface="Arial"/>
                <a:cs typeface="Arial"/>
                <a:sym typeface="Arial"/>
              </a:rPr>
              <a:t>NUTRIFÁCIL📊</a:t>
            </a:r>
            <a:endParaRPr/>
          </a:p>
          <a:p>
            <a:pPr indent="0" lvl="0" marL="0" marR="0" rtl="0" algn="l">
              <a:lnSpc>
                <a:spcPct val="11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203" u="none" cap="none" strike="noStrike">
              <a:solidFill>
                <a:srgbClr val="E42B2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15" t="0"/>
            </a:stretch>
          </a:blipFill>
          <a:ln>
            <a:noFill/>
          </a:ln>
        </p:spPr>
      </p:sp>
      <p:sp>
        <p:nvSpPr>
          <p:cNvPr id="96" name="Google Shape;96;p15"/>
          <p:cNvSpPr txBox="1"/>
          <p:nvPr/>
        </p:nvSpPr>
        <p:spPr>
          <a:xfrm>
            <a:off x="451026" y="923925"/>
            <a:ext cx="50484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5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INTEGRANTES</a:t>
            </a:r>
            <a:r>
              <a:rPr b="1" i="0" lang="en-US" sz="495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1012150" y="2093050"/>
            <a:ext cx="13435200" cy="6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l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Arthur Felipe SIlva Leandro</a:t>
            </a:r>
            <a:endParaRPr sz="3600"/>
          </a:p>
          <a:p>
            <a:pPr indent="-457200" lvl="0" marL="457200" marR="0" rtl="0" algn="l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Gabriel Alves Amorim Vasconcelos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>
                <a:solidFill>
                  <a:schemeClr val="dk1"/>
                </a:solidFill>
              </a:rPr>
              <a:t>Ideval Alves de Lima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marR="0" rtl="0" algn="l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>
                <a:solidFill>
                  <a:schemeClr val="dk1"/>
                </a:solidFill>
              </a:rPr>
              <a:t>Josué Israel Rodrigues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marR="0" rtl="0" algn="l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>
                <a:solidFill>
                  <a:schemeClr val="dk1"/>
                </a:solidFill>
              </a:rPr>
              <a:t>Lucas Oliveira Souza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marR="0" rtl="0" algn="l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>
                <a:solidFill>
                  <a:schemeClr val="dk1"/>
                </a:solidFill>
              </a:rPr>
              <a:t>Matheus Magalhães Alves Lopes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marR="0" rtl="0" algn="l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>
                <a:solidFill>
                  <a:schemeClr val="dk1"/>
                </a:solidFill>
              </a:rPr>
              <a:t>Pedro Henrique de Melo Silva</a:t>
            </a:r>
            <a:endParaRPr sz="3600"/>
          </a:p>
          <a:p>
            <a:pPr indent="-457200" lvl="0" marL="457200" marR="0" rtl="0" algn="l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Victor Joseph Faria</a:t>
            </a:r>
            <a:endParaRPr sz="3600"/>
          </a:p>
          <a:p>
            <a:pPr indent="0" lvl="0" marL="0" marR="0" rtl="0" algn="l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15" t="0"/>
            </a:stretch>
          </a:blipFill>
          <a:ln>
            <a:noFill/>
          </a:ln>
        </p:spPr>
      </p:sp>
      <p:sp>
        <p:nvSpPr>
          <p:cNvPr id="103" name="Google Shape;103;p16"/>
          <p:cNvSpPr txBox="1"/>
          <p:nvPr/>
        </p:nvSpPr>
        <p:spPr>
          <a:xfrm>
            <a:off x="3537250" y="1659900"/>
            <a:ext cx="14574000" cy="7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1800"/>
          </a:p>
          <a:p>
            <a:pPr indent="0" lvl="0" marL="0" marR="0" rtl="0" algn="just">
              <a:lnSpc>
                <a:spcPct val="11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O projeto NutriFácil foi desenvolvido com o objetivo de oferecer um sistema de planejamento alimentar personalizado, que permita ao usuário montar seu plano alimentar conforme suas preferências e objetivos. </a:t>
            </a:r>
            <a:endParaRPr sz="3400"/>
          </a:p>
          <a:p>
            <a:pPr indent="0" lvl="0" marL="0" marR="0" rtl="0" algn="just">
              <a:lnSpc>
                <a:spcPct val="11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base em dados fornecidos pelo próprio usuário, como peso, altura, idade, sexo e objetivo pessoal (emagrecimento ou hipertrofia), o sistema calcula informações importantes como o IMC, a TMB e o consumo ideal diário de água. A aplicação também sugere dietas personalizadas, considerando possíveis restrições alimentares.</a:t>
            </a:r>
            <a:endParaRPr sz="3400"/>
          </a:p>
          <a:p>
            <a:pPr indent="0" lvl="0" marL="0" marR="0" rtl="0" algn="just">
              <a:lnSpc>
                <a:spcPct val="815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15" t="0"/>
            </a:stretch>
          </a:blipFill>
          <a:ln>
            <a:noFill/>
          </a:ln>
        </p:spPr>
      </p:sp>
      <p:sp>
        <p:nvSpPr>
          <p:cNvPr id="109" name="Google Shape;109;p17"/>
          <p:cNvSpPr txBox="1"/>
          <p:nvPr/>
        </p:nvSpPr>
        <p:spPr>
          <a:xfrm>
            <a:off x="833022" y="1209675"/>
            <a:ext cx="15132300" cy="7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Motivação</a:t>
            </a:r>
            <a:endParaRPr/>
          </a:p>
          <a:p>
            <a:pPr indent="0" lvl="0" marL="0" marR="0" rtl="0" algn="ctr">
              <a:lnSpc>
                <a:spcPct val="133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3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Nosso estilo de vida moderno tem contribuído para o aumento de problemas relacionados à saúde, como obesidade, sedentarismo e má alimentação. Muitos usuários não têm conhecimento sobre seus próprios parâmetros corporais nem sabem como calcular suas necessidades calóricas diárias.</a:t>
            </a:r>
            <a:endParaRPr sz="3400"/>
          </a:p>
          <a:p>
            <a:pPr indent="0" lvl="0" marL="0" marR="0" rtl="0" algn="just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motivação para este projeto surgiu da necessidade de criar uma solução simples e acessível que auxilie pessoas comuns a entenderem melhor suas demandas nutricionais e a tomarem decisões mais informadas em relação à alimentação e à saúde.</a:t>
            </a:r>
            <a:endParaRPr sz="3400"/>
          </a:p>
          <a:p>
            <a:pPr indent="0" lvl="0" marL="0" marR="0" rtl="0" algn="just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15" t="0"/>
            </a:stretch>
          </a:blipFill>
          <a:ln>
            <a:noFill/>
          </a:ln>
        </p:spPr>
      </p:sp>
      <p:sp>
        <p:nvSpPr>
          <p:cNvPr id="115" name="Google Shape;115;p18"/>
          <p:cNvSpPr txBox="1"/>
          <p:nvPr/>
        </p:nvSpPr>
        <p:spPr>
          <a:xfrm>
            <a:off x="357805" y="1810136"/>
            <a:ext cx="16127700" cy="73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foi desenvolvido em Java, utilizando estrutura orientada a objetos. O projeto funciona por meio de um menu interativo no terminal, onde o usuário pode:</a:t>
            </a:r>
            <a:endParaRPr sz="3000"/>
          </a:p>
          <a:p>
            <a:pPr indent="-338616" lvl="1" marL="719396" marR="0" rtl="0" algn="just">
              <a:lnSpc>
                <a:spcPct val="119988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Cadastrar novos perfis com dados pessoais e nutricionais</a:t>
            </a:r>
            <a:r>
              <a:rPr lang="en-US" sz="3000"/>
              <a:t>;</a:t>
            </a:r>
            <a:endParaRPr sz="3000"/>
          </a:p>
          <a:p>
            <a:pPr indent="-338616" lvl="1" marL="719396" marR="0" rtl="0" algn="just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Receber cálculos automáticos de TMB, IMC e recomendação de ingestão de água</a:t>
            </a:r>
            <a:r>
              <a:rPr lang="en-US" sz="3000"/>
              <a:t>;</a:t>
            </a:r>
            <a:endParaRPr sz="3000"/>
          </a:p>
          <a:p>
            <a:pPr indent="-338616" lvl="1" marL="719396" marR="0" rtl="0" algn="just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Visualizar sugestões de dieta baseadas em objetivos e restrições alimentares</a:t>
            </a:r>
            <a:r>
              <a:rPr lang="en-US" sz="3000"/>
              <a:t>;</a:t>
            </a:r>
            <a:endParaRPr sz="3000"/>
          </a:p>
          <a:p>
            <a:pPr indent="-338616" lvl="1" marL="719396" marR="0" rtl="0" algn="just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/>
              <a:t>Listas os usuários cadastrados.</a:t>
            </a:r>
            <a:endParaRPr sz="3000"/>
          </a:p>
          <a:p>
            <a:pPr indent="0" lvl="0" marL="914400" marR="0" rtl="0" algn="just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just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garantir a persistência das informações, utilizamos arquivos .json para salvar e carregar usuários e dietas por meio da biblioteca G</a:t>
            </a:r>
            <a:r>
              <a:rPr lang="en-US" sz="3000"/>
              <a:t>SON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Também foi implementado um sistema de restrições alimentares que impede que dietas inadequadas sejam sugeridas.</a:t>
            </a:r>
            <a:endParaRPr sz="3000"/>
          </a:p>
          <a:p>
            <a:pPr indent="0" lvl="0" marL="0" marR="0" rtl="0" algn="just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 para execução:</a:t>
            </a:r>
            <a:endParaRPr sz="3000"/>
          </a:p>
          <a:p>
            <a:pPr indent="-338616" lvl="1" marL="719396" marR="0" rtl="0" algn="just">
              <a:lnSpc>
                <a:spcPct val="119988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 o Java e o Maven instalados no sistema</a:t>
            </a:r>
            <a:r>
              <a:rPr lang="en-US" sz="3000"/>
              <a:t>;</a:t>
            </a:r>
            <a:endParaRPr sz="3000"/>
          </a:p>
          <a:p>
            <a:pPr indent="-338616" lvl="1" marL="719396" marR="0" rtl="0" algn="just">
              <a:lnSpc>
                <a:spcPct val="1199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Compilar e executar o projeto</a:t>
            </a:r>
            <a:r>
              <a:rPr lang="en-US" sz="3000"/>
              <a:t>;</a:t>
            </a:r>
            <a:endParaRPr sz="3000"/>
          </a:p>
        </p:txBody>
      </p:sp>
      <p:sp>
        <p:nvSpPr>
          <p:cNvPr id="116" name="Google Shape;116;p18"/>
          <p:cNvSpPr txBox="1"/>
          <p:nvPr/>
        </p:nvSpPr>
        <p:spPr>
          <a:xfrm>
            <a:off x="5875520" y="514157"/>
            <a:ext cx="50922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1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Desenvolvimento 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19" t="0"/>
            </a:stretch>
          </a:blipFill>
          <a:ln>
            <a:noFill/>
          </a:ln>
        </p:spPr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8719676" cy="1028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68325" y="0"/>
            <a:ext cx="8719675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19" t="0"/>
            </a:stretch>
          </a:blipFill>
          <a:ln>
            <a:noFill/>
          </a:ln>
        </p:spPr>
      </p:sp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1875" y="25"/>
            <a:ext cx="8736125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"/>
            <a:ext cx="9205125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19" t="0"/>
            </a:stretch>
          </a:blipFill>
          <a:ln>
            <a:noFill/>
          </a:ln>
        </p:spPr>
      </p:sp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8575" y="-3"/>
            <a:ext cx="11985901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