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al Bold" panose="020B0604020202020204" charset="0"/>
      <p:regular r:id="rId14"/>
    </p:embeddedFont>
    <p:embeddedFont>
      <p:font typeface="Arial" panose="020B060402020202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4" y="644"/>
            <a:ext cx="18285711" cy="10285713"/>
          </a:xfrm>
          <a:custGeom>
            <a:avLst/>
            <a:gdLst/>
            <a:ahLst/>
            <a:cxnLst/>
            <a:rect l="l" t="t" r="r" b="b"/>
            <a:pathLst>
              <a:path w="18285711" h="10285713">
                <a:moveTo>
                  <a:pt x="0" y="0"/>
                </a:moveTo>
                <a:lnTo>
                  <a:pt x="18285712" y="0"/>
                </a:lnTo>
                <a:lnTo>
                  <a:pt x="18285712" y="10285713"/>
                </a:lnTo>
                <a:lnTo>
                  <a:pt x="0" y="10285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23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4350" y="962025"/>
            <a:ext cx="16280912" cy="838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0"/>
              </a:lnSpc>
            </a:pPr>
            <a:r>
              <a:rPr lang="en-US" sz="421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Limitações: </a:t>
            </a:r>
          </a:p>
          <a:p>
            <a:pPr marL="910410" lvl="1" indent="-455205" algn="l">
              <a:lnSpc>
                <a:spcPts val="5060"/>
              </a:lnSpc>
              <a:spcBef>
                <a:spcPct val="0"/>
              </a:spcBef>
              <a:buFont typeface="Arial"/>
              <a:buChar char="•"/>
            </a:pPr>
            <a:r>
              <a:rPr lang="en-US" sz="42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apenas via terminal — poderia evoluir para uma interface gráfica (GUI) ou aplicação web.</a:t>
            </a:r>
          </a:p>
          <a:p>
            <a:pPr marL="910410" lvl="1" indent="-455205" algn="l">
              <a:lnSpc>
                <a:spcPts val="5060"/>
              </a:lnSpc>
              <a:spcBef>
                <a:spcPct val="0"/>
              </a:spcBef>
              <a:buFont typeface="Arial"/>
              <a:buChar char="•"/>
            </a:pPr>
            <a:r>
              <a:rPr lang="en-US" sz="42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validação completa de dados de entrada pelo usuário.</a:t>
            </a:r>
          </a:p>
          <a:p>
            <a:pPr marL="910410" lvl="1" indent="-455205" algn="l">
              <a:lnSpc>
                <a:spcPts val="5060"/>
              </a:lnSpc>
              <a:spcBef>
                <a:spcPct val="0"/>
              </a:spcBef>
              <a:buFont typeface="Arial"/>
              <a:buChar char="•"/>
            </a:pPr>
            <a:r>
              <a:rPr lang="en-US" sz="42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 em JSON é limitado para múltiplos acessos simultâneos.</a:t>
            </a:r>
          </a:p>
          <a:p>
            <a:pPr algn="l">
              <a:lnSpc>
                <a:spcPts val="5060"/>
              </a:lnSpc>
              <a:spcBef>
                <a:spcPct val="0"/>
              </a:spcBef>
            </a:pPr>
            <a:endParaRPr lang="en-US" sz="42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5060"/>
              </a:lnSpc>
              <a:spcBef>
                <a:spcPct val="0"/>
              </a:spcBef>
            </a:pPr>
            <a:r>
              <a:rPr lang="en-US" sz="42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421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Melhorias futuras possíveis:</a:t>
            </a:r>
          </a:p>
          <a:p>
            <a:pPr marL="910410" lvl="1" indent="-455205" algn="l">
              <a:lnSpc>
                <a:spcPts val="5060"/>
              </a:lnSpc>
              <a:spcBef>
                <a:spcPct val="0"/>
              </a:spcBef>
              <a:buFont typeface="Arial"/>
              <a:buChar char="•"/>
            </a:pPr>
            <a:r>
              <a:rPr lang="en-US" sz="42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Integração com banco de dados real (como MySQL ou MongoDB)</a:t>
            </a:r>
          </a:p>
          <a:p>
            <a:pPr marL="910410" lvl="1" indent="-455205" algn="l">
              <a:lnSpc>
                <a:spcPts val="5060"/>
              </a:lnSpc>
              <a:spcBef>
                <a:spcPct val="0"/>
              </a:spcBef>
              <a:buFont typeface="Arial"/>
              <a:buChar char="•"/>
            </a:pPr>
            <a:r>
              <a:rPr lang="en-US" sz="42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REST para comunicação entre sistemas</a:t>
            </a:r>
          </a:p>
          <a:p>
            <a:pPr marL="910410" lvl="1" indent="-455205" algn="l">
              <a:lnSpc>
                <a:spcPts val="5060"/>
              </a:lnSpc>
              <a:spcBef>
                <a:spcPct val="0"/>
              </a:spcBef>
              <a:buFont typeface="Arial"/>
              <a:buChar char="•"/>
            </a:pPr>
            <a:r>
              <a:rPr lang="en-US" sz="42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 com JavaScript ou framework como React</a:t>
            </a:r>
          </a:p>
          <a:p>
            <a:pPr algn="l">
              <a:lnSpc>
                <a:spcPts val="5060"/>
              </a:lnSpc>
              <a:spcBef>
                <a:spcPct val="0"/>
              </a:spcBef>
            </a:pPr>
            <a:endParaRPr lang="en-US" sz="42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376362"/>
            <a:ext cx="15065638" cy="573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8"/>
              </a:lnSpc>
            </a:pPr>
            <a:endParaRPr/>
          </a:p>
          <a:p>
            <a:pPr algn="ctr">
              <a:lnSpc>
                <a:spcPts val="4978"/>
              </a:lnSpc>
            </a:pPr>
            <a:endParaRPr/>
          </a:p>
          <a:p>
            <a:pPr algn="l">
              <a:lnSpc>
                <a:spcPts val="4978"/>
              </a:lnSpc>
              <a:spcBef>
                <a:spcPct val="0"/>
              </a:spcBef>
            </a:pPr>
            <a:r>
              <a:rPr lang="en-US" sz="41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projeto NutriFácil cumpriu seu papel como ferramenta educativa e funcional, conectando conhecimento técnico com uma aplicação prática no campo da saúde e nutrição. Ele serviu como base sólida para o aprendizado de conceitos fundamentais de desenvolvimento de software, sendo um ponto de partida valioso para versões mais completas e modernas.</a:t>
            </a:r>
          </a:p>
          <a:p>
            <a:pPr algn="ctr">
              <a:lnSpc>
                <a:spcPts val="4978"/>
              </a:lnSpc>
              <a:spcBef>
                <a:spcPct val="0"/>
              </a:spcBef>
            </a:pPr>
            <a:endParaRPr lang="en-US" sz="414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80244" y="914400"/>
            <a:ext cx="3678156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3"/>
              </a:lnSpc>
              <a:spcBef>
                <a:spcPct val="0"/>
              </a:spcBef>
            </a:pPr>
            <a:r>
              <a:rPr lang="en-US" sz="5603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Conclusão</a:t>
            </a:r>
            <a:endParaRPr lang="en-US" sz="5603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84872" y="2912159"/>
            <a:ext cx="7833714" cy="342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3"/>
              </a:lnSpc>
            </a:pPr>
            <a:r>
              <a:rPr lang="en-US" sz="7203" b="1" dirty="0">
                <a:solidFill>
                  <a:srgbClr val="E42B2B"/>
                </a:solidFill>
                <a:latin typeface="Arial Bold"/>
                <a:ea typeface="Arial Bold"/>
                <a:cs typeface="Arial Bold"/>
                <a:sym typeface="Arial Bold"/>
              </a:rPr>
              <a:t>TRABALHO A3</a:t>
            </a:r>
          </a:p>
          <a:p>
            <a:pPr algn="l">
              <a:lnSpc>
                <a:spcPts val="8643"/>
              </a:lnSpc>
            </a:pPr>
            <a:r>
              <a:rPr lang="en-US" sz="7203" b="1" dirty="0">
                <a:solidFill>
                  <a:srgbClr val="E42B2B"/>
                </a:solidFill>
                <a:latin typeface="Arial Bold"/>
                <a:ea typeface="Arial Bold"/>
                <a:cs typeface="Arial Bold"/>
                <a:sym typeface="Arial Bold"/>
              </a:rPr>
              <a:t>NUTRIFÁCIL📊</a:t>
            </a:r>
          </a:p>
          <a:p>
            <a:pPr algn="l">
              <a:lnSpc>
                <a:spcPts val="8643"/>
              </a:lnSpc>
            </a:pPr>
            <a:endParaRPr lang="en-US" sz="7203" b="1" dirty="0">
              <a:solidFill>
                <a:srgbClr val="E42B2B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1026" y="923925"/>
            <a:ext cx="504837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7"/>
              </a:lnSpc>
            </a:pPr>
            <a:r>
              <a:rPr lang="en-US" sz="4955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INTEGRANTES: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1026" y="2543786"/>
            <a:ext cx="10335519" cy="558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3"/>
              </a:lnSpc>
            </a:pPr>
            <a:r>
              <a:rPr lang="en-US" sz="45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Arthur Felipe SIlva Leandro</a:t>
            </a:r>
          </a:p>
          <a:p>
            <a:pPr algn="l">
              <a:lnSpc>
                <a:spcPts val="5403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Alves Amorim Vasconcelos</a:t>
            </a:r>
          </a:p>
          <a:p>
            <a:pPr algn="l">
              <a:lnSpc>
                <a:spcPts val="5403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 Joseph Faria</a:t>
            </a:r>
          </a:p>
          <a:p>
            <a:pPr algn="l">
              <a:lnSpc>
                <a:spcPts val="5403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 Henrique de Melo Silva</a:t>
            </a:r>
          </a:p>
          <a:p>
            <a:pPr algn="l">
              <a:lnSpc>
                <a:spcPts val="5403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Josué Israel Rodrigues</a:t>
            </a:r>
          </a:p>
          <a:p>
            <a:pPr algn="l">
              <a:lnSpc>
                <a:spcPts val="5403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Matheus Magalhães Alves Lopes</a:t>
            </a:r>
          </a:p>
          <a:p>
            <a:pPr algn="l">
              <a:lnSpc>
                <a:spcPts val="5403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 Oliveira Souza</a:t>
            </a:r>
          </a:p>
          <a:p>
            <a:pPr algn="l">
              <a:lnSpc>
                <a:spcPts val="5403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Ideval Alves de Lima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61968" y="1647420"/>
            <a:ext cx="13954335" cy="639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13"/>
              </a:lnSpc>
            </a:pPr>
            <a:r>
              <a:rPr lang="en-US" sz="392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Introdução</a:t>
            </a:r>
          </a:p>
          <a:p>
            <a:pPr algn="ctr">
              <a:lnSpc>
                <a:spcPts val="4713"/>
              </a:lnSpc>
            </a:pPr>
            <a:endParaRPr lang="en-US" sz="3928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713"/>
              </a:lnSpc>
            </a:pPr>
            <a:r>
              <a:rPr lang="en-US" sz="39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NutriFácil é um sistema de software desenvolvido para auxiliar no acompanhamento da saúde nutricional de usuários. Com base em dados fornecidos pelo próprio usuário, como peso, altura, idade, sexo e objetivo pessoal (emagrecimento ou hipertrofia), o sistema calcula informações importantes como o IMC, a TMB e o consumo ideal diário de água. A aplicação também sugere dietas personalizadas, considerando possíveis restrições alimentares.</a:t>
            </a:r>
          </a:p>
          <a:p>
            <a:pPr algn="ctr">
              <a:lnSpc>
                <a:spcPts val="3202"/>
              </a:lnSpc>
              <a:spcBef>
                <a:spcPct val="0"/>
              </a:spcBef>
            </a:pPr>
            <a:endParaRPr lang="en-US" sz="39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3022" y="1209675"/>
            <a:ext cx="15132196" cy="777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Motivação</a:t>
            </a:r>
          </a:p>
          <a:p>
            <a:pPr algn="ctr">
              <a:lnSpc>
                <a:spcPts val="5806"/>
              </a:lnSpc>
            </a:pPr>
            <a:endParaRPr lang="en-US" sz="4338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966"/>
              </a:lnSpc>
              <a:spcBef>
                <a:spcPct val="0"/>
              </a:spcBef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Nosso estilo de vida moderno tem contribuído para o aumento de problemas relacionados à saúde, como obesidade, sedentarismo e má alimentação. Muitos usuários não têm conhecimento sobre seus próprios parâmetros corporais nem sabem como calcular suas necessidades calóricas diárias.</a:t>
            </a:r>
          </a:p>
          <a:p>
            <a:pPr algn="ctr">
              <a:lnSpc>
                <a:spcPts val="4966"/>
              </a:lnSpc>
              <a:spcBef>
                <a:spcPct val="0"/>
              </a:spcBef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motivação para este projeto surgiu da necessidade de criar uma solução simples e acessível que auxilie pessoas comuns a entenderem melhor suas demandas nutricionais e a tomarem decisões mais informadas em relação à alimentação e à saúde.</a:t>
            </a:r>
          </a:p>
          <a:p>
            <a:pPr algn="ctr">
              <a:lnSpc>
                <a:spcPts val="4966"/>
              </a:lnSpc>
              <a:spcBef>
                <a:spcPct val="0"/>
              </a:spcBef>
            </a:pPr>
            <a:endParaRPr lang="en-US" sz="41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3022" y="1209675"/>
            <a:ext cx="15132196" cy="777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sz="4338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Motivação</a:t>
            </a:r>
          </a:p>
          <a:p>
            <a:pPr algn="ctr">
              <a:lnSpc>
                <a:spcPts val="5806"/>
              </a:lnSpc>
            </a:pPr>
            <a:endParaRPr lang="en-US" sz="4338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966"/>
              </a:lnSpc>
              <a:spcBef>
                <a:spcPct val="0"/>
              </a:spcBef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Nosso estilo de vida moderno tem contribuído para o aumento de problemas relacionados à saúde, como obesidade, sedentarismo e má alimentação. Muitos usuários não têm conhecimento sobre seus próprios parâmetros corporais nem sabem como calcular suas necessidades calóricas diárias.</a:t>
            </a:r>
          </a:p>
          <a:p>
            <a:pPr algn="ctr">
              <a:lnSpc>
                <a:spcPts val="4966"/>
              </a:lnSpc>
              <a:spcBef>
                <a:spcPct val="0"/>
              </a:spcBef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motivação para este projeto surgiu da necessidade de criar uma solução simples e acessível que auxilie pessoas comuns a entenderem melhor suas demandas nutricionais e a tomarem decisões mais informadas em relação à alimentação e à saúde.</a:t>
            </a:r>
          </a:p>
          <a:p>
            <a:pPr algn="ctr">
              <a:lnSpc>
                <a:spcPts val="4966"/>
              </a:lnSpc>
              <a:spcBef>
                <a:spcPct val="0"/>
              </a:spcBef>
            </a:pPr>
            <a:endParaRPr lang="en-US" sz="41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7805" y="1810136"/>
            <a:ext cx="16127732" cy="712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8"/>
              </a:lnSpc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foi desenvolvido em Java, utilizando estrutura orientada a objetos. O projeto funciona por meio de um menu interativo no terminal, onde o usuário pode:</a:t>
            </a:r>
          </a:p>
          <a:p>
            <a:pPr marL="719396" lvl="1" indent="-359698" algn="l">
              <a:lnSpc>
                <a:spcPts val="3998"/>
              </a:lnSpc>
              <a:buFont typeface="Arial"/>
              <a:buChar char="•"/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Cadastrar novos perfis com dados pessoais e nutricionais.</a:t>
            </a:r>
          </a:p>
          <a:p>
            <a:pPr marL="719396" lvl="1" indent="-359698" algn="l">
              <a:lnSpc>
                <a:spcPts val="3998"/>
              </a:lnSpc>
              <a:spcBef>
                <a:spcPct val="0"/>
              </a:spcBef>
              <a:buFont typeface="Arial"/>
              <a:buChar char="•"/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cálculos automáticos de TMB, IMC e recomendação de ingestão de água.</a:t>
            </a:r>
          </a:p>
          <a:p>
            <a:pPr marL="719396" lvl="1" indent="-359698" algn="l">
              <a:lnSpc>
                <a:spcPts val="3998"/>
              </a:lnSpc>
              <a:spcBef>
                <a:spcPct val="0"/>
              </a:spcBef>
              <a:buFont typeface="Arial"/>
              <a:buChar char="•"/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sugestões de dieta baseadas em objetivos e restrições alimentares.</a:t>
            </a:r>
          </a:p>
          <a:p>
            <a:pPr marL="719396" lvl="1" indent="-359698" algn="l">
              <a:lnSpc>
                <a:spcPts val="3998"/>
              </a:lnSpc>
              <a:spcBef>
                <a:spcPct val="0"/>
              </a:spcBef>
              <a:buFont typeface="Arial"/>
              <a:buChar char="•"/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Armazenar os dados em arquivos JSON de forma simples e organizada.</a:t>
            </a:r>
          </a:p>
          <a:p>
            <a:pPr algn="l">
              <a:lnSpc>
                <a:spcPts val="3998"/>
              </a:lnSpc>
              <a:spcBef>
                <a:spcPct val="0"/>
              </a:spcBef>
            </a:pPr>
            <a:endParaRPr lang="en-US" sz="333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998"/>
              </a:lnSpc>
              <a:spcBef>
                <a:spcPct val="0"/>
              </a:spcBef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garantir a persistência das informações, utilizamos arquivos .json para salvar e carregar usuários e dietas. Também foi implementado um sistema de restrições alimentares que impede que dietas inadequadas sejam sugeridas.</a:t>
            </a:r>
          </a:p>
          <a:p>
            <a:pPr algn="l">
              <a:lnSpc>
                <a:spcPts val="3998"/>
              </a:lnSpc>
              <a:spcBef>
                <a:spcPct val="0"/>
              </a:spcBef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para execução:</a:t>
            </a:r>
          </a:p>
          <a:p>
            <a:pPr marL="719396" lvl="1" indent="-359698" algn="l">
              <a:lnSpc>
                <a:spcPts val="3998"/>
              </a:lnSpc>
              <a:spcBef>
                <a:spcPct val="0"/>
              </a:spcBef>
              <a:buFont typeface="Arial"/>
              <a:buChar char="•"/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 o Java e o Maven instalados no sistema.</a:t>
            </a:r>
          </a:p>
          <a:p>
            <a:pPr marL="719396" lvl="1" indent="-359698" algn="l">
              <a:lnSpc>
                <a:spcPts val="3998"/>
              </a:lnSpc>
              <a:spcBef>
                <a:spcPct val="0"/>
              </a:spcBef>
              <a:buFont typeface="Arial"/>
              <a:buChar char="•"/>
            </a:pPr>
            <a:r>
              <a:rPr lang="en-US" sz="33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Compilar e executar o projeto via terminal usando os comandos Maven.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75520" y="514157"/>
            <a:ext cx="5092303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7"/>
              </a:lnSpc>
              <a:spcBef>
                <a:spcPct val="0"/>
              </a:spcBef>
            </a:pPr>
            <a:r>
              <a:rPr lang="en-US" sz="471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4378" y="952500"/>
            <a:ext cx="14064460" cy="864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9"/>
              </a:lnSpc>
            </a:pPr>
            <a:endParaRPr/>
          </a:p>
          <a:p>
            <a:pPr algn="l">
              <a:lnSpc>
                <a:spcPts val="4509"/>
              </a:lnSpc>
            </a:pPr>
            <a:r>
              <a:rPr lang="en-US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NutriFácil foi capaz de atender aos principais objetivos propostos:</a:t>
            </a:r>
          </a:p>
          <a:p>
            <a:pPr algn="l">
              <a:lnSpc>
                <a:spcPts val="4509"/>
              </a:lnSpc>
            </a:pPr>
            <a:endParaRPr lang="en-US"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1288" lvl="1" indent="-405644" algn="l">
              <a:lnSpc>
                <a:spcPts val="4509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preciso e automatizado das métricas corporais.</a:t>
            </a:r>
          </a:p>
          <a:p>
            <a:pPr marL="811288" lvl="1" indent="-405644" algn="l">
              <a:lnSpc>
                <a:spcPts val="4509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Geração de recomendações calóricas de acordo com metas pessoais.</a:t>
            </a:r>
          </a:p>
          <a:p>
            <a:pPr marL="811288" lvl="1" indent="-405644" algn="l">
              <a:lnSpc>
                <a:spcPts val="4509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 de dietas compatíveis com preferências e restrições.</a:t>
            </a:r>
          </a:p>
          <a:p>
            <a:pPr marL="811288" lvl="1" indent="-405644" algn="l">
              <a:lnSpc>
                <a:spcPts val="4509"/>
              </a:lnSpc>
              <a:buFont typeface="Arial"/>
              <a:buChar char="•"/>
            </a:pPr>
            <a:r>
              <a:rPr lang="en-US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 seguro dos dados dos usuários, permitindo reutilização.</a:t>
            </a:r>
          </a:p>
          <a:p>
            <a:pPr algn="l">
              <a:lnSpc>
                <a:spcPts val="4509"/>
              </a:lnSpc>
            </a:pPr>
            <a:endParaRPr lang="en-US"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4509"/>
              </a:lnSpc>
            </a:pPr>
            <a:r>
              <a:rPr lang="en-US" sz="3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projeto demonstrou ser funcional e útil para pessoas que desejam manter um controle nutricional de forma simples, sem depender de ferramentas complexas ou pagas.</a:t>
            </a:r>
          </a:p>
          <a:p>
            <a:pPr algn="ctr">
              <a:lnSpc>
                <a:spcPts val="4509"/>
              </a:lnSpc>
              <a:spcBef>
                <a:spcPct val="0"/>
              </a:spcBef>
            </a:pPr>
            <a:endParaRPr lang="en-US" sz="37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67102" y="571500"/>
            <a:ext cx="3358178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  <a:spcBef>
                <a:spcPct val="0"/>
              </a:spcBef>
            </a:pPr>
            <a:r>
              <a:rPr lang="en-US" sz="4803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Resultados</a:t>
            </a:r>
            <a:endParaRPr lang="en-US" sz="4803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23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98972" y="2512116"/>
            <a:ext cx="13222004" cy="60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7"/>
              </a:lnSpc>
            </a:pPr>
            <a:endParaRPr/>
          </a:p>
          <a:p>
            <a:pPr algn="l">
              <a:lnSpc>
                <a:spcPts val="5567"/>
              </a:lnSpc>
            </a:pPr>
            <a:r>
              <a:rPr lang="en-US" sz="46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projeto é uma aplicação que oferece suporte básico à nutrição personalizada, reunindo cálculos importantes como TMB, IMC e consumo diário de água, com base em dados pessoais fornecidos pelo usuário. Além disso, associa automaticamente dietas compatíveis com restrições alimentares individuais.</a:t>
            </a:r>
          </a:p>
          <a:p>
            <a:pPr algn="l">
              <a:lnSpc>
                <a:spcPts val="5567"/>
              </a:lnSpc>
              <a:spcBef>
                <a:spcPct val="0"/>
              </a:spcBef>
            </a:pPr>
            <a:endParaRPr lang="en-US" sz="463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37032" y="1165986"/>
            <a:ext cx="7545884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3"/>
              </a:lnSpc>
              <a:spcBef>
                <a:spcPct val="0"/>
              </a:spcBef>
            </a:pPr>
            <a:r>
              <a:rPr lang="en-US" sz="5603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Considerações Finais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667</Words>
  <Application>Microsoft Office PowerPoint</Application>
  <PresentationFormat>Personalizar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</dc:title>
  <dc:creator>Arthur Felipe Silva Leandro</dc:creator>
  <cp:lastModifiedBy>Arthur Felipe Silva Leandro</cp:lastModifiedBy>
  <cp:revision>2</cp:revision>
  <dcterms:created xsi:type="dcterms:W3CDTF">2006-08-16T00:00:00Z</dcterms:created>
  <dcterms:modified xsi:type="dcterms:W3CDTF">2025-06-11T03:10:17Z</dcterms:modified>
  <dc:identifier>DAGqAu9l_MA</dc:identifier>
</cp:coreProperties>
</file>