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63BE-751A-4745-BF30-232599EE7016}"/>
              </a:ext>
            </a:extLst>
          </p:cNvPr>
          <p:cNvSpPr>
            <a:spLocks noGrp="1"/>
          </p:cNvSpPr>
          <p:nvPr>
            <p:ph type="ctrTitle"/>
          </p:nvPr>
        </p:nvSpPr>
        <p:spPr/>
        <p:txBody>
          <a:bodyPr/>
          <a:lstStyle/>
          <a:p>
            <a:r>
              <a:rPr lang="en-US" dirty="0"/>
              <a:t>AWS-Cloud Computing</a:t>
            </a:r>
          </a:p>
        </p:txBody>
      </p:sp>
      <p:sp>
        <p:nvSpPr>
          <p:cNvPr id="3" name="Subtitle 2">
            <a:extLst>
              <a:ext uri="{FF2B5EF4-FFF2-40B4-BE49-F238E27FC236}">
                <a16:creationId xmlns:a16="http://schemas.microsoft.com/office/drawing/2014/main" id="{88809373-EF5E-44D4-9630-1C5E9DBAC3B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989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0751B9-6A29-437C-B9B0-1F357F24B576}"/>
              </a:ext>
            </a:extLst>
          </p:cNvPr>
          <p:cNvPicPr>
            <a:picLocks noChangeAspect="1"/>
          </p:cNvPicPr>
          <p:nvPr/>
        </p:nvPicPr>
        <p:blipFill>
          <a:blip r:embed="rId2"/>
          <a:stretch>
            <a:fillRect/>
          </a:stretch>
        </p:blipFill>
        <p:spPr>
          <a:xfrm>
            <a:off x="139337" y="161598"/>
            <a:ext cx="4172532" cy="4706007"/>
          </a:xfrm>
          <a:prstGeom prst="rect">
            <a:avLst/>
          </a:prstGeom>
        </p:spPr>
      </p:pic>
      <p:pic>
        <p:nvPicPr>
          <p:cNvPr id="8" name="Picture 7">
            <a:extLst>
              <a:ext uri="{FF2B5EF4-FFF2-40B4-BE49-F238E27FC236}">
                <a16:creationId xmlns:a16="http://schemas.microsoft.com/office/drawing/2014/main" id="{66432CDB-EA6C-4899-BD3F-CF569EDA8945}"/>
              </a:ext>
            </a:extLst>
          </p:cNvPr>
          <p:cNvPicPr>
            <a:picLocks noChangeAspect="1"/>
          </p:cNvPicPr>
          <p:nvPr/>
        </p:nvPicPr>
        <p:blipFill>
          <a:blip r:embed="rId3"/>
          <a:stretch>
            <a:fillRect/>
          </a:stretch>
        </p:blipFill>
        <p:spPr>
          <a:xfrm>
            <a:off x="6166475" y="231722"/>
            <a:ext cx="4039164" cy="2057687"/>
          </a:xfrm>
          <a:prstGeom prst="rect">
            <a:avLst/>
          </a:prstGeom>
        </p:spPr>
      </p:pic>
      <p:pic>
        <p:nvPicPr>
          <p:cNvPr id="10" name="Picture 9">
            <a:extLst>
              <a:ext uri="{FF2B5EF4-FFF2-40B4-BE49-F238E27FC236}">
                <a16:creationId xmlns:a16="http://schemas.microsoft.com/office/drawing/2014/main" id="{0F90F2D7-BABF-4290-A0D1-001E88FD5A5C}"/>
              </a:ext>
            </a:extLst>
          </p:cNvPr>
          <p:cNvPicPr>
            <a:picLocks noChangeAspect="1"/>
          </p:cNvPicPr>
          <p:nvPr/>
        </p:nvPicPr>
        <p:blipFill>
          <a:blip r:embed="rId4"/>
          <a:stretch>
            <a:fillRect/>
          </a:stretch>
        </p:blipFill>
        <p:spPr>
          <a:xfrm>
            <a:off x="1528917" y="5191029"/>
            <a:ext cx="9564435" cy="1352739"/>
          </a:xfrm>
          <a:prstGeom prst="rect">
            <a:avLst/>
          </a:prstGeom>
        </p:spPr>
      </p:pic>
    </p:spTree>
    <p:extLst>
      <p:ext uri="{BB962C8B-B14F-4D97-AF65-F5344CB8AC3E}">
        <p14:creationId xmlns:p14="http://schemas.microsoft.com/office/powerpoint/2010/main" val="401186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B1CC6-471B-4AFA-B4EB-232E1A7782A0}"/>
              </a:ext>
            </a:extLst>
          </p:cNvPr>
          <p:cNvSpPr txBox="1"/>
          <p:nvPr/>
        </p:nvSpPr>
        <p:spPr>
          <a:xfrm>
            <a:off x="731520" y="452846"/>
            <a:ext cx="9631680" cy="6463308"/>
          </a:xfrm>
          <a:prstGeom prst="rect">
            <a:avLst/>
          </a:prstGeom>
          <a:noFill/>
        </p:spPr>
        <p:txBody>
          <a:bodyPr wrap="square" rtlCol="0">
            <a:spAutoFit/>
          </a:bodyPr>
          <a:lstStyle/>
          <a:p>
            <a:pPr algn="l"/>
            <a:r>
              <a:rPr lang="en-US" b="1" i="0" dirty="0">
                <a:solidFill>
                  <a:srgbClr val="45526C"/>
                </a:solidFill>
                <a:effectLst/>
                <a:latin typeface="circular"/>
              </a:rPr>
              <a:t>Storage</a:t>
            </a:r>
          </a:p>
          <a:p>
            <a:pPr algn="l"/>
            <a:r>
              <a:rPr lang="en-US" b="0" i="0" dirty="0">
                <a:solidFill>
                  <a:srgbClr val="091E42"/>
                </a:solidFill>
                <a:effectLst/>
                <a:latin typeface="freight-text-pro"/>
              </a:rPr>
              <a:t>Cloud storage allows us to store data and is a critical component in any cloud-based application. It is a method of storing, retrieving, and sharing data among multiple users.</a:t>
            </a:r>
          </a:p>
          <a:p>
            <a:pPr algn="l"/>
            <a:r>
              <a:rPr lang="en-US" b="0" i="0" dirty="0">
                <a:solidFill>
                  <a:srgbClr val="091E42"/>
                </a:solidFill>
                <a:effectLst/>
                <a:latin typeface="freight-text-pro"/>
              </a:rPr>
              <a:t>There are three types of cloud storage on AWS:</a:t>
            </a:r>
          </a:p>
          <a:p>
            <a:pPr algn="l">
              <a:buFont typeface="+mj-lt"/>
              <a:buAutoNum type="arabicPeriod"/>
            </a:pPr>
            <a:r>
              <a:rPr lang="en-US" b="1" i="0" dirty="0">
                <a:solidFill>
                  <a:srgbClr val="091E42"/>
                </a:solidFill>
                <a:effectLst/>
                <a:latin typeface="freight-text-pro"/>
              </a:rPr>
              <a:t>Object storage</a:t>
            </a:r>
            <a:r>
              <a:rPr lang="en-US" b="0" i="0" dirty="0">
                <a:solidFill>
                  <a:srgbClr val="091E42"/>
                </a:solidFill>
                <a:effectLst/>
                <a:latin typeface="freight-text-pro"/>
              </a:rPr>
              <a:t>: Object storage is a flat structure in which files are broken into separate pieces or objects and are kept in a single repository or flat environment instead of being kept in separate files and folders. It is like keeping all the data units (objects) in one large storage pool. This kind of storage can handle large amounts of unstructured data easily and has practically unlimited scalability. </a:t>
            </a:r>
            <a:br>
              <a:rPr lang="en-US" b="0" i="0" dirty="0">
                <a:solidFill>
                  <a:srgbClr val="091E42"/>
                </a:solidFill>
                <a:effectLst/>
                <a:latin typeface="freight-text-pro"/>
              </a:rPr>
            </a:br>
            <a:r>
              <a:rPr lang="en-US" b="0" i="0" dirty="0">
                <a:solidFill>
                  <a:srgbClr val="091E42"/>
                </a:solidFill>
                <a:effectLst/>
                <a:latin typeface="freight-text-pro"/>
              </a:rPr>
              <a:t>Object storage solutions like </a:t>
            </a:r>
            <a:r>
              <a:rPr lang="en-US" b="1" i="0" dirty="0">
                <a:solidFill>
                  <a:srgbClr val="091E42"/>
                </a:solidFill>
                <a:effectLst/>
                <a:latin typeface="freight-text-pro"/>
              </a:rPr>
              <a:t>Amazon Simple Storage Service (Amazon S3)</a:t>
            </a:r>
            <a:r>
              <a:rPr lang="en-US" b="0" i="0" dirty="0">
                <a:solidFill>
                  <a:srgbClr val="091E42"/>
                </a:solidFill>
                <a:effectLst/>
                <a:latin typeface="freight-text-pro"/>
              </a:rPr>
              <a:t> are ideal for building new applications from scratch which require scalability and flexibility.</a:t>
            </a:r>
            <a:br>
              <a:rPr lang="en-US" b="0" i="0" dirty="0">
                <a:solidFill>
                  <a:srgbClr val="091E42"/>
                </a:solidFill>
                <a:effectLst/>
                <a:latin typeface="freight-text-pro"/>
              </a:rPr>
            </a:br>
            <a:r>
              <a:rPr lang="en-US" b="0" i="0" dirty="0">
                <a:solidFill>
                  <a:srgbClr val="091E42"/>
                </a:solidFill>
                <a:effectLst/>
                <a:latin typeface="freight-text-pro"/>
              </a:rPr>
              <a:t>​​Amazon S3 allows you to access data from anywhere and on a massive scale. Data in S3 is stored as objects in resources known as </a:t>
            </a:r>
            <a:r>
              <a:rPr lang="en-US" b="1" i="0" dirty="0">
                <a:solidFill>
                  <a:srgbClr val="091E42"/>
                </a:solidFill>
                <a:effectLst/>
                <a:latin typeface="freight-text-pro"/>
              </a:rPr>
              <a:t>buckets</a:t>
            </a:r>
          </a:p>
          <a:p>
            <a:pPr algn="l">
              <a:buFont typeface="+mj-lt"/>
              <a:buAutoNum type="arabicPeriod"/>
            </a:pPr>
            <a:r>
              <a:rPr lang="en-US" b="1" i="0" dirty="0">
                <a:solidFill>
                  <a:srgbClr val="091E42"/>
                </a:solidFill>
                <a:effectLst/>
                <a:latin typeface="freight-text-pro"/>
              </a:rPr>
              <a:t>File storage</a:t>
            </a:r>
            <a:r>
              <a:rPr lang="en-US" b="0" i="0" dirty="0">
                <a:solidFill>
                  <a:srgbClr val="091E42"/>
                </a:solidFill>
                <a:effectLst/>
                <a:latin typeface="freight-text-pro"/>
              </a:rPr>
              <a:t>: File storage uses metadata and directories to organize data in files that are stored inside a folder. It’s like a file cabinet where you have specific drawers and within those drawers, you have specific folders which contain data as files. This kind of storage is easy to access on a small scale but not good for large-scale data storage. </a:t>
            </a:r>
            <a:r>
              <a:rPr lang="en-US" b="1" i="0" dirty="0">
                <a:solidFill>
                  <a:srgbClr val="091E42"/>
                </a:solidFill>
                <a:effectLst/>
                <a:latin typeface="freight-text-pro"/>
              </a:rPr>
              <a:t>Amazon Elastic File System (EFS)</a:t>
            </a:r>
            <a:r>
              <a:rPr lang="en-US" b="0" i="0" dirty="0">
                <a:solidFill>
                  <a:srgbClr val="091E42"/>
                </a:solidFill>
                <a:effectLst/>
                <a:latin typeface="freight-text-pro"/>
              </a:rPr>
              <a:t> is one example of file storage in AWS.</a:t>
            </a:r>
            <a:br>
              <a:rPr lang="en-US" b="0" i="0" dirty="0">
                <a:solidFill>
                  <a:srgbClr val="091E42"/>
                </a:solidFill>
                <a:effectLst/>
                <a:latin typeface="freight-text-pro"/>
              </a:rPr>
            </a:br>
            <a:r>
              <a:rPr lang="en-US" b="0" i="0" dirty="0">
                <a:solidFill>
                  <a:srgbClr val="091E42"/>
                </a:solidFill>
                <a:effectLst/>
                <a:latin typeface="freight-text-pro"/>
              </a:rPr>
              <a:t> </a:t>
            </a:r>
          </a:p>
          <a:p>
            <a:pPr algn="l">
              <a:buFont typeface="+mj-lt"/>
              <a:buAutoNum type="arabicPeriod"/>
            </a:pPr>
            <a:r>
              <a:rPr lang="en-US" b="1" i="0" dirty="0">
                <a:solidFill>
                  <a:srgbClr val="091E42"/>
                </a:solidFill>
                <a:effectLst/>
                <a:latin typeface="freight-text-pro"/>
              </a:rPr>
              <a:t>Block Storage</a:t>
            </a:r>
            <a:r>
              <a:rPr lang="en-US" b="0" i="0" dirty="0">
                <a:solidFill>
                  <a:srgbClr val="091E42"/>
                </a:solidFill>
                <a:effectLst/>
                <a:latin typeface="freight-text-pro"/>
              </a:rPr>
              <a:t>: In block storage, data is divided into fixed-sized chunks, known as blocks, and each block is assigned a unique identifier. These blocks can be stored in different environments, such as one block in Windows and the rest in Ubuntu. They are fast and easy to modify. Examples of block storage in AWS include Amazon </a:t>
            </a:r>
            <a:r>
              <a:rPr lang="en-US" b="1" i="0" dirty="0">
                <a:solidFill>
                  <a:srgbClr val="091E42"/>
                </a:solidFill>
                <a:effectLst/>
                <a:latin typeface="freight-text-pro"/>
              </a:rPr>
              <a:t>Elastic Block Store (EBS)</a:t>
            </a:r>
            <a:r>
              <a:rPr lang="en-US" b="0" i="0" dirty="0">
                <a:solidFill>
                  <a:srgbClr val="091E42"/>
                </a:solidFill>
                <a:effectLst/>
                <a:latin typeface="freight-text-pro"/>
              </a:rPr>
              <a:t>.</a:t>
            </a:r>
          </a:p>
          <a:p>
            <a:endParaRPr lang="en-US" dirty="0"/>
          </a:p>
        </p:txBody>
      </p:sp>
    </p:spTree>
    <p:extLst>
      <p:ext uri="{BB962C8B-B14F-4D97-AF65-F5344CB8AC3E}">
        <p14:creationId xmlns:p14="http://schemas.microsoft.com/office/powerpoint/2010/main" val="191740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E4B94-A66D-4B35-BAB6-AE12DA038288}"/>
              </a:ext>
            </a:extLst>
          </p:cNvPr>
          <p:cNvSpPr txBox="1"/>
          <p:nvPr/>
        </p:nvSpPr>
        <p:spPr>
          <a:xfrm>
            <a:off x="722811" y="452846"/>
            <a:ext cx="9788435" cy="6186309"/>
          </a:xfrm>
          <a:prstGeom prst="rect">
            <a:avLst/>
          </a:prstGeom>
          <a:noFill/>
        </p:spPr>
        <p:txBody>
          <a:bodyPr wrap="square" rtlCol="0">
            <a:spAutoFit/>
          </a:bodyPr>
          <a:lstStyle/>
          <a:p>
            <a:pPr algn="l"/>
            <a:r>
              <a:rPr lang="en-US" b="1" i="0" dirty="0">
                <a:solidFill>
                  <a:srgbClr val="45526C"/>
                </a:solidFill>
                <a:effectLst/>
                <a:latin typeface="circular"/>
              </a:rPr>
              <a:t>Compute</a:t>
            </a:r>
            <a:endParaRPr lang="en-US" b="0" i="0" dirty="0">
              <a:solidFill>
                <a:srgbClr val="45526C"/>
              </a:solidFill>
              <a:effectLst/>
              <a:latin typeface="circular"/>
            </a:endParaRPr>
          </a:p>
          <a:p>
            <a:pPr algn="l"/>
            <a:r>
              <a:rPr lang="en-US" b="0" i="0" dirty="0">
                <a:solidFill>
                  <a:srgbClr val="091E42"/>
                </a:solidFill>
                <a:effectLst/>
                <a:latin typeface="freight-text-pro"/>
              </a:rPr>
              <a:t>Amazon offers a wide range of computing services. Compute services are a set of physical servers in a data center that power an operating system through memory, processing, and storage infrastructure. </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AWS offers a wide variety of computing resources that offer computing power for different functions. Amazon compute services include </a:t>
            </a:r>
            <a:r>
              <a:rPr lang="en-US" b="1" i="0" dirty="0">
                <a:solidFill>
                  <a:srgbClr val="091E42"/>
                </a:solidFill>
                <a:effectLst/>
                <a:latin typeface="freight-text-pro"/>
              </a:rPr>
              <a:t>AWS Elastic Compute Cloud (or amazon EC2)</a:t>
            </a:r>
            <a:r>
              <a:rPr lang="en-US" b="0" i="0" dirty="0">
                <a:solidFill>
                  <a:srgbClr val="091E42"/>
                </a:solidFill>
                <a:effectLst/>
                <a:latin typeface="freight-text-pro"/>
              </a:rPr>
              <a:t>, </a:t>
            </a:r>
            <a:r>
              <a:rPr lang="en-US" b="1" i="0" dirty="0">
                <a:solidFill>
                  <a:srgbClr val="091E42"/>
                </a:solidFill>
                <a:effectLst/>
                <a:latin typeface="freight-text-pro"/>
              </a:rPr>
              <a:t>AWS Lambda</a:t>
            </a:r>
            <a:r>
              <a:rPr lang="en-US" b="0" i="0" dirty="0">
                <a:solidFill>
                  <a:srgbClr val="091E42"/>
                </a:solidFill>
                <a:effectLst/>
                <a:latin typeface="freight-text-pro"/>
              </a:rPr>
              <a:t>, and </a:t>
            </a:r>
            <a:r>
              <a:rPr lang="en-US" b="1" i="0" dirty="0">
                <a:solidFill>
                  <a:srgbClr val="091E42"/>
                </a:solidFill>
                <a:effectLst/>
                <a:latin typeface="freight-text-pro"/>
              </a:rPr>
              <a:t>AWS Elastic Beanstalk.</a:t>
            </a:r>
            <a:endParaRPr lang="en-US" b="0" i="0" dirty="0">
              <a:solidFill>
                <a:srgbClr val="091E42"/>
              </a:solidFill>
              <a:effectLst/>
              <a:latin typeface="freight-text-pro"/>
            </a:endParaRP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Amazon EC2 allows you to obtain virtual compute capacity. In EC2, a virtual machine is known as an </a:t>
            </a:r>
            <a:r>
              <a:rPr lang="en-US" b="1" i="0" dirty="0">
                <a:solidFill>
                  <a:srgbClr val="091E42"/>
                </a:solidFill>
                <a:effectLst/>
                <a:latin typeface="freight-text-pro"/>
              </a:rPr>
              <a:t>instance</a:t>
            </a:r>
            <a:r>
              <a:rPr lang="en-US" b="0" i="0" dirty="0">
                <a:solidFill>
                  <a:srgbClr val="091E42"/>
                </a:solidFill>
                <a:effectLst/>
                <a:latin typeface="freight-text-pro"/>
              </a:rPr>
              <a:t>. Instances can be created with various configurations encompassing CPU, RAM, bandwidth, and operating systems. EC2 is an elastic service, meaning the services can be scaled up or down depending upon the requirements. </a:t>
            </a:r>
          </a:p>
          <a:p>
            <a:pPr algn="l"/>
            <a:endParaRPr lang="en-US" dirty="0">
              <a:solidFill>
                <a:srgbClr val="091E42"/>
              </a:solidFill>
              <a:latin typeface="freight-text-pro"/>
            </a:endParaRPr>
          </a:p>
          <a:p>
            <a:pPr algn="l"/>
            <a:r>
              <a:rPr lang="en-US" b="0" i="0" dirty="0">
                <a:solidFill>
                  <a:srgbClr val="091E42"/>
                </a:solidFill>
                <a:effectLst/>
                <a:latin typeface="freight-text-pro"/>
              </a:rPr>
              <a:t>Amazon EC2 instances are billed per second increment. The actual price depends on the instance type and the plan you choose. There are three main plans:</a:t>
            </a:r>
          </a:p>
          <a:p>
            <a:pPr algn="l">
              <a:buFont typeface="+mj-lt"/>
              <a:buAutoNum type="arabicPeriod"/>
            </a:pPr>
            <a:r>
              <a:rPr lang="en-US" b="1" i="0" dirty="0">
                <a:solidFill>
                  <a:srgbClr val="091E42"/>
                </a:solidFill>
                <a:effectLst/>
                <a:latin typeface="freight-text-pro"/>
              </a:rPr>
              <a:t>On-demand services </a:t>
            </a:r>
            <a:r>
              <a:rPr lang="en-US" b="0" i="0" dirty="0">
                <a:solidFill>
                  <a:srgbClr val="091E42"/>
                </a:solidFill>
                <a:effectLst/>
                <a:latin typeface="freight-text-pro"/>
              </a:rPr>
              <a:t>are launched as per requirement and are suitable for short-term, unpredictable workloads.</a:t>
            </a:r>
          </a:p>
          <a:p>
            <a:pPr algn="l">
              <a:buFont typeface="+mj-lt"/>
              <a:buAutoNum type="arabicPeriod"/>
            </a:pPr>
            <a:r>
              <a:rPr lang="en-US" b="1" i="0" dirty="0">
                <a:solidFill>
                  <a:srgbClr val="091E42"/>
                </a:solidFill>
                <a:effectLst/>
                <a:latin typeface="freight-text-pro"/>
              </a:rPr>
              <a:t>Reserved instances</a:t>
            </a:r>
            <a:r>
              <a:rPr lang="en-US" b="0" i="0" dirty="0">
                <a:solidFill>
                  <a:srgbClr val="091E42"/>
                </a:solidFill>
                <a:effectLst/>
                <a:latin typeface="freight-text-pro"/>
              </a:rPr>
              <a:t> are used for steady workloads. Users need to reserve such instances by pre-booking them.</a:t>
            </a:r>
          </a:p>
          <a:p>
            <a:pPr algn="l">
              <a:buFont typeface="+mj-lt"/>
              <a:buAutoNum type="arabicPeriod"/>
            </a:pPr>
            <a:r>
              <a:rPr lang="en-US" b="1" i="0" dirty="0">
                <a:solidFill>
                  <a:srgbClr val="091E42"/>
                </a:solidFill>
                <a:effectLst/>
                <a:latin typeface="freight-text-pro"/>
              </a:rPr>
              <a:t>Spot instances</a:t>
            </a:r>
            <a:r>
              <a:rPr lang="en-US" b="0" i="0" dirty="0">
                <a:solidFill>
                  <a:srgbClr val="091E42"/>
                </a:solidFill>
                <a:effectLst/>
                <a:latin typeface="freight-text-pro"/>
              </a:rPr>
              <a:t> are suitable for workloads that have flexible start and end. The price is adjusted based on usage.</a:t>
            </a:r>
          </a:p>
          <a:p>
            <a:pPr algn="l"/>
            <a:endParaRPr lang="en-US" b="0" i="0" dirty="0">
              <a:solidFill>
                <a:srgbClr val="091E42"/>
              </a:solidFill>
              <a:effectLst/>
              <a:latin typeface="freight-text-pro"/>
            </a:endParaRPr>
          </a:p>
        </p:txBody>
      </p:sp>
    </p:spTree>
    <p:extLst>
      <p:ext uri="{BB962C8B-B14F-4D97-AF65-F5344CB8AC3E}">
        <p14:creationId xmlns:p14="http://schemas.microsoft.com/office/powerpoint/2010/main" val="46131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DA6DD-99EA-42A3-B903-CD7777103D1F}"/>
              </a:ext>
            </a:extLst>
          </p:cNvPr>
          <p:cNvSpPr txBox="1"/>
          <p:nvPr/>
        </p:nvSpPr>
        <p:spPr>
          <a:xfrm>
            <a:off x="522514" y="400594"/>
            <a:ext cx="9901646" cy="4801314"/>
          </a:xfrm>
          <a:prstGeom prst="rect">
            <a:avLst/>
          </a:prstGeom>
          <a:noFill/>
        </p:spPr>
        <p:txBody>
          <a:bodyPr wrap="square" rtlCol="0">
            <a:spAutoFit/>
          </a:bodyPr>
          <a:lstStyle/>
          <a:p>
            <a:pPr algn="l" rtl="0"/>
            <a:r>
              <a:rPr lang="en-US" b="1" i="0" dirty="0">
                <a:solidFill>
                  <a:srgbClr val="45526C"/>
                </a:solidFill>
                <a:effectLst/>
                <a:latin typeface="circular"/>
              </a:rPr>
              <a:t>Network</a:t>
            </a:r>
            <a:endParaRPr lang="en-US" b="0" i="0" dirty="0">
              <a:solidFill>
                <a:srgbClr val="45526C"/>
              </a:solidFill>
              <a:effectLst/>
              <a:latin typeface="circular"/>
            </a:endParaRPr>
          </a:p>
          <a:p>
            <a:pPr algn="l" rtl="0"/>
            <a:r>
              <a:rPr lang="en-US" b="0" i="0" dirty="0">
                <a:solidFill>
                  <a:srgbClr val="091E42"/>
                </a:solidFill>
                <a:effectLst/>
                <a:latin typeface="freight-text-pro"/>
              </a:rPr>
              <a:t>AWS accounts have a virtual network environment where they can launch their resources. One of the examples of this virtual network is </a:t>
            </a:r>
            <a:r>
              <a:rPr lang="en-US" b="1" i="0" dirty="0">
                <a:solidFill>
                  <a:srgbClr val="091E42"/>
                </a:solidFill>
                <a:effectLst/>
                <a:latin typeface="freight-text-pro"/>
              </a:rPr>
              <a:t>Virtual Private Cloud or VPC</a:t>
            </a:r>
            <a:r>
              <a:rPr lang="en-US" b="0" i="0" dirty="0">
                <a:solidFill>
                  <a:srgbClr val="091E42"/>
                </a:solidFill>
                <a:effectLst/>
                <a:latin typeface="freight-text-pro"/>
              </a:rPr>
              <a:t>, which connects resources from multiple availability zones within the same region. AWS allows you to create multiple VPCs that are isolated from one another. </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AWS networking services can be categorized into various components:</a:t>
            </a:r>
          </a:p>
          <a:p>
            <a:pPr algn="l" rtl="0">
              <a:buFont typeface="Arial" panose="020B0604020202020204" pitchFamily="34" charset="0"/>
              <a:buChar char="•"/>
            </a:pPr>
            <a:r>
              <a:rPr lang="en-US" b="1" i="0" dirty="0">
                <a:solidFill>
                  <a:srgbClr val="091E42"/>
                </a:solidFill>
                <a:effectLst/>
                <a:latin typeface="freight-text-pro"/>
              </a:rPr>
              <a:t>Network foundations</a:t>
            </a:r>
            <a:r>
              <a:rPr lang="en-US" b="0" i="0" dirty="0">
                <a:solidFill>
                  <a:srgbClr val="091E42"/>
                </a:solidFill>
                <a:effectLst/>
                <a:latin typeface="freight-text-pro"/>
              </a:rPr>
              <a:t>: These services are used within the AWS to connect internal cloud services and connect services to external users. </a:t>
            </a:r>
            <a:r>
              <a:rPr lang="en-US" b="1" i="0" dirty="0">
                <a:solidFill>
                  <a:srgbClr val="091E42"/>
                </a:solidFill>
                <a:effectLst/>
                <a:latin typeface="freight-text-pro"/>
              </a:rPr>
              <a:t>Amazon VPC</a:t>
            </a:r>
            <a:r>
              <a:rPr lang="en-US" b="0" i="0" dirty="0">
                <a:solidFill>
                  <a:srgbClr val="091E42"/>
                </a:solidFill>
                <a:effectLst/>
                <a:latin typeface="freight-text-pro"/>
              </a:rPr>
              <a:t> is an example of a network foundation. AWS gives you complete control of the VPC configuration so that you can decide what is exposed to the internet. Amazon VPC also allows you to create subnets, control and monitor the traffic, and create firewalls and gateways.</a:t>
            </a:r>
          </a:p>
          <a:p>
            <a:pPr algn="l" rtl="0">
              <a:buFont typeface="Arial" panose="020B0604020202020204" pitchFamily="34" charset="0"/>
              <a:buChar char="•"/>
            </a:pPr>
            <a:r>
              <a:rPr lang="en-US" b="1" i="0" dirty="0">
                <a:solidFill>
                  <a:srgbClr val="091E42"/>
                </a:solidFill>
                <a:effectLst/>
                <a:latin typeface="freight-text-pro"/>
              </a:rPr>
              <a:t>Hybrid connectivity</a:t>
            </a:r>
            <a:r>
              <a:rPr lang="en-US" b="0" i="0" dirty="0">
                <a:solidFill>
                  <a:srgbClr val="091E42"/>
                </a:solidFill>
                <a:effectLst/>
                <a:latin typeface="freight-text-pro"/>
              </a:rPr>
              <a:t>: These services are used to connect the AWS cloud and the user’s on-premises network. </a:t>
            </a:r>
            <a:r>
              <a:rPr lang="en-US" b="1" i="0" dirty="0">
                <a:solidFill>
                  <a:srgbClr val="091E42"/>
                </a:solidFill>
                <a:effectLst/>
                <a:latin typeface="freight-text-pro"/>
              </a:rPr>
              <a:t>AWS Virtual Private Network (VPN)</a:t>
            </a:r>
            <a:r>
              <a:rPr lang="en-US" b="0" i="0" dirty="0">
                <a:solidFill>
                  <a:srgbClr val="091E42"/>
                </a:solidFill>
                <a:effectLst/>
                <a:latin typeface="freight-text-pro"/>
              </a:rPr>
              <a:t> is an example of hybrid connectivity.</a:t>
            </a:r>
          </a:p>
          <a:p>
            <a:pPr algn="l" rtl="0">
              <a:buFont typeface="Arial" panose="020B0604020202020204" pitchFamily="34" charset="0"/>
              <a:buChar char="•"/>
            </a:pPr>
            <a:r>
              <a:rPr lang="en-US" b="1" i="0" dirty="0">
                <a:solidFill>
                  <a:srgbClr val="091E42"/>
                </a:solidFill>
                <a:effectLst/>
                <a:latin typeface="freight-text-pro"/>
              </a:rPr>
              <a:t>Application networking</a:t>
            </a:r>
            <a:r>
              <a:rPr lang="en-US" b="0" i="0" dirty="0">
                <a:solidFill>
                  <a:srgbClr val="091E42"/>
                </a:solidFill>
                <a:effectLst/>
                <a:latin typeface="freight-text-pro"/>
              </a:rPr>
              <a:t>: These services allow you to monitor each component of the services in a streamlined manner. </a:t>
            </a:r>
            <a:r>
              <a:rPr lang="en-US" b="1" i="0" dirty="0">
                <a:solidFill>
                  <a:srgbClr val="091E42"/>
                </a:solidFill>
                <a:effectLst/>
                <a:latin typeface="freight-text-pro"/>
              </a:rPr>
              <a:t>AWS Cloud Map</a:t>
            </a:r>
            <a:r>
              <a:rPr lang="en-US" b="0" i="0" dirty="0">
                <a:solidFill>
                  <a:srgbClr val="091E42"/>
                </a:solidFill>
                <a:effectLst/>
                <a:latin typeface="freight-text-pro"/>
              </a:rPr>
              <a:t> is an example of application networking.</a:t>
            </a:r>
          </a:p>
          <a:p>
            <a:endParaRPr lang="en-US" dirty="0"/>
          </a:p>
        </p:txBody>
      </p:sp>
    </p:spTree>
    <p:extLst>
      <p:ext uri="{BB962C8B-B14F-4D97-AF65-F5344CB8AC3E}">
        <p14:creationId xmlns:p14="http://schemas.microsoft.com/office/powerpoint/2010/main" val="286341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8ABC3B-5838-462E-902B-D14091928AF8}"/>
              </a:ext>
            </a:extLst>
          </p:cNvPr>
          <p:cNvPicPr>
            <a:picLocks noChangeAspect="1"/>
          </p:cNvPicPr>
          <p:nvPr/>
        </p:nvPicPr>
        <p:blipFill>
          <a:blip r:embed="rId2"/>
          <a:stretch>
            <a:fillRect/>
          </a:stretch>
        </p:blipFill>
        <p:spPr>
          <a:xfrm>
            <a:off x="116689" y="107853"/>
            <a:ext cx="4812362" cy="3324284"/>
          </a:xfrm>
          <a:prstGeom prst="rect">
            <a:avLst/>
          </a:prstGeom>
        </p:spPr>
      </p:pic>
      <p:sp>
        <p:nvSpPr>
          <p:cNvPr id="4" name="TextBox 3">
            <a:extLst>
              <a:ext uri="{FF2B5EF4-FFF2-40B4-BE49-F238E27FC236}">
                <a16:creationId xmlns:a16="http://schemas.microsoft.com/office/drawing/2014/main" id="{B84BB2DC-CDEF-4E95-8680-B60CC1E9C433}"/>
              </a:ext>
            </a:extLst>
          </p:cNvPr>
          <p:cNvSpPr txBox="1"/>
          <p:nvPr/>
        </p:nvSpPr>
        <p:spPr>
          <a:xfrm>
            <a:off x="478971" y="3727388"/>
            <a:ext cx="10998926" cy="3139321"/>
          </a:xfrm>
          <a:prstGeom prst="rect">
            <a:avLst/>
          </a:prstGeom>
          <a:noFill/>
        </p:spPr>
        <p:txBody>
          <a:bodyPr wrap="square" rtlCol="0">
            <a:spAutoFit/>
          </a:bodyPr>
          <a:lstStyle/>
          <a:p>
            <a:pPr algn="l" rtl="0"/>
            <a:r>
              <a:rPr lang="en-US" b="0" i="0" dirty="0">
                <a:solidFill>
                  <a:srgbClr val="091E42"/>
                </a:solidFill>
                <a:effectLst/>
                <a:latin typeface="freight-text-pro"/>
              </a:rPr>
              <a:t>You can access the AWS platform in three different ways:</a:t>
            </a:r>
          </a:p>
          <a:p>
            <a:pPr algn="l" rtl="0">
              <a:buFont typeface="Arial" panose="020B0604020202020204" pitchFamily="34" charset="0"/>
              <a:buChar char="•"/>
            </a:pPr>
            <a:r>
              <a:rPr lang="en-US" b="1" i="0" dirty="0">
                <a:solidFill>
                  <a:srgbClr val="091E42"/>
                </a:solidFill>
                <a:effectLst/>
                <a:latin typeface="freight-text-pro"/>
              </a:rPr>
              <a:t>AWS Management Console</a:t>
            </a:r>
            <a:r>
              <a:rPr lang="en-US" b="0" i="0" dirty="0">
                <a:solidFill>
                  <a:srgbClr val="091E42"/>
                </a:solidFill>
                <a:effectLst/>
                <a:latin typeface="freight-text-pro"/>
              </a:rPr>
              <a:t>: It is a web browser-based interface. Services are grouped into categories, and you can access all of them manually. It is the easiest way to manage resources on AWS. It has a convenient GUI (Graphical User Interface) and runs smoothly in almost every modern web browser. For new learners in AWS, the management console is the best place to start. You can find all the information regarding your AWS account in the interface.</a:t>
            </a:r>
          </a:p>
          <a:p>
            <a:pPr algn="l" rtl="0">
              <a:buFont typeface="Arial" panose="020B0604020202020204" pitchFamily="34" charset="0"/>
              <a:buChar char="•"/>
            </a:pPr>
            <a:r>
              <a:rPr lang="en-US" b="1" i="0" dirty="0">
                <a:solidFill>
                  <a:srgbClr val="091E42"/>
                </a:solidFill>
                <a:effectLst/>
                <a:latin typeface="freight-text-pro"/>
              </a:rPr>
              <a:t>AWS Command Line Interface (CLI)</a:t>
            </a:r>
            <a:r>
              <a:rPr lang="en-US" b="0" i="0" dirty="0">
                <a:solidFill>
                  <a:srgbClr val="091E42"/>
                </a:solidFill>
                <a:effectLst/>
                <a:latin typeface="freight-text-pro"/>
              </a:rPr>
              <a:t>: AWS CLI allows you to manage the AWS environment using a terminal rather than a graphical user interface. It is a tool that allows us to issue commands. One of the main advantages of the CLI is that you can automate your interaction with AWS through scripts.</a:t>
            </a:r>
          </a:p>
          <a:p>
            <a:pPr algn="l" rtl="0">
              <a:buFont typeface="Arial" panose="020B0604020202020204" pitchFamily="34" charset="0"/>
              <a:buChar char="•"/>
            </a:pPr>
            <a:r>
              <a:rPr lang="en-US" b="1" i="0" dirty="0">
                <a:solidFill>
                  <a:srgbClr val="091E42"/>
                </a:solidFill>
                <a:effectLst/>
                <a:latin typeface="freight-text-pro"/>
              </a:rPr>
              <a:t>AWS Software Development Kits (SDK)</a:t>
            </a:r>
            <a:r>
              <a:rPr lang="en-US" b="0" i="0" dirty="0">
                <a:solidFill>
                  <a:srgbClr val="091E42"/>
                </a:solidFill>
                <a:effectLst/>
                <a:latin typeface="freight-text-pro"/>
              </a:rPr>
              <a:t>: They are a set of libraries for different programming languages that allows you to develop and manage applications that use AWS resources.</a:t>
            </a:r>
          </a:p>
          <a:p>
            <a:endParaRPr lang="en-US" dirty="0"/>
          </a:p>
        </p:txBody>
      </p:sp>
    </p:spTree>
    <p:extLst>
      <p:ext uri="{BB962C8B-B14F-4D97-AF65-F5344CB8AC3E}">
        <p14:creationId xmlns:p14="http://schemas.microsoft.com/office/powerpoint/2010/main" val="58544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CC6AC2-329A-4514-96A4-BD35DA4340A0}"/>
              </a:ext>
            </a:extLst>
          </p:cNvPr>
          <p:cNvPicPr>
            <a:picLocks noChangeAspect="1"/>
          </p:cNvPicPr>
          <p:nvPr/>
        </p:nvPicPr>
        <p:blipFill>
          <a:blip r:embed="rId2"/>
          <a:stretch>
            <a:fillRect/>
          </a:stretch>
        </p:blipFill>
        <p:spPr>
          <a:xfrm>
            <a:off x="169158" y="121039"/>
            <a:ext cx="8748420" cy="4480037"/>
          </a:xfrm>
          <a:prstGeom prst="rect">
            <a:avLst/>
          </a:prstGeom>
        </p:spPr>
      </p:pic>
    </p:spTree>
    <p:extLst>
      <p:ext uri="{BB962C8B-B14F-4D97-AF65-F5344CB8AC3E}">
        <p14:creationId xmlns:p14="http://schemas.microsoft.com/office/powerpoint/2010/main" val="198421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F340DB-E89A-4A6C-97DA-84925E602362}"/>
              </a:ext>
            </a:extLst>
          </p:cNvPr>
          <p:cNvPicPr>
            <a:picLocks noChangeAspect="1"/>
          </p:cNvPicPr>
          <p:nvPr/>
        </p:nvPicPr>
        <p:blipFill>
          <a:blip r:embed="rId2"/>
          <a:stretch>
            <a:fillRect/>
          </a:stretch>
        </p:blipFill>
        <p:spPr>
          <a:xfrm>
            <a:off x="60960" y="93260"/>
            <a:ext cx="4115374" cy="3153215"/>
          </a:xfrm>
          <a:prstGeom prst="rect">
            <a:avLst/>
          </a:prstGeom>
        </p:spPr>
      </p:pic>
      <p:pic>
        <p:nvPicPr>
          <p:cNvPr id="5" name="Picture 4">
            <a:extLst>
              <a:ext uri="{FF2B5EF4-FFF2-40B4-BE49-F238E27FC236}">
                <a16:creationId xmlns:a16="http://schemas.microsoft.com/office/drawing/2014/main" id="{D0BE9D7B-248E-45C4-A5BF-3485E0E23B2E}"/>
              </a:ext>
            </a:extLst>
          </p:cNvPr>
          <p:cNvPicPr>
            <a:picLocks noChangeAspect="1"/>
          </p:cNvPicPr>
          <p:nvPr/>
        </p:nvPicPr>
        <p:blipFill>
          <a:blip r:embed="rId3"/>
          <a:stretch>
            <a:fillRect/>
          </a:stretch>
        </p:blipFill>
        <p:spPr>
          <a:xfrm>
            <a:off x="4229058" y="420256"/>
            <a:ext cx="7901981" cy="753223"/>
          </a:xfrm>
          <a:prstGeom prst="rect">
            <a:avLst/>
          </a:prstGeom>
        </p:spPr>
      </p:pic>
      <p:pic>
        <p:nvPicPr>
          <p:cNvPr id="7" name="Picture 6">
            <a:extLst>
              <a:ext uri="{FF2B5EF4-FFF2-40B4-BE49-F238E27FC236}">
                <a16:creationId xmlns:a16="http://schemas.microsoft.com/office/drawing/2014/main" id="{7891883D-3DD5-491B-9DC0-F10E4F93C51A}"/>
              </a:ext>
            </a:extLst>
          </p:cNvPr>
          <p:cNvPicPr>
            <a:picLocks noChangeAspect="1"/>
          </p:cNvPicPr>
          <p:nvPr/>
        </p:nvPicPr>
        <p:blipFill>
          <a:blip r:embed="rId4"/>
          <a:stretch>
            <a:fillRect/>
          </a:stretch>
        </p:blipFill>
        <p:spPr>
          <a:xfrm>
            <a:off x="4681545" y="1349182"/>
            <a:ext cx="5621215" cy="2905222"/>
          </a:xfrm>
          <a:prstGeom prst="rect">
            <a:avLst/>
          </a:prstGeom>
        </p:spPr>
      </p:pic>
      <p:pic>
        <p:nvPicPr>
          <p:cNvPr id="10" name="Picture 9">
            <a:extLst>
              <a:ext uri="{FF2B5EF4-FFF2-40B4-BE49-F238E27FC236}">
                <a16:creationId xmlns:a16="http://schemas.microsoft.com/office/drawing/2014/main" id="{FCEB86D3-FC47-4261-AFE4-50140CEE0DE2}"/>
              </a:ext>
            </a:extLst>
          </p:cNvPr>
          <p:cNvPicPr>
            <a:picLocks noChangeAspect="1"/>
          </p:cNvPicPr>
          <p:nvPr/>
        </p:nvPicPr>
        <p:blipFill>
          <a:blip r:embed="rId5"/>
          <a:stretch>
            <a:fillRect/>
          </a:stretch>
        </p:blipFill>
        <p:spPr>
          <a:xfrm>
            <a:off x="-78377" y="4430108"/>
            <a:ext cx="7834475" cy="677894"/>
          </a:xfrm>
          <a:prstGeom prst="rect">
            <a:avLst/>
          </a:prstGeom>
        </p:spPr>
      </p:pic>
    </p:spTree>
    <p:extLst>
      <p:ext uri="{BB962C8B-B14F-4D97-AF65-F5344CB8AC3E}">
        <p14:creationId xmlns:p14="http://schemas.microsoft.com/office/powerpoint/2010/main" val="277241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DDC535-832F-4886-A5C9-2487D40961B6}"/>
              </a:ext>
            </a:extLst>
          </p:cNvPr>
          <p:cNvPicPr>
            <a:picLocks noChangeAspect="1"/>
          </p:cNvPicPr>
          <p:nvPr/>
        </p:nvPicPr>
        <p:blipFill>
          <a:blip r:embed="rId2"/>
          <a:stretch>
            <a:fillRect/>
          </a:stretch>
        </p:blipFill>
        <p:spPr>
          <a:xfrm>
            <a:off x="196686" y="103361"/>
            <a:ext cx="4953691" cy="2715004"/>
          </a:xfrm>
          <a:prstGeom prst="rect">
            <a:avLst/>
          </a:prstGeom>
        </p:spPr>
      </p:pic>
      <p:pic>
        <p:nvPicPr>
          <p:cNvPr id="5" name="Picture 4">
            <a:extLst>
              <a:ext uri="{FF2B5EF4-FFF2-40B4-BE49-F238E27FC236}">
                <a16:creationId xmlns:a16="http://schemas.microsoft.com/office/drawing/2014/main" id="{4B1624A5-6A72-48CD-A295-A8AF4C3FD8C0}"/>
              </a:ext>
            </a:extLst>
          </p:cNvPr>
          <p:cNvPicPr>
            <a:picLocks noChangeAspect="1"/>
          </p:cNvPicPr>
          <p:nvPr/>
        </p:nvPicPr>
        <p:blipFill>
          <a:blip r:embed="rId3"/>
          <a:stretch>
            <a:fillRect/>
          </a:stretch>
        </p:blipFill>
        <p:spPr>
          <a:xfrm>
            <a:off x="2917371" y="3011149"/>
            <a:ext cx="9130451" cy="1028487"/>
          </a:xfrm>
          <a:prstGeom prst="rect">
            <a:avLst/>
          </a:prstGeom>
        </p:spPr>
      </p:pic>
    </p:spTree>
    <p:extLst>
      <p:ext uri="{BB962C8B-B14F-4D97-AF65-F5344CB8AC3E}">
        <p14:creationId xmlns:p14="http://schemas.microsoft.com/office/powerpoint/2010/main" val="67007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A2857-76E7-43EB-BE00-1E8383AAFF5D}"/>
              </a:ext>
            </a:extLst>
          </p:cNvPr>
          <p:cNvPicPr>
            <a:picLocks noChangeAspect="1"/>
          </p:cNvPicPr>
          <p:nvPr/>
        </p:nvPicPr>
        <p:blipFill>
          <a:blip r:embed="rId2"/>
          <a:stretch>
            <a:fillRect/>
          </a:stretch>
        </p:blipFill>
        <p:spPr>
          <a:xfrm>
            <a:off x="197062" y="222843"/>
            <a:ext cx="9307224" cy="4496427"/>
          </a:xfrm>
          <a:prstGeom prst="rect">
            <a:avLst/>
          </a:prstGeom>
        </p:spPr>
      </p:pic>
    </p:spTree>
    <p:extLst>
      <p:ext uri="{BB962C8B-B14F-4D97-AF65-F5344CB8AC3E}">
        <p14:creationId xmlns:p14="http://schemas.microsoft.com/office/powerpoint/2010/main" val="364416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48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5E16C3-A9E4-4AD9-9CE3-EE97B477756F}"/>
              </a:ext>
            </a:extLst>
          </p:cNvPr>
          <p:cNvSpPr txBox="1"/>
          <p:nvPr/>
        </p:nvSpPr>
        <p:spPr>
          <a:xfrm>
            <a:off x="165463" y="311612"/>
            <a:ext cx="1698171" cy="738664"/>
          </a:xfrm>
          <a:prstGeom prst="rect">
            <a:avLst/>
          </a:prstGeom>
          <a:noFill/>
        </p:spPr>
        <p:txBody>
          <a:bodyPr wrap="square" rtlCol="0">
            <a:spAutoFit/>
          </a:bodyPr>
          <a:lstStyle/>
          <a:p>
            <a:r>
              <a:rPr lang="en-US" sz="2400" b="1" dirty="0"/>
              <a:t>Big Data – </a:t>
            </a:r>
          </a:p>
          <a:p>
            <a:endParaRPr lang="en-US" dirty="0"/>
          </a:p>
        </p:txBody>
      </p:sp>
      <p:pic>
        <p:nvPicPr>
          <p:cNvPr id="4" name="Picture 3">
            <a:extLst>
              <a:ext uri="{FF2B5EF4-FFF2-40B4-BE49-F238E27FC236}">
                <a16:creationId xmlns:a16="http://schemas.microsoft.com/office/drawing/2014/main" id="{AC454125-4E08-4F0D-B353-16B0C63D5F54}"/>
              </a:ext>
            </a:extLst>
          </p:cNvPr>
          <p:cNvPicPr>
            <a:picLocks noChangeAspect="1"/>
          </p:cNvPicPr>
          <p:nvPr/>
        </p:nvPicPr>
        <p:blipFill>
          <a:blip r:embed="rId2"/>
          <a:stretch>
            <a:fillRect/>
          </a:stretch>
        </p:blipFill>
        <p:spPr>
          <a:xfrm>
            <a:off x="2385022" y="198400"/>
            <a:ext cx="4172532" cy="2114845"/>
          </a:xfrm>
          <a:prstGeom prst="rect">
            <a:avLst/>
          </a:prstGeom>
        </p:spPr>
      </p:pic>
      <p:pic>
        <p:nvPicPr>
          <p:cNvPr id="6" name="Picture 5">
            <a:extLst>
              <a:ext uri="{FF2B5EF4-FFF2-40B4-BE49-F238E27FC236}">
                <a16:creationId xmlns:a16="http://schemas.microsoft.com/office/drawing/2014/main" id="{946BF030-7E83-4D33-A653-AC47DAFE4650}"/>
              </a:ext>
            </a:extLst>
          </p:cNvPr>
          <p:cNvPicPr>
            <a:picLocks noChangeAspect="1"/>
          </p:cNvPicPr>
          <p:nvPr/>
        </p:nvPicPr>
        <p:blipFill>
          <a:blip r:embed="rId3"/>
          <a:stretch>
            <a:fillRect/>
          </a:stretch>
        </p:blipFill>
        <p:spPr>
          <a:xfrm>
            <a:off x="5775117" y="2029097"/>
            <a:ext cx="6347215" cy="4752745"/>
          </a:xfrm>
          <a:prstGeom prst="rect">
            <a:avLst/>
          </a:prstGeom>
        </p:spPr>
      </p:pic>
    </p:spTree>
    <p:extLst>
      <p:ext uri="{BB962C8B-B14F-4D97-AF65-F5344CB8AC3E}">
        <p14:creationId xmlns:p14="http://schemas.microsoft.com/office/powerpoint/2010/main" val="144328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96BBE7-BA0A-4ED4-A821-3C2B87D4CAF6}"/>
              </a:ext>
            </a:extLst>
          </p:cNvPr>
          <p:cNvPicPr>
            <a:picLocks noChangeAspect="1"/>
          </p:cNvPicPr>
          <p:nvPr/>
        </p:nvPicPr>
        <p:blipFill>
          <a:blip r:embed="rId2"/>
          <a:stretch>
            <a:fillRect/>
          </a:stretch>
        </p:blipFill>
        <p:spPr>
          <a:xfrm>
            <a:off x="185800" y="119688"/>
            <a:ext cx="6876852" cy="3623287"/>
          </a:xfrm>
          <a:prstGeom prst="rect">
            <a:avLst/>
          </a:prstGeom>
        </p:spPr>
      </p:pic>
      <p:pic>
        <p:nvPicPr>
          <p:cNvPr id="5" name="Picture 4">
            <a:extLst>
              <a:ext uri="{FF2B5EF4-FFF2-40B4-BE49-F238E27FC236}">
                <a16:creationId xmlns:a16="http://schemas.microsoft.com/office/drawing/2014/main" id="{8627A824-FC31-4AA6-8C3A-36F707E5908A}"/>
              </a:ext>
            </a:extLst>
          </p:cNvPr>
          <p:cNvPicPr>
            <a:picLocks noChangeAspect="1"/>
          </p:cNvPicPr>
          <p:nvPr/>
        </p:nvPicPr>
        <p:blipFill>
          <a:blip r:embed="rId3"/>
          <a:stretch>
            <a:fillRect/>
          </a:stretch>
        </p:blipFill>
        <p:spPr>
          <a:xfrm>
            <a:off x="1292133" y="4407117"/>
            <a:ext cx="9764488" cy="1457528"/>
          </a:xfrm>
          <a:prstGeom prst="rect">
            <a:avLst/>
          </a:prstGeom>
        </p:spPr>
      </p:pic>
    </p:spTree>
    <p:extLst>
      <p:ext uri="{BB962C8B-B14F-4D97-AF65-F5344CB8AC3E}">
        <p14:creationId xmlns:p14="http://schemas.microsoft.com/office/powerpoint/2010/main" val="131327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ADD59D-DEBC-4332-842F-1E5F88547B7B}"/>
              </a:ext>
            </a:extLst>
          </p:cNvPr>
          <p:cNvPicPr>
            <a:picLocks noChangeAspect="1"/>
          </p:cNvPicPr>
          <p:nvPr/>
        </p:nvPicPr>
        <p:blipFill>
          <a:blip r:embed="rId2"/>
          <a:stretch>
            <a:fillRect/>
          </a:stretch>
        </p:blipFill>
        <p:spPr>
          <a:xfrm>
            <a:off x="239574" y="139337"/>
            <a:ext cx="5856426" cy="4441371"/>
          </a:xfrm>
          <a:prstGeom prst="rect">
            <a:avLst/>
          </a:prstGeom>
        </p:spPr>
      </p:pic>
      <p:pic>
        <p:nvPicPr>
          <p:cNvPr id="9" name="Picture 8">
            <a:extLst>
              <a:ext uri="{FF2B5EF4-FFF2-40B4-BE49-F238E27FC236}">
                <a16:creationId xmlns:a16="http://schemas.microsoft.com/office/drawing/2014/main" id="{C5AC4A94-57B9-4769-9145-425876A1FD62}"/>
              </a:ext>
            </a:extLst>
          </p:cNvPr>
          <p:cNvPicPr>
            <a:picLocks noChangeAspect="1"/>
          </p:cNvPicPr>
          <p:nvPr/>
        </p:nvPicPr>
        <p:blipFill>
          <a:blip r:embed="rId3"/>
          <a:stretch>
            <a:fillRect/>
          </a:stretch>
        </p:blipFill>
        <p:spPr>
          <a:xfrm>
            <a:off x="125902" y="4676291"/>
            <a:ext cx="6692909" cy="2042372"/>
          </a:xfrm>
          <a:prstGeom prst="rect">
            <a:avLst/>
          </a:prstGeom>
        </p:spPr>
      </p:pic>
      <p:pic>
        <p:nvPicPr>
          <p:cNvPr id="10" name="Picture 9">
            <a:extLst>
              <a:ext uri="{FF2B5EF4-FFF2-40B4-BE49-F238E27FC236}">
                <a16:creationId xmlns:a16="http://schemas.microsoft.com/office/drawing/2014/main" id="{B08DA825-A659-4446-9788-4B90275BC3E2}"/>
              </a:ext>
            </a:extLst>
          </p:cNvPr>
          <p:cNvPicPr>
            <a:picLocks noChangeAspect="1"/>
          </p:cNvPicPr>
          <p:nvPr/>
        </p:nvPicPr>
        <p:blipFill>
          <a:blip r:embed="rId4"/>
          <a:stretch>
            <a:fillRect/>
          </a:stretch>
        </p:blipFill>
        <p:spPr>
          <a:xfrm>
            <a:off x="7136169" y="2187862"/>
            <a:ext cx="4816257" cy="3840813"/>
          </a:xfrm>
          <a:prstGeom prst="rect">
            <a:avLst/>
          </a:prstGeom>
        </p:spPr>
      </p:pic>
    </p:spTree>
    <p:extLst>
      <p:ext uri="{BB962C8B-B14F-4D97-AF65-F5344CB8AC3E}">
        <p14:creationId xmlns:p14="http://schemas.microsoft.com/office/powerpoint/2010/main" val="155597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22ABB2-4092-4058-AF23-D118ACA05019}"/>
              </a:ext>
            </a:extLst>
          </p:cNvPr>
          <p:cNvPicPr>
            <a:picLocks noChangeAspect="1"/>
          </p:cNvPicPr>
          <p:nvPr/>
        </p:nvPicPr>
        <p:blipFill>
          <a:blip r:embed="rId2"/>
          <a:stretch>
            <a:fillRect/>
          </a:stretch>
        </p:blipFill>
        <p:spPr>
          <a:xfrm>
            <a:off x="140048" y="181753"/>
            <a:ext cx="7305781" cy="3481078"/>
          </a:xfrm>
          <a:prstGeom prst="rect">
            <a:avLst/>
          </a:prstGeom>
        </p:spPr>
      </p:pic>
      <p:pic>
        <p:nvPicPr>
          <p:cNvPr id="8" name="Picture 7">
            <a:extLst>
              <a:ext uri="{FF2B5EF4-FFF2-40B4-BE49-F238E27FC236}">
                <a16:creationId xmlns:a16="http://schemas.microsoft.com/office/drawing/2014/main" id="{BA4C3038-B42E-48A4-9957-D09A9472F891}"/>
              </a:ext>
            </a:extLst>
          </p:cNvPr>
          <p:cNvPicPr>
            <a:picLocks noChangeAspect="1"/>
          </p:cNvPicPr>
          <p:nvPr/>
        </p:nvPicPr>
        <p:blipFill>
          <a:blip r:embed="rId3"/>
          <a:stretch>
            <a:fillRect/>
          </a:stretch>
        </p:blipFill>
        <p:spPr>
          <a:xfrm>
            <a:off x="5264011" y="3723791"/>
            <a:ext cx="6614481" cy="3051855"/>
          </a:xfrm>
          <a:prstGeom prst="rect">
            <a:avLst/>
          </a:prstGeom>
        </p:spPr>
      </p:pic>
    </p:spTree>
    <p:extLst>
      <p:ext uri="{BB962C8B-B14F-4D97-AF65-F5344CB8AC3E}">
        <p14:creationId xmlns:p14="http://schemas.microsoft.com/office/powerpoint/2010/main" val="308907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FEAA8-DCEE-4CED-AAE9-9B317C960C55}"/>
              </a:ext>
            </a:extLst>
          </p:cNvPr>
          <p:cNvPicPr>
            <a:picLocks noChangeAspect="1"/>
          </p:cNvPicPr>
          <p:nvPr/>
        </p:nvPicPr>
        <p:blipFill>
          <a:blip r:embed="rId2"/>
          <a:stretch>
            <a:fillRect/>
          </a:stretch>
        </p:blipFill>
        <p:spPr>
          <a:xfrm>
            <a:off x="82502" y="121208"/>
            <a:ext cx="7328493" cy="1925735"/>
          </a:xfrm>
          <a:prstGeom prst="rect">
            <a:avLst/>
          </a:prstGeom>
        </p:spPr>
      </p:pic>
      <p:pic>
        <p:nvPicPr>
          <p:cNvPr id="10" name="Picture 9">
            <a:extLst>
              <a:ext uri="{FF2B5EF4-FFF2-40B4-BE49-F238E27FC236}">
                <a16:creationId xmlns:a16="http://schemas.microsoft.com/office/drawing/2014/main" id="{40E1445F-FC12-4146-8B0D-F1DC3FA44AE2}"/>
              </a:ext>
            </a:extLst>
          </p:cNvPr>
          <p:cNvPicPr>
            <a:picLocks noChangeAspect="1"/>
          </p:cNvPicPr>
          <p:nvPr/>
        </p:nvPicPr>
        <p:blipFill>
          <a:blip r:embed="rId3"/>
          <a:stretch>
            <a:fillRect/>
          </a:stretch>
        </p:blipFill>
        <p:spPr>
          <a:xfrm>
            <a:off x="196143" y="2780679"/>
            <a:ext cx="8821381" cy="1105054"/>
          </a:xfrm>
          <a:prstGeom prst="rect">
            <a:avLst/>
          </a:prstGeom>
        </p:spPr>
      </p:pic>
      <p:pic>
        <p:nvPicPr>
          <p:cNvPr id="12" name="Picture 11">
            <a:extLst>
              <a:ext uri="{FF2B5EF4-FFF2-40B4-BE49-F238E27FC236}">
                <a16:creationId xmlns:a16="http://schemas.microsoft.com/office/drawing/2014/main" id="{AA052B17-C66F-4BE7-9559-3535B85AA814}"/>
              </a:ext>
            </a:extLst>
          </p:cNvPr>
          <p:cNvPicPr>
            <a:picLocks noChangeAspect="1"/>
          </p:cNvPicPr>
          <p:nvPr/>
        </p:nvPicPr>
        <p:blipFill>
          <a:blip r:embed="rId4"/>
          <a:stretch>
            <a:fillRect/>
          </a:stretch>
        </p:blipFill>
        <p:spPr>
          <a:xfrm>
            <a:off x="3020747" y="4191323"/>
            <a:ext cx="8345065" cy="1209844"/>
          </a:xfrm>
          <a:prstGeom prst="rect">
            <a:avLst/>
          </a:prstGeom>
        </p:spPr>
      </p:pic>
    </p:spTree>
    <p:extLst>
      <p:ext uri="{BB962C8B-B14F-4D97-AF65-F5344CB8AC3E}">
        <p14:creationId xmlns:p14="http://schemas.microsoft.com/office/powerpoint/2010/main" val="378835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982636-8132-4B93-8A5B-1826440226F7}"/>
              </a:ext>
            </a:extLst>
          </p:cNvPr>
          <p:cNvPicPr>
            <a:picLocks noChangeAspect="1"/>
          </p:cNvPicPr>
          <p:nvPr/>
        </p:nvPicPr>
        <p:blipFill>
          <a:blip r:embed="rId2"/>
          <a:stretch>
            <a:fillRect/>
          </a:stretch>
        </p:blipFill>
        <p:spPr>
          <a:xfrm>
            <a:off x="6096000" y="3927464"/>
            <a:ext cx="5157663" cy="2347163"/>
          </a:xfrm>
          <a:prstGeom prst="rect">
            <a:avLst/>
          </a:prstGeom>
        </p:spPr>
      </p:pic>
      <p:pic>
        <p:nvPicPr>
          <p:cNvPr id="3" name="Picture 2">
            <a:extLst>
              <a:ext uri="{FF2B5EF4-FFF2-40B4-BE49-F238E27FC236}">
                <a16:creationId xmlns:a16="http://schemas.microsoft.com/office/drawing/2014/main" id="{3B87DE88-A2BE-41E0-B248-6F888516FE43}"/>
              </a:ext>
            </a:extLst>
          </p:cNvPr>
          <p:cNvPicPr>
            <a:picLocks noChangeAspect="1"/>
          </p:cNvPicPr>
          <p:nvPr/>
        </p:nvPicPr>
        <p:blipFill>
          <a:blip r:embed="rId3"/>
          <a:stretch>
            <a:fillRect/>
          </a:stretch>
        </p:blipFill>
        <p:spPr>
          <a:xfrm>
            <a:off x="1402080" y="189412"/>
            <a:ext cx="6907367" cy="3523793"/>
          </a:xfrm>
          <a:prstGeom prst="rect">
            <a:avLst/>
          </a:prstGeom>
        </p:spPr>
      </p:pic>
    </p:spTree>
    <p:extLst>
      <p:ext uri="{BB962C8B-B14F-4D97-AF65-F5344CB8AC3E}">
        <p14:creationId xmlns:p14="http://schemas.microsoft.com/office/powerpoint/2010/main" val="260068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791ED1-527A-4F77-A121-786A9A01C6B9}"/>
              </a:ext>
            </a:extLst>
          </p:cNvPr>
          <p:cNvPicPr>
            <a:picLocks noChangeAspect="1"/>
          </p:cNvPicPr>
          <p:nvPr/>
        </p:nvPicPr>
        <p:blipFill>
          <a:blip r:embed="rId2"/>
          <a:stretch>
            <a:fillRect/>
          </a:stretch>
        </p:blipFill>
        <p:spPr>
          <a:xfrm>
            <a:off x="5260122" y="2897188"/>
            <a:ext cx="6687892" cy="3554276"/>
          </a:xfrm>
          <a:prstGeom prst="rect">
            <a:avLst/>
          </a:prstGeom>
        </p:spPr>
      </p:pic>
      <p:pic>
        <p:nvPicPr>
          <p:cNvPr id="6" name="Picture 5">
            <a:extLst>
              <a:ext uri="{FF2B5EF4-FFF2-40B4-BE49-F238E27FC236}">
                <a16:creationId xmlns:a16="http://schemas.microsoft.com/office/drawing/2014/main" id="{37A581C8-03D2-4E10-BBA5-7CA27747713D}"/>
              </a:ext>
            </a:extLst>
          </p:cNvPr>
          <p:cNvPicPr>
            <a:picLocks noChangeAspect="1"/>
          </p:cNvPicPr>
          <p:nvPr/>
        </p:nvPicPr>
        <p:blipFill>
          <a:blip r:embed="rId3"/>
          <a:stretch>
            <a:fillRect/>
          </a:stretch>
        </p:blipFill>
        <p:spPr>
          <a:xfrm>
            <a:off x="120134" y="153988"/>
            <a:ext cx="9337375" cy="2530358"/>
          </a:xfrm>
          <a:prstGeom prst="rect">
            <a:avLst/>
          </a:prstGeom>
        </p:spPr>
      </p:pic>
    </p:spTree>
    <p:extLst>
      <p:ext uri="{BB962C8B-B14F-4D97-AF65-F5344CB8AC3E}">
        <p14:creationId xmlns:p14="http://schemas.microsoft.com/office/powerpoint/2010/main" val="324684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DC436A-0AF5-45FF-9106-393807F78246}"/>
              </a:ext>
            </a:extLst>
          </p:cNvPr>
          <p:cNvPicPr>
            <a:picLocks noChangeAspect="1"/>
          </p:cNvPicPr>
          <p:nvPr/>
        </p:nvPicPr>
        <p:blipFill>
          <a:blip r:embed="rId2"/>
          <a:stretch>
            <a:fillRect/>
          </a:stretch>
        </p:blipFill>
        <p:spPr>
          <a:xfrm>
            <a:off x="130628" y="96878"/>
            <a:ext cx="7227243" cy="2970707"/>
          </a:xfrm>
          <a:prstGeom prst="rect">
            <a:avLst/>
          </a:prstGeom>
        </p:spPr>
      </p:pic>
      <p:pic>
        <p:nvPicPr>
          <p:cNvPr id="5" name="Picture 4">
            <a:extLst>
              <a:ext uri="{FF2B5EF4-FFF2-40B4-BE49-F238E27FC236}">
                <a16:creationId xmlns:a16="http://schemas.microsoft.com/office/drawing/2014/main" id="{945EF441-0515-4C55-BBC5-7768B7EF1EA3}"/>
              </a:ext>
            </a:extLst>
          </p:cNvPr>
          <p:cNvPicPr>
            <a:picLocks noChangeAspect="1"/>
          </p:cNvPicPr>
          <p:nvPr/>
        </p:nvPicPr>
        <p:blipFill>
          <a:blip r:embed="rId3"/>
          <a:stretch>
            <a:fillRect/>
          </a:stretch>
        </p:blipFill>
        <p:spPr>
          <a:xfrm>
            <a:off x="5738948" y="3133030"/>
            <a:ext cx="5651863" cy="3724970"/>
          </a:xfrm>
          <a:prstGeom prst="rect">
            <a:avLst/>
          </a:prstGeom>
        </p:spPr>
      </p:pic>
      <p:pic>
        <p:nvPicPr>
          <p:cNvPr id="6" name="Picture 5">
            <a:extLst>
              <a:ext uri="{FF2B5EF4-FFF2-40B4-BE49-F238E27FC236}">
                <a16:creationId xmlns:a16="http://schemas.microsoft.com/office/drawing/2014/main" id="{4A1EB802-FC44-4964-90BF-0E73A0C36D9E}"/>
              </a:ext>
            </a:extLst>
          </p:cNvPr>
          <p:cNvPicPr>
            <a:picLocks noChangeAspect="1"/>
          </p:cNvPicPr>
          <p:nvPr/>
        </p:nvPicPr>
        <p:blipFill>
          <a:blip r:embed="rId4"/>
          <a:stretch>
            <a:fillRect/>
          </a:stretch>
        </p:blipFill>
        <p:spPr>
          <a:xfrm>
            <a:off x="234526" y="4031530"/>
            <a:ext cx="3920068" cy="2365453"/>
          </a:xfrm>
          <a:prstGeom prst="rect">
            <a:avLst/>
          </a:prstGeom>
        </p:spPr>
      </p:pic>
    </p:spTree>
    <p:extLst>
      <p:ext uri="{BB962C8B-B14F-4D97-AF65-F5344CB8AC3E}">
        <p14:creationId xmlns:p14="http://schemas.microsoft.com/office/powerpoint/2010/main" val="1708242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5189</TotalTime>
  <Words>939</Words>
  <Application>Microsoft Office PowerPoint</Application>
  <PresentationFormat>Widescreen</PresentationFormat>
  <Paragraphs>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circular</vt:lpstr>
      <vt:lpstr>freight-text-pro</vt:lpstr>
      <vt:lpstr>Trebuchet MS</vt:lpstr>
      <vt:lpstr>Berlin</vt:lpstr>
      <vt:lpstr>AWS-Cloud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AWS-Cloud Computing</dc:title>
  <dc:creator>satyam</dc:creator>
  <cp:lastModifiedBy>satyam</cp:lastModifiedBy>
  <cp:revision>27</cp:revision>
  <dcterms:created xsi:type="dcterms:W3CDTF">2024-01-07T07:50:20Z</dcterms:created>
  <dcterms:modified xsi:type="dcterms:W3CDTF">2024-01-11T03:51:48Z</dcterms:modified>
</cp:coreProperties>
</file>