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2"/>
    <p:sldId id="277" r:id="rId3"/>
    <p:sldId id="279" r:id="rId4"/>
    <p:sldId id="262" r:id="rId5"/>
    <p:sldId id="263" r:id="rId6"/>
    <p:sldId id="258" r:id="rId7"/>
    <p:sldId id="259" r:id="rId8"/>
    <p:sldId id="278" r:id="rId9"/>
    <p:sldId id="272" r:id="rId10"/>
    <p:sldId id="257" r:id="rId11"/>
    <p:sldId id="271" r:id="rId12"/>
    <p:sldId id="260" r:id="rId13"/>
    <p:sldId id="256" r:id="rId14"/>
    <p:sldId id="265" r:id="rId15"/>
    <p:sldId id="280" r:id="rId16"/>
    <p:sldId id="264" r:id="rId17"/>
    <p:sldId id="274"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66"/>
      </p:cViewPr>
      <p:guideLst>
        <p:guide orient="horz" pos="2160"/>
        <p:guide pos="285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0F52407-4C0B-4F52-A6FB-8440EE069888}"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E9F88C-4B97-4D62-81F0-2721BB1826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F52407-4C0B-4F52-A6FB-8440EE069888}"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E9F88C-4B97-4D62-81F0-2721BB1826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F52407-4C0B-4F52-A6FB-8440EE069888}"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E9F88C-4B97-4D62-81F0-2721BB1826C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F52407-4C0B-4F52-A6FB-8440EE069888}"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E9F88C-4B97-4D62-81F0-2721BB1826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0F52407-4C0B-4F52-A6FB-8440EE069888}"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E9F88C-4B97-4D62-81F0-2721BB1826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0F52407-4C0B-4F52-A6FB-8440EE069888}"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E9F88C-4B97-4D62-81F0-2721BB1826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0F52407-4C0B-4F52-A6FB-8440EE069888}" type="datetimeFigureOut">
              <a:rPr lang="zh-CN" altLang="en-US" smtClean="0"/>
              <a:t>2018/11/14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E9F88C-4B97-4D62-81F0-2721BB1826C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0F52407-4C0B-4F52-A6FB-8440EE069888}" type="datetimeFigureOut">
              <a:rPr lang="zh-CN" altLang="en-US" smtClean="0"/>
              <a:t>2018/11/14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E9F88C-4B97-4D62-81F0-2721BB1826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0F52407-4C0B-4F52-A6FB-8440EE069888}" type="datetimeFigureOut">
              <a:rPr lang="zh-CN" altLang="en-US" smtClean="0"/>
              <a:t>2018/11/14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E9F88C-4B97-4D62-81F0-2721BB1826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0F52407-4C0B-4F52-A6FB-8440EE069888}"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E9F88C-4B97-4D62-81F0-2721BB1826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0F52407-4C0B-4F52-A6FB-8440EE069888}"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E9F88C-4B97-4D62-81F0-2721BB1826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52407-4C0B-4F52-A6FB-8440EE069888}" type="datetimeFigureOut">
              <a:rPr lang="zh-CN" altLang="en-US" smtClean="0"/>
              <a:t>2018/11/14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9F88C-4B97-4D62-81F0-2721BB1826C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785794"/>
            <a:ext cx="7072362" cy="1200329"/>
          </a:xfrm>
          <a:prstGeom prst="rect">
            <a:avLst/>
          </a:prstGeom>
          <a:noFill/>
        </p:spPr>
        <p:txBody>
          <a:bodyPr wrap="square" rtlCol="0">
            <a:spAutoFit/>
          </a:bodyPr>
          <a:lstStyle/>
          <a:p>
            <a:pPr algn="ctr"/>
            <a:r>
              <a:rPr lang="zh-CN" altLang="en-US" sz="3600" dirty="0" smtClean="0">
                <a:solidFill>
                  <a:srgbClr val="7030A0"/>
                </a:solidFill>
                <a:latin typeface="华文琥珀" panose="02010800040101010101" pitchFamily="2" charset="-122"/>
                <a:ea typeface="华文琥珀" panose="02010800040101010101" pitchFamily="2" charset="-122"/>
              </a:rPr>
              <a:t>基于高校专利的评价与分析</a:t>
            </a:r>
            <a:endParaRPr lang="en-US" altLang="zh-CN" sz="3600" dirty="0" smtClean="0">
              <a:solidFill>
                <a:srgbClr val="7030A0"/>
              </a:solidFill>
              <a:latin typeface="华文琥珀" panose="02010800040101010101" pitchFamily="2" charset="-122"/>
              <a:ea typeface="华文琥珀" panose="02010800040101010101" pitchFamily="2" charset="-122"/>
            </a:endParaRPr>
          </a:p>
          <a:p>
            <a:pPr algn="ctr"/>
            <a:r>
              <a:rPr lang="en-US" altLang="zh-CN" sz="3600" dirty="0" smtClean="0">
                <a:solidFill>
                  <a:srgbClr val="7030A0"/>
                </a:solidFill>
                <a:latin typeface="华文琥珀" panose="02010800040101010101" pitchFamily="2" charset="-122"/>
                <a:ea typeface="华文琥珀" panose="02010800040101010101" pitchFamily="2" charset="-122"/>
              </a:rPr>
              <a:t>——</a:t>
            </a:r>
            <a:r>
              <a:rPr lang="zh-CN" altLang="en-US" sz="3600" dirty="0" smtClean="0">
                <a:solidFill>
                  <a:srgbClr val="7030A0"/>
                </a:solidFill>
                <a:latin typeface="华文琥珀" panose="02010800040101010101" pitchFamily="2" charset="-122"/>
                <a:ea typeface="华文琥珀" panose="02010800040101010101" pitchFamily="2" charset="-122"/>
              </a:rPr>
              <a:t>以电子科技大学为例</a:t>
            </a:r>
            <a:endParaRPr lang="zh-CN" altLang="en-US" sz="3600" dirty="0">
              <a:solidFill>
                <a:srgbClr val="7030A0"/>
              </a:solidFill>
              <a:latin typeface="华文琥珀" panose="02010800040101010101" pitchFamily="2" charset="-122"/>
              <a:ea typeface="华文琥珀" panose="02010800040101010101" pitchFamily="2" charset="-122"/>
            </a:endParaRPr>
          </a:p>
        </p:txBody>
      </p:sp>
      <p:sp>
        <p:nvSpPr>
          <p:cNvPr id="3" name="TextBox 2"/>
          <p:cNvSpPr txBox="1"/>
          <p:nvPr/>
        </p:nvSpPr>
        <p:spPr>
          <a:xfrm>
            <a:off x="500034" y="5143512"/>
            <a:ext cx="7072362" cy="1630045"/>
          </a:xfrm>
          <a:prstGeom prst="rect">
            <a:avLst/>
          </a:prstGeom>
          <a:noFill/>
        </p:spPr>
        <p:txBody>
          <a:bodyPr wrap="square" rtlCol="0">
            <a:spAutoFit/>
          </a:bodyPr>
          <a:lstStyle/>
          <a:p>
            <a:r>
              <a:rPr lang="zh-CN" altLang="en-US" sz="2000" dirty="0" smtClean="0">
                <a:latin typeface="+mn-ea"/>
              </a:rPr>
              <a:t>           第一组</a:t>
            </a:r>
            <a:endParaRPr lang="en-US" altLang="zh-CN" sz="2000" dirty="0" smtClean="0">
              <a:latin typeface="+mn-ea"/>
            </a:endParaRPr>
          </a:p>
          <a:p>
            <a:r>
              <a:rPr lang="zh-CN" altLang="en-US" sz="2000" dirty="0" smtClean="0">
                <a:latin typeface="+mn-ea"/>
              </a:rPr>
              <a:t>           指导老师：凌世婷</a:t>
            </a:r>
          </a:p>
          <a:p>
            <a:r>
              <a:rPr lang="zh-CN" altLang="en-US" sz="2000" dirty="0" smtClean="0">
                <a:latin typeface="+mn-ea"/>
              </a:rPr>
              <a:t>           主讲人：周宇    西南科技大学</a:t>
            </a:r>
            <a:endParaRPr lang="en-US" altLang="zh-CN" sz="2000" dirty="0" smtClean="0">
              <a:latin typeface="+mn-ea"/>
            </a:endParaRPr>
          </a:p>
          <a:p>
            <a:pPr algn="ctr"/>
            <a:r>
              <a:rPr lang="zh-CN" altLang="en-US" sz="2000" dirty="0" smtClean="0">
                <a:latin typeface="+mn-ea"/>
              </a:rPr>
              <a:t>    组员：雷琴，廖思琴，胡静，</a:t>
            </a:r>
            <a:r>
              <a:rPr lang="zh-CN" altLang="en-US" sz="2000" dirty="0" smtClean="0">
                <a:latin typeface="+mn-ea"/>
              </a:rPr>
              <a:t>周宇，</a:t>
            </a:r>
            <a:r>
              <a:rPr lang="zh-CN" altLang="en-US" sz="2000" dirty="0" smtClean="0">
                <a:latin typeface="+mn-ea"/>
              </a:rPr>
              <a:t>毛苹</a:t>
            </a:r>
            <a:endParaRPr lang="en-US" altLang="zh-CN" sz="2000" dirty="0" smtClean="0">
              <a:latin typeface="+mn-ea"/>
            </a:endParaRPr>
          </a:p>
          <a:p>
            <a:r>
              <a:rPr lang="en-US" altLang="zh-CN" sz="2000" dirty="0">
                <a:latin typeface="+mn-ea"/>
              </a:rPr>
              <a:t> </a:t>
            </a:r>
            <a:r>
              <a:rPr lang="en-US" altLang="zh-CN" sz="2000" dirty="0" smtClean="0">
                <a:latin typeface="+mn-ea"/>
              </a:rPr>
              <a:t>          </a:t>
            </a:r>
            <a:r>
              <a:rPr lang="zh-CN" altLang="en-US" sz="2000" dirty="0" smtClean="0">
                <a:latin typeface="+mn-ea"/>
              </a:rPr>
              <a:t>时间：</a:t>
            </a:r>
            <a:r>
              <a:rPr lang="en-US" altLang="zh-CN" sz="2000" dirty="0" smtClean="0">
                <a:latin typeface="+mn-ea"/>
              </a:rPr>
              <a:t>2018</a:t>
            </a:r>
            <a:r>
              <a:rPr lang="zh-CN" altLang="en-US" sz="2000" dirty="0" smtClean="0">
                <a:latin typeface="+mn-ea"/>
              </a:rPr>
              <a:t>年</a:t>
            </a:r>
            <a:r>
              <a:rPr lang="en-US" altLang="zh-CN" sz="2000" dirty="0" smtClean="0">
                <a:latin typeface="+mn-ea"/>
              </a:rPr>
              <a:t>11</a:t>
            </a:r>
            <a:r>
              <a:rPr lang="zh-CN" altLang="en-US" sz="2000" dirty="0" smtClean="0">
                <a:latin typeface="+mn-ea"/>
              </a:rPr>
              <a:t>月</a:t>
            </a:r>
            <a:r>
              <a:rPr lang="en-US" altLang="zh-CN" sz="2000" dirty="0" smtClean="0">
                <a:latin typeface="+mn-ea"/>
              </a:rPr>
              <a:t>14</a:t>
            </a:r>
            <a:r>
              <a:rPr lang="zh-CN" altLang="en-US" sz="2000" dirty="0" smtClean="0">
                <a:latin typeface="+mn-ea"/>
              </a:rPr>
              <a:t>日</a:t>
            </a:r>
            <a:endParaRPr lang="en-US" altLang="zh-CN" sz="2000" dirty="0" smtClean="0">
              <a:latin typeface="+mn-ea"/>
            </a:endParaRPr>
          </a:p>
        </p:txBody>
      </p:sp>
      <p:pic>
        <p:nvPicPr>
          <p:cNvPr id="19457" name="Picture 1" descr="C:\Users\Administrator\AppData\Roaming\Tencent\Users\55234839\QQ\WinTemp\RichOle\2T054O0)B2B4I@Z3R%REN`U.png"/>
          <p:cNvPicPr>
            <a:picLocks noChangeAspect="1" noChangeArrowheads="1"/>
          </p:cNvPicPr>
          <p:nvPr/>
        </p:nvPicPr>
        <p:blipFill>
          <a:blip r:embed="rId2"/>
          <a:srcRect/>
          <a:stretch>
            <a:fillRect/>
          </a:stretch>
        </p:blipFill>
        <p:spPr bwMode="auto">
          <a:xfrm>
            <a:off x="2714612" y="2000240"/>
            <a:ext cx="4214842" cy="300786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00166" y="1142984"/>
            <a:ext cx="6664817" cy="3929090"/>
          </a:xfrm>
          <a:prstGeom prst="rect">
            <a:avLst/>
          </a:prstGeom>
          <a:noFill/>
          <a:ln w="9525">
            <a:noFill/>
            <a:miter lim="800000"/>
            <a:headEnd/>
            <a:tailEnd/>
          </a:ln>
          <a:effectLst/>
        </p:spPr>
      </p:pic>
      <p:sp>
        <p:nvSpPr>
          <p:cNvPr id="3" name="TextBox 2"/>
          <p:cNvSpPr txBox="1"/>
          <p:nvPr/>
        </p:nvSpPr>
        <p:spPr>
          <a:xfrm>
            <a:off x="2071670" y="357166"/>
            <a:ext cx="5668682" cy="369332"/>
          </a:xfrm>
          <a:prstGeom prst="rect">
            <a:avLst/>
          </a:prstGeom>
          <a:noFill/>
        </p:spPr>
        <p:txBody>
          <a:bodyPr wrap="square" rtlCol="0">
            <a:spAutoFit/>
          </a:bodyPr>
          <a:lstStyle/>
          <a:p>
            <a:r>
              <a:rPr lang="zh-CN" altLang="en-US" dirty="0" smtClean="0"/>
              <a:t>（</a:t>
            </a:r>
            <a:r>
              <a:rPr lang="en-US" altLang="zh-CN" dirty="0" smtClean="0"/>
              <a:t>2.5</a:t>
            </a:r>
            <a:r>
              <a:rPr lang="zh-CN" altLang="en-US" dirty="0" smtClean="0"/>
              <a:t>）</a:t>
            </a:r>
            <a:r>
              <a:rPr lang="en-US" altLang="zh-CN" dirty="0" smtClean="0"/>
              <a:t>2013-2017</a:t>
            </a:r>
            <a:r>
              <a:rPr lang="zh-CN" altLang="en-US" dirty="0" smtClean="0"/>
              <a:t>年电子科技大学专利法律</a:t>
            </a:r>
            <a:r>
              <a:rPr lang="zh-CN" altLang="en-US" dirty="0" smtClean="0"/>
              <a:t>状态分析</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31640" y="616505"/>
            <a:ext cx="6643734" cy="369332"/>
          </a:xfrm>
          <a:prstGeom prst="rect">
            <a:avLst/>
          </a:prstGeom>
          <a:noFill/>
        </p:spPr>
        <p:txBody>
          <a:bodyPr wrap="square" rtlCol="0">
            <a:spAutoFit/>
          </a:bodyPr>
          <a:lstStyle/>
          <a:p>
            <a:r>
              <a:rPr lang="zh-CN" altLang="en-US" dirty="0" smtClean="0"/>
              <a:t>（</a:t>
            </a:r>
            <a:r>
              <a:rPr lang="en-US" altLang="zh-CN" dirty="0" smtClean="0"/>
              <a:t>3.1</a:t>
            </a:r>
            <a:r>
              <a:rPr lang="zh-CN" altLang="en-US" dirty="0" smtClean="0"/>
              <a:t>）</a:t>
            </a:r>
            <a:r>
              <a:rPr lang="en-US" altLang="zh-CN" dirty="0" smtClean="0"/>
              <a:t>2013-2017</a:t>
            </a:r>
            <a:r>
              <a:rPr lang="zh-CN" altLang="en-US" dirty="0" smtClean="0"/>
              <a:t>年电子科技大学专利涉及技术</a:t>
            </a:r>
            <a:r>
              <a:rPr lang="zh-CN" altLang="en-US" dirty="0" smtClean="0"/>
              <a:t>领域（</a:t>
            </a:r>
            <a:r>
              <a:rPr lang="en-US" altLang="zh-CN" dirty="0" smtClean="0"/>
              <a:t>IPC</a:t>
            </a:r>
            <a:r>
              <a:rPr lang="zh-CN" altLang="en-US" dirty="0" smtClean="0"/>
              <a:t>分类）</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 y="985837"/>
            <a:ext cx="7858125" cy="4886325"/>
          </a:xfrm>
          <a:prstGeom prst="rect">
            <a:avLst/>
          </a:prstGeom>
        </p:spPr>
      </p:pic>
      <p:sp>
        <p:nvSpPr>
          <p:cNvPr id="5" name="TextBox 2"/>
          <p:cNvSpPr txBox="1"/>
          <p:nvPr/>
        </p:nvSpPr>
        <p:spPr>
          <a:xfrm>
            <a:off x="1187624" y="229796"/>
            <a:ext cx="6643734" cy="369332"/>
          </a:xfrm>
          <a:prstGeom prst="rect">
            <a:avLst/>
          </a:prstGeom>
          <a:noFill/>
        </p:spPr>
        <p:txBody>
          <a:bodyPr wrap="square" rtlCol="0">
            <a:spAutoFit/>
          </a:bodyPr>
          <a:lstStyle/>
          <a:p>
            <a:pPr algn="ctr"/>
            <a:r>
              <a:rPr lang="en-US" altLang="zh-CN" dirty="0" smtClean="0"/>
              <a:t>3</a:t>
            </a:r>
            <a:r>
              <a:rPr lang="zh-CN" altLang="en-US" dirty="0" smtClean="0"/>
              <a:t>，专利所涉及的技术领域分析</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descr="C:\Users\Administrator\AppData\Roaming\Tencent\Users\55234839\QQ\WinTemp\RichOle\%8R18TPXL22B`[OYMM@FEPU.png"/>
          <p:cNvPicPr>
            <a:picLocks noChangeAspect="1" noChangeArrowheads="1"/>
          </p:cNvPicPr>
          <p:nvPr/>
        </p:nvPicPr>
        <p:blipFill>
          <a:blip r:embed="rId2"/>
          <a:srcRect/>
          <a:stretch>
            <a:fillRect/>
          </a:stretch>
        </p:blipFill>
        <p:spPr bwMode="auto">
          <a:xfrm>
            <a:off x="1357290" y="642918"/>
            <a:ext cx="6858048" cy="5665344"/>
          </a:xfrm>
          <a:prstGeom prst="rect">
            <a:avLst/>
          </a:prstGeom>
          <a:noFill/>
        </p:spPr>
      </p:pic>
      <p:sp>
        <p:nvSpPr>
          <p:cNvPr id="3" name="TextBox 2"/>
          <p:cNvSpPr txBox="1"/>
          <p:nvPr/>
        </p:nvSpPr>
        <p:spPr>
          <a:xfrm>
            <a:off x="1714480" y="214290"/>
            <a:ext cx="6643734" cy="369332"/>
          </a:xfrm>
          <a:prstGeom prst="rect">
            <a:avLst/>
          </a:prstGeom>
          <a:noFill/>
        </p:spPr>
        <p:txBody>
          <a:bodyPr wrap="square" rtlCol="0">
            <a:spAutoFit/>
          </a:bodyPr>
          <a:lstStyle/>
          <a:p>
            <a:r>
              <a:rPr lang="zh-CN" altLang="en-US" dirty="0" smtClean="0"/>
              <a:t>（</a:t>
            </a:r>
            <a:r>
              <a:rPr lang="en-US" altLang="zh-CN" dirty="0" smtClean="0"/>
              <a:t>3.2</a:t>
            </a:r>
            <a:r>
              <a:rPr lang="zh-CN" altLang="en-US" dirty="0" smtClean="0"/>
              <a:t>）</a:t>
            </a:r>
            <a:r>
              <a:rPr lang="en-US" altLang="zh-CN" dirty="0" smtClean="0"/>
              <a:t>2013-2017</a:t>
            </a:r>
            <a:r>
              <a:rPr lang="zh-CN" altLang="en-US" dirty="0" smtClean="0"/>
              <a:t>年电子科技大学专利涉及技术</a:t>
            </a:r>
            <a:r>
              <a:rPr lang="zh-CN" altLang="en-US" dirty="0" smtClean="0"/>
              <a:t>领域（</a:t>
            </a:r>
            <a:r>
              <a:rPr lang="en-US" altLang="zh-CN" dirty="0" smtClean="0"/>
              <a:t>WIPO</a:t>
            </a:r>
            <a:r>
              <a:rPr lang="zh-CN" altLang="en-US" dirty="0" smtClean="0"/>
              <a:t>分类）</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5852" y="428604"/>
            <a:ext cx="6643734" cy="369332"/>
          </a:xfrm>
          <a:prstGeom prst="rect">
            <a:avLst/>
          </a:prstGeom>
          <a:noFill/>
        </p:spPr>
        <p:txBody>
          <a:bodyPr wrap="square" rtlCol="0">
            <a:spAutoFit/>
          </a:bodyPr>
          <a:lstStyle/>
          <a:p>
            <a:r>
              <a:rPr lang="en-US" altLang="zh-CN" dirty="0" smtClean="0"/>
              <a:t>4</a:t>
            </a:r>
            <a:r>
              <a:rPr lang="zh-CN" altLang="en-US" dirty="0" smtClean="0"/>
              <a:t>，</a:t>
            </a:r>
            <a:r>
              <a:rPr lang="en-US" altLang="zh-CN" dirty="0" smtClean="0"/>
              <a:t>2013-2017</a:t>
            </a:r>
            <a:r>
              <a:rPr lang="zh-CN" altLang="en-US" dirty="0" smtClean="0"/>
              <a:t>年电子科技大学专利申请主要合作</a:t>
            </a:r>
            <a:r>
              <a:rPr lang="zh-CN" altLang="en-US" dirty="0" smtClean="0"/>
              <a:t>对象分析</a:t>
            </a:r>
            <a:endParaRPr lang="zh-CN" altLang="en-US" dirty="0"/>
          </a:p>
        </p:txBody>
      </p:sp>
      <p:pic>
        <p:nvPicPr>
          <p:cNvPr id="1026" name="Picture 2" descr="C:\Users\Administrator\AppData\Roaming\Tencent\Users\55234839\QQ\WinTemp\RichOle\7QT484UCAJEGH08OF3_FRK2.png"/>
          <p:cNvPicPr>
            <a:picLocks noChangeAspect="1" noChangeArrowheads="1"/>
          </p:cNvPicPr>
          <p:nvPr/>
        </p:nvPicPr>
        <p:blipFill>
          <a:blip r:embed="rId2"/>
          <a:srcRect/>
          <a:stretch>
            <a:fillRect/>
          </a:stretch>
        </p:blipFill>
        <p:spPr bwMode="auto">
          <a:xfrm>
            <a:off x="500034" y="1142984"/>
            <a:ext cx="8297798" cy="4143404"/>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14355" y="827823"/>
            <a:ext cx="4878304" cy="369332"/>
          </a:xfrm>
          <a:prstGeom prst="rect">
            <a:avLst/>
          </a:prstGeom>
          <a:noFill/>
        </p:spPr>
        <p:txBody>
          <a:bodyPr wrap="square" rtlCol="0">
            <a:spAutoFit/>
          </a:bodyPr>
          <a:lstStyle/>
          <a:p>
            <a:r>
              <a:rPr lang="zh-CN" altLang="en-US" dirty="0" smtClean="0"/>
              <a:t>选择被</a:t>
            </a:r>
            <a:r>
              <a:rPr lang="zh-CN" altLang="en-US" dirty="0" smtClean="0"/>
              <a:t>引频次</a:t>
            </a:r>
            <a:r>
              <a:rPr lang="en-US" altLang="zh-CN" dirty="0" smtClean="0"/>
              <a:t>10</a:t>
            </a:r>
            <a:r>
              <a:rPr lang="zh-CN" altLang="en-US" dirty="0" smtClean="0"/>
              <a:t>以上的</a:t>
            </a:r>
            <a:r>
              <a:rPr lang="zh-CN" altLang="en-US" dirty="0" smtClean="0"/>
              <a:t>专利进行分析（</a:t>
            </a:r>
            <a:r>
              <a:rPr lang="en-US" altLang="zh-CN" dirty="0" smtClean="0"/>
              <a:t>46</a:t>
            </a:r>
            <a:r>
              <a:rPr lang="zh-CN" altLang="en-US" dirty="0" smtClean="0"/>
              <a:t>项）</a:t>
            </a:r>
            <a:endParaRPr lang="zh-CN" altLang="en-US" dirty="0"/>
          </a:p>
        </p:txBody>
      </p:sp>
      <p:sp>
        <p:nvSpPr>
          <p:cNvPr id="5" name="TextBox 2"/>
          <p:cNvSpPr txBox="1"/>
          <p:nvPr/>
        </p:nvSpPr>
        <p:spPr>
          <a:xfrm>
            <a:off x="1331640" y="258044"/>
            <a:ext cx="6643734" cy="368300"/>
          </a:xfrm>
          <a:prstGeom prst="rect">
            <a:avLst/>
          </a:prstGeom>
          <a:noFill/>
        </p:spPr>
        <p:txBody>
          <a:bodyPr wrap="square" rtlCol="0">
            <a:spAutoFit/>
          </a:bodyPr>
          <a:lstStyle/>
          <a:p>
            <a:r>
              <a:rPr lang="en-US" altLang="zh-CN" dirty="0" smtClean="0"/>
              <a:t>5</a:t>
            </a:r>
            <a:r>
              <a:rPr lang="zh-CN" altLang="en-US" dirty="0" smtClean="0"/>
              <a:t>，重点专利分析</a:t>
            </a:r>
            <a:r>
              <a:rPr lang="en-US" altLang="zh-CN" dirty="0" smtClean="0"/>
              <a:t>——</a:t>
            </a:r>
            <a:r>
              <a:rPr lang="zh-CN" altLang="en-US" dirty="0" smtClean="0"/>
              <a:t>基于高被引</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037" y="1567715"/>
            <a:ext cx="5858669" cy="3910337"/>
          </a:xfrm>
          <a:prstGeom prst="rect">
            <a:avLst/>
          </a:prstGeom>
        </p:spPr>
      </p:pic>
      <p:sp>
        <p:nvSpPr>
          <p:cNvPr id="6" name="矩形 5"/>
          <p:cNvSpPr/>
          <p:nvPr/>
        </p:nvSpPr>
        <p:spPr>
          <a:xfrm>
            <a:off x="6084168" y="1512316"/>
            <a:ext cx="504056" cy="396573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1" descr="C:\Users\Administrator\AppData\Roaming\Tencent\Users\55234839\QQ\WinTemp\RichOle\Y~98YAJSGA(VIV$KQR[LSD1.png"/>
          <p:cNvPicPr>
            <a:picLocks noChangeAspect="1" noChangeArrowheads="1"/>
          </p:cNvPicPr>
          <p:nvPr/>
        </p:nvPicPr>
        <p:blipFill rotWithShape="1">
          <a:blip r:embed="rId2"/>
          <a:srcRect t="11905"/>
          <a:stretch/>
        </p:blipFill>
        <p:spPr bwMode="auto">
          <a:xfrm>
            <a:off x="1907704" y="1988840"/>
            <a:ext cx="4467225" cy="3196977"/>
          </a:xfrm>
          <a:prstGeom prst="rect">
            <a:avLst/>
          </a:prstGeom>
          <a:noFill/>
        </p:spPr>
      </p:pic>
      <p:sp>
        <p:nvSpPr>
          <p:cNvPr id="3" name="TextBox 2"/>
          <p:cNvSpPr txBox="1"/>
          <p:nvPr/>
        </p:nvSpPr>
        <p:spPr>
          <a:xfrm>
            <a:off x="1331640" y="774684"/>
            <a:ext cx="6643734" cy="368300"/>
          </a:xfrm>
          <a:prstGeom prst="rect">
            <a:avLst/>
          </a:prstGeom>
          <a:noFill/>
        </p:spPr>
        <p:txBody>
          <a:bodyPr wrap="square" rtlCol="0">
            <a:spAutoFit/>
          </a:bodyPr>
          <a:lstStyle/>
          <a:p>
            <a:r>
              <a:rPr lang="zh-CN" altLang="en-US" dirty="0" smtClean="0"/>
              <a:t>（</a:t>
            </a:r>
            <a:r>
              <a:rPr lang="en-US" altLang="zh-CN" dirty="0" smtClean="0"/>
              <a:t>5.1</a:t>
            </a:r>
            <a:r>
              <a:rPr lang="zh-CN" altLang="en-US" dirty="0" smtClean="0"/>
              <a:t>）重点专利</a:t>
            </a:r>
            <a:r>
              <a:rPr lang="zh-CN" altLang="en-US" dirty="0"/>
              <a:t>年代分布</a:t>
            </a:r>
            <a:endParaRPr lang="zh-CN" altLang="en-US" dirty="0"/>
          </a:p>
        </p:txBody>
      </p:sp>
      <p:sp>
        <p:nvSpPr>
          <p:cNvPr id="5" name="TextBox 2"/>
          <p:cNvSpPr txBox="1"/>
          <p:nvPr/>
        </p:nvSpPr>
        <p:spPr>
          <a:xfrm>
            <a:off x="1331640" y="258044"/>
            <a:ext cx="6643734" cy="368300"/>
          </a:xfrm>
          <a:prstGeom prst="rect">
            <a:avLst/>
          </a:prstGeom>
          <a:noFill/>
        </p:spPr>
        <p:txBody>
          <a:bodyPr wrap="square" rtlCol="0">
            <a:spAutoFit/>
          </a:bodyPr>
          <a:lstStyle/>
          <a:p>
            <a:r>
              <a:rPr lang="en-US" altLang="zh-CN" dirty="0" smtClean="0"/>
              <a:t>5</a:t>
            </a:r>
            <a:r>
              <a:rPr lang="zh-CN" altLang="en-US" dirty="0" smtClean="0"/>
              <a:t>，重点专利分析</a:t>
            </a:r>
            <a:r>
              <a:rPr lang="en-US" altLang="zh-CN" dirty="0" smtClean="0"/>
              <a:t>——</a:t>
            </a:r>
            <a:r>
              <a:rPr lang="zh-CN" altLang="en-US" dirty="0" smtClean="0"/>
              <a:t>基于高被引</a:t>
            </a:r>
            <a:endParaRPr lang="zh-CN" altLang="en-US" dirty="0"/>
          </a:p>
        </p:txBody>
      </p:sp>
    </p:spTree>
    <p:extLst>
      <p:ext uri="{BB962C8B-B14F-4D97-AF65-F5344CB8AC3E}">
        <p14:creationId xmlns:p14="http://schemas.microsoft.com/office/powerpoint/2010/main" val="2695931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descr="C:\Users\Administrator\AppData\Roaming\Tencent\Users\55234839\QQ\WinTemp\RichOle\EDO7BO[6JAT66K3UNK2G8FK.png"/>
          <p:cNvPicPr>
            <a:picLocks noChangeAspect="1" noChangeArrowheads="1"/>
          </p:cNvPicPr>
          <p:nvPr/>
        </p:nvPicPr>
        <p:blipFill rotWithShape="1">
          <a:blip r:embed="rId2"/>
          <a:srcRect r="24227"/>
          <a:stretch/>
        </p:blipFill>
        <p:spPr bwMode="auto">
          <a:xfrm>
            <a:off x="683568" y="980728"/>
            <a:ext cx="7560839" cy="5328592"/>
          </a:xfrm>
          <a:prstGeom prst="rect">
            <a:avLst/>
          </a:prstGeom>
          <a:noFill/>
        </p:spPr>
      </p:pic>
      <p:sp>
        <p:nvSpPr>
          <p:cNvPr id="3" name="TextBox 2"/>
          <p:cNvSpPr txBox="1"/>
          <p:nvPr/>
        </p:nvSpPr>
        <p:spPr>
          <a:xfrm>
            <a:off x="1285852" y="428604"/>
            <a:ext cx="6643734" cy="368300"/>
          </a:xfrm>
          <a:prstGeom prst="rect">
            <a:avLst/>
          </a:prstGeom>
          <a:noFill/>
        </p:spPr>
        <p:txBody>
          <a:bodyPr wrap="square" rtlCol="0">
            <a:spAutoFit/>
          </a:bodyPr>
          <a:lstStyle/>
          <a:p>
            <a:r>
              <a:rPr lang="zh-CN" altLang="en-US" dirty="0" smtClean="0"/>
              <a:t>（</a:t>
            </a:r>
            <a:r>
              <a:rPr lang="en-US" altLang="zh-CN" dirty="0" smtClean="0"/>
              <a:t>5.2</a:t>
            </a:r>
            <a:r>
              <a:rPr lang="zh-CN" altLang="en-US" dirty="0" smtClean="0"/>
              <a:t>）重点专利学院分布</a:t>
            </a:r>
            <a:endParaRPr lang="zh-CN" altLang="en-US" dirty="0"/>
          </a:p>
        </p:txBody>
      </p:sp>
      <p:sp>
        <p:nvSpPr>
          <p:cNvPr id="5" name="TextBox 2"/>
          <p:cNvSpPr txBox="1"/>
          <p:nvPr/>
        </p:nvSpPr>
        <p:spPr>
          <a:xfrm>
            <a:off x="7848363" y="4077072"/>
            <a:ext cx="792088" cy="368300"/>
          </a:xfrm>
          <a:prstGeom prst="rect">
            <a:avLst/>
          </a:prstGeom>
          <a:noFill/>
        </p:spPr>
        <p:txBody>
          <a:bodyPr wrap="square" rtlCol="0">
            <a:spAutoFit/>
          </a:bodyPr>
          <a:lstStyle/>
          <a:p>
            <a:r>
              <a:rPr lang="zh-CN" altLang="en-US" dirty="0" smtClean="0"/>
              <a:t>学院</a:t>
            </a:r>
            <a:endParaRPr lang="zh-CN" altLang="en-US" dirty="0"/>
          </a:p>
        </p:txBody>
      </p:sp>
      <p:sp>
        <p:nvSpPr>
          <p:cNvPr id="6" name="TextBox 2"/>
          <p:cNvSpPr txBox="1"/>
          <p:nvPr/>
        </p:nvSpPr>
        <p:spPr>
          <a:xfrm>
            <a:off x="502690" y="2132856"/>
            <a:ext cx="792088" cy="646331"/>
          </a:xfrm>
          <a:prstGeom prst="rect">
            <a:avLst/>
          </a:prstGeom>
          <a:noFill/>
        </p:spPr>
        <p:txBody>
          <a:bodyPr wrap="square" rtlCol="0">
            <a:spAutoFit/>
          </a:bodyPr>
          <a:lstStyle/>
          <a:p>
            <a:r>
              <a:rPr lang="zh-CN" altLang="en-US" dirty="0" smtClean="0"/>
              <a:t>专利数量</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Q892)AM116@74$J)46T]@N"/>
          <p:cNvPicPr>
            <a:picLocks noChangeAspect="1"/>
          </p:cNvPicPr>
          <p:nvPr/>
        </p:nvPicPr>
        <p:blipFill>
          <a:blip r:embed="rId2"/>
          <a:stretch>
            <a:fillRect/>
          </a:stretch>
        </p:blipFill>
        <p:spPr>
          <a:xfrm>
            <a:off x="502690" y="908720"/>
            <a:ext cx="7905750" cy="5029200"/>
          </a:xfrm>
          <a:prstGeom prst="rect">
            <a:avLst/>
          </a:prstGeom>
        </p:spPr>
      </p:pic>
      <p:sp>
        <p:nvSpPr>
          <p:cNvPr id="2" name="TextBox 2"/>
          <p:cNvSpPr txBox="1"/>
          <p:nvPr/>
        </p:nvSpPr>
        <p:spPr>
          <a:xfrm>
            <a:off x="1654787" y="243819"/>
            <a:ext cx="6643734" cy="368300"/>
          </a:xfrm>
          <a:prstGeom prst="rect">
            <a:avLst/>
          </a:prstGeom>
          <a:noFill/>
        </p:spPr>
        <p:txBody>
          <a:bodyPr wrap="square" rtlCol="0">
            <a:spAutoFit/>
          </a:bodyPr>
          <a:lstStyle/>
          <a:p>
            <a:r>
              <a:rPr lang="zh-CN" altLang="en-US" dirty="0" smtClean="0"/>
              <a:t>（</a:t>
            </a:r>
            <a:r>
              <a:rPr lang="en-US" altLang="zh-CN" dirty="0" smtClean="0"/>
              <a:t>5.3</a:t>
            </a:r>
            <a:r>
              <a:rPr lang="zh-CN" altLang="en-US" dirty="0"/>
              <a:t>）重点专利第一发明人分布</a:t>
            </a:r>
            <a:endParaRPr lang="zh-CN" altLang="en-US" dirty="0"/>
          </a:p>
        </p:txBody>
      </p:sp>
      <p:sp>
        <p:nvSpPr>
          <p:cNvPr id="7" name="TextBox 2"/>
          <p:cNvSpPr txBox="1"/>
          <p:nvPr/>
        </p:nvSpPr>
        <p:spPr>
          <a:xfrm>
            <a:off x="8298521" y="5373216"/>
            <a:ext cx="908276" cy="369332"/>
          </a:xfrm>
          <a:prstGeom prst="rect">
            <a:avLst/>
          </a:prstGeom>
          <a:noFill/>
        </p:spPr>
        <p:txBody>
          <a:bodyPr wrap="square" rtlCol="0">
            <a:spAutoFit/>
          </a:bodyPr>
          <a:lstStyle/>
          <a:p>
            <a:r>
              <a:rPr lang="zh-CN" altLang="en-US" dirty="0" smtClean="0"/>
              <a:t>发明人</a:t>
            </a:r>
            <a:endParaRPr lang="zh-CN" altLang="en-US" dirty="0"/>
          </a:p>
        </p:txBody>
      </p:sp>
      <p:sp>
        <p:nvSpPr>
          <p:cNvPr id="8" name="TextBox 2"/>
          <p:cNvSpPr txBox="1"/>
          <p:nvPr/>
        </p:nvSpPr>
        <p:spPr>
          <a:xfrm>
            <a:off x="0" y="2204864"/>
            <a:ext cx="792088" cy="646331"/>
          </a:xfrm>
          <a:prstGeom prst="rect">
            <a:avLst/>
          </a:prstGeom>
          <a:noFill/>
        </p:spPr>
        <p:txBody>
          <a:bodyPr wrap="square" rtlCol="0">
            <a:spAutoFit/>
          </a:bodyPr>
          <a:lstStyle/>
          <a:p>
            <a:r>
              <a:rPr lang="zh-CN" altLang="en-US" dirty="0" smtClean="0"/>
              <a:t>专利数量</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592" y="620688"/>
            <a:ext cx="7560840" cy="3416320"/>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随着世界技术竞争的日益激烈， </a:t>
            </a:r>
            <a:r>
              <a:rPr lang="zh-CN" altLang="en-US" sz="2400" dirty="0" smtClean="0">
                <a:latin typeface="华文楷体" panose="02010600040101010101" pitchFamily="2" charset="-122"/>
                <a:ea typeface="华文楷体" panose="02010600040101010101" pitchFamily="2" charset="-122"/>
              </a:rPr>
              <a:t>各高校纷纷</a:t>
            </a:r>
            <a:r>
              <a:rPr lang="zh-CN" altLang="en-US" sz="2400" dirty="0">
                <a:latin typeface="华文楷体" panose="02010600040101010101" pitchFamily="2" charset="-122"/>
                <a:ea typeface="华文楷体" panose="02010600040101010101" pitchFamily="2" charset="-122"/>
              </a:rPr>
              <a:t>开展专利战略研究， 而其核心正是专利分析（</a:t>
            </a:r>
            <a:r>
              <a:rPr lang="en-US" altLang="zh-CN" sz="2400" dirty="0">
                <a:latin typeface="华文楷体" panose="02010600040101010101" pitchFamily="2" charset="-122"/>
                <a:ea typeface="华文楷体" panose="02010600040101010101" pitchFamily="2" charset="-122"/>
              </a:rPr>
              <a:t>Patent Analysis</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即</a:t>
            </a:r>
            <a:r>
              <a:rPr lang="zh-CN" altLang="en-US" sz="2400" dirty="0" smtClean="0">
                <a:latin typeface="华文楷体" panose="02010600040101010101" pitchFamily="2" charset="-122"/>
                <a:ea typeface="华文楷体" panose="02010600040101010101" pitchFamily="2" charset="-122"/>
              </a:rPr>
              <a:t>对专利元数据、专利</a:t>
            </a:r>
            <a:r>
              <a:rPr lang="zh-CN" altLang="en-US" sz="2400" dirty="0">
                <a:latin typeface="华文楷体" panose="02010600040101010101" pitchFamily="2" charset="-122"/>
                <a:ea typeface="华文楷体" panose="02010600040101010101" pitchFamily="2" charset="-122"/>
              </a:rPr>
              <a:t>说明书、专利公报中大量零碎</a:t>
            </a:r>
            <a:r>
              <a:rPr lang="zh-CN" altLang="en-US" sz="2400" dirty="0" smtClean="0">
                <a:latin typeface="华文楷体" panose="02010600040101010101" pitchFamily="2" charset="-122"/>
                <a:ea typeface="华文楷体" panose="02010600040101010101" pitchFamily="2" charset="-122"/>
              </a:rPr>
              <a:t>的数据进行</a:t>
            </a:r>
            <a:r>
              <a:rPr lang="zh-CN" altLang="en-US" sz="2400" dirty="0">
                <a:latin typeface="华文楷体" panose="02010600040101010101" pitchFamily="2" charset="-122"/>
                <a:ea typeface="华文楷体" panose="02010600040101010101" pitchFamily="2" charset="-122"/>
              </a:rPr>
              <a:t>分析、加工、组合， 并利用统计学方法和技巧使这些信息转化为具有总揽全局及预测功能的竞争情报， 从而</a:t>
            </a:r>
            <a:r>
              <a:rPr lang="zh-CN" altLang="en-US" sz="2400" dirty="0" smtClean="0">
                <a:latin typeface="华文楷体" panose="02010600040101010101" pitchFamily="2" charset="-122"/>
                <a:ea typeface="华文楷体" panose="02010600040101010101" pitchFamily="2" charset="-122"/>
              </a:rPr>
              <a:t>为高校的科研和技术开发</a:t>
            </a:r>
            <a:r>
              <a:rPr lang="zh-CN" altLang="en-US" sz="2400" dirty="0">
                <a:latin typeface="华文楷体" panose="02010600040101010101" pitchFamily="2" charset="-122"/>
                <a:ea typeface="华文楷体" panose="02010600040101010101" pitchFamily="2" charset="-122"/>
              </a:rPr>
              <a:t>中</a:t>
            </a:r>
            <a:r>
              <a:rPr lang="zh-CN" altLang="en-US" sz="2400" dirty="0" smtClean="0">
                <a:latin typeface="华文楷体" panose="02010600040101010101" pitchFamily="2" charset="-122"/>
                <a:ea typeface="华文楷体" panose="02010600040101010101" pitchFamily="2" charset="-122"/>
              </a:rPr>
              <a:t>的战略和决策</a:t>
            </a:r>
            <a:r>
              <a:rPr lang="zh-CN" altLang="en-US" sz="2400" dirty="0">
                <a:latin typeface="华文楷体" panose="02010600040101010101" pitchFamily="2" charset="-122"/>
                <a:ea typeface="华文楷体" panose="02010600040101010101" pitchFamily="2" charset="-122"/>
              </a:rPr>
              <a:t>提供</a:t>
            </a:r>
            <a:r>
              <a:rPr lang="zh-CN" altLang="en-US" sz="2400" dirty="0" smtClean="0">
                <a:latin typeface="华文楷体" panose="02010600040101010101" pitchFamily="2" charset="-122"/>
                <a:ea typeface="华文楷体" panose="02010600040101010101" pitchFamily="2" charset="-122"/>
              </a:rPr>
              <a:t>参考，是高校战略</a:t>
            </a:r>
            <a:r>
              <a:rPr lang="zh-CN" altLang="en-US" sz="2400" dirty="0">
                <a:latin typeface="华文楷体" panose="02010600040101010101" pitchFamily="2" charset="-122"/>
                <a:ea typeface="华文楷体" panose="02010600040101010101" pitchFamily="2" charset="-122"/>
              </a:rPr>
              <a:t>与竞争分析中一种独特而实用的分析</a:t>
            </a:r>
            <a:r>
              <a:rPr lang="zh-CN" altLang="en-US" sz="2400" dirty="0" smtClean="0">
                <a:latin typeface="华文楷体" panose="02010600040101010101" pitchFamily="2" charset="-122"/>
                <a:ea typeface="华文楷体" panose="02010600040101010101" pitchFamily="2" charset="-122"/>
              </a:rPr>
              <a:t>方法。</a:t>
            </a:r>
            <a:endParaRPr lang="en-US" altLang="zh-CN" sz="2400" dirty="0" smtClean="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592" y="620688"/>
            <a:ext cx="7560840" cy="3046988"/>
          </a:xfrm>
          <a:prstGeom prst="rect">
            <a:avLst/>
          </a:prstGeom>
          <a:noFill/>
        </p:spPr>
        <p:txBody>
          <a:bodyPr wrap="square" rtlCol="0">
            <a:spAutoFit/>
          </a:bodyPr>
          <a:lstStyle/>
          <a:p>
            <a:pPr algn="ctr"/>
            <a:r>
              <a:rPr lang="zh-CN" altLang="en-US" sz="2400" dirty="0" smtClean="0">
                <a:latin typeface="华文楷体" panose="02010600040101010101" pitchFamily="2" charset="-122"/>
                <a:ea typeface="华文楷体" panose="02010600040101010101" pitchFamily="2" charset="-122"/>
              </a:rPr>
              <a:t>汇报目录</a:t>
            </a:r>
            <a:endParaRPr lang="en-US" altLang="zh-CN" sz="2400" dirty="0" smtClean="0">
              <a:latin typeface="华文楷体" panose="02010600040101010101" pitchFamily="2" charset="-122"/>
              <a:ea typeface="华文楷体" panose="02010600040101010101" pitchFamily="2" charset="-122"/>
            </a:endParaRPr>
          </a:p>
          <a:p>
            <a:pPr algn="ctr"/>
            <a:endParaRPr lang="en-US" altLang="zh-CN" sz="2400" dirty="0" smtClean="0">
              <a:latin typeface="华文楷体" panose="02010600040101010101" pitchFamily="2" charset="-122"/>
              <a:ea typeface="华文楷体" panose="02010600040101010101" pitchFamily="2" charset="-122"/>
            </a:endParaRPr>
          </a:p>
          <a:p>
            <a:r>
              <a:rPr lang="en-US" altLang="zh-CN" sz="2400" dirty="0" smtClean="0">
                <a:latin typeface="+mn-ea"/>
              </a:rPr>
              <a:t>1</a:t>
            </a:r>
            <a:r>
              <a:rPr lang="zh-CN" altLang="en-US" sz="2400" dirty="0" smtClean="0">
                <a:latin typeface="+mn-ea"/>
              </a:rPr>
              <a:t>，数据采集</a:t>
            </a:r>
            <a:endParaRPr lang="en-US" altLang="zh-CN" sz="2400" dirty="0" smtClean="0">
              <a:latin typeface="+mn-ea"/>
            </a:endParaRPr>
          </a:p>
          <a:p>
            <a:r>
              <a:rPr lang="en-US" altLang="zh-CN" sz="2400" dirty="0" smtClean="0">
                <a:latin typeface="+mn-ea"/>
              </a:rPr>
              <a:t>2</a:t>
            </a:r>
            <a:r>
              <a:rPr lang="zh-CN" altLang="en-US" sz="2400" dirty="0" smtClean="0">
                <a:latin typeface="+mn-ea"/>
              </a:rPr>
              <a:t>，专利基本情况分析</a:t>
            </a:r>
            <a:endParaRPr lang="en-US" altLang="zh-CN" sz="2400" dirty="0" smtClean="0">
              <a:latin typeface="+mn-ea"/>
            </a:endParaRPr>
          </a:p>
          <a:p>
            <a:r>
              <a:rPr lang="en-US" altLang="zh-CN" sz="2400" dirty="0" smtClean="0">
                <a:latin typeface="+mn-ea"/>
              </a:rPr>
              <a:t>3</a:t>
            </a:r>
            <a:r>
              <a:rPr lang="zh-CN" altLang="en-US" sz="2400" dirty="0" smtClean="0">
                <a:latin typeface="+mn-ea"/>
              </a:rPr>
              <a:t>，机构专利所涉及的技术领域分析</a:t>
            </a:r>
            <a:endParaRPr lang="en-US" altLang="zh-CN" sz="2400" dirty="0" smtClean="0">
              <a:latin typeface="+mn-ea"/>
            </a:endParaRPr>
          </a:p>
          <a:p>
            <a:r>
              <a:rPr lang="en-US" altLang="zh-CN" sz="2400" dirty="0" smtClean="0">
                <a:latin typeface="+mn-ea"/>
              </a:rPr>
              <a:t>4</a:t>
            </a:r>
            <a:r>
              <a:rPr lang="zh-CN" altLang="en-US" sz="2400" dirty="0" smtClean="0">
                <a:latin typeface="+mn-ea"/>
              </a:rPr>
              <a:t>，机构专利申请主要合作对象分析</a:t>
            </a:r>
            <a:endParaRPr lang="en-US" altLang="zh-CN" sz="2400" dirty="0" smtClean="0">
              <a:latin typeface="+mn-ea"/>
            </a:endParaRPr>
          </a:p>
          <a:p>
            <a:r>
              <a:rPr lang="en-US" altLang="zh-CN" sz="2400" dirty="0" smtClean="0">
                <a:latin typeface="+mn-ea"/>
              </a:rPr>
              <a:t>5</a:t>
            </a:r>
            <a:r>
              <a:rPr lang="zh-CN" altLang="en-US" sz="2400" dirty="0" smtClean="0">
                <a:latin typeface="+mn-ea"/>
              </a:rPr>
              <a:t>，重点专利分析</a:t>
            </a:r>
            <a:r>
              <a:rPr lang="en-US" altLang="zh-CN" sz="2400" dirty="0" smtClean="0">
                <a:latin typeface="+mn-ea"/>
              </a:rPr>
              <a:t>-</a:t>
            </a:r>
            <a:r>
              <a:rPr lang="zh-CN" altLang="en-US" sz="2400" dirty="0" smtClean="0">
                <a:latin typeface="+mn-ea"/>
              </a:rPr>
              <a:t>基于高被引</a:t>
            </a:r>
            <a:endParaRPr lang="en-US" altLang="zh-CN" sz="2400" dirty="0" smtClean="0">
              <a:latin typeface="+mn-ea"/>
            </a:endParaRPr>
          </a:p>
          <a:p>
            <a:r>
              <a:rPr lang="en-US" altLang="zh-CN" sz="2400" dirty="0" smtClean="0">
                <a:latin typeface="+mn-ea"/>
              </a:rPr>
              <a:t>6</a:t>
            </a:r>
            <a:r>
              <a:rPr lang="zh-CN" altLang="en-US" sz="2400" dirty="0" smtClean="0">
                <a:latin typeface="+mn-ea"/>
              </a:rPr>
              <a:t>，对学校发展的建议</a:t>
            </a:r>
            <a:endParaRPr lang="zh-CN" altLang="en-US" sz="2400" dirty="0">
              <a:latin typeface="+mn-ea"/>
            </a:endParaRPr>
          </a:p>
        </p:txBody>
      </p:sp>
    </p:spTree>
    <p:extLst>
      <p:ext uri="{BB962C8B-B14F-4D97-AF65-F5344CB8AC3E}">
        <p14:creationId xmlns:p14="http://schemas.microsoft.com/office/powerpoint/2010/main" val="1146795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1670" y="357166"/>
            <a:ext cx="5286412" cy="369332"/>
          </a:xfrm>
          <a:prstGeom prst="rect">
            <a:avLst/>
          </a:prstGeom>
          <a:noFill/>
        </p:spPr>
        <p:txBody>
          <a:bodyPr wrap="square" rtlCol="0">
            <a:spAutoFit/>
          </a:bodyPr>
          <a:lstStyle/>
          <a:p>
            <a:pPr algn="ctr"/>
            <a:r>
              <a:rPr lang="en-US" altLang="zh-CN" dirty="0" smtClean="0"/>
              <a:t>1</a:t>
            </a:r>
            <a:r>
              <a:rPr lang="zh-CN" altLang="en-US" dirty="0" smtClean="0"/>
              <a:t>，数据采集</a:t>
            </a:r>
            <a:endParaRPr lang="zh-CN" altLang="en-US" dirty="0"/>
          </a:p>
        </p:txBody>
      </p:sp>
      <p:pic>
        <p:nvPicPr>
          <p:cNvPr id="18435" name="Picture 3"/>
          <p:cNvPicPr>
            <a:picLocks noChangeAspect="1" noChangeArrowheads="1"/>
          </p:cNvPicPr>
          <p:nvPr/>
        </p:nvPicPr>
        <p:blipFill>
          <a:blip r:embed="rId2"/>
          <a:srcRect r="27080"/>
          <a:stretch>
            <a:fillRect/>
          </a:stretch>
        </p:blipFill>
        <p:spPr bwMode="auto">
          <a:xfrm>
            <a:off x="928662" y="857232"/>
            <a:ext cx="7286676" cy="531404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1571604" y="1285860"/>
            <a:ext cx="6643734" cy="4976145"/>
          </a:xfrm>
          <a:prstGeom prst="rect">
            <a:avLst/>
          </a:prstGeom>
          <a:noFill/>
          <a:ln w="9525">
            <a:noFill/>
            <a:miter lim="800000"/>
            <a:headEnd/>
            <a:tailEnd/>
          </a:ln>
          <a:effectLst/>
        </p:spPr>
      </p:pic>
      <p:sp>
        <p:nvSpPr>
          <p:cNvPr id="3" name="TextBox 2"/>
          <p:cNvSpPr txBox="1"/>
          <p:nvPr/>
        </p:nvSpPr>
        <p:spPr>
          <a:xfrm>
            <a:off x="2071670" y="357166"/>
            <a:ext cx="5286412" cy="369332"/>
          </a:xfrm>
          <a:prstGeom prst="rect">
            <a:avLst/>
          </a:prstGeom>
          <a:noFill/>
        </p:spPr>
        <p:txBody>
          <a:bodyPr wrap="square" rtlCol="0">
            <a:spAutoFit/>
          </a:bodyPr>
          <a:lstStyle/>
          <a:p>
            <a:pPr algn="ctr"/>
            <a:r>
              <a:rPr lang="en-US" altLang="zh-CN" dirty="0" smtClean="0"/>
              <a:t>1</a:t>
            </a:r>
            <a:r>
              <a:rPr lang="zh-CN" altLang="en-US" dirty="0" smtClean="0"/>
              <a:t>，数据采集</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descr="C:\Users\Administrator\AppData\Roaming\Tencent\Users\55234839\QQ\WinTemp\RichOle\1DDCAZ)6E)8$8([XR$_71M0.png"/>
          <p:cNvPicPr>
            <a:picLocks noChangeAspect="1" noChangeArrowheads="1"/>
          </p:cNvPicPr>
          <p:nvPr/>
        </p:nvPicPr>
        <p:blipFill>
          <a:blip r:embed="rId2"/>
          <a:srcRect/>
          <a:stretch>
            <a:fillRect/>
          </a:stretch>
        </p:blipFill>
        <p:spPr bwMode="auto">
          <a:xfrm>
            <a:off x="2214546" y="896285"/>
            <a:ext cx="4429156" cy="2720767"/>
          </a:xfrm>
          <a:prstGeom prst="rect">
            <a:avLst/>
          </a:prstGeom>
          <a:noFill/>
          <a:ln>
            <a:solidFill>
              <a:schemeClr val="tx1"/>
            </a:solidFill>
          </a:ln>
        </p:spPr>
      </p:pic>
      <p:sp>
        <p:nvSpPr>
          <p:cNvPr id="3" name="TextBox 2"/>
          <p:cNvSpPr txBox="1"/>
          <p:nvPr/>
        </p:nvSpPr>
        <p:spPr>
          <a:xfrm>
            <a:off x="2071670" y="357166"/>
            <a:ext cx="5286412" cy="369332"/>
          </a:xfrm>
          <a:prstGeom prst="rect">
            <a:avLst/>
          </a:prstGeom>
          <a:noFill/>
        </p:spPr>
        <p:txBody>
          <a:bodyPr wrap="square" rtlCol="0">
            <a:spAutoFit/>
          </a:bodyPr>
          <a:lstStyle/>
          <a:p>
            <a:r>
              <a:rPr lang="zh-CN" altLang="en-US" dirty="0" smtClean="0"/>
              <a:t>（</a:t>
            </a:r>
            <a:r>
              <a:rPr lang="en-US" altLang="zh-CN" dirty="0" smtClean="0"/>
              <a:t>2.1</a:t>
            </a:r>
            <a:r>
              <a:rPr lang="zh-CN" altLang="en-US" dirty="0" smtClean="0"/>
              <a:t>）</a:t>
            </a:r>
            <a:r>
              <a:rPr lang="en-US" altLang="zh-CN" dirty="0" smtClean="0"/>
              <a:t>2013-2017</a:t>
            </a:r>
            <a:r>
              <a:rPr lang="zh-CN" altLang="en-US" dirty="0" smtClean="0"/>
              <a:t>年电子科技大学专利申请情况</a:t>
            </a:r>
            <a:endParaRPr lang="zh-CN" altLang="en-US" dirty="0"/>
          </a:p>
        </p:txBody>
      </p:sp>
      <p:pic>
        <p:nvPicPr>
          <p:cNvPr id="15363" name="Picture 3" descr="C:\Users\Administrator\AppData\Roaming\Tencent\Users\55234839\QQ\WinTemp\RichOle\%WOOR9[EUY[2DVH([Q%DC[5.png"/>
          <p:cNvPicPr>
            <a:picLocks noChangeAspect="1" noChangeArrowheads="1"/>
          </p:cNvPicPr>
          <p:nvPr/>
        </p:nvPicPr>
        <p:blipFill>
          <a:blip r:embed="rId3"/>
          <a:srcRect/>
          <a:stretch>
            <a:fillRect/>
          </a:stretch>
        </p:blipFill>
        <p:spPr bwMode="auto">
          <a:xfrm>
            <a:off x="2176477" y="3817867"/>
            <a:ext cx="4467225" cy="2495550"/>
          </a:xfrm>
          <a:prstGeom prst="rect">
            <a:avLst/>
          </a:prstGeom>
          <a:noFill/>
        </p:spPr>
      </p:pic>
      <p:sp>
        <p:nvSpPr>
          <p:cNvPr id="6" name="TextBox 5"/>
          <p:cNvSpPr txBox="1"/>
          <p:nvPr/>
        </p:nvSpPr>
        <p:spPr>
          <a:xfrm>
            <a:off x="6929454" y="5143512"/>
            <a:ext cx="1285884" cy="369332"/>
          </a:xfrm>
          <a:prstGeom prst="rect">
            <a:avLst/>
          </a:prstGeom>
          <a:noFill/>
        </p:spPr>
        <p:txBody>
          <a:bodyPr wrap="square" rtlCol="0">
            <a:spAutoFit/>
          </a:bodyPr>
          <a:lstStyle/>
          <a:p>
            <a:r>
              <a:rPr lang="zh-CN" altLang="en-US" dirty="0" smtClean="0"/>
              <a:t>按国别</a:t>
            </a:r>
            <a:endParaRPr lang="zh-CN" altLang="en-US" dirty="0"/>
          </a:p>
        </p:txBody>
      </p:sp>
      <p:sp>
        <p:nvSpPr>
          <p:cNvPr id="7" name="TextBox 6"/>
          <p:cNvSpPr txBox="1"/>
          <p:nvPr/>
        </p:nvSpPr>
        <p:spPr>
          <a:xfrm>
            <a:off x="6929454" y="1785926"/>
            <a:ext cx="1285884" cy="369332"/>
          </a:xfrm>
          <a:prstGeom prst="rect">
            <a:avLst/>
          </a:prstGeom>
          <a:noFill/>
        </p:spPr>
        <p:txBody>
          <a:bodyPr wrap="square" rtlCol="0">
            <a:spAutoFit/>
          </a:bodyPr>
          <a:lstStyle/>
          <a:p>
            <a:r>
              <a:rPr lang="zh-CN" altLang="en-US" dirty="0" smtClean="0"/>
              <a:t>按国内外</a:t>
            </a:r>
            <a:endParaRPr lang="zh-CN" altLang="en-US" dirty="0"/>
          </a:p>
        </p:txBody>
      </p:sp>
      <p:sp>
        <p:nvSpPr>
          <p:cNvPr id="2" name="TextBox 6"/>
          <p:cNvSpPr txBox="1"/>
          <p:nvPr/>
        </p:nvSpPr>
        <p:spPr>
          <a:xfrm>
            <a:off x="3956685" y="1417320"/>
            <a:ext cx="753745" cy="368300"/>
          </a:xfrm>
          <a:prstGeom prst="rect">
            <a:avLst/>
          </a:prstGeom>
          <a:noFill/>
        </p:spPr>
        <p:txBody>
          <a:bodyPr wrap="square" rtlCol="0">
            <a:spAutoFit/>
          </a:bodyPr>
          <a:lstStyle/>
          <a:p>
            <a:r>
              <a:rPr lang="en-US" altLang="zh-CN" dirty="0" smtClean="0"/>
              <a:t>1.54%</a:t>
            </a:r>
            <a:endParaRPr lang="en-US" altLang="zh-CN" dirty="0"/>
          </a:p>
        </p:txBody>
      </p:sp>
      <p:sp>
        <p:nvSpPr>
          <p:cNvPr id="4" name="TextBox 6"/>
          <p:cNvSpPr txBox="1"/>
          <p:nvPr/>
        </p:nvSpPr>
        <p:spPr>
          <a:xfrm>
            <a:off x="4401820" y="3091180"/>
            <a:ext cx="1079500" cy="368300"/>
          </a:xfrm>
          <a:prstGeom prst="rect">
            <a:avLst/>
          </a:prstGeom>
          <a:noFill/>
        </p:spPr>
        <p:txBody>
          <a:bodyPr wrap="square" rtlCol="0">
            <a:spAutoFit/>
          </a:bodyPr>
          <a:lstStyle/>
          <a:p>
            <a:r>
              <a:rPr lang="en-US" altLang="zh-CN" dirty="0" smtClean="0"/>
              <a:t>98.46%</a:t>
            </a:r>
            <a:endParaRPr lang="en-US" altLang="zh-CN" dirty="0"/>
          </a:p>
        </p:txBody>
      </p:sp>
      <p:sp>
        <p:nvSpPr>
          <p:cNvPr id="9" name="TextBox 2"/>
          <p:cNvSpPr txBox="1"/>
          <p:nvPr/>
        </p:nvSpPr>
        <p:spPr>
          <a:xfrm>
            <a:off x="1547664" y="11498"/>
            <a:ext cx="5286412" cy="369332"/>
          </a:xfrm>
          <a:prstGeom prst="rect">
            <a:avLst/>
          </a:prstGeom>
          <a:noFill/>
        </p:spPr>
        <p:txBody>
          <a:bodyPr wrap="square" rtlCol="0">
            <a:spAutoFit/>
          </a:bodyPr>
          <a:lstStyle/>
          <a:p>
            <a:r>
              <a:rPr lang="en-US" altLang="zh-CN" dirty="0" smtClean="0"/>
              <a:t>2</a:t>
            </a:r>
            <a:r>
              <a:rPr lang="zh-CN" altLang="en-US" dirty="0" smtClean="0"/>
              <a:t>，专利基本情况分析</a:t>
            </a:r>
            <a:endParaRPr lang="zh-CN" altLang="en-US" dirty="0"/>
          </a:p>
        </p:txBody>
      </p:sp>
      <p:sp>
        <p:nvSpPr>
          <p:cNvPr id="10" name="TextBox 5"/>
          <p:cNvSpPr txBox="1"/>
          <p:nvPr/>
        </p:nvSpPr>
        <p:spPr>
          <a:xfrm>
            <a:off x="5382024" y="6127118"/>
            <a:ext cx="1285884" cy="369332"/>
          </a:xfrm>
          <a:prstGeom prst="rect">
            <a:avLst/>
          </a:prstGeom>
          <a:noFill/>
        </p:spPr>
        <p:txBody>
          <a:bodyPr wrap="square" rtlCol="0">
            <a:spAutoFit/>
          </a:bodyPr>
          <a:lstStyle/>
          <a:p>
            <a:r>
              <a:rPr lang="zh-CN" altLang="en-US" dirty="0" smtClean="0"/>
              <a:t>美国</a:t>
            </a:r>
            <a:endParaRPr lang="zh-CN" altLang="en-US" dirty="0"/>
          </a:p>
        </p:txBody>
      </p:sp>
      <p:sp>
        <p:nvSpPr>
          <p:cNvPr id="11" name="TextBox 5"/>
          <p:cNvSpPr txBox="1"/>
          <p:nvPr/>
        </p:nvSpPr>
        <p:spPr>
          <a:xfrm>
            <a:off x="4690214" y="4271211"/>
            <a:ext cx="1953488" cy="369332"/>
          </a:xfrm>
          <a:prstGeom prst="rect">
            <a:avLst/>
          </a:prstGeom>
          <a:noFill/>
        </p:spPr>
        <p:txBody>
          <a:bodyPr wrap="square" rtlCol="0">
            <a:spAutoFit/>
          </a:bodyPr>
          <a:lstStyle/>
          <a:p>
            <a:r>
              <a:rPr lang="zh-CN" altLang="en-US" dirty="0" smtClean="0"/>
              <a:t>国外但不确定</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7356" y="357166"/>
            <a:ext cx="5715040" cy="369332"/>
          </a:xfrm>
          <a:prstGeom prst="rect">
            <a:avLst/>
          </a:prstGeom>
          <a:noFill/>
        </p:spPr>
        <p:txBody>
          <a:bodyPr wrap="square" rtlCol="0">
            <a:spAutoFit/>
          </a:bodyPr>
          <a:lstStyle/>
          <a:p>
            <a:r>
              <a:rPr lang="zh-CN" altLang="en-US" dirty="0" smtClean="0"/>
              <a:t>（</a:t>
            </a:r>
            <a:r>
              <a:rPr lang="en-US" altLang="zh-CN" dirty="0" smtClean="0"/>
              <a:t>2.2</a:t>
            </a:r>
            <a:r>
              <a:rPr lang="zh-CN" altLang="en-US" dirty="0" smtClean="0"/>
              <a:t>）</a:t>
            </a:r>
            <a:r>
              <a:rPr lang="en-US" altLang="zh-CN" dirty="0" smtClean="0"/>
              <a:t>2013-2017</a:t>
            </a:r>
            <a:r>
              <a:rPr lang="zh-CN" altLang="en-US" dirty="0" smtClean="0"/>
              <a:t>年电子科技大学专利授权情况</a:t>
            </a:r>
            <a:endParaRPr lang="zh-CN" altLang="en-US" dirty="0"/>
          </a:p>
        </p:txBody>
      </p:sp>
      <p:pic>
        <p:nvPicPr>
          <p:cNvPr id="15362" name="Picture 2" descr="C:\Users\Administrator\AppData\Roaming\Tencent\Users\55234839\QQ\WinTemp\RichOle\7H5S@LMN0N{9F`T6G@SE)8X.png"/>
          <p:cNvPicPr>
            <a:picLocks noChangeAspect="1" noChangeArrowheads="1"/>
          </p:cNvPicPr>
          <p:nvPr/>
        </p:nvPicPr>
        <p:blipFill>
          <a:blip r:embed="rId2"/>
          <a:srcRect/>
          <a:stretch>
            <a:fillRect/>
          </a:stretch>
        </p:blipFill>
        <p:spPr bwMode="auto">
          <a:xfrm>
            <a:off x="2000232" y="1500174"/>
            <a:ext cx="5438775" cy="3695700"/>
          </a:xfrm>
          <a:prstGeom prst="rect">
            <a:avLst/>
          </a:prstGeom>
          <a:noFill/>
          <a:ln>
            <a:solidFill>
              <a:schemeClr val="tx1"/>
            </a:solidFill>
          </a:ln>
        </p:spPr>
      </p:pic>
      <p:sp>
        <p:nvSpPr>
          <p:cNvPr id="2" name="任意多边形 1"/>
          <p:cNvSpPr/>
          <p:nvPr/>
        </p:nvSpPr>
        <p:spPr>
          <a:xfrm>
            <a:off x="2656114" y="1993740"/>
            <a:ext cx="2965444" cy="1589383"/>
          </a:xfrm>
          <a:custGeom>
            <a:avLst/>
            <a:gdLst>
              <a:gd name="connsiteX0" fmla="*/ 0 w 2965444"/>
              <a:gd name="connsiteY0" fmla="*/ 847431 h 1589383"/>
              <a:gd name="connsiteX1" fmla="*/ 827315 w 2965444"/>
              <a:gd name="connsiteY1" fmla="*/ 422889 h 1589383"/>
              <a:gd name="connsiteX2" fmla="*/ 1458686 w 2965444"/>
              <a:gd name="connsiteY2" fmla="*/ 9231 h 1589383"/>
              <a:gd name="connsiteX3" fmla="*/ 2188029 w 2965444"/>
              <a:gd name="connsiteY3" fmla="*/ 248717 h 1589383"/>
              <a:gd name="connsiteX4" fmla="*/ 2873829 w 2965444"/>
              <a:gd name="connsiteY4" fmla="*/ 1446146 h 1589383"/>
              <a:gd name="connsiteX5" fmla="*/ 2939143 w 2965444"/>
              <a:gd name="connsiteY5" fmla="*/ 1522346 h 158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5444" h="1589383">
                <a:moveTo>
                  <a:pt x="0" y="847431"/>
                </a:moveTo>
                <a:cubicBezTo>
                  <a:pt x="292100" y="705010"/>
                  <a:pt x="584201" y="562589"/>
                  <a:pt x="827315" y="422889"/>
                </a:cubicBezTo>
                <a:cubicBezTo>
                  <a:pt x="1070429" y="283189"/>
                  <a:pt x="1231900" y="38260"/>
                  <a:pt x="1458686" y="9231"/>
                </a:cubicBezTo>
                <a:cubicBezTo>
                  <a:pt x="1685472" y="-19798"/>
                  <a:pt x="1952172" y="9231"/>
                  <a:pt x="2188029" y="248717"/>
                </a:cubicBezTo>
                <a:cubicBezTo>
                  <a:pt x="2423886" y="488203"/>
                  <a:pt x="2748643" y="1233875"/>
                  <a:pt x="2873829" y="1446146"/>
                </a:cubicBezTo>
                <a:cubicBezTo>
                  <a:pt x="2999015" y="1658418"/>
                  <a:pt x="2969079" y="1590382"/>
                  <a:pt x="2939143" y="15223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484784"/>
            <a:ext cx="7067550" cy="4486275"/>
          </a:xfrm>
          <a:prstGeom prst="rect">
            <a:avLst/>
          </a:prstGeom>
        </p:spPr>
      </p:pic>
      <p:sp>
        <p:nvSpPr>
          <p:cNvPr id="3" name="TextBox 2"/>
          <p:cNvSpPr txBox="1"/>
          <p:nvPr/>
        </p:nvSpPr>
        <p:spPr>
          <a:xfrm>
            <a:off x="1187624" y="357166"/>
            <a:ext cx="6384772" cy="369332"/>
          </a:xfrm>
          <a:prstGeom prst="rect">
            <a:avLst/>
          </a:prstGeom>
          <a:noFill/>
        </p:spPr>
        <p:txBody>
          <a:bodyPr wrap="square" rtlCol="0">
            <a:spAutoFit/>
          </a:bodyPr>
          <a:lstStyle/>
          <a:p>
            <a:r>
              <a:rPr lang="zh-CN" altLang="en-US" dirty="0" smtClean="0"/>
              <a:t>（</a:t>
            </a:r>
            <a:r>
              <a:rPr lang="en-US" altLang="zh-CN" dirty="0" smtClean="0"/>
              <a:t>2.3</a:t>
            </a:r>
            <a:r>
              <a:rPr lang="zh-CN" altLang="en-US" dirty="0" smtClean="0"/>
              <a:t>）</a:t>
            </a:r>
            <a:r>
              <a:rPr lang="en-US" altLang="zh-CN" dirty="0" smtClean="0"/>
              <a:t>2013-2017</a:t>
            </a:r>
            <a:r>
              <a:rPr lang="zh-CN" altLang="en-US" dirty="0"/>
              <a:t>年电子科技大学是否</a:t>
            </a:r>
            <a:r>
              <a:rPr lang="zh-CN" altLang="en-US" dirty="0" smtClean="0"/>
              <a:t>为专利第一</a:t>
            </a:r>
            <a:r>
              <a:rPr lang="zh-CN" altLang="en-US" dirty="0"/>
              <a:t>申请人分析</a:t>
            </a:r>
            <a:endParaRPr lang="zh-CN" altLang="en-US" dirty="0"/>
          </a:p>
        </p:txBody>
      </p:sp>
    </p:spTree>
    <p:extLst>
      <p:ext uri="{BB962C8B-B14F-4D97-AF65-F5344CB8AC3E}">
        <p14:creationId xmlns:p14="http://schemas.microsoft.com/office/powerpoint/2010/main" val="12277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57356" y="357166"/>
            <a:ext cx="5715040" cy="368300"/>
          </a:xfrm>
          <a:prstGeom prst="rect">
            <a:avLst/>
          </a:prstGeom>
          <a:noFill/>
        </p:spPr>
        <p:txBody>
          <a:bodyPr wrap="square" rtlCol="0">
            <a:spAutoFit/>
          </a:bodyPr>
          <a:lstStyle/>
          <a:p>
            <a:r>
              <a:rPr lang="zh-CN" altLang="en-US" dirty="0" smtClean="0"/>
              <a:t>（</a:t>
            </a:r>
            <a:r>
              <a:rPr lang="en-US" altLang="zh-CN" dirty="0" smtClean="0"/>
              <a:t>2.4</a:t>
            </a:r>
            <a:r>
              <a:rPr lang="zh-CN" altLang="en-US" dirty="0" smtClean="0"/>
              <a:t>）</a:t>
            </a:r>
            <a:r>
              <a:rPr lang="en-US" altLang="zh-CN" dirty="0" smtClean="0"/>
              <a:t>2013-2017</a:t>
            </a:r>
            <a:r>
              <a:rPr lang="zh-CN" altLang="en-US" dirty="0" smtClean="0"/>
              <a:t>年电子科技大学各学院专利申请情况</a:t>
            </a:r>
            <a:endParaRPr lang="zh-CN" altLang="en-US" dirty="0"/>
          </a:p>
        </p:txBody>
      </p:sp>
      <p:pic>
        <p:nvPicPr>
          <p:cNvPr id="2" name="图片 1" descr="JOD9~1`HYGHFA441R[(IWG4"/>
          <p:cNvPicPr>
            <a:picLocks noChangeAspect="1"/>
          </p:cNvPicPr>
          <p:nvPr/>
        </p:nvPicPr>
        <p:blipFill>
          <a:blip r:embed="rId2"/>
          <a:stretch>
            <a:fillRect/>
          </a:stretch>
        </p:blipFill>
        <p:spPr>
          <a:xfrm>
            <a:off x="401320" y="983615"/>
            <a:ext cx="8341360" cy="4890135"/>
          </a:xfrm>
          <a:prstGeom prst="rect">
            <a:avLst/>
          </a:prstGeom>
        </p:spPr>
      </p:pic>
      <p:sp>
        <p:nvSpPr>
          <p:cNvPr id="4" name="TextBox 2"/>
          <p:cNvSpPr txBox="1"/>
          <p:nvPr/>
        </p:nvSpPr>
        <p:spPr>
          <a:xfrm>
            <a:off x="8226425" y="4824730"/>
            <a:ext cx="868045" cy="368300"/>
          </a:xfrm>
          <a:prstGeom prst="rect">
            <a:avLst/>
          </a:prstGeom>
          <a:noFill/>
        </p:spPr>
        <p:txBody>
          <a:bodyPr wrap="square" rtlCol="0">
            <a:spAutoFit/>
          </a:bodyPr>
          <a:lstStyle/>
          <a:p>
            <a:r>
              <a:rPr lang="zh-CN" altLang="en-US" dirty="0"/>
              <a:t>学院</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403</Words>
  <Application>Microsoft Office PowerPoint</Application>
  <PresentationFormat>全屏显示(4:3)</PresentationFormat>
  <Paragraphs>45</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华文琥珀</vt:lpstr>
      <vt:lpstr>华文楷体</vt:lpstr>
      <vt:lpstr>宋体</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29</cp:revision>
  <dcterms:created xsi:type="dcterms:W3CDTF">2018-11-13T11:51:00Z</dcterms:created>
  <dcterms:modified xsi:type="dcterms:W3CDTF">2018-11-14T12:00:39Z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2052-11.1.0.7967</vt:lpwstr>
  </property>
</Properties>
</file>