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9" r:id="rId2"/>
    <p:sldId id="260" r:id="rId3"/>
    <p:sldId id="262" r:id="rId4"/>
    <p:sldId id="272" r:id="rId5"/>
    <p:sldId id="281" r:id="rId6"/>
    <p:sldId id="265" r:id="rId7"/>
    <p:sldId id="266" r:id="rId8"/>
    <p:sldId id="271" r:id="rId9"/>
    <p:sldId id="275" r:id="rId10"/>
    <p:sldId id="282" r:id="rId11"/>
    <p:sldId id="283" r:id="rId12"/>
    <p:sldId id="284" r:id="rId13"/>
    <p:sldId id="285" r:id="rId14"/>
    <p:sldId id="286" r:id="rId15"/>
    <p:sldId id="287" r:id="rId16"/>
    <p:sldId id="277" r:id="rId17"/>
    <p:sldId id="288" r:id="rId18"/>
    <p:sldId id="289"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p:restoredTop sz="91022" autoAdjust="0"/>
  </p:normalViewPr>
  <p:slideViewPr>
    <p:cSldViewPr snapToGrid="0" snapToObjects="1">
      <p:cViewPr varScale="1">
        <p:scale>
          <a:sx n="57" d="100"/>
          <a:sy n="57" d="100"/>
        </p:scale>
        <p:origin x="3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B287F-8228-465C-9192-4EB12AEC34E4}" type="datetimeFigureOut">
              <a:rPr lang="zh-CN" altLang="en-US" smtClean="0"/>
              <a:t>2018/5/21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5AD34-78AD-4799-965B-7471868037C3}" type="slidenum">
              <a:rPr lang="zh-CN" altLang="en-US" smtClean="0"/>
              <a:t>‹#›</a:t>
            </a:fld>
            <a:endParaRPr lang="zh-CN" altLang="en-US"/>
          </a:p>
        </p:txBody>
      </p:sp>
    </p:spTree>
    <p:extLst>
      <p:ext uri="{BB962C8B-B14F-4D97-AF65-F5344CB8AC3E}">
        <p14:creationId xmlns:p14="http://schemas.microsoft.com/office/powerpoint/2010/main" val="36075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这个流程中，每一个步骤都要重复人工操作，很大增加了时间成本，不能保证操作的准确性。对于 </a:t>
            </a:r>
            <a:r>
              <a:rPr lang="en-US" altLang="zh-CN" sz="1200" b="0" i="0" kern="1200" dirty="0">
                <a:solidFill>
                  <a:schemeClr val="tx1"/>
                </a:solidFill>
                <a:effectLst/>
                <a:latin typeface="+mn-lt"/>
                <a:ea typeface="+mn-ea"/>
                <a:cs typeface="+mn-cs"/>
              </a:rPr>
              <a:t>unit </a:t>
            </a:r>
            <a:r>
              <a:rPr lang="zh-CN" altLang="en-US" sz="1200" b="0" i="0" kern="1200" dirty="0">
                <a:solidFill>
                  <a:schemeClr val="tx1"/>
                </a:solidFill>
                <a:effectLst/>
                <a:latin typeface="+mn-lt"/>
                <a:ea typeface="+mn-ea"/>
                <a:cs typeface="+mn-cs"/>
              </a:rPr>
              <a:t>或者 </a:t>
            </a:r>
            <a:r>
              <a:rPr lang="en-US" altLang="zh-CN" sz="1200" b="0" i="0" kern="1200" dirty="0">
                <a:solidFill>
                  <a:schemeClr val="tx1"/>
                </a:solidFill>
                <a:effectLst/>
                <a:latin typeface="+mn-lt"/>
                <a:ea typeface="+mn-ea"/>
                <a:cs typeface="+mn-cs"/>
              </a:rPr>
              <a:t>build </a:t>
            </a:r>
            <a:r>
              <a:rPr lang="zh-CN" altLang="en-US" sz="1200" b="0" i="0" kern="1200" dirty="0">
                <a:solidFill>
                  <a:schemeClr val="tx1"/>
                </a:solidFill>
                <a:effectLst/>
                <a:latin typeface="+mn-lt"/>
                <a:ea typeface="+mn-ea"/>
                <a:cs typeface="+mn-cs"/>
              </a:rPr>
              <a:t>的结果，没有一个自动的反馈机制，需要人工 </a:t>
            </a:r>
            <a:r>
              <a:rPr lang="en-US" altLang="zh-CN" sz="1200" b="0" i="0" kern="1200" dirty="0">
                <a:solidFill>
                  <a:schemeClr val="tx1"/>
                </a:solidFill>
                <a:effectLst/>
                <a:latin typeface="+mn-lt"/>
                <a:ea typeface="+mn-ea"/>
                <a:cs typeface="+mn-cs"/>
              </a:rPr>
              <a:t>check </a:t>
            </a:r>
            <a:r>
              <a:rPr lang="zh-CN" altLang="en-US" sz="1200" b="0" i="0" kern="1200" dirty="0">
                <a:solidFill>
                  <a:schemeClr val="tx1"/>
                </a:solidFill>
                <a:effectLst/>
                <a:latin typeface="+mn-lt"/>
                <a:ea typeface="+mn-ea"/>
                <a:cs typeface="+mn-cs"/>
              </a:rPr>
              <a:t>运行结果，最后部署也是人工登录服务器执行脚本，非常繁琐。</a:t>
            </a:r>
            <a:endParaRPr lang="en-US" altLang="zh-CN" sz="1200" b="0" i="0" kern="1200" dirty="0">
              <a:solidFill>
                <a:schemeClr val="tx1"/>
              </a:solidFill>
              <a:effectLst/>
              <a:latin typeface="+mn-lt"/>
              <a:ea typeface="+mn-ea"/>
              <a:cs typeface="+mn-cs"/>
            </a:endParaRPr>
          </a:p>
          <a:p>
            <a:r>
              <a:rPr lang="en-US" altLang="zh-CN" dirty="0"/>
              <a:t>·</a:t>
            </a: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CI/CD </a:t>
            </a:r>
            <a:r>
              <a:rPr lang="zh-CN" altLang="en-US" sz="1200" b="0" i="0" kern="1200" dirty="0">
                <a:solidFill>
                  <a:schemeClr val="tx1"/>
                </a:solidFill>
                <a:effectLst/>
                <a:latin typeface="+mn-lt"/>
                <a:ea typeface="+mn-ea"/>
                <a:cs typeface="+mn-cs"/>
              </a:rPr>
              <a:t>流程中，只有步骤</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和步骤</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需要人工操作，其他步骤都是自动运行，是一个非常标准化的流程，减少了人工操作的风险，省去了重复性工作，增强了项目的可见性。</a:t>
            </a:r>
            <a:endParaRPr lang="zh-CN" altLang="en-US" dirty="0"/>
          </a:p>
        </p:txBody>
      </p:sp>
      <p:sp>
        <p:nvSpPr>
          <p:cNvPr id="4" name="灯片编号占位符 3"/>
          <p:cNvSpPr>
            <a:spLocks noGrp="1"/>
          </p:cNvSpPr>
          <p:nvPr>
            <p:ph type="sldNum" sz="quarter" idx="10"/>
          </p:nvPr>
        </p:nvSpPr>
        <p:spPr/>
        <p:txBody>
          <a:bodyPr/>
          <a:lstStyle/>
          <a:p>
            <a:fld id="{0E15AD34-78AD-4799-965B-7471868037C3}" type="slidenum">
              <a:rPr lang="zh-CN" altLang="en-US" smtClean="0"/>
              <a:t>7</a:t>
            </a:fld>
            <a:endParaRPr lang="zh-CN" altLang="en-US"/>
          </a:p>
        </p:txBody>
      </p:sp>
    </p:spTree>
    <p:extLst>
      <p:ext uri="{BB962C8B-B14F-4D97-AF65-F5344CB8AC3E}">
        <p14:creationId xmlns:p14="http://schemas.microsoft.com/office/powerpoint/2010/main" val="213247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0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Tree>
    <p:extLst>
      <p:ext uri="{BB962C8B-B14F-4D97-AF65-F5344CB8AC3E}">
        <p14:creationId xmlns:p14="http://schemas.microsoft.com/office/powerpoint/2010/main" val="84693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zh-CN" altLang="en-US"/>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48705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defRPr>
            </a:lvl1pPr>
          </a:lstStyle>
          <a:p>
            <a:pPr lvl="0"/>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2818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31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53049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7" dirty="0">
                <a:solidFill>
                  <a:srgbClr val="000000"/>
                </a:solidFill>
                <a:latin typeface="Segoe UI Light"/>
                <a:ea typeface="微软雅黑"/>
                <a:cs typeface="Segoe UI Light"/>
              </a:rPr>
              <a:t>背景图片素材</a:t>
            </a: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7">
                <a:solidFill>
                  <a:srgbClr val="000000"/>
                </a:solidFill>
                <a:latin typeface="Segoe UI Light"/>
                <a:cs typeface="Segoe UI Light"/>
              </a:rPr>
              <a:t>OfficePLUS</a:t>
            </a:r>
            <a:endParaRPr lang="zh-CN" altLang="en-US" sz="1067" dirty="0">
              <a:solidFill>
                <a:srgbClr val="000000"/>
              </a:solidFill>
              <a:latin typeface="Segoe UI Light"/>
              <a:cs typeface="Segoe UI Light"/>
            </a:endParaRPr>
          </a:p>
        </p:txBody>
      </p:sp>
    </p:spTree>
    <p:extLst>
      <p:ext uri="{BB962C8B-B14F-4D97-AF65-F5344CB8AC3E}">
        <p14:creationId xmlns:p14="http://schemas.microsoft.com/office/powerpoint/2010/main" val="3748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ea typeface="微软雅黑"/>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ea typeface="微软雅黑"/>
                <a:cs typeface="Segoe UI Light"/>
              </a:rPr>
              <a:t>字体使用 </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行距</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背景图片出处</a:t>
            </a: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声明</a:t>
            </a:r>
            <a:endParaRPr lang="en-US" altLang="zh-CN" sz="1333" dirty="0">
              <a:solidFill>
                <a:srgbClr val="FFFFFF"/>
              </a:solidFill>
              <a:latin typeface="Segoe UI Light"/>
              <a:ea typeface="微软雅黑"/>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ea typeface="微软雅黑"/>
                <a:cs typeface="Segoe UI Light"/>
              </a:rPr>
              <a:t>英文 </a:t>
            </a:r>
            <a:r>
              <a:rPr lang="en-US" altLang="zh-CN" sz="1333">
                <a:solidFill>
                  <a:srgbClr val="FFFFFF"/>
                </a:solidFill>
                <a:latin typeface="Segoe UI Light"/>
                <a:ea typeface="微软雅黑" charset="0"/>
                <a:cs typeface="Segoe UI Light"/>
              </a:rPr>
              <a:t>Century Gothic</a:t>
            </a:r>
            <a:endParaRPr lang="en-US" altLang="zh-CN" sz="1333" dirty="0">
              <a:solidFill>
                <a:srgbClr val="FFFFFF"/>
              </a:solidFill>
              <a:latin typeface="Segoe UI Light"/>
              <a:ea typeface="微软雅黑" charset="0"/>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中文 微软雅黑</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正文 </a:t>
            </a:r>
            <a:r>
              <a:rPr lang="en-US" altLang="zh-CN" sz="1333" dirty="0">
                <a:solidFill>
                  <a:srgbClr val="FFFFFF"/>
                </a:solidFill>
                <a:latin typeface="Segoe UI Light"/>
                <a:ea typeface="微软雅黑"/>
                <a:cs typeface="Segoe UI Light"/>
              </a:rPr>
              <a:t>1.3</a:t>
            </a: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en-US" altLang="zh-CN" sz="1333" dirty="0" err="1">
                <a:solidFill>
                  <a:srgbClr val="FFFFFF"/>
                </a:solidFill>
                <a:latin typeface="Segoe UI Light"/>
                <a:ea typeface="微软雅黑"/>
                <a:cs typeface="Segoe UI Light"/>
              </a:rPr>
              <a:t>cn.bing.com</a:t>
            </a: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r>
              <a:rPr lang="zh-CN" altLang="en-US" sz="1333" dirty="0">
                <a:solidFill>
                  <a:prstClr val="white"/>
                </a:solidFill>
                <a:latin typeface="Century Gothic"/>
                <a:ea typeface="微软雅黑" charset="0"/>
              </a:rPr>
              <a:t>互联网是一个开放共享的平台</a:t>
            </a:r>
          </a:p>
          <a:p>
            <a:pPr defTabSz="609585">
              <a:lnSpc>
                <a:spcPct val="130000"/>
              </a:lnSpc>
            </a:pPr>
            <a:r>
              <a:rPr kumimoji="1" lang="en-US" altLang="zh-CN" sz="1333" dirty="0">
                <a:solidFill>
                  <a:prstClr val="white"/>
                </a:solidFill>
                <a:latin typeface="Segoe UI Light"/>
                <a:ea typeface="微软雅黑" charset="0"/>
                <a:cs typeface="Segoe UI Light"/>
              </a:rPr>
              <a:t>OfficePLUS</a:t>
            </a:r>
            <a:r>
              <a:rPr lang="zh-CN" altLang="en-US" sz="1333" dirty="0">
                <a:solidFill>
                  <a:prstClr val="white"/>
                </a:solidFill>
                <a:latin typeface="Century Gothic"/>
                <a:ea typeface="微软雅黑" charset="0"/>
              </a:rPr>
              <a:t> 部分设计灵感与元素来源于网络</a:t>
            </a:r>
          </a:p>
          <a:p>
            <a:pPr defTabSz="609585">
              <a:lnSpc>
                <a:spcPct val="130000"/>
              </a:lnSpc>
            </a:pPr>
            <a:r>
              <a:rPr lang="zh-CN" altLang="en-US" sz="1333" dirty="0">
                <a:solidFill>
                  <a:prstClr val="white"/>
                </a:solidFill>
                <a:latin typeface="Century Gothic"/>
                <a:ea typeface="微软雅黑" charset="0"/>
              </a:rPr>
              <a:t>如有建议请联系 </a:t>
            </a:r>
            <a:r>
              <a:rPr lang="zh-CN" altLang="en-US" sz="1333" dirty="0">
                <a:solidFill>
                  <a:prstClr val="white"/>
                </a:solidFill>
                <a:latin typeface="Segoe UI Light" charset="0"/>
                <a:ea typeface="Segoe UI Light" charset="0"/>
                <a:cs typeface="Segoe UI Light" charset="0"/>
              </a:rPr>
              <a:t>officeplus@microsoft.com</a:t>
            </a:r>
            <a:endParaRPr lang="en-US" altLang="zh-CN" sz="1333" dirty="0">
              <a:solidFill>
                <a:srgbClr val="FFFFFF"/>
              </a:solidFill>
              <a:latin typeface="Segoe UI Light"/>
              <a:ea typeface="微软雅黑"/>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a:solidFill>
                  <a:prstClr val="white"/>
                </a:solidFill>
                <a:latin typeface="Segoe UI Light"/>
                <a:ea typeface="微软雅黑" charset="0"/>
                <a:cs typeface="Segoe UI Light"/>
              </a:rPr>
              <a:t>OfficePLUS</a:t>
            </a:r>
            <a:endParaRPr lang="zh-CN" altLang="en-US" sz="1067"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2320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25130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6" r:id="rId3"/>
    <p:sldLayoutId id="2147483657" r:id="rId4"/>
    <p:sldLayoutId id="2147483655" r:id="rId5"/>
    <p:sldLayoutId id="2147483651" r:id="rId6"/>
    <p:sldLayoutId id="2147483652" r:id="rId7"/>
    <p:sldLayoutId id="2147483653" r:id="rId8"/>
    <p:sldLayoutId id="214748365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ravis-ci.or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197443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文本框 115"/>
          <p:cNvSpPr txBox="1"/>
          <p:nvPr/>
        </p:nvSpPr>
        <p:spPr>
          <a:xfrm>
            <a:off x="4101566" y="1457644"/>
            <a:ext cx="4041471" cy="892552"/>
          </a:xfrm>
          <a:prstGeom prst="rect">
            <a:avLst/>
          </a:prstGeom>
          <a:noFill/>
          <a:ln>
            <a:noFill/>
          </a:ln>
        </p:spPr>
        <p:txBody>
          <a:bodyPr wrap="square" rtlCol="0">
            <a:spAutoFit/>
          </a:bodyPr>
          <a:lstStyle/>
          <a:p>
            <a:pPr algn="ctr"/>
            <a:r>
              <a:rPr kumimoji="1" lang="en-US" altLang="zh-CN" sz="5200" b="1" dirty="0">
                <a:solidFill>
                  <a:schemeClr val="bg1"/>
                </a:solidFill>
              </a:rPr>
              <a:t>CD&amp;CI</a:t>
            </a:r>
            <a:endParaRPr kumimoji="1" lang="zh-CN" altLang="en-US" sz="6600" b="1" dirty="0">
              <a:solidFill>
                <a:schemeClr val="bg1"/>
              </a:solidFill>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0" name="文本框 129"/>
          <p:cNvSpPr txBox="1"/>
          <p:nvPr/>
        </p:nvSpPr>
        <p:spPr>
          <a:xfrm>
            <a:off x="5193881" y="3612026"/>
            <a:ext cx="3348733" cy="1200329"/>
          </a:xfrm>
          <a:prstGeom prst="rect">
            <a:avLst/>
          </a:prstGeom>
          <a:noFill/>
        </p:spPr>
        <p:txBody>
          <a:bodyPr wrap="square" rtlCol="0">
            <a:spAutoFit/>
          </a:bodyPr>
          <a:lstStyle/>
          <a:p>
            <a:r>
              <a:rPr kumimoji="1" lang="zh-CN" altLang="en-US" dirty="0">
                <a:solidFill>
                  <a:schemeClr val="bg1"/>
                </a:solidFill>
              </a:rPr>
              <a:t>李晗东</a:t>
            </a:r>
            <a:endParaRPr kumimoji="1" lang="en-US" altLang="zh-CN" dirty="0">
              <a:solidFill>
                <a:schemeClr val="bg1"/>
              </a:solidFill>
            </a:endParaRPr>
          </a:p>
          <a:p>
            <a:r>
              <a:rPr kumimoji="1" lang="zh-CN" altLang="en-US" dirty="0">
                <a:solidFill>
                  <a:schemeClr val="bg1"/>
                </a:solidFill>
              </a:rPr>
              <a:t>吴正雨</a:t>
            </a:r>
            <a:endParaRPr kumimoji="1" lang="en-US" altLang="zh-CN" dirty="0">
              <a:solidFill>
                <a:schemeClr val="bg1"/>
              </a:solidFill>
            </a:endParaRPr>
          </a:p>
          <a:p>
            <a:r>
              <a:rPr kumimoji="1" lang="zh-CN" altLang="en-US" dirty="0">
                <a:solidFill>
                  <a:schemeClr val="bg1"/>
                </a:solidFill>
              </a:rPr>
              <a:t>程浩</a:t>
            </a:r>
            <a:endParaRPr kumimoji="1" lang="en-US" altLang="zh-CN" dirty="0">
              <a:solidFill>
                <a:schemeClr val="bg1"/>
              </a:solidFill>
            </a:endParaRPr>
          </a:p>
          <a:p>
            <a:r>
              <a:rPr kumimoji="1" lang="zh-CN" altLang="en-US" dirty="0">
                <a:solidFill>
                  <a:schemeClr val="bg1"/>
                </a:solidFill>
              </a:rPr>
              <a:t>李嘉昊</a:t>
            </a:r>
            <a:endParaRPr kumimoji="1" lang="en-US" altLang="zh-CN" dirty="0">
              <a:solidFill>
                <a:schemeClr val="bg1"/>
              </a:solidFill>
            </a:endParaRPr>
          </a:p>
        </p:txBody>
      </p:sp>
    </p:spTree>
    <p:extLst>
      <p:ext uri="{BB962C8B-B14F-4D97-AF65-F5344CB8AC3E}">
        <p14:creationId xmlns:p14="http://schemas.microsoft.com/office/powerpoint/2010/main" val="206911069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6714532" y="1835953"/>
            <a:ext cx="4577854" cy="2935034"/>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dirty="0">
                <a:solidFill>
                  <a:schemeClr val="bg1"/>
                </a:solidFill>
              </a:rPr>
              <a:t>首先，访问官方网站 </a:t>
            </a:r>
            <a:r>
              <a:rPr lang="en-US" altLang="zh-CN" u="sng" dirty="0">
                <a:solidFill>
                  <a:schemeClr val="bg1"/>
                </a:solidFill>
                <a:hlinkClick r:id="rId2"/>
              </a:rPr>
              <a:t>travis-ci.org</a:t>
            </a:r>
            <a:r>
              <a:rPr lang="zh-CN" altLang="en-US" dirty="0">
                <a:solidFill>
                  <a:schemeClr val="bg1"/>
                </a:solidFill>
              </a:rPr>
              <a:t>，点击右上角的个人头像，使用 </a:t>
            </a:r>
            <a:r>
              <a:rPr lang="en-US" altLang="zh-CN" dirty="0" err="1">
                <a:solidFill>
                  <a:schemeClr val="bg1"/>
                </a:solidFill>
              </a:rPr>
              <a:t>Github</a:t>
            </a:r>
            <a:r>
              <a:rPr lang="en-US" altLang="zh-CN" dirty="0">
                <a:solidFill>
                  <a:schemeClr val="bg1"/>
                </a:solidFill>
              </a:rPr>
              <a:t> </a:t>
            </a:r>
            <a:r>
              <a:rPr lang="zh-CN" altLang="en-US" dirty="0">
                <a:solidFill>
                  <a:schemeClr val="bg1"/>
                </a:solidFill>
              </a:rPr>
              <a:t>账户登入 </a:t>
            </a:r>
            <a:r>
              <a:rPr lang="en-US" altLang="zh-CN" dirty="0">
                <a:solidFill>
                  <a:schemeClr val="bg1"/>
                </a:solidFill>
              </a:rPr>
              <a:t>Travis CI</a:t>
            </a:r>
            <a:r>
              <a:rPr lang="zh-CN" altLang="en-US" dirty="0">
                <a:solidFill>
                  <a:schemeClr val="bg1"/>
                </a:solidFill>
              </a:rPr>
              <a:t>。</a:t>
            </a:r>
            <a:endParaRPr lang="en-US" altLang="zh-CN" dirty="0">
              <a:solidFill>
                <a:schemeClr val="bg1"/>
              </a:solidFill>
            </a:endParaRPr>
          </a:p>
          <a:p>
            <a:pPr marL="285750" lvl="0" indent="-285750">
              <a:lnSpc>
                <a:spcPct val="130000"/>
              </a:lnSpc>
              <a:buFont typeface="Arial" panose="020B0604020202020204" pitchFamily="34" charset="0"/>
              <a:buChar char="•"/>
            </a:pPr>
            <a:r>
              <a:rPr lang="en-US" altLang="zh-CN" dirty="0">
                <a:solidFill>
                  <a:schemeClr val="bg1"/>
                </a:solidFill>
              </a:rPr>
              <a:t>Travis </a:t>
            </a:r>
            <a:r>
              <a:rPr lang="zh-CN" altLang="en-US" dirty="0">
                <a:solidFill>
                  <a:schemeClr val="bg1"/>
                </a:solidFill>
              </a:rPr>
              <a:t>会列出 </a:t>
            </a:r>
            <a:r>
              <a:rPr lang="en-US" altLang="zh-CN" dirty="0" err="1">
                <a:solidFill>
                  <a:schemeClr val="bg1"/>
                </a:solidFill>
              </a:rPr>
              <a:t>Github</a:t>
            </a:r>
            <a:r>
              <a:rPr lang="en-US" altLang="zh-CN" dirty="0">
                <a:solidFill>
                  <a:schemeClr val="bg1"/>
                </a:solidFill>
              </a:rPr>
              <a:t> </a:t>
            </a:r>
            <a:r>
              <a:rPr lang="zh-CN" altLang="en-US" dirty="0">
                <a:solidFill>
                  <a:schemeClr val="bg1"/>
                </a:solidFill>
              </a:rPr>
              <a:t>上面你的所有仓库，以及你所属于的组织。此时，选择你需要 </a:t>
            </a:r>
            <a:r>
              <a:rPr lang="en-US" altLang="zh-CN" dirty="0">
                <a:solidFill>
                  <a:schemeClr val="bg1"/>
                </a:solidFill>
              </a:rPr>
              <a:t>Travis </a:t>
            </a:r>
            <a:r>
              <a:rPr lang="zh-CN" altLang="en-US" dirty="0">
                <a:solidFill>
                  <a:schemeClr val="bg1"/>
                </a:solidFill>
              </a:rPr>
              <a:t>帮你构建的仓库，打开仓库旁边的开关。一旦激活了一个仓库，</a:t>
            </a:r>
            <a:r>
              <a:rPr lang="en-US" altLang="zh-CN" dirty="0">
                <a:solidFill>
                  <a:schemeClr val="bg1"/>
                </a:solidFill>
              </a:rPr>
              <a:t>Travis </a:t>
            </a:r>
            <a:r>
              <a:rPr lang="zh-CN" altLang="en-US" dirty="0">
                <a:solidFill>
                  <a:schemeClr val="bg1"/>
                </a:solidFill>
              </a:rPr>
              <a:t>会监听这个仓库的所有变化。</a:t>
            </a:r>
            <a:endParaRPr lang="en-US" altLang="zh-CN" sz="1600" b="1" dirty="0">
              <a:solidFill>
                <a:schemeClr val="bg1"/>
              </a:solidFill>
              <a:latin typeface="Microsoft YaHei" charset="0"/>
              <a:ea typeface="Microsoft YaHei" charset="0"/>
              <a:cs typeface="Microsoft YaHei" charset="0"/>
            </a:endParaRP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2</a:t>
            </a:r>
            <a:endParaRPr lang="en-US" altLang="zh-CN" sz="2400" b="1" dirty="0">
              <a:solidFill>
                <a:schemeClr val="accent3"/>
              </a:solidFill>
              <a:latin typeface="+mj-lt"/>
              <a:ea typeface="Microsoft YaHei" charset="0"/>
              <a:cs typeface="Microsoft YaHei" charset="0"/>
            </a:endParaRPr>
          </a:p>
        </p:txBody>
      </p:sp>
      <p:pic>
        <p:nvPicPr>
          <p:cNvPr id="4" name="图片 3">
            <a:extLst>
              <a:ext uri="{FF2B5EF4-FFF2-40B4-BE49-F238E27FC236}">
                <a16:creationId xmlns:a16="http://schemas.microsoft.com/office/drawing/2014/main" id="{732032D5-6642-41A5-B9FA-6DE485543C79}"/>
              </a:ext>
            </a:extLst>
          </p:cNvPr>
          <p:cNvPicPr>
            <a:picLocks noChangeAspect="1"/>
          </p:cNvPicPr>
          <p:nvPr/>
        </p:nvPicPr>
        <p:blipFill>
          <a:blip r:embed="rId3"/>
          <a:stretch>
            <a:fillRect/>
          </a:stretch>
        </p:blipFill>
        <p:spPr>
          <a:xfrm>
            <a:off x="926660" y="1366229"/>
            <a:ext cx="4657725" cy="4981575"/>
          </a:xfrm>
          <a:prstGeom prst="rect">
            <a:avLst/>
          </a:prstGeom>
        </p:spPr>
      </p:pic>
    </p:spTree>
    <p:extLst>
      <p:ext uri="{BB962C8B-B14F-4D97-AF65-F5344CB8AC3E}">
        <p14:creationId xmlns:p14="http://schemas.microsoft.com/office/powerpoint/2010/main" val="41179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3352895" y="2639915"/>
            <a:ext cx="5097294" cy="2836354"/>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000" dirty="0">
                <a:solidFill>
                  <a:schemeClr val="bg1"/>
                </a:solidFill>
                <a:latin typeface="+mj-ea"/>
                <a:ea typeface="+mj-ea"/>
              </a:rPr>
              <a:t>默认情况下，</a:t>
            </a:r>
            <a:r>
              <a:rPr lang="en-US" altLang="zh-CN" sz="2000" dirty="0">
                <a:solidFill>
                  <a:schemeClr val="bg1"/>
                </a:solidFill>
                <a:latin typeface="+mj-ea"/>
                <a:ea typeface="+mj-ea"/>
              </a:rPr>
              <a:t>Travis</a:t>
            </a:r>
            <a:r>
              <a:rPr lang="zh-CN" altLang="en-US" sz="2000" dirty="0">
                <a:solidFill>
                  <a:schemeClr val="bg1"/>
                </a:solidFill>
                <a:latin typeface="+mj-ea"/>
                <a:ea typeface="+mj-ea"/>
              </a:rPr>
              <a:t>会在代码</a:t>
            </a:r>
            <a:r>
              <a:rPr lang="en-US" altLang="zh-CN" sz="2000" dirty="0">
                <a:solidFill>
                  <a:schemeClr val="bg1"/>
                </a:solidFill>
                <a:latin typeface="+mj-ea"/>
                <a:ea typeface="+mj-ea"/>
              </a:rPr>
              <a:t>push</a:t>
            </a:r>
            <a:r>
              <a:rPr lang="zh-CN" altLang="en-US" sz="2000" dirty="0">
                <a:solidFill>
                  <a:schemeClr val="bg1"/>
                </a:solidFill>
                <a:latin typeface="+mj-ea"/>
                <a:ea typeface="+mj-ea"/>
              </a:rPr>
              <a:t>时收到</a:t>
            </a:r>
            <a:r>
              <a:rPr lang="en-US" altLang="zh-CN" sz="2000" dirty="0">
                <a:solidFill>
                  <a:schemeClr val="bg1"/>
                </a:solidFill>
                <a:latin typeface="+mj-ea"/>
                <a:ea typeface="+mj-ea"/>
              </a:rPr>
              <a:t>GitHub</a:t>
            </a:r>
            <a:r>
              <a:rPr lang="zh-CN" altLang="en-US" sz="2000" dirty="0">
                <a:solidFill>
                  <a:schemeClr val="bg1"/>
                </a:solidFill>
                <a:latin typeface="+mj-ea"/>
                <a:ea typeface="+mj-ea"/>
              </a:rPr>
              <a:t>通知，然后自动获取最新代码，进行</a:t>
            </a:r>
            <a:r>
              <a:rPr lang="en-US" altLang="zh-CN" sz="2000" dirty="0">
                <a:solidFill>
                  <a:schemeClr val="bg1"/>
                </a:solidFill>
                <a:latin typeface="+mj-ea"/>
                <a:ea typeface="+mj-ea"/>
              </a:rPr>
              <a:t>CI</a:t>
            </a:r>
          </a:p>
          <a:p>
            <a:pPr marL="285750" lvl="0" indent="-285750">
              <a:lnSpc>
                <a:spcPct val="130000"/>
              </a:lnSpc>
              <a:buFont typeface="Arial" panose="020B0604020202020204" pitchFamily="34" charset="0"/>
              <a:buChar char="•"/>
            </a:pPr>
            <a:r>
              <a:rPr lang="zh-CN" altLang="zh-CN" sz="2000" dirty="0">
                <a:solidFill>
                  <a:schemeClr val="bg1"/>
                </a:solidFill>
                <a:latin typeface="+mj-ea"/>
                <a:ea typeface="+mj-ea"/>
              </a:rPr>
              <a:t>但是我们还是需要编写一个.travis.yml文件来告诉Travis一些项目信息，比如用的Java还是Python，用的JDK 8还是JDK 6，等等</a:t>
            </a:r>
          </a:p>
        </p:txBody>
      </p:sp>
      <p:sp>
        <p:nvSpPr>
          <p:cNvPr id="32" name="矩形 31"/>
          <p:cNvSpPr/>
          <p:nvPr/>
        </p:nvSpPr>
        <p:spPr>
          <a:xfrm>
            <a:off x="5450136" y="1008699"/>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3</a:t>
            </a:r>
            <a:endParaRPr lang="en-US" altLang="zh-CN" sz="2400" b="1" dirty="0">
              <a:solidFill>
                <a:schemeClr val="accent3"/>
              </a:solidFill>
              <a:latin typeface="+mj-lt"/>
              <a:ea typeface="Microsoft YaHei" charset="0"/>
              <a:cs typeface="Microsoft YaHei" charset="0"/>
            </a:endParaRPr>
          </a:p>
        </p:txBody>
      </p:sp>
    </p:spTree>
    <p:extLst>
      <p:ext uri="{BB962C8B-B14F-4D97-AF65-F5344CB8AC3E}">
        <p14:creationId xmlns:p14="http://schemas.microsoft.com/office/powerpoint/2010/main" val="64869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277630" y="1641400"/>
            <a:ext cx="4577854" cy="5094921"/>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dirty="0">
                <a:solidFill>
                  <a:schemeClr val="bg1"/>
                </a:solidFill>
              </a:rPr>
              <a:t>假设我们用的</a:t>
            </a:r>
            <a:r>
              <a:rPr lang="en-US" altLang="zh-CN" dirty="0">
                <a:solidFill>
                  <a:schemeClr val="bg1"/>
                </a:solidFill>
              </a:rPr>
              <a:t>Java</a:t>
            </a:r>
            <a:r>
              <a:rPr lang="zh-CN" altLang="en-US" dirty="0">
                <a:solidFill>
                  <a:schemeClr val="bg1"/>
                </a:solidFill>
              </a:rPr>
              <a:t>和</a:t>
            </a:r>
            <a:r>
              <a:rPr lang="en-US" altLang="zh-CN" dirty="0">
                <a:solidFill>
                  <a:schemeClr val="bg1"/>
                </a:solidFill>
              </a:rPr>
              <a:t>JDK 8</a:t>
            </a:r>
            <a:r>
              <a:rPr lang="zh-CN" altLang="en-US" dirty="0">
                <a:solidFill>
                  <a:schemeClr val="bg1"/>
                </a:solidFill>
              </a:rPr>
              <a:t>，这个</a:t>
            </a:r>
            <a:r>
              <a:rPr lang="en-US" altLang="zh-CN" dirty="0">
                <a:solidFill>
                  <a:schemeClr val="bg1"/>
                </a:solidFill>
              </a:rPr>
              <a:t>.</a:t>
            </a:r>
            <a:r>
              <a:rPr lang="en-US" altLang="zh-CN" dirty="0" err="1">
                <a:solidFill>
                  <a:schemeClr val="bg1"/>
                </a:solidFill>
              </a:rPr>
              <a:t>travis.yml</a:t>
            </a:r>
            <a:r>
              <a:rPr lang="zh-CN" altLang="en-US" dirty="0">
                <a:solidFill>
                  <a:schemeClr val="bg1"/>
                </a:solidFill>
              </a:rPr>
              <a:t>就这么写：</a:t>
            </a:r>
            <a:endParaRPr lang="en-US" altLang="zh-CN" dirty="0">
              <a:solidFill>
                <a:schemeClr val="bg1"/>
              </a:solidFill>
            </a:endParaRPr>
          </a:p>
          <a:p>
            <a:pPr marL="742950" lvl="1" indent="-285750">
              <a:lnSpc>
                <a:spcPct val="130000"/>
              </a:lnSpc>
              <a:buFont typeface="Arial" panose="020B0604020202020204" pitchFamily="34" charset="0"/>
              <a:buChar char="•"/>
            </a:pPr>
            <a:r>
              <a:rPr lang="en-US" altLang="zh-CN" dirty="0">
                <a:solidFill>
                  <a:schemeClr val="bg1"/>
                </a:solidFill>
              </a:rPr>
              <a:t>language: java</a:t>
            </a:r>
          </a:p>
          <a:p>
            <a:pPr lvl="1">
              <a:lnSpc>
                <a:spcPct val="130000"/>
              </a:lnSpc>
            </a:pPr>
            <a:r>
              <a:rPr lang="en-US" altLang="zh-CN" dirty="0">
                <a:solidFill>
                  <a:schemeClr val="bg1"/>
                </a:solidFill>
              </a:rPr>
              <a:t>     </a:t>
            </a:r>
            <a:r>
              <a:rPr lang="en-US" altLang="zh-CN" dirty="0" err="1">
                <a:solidFill>
                  <a:schemeClr val="bg1"/>
                </a:solidFill>
              </a:rPr>
              <a:t>jdk</a:t>
            </a:r>
            <a:r>
              <a:rPr lang="en-US" altLang="zh-CN" dirty="0">
                <a:solidFill>
                  <a:schemeClr val="bg1"/>
                </a:solidFill>
              </a:rPr>
              <a:t>:</a:t>
            </a:r>
          </a:p>
          <a:p>
            <a:pPr lvl="1">
              <a:lnSpc>
                <a:spcPct val="130000"/>
              </a:lnSpc>
            </a:pPr>
            <a:r>
              <a:rPr lang="en-US" altLang="zh-CN" dirty="0">
                <a:solidFill>
                  <a:schemeClr val="bg1"/>
                </a:solidFill>
              </a:rPr>
              <a:t>     - oraclejdk8</a:t>
            </a:r>
          </a:p>
          <a:p>
            <a:pPr marL="285750" lvl="0" indent="-285750">
              <a:lnSpc>
                <a:spcPct val="130000"/>
              </a:lnSpc>
              <a:buFont typeface="Arial" panose="020B0604020202020204" pitchFamily="34" charset="0"/>
              <a:buChar char="•"/>
            </a:pPr>
            <a:r>
              <a:rPr lang="zh-CN" altLang="en-US" dirty="0">
                <a:solidFill>
                  <a:schemeClr val="bg1"/>
                </a:solidFill>
              </a:rPr>
              <a:t>然后，放到代码库的根目录下，</a:t>
            </a:r>
            <a:r>
              <a:rPr lang="en-US" altLang="zh-CN" dirty="0">
                <a:solidFill>
                  <a:schemeClr val="bg1"/>
                </a:solidFill>
              </a:rPr>
              <a:t>Travis</a:t>
            </a:r>
            <a:r>
              <a:rPr lang="zh-CN" altLang="en-US" dirty="0">
                <a:solidFill>
                  <a:schemeClr val="bg1"/>
                </a:solidFill>
              </a:rPr>
              <a:t>一看到</a:t>
            </a:r>
            <a:r>
              <a:rPr lang="en-US" altLang="zh-CN" dirty="0">
                <a:solidFill>
                  <a:schemeClr val="bg1"/>
                </a:solidFill>
              </a:rPr>
              <a:t>Java</a:t>
            </a:r>
            <a:r>
              <a:rPr lang="zh-CN" altLang="en-US" dirty="0">
                <a:solidFill>
                  <a:schemeClr val="bg1"/>
                </a:solidFill>
              </a:rPr>
              <a:t>项目，默认用</a:t>
            </a:r>
            <a:r>
              <a:rPr lang="en-US" altLang="zh-CN" dirty="0">
                <a:solidFill>
                  <a:schemeClr val="bg1"/>
                </a:solidFill>
              </a:rPr>
              <a:t>Maven 3</a:t>
            </a:r>
            <a:r>
              <a:rPr lang="zh-CN" altLang="en-US" dirty="0">
                <a:solidFill>
                  <a:schemeClr val="bg1"/>
                </a:solidFill>
              </a:rPr>
              <a:t>，然后执行两个脚本命令：</a:t>
            </a:r>
            <a:endParaRPr lang="en-US" altLang="zh-CN" dirty="0">
              <a:solidFill>
                <a:schemeClr val="bg1"/>
              </a:solidFill>
            </a:endParaRPr>
          </a:p>
          <a:p>
            <a:pPr marL="742950" lvl="1" indent="-285750">
              <a:lnSpc>
                <a:spcPct val="130000"/>
              </a:lnSpc>
              <a:buFont typeface="Arial" panose="020B0604020202020204" pitchFamily="34" charset="0"/>
              <a:buChar char="•"/>
            </a:pPr>
            <a:r>
              <a:rPr lang="en-US" altLang="zh-CN" dirty="0">
                <a:solidFill>
                  <a:schemeClr val="bg1"/>
                </a:solidFill>
              </a:rPr>
              <a:t>install: </a:t>
            </a:r>
            <a:r>
              <a:rPr lang="en-US" altLang="zh-CN" dirty="0" err="1">
                <a:solidFill>
                  <a:schemeClr val="bg1"/>
                </a:solidFill>
              </a:rPr>
              <a:t>mvn</a:t>
            </a:r>
            <a:r>
              <a:rPr lang="en-US" altLang="zh-CN" dirty="0">
                <a:solidFill>
                  <a:schemeClr val="bg1"/>
                </a:solidFill>
              </a:rPr>
              <a:t> install -</a:t>
            </a:r>
            <a:r>
              <a:rPr lang="en-US" altLang="zh-CN" dirty="0" err="1">
                <a:solidFill>
                  <a:schemeClr val="bg1"/>
                </a:solidFill>
              </a:rPr>
              <a:t>DskipTests</a:t>
            </a:r>
            <a:r>
              <a:rPr lang="en-US" altLang="zh-CN" dirty="0">
                <a:solidFill>
                  <a:schemeClr val="bg1"/>
                </a:solidFill>
              </a:rPr>
              <a:t>=true -</a:t>
            </a:r>
            <a:r>
              <a:rPr lang="en-US" altLang="zh-CN" dirty="0" err="1">
                <a:solidFill>
                  <a:schemeClr val="bg1"/>
                </a:solidFill>
              </a:rPr>
              <a:t>Dmaven.javadoc.skip</a:t>
            </a:r>
            <a:r>
              <a:rPr lang="en-US" altLang="zh-CN" dirty="0">
                <a:solidFill>
                  <a:schemeClr val="bg1"/>
                </a:solidFill>
              </a:rPr>
              <a:t>=true</a:t>
            </a:r>
          </a:p>
          <a:p>
            <a:pPr marL="742950" lvl="1" indent="-285750">
              <a:lnSpc>
                <a:spcPct val="130000"/>
              </a:lnSpc>
              <a:buFont typeface="Arial" panose="020B0604020202020204" pitchFamily="34" charset="0"/>
              <a:buChar char="•"/>
            </a:pPr>
            <a:r>
              <a:rPr lang="en-US" altLang="zh-CN" dirty="0">
                <a:solidFill>
                  <a:schemeClr val="bg1"/>
                </a:solidFill>
              </a:rPr>
              <a:t>script: </a:t>
            </a:r>
            <a:r>
              <a:rPr lang="en-US" altLang="zh-CN" dirty="0" err="1">
                <a:solidFill>
                  <a:schemeClr val="bg1"/>
                </a:solidFill>
              </a:rPr>
              <a:t>mvn</a:t>
            </a:r>
            <a:r>
              <a:rPr lang="en-US" altLang="zh-CN" dirty="0">
                <a:solidFill>
                  <a:schemeClr val="bg1"/>
                </a:solidFill>
              </a:rPr>
              <a:t> test</a:t>
            </a:r>
            <a:endParaRPr lang="zh-CN" altLang="en-US" dirty="0">
              <a:solidFill>
                <a:schemeClr val="bg1"/>
              </a:solidFill>
            </a:endParaRPr>
          </a:p>
          <a:p>
            <a:pPr lvl="1">
              <a:lnSpc>
                <a:spcPct val="130000"/>
              </a:lnSpc>
            </a:pPr>
            <a:endParaRPr lang="en-US" altLang="zh-CN" dirty="0">
              <a:solidFill>
                <a:schemeClr val="bg1"/>
              </a:solidFill>
            </a:endParaRPr>
          </a:p>
          <a:p>
            <a:pPr marL="742950" lvl="1" indent="-285750">
              <a:lnSpc>
                <a:spcPct val="130000"/>
              </a:lnSpc>
              <a:buFont typeface="Arial" panose="020B0604020202020204" pitchFamily="34" charset="0"/>
              <a:buChar char="•"/>
            </a:pPr>
            <a:endParaRPr lang="en-US" altLang="zh-CN" dirty="0">
              <a:solidFill>
                <a:schemeClr val="bg1"/>
              </a:solidFill>
            </a:endParaRP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4</a:t>
            </a:r>
            <a:endParaRPr lang="en-US" altLang="zh-CN" sz="2400" b="1" dirty="0">
              <a:solidFill>
                <a:schemeClr val="accent3"/>
              </a:solidFill>
              <a:latin typeface="+mj-lt"/>
              <a:ea typeface="Microsoft YaHei" charset="0"/>
              <a:cs typeface="Microsoft YaHei" charset="0"/>
            </a:endParaRPr>
          </a:p>
        </p:txBody>
      </p:sp>
      <p:pic>
        <p:nvPicPr>
          <p:cNvPr id="5" name="图片 4">
            <a:extLst>
              <a:ext uri="{FF2B5EF4-FFF2-40B4-BE49-F238E27FC236}">
                <a16:creationId xmlns:a16="http://schemas.microsoft.com/office/drawing/2014/main" id="{56ADA72E-04EE-437C-B3A4-7CC6519DF0F3}"/>
              </a:ext>
            </a:extLst>
          </p:cNvPr>
          <p:cNvPicPr>
            <a:picLocks noChangeAspect="1"/>
          </p:cNvPicPr>
          <p:nvPr/>
        </p:nvPicPr>
        <p:blipFill>
          <a:blip r:embed="rId2"/>
          <a:stretch>
            <a:fillRect/>
          </a:stretch>
        </p:blipFill>
        <p:spPr>
          <a:xfrm>
            <a:off x="1742664" y="1641400"/>
            <a:ext cx="2682941" cy="1517980"/>
          </a:xfrm>
          <a:prstGeom prst="rect">
            <a:avLst/>
          </a:prstGeom>
        </p:spPr>
      </p:pic>
      <p:pic>
        <p:nvPicPr>
          <p:cNvPr id="7" name="图片 6">
            <a:extLst>
              <a:ext uri="{FF2B5EF4-FFF2-40B4-BE49-F238E27FC236}">
                <a16:creationId xmlns:a16="http://schemas.microsoft.com/office/drawing/2014/main" id="{DC02A7FC-47CD-4F18-AFE0-F2834F0CD951}"/>
              </a:ext>
            </a:extLst>
          </p:cNvPr>
          <p:cNvPicPr>
            <a:picLocks noChangeAspect="1"/>
          </p:cNvPicPr>
          <p:nvPr/>
        </p:nvPicPr>
        <p:blipFill>
          <a:blip r:embed="rId3"/>
          <a:stretch>
            <a:fillRect/>
          </a:stretch>
        </p:blipFill>
        <p:spPr>
          <a:xfrm>
            <a:off x="336516" y="3915445"/>
            <a:ext cx="5876925" cy="1076325"/>
          </a:xfrm>
          <a:prstGeom prst="rect">
            <a:avLst/>
          </a:prstGeom>
        </p:spPr>
      </p:pic>
    </p:spTree>
    <p:extLst>
      <p:ext uri="{BB962C8B-B14F-4D97-AF65-F5344CB8AC3E}">
        <p14:creationId xmlns:p14="http://schemas.microsoft.com/office/powerpoint/2010/main" val="314917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6996921" y="2828835"/>
            <a:ext cx="4577854" cy="1200329"/>
          </a:xfrm>
          <a:prstGeom prst="rect">
            <a:avLst/>
          </a:prstGeom>
        </p:spPr>
        <p:txBody>
          <a:bodyPr wrap="square">
            <a:spAutoFit/>
          </a:bodyPr>
          <a:lstStyle/>
          <a:p>
            <a:pPr marL="285750" indent="-285750" fontAlgn="base">
              <a:buFont typeface="Arial" panose="020B0604020202020204" pitchFamily="34" charset="0"/>
              <a:buChar char="•"/>
            </a:pPr>
            <a:r>
              <a:rPr lang="zh-CN" altLang="en-US" dirty="0">
                <a:solidFill>
                  <a:schemeClr val="bg1"/>
                </a:solidFill>
              </a:rPr>
              <a:t>提交</a:t>
            </a:r>
            <a:r>
              <a:rPr lang="en-US" altLang="zh-CN" dirty="0">
                <a:solidFill>
                  <a:schemeClr val="bg1"/>
                </a:solidFill>
              </a:rPr>
              <a:t>.</a:t>
            </a:r>
            <a:r>
              <a:rPr lang="en-US" altLang="zh-CN" dirty="0" err="1">
                <a:solidFill>
                  <a:schemeClr val="bg1"/>
                </a:solidFill>
              </a:rPr>
              <a:t>travis.yml</a:t>
            </a:r>
            <a:r>
              <a:rPr lang="zh-CN" altLang="en-US" dirty="0">
                <a:solidFill>
                  <a:schemeClr val="bg1"/>
                </a:solidFill>
              </a:rPr>
              <a:t>并</a:t>
            </a:r>
            <a:r>
              <a:rPr lang="en-US" altLang="zh-CN" dirty="0">
                <a:solidFill>
                  <a:schemeClr val="bg1"/>
                </a:solidFill>
              </a:rPr>
              <a:t>push</a:t>
            </a:r>
            <a:r>
              <a:rPr lang="zh-CN" altLang="en-US" dirty="0">
                <a:solidFill>
                  <a:schemeClr val="bg1"/>
                </a:solidFill>
              </a:rPr>
              <a:t>后，如果一切顺利，</a:t>
            </a:r>
            <a:r>
              <a:rPr lang="en-US" altLang="zh-CN" dirty="0">
                <a:solidFill>
                  <a:schemeClr val="bg1"/>
                </a:solidFill>
              </a:rPr>
              <a:t>Travis</a:t>
            </a:r>
            <a:r>
              <a:rPr lang="zh-CN" altLang="en-US" dirty="0">
                <a:solidFill>
                  <a:schemeClr val="bg1"/>
                </a:solidFill>
              </a:rPr>
              <a:t>就会自动开始构建这个</a:t>
            </a:r>
            <a:r>
              <a:rPr lang="en-US" altLang="zh-CN" dirty="0">
                <a:solidFill>
                  <a:schemeClr val="bg1"/>
                </a:solidFill>
              </a:rPr>
              <a:t>Maven</a:t>
            </a:r>
            <a:r>
              <a:rPr lang="zh-CN" altLang="en-US" dirty="0">
                <a:solidFill>
                  <a:schemeClr val="bg1"/>
                </a:solidFill>
              </a:rPr>
              <a:t>工程。可以在</a:t>
            </a:r>
            <a:r>
              <a:rPr lang="en-US" altLang="zh-CN" dirty="0">
                <a:solidFill>
                  <a:schemeClr val="bg1"/>
                </a:solidFill>
              </a:rPr>
              <a:t>Travis</a:t>
            </a:r>
            <a:r>
              <a:rPr lang="zh-CN" altLang="en-US" dirty="0">
                <a:solidFill>
                  <a:schemeClr val="bg1"/>
                </a:solidFill>
              </a:rPr>
              <a:t>上看到构建结果和详细的输出：</a:t>
            </a:r>
          </a:p>
        </p:txBody>
      </p:sp>
      <p:sp>
        <p:nvSpPr>
          <p:cNvPr id="32" name="矩形 31"/>
          <p:cNvSpPr/>
          <p:nvPr/>
        </p:nvSpPr>
        <p:spPr>
          <a:xfrm>
            <a:off x="8383037" y="260400"/>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5</a:t>
            </a:r>
            <a:endParaRPr lang="en-US" altLang="zh-CN" sz="2400" b="1" dirty="0">
              <a:solidFill>
                <a:schemeClr val="accent3"/>
              </a:solidFill>
              <a:latin typeface="+mj-lt"/>
              <a:ea typeface="Microsoft YaHei" charset="0"/>
              <a:cs typeface="Microsoft YaHei" charset="0"/>
            </a:endParaRPr>
          </a:p>
        </p:txBody>
      </p:sp>
      <p:pic>
        <p:nvPicPr>
          <p:cNvPr id="6" name="图片 5">
            <a:extLst>
              <a:ext uri="{FF2B5EF4-FFF2-40B4-BE49-F238E27FC236}">
                <a16:creationId xmlns:a16="http://schemas.microsoft.com/office/drawing/2014/main" id="{02CA9030-3EC0-45B9-81F1-9446A23A5711}"/>
              </a:ext>
            </a:extLst>
          </p:cNvPr>
          <p:cNvPicPr>
            <a:picLocks noChangeAspect="1"/>
          </p:cNvPicPr>
          <p:nvPr/>
        </p:nvPicPr>
        <p:blipFill>
          <a:blip r:embed="rId2"/>
          <a:stretch>
            <a:fillRect/>
          </a:stretch>
        </p:blipFill>
        <p:spPr>
          <a:xfrm>
            <a:off x="1387813" y="1552575"/>
            <a:ext cx="4572000" cy="3752850"/>
          </a:xfrm>
          <a:prstGeom prst="rect">
            <a:avLst/>
          </a:prstGeom>
        </p:spPr>
      </p:pic>
    </p:spTree>
    <p:extLst>
      <p:ext uri="{BB962C8B-B14F-4D97-AF65-F5344CB8AC3E}">
        <p14:creationId xmlns:p14="http://schemas.microsoft.com/office/powerpoint/2010/main" val="74584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007789" y="1901471"/>
            <a:ext cx="4577854" cy="2862322"/>
          </a:xfrm>
          <a:prstGeom prst="rect">
            <a:avLst/>
          </a:prstGeom>
        </p:spPr>
        <p:txBody>
          <a:bodyPr wrap="square">
            <a:spAutoFit/>
          </a:bodyPr>
          <a:lstStyle/>
          <a:p>
            <a:pPr marL="285750" indent="-285750" fontAlgn="base">
              <a:buFont typeface="Arial" panose="020B0604020202020204" pitchFamily="34" charset="0"/>
              <a:buChar char="•"/>
            </a:pPr>
            <a:r>
              <a:rPr lang="zh-CN" altLang="en-US" b="1" dirty="0">
                <a:solidFill>
                  <a:schemeClr val="bg1"/>
                </a:solidFill>
                <a:latin typeface="+mj-ea"/>
                <a:ea typeface="+mj-ea"/>
              </a:rPr>
              <a:t>也可以指定构建脚本，例如：</a:t>
            </a:r>
            <a:endParaRPr lang="en-US" altLang="zh-CN" b="1" dirty="0">
              <a:solidFill>
                <a:schemeClr val="bg1"/>
              </a:solidFill>
              <a:latin typeface="+mj-ea"/>
              <a:ea typeface="+mj-ea"/>
            </a:endParaRPr>
          </a:p>
          <a:p>
            <a:pPr marL="742950" lvl="1" indent="-285750" fontAlgn="base">
              <a:buFont typeface="Arial" panose="020B0604020202020204" pitchFamily="34" charset="0"/>
              <a:buChar char="•"/>
            </a:pPr>
            <a:r>
              <a:rPr lang="en-US" altLang="zh-CN" b="1" dirty="0">
                <a:solidFill>
                  <a:schemeClr val="bg1"/>
                </a:solidFill>
                <a:latin typeface="+mj-ea"/>
                <a:ea typeface="+mj-ea"/>
              </a:rPr>
              <a:t>script: </a:t>
            </a:r>
            <a:r>
              <a:rPr lang="en-US" altLang="zh-CN" b="1" dirty="0" err="1">
                <a:solidFill>
                  <a:schemeClr val="bg1"/>
                </a:solidFill>
                <a:latin typeface="+mj-ea"/>
                <a:ea typeface="+mj-ea"/>
              </a:rPr>
              <a:t>mvn</a:t>
            </a:r>
            <a:r>
              <a:rPr lang="en-US" altLang="zh-CN" b="1" dirty="0">
                <a:solidFill>
                  <a:schemeClr val="bg1"/>
                </a:solidFill>
                <a:latin typeface="+mj-ea"/>
                <a:ea typeface="+mj-ea"/>
              </a:rPr>
              <a:t> package</a:t>
            </a:r>
          </a:p>
          <a:p>
            <a:pPr marL="285750" indent="-285750" fontAlgn="base">
              <a:buFont typeface="Arial" panose="020B0604020202020204" pitchFamily="34" charset="0"/>
              <a:buChar char="•"/>
            </a:pPr>
            <a:r>
              <a:rPr lang="zh-CN" altLang="en-US" b="1" dirty="0">
                <a:solidFill>
                  <a:schemeClr val="bg1"/>
                </a:solidFill>
                <a:latin typeface="+mj-ea"/>
              </a:rPr>
              <a:t>如果项目结构标准，</a:t>
            </a:r>
            <a:r>
              <a:rPr lang="en-US" altLang="zh-CN" b="1" dirty="0">
                <a:solidFill>
                  <a:schemeClr val="bg1"/>
                </a:solidFill>
                <a:latin typeface="+mj-ea"/>
              </a:rPr>
              <a:t>pom.xml</a:t>
            </a:r>
            <a:r>
              <a:rPr lang="zh-CN" altLang="en-US" b="1" dirty="0">
                <a:solidFill>
                  <a:schemeClr val="bg1"/>
                </a:solidFill>
                <a:latin typeface="+mj-ea"/>
              </a:rPr>
              <a:t>在根目录下，执行就会一切正常。但是，如果</a:t>
            </a:r>
            <a:r>
              <a:rPr lang="en-US" altLang="zh-CN" b="1" dirty="0">
                <a:solidFill>
                  <a:schemeClr val="bg1"/>
                </a:solidFill>
                <a:latin typeface="+mj-ea"/>
              </a:rPr>
              <a:t>pom.xml</a:t>
            </a:r>
            <a:r>
              <a:rPr lang="zh-CN" altLang="en-US" b="1" dirty="0">
                <a:solidFill>
                  <a:schemeClr val="bg1"/>
                </a:solidFill>
                <a:latin typeface="+mj-ea"/>
              </a:rPr>
              <a:t>在子目录下，就需要修改</a:t>
            </a:r>
            <a:r>
              <a:rPr lang="en-US" altLang="zh-CN" b="1" dirty="0">
                <a:solidFill>
                  <a:schemeClr val="bg1"/>
                </a:solidFill>
                <a:latin typeface="+mj-ea"/>
              </a:rPr>
              <a:t>install</a:t>
            </a:r>
            <a:r>
              <a:rPr lang="zh-CN" altLang="en-US" b="1" dirty="0">
                <a:solidFill>
                  <a:schemeClr val="bg1"/>
                </a:solidFill>
                <a:latin typeface="+mj-ea"/>
              </a:rPr>
              <a:t>脚本：</a:t>
            </a:r>
          </a:p>
          <a:p>
            <a:pPr marL="285750" indent="-285750" fontAlgn="base">
              <a:buFont typeface="Arial" panose="020B0604020202020204" pitchFamily="34" charset="0"/>
              <a:buChar char="•"/>
            </a:pPr>
            <a:endParaRPr lang="zh-CN" altLang="en-US" b="1" dirty="0">
              <a:solidFill>
                <a:schemeClr val="bg1"/>
              </a:solidFill>
              <a:latin typeface="+mj-ea"/>
            </a:endParaRPr>
          </a:p>
          <a:p>
            <a:pPr marL="742950" lvl="1" indent="-285750" fontAlgn="base">
              <a:buFont typeface="Arial" panose="020B0604020202020204" pitchFamily="34" charset="0"/>
              <a:buChar char="•"/>
            </a:pPr>
            <a:r>
              <a:rPr lang="en-US" altLang="zh-CN" b="1" dirty="0">
                <a:solidFill>
                  <a:schemeClr val="bg1"/>
                </a:solidFill>
                <a:latin typeface="+mj-ea"/>
              </a:rPr>
              <a:t>install: cd </a:t>
            </a:r>
            <a:r>
              <a:rPr lang="en-US" altLang="zh-CN" b="1" dirty="0" err="1">
                <a:solidFill>
                  <a:schemeClr val="bg1"/>
                </a:solidFill>
                <a:latin typeface="+mj-ea"/>
              </a:rPr>
              <a:t>wxapi</a:t>
            </a:r>
            <a:r>
              <a:rPr lang="en-US" altLang="zh-CN" b="1" dirty="0">
                <a:solidFill>
                  <a:schemeClr val="bg1"/>
                </a:solidFill>
                <a:latin typeface="+mj-ea"/>
              </a:rPr>
              <a:t> &amp;&amp; </a:t>
            </a:r>
            <a:r>
              <a:rPr lang="en-US" altLang="zh-CN" b="1" dirty="0" err="1">
                <a:solidFill>
                  <a:schemeClr val="bg1"/>
                </a:solidFill>
                <a:latin typeface="+mj-ea"/>
              </a:rPr>
              <a:t>mvn</a:t>
            </a:r>
            <a:r>
              <a:rPr lang="en-US" altLang="zh-CN" b="1" dirty="0">
                <a:solidFill>
                  <a:schemeClr val="bg1"/>
                </a:solidFill>
                <a:latin typeface="+mj-ea"/>
              </a:rPr>
              <a:t> install -</a:t>
            </a:r>
            <a:r>
              <a:rPr lang="en-US" altLang="zh-CN" b="1" dirty="0" err="1">
                <a:solidFill>
                  <a:schemeClr val="bg1"/>
                </a:solidFill>
                <a:latin typeface="+mj-ea"/>
              </a:rPr>
              <a:t>DskipTests</a:t>
            </a:r>
            <a:r>
              <a:rPr lang="en-US" altLang="zh-CN" b="1" dirty="0">
                <a:solidFill>
                  <a:schemeClr val="bg1"/>
                </a:solidFill>
                <a:latin typeface="+mj-ea"/>
              </a:rPr>
              <a:t>=true -</a:t>
            </a:r>
            <a:r>
              <a:rPr lang="en-US" altLang="zh-CN" b="1" dirty="0" err="1">
                <a:solidFill>
                  <a:schemeClr val="bg1"/>
                </a:solidFill>
                <a:latin typeface="+mj-ea"/>
              </a:rPr>
              <a:t>Dmaven.javadoc.skip</a:t>
            </a:r>
            <a:r>
              <a:rPr lang="en-US" altLang="zh-CN" b="1" dirty="0">
                <a:solidFill>
                  <a:schemeClr val="bg1"/>
                </a:solidFill>
                <a:latin typeface="+mj-ea"/>
              </a:rPr>
              <a:t>=true</a:t>
            </a:r>
            <a:endParaRPr lang="zh-CN" altLang="en-US" b="1" dirty="0">
              <a:solidFill>
                <a:schemeClr val="bg1"/>
              </a:solidFill>
              <a:latin typeface="+mj-ea"/>
            </a:endParaRPr>
          </a:p>
          <a:p>
            <a:pPr lvl="1" fontAlgn="base"/>
            <a:endParaRPr lang="en-US" altLang="zh-CN" b="1" dirty="0">
              <a:solidFill>
                <a:schemeClr val="bg1"/>
              </a:solidFill>
              <a:latin typeface="+mj-ea"/>
              <a:ea typeface="+mj-ea"/>
            </a:endParaRP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6</a:t>
            </a:r>
            <a:endParaRPr lang="en-US" altLang="zh-CN" sz="2400" b="1" dirty="0">
              <a:solidFill>
                <a:schemeClr val="accent3"/>
              </a:solidFill>
              <a:latin typeface="+mj-lt"/>
              <a:ea typeface="Microsoft YaHei" charset="0"/>
              <a:cs typeface="Microsoft YaHei" charset="0"/>
            </a:endParaRPr>
          </a:p>
        </p:txBody>
      </p:sp>
      <p:pic>
        <p:nvPicPr>
          <p:cNvPr id="4" name="图片 3">
            <a:extLst>
              <a:ext uri="{FF2B5EF4-FFF2-40B4-BE49-F238E27FC236}">
                <a16:creationId xmlns:a16="http://schemas.microsoft.com/office/drawing/2014/main" id="{7DA120CB-182A-4BB1-B0C3-E73023A4BDDB}"/>
              </a:ext>
            </a:extLst>
          </p:cNvPr>
          <p:cNvPicPr>
            <a:picLocks noChangeAspect="1"/>
          </p:cNvPicPr>
          <p:nvPr/>
        </p:nvPicPr>
        <p:blipFill>
          <a:blip r:embed="rId2"/>
          <a:stretch>
            <a:fillRect/>
          </a:stretch>
        </p:blipFill>
        <p:spPr>
          <a:xfrm>
            <a:off x="1525419" y="1720496"/>
            <a:ext cx="1962150" cy="361950"/>
          </a:xfrm>
          <a:prstGeom prst="rect">
            <a:avLst/>
          </a:prstGeom>
        </p:spPr>
      </p:pic>
      <p:pic>
        <p:nvPicPr>
          <p:cNvPr id="6" name="图片 5">
            <a:extLst>
              <a:ext uri="{FF2B5EF4-FFF2-40B4-BE49-F238E27FC236}">
                <a16:creationId xmlns:a16="http://schemas.microsoft.com/office/drawing/2014/main" id="{201BC7F5-9E39-43C0-BA9B-D1CAE9D59EF7}"/>
              </a:ext>
            </a:extLst>
          </p:cNvPr>
          <p:cNvPicPr>
            <a:picLocks noChangeAspect="1"/>
          </p:cNvPicPr>
          <p:nvPr/>
        </p:nvPicPr>
        <p:blipFill>
          <a:blip r:embed="rId3"/>
          <a:stretch>
            <a:fillRect/>
          </a:stretch>
        </p:blipFill>
        <p:spPr>
          <a:xfrm>
            <a:off x="246129" y="2470048"/>
            <a:ext cx="5610225" cy="542925"/>
          </a:xfrm>
          <a:prstGeom prst="rect">
            <a:avLst/>
          </a:prstGeom>
        </p:spPr>
      </p:pic>
      <p:pic>
        <p:nvPicPr>
          <p:cNvPr id="7" name="图片 6">
            <a:extLst>
              <a:ext uri="{FF2B5EF4-FFF2-40B4-BE49-F238E27FC236}">
                <a16:creationId xmlns:a16="http://schemas.microsoft.com/office/drawing/2014/main" id="{DD6DF8C4-A043-42B7-B54D-B951FD2E4112}"/>
              </a:ext>
            </a:extLst>
          </p:cNvPr>
          <p:cNvPicPr>
            <a:picLocks noChangeAspect="1"/>
          </p:cNvPicPr>
          <p:nvPr/>
        </p:nvPicPr>
        <p:blipFill>
          <a:blip r:embed="rId4"/>
          <a:stretch>
            <a:fillRect/>
          </a:stretch>
        </p:blipFill>
        <p:spPr>
          <a:xfrm>
            <a:off x="0" y="3718751"/>
            <a:ext cx="6734175" cy="485775"/>
          </a:xfrm>
          <a:prstGeom prst="rect">
            <a:avLst/>
          </a:prstGeom>
        </p:spPr>
      </p:pic>
    </p:spTree>
    <p:extLst>
      <p:ext uri="{BB962C8B-B14F-4D97-AF65-F5344CB8AC3E}">
        <p14:creationId xmlns:p14="http://schemas.microsoft.com/office/powerpoint/2010/main" val="325460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7007789" y="1901471"/>
            <a:ext cx="4918322" cy="2585323"/>
          </a:xfrm>
          <a:prstGeom prst="rect">
            <a:avLst/>
          </a:prstGeom>
        </p:spPr>
        <p:txBody>
          <a:bodyPr wrap="square">
            <a:spAutoFit/>
          </a:bodyPr>
          <a:lstStyle/>
          <a:p>
            <a:pPr marL="285750" indent="-285750" fontAlgn="base">
              <a:buFont typeface="Arial" panose="020B0604020202020204" pitchFamily="34" charset="0"/>
              <a:buChar char="•"/>
            </a:pPr>
            <a:r>
              <a:rPr lang="zh-CN" altLang="en-US" b="1" dirty="0">
                <a:solidFill>
                  <a:schemeClr val="bg1"/>
                </a:solidFill>
                <a:latin typeface="+mj-ea"/>
                <a:ea typeface="+mj-ea"/>
              </a:rPr>
              <a:t>有一些</a:t>
            </a:r>
            <a:r>
              <a:rPr lang="en-US" altLang="zh-CN" b="1" dirty="0">
                <a:solidFill>
                  <a:schemeClr val="bg1"/>
                </a:solidFill>
                <a:latin typeface="+mj-ea"/>
                <a:ea typeface="+mj-ea"/>
              </a:rPr>
              <a:t>Maven</a:t>
            </a:r>
            <a:r>
              <a:rPr lang="zh-CN" altLang="en-US" b="1" dirty="0">
                <a:solidFill>
                  <a:schemeClr val="bg1"/>
                </a:solidFill>
                <a:latin typeface="+mj-ea"/>
                <a:ea typeface="+mj-ea"/>
              </a:rPr>
              <a:t>项目在</a:t>
            </a:r>
            <a:r>
              <a:rPr lang="en-US" altLang="zh-CN" b="1" dirty="0">
                <a:solidFill>
                  <a:schemeClr val="bg1"/>
                </a:solidFill>
                <a:latin typeface="+mj-ea"/>
                <a:ea typeface="+mj-ea"/>
              </a:rPr>
              <a:t>package</a:t>
            </a:r>
            <a:r>
              <a:rPr lang="zh-CN" altLang="en-US" b="1" dirty="0">
                <a:solidFill>
                  <a:schemeClr val="bg1"/>
                </a:solidFill>
                <a:latin typeface="+mj-ea"/>
                <a:ea typeface="+mj-ea"/>
              </a:rPr>
              <a:t>时用到了</a:t>
            </a:r>
            <a:r>
              <a:rPr lang="en-US" altLang="zh-CN" b="1" dirty="0">
                <a:solidFill>
                  <a:schemeClr val="bg1"/>
                </a:solidFill>
                <a:latin typeface="+mj-ea"/>
                <a:ea typeface="+mj-ea"/>
              </a:rPr>
              <a:t>PGP</a:t>
            </a:r>
            <a:r>
              <a:rPr lang="zh-CN" altLang="en-US" b="1" dirty="0">
                <a:solidFill>
                  <a:schemeClr val="bg1"/>
                </a:solidFill>
                <a:latin typeface="+mj-ea"/>
                <a:ea typeface="+mj-ea"/>
              </a:rPr>
              <a:t>密钥来签名，因为</a:t>
            </a:r>
            <a:r>
              <a:rPr lang="en-US" altLang="zh-CN" b="1" dirty="0">
                <a:solidFill>
                  <a:schemeClr val="bg1"/>
                </a:solidFill>
                <a:latin typeface="+mj-ea"/>
                <a:ea typeface="+mj-ea"/>
              </a:rPr>
              <a:t>Travis</a:t>
            </a:r>
            <a:r>
              <a:rPr lang="zh-CN" altLang="en-US" b="1" dirty="0">
                <a:solidFill>
                  <a:schemeClr val="bg1"/>
                </a:solidFill>
                <a:latin typeface="+mj-ea"/>
                <a:ea typeface="+mj-ea"/>
              </a:rPr>
              <a:t>的服务器不可能知道</a:t>
            </a:r>
            <a:r>
              <a:rPr lang="en-US" altLang="zh-CN" b="1" dirty="0">
                <a:solidFill>
                  <a:schemeClr val="bg1"/>
                </a:solidFill>
                <a:latin typeface="+mj-ea"/>
                <a:ea typeface="+mj-ea"/>
              </a:rPr>
              <a:t>PGP</a:t>
            </a:r>
            <a:r>
              <a:rPr lang="zh-CN" altLang="en-US" b="1" dirty="0">
                <a:solidFill>
                  <a:schemeClr val="bg1"/>
                </a:solidFill>
                <a:latin typeface="+mj-ea"/>
                <a:ea typeface="+mj-ea"/>
              </a:rPr>
              <a:t>密钥，所以</a:t>
            </a:r>
            <a:r>
              <a:rPr lang="en-US" altLang="zh-CN" b="1" dirty="0">
                <a:solidFill>
                  <a:schemeClr val="bg1"/>
                </a:solidFill>
                <a:latin typeface="+mj-ea"/>
                <a:ea typeface="+mj-ea"/>
              </a:rPr>
              <a:t>install</a:t>
            </a:r>
            <a:r>
              <a:rPr lang="zh-CN" altLang="en-US" b="1" dirty="0">
                <a:solidFill>
                  <a:schemeClr val="bg1"/>
                </a:solidFill>
                <a:latin typeface="+mj-ea"/>
                <a:ea typeface="+mj-ea"/>
              </a:rPr>
              <a:t>脚本就会失败。解决方法是加上</a:t>
            </a:r>
            <a:r>
              <a:rPr lang="en-US" altLang="zh-CN" b="1" dirty="0">
                <a:solidFill>
                  <a:schemeClr val="bg1"/>
                </a:solidFill>
                <a:latin typeface="+mj-ea"/>
                <a:ea typeface="+mj-ea"/>
              </a:rPr>
              <a:t>-</a:t>
            </a:r>
            <a:r>
              <a:rPr lang="en-US" altLang="zh-CN" b="1" dirty="0" err="1">
                <a:solidFill>
                  <a:schemeClr val="bg1"/>
                </a:solidFill>
                <a:latin typeface="+mj-ea"/>
                <a:ea typeface="+mj-ea"/>
              </a:rPr>
              <a:t>Dgpg.skip</a:t>
            </a:r>
            <a:r>
              <a:rPr lang="en-US" altLang="zh-CN" b="1" dirty="0">
                <a:solidFill>
                  <a:schemeClr val="bg1"/>
                </a:solidFill>
                <a:latin typeface="+mj-ea"/>
                <a:ea typeface="+mj-ea"/>
              </a:rPr>
              <a:t>=true</a:t>
            </a:r>
            <a:r>
              <a:rPr lang="zh-CN" altLang="en-US" b="1" dirty="0">
                <a:solidFill>
                  <a:schemeClr val="bg1"/>
                </a:solidFill>
                <a:latin typeface="+mj-ea"/>
                <a:ea typeface="+mj-ea"/>
              </a:rPr>
              <a:t>：</a:t>
            </a:r>
          </a:p>
          <a:p>
            <a:pPr marL="285750" indent="-285750" fontAlgn="base">
              <a:buFont typeface="Arial" panose="020B0604020202020204" pitchFamily="34" charset="0"/>
              <a:buChar char="•"/>
            </a:pPr>
            <a:endParaRPr lang="zh-CN" altLang="en-US" b="1" dirty="0">
              <a:solidFill>
                <a:schemeClr val="bg1"/>
              </a:solidFill>
              <a:latin typeface="+mj-ea"/>
              <a:ea typeface="+mj-ea"/>
            </a:endParaRPr>
          </a:p>
          <a:p>
            <a:pPr marL="742950" lvl="1" indent="-285750" fontAlgn="base">
              <a:buFont typeface="Arial" panose="020B0604020202020204" pitchFamily="34" charset="0"/>
              <a:buChar char="•"/>
            </a:pPr>
            <a:r>
              <a:rPr lang="en-US" altLang="zh-CN" b="1" dirty="0">
                <a:solidFill>
                  <a:schemeClr val="bg1"/>
                </a:solidFill>
                <a:latin typeface="+mj-ea"/>
                <a:ea typeface="+mj-ea"/>
              </a:rPr>
              <a:t>install: cd </a:t>
            </a:r>
            <a:r>
              <a:rPr lang="en-US" altLang="zh-CN" b="1" dirty="0" err="1">
                <a:solidFill>
                  <a:schemeClr val="bg1"/>
                </a:solidFill>
                <a:latin typeface="+mj-ea"/>
                <a:ea typeface="+mj-ea"/>
              </a:rPr>
              <a:t>wxapi</a:t>
            </a:r>
            <a:r>
              <a:rPr lang="en-US" altLang="zh-CN" b="1" dirty="0">
                <a:solidFill>
                  <a:schemeClr val="bg1"/>
                </a:solidFill>
                <a:latin typeface="+mj-ea"/>
                <a:ea typeface="+mj-ea"/>
              </a:rPr>
              <a:t> &amp;&amp; </a:t>
            </a:r>
            <a:r>
              <a:rPr lang="en-US" altLang="zh-CN" b="1" dirty="0" err="1">
                <a:solidFill>
                  <a:schemeClr val="bg1"/>
                </a:solidFill>
                <a:latin typeface="+mj-ea"/>
                <a:ea typeface="+mj-ea"/>
              </a:rPr>
              <a:t>mvn</a:t>
            </a:r>
            <a:r>
              <a:rPr lang="en-US" altLang="zh-CN" b="1" dirty="0">
                <a:solidFill>
                  <a:schemeClr val="bg1"/>
                </a:solidFill>
                <a:latin typeface="+mj-ea"/>
                <a:ea typeface="+mj-ea"/>
              </a:rPr>
              <a:t> install -</a:t>
            </a:r>
            <a:r>
              <a:rPr lang="en-US" altLang="zh-CN" b="1" dirty="0" err="1">
                <a:solidFill>
                  <a:schemeClr val="bg1"/>
                </a:solidFill>
                <a:latin typeface="+mj-ea"/>
                <a:ea typeface="+mj-ea"/>
              </a:rPr>
              <a:t>DskipTests</a:t>
            </a:r>
            <a:r>
              <a:rPr lang="en-US" altLang="zh-CN" b="1" dirty="0">
                <a:solidFill>
                  <a:schemeClr val="bg1"/>
                </a:solidFill>
                <a:latin typeface="+mj-ea"/>
                <a:ea typeface="+mj-ea"/>
              </a:rPr>
              <a:t>=true -</a:t>
            </a:r>
            <a:r>
              <a:rPr lang="en-US" altLang="zh-CN" b="1" dirty="0" err="1">
                <a:solidFill>
                  <a:schemeClr val="bg1"/>
                </a:solidFill>
                <a:latin typeface="+mj-ea"/>
                <a:ea typeface="+mj-ea"/>
              </a:rPr>
              <a:t>Dmaven.javadoc.skip</a:t>
            </a:r>
            <a:r>
              <a:rPr lang="en-US" altLang="zh-CN" b="1" dirty="0">
                <a:solidFill>
                  <a:schemeClr val="bg1"/>
                </a:solidFill>
                <a:latin typeface="+mj-ea"/>
                <a:ea typeface="+mj-ea"/>
              </a:rPr>
              <a:t>=true -</a:t>
            </a:r>
            <a:r>
              <a:rPr lang="en-US" altLang="zh-CN" b="1" dirty="0" err="1">
                <a:solidFill>
                  <a:schemeClr val="bg1"/>
                </a:solidFill>
                <a:latin typeface="+mj-ea"/>
                <a:ea typeface="+mj-ea"/>
              </a:rPr>
              <a:t>Dgpg.skip</a:t>
            </a:r>
            <a:r>
              <a:rPr lang="en-US" altLang="zh-CN" b="1" dirty="0">
                <a:solidFill>
                  <a:schemeClr val="bg1"/>
                </a:solidFill>
                <a:latin typeface="+mj-ea"/>
                <a:ea typeface="+mj-ea"/>
              </a:rPr>
              <a:t>=true</a:t>
            </a:r>
          </a:p>
        </p:txBody>
      </p:sp>
      <p:sp>
        <p:nvSpPr>
          <p:cNvPr id="32" name="矩形 31"/>
          <p:cNvSpPr/>
          <p:nvPr/>
        </p:nvSpPr>
        <p:spPr>
          <a:xfrm>
            <a:off x="8100648" y="282558"/>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7</a:t>
            </a:r>
            <a:endParaRPr lang="en-US" altLang="zh-CN" sz="2400" b="1" dirty="0">
              <a:solidFill>
                <a:schemeClr val="accent3"/>
              </a:solidFill>
              <a:latin typeface="+mj-lt"/>
              <a:ea typeface="Microsoft YaHei" charset="0"/>
              <a:cs typeface="Microsoft YaHei" charset="0"/>
            </a:endParaRPr>
          </a:p>
        </p:txBody>
      </p:sp>
      <p:pic>
        <p:nvPicPr>
          <p:cNvPr id="7" name="图片 6">
            <a:extLst>
              <a:ext uri="{FF2B5EF4-FFF2-40B4-BE49-F238E27FC236}">
                <a16:creationId xmlns:a16="http://schemas.microsoft.com/office/drawing/2014/main" id="{DD6DF8C4-A043-42B7-B54D-B951FD2E4112}"/>
              </a:ext>
            </a:extLst>
          </p:cNvPr>
          <p:cNvPicPr>
            <a:picLocks noChangeAspect="1"/>
          </p:cNvPicPr>
          <p:nvPr/>
        </p:nvPicPr>
        <p:blipFill>
          <a:blip r:embed="rId2"/>
          <a:stretch>
            <a:fillRect/>
          </a:stretch>
        </p:blipFill>
        <p:spPr>
          <a:xfrm>
            <a:off x="165370" y="2454155"/>
            <a:ext cx="6734175" cy="485775"/>
          </a:xfrm>
          <a:prstGeom prst="rect">
            <a:avLst/>
          </a:prstGeom>
        </p:spPr>
      </p:pic>
    </p:spTree>
    <p:extLst>
      <p:ext uri="{BB962C8B-B14F-4D97-AF65-F5344CB8AC3E}">
        <p14:creationId xmlns:p14="http://schemas.microsoft.com/office/powerpoint/2010/main" val="237368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853755" y="2137583"/>
            <a:ext cx="4484394" cy="1038313"/>
            <a:chOff x="3880105" y="1328691"/>
            <a:chExt cx="4484394"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880105" y="1328691"/>
              <a:ext cx="4484394" cy="1015663"/>
            </a:xfrm>
            <a:prstGeom prst="rect">
              <a:avLst/>
            </a:prstGeom>
            <a:noFill/>
            <a:ln>
              <a:noFill/>
            </a:ln>
          </p:spPr>
          <p:txBody>
            <a:bodyPr wrap="square" rtlCol="0">
              <a:spAutoFit/>
            </a:bodyPr>
            <a:lstStyle/>
            <a:p>
              <a:pPr algn="ctr"/>
              <a:r>
                <a:rPr kumimoji="1" lang="en-US" altLang="zh-CN" sz="6000" b="1" dirty="0">
                  <a:solidFill>
                    <a:schemeClr val="bg1"/>
                  </a:solidFill>
                </a:rPr>
                <a:t>PART</a:t>
              </a:r>
              <a:r>
                <a:rPr kumimoji="1" lang="zh-CN" altLang="en-US" sz="6000" b="1" dirty="0">
                  <a:solidFill>
                    <a:schemeClr val="bg1"/>
                  </a:solidFill>
                </a:rPr>
                <a:t> </a:t>
              </a:r>
              <a:r>
                <a:rPr kumimoji="1" lang="en-US" altLang="zh-CN" sz="6000" b="1" dirty="0">
                  <a:solidFill>
                    <a:schemeClr val="bg1"/>
                  </a:solidFill>
                </a:rPr>
                <a:t>FOUR</a:t>
              </a:r>
              <a:endParaRPr kumimoji="1" lang="zh-CN" altLang="en-US" sz="6000" b="1" dirty="0">
                <a:solidFill>
                  <a:schemeClr val="bg1"/>
                </a:solidFill>
              </a:endParaRPr>
            </a:p>
          </p:txBody>
        </p:sp>
      </p:grpSp>
      <p:sp>
        <p:nvSpPr>
          <p:cNvPr id="5" name="文本框 4"/>
          <p:cNvSpPr txBox="1"/>
          <p:nvPr/>
        </p:nvSpPr>
        <p:spPr>
          <a:xfrm>
            <a:off x="3931207" y="3340019"/>
            <a:ext cx="4329586" cy="1323439"/>
          </a:xfrm>
          <a:prstGeom prst="rect">
            <a:avLst/>
          </a:prstGeom>
          <a:noFill/>
          <a:ln>
            <a:noFill/>
          </a:ln>
        </p:spPr>
        <p:txBody>
          <a:bodyPr wrap="square" rtlCol="0">
            <a:spAutoFit/>
          </a:bodyPr>
          <a:lstStyle/>
          <a:p>
            <a:pPr algn="ctr"/>
            <a:r>
              <a:rPr kumimoji="1" lang="zh-CN" altLang="en-US" sz="8000" b="1" dirty="0">
                <a:solidFill>
                  <a:schemeClr val="bg1"/>
                </a:solidFill>
                <a:latin typeface="Microsoft YaHei" charset="0"/>
                <a:ea typeface="Microsoft YaHei" charset="0"/>
                <a:cs typeface="Microsoft YaHei" charset="0"/>
              </a:rPr>
              <a:t>个人思考</a:t>
            </a: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82320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41342" y="1564076"/>
            <a:ext cx="4034118" cy="3416320"/>
          </a:xfrm>
          <a:prstGeom prst="rect">
            <a:avLst/>
          </a:prstGeom>
        </p:spPr>
        <p:txBody>
          <a:bodyPr wrap="square">
            <a:spAutoFit/>
          </a:bodyPr>
          <a:lstStyle/>
          <a:p>
            <a:r>
              <a:rPr lang="en-US" altLang="zh-CN" sz="2400" b="1" dirty="0" smtClean="0">
                <a:solidFill>
                  <a:schemeClr val="bg1"/>
                </a:solidFill>
              </a:rPr>
              <a:t>CI&amp;CD</a:t>
            </a:r>
            <a:r>
              <a:rPr lang="zh-CN" altLang="en-US" sz="2400" b="1" dirty="0" smtClean="0">
                <a:solidFill>
                  <a:schemeClr val="bg1"/>
                </a:solidFill>
              </a:rPr>
              <a:t>做法</a:t>
            </a:r>
            <a:r>
              <a:rPr lang="zh-CN" altLang="en-US" sz="2400" b="1" dirty="0">
                <a:solidFill>
                  <a:schemeClr val="bg1"/>
                </a:solidFill>
              </a:rPr>
              <a:t>的核心</a:t>
            </a:r>
            <a:r>
              <a:rPr lang="zh-CN" altLang="en-US" sz="2400" b="1" dirty="0" smtClean="0">
                <a:solidFill>
                  <a:schemeClr val="bg1"/>
                </a:solidFill>
              </a:rPr>
              <a:t>思想：</a:t>
            </a:r>
            <a:endParaRPr lang="en-US" altLang="zh-CN" sz="2400" b="1" dirty="0" smtClean="0">
              <a:solidFill>
                <a:schemeClr val="bg1"/>
              </a:solidFill>
            </a:endParaRPr>
          </a:p>
          <a:p>
            <a:endParaRPr lang="en-US" altLang="zh-CN" sz="2400" b="1" dirty="0" smtClean="0">
              <a:solidFill>
                <a:schemeClr val="bg1"/>
              </a:solidFill>
            </a:endParaRPr>
          </a:p>
          <a:p>
            <a:r>
              <a:rPr lang="zh-CN" altLang="en-US" sz="2400" b="1" dirty="0" smtClean="0">
                <a:solidFill>
                  <a:schemeClr val="bg1"/>
                </a:solidFill>
              </a:rPr>
              <a:t>事实上</a:t>
            </a:r>
            <a:r>
              <a:rPr lang="zh-CN" altLang="en-US" sz="2400" b="1" dirty="0">
                <a:solidFill>
                  <a:schemeClr val="bg1"/>
                </a:solidFill>
              </a:rPr>
              <a:t>难以做到事先完全了解完整的、正确的需求，那么就干脆一小块一小块的做，并且加快交付的速度和频率，使得交付物尽早在下个环节得到验证。早发现问题早返工。</a:t>
            </a:r>
            <a:endParaRPr lang="en-GB" sz="2400" b="1" dirty="0">
              <a:solidFill>
                <a:schemeClr val="bg1"/>
              </a:solidFill>
            </a:endParaRPr>
          </a:p>
        </p:txBody>
      </p:sp>
      <p:pic>
        <p:nvPicPr>
          <p:cNvPr id="3" name="图片 2"/>
          <p:cNvPicPr>
            <a:picLocks noChangeAspect="1"/>
          </p:cNvPicPr>
          <p:nvPr/>
        </p:nvPicPr>
        <p:blipFill>
          <a:blip r:embed="rId2"/>
          <a:stretch>
            <a:fillRect/>
          </a:stretch>
        </p:blipFill>
        <p:spPr>
          <a:xfrm>
            <a:off x="679639" y="1043150"/>
            <a:ext cx="6584266" cy="4448233"/>
          </a:xfrm>
          <a:prstGeom prst="rect">
            <a:avLst/>
          </a:prstGeom>
        </p:spPr>
      </p:pic>
    </p:spTree>
    <p:extLst>
      <p:ext uri="{BB962C8B-B14F-4D97-AF65-F5344CB8AC3E}">
        <p14:creationId xmlns:p14="http://schemas.microsoft.com/office/powerpoint/2010/main" val="416379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97742" y="2849415"/>
            <a:ext cx="8579223" cy="923330"/>
          </a:xfrm>
          <a:prstGeom prst="rect">
            <a:avLst/>
          </a:prstGeom>
          <a:noFill/>
        </p:spPr>
        <p:txBody>
          <a:bodyPr wrap="square" rtlCol="0">
            <a:spAutoFit/>
          </a:bodyPr>
          <a:lstStyle/>
          <a:p>
            <a:r>
              <a:rPr lang="zh-CN" altLang="en-US" sz="5400" b="1" dirty="0" smtClean="0">
                <a:solidFill>
                  <a:schemeClr val="bg1"/>
                </a:solidFill>
                <a:latin typeface="等线" panose="02010600030101010101" pitchFamily="2" charset="-122"/>
                <a:ea typeface="等线" panose="02010600030101010101" pitchFamily="2" charset="-122"/>
              </a:rPr>
              <a:t>尽早测试，不要积压代码！</a:t>
            </a:r>
            <a:endParaRPr lang="en-GB" sz="5400" b="1" dirty="0">
              <a:solidFill>
                <a:schemeClr val="bg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7164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文本框 115"/>
          <p:cNvSpPr txBox="1"/>
          <p:nvPr/>
        </p:nvSpPr>
        <p:spPr>
          <a:xfrm>
            <a:off x="4101566" y="1457644"/>
            <a:ext cx="4041471" cy="2462213"/>
          </a:xfrm>
          <a:prstGeom prst="rect">
            <a:avLst/>
          </a:prstGeom>
          <a:noFill/>
          <a:ln>
            <a:noFill/>
          </a:ln>
        </p:spPr>
        <p:txBody>
          <a:bodyPr wrap="square" rtlCol="0">
            <a:spAutoFit/>
          </a:bodyPr>
          <a:lstStyle/>
          <a:p>
            <a:pPr algn="ctr"/>
            <a:r>
              <a:rPr kumimoji="1" lang="en-US" altLang="zh-CN" sz="5200" b="1" dirty="0">
                <a:solidFill>
                  <a:schemeClr val="bg1"/>
                </a:solidFill>
              </a:rPr>
              <a:t>THANK</a:t>
            </a:r>
            <a:r>
              <a:rPr kumimoji="1" lang="zh-CN" altLang="en-US" sz="5200" b="1" dirty="0">
                <a:solidFill>
                  <a:schemeClr val="bg1"/>
                </a:solidFill>
              </a:rPr>
              <a:t> </a:t>
            </a:r>
            <a:r>
              <a:rPr kumimoji="1" lang="en-US" altLang="zh-CN" sz="5200" b="1" dirty="0">
                <a:solidFill>
                  <a:schemeClr val="bg1"/>
                </a:solidFill>
              </a:rPr>
              <a:t>YOU</a:t>
            </a:r>
          </a:p>
          <a:p>
            <a:pPr algn="ctr"/>
            <a:r>
              <a:rPr kumimoji="1" lang="en-US" altLang="zh-CN" sz="4800" b="1" dirty="0">
                <a:solidFill>
                  <a:schemeClr val="bg1"/>
                </a:solidFill>
              </a:rPr>
              <a:t>FOR</a:t>
            </a:r>
          </a:p>
          <a:p>
            <a:pPr algn="ctr"/>
            <a:r>
              <a:rPr kumimoji="1" lang="en-US" altLang="zh-CN" sz="5400" b="1" dirty="0">
                <a:solidFill>
                  <a:schemeClr val="bg1"/>
                </a:solidFill>
              </a:rPr>
              <a:t>WATCHING</a:t>
            </a:r>
            <a:endParaRPr kumimoji="1" lang="zh-CN" altLang="en-US" sz="5400" b="1" dirty="0">
              <a:solidFill>
                <a:schemeClr val="bg1"/>
              </a:solidFill>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1" name="文本框 130"/>
          <p:cNvSpPr txBox="1"/>
          <p:nvPr/>
        </p:nvSpPr>
        <p:spPr>
          <a:xfrm>
            <a:off x="4101566" y="4148809"/>
            <a:ext cx="4041471" cy="1200329"/>
          </a:xfrm>
          <a:prstGeom prst="rect">
            <a:avLst/>
          </a:prstGeom>
          <a:noFill/>
          <a:ln>
            <a:noFill/>
          </a:ln>
        </p:spPr>
        <p:txBody>
          <a:bodyPr wrap="square" rtlCol="0">
            <a:spAutoFit/>
          </a:bodyPr>
          <a:lstStyle/>
          <a:p>
            <a:pPr algn="ctr"/>
            <a:r>
              <a:rPr kumimoji="1" lang="zh-CN" altLang="en-US" sz="7200" b="1" dirty="0">
                <a:solidFill>
                  <a:schemeClr val="bg1"/>
                </a:solidFill>
                <a:latin typeface="Microsoft YaHei" charset="0"/>
                <a:ea typeface="Microsoft YaHei" charset="0"/>
                <a:cs typeface="Microsoft YaHei" charset="0"/>
              </a:rPr>
              <a:t>感谢聆听</a:t>
            </a: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960697114"/>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3931207" y="578414"/>
            <a:ext cx="4329586" cy="1038313"/>
            <a:chOff x="3957557" y="1328691"/>
            <a:chExt cx="4329586" cy="1038313"/>
          </a:xfrm>
        </p:grpSpPr>
        <p:sp>
          <p:nvSpPr>
            <p:cNvPr id="7" name="矩形 6"/>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a:solidFill>
                    <a:schemeClr val="bg1"/>
                  </a:solidFill>
                </a:rPr>
                <a:t>CONTENTS</a:t>
              </a:r>
              <a:endParaRPr kumimoji="1" lang="zh-CN" altLang="en-US" sz="6000" b="1" dirty="0">
                <a:solidFill>
                  <a:schemeClr val="bg1"/>
                </a:solidFill>
              </a:endParaRPr>
            </a:p>
          </p:txBody>
        </p:sp>
      </p:grpSp>
      <p:grpSp>
        <p:nvGrpSpPr>
          <p:cNvPr id="10" name="组 9"/>
          <p:cNvGrpSpPr/>
          <p:nvPr/>
        </p:nvGrpSpPr>
        <p:grpSpPr>
          <a:xfrm rot="19416438">
            <a:off x="3263195" y="3983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 14"/>
          <p:cNvGrpSpPr/>
          <p:nvPr/>
        </p:nvGrpSpPr>
        <p:grpSpPr>
          <a:xfrm rot="8798391">
            <a:off x="7173354" y="66508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0" name="文本框 19"/>
          <p:cNvSpPr txBox="1"/>
          <p:nvPr/>
        </p:nvSpPr>
        <p:spPr>
          <a:xfrm>
            <a:off x="5171455" y="2632304"/>
            <a:ext cx="2945232" cy="584775"/>
          </a:xfrm>
          <a:prstGeom prst="rect">
            <a:avLst/>
          </a:prstGeom>
          <a:noFill/>
          <a:ln>
            <a:noFill/>
          </a:ln>
        </p:spPr>
        <p:txBody>
          <a:bodyPr wrap="square" rtlCol="0">
            <a:spAutoFit/>
          </a:bodyPr>
          <a:lstStyle/>
          <a:p>
            <a:r>
              <a:rPr kumimoji="1" lang="zh-CN" altLang="en-US" sz="3200" b="1" dirty="0">
                <a:solidFill>
                  <a:schemeClr val="bg1"/>
                </a:solidFill>
                <a:latin typeface="Microsoft YaHei" charset="0"/>
                <a:ea typeface="Microsoft YaHei" charset="0"/>
                <a:cs typeface="Microsoft YaHei" charset="0"/>
              </a:rPr>
              <a:t>什么是</a:t>
            </a:r>
            <a:r>
              <a:rPr kumimoji="1" lang="en-US" altLang="zh-CN" sz="3200" b="1" dirty="0">
                <a:solidFill>
                  <a:schemeClr val="bg1"/>
                </a:solidFill>
                <a:latin typeface="Microsoft YaHei" charset="0"/>
                <a:ea typeface="Microsoft YaHei" charset="0"/>
                <a:cs typeface="Microsoft YaHei" charset="0"/>
              </a:rPr>
              <a:t>CD&amp;CI</a:t>
            </a:r>
            <a:endParaRPr kumimoji="1" lang="zh-CN" altLang="en-US" sz="3200" b="1" dirty="0">
              <a:solidFill>
                <a:schemeClr val="bg1"/>
              </a:solidFill>
              <a:latin typeface="Microsoft YaHei" charset="0"/>
              <a:ea typeface="Microsoft YaHei" charset="0"/>
              <a:cs typeface="Microsoft YaHei" charset="0"/>
            </a:endParaRPr>
          </a:p>
        </p:txBody>
      </p:sp>
      <p:sp>
        <p:nvSpPr>
          <p:cNvPr id="21" name="文本框 20"/>
          <p:cNvSpPr txBox="1"/>
          <p:nvPr/>
        </p:nvSpPr>
        <p:spPr>
          <a:xfrm>
            <a:off x="5171454" y="3440836"/>
            <a:ext cx="3797733" cy="584775"/>
          </a:xfrm>
          <a:prstGeom prst="rect">
            <a:avLst/>
          </a:prstGeom>
          <a:noFill/>
          <a:ln>
            <a:noFill/>
          </a:ln>
        </p:spPr>
        <p:txBody>
          <a:bodyPr wrap="square" rtlCol="0">
            <a:spAutoFit/>
          </a:bodyPr>
          <a:lstStyle/>
          <a:p>
            <a:r>
              <a:rPr kumimoji="1" lang="zh-CN" altLang="en-US" sz="3200" b="1" dirty="0" smtClean="0">
                <a:solidFill>
                  <a:schemeClr val="bg1"/>
                </a:solidFill>
                <a:latin typeface="Microsoft YaHei" charset="0"/>
                <a:ea typeface="Microsoft YaHei" charset="0"/>
                <a:cs typeface="Microsoft YaHei" charset="0"/>
              </a:rPr>
              <a:t>为什么要用</a:t>
            </a:r>
            <a:r>
              <a:rPr kumimoji="1" lang="en-US" altLang="zh-CN" sz="3200" b="1" dirty="0" smtClean="0">
                <a:solidFill>
                  <a:schemeClr val="bg1"/>
                </a:solidFill>
                <a:latin typeface="Microsoft YaHei" charset="0"/>
                <a:ea typeface="Microsoft YaHei" charset="0"/>
                <a:cs typeface="Microsoft YaHei" charset="0"/>
              </a:rPr>
              <a:t>CD&amp;CI</a:t>
            </a:r>
            <a:endParaRPr kumimoji="1" lang="zh-CN" altLang="en-US" sz="3200" b="1" dirty="0">
              <a:solidFill>
                <a:schemeClr val="bg1"/>
              </a:solidFill>
              <a:latin typeface="Microsoft YaHei" charset="0"/>
              <a:ea typeface="Microsoft YaHei" charset="0"/>
              <a:cs typeface="Microsoft YaHei" charset="0"/>
            </a:endParaRPr>
          </a:p>
        </p:txBody>
      </p:sp>
      <p:sp>
        <p:nvSpPr>
          <p:cNvPr id="22" name="文本框 21"/>
          <p:cNvSpPr txBox="1"/>
          <p:nvPr/>
        </p:nvSpPr>
        <p:spPr>
          <a:xfrm>
            <a:off x="5171455" y="4249368"/>
            <a:ext cx="2428016" cy="584775"/>
          </a:xfrm>
          <a:prstGeom prst="rect">
            <a:avLst/>
          </a:prstGeom>
          <a:noFill/>
          <a:ln>
            <a:noFill/>
          </a:ln>
        </p:spPr>
        <p:txBody>
          <a:bodyPr wrap="square" rtlCol="0">
            <a:spAutoFit/>
          </a:bodyPr>
          <a:lstStyle/>
          <a:p>
            <a:r>
              <a:rPr kumimoji="1" lang="zh-CN" altLang="en-US" sz="3200" b="1" dirty="0">
                <a:solidFill>
                  <a:schemeClr val="bg1"/>
                </a:solidFill>
                <a:latin typeface="Microsoft YaHei" charset="0"/>
                <a:ea typeface="Microsoft YaHei" charset="0"/>
                <a:cs typeface="Microsoft YaHei" charset="0"/>
              </a:rPr>
              <a:t>部署实践</a:t>
            </a:r>
          </a:p>
        </p:txBody>
      </p:sp>
      <p:sp>
        <p:nvSpPr>
          <p:cNvPr id="23" name="文本框 22"/>
          <p:cNvSpPr txBox="1"/>
          <p:nvPr/>
        </p:nvSpPr>
        <p:spPr>
          <a:xfrm>
            <a:off x="5171455" y="5057899"/>
            <a:ext cx="2428016" cy="584775"/>
          </a:xfrm>
          <a:prstGeom prst="rect">
            <a:avLst/>
          </a:prstGeom>
          <a:noFill/>
          <a:ln>
            <a:noFill/>
          </a:ln>
        </p:spPr>
        <p:txBody>
          <a:bodyPr wrap="square" rtlCol="0">
            <a:spAutoFit/>
          </a:bodyPr>
          <a:lstStyle/>
          <a:p>
            <a:r>
              <a:rPr kumimoji="1" lang="zh-CN" altLang="en-US" sz="3200" b="1" dirty="0">
                <a:solidFill>
                  <a:schemeClr val="bg1"/>
                </a:solidFill>
                <a:latin typeface="Microsoft YaHei" charset="0"/>
                <a:ea typeface="Microsoft YaHei" charset="0"/>
                <a:cs typeface="Microsoft YaHei" charset="0"/>
              </a:rPr>
              <a:t>个人思考</a:t>
            </a:r>
          </a:p>
        </p:txBody>
      </p:sp>
      <p:sp>
        <p:nvSpPr>
          <p:cNvPr id="24" name="椭圆 23"/>
          <p:cNvSpPr/>
          <p:nvPr/>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1</a:t>
            </a:r>
            <a:endParaRPr kumimoji="1" lang="zh-CN" altLang="en-US" sz="2800" b="1" dirty="0">
              <a:solidFill>
                <a:schemeClr val="bg1"/>
              </a:solidFill>
            </a:endParaRPr>
          </a:p>
        </p:txBody>
      </p:sp>
      <p:sp>
        <p:nvSpPr>
          <p:cNvPr id="25" name="椭圆 24"/>
          <p:cNvSpPr/>
          <p:nvPr/>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2</a:t>
            </a:r>
            <a:endParaRPr kumimoji="1" lang="zh-CN" altLang="en-US" sz="2800" b="1" dirty="0">
              <a:solidFill>
                <a:schemeClr val="bg1"/>
              </a:solidFill>
            </a:endParaRPr>
          </a:p>
        </p:txBody>
      </p:sp>
      <p:sp>
        <p:nvSpPr>
          <p:cNvPr id="26" name="椭圆 25"/>
          <p:cNvSpPr/>
          <p:nvPr/>
        </p:nvSpPr>
        <p:spPr>
          <a:xfrm>
            <a:off x="4285386" y="4270752"/>
            <a:ext cx="579692" cy="57969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chemeClr val="bg1"/>
                </a:solidFill>
              </a:rPr>
              <a:t>3</a:t>
            </a:r>
            <a:endParaRPr kumimoji="1" lang="zh-CN" altLang="en-US" sz="2800" b="1" dirty="0">
              <a:solidFill>
                <a:schemeClr val="bg1"/>
              </a:solidFill>
            </a:endParaRPr>
          </a:p>
        </p:txBody>
      </p:sp>
      <p:sp>
        <p:nvSpPr>
          <p:cNvPr id="27" name="椭圆 26"/>
          <p:cNvSpPr/>
          <p:nvPr/>
        </p:nvSpPr>
        <p:spPr>
          <a:xfrm>
            <a:off x="4285386" y="5062982"/>
            <a:ext cx="579692" cy="579692"/>
          </a:xfrm>
          <a:prstGeom prst="ellipse">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a:solidFill>
                  <a:schemeClr val="bg1"/>
                </a:solidFill>
              </a:rPr>
              <a:t>4</a:t>
            </a:r>
            <a:endParaRPr kumimoji="1" lang="zh-CN" altLang="en-US" sz="2800" b="1" dirty="0">
              <a:solidFill>
                <a:schemeClr val="bg1"/>
              </a:solidFill>
            </a:endParaRPr>
          </a:p>
        </p:txBody>
      </p:sp>
    </p:spTree>
    <p:extLst>
      <p:ext uri="{BB962C8B-B14F-4D97-AF65-F5344CB8AC3E}">
        <p14:creationId xmlns:p14="http://schemas.microsoft.com/office/powerpoint/2010/main" val="16339387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207" y="2137583"/>
            <a:ext cx="4329586" cy="1038313"/>
            <a:chOff x="3957557" y="1328691"/>
            <a:chExt cx="4329586"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dirty="0">
                  <a:solidFill>
                    <a:schemeClr val="bg1"/>
                  </a:solidFill>
                </a:rPr>
                <a:t>PART</a:t>
              </a:r>
              <a:r>
                <a:rPr kumimoji="1" lang="zh-CN" altLang="en-US" sz="6000" b="1" dirty="0">
                  <a:solidFill>
                    <a:schemeClr val="bg1"/>
                  </a:solidFill>
                </a:rPr>
                <a:t> </a:t>
              </a:r>
              <a:r>
                <a:rPr kumimoji="1" lang="en-US" altLang="zh-CN" sz="6000" b="1" dirty="0">
                  <a:solidFill>
                    <a:schemeClr val="bg1"/>
                  </a:solidFill>
                </a:rPr>
                <a:t>ONE</a:t>
              </a:r>
              <a:endParaRPr kumimoji="1" lang="zh-CN" altLang="en-US" sz="6000" b="1" dirty="0">
                <a:solidFill>
                  <a:schemeClr val="bg1"/>
                </a:solidFill>
              </a:endParaRPr>
            </a:p>
          </p:txBody>
        </p:sp>
      </p:grpSp>
      <p:sp>
        <p:nvSpPr>
          <p:cNvPr id="5" name="文本框 4"/>
          <p:cNvSpPr txBox="1"/>
          <p:nvPr/>
        </p:nvSpPr>
        <p:spPr>
          <a:xfrm>
            <a:off x="3375044" y="3340019"/>
            <a:ext cx="5171797" cy="2123658"/>
          </a:xfrm>
          <a:prstGeom prst="rect">
            <a:avLst/>
          </a:prstGeom>
          <a:noFill/>
          <a:ln>
            <a:noFill/>
          </a:ln>
        </p:spPr>
        <p:txBody>
          <a:bodyPr wrap="square" rtlCol="0">
            <a:spAutoFit/>
          </a:bodyPr>
          <a:lstStyle/>
          <a:p>
            <a:pPr algn="ctr"/>
            <a:r>
              <a:rPr kumimoji="1" lang="zh-CN" altLang="en-US" sz="6600" b="1" dirty="0">
                <a:solidFill>
                  <a:schemeClr val="bg1"/>
                </a:solidFill>
                <a:latin typeface="Microsoft YaHei" charset="0"/>
                <a:ea typeface="Microsoft YaHei" charset="0"/>
                <a:cs typeface="Microsoft YaHei" charset="0"/>
              </a:rPr>
              <a:t>什么是</a:t>
            </a:r>
            <a:r>
              <a:rPr kumimoji="1" lang="en-US" altLang="zh-CN" sz="6600" b="1" dirty="0">
                <a:solidFill>
                  <a:schemeClr val="bg1"/>
                </a:solidFill>
                <a:latin typeface="Microsoft YaHei" charset="0"/>
                <a:ea typeface="Microsoft YaHei" charset="0"/>
                <a:cs typeface="Microsoft YaHei" charset="0"/>
              </a:rPr>
              <a:t>CD&amp;CI</a:t>
            </a:r>
            <a:endParaRPr kumimoji="1" lang="zh-CN" altLang="en-US" sz="6600" b="1" dirty="0">
              <a:solidFill>
                <a:schemeClr val="bg1"/>
              </a:solidFill>
              <a:latin typeface="Microsoft YaHei" charset="0"/>
              <a:ea typeface="Microsoft YaHei" charset="0"/>
              <a:cs typeface="Microsoft YaHei" charset="0"/>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94709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8" y="260400"/>
            <a:ext cx="3669972" cy="529569"/>
          </a:xfrm>
        </p:spPr>
        <p:txBody>
          <a:bodyPr/>
          <a:lstStyle/>
          <a:p>
            <a:r>
              <a:rPr kumimoji="1" lang="en-US" altLang="zh-CN" dirty="0"/>
              <a:t>PART</a:t>
            </a:r>
            <a:r>
              <a:rPr kumimoji="1" lang="zh-CN" altLang="en-US" dirty="0"/>
              <a:t> </a:t>
            </a:r>
            <a:r>
              <a:rPr kumimoji="1" lang="en-US" altLang="zh-CN" dirty="0" smtClean="0"/>
              <a:t>ONE </a:t>
            </a:r>
            <a:r>
              <a:rPr kumimoji="1" lang="zh-CN" altLang="en-US" dirty="0" smtClean="0">
                <a:latin typeface="Microsoft YaHei" charset="0"/>
                <a:ea typeface="Microsoft YaHei" charset="0"/>
                <a:cs typeface="Microsoft YaHei" charset="0"/>
              </a:rPr>
              <a:t>什么</a:t>
            </a:r>
            <a:r>
              <a:rPr kumimoji="1" lang="zh-CN" altLang="en-US" dirty="0">
                <a:latin typeface="Microsoft YaHei" charset="0"/>
                <a:ea typeface="Microsoft YaHei" charset="0"/>
                <a:cs typeface="Microsoft YaHei" charset="0"/>
              </a:rPr>
              <a:t>是</a:t>
            </a:r>
            <a:r>
              <a:rPr kumimoji="1" lang="en-US" altLang="zh-CN" dirty="0">
                <a:latin typeface="Microsoft YaHei" charset="0"/>
                <a:ea typeface="Microsoft YaHei" charset="0"/>
                <a:cs typeface="Microsoft YaHei" charset="0"/>
              </a:rPr>
              <a:t>CD&amp;CI</a:t>
            </a:r>
            <a:endParaRPr kumimoji="1" lang="zh-CN" altLang="en-US" dirty="0">
              <a:latin typeface="Microsoft YaHei" charset="0"/>
              <a:ea typeface="Microsoft YaHei" charset="0"/>
              <a:cs typeface="Microsoft YaHei" charset="0"/>
            </a:endParaRPr>
          </a:p>
        </p:txBody>
      </p:sp>
      <p:sp>
        <p:nvSpPr>
          <p:cNvPr id="12" name="任意形状 11"/>
          <p:cNvSpPr/>
          <p:nvPr/>
        </p:nvSpPr>
        <p:spPr>
          <a:xfrm flipH="1">
            <a:off x="7810132" y="1428750"/>
            <a:ext cx="3648443" cy="4637127"/>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7888279" y="1383386"/>
            <a:ext cx="3570296" cy="3933384"/>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t>持续集成</a:t>
            </a:r>
            <a:r>
              <a:rPr lang="en-US" altLang="zh-CN" sz="2400" b="1" dirty="0"/>
              <a:t>(Continuous integration)</a:t>
            </a:r>
            <a:r>
              <a:rPr lang="zh-CN" altLang="en-US" dirty="0"/>
              <a:t>是一种软件开发实践，即团队开发成员经常集成它们的工作，通过每个成员每天至少集成一次也就意味着每天可能会发生多次集成</a:t>
            </a:r>
            <a:endParaRPr lang="en-US" altLang="zh-CN" dirty="0"/>
          </a:p>
          <a:p>
            <a:pPr marL="285750" lvl="0" indent="-285750">
              <a:lnSpc>
                <a:spcPct val="130000"/>
              </a:lnSpc>
              <a:buFont typeface="Arial" panose="020B0604020202020204" pitchFamily="34" charset="0"/>
              <a:buChar char="•"/>
            </a:pPr>
            <a:r>
              <a:rPr lang="zh-CN" altLang="en-US" dirty="0"/>
              <a:t>每次集成都通过自动化的构建（包括编译，发布，自动化测试）来验证，从而尽早地发现集成错误</a:t>
            </a:r>
            <a:endParaRPr lang="en-US" altLang="zh-CN" sz="1600" b="1" dirty="0">
              <a:solidFill>
                <a:schemeClr val="bg1"/>
              </a:solidFill>
              <a:latin typeface="Microsoft YaHei" charset="0"/>
              <a:ea typeface="Microsoft YaHei" charset="0"/>
              <a:cs typeface="Microsoft YaHei" charset="0"/>
            </a:endParaRPr>
          </a:p>
        </p:txBody>
      </p:sp>
      <p:sp>
        <p:nvSpPr>
          <p:cNvPr id="17" name="矩形 16"/>
          <p:cNvSpPr/>
          <p:nvPr/>
        </p:nvSpPr>
        <p:spPr>
          <a:xfrm>
            <a:off x="7752111" y="636175"/>
            <a:ext cx="3706464" cy="733149"/>
          </a:xfrm>
          <a:prstGeom prst="rect">
            <a:avLst/>
          </a:prstGeom>
        </p:spPr>
        <p:txBody>
          <a:bodyPr wrap="square">
            <a:spAutoFit/>
          </a:bodyPr>
          <a:lstStyle/>
          <a:p>
            <a:pPr lvl="0" algn="ctr">
              <a:lnSpc>
                <a:spcPct val="130000"/>
              </a:lnSpc>
            </a:pPr>
            <a:r>
              <a:rPr lang="en-US" altLang="zh-CN" sz="3600" b="1" dirty="0">
                <a:solidFill>
                  <a:schemeClr val="accent3">
                    <a:lumMod val="75000"/>
                  </a:schemeClr>
                </a:solidFill>
                <a:latin typeface="+mj-lt"/>
                <a:ea typeface="Microsoft YaHei" charset="0"/>
                <a:cs typeface="Microsoft YaHei" charset="0"/>
              </a:rPr>
              <a:t>CI</a:t>
            </a:r>
          </a:p>
        </p:txBody>
      </p:sp>
      <p:pic>
        <p:nvPicPr>
          <p:cNvPr id="3" name="Picture 2" descr="https://pic1.zhimg.com/80/c5c8e6f40c7c133e22402c00bb7e1a25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129117"/>
            <a:ext cx="6858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918" y="260400"/>
            <a:ext cx="3669972" cy="529569"/>
          </a:xfrm>
        </p:spPr>
        <p:txBody>
          <a:bodyPr/>
          <a:lstStyle/>
          <a:p>
            <a:r>
              <a:rPr kumimoji="1" lang="en-US" altLang="zh-CN" dirty="0"/>
              <a:t>PART</a:t>
            </a:r>
            <a:r>
              <a:rPr kumimoji="1" lang="zh-CN" altLang="en-US" dirty="0"/>
              <a:t> </a:t>
            </a:r>
            <a:r>
              <a:rPr kumimoji="1" lang="en-US" altLang="zh-CN" dirty="0" smtClean="0"/>
              <a:t>ONE </a:t>
            </a:r>
            <a:r>
              <a:rPr kumimoji="1" lang="zh-CN" altLang="en-US" dirty="0" smtClean="0">
                <a:latin typeface="Microsoft YaHei" charset="0"/>
                <a:ea typeface="Microsoft YaHei" charset="0"/>
                <a:cs typeface="Microsoft YaHei" charset="0"/>
              </a:rPr>
              <a:t>什么</a:t>
            </a:r>
            <a:r>
              <a:rPr kumimoji="1" lang="zh-CN" altLang="en-US" dirty="0">
                <a:latin typeface="Microsoft YaHei" charset="0"/>
                <a:ea typeface="Microsoft YaHei" charset="0"/>
                <a:cs typeface="Microsoft YaHei" charset="0"/>
              </a:rPr>
              <a:t>是</a:t>
            </a:r>
            <a:r>
              <a:rPr kumimoji="1" lang="en-US" altLang="zh-CN" dirty="0">
                <a:latin typeface="Microsoft YaHei" charset="0"/>
                <a:ea typeface="Microsoft YaHei" charset="0"/>
                <a:cs typeface="Microsoft YaHei" charset="0"/>
              </a:rPr>
              <a:t>CD&amp;CI</a:t>
            </a:r>
            <a:endParaRPr kumimoji="1" lang="zh-CN" altLang="en-US" dirty="0">
              <a:latin typeface="Microsoft YaHei" charset="0"/>
              <a:ea typeface="Microsoft YaHei" charset="0"/>
              <a:cs typeface="Microsoft YaHei" charset="0"/>
            </a:endParaRPr>
          </a:p>
        </p:txBody>
      </p:sp>
      <p:sp>
        <p:nvSpPr>
          <p:cNvPr id="12" name="任意形状 11"/>
          <p:cNvSpPr/>
          <p:nvPr/>
        </p:nvSpPr>
        <p:spPr>
          <a:xfrm flipH="1">
            <a:off x="7810132" y="1428750"/>
            <a:ext cx="3648443" cy="4637127"/>
          </a:xfrm>
          <a:custGeom>
            <a:avLst/>
            <a:gdLst>
              <a:gd name="connsiteX0" fmla="*/ 0 w 3036278"/>
              <a:gd name="connsiteY0" fmla="*/ 0 h 4026876"/>
              <a:gd name="connsiteX1" fmla="*/ 3036278 w 3036278"/>
              <a:gd name="connsiteY1" fmla="*/ 0 h 4026876"/>
              <a:gd name="connsiteX2" fmla="*/ 3036278 w 3036278"/>
              <a:gd name="connsiteY2" fmla="*/ 463061 h 4026876"/>
              <a:gd name="connsiteX3" fmla="*/ 3036278 w 3036278"/>
              <a:gd name="connsiteY3" fmla="*/ 1910861 h 4026876"/>
              <a:gd name="connsiteX4" fmla="*/ 3036278 w 3036278"/>
              <a:gd name="connsiteY4" fmla="*/ 4026876 h 4026876"/>
              <a:gd name="connsiteX5" fmla="*/ 1 w 3036278"/>
              <a:gd name="connsiteY5" fmla="*/ 3490548 h 4026876"/>
              <a:gd name="connsiteX6" fmla="*/ 1 w 3036278"/>
              <a:gd name="connsiteY6" fmla="*/ 1910861 h 4026876"/>
              <a:gd name="connsiteX7" fmla="*/ 0 w 3036278"/>
              <a:gd name="connsiteY7" fmla="*/ 1910861 h 4026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278" h="4026876">
                <a:moveTo>
                  <a:pt x="0" y="0"/>
                </a:moveTo>
                <a:lnTo>
                  <a:pt x="3036278" y="0"/>
                </a:lnTo>
                <a:lnTo>
                  <a:pt x="3036278" y="463061"/>
                </a:lnTo>
                <a:lnTo>
                  <a:pt x="3036278" y="1910861"/>
                </a:lnTo>
                <a:lnTo>
                  <a:pt x="3036278" y="4026876"/>
                </a:lnTo>
                <a:lnTo>
                  <a:pt x="1" y="3490548"/>
                </a:lnTo>
                <a:lnTo>
                  <a:pt x="1" y="1910861"/>
                </a:lnTo>
                <a:lnTo>
                  <a:pt x="0" y="191086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7836068" y="1469638"/>
            <a:ext cx="3622507" cy="3573286"/>
          </a:xfrm>
          <a:prstGeom prst="rect">
            <a:avLst/>
          </a:prstGeom>
        </p:spPr>
        <p:txBody>
          <a:bodyPr wrap="square">
            <a:spAutoFit/>
          </a:bodyPr>
          <a:lstStyle/>
          <a:p>
            <a:pPr marL="285750" lvl="0" indent="-285750">
              <a:lnSpc>
                <a:spcPct val="130000"/>
              </a:lnSpc>
              <a:buFont typeface="Arial" panose="020B0604020202020204" pitchFamily="34" charset="0"/>
              <a:buChar char="•"/>
            </a:pPr>
            <a:r>
              <a:rPr lang="zh-CN" altLang="en-US" sz="2400" b="1" dirty="0"/>
              <a:t>持续部署（</a:t>
            </a:r>
            <a:r>
              <a:rPr lang="en-US" altLang="zh-CN" sz="2400" b="1" dirty="0"/>
              <a:t>continuous deployment</a:t>
            </a:r>
            <a:r>
              <a:rPr lang="zh-CN" altLang="en-US" sz="2400" b="1" dirty="0"/>
              <a:t>）</a:t>
            </a:r>
            <a:r>
              <a:rPr lang="zh-CN" altLang="en-US" dirty="0"/>
              <a:t>是通过自动化的构建、测试和部署循环来快速交付高质量的产品</a:t>
            </a:r>
            <a:endParaRPr lang="en-US" altLang="zh-CN" dirty="0"/>
          </a:p>
          <a:p>
            <a:pPr marL="285750" lvl="0" indent="-285750">
              <a:lnSpc>
                <a:spcPct val="130000"/>
              </a:lnSpc>
              <a:buFont typeface="Arial" panose="020B0604020202020204" pitchFamily="34" charset="0"/>
              <a:buChar char="•"/>
            </a:pPr>
            <a:r>
              <a:rPr lang="zh-CN" altLang="en-US" dirty="0"/>
              <a:t>某种程度上代表了一个开发团队工程化的程度，毕竟快速运转的互联网公司人力成本会高于机器，投资机器优化开发流程化相对也提高了人的效率，</a:t>
            </a:r>
            <a:endParaRPr lang="en-US" altLang="zh-CN" sz="1600" b="1" dirty="0">
              <a:solidFill>
                <a:schemeClr val="bg1"/>
              </a:solidFill>
              <a:latin typeface="Microsoft YaHei" charset="0"/>
              <a:ea typeface="Microsoft YaHei" charset="0"/>
              <a:cs typeface="Microsoft YaHei" charset="0"/>
            </a:endParaRPr>
          </a:p>
        </p:txBody>
      </p:sp>
      <p:sp>
        <p:nvSpPr>
          <p:cNvPr id="17" name="矩形 16"/>
          <p:cNvSpPr/>
          <p:nvPr/>
        </p:nvSpPr>
        <p:spPr>
          <a:xfrm>
            <a:off x="7752111" y="636175"/>
            <a:ext cx="3706464" cy="733149"/>
          </a:xfrm>
          <a:prstGeom prst="rect">
            <a:avLst/>
          </a:prstGeom>
        </p:spPr>
        <p:txBody>
          <a:bodyPr wrap="square">
            <a:spAutoFit/>
          </a:bodyPr>
          <a:lstStyle/>
          <a:p>
            <a:pPr lvl="0" algn="ctr">
              <a:lnSpc>
                <a:spcPct val="130000"/>
              </a:lnSpc>
            </a:pPr>
            <a:r>
              <a:rPr lang="en-US" altLang="zh-CN" sz="3600" b="1" dirty="0">
                <a:solidFill>
                  <a:schemeClr val="accent3">
                    <a:lumMod val="75000"/>
                  </a:schemeClr>
                </a:solidFill>
                <a:latin typeface="+mj-lt"/>
                <a:ea typeface="Microsoft YaHei" charset="0"/>
                <a:cs typeface="Microsoft YaHei" charset="0"/>
              </a:rPr>
              <a:t>CD</a:t>
            </a:r>
          </a:p>
        </p:txBody>
      </p:sp>
      <p:pic>
        <p:nvPicPr>
          <p:cNvPr id="3" name="Picture 2" descr="https://pic2.zhimg.com/80/f96f19e4d567aad5006d841963a86e41_h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16" y="1208900"/>
            <a:ext cx="6858000"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36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207" y="2137583"/>
            <a:ext cx="4329586" cy="1038313"/>
            <a:chOff x="3957557" y="1328691"/>
            <a:chExt cx="4329586"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101566" y="1328691"/>
              <a:ext cx="4041471" cy="1015663"/>
            </a:xfrm>
            <a:prstGeom prst="rect">
              <a:avLst/>
            </a:prstGeom>
            <a:noFill/>
            <a:ln>
              <a:noFill/>
            </a:ln>
          </p:spPr>
          <p:txBody>
            <a:bodyPr wrap="square" rtlCol="0">
              <a:spAutoFit/>
            </a:bodyPr>
            <a:lstStyle/>
            <a:p>
              <a:pPr algn="ctr"/>
              <a:r>
                <a:rPr kumimoji="1" lang="en-US" altLang="zh-CN" sz="6000" b="1" dirty="0">
                  <a:solidFill>
                    <a:schemeClr val="bg1"/>
                  </a:solidFill>
                </a:rPr>
                <a:t>PART</a:t>
              </a:r>
              <a:r>
                <a:rPr kumimoji="1" lang="zh-CN" altLang="en-US" sz="6000" b="1" dirty="0">
                  <a:solidFill>
                    <a:schemeClr val="bg1"/>
                  </a:solidFill>
                </a:rPr>
                <a:t> </a:t>
              </a:r>
              <a:r>
                <a:rPr kumimoji="1" lang="en-US" altLang="zh-CN" sz="6000" b="1" dirty="0">
                  <a:solidFill>
                    <a:schemeClr val="bg1"/>
                  </a:solidFill>
                </a:rPr>
                <a:t>TWO</a:t>
              </a:r>
              <a:endParaRPr kumimoji="1" lang="zh-CN" altLang="en-US" sz="6000" b="1" dirty="0">
                <a:solidFill>
                  <a:schemeClr val="bg1"/>
                </a:solidFill>
              </a:endParaRPr>
            </a:p>
          </p:txBody>
        </p:sp>
      </p:grpSp>
      <p:sp>
        <p:nvSpPr>
          <p:cNvPr id="5" name="文本框 4"/>
          <p:cNvSpPr txBox="1"/>
          <p:nvPr/>
        </p:nvSpPr>
        <p:spPr>
          <a:xfrm>
            <a:off x="3375044" y="3340019"/>
            <a:ext cx="5470376" cy="2123658"/>
          </a:xfrm>
          <a:prstGeom prst="rect">
            <a:avLst/>
          </a:prstGeom>
          <a:noFill/>
          <a:ln>
            <a:noFill/>
          </a:ln>
        </p:spPr>
        <p:txBody>
          <a:bodyPr wrap="square" rtlCol="0">
            <a:spAutoFit/>
          </a:bodyPr>
          <a:lstStyle/>
          <a:p>
            <a:pPr algn="ctr"/>
            <a:r>
              <a:rPr kumimoji="1" lang="zh-CN" altLang="en-US" sz="6600" b="1" dirty="0" smtClean="0">
                <a:solidFill>
                  <a:schemeClr val="bg1"/>
                </a:solidFill>
                <a:latin typeface="Microsoft YaHei" charset="0"/>
                <a:ea typeface="Microsoft YaHei" charset="0"/>
                <a:cs typeface="Microsoft YaHei" charset="0"/>
              </a:rPr>
              <a:t>为什么</a:t>
            </a:r>
            <a:r>
              <a:rPr kumimoji="1" lang="zh-CN" altLang="en-US" sz="6600" b="1" dirty="0">
                <a:solidFill>
                  <a:schemeClr val="bg1"/>
                </a:solidFill>
                <a:latin typeface="Microsoft YaHei" charset="0"/>
                <a:ea typeface="Microsoft YaHei" charset="0"/>
                <a:cs typeface="Microsoft YaHei" charset="0"/>
              </a:rPr>
              <a:t>要</a:t>
            </a:r>
            <a:r>
              <a:rPr kumimoji="1" lang="zh-CN" altLang="en-US" sz="6600" b="1" dirty="0" smtClean="0">
                <a:solidFill>
                  <a:schemeClr val="bg1"/>
                </a:solidFill>
                <a:latin typeface="Microsoft YaHei" charset="0"/>
                <a:ea typeface="Microsoft YaHei" charset="0"/>
                <a:cs typeface="Microsoft YaHei" charset="0"/>
              </a:rPr>
              <a:t>用</a:t>
            </a:r>
            <a:r>
              <a:rPr kumimoji="1" lang="en-US" altLang="zh-CN" sz="6600" b="1" dirty="0" smtClean="0">
                <a:solidFill>
                  <a:schemeClr val="bg1"/>
                </a:solidFill>
                <a:latin typeface="Microsoft YaHei" charset="0"/>
                <a:ea typeface="Microsoft YaHei" charset="0"/>
                <a:cs typeface="Microsoft YaHei" charset="0"/>
              </a:rPr>
              <a:t>CI&amp;CD</a:t>
            </a:r>
            <a:endParaRPr kumimoji="1" lang="zh-CN" altLang="en-US" sz="6600" b="1" dirty="0">
              <a:solidFill>
                <a:schemeClr val="bg1"/>
              </a:solidFill>
              <a:latin typeface="Microsoft YaHei" charset="0"/>
              <a:ea typeface="Microsoft YaHei" charset="0"/>
              <a:cs typeface="Microsoft YaHei" charset="0"/>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095802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2687" y="203559"/>
            <a:ext cx="4380580" cy="728217"/>
          </a:xfrm>
        </p:spPr>
        <p:txBody>
          <a:bodyPr/>
          <a:lstStyle/>
          <a:p>
            <a:r>
              <a:rPr kumimoji="1" lang="en-US" altLang="zh-CN" dirty="0"/>
              <a:t>PART</a:t>
            </a:r>
            <a:r>
              <a:rPr kumimoji="1" lang="zh-CN" altLang="en-US" dirty="0"/>
              <a:t> </a:t>
            </a:r>
            <a:r>
              <a:rPr kumimoji="1" lang="en-US" altLang="zh-CN" dirty="0" smtClean="0"/>
              <a:t>TWO </a:t>
            </a:r>
            <a:r>
              <a:rPr kumimoji="1" lang="zh-CN" altLang="en-US" dirty="0" smtClean="0">
                <a:latin typeface="Microsoft YaHei" charset="0"/>
                <a:ea typeface="Microsoft YaHei" charset="0"/>
                <a:cs typeface="Microsoft YaHei" charset="0"/>
              </a:rPr>
              <a:t>使用</a:t>
            </a:r>
            <a:r>
              <a:rPr kumimoji="1" lang="en-US" altLang="zh-CN" dirty="0">
                <a:latin typeface="Microsoft YaHei" charset="0"/>
                <a:ea typeface="Microsoft YaHei" charset="0"/>
                <a:cs typeface="Microsoft YaHei" charset="0"/>
              </a:rPr>
              <a:t>CD&amp;CI</a:t>
            </a:r>
            <a:r>
              <a:rPr kumimoji="1" lang="zh-CN" altLang="en-US" dirty="0">
                <a:latin typeface="Microsoft YaHei" charset="0"/>
                <a:ea typeface="Microsoft YaHei" charset="0"/>
                <a:cs typeface="Microsoft YaHei" charset="0"/>
              </a:rPr>
              <a:t>的好处</a:t>
            </a:r>
          </a:p>
        </p:txBody>
      </p:sp>
      <p:grpSp>
        <p:nvGrpSpPr>
          <p:cNvPr id="35" name="组 34"/>
          <p:cNvGrpSpPr/>
          <p:nvPr/>
        </p:nvGrpSpPr>
        <p:grpSpPr>
          <a:xfrm>
            <a:off x="942398" y="3104139"/>
            <a:ext cx="4739950" cy="2841171"/>
            <a:chOff x="1140889" y="3844582"/>
            <a:chExt cx="2267411" cy="2841171"/>
          </a:xfrm>
        </p:grpSpPr>
        <p:sp>
          <p:nvSpPr>
            <p:cNvPr id="41" name="文本框 40"/>
            <p:cNvSpPr txBox="1"/>
            <p:nvPr/>
          </p:nvSpPr>
          <p:spPr>
            <a:xfrm>
              <a:off x="1140889" y="4377429"/>
              <a:ext cx="2267411"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本地机器上写代码</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在命令行输入 </a:t>
              </a:r>
              <a:r>
                <a:rPr lang="en-US" altLang="zh-CN" dirty="0" err="1">
                  <a:solidFill>
                    <a:schemeClr val="bg1"/>
                  </a:solidFill>
                  <a:latin typeface="微软雅黑" panose="020B0503020204020204" pitchFamily="34" charset="-122"/>
                  <a:ea typeface="微软雅黑" panose="020B0503020204020204" pitchFamily="34" charset="-122"/>
                </a:rPr>
                <a:t>npm</a:t>
              </a:r>
              <a:r>
                <a:rPr lang="en-US" altLang="zh-CN" dirty="0">
                  <a:solidFill>
                    <a:schemeClr val="bg1"/>
                  </a:solidFill>
                  <a:latin typeface="微软雅黑" panose="020B0503020204020204" pitchFamily="34" charset="-122"/>
                  <a:ea typeface="微软雅黑" panose="020B0503020204020204" pitchFamily="34" charset="-122"/>
                </a:rPr>
                <a:t> run unit</a:t>
              </a:r>
              <a:r>
                <a:rPr lang="zh-CN" altLang="en-US" dirty="0">
                  <a:solidFill>
                    <a:schemeClr val="bg1"/>
                  </a:solidFill>
                  <a:latin typeface="微软雅黑" panose="020B0503020204020204" pitchFamily="34" charset="-122"/>
                  <a:ea typeface="微软雅黑" panose="020B0503020204020204" pitchFamily="34" charset="-122"/>
                </a:rPr>
                <a:t>，查看单元测试结果</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提交代码，</a:t>
              </a:r>
              <a:r>
                <a:rPr lang="en-US" altLang="zh-CN" dirty="0">
                  <a:solidFill>
                    <a:schemeClr val="bg1"/>
                  </a:solidFill>
                  <a:latin typeface="微软雅黑" panose="020B0503020204020204" pitchFamily="34" charset="-122"/>
                  <a:ea typeface="微软雅黑" panose="020B0503020204020204" pitchFamily="34" charset="-122"/>
                </a:rPr>
                <a:t>push </a:t>
              </a:r>
              <a:r>
                <a:rPr lang="zh-CN" altLang="en-US" dirty="0">
                  <a:solidFill>
                    <a:schemeClr val="bg1"/>
                  </a:solidFill>
                  <a:latin typeface="微软雅黑" panose="020B0503020204020204" pitchFamily="34" charset="-122"/>
                  <a:ea typeface="微软雅黑" panose="020B0503020204020204" pitchFamily="34" charset="-122"/>
                </a:rPr>
                <a:t>到 </a:t>
              </a:r>
              <a:r>
                <a:rPr lang="en-US" altLang="zh-CN" dirty="0">
                  <a:solidFill>
                    <a:schemeClr val="bg1"/>
                  </a:solidFill>
                  <a:latin typeface="微软雅黑" panose="020B0503020204020204" pitchFamily="34" charset="-122"/>
                  <a:ea typeface="微软雅黑" panose="020B0503020204020204" pitchFamily="34" charset="-122"/>
                </a:rPr>
                <a:t>git </a:t>
              </a:r>
              <a:r>
                <a:rPr lang="zh-CN" altLang="en-US" dirty="0">
                  <a:solidFill>
                    <a:schemeClr val="bg1"/>
                  </a:solidFill>
                  <a:latin typeface="微软雅黑" panose="020B0503020204020204" pitchFamily="34" charset="-122"/>
                  <a:ea typeface="微软雅黑" panose="020B0503020204020204" pitchFamily="34" charset="-122"/>
                </a:rPr>
                <a:t>远程仓库</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登录测试服务器，拉取代码，执行 </a:t>
              </a:r>
              <a:r>
                <a:rPr lang="en-US" altLang="zh-CN" dirty="0" err="1">
                  <a:solidFill>
                    <a:schemeClr val="bg1"/>
                  </a:solidFill>
                  <a:latin typeface="微软雅黑" panose="020B0503020204020204" pitchFamily="34" charset="-122"/>
                  <a:ea typeface="微软雅黑" panose="020B0503020204020204" pitchFamily="34" charset="-122"/>
                </a:rPr>
                <a:t>npm</a:t>
              </a:r>
              <a:r>
                <a:rPr lang="en-US" altLang="zh-CN" dirty="0">
                  <a:solidFill>
                    <a:schemeClr val="bg1"/>
                  </a:solidFill>
                  <a:latin typeface="微软雅黑" panose="020B0503020204020204" pitchFamily="34" charset="-122"/>
                  <a:ea typeface="微软雅黑" panose="020B0503020204020204" pitchFamily="34" charset="-122"/>
                </a:rPr>
                <a:t> run build</a:t>
              </a:r>
              <a:r>
                <a:rPr lang="zh-CN" altLang="en-US" dirty="0">
                  <a:solidFill>
                    <a:schemeClr val="bg1"/>
                  </a:solidFill>
                  <a:latin typeface="微软雅黑" panose="020B0503020204020204" pitchFamily="34" charset="-122"/>
                  <a:ea typeface="微软雅黑" panose="020B0503020204020204" pitchFamily="34" charset="-122"/>
                </a:rPr>
                <a:t>，构建项目</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如果测试服务器是基于 </a:t>
              </a:r>
              <a:r>
                <a:rPr lang="en-US" altLang="zh-CN" dirty="0">
                  <a:solidFill>
                    <a:schemeClr val="bg1"/>
                  </a:solidFill>
                  <a:latin typeface="微软雅黑" panose="020B0503020204020204" pitchFamily="34" charset="-122"/>
                  <a:ea typeface="微软雅黑" panose="020B0503020204020204" pitchFamily="34" charset="-122"/>
                </a:rPr>
                <a:t>pm2 </a:t>
              </a:r>
              <a:r>
                <a:rPr lang="zh-CN" altLang="en-US" dirty="0">
                  <a:solidFill>
                    <a:schemeClr val="bg1"/>
                  </a:solidFill>
                  <a:latin typeface="微软雅黑" panose="020B0503020204020204" pitchFamily="34" charset="-122"/>
                  <a:ea typeface="微软雅黑" panose="020B0503020204020204" pitchFamily="34" charset="-122"/>
                </a:rPr>
                <a:t>的 </a:t>
              </a:r>
              <a:r>
                <a:rPr lang="en-US" altLang="zh-CN" dirty="0">
                  <a:solidFill>
                    <a:schemeClr val="bg1"/>
                  </a:solidFill>
                  <a:latin typeface="微软雅黑" panose="020B0503020204020204" pitchFamily="34" charset="-122"/>
                  <a:ea typeface="微软雅黑" panose="020B0503020204020204" pitchFamily="34" charset="-122"/>
                </a:rPr>
                <a:t>proxy server</a:t>
              </a:r>
              <a:r>
                <a:rPr lang="zh-CN" altLang="en-US" dirty="0">
                  <a:solidFill>
                    <a:schemeClr val="bg1"/>
                  </a:solidFill>
                  <a:latin typeface="微软雅黑" panose="020B0503020204020204" pitchFamily="34" charset="-122"/>
                  <a:ea typeface="微软雅黑" panose="020B0503020204020204" pitchFamily="34" charset="-122"/>
                </a:rPr>
                <a:t>，还需要重启 </a:t>
              </a:r>
              <a:r>
                <a:rPr lang="en-US" altLang="zh-CN" dirty="0">
                  <a:solidFill>
                    <a:schemeClr val="bg1"/>
                  </a:solidFill>
                  <a:latin typeface="微软雅黑" panose="020B0503020204020204" pitchFamily="34" charset="-122"/>
                  <a:ea typeface="微软雅黑" panose="020B0503020204020204" pitchFamily="34" charset="-122"/>
                </a:rPr>
                <a:t>server</a:t>
              </a:r>
            </a:p>
          </p:txBody>
        </p:sp>
        <p:sp>
          <p:nvSpPr>
            <p:cNvPr id="42" name="矩形 41"/>
            <p:cNvSpPr/>
            <p:nvPr/>
          </p:nvSpPr>
          <p:spPr>
            <a:xfrm>
              <a:off x="1513369" y="3844582"/>
              <a:ext cx="1268297" cy="452432"/>
            </a:xfrm>
            <a:prstGeom prst="rect">
              <a:avLst/>
            </a:prstGeom>
          </p:spPr>
          <p:txBody>
            <a:bodyPr wrap="none">
              <a:spAutoFit/>
            </a:bodyPr>
            <a:lstStyle/>
            <a:p>
              <a:pPr lvl="0" algn="ctr">
                <a:lnSpc>
                  <a:spcPct val="130000"/>
                </a:lnSpc>
              </a:pPr>
              <a:r>
                <a:rPr lang="zh-CN" altLang="en-US" sz="2000" b="1" dirty="0">
                  <a:solidFill>
                    <a:schemeClr val="accent1"/>
                  </a:solidFill>
                  <a:latin typeface="+mj-lt"/>
                  <a:ea typeface="Microsoft YaHei" charset="0"/>
                  <a:cs typeface="Microsoft YaHei" charset="0"/>
                </a:rPr>
                <a:t>无</a:t>
              </a:r>
              <a:r>
                <a:rPr lang="en-US" altLang="zh-CN" sz="2000" b="1" dirty="0">
                  <a:solidFill>
                    <a:schemeClr val="accent1"/>
                  </a:solidFill>
                  <a:latin typeface="+mj-lt"/>
                  <a:ea typeface="Microsoft YaHei" charset="0"/>
                  <a:cs typeface="Microsoft YaHei" charset="0"/>
                </a:rPr>
                <a:t>CD&amp;CI</a:t>
              </a:r>
            </a:p>
          </p:txBody>
        </p:sp>
      </p:grpSp>
      <p:grpSp>
        <p:nvGrpSpPr>
          <p:cNvPr id="47" name="组 46"/>
          <p:cNvGrpSpPr/>
          <p:nvPr/>
        </p:nvGrpSpPr>
        <p:grpSpPr>
          <a:xfrm>
            <a:off x="6183088" y="3113470"/>
            <a:ext cx="5299785" cy="2841171"/>
            <a:chOff x="1140889" y="3844582"/>
            <a:chExt cx="2267411" cy="2841171"/>
          </a:xfrm>
        </p:grpSpPr>
        <p:sp>
          <p:nvSpPr>
            <p:cNvPr id="48" name="文本框 47"/>
            <p:cNvSpPr txBox="1"/>
            <p:nvPr/>
          </p:nvSpPr>
          <p:spPr>
            <a:xfrm>
              <a:off x="1140889" y="4377429"/>
              <a:ext cx="2267411"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本地机器上写代码</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提交代码，</a:t>
              </a:r>
              <a:r>
                <a:rPr lang="en-US" altLang="zh-CN" dirty="0">
                  <a:solidFill>
                    <a:schemeClr val="bg1"/>
                  </a:solidFill>
                  <a:latin typeface="微软雅黑" panose="020B0503020204020204" pitchFamily="34" charset="-122"/>
                  <a:ea typeface="微软雅黑" panose="020B0503020204020204" pitchFamily="34" charset="-122"/>
                </a:rPr>
                <a:t>push </a:t>
              </a:r>
              <a:r>
                <a:rPr lang="zh-CN" altLang="en-US" dirty="0">
                  <a:solidFill>
                    <a:schemeClr val="bg1"/>
                  </a:solidFill>
                  <a:latin typeface="微软雅黑" panose="020B0503020204020204" pitchFamily="34" charset="-122"/>
                  <a:ea typeface="微软雅黑" panose="020B0503020204020204" pitchFamily="34" charset="-122"/>
                </a:rPr>
                <a:t>到 </a:t>
              </a:r>
              <a:r>
                <a:rPr lang="en-US" altLang="zh-CN" dirty="0">
                  <a:solidFill>
                    <a:schemeClr val="bg1"/>
                  </a:solidFill>
                  <a:latin typeface="微软雅黑" panose="020B0503020204020204" pitchFamily="34" charset="-122"/>
                  <a:ea typeface="微软雅黑" panose="020B0503020204020204" pitchFamily="34" charset="-122"/>
                </a:rPr>
                <a:t>git </a:t>
              </a:r>
              <a:r>
                <a:rPr lang="zh-CN" altLang="en-US" dirty="0">
                  <a:solidFill>
                    <a:schemeClr val="bg1"/>
                  </a:solidFill>
                  <a:latin typeface="微软雅黑" panose="020B0503020204020204" pitchFamily="34" charset="-122"/>
                  <a:ea typeface="微软雅黑" panose="020B0503020204020204" pitchFamily="34" charset="-122"/>
                </a:rPr>
                <a:t>远程仓库</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en-US" altLang="zh-CN" dirty="0">
                  <a:solidFill>
                    <a:schemeClr val="bg1"/>
                  </a:solidFill>
                  <a:latin typeface="微软雅黑" panose="020B0503020204020204" pitchFamily="34" charset="-122"/>
                  <a:ea typeface="微软雅黑" panose="020B0503020204020204" pitchFamily="34" charset="-122"/>
                </a:rPr>
                <a:t>git hook </a:t>
              </a:r>
              <a:r>
                <a:rPr lang="zh-CN" altLang="en-US" dirty="0">
                  <a:solidFill>
                    <a:schemeClr val="bg1"/>
                  </a:solidFill>
                  <a:latin typeface="微软雅黑" panose="020B0503020204020204" pitchFamily="34" charset="-122"/>
                  <a:ea typeface="微软雅黑" panose="020B0503020204020204" pitchFamily="34" charset="-122"/>
                </a:rPr>
                <a:t>触发 </a:t>
              </a:r>
              <a:r>
                <a:rPr lang="en-US" altLang="zh-CN" dirty="0" err="1">
                  <a:solidFill>
                    <a:schemeClr val="bg1"/>
                  </a:solidFill>
                  <a:latin typeface="微软雅黑" panose="020B0503020204020204" pitchFamily="34" charset="-122"/>
                  <a:ea typeface="微软雅黑" panose="020B0503020204020204" pitchFamily="34" charset="-122"/>
                </a:rPr>
                <a:t>jenkins</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的构建 </a:t>
              </a:r>
              <a:r>
                <a:rPr lang="en-US" altLang="zh-CN" dirty="0">
                  <a:solidFill>
                    <a:schemeClr val="bg1"/>
                  </a:solidFill>
                  <a:latin typeface="微软雅黑" panose="020B0503020204020204" pitchFamily="34" charset="-122"/>
                  <a:ea typeface="微软雅黑" panose="020B0503020204020204" pitchFamily="34" charset="-122"/>
                </a:rPr>
                <a:t>job </a:t>
              </a:r>
              <a:r>
                <a:rPr lang="zh-CN" altLang="en-US" dirty="0">
                  <a:solidFill>
                    <a:schemeClr val="bg1"/>
                  </a:solidFill>
                  <a:latin typeface="微软雅黑" panose="020B0503020204020204" pitchFamily="34" charset="-122"/>
                  <a:ea typeface="微软雅黑" panose="020B0503020204020204" pitchFamily="34" charset="-122"/>
                </a:rPr>
                <a:t>（自动）</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en-US" altLang="zh-CN" dirty="0" err="1">
                  <a:solidFill>
                    <a:schemeClr val="bg1"/>
                  </a:solidFill>
                  <a:latin typeface="微软雅黑" panose="020B0503020204020204" pitchFamily="34" charset="-122"/>
                  <a:ea typeface="微软雅黑" panose="020B0503020204020204" pitchFamily="34" charset="-122"/>
                </a:rPr>
                <a:t>jenkins</a:t>
              </a:r>
              <a:r>
                <a:rPr lang="en-US" altLang="zh-CN" dirty="0">
                  <a:solidFill>
                    <a:schemeClr val="bg1"/>
                  </a:solidFill>
                  <a:latin typeface="微软雅黑" panose="020B0503020204020204" pitchFamily="34" charset="-122"/>
                  <a:ea typeface="微软雅黑" panose="020B0503020204020204" pitchFamily="34" charset="-122"/>
                </a:rPr>
                <a:t> job </a:t>
              </a:r>
              <a:r>
                <a:rPr lang="zh-CN" altLang="en-US" dirty="0">
                  <a:solidFill>
                    <a:schemeClr val="bg1"/>
                  </a:solidFill>
                  <a:latin typeface="微软雅黑" panose="020B0503020204020204" pitchFamily="34" charset="-122"/>
                  <a:ea typeface="微软雅黑" panose="020B0503020204020204" pitchFamily="34" charset="-122"/>
                </a:rPr>
                <a:t>中拉取项目代码，运行 </a:t>
              </a:r>
              <a:r>
                <a:rPr lang="en-US" altLang="zh-CN" dirty="0" err="1">
                  <a:solidFill>
                    <a:schemeClr val="bg1"/>
                  </a:solidFill>
                  <a:latin typeface="微软雅黑" panose="020B0503020204020204" pitchFamily="34" charset="-122"/>
                  <a:ea typeface="微软雅黑" panose="020B0503020204020204" pitchFamily="34" charset="-122"/>
                </a:rPr>
                <a:t>npm</a:t>
              </a:r>
              <a:r>
                <a:rPr lang="en-US" altLang="zh-CN" dirty="0">
                  <a:solidFill>
                    <a:schemeClr val="bg1"/>
                  </a:solidFill>
                  <a:latin typeface="微软雅黑" panose="020B0503020204020204" pitchFamily="34" charset="-122"/>
                  <a:ea typeface="微软雅黑" panose="020B0503020204020204" pitchFamily="34" charset="-122"/>
                </a:rPr>
                <a:t> run unit </a:t>
              </a:r>
              <a:r>
                <a:rPr lang="zh-CN" altLang="en-US" dirty="0">
                  <a:solidFill>
                    <a:schemeClr val="bg1"/>
                  </a:solidFill>
                  <a:latin typeface="微软雅黑" panose="020B0503020204020204" pitchFamily="34" charset="-122"/>
                  <a:ea typeface="微软雅黑" panose="020B0503020204020204" pitchFamily="34" charset="-122"/>
                </a:rPr>
                <a:t>和 </a:t>
              </a:r>
              <a:r>
                <a:rPr lang="en-US" altLang="zh-CN" dirty="0" err="1">
                  <a:solidFill>
                    <a:schemeClr val="bg1"/>
                  </a:solidFill>
                  <a:latin typeface="微软雅黑" panose="020B0503020204020204" pitchFamily="34" charset="-122"/>
                  <a:ea typeface="微软雅黑" panose="020B0503020204020204" pitchFamily="34" charset="-122"/>
                </a:rPr>
                <a:t>npm</a:t>
              </a:r>
              <a:r>
                <a:rPr lang="en-US" altLang="zh-CN" dirty="0">
                  <a:solidFill>
                    <a:schemeClr val="bg1"/>
                  </a:solidFill>
                  <a:latin typeface="微软雅黑" panose="020B0503020204020204" pitchFamily="34" charset="-122"/>
                  <a:ea typeface="微软雅黑" panose="020B0503020204020204" pitchFamily="34" charset="-122"/>
                </a:rPr>
                <a:t> run build</a:t>
              </a:r>
              <a:r>
                <a:rPr lang="zh-CN" altLang="en-US" dirty="0">
                  <a:solidFill>
                    <a:schemeClr val="bg1"/>
                  </a:solidFill>
                  <a:latin typeface="微软雅黑" panose="020B0503020204020204" pitchFamily="34" charset="-122"/>
                  <a:ea typeface="微软雅黑" panose="020B0503020204020204" pitchFamily="34" charset="-122"/>
                </a:rPr>
                <a:t>，如果失败，发送邮件通知相关人。（自动）</a:t>
              </a:r>
              <a:endParaRPr lang="en-US" altLang="zh-CN" dirty="0">
                <a:solidFill>
                  <a:schemeClr val="bg1"/>
                </a:solidFill>
                <a:latin typeface="微软雅黑" panose="020B0503020204020204" pitchFamily="34" charset="-122"/>
                <a:ea typeface="微软雅黑" panose="020B0503020204020204" pitchFamily="34" charset="-122"/>
              </a:endParaRPr>
            </a:p>
            <a:p>
              <a:pPr marL="285750" indent="-285750" fontAlgn="base">
                <a:buFont typeface="Arial" panose="020B0604020202020204" pitchFamily="34" charset="0"/>
                <a:buChar char="•"/>
              </a:pPr>
              <a:r>
                <a:rPr lang="en-US" altLang="zh-CN" dirty="0" err="1">
                  <a:solidFill>
                    <a:schemeClr val="bg1"/>
                  </a:solidFill>
                  <a:latin typeface="微软雅黑" panose="020B0503020204020204" pitchFamily="34" charset="-122"/>
                  <a:ea typeface="微软雅黑" panose="020B0503020204020204" pitchFamily="34" charset="-122"/>
                </a:rPr>
                <a:t>jenkins</a:t>
              </a:r>
              <a:r>
                <a:rPr lang="en-US" altLang="zh-CN" dirty="0">
                  <a:solidFill>
                    <a:schemeClr val="bg1"/>
                  </a:solidFill>
                  <a:latin typeface="微软雅黑" panose="020B0503020204020204" pitchFamily="34" charset="-122"/>
                  <a:ea typeface="微软雅黑" panose="020B0503020204020204" pitchFamily="34" charset="-122"/>
                </a:rPr>
                <a:t> job </a:t>
              </a:r>
              <a:r>
                <a:rPr lang="zh-CN" altLang="en-US" dirty="0">
                  <a:solidFill>
                    <a:schemeClr val="bg1"/>
                  </a:solidFill>
                  <a:latin typeface="微软雅黑" panose="020B0503020204020204" pitchFamily="34" charset="-122"/>
                  <a:ea typeface="微软雅黑" panose="020B0503020204020204" pitchFamily="34" charset="-122"/>
                </a:rPr>
                <a:t>中执行测试服务器的部署脚本 （自动）</a:t>
              </a:r>
            </a:p>
          </p:txBody>
        </p:sp>
        <p:sp>
          <p:nvSpPr>
            <p:cNvPr id="49" name="矩形 48"/>
            <p:cNvSpPr/>
            <p:nvPr/>
          </p:nvSpPr>
          <p:spPr>
            <a:xfrm>
              <a:off x="1461012" y="3844582"/>
              <a:ext cx="1524776" cy="452432"/>
            </a:xfrm>
            <a:prstGeom prst="rect">
              <a:avLst/>
            </a:prstGeom>
          </p:spPr>
          <p:txBody>
            <a:bodyPr wrap="none">
              <a:spAutoFit/>
            </a:bodyPr>
            <a:lstStyle/>
            <a:p>
              <a:pPr lvl="0" algn="ctr">
                <a:lnSpc>
                  <a:spcPct val="130000"/>
                </a:lnSpc>
              </a:pPr>
              <a:r>
                <a:rPr lang="zh-CN" altLang="en-US" sz="2000" b="1" dirty="0">
                  <a:solidFill>
                    <a:schemeClr val="accent3"/>
                  </a:solidFill>
                  <a:latin typeface="+mj-lt"/>
                  <a:ea typeface="Microsoft YaHei" charset="0"/>
                  <a:cs typeface="Microsoft YaHei" charset="0"/>
                </a:rPr>
                <a:t>引入</a:t>
              </a:r>
              <a:r>
                <a:rPr lang="en-US" altLang="zh-CN" sz="2000" b="1" dirty="0">
                  <a:solidFill>
                    <a:schemeClr val="accent3"/>
                  </a:solidFill>
                  <a:latin typeface="+mj-lt"/>
                  <a:ea typeface="Microsoft YaHei" charset="0"/>
                  <a:cs typeface="Microsoft YaHei" charset="0"/>
                </a:rPr>
                <a:t>CD&amp;CI</a:t>
              </a:r>
            </a:p>
          </p:txBody>
        </p:sp>
      </p:grpSp>
      <p:grpSp>
        <p:nvGrpSpPr>
          <p:cNvPr id="36" name="组 35"/>
          <p:cNvGrpSpPr/>
          <p:nvPr/>
        </p:nvGrpSpPr>
        <p:grpSpPr>
          <a:xfrm>
            <a:off x="7605022" y="1185214"/>
            <a:ext cx="2007124" cy="2007124"/>
            <a:chOff x="6379006" y="1697368"/>
            <a:chExt cx="2007124" cy="2007124"/>
          </a:xfrm>
        </p:grpSpPr>
        <p:grpSp>
          <p:nvGrpSpPr>
            <p:cNvPr id="8" name="组 7"/>
            <p:cNvGrpSpPr/>
            <p:nvPr/>
          </p:nvGrpSpPr>
          <p:grpSpPr>
            <a:xfrm>
              <a:off x="6379006" y="1697368"/>
              <a:ext cx="2007124" cy="2007124"/>
              <a:chOff x="6379006" y="1580137"/>
              <a:chExt cx="2007124" cy="2007124"/>
            </a:xfrm>
          </p:grpSpPr>
          <p:sp>
            <p:nvSpPr>
              <p:cNvPr id="12" name="椭圆 11"/>
              <p:cNvSpPr/>
              <p:nvPr/>
            </p:nvSpPr>
            <p:spPr>
              <a:xfrm>
                <a:off x="6379006" y="1580137"/>
                <a:ext cx="2007124" cy="200712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31" name="椭圆 30"/>
              <p:cNvSpPr/>
              <p:nvPr/>
            </p:nvSpPr>
            <p:spPr>
              <a:xfrm>
                <a:off x="6457178" y="1658309"/>
                <a:ext cx="1850780" cy="185078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grpSp>
        <p:sp>
          <p:nvSpPr>
            <p:cNvPr id="56" name="Freeform 463"/>
            <p:cNvSpPr>
              <a:spLocks noEditPoints="1"/>
            </p:cNvSpPr>
            <p:nvPr/>
          </p:nvSpPr>
          <p:spPr bwMode="auto">
            <a:xfrm>
              <a:off x="6920141" y="2443420"/>
              <a:ext cx="949391" cy="538766"/>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 name="组 2"/>
          <p:cNvGrpSpPr/>
          <p:nvPr/>
        </p:nvGrpSpPr>
        <p:grpSpPr>
          <a:xfrm>
            <a:off x="1975791" y="1175187"/>
            <a:ext cx="2007124" cy="2007124"/>
            <a:chOff x="1140890" y="1697368"/>
            <a:chExt cx="2007124" cy="2007124"/>
          </a:xfrm>
        </p:grpSpPr>
        <p:grpSp>
          <p:nvGrpSpPr>
            <p:cNvPr id="4" name="组 3"/>
            <p:cNvGrpSpPr/>
            <p:nvPr/>
          </p:nvGrpSpPr>
          <p:grpSpPr>
            <a:xfrm>
              <a:off x="1140890" y="1697368"/>
              <a:ext cx="2007124" cy="2007124"/>
              <a:chOff x="1140890" y="1580137"/>
              <a:chExt cx="2007124" cy="2007124"/>
            </a:xfrm>
          </p:grpSpPr>
          <p:sp>
            <p:nvSpPr>
              <p:cNvPr id="10" name="椭圆 9"/>
              <p:cNvSpPr/>
              <p:nvPr/>
            </p:nvSpPr>
            <p:spPr>
              <a:xfrm>
                <a:off x="1140890" y="1580137"/>
                <a:ext cx="2007124" cy="20071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sp>
            <p:nvSpPr>
              <p:cNvPr id="29" name="椭圆 28"/>
              <p:cNvSpPr/>
              <p:nvPr/>
            </p:nvSpPr>
            <p:spPr>
              <a:xfrm>
                <a:off x="1219062" y="1658309"/>
                <a:ext cx="1850780" cy="185078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b="1" dirty="0">
                  <a:solidFill>
                    <a:schemeClr val="bg1"/>
                  </a:solidFill>
                </a:endParaRPr>
              </a:p>
            </p:txBody>
          </p:sp>
        </p:grpSp>
        <p:sp>
          <p:nvSpPr>
            <p:cNvPr id="57" name="Freeform 345"/>
            <p:cNvSpPr>
              <a:spLocks noEditPoints="1"/>
            </p:cNvSpPr>
            <p:nvPr/>
          </p:nvSpPr>
          <p:spPr bwMode="auto">
            <a:xfrm>
              <a:off x="1895091" y="2265114"/>
              <a:ext cx="567886" cy="803779"/>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104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931110" y="2137583"/>
            <a:ext cx="4329684" cy="1038313"/>
            <a:chOff x="3957460" y="1328691"/>
            <a:chExt cx="4329684" cy="1038313"/>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3957460" y="1328691"/>
              <a:ext cx="4329684" cy="1015663"/>
            </a:xfrm>
            <a:prstGeom prst="rect">
              <a:avLst/>
            </a:prstGeom>
            <a:noFill/>
            <a:ln>
              <a:noFill/>
            </a:ln>
          </p:spPr>
          <p:txBody>
            <a:bodyPr wrap="square" rtlCol="0">
              <a:spAutoFit/>
            </a:bodyPr>
            <a:lstStyle/>
            <a:p>
              <a:pPr algn="ctr"/>
              <a:r>
                <a:rPr kumimoji="1" lang="en-US" altLang="zh-CN" sz="6000" b="1" dirty="0">
                  <a:solidFill>
                    <a:schemeClr val="bg1"/>
                  </a:solidFill>
                </a:rPr>
                <a:t>PART</a:t>
              </a:r>
              <a:r>
                <a:rPr kumimoji="1" lang="zh-CN" altLang="en-US" sz="6000" b="1" dirty="0">
                  <a:solidFill>
                    <a:schemeClr val="bg1"/>
                  </a:solidFill>
                </a:rPr>
                <a:t> </a:t>
              </a:r>
              <a:r>
                <a:rPr kumimoji="1" lang="en-US" altLang="zh-CN" sz="6000" b="1" dirty="0">
                  <a:solidFill>
                    <a:schemeClr val="bg1"/>
                  </a:solidFill>
                </a:rPr>
                <a:t>THREE</a:t>
              </a:r>
              <a:endParaRPr kumimoji="1" lang="zh-CN" altLang="en-US" sz="6000" b="1" dirty="0">
                <a:solidFill>
                  <a:schemeClr val="bg1"/>
                </a:solidFill>
              </a:endParaRPr>
            </a:p>
          </p:txBody>
        </p:sp>
      </p:grpSp>
      <p:sp>
        <p:nvSpPr>
          <p:cNvPr id="5" name="文本框 4"/>
          <p:cNvSpPr txBox="1"/>
          <p:nvPr/>
        </p:nvSpPr>
        <p:spPr>
          <a:xfrm>
            <a:off x="3931207" y="3340019"/>
            <a:ext cx="4329586" cy="1877437"/>
          </a:xfrm>
          <a:prstGeom prst="rect">
            <a:avLst/>
          </a:prstGeom>
          <a:noFill/>
          <a:ln>
            <a:noFill/>
          </a:ln>
        </p:spPr>
        <p:txBody>
          <a:bodyPr wrap="square" rtlCol="0">
            <a:spAutoFit/>
          </a:bodyPr>
          <a:lstStyle/>
          <a:p>
            <a:pPr algn="ctr"/>
            <a:r>
              <a:rPr kumimoji="1" lang="zh-CN" altLang="en-US" sz="8000" b="1" dirty="0">
                <a:solidFill>
                  <a:schemeClr val="bg1"/>
                </a:solidFill>
                <a:latin typeface="Microsoft YaHei" charset="0"/>
                <a:ea typeface="Microsoft YaHei" charset="0"/>
                <a:cs typeface="Microsoft YaHei" charset="0"/>
              </a:rPr>
              <a:t>部署</a:t>
            </a:r>
            <a:r>
              <a:rPr kumimoji="1" lang="zh-CN" altLang="en-US" sz="8000" b="1" dirty="0" smtClean="0">
                <a:solidFill>
                  <a:schemeClr val="bg1"/>
                </a:solidFill>
                <a:latin typeface="Microsoft YaHei" charset="0"/>
                <a:ea typeface="Microsoft YaHei" charset="0"/>
                <a:cs typeface="Microsoft YaHei" charset="0"/>
              </a:rPr>
              <a:t>实践</a:t>
            </a:r>
            <a:endParaRPr kumimoji="1" lang="en-US" altLang="zh-CN" sz="8000" b="1" dirty="0" smtClean="0">
              <a:solidFill>
                <a:schemeClr val="bg1"/>
              </a:solidFill>
              <a:latin typeface="Microsoft YaHei" charset="0"/>
              <a:ea typeface="Microsoft YaHei" charset="0"/>
              <a:cs typeface="Microsoft YaHei" charset="0"/>
            </a:endParaRPr>
          </a:p>
          <a:p>
            <a:pPr algn="ctr"/>
            <a:r>
              <a:rPr kumimoji="1" lang="en-US" altLang="zh-CN" sz="3200" b="1" dirty="0">
                <a:solidFill>
                  <a:schemeClr val="bg1"/>
                </a:solidFill>
                <a:latin typeface="Microsoft YaHei" charset="0"/>
                <a:ea typeface="Microsoft YaHei" charset="0"/>
                <a:cs typeface="Microsoft YaHei" charset="0"/>
              </a:rPr>
              <a:t>——</a:t>
            </a:r>
            <a:r>
              <a:rPr kumimoji="1" lang="zh-CN" altLang="en-US" sz="3200" b="1" dirty="0" smtClean="0">
                <a:solidFill>
                  <a:schemeClr val="bg1"/>
                </a:solidFill>
                <a:latin typeface="Microsoft YaHei" charset="0"/>
                <a:ea typeface="Microsoft YaHei" charset="0"/>
                <a:cs typeface="Microsoft YaHei" charset="0"/>
              </a:rPr>
              <a:t>以</a:t>
            </a:r>
            <a:r>
              <a:rPr kumimoji="1" lang="en-US" altLang="zh-CN" sz="3200" b="1" dirty="0" smtClean="0">
                <a:solidFill>
                  <a:schemeClr val="bg1"/>
                </a:solidFill>
                <a:latin typeface="Microsoft YaHei" charset="0"/>
                <a:ea typeface="Microsoft YaHei" charset="0"/>
                <a:cs typeface="Microsoft YaHei" charset="0"/>
              </a:rPr>
              <a:t>Travis Ci</a:t>
            </a:r>
            <a:r>
              <a:rPr kumimoji="1" lang="zh-CN" altLang="en-US" sz="3200" b="1" dirty="0" smtClean="0">
                <a:solidFill>
                  <a:schemeClr val="bg1"/>
                </a:solidFill>
                <a:latin typeface="Microsoft YaHei" charset="0"/>
                <a:ea typeface="Microsoft YaHei" charset="0"/>
                <a:cs typeface="Microsoft YaHei" charset="0"/>
              </a:rPr>
              <a:t>为例</a:t>
            </a:r>
            <a:endParaRPr kumimoji="1" lang="zh-CN" altLang="en-US" sz="3200" b="1" dirty="0">
              <a:solidFill>
                <a:schemeClr val="bg1"/>
              </a:solidFill>
              <a:latin typeface="Microsoft YaHei" charset="0"/>
              <a:ea typeface="Microsoft YaHei" charset="0"/>
              <a:cs typeface="Microsoft YaHei" charset="0"/>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968217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r>
              <a:rPr kumimoji="1" lang="zh-CN" altLang="en-US" dirty="0"/>
              <a:t> 部署实践</a:t>
            </a:r>
            <a:endParaRPr kumimoji="1" lang="zh-CN" altLang="en-US" dirty="0">
              <a:latin typeface="Microsoft YaHei" charset="0"/>
              <a:ea typeface="Microsoft YaHei" charset="0"/>
              <a:cs typeface="Microsoft YaHei" charset="0"/>
            </a:endParaRPr>
          </a:p>
        </p:txBody>
      </p:sp>
      <p:sp>
        <p:nvSpPr>
          <p:cNvPr id="29" name="矩形 28"/>
          <p:cNvSpPr/>
          <p:nvPr/>
        </p:nvSpPr>
        <p:spPr>
          <a:xfrm>
            <a:off x="3974199" y="2969513"/>
            <a:ext cx="4577854" cy="2461508"/>
          </a:xfrm>
          <a:prstGeom prst="rect">
            <a:avLst/>
          </a:prstGeom>
        </p:spPr>
        <p:txBody>
          <a:bodyPr wrap="square">
            <a:spAutoFit/>
          </a:bodyPr>
          <a:lstStyle/>
          <a:p>
            <a:pPr lvl="0">
              <a:lnSpc>
                <a:spcPct val="130000"/>
              </a:lnSpc>
            </a:pPr>
            <a:r>
              <a:rPr lang="zh-CN" altLang="en-US" sz="2000" b="1" dirty="0">
                <a:solidFill>
                  <a:schemeClr val="bg1"/>
                </a:solidFill>
                <a:latin typeface="等线" panose="02010600030101010101" pitchFamily="2" charset="-122"/>
                <a:ea typeface="等线" panose="02010600030101010101" pitchFamily="2" charset="-122"/>
                <a:cs typeface="Microsoft YaHei" charset="0"/>
              </a:rPr>
              <a:t>满足以下条件才可使用</a:t>
            </a:r>
            <a:r>
              <a:rPr lang="en-US" altLang="zh-CN" sz="2000" dirty="0">
                <a:solidFill>
                  <a:schemeClr val="bg1"/>
                </a:solidFill>
                <a:latin typeface="等线" panose="02010600030101010101" pitchFamily="2" charset="-122"/>
                <a:ea typeface="等线" panose="02010600030101010101" pitchFamily="2" charset="-122"/>
              </a:rPr>
              <a:t>Travis CI</a:t>
            </a:r>
          </a:p>
          <a:p>
            <a:pPr marL="285750" lvl="0" indent="-285750">
              <a:lnSpc>
                <a:spcPct val="130000"/>
              </a:lnSpc>
              <a:buFont typeface="Arial" panose="020B0604020202020204" pitchFamily="34" charset="0"/>
              <a:buChar char="•"/>
            </a:pPr>
            <a:r>
              <a:rPr lang="zh-CN" altLang="en-US" sz="2000" dirty="0">
                <a:solidFill>
                  <a:schemeClr val="bg1"/>
                </a:solidFill>
                <a:latin typeface="等线" panose="02010600030101010101" pitchFamily="2" charset="-122"/>
                <a:ea typeface="等线" panose="02010600030101010101" pitchFamily="2" charset="-122"/>
              </a:rPr>
              <a:t>拥有 </a:t>
            </a:r>
            <a:r>
              <a:rPr lang="en-US" altLang="zh-CN" sz="2000" dirty="0">
                <a:solidFill>
                  <a:schemeClr val="bg1"/>
                </a:solidFill>
                <a:latin typeface="等线" panose="02010600030101010101" pitchFamily="2" charset="-122"/>
                <a:ea typeface="等线" panose="02010600030101010101" pitchFamily="2" charset="-122"/>
              </a:rPr>
              <a:t>GitHub </a:t>
            </a:r>
            <a:r>
              <a:rPr lang="zh-CN" altLang="en-US" sz="2000" dirty="0">
                <a:solidFill>
                  <a:schemeClr val="bg1"/>
                </a:solidFill>
                <a:latin typeface="等线" panose="02010600030101010101" pitchFamily="2" charset="-122"/>
                <a:ea typeface="等线" panose="02010600030101010101" pitchFamily="2" charset="-122"/>
              </a:rPr>
              <a:t>帐号</a:t>
            </a:r>
            <a:endParaRPr lang="en-US" altLang="zh-CN" sz="2000" dirty="0">
              <a:solidFill>
                <a:schemeClr val="bg1"/>
              </a:solidFill>
              <a:latin typeface="等线" panose="02010600030101010101" pitchFamily="2" charset="-122"/>
              <a:ea typeface="等线" panose="02010600030101010101" pitchFamily="2" charset="-122"/>
            </a:endParaRPr>
          </a:p>
          <a:p>
            <a:pPr marL="285750" lvl="0" indent="-285750">
              <a:lnSpc>
                <a:spcPct val="130000"/>
              </a:lnSpc>
              <a:buFont typeface="Arial" panose="020B0604020202020204" pitchFamily="34" charset="0"/>
              <a:buChar char="•"/>
            </a:pPr>
            <a:r>
              <a:rPr lang="zh-CN" altLang="en-US" sz="2000" dirty="0">
                <a:solidFill>
                  <a:schemeClr val="bg1"/>
                </a:solidFill>
                <a:latin typeface="等线" panose="02010600030101010101" pitchFamily="2" charset="-122"/>
                <a:ea typeface="等线" panose="02010600030101010101" pitchFamily="2" charset="-122"/>
              </a:rPr>
              <a:t>该帐号下面有一个项目</a:t>
            </a:r>
            <a:endParaRPr lang="en-US" altLang="zh-CN" sz="2000" dirty="0">
              <a:solidFill>
                <a:schemeClr val="bg1"/>
              </a:solidFill>
              <a:latin typeface="等线" panose="02010600030101010101" pitchFamily="2" charset="-122"/>
              <a:ea typeface="等线" panose="02010600030101010101" pitchFamily="2" charset="-122"/>
            </a:endParaRPr>
          </a:p>
          <a:p>
            <a:pPr marL="285750" lvl="0" indent="-285750">
              <a:lnSpc>
                <a:spcPct val="130000"/>
              </a:lnSpc>
              <a:buFont typeface="Arial" panose="020B0604020202020204" pitchFamily="34" charset="0"/>
              <a:buChar char="•"/>
            </a:pPr>
            <a:r>
              <a:rPr lang="zh-CN" altLang="en-US" sz="2000" dirty="0">
                <a:solidFill>
                  <a:schemeClr val="bg1"/>
                </a:solidFill>
                <a:latin typeface="等线" panose="02010600030101010101" pitchFamily="2" charset="-122"/>
                <a:ea typeface="等线" panose="02010600030101010101" pitchFamily="2" charset="-122"/>
              </a:rPr>
              <a:t>该项目里面有可运行的代码</a:t>
            </a:r>
            <a:endParaRPr lang="en-US" altLang="zh-CN" sz="2000" dirty="0">
              <a:solidFill>
                <a:schemeClr val="bg1"/>
              </a:solidFill>
              <a:latin typeface="等线" panose="02010600030101010101" pitchFamily="2" charset="-122"/>
              <a:ea typeface="等线" panose="02010600030101010101" pitchFamily="2" charset="-122"/>
            </a:endParaRPr>
          </a:p>
          <a:p>
            <a:pPr marL="285750" lvl="0" indent="-285750">
              <a:lnSpc>
                <a:spcPct val="130000"/>
              </a:lnSpc>
              <a:buFont typeface="Arial" panose="020B0604020202020204" pitchFamily="34" charset="0"/>
              <a:buChar char="•"/>
            </a:pPr>
            <a:r>
              <a:rPr lang="zh-CN" altLang="en-US" sz="2000" dirty="0">
                <a:solidFill>
                  <a:schemeClr val="bg1"/>
                </a:solidFill>
                <a:latin typeface="等线" panose="02010600030101010101" pitchFamily="2" charset="-122"/>
                <a:ea typeface="等线" panose="02010600030101010101" pitchFamily="2" charset="-122"/>
              </a:rPr>
              <a:t>该项目还包含构建或测试脚本</a:t>
            </a:r>
          </a:p>
          <a:p>
            <a:pPr marL="285750" lvl="0" indent="-285750">
              <a:lnSpc>
                <a:spcPct val="130000"/>
              </a:lnSpc>
              <a:buFont typeface="Arial" panose="020B0604020202020204" pitchFamily="34" charset="0"/>
              <a:buChar char="•"/>
            </a:pPr>
            <a:endParaRPr lang="en-US" altLang="zh-CN" sz="2000" b="1" dirty="0">
              <a:solidFill>
                <a:schemeClr val="bg1"/>
              </a:solidFill>
              <a:latin typeface="等线" panose="02010600030101010101" pitchFamily="2" charset="-122"/>
              <a:ea typeface="等线" panose="02010600030101010101" pitchFamily="2" charset="-122"/>
              <a:cs typeface="Microsoft YaHei" charset="0"/>
            </a:endParaRPr>
          </a:p>
        </p:txBody>
      </p:sp>
      <p:sp>
        <p:nvSpPr>
          <p:cNvPr id="32" name="矩形 31"/>
          <p:cNvSpPr/>
          <p:nvPr/>
        </p:nvSpPr>
        <p:spPr>
          <a:xfrm>
            <a:off x="5360315" y="1210405"/>
            <a:ext cx="902811" cy="1631216"/>
          </a:xfrm>
          <a:prstGeom prst="rect">
            <a:avLst/>
          </a:prstGeom>
        </p:spPr>
        <p:txBody>
          <a:bodyPr wrap="none">
            <a:spAutoFit/>
          </a:bodyPr>
          <a:lstStyle/>
          <a:p>
            <a:pPr lvl="0" algn="ctr"/>
            <a:r>
              <a:rPr lang="en-US" altLang="zh-CN" sz="10000" b="1" dirty="0">
                <a:solidFill>
                  <a:schemeClr val="accent3"/>
                </a:solidFill>
                <a:latin typeface="+mj-lt"/>
                <a:ea typeface="Microsoft YaHei" charset="0"/>
                <a:cs typeface="Microsoft YaHei" charset="0"/>
              </a:rPr>
              <a:t>1</a:t>
            </a:r>
            <a:endParaRPr lang="en-US" altLang="zh-CN" sz="2400" b="1" dirty="0">
              <a:solidFill>
                <a:schemeClr val="accent3"/>
              </a:solidFill>
              <a:latin typeface="+mj-lt"/>
              <a:ea typeface="Microsoft YaHei" charset="0"/>
              <a:cs typeface="Microsoft YaHei" charset="0"/>
            </a:endParaRPr>
          </a:p>
        </p:txBody>
      </p:sp>
    </p:spTree>
    <p:extLst>
      <p:ext uri="{BB962C8B-B14F-4D97-AF65-F5344CB8AC3E}">
        <p14:creationId xmlns:p14="http://schemas.microsoft.com/office/powerpoint/2010/main" val="155335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824</Words>
  <Application>Microsoft Office PowerPoint</Application>
  <PresentationFormat>宽屏</PresentationFormat>
  <Paragraphs>94</Paragraphs>
  <Slides>19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宋体</vt:lpstr>
      <vt:lpstr>Microsoft YaHei</vt:lpstr>
      <vt:lpstr>Microsoft YaHei</vt:lpstr>
      <vt:lpstr>Arial</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刘瑶</dc:creator>
  <cp:lastModifiedBy>Handong Li</cp:lastModifiedBy>
  <cp:revision>168</cp:revision>
  <dcterms:created xsi:type="dcterms:W3CDTF">2015-09-05T08:54:39Z</dcterms:created>
  <dcterms:modified xsi:type="dcterms:W3CDTF">2018-05-21T11:26:19Z</dcterms:modified>
</cp:coreProperties>
</file>