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2" r:id="rId2"/>
    <p:sldId id="366" r:id="rId3"/>
    <p:sldId id="364" r:id="rId4"/>
    <p:sldId id="363" r:id="rId5"/>
    <p:sldId id="365" r:id="rId6"/>
    <p:sldId id="367" r:id="rId7"/>
    <p:sldId id="373" r:id="rId8"/>
    <p:sldId id="372" r:id="rId9"/>
    <p:sldId id="368" r:id="rId10"/>
    <p:sldId id="369" r:id="rId11"/>
    <p:sldId id="370" r:id="rId12"/>
    <p:sldId id="371" r:id="rId13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B2B2B2"/>
    <a:srgbClr val="762536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F1A21-E3B5-4F69-9A2A-A48C1A4B692C}" v="35" dt="2024-05-27T08:57:40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101" autoAdjust="0"/>
    <p:restoredTop sz="88228" autoAdjust="0"/>
  </p:normalViewPr>
  <p:slideViewPr>
    <p:cSldViewPr snapToObjects="1">
      <p:cViewPr varScale="1">
        <p:scale>
          <a:sx n="116" d="100"/>
          <a:sy n="116" d="100"/>
        </p:scale>
        <p:origin x="234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8" d="100"/>
          <a:sy n="78" d="100"/>
        </p:scale>
        <p:origin x="3990" y="96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rton Gilicze" userId="5212c21eeb51d463" providerId="LiveId" clId="{C0BF1A21-E3B5-4F69-9A2A-A48C1A4B692C}"/>
    <pc:docChg chg="undo custSel addSld modSld sldOrd">
      <pc:chgData name="Márton Gilicze" userId="5212c21eeb51d463" providerId="LiveId" clId="{C0BF1A21-E3B5-4F69-9A2A-A48C1A4B692C}" dt="2024-05-27T08:59:19.626" v="2274" actId="20577"/>
      <pc:docMkLst>
        <pc:docMk/>
      </pc:docMkLst>
      <pc:sldChg chg="modSp mod">
        <pc:chgData name="Márton Gilicze" userId="5212c21eeb51d463" providerId="LiveId" clId="{C0BF1A21-E3B5-4F69-9A2A-A48C1A4B692C}" dt="2024-05-27T08:26:53.354" v="1273" actId="1076"/>
        <pc:sldMkLst>
          <pc:docMk/>
          <pc:sldMk cId="0" sldId="363"/>
        </pc:sldMkLst>
        <pc:spChg chg="mod">
          <ac:chgData name="Márton Gilicze" userId="5212c21eeb51d463" providerId="LiveId" clId="{C0BF1A21-E3B5-4F69-9A2A-A48C1A4B692C}" dt="2024-05-27T08:26:46.859" v="1272" actId="5793"/>
          <ac:spMkLst>
            <pc:docMk/>
            <pc:sldMk cId="0" sldId="363"/>
            <ac:spMk id="7171" creationId="{00000000-0000-0000-0000-000000000000}"/>
          </ac:spMkLst>
        </pc:spChg>
        <pc:picChg chg="mod">
          <ac:chgData name="Márton Gilicze" userId="5212c21eeb51d463" providerId="LiveId" clId="{C0BF1A21-E3B5-4F69-9A2A-A48C1A4B692C}" dt="2024-05-27T08:26:53.354" v="1273" actId="1076"/>
          <ac:picMkLst>
            <pc:docMk/>
            <pc:sldMk cId="0" sldId="363"/>
            <ac:picMk id="2050" creationId="{15499DEB-54D7-E602-EFED-B8A229578019}"/>
          </ac:picMkLst>
        </pc:picChg>
      </pc:sldChg>
      <pc:sldChg chg="addSp modSp mod">
        <pc:chgData name="Márton Gilicze" userId="5212c21eeb51d463" providerId="LiveId" clId="{C0BF1A21-E3B5-4F69-9A2A-A48C1A4B692C}" dt="2024-05-27T08:11:51.096" v="1265" actId="1076"/>
        <pc:sldMkLst>
          <pc:docMk/>
          <pc:sldMk cId="0" sldId="365"/>
        </pc:sldMkLst>
        <pc:spChg chg="mod">
          <ac:chgData name="Márton Gilicze" userId="5212c21eeb51d463" providerId="LiveId" clId="{C0BF1A21-E3B5-4F69-9A2A-A48C1A4B692C}" dt="2024-05-27T07:50:32.020" v="1147" actId="20577"/>
          <ac:spMkLst>
            <pc:docMk/>
            <pc:sldMk cId="0" sldId="365"/>
            <ac:spMk id="3" creationId="{00000000-0000-0000-0000-000000000000}"/>
          </ac:spMkLst>
        </pc:spChg>
        <pc:picChg chg="add mod">
          <ac:chgData name="Márton Gilicze" userId="5212c21eeb51d463" providerId="LiveId" clId="{C0BF1A21-E3B5-4F69-9A2A-A48C1A4B692C}" dt="2024-05-27T08:11:51.096" v="1265" actId="1076"/>
          <ac:picMkLst>
            <pc:docMk/>
            <pc:sldMk cId="0" sldId="365"/>
            <ac:picMk id="4" creationId="{2F2A71EB-5418-196F-2103-CB0D48F4CABC}"/>
          </ac:picMkLst>
        </pc:picChg>
      </pc:sldChg>
      <pc:sldChg chg="addSp modSp mod ord">
        <pc:chgData name="Márton Gilicze" userId="5212c21eeb51d463" providerId="LiveId" clId="{C0BF1A21-E3B5-4F69-9A2A-A48C1A4B692C}" dt="2024-05-27T08:51:48.363" v="1811" actId="20577"/>
        <pc:sldMkLst>
          <pc:docMk/>
          <pc:sldMk cId="3053564200" sldId="367"/>
        </pc:sldMkLst>
        <pc:spChg chg="mod">
          <ac:chgData name="Márton Gilicze" userId="5212c21eeb51d463" providerId="LiveId" clId="{C0BF1A21-E3B5-4F69-9A2A-A48C1A4B692C}" dt="2024-05-27T08:51:48.363" v="1811" actId="20577"/>
          <ac:spMkLst>
            <pc:docMk/>
            <pc:sldMk cId="3053564200" sldId="367"/>
            <ac:spMk id="3" creationId="{3DC6A941-CD56-2A2C-4CB9-7DAEA2AFFE10}"/>
          </ac:spMkLst>
        </pc:spChg>
        <pc:picChg chg="add mod">
          <ac:chgData name="Márton Gilicze" userId="5212c21eeb51d463" providerId="LiveId" clId="{C0BF1A21-E3B5-4F69-9A2A-A48C1A4B692C}" dt="2024-05-27T08:45:16.869" v="1490" actId="1076"/>
          <ac:picMkLst>
            <pc:docMk/>
            <pc:sldMk cId="3053564200" sldId="367"/>
            <ac:picMk id="3074" creationId="{FCDD2358-8C41-17D6-4FE6-82F0803BF317}"/>
          </ac:picMkLst>
        </pc:picChg>
      </pc:sldChg>
      <pc:sldChg chg="addSp delSp modSp mod">
        <pc:chgData name="Márton Gilicze" userId="5212c21eeb51d463" providerId="LiveId" clId="{C0BF1A21-E3B5-4F69-9A2A-A48C1A4B692C}" dt="2024-05-26T20:29:36.336" v="247" actId="20577"/>
        <pc:sldMkLst>
          <pc:docMk/>
          <pc:sldMk cId="2767176375" sldId="368"/>
        </pc:sldMkLst>
        <pc:spChg chg="mod">
          <ac:chgData name="Márton Gilicze" userId="5212c21eeb51d463" providerId="LiveId" clId="{C0BF1A21-E3B5-4F69-9A2A-A48C1A4B692C}" dt="2024-05-26T20:29:36.336" v="247" actId="20577"/>
          <ac:spMkLst>
            <pc:docMk/>
            <pc:sldMk cId="2767176375" sldId="368"/>
            <ac:spMk id="3" creationId="{234FFD31-48A3-D51A-69F6-058BB984544F}"/>
          </ac:spMkLst>
        </pc:spChg>
        <pc:picChg chg="add del mod ord">
          <ac:chgData name="Márton Gilicze" userId="5212c21eeb51d463" providerId="LiveId" clId="{C0BF1A21-E3B5-4F69-9A2A-A48C1A4B692C}" dt="2024-05-26T20:27:42.129" v="103" actId="478"/>
          <ac:picMkLst>
            <pc:docMk/>
            <pc:sldMk cId="2767176375" sldId="368"/>
            <ac:picMk id="5" creationId="{9AC3434B-ADD9-4ECA-2B67-015CAE65329C}"/>
          </ac:picMkLst>
        </pc:picChg>
        <pc:picChg chg="add mod ord">
          <ac:chgData name="Márton Gilicze" userId="5212c21eeb51d463" providerId="LiveId" clId="{C0BF1A21-E3B5-4F69-9A2A-A48C1A4B692C}" dt="2024-05-26T20:28:20.115" v="108" actId="1076"/>
          <ac:picMkLst>
            <pc:docMk/>
            <pc:sldMk cId="2767176375" sldId="368"/>
            <ac:picMk id="7" creationId="{8192B333-7E9A-D5FC-3D18-2871C15C0B87}"/>
          </ac:picMkLst>
        </pc:picChg>
      </pc:sldChg>
      <pc:sldChg chg="addSp delSp modSp mod">
        <pc:chgData name="Márton Gilicze" userId="5212c21eeb51d463" providerId="LiveId" clId="{C0BF1A21-E3B5-4F69-9A2A-A48C1A4B692C}" dt="2024-05-26T21:34:31.381" v="822" actId="20577"/>
        <pc:sldMkLst>
          <pc:docMk/>
          <pc:sldMk cId="1334159539" sldId="369"/>
        </pc:sldMkLst>
        <pc:spChg chg="mod">
          <ac:chgData name="Márton Gilicze" userId="5212c21eeb51d463" providerId="LiveId" clId="{C0BF1A21-E3B5-4F69-9A2A-A48C1A4B692C}" dt="2024-05-26T21:34:31.381" v="822" actId="20577"/>
          <ac:spMkLst>
            <pc:docMk/>
            <pc:sldMk cId="1334159539" sldId="369"/>
            <ac:spMk id="2" creationId="{F877ABB2-E8B3-94F4-13B7-20C607FB4A08}"/>
          </ac:spMkLst>
        </pc:spChg>
        <pc:spChg chg="del">
          <ac:chgData name="Márton Gilicze" userId="5212c21eeb51d463" providerId="LiveId" clId="{C0BF1A21-E3B5-4F69-9A2A-A48C1A4B692C}" dt="2024-05-26T21:16:19.214" v="256"/>
          <ac:spMkLst>
            <pc:docMk/>
            <pc:sldMk cId="1334159539" sldId="369"/>
            <ac:spMk id="3" creationId="{BFD11DC3-939D-3547-1B1F-BEE72A45346A}"/>
          </ac:spMkLst>
        </pc:spChg>
        <pc:spChg chg="add mod">
          <ac:chgData name="Márton Gilicze" userId="5212c21eeb51d463" providerId="LiveId" clId="{C0BF1A21-E3B5-4F69-9A2A-A48C1A4B692C}" dt="2024-05-26T21:20:52.160" v="328" actId="20577"/>
          <ac:spMkLst>
            <pc:docMk/>
            <pc:sldMk cId="1334159539" sldId="369"/>
            <ac:spMk id="10" creationId="{AC3ABB5C-96A5-C947-4B37-B8A1F220CA3B}"/>
          </ac:spMkLst>
        </pc:spChg>
        <pc:spChg chg="add mod">
          <ac:chgData name="Márton Gilicze" userId="5212c21eeb51d463" providerId="LiveId" clId="{C0BF1A21-E3B5-4F69-9A2A-A48C1A4B692C}" dt="2024-05-26T21:21:57.973" v="364" actId="1076"/>
          <ac:spMkLst>
            <pc:docMk/>
            <pc:sldMk cId="1334159539" sldId="369"/>
            <ac:spMk id="11" creationId="{B14FEF09-0C3A-0359-6DB5-A5A48ABEC008}"/>
          </ac:spMkLst>
        </pc:spChg>
        <pc:spChg chg="add mod">
          <ac:chgData name="Márton Gilicze" userId="5212c21eeb51d463" providerId="LiveId" clId="{C0BF1A21-E3B5-4F69-9A2A-A48C1A4B692C}" dt="2024-05-26T21:21:32.642" v="357" actId="1076"/>
          <ac:spMkLst>
            <pc:docMk/>
            <pc:sldMk cId="1334159539" sldId="369"/>
            <ac:spMk id="12" creationId="{E972A584-7A53-E31B-18A5-54A50ED3081A}"/>
          </ac:spMkLst>
        </pc:spChg>
        <pc:picChg chg="add mod">
          <ac:chgData name="Márton Gilicze" userId="5212c21eeb51d463" providerId="LiveId" clId="{C0BF1A21-E3B5-4F69-9A2A-A48C1A4B692C}" dt="2024-05-26T21:17:11.385" v="275" actId="1076"/>
          <ac:picMkLst>
            <pc:docMk/>
            <pc:sldMk cId="1334159539" sldId="369"/>
            <ac:picMk id="5" creationId="{7FD17E16-89B6-F1A2-1FFE-65763162EA88}"/>
          </ac:picMkLst>
        </pc:picChg>
        <pc:picChg chg="add mod">
          <ac:chgData name="Márton Gilicze" userId="5212c21eeb51d463" providerId="LiveId" clId="{C0BF1A21-E3B5-4F69-9A2A-A48C1A4B692C}" dt="2024-05-26T21:17:10.100" v="274" actId="1076"/>
          <ac:picMkLst>
            <pc:docMk/>
            <pc:sldMk cId="1334159539" sldId="369"/>
            <ac:picMk id="7" creationId="{102C3F5D-9A96-9C57-7F29-402DE7B114EC}"/>
          </ac:picMkLst>
        </pc:picChg>
        <pc:picChg chg="add mod">
          <ac:chgData name="Márton Gilicze" userId="5212c21eeb51d463" providerId="LiveId" clId="{C0BF1A21-E3B5-4F69-9A2A-A48C1A4B692C}" dt="2024-05-26T21:19:23.912" v="279" actId="1076"/>
          <ac:picMkLst>
            <pc:docMk/>
            <pc:sldMk cId="1334159539" sldId="369"/>
            <ac:picMk id="9" creationId="{DB733586-D707-7597-33B7-6CAE8C9552AA}"/>
          </ac:picMkLst>
        </pc:picChg>
      </pc:sldChg>
      <pc:sldChg chg="modSp mod">
        <pc:chgData name="Márton Gilicze" userId="5212c21eeb51d463" providerId="LiveId" clId="{C0BF1A21-E3B5-4F69-9A2A-A48C1A4B692C}" dt="2024-05-27T07:25:22.568" v="1117" actId="20577"/>
        <pc:sldMkLst>
          <pc:docMk/>
          <pc:sldMk cId="3687506671" sldId="370"/>
        </pc:sldMkLst>
        <pc:spChg chg="mod">
          <ac:chgData name="Márton Gilicze" userId="5212c21eeb51d463" providerId="LiveId" clId="{C0BF1A21-E3B5-4F69-9A2A-A48C1A4B692C}" dt="2024-05-26T20:30:14.411" v="255" actId="20577"/>
          <ac:spMkLst>
            <pc:docMk/>
            <pc:sldMk cId="3687506671" sldId="370"/>
            <ac:spMk id="2" creationId="{D5F4276A-1615-4CB2-9D63-8B0733362488}"/>
          </ac:spMkLst>
        </pc:spChg>
        <pc:spChg chg="mod">
          <ac:chgData name="Márton Gilicze" userId="5212c21eeb51d463" providerId="LiveId" clId="{C0BF1A21-E3B5-4F69-9A2A-A48C1A4B692C}" dt="2024-05-27T07:25:22.568" v="1117" actId="20577"/>
          <ac:spMkLst>
            <pc:docMk/>
            <pc:sldMk cId="3687506671" sldId="370"/>
            <ac:spMk id="3" creationId="{7360E6D2-A722-FC4A-9C18-2227CB3E122A}"/>
          </ac:spMkLst>
        </pc:spChg>
      </pc:sldChg>
      <pc:sldChg chg="modSp new mod">
        <pc:chgData name="Márton Gilicze" userId="5212c21eeb51d463" providerId="LiveId" clId="{C0BF1A21-E3B5-4F69-9A2A-A48C1A4B692C}" dt="2024-05-27T08:59:19.626" v="2274" actId="20577"/>
        <pc:sldMkLst>
          <pc:docMk/>
          <pc:sldMk cId="3173014294" sldId="372"/>
        </pc:sldMkLst>
        <pc:spChg chg="mod">
          <ac:chgData name="Márton Gilicze" userId="5212c21eeb51d463" providerId="LiveId" clId="{C0BF1A21-E3B5-4F69-9A2A-A48C1A4B692C}" dt="2024-05-26T21:27:21.284" v="431" actId="20577"/>
          <ac:spMkLst>
            <pc:docMk/>
            <pc:sldMk cId="3173014294" sldId="372"/>
            <ac:spMk id="2" creationId="{873EB600-5091-07C5-B6A5-7F4BBEAC285C}"/>
          </ac:spMkLst>
        </pc:spChg>
        <pc:spChg chg="mod">
          <ac:chgData name="Márton Gilicze" userId="5212c21eeb51d463" providerId="LiveId" clId="{C0BF1A21-E3B5-4F69-9A2A-A48C1A4B692C}" dt="2024-05-27T08:59:19.626" v="2274" actId="20577"/>
          <ac:spMkLst>
            <pc:docMk/>
            <pc:sldMk cId="3173014294" sldId="372"/>
            <ac:spMk id="3" creationId="{3A025283-DF5D-5E97-5984-D5279D342C2A}"/>
          </ac:spMkLst>
        </pc:spChg>
      </pc:sldChg>
      <pc:sldChg chg="addSp modSp new mod">
        <pc:chgData name="Márton Gilicze" userId="5212c21eeb51d463" providerId="LiveId" clId="{C0BF1A21-E3B5-4F69-9A2A-A48C1A4B692C}" dt="2024-05-27T08:57:40.626" v="2186" actId="1076"/>
        <pc:sldMkLst>
          <pc:docMk/>
          <pc:sldMk cId="2004672768" sldId="373"/>
        </pc:sldMkLst>
        <pc:spChg chg="mod">
          <ac:chgData name="Márton Gilicze" userId="5212c21eeb51d463" providerId="LiveId" clId="{C0BF1A21-E3B5-4F69-9A2A-A48C1A4B692C}" dt="2024-05-27T08:46:10.142" v="1517" actId="20577"/>
          <ac:spMkLst>
            <pc:docMk/>
            <pc:sldMk cId="2004672768" sldId="373"/>
            <ac:spMk id="2" creationId="{58294A25-65FA-1DAF-E45F-10EAE523C352}"/>
          </ac:spMkLst>
        </pc:spChg>
        <pc:spChg chg="mod">
          <ac:chgData name="Márton Gilicze" userId="5212c21eeb51d463" providerId="LiveId" clId="{C0BF1A21-E3B5-4F69-9A2A-A48C1A4B692C}" dt="2024-05-27T08:57:32.014" v="2183" actId="20577"/>
          <ac:spMkLst>
            <pc:docMk/>
            <pc:sldMk cId="2004672768" sldId="373"/>
            <ac:spMk id="3" creationId="{199B81ED-DE50-6A1D-2E9D-DA6BE9562C45}"/>
          </ac:spMkLst>
        </pc:spChg>
        <pc:picChg chg="add mod">
          <ac:chgData name="Márton Gilicze" userId="5212c21eeb51d463" providerId="LiveId" clId="{C0BF1A21-E3B5-4F69-9A2A-A48C1A4B692C}" dt="2024-05-27T08:57:40.626" v="2186" actId="1076"/>
          <ac:picMkLst>
            <pc:docMk/>
            <pc:sldMk cId="2004672768" sldId="373"/>
            <ac:picMk id="4098" creationId="{858C9152-385F-758D-68F5-09860CE78F0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5/26/2024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2024. 05. 26.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2024</a:t>
            </a:r>
            <a:endParaRPr lang="en-US" altLang="en-US" sz="12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800" b="0" dirty="0" err="1">
                <a:solidFill>
                  <a:schemeClr val="bg1"/>
                </a:solidFill>
              </a:rPr>
              <a:t>MSc</a:t>
            </a:r>
            <a:r>
              <a:rPr lang="hu-HU" altLang="en-US" sz="1800" b="0" dirty="0">
                <a:solidFill>
                  <a:schemeClr val="bg1"/>
                </a:solidFill>
              </a:rPr>
              <a:t> Önálló laboratórium 1 beszámoló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2024</a:t>
            </a:r>
            <a:endParaRPr lang="en-US" altLang="en-US" sz="120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6462713"/>
            <a:ext cx="18907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7993063" y="6489700"/>
            <a:ext cx="1093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/>
          <a:lstStyle/>
          <a:p>
            <a:r>
              <a:rPr lang="en-US" altLang="en-US" dirty="0" err="1"/>
              <a:t>Videó</a:t>
            </a:r>
            <a:r>
              <a:rPr lang="en-US" altLang="en-US" dirty="0"/>
              <a:t> </a:t>
            </a:r>
            <a:r>
              <a:rPr lang="en-US" altLang="en-US" dirty="0" err="1"/>
              <a:t>átméretező</a:t>
            </a:r>
            <a:r>
              <a:rPr lang="en-US" altLang="en-US" dirty="0"/>
              <a:t> </a:t>
            </a:r>
            <a:br>
              <a:rPr lang="hu-HU" altLang="en-US" dirty="0"/>
            </a:br>
            <a:r>
              <a:rPr lang="en-US" altLang="en-US" dirty="0" err="1"/>
              <a:t>megvalósítása</a:t>
            </a:r>
            <a:r>
              <a:rPr lang="en-US" altLang="en-US" dirty="0"/>
              <a:t> FPGA-</a:t>
            </a:r>
            <a:r>
              <a:rPr lang="en-US" altLang="en-US" dirty="0" err="1"/>
              <a:t>val</a:t>
            </a:r>
            <a:endParaRPr lang="en-US" altLang="en-US" dirty="0"/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hu-HU" altLang="en-US" dirty="0"/>
              <a:t>Készítette: Gilicze Márton</a:t>
            </a:r>
            <a:br>
              <a:rPr lang="en-US" altLang="en-US" dirty="0"/>
            </a:br>
            <a:r>
              <a:rPr lang="hu-HU" altLang="en-US" dirty="0"/>
              <a:t>K</a:t>
            </a:r>
            <a:r>
              <a:rPr lang="en-US" altLang="en-US" dirty="0" err="1"/>
              <a:t>onzulens</a:t>
            </a:r>
            <a:r>
              <a:rPr lang="hu-HU" altLang="en-US" dirty="0"/>
              <a:t>: Szántó Péter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BB2-E8B3-94F4-13B7-20C607FB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- </a:t>
            </a:r>
            <a:r>
              <a:rPr lang="hu-HU" dirty="0" err="1"/>
              <a:t>Bilineáris</a:t>
            </a:r>
            <a:endParaRPr lang="en-GB" dirty="0"/>
          </a:p>
        </p:txBody>
      </p:sp>
      <p:pic>
        <p:nvPicPr>
          <p:cNvPr id="5" name="Content Placeholder 4" descr="A person wearing a hat&#10;&#10;Description automatically generated">
            <a:extLst>
              <a:ext uri="{FF2B5EF4-FFF2-40B4-BE49-F238E27FC236}">
                <a16:creationId xmlns:a16="http://schemas.microsoft.com/office/drawing/2014/main" id="{7FD17E16-89B6-F1A2-1FFE-65763162E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1763815"/>
            <a:ext cx="1408016" cy="1408016"/>
          </a:xfrm>
        </p:spPr>
      </p:pic>
      <p:pic>
        <p:nvPicPr>
          <p:cNvPr id="7" name="Picture 6" descr="A person wearing a hat&#10;&#10;Description automatically generated">
            <a:extLst>
              <a:ext uri="{FF2B5EF4-FFF2-40B4-BE49-F238E27FC236}">
                <a16:creationId xmlns:a16="http://schemas.microsoft.com/office/drawing/2014/main" id="{102C3F5D-9A96-9C57-7F29-402DE7B1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55" y="1223755"/>
            <a:ext cx="2761377" cy="2761377"/>
          </a:xfrm>
          <a:prstGeom prst="rect">
            <a:avLst/>
          </a:prstGeom>
        </p:spPr>
      </p:pic>
      <p:pic>
        <p:nvPicPr>
          <p:cNvPr id="9" name="Picture 8" descr="A blurry image of a person's face&#10;&#10;Description automatically generated">
            <a:extLst>
              <a:ext uri="{FF2B5EF4-FFF2-40B4-BE49-F238E27FC236}">
                <a16:creationId xmlns:a16="http://schemas.microsoft.com/office/drawing/2014/main" id="{DB733586-D707-7597-33B7-6CAE8C955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464115"/>
            <a:ext cx="762000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3ABB5C-96A5-C947-4B37-B8A1F220CA3B}"/>
              </a:ext>
            </a:extLst>
          </p:cNvPr>
          <p:cNvSpPr txBox="1"/>
          <p:nvPr/>
        </p:nvSpPr>
        <p:spPr>
          <a:xfrm>
            <a:off x="5615150" y="915978"/>
            <a:ext cx="166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/>
              <a:t>Upscale</a:t>
            </a:r>
            <a:r>
              <a:rPr lang="hu-HU" b="0" dirty="0"/>
              <a:t>: 512x512</a:t>
            </a:r>
            <a:endParaRPr lang="en-GB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FEF09-0C3A-0359-6DB5-A5A48ABEC008}"/>
              </a:ext>
            </a:extLst>
          </p:cNvPr>
          <p:cNvSpPr txBox="1"/>
          <p:nvPr/>
        </p:nvSpPr>
        <p:spPr>
          <a:xfrm>
            <a:off x="1151620" y="1505857"/>
            <a:ext cx="149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/>
              <a:t>Original</a:t>
            </a:r>
            <a:r>
              <a:rPr lang="hu-HU" b="0" dirty="0"/>
              <a:t>: 256x256</a:t>
            </a:r>
            <a:endParaRPr lang="en-GB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2A584-7A53-E31B-18A5-54A50ED3081A}"/>
              </a:ext>
            </a:extLst>
          </p:cNvPr>
          <p:cNvSpPr txBox="1"/>
          <p:nvPr/>
        </p:nvSpPr>
        <p:spPr>
          <a:xfrm>
            <a:off x="3276019" y="4224781"/>
            <a:ext cx="259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/>
              <a:t>Upscale</a:t>
            </a:r>
            <a:r>
              <a:rPr lang="hu-HU" b="0" dirty="0"/>
              <a:t> and </a:t>
            </a:r>
            <a:r>
              <a:rPr lang="hu-HU" b="0" dirty="0" err="1"/>
              <a:t>downscale</a:t>
            </a:r>
            <a:r>
              <a:rPr lang="hu-HU" b="0" dirty="0"/>
              <a:t>: 800x150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3341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276A-1615-4CB2-9D63-8B073336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helyzete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E6D2-A722-FC4A-9C18-2227CB3E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Megvalósított részegységek:</a:t>
            </a:r>
          </a:p>
          <a:p>
            <a:pPr lvl="1"/>
            <a:r>
              <a:rPr lang="hu-HU" dirty="0" err="1"/>
              <a:t>Bilineáris</a:t>
            </a:r>
            <a:r>
              <a:rPr lang="hu-HU" dirty="0"/>
              <a:t> filter </a:t>
            </a:r>
          </a:p>
          <a:p>
            <a:pPr lvl="1"/>
            <a:r>
              <a:rPr lang="hu-HU" dirty="0" err="1"/>
              <a:t>Sorbufferek</a:t>
            </a:r>
            <a:endParaRPr lang="hu-HU" dirty="0"/>
          </a:p>
          <a:p>
            <a:pPr lvl="1"/>
            <a:r>
              <a:rPr lang="hu-HU" dirty="0"/>
              <a:t>Test </a:t>
            </a:r>
            <a:r>
              <a:rPr lang="hu-HU" dirty="0" err="1"/>
              <a:t>bench</a:t>
            </a:r>
            <a:endParaRPr lang="hu-HU" dirty="0"/>
          </a:p>
          <a:p>
            <a:r>
              <a:rPr lang="hu-HU" dirty="0"/>
              <a:t>Jelenleg fejlesztés alatt:</a:t>
            </a:r>
          </a:p>
          <a:p>
            <a:pPr lvl="1"/>
            <a:r>
              <a:rPr lang="hu-HU" dirty="0" err="1"/>
              <a:t>Polyphase</a:t>
            </a:r>
            <a:r>
              <a:rPr lang="hu-HU" dirty="0"/>
              <a:t> filter</a:t>
            </a:r>
          </a:p>
          <a:p>
            <a:r>
              <a:rPr lang="hu-HU" dirty="0"/>
              <a:t>Jövő fejlesztések:</a:t>
            </a:r>
          </a:p>
          <a:p>
            <a:pPr lvl="1"/>
            <a:r>
              <a:rPr lang="hu-HU" dirty="0" err="1"/>
              <a:t>Axi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készítése</a:t>
            </a:r>
          </a:p>
          <a:p>
            <a:pPr lvl="1"/>
            <a:r>
              <a:rPr lang="hu-HU" dirty="0"/>
              <a:t>Implementálás valós hardveren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0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83F19-D09E-D2A5-83B6-2B2D71D0E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szépen a figyelmet!</a:t>
            </a:r>
            <a:br>
              <a:rPr lang="hu-HU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EB457E-55A5-B880-A7CA-F8DE6CEE4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TINK-4K">
            <a:extLst>
              <a:ext uri="{FF2B5EF4-FFF2-40B4-BE49-F238E27FC236}">
                <a16:creationId xmlns:a16="http://schemas.microsoft.com/office/drawing/2014/main" id="{C2FF88F2-A211-2D31-093A-2EE6EBBC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1" y="3293985"/>
            <a:ext cx="4106462" cy="277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122BE-D4C8-EE43-F33C-B33D09F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erre szükség?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1E14-DBFB-D311-A476-D126AC26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GB" dirty="0"/>
              <a:t> </a:t>
            </a:r>
            <a:r>
              <a:rPr lang="en-GB" dirty="0" err="1"/>
              <a:t>átméretezés</a:t>
            </a:r>
            <a:r>
              <a:rPr lang="en-GB" dirty="0"/>
              <a:t> </a:t>
            </a:r>
            <a:r>
              <a:rPr lang="en-GB" dirty="0" err="1"/>
              <a:t>számos</a:t>
            </a:r>
            <a:r>
              <a:rPr lang="en-GB" dirty="0"/>
              <a:t> </a:t>
            </a:r>
            <a:r>
              <a:rPr lang="en-GB" dirty="0" err="1"/>
              <a:t>videó</a:t>
            </a:r>
            <a:r>
              <a:rPr lang="en-GB" dirty="0"/>
              <a:t> </a:t>
            </a:r>
            <a:r>
              <a:rPr lang="en-GB" dirty="0" err="1"/>
              <a:t>feldolgozó</a:t>
            </a:r>
            <a:r>
              <a:rPr lang="en-GB" dirty="0"/>
              <a:t> </a:t>
            </a:r>
            <a:r>
              <a:rPr lang="en-GB" dirty="0" err="1"/>
              <a:t>folyamatban</a:t>
            </a:r>
            <a:r>
              <a:rPr lang="en-GB" dirty="0"/>
              <a:t> </a:t>
            </a:r>
            <a:r>
              <a:rPr lang="en-GB" dirty="0" err="1"/>
              <a:t>merül</a:t>
            </a:r>
            <a:r>
              <a:rPr lang="en-GB" dirty="0"/>
              <a:t> </a:t>
            </a:r>
            <a:r>
              <a:rPr lang="en-GB" dirty="0" err="1"/>
              <a:t>fel</a:t>
            </a:r>
            <a:r>
              <a:rPr lang="en-GB" dirty="0"/>
              <a:t> </a:t>
            </a:r>
            <a:r>
              <a:rPr lang="en-GB" dirty="0" err="1"/>
              <a:t>igényként</a:t>
            </a:r>
            <a:endParaRPr lang="hu-HU" dirty="0"/>
          </a:p>
          <a:p>
            <a:r>
              <a:rPr lang="hu-HU" dirty="0"/>
              <a:t>Ezek a folyamatok jellemzően FPGA-n jól megvalósíthatóak</a:t>
            </a:r>
          </a:p>
          <a:p>
            <a:r>
              <a:rPr lang="hu-HU" dirty="0"/>
              <a:t>A létező megoldások drágák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8C07E-34A5-BBB2-AE2D-545B1C1AB603}"/>
              </a:ext>
            </a:extLst>
          </p:cNvPr>
          <p:cNvSpPr txBox="1"/>
          <p:nvPr/>
        </p:nvSpPr>
        <p:spPr>
          <a:xfrm>
            <a:off x="881590" y="4059070"/>
            <a:ext cx="3285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0" dirty="0"/>
              <a:t>Jobbra: </a:t>
            </a:r>
            <a:r>
              <a:rPr lang="hu-HU" sz="2000" b="0" dirty="0" err="1"/>
              <a:t>Retrotink</a:t>
            </a:r>
            <a:r>
              <a:rPr lang="hu-HU" sz="2000" b="0" dirty="0"/>
              <a:t> 4K-pro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0" dirty="0" err="1"/>
              <a:t>Cyclone</a:t>
            </a:r>
            <a:r>
              <a:rPr lang="hu-HU" sz="2000" b="0" dirty="0"/>
              <a:t>-V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0" dirty="0"/>
              <a:t>750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0" dirty="0" err="1"/>
              <a:t>Retro</a:t>
            </a:r>
            <a:r>
              <a:rPr lang="hu-HU" sz="2000" b="0" dirty="0"/>
              <a:t> játékkonzolok kimenetét </a:t>
            </a:r>
            <a:r>
              <a:rPr lang="hu-HU" sz="2000" b="0" dirty="0" err="1"/>
              <a:t>upscaleli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303648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Hogyan méretezünk át egy képet?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Két fő megközelítés</a:t>
            </a:r>
          </a:p>
          <a:p>
            <a:pPr lvl="1"/>
            <a:r>
              <a:rPr lang="hu-HU" altLang="en-US" dirty="0" err="1"/>
              <a:t>Forward</a:t>
            </a:r>
            <a:r>
              <a:rPr lang="hu-HU" altLang="en-US" dirty="0"/>
              <a:t> </a:t>
            </a:r>
            <a:r>
              <a:rPr lang="hu-HU" altLang="en-US" dirty="0" err="1"/>
              <a:t>mapping</a:t>
            </a:r>
            <a:r>
              <a:rPr lang="hu-HU" altLang="en-US" dirty="0"/>
              <a:t>: lyukak keletkezhetnek</a:t>
            </a:r>
          </a:p>
          <a:p>
            <a:pPr lvl="1"/>
            <a:r>
              <a:rPr lang="hu-HU" altLang="en-US" dirty="0" err="1"/>
              <a:t>Backward</a:t>
            </a:r>
            <a:r>
              <a:rPr lang="hu-HU" altLang="en-US" dirty="0"/>
              <a:t> </a:t>
            </a:r>
            <a:r>
              <a:rPr lang="hu-HU" altLang="en-US" dirty="0" err="1"/>
              <a:t>mapping</a:t>
            </a:r>
            <a:r>
              <a:rPr lang="hu-HU" altLang="en-US" dirty="0"/>
              <a:t>: visszafele gondolkodunk (ezt alkalmaztam a feladatban)</a:t>
            </a:r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29DA2-7CF3-CBAA-D397-1C211BDC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8" y="3335098"/>
            <a:ext cx="8056224" cy="2651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err="1"/>
              <a:t>Képátméretezési</a:t>
            </a:r>
            <a:r>
              <a:rPr lang="hu-HU" altLang="en-US" dirty="0"/>
              <a:t> technikák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err="1"/>
              <a:t>Bilineáris</a:t>
            </a:r>
            <a:r>
              <a:rPr lang="hu-HU" altLang="hu-HU" dirty="0"/>
              <a:t> interpoláció:</a:t>
            </a:r>
          </a:p>
          <a:p>
            <a:pPr lvl="1"/>
            <a:r>
              <a:rPr lang="hu-HU" altLang="hu-HU" dirty="0"/>
              <a:t>Környező 4 pixel értékének</a:t>
            </a:r>
            <a:br>
              <a:rPr lang="hu-HU" altLang="hu-HU" dirty="0"/>
            </a:br>
            <a:r>
              <a:rPr lang="hu-HU" altLang="hu-HU" dirty="0"/>
              <a:t>távolságtól függő átlagát </a:t>
            </a:r>
            <a:br>
              <a:rPr lang="hu-HU" altLang="hu-HU" dirty="0"/>
            </a:br>
            <a:r>
              <a:rPr lang="hu-HU" altLang="hu-HU" dirty="0"/>
              <a:t>vesszük</a:t>
            </a:r>
          </a:p>
          <a:p>
            <a:endParaRPr lang="hu-HU" altLang="hu-HU" dirty="0"/>
          </a:p>
          <a:p>
            <a:pPr marL="0" indent="0">
              <a:buNone/>
            </a:pPr>
            <a:br>
              <a:rPr lang="hu-HU" altLang="hu-HU" dirty="0"/>
            </a:br>
            <a:endParaRPr lang="hu-HU" altLang="hu-HU" dirty="0"/>
          </a:p>
          <a:p>
            <a:r>
              <a:rPr lang="hu-HU" altLang="hu-HU" sz="2800" dirty="0"/>
              <a:t>Ez minimálisan 6 szorzással valósítható meg</a:t>
            </a:r>
          </a:p>
          <a:p>
            <a:pPr lvl="1"/>
            <a:r>
              <a:rPr lang="hu-HU" altLang="hu-HU" sz="2400" dirty="0"/>
              <a:t>(X - X</a:t>
            </a:r>
            <a:r>
              <a:rPr lang="hu-HU" altLang="hu-HU" sz="2400" baseline="-25000" dirty="0"/>
              <a:t>1</a:t>
            </a:r>
            <a:r>
              <a:rPr lang="hu-HU" altLang="hu-HU" sz="2400" dirty="0"/>
              <a:t>) * Q</a:t>
            </a:r>
            <a:r>
              <a:rPr lang="hu-HU" altLang="hu-HU" sz="2400" baseline="-25000" dirty="0"/>
              <a:t>12 </a:t>
            </a:r>
            <a:r>
              <a:rPr lang="hu-HU" altLang="hu-HU" sz="2400" dirty="0"/>
              <a:t> , (X</a:t>
            </a:r>
            <a:r>
              <a:rPr lang="hu-HU" altLang="hu-HU" sz="2400" baseline="-25000" dirty="0"/>
              <a:t>2 </a:t>
            </a:r>
            <a:r>
              <a:rPr lang="hu-HU" altLang="hu-HU" sz="2400" dirty="0"/>
              <a:t>- X) * Q</a:t>
            </a:r>
            <a:r>
              <a:rPr lang="hu-HU" altLang="hu-HU" sz="2400" baseline="-25000" dirty="0"/>
              <a:t>22 </a:t>
            </a:r>
            <a:r>
              <a:rPr lang="hu-HU" altLang="hu-HU" sz="2400" dirty="0"/>
              <a:t> , (X - X</a:t>
            </a:r>
            <a:r>
              <a:rPr lang="hu-HU" altLang="hu-HU" sz="2400" baseline="-25000" dirty="0"/>
              <a:t>1</a:t>
            </a:r>
            <a:r>
              <a:rPr lang="hu-HU" altLang="hu-HU" sz="2400" dirty="0"/>
              <a:t>) * Q</a:t>
            </a:r>
            <a:r>
              <a:rPr lang="hu-HU" altLang="hu-HU" sz="2400" baseline="-25000" dirty="0"/>
              <a:t>11 </a:t>
            </a:r>
            <a:r>
              <a:rPr lang="hu-HU" altLang="hu-HU" sz="2400" dirty="0"/>
              <a:t> , (X</a:t>
            </a:r>
            <a:r>
              <a:rPr lang="hu-HU" altLang="hu-HU" sz="2400" baseline="-25000" dirty="0"/>
              <a:t>2 </a:t>
            </a:r>
            <a:r>
              <a:rPr lang="hu-HU" altLang="hu-HU" sz="2400" dirty="0"/>
              <a:t>- X) * Q</a:t>
            </a:r>
            <a:r>
              <a:rPr lang="hu-HU" altLang="hu-HU" sz="2400" baseline="-25000" dirty="0"/>
              <a:t>21 </a:t>
            </a:r>
            <a:r>
              <a:rPr lang="hu-HU" altLang="hu-HU" sz="2400" dirty="0"/>
              <a:t> </a:t>
            </a:r>
          </a:p>
          <a:p>
            <a:pPr lvl="1"/>
            <a:r>
              <a:rPr lang="hu-HU" altLang="hu-HU" sz="2400" dirty="0"/>
              <a:t>(Y - Y</a:t>
            </a:r>
            <a:r>
              <a:rPr lang="hu-HU" altLang="hu-HU" sz="2400" baseline="-25000" dirty="0"/>
              <a:t>2</a:t>
            </a:r>
            <a:r>
              <a:rPr lang="hu-HU" altLang="hu-HU" sz="2400" dirty="0"/>
              <a:t>) * R</a:t>
            </a:r>
            <a:r>
              <a:rPr lang="hu-HU" altLang="hu-HU" sz="2400" baseline="-25000" dirty="0"/>
              <a:t>2 </a:t>
            </a:r>
            <a:r>
              <a:rPr lang="hu-HU" altLang="hu-HU" sz="2400" dirty="0"/>
              <a:t> , (Y</a:t>
            </a:r>
            <a:r>
              <a:rPr lang="hu-HU" altLang="hu-HU" sz="2400" baseline="-25000" dirty="0"/>
              <a:t>1 </a:t>
            </a:r>
            <a:r>
              <a:rPr lang="hu-HU" altLang="hu-HU" sz="2400" dirty="0"/>
              <a:t>- Y) * R</a:t>
            </a:r>
            <a:r>
              <a:rPr lang="hu-HU" altLang="hu-HU" sz="2400" baseline="-25000" dirty="0"/>
              <a:t>1 </a:t>
            </a:r>
            <a:r>
              <a:rPr lang="hu-HU" altLang="hu-HU" sz="2400" dirty="0"/>
              <a:t> </a:t>
            </a:r>
          </a:p>
          <a:p>
            <a:pPr lvl="1"/>
            <a:endParaRPr lang="hu-HU" altLang="hu-HU" sz="2400" dirty="0"/>
          </a:p>
          <a:p>
            <a:pPr lvl="1"/>
            <a:endParaRPr lang="hu-HU" altLang="hu-HU" sz="2400" dirty="0"/>
          </a:p>
          <a:p>
            <a:pPr lvl="1"/>
            <a:endParaRPr lang="hu-HU" altLang="hu-HU" sz="2400" dirty="0"/>
          </a:p>
          <a:p>
            <a:pPr marL="0" indent="0">
              <a:buNone/>
            </a:pPr>
            <a:endParaRPr lang="hu-HU" altLang="hu-HU" dirty="0"/>
          </a:p>
          <a:p>
            <a:pPr lvl="1"/>
            <a:endParaRPr lang="hu-HU" altLang="hu-HU" dirty="0"/>
          </a:p>
          <a:p>
            <a:pPr lvl="1"/>
            <a:endParaRPr lang="hu-HU" alt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499DEB-54D7-E602-EFED-B8A22957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57250"/>
            <a:ext cx="3983103" cy="375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/>
              <a:t>Bilineáris</a:t>
            </a:r>
            <a:r>
              <a:rPr lang="hu-HU" altLang="hu-HU" dirty="0"/>
              <a:t> interpoláció</a:t>
            </a:r>
            <a:endParaRPr lang="en-US" alt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dirty="0" err="1"/>
              <a:t>Vízszíntes</a:t>
            </a:r>
            <a:r>
              <a:rPr lang="hu-HU" dirty="0"/>
              <a:t> és függőleges irányban meghatározzuk a </a:t>
            </a:r>
            <a:r>
              <a:rPr lang="hu-HU" dirty="0" err="1"/>
              <a:t>scale</a:t>
            </a:r>
            <a:r>
              <a:rPr lang="hu-HU" dirty="0"/>
              <a:t> </a:t>
            </a:r>
            <a:r>
              <a:rPr lang="hu-HU" dirty="0" err="1"/>
              <a:t>factort</a:t>
            </a:r>
            <a:r>
              <a:rPr lang="hu-HU" dirty="0"/>
              <a:t> -&gt; kimenet/bemenet </a:t>
            </a:r>
          </a:p>
          <a:p>
            <a:pPr>
              <a:defRPr/>
            </a:pPr>
            <a:r>
              <a:rPr lang="hu-HU" dirty="0"/>
              <a:t>Minden kimeneti képponthoz meghatározzuk a hozzá tartozó bemeneti képpontokat</a:t>
            </a:r>
          </a:p>
          <a:p>
            <a:pPr>
              <a:defRPr/>
            </a:pPr>
            <a:endParaRPr lang="hu-HU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A71EB-5418-196F-2103-CB0D48F4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2888940"/>
            <a:ext cx="4599923" cy="3008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E78-E253-3F4D-B8B3-617C22D0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err="1"/>
              <a:t>Képátméretezési</a:t>
            </a:r>
            <a:r>
              <a:rPr lang="hu-HU" altLang="en-US" dirty="0"/>
              <a:t> technikák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A941-CD56-2A2C-4CB9-7DAEA2AF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Polyphase</a:t>
            </a:r>
            <a:r>
              <a:rPr lang="hu-HU" dirty="0"/>
              <a:t> interpoláció:</a:t>
            </a:r>
          </a:p>
          <a:p>
            <a:pPr lvl="1"/>
            <a:r>
              <a:rPr lang="hu-HU" dirty="0"/>
              <a:t>Hasonlóan </a:t>
            </a:r>
            <a:r>
              <a:rPr lang="hu-HU" dirty="0" err="1"/>
              <a:t>előzőhöz</a:t>
            </a:r>
            <a:r>
              <a:rPr lang="hu-HU" dirty="0"/>
              <a:t>, meghatározzuk a kimeneti pixel bemeneti képen levő helyzetét</a:t>
            </a:r>
          </a:p>
          <a:p>
            <a:pPr lvl="1"/>
            <a:r>
              <a:rPr lang="hu-HU" dirty="0"/>
              <a:t>Több sor és oszlopnyi környező pixelt használunk (taps)</a:t>
            </a:r>
          </a:p>
          <a:p>
            <a:pPr lvl="1"/>
            <a:r>
              <a:rPr lang="hu-HU" dirty="0" err="1"/>
              <a:t>Separable</a:t>
            </a:r>
            <a:r>
              <a:rPr lang="hu-HU" dirty="0"/>
              <a:t> filter -&gt; 1D-s interpolációra való felbontás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DD2358-8C41-17D6-4FE6-82F0803B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059070"/>
            <a:ext cx="5400600" cy="21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4A25-65FA-1DAF-E45F-10EAE523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Polyphase</a:t>
            </a:r>
            <a:r>
              <a:rPr lang="hu-HU" dirty="0"/>
              <a:t> filter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81ED-DE50-6A1D-2E9D-DA6BE956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együtthatók a pixelek fázisaitól függenek, melyeket előre generálunk</a:t>
            </a:r>
          </a:p>
          <a:p>
            <a:r>
              <a:rPr lang="hu-HU" dirty="0"/>
              <a:t>Lehetséges architektúra</a:t>
            </a:r>
          </a:p>
          <a:p>
            <a:endParaRPr lang="hu-HU" dirty="0"/>
          </a:p>
          <a:p>
            <a:r>
              <a:rPr lang="hu-HU" dirty="0"/>
              <a:t>Sorokat beolvassuk </a:t>
            </a:r>
            <a:br>
              <a:rPr lang="hu-HU" dirty="0"/>
            </a:br>
            <a:r>
              <a:rPr lang="hu-HU" dirty="0" err="1"/>
              <a:t>bufferekbe</a:t>
            </a:r>
            <a:endParaRPr lang="hu-HU" dirty="0"/>
          </a:p>
          <a:p>
            <a:r>
              <a:rPr lang="hu-HU" dirty="0"/>
              <a:t>Először függőleges, majd</a:t>
            </a:r>
            <a:br>
              <a:rPr lang="hu-HU" dirty="0"/>
            </a:br>
            <a:r>
              <a:rPr lang="hu-HU" dirty="0" err="1"/>
              <a:t>vízszíntes</a:t>
            </a:r>
            <a:r>
              <a:rPr lang="hu-HU" dirty="0"/>
              <a:t> interpoláció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8C9152-385F-758D-68F5-09860CE7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673805"/>
            <a:ext cx="3690410" cy="44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B600-5091-07C5-B6A5-7F4BBEAC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Sorbufferek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5283-DF5D-5E97-5984-D5279D34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Ahhoz hogy a filterek a megfelelő sorokból kapják a bemeneti pixeleket, </a:t>
            </a:r>
            <a:r>
              <a:rPr lang="hu-HU" dirty="0" err="1"/>
              <a:t>buffereket</a:t>
            </a:r>
            <a:r>
              <a:rPr lang="hu-HU" dirty="0"/>
              <a:t> kell létrehozni.</a:t>
            </a:r>
          </a:p>
          <a:p>
            <a:r>
              <a:rPr lang="hu-HU" dirty="0"/>
              <a:t>A </a:t>
            </a:r>
            <a:r>
              <a:rPr lang="hu-HU" dirty="0" err="1"/>
              <a:t>buffer</a:t>
            </a:r>
            <a:r>
              <a:rPr lang="hu-HU" dirty="0"/>
              <a:t> az </a:t>
            </a:r>
            <a:r>
              <a:rPr lang="hu-HU" dirty="0" err="1"/>
              <a:t>interface</a:t>
            </a:r>
            <a:r>
              <a:rPr lang="hu-HU" dirty="0"/>
              <a:t> a bejövő adatok, és a filter bemenetei között</a:t>
            </a:r>
          </a:p>
          <a:p>
            <a:r>
              <a:rPr lang="hu-HU" dirty="0"/>
              <a:t>A </a:t>
            </a:r>
            <a:r>
              <a:rPr lang="hu-HU" dirty="0" err="1"/>
              <a:t>buffer</a:t>
            </a:r>
            <a:r>
              <a:rPr lang="hu-HU" dirty="0"/>
              <a:t> tartalmazza a filter által aktuálisan </a:t>
            </a:r>
            <a:r>
              <a:rPr lang="hu-HU"/>
              <a:t>használt adatokat</a:t>
            </a:r>
            <a:endParaRPr lang="hu-HU" dirty="0"/>
          </a:p>
          <a:p>
            <a:r>
              <a:rPr lang="hu-HU" dirty="0"/>
              <a:t>Miközben a következőleg használt sorok beolvasására is képes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1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92B333-7E9A-D5FC-3D18-2871C15C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40" y="1808820"/>
            <a:ext cx="5086431" cy="45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64649-B241-1836-70A7-F3EC2FC7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Sorbufferek</a:t>
            </a:r>
            <a:r>
              <a:rPr lang="hu-HU" dirty="0"/>
              <a:t> megvalósítása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D31-48A3-D51A-69F6-058BB984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cirkuláris </a:t>
            </a:r>
            <a:r>
              <a:rPr lang="hu-HU" dirty="0" err="1"/>
              <a:t>bufferbe</a:t>
            </a:r>
            <a:r>
              <a:rPr lang="hu-HU" dirty="0"/>
              <a:t> írjuk/olvassuk a megfelelő sorokat, </a:t>
            </a:r>
            <a:r>
              <a:rPr lang="hu-HU" dirty="0" err="1"/>
              <a:t>bilineáris</a:t>
            </a:r>
            <a:r>
              <a:rPr lang="hu-HU" dirty="0"/>
              <a:t> esetet látjuk</a:t>
            </a:r>
          </a:p>
          <a:p>
            <a:r>
              <a:rPr lang="hu-HU" dirty="0"/>
              <a:t>Amint a megfelelő sorok</a:t>
            </a:r>
            <a:br>
              <a:rPr lang="hu-HU" dirty="0"/>
            </a:br>
            <a:r>
              <a:rPr lang="hu-HU" dirty="0"/>
              <a:t>elérhetőek, olvas a filter</a:t>
            </a:r>
          </a:p>
          <a:p>
            <a:r>
              <a:rPr lang="hu-HU" dirty="0"/>
              <a:t>Amint van hely új sort </a:t>
            </a:r>
            <a:br>
              <a:rPr lang="hu-HU" dirty="0"/>
            </a:br>
            <a:r>
              <a:rPr lang="hu-HU" dirty="0"/>
              <a:t>beolvasni, írjuk a </a:t>
            </a:r>
            <a:r>
              <a:rPr lang="hu-HU" dirty="0" err="1"/>
              <a:t>buffert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7176375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tsrg-scheme">
    <a:dk1>
      <a:srgbClr val="000000"/>
    </a:dk1>
    <a:lt1>
      <a:srgbClr val="FFFFFF"/>
    </a:lt1>
    <a:dk2>
      <a:srgbClr val="621E0F"/>
    </a:dk2>
    <a:lt2>
      <a:srgbClr val="FFFFFF"/>
    </a:lt2>
    <a:accent1>
      <a:srgbClr val="F9DD2F"/>
    </a:accent1>
    <a:accent2>
      <a:srgbClr val="E67300"/>
    </a:accent2>
    <a:accent3>
      <a:srgbClr val="007D00"/>
    </a:accent3>
    <a:accent4>
      <a:srgbClr val="762536"/>
    </a:accent4>
    <a:accent5>
      <a:srgbClr val="2B56CF"/>
    </a:accent5>
    <a:accent6>
      <a:srgbClr val="929598"/>
    </a:accent6>
    <a:hlink>
      <a:srgbClr val="0038AE"/>
    </a:hlink>
    <a:folHlink>
      <a:srgbClr val="003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357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bme_ftsrg_hun_micskei_v7</vt:lpstr>
      <vt:lpstr>Videó átméretező  megvalósítása FPGA-val</vt:lpstr>
      <vt:lpstr>Miért van erre szükség?</vt:lpstr>
      <vt:lpstr>Hogyan méretezünk át egy képet?</vt:lpstr>
      <vt:lpstr>Képátméretezési technikák</vt:lpstr>
      <vt:lpstr>Bilineáris interpoláció</vt:lpstr>
      <vt:lpstr>Képátméretezési technikák</vt:lpstr>
      <vt:lpstr>Polyphase filter</vt:lpstr>
      <vt:lpstr>Sorbufferek</vt:lpstr>
      <vt:lpstr>Sorbufferek megvalósítása</vt:lpstr>
      <vt:lpstr>Eredmények - Bilineáris</vt:lpstr>
      <vt:lpstr>Projekt helyzete</vt:lpstr>
      <vt:lpstr>Köszönöm szépen a figyelmet! </vt:lpstr>
    </vt:vector>
  </TitlesOfParts>
  <Company>Budapesti Műszaki és Gazdaságtudományi Egyetem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Tamás Kovácsházy</dc:creator>
  <cp:lastModifiedBy>Márton Gilicze</cp:lastModifiedBy>
  <cp:revision>443</cp:revision>
  <dcterms:created xsi:type="dcterms:W3CDTF">2009-01-28T13:20:49Z</dcterms:created>
  <dcterms:modified xsi:type="dcterms:W3CDTF">2024-05-27T08:59:27Z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0x01010051DF553327B3A54EB27E3DE53B8B4054</vt:lpwstr>
  </property>
</Properties>
</file>