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551" r:id="rId4"/>
    <p:sldId id="552" r:id="rId5"/>
    <p:sldId id="317" r:id="rId6"/>
    <p:sldId id="584" r:id="rId7"/>
    <p:sldId id="347" r:id="rId8"/>
    <p:sldId id="585" r:id="rId9"/>
    <p:sldId id="586" r:id="rId10"/>
    <p:sldId id="587" r:id="rId11"/>
    <p:sldId id="588" r:id="rId12"/>
    <p:sldId id="589" r:id="rId13"/>
    <p:sldId id="310" r:id="rId14"/>
    <p:sldId id="592" r:id="rId15"/>
    <p:sldId id="590" r:id="rId16"/>
    <p:sldId id="591" r:id="rId17"/>
    <p:sldId id="5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0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68" y="5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725E0BD-61A5-4FFA-865C-940D100A09A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18FFEBA-0F02-4AE7-9B68-4CBE6F986B7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938732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BD3096E-D895-4651-A641-CDD403904CE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5877464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1BAEE0-A4ED-444D-A1A7-ACD7E81AD045}"/>
              </a:ext>
            </a:extLst>
          </p:cNvPr>
          <p:cNvGrpSpPr/>
          <p:nvPr userDrawn="1"/>
        </p:nvGrpSpPr>
        <p:grpSpPr>
          <a:xfrm>
            <a:off x="580088" y="2536288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9062AFE-B9CB-431B-BC38-A289DB772C0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99FED08-9F34-4CEB-9CD9-D808346EC0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4BD188-CC50-4158-98A4-AAC9609C12D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15DB1C-FF77-4E6F-9E3C-7F5B13BD5B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AD2396-1849-4318-A0B4-40A89BBF45F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764B3D-37D2-41EC-900D-8AF407CA428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A3753AC-05A2-4A25-8665-2221B1F761D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088FA50-6991-4AF6-8E7E-FD83F946723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CC9944-EDE5-48AE-980F-7BBBF97BD08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23EFC7A-B461-4CF2-9489-0E5ACD82B61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5E4FF21-96D3-4707-98F7-6753D8EAD39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36C619-4F62-438C-B42D-16EF24F9E30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0E489B28-E610-4693-A003-DD91CC0488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7579" y="2692223"/>
            <a:ext cx="3879644" cy="23517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F09EACF-7301-4216-9D42-E5392B36C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F1678-ABE6-4DF1-92C9-331A124F5CC7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97310DF-B6B0-4C3C-BA3E-489420A32181}"/>
              </a:ext>
            </a:extLst>
          </p:cNvPr>
          <p:cNvGrpSpPr/>
          <p:nvPr userDrawn="1"/>
        </p:nvGrpSpPr>
        <p:grpSpPr>
          <a:xfrm>
            <a:off x="4484680" y="2739753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B61CE415-73B8-4D2A-A1AB-DABC4F7BB2A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EDF8955B-0866-490C-9582-2B8E2224663D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0A25EC8-F7AE-4ED5-9EB2-E3252715F40B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10A58890-DAC1-4D69-85FC-B98A820AC9E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71D5B425-6479-4E5A-8B5B-DF3F830F719D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F22F0D01-3528-4D20-92A5-9D0EBA7F8C2E}"/>
              </a:ext>
            </a:extLst>
          </p:cNvPr>
          <p:cNvGrpSpPr/>
          <p:nvPr userDrawn="1"/>
        </p:nvGrpSpPr>
        <p:grpSpPr>
          <a:xfrm>
            <a:off x="6976148" y="2739753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21AFB044-FD6E-4AF8-96AB-745B59DDD5A4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6409FE8E-D06A-4B35-BFD3-DD184A079BB7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5CA207E7-E95E-46F5-A8A1-AD533B809BE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D196795B-533F-443E-A9FD-AEB2894BFF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7FC5C28D-04C0-4401-B217-13CA4F8A91D1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20ACAAC-DC01-4142-B3A4-08464EFC2E95}"/>
              </a:ext>
            </a:extLst>
          </p:cNvPr>
          <p:cNvGrpSpPr/>
          <p:nvPr userDrawn="1"/>
        </p:nvGrpSpPr>
        <p:grpSpPr>
          <a:xfrm>
            <a:off x="9467615" y="2739753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F4A599C3-B53A-47D9-B643-0693601665B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C8297C35-1867-4E31-A4CB-1E056B27E39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981654CC-984C-4EB6-8C63-81F1A125D1F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6F17D607-F1C4-4364-874B-335B32EAE6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44F5E29D-F731-4A5B-986D-4229461BC256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A1695C9-85F6-4760-8539-3631CCA0026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583669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ACBD4965-6F82-47DB-8F4B-43A1E51F48A5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74446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60E75232-41AF-4527-9D75-F5DCBC0B6766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65222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44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5F9-952E-4E23-A607-CBED6BA790B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639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7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107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4" r:id="rId3"/>
    <p:sldLayoutId id="2147483695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993992" y="6336728"/>
            <a:ext cx="5740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Deri Apriadi, S.E., M.E.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643121" y="2693424"/>
            <a:ext cx="71516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KEWIRAUSAHAAN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993315" y="3578945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b="1" dirty="0" err="1">
                <a:solidFill>
                  <a:schemeClr val="bg1"/>
                </a:solidFill>
                <a:cs typeface="Arial" pitchFamily="34" charset="0"/>
              </a:rPr>
              <a:t>Pertemuan</a:t>
            </a:r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 13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1B1AD-7DD2-31C2-52F5-3DF51D64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7" y="239997"/>
            <a:ext cx="1450819" cy="1450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2B1ED-E84B-9DC9-0C2F-1EA1A68AF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349" y="398161"/>
            <a:ext cx="2114425" cy="1125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AA0332-C5DB-979C-78C7-BC5994A162C2}"/>
              </a:ext>
            </a:extLst>
          </p:cNvPr>
          <p:cNvSpPr txBox="1"/>
          <p:nvPr/>
        </p:nvSpPr>
        <p:spPr>
          <a:xfrm>
            <a:off x="5993315" y="6078976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UNIVERSITAS KEBANGSAAN REPUBLIK INDONESIA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4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4A261-8C10-FEAF-EACD-C8A327C5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584ADB-7C76-9243-8C88-9AB41EC9100E}"/>
              </a:ext>
            </a:extLst>
          </p:cNvPr>
          <p:cNvGrpSpPr/>
          <p:nvPr/>
        </p:nvGrpSpPr>
        <p:grpSpPr>
          <a:xfrm>
            <a:off x="5189838" y="2118967"/>
            <a:ext cx="6391846" cy="1759488"/>
            <a:chOff x="5050848" y="2010939"/>
            <a:chExt cx="6391846" cy="17594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93C62-1C9A-5B28-1AEA-3773B2D895E2}"/>
                </a:ext>
              </a:extLst>
            </p:cNvPr>
            <p:cNvSpPr txBox="1"/>
            <p:nvPr/>
          </p:nvSpPr>
          <p:spPr>
            <a:xfrm>
              <a:off x="5050848" y="2010939"/>
              <a:ext cx="6391846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TUJUAN RENCANA OPERASIONAL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1DE97-DCD3-383C-5F70-D15C04102920}"/>
                </a:ext>
              </a:extLst>
            </p:cNvPr>
            <p:cNvSpPr txBox="1"/>
            <p:nvPr/>
          </p:nvSpPr>
          <p:spPr>
            <a:xfrm>
              <a:off x="6665598" y="339077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KEWIRAUSAHAAN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65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064" y="466009"/>
            <a:ext cx="11573197" cy="72424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TUJUAN RENCANA OPERASIONAL</a:t>
            </a:r>
          </a:p>
        </p:txBody>
      </p:sp>
      <p:sp>
        <p:nvSpPr>
          <p:cNvPr id="3" name="Isosceles Triangle 61">
            <a:extLst>
              <a:ext uri="{FF2B5EF4-FFF2-40B4-BE49-F238E27FC236}">
                <a16:creationId xmlns:a16="http://schemas.microsoft.com/office/drawing/2014/main" id="{52D7DDD7-09A8-4BA7-858B-395E1FB302AF}"/>
              </a:ext>
            </a:extLst>
          </p:cNvPr>
          <p:cNvSpPr/>
          <p:nvPr/>
        </p:nvSpPr>
        <p:spPr>
          <a:xfrm rot="3584032">
            <a:off x="4999627" y="1821283"/>
            <a:ext cx="2921856" cy="3834460"/>
          </a:xfrm>
          <a:custGeom>
            <a:avLst/>
            <a:gdLst/>
            <a:ahLst/>
            <a:cxnLst/>
            <a:rect l="l" t="t" r="r" b="b"/>
            <a:pathLst>
              <a:path w="2571340" h="3374463">
                <a:moveTo>
                  <a:pt x="194133" y="1409566"/>
                </a:moveTo>
                <a:lnTo>
                  <a:pt x="344169" y="1502938"/>
                </a:lnTo>
                <a:cubicBezTo>
                  <a:pt x="73307" y="1938169"/>
                  <a:pt x="136087" y="2502332"/>
                  <a:pt x="496001" y="2867371"/>
                </a:cubicBezTo>
                <a:cubicBezTo>
                  <a:pt x="855916" y="3232410"/>
                  <a:pt x="1419135" y="3303158"/>
                  <a:pt x="1858151" y="3038476"/>
                </a:cubicBezTo>
                <a:cubicBezTo>
                  <a:pt x="2297167" y="2773793"/>
                  <a:pt x="2497527" y="2242683"/>
                  <a:pt x="2342723" y="1753984"/>
                </a:cubicBezTo>
                <a:cubicBezTo>
                  <a:pt x="2190311" y="1272834"/>
                  <a:pt x="1732744" y="956291"/>
                  <a:pt x="1230673" y="982086"/>
                </a:cubicBezTo>
                <a:lnTo>
                  <a:pt x="1230777" y="982870"/>
                </a:lnTo>
                <a:lnTo>
                  <a:pt x="970744" y="982870"/>
                </a:lnTo>
                <a:lnTo>
                  <a:pt x="1100761" y="0"/>
                </a:lnTo>
                <a:lnTo>
                  <a:pt x="1207395" y="806117"/>
                </a:lnTo>
                <a:cubicBezTo>
                  <a:pt x="1795169" y="769721"/>
                  <a:pt x="2333023" y="1138157"/>
                  <a:pt x="2511192" y="1700619"/>
                </a:cubicBezTo>
                <a:cubicBezTo>
                  <a:pt x="2690666" y="2267201"/>
                  <a:pt x="2458375" y="2882952"/>
                  <a:pt x="1949395" y="3189817"/>
                </a:cubicBezTo>
                <a:cubicBezTo>
                  <a:pt x="1440415" y="3496681"/>
                  <a:pt x="787436" y="3414658"/>
                  <a:pt x="370163" y="2991444"/>
                </a:cubicBezTo>
                <a:cubicBezTo>
                  <a:pt x="-47111" y="2568231"/>
                  <a:pt x="-119895" y="1914158"/>
                  <a:pt x="194133" y="1409566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1756D1-8CF1-43F5-98F6-7B58A2484714}"/>
              </a:ext>
            </a:extLst>
          </p:cNvPr>
          <p:cNvSpPr/>
          <p:nvPr/>
        </p:nvSpPr>
        <p:spPr>
          <a:xfrm>
            <a:off x="5732424" y="2268792"/>
            <a:ext cx="762478" cy="7624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7B39CC-65B3-4684-97B8-69E400F92730}"/>
              </a:ext>
            </a:extLst>
          </p:cNvPr>
          <p:cNvSpPr/>
          <p:nvPr/>
        </p:nvSpPr>
        <p:spPr>
          <a:xfrm>
            <a:off x="5732424" y="4905732"/>
            <a:ext cx="762478" cy="7624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5D32C8-2D47-4E3D-86E0-9A2893159290}"/>
              </a:ext>
            </a:extLst>
          </p:cNvPr>
          <p:cNvSpPr/>
          <p:nvPr/>
        </p:nvSpPr>
        <p:spPr>
          <a:xfrm>
            <a:off x="4362386" y="3559644"/>
            <a:ext cx="762478" cy="7624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023F44-C6F9-4A67-8E1F-42C418FEADBE}"/>
              </a:ext>
            </a:extLst>
          </p:cNvPr>
          <p:cNvSpPr/>
          <p:nvPr/>
        </p:nvSpPr>
        <p:spPr>
          <a:xfrm>
            <a:off x="6993662" y="3559644"/>
            <a:ext cx="762478" cy="762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CD058-10BE-4318-9734-21F0F998D6D2}"/>
              </a:ext>
            </a:extLst>
          </p:cNvPr>
          <p:cNvSpPr txBox="1"/>
          <p:nvPr/>
        </p:nvSpPr>
        <p:spPr>
          <a:xfrm>
            <a:off x="5849810" y="240834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D5E53-71C7-4CA1-8A1E-1EFD54A84952}"/>
              </a:ext>
            </a:extLst>
          </p:cNvPr>
          <p:cNvSpPr txBox="1"/>
          <p:nvPr/>
        </p:nvSpPr>
        <p:spPr>
          <a:xfrm>
            <a:off x="4479771" y="37100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E408B-F2AE-45F3-9C42-360793010155}"/>
              </a:ext>
            </a:extLst>
          </p:cNvPr>
          <p:cNvSpPr txBox="1"/>
          <p:nvPr/>
        </p:nvSpPr>
        <p:spPr>
          <a:xfrm>
            <a:off x="5849810" y="50561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DAFAE-6DB8-43DE-A2CB-270E0EE608ED}"/>
              </a:ext>
            </a:extLst>
          </p:cNvPr>
          <p:cNvSpPr txBox="1"/>
          <p:nvPr/>
        </p:nvSpPr>
        <p:spPr>
          <a:xfrm>
            <a:off x="7111047" y="37100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621C5-ED49-441D-AF5D-B2A1B47DE2FB}"/>
              </a:ext>
            </a:extLst>
          </p:cNvPr>
          <p:cNvSpPr txBox="1"/>
          <p:nvPr/>
        </p:nvSpPr>
        <p:spPr>
          <a:xfrm>
            <a:off x="4346789" y="1793913"/>
            <a:ext cx="356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MENJAMIN EFESIENSI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AEFFD-C726-42AD-8FAD-D2F9E1739CAA}"/>
              </a:ext>
            </a:extLst>
          </p:cNvPr>
          <p:cNvSpPr txBox="1"/>
          <p:nvPr/>
        </p:nvSpPr>
        <p:spPr>
          <a:xfrm>
            <a:off x="781330" y="3710050"/>
            <a:ext cx="3505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MENGONTROL BIAYA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8343-4AF3-4739-A7DE-7EF9F350E03D}"/>
              </a:ext>
            </a:extLst>
          </p:cNvPr>
          <p:cNvSpPr txBox="1"/>
          <p:nvPr/>
        </p:nvSpPr>
        <p:spPr>
          <a:xfrm>
            <a:off x="4323044" y="5768833"/>
            <a:ext cx="356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MENGELOLA SDM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29C65-2FE4-4459-9B69-3E5DB5EDF254}"/>
              </a:ext>
            </a:extLst>
          </p:cNvPr>
          <p:cNvSpPr txBox="1"/>
          <p:nvPr/>
        </p:nvSpPr>
        <p:spPr>
          <a:xfrm>
            <a:off x="7720411" y="3699154"/>
            <a:ext cx="349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MEMASTIKAN KUALITAS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FC44B1-E4F2-412F-A2DD-39A3CF99139C}"/>
              </a:ext>
            </a:extLst>
          </p:cNvPr>
          <p:cNvGrpSpPr/>
          <p:nvPr/>
        </p:nvGrpSpPr>
        <p:grpSpPr>
          <a:xfrm>
            <a:off x="5276706" y="3188656"/>
            <a:ext cx="1565114" cy="1564311"/>
            <a:chOff x="4574848" y="1897856"/>
            <a:chExt cx="3028217" cy="302666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073CEA-A3D6-4D57-893F-9DADC777850F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847A46-9119-4075-831A-CFB0BC5FB52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8A2D5-22B9-895B-71EF-FA328472A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782F14-D21F-8553-157E-B3D285C5E7C2}"/>
              </a:ext>
            </a:extLst>
          </p:cNvPr>
          <p:cNvGrpSpPr/>
          <p:nvPr/>
        </p:nvGrpSpPr>
        <p:grpSpPr>
          <a:xfrm>
            <a:off x="5189838" y="2118967"/>
            <a:ext cx="6391846" cy="1759488"/>
            <a:chOff x="5050848" y="2010939"/>
            <a:chExt cx="6391846" cy="17594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37585-7E1F-8F2A-4294-857B93EC3D65}"/>
                </a:ext>
              </a:extLst>
            </p:cNvPr>
            <p:cNvSpPr txBox="1"/>
            <p:nvPr/>
          </p:nvSpPr>
          <p:spPr>
            <a:xfrm>
              <a:off x="5050848" y="2010939"/>
              <a:ext cx="6391846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ELEMEN RENCANA OPERASIONAL</a:t>
              </a:r>
              <a:endParaRPr lang="ko-KR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DA6678-47D4-386F-9038-D80A48195959}"/>
                </a:ext>
              </a:extLst>
            </p:cNvPr>
            <p:cNvSpPr txBox="1"/>
            <p:nvPr/>
          </p:nvSpPr>
          <p:spPr>
            <a:xfrm>
              <a:off x="6665598" y="339077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KEWIRAUSAHAAN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52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59A58-9FA6-E573-25A2-FFF4E0B4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43759-918A-20A6-F08C-8CCD142B13D3}"/>
              </a:ext>
            </a:extLst>
          </p:cNvPr>
          <p:cNvSpPr txBox="1"/>
          <p:nvPr/>
        </p:nvSpPr>
        <p:spPr>
          <a:xfrm>
            <a:off x="280050" y="4164842"/>
            <a:ext cx="536035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ELEMEN RENCANA OPERASIONAL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F60DD7-B42C-65F7-7793-EBC1CCB75264}"/>
              </a:ext>
            </a:extLst>
          </p:cNvPr>
          <p:cNvSpPr>
            <a:spLocks noChangeAspect="1"/>
          </p:cNvSpPr>
          <p:nvPr/>
        </p:nvSpPr>
        <p:spPr>
          <a:xfrm>
            <a:off x="6096000" y="5040141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535F82-C4DF-27DB-7CAF-3951E05DD32C}"/>
              </a:ext>
            </a:extLst>
          </p:cNvPr>
          <p:cNvSpPr>
            <a:spLocks noChangeAspect="1"/>
          </p:cNvSpPr>
          <p:nvPr/>
        </p:nvSpPr>
        <p:spPr>
          <a:xfrm>
            <a:off x="6096000" y="2681120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3C42D7-D8C7-5F7E-8F56-9CDFE5633034}"/>
              </a:ext>
            </a:extLst>
          </p:cNvPr>
          <p:cNvSpPr>
            <a:spLocks noChangeAspect="1"/>
          </p:cNvSpPr>
          <p:nvPr/>
        </p:nvSpPr>
        <p:spPr>
          <a:xfrm>
            <a:off x="6120542" y="302499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CFDB6-45DB-0D73-2EDA-93E9E4541EF1}"/>
              </a:ext>
            </a:extLst>
          </p:cNvPr>
          <p:cNvSpPr txBox="1"/>
          <p:nvPr/>
        </p:nvSpPr>
        <p:spPr>
          <a:xfrm>
            <a:off x="6134609" y="366334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40267-0495-F20B-CAA9-70AEA0F06E2B}"/>
              </a:ext>
            </a:extLst>
          </p:cNvPr>
          <p:cNvSpPr txBox="1"/>
          <p:nvPr/>
        </p:nvSpPr>
        <p:spPr>
          <a:xfrm>
            <a:off x="6837995" y="271937"/>
            <a:ext cx="4858174" cy="261610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>
                <a:solidFill>
                  <a:schemeClr val="accent4"/>
                </a:solidFill>
              </a:rPr>
              <a:t>Proses </a:t>
            </a:r>
            <a:r>
              <a:rPr lang="en-ID" b="1" dirty="0" err="1">
                <a:solidFill>
                  <a:schemeClr val="accent4"/>
                </a:solidFill>
              </a:rPr>
              <a:t>Operasional</a:t>
            </a:r>
            <a:endParaRPr lang="en-ID" b="1" dirty="0">
              <a:solidFill>
                <a:schemeClr val="accent4"/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Produksi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: Jika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bisnis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alur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produksi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mulai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baku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: Jika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bisnis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berbasis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jasa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proses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penyampaian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awal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Workflow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Gambarkan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workflow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alur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memastikan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efisiensi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operasional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just"/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2B5E3-1C65-26FB-FBD8-FB68C5078E1D}"/>
              </a:ext>
            </a:extLst>
          </p:cNvPr>
          <p:cNvSpPr txBox="1"/>
          <p:nvPr/>
        </p:nvSpPr>
        <p:spPr>
          <a:xfrm>
            <a:off x="6123256" y="2762815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26C4F-80E1-76B4-DFEE-DC208507F118}"/>
              </a:ext>
            </a:extLst>
          </p:cNvPr>
          <p:cNvSpPr txBox="1"/>
          <p:nvPr/>
        </p:nvSpPr>
        <p:spPr>
          <a:xfrm>
            <a:off x="6918589" y="2607776"/>
            <a:ext cx="4631666" cy="261610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>
                <a:solidFill>
                  <a:schemeClr val="accent1"/>
                </a:solidFill>
              </a:rPr>
              <a:t>Lokasi dan </a:t>
            </a:r>
            <a:r>
              <a:rPr lang="en-ID" b="1" dirty="0" err="1">
                <a:solidFill>
                  <a:schemeClr val="accent1"/>
                </a:solidFill>
              </a:rPr>
              <a:t>Fasilitas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Sebutkan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lokasi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bisnis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alasan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pemilihan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lokasi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strategis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pasar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fasilitas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fisik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dimiliki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kantor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pabrik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gudang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toko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rincian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tentang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infrastruktur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listrik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air, internet,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pendukung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just"/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5AEA7-9DDF-AB0C-8E48-08CE11C849EA}"/>
              </a:ext>
            </a:extLst>
          </p:cNvPr>
          <p:cNvSpPr txBox="1"/>
          <p:nvPr/>
        </p:nvSpPr>
        <p:spPr>
          <a:xfrm>
            <a:off x="6137324" y="5110995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22FAD-6CF3-F312-EFC7-4FA00F2D8172}"/>
              </a:ext>
            </a:extLst>
          </p:cNvPr>
          <p:cNvSpPr txBox="1"/>
          <p:nvPr/>
        </p:nvSpPr>
        <p:spPr>
          <a:xfrm>
            <a:off x="6950654" y="4885864"/>
            <a:ext cx="4599601" cy="233910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 err="1">
                <a:solidFill>
                  <a:schemeClr val="accent2"/>
                </a:solidFill>
              </a:rPr>
              <a:t>Pemasok</a:t>
            </a:r>
            <a:r>
              <a:rPr lang="en-ID" b="1" dirty="0">
                <a:solidFill>
                  <a:schemeClr val="accent2"/>
                </a:solidFill>
              </a:rPr>
              <a:t> dan Mitra </a:t>
            </a:r>
            <a:r>
              <a:rPr lang="en-ID" b="1" dirty="0" err="1">
                <a:solidFill>
                  <a:schemeClr val="accent2"/>
                </a:solidFill>
              </a:rPr>
              <a:t>Operasional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Daftar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pemasok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baku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distributor,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mitra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strategis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termasuk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perjanjian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kontrak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ketentuan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Sebutkan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strategi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memilih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pemasok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handal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efisien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D" sz="1400" dirty="0">
              <a:solidFill>
                <a:schemeClr val="accent2"/>
              </a:solidFill>
            </a:endParaRPr>
          </a:p>
          <a:p>
            <a:pPr algn="just"/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2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A0FAA-7E90-3385-2E61-B85F9813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A02AC5-8692-94E2-11C2-6AAB43C92122}"/>
              </a:ext>
            </a:extLst>
          </p:cNvPr>
          <p:cNvSpPr txBox="1"/>
          <p:nvPr/>
        </p:nvSpPr>
        <p:spPr>
          <a:xfrm>
            <a:off x="270425" y="4109656"/>
            <a:ext cx="550473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ELEMEN RENCANA OPERASIONAL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E8B3F-1391-9CEC-9FBC-6CF72EB54C65}"/>
              </a:ext>
            </a:extLst>
          </p:cNvPr>
          <p:cNvSpPr>
            <a:spLocks noChangeAspect="1"/>
          </p:cNvSpPr>
          <p:nvPr/>
        </p:nvSpPr>
        <p:spPr>
          <a:xfrm>
            <a:off x="6352389" y="454233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ECA42-B5A1-D447-26E0-D4E6AC0C4C2D}"/>
              </a:ext>
            </a:extLst>
          </p:cNvPr>
          <p:cNvSpPr>
            <a:spLocks noChangeAspect="1"/>
          </p:cNvSpPr>
          <p:nvPr/>
        </p:nvSpPr>
        <p:spPr>
          <a:xfrm>
            <a:off x="6325133" y="2486041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CF9CA-C943-E668-9E47-4599E8FD3FD6}"/>
              </a:ext>
            </a:extLst>
          </p:cNvPr>
          <p:cNvSpPr>
            <a:spLocks noChangeAspect="1"/>
          </p:cNvSpPr>
          <p:nvPr/>
        </p:nvSpPr>
        <p:spPr>
          <a:xfrm>
            <a:off x="6307132" y="639382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5FCBA-4AB8-6590-B9A3-C6B8F9E3DDE5}"/>
              </a:ext>
            </a:extLst>
          </p:cNvPr>
          <p:cNvSpPr txBox="1"/>
          <p:nvPr/>
        </p:nvSpPr>
        <p:spPr>
          <a:xfrm>
            <a:off x="6321199" y="703217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9814D-1D4E-BBE0-FA7A-18DC451D55A5}"/>
              </a:ext>
            </a:extLst>
          </p:cNvPr>
          <p:cNvSpPr txBox="1"/>
          <p:nvPr/>
        </p:nvSpPr>
        <p:spPr>
          <a:xfrm>
            <a:off x="7020650" y="492921"/>
            <a:ext cx="4613711" cy="184665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 err="1">
                <a:solidFill>
                  <a:schemeClr val="accent4"/>
                </a:solidFill>
              </a:rPr>
              <a:t>Peralatan</a:t>
            </a:r>
            <a:r>
              <a:rPr lang="en-ID" b="1" dirty="0">
                <a:solidFill>
                  <a:schemeClr val="accent4"/>
                </a:solidFill>
              </a:rPr>
              <a:t> dan </a:t>
            </a:r>
            <a:r>
              <a:rPr lang="en-ID" b="1" dirty="0" err="1">
                <a:solidFill>
                  <a:schemeClr val="accent4"/>
                </a:solidFill>
              </a:rPr>
              <a:t>Teknologi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peralatan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dibutuhkan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operasional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Perkirakan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biaya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pembelian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pemeliharaan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pembaruan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bagaimana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efisiensi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FA494-6ECB-8F4B-9565-196627F84FC7}"/>
              </a:ext>
            </a:extLst>
          </p:cNvPr>
          <p:cNvSpPr txBox="1"/>
          <p:nvPr/>
        </p:nvSpPr>
        <p:spPr>
          <a:xfrm>
            <a:off x="6352389" y="2567736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34BE4-74EE-6628-55C1-43694F44683C}"/>
              </a:ext>
            </a:extLst>
          </p:cNvPr>
          <p:cNvSpPr txBox="1"/>
          <p:nvPr/>
        </p:nvSpPr>
        <p:spPr>
          <a:xfrm>
            <a:off x="7038651" y="2339580"/>
            <a:ext cx="4497789" cy="23698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 err="1">
                <a:solidFill>
                  <a:schemeClr val="accent3"/>
                </a:solidFill>
              </a:rPr>
              <a:t>Jadwal</a:t>
            </a:r>
            <a:r>
              <a:rPr lang="en-ID" b="1" dirty="0">
                <a:solidFill>
                  <a:schemeClr val="accent3"/>
                </a:solidFill>
              </a:rPr>
              <a:t> </a:t>
            </a:r>
            <a:r>
              <a:rPr lang="en-ID" b="1" dirty="0" err="1">
                <a:solidFill>
                  <a:schemeClr val="accent3"/>
                </a:solidFill>
              </a:rPr>
              <a:t>Operasional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Rincikan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jam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operasional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harian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mingguan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pembagian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kegiatan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produksi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pengiriman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perawatan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Berikan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estimasi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penyelesaian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tahapan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operasional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just"/>
            <a:endParaRPr lang="en-ID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B57673-3019-748B-0110-98FE902DE726}"/>
              </a:ext>
            </a:extLst>
          </p:cNvPr>
          <p:cNvSpPr txBox="1"/>
          <p:nvPr/>
        </p:nvSpPr>
        <p:spPr>
          <a:xfrm>
            <a:off x="6379645" y="462281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01D918-B6F7-51CE-BCCC-437D50A5CE68}"/>
              </a:ext>
            </a:extLst>
          </p:cNvPr>
          <p:cNvSpPr txBox="1"/>
          <p:nvPr/>
        </p:nvSpPr>
        <p:spPr>
          <a:xfrm>
            <a:off x="7065909" y="4395873"/>
            <a:ext cx="4374279" cy="209288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>
                <a:solidFill>
                  <a:schemeClr val="accent2"/>
                </a:solidFill>
              </a:rPr>
              <a:t>Proses </a:t>
            </a:r>
            <a:r>
              <a:rPr lang="en-ID" b="1" dirty="0" err="1">
                <a:solidFill>
                  <a:schemeClr val="accent2"/>
                </a:solidFill>
              </a:rPr>
              <a:t>Pengendalian</a:t>
            </a:r>
            <a:r>
              <a:rPr lang="en-ID" b="1" dirty="0">
                <a:solidFill>
                  <a:schemeClr val="accent2"/>
                </a:solidFill>
              </a:rPr>
              <a:t> Mutu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langkah-langkah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menjaga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kualitas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Sertakan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mekanisme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inspeksi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pengujian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survei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kepuasan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Rincikan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mutu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diacu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ISO, HACCP,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742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062838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600216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KEWIRAUSAHAAN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7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189838" y="2045537"/>
            <a:ext cx="6391846" cy="1832918"/>
            <a:chOff x="5050848" y="1937509"/>
            <a:chExt cx="6391846" cy="18329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5050848" y="1937509"/>
              <a:ext cx="6391846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DESKRIPSI PRODUK ATAU JASA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98" y="339077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KEWIRAUSAHAAN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25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C64A0-ED28-400E-B11A-B68E03FC4F0F}"/>
              </a:ext>
            </a:extLst>
          </p:cNvPr>
          <p:cNvSpPr txBox="1"/>
          <p:nvPr/>
        </p:nvSpPr>
        <p:spPr>
          <a:xfrm>
            <a:off x="1018631" y="2899944"/>
            <a:ext cx="7903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800" dirty="0" err="1">
                <a:solidFill>
                  <a:schemeClr val="bg1"/>
                </a:solidFill>
              </a:rPr>
              <a:t>Menjelaskan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secara</a:t>
            </a:r>
            <a:r>
              <a:rPr lang="en-ID" sz="2800" dirty="0">
                <a:solidFill>
                  <a:schemeClr val="bg1"/>
                </a:solidFill>
              </a:rPr>
              <a:t> detail </a:t>
            </a:r>
            <a:r>
              <a:rPr lang="en-ID" sz="2800" dirty="0" err="1">
                <a:solidFill>
                  <a:schemeClr val="bg1"/>
                </a:solidFill>
              </a:rPr>
              <a:t>apa</a:t>
            </a:r>
            <a:r>
              <a:rPr lang="en-ID" sz="2800" dirty="0">
                <a:solidFill>
                  <a:schemeClr val="bg1"/>
                </a:solidFill>
              </a:rPr>
              <a:t> yang </a:t>
            </a:r>
            <a:r>
              <a:rPr lang="en-ID" sz="2800" dirty="0" err="1">
                <a:solidFill>
                  <a:schemeClr val="bg1"/>
                </a:solidFill>
              </a:rPr>
              <a:t>ditawarkan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bisnis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kepada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pelanggan</a:t>
            </a:r>
            <a:r>
              <a:rPr lang="en-ID" sz="2800" dirty="0">
                <a:solidFill>
                  <a:schemeClr val="bg1"/>
                </a:solidFill>
              </a:rPr>
              <a:t>. Bagian </a:t>
            </a:r>
            <a:r>
              <a:rPr lang="en-ID" sz="2800" dirty="0" err="1">
                <a:solidFill>
                  <a:schemeClr val="bg1"/>
                </a:solidFill>
              </a:rPr>
              <a:t>ini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harus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memberikan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pemahaman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tentang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fitur</a:t>
            </a:r>
            <a:r>
              <a:rPr lang="en-ID" sz="2800" dirty="0">
                <a:solidFill>
                  <a:schemeClr val="bg1"/>
                </a:solidFill>
              </a:rPr>
              <a:t>, </a:t>
            </a:r>
            <a:r>
              <a:rPr lang="en-ID" sz="2800" dirty="0" err="1">
                <a:solidFill>
                  <a:schemeClr val="bg1"/>
                </a:solidFill>
              </a:rPr>
              <a:t>manfaat</a:t>
            </a:r>
            <a:r>
              <a:rPr lang="en-ID" sz="2800" dirty="0">
                <a:solidFill>
                  <a:schemeClr val="bg1"/>
                </a:solidFill>
              </a:rPr>
              <a:t>, dan </a:t>
            </a:r>
            <a:r>
              <a:rPr lang="en-ID" sz="2800" dirty="0" err="1">
                <a:solidFill>
                  <a:schemeClr val="bg1"/>
                </a:solidFill>
              </a:rPr>
              <a:t>keunggulan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produk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atau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jasa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dibandingkan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kompetitor</a:t>
            </a:r>
            <a:endParaRPr lang="ko-KR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59224-8A2C-4C58-A0CC-597E689195A6}"/>
              </a:ext>
            </a:extLst>
          </p:cNvPr>
          <p:cNvSpPr txBox="1"/>
          <p:nvPr/>
        </p:nvSpPr>
        <p:spPr>
          <a:xfrm>
            <a:off x="1018631" y="1900757"/>
            <a:ext cx="79039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DESKRIPSI PRODUKATAU JASA</a:t>
            </a:r>
            <a:endParaRPr lang="en-US" altLang="ko-KR" sz="4800" b="1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173E4-7029-BF0E-7838-BEC15DE0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B873DED-47B5-AE7F-D806-FE729021CA14}"/>
              </a:ext>
            </a:extLst>
          </p:cNvPr>
          <p:cNvGrpSpPr/>
          <p:nvPr/>
        </p:nvGrpSpPr>
        <p:grpSpPr>
          <a:xfrm>
            <a:off x="5189838" y="1300820"/>
            <a:ext cx="6391846" cy="2577635"/>
            <a:chOff x="5050848" y="1192792"/>
            <a:chExt cx="6391846" cy="25776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6027BE-CF99-264C-5DC2-D10ADE0358C4}"/>
                </a:ext>
              </a:extLst>
            </p:cNvPr>
            <p:cNvSpPr txBox="1"/>
            <p:nvPr/>
          </p:nvSpPr>
          <p:spPr>
            <a:xfrm>
              <a:off x="5050848" y="1192792"/>
              <a:ext cx="6391846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ELEMEN UTAMA DESKRIPSI PRODUK ATAU JASA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F84426-1A47-EF29-EE34-6F933195A5DC}"/>
                </a:ext>
              </a:extLst>
            </p:cNvPr>
            <p:cNvSpPr txBox="1"/>
            <p:nvPr/>
          </p:nvSpPr>
          <p:spPr>
            <a:xfrm>
              <a:off x="6665598" y="339077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KEWIRAUSAHAAN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30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05692" y="4531126"/>
            <a:ext cx="379693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ELEMEN UTAMA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8550FA-DE31-4CA1-A402-B988BCA77C6E}"/>
              </a:ext>
            </a:extLst>
          </p:cNvPr>
          <p:cNvSpPr>
            <a:spLocks noChangeAspect="1"/>
          </p:cNvSpPr>
          <p:nvPr/>
        </p:nvSpPr>
        <p:spPr>
          <a:xfrm>
            <a:off x="6516751" y="4625449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E0340-DB55-4530-A1BE-C0ECA893512D}"/>
              </a:ext>
            </a:extLst>
          </p:cNvPr>
          <p:cNvSpPr>
            <a:spLocks noChangeAspect="1"/>
          </p:cNvSpPr>
          <p:nvPr/>
        </p:nvSpPr>
        <p:spPr>
          <a:xfrm>
            <a:off x="6544007" y="2829317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D8FADF-1D74-4928-8796-D7E950BC741E}"/>
              </a:ext>
            </a:extLst>
          </p:cNvPr>
          <p:cNvSpPr>
            <a:spLocks noChangeAspect="1"/>
          </p:cNvSpPr>
          <p:nvPr/>
        </p:nvSpPr>
        <p:spPr>
          <a:xfrm>
            <a:off x="6571263" y="1159147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F1C30-5C5E-4005-A7A4-DB2B5E725CFF}"/>
              </a:ext>
            </a:extLst>
          </p:cNvPr>
          <p:cNvSpPr txBox="1"/>
          <p:nvPr/>
        </p:nvSpPr>
        <p:spPr>
          <a:xfrm>
            <a:off x="6585330" y="1222982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2BA3B-7453-43BA-94E7-D5EC46E06D68}"/>
              </a:ext>
            </a:extLst>
          </p:cNvPr>
          <p:cNvSpPr txBox="1"/>
          <p:nvPr/>
        </p:nvSpPr>
        <p:spPr>
          <a:xfrm>
            <a:off x="7284782" y="1012686"/>
            <a:ext cx="404660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nl-NL" b="1" dirty="0">
                <a:solidFill>
                  <a:schemeClr val="accent2"/>
                </a:solidFill>
              </a:rPr>
              <a:t>Nama dan Jenis Produk Atau Jasa</a:t>
            </a:r>
          </a:p>
          <a:p>
            <a:pPr algn="just"/>
            <a:r>
              <a:rPr lang="en-ID" dirty="0" err="1">
                <a:solidFill>
                  <a:schemeClr val="accent2"/>
                </a:solidFill>
              </a:rPr>
              <a:t>Berikan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nama</a:t>
            </a:r>
            <a:r>
              <a:rPr lang="en-ID" dirty="0">
                <a:solidFill>
                  <a:schemeClr val="accent2"/>
                </a:solidFill>
              </a:rPr>
              <a:t> yang </a:t>
            </a:r>
            <a:r>
              <a:rPr lang="en-ID" dirty="0" err="1">
                <a:solidFill>
                  <a:schemeClr val="accent2"/>
                </a:solidFill>
              </a:rPr>
              <a:t>jelas</a:t>
            </a:r>
            <a:r>
              <a:rPr lang="en-ID" dirty="0">
                <a:solidFill>
                  <a:schemeClr val="accent2"/>
                </a:solidFill>
              </a:rPr>
              <a:t> dan </a:t>
            </a:r>
            <a:r>
              <a:rPr lang="en-ID" dirty="0" err="1">
                <a:solidFill>
                  <a:schemeClr val="accent2"/>
                </a:solidFill>
              </a:rPr>
              <a:t>spesifik</a:t>
            </a:r>
            <a:r>
              <a:rPr lang="en-ID" dirty="0">
                <a:solidFill>
                  <a:schemeClr val="accent2"/>
                </a:solidFill>
              </a:rPr>
              <a:t>, </a:t>
            </a:r>
            <a:r>
              <a:rPr lang="en-ID" dirty="0" err="1">
                <a:solidFill>
                  <a:schemeClr val="accent2"/>
                </a:solidFill>
              </a:rPr>
              <a:t>serta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jelaskan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kategori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produk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atau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jasa</a:t>
            </a:r>
            <a:r>
              <a:rPr lang="en-ID" dirty="0">
                <a:solidFill>
                  <a:schemeClr val="accent2"/>
                </a:solidFill>
              </a:rPr>
              <a:t> yang </a:t>
            </a:r>
            <a:r>
              <a:rPr lang="en-ID" dirty="0" err="1">
                <a:solidFill>
                  <a:schemeClr val="accent2"/>
                </a:solidFill>
              </a:rPr>
              <a:t>tawarkan</a:t>
            </a:r>
            <a:r>
              <a:rPr lang="en-ID" dirty="0">
                <a:solidFill>
                  <a:schemeClr val="accent2"/>
                </a:solidFill>
              </a:rPr>
              <a:t>.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01505-7FC3-4CFF-9C50-CBDA5523A059}"/>
              </a:ext>
            </a:extLst>
          </p:cNvPr>
          <p:cNvSpPr txBox="1"/>
          <p:nvPr/>
        </p:nvSpPr>
        <p:spPr>
          <a:xfrm>
            <a:off x="6571263" y="2911012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30679-F535-411F-9928-4398F5E14659}"/>
              </a:ext>
            </a:extLst>
          </p:cNvPr>
          <p:cNvSpPr txBox="1"/>
          <p:nvPr/>
        </p:nvSpPr>
        <p:spPr>
          <a:xfrm>
            <a:off x="7257526" y="2682856"/>
            <a:ext cx="404660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 err="1">
                <a:solidFill>
                  <a:schemeClr val="accent3"/>
                </a:solidFill>
              </a:rPr>
              <a:t>Deskripsi</a:t>
            </a:r>
            <a:r>
              <a:rPr lang="en-ID" b="1" dirty="0">
                <a:solidFill>
                  <a:schemeClr val="accent3"/>
                </a:solidFill>
              </a:rPr>
              <a:t> </a:t>
            </a:r>
            <a:r>
              <a:rPr lang="en-ID" b="1" dirty="0" err="1">
                <a:solidFill>
                  <a:schemeClr val="accent3"/>
                </a:solidFill>
              </a:rPr>
              <a:t>Produk</a:t>
            </a:r>
            <a:r>
              <a:rPr lang="en-ID" b="1" dirty="0">
                <a:solidFill>
                  <a:schemeClr val="accent3"/>
                </a:solidFill>
              </a:rPr>
              <a:t> </a:t>
            </a:r>
            <a:r>
              <a:rPr lang="en-ID" b="1" dirty="0" err="1">
                <a:solidFill>
                  <a:schemeClr val="accent3"/>
                </a:solidFill>
              </a:rPr>
              <a:t>Atau</a:t>
            </a:r>
            <a:r>
              <a:rPr lang="en-ID" b="1" dirty="0">
                <a:solidFill>
                  <a:schemeClr val="accent3"/>
                </a:solidFill>
              </a:rPr>
              <a:t> Jasa</a:t>
            </a:r>
          </a:p>
          <a:p>
            <a:pPr algn="just"/>
            <a:r>
              <a:rPr lang="en-ID" dirty="0" err="1">
                <a:solidFill>
                  <a:schemeClr val="accent3"/>
                </a:solidFill>
              </a:rPr>
              <a:t>Jelaskan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apa</a:t>
            </a:r>
            <a:r>
              <a:rPr lang="en-ID" dirty="0">
                <a:solidFill>
                  <a:schemeClr val="accent3"/>
                </a:solidFill>
              </a:rPr>
              <a:t> yang </a:t>
            </a:r>
            <a:r>
              <a:rPr lang="en-ID" dirty="0" err="1">
                <a:solidFill>
                  <a:schemeClr val="accent3"/>
                </a:solidFill>
              </a:rPr>
              <a:t>ditawarkan</a:t>
            </a:r>
            <a:r>
              <a:rPr lang="en-ID" dirty="0">
                <a:solidFill>
                  <a:schemeClr val="accent3"/>
                </a:solidFill>
              </a:rPr>
              <a:t>, </a:t>
            </a:r>
            <a:r>
              <a:rPr lang="en-ID" dirty="0" err="1">
                <a:solidFill>
                  <a:schemeClr val="accent3"/>
                </a:solidFill>
              </a:rPr>
              <a:t>termasuk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fitur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utama</a:t>
            </a:r>
            <a:r>
              <a:rPr lang="en-ID" dirty="0">
                <a:solidFill>
                  <a:schemeClr val="accent3"/>
                </a:solidFill>
              </a:rPr>
              <a:t> dan </a:t>
            </a:r>
            <a:r>
              <a:rPr lang="en-ID" dirty="0" err="1">
                <a:solidFill>
                  <a:schemeClr val="accent3"/>
                </a:solidFill>
              </a:rPr>
              <a:t>fungsi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produk</a:t>
            </a:r>
            <a:r>
              <a:rPr lang="en-ID" dirty="0">
                <a:solidFill>
                  <a:schemeClr val="accent3"/>
                </a:solidFill>
              </a:rPr>
              <a:t>/</a:t>
            </a:r>
            <a:r>
              <a:rPr lang="en-ID" dirty="0" err="1">
                <a:solidFill>
                  <a:schemeClr val="accent3"/>
                </a:solidFill>
              </a:rPr>
              <a:t>jasa</a:t>
            </a:r>
            <a:r>
              <a:rPr lang="en-ID" dirty="0">
                <a:solidFill>
                  <a:schemeClr val="accent3"/>
                </a:solidFill>
              </a:rPr>
              <a:t>.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AA981-0E4D-406B-A1FB-730D57E9690F}"/>
              </a:ext>
            </a:extLst>
          </p:cNvPr>
          <p:cNvSpPr txBox="1"/>
          <p:nvPr/>
        </p:nvSpPr>
        <p:spPr>
          <a:xfrm>
            <a:off x="6544007" y="4705929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B44AD-0B24-4E65-9351-2B9EEAD6FF2C}"/>
              </a:ext>
            </a:extLst>
          </p:cNvPr>
          <p:cNvSpPr txBox="1"/>
          <p:nvPr/>
        </p:nvSpPr>
        <p:spPr>
          <a:xfrm>
            <a:off x="7230272" y="4478988"/>
            <a:ext cx="404660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 err="1">
                <a:solidFill>
                  <a:schemeClr val="accent1"/>
                </a:solidFill>
              </a:rPr>
              <a:t>Manfaat</a:t>
            </a:r>
            <a:r>
              <a:rPr lang="en-ID" b="1" dirty="0">
                <a:solidFill>
                  <a:schemeClr val="accent1"/>
                </a:solidFill>
              </a:rPr>
              <a:t> Utama</a:t>
            </a:r>
          </a:p>
          <a:p>
            <a:pPr algn="just"/>
            <a:r>
              <a:rPr lang="en-ID" dirty="0" err="1">
                <a:solidFill>
                  <a:schemeClr val="accent1"/>
                </a:solidFill>
              </a:rPr>
              <a:t>Jelaskan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bagaimana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produk</a:t>
            </a:r>
            <a:r>
              <a:rPr lang="en-ID" dirty="0">
                <a:solidFill>
                  <a:schemeClr val="accent1"/>
                </a:solidFill>
              </a:rPr>
              <a:t>/</a:t>
            </a:r>
            <a:r>
              <a:rPr lang="en-ID" dirty="0" err="1">
                <a:solidFill>
                  <a:schemeClr val="accent1"/>
                </a:solidFill>
              </a:rPr>
              <a:t>jasa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memecahkan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masalah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atau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memenuhi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kebutuhan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pelanggan</a:t>
            </a:r>
            <a:r>
              <a:rPr lang="en-ID" dirty="0">
                <a:solidFill>
                  <a:schemeClr val="accent1"/>
                </a:solidFill>
              </a:rPr>
              <a:t>.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C416-EE7A-F8D3-43D2-2C1EFC85C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AA3AF-E0DA-D622-BF38-EC55508EAB47}"/>
              </a:ext>
            </a:extLst>
          </p:cNvPr>
          <p:cNvSpPr txBox="1"/>
          <p:nvPr/>
        </p:nvSpPr>
        <p:spPr>
          <a:xfrm>
            <a:off x="905692" y="4531126"/>
            <a:ext cx="379693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ELEMEN UTAMA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604418-6928-3FA9-641F-46862F74D6D9}"/>
              </a:ext>
            </a:extLst>
          </p:cNvPr>
          <p:cNvSpPr>
            <a:spLocks noChangeAspect="1"/>
          </p:cNvSpPr>
          <p:nvPr/>
        </p:nvSpPr>
        <p:spPr>
          <a:xfrm>
            <a:off x="6516751" y="4625449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1F627C-9D0D-E12E-897E-1D14C610C5E7}"/>
              </a:ext>
            </a:extLst>
          </p:cNvPr>
          <p:cNvSpPr>
            <a:spLocks noChangeAspect="1"/>
          </p:cNvSpPr>
          <p:nvPr/>
        </p:nvSpPr>
        <p:spPr>
          <a:xfrm>
            <a:off x="6544007" y="2829317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7EA00-8584-789B-9518-6D6AC5006B6A}"/>
              </a:ext>
            </a:extLst>
          </p:cNvPr>
          <p:cNvSpPr>
            <a:spLocks noChangeAspect="1"/>
          </p:cNvSpPr>
          <p:nvPr/>
        </p:nvSpPr>
        <p:spPr>
          <a:xfrm>
            <a:off x="6571263" y="1159147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51989-FF69-3362-825E-780CDE3A5C5A}"/>
              </a:ext>
            </a:extLst>
          </p:cNvPr>
          <p:cNvSpPr txBox="1"/>
          <p:nvPr/>
        </p:nvSpPr>
        <p:spPr>
          <a:xfrm>
            <a:off x="6585330" y="1222982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1E3A8-1769-F312-C7C4-E8EFD98C4E54}"/>
              </a:ext>
            </a:extLst>
          </p:cNvPr>
          <p:cNvSpPr txBox="1"/>
          <p:nvPr/>
        </p:nvSpPr>
        <p:spPr>
          <a:xfrm>
            <a:off x="7284782" y="1012686"/>
            <a:ext cx="404660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fi-FI" b="1" dirty="0">
                <a:solidFill>
                  <a:schemeClr val="accent4"/>
                </a:solidFill>
              </a:rPr>
              <a:t>Proses Produksi atau Pelaksanaan Jasa</a:t>
            </a:r>
          </a:p>
          <a:p>
            <a:pPr algn="just"/>
            <a:r>
              <a:rPr lang="en-ID" dirty="0">
                <a:solidFill>
                  <a:schemeClr val="accent4"/>
                </a:solidFill>
              </a:rPr>
              <a:t>Jika </a:t>
            </a:r>
            <a:r>
              <a:rPr lang="en-ID" dirty="0" err="1">
                <a:solidFill>
                  <a:schemeClr val="accent4"/>
                </a:solidFill>
              </a:rPr>
              <a:t>relevan</a:t>
            </a:r>
            <a:r>
              <a:rPr lang="en-ID" dirty="0">
                <a:solidFill>
                  <a:schemeClr val="accent4"/>
                </a:solidFill>
              </a:rPr>
              <a:t>, </a:t>
            </a:r>
            <a:r>
              <a:rPr lang="en-ID" dirty="0" err="1">
                <a:solidFill>
                  <a:schemeClr val="accent4"/>
                </a:solidFill>
              </a:rPr>
              <a:t>jelaskan</a:t>
            </a:r>
            <a:r>
              <a:rPr lang="en-ID" dirty="0">
                <a:solidFill>
                  <a:schemeClr val="accent4"/>
                </a:solidFill>
              </a:rPr>
              <a:t> </a:t>
            </a:r>
            <a:r>
              <a:rPr lang="en-ID" dirty="0" err="1">
                <a:solidFill>
                  <a:schemeClr val="accent4"/>
                </a:solidFill>
              </a:rPr>
              <a:t>bagaimana</a:t>
            </a:r>
            <a:r>
              <a:rPr lang="en-ID" dirty="0">
                <a:solidFill>
                  <a:schemeClr val="accent4"/>
                </a:solidFill>
              </a:rPr>
              <a:t> </a:t>
            </a:r>
            <a:r>
              <a:rPr lang="en-ID" dirty="0" err="1">
                <a:solidFill>
                  <a:schemeClr val="accent4"/>
                </a:solidFill>
              </a:rPr>
              <a:t>produk</a:t>
            </a:r>
            <a:r>
              <a:rPr lang="en-ID" dirty="0">
                <a:solidFill>
                  <a:schemeClr val="accent4"/>
                </a:solidFill>
              </a:rPr>
              <a:t>/</a:t>
            </a:r>
            <a:r>
              <a:rPr lang="en-ID" dirty="0" err="1">
                <a:solidFill>
                  <a:schemeClr val="accent4"/>
                </a:solidFill>
              </a:rPr>
              <a:t>jasa</a:t>
            </a:r>
            <a:r>
              <a:rPr lang="en-ID" dirty="0">
                <a:solidFill>
                  <a:schemeClr val="accent4"/>
                </a:solidFill>
              </a:rPr>
              <a:t> </a:t>
            </a:r>
            <a:r>
              <a:rPr lang="en-ID" dirty="0" err="1">
                <a:solidFill>
                  <a:schemeClr val="accent4"/>
                </a:solidFill>
              </a:rPr>
              <a:t>dibuat</a:t>
            </a:r>
            <a:r>
              <a:rPr lang="en-ID" dirty="0">
                <a:solidFill>
                  <a:schemeClr val="accent4"/>
                </a:solidFill>
              </a:rPr>
              <a:t> </a:t>
            </a:r>
            <a:r>
              <a:rPr lang="en-ID" dirty="0" err="1">
                <a:solidFill>
                  <a:schemeClr val="accent4"/>
                </a:solidFill>
              </a:rPr>
              <a:t>atau</a:t>
            </a:r>
            <a:r>
              <a:rPr lang="en-ID" dirty="0">
                <a:solidFill>
                  <a:schemeClr val="accent4"/>
                </a:solidFill>
              </a:rPr>
              <a:t> </a:t>
            </a:r>
            <a:r>
              <a:rPr lang="en-ID" dirty="0" err="1">
                <a:solidFill>
                  <a:schemeClr val="accent4"/>
                </a:solidFill>
              </a:rPr>
              <a:t>disediakan</a:t>
            </a:r>
            <a:r>
              <a:rPr lang="en-ID" dirty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D417C-B804-B544-1403-5D0ED782C085}"/>
              </a:ext>
            </a:extLst>
          </p:cNvPr>
          <p:cNvSpPr txBox="1"/>
          <p:nvPr/>
        </p:nvSpPr>
        <p:spPr>
          <a:xfrm>
            <a:off x="6571263" y="2911012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95678-10CE-87A0-2AD3-C2E628252E78}"/>
              </a:ext>
            </a:extLst>
          </p:cNvPr>
          <p:cNvSpPr txBox="1"/>
          <p:nvPr/>
        </p:nvSpPr>
        <p:spPr>
          <a:xfrm>
            <a:off x="7257526" y="2682856"/>
            <a:ext cx="404660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 err="1">
                <a:solidFill>
                  <a:schemeClr val="accent3"/>
                </a:solidFill>
              </a:rPr>
              <a:t>Diferensiasi</a:t>
            </a:r>
            <a:r>
              <a:rPr lang="en-ID" b="1" dirty="0">
                <a:solidFill>
                  <a:schemeClr val="accent3"/>
                </a:solidFill>
              </a:rPr>
              <a:t> </a:t>
            </a:r>
            <a:r>
              <a:rPr lang="en-ID" b="1" dirty="0" err="1">
                <a:solidFill>
                  <a:schemeClr val="accent3"/>
                </a:solidFill>
              </a:rPr>
              <a:t>Produk</a:t>
            </a:r>
            <a:r>
              <a:rPr lang="en-ID" b="1" dirty="0">
                <a:solidFill>
                  <a:schemeClr val="accent3"/>
                </a:solidFill>
              </a:rPr>
              <a:t> </a:t>
            </a:r>
            <a:r>
              <a:rPr lang="en-ID" b="1" dirty="0" err="1">
                <a:solidFill>
                  <a:schemeClr val="accent3"/>
                </a:solidFill>
              </a:rPr>
              <a:t>atau</a:t>
            </a:r>
            <a:r>
              <a:rPr lang="en-ID" b="1" dirty="0">
                <a:solidFill>
                  <a:schemeClr val="accent3"/>
                </a:solidFill>
              </a:rPr>
              <a:t> Jasa</a:t>
            </a:r>
          </a:p>
          <a:p>
            <a:pPr algn="just"/>
            <a:r>
              <a:rPr lang="en-ID" dirty="0" err="1">
                <a:solidFill>
                  <a:schemeClr val="accent3"/>
                </a:solidFill>
              </a:rPr>
              <a:t>Jelaskan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apa</a:t>
            </a:r>
            <a:r>
              <a:rPr lang="en-ID" dirty="0">
                <a:solidFill>
                  <a:schemeClr val="accent3"/>
                </a:solidFill>
              </a:rPr>
              <a:t> yang </a:t>
            </a:r>
            <a:r>
              <a:rPr lang="en-ID" dirty="0" err="1">
                <a:solidFill>
                  <a:schemeClr val="accent3"/>
                </a:solidFill>
              </a:rPr>
              <a:t>membuat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produk</a:t>
            </a:r>
            <a:r>
              <a:rPr lang="en-ID" dirty="0">
                <a:solidFill>
                  <a:schemeClr val="accent3"/>
                </a:solidFill>
              </a:rPr>
              <a:t>/</a:t>
            </a:r>
            <a:r>
              <a:rPr lang="en-ID" dirty="0" err="1">
                <a:solidFill>
                  <a:schemeClr val="accent3"/>
                </a:solidFill>
              </a:rPr>
              <a:t>jasa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unik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dibandingkan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dengan</a:t>
            </a:r>
            <a:r>
              <a:rPr lang="en-ID" dirty="0">
                <a:solidFill>
                  <a:schemeClr val="accent3"/>
                </a:solidFill>
              </a:rPr>
              <a:t> </a:t>
            </a:r>
            <a:r>
              <a:rPr lang="en-ID" dirty="0" err="1">
                <a:solidFill>
                  <a:schemeClr val="accent3"/>
                </a:solidFill>
              </a:rPr>
              <a:t>kompetitor</a:t>
            </a:r>
            <a:r>
              <a:rPr lang="en-ID" dirty="0">
                <a:solidFill>
                  <a:schemeClr val="accent3"/>
                </a:solidFill>
              </a:rPr>
              <a:t>.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A28C3-EAF3-25AE-E6BF-82EE27EC8834}"/>
              </a:ext>
            </a:extLst>
          </p:cNvPr>
          <p:cNvSpPr txBox="1"/>
          <p:nvPr/>
        </p:nvSpPr>
        <p:spPr>
          <a:xfrm>
            <a:off x="6544007" y="4705929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21C05C-C830-66F0-9139-50803CF621F9}"/>
              </a:ext>
            </a:extLst>
          </p:cNvPr>
          <p:cNvSpPr txBox="1"/>
          <p:nvPr/>
        </p:nvSpPr>
        <p:spPr>
          <a:xfrm>
            <a:off x="7230272" y="4478988"/>
            <a:ext cx="4046606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>
                <a:solidFill>
                  <a:schemeClr val="accent1"/>
                </a:solidFill>
              </a:rPr>
              <a:t>Varian </a:t>
            </a:r>
            <a:r>
              <a:rPr lang="en-ID" b="1" dirty="0" err="1">
                <a:solidFill>
                  <a:schemeClr val="accent1"/>
                </a:solidFill>
              </a:rPr>
              <a:t>Produk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atau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Paket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Layanan</a:t>
            </a:r>
            <a:endParaRPr lang="en-ID" b="1" dirty="0">
              <a:solidFill>
                <a:schemeClr val="accent1"/>
              </a:solidFill>
            </a:endParaRPr>
          </a:p>
          <a:p>
            <a:pPr algn="just"/>
            <a:r>
              <a:rPr lang="en-ID" dirty="0">
                <a:solidFill>
                  <a:schemeClr val="accent1"/>
                </a:solidFill>
              </a:rPr>
              <a:t>Jika </a:t>
            </a:r>
            <a:r>
              <a:rPr lang="en-ID" dirty="0" err="1">
                <a:solidFill>
                  <a:schemeClr val="accent1"/>
                </a:solidFill>
              </a:rPr>
              <a:t>ada</a:t>
            </a:r>
            <a:r>
              <a:rPr lang="en-ID" dirty="0">
                <a:solidFill>
                  <a:schemeClr val="accent1"/>
                </a:solidFill>
              </a:rPr>
              <a:t>, </a:t>
            </a:r>
            <a:r>
              <a:rPr lang="en-ID" dirty="0" err="1">
                <a:solidFill>
                  <a:schemeClr val="accent1"/>
                </a:solidFill>
              </a:rPr>
              <a:t>jelaskan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varian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atau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paket</a:t>
            </a:r>
            <a:r>
              <a:rPr lang="en-ID" dirty="0">
                <a:solidFill>
                  <a:schemeClr val="accent1"/>
                </a:solidFill>
              </a:rPr>
              <a:t> yang </a:t>
            </a:r>
            <a:r>
              <a:rPr lang="en-ID" dirty="0" err="1">
                <a:solidFill>
                  <a:schemeClr val="accent1"/>
                </a:solidFill>
              </a:rPr>
              <a:t>tersedia</a:t>
            </a:r>
            <a:r>
              <a:rPr lang="en-ID" dirty="0">
                <a:solidFill>
                  <a:schemeClr val="accent1"/>
                </a:solidFill>
              </a:rPr>
              <a:t>.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788C4-A242-880B-1DCC-4F6CFE0B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39CF7-CFE7-0E35-C210-3079C9C9AFDF}"/>
              </a:ext>
            </a:extLst>
          </p:cNvPr>
          <p:cNvSpPr txBox="1"/>
          <p:nvPr/>
        </p:nvSpPr>
        <p:spPr>
          <a:xfrm>
            <a:off x="905692" y="4531126"/>
            <a:ext cx="379693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ELEMEN UTAMA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C09808-25F3-0738-C2D9-3275A455E61F}"/>
              </a:ext>
            </a:extLst>
          </p:cNvPr>
          <p:cNvSpPr>
            <a:spLocks noChangeAspect="1"/>
          </p:cNvSpPr>
          <p:nvPr/>
        </p:nvSpPr>
        <p:spPr>
          <a:xfrm>
            <a:off x="6575195" y="2975296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D3F5-046E-52B2-B220-641DDDF210AE}"/>
              </a:ext>
            </a:extLst>
          </p:cNvPr>
          <p:cNvSpPr>
            <a:spLocks noChangeAspect="1"/>
          </p:cNvSpPr>
          <p:nvPr/>
        </p:nvSpPr>
        <p:spPr>
          <a:xfrm>
            <a:off x="6571263" y="1159147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CD69F-4AC5-1505-5E63-AD53B91EB4CB}"/>
              </a:ext>
            </a:extLst>
          </p:cNvPr>
          <p:cNvSpPr txBox="1"/>
          <p:nvPr/>
        </p:nvSpPr>
        <p:spPr>
          <a:xfrm>
            <a:off x="6585330" y="1222982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84EFE-22B5-4B67-0989-C84255B4F9F7}"/>
              </a:ext>
            </a:extLst>
          </p:cNvPr>
          <p:cNvSpPr txBox="1"/>
          <p:nvPr/>
        </p:nvSpPr>
        <p:spPr>
          <a:xfrm>
            <a:off x="7302783" y="1012686"/>
            <a:ext cx="404660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>
                <a:solidFill>
                  <a:schemeClr val="accent2"/>
                </a:solidFill>
              </a:rPr>
              <a:t>Harga dan </a:t>
            </a:r>
            <a:r>
              <a:rPr lang="en-ID" b="1" dirty="0" err="1">
                <a:solidFill>
                  <a:schemeClr val="accent2"/>
                </a:solidFill>
              </a:rPr>
              <a:t>Penetapan</a:t>
            </a:r>
            <a:r>
              <a:rPr lang="en-ID" b="1" dirty="0">
                <a:solidFill>
                  <a:schemeClr val="accent2"/>
                </a:solidFill>
              </a:rPr>
              <a:t> Harga</a:t>
            </a:r>
          </a:p>
          <a:p>
            <a:pPr algn="just"/>
            <a:r>
              <a:rPr lang="en-ID" dirty="0" err="1">
                <a:solidFill>
                  <a:schemeClr val="accent2"/>
                </a:solidFill>
              </a:rPr>
              <a:t>Sertakan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informasi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tentang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harga</a:t>
            </a:r>
            <a:r>
              <a:rPr lang="en-ID" dirty="0">
                <a:solidFill>
                  <a:schemeClr val="accent2"/>
                </a:solidFill>
              </a:rPr>
              <a:t> dan strategi </a:t>
            </a:r>
            <a:r>
              <a:rPr lang="en-ID" dirty="0" err="1">
                <a:solidFill>
                  <a:schemeClr val="accent2"/>
                </a:solidFill>
              </a:rPr>
              <a:t>penetapan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 err="1">
                <a:solidFill>
                  <a:schemeClr val="accent2"/>
                </a:solidFill>
              </a:rPr>
              <a:t>harga</a:t>
            </a:r>
            <a:endParaRPr lang="en-ID" dirty="0">
              <a:solidFill>
                <a:schemeClr val="accent2"/>
              </a:solidFill>
            </a:endParaRPr>
          </a:p>
          <a:p>
            <a:pPr algn="just"/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5553D-CD2C-FB91-4111-CB66F86B3B91}"/>
              </a:ext>
            </a:extLst>
          </p:cNvPr>
          <p:cNvSpPr txBox="1"/>
          <p:nvPr/>
        </p:nvSpPr>
        <p:spPr>
          <a:xfrm>
            <a:off x="6602451" y="3055776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06D09-739B-1299-9117-CC6DDC6138A1}"/>
              </a:ext>
            </a:extLst>
          </p:cNvPr>
          <p:cNvSpPr txBox="1"/>
          <p:nvPr/>
        </p:nvSpPr>
        <p:spPr>
          <a:xfrm>
            <a:off x="7288716" y="2828835"/>
            <a:ext cx="404660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ID" b="1" dirty="0" err="1">
                <a:solidFill>
                  <a:schemeClr val="accent1"/>
                </a:solidFill>
              </a:rPr>
              <a:t>Teknologi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atau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Inovasi</a:t>
            </a:r>
            <a:endParaRPr lang="en-ID" b="1" dirty="0">
              <a:solidFill>
                <a:schemeClr val="accent1"/>
              </a:solidFill>
            </a:endParaRPr>
          </a:p>
          <a:p>
            <a:pPr algn="just"/>
            <a:r>
              <a:rPr lang="en-ID" dirty="0" err="1">
                <a:solidFill>
                  <a:schemeClr val="accent1"/>
                </a:solidFill>
              </a:rPr>
              <a:t>Jelaskan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apakah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produk</a:t>
            </a:r>
            <a:r>
              <a:rPr lang="en-ID" dirty="0">
                <a:solidFill>
                  <a:schemeClr val="accent1"/>
                </a:solidFill>
              </a:rPr>
              <a:t>/</a:t>
            </a:r>
            <a:r>
              <a:rPr lang="en-ID" dirty="0" err="1">
                <a:solidFill>
                  <a:schemeClr val="accent1"/>
                </a:solidFill>
              </a:rPr>
              <a:t>jasa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melibatkan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teknologi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atau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inovasi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baru</a:t>
            </a:r>
            <a:r>
              <a:rPr lang="en-ID" dirty="0">
                <a:solidFill>
                  <a:schemeClr val="accent1"/>
                </a:solidFill>
              </a:rPr>
              <a:t>. 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7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061FE-FC8F-124A-D3DA-579658E2F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EC2047-A337-151E-6CC4-B37DC3760BAF}"/>
              </a:ext>
            </a:extLst>
          </p:cNvPr>
          <p:cNvGrpSpPr/>
          <p:nvPr/>
        </p:nvGrpSpPr>
        <p:grpSpPr>
          <a:xfrm>
            <a:off x="5189838" y="2118967"/>
            <a:ext cx="6391846" cy="1759488"/>
            <a:chOff x="5050848" y="2010939"/>
            <a:chExt cx="6391846" cy="17594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347B1F-EB46-AADB-834C-01A4623D8F0D}"/>
                </a:ext>
              </a:extLst>
            </p:cNvPr>
            <p:cNvSpPr txBox="1"/>
            <p:nvPr/>
          </p:nvSpPr>
          <p:spPr>
            <a:xfrm>
              <a:off x="5050848" y="2010939"/>
              <a:ext cx="6391846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RENCANA OPERASIONAL</a:t>
              </a:r>
              <a:endParaRPr lang="ko-KR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B3B5CE-3D43-FFB5-57FF-E5733DC7ABDD}"/>
                </a:ext>
              </a:extLst>
            </p:cNvPr>
            <p:cNvSpPr txBox="1"/>
            <p:nvPr/>
          </p:nvSpPr>
          <p:spPr>
            <a:xfrm>
              <a:off x="6665598" y="339077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KEWIRAUSAHAAN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6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EB4D4-2FA6-3093-ADBD-9A442123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C3E74-18A1-68E5-145A-CEA325626760}"/>
              </a:ext>
            </a:extLst>
          </p:cNvPr>
          <p:cNvSpPr txBox="1"/>
          <p:nvPr/>
        </p:nvSpPr>
        <p:spPr>
          <a:xfrm>
            <a:off x="1018631" y="2899944"/>
            <a:ext cx="7903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800" dirty="0">
                <a:solidFill>
                  <a:schemeClr val="bg1"/>
                </a:solidFill>
              </a:rPr>
              <a:t>Bagian </a:t>
            </a:r>
            <a:r>
              <a:rPr lang="en-ID" sz="2800" dirty="0" err="1">
                <a:solidFill>
                  <a:schemeClr val="bg1"/>
                </a:solidFill>
              </a:rPr>
              <a:t>dari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i="1" dirty="0">
                <a:solidFill>
                  <a:schemeClr val="bg1"/>
                </a:solidFill>
              </a:rPr>
              <a:t>business plan</a:t>
            </a:r>
            <a:r>
              <a:rPr lang="en-ID" sz="2800" dirty="0">
                <a:solidFill>
                  <a:schemeClr val="bg1"/>
                </a:solidFill>
              </a:rPr>
              <a:t> yang </a:t>
            </a:r>
            <a:r>
              <a:rPr lang="en-ID" sz="2800" dirty="0" err="1">
                <a:solidFill>
                  <a:schemeClr val="bg1"/>
                </a:solidFill>
              </a:rPr>
              <a:t>menjelaskan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secara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rinci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bagaimana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sebuah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bisnis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dijalankan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mencapai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tujuannya</a:t>
            </a:r>
            <a:r>
              <a:rPr lang="en-ID" sz="2800" dirty="0">
                <a:solidFill>
                  <a:schemeClr val="bg1"/>
                </a:solidFill>
              </a:rPr>
              <a:t>. </a:t>
            </a:r>
            <a:r>
              <a:rPr lang="en-ID" sz="2800" dirty="0" err="1">
                <a:solidFill>
                  <a:schemeClr val="bg1"/>
                </a:solidFill>
              </a:rPr>
              <a:t>Rencana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ini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mencakup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semua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aktivitas</a:t>
            </a:r>
            <a:r>
              <a:rPr lang="en-ID" sz="2800" dirty="0">
                <a:solidFill>
                  <a:schemeClr val="bg1"/>
                </a:solidFill>
              </a:rPr>
              <a:t> dan proses yang </a:t>
            </a:r>
            <a:r>
              <a:rPr lang="en-ID" sz="2800" dirty="0" err="1">
                <a:solidFill>
                  <a:schemeClr val="bg1"/>
                </a:solidFill>
              </a:rPr>
              <a:t>diperlukan</a:t>
            </a:r>
            <a:r>
              <a:rPr lang="en-ID" sz="2800" dirty="0">
                <a:solidFill>
                  <a:schemeClr val="bg1"/>
                </a:solidFill>
              </a:rPr>
              <a:t>, </a:t>
            </a:r>
            <a:r>
              <a:rPr lang="en-ID" sz="2800" dirty="0" err="1">
                <a:solidFill>
                  <a:schemeClr val="bg1"/>
                </a:solidFill>
              </a:rPr>
              <a:t>mulai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dari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produksi</a:t>
            </a:r>
            <a:r>
              <a:rPr lang="en-ID" sz="2800" dirty="0">
                <a:solidFill>
                  <a:schemeClr val="bg1"/>
                </a:solidFill>
              </a:rPr>
              <a:t>, </a:t>
            </a:r>
            <a:r>
              <a:rPr lang="en-ID" sz="2800" dirty="0" err="1">
                <a:solidFill>
                  <a:schemeClr val="bg1"/>
                </a:solidFill>
              </a:rPr>
              <a:t>layanan</a:t>
            </a:r>
            <a:r>
              <a:rPr lang="en-ID" sz="2800" dirty="0">
                <a:solidFill>
                  <a:schemeClr val="bg1"/>
                </a:solidFill>
              </a:rPr>
              <a:t>, </a:t>
            </a:r>
            <a:r>
              <a:rPr lang="en-ID" sz="2800" dirty="0" err="1">
                <a:solidFill>
                  <a:schemeClr val="bg1"/>
                </a:solidFill>
              </a:rPr>
              <a:t>pengelolaan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sumber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daya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manusia</a:t>
            </a:r>
            <a:r>
              <a:rPr lang="en-ID" sz="2800" dirty="0">
                <a:solidFill>
                  <a:schemeClr val="bg1"/>
                </a:solidFill>
              </a:rPr>
              <a:t>, </a:t>
            </a:r>
            <a:r>
              <a:rPr lang="en-ID" sz="2800" dirty="0" err="1">
                <a:solidFill>
                  <a:schemeClr val="bg1"/>
                </a:solidFill>
              </a:rPr>
              <a:t>hingga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pengelolaan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logistik</a:t>
            </a:r>
            <a:r>
              <a:rPr lang="en-ID" sz="2800" dirty="0">
                <a:solidFill>
                  <a:schemeClr val="bg1"/>
                </a:solidFill>
              </a:rPr>
              <a:t> dan </a:t>
            </a:r>
            <a:r>
              <a:rPr lang="en-ID" sz="2800" dirty="0" err="1">
                <a:solidFill>
                  <a:schemeClr val="bg1"/>
                </a:solidFill>
              </a:rPr>
              <a:t>inventaris</a:t>
            </a:r>
            <a:r>
              <a:rPr lang="en-ID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BD100-7493-D597-5B53-C8A18A2EFFBA}"/>
              </a:ext>
            </a:extLst>
          </p:cNvPr>
          <p:cNvSpPr txBox="1"/>
          <p:nvPr/>
        </p:nvSpPr>
        <p:spPr>
          <a:xfrm>
            <a:off x="1018631" y="1900757"/>
            <a:ext cx="65468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RENCANA OPERASIONAL</a:t>
            </a:r>
            <a:endParaRPr lang="en-US" altLang="ko-KR" sz="4800" b="1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907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534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Deri Apriadi</cp:lastModifiedBy>
  <cp:revision>169</cp:revision>
  <dcterms:created xsi:type="dcterms:W3CDTF">2020-01-20T05:08:25Z</dcterms:created>
  <dcterms:modified xsi:type="dcterms:W3CDTF">2024-12-18T03:12:11Z</dcterms:modified>
</cp:coreProperties>
</file>