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96" r:id="rId10"/>
    <p:sldId id="262" r:id="rId11"/>
    <p:sldId id="264" r:id="rId12"/>
    <p:sldId id="265" r:id="rId13"/>
    <p:sldId id="298" r:id="rId14"/>
    <p:sldId id="299" r:id="rId15"/>
    <p:sldId id="266" r:id="rId16"/>
    <p:sldId id="300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7102475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25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DA30078C-EA47-449B-9F2D-CEC9E223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DE9C112D-4F3E-46F1-97FE-2832773C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440F43E0-BFB6-4640-BEB7-AA28EA3E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3E4C2070-316E-40EA-90D6-09466937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BB83735D-B684-4DC7-8DEB-A96AF14E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D94E84ED-CA23-4BAE-A9EC-EF7C7EEC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8C7D8A93-0ED2-40FF-BE50-8052C37E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C28C3746-8A00-4D51-8BE5-3C9D3CF2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127D6CFA-2BB5-456F-9C96-CA8CBC6AB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5D5FAB79-B5C8-4B3A-BC6C-3D112DFFCBA5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992188" y="766763"/>
            <a:ext cx="5106987" cy="382746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09EC190-4508-4A79-870C-54176117F4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2137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si-LK" altLang="si-LK"/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61CC1A46-C0EC-425B-833F-7EAFBEB91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7E3AB143-0C3F-41E2-A164-BCDEC76B2F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0263"/>
            <a:ext cx="306705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39463D25-8610-4CAE-99C0-A8B17A83C5A8}" type="slidenum">
              <a:rPr lang="en-GB" altLang="si-LK"/>
              <a:pPr/>
              <a:t>‹#›</a:t>
            </a:fld>
            <a:endParaRPr lang="en-GB" altLang="si-L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DB20E8BE-4058-4891-B953-916A3250E3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22D94-3D7C-4298-8162-51A8C69EE7B1}" type="slidenum">
              <a:rPr lang="en-GB" altLang="si-LK"/>
              <a:pPr/>
              <a:t>1</a:t>
            </a:fld>
            <a:endParaRPr lang="en-GB" altLang="si-LK"/>
          </a:p>
        </p:txBody>
      </p:sp>
      <p:sp>
        <p:nvSpPr>
          <p:cNvPr id="44033" name="Text Box 1">
            <a:extLst>
              <a:ext uri="{FF2B5EF4-FFF2-40B4-BE49-F238E27FC236}">
                <a16:creationId xmlns:a16="http://schemas.microsoft.com/office/drawing/2014/main" id="{203607C8-A5BE-4D6C-90B6-0D830012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925EC8C5-0864-4AF9-A33B-EE767F0CCF16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5DA7D488-D0E9-495C-AE8B-1D2CEEE94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A7A7751B-98DF-4F47-AE87-ED17D20F6BE6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CF033F6B-976B-48D1-8BF0-F4E4AA11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95245333-6B13-413D-952A-0C4500F0E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B8FDA43-5673-47DE-8185-4E9C1203BE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DAA17A-320F-40B6-8C14-EBD25F43DE49}" type="slidenum">
              <a:rPr lang="en-GB" altLang="si-LK"/>
              <a:pPr/>
              <a:t>10</a:t>
            </a:fld>
            <a:endParaRPr lang="en-GB" altLang="si-LK"/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E8A5BF27-7096-4EC3-9C2D-01E91F1A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6EAFCE89-22C6-4BC5-9A8D-3E3435AD3306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10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5BE8161-3650-4FA5-8A47-20844DA96B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671A7BEB-CACB-4A52-A8CD-6E2349CAA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A483DB70-A7AD-4321-9088-F46F75A086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E92AC8-4E21-4536-9ECD-B19A873ABF36}" type="slidenum">
              <a:rPr lang="en-GB" altLang="si-LK"/>
              <a:pPr/>
              <a:t>11</a:t>
            </a:fld>
            <a:endParaRPr lang="en-GB" altLang="si-LK"/>
          </a:p>
        </p:txBody>
      </p:sp>
      <p:sp>
        <p:nvSpPr>
          <p:cNvPr id="53249" name="Text Box 1">
            <a:extLst>
              <a:ext uri="{FF2B5EF4-FFF2-40B4-BE49-F238E27FC236}">
                <a16:creationId xmlns:a16="http://schemas.microsoft.com/office/drawing/2014/main" id="{E2964D26-0E0B-48AE-AEBB-B356753AE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8F5D6A72-B1B5-4E99-BFD0-0787CCDFA318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11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62417C5-6A2B-4252-AC64-30D27B2E683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75CA34AC-4158-4D4F-BD6D-AEA046FD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EEAB24B5-B3BD-4CCB-9DC0-4F94837803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0D7593-E806-4399-9F73-F89F8B34E5F3}" type="slidenum">
              <a:rPr lang="en-GB" altLang="si-LK"/>
              <a:pPr/>
              <a:t>14</a:t>
            </a:fld>
            <a:endParaRPr lang="en-GB" altLang="si-LK"/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2E6F7544-BAC9-4E2B-99BF-9256528A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419AB410-4F05-4A55-A341-DC97B7B24B61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14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929E853-D77A-4A04-978E-AE8B0EAF3F4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BC6F4077-FCE0-41E3-8F6A-0E242825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3051F27-0D9C-4B61-ADDF-4EAE14F57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i-L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B7824DDE-BA34-4E6E-8F4F-A7818CBCEA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629CCC-D560-4266-9B13-2B649CB33A52}" type="slidenum">
              <a:rPr lang="en-GB" altLang="si-LK"/>
              <a:pPr/>
              <a:t>16</a:t>
            </a:fld>
            <a:endParaRPr lang="en-GB" altLang="si-LK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4BD36AAE-4CA4-42AC-9D42-F4017C88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5370E6A7-70D1-4A07-850B-57A015E3B7FD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16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36FA257-1DF1-4ACB-A7CC-8ECDF6C93E5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D86C89F4-B6EE-474C-9223-121B22FC4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6ECA8D9B-BB18-45E2-A344-1B6A0AFF10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83C5E9-ACFC-4B2B-96FE-FD5151EB932E}" type="slidenum">
              <a:rPr lang="en-GB" altLang="si-LK"/>
              <a:pPr/>
              <a:t>17</a:t>
            </a:fld>
            <a:endParaRPr lang="en-GB" altLang="si-LK"/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FD7509DA-DEDD-4385-8346-B47F08B1D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D3D2F3EE-7B8E-490F-935C-558BC83CBA62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17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4D8898C3-E727-449B-A0EB-A686F665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56E35ABF-1D0E-4FA1-910B-454731F229BB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B11EAA43-77B2-4BE8-A98F-D4259908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0290348D-685C-4855-AD84-C5CE2E350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D9976227-7EB0-4961-94A4-00B34FFDBC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01EC99-FBF2-43EF-B2C5-83795CFDB504}" type="slidenum">
              <a:rPr lang="en-GB" altLang="si-LK"/>
              <a:pPr/>
              <a:t>18</a:t>
            </a:fld>
            <a:endParaRPr lang="en-GB" altLang="si-LK"/>
          </a:p>
        </p:txBody>
      </p:sp>
      <p:sp>
        <p:nvSpPr>
          <p:cNvPr id="57345" name="Text Box 1">
            <a:extLst>
              <a:ext uri="{FF2B5EF4-FFF2-40B4-BE49-F238E27FC236}">
                <a16:creationId xmlns:a16="http://schemas.microsoft.com/office/drawing/2014/main" id="{B43DAFCB-6B51-4116-890F-9F9EB3F9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550144A4-0D2F-4C70-B8B1-F00292204155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18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8D0142CD-FC1A-450E-B293-C57ED0BC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292E2640-9581-4965-BC3E-D2936057650B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C659C2A0-7C17-481F-A916-2B2CB55B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0E92F05F-1665-48DF-8FFF-86C5B976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6EEDCA92-F79E-439D-A146-58387168C1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EC17F6-97D2-45F2-8F85-A863CB69FE96}" type="slidenum">
              <a:rPr lang="en-GB" altLang="si-LK"/>
              <a:pPr/>
              <a:t>19</a:t>
            </a:fld>
            <a:endParaRPr lang="en-GB" altLang="si-LK"/>
          </a:p>
        </p:txBody>
      </p:sp>
      <p:sp>
        <p:nvSpPr>
          <p:cNvPr id="58369" name="Text Box 1">
            <a:extLst>
              <a:ext uri="{FF2B5EF4-FFF2-40B4-BE49-F238E27FC236}">
                <a16:creationId xmlns:a16="http://schemas.microsoft.com/office/drawing/2014/main" id="{57CDBB24-2929-4035-B228-41BE63020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83235DE9-4F27-49BE-96D8-0B82BEB4A61A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19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AE159C96-A9BB-4D60-9C03-583B2A05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72297F8E-DC66-4598-8612-5C20D20D1A56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9DD3C224-3969-4C9C-B09F-76B65B04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29CCCEE8-6CBF-46F1-A498-2EF43808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CACEA72D-910B-42DD-A79D-642EFFD404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4515F8-62CF-4173-9295-237BB01B9496}" type="slidenum">
              <a:rPr lang="en-GB" altLang="si-LK"/>
              <a:pPr/>
              <a:t>20</a:t>
            </a:fld>
            <a:endParaRPr lang="en-GB" altLang="si-LK"/>
          </a:p>
        </p:txBody>
      </p:sp>
      <p:sp>
        <p:nvSpPr>
          <p:cNvPr id="59393" name="Text Box 1">
            <a:extLst>
              <a:ext uri="{FF2B5EF4-FFF2-40B4-BE49-F238E27FC236}">
                <a16:creationId xmlns:a16="http://schemas.microsoft.com/office/drawing/2014/main" id="{C1648429-5EC3-4D61-BEA1-5D180464C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85954693-2F68-4141-A556-AADFA5590DCC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20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5AD9F5B6-A4FF-44E5-9AE7-97B2EAC14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A0FE0AAC-46C3-41E0-9917-FD6D47B983DB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B23C2004-8A56-4A4E-8C21-BB15B17E7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AAE91205-AB35-4B4A-BC68-238DEFBE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F3D846A4-C1A3-4170-A672-1BB39D4819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298D40-6A59-4368-9730-08768E8E778C}" type="slidenum">
              <a:rPr lang="en-GB" altLang="si-LK"/>
              <a:pPr/>
              <a:t>21</a:t>
            </a:fld>
            <a:endParaRPr lang="en-GB" altLang="si-LK"/>
          </a:p>
        </p:txBody>
      </p:sp>
      <p:sp>
        <p:nvSpPr>
          <p:cNvPr id="60417" name="Text Box 1">
            <a:extLst>
              <a:ext uri="{FF2B5EF4-FFF2-40B4-BE49-F238E27FC236}">
                <a16:creationId xmlns:a16="http://schemas.microsoft.com/office/drawing/2014/main" id="{6A05C1C0-8DC9-45DA-A247-136BD208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44864E1B-784C-47AF-972B-9E473CCF699B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21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A64619FA-879F-4039-AB85-AB824B136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357D4334-3E95-481B-A46F-86E899B4D67E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E21FC35B-7756-4479-999E-41D7C4BC7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42E53F85-4D6F-45F9-A465-995501CD7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1A95CEC5-BC63-4674-814E-F5ABE2A28B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15C2F2-B810-4458-AD48-83200F8841D1}" type="slidenum">
              <a:rPr lang="en-GB" altLang="si-LK"/>
              <a:pPr/>
              <a:t>22</a:t>
            </a:fld>
            <a:endParaRPr lang="en-GB" altLang="si-LK"/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6903D65C-7BE7-4269-9170-BEE4A8E76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FAE1BA88-4B60-4262-8963-122DDED036B7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22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BFB909F9-7706-4D11-B7F4-F0CE6143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B135D4C9-9357-4D81-AA80-00C840AC46A5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0F4FA8C8-5B4F-4615-9895-1A1D8A8E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6AFADC01-7760-40B5-8AF1-6F5CCFF6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5FEB0C02-0B61-4CE6-860E-60FA517DB0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5E5426-CEA0-4733-8D0E-68CD7912AABC}" type="slidenum">
              <a:rPr lang="en-GB" altLang="si-LK"/>
              <a:pPr/>
              <a:t>2</a:t>
            </a:fld>
            <a:endParaRPr lang="en-GB" altLang="si-LK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B67B4911-3E77-4E2E-ADFF-971CE6161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1169279A-F8BF-4C14-9D5F-95265AF44E53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626FF000-419B-45D0-B2C4-3678BE86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D13F6006-5E37-4389-9C76-28565F0469EE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B90964F5-485E-4C43-900E-F8A131AA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0A988C5A-53B5-4DB9-923C-D53EC9720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DDD4A004-B447-4004-9AEA-BB28F2503B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68C999-1AF0-4A29-9F83-6E57A4B0DF64}" type="slidenum">
              <a:rPr lang="en-GB" altLang="si-LK"/>
              <a:pPr/>
              <a:t>23</a:t>
            </a:fld>
            <a:endParaRPr lang="en-GB" altLang="si-LK"/>
          </a:p>
        </p:txBody>
      </p:sp>
      <p:sp>
        <p:nvSpPr>
          <p:cNvPr id="62465" name="Text Box 1">
            <a:extLst>
              <a:ext uri="{FF2B5EF4-FFF2-40B4-BE49-F238E27FC236}">
                <a16:creationId xmlns:a16="http://schemas.microsoft.com/office/drawing/2014/main" id="{4D641243-0D19-4D8C-9000-B7522AE32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BEB5736C-8B2C-48DB-8138-68B461A1C77E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23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B0F54D8D-0611-4156-8B64-1431242F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E5FC12EF-2DFE-4873-9414-E7F22A787392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402554DB-B7A8-4C16-A3D8-2AFC7E05F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EDDD769D-6553-4C4B-A19B-1D8702EBF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AE52D7D7-D635-4878-BDB4-AF16E446EE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77E44-CD6B-48EC-A16E-35E2A6413AF1}" type="slidenum">
              <a:rPr lang="en-GB" altLang="si-LK"/>
              <a:pPr/>
              <a:t>24</a:t>
            </a:fld>
            <a:endParaRPr lang="en-GB" altLang="si-LK"/>
          </a:p>
        </p:txBody>
      </p:sp>
      <p:sp>
        <p:nvSpPr>
          <p:cNvPr id="63489" name="Text Box 1">
            <a:extLst>
              <a:ext uri="{FF2B5EF4-FFF2-40B4-BE49-F238E27FC236}">
                <a16:creationId xmlns:a16="http://schemas.microsoft.com/office/drawing/2014/main" id="{C6C427A7-A505-40DE-AA45-AC28394A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654A8693-276D-420D-A2EF-2FC4D368CB4A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24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0778B0AA-AC42-4D01-825A-1CB2C29A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5507859F-C4D9-4A2B-A8B2-1C5ABC56FC9D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A1CEC541-4901-4166-BACA-5D43562F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687E062D-D929-47B8-B2D1-667C34B5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98512CF6-C0DB-44BD-93F2-D470155DB9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83104F-38EE-41A7-A749-BC13EC75429B}" type="slidenum">
              <a:rPr lang="en-GB" altLang="si-LK"/>
              <a:pPr/>
              <a:t>25</a:t>
            </a:fld>
            <a:endParaRPr lang="en-GB" altLang="si-LK"/>
          </a:p>
        </p:txBody>
      </p:sp>
      <p:sp>
        <p:nvSpPr>
          <p:cNvPr id="64513" name="Text Box 1">
            <a:extLst>
              <a:ext uri="{FF2B5EF4-FFF2-40B4-BE49-F238E27FC236}">
                <a16:creationId xmlns:a16="http://schemas.microsoft.com/office/drawing/2014/main" id="{9D4B5A51-3F5B-44C6-8D74-66BFD191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942C8810-1FD3-4A0E-A764-84E37B89FF43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25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CA7668BB-F3C2-4645-B712-2AC12EC8B0D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027F189C-4021-4416-9F60-D0786BFD9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DFA842AA-3B0E-44A3-8463-1F8E5BCDADB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91DA9C-6D9B-4AED-86BD-3C675ADF7FEE}" type="slidenum">
              <a:rPr lang="en-GB" altLang="si-LK"/>
              <a:pPr/>
              <a:t>26</a:t>
            </a:fld>
            <a:endParaRPr lang="en-GB" altLang="si-LK"/>
          </a:p>
        </p:txBody>
      </p:sp>
      <p:sp>
        <p:nvSpPr>
          <p:cNvPr id="65537" name="Text Box 1">
            <a:extLst>
              <a:ext uri="{FF2B5EF4-FFF2-40B4-BE49-F238E27FC236}">
                <a16:creationId xmlns:a16="http://schemas.microsoft.com/office/drawing/2014/main" id="{2385A928-929B-4A8E-A1AB-4DA4F259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BCEE7ED5-558F-4BF2-B8E6-D43C82841045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26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90915147-0E9C-423B-A5A0-B004B20E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4CADF13E-8C0C-418A-AC6B-45BB17A8AEF5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D4B70140-1977-48EA-8447-1E5D6094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56585AFE-5BCF-4B7E-90DA-1F7BBF0C2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3171395F-5774-4A32-9FA8-3CB843219B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722EA3-730F-43F2-98DE-903A2C812414}" type="slidenum">
              <a:rPr lang="en-GB" altLang="si-LK"/>
              <a:pPr/>
              <a:t>27</a:t>
            </a:fld>
            <a:endParaRPr lang="en-GB" altLang="si-LK"/>
          </a:p>
        </p:txBody>
      </p:sp>
      <p:sp>
        <p:nvSpPr>
          <p:cNvPr id="66561" name="Text Box 1">
            <a:extLst>
              <a:ext uri="{FF2B5EF4-FFF2-40B4-BE49-F238E27FC236}">
                <a16:creationId xmlns:a16="http://schemas.microsoft.com/office/drawing/2014/main" id="{A1DA0731-0D73-418F-A761-FA45C8A3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762F4B3E-1048-43B1-98C8-942B1BF22EDB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27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5C1C1234-934F-48AA-BE3B-BE6F48138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6F91EA1E-7068-4BF3-9A7F-24409AA63F8A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8A86A11A-E0CE-45E2-8E43-E0BE9B39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B5663237-859F-4221-B2BC-2495892FB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DC2F64DF-7663-45E1-BF4A-7AA683B087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93859B-1337-4392-9396-BE53DAAFEDD0}" type="slidenum">
              <a:rPr lang="en-GB" altLang="si-LK"/>
              <a:pPr/>
              <a:t>28</a:t>
            </a:fld>
            <a:endParaRPr lang="en-GB" altLang="si-LK"/>
          </a:p>
        </p:txBody>
      </p:sp>
      <p:sp>
        <p:nvSpPr>
          <p:cNvPr id="67585" name="Text Box 1">
            <a:extLst>
              <a:ext uri="{FF2B5EF4-FFF2-40B4-BE49-F238E27FC236}">
                <a16:creationId xmlns:a16="http://schemas.microsoft.com/office/drawing/2014/main" id="{035396E7-8846-48C4-B4FB-3F5BDC937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04A9BCC2-6169-4A13-814B-D573C7350DDB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28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A09FDDC0-EB47-4434-A61D-F3041068F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0CAA04AB-F36D-472B-8416-4A36814EF5C1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C27ACADC-75EF-4411-833C-63AAFCE91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EB76764-C8C5-4F50-8911-5F16DA7B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54619666-DB39-4970-971D-D025146070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7CE10F-5CCE-4664-99EA-45C93524818F}" type="slidenum">
              <a:rPr lang="en-GB" altLang="si-LK"/>
              <a:pPr/>
              <a:t>29</a:t>
            </a:fld>
            <a:endParaRPr lang="en-GB" altLang="si-LK"/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F9527483-2AB0-440B-8462-30D867C9F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94E07F5D-3CCF-4AA8-8B7F-4B55758394A0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29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A1FB8821-62F9-4BD4-8026-8D1AEB98C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388346FA-003E-4854-9A7C-565D9DD8B141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28B6CC23-7874-4DF9-BEDB-9939919F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8B2F81A4-243F-40ED-B868-C0E74F47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41374CF5-6D9F-401B-BF37-9949FB7459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A80DEC-6CFB-4F91-BC25-7A2649F37A5F}" type="slidenum">
              <a:rPr lang="en-GB" altLang="si-LK"/>
              <a:pPr/>
              <a:t>30</a:t>
            </a:fld>
            <a:endParaRPr lang="en-GB" altLang="si-LK"/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48AA374F-163A-4F89-ACA9-E46490936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127C1B60-8C60-4FDB-9CE2-010A67E6F36E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30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565627C1-F9FD-49E9-BE62-E9ACFACC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6B00A050-F371-4415-9B2C-F22E3220BA53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192AE36D-0672-4F52-A092-BFBBD603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7E9E2666-AD14-4F06-BFFF-46E32A8C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9F8894F-E921-4754-93E7-53E657CB2E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FDB6D1-1B0C-4DDC-A467-027F04CEF5C0}" type="slidenum">
              <a:rPr lang="en-GB" altLang="si-LK"/>
              <a:pPr/>
              <a:t>31</a:t>
            </a:fld>
            <a:endParaRPr lang="en-GB" altLang="si-LK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24A7D5B1-8D90-4644-9E19-3565648076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3775" y="766763"/>
            <a:ext cx="5108575" cy="3832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1BE2662F-DE6A-457D-B549-A26241514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1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A4885FD-EFA4-41B2-A6D1-31F185FA73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E6E9C4-0BD7-4475-8728-59834AF8660A}" type="slidenum">
              <a:rPr lang="en-GB" altLang="si-LK"/>
              <a:pPr/>
              <a:t>32</a:t>
            </a:fld>
            <a:endParaRPr lang="en-GB" altLang="si-LK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4AEE5F63-3646-4B82-B0CC-D75BE8E27B1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D61970F8-55F5-4B02-B94E-4C53E99A6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C8ECD3FF-6DEC-45C5-87E2-ACDF4E8DC0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B0F38-40BE-4AAD-A221-6139456D9FE5}" type="slidenum">
              <a:rPr lang="en-GB" altLang="si-LK"/>
              <a:pPr/>
              <a:t>3</a:t>
            </a:fld>
            <a:endParaRPr lang="en-GB" altLang="si-LK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ED399661-A511-47E9-B0C0-57E8743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0A0138FA-6CA8-462F-B00B-EA40D7A531BC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3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D5AC82F-59C7-4B70-9F50-C08C2042B68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53B6681-39B4-41FC-9399-AA4834D0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83595D1-08CF-4411-A879-A4630B5134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E2850-1266-404E-A2EB-DA8D09D6DBBF}" type="slidenum">
              <a:rPr lang="en-GB" altLang="si-LK"/>
              <a:pPr/>
              <a:t>33</a:t>
            </a:fld>
            <a:endParaRPr lang="en-GB" altLang="si-LK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4EEB1E11-3561-46D8-9A7A-41B04CDD4B9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A15C0F1D-67BB-4DA7-9EB2-70EDDF15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AC42C5B9-27A8-40BE-8CFB-4475416185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A0CCEE-360D-42A6-98FC-DC82F7F24253}" type="slidenum">
              <a:rPr lang="en-GB" altLang="si-LK"/>
              <a:pPr/>
              <a:t>34</a:t>
            </a:fld>
            <a:endParaRPr lang="en-GB" altLang="si-LK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73BC2C55-61D1-4B5D-B49E-264B5F8DCAD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770D884C-F41E-4913-A3E0-7699E35B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BE13AA48-55CC-41A3-97D4-ED9410D86E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298FA6-7C54-4B85-B748-3F8B397D54C9}" type="slidenum">
              <a:rPr lang="en-GB" altLang="si-LK"/>
              <a:pPr/>
              <a:t>35</a:t>
            </a:fld>
            <a:endParaRPr lang="en-GB" altLang="si-LK"/>
          </a:p>
        </p:txBody>
      </p:sp>
      <p:sp>
        <p:nvSpPr>
          <p:cNvPr id="74753" name="Text Box 1">
            <a:extLst>
              <a:ext uri="{FF2B5EF4-FFF2-40B4-BE49-F238E27FC236}">
                <a16:creationId xmlns:a16="http://schemas.microsoft.com/office/drawing/2014/main" id="{9D150DCD-76F7-440E-A59F-0294F51F2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1940F038-2B4A-4AB5-8CE3-81B2F5C31EE2}" type="slidenum">
              <a:rPr lang="en-US" altLang="si-LK" sz="1200"/>
              <a:pPr algn="r">
                <a:buClrTx/>
                <a:buFontTx/>
                <a:buNone/>
              </a:pPr>
              <a:t>35</a:t>
            </a:fld>
            <a:endParaRPr lang="en-US" altLang="si-LK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9C4F89DD-2AA8-4F43-B36D-4B5532DA13F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454C8E2A-6094-4C35-A658-65D03A0D3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DF43A623-8EC2-420E-A714-B4E566E495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54E5A3-8589-42B6-808C-FDBF0E6AB161}" type="slidenum">
              <a:rPr lang="en-GB" altLang="si-LK"/>
              <a:pPr/>
              <a:t>36</a:t>
            </a:fld>
            <a:endParaRPr lang="en-GB" altLang="si-LK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4752C36D-2B56-4357-87B6-DB4DA74A364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3F3A2C2A-D46F-4AEF-A89B-F90A532A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7B2F5710-55A0-4BA8-8C32-7106CB8734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78E185-632D-4FEE-8951-CBF0467EA929}" type="slidenum">
              <a:rPr lang="en-GB" altLang="si-LK"/>
              <a:pPr/>
              <a:t>37</a:t>
            </a:fld>
            <a:endParaRPr lang="en-GB" altLang="si-LK"/>
          </a:p>
        </p:txBody>
      </p:sp>
      <p:sp>
        <p:nvSpPr>
          <p:cNvPr id="76801" name="Text Box 1">
            <a:extLst>
              <a:ext uri="{FF2B5EF4-FFF2-40B4-BE49-F238E27FC236}">
                <a16:creationId xmlns:a16="http://schemas.microsoft.com/office/drawing/2014/main" id="{7AB456C7-F13A-42FE-B088-757CBDD9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16741034-BD28-439D-A8B6-D53E608F94F8}" type="slidenum">
              <a:rPr lang="en-US" altLang="si-LK" sz="1200"/>
              <a:pPr algn="r">
                <a:buClrTx/>
                <a:buFontTx/>
                <a:buNone/>
              </a:pPr>
              <a:t>37</a:t>
            </a:fld>
            <a:endParaRPr lang="en-US" altLang="si-LK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8056A08-AD1E-4C23-BAA8-95A65DD3329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D2BE069D-9262-441C-9297-8BBC8F8A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6614885-B351-418A-9935-A1E033A705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25CE1B-75A5-475C-9C3F-4F496E2AD764}" type="slidenum">
              <a:rPr lang="en-GB" altLang="si-LK"/>
              <a:pPr/>
              <a:t>38</a:t>
            </a:fld>
            <a:endParaRPr lang="en-GB" altLang="si-LK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B6E72FA8-6236-456A-8593-AAA609971AD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28ABF4C7-318A-4B96-AC51-77823EA8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5667B4D-F9C1-4D4E-9E0A-5D7F7720B3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30BB59-5217-4F73-88D2-03FB3C108D00}" type="slidenum">
              <a:rPr lang="en-GB" altLang="si-LK"/>
              <a:pPr/>
              <a:t>39</a:t>
            </a:fld>
            <a:endParaRPr lang="en-GB" altLang="si-LK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EBF271E7-6CBD-4CFC-813F-A2ACEDB28FF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9D403257-B748-4707-89B4-4193D80C7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CCEC59FB-3065-43A9-A7B9-2C600F3C4C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9E103F-DE42-4AE5-8209-DBCD202CA775}" type="slidenum">
              <a:rPr lang="en-GB" altLang="si-LK"/>
              <a:pPr/>
              <a:t>40</a:t>
            </a:fld>
            <a:endParaRPr lang="en-GB" altLang="si-LK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CBB2FF78-AA80-4F29-9DC1-3500789E0BCC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AFCA9E92-448B-4883-8745-EED619C4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5D964817-AC38-42A9-B2EA-F5F2C56ADC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CBE5EE-3483-4D0F-A7E7-C5F35A9D365A}" type="slidenum">
              <a:rPr lang="en-GB" altLang="si-LK"/>
              <a:pPr/>
              <a:t>41</a:t>
            </a:fld>
            <a:endParaRPr lang="en-GB" altLang="si-LK"/>
          </a:p>
        </p:txBody>
      </p:sp>
      <p:sp>
        <p:nvSpPr>
          <p:cNvPr id="80897" name="Text Box 1">
            <a:extLst>
              <a:ext uri="{FF2B5EF4-FFF2-40B4-BE49-F238E27FC236}">
                <a16:creationId xmlns:a16="http://schemas.microsoft.com/office/drawing/2014/main" id="{64D4A6C7-0D7F-48FD-B19D-2598AEA67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5E94EC3B-CF21-4CEF-88E3-5DFF3AEF4E08}" type="slidenum">
              <a:rPr lang="en-US" altLang="si-LK" sz="1200"/>
              <a:pPr algn="r">
                <a:buClrTx/>
                <a:buFontTx/>
                <a:buNone/>
              </a:pPr>
              <a:t>41</a:t>
            </a:fld>
            <a:endParaRPr lang="en-US" altLang="si-LK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5C8A17B7-9F0A-4C48-9599-02DB7A6B1DE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985738CD-492D-4A5E-A756-C457D70C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358F9E4-0DDC-4308-B126-EDD7A1B335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8B28FC-BB4F-4C3F-808E-8EE306AC2C78}" type="slidenum">
              <a:rPr lang="en-GB" altLang="si-LK"/>
              <a:pPr/>
              <a:t>42</a:t>
            </a:fld>
            <a:endParaRPr lang="en-GB" altLang="si-LK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734C5796-E6AF-4B54-BB5A-6A7D69C9307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>
            <a:extLst>
              <a:ext uri="{FF2B5EF4-FFF2-40B4-BE49-F238E27FC236}">
                <a16:creationId xmlns:a16="http://schemas.microsoft.com/office/drawing/2014/main" id="{5B9BB1A2-411F-42D6-A492-201FB557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184D0BAE-25C6-4B10-8B3E-08587A60DC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E071F5-F589-494D-9C2A-10BFF2B49C05}" type="slidenum">
              <a:rPr lang="en-GB" altLang="si-LK"/>
              <a:pPr/>
              <a:t>4</a:t>
            </a:fld>
            <a:endParaRPr lang="en-GB" altLang="si-LK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6257ED5A-AD5D-4668-AE1E-FBED2FD9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7219132B-9E47-4675-8DB2-584A8E3236ED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4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D312177-8BA1-4DAD-A36F-F54AC20C9EE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D2732E1D-0649-47AB-9D95-7AF93E8F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0B52B96-30D3-4E3C-B564-97DE4C3635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FA8620-ED6C-4F70-84AA-8BEB4F188FFB}" type="slidenum">
              <a:rPr lang="en-GB" altLang="si-LK"/>
              <a:pPr/>
              <a:t>43</a:t>
            </a:fld>
            <a:endParaRPr lang="en-GB" altLang="si-LK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DD8AD019-531D-4EA8-AB52-5B643579346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3775" y="766763"/>
            <a:ext cx="5106988" cy="3830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Text Box 2">
            <a:extLst>
              <a:ext uri="{FF2B5EF4-FFF2-40B4-BE49-F238E27FC236}">
                <a16:creationId xmlns:a16="http://schemas.microsoft.com/office/drawing/2014/main" id="{4BFC21CC-8D64-4382-B894-BCC2C46B5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5312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DFB0AE1C-1DB1-4243-9AAC-729F03CB31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2730E2-5B4C-4B55-A375-15E77B968065}" type="slidenum">
              <a:rPr lang="en-GB" altLang="si-LK"/>
              <a:pPr/>
              <a:t>5</a:t>
            </a:fld>
            <a:endParaRPr lang="en-GB" altLang="si-LK"/>
          </a:p>
        </p:txBody>
      </p:sp>
      <p:sp>
        <p:nvSpPr>
          <p:cNvPr id="48129" name="Text Box 1">
            <a:extLst>
              <a:ext uri="{FF2B5EF4-FFF2-40B4-BE49-F238E27FC236}">
                <a16:creationId xmlns:a16="http://schemas.microsoft.com/office/drawing/2014/main" id="{4F5FA3C2-134F-484D-A0CC-6992ADA3B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ACDF0101-43FD-4889-AAC8-6E7644CF15FF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5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1E32AB62-6728-4919-9777-F5259ECE5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FC973036-9695-4EAD-AA01-C923AEF904A9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72A1B5FC-A182-4695-988D-03B0B7C05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768350"/>
            <a:ext cx="5116513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C0A480D4-3F85-454F-8EE7-7EA4B445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17031CE6-17C6-4752-A66F-E6CDD5B231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0D37DE-1751-438E-A12E-2DBDF59259F5}" type="slidenum">
              <a:rPr lang="en-GB" altLang="si-LK"/>
              <a:pPr/>
              <a:t>6</a:t>
            </a:fld>
            <a:endParaRPr lang="en-GB" altLang="si-LK"/>
          </a:p>
        </p:txBody>
      </p:sp>
      <p:sp>
        <p:nvSpPr>
          <p:cNvPr id="49153" name="Text Box 1">
            <a:extLst>
              <a:ext uri="{FF2B5EF4-FFF2-40B4-BE49-F238E27FC236}">
                <a16:creationId xmlns:a16="http://schemas.microsoft.com/office/drawing/2014/main" id="{C17D0FF3-A9DE-47AD-911D-8C6088240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1C117C5A-3432-4196-8A7C-3272921FF713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6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63DBFFC-736D-497E-B47B-9A830E274FB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04A1634A-EB8B-415C-A9E0-79907704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962CD2CA-A3DA-4F5A-BB2B-C880A761F5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B25997-0C57-47C4-BD2A-0EA28F3F5AFD}" type="slidenum">
              <a:rPr lang="en-GB" altLang="si-LK"/>
              <a:pPr/>
              <a:t>7</a:t>
            </a:fld>
            <a:endParaRPr lang="en-GB" altLang="si-LK"/>
          </a:p>
        </p:txBody>
      </p:sp>
      <p:sp>
        <p:nvSpPr>
          <p:cNvPr id="51201" name="Text Box 1">
            <a:extLst>
              <a:ext uri="{FF2B5EF4-FFF2-40B4-BE49-F238E27FC236}">
                <a16:creationId xmlns:a16="http://schemas.microsoft.com/office/drawing/2014/main" id="{35E857D2-A560-4077-BB82-BBB9C0C2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E6E3F2C3-3DB2-4EBB-83D2-5810A705C34F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7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389CC7FE-25A1-45C2-A7D1-9E48EF668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D254D3A6-DCDC-4048-99F6-52605D7A9262}" type="slidenum">
              <a:rPr lang="en-GB" altLang="si-LK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GB" altLang="si-LK" sz="1300">
              <a:solidFill>
                <a:srgbClr val="000000"/>
              </a:solidFill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CAF4C3FE-C441-4652-A7E2-F0B36414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768350"/>
            <a:ext cx="5116513" cy="3836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D03D8167-A455-48D5-BECC-30D359034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4B8FDA43-5673-47DE-8185-4E9C1203BE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/>
            </a:pPr>
            <a:fld id="{A0DAA17A-320F-40B6-8C14-EBD25F43DE49}" type="slidenum">
              <a:rPr kumimoji="0" lang="en-GB" altLang="si-LK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45000"/>
                <a:buFontTx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</a:tabLst>
                <a:defRPr/>
              </a:pPr>
              <a:t>8</a:t>
            </a:fld>
            <a:endParaRPr kumimoji="0" lang="en-GB" altLang="si-LK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</a:endParaRPr>
          </a:p>
        </p:txBody>
      </p:sp>
      <p:sp>
        <p:nvSpPr>
          <p:cNvPr id="52225" name="Text Box 1">
            <a:extLst>
              <a:ext uri="{FF2B5EF4-FFF2-40B4-BE49-F238E27FC236}">
                <a16:creationId xmlns:a16="http://schemas.microsoft.com/office/drawing/2014/main" id="{E8A5BF27-7096-4EC3-9C2D-01E91F1A1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6EAFCE89-22C6-4BC5-9A8D-3E3435AD3306}" type="slidenum">
              <a:rPr kumimoji="0" lang="en-GB" altLang="si-LK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Gothic" panose="020B0609070205080204" pitchFamily="49" charset="-128"/>
                <a:cs typeface="Arial Unicode MS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8</a:t>
            </a:fld>
            <a:endParaRPr kumimoji="0" lang="en-GB" altLang="si-LK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Arial Unicode MS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5BE8161-3650-4FA5-8A47-20844DA96B4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671A7BEB-CACB-4A52-A8CD-6E2349CAA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si-L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Gothic" panose="020B0609070205080204" pitchFamily="49" charset="-128"/>
              <a:cs typeface="Iskoola Pot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9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98D42DBA-B534-4C23-A5E4-4C4C95D585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A1B275-5DED-408A-A501-BCF32062C86A}" type="slidenum">
              <a:rPr lang="en-GB" altLang="si-LK"/>
              <a:pPr/>
              <a:t>9</a:t>
            </a:fld>
            <a:endParaRPr lang="en-GB" altLang="si-LK"/>
          </a:p>
        </p:txBody>
      </p:sp>
      <p:sp>
        <p:nvSpPr>
          <p:cNvPr id="50177" name="Text Box 1">
            <a:extLst>
              <a:ext uri="{FF2B5EF4-FFF2-40B4-BE49-F238E27FC236}">
                <a16:creationId xmlns:a16="http://schemas.microsoft.com/office/drawing/2014/main" id="{309E112E-1A06-4F51-B8C9-B507F0A78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20263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B131FAD9-FF61-4E67-A760-FBA0D258880D}" type="slidenum">
              <a:rPr lang="en-GB" altLang="si-LK"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rPr>
              <a:pPr algn="r">
                <a:buClrTx/>
                <a:buFontTx/>
                <a:buNone/>
              </a:pPr>
              <a:t>9</a:t>
            </a:fld>
            <a:endParaRPr lang="en-GB" altLang="si-LK" sz="1300">
              <a:solidFill>
                <a:srgbClr val="000000"/>
              </a:solidFill>
              <a:latin typeface="Times New Roman" panose="02020603050405020304" pitchFamily="18" charset="0"/>
              <a:cs typeface="Arial Unicode MS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8320FA4-5177-40D5-AC3E-54D10B10D83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F2E48147-566C-4593-BC8E-3BE87BEA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76900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  <p:extLst>
      <p:ext uri="{BB962C8B-B14F-4D97-AF65-F5344CB8AC3E}">
        <p14:creationId xmlns:p14="http://schemas.microsoft.com/office/powerpoint/2010/main" val="316342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68E6-0E13-44CF-9584-2AC495D5B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8256B-5052-4E8D-AD11-B170A568A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596D-1A03-430E-A329-B2C2672A05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1DB2-0B24-4D1C-8E74-268129C383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0CCC-86AE-41F8-876F-41D06AAB60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B60497-2313-4B65-9556-143519CE2B72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280863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13F5-4B22-495E-8BCF-0B4E8B15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FD78A-909E-4AB2-9629-69E564B3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5F7E-8FDF-4438-9DF5-2175B058A1E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E77A-AC66-4E97-A702-2DA3677AF3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C538-52F6-477C-99B1-949136D43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249B93-030B-47A3-9CC3-E64B9AA575E0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45911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802D5-EBA7-49F7-B5FD-99D3C6D7D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1463" y="122238"/>
            <a:ext cx="2054225" cy="5997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93C8-025B-45A4-8606-30C153E5F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1863" cy="5997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6C8E5-5098-4DF9-BEF1-6580CA6663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887A-0FE3-44D9-B4EF-EA42BDE577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4E40-F5FF-4C1E-B1C6-CD4C43F0F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225885-F24C-4F05-A996-35A0E56BCCFD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330587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C65E-89A0-4F73-803C-7AA5C84E5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6E76D-2177-44FE-8397-08C954CC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C64E-520C-4E5B-9E3C-E608A86305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si-L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4930-7894-4B84-9C3E-1DE9825B7D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i-L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EA8B-45EF-4359-AFFD-8AA7241CE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EF72C3-ADE0-4429-9363-1EA825F2E597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93451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573D-B566-41F7-8750-771E7585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1A77-4ACA-4F59-86A5-53E4B66A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E8750-2FD0-4377-9F40-E46F57156E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si-L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C404-6EB4-4A67-80F4-4703B8D22C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si-L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1B3D-C65D-44F9-A09E-CEE762B99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378878-A240-4BBF-9832-9797595AA2AF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397031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92F8-6A8B-4112-B1D6-CD06C23E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16130-9C92-4A36-9A31-5CE7D2E5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FAAF-C4EC-466D-B571-0BE6AB32BBE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CA71-17B9-4AEC-97BA-62F22D4C23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218F-123E-4407-AE3E-AA9B03D7A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39D84C-FC6D-483F-9F82-A08D0B3F754F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973731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973-FEE5-46E5-81FA-99F6C759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B6D2-DC5E-4233-8B94-88DD75231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250" cy="4400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F271-C3FA-46B1-9C7E-2A9D23597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850" y="1719263"/>
            <a:ext cx="4033838" cy="4400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AAE6-BC4C-48A9-B953-6611402DFB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4085F-0065-41CF-A6D6-520039C10C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6FB6-B357-46E6-8252-D667C1585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3893A23-B481-4B43-908C-C53B82A4C1E3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99633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818C-04E0-420F-81B1-95B0BFAD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59C-8E1A-411C-A747-A50E1250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54394-492A-4037-B849-AAC04EC3E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17383-ABE2-44A8-951F-BCACCD07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474-134C-4F07-81AB-4F07D1311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84BBF-94F3-4ABA-A6C2-E24A5D08A7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10B4B-E88E-46A1-B75A-1D1CC4653B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0D168-A8F3-4723-8B0A-70EE07B0E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380C3D-6201-467D-B427-0A9808AFC1C9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220353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3D95-3EC4-4EA3-8F40-A1BF2E0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CAB08-ADA6-41EA-BC30-CE1B8D1516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9EA25-F496-43B7-B2CC-F21887C7F3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1F5C2-D9B3-41F7-8C69-9F3A277F5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9595B48-E1A6-45BA-8894-82A3BA0E3974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833699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035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17D6-8C68-44CF-8E05-4AF0C4DD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1EBE-E3F9-4CDE-BD88-6988D5EA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2B3FA-EA6D-4CC6-94D0-C09280B4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D919B-CB9F-435E-AFBB-C0C33235899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5FD0-0603-4469-A230-86CCFC9AD0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36596-95E4-47A3-9A9C-D6AA0BDA36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D85B45-0188-4A7A-A331-C47AA26EB7B3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693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FA3-FC7D-44AF-93CD-F82B75AA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7AE4-9A61-4F3B-8D98-0C374175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EC75-B2FF-4467-B255-7C7A808188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8BBE4-71E7-4791-AC49-915924F338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FD71-CD0C-4F2D-81C0-80423A45C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3E3341-117F-4272-9C4D-B6EBD50C6A32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57830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CE6-E891-448A-B5E8-27CDD80D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815BE-0AAF-4438-8AF1-01630D916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74F8C-AE59-4587-9A52-3F69CB87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9E685-D7C1-4E9C-BA91-A8E8C49529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F60A-867E-49C5-A8F2-3DA21895BC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E675A-68D8-4288-9E4A-D50E64459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9AF0EE-3BF9-4CE5-8ADE-620010CB9467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993207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B206-57BE-4799-8367-E21CC134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4A3D1-A7E1-41F0-8BEE-5642D8BFF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0E0D-C50A-40FC-8489-B54F3657B1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04B53-564B-46A0-80B8-BB4331F9FD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0C93-B645-4A0A-BBFE-9358463AA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F9C951-A1DF-4DC1-8A28-925CB91849B6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702875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3B364-2022-44CA-92CF-B51952153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1463" y="122238"/>
            <a:ext cx="2054225" cy="5997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C28E3-AE4B-4AAB-9641-7774004D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1863" cy="5997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320D-6BEB-4B70-B2E5-2C9ADDF5B9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FD09-4BF9-4E4B-BE82-F80FA5C260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4B7B-26B1-4ACE-AB4A-E99904FE17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079A1D-226E-4103-BD03-CCDD3ED52783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40950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A02B-E5C4-45AF-B82E-48F5FB10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1638-A0AB-41E7-B283-2E330FFF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E19C-2A01-41E5-AF3F-5FF2CF61F4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B712-8330-49DA-9F60-224329E917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5DC1-DF60-4BE7-84A2-28B50E7AB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203458-CF9B-4A98-A83A-381B334E4D09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336371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3C02-73CD-414C-BE7B-7C14A219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A1B9-01A0-452B-9C9D-8E7CFBF71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250" cy="4400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8520C-0098-472F-BD3B-8FF094E8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850" y="1719263"/>
            <a:ext cx="4033838" cy="4400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3CC4-32E2-427A-8154-623BC31912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19E5-D80D-4AF0-81C1-341D5D9172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086EC-E239-4D7F-98AD-7332AE1EB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061564-3730-4FA0-BE25-322055FEACCA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12396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4A74-3E12-46B7-9A00-83865BAE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29A2E-E109-474A-B672-E3B03A851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84F3-74B3-49FE-BEDC-2F6AFD47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A25AD-28E2-47E6-9A81-7AEEA1CED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66B9-C291-4C6A-A3C9-598C2DA60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2FA3C-737D-405F-81F4-D3D53594FDE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92068-9FD0-4431-8F50-7BD7B8A9EE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6669E-7D98-41BC-BEAA-8BE559F04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4927C9-8510-402A-8318-65A199C58045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342500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D6A9-4DAA-4468-9F5C-9A90019A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8E5D-D641-4D90-B069-9A14C2F2F6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022E-1BC1-48B2-8DAE-A0825BDE09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1DC43-1B6E-406A-BF8A-E7AB04DEF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AD87B6-5EB8-4A0F-A023-DC1C3FC32764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6492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F4FD4-B388-44D8-859C-92655B6257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B0B1-3D85-4FD6-A404-C6E994F4F3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9F0D-B917-4373-886E-F0A4F30FA5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90CFEC3-12A1-44D1-91C6-539C829BFC05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7146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EB0C-F9AC-45F8-B31B-A204ED5A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36FC-CF43-4156-A11A-32F83128D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3519F-5117-41F7-AB68-67EAD310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98F5-E0AE-442C-BA42-25FEE253DC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7A4C-930E-4A47-9A16-66CD7508ED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265E-7143-4EF2-813E-F906C317D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928B63-13F0-4679-A202-B62D17A25142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309966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A5DA-8C3C-4BC6-8FBE-C032C5DF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i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DE1F2-E1D5-46F8-896C-9C073A158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i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8E06C-93EF-4869-B58D-4FF0847C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99F4A-8F9B-4BD4-94DC-565BFBCE05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0670-BBD2-4E44-94E6-A83DC606F9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6570D-7A8E-4AEA-B4D4-C5C497348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BC2BA9-608B-4DFE-A08A-E3AE26D75970}" type="slidenum">
              <a:rPr lang="en-US" altLang="si-LK"/>
              <a:pPr/>
              <a:t>‹#›</a:t>
            </a:fld>
            <a:endParaRPr lang="en-US" altLang="si-LK"/>
          </a:p>
        </p:txBody>
      </p:sp>
    </p:spTree>
    <p:extLst>
      <p:ext uri="{BB962C8B-B14F-4D97-AF65-F5344CB8AC3E}">
        <p14:creationId xmlns:p14="http://schemas.microsoft.com/office/powerpoint/2010/main" val="301595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>
            <a:extLst>
              <a:ext uri="{FF2B5EF4-FFF2-40B4-BE49-F238E27FC236}">
                <a16:creationId xmlns:a16="http://schemas.microsoft.com/office/drawing/2014/main" id="{5219CBDA-7F8D-4B51-9461-9336214BB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1588" cy="1524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E70166F-9EFC-44FA-978B-697BB7EA9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32688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i-LK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F88BB46-0A5C-451B-A060-9054B7E34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18488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i-LK"/>
              <a:t>Click to edit the outline text format</a:t>
            </a:r>
          </a:p>
          <a:p>
            <a:pPr lvl="1"/>
            <a:r>
              <a:rPr lang="en-GB" altLang="si-LK"/>
              <a:t>Second Outline Level</a:t>
            </a:r>
          </a:p>
          <a:p>
            <a:pPr lvl="2"/>
            <a:r>
              <a:rPr lang="en-GB" altLang="si-LK"/>
              <a:t>Third Outline Level</a:t>
            </a:r>
          </a:p>
          <a:p>
            <a:pPr lvl="3"/>
            <a:r>
              <a:rPr lang="en-GB" altLang="si-LK"/>
              <a:t>Fourth Outline Level</a:t>
            </a:r>
          </a:p>
          <a:p>
            <a:pPr lvl="4"/>
            <a:r>
              <a:rPr lang="en-GB" altLang="si-LK"/>
              <a:t>Fifth Outline Level</a:t>
            </a:r>
          </a:p>
          <a:p>
            <a:pPr lvl="4"/>
            <a:r>
              <a:rPr lang="en-GB" altLang="si-LK"/>
              <a:t>Sixth Outline Level</a:t>
            </a:r>
          </a:p>
          <a:p>
            <a:pPr lvl="4"/>
            <a:r>
              <a:rPr lang="en-GB" altLang="si-LK"/>
              <a:t>Seventh Outline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5CF7091-6E53-4812-B5FC-BEFEE71303F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224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en-GB" altLang="si-LK"/>
              <a:t>23/10/09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0B19C84-63D4-4408-81BA-03A64E069C8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44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si-LK"/>
              <a:t>Dept. of Computer Science &amp; Engineering, 2008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E232213-C323-4791-9F32-BAAB6B32A20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24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</a:defRPr>
            </a:lvl1pPr>
          </a:lstStyle>
          <a:p>
            <a:fld id="{50234760-D76A-45D9-B30F-6E7171634AE2}" type="slidenum">
              <a:rPr lang="en-US" altLang="si-LK"/>
              <a:pPr/>
              <a:t>‹#›</a:t>
            </a:fld>
            <a:endParaRPr lang="en-US" altLang="si-LK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DD1E44D5-52CD-49AE-B446-57E31F43D2C8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87400" cy="1290638"/>
            <a:chOff x="5136" y="96"/>
            <a:chExt cx="496" cy="813"/>
          </a:xfrm>
        </p:grpSpPr>
        <p:sp>
          <p:nvSpPr>
            <p:cNvPr id="1032" name="Oval 8">
              <a:extLst>
                <a:ext uri="{FF2B5EF4-FFF2-40B4-BE49-F238E27FC236}">
                  <a16:creationId xmlns:a16="http://schemas.microsoft.com/office/drawing/2014/main" id="{F909D84E-E557-4405-A9BC-97B1B14BC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157A9388-C256-4C99-B33A-3EE0C76E6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96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5071CBD8-BE85-4B92-B663-246B2D12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96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B4CE23C3-7615-4A5F-9FF3-988874CB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02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CA4B083-A64E-439A-AB49-D75C221E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202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495C99D-95E4-4CFE-8D32-DE7CDCB0B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02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B8B05ED6-D161-4637-91D4-C0586DC14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202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2C160A1D-3709-4E1F-B086-D05CFF3E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08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C41C9FA8-C789-4EAD-9818-8C5F771C8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308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5279C091-BBB9-40EA-99C4-BF42A1804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308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AC23D29A-CE9B-4C0A-84DB-763A13048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308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B296DB5-5D81-46DA-97A3-2745206BD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" y="308"/>
              <a:ext cx="74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961ECB90-C8A3-4C3E-A97D-098429F8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412"/>
              <a:ext cx="74" cy="74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B442A848-C729-45E3-AEB4-AE2BA1DAF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412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C221F390-6775-40A4-BC19-FC00D00D8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412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33200812-83E0-44AD-898F-69AD0F1E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412"/>
              <a:ext cx="74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BAF19AE7-298C-4A67-A1E7-7F4B2C2DB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18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43DDEDC-C0E9-45F9-9B45-DE8E52C8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518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C5D7451A-CFB4-44AC-9391-8283CE49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518"/>
              <a:ext cx="74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0A623786-06BE-4E0D-8A44-537BA639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518"/>
              <a:ext cx="74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1483BA92-26A2-4EC9-BA19-681AD12A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8" y="518"/>
              <a:ext cx="74" cy="74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CEC2FFF7-963A-475E-A748-9D0BB391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624"/>
              <a:ext cx="74" cy="74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C0106F07-C164-48ED-B5AF-7413307B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624"/>
              <a:ext cx="74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52F2BCAC-193E-46E2-92E5-3E5CC0690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624"/>
              <a:ext cx="74" cy="74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91EFD37F-E78C-4685-96FE-CD0F291D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624"/>
              <a:ext cx="74" cy="74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6B3C7F71-E87E-41B1-8F6E-D030D2000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730"/>
              <a:ext cx="74" cy="73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410E4899-B135-446E-8BE2-A49EEB275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730"/>
              <a:ext cx="74" cy="73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338FE205-AD37-4DD2-B53D-D14315303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730"/>
              <a:ext cx="74" cy="7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E917CEB-D57C-40A4-AF32-21FCDB82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730"/>
              <a:ext cx="74" cy="7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99AC8539-EFD8-4DE3-A145-140DDFA3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836"/>
              <a:ext cx="74" cy="7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C7AEF84C-0DF0-4E86-92F9-E4CECAB9E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2" y="836"/>
              <a:ext cx="74" cy="73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 kern="1200">
          <a:solidFill>
            <a:srgbClr val="330066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Line 1">
            <a:extLst>
              <a:ext uri="{FF2B5EF4-FFF2-40B4-BE49-F238E27FC236}">
                <a16:creationId xmlns:a16="http://schemas.microsoft.com/office/drawing/2014/main" id="{DBEC9D19-F625-4FC2-AF5C-B115A9C91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1588" cy="449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grpSp>
        <p:nvGrpSpPr>
          <p:cNvPr id="2050" name="Group 2">
            <a:extLst>
              <a:ext uri="{FF2B5EF4-FFF2-40B4-BE49-F238E27FC236}">
                <a16:creationId xmlns:a16="http://schemas.microsoft.com/office/drawing/2014/main" id="{CDE742C7-4395-4C9F-8470-F2A90B6FCBCA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3500" cy="2184400"/>
            <a:chOff x="4720" y="1885"/>
            <a:chExt cx="840" cy="1376"/>
          </a:xfrm>
        </p:grpSpPr>
        <p:sp>
          <p:nvSpPr>
            <p:cNvPr id="2051" name="Oval 3">
              <a:extLst>
                <a:ext uri="{FF2B5EF4-FFF2-40B4-BE49-F238E27FC236}">
                  <a16:creationId xmlns:a16="http://schemas.microsoft.com/office/drawing/2014/main" id="{EDF4DF7B-5D89-4A7D-880A-DFF2DD118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85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2" name="Oval 4">
              <a:extLst>
                <a:ext uri="{FF2B5EF4-FFF2-40B4-BE49-F238E27FC236}">
                  <a16:creationId xmlns:a16="http://schemas.microsoft.com/office/drawing/2014/main" id="{1D7DBC69-417F-4A0F-AA3A-92F7C772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1885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3" name="Oval 5">
              <a:extLst>
                <a:ext uri="{FF2B5EF4-FFF2-40B4-BE49-F238E27FC236}">
                  <a16:creationId xmlns:a16="http://schemas.microsoft.com/office/drawing/2014/main" id="{E08519FE-19F0-4600-996A-390B3ABAB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85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4" name="Oval 6">
              <a:extLst>
                <a:ext uri="{FF2B5EF4-FFF2-40B4-BE49-F238E27FC236}">
                  <a16:creationId xmlns:a16="http://schemas.microsoft.com/office/drawing/2014/main" id="{5A763673-DF5B-4CC8-AE92-D7DFFFD92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064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5" name="Oval 7">
              <a:extLst>
                <a:ext uri="{FF2B5EF4-FFF2-40B4-BE49-F238E27FC236}">
                  <a16:creationId xmlns:a16="http://schemas.microsoft.com/office/drawing/2014/main" id="{CF70415E-6999-4883-BC85-A7CC7075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064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6" name="Oval 8">
              <a:extLst>
                <a:ext uri="{FF2B5EF4-FFF2-40B4-BE49-F238E27FC236}">
                  <a16:creationId xmlns:a16="http://schemas.microsoft.com/office/drawing/2014/main" id="{FEE579B5-660C-4E66-A3C7-64F82D910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064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69C50C73-CA16-4F96-9775-D80D44C0E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064"/>
              <a:ext cx="125" cy="12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13564B31-0356-4337-A561-1CE5140B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43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099BE0DA-812A-421F-9483-4F06B3774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243"/>
              <a:ext cx="125" cy="125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6CE2DB2B-49B8-4D83-A1D0-DC2D3E84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243"/>
              <a:ext cx="125" cy="12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92F9C19F-E447-42CD-8946-722EE6BF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243"/>
              <a:ext cx="125" cy="12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25DBC68F-DCDD-4969-9C61-65613D65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2243"/>
              <a:ext cx="125" cy="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5D6D5E32-2F2B-4F8C-ABDD-834E58932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421"/>
              <a:ext cx="125" cy="126"/>
            </a:xfrm>
            <a:prstGeom prst="ellipse">
              <a:avLst/>
            </a:prstGeom>
            <a:solidFill>
              <a:srgbClr val="33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FBC74ED4-FDD9-46BC-8262-567A14203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421"/>
              <a:ext cx="125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895D63BE-16FA-48C2-AB10-A21D370C0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421"/>
              <a:ext cx="125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95D703F1-C9D2-456B-B0AB-CCDB05F63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421"/>
              <a:ext cx="125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43D05BF5-8F70-4566-ADCB-03222F55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599"/>
              <a:ext cx="125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0097863A-A2BA-4C28-9D20-CDE35144E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599"/>
              <a:ext cx="125" cy="126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E19755E9-4114-4028-B73B-6A6EB4D8C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599"/>
              <a:ext cx="125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80B568D8-D239-452F-8CA2-2BF6C4C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599"/>
              <a:ext cx="125" cy="126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EA1138BA-C3E9-4532-90E6-82C40B7E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2599"/>
              <a:ext cx="125" cy="126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75FB4EB3-0E5D-4513-B22F-1839B60E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778"/>
              <a:ext cx="125" cy="125"/>
            </a:xfrm>
            <a:prstGeom prst="ellipse">
              <a:avLst/>
            </a:prstGeom>
            <a:solidFill>
              <a:srgbClr val="66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4BCF8F41-AFED-433D-A924-E1FFC8B1C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778"/>
              <a:ext cx="125" cy="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F9BAD8EE-0B51-46DD-82C6-D827C6087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778"/>
              <a:ext cx="125" cy="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76674D13-9BC2-48BA-BA1B-EF46C035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778"/>
              <a:ext cx="125" cy="12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B136EE00-1F6A-4E81-AEC9-9D4B2880E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957"/>
              <a:ext cx="125" cy="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A58973B9-2DD9-49CE-A620-6FFD4FAA1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957"/>
              <a:ext cx="125" cy="125"/>
            </a:xfrm>
            <a:prstGeom prst="ellipse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D58B6946-57A5-4DB4-9B7D-409CF6DD9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957"/>
              <a:ext cx="125" cy="12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BABAF779-1A18-4630-A208-8B2F48163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2957"/>
              <a:ext cx="125" cy="12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DAF3B193-B8C1-4884-9332-B1ED88C52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3136"/>
              <a:ext cx="125" cy="12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CBFCB716-EC8A-445B-B455-56C83D4B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6" y="3136"/>
              <a:ext cx="125" cy="125"/>
            </a:xfrm>
            <a:prstGeom prst="ellipse">
              <a:avLst/>
            </a:prstGeom>
            <a:solidFill>
              <a:srgbClr val="D8D8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</p:grpSp>
      <p:sp>
        <p:nvSpPr>
          <p:cNvPr id="2082" name="Line 34">
            <a:extLst>
              <a:ext uri="{FF2B5EF4-FFF2-40B4-BE49-F238E27FC236}">
                <a16:creationId xmlns:a16="http://schemas.microsoft.com/office/drawing/2014/main" id="{A7529CF6-4A8F-4B78-A5AC-32C975AC2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1588"/>
          </a:xfrm>
          <a:prstGeom prst="line">
            <a:avLst/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pic>
        <p:nvPicPr>
          <p:cNvPr id="2083" name="Picture 35">
            <a:extLst>
              <a:ext uri="{FF2B5EF4-FFF2-40B4-BE49-F238E27FC236}">
                <a16:creationId xmlns:a16="http://schemas.microsoft.com/office/drawing/2014/main" id="{6EAA2965-EA45-4312-8569-CB6E0B838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41275"/>
            <a:ext cx="95885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84" name="Picture 36">
            <a:extLst>
              <a:ext uri="{FF2B5EF4-FFF2-40B4-BE49-F238E27FC236}">
                <a16:creationId xmlns:a16="http://schemas.microsoft.com/office/drawing/2014/main" id="{5F37051F-E730-4253-AF27-620CEC02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74613"/>
            <a:ext cx="14859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85" name="Rectangle 37">
            <a:extLst>
              <a:ext uri="{FF2B5EF4-FFF2-40B4-BE49-F238E27FC236}">
                <a16:creationId xmlns:a16="http://schemas.microsoft.com/office/drawing/2014/main" id="{F0F04A2B-8A14-4E69-B25D-BC6179D4C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32688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i-LK"/>
              <a:t>Click to edit the title text format</a:t>
            </a:r>
          </a:p>
        </p:txBody>
      </p:sp>
      <p:sp>
        <p:nvSpPr>
          <p:cNvPr id="2086" name="Rectangle 38">
            <a:extLst>
              <a:ext uri="{FF2B5EF4-FFF2-40B4-BE49-F238E27FC236}">
                <a16:creationId xmlns:a16="http://schemas.microsoft.com/office/drawing/2014/main" id="{4F698CB6-80D9-4D41-8F98-5E8CADFCD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18488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i-LK"/>
              <a:t>Click to edit the outline text format</a:t>
            </a:r>
          </a:p>
          <a:p>
            <a:pPr lvl="1"/>
            <a:r>
              <a:rPr lang="en-GB" altLang="si-LK"/>
              <a:t>Second Outline Level</a:t>
            </a:r>
          </a:p>
          <a:p>
            <a:pPr lvl="2"/>
            <a:r>
              <a:rPr lang="en-GB" altLang="si-LK"/>
              <a:t>Third Outline Level</a:t>
            </a:r>
          </a:p>
          <a:p>
            <a:pPr lvl="3"/>
            <a:r>
              <a:rPr lang="en-GB" altLang="si-LK"/>
              <a:t>Fourth Outline Level</a:t>
            </a:r>
          </a:p>
          <a:p>
            <a:pPr lvl="4"/>
            <a:r>
              <a:rPr lang="en-GB" altLang="si-LK"/>
              <a:t>Fifth Outline Level</a:t>
            </a:r>
          </a:p>
          <a:p>
            <a:pPr lvl="4"/>
            <a:r>
              <a:rPr lang="en-GB" altLang="si-LK"/>
              <a:t>Sixth Outline Level</a:t>
            </a:r>
          </a:p>
          <a:p>
            <a:pPr lvl="4"/>
            <a:r>
              <a:rPr lang="en-GB" altLang="si-LK"/>
              <a:t>Seventh Outline Level</a:t>
            </a:r>
          </a:p>
        </p:txBody>
      </p:sp>
      <p:sp>
        <p:nvSpPr>
          <p:cNvPr id="2087" name="Rectangle 39">
            <a:extLst>
              <a:ext uri="{FF2B5EF4-FFF2-40B4-BE49-F238E27FC236}">
                <a16:creationId xmlns:a16="http://schemas.microsoft.com/office/drawing/2014/main" id="{17C8EE61-8546-481B-944E-AAF6FFCF437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224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endParaRPr lang="en-GB" altLang="si-LK" dirty="0"/>
          </a:p>
        </p:txBody>
      </p:sp>
      <p:sp>
        <p:nvSpPr>
          <p:cNvPr id="2088" name="Rectangle 40">
            <a:extLst>
              <a:ext uri="{FF2B5EF4-FFF2-40B4-BE49-F238E27FC236}">
                <a16:creationId xmlns:a16="http://schemas.microsoft.com/office/drawing/2014/main" id="{EE7551FA-6556-42A2-A026-9E0F8A06C88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844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endParaRPr lang="en-US" altLang="si-LK" dirty="0"/>
          </a:p>
        </p:txBody>
      </p:sp>
      <p:sp>
        <p:nvSpPr>
          <p:cNvPr id="2089" name="Rectangle 41">
            <a:extLst>
              <a:ext uri="{FF2B5EF4-FFF2-40B4-BE49-F238E27FC236}">
                <a16:creationId xmlns:a16="http://schemas.microsoft.com/office/drawing/2014/main" id="{D026EB22-E8AE-405F-A843-D2CA07B8BA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24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E8838C79-ACDC-4BEC-B34B-BCC09464F928}" type="slidenum">
              <a:rPr lang="en-US" altLang="si-LK"/>
              <a:pPr/>
              <a:t>‹#›</a:t>
            </a:fld>
            <a:endParaRPr lang="en-US" altLang="si-L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 kern="1200">
          <a:solidFill>
            <a:srgbClr val="330066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00" b="1">
          <a:solidFill>
            <a:srgbClr val="330066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i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t.LOR.ne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0F7619CD-3921-4421-A330-7FCDAA72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65138"/>
            <a:ext cx="6781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GB" altLang="si-LK" sz="4400" b="1" dirty="0">
                <a:solidFill>
                  <a:srgbClr val="330066"/>
                </a:solidFill>
              </a:rPr>
              <a:t>CS2032 – Data Communications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CEE21FC9-3F46-4052-A3C1-E36FC4E0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049588"/>
            <a:ext cx="6248400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lnSpc>
                <a:spcPct val="90000"/>
              </a:lnSpc>
              <a:spcBef>
                <a:spcPts val="1100"/>
              </a:spcBef>
              <a:buClrTx/>
              <a:buFontTx/>
              <a:buNone/>
            </a:pPr>
            <a:r>
              <a:rPr lang="en-GB" altLang="si-LK" sz="4400">
                <a:solidFill>
                  <a:srgbClr val="000000"/>
                </a:solidFill>
              </a:rPr>
              <a:t>Network Applications II</a:t>
            </a:r>
          </a:p>
          <a:p>
            <a:pPr algn="r">
              <a:lnSpc>
                <a:spcPct val="90000"/>
              </a:lnSpc>
              <a:spcBef>
                <a:spcPts val="1100"/>
              </a:spcBef>
              <a:buClrTx/>
              <a:buFontTx/>
              <a:buNone/>
            </a:pPr>
            <a:r>
              <a:rPr lang="en-GB" altLang="si-LK" sz="3200">
                <a:solidFill>
                  <a:srgbClr val="000000"/>
                </a:solidFill>
              </a:rPr>
              <a:t>Storage, DNS, P2P</a:t>
            </a:r>
          </a:p>
          <a:p>
            <a:pPr algn="r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GB" altLang="si-LK" sz="3200">
              <a:solidFill>
                <a:srgbClr val="000000"/>
              </a:solidFill>
            </a:endParaRPr>
          </a:p>
          <a:p>
            <a:pPr algn="r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GB" altLang="si-LK" sz="3200">
              <a:solidFill>
                <a:srgbClr val="000000"/>
              </a:solidFill>
            </a:endParaRPr>
          </a:p>
          <a:p>
            <a:pPr algn="r"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GB" altLang="si-LK" sz="2800">
                <a:solidFill>
                  <a:srgbClr val="000000"/>
                </a:solidFill>
              </a:rPr>
              <a:t>Gihan Dias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836190F3-8410-46FF-A58E-CB08F7566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432" y="6475413"/>
            <a:ext cx="653406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dirty="0">
                <a:solidFill>
                  <a:srgbClr val="000000"/>
                </a:solidFill>
              </a:rPr>
              <a:t>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5879E778-B3C5-4A72-9E03-8C77C23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650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 dirty="0">
                <a:solidFill>
                  <a:srgbClr val="330066"/>
                </a:solidFill>
              </a:rPr>
              <a:t>Network File Systems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B5CC8392-DF2D-4549-ACD0-68E71BAE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Also called Network Attached Storage (NAS)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Unix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Network File System (Sun)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Windows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SMB and CIFS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Allows users to access files stored on a server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Integrated into the GUI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48C97F5D-0A05-4125-9434-D91CBBE96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650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600" b="1" dirty="0">
                <a:solidFill>
                  <a:srgbClr val="330066"/>
                </a:solidFill>
              </a:rPr>
              <a:t>Network</a:t>
            </a:r>
            <a:r>
              <a:rPr lang="en-US" altLang="si-LK" sz="3900" b="1" dirty="0">
                <a:solidFill>
                  <a:srgbClr val="330066"/>
                </a:solidFill>
              </a:rPr>
              <a:t> File Systems (cont.)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F0AE9CDB-1556-4D54-8D3C-B8F78517C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A set of files and folders is defined as a </a:t>
            </a:r>
            <a:r>
              <a:rPr lang="en-US" altLang="si-LK" sz="3000" dirty="0">
                <a:solidFill>
                  <a:srgbClr val="0070C0"/>
                </a:solidFill>
              </a:rPr>
              <a:t>file system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A server can </a:t>
            </a:r>
            <a:r>
              <a:rPr lang="en-US" altLang="si-LK" sz="3000" dirty="0">
                <a:solidFill>
                  <a:srgbClr val="0070C0"/>
                </a:solidFill>
              </a:rPr>
              <a:t>share</a:t>
            </a:r>
            <a:r>
              <a:rPr lang="en-US" altLang="si-LK" sz="3000" dirty="0">
                <a:solidFill>
                  <a:srgbClr val="000000"/>
                </a:solidFill>
              </a:rPr>
              <a:t> one or more file systems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A client can </a:t>
            </a:r>
            <a:r>
              <a:rPr lang="en-US" altLang="si-LK" sz="3000" dirty="0">
                <a:solidFill>
                  <a:srgbClr val="0070C0"/>
                </a:solidFill>
              </a:rPr>
              <a:t>mount</a:t>
            </a:r>
            <a:r>
              <a:rPr lang="en-US" altLang="si-LK" sz="3000" dirty="0">
                <a:solidFill>
                  <a:srgbClr val="000000"/>
                </a:solidFill>
              </a:rPr>
              <a:t> a file system as a drive (e.g. h:) and then open, copy files etc.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File operations such as open, read, write, delete, etc. are sent from client to server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BACDE6-C310-4E5F-A224-415DB1AD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 Network Share on Windows</a:t>
            </a:r>
            <a:endParaRPr lang="si-LK"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740D8-CD66-48EE-A8EA-84582401B6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si-LK"/>
              <a:t>23/10/09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78138-1C39-4792-B92A-5B65C56BBF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si-LK"/>
              <a:t>Dept. of Computer Science &amp; Engineering, 2008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97667-B5CE-437F-995E-8BB279F8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804248" cy="41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4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53DE-3CA1-427C-BB21-2250D1E4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Storage-Area Networks</a:t>
            </a:r>
            <a:endParaRPr lang="si-LK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BBF33-AE41-4FB6-A92E-D7FE6FCE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5122912" cy="44005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Specialised storage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Storage is accessed at block level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not at file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Storage is shared among servers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Generally not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Management 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E8B3C-79E5-4CCD-ABCB-A971259C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91" y="1724649"/>
            <a:ext cx="3079341" cy="46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1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5ADC4522-6D51-4B12-907B-2F4274B0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650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Internet Storage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B400A3C6-7EC8-4305-A0BA-477C9534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9775" indent="-282575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Storing files on the Internet</a:t>
            </a:r>
          </a:p>
          <a:p>
            <a:pPr lvl="1">
              <a:spcBef>
                <a:spcPts val="750"/>
              </a:spcBef>
              <a:buFont typeface="Times New Roman" panose="02020603050405020304" pitchFamily="18" charset="0"/>
              <a:buChar char="–"/>
            </a:pPr>
            <a:r>
              <a:rPr lang="en-US" altLang="si-LK" sz="2800" dirty="0">
                <a:solidFill>
                  <a:srgbClr val="000000"/>
                </a:solidFill>
              </a:rPr>
              <a:t>e.g. Dropbox, Google Drive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for storage space, backup and remote access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Issue: Internet is </a:t>
            </a:r>
            <a:r>
              <a:rPr lang="en-US" altLang="si-LK" sz="3000" dirty="0">
                <a:solidFill>
                  <a:srgbClr val="0070C0"/>
                </a:solidFill>
              </a:rPr>
              <a:t>slower</a:t>
            </a:r>
            <a:r>
              <a:rPr lang="en-US" altLang="si-LK" sz="3000" dirty="0">
                <a:solidFill>
                  <a:srgbClr val="000000"/>
                </a:solidFill>
              </a:rPr>
              <a:t> and </a:t>
            </a:r>
            <a:r>
              <a:rPr lang="en-US" altLang="si-LK" sz="3000" dirty="0">
                <a:solidFill>
                  <a:srgbClr val="0070C0"/>
                </a:solidFill>
              </a:rPr>
              <a:t>less reliable </a:t>
            </a:r>
            <a:r>
              <a:rPr lang="en-US" altLang="si-LK" sz="3000" dirty="0">
                <a:solidFill>
                  <a:srgbClr val="000000"/>
                </a:solidFill>
              </a:rPr>
              <a:t>than LAN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Web-based or client-based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WebDAV protocol</a:t>
            </a:r>
          </a:p>
          <a:p>
            <a:pPr lvl="1"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2800" dirty="0">
                <a:solidFill>
                  <a:srgbClr val="000000"/>
                </a:solidFill>
              </a:rPr>
              <a:t>may also use SMB, etc.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B4CB5-BB02-4CDF-819D-FE18B076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WebDAV filesystem on Windows</a:t>
            </a:r>
            <a:endParaRPr lang="si-L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EA13-4544-48C1-9C2C-FE840E07EC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si-LK"/>
              <a:t>23/10/09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0DB4C-4CE7-4D10-9DEC-CF1D21221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altLang="si-LK"/>
              <a:t>Dept. of Computer Science &amp; Engineering, 2008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EF881-EAA8-433E-A295-9D050C92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60848"/>
            <a:ext cx="7308304" cy="45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2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434412D9-356A-4DB5-9D9C-FB7AC5E5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811338"/>
            <a:ext cx="754380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Domain Name Service (DNS)</a:t>
            </a: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A37B4CBF-B73A-432F-B2E7-9720F5AC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600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>
            <a:extLst>
              <a:ext uri="{FF2B5EF4-FFF2-40B4-BE49-F238E27FC236}">
                <a16:creationId xmlns:a16="http://schemas.microsoft.com/office/drawing/2014/main" id="{D478156A-DDF1-43A9-8E8E-3073B2F5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Introduction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69D3C188-71DD-4897-A5ED-2012DC68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64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endParaRPr lang="en-US" altLang="si-LK" sz="2400">
              <a:solidFill>
                <a:srgbClr val="000000"/>
              </a:solidFill>
            </a:endParaRPr>
          </a:p>
          <a:p>
            <a:pPr marL="338138" indent="-333375">
              <a:spcBef>
                <a:spcPts val="6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400">
                <a:solidFill>
                  <a:srgbClr val="000000"/>
                </a:solidFill>
              </a:rPr>
              <a:t>Hosts in the Internet are identified by IP addresses</a:t>
            </a:r>
          </a:p>
          <a:p>
            <a:pPr lvl="1">
              <a:spcBef>
                <a:spcPts val="50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000">
                <a:solidFill>
                  <a:srgbClr val="000000"/>
                </a:solidFill>
              </a:rPr>
              <a:t>E.g. 192.248.8.100</a:t>
            </a:r>
          </a:p>
          <a:p>
            <a:pPr marL="338138" indent="-333375">
              <a:spcBef>
                <a:spcPts val="6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400">
                <a:solidFill>
                  <a:srgbClr val="000000"/>
                </a:solidFill>
              </a:rPr>
              <a:t>Numeric addresses are not human friendly</a:t>
            </a:r>
          </a:p>
          <a:p>
            <a:pPr marL="338138" indent="-333375">
              <a:spcBef>
                <a:spcPts val="6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400">
                <a:solidFill>
                  <a:srgbClr val="000000"/>
                </a:solidFill>
              </a:rPr>
              <a:t>Thus, alphanumeric hostnames are used</a:t>
            </a:r>
          </a:p>
          <a:p>
            <a:pPr marL="338138" indent="-333375">
              <a:spcBef>
                <a:spcPts val="6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400">
                <a:solidFill>
                  <a:srgbClr val="000000"/>
                </a:solidFill>
              </a:rPr>
              <a:t>A scheme to map hostnames to their IP addresses is required</a:t>
            </a:r>
          </a:p>
          <a:p>
            <a:pPr marL="338138" indent="-333375">
              <a:spcBef>
                <a:spcPts val="6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400">
                <a:solidFill>
                  <a:srgbClr val="000000"/>
                </a:solidFill>
              </a:rPr>
              <a:t>Initially a file (/etc/hosts) was used for this purpose</a:t>
            </a:r>
          </a:p>
          <a:p>
            <a:pPr marL="338138" indent="-333375">
              <a:spcBef>
                <a:spcPts val="60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400">
                <a:solidFill>
                  <a:srgbClr val="000000"/>
                </a:solidFill>
              </a:rPr>
              <a:t>However, as the network grew it was difficult to update the hosts file in every host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altLang="si-LK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>
            <a:extLst>
              <a:ext uri="{FF2B5EF4-FFF2-40B4-BE49-F238E27FC236}">
                <a16:creationId xmlns:a16="http://schemas.microsoft.com/office/drawing/2014/main" id="{0F4006C7-3CCC-4489-973F-6707DB34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Introduction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D7FC033-CA4C-4F17-BB0D-34FF5176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altLang="si-LK" sz="3000" dirty="0">
              <a:solidFill>
                <a:srgbClr val="000000"/>
              </a:solidFill>
            </a:endParaRPr>
          </a:p>
          <a:p>
            <a:pPr marL="338138" indent="-333375"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The Domain Name System (DNS) was designed to overcome this problem </a:t>
            </a:r>
          </a:p>
          <a:p>
            <a:pPr marL="338138" indent="-333375"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Defined in RFCs 1034 and 1035</a:t>
            </a:r>
          </a:p>
          <a:p>
            <a:pPr marL="338138" indent="-333375"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Runs on port 53</a:t>
            </a:r>
          </a:p>
          <a:p>
            <a:pPr marL="338138" indent="-333375"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DNS is a hierarchical, domain-based naming scheme</a:t>
            </a:r>
          </a:p>
          <a:p>
            <a:pPr marL="338138" indent="-333375"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A distributed database system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>
            <a:extLst>
              <a:ext uri="{FF2B5EF4-FFF2-40B4-BE49-F238E27FC236}">
                <a16:creationId xmlns:a16="http://schemas.microsoft.com/office/drawing/2014/main" id="{A34EAA9D-8A68-4A82-A2AA-7F5ED3DC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Introduction</a:t>
            </a: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F873AA12-1D90-4E34-9169-E716E7CB2032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2708275"/>
            <a:ext cx="8415338" cy="2443163"/>
            <a:chOff x="250" y="1706"/>
            <a:chExt cx="5301" cy="1539"/>
          </a:xfrm>
        </p:grpSpPr>
        <p:sp>
          <p:nvSpPr>
            <p:cNvPr id="18438" name="Text Box 6">
              <a:extLst>
                <a:ext uri="{FF2B5EF4-FFF2-40B4-BE49-F238E27FC236}">
                  <a16:creationId xmlns:a16="http://schemas.microsoft.com/office/drawing/2014/main" id="{830925AF-1BFA-4E91-8C7E-CEE6E8E27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1706"/>
              <a:ext cx="12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Root DNS Servers</a:t>
              </a:r>
            </a:p>
          </p:txBody>
        </p:sp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6496CB37-71AF-4BE9-9566-E04D27692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2379"/>
              <a:ext cx="1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com DNS servers</a:t>
              </a:r>
            </a:p>
          </p:txBody>
        </p:sp>
        <p:sp>
          <p:nvSpPr>
            <p:cNvPr id="18440" name="Text Box 8">
              <a:extLst>
                <a:ext uri="{FF2B5EF4-FFF2-40B4-BE49-F238E27FC236}">
                  <a16:creationId xmlns:a16="http://schemas.microsoft.com/office/drawing/2014/main" id="{CA678EBE-AE6F-496A-8F9B-F4D8F90F2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337"/>
              <a:ext cx="11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org DNS servers</a:t>
              </a:r>
            </a:p>
          </p:txBody>
        </p:sp>
        <p:sp>
          <p:nvSpPr>
            <p:cNvPr id="18441" name="Text Box 9">
              <a:extLst>
                <a:ext uri="{FF2B5EF4-FFF2-40B4-BE49-F238E27FC236}">
                  <a16:creationId xmlns:a16="http://schemas.microsoft.com/office/drawing/2014/main" id="{F80124E3-F97B-421B-889F-10D2F126C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2337"/>
              <a:ext cx="108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 dirty="0" err="1">
                  <a:solidFill>
                    <a:srgbClr val="000000"/>
                  </a:solidFill>
                </a:rPr>
                <a:t>lk</a:t>
              </a:r>
              <a:r>
                <a:rPr lang="en-US" altLang="si-LK" dirty="0">
                  <a:solidFill>
                    <a:srgbClr val="000000"/>
                  </a:solidFill>
                </a:rPr>
                <a:t> DNS servers</a:t>
              </a:r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5D2EC698-8A12-4397-8265-4235B374E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1958"/>
              <a:ext cx="1318" cy="376"/>
            </a:xfrm>
            <a:prstGeom prst="line">
              <a:avLst/>
            </a:prstGeom>
            <a:noFill/>
            <a:ln w="3168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454EA5D1-FFFD-42AC-82B3-77483F466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1916"/>
              <a:ext cx="0" cy="419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EF1E8D8D-B699-4859-9943-9ED3CA19C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" y="1958"/>
              <a:ext cx="1349" cy="376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45" name="Text Box 13">
              <a:extLst>
                <a:ext uri="{FF2B5EF4-FFF2-40B4-BE49-F238E27FC236}">
                  <a16:creationId xmlns:a16="http://schemas.microsoft.com/office/drawing/2014/main" id="{DC612C8F-686B-4B0A-AFBF-C4C8CDBBE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2736"/>
              <a:ext cx="93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 dirty="0">
                  <a:solidFill>
                    <a:srgbClr val="000000"/>
                  </a:solidFill>
                </a:rPr>
                <a:t>uom.lk</a:t>
              </a:r>
            </a:p>
            <a:p>
              <a:pPr>
                <a:buClrTx/>
                <a:buFontTx/>
                <a:buNone/>
              </a:pPr>
              <a:r>
                <a:rPr lang="en-US" altLang="si-LK" dirty="0">
                  <a:solidFill>
                    <a:srgbClr val="000000"/>
                  </a:solidFill>
                </a:rPr>
                <a:t>DNS servers</a:t>
              </a:r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CA243DC2-66CD-414B-9324-2A0E9BAF9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" y="2743"/>
              <a:ext cx="93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 dirty="0">
                  <a:solidFill>
                    <a:srgbClr val="000000"/>
                  </a:solidFill>
                </a:rPr>
                <a:t>slt.lk</a:t>
              </a:r>
            </a:p>
            <a:p>
              <a:pPr>
                <a:buClrTx/>
                <a:buFontTx/>
                <a:buNone/>
              </a:pPr>
              <a:r>
                <a:rPr lang="en-US" altLang="si-LK" dirty="0">
                  <a:solidFill>
                    <a:srgbClr val="000000"/>
                  </a:solidFill>
                </a:rPr>
                <a:t>DNS servers</a:t>
              </a:r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BC12830A-833E-4DF3-AA4B-CE14AB1F7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" y="2546"/>
              <a:ext cx="327" cy="20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61F42B18-8EDB-4439-B201-0161DA8AB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2546"/>
              <a:ext cx="268" cy="208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49" name="Text Box 17">
              <a:extLst>
                <a:ext uri="{FF2B5EF4-FFF2-40B4-BE49-F238E27FC236}">
                  <a16:creationId xmlns:a16="http://schemas.microsoft.com/office/drawing/2014/main" id="{7517077B-31CF-4B7D-96A5-ECAB12FBC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2820"/>
              <a:ext cx="9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yahoo.com</a:t>
              </a:r>
            </a:p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DNS servers</a:t>
              </a:r>
            </a:p>
          </p:txBody>
        </p:sp>
        <p:sp>
          <p:nvSpPr>
            <p:cNvPr id="18450" name="Text Box 18">
              <a:extLst>
                <a:ext uri="{FF2B5EF4-FFF2-40B4-BE49-F238E27FC236}">
                  <a16:creationId xmlns:a16="http://schemas.microsoft.com/office/drawing/2014/main" id="{65ECCEDE-2BBB-465E-91FC-A446D2739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6" y="2841"/>
              <a:ext cx="9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amazon.com</a:t>
              </a:r>
            </a:p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DNS servers</a:t>
              </a:r>
            </a:p>
          </p:txBody>
        </p:sp>
        <p:sp>
          <p:nvSpPr>
            <p:cNvPr id="18451" name="Line 19">
              <a:extLst>
                <a:ext uri="{FF2B5EF4-FFF2-40B4-BE49-F238E27FC236}">
                  <a16:creationId xmlns:a16="http://schemas.microsoft.com/office/drawing/2014/main" id="{1E239F6E-9202-41E0-8AB4-D24B40B85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589"/>
              <a:ext cx="192" cy="25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52" name="Line 20">
              <a:extLst>
                <a:ext uri="{FF2B5EF4-FFF2-40B4-BE49-F238E27FC236}">
                  <a16:creationId xmlns:a16="http://schemas.microsoft.com/office/drawing/2014/main" id="{F9CFF930-462B-45A0-A89F-83A986373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0" y="2589"/>
              <a:ext cx="223" cy="25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18453" name="Text Box 21">
              <a:extLst>
                <a:ext uri="{FF2B5EF4-FFF2-40B4-BE49-F238E27FC236}">
                  <a16:creationId xmlns:a16="http://schemas.microsoft.com/office/drawing/2014/main" id="{1914F7B8-1B55-4833-96DB-0E1ED8506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2777"/>
              <a:ext cx="9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pbs.org</a:t>
              </a:r>
            </a:p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</a:rPr>
                <a:t>DNS servers</a:t>
              </a:r>
            </a:p>
          </p:txBody>
        </p:sp>
        <p:sp>
          <p:nvSpPr>
            <p:cNvPr id="18454" name="Line 22">
              <a:extLst>
                <a:ext uri="{FF2B5EF4-FFF2-40B4-BE49-F238E27FC236}">
                  <a16:creationId xmlns:a16="http://schemas.microsoft.com/office/drawing/2014/main" id="{AE6032F9-8744-4696-8C39-8E145ED9A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2546"/>
              <a:ext cx="0" cy="250"/>
            </a:xfrm>
            <a:prstGeom prst="line">
              <a:avLst/>
            </a:prstGeom>
            <a:noFill/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835776C3-ECEE-4626-9C25-7C4956E3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>
              <a:buClrTx/>
              <a:buFontTx/>
              <a:buNone/>
            </a:pPr>
            <a:fld id="{DD072601-5954-46F0-9B8D-8436AEAD6F59}" type="slidenum">
              <a:rPr lang="en-US" altLang="si-LK" sz="10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altLang="si-LK" sz="1000">
              <a:solidFill>
                <a:srgbClr val="000000"/>
              </a:solidFill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56C89F6-5EA2-436C-A5C0-E898D8513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Outline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9761902C-4FC3-46FC-B492-D3E71DBB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3000" dirty="0">
                <a:solidFill>
                  <a:srgbClr val="000000"/>
                </a:solidFill>
              </a:rPr>
              <a:t>Storage (FTP, SFTP, SMB, NFS, WebDAV)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3000" dirty="0">
                <a:solidFill>
                  <a:srgbClr val="000000"/>
                </a:solidFill>
              </a:rPr>
              <a:t>Domain Name System (DNS)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3000" dirty="0">
                <a:solidFill>
                  <a:srgbClr val="000000"/>
                </a:solidFill>
              </a:rPr>
              <a:t>Peer to Peer Applications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A2833C5E-CAE3-42E8-9683-3243D3E5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DNS Functions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36CA3A19-FA2A-4453-A74F-E52E1167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976313" indent="-290513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GB" altLang="si-LK" sz="3000">
                <a:solidFill>
                  <a:srgbClr val="000000"/>
                </a:solidFill>
              </a:rPr>
              <a:t>The DNS translates between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600">
                <a:solidFill>
                  <a:srgbClr val="000000"/>
                </a:solidFill>
              </a:rPr>
              <a:t>Names and IP addresses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GB" altLang="si-LK" sz="2300">
                <a:solidFill>
                  <a:srgbClr val="000000"/>
                </a:solidFill>
              </a:rPr>
              <a:t>abc.lk	=&gt; 123.56.88.126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600">
                <a:solidFill>
                  <a:srgbClr val="000000"/>
                </a:solidFill>
              </a:rPr>
              <a:t>Names and other information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GB" altLang="si-LK" sz="2300">
                <a:solidFill>
                  <a:srgbClr val="000000"/>
                </a:solidFill>
              </a:rPr>
              <a:t>foolish.lk   =&gt;  the society of foolish people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600">
                <a:solidFill>
                  <a:srgbClr val="000000"/>
                </a:solidFill>
              </a:rPr>
              <a:t>IP addresses and names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GB" altLang="si-LK" sz="2300">
                <a:solidFill>
                  <a:srgbClr val="000000"/>
                </a:solidFill>
              </a:rPr>
              <a:t>202.33.192.85  =&gt;  host85.mycomp.org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GB" altLang="si-LK" sz="23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>
            <a:extLst>
              <a:ext uri="{FF2B5EF4-FFF2-40B4-BE49-F238E27FC236}">
                <a16:creationId xmlns:a16="http://schemas.microsoft.com/office/drawing/2014/main" id="{DD27A1B2-02C3-4191-A1DC-91A5C3186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Servers &amp; Clients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144B8004-7FC3-4AA8-AC50-9D5B1B5D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Name Servers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Store and manage information about domains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Respond to resolution requests for clients </a:t>
            </a:r>
          </a:p>
          <a:p>
            <a:pPr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Resolvers (clients)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Standard Name Resolution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Reverse Name Resolution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Electronic Mail Resolution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>
            <a:extLst>
              <a:ext uri="{FF2B5EF4-FFF2-40B4-BE49-F238E27FC236}">
                <a16:creationId xmlns:a16="http://schemas.microsoft.com/office/drawing/2014/main" id="{A2544E13-CD4D-4BD5-B803-67B8293B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Name Servers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EDB41564-5066-4FF4-BD4E-51F85E19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altLang="si-LK" sz="3000">
              <a:solidFill>
                <a:srgbClr val="000000"/>
              </a:solidFill>
            </a:endParaRPr>
          </a:p>
          <a:p>
            <a:pPr marL="338138" indent="-333375"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Authoritative DNS servers 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Organization’s DNS servers, providing authoritative hostname to IP mappings for organization’s servers (e.g., Web and mail).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Can be maintained by organization or service provider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848FA6B9-DA2F-4CD2-93AF-5892F869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Name Servers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A60D6999-68EF-447B-BCAE-35B32637C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976313" indent="-290513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3000" dirty="0">
                <a:solidFill>
                  <a:srgbClr val="000000"/>
                </a:solidFill>
              </a:rPr>
              <a:t>Local Name Server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 dirty="0">
                <a:solidFill>
                  <a:srgbClr val="000000"/>
                </a:solidFill>
              </a:rPr>
              <a:t>Each ISP (residential ISP, company, university) has one.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US" altLang="si-LK" sz="2300" dirty="0">
                <a:solidFill>
                  <a:srgbClr val="000000"/>
                </a:solidFill>
              </a:rPr>
              <a:t>Also called “default name server”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US" altLang="si-LK" sz="2300" dirty="0">
                <a:solidFill>
                  <a:srgbClr val="000000"/>
                </a:solidFill>
              </a:rPr>
              <a:t>can use Google as a “local” name server</a:t>
            </a:r>
          </a:p>
          <a:p>
            <a:pPr lvl="1">
              <a:spcBef>
                <a:spcPts val="6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600" dirty="0">
                <a:solidFill>
                  <a:srgbClr val="000000"/>
                </a:solidFill>
              </a:rPr>
              <a:t>When a host makes a DNS query, query is sent to its local DNS server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US" altLang="si-LK" sz="2300" dirty="0">
                <a:solidFill>
                  <a:srgbClr val="000000"/>
                </a:solidFill>
              </a:rPr>
              <a:t>Acts as a proxy, forwards query into hierarchy.</a:t>
            </a:r>
          </a:p>
          <a:p>
            <a:pPr lvl="2">
              <a:spcBef>
                <a:spcPts val="575"/>
              </a:spcBef>
              <a:buClr>
                <a:srgbClr val="CCCC00"/>
              </a:buClr>
              <a:buFont typeface="Wingdings" panose="05000000000000000000" pitchFamily="2" charset="2"/>
              <a:buChar char=""/>
            </a:pPr>
            <a:r>
              <a:rPr lang="en-US" altLang="si-LK" sz="2300" dirty="0">
                <a:solidFill>
                  <a:srgbClr val="000000"/>
                </a:solidFill>
              </a:rPr>
              <a:t>Reduces lookup latency for commonly searched hostnames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>
            <a:extLst>
              <a:ext uri="{FF2B5EF4-FFF2-40B4-BE49-F238E27FC236}">
                <a16:creationId xmlns:a16="http://schemas.microsoft.com/office/drawing/2014/main" id="{7A250F41-BF87-49E2-AFEB-8B69385A4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DNS Name Resolution - Iterative</a:t>
            </a: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1F7FA287-DAC1-4351-949C-21FE2224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5832475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F15023E7-5BAE-4DD4-8E37-87261C30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773238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Peer-to-Peer (P2P) Applications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extLst>
              <a:ext uri="{FF2B5EF4-FFF2-40B4-BE49-F238E27FC236}">
                <a16:creationId xmlns:a16="http://schemas.microsoft.com/office/drawing/2014/main" id="{2162F9F8-F270-4293-B802-4F64BDA4D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Peer to Peer (P2P)</a:t>
            </a:r>
            <a:br>
              <a:rPr lang="en-GB" altLang="si-LK" sz="3900" b="1">
                <a:solidFill>
                  <a:srgbClr val="330066"/>
                </a:solidFill>
              </a:rPr>
            </a:br>
            <a:r>
              <a:rPr lang="en-GB" altLang="si-LK" sz="3900" b="1">
                <a:solidFill>
                  <a:srgbClr val="330066"/>
                </a:solidFill>
              </a:rPr>
              <a:t>Applications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8D91799C-01D6-468E-B513-834205EF2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2600" dirty="0">
                <a:solidFill>
                  <a:srgbClr val="000000"/>
                </a:solidFill>
              </a:rPr>
              <a:t>A diversion from the client-server model</a:t>
            </a:r>
          </a:p>
          <a:p>
            <a:pPr lvl="1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2600" dirty="0">
                <a:solidFill>
                  <a:srgbClr val="0070C0"/>
                </a:solidFill>
              </a:rPr>
              <a:t>no specified client or a server</a:t>
            </a:r>
          </a:p>
          <a:p>
            <a:pPr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2600" dirty="0">
                <a:solidFill>
                  <a:srgbClr val="000000"/>
                </a:solidFill>
              </a:rPr>
              <a:t>However, for a given transaction there is a client and a server</a:t>
            </a:r>
          </a:p>
          <a:p>
            <a:pPr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2600" dirty="0">
                <a:solidFill>
                  <a:srgbClr val="000000"/>
                </a:solidFill>
              </a:rPr>
              <a:t>All peers have equal status</a:t>
            </a:r>
          </a:p>
          <a:p>
            <a:pPr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GB" altLang="si-LK" sz="2600" dirty="0">
                <a:solidFill>
                  <a:srgbClr val="000000"/>
                </a:solidFill>
              </a:rPr>
              <a:t>Applications</a:t>
            </a:r>
          </a:p>
          <a:p>
            <a:pPr lvl="1">
              <a:spcBef>
                <a:spcPts val="5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200" dirty="0">
                <a:solidFill>
                  <a:srgbClr val="000000"/>
                </a:solidFill>
              </a:rPr>
              <a:t>File Sharing</a:t>
            </a:r>
          </a:p>
          <a:p>
            <a:pPr lvl="1">
              <a:spcBef>
                <a:spcPts val="5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200" dirty="0">
                <a:solidFill>
                  <a:srgbClr val="000000"/>
                </a:solidFill>
              </a:rPr>
              <a:t>Instant Messaging</a:t>
            </a:r>
          </a:p>
          <a:p>
            <a:pPr lvl="1">
              <a:spcBef>
                <a:spcPts val="5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200" dirty="0">
                <a:solidFill>
                  <a:srgbClr val="000000"/>
                </a:solidFill>
              </a:rPr>
              <a:t>Online Gaming</a:t>
            </a:r>
          </a:p>
          <a:p>
            <a:pPr lvl="1">
              <a:spcBef>
                <a:spcPts val="550"/>
              </a:spcBef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GB" altLang="si-LK" sz="2200" dirty="0">
                <a:solidFill>
                  <a:srgbClr val="000000"/>
                </a:solidFill>
              </a:rPr>
              <a:t>Distributed Services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>
            <a:extLst>
              <a:ext uri="{FF2B5EF4-FFF2-40B4-BE49-F238E27FC236}">
                <a16:creationId xmlns:a16="http://schemas.microsoft.com/office/drawing/2014/main" id="{C7E4DC5B-A54B-4099-8443-9BF611BE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P2P File Sharing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C96CF64B-2B86-4D0C-A443-247C35E5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828800"/>
            <a:ext cx="7191375" cy="43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650"/>
              </a:spcBef>
              <a:buClrTx/>
              <a:buFontTx/>
              <a:buNone/>
            </a:pPr>
            <a:r>
              <a:rPr lang="en-US" altLang="si-LK" sz="2600" u="sng">
                <a:solidFill>
                  <a:srgbClr val="FF0000"/>
                </a:solidFill>
              </a:rPr>
              <a:t>Example</a:t>
            </a: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Alice runs P2P client application on her notebook computer</a:t>
            </a: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Intermittently connects to Internet; gets new IP address for each connection</a:t>
            </a: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Asks for “Hey Jude”</a:t>
            </a: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Application displays other peers that have copy of Hey Jude.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altLang="si-LK" sz="2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154B4770-9B4F-40E5-9315-6D3B5863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GB" altLang="si-LK" sz="3900" b="1">
                <a:solidFill>
                  <a:srgbClr val="330066"/>
                </a:solidFill>
              </a:rPr>
              <a:t>P2P File Sharing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45A0A997-E423-406E-A2A3-CDD3E2DC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Alice chooses one of the peers, Bob.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File is copied from Bob’s PC to Alice’s notebook: HTTP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While Alice downloads, other users uploading from Alice.</a:t>
            </a:r>
          </a:p>
          <a:p>
            <a:pPr>
              <a:lnSpc>
                <a:spcPct val="90000"/>
              </a:lnSpc>
              <a:spcBef>
                <a:spcPts val="7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3000">
                <a:solidFill>
                  <a:srgbClr val="000000"/>
                </a:solidFill>
              </a:rPr>
              <a:t>Alice’s peer is both a Web client and a transient Web server.</a:t>
            </a:r>
          </a:p>
          <a:p>
            <a:pPr marL="334963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altLang="si-LK" sz="3000">
                <a:solidFill>
                  <a:srgbClr val="669999"/>
                </a:solidFill>
              </a:rPr>
              <a:t>All peers are servers = highly scalable!</a:t>
            </a:r>
          </a:p>
          <a:p>
            <a:pPr marL="334963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altLang="si-LK" sz="3000">
              <a:solidFill>
                <a:srgbClr val="669999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>
            <a:extLst>
              <a:ext uri="{FF2B5EF4-FFF2-40B4-BE49-F238E27FC236}">
                <a16:creationId xmlns:a16="http://schemas.microsoft.com/office/drawing/2014/main" id="{D91DFD93-C6C5-4F0C-840A-ACF3816B8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P2P: Centralized </a:t>
            </a:r>
            <a:br>
              <a:rPr lang="en-US" altLang="si-LK" sz="3900" b="1">
                <a:solidFill>
                  <a:srgbClr val="330066"/>
                </a:solidFill>
              </a:rPr>
            </a:br>
            <a:r>
              <a:rPr lang="en-US" altLang="si-LK" sz="3900" b="1">
                <a:solidFill>
                  <a:srgbClr val="330066"/>
                </a:solidFill>
              </a:rPr>
              <a:t>Directory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A33AD8DE-4709-4C68-A7EC-4629F9BF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40290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600">
                <a:solidFill>
                  <a:srgbClr val="000000"/>
                </a:solidFill>
              </a:rPr>
              <a:t>Original “Napster” design</a:t>
            </a:r>
          </a:p>
          <a:p>
            <a:pPr>
              <a:buClrTx/>
              <a:buFontTx/>
              <a:buNone/>
            </a:pPr>
            <a:r>
              <a:rPr lang="en-US" altLang="si-LK" sz="2600">
                <a:solidFill>
                  <a:srgbClr val="000000"/>
                </a:solidFill>
              </a:rPr>
              <a:t>1) When peer connects, it informs central server:</a:t>
            </a:r>
          </a:p>
          <a:p>
            <a:pPr lvl="1"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200">
                <a:solidFill>
                  <a:srgbClr val="000000"/>
                </a:solidFill>
              </a:rPr>
              <a:t>IP address</a:t>
            </a:r>
          </a:p>
          <a:p>
            <a:pPr lvl="1">
              <a:buClr>
                <a:srgbClr val="669999"/>
              </a:buClr>
              <a:buFont typeface="Wingdings" panose="05000000000000000000" pitchFamily="2" charset="2"/>
              <a:buChar char=""/>
            </a:pPr>
            <a:r>
              <a:rPr lang="en-US" altLang="si-LK" sz="2200">
                <a:solidFill>
                  <a:srgbClr val="000000"/>
                </a:solidFill>
              </a:rPr>
              <a:t>content</a:t>
            </a:r>
          </a:p>
          <a:p>
            <a:pPr>
              <a:buClrTx/>
              <a:buFontTx/>
              <a:buNone/>
            </a:pPr>
            <a:r>
              <a:rPr lang="en-US" altLang="si-LK" sz="2600">
                <a:solidFill>
                  <a:srgbClr val="000000"/>
                </a:solidFill>
              </a:rPr>
              <a:t>2) Alice queries for “Hey Jude”</a:t>
            </a:r>
          </a:p>
          <a:p>
            <a:pPr>
              <a:buClrTx/>
              <a:buFontTx/>
              <a:buNone/>
            </a:pPr>
            <a:r>
              <a:rPr lang="en-US" altLang="si-LK" sz="2600">
                <a:solidFill>
                  <a:srgbClr val="000000"/>
                </a:solidFill>
              </a:rPr>
              <a:t>3) Alice requests file from Bob</a:t>
            </a:r>
          </a:p>
        </p:txBody>
      </p:sp>
      <p:grpSp>
        <p:nvGrpSpPr>
          <p:cNvPr id="28678" name="Group 6">
            <a:extLst>
              <a:ext uri="{FF2B5EF4-FFF2-40B4-BE49-F238E27FC236}">
                <a16:creationId xmlns:a16="http://schemas.microsoft.com/office/drawing/2014/main" id="{CB3A28E1-4A4A-4713-9234-04D891760714}"/>
              </a:ext>
            </a:extLst>
          </p:cNvPr>
          <p:cNvGrpSpPr>
            <a:grpSpLocks/>
          </p:cNvGrpSpPr>
          <p:nvPr/>
        </p:nvGrpSpPr>
        <p:grpSpPr bwMode="auto">
          <a:xfrm>
            <a:off x="4170363" y="1412875"/>
            <a:ext cx="4027487" cy="4748213"/>
            <a:chOff x="2627" y="890"/>
            <a:chExt cx="2537" cy="2991"/>
          </a:xfrm>
        </p:grpSpPr>
        <p:graphicFrame>
          <p:nvGraphicFramePr>
            <p:cNvPr id="28679" name="Object 7">
              <a:extLst>
                <a:ext uri="{FF2B5EF4-FFF2-40B4-BE49-F238E27FC236}">
                  <a16:creationId xmlns:a16="http://schemas.microsoft.com/office/drawing/2014/main" id="{CD9EE450-D9DA-4CAA-BBE7-6C2871EF10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7" y="3133"/>
            <a:ext cx="479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1" r:id="rId4" imgW="18192600" imgH="14963760" progId="">
                    <p:embed/>
                  </p:oleObj>
                </mc:Choice>
                <mc:Fallback>
                  <p:oleObj r:id="rId4" imgW="18192600" imgH="14963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133"/>
                          <a:ext cx="479" cy="4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0" name="Group 8">
              <a:extLst>
                <a:ext uri="{FF2B5EF4-FFF2-40B4-BE49-F238E27FC236}">
                  <a16:creationId xmlns:a16="http://schemas.microsoft.com/office/drawing/2014/main" id="{69A6CBE5-1048-4209-BD0B-574FD60F3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0" y="1865"/>
              <a:ext cx="214" cy="430"/>
              <a:chOff x="2980" y="1865"/>
              <a:chExt cx="214" cy="430"/>
            </a:xfrm>
          </p:grpSpPr>
          <p:sp>
            <p:nvSpPr>
              <p:cNvPr id="28681" name="AutoShape 9">
                <a:extLst>
                  <a:ext uri="{FF2B5EF4-FFF2-40B4-BE49-F238E27FC236}">
                    <a16:creationId xmlns:a16="http://schemas.microsoft.com/office/drawing/2014/main" id="{57E7099F-C75C-458C-9B01-0CD1D321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2197"/>
                <a:ext cx="209" cy="98"/>
              </a:xfrm>
              <a:prstGeom prst="parallelogram">
                <a:avLst>
                  <a:gd name="adj" fmla="val 8215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i-LK"/>
              </a:p>
            </p:txBody>
          </p:sp>
          <p:sp>
            <p:nvSpPr>
              <p:cNvPr id="28682" name="Rectangle 10">
                <a:extLst>
                  <a:ext uri="{FF2B5EF4-FFF2-40B4-BE49-F238E27FC236}">
                    <a16:creationId xmlns:a16="http://schemas.microsoft.com/office/drawing/2014/main" id="{8659985D-5474-4F65-B95A-3FF62C944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1866"/>
                <a:ext cx="94" cy="331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i-LK"/>
              </a:p>
            </p:txBody>
          </p:sp>
          <p:sp>
            <p:nvSpPr>
              <p:cNvPr id="28683" name="Rectangle 11">
                <a:extLst>
                  <a:ext uri="{FF2B5EF4-FFF2-40B4-BE49-F238E27FC236}">
                    <a16:creationId xmlns:a16="http://schemas.microsoft.com/office/drawing/2014/main" id="{C47FD57B-E3C3-4E6B-8A05-4BD67B33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1961"/>
                <a:ext cx="132" cy="332"/>
              </a:xfrm>
              <a:prstGeom prst="rect">
                <a:avLst/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i-LK"/>
              </a:p>
            </p:txBody>
          </p:sp>
          <p:sp>
            <p:nvSpPr>
              <p:cNvPr id="28684" name="AutoShape 12">
                <a:extLst>
                  <a:ext uri="{FF2B5EF4-FFF2-40B4-BE49-F238E27FC236}">
                    <a16:creationId xmlns:a16="http://schemas.microsoft.com/office/drawing/2014/main" id="{8E88D9A3-B719-4BBF-94D0-401340A7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0" y="1865"/>
                <a:ext cx="209" cy="98"/>
              </a:xfrm>
              <a:prstGeom prst="parallelogram">
                <a:avLst>
                  <a:gd name="adj" fmla="val 82157"/>
                </a:avLst>
              </a:prstGeom>
              <a:solidFill>
                <a:srgbClr val="33CC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i-LK"/>
              </a:p>
            </p:txBody>
          </p:sp>
          <p:sp>
            <p:nvSpPr>
              <p:cNvPr id="28685" name="Line 13">
                <a:extLst>
                  <a:ext uri="{FF2B5EF4-FFF2-40B4-BE49-F238E27FC236}">
                    <a16:creationId xmlns:a16="http://schemas.microsoft.com/office/drawing/2014/main" id="{DC5DBC2E-D370-4701-A44C-04A5D4A10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871"/>
                <a:ext cx="0" cy="325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i-LK"/>
              </a:p>
            </p:txBody>
          </p:sp>
          <p:sp>
            <p:nvSpPr>
              <p:cNvPr id="28686" name="Line 14">
                <a:extLst>
                  <a:ext uri="{FF2B5EF4-FFF2-40B4-BE49-F238E27FC236}">
                    <a16:creationId xmlns:a16="http://schemas.microsoft.com/office/drawing/2014/main" id="{15D80EDF-6816-455D-A026-D9F3D4CB9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2197"/>
                <a:ext cx="87" cy="95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i-LK"/>
              </a:p>
            </p:txBody>
          </p:sp>
          <p:sp>
            <p:nvSpPr>
              <p:cNvPr id="28687" name="Rectangle 15">
                <a:extLst>
                  <a:ext uri="{FF2B5EF4-FFF2-40B4-BE49-F238E27FC236}">
                    <a16:creationId xmlns:a16="http://schemas.microsoft.com/office/drawing/2014/main" id="{3E1055E9-350A-492C-976B-D31DA76C6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2005"/>
                <a:ext cx="87" cy="190"/>
              </a:xfrm>
              <a:prstGeom prst="rect">
                <a:avLst/>
              </a:prstGeom>
              <a:solidFill>
                <a:srgbClr val="3333CC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i-LK"/>
              </a:p>
            </p:txBody>
          </p:sp>
          <p:sp>
            <p:nvSpPr>
              <p:cNvPr id="28688" name="Rectangle 16">
                <a:extLst>
                  <a:ext uri="{FF2B5EF4-FFF2-40B4-BE49-F238E27FC236}">
                    <a16:creationId xmlns:a16="http://schemas.microsoft.com/office/drawing/2014/main" id="{0CE28E30-7DB8-4292-84FB-8739E5C5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1" y="2063"/>
                <a:ext cx="65" cy="6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i-LK"/>
              </a:p>
            </p:txBody>
          </p:sp>
        </p:grpSp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9BAB1B88-F058-457F-B7F2-1D00F383A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133"/>
              <a:ext cx="11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graphicFrame>
          <p:nvGraphicFramePr>
            <p:cNvPr id="28690" name="Object 18">
              <a:extLst>
                <a:ext uri="{FF2B5EF4-FFF2-40B4-BE49-F238E27FC236}">
                  <a16:creationId xmlns:a16="http://schemas.microsoft.com/office/drawing/2014/main" id="{63309E29-3157-4BA1-B258-257131188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1" y="2126"/>
            <a:ext cx="38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2" r:id="rId6" imgW="18192600" imgH="14963760" progId="">
                    <p:embed/>
                  </p:oleObj>
                </mc:Choice>
                <mc:Fallback>
                  <p:oleObj r:id="rId6" imgW="18192600" imgH="1496376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1" y="2126"/>
                          <a:ext cx="383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19">
              <a:extLst>
                <a:ext uri="{FF2B5EF4-FFF2-40B4-BE49-F238E27FC236}">
                  <a16:creationId xmlns:a16="http://schemas.microsoft.com/office/drawing/2014/main" id="{D3F500E1-A300-42E7-A7A2-C89DB13C04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4" y="2650"/>
            <a:ext cx="39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3" r:id="rId7" imgW="18192600" imgH="14963760" progId="">
                    <p:embed/>
                  </p:oleObj>
                </mc:Choice>
                <mc:Fallback>
                  <p:oleObj r:id="rId7" imgW="18192600" imgH="1496376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" y="2650"/>
                          <a:ext cx="391" cy="34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20">
              <a:extLst>
                <a:ext uri="{FF2B5EF4-FFF2-40B4-BE49-F238E27FC236}">
                  <a16:creationId xmlns:a16="http://schemas.microsoft.com/office/drawing/2014/main" id="{60AE0853-344E-451F-ACBF-B3FB677D30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9" y="1437"/>
            <a:ext cx="39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" r:id="rId8" imgW="18192600" imgH="14963760" progId="">
                    <p:embed/>
                  </p:oleObj>
                </mc:Choice>
                <mc:Fallback>
                  <p:oleObj r:id="rId8" imgW="18192600" imgH="1496376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1437"/>
                          <a:ext cx="398" cy="34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id="{2064EFDC-4690-4A0B-AAD7-CF23C4166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1457"/>
              <a:ext cx="939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centralized</a:t>
              </a:r>
            </a:p>
            <a:p>
              <a:pPr algn="ctr"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directory server</a:t>
              </a:r>
            </a:p>
          </p:txBody>
        </p:sp>
        <p:sp>
          <p:nvSpPr>
            <p:cNvPr id="28694" name="Text Box 22">
              <a:extLst>
                <a:ext uri="{FF2B5EF4-FFF2-40B4-BE49-F238E27FC236}">
                  <a16:creationId xmlns:a16="http://schemas.microsoft.com/office/drawing/2014/main" id="{29E8C74B-4CB6-4FCE-B374-22C094E20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" y="1860"/>
              <a:ext cx="4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peers</a:t>
              </a:r>
            </a:p>
          </p:txBody>
        </p:sp>
        <p:sp>
          <p:nvSpPr>
            <p:cNvPr id="28695" name="Line 23">
              <a:extLst>
                <a:ext uri="{FF2B5EF4-FFF2-40B4-BE49-F238E27FC236}">
                  <a16:creationId xmlns:a16="http://schemas.microsoft.com/office/drawing/2014/main" id="{F77BF39E-F6B6-4D49-8B7D-E4647028D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8" y="1913"/>
              <a:ext cx="592" cy="15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696" name="Line 24">
              <a:extLst>
                <a:ext uri="{FF2B5EF4-FFF2-40B4-BE49-F238E27FC236}">
                  <a16:creationId xmlns:a16="http://schemas.microsoft.com/office/drawing/2014/main" id="{079A56A4-3F66-4757-B198-71FF7AD36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6" y="2065"/>
              <a:ext cx="1487" cy="224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697" name="Line 25">
              <a:extLst>
                <a:ext uri="{FF2B5EF4-FFF2-40B4-BE49-F238E27FC236}">
                  <a16:creationId xmlns:a16="http://schemas.microsoft.com/office/drawing/2014/main" id="{745358CD-DD8E-4741-9F77-89200F6F0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8" y="1860"/>
              <a:ext cx="539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698" name="Line 26">
              <a:extLst>
                <a:ext uri="{FF2B5EF4-FFF2-40B4-BE49-F238E27FC236}">
                  <a16:creationId xmlns:a16="http://schemas.microsoft.com/office/drawing/2014/main" id="{3EF4AEC1-A4A5-4CE6-BF63-FE09F4E6D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8" y="1860"/>
              <a:ext cx="592" cy="1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699" name="Line 27">
              <a:extLst>
                <a:ext uri="{FF2B5EF4-FFF2-40B4-BE49-F238E27FC236}">
                  <a16:creationId xmlns:a16="http://schemas.microsoft.com/office/drawing/2014/main" id="{E931AB25-B31F-49B1-8133-F42F45A9E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6" y="2224"/>
              <a:ext cx="1172" cy="59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700" name="Line 28">
              <a:extLst>
                <a:ext uri="{FF2B5EF4-FFF2-40B4-BE49-F238E27FC236}">
                  <a16:creationId xmlns:a16="http://schemas.microsoft.com/office/drawing/2014/main" id="{07DB135A-9DC8-42B1-8CB9-31E81DCD16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6" y="1596"/>
              <a:ext cx="1066" cy="36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701" name="Text Box 29">
              <a:extLst>
                <a:ext uri="{FF2B5EF4-FFF2-40B4-BE49-F238E27FC236}">
                  <a16:creationId xmlns:a16="http://schemas.microsoft.com/office/drawing/2014/main" id="{F9C5C393-A80C-4748-B641-A03AC5C78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1860"/>
              <a:ext cx="89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8702" name="Line 30">
              <a:extLst>
                <a:ext uri="{FF2B5EF4-FFF2-40B4-BE49-F238E27FC236}">
                  <a16:creationId xmlns:a16="http://schemas.microsoft.com/office/drawing/2014/main" id="{68FF3D7B-E6B6-4E00-8CEE-3B056E74A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92" y="2278"/>
              <a:ext cx="698" cy="806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703" name="Line 31">
              <a:extLst>
                <a:ext uri="{FF2B5EF4-FFF2-40B4-BE49-F238E27FC236}">
                  <a16:creationId xmlns:a16="http://schemas.microsoft.com/office/drawing/2014/main" id="{2816564B-0008-4F09-A0AF-8357E77C8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2338"/>
              <a:ext cx="684" cy="84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704" name="Line 32">
              <a:extLst>
                <a:ext uri="{FF2B5EF4-FFF2-40B4-BE49-F238E27FC236}">
                  <a16:creationId xmlns:a16="http://schemas.microsoft.com/office/drawing/2014/main" id="{2293D1DE-B477-479C-B51B-A7119D3B9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1808"/>
              <a:ext cx="329" cy="1375"/>
            </a:xfrm>
            <a:prstGeom prst="line">
              <a:avLst/>
            </a:prstGeom>
            <a:noFill/>
            <a:ln w="28440" cap="sq">
              <a:solidFill>
                <a:srgbClr val="FF66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i-LK"/>
            </a:p>
          </p:txBody>
        </p:sp>
        <p:sp>
          <p:nvSpPr>
            <p:cNvPr id="28705" name="Text Box 33">
              <a:extLst>
                <a:ext uri="{FF2B5EF4-FFF2-40B4-BE49-F238E27FC236}">
                  <a16:creationId xmlns:a16="http://schemas.microsoft.com/office/drawing/2014/main" id="{7D7F90FD-EB5B-413A-985C-DA65D4A02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7" y="3079"/>
              <a:ext cx="524" cy="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i-LK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38D1416A-45C2-4088-A056-68137A355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3563"/>
              <a:ext cx="367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Alice</a:t>
              </a:r>
            </a:p>
          </p:txBody>
        </p:sp>
        <p:sp>
          <p:nvSpPr>
            <p:cNvPr id="28707" name="Text Box 35">
              <a:extLst>
                <a:ext uri="{FF2B5EF4-FFF2-40B4-BE49-F238E27FC236}">
                  <a16:creationId xmlns:a16="http://schemas.microsoft.com/office/drawing/2014/main" id="{9DD0CAE8-EBCA-4FD0-8B37-F50E4592F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" y="1278"/>
              <a:ext cx="367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Bob</a:t>
              </a:r>
            </a:p>
          </p:txBody>
        </p:sp>
        <p:sp>
          <p:nvSpPr>
            <p:cNvPr id="28708" name="Oval 36">
              <a:extLst>
                <a:ext uri="{FF2B5EF4-FFF2-40B4-BE49-F238E27FC236}">
                  <a16:creationId xmlns:a16="http://schemas.microsoft.com/office/drawing/2014/main" id="{207D5B3B-36E2-4288-91B6-2B83064D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722"/>
              <a:ext cx="138" cy="132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66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8709" name="Oval 37">
              <a:extLst>
                <a:ext uri="{FF2B5EF4-FFF2-40B4-BE49-F238E27FC236}">
                  <a16:creationId xmlns:a16="http://schemas.microsoft.com/office/drawing/2014/main" id="{ED9A6093-5544-4B60-AA64-CD09BF800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065"/>
              <a:ext cx="138" cy="132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66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8710" name="Oval 38">
              <a:extLst>
                <a:ext uri="{FF2B5EF4-FFF2-40B4-BE49-F238E27FC236}">
                  <a16:creationId xmlns:a16="http://schemas.microsoft.com/office/drawing/2014/main" id="{D5126266-E033-4896-A79D-47933EB1B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458"/>
              <a:ext cx="138" cy="132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66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8711" name="Oval 39">
              <a:extLst>
                <a:ext uri="{FF2B5EF4-FFF2-40B4-BE49-F238E27FC236}">
                  <a16:creationId xmlns:a16="http://schemas.microsoft.com/office/drawing/2014/main" id="{07487941-DE2B-426C-9BEA-67A1EDA3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2712"/>
              <a:ext cx="138" cy="132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66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8712" name="Oval 40">
              <a:extLst>
                <a:ext uri="{FF2B5EF4-FFF2-40B4-BE49-F238E27FC236}">
                  <a16:creationId xmlns:a16="http://schemas.microsoft.com/office/drawing/2014/main" id="{6E73E718-DD87-4E49-8A50-10A50B3FA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2676"/>
              <a:ext cx="138" cy="132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66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8713" name="Oval 41">
              <a:extLst>
                <a:ext uri="{FF2B5EF4-FFF2-40B4-BE49-F238E27FC236}">
                  <a16:creationId xmlns:a16="http://schemas.microsoft.com/office/drawing/2014/main" id="{B9BEBBB1-B44B-40DC-B8D3-F1109ADBF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2415"/>
              <a:ext cx="138" cy="132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6699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 algn="ctr">
                <a:spcBef>
                  <a:spcPts val="350"/>
                </a:spcBef>
                <a:buClrTx/>
                <a:buFontTx/>
                <a:buNone/>
              </a:pPr>
              <a:r>
                <a:rPr lang="en-US" altLang="si-LK" sz="1400">
                  <a:solidFill>
                    <a:srgbClr val="0000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pic>
          <p:nvPicPr>
            <p:cNvPr id="28714" name="Picture 42">
              <a:extLst>
                <a:ext uri="{FF2B5EF4-FFF2-40B4-BE49-F238E27FC236}">
                  <a16:creationId xmlns:a16="http://schemas.microsoft.com/office/drawing/2014/main" id="{E8E454BF-8BB7-4C35-B7DA-7D569F999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" y="890"/>
              <a:ext cx="388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8715" name="Picture 43">
              <a:extLst>
                <a:ext uri="{FF2B5EF4-FFF2-40B4-BE49-F238E27FC236}">
                  <a16:creationId xmlns:a16="http://schemas.microsoft.com/office/drawing/2014/main" id="{DCD12F88-B499-4645-9CA6-CB6526FD1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" y="3481"/>
              <a:ext cx="322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5AA0826B-349D-4656-92A4-AE6CA102F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682750"/>
            <a:ext cx="7543800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File Storage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38AC63C-FBC2-4029-B67D-9473CE8DA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>
            <a:extLst>
              <a:ext uri="{FF2B5EF4-FFF2-40B4-BE49-F238E27FC236}">
                <a16:creationId xmlns:a16="http://schemas.microsoft.com/office/drawing/2014/main" id="{908CB743-2FA1-49BF-8D8D-FA4BCE45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392113"/>
            <a:ext cx="725805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000" b="1">
                <a:solidFill>
                  <a:srgbClr val="330066"/>
                </a:solidFill>
              </a:rPr>
              <a:t>P2P: Problems with </a:t>
            </a:r>
            <a:br>
              <a:rPr lang="en-US" altLang="si-LK" sz="3000" b="1">
                <a:solidFill>
                  <a:srgbClr val="330066"/>
                </a:solidFill>
              </a:rPr>
            </a:br>
            <a:r>
              <a:rPr lang="en-US" altLang="si-LK" sz="3000" b="1">
                <a:solidFill>
                  <a:srgbClr val="330066"/>
                </a:solidFill>
              </a:rPr>
              <a:t>Centralized Directory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685EB517-B846-41D6-B662-F79CB6D0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4033838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3178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650"/>
              </a:spcBef>
              <a:buClrTx/>
              <a:buFontTx/>
              <a:buNone/>
            </a:pPr>
            <a:endParaRPr lang="en-US" altLang="si-LK" sz="2600">
              <a:solidFill>
                <a:srgbClr val="000000"/>
              </a:solidFill>
            </a:endParaRP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altLang="si-LK" sz="2600">
              <a:solidFill>
                <a:srgbClr val="000000"/>
              </a:solidFill>
            </a:endParaRP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Single point of failure</a:t>
            </a: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Performance bottleneck</a:t>
            </a:r>
          </a:p>
          <a:p>
            <a:pPr marL="338138" indent="-333375">
              <a:spcBef>
                <a:spcPts val="650"/>
              </a:spcBef>
              <a:buClr>
                <a:srgbClr val="330066"/>
              </a:buClr>
              <a:buFont typeface="Wingdings" panose="05000000000000000000" pitchFamily="2" charset="2"/>
              <a:buChar char=""/>
            </a:pPr>
            <a:r>
              <a:rPr lang="en-US" altLang="si-LK" sz="2600">
                <a:solidFill>
                  <a:srgbClr val="000000"/>
                </a:solidFill>
              </a:rPr>
              <a:t>Copyright infringement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altLang="si-LK" sz="2600">
              <a:solidFill>
                <a:srgbClr val="000000"/>
              </a:solidFill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6F59125D-904F-427C-AD2E-C74874507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2330450"/>
            <a:ext cx="3827462" cy="2403475"/>
          </a:xfrm>
          <a:prstGeom prst="rect">
            <a:avLst/>
          </a:prstGeom>
          <a:noFill/>
          <a:ln w="25560" cap="sq">
            <a:solidFill>
              <a:srgbClr val="66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650"/>
              </a:spcBef>
              <a:buClrTx/>
              <a:buFontTx/>
              <a:buNone/>
            </a:pPr>
            <a:r>
              <a:rPr lang="en-US" altLang="si-LK" sz="2600">
                <a:solidFill>
                  <a:srgbClr val="669999"/>
                </a:solidFill>
              </a:rPr>
              <a:t>    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r>
              <a:rPr lang="en-US" altLang="si-LK" sz="2600">
                <a:solidFill>
                  <a:srgbClr val="669999"/>
                </a:solidFill>
              </a:rPr>
              <a:t>File transfer is decentralized, but locating content is highly centralized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7359A15-855D-49C5-88CD-9BDBFC2176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9063"/>
            <a:ext cx="7537450" cy="129222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si-LK"/>
              <a:t>Decentralised file Sharing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8CADCCB-AA14-4EC2-BBB2-96E3B7FE33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3250" cy="4405312"/>
          </a:xfrm>
          <a:ln/>
        </p:spPr>
        <p:txBody>
          <a:bodyPr/>
          <a:lstStyle/>
          <a:p>
            <a:pPr marL="519113" indent="-519113">
              <a:buFont typeface="Times New Roman" panose="02020603050405020304" pitchFamily="18" charset="0"/>
              <a:buChar char="•"/>
              <a:tabLst>
                <a:tab pos="519113" algn="l"/>
                <a:tab pos="631825" algn="l"/>
                <a:tab pos="1089025" algn="l"/>
                <a:tab pos="1546225" algn="l"/>
                <a:tab pos="2003425" algn="l"/>
                <a:tab pos="2460625" algn="l"/>
                <a:tab pos="2917825" algn="l"/>
                <a:tab pos="3375025" algn="l"/>
                <a:tab pos="3832225" algn="l"/>
                <a:tab pos="4289425" algn="l"/>
                <a:tab pos="4746625" algn="l"/>
                <a:tab pos="5203825" algn="l"/>
                <a:tab pos="5661025" algn="l"/>
                <a:tab pos="6118225" algn="l"/>
                <a:tab pos="6575425" algn="l"/>
                <a:tab pos="7032625" algn="l"/>
                <a:tab pos="7489825" algn="l"/>
                <a:tab pos="7947025" algn="l"/>
                <a:tab pos="8404225" algn="l"/>
                <a:tab pos="8861425" algn="l"/>
                <a:tab pos="9318625" algn="l"/>
              </a:tabLst>
            </a:pPr>
            <a:r>
              <a:rPr lang="en-GB" altLang="si-LK"/>
              <a:t>e.g. BitTorrent</a:t>
            </a:r>
          </a:p>
          <a:p>
            <a:pPr marL="519113" indent="-519113">
              <a:buFont typeface="Times New Roman" panose="02020603050405020304" pitchFamily="18" charset="0"/>
              <a:buChar char="•"/>
              <a:tabLst>
                <a:tab pos="519113" algn="l"/>
                <a:tab pos="631825" algn="l"/>
                <a:tab pos="1089025" algn="l"/>
                <a:tab pos="1546225" algn="l"/>
                <a:tab pos="2003425" algn="l"/>
                <a:tab pos="2460625" algn="l"/>
                <a:tab pos="2917825" algn="l"/>
                <a:tab pos="3375025" algn="l"/>
                <a:tab pos="3832225" algn="l"/>
                <a:tab pos="4289425" algn="l"/>
                <a:tab pos="4746625" algn="l"/>
                <a:tab pos="5203825" algn="l"/>
                <a:tab pos="5661025" algn="l"/>
                <a:tab pos="6118225" algn="l"/>
                <a:tab pos="6575425" algn="l"/>
                <a:tab pos="7032625" algn="l"/>
                <a:tab pos="7489825" algn="l"/>
                <a:tab pos="7947025" algn="l"/>
                <a:tab pos="8404225" algn="l"/>
                <a:tab pos="8861425" algn="l"/>
                <a:tab pos="9318625" algn="l"/>
              </a:tabLst>
            </a:pPr>
            <a:r>
              <a:rPr lang="en-GB" altLang="si-LK"/>
              <a:t>No central directory</a:t>
            </a:r>
          </a:p>
          <a:p>
            <a:pPr marL="519113" indent="-519113">
              <a:buFont typeface="Times New Roman" panose="02020603050405020304" pitchFamily="18" charset="0"/>
              <a:buChar char="•"/>
              <a:tabLst>
                <a:tab pos="519113" algn="l"/>
                <a:tab pos="631825" algn="l"/>
                <a:tab pos="1089025" algn="l"/>
                <a:tab pos="1546225" algn="l"/>
                <a:tab pos="2003425" algn="l"/>
                <a:tab pos="2460625" algn="l"/>
                <a:tab pos="2917825" algn="l"/>
                <a:tab pos="3375025" algn="l"/>
                <a:tab pos="3832225" algn="l"/>
                <a:tab pos="4289425" algn="l"/>
                <a:tab pos="4746625" algn="l"/>
                <a:tab pos="5203825" algn="l"/>
                <a:tab pos="5661025" algn="l"/>
                <a:tab pos="6118225" algn="l"/>
                <a:tab pos="6575425" algn="l"/>
                <a:tab pos="7032625" algn="l"/>
                <a:tab pos="7489825" algn="l"/>
                <a:tab pos="7947025" algn="l"/>
                <a:tab pos="8404225" algn="l"/>
                <a:tab pos="8861425" algn="l"/>
                <a:tab pos="9318625" algn="l"/>
              </a:tabLst>
            </a:pPr>
            <a:r>
              <a:rPr lang="en-GB" altLang="si-LK"/>
              <a:t>Each file (or group of files) has a set of controller nodes which contain info about the nodes storing / sharing the file</a:t>
            </a:r>
          </a:p>
          <a:p>
            <a:pPr marL="519113" indent="-519113">
              <a:buFont typeface="Times New Roman" panose="02020603050405020304" pitchFamily="18" charset="0"/>
              <a:buChar char="•"/>
              <a:tabLst>
                <a:tab pos="519113" algn="l"/>
                <a:tab pos="631825" algn="l"/>
                <a:tab pos="1089025" algn="l"/>
                <a:tab pos="1546225" algn="l"/>
                <a:tab pos="2003425" algn="l"/>
                <a:tab pos="2460625" algn="l"/>
                <a:tab pos="2917825" algn="l"/>
                <a:tab pos="3375025" algn="l"/>
                <a:tab pos="3832225" algn="l"/>
                <a:tab pos="4289425" algn="l"/>
                <a:tab pos="4746625" algn="l"/>
                <a:tab pos="5203825" algn="l"/>
                <a:tab pos="5661025" algn="l"/>
                <a:tab pos="6118225" algn="l"/>
                <a:tab pos="6575425" algn="l"/>
                <a:tab pos="7032625" algn="l"/>
                <a:tab pos="7489825" algn="l"/>
                <a:tab pos="7947025" algn="l"/>
                <a:tab pos="8404225" algn="l"/>
                <a:tab pos="8861425" algn="l"/>
                <a:tab pos="9318625" algn="l"/>
              </a:tabLst>
            </a:pPr>
            <a:r>
              <a:rPr lang="en-GB" altLang="si-LK"/>
              <a:t>May use web or other mechanism to keep track of controllers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BD4647A6-7D95-47D4-8260-8C88CD425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5AFA4A47-08E1-4CFE-B499-0BA9ED246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B1BC711-8024-4CC5-8066-40875417AF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278063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The BitTorrent Protocol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5B12DF25-C808-4DD8-BB73-B280C16F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FB83D3A-D316-4E0D-8CDD-6B2AC84D3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 dirty="0"/>
              <a:t>What is BitTorrent?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1A0904-4EC0-464F-BCDE-D89F0C05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si-LK" sz="3200" dirty="0"/>
              <a:t>An efficient content distribution system using </a:t>
            </a:r>
            <a:r>
              <a:rPr lang="en-US" altLang="si-LK" sz="3200" i="1" dirty="0"/>
              <a:t>file swarming</a:t>
            </a:r>
            <a:r>
              <a:rPr lang="en-US" altLang="si-LK" sz="3200" dirty="0"/>
              <a:t>.</a:t>
            </a:r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en-US" altLang="si-LK" sz="3200" dirty="0"/>
              <a:t>Usually does not perform all the functions of a typical p2p system, like </a:t>
            </a:r>
            <a:r>
              <a:rPr lang="en-US" altLang="si-LK" sz="3200" i="1" dirty="0"/>
              <a:t>searching</a:t>
            </a:r>
            <a:r>
              <a:rPr lang="en-US" altLang="si-LK" sz="2800" dirty="0">
                <a:latin typeface="Lucida Grande" charset="0"/>
              </a:rPr>
              <a:t>.</a:t>
            </a:r>
          </a:p>
          <a:p>
            <a:endParaRPr lang="si-LK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B2E7D6F9-CFC4-4341-BC66-B759197A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si-LK" sz="4400" b="1"/>
              <a:t>File sharing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D4D5C78-EE72-411D-AEFC-BC756210E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1524000"/>
            <a:ext cx="9426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24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</a:rPr>
              <a:t>To share a file or group of files, a peer first 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</a:rPr>
              <a:t>creates a </a:t>
            </a:r>
            <a:r>
              <a:rPr lang="en-US" altLang="si-LK" sz="2800" b="1">
                <a:solidFill>
                  <a:srgbClr val="FF0000"/>
                </a:solidFill>
              </a:rPr>
              <a:t>.torrent</a:t>
            </a:r>
            <a:r>
              <a:rPr lang="en-US" altLang="si-LK" sz="2800">
                <a:solidFill>
                  <a:srgbClr val="000000"/>
                </a:solidFill>
              </a:rPr>
              <a:t> file, a small file that contains </a:t>
            </a:r>
          </a:p>
          <a:p>
            <a:pPr>
              <a:buClrTx/>
              <a:buFontTx/>
              <a:buNone/>
            </a:pPr>
            <a:endParaRPr lang="en-US" altLang="si-LK" sz="2800">
              <a:solidFill>
                <a:srgbClr val="000000"/>
              </a:solidFill>
            </a:endParaRPr>
          </a:p>
          <a:p>
            <a:pPr indent="-455613">
              <a:buClr>
                <a:srgbClr val="FF0000"/>
              </a:buClr>
              <a:buFont typeface="Times New Roman" panose="02020603050405020304" pitchFamily="18" charset="0"/>
              <a:buAutoNum type="arabicParenBoth"/>
            </a:pPr>
            <a:r>
              <a:rPr lang="en-US" altLang="si-LK" sz="2800" b="1">
                <a:solidFill>
                  <a:srgbClr val="FF0000"/>
                </a:solidFill>
              </a:rPr>
              <a:t> metadata</a:t>
            </a:r>
            <a:r>
              <a:rPr lang="en-US" altLang="si-LK" sz="2800">
                <a:solidFill>
                  <a:srgbClr val="000000"/>
                </a:solidFill>
              </a:rPr>
              <a:t> about the files to be shared, and </a:t>
            </a:r>
          </a:p>
          <a:p>
            <a:pPr indent="-455613">
              <a:buFont typeface="Times New Roman" panose="02020603050405020304" pitchFamily="18" charset="0"/>
              <a:buAutoNum type="arabicParenBoth"/>
            </a:pPr>
            <a:r>
              <a:rPr lang="en-US" altLang="si-LK" sz="2800">
                <a:solidFill>
                  <a:srgbClr val="000000"/>
                </a:solidFill>
              </a:rPr>
              <a:t>Information about the </a:t>
            </a:r>
            <a:r>
              <a:rPr lang="en-US" altLang="si-LK" sz="2800" b="1">
                <a:solidFill>
                  <a:srgbClr val="FF0000"/>
                </a:solidFill>
              </a:rPr>
              <a:t>tracker</a:t>
            </a:r>
            <a:r>
              <a:rPr lang="en-US" altLang="si-LK" sz="2800">
                <a:solidFill>
                  <a:srgbClr val="000000"/>
                </a:solidFill>
              </a:rPr>
              <a:t>, the computer 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</a:rPr>
              <a:t>	that coordinates the file distribution. </a:t>
            </a:r>
          </a:p>
          <a:p>
            <a:pPr>
              <a:buClrTx/>
              <a:buFontTx/>
              <a:buNone/>
            </a:pPr>
            <a:endParaRPr lang="en-US" altLang="si-LK" sz="2800">
              <a:solidFill>
                <a:srgbClr val="000000"/>
              </a:solidFill>
            </a:endParaRP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</a:rPr>
              <a:t>Peers first obtain a </a:t>
            </a:r>
            <a:r>
              <a:rPr lang="en-US" altLang="si-LK" sz="2800" b="1">
                <a:solidFill>
                  <a:srgbClr val="FF0000"/>
                </a:solidFill>
              </a:rPr>
              <a:t>.torrent</a:t>
            </a:r>
            <a:r>
              <a:rPr lang="en-US" altLang="si-LK" sz="2800">
                <a:solidFill>
                  <a:srgbClr val="000000"/>
                </a:solidFill>
              </a:rPr>
              <a:t> file, and then connect 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</a:rPr>
              <a:t>to the specified </a:t>
            </a:r>
            <a:r>
              <a:rPr lang="en-US" altLang="si-LK" sz="2800" b="1">
                <a:solidFill>
                  <a:srgbClr val="FF0000"/>
                </a:solidFill>
              </a:rPr>
              <a:t>tracker,</a:t>
            </a:r>
            <a:r>
              <a:rPr lang="en-US" altLang="si-LK" sz="2800">
                <a:solidFill>
                  <a:srgbClr val="000000"/>
                </a:solidFill>
              </a:rPr>
              <a:t> which tells them from which 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</a:rPr>
              <a:t>other peers to download the </a:t>
            </a:r>
            <a:r>
              <a:rPr lang="en-US" altLang="si-LK" sz="2800">
                <a:solidFill>
                  <a:srgbClr val="333399"/>
                </a:solidFill>
              </a:rPr>
              <a:t>pieces</a:t>
            </a:r>
            <a:r>
              <a:rPr lang="en-US" altLang="si-LK" sz="2800">
                <a:solidFill>
                  <a:srgbClr val="000000"/>
                </a:solidFill>
              </a:rPr>
              <a:t> of the file.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D390C5D-0798-4E22-91E9-8260622F88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File sharing in BitTorrent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FF7E4E00-C41C-4FB5-811F-3170F2E63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041EAA4A-98F9-4B44-8EA4-A9DC9C3A3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8188"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On a public site, obtain .torrent file. for example: </a:t>
            </a:r>
          </a:p>
          <a:p>
            <a:pPr lvl="1">
              <a:spcBef>
                <a:spcPts val="700"/>
              </a:spcBef>
              <a:buClr>
                <a:srgbClr val="009999"/>
              </a:buClr>
              <a:buFont typeface="Times New Roman" panose="02020603050405020304" pitchFamily="18" charset="0"/>
              <a:buChar char="–"/>
            </a:pPr>
            <a:r>
              <a:rPr lang="en-US" altLang="si-LK" sz="2800" u="sng">
                <a:solidFill>
                  <a:srgbClr val="CCCCF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hlinkClick r:id="rId3"/>
              </a:rPr>
              <a:t>http://bt.LOR.net</a:t>
            </a:r>
          </a:p>
          <a:p>
            <a:pPr lvl="1">
              <a:spcBef>
                <a:spcPts val="700"/>
              </a:spcBef>
              <a:buClr>
                <a:srgbClr val="009999"/>
              </a:buClr>
              <a:buFont typeface="Times New Roman" panose="02020603050405020304" pitchFamily="18" charset="0"/>
              <a:buChar char="–"/>
            </a:pPr>
            <a:r>
              <a:rPr lang="en-US" altLang="si-LK" sz="2800" u="sng">
                <a:solidFill>
                  <a:srgbClr val="009999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http://bt.HarryPotter.com/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0C67B86-225E-4505-ACDB-AC995D54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588" y="3352800"/>
            <a:ext cx="13858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u="sng">
                <a:solidFill>
                  <a:srgbClr val="000000"/>
                </a:solidFill>
                <a:cs typeface="新細明體" panose="02020500000000000000" pitchFamily="18" charset="-120"/>
              </a:rPr>
              <a:t>Web Server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B42F196-A92B-4B99-A696-FDC7B561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5791200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u="sng">
                <a:solidFill>
                  <a:srgbClr val="000000"/>
                </a:solidFill>
                <a:cs typeface="新細明體" panose="02020500000000000000" pitchFamily="18" charset="-120"/>
              </a:rPr>
              <a:t>Harry Potter.torrent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72790E2-4067-4BB1-AFBE-2D85BBCA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5943600"/>
            <a:ext cx="21494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u="sng">
                <a:solidFill>
                  <a:srgbClr val="000000"/>
                </a:solidFill>
                <a:cs typeface="新細明體" panose="02020500000000000000" pitchFamily="18" charset="-120"/>
              </a:rPr>
              <a:t>Transformer.torrent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B349A503-83CC-42B1-AEBD-3176A94AE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4495800"/>
            <a:ext cx="2605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u="sng">
                <a:solidFill>
                  <a:srgbClr val="000000"/>
                </a:solidFill>
                <a:cs typeface="新細明體" panose="02020500000000000000" pitchFamily="18" charset="-120"/>
              </a:rPr>
              <a:t>The Lord of Ring.torrent</a:t>
            </a:r>
          </a:p>
        </p:txBody>
      </p:sp>
      <p:pic>
        <p:nvPicPr>
          <p:cNvPr id="34823" name="Picture 7">
            <a:extLst>
              <a:ext uri="{FF2B5EF4-FFF2-40B4-BE49-F238E27FC236}">
                <a16:creationId xmlns:a16="http://schemas.microsoft.com/office/drawing/2014/main" id="{F29B510E-6373-4F9D-BA0D-E134A507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1447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4" name="Line 8">
            <a:extLst>
              <a:ext uri="{FF2B5EF4-FFF2-40B4-BE49-F238E27FC236}">
                <a16:creationId xmlns:a16="http://schemas.microsoft.com/office/drawing/2014/main" id="{81D324AC-6DBF-4675-9C0B-E90A47F5B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038600"/>
            <a:ext cx="1066800" cy="1143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CC68817A-6D26-4667-BC8D-270383A9B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67200"/>
            <a:ext cx="533400" cy="1295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02DCE28A-3693-4193-815F-3848BC5DC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3438" y="4038600"/>
            <a:ext cx="771525" cy="1676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67D6A53F-7FA9-4554-B921-70FEB2E42A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238" y="3810000"/>
            <a:ext cx="1685925" cy="68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6787675B-A919-4C73-9065-D6BB4AAB7D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BT Components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32D664E2-D66B-4B8E-8897-571974C7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si-LK" sz="4400" b="1"/>
              <a:t>File sharing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448080B-588E-43D4-9A6C-AF49B334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1828800"/>
            <a:ext cx="8426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24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  <a:latin typeface="Lucida Grande" charset="0"/>
              </a:rPr>
              <a:t>Large files are broken into pieces of size between</a:t>
            </a:r>
          </a:p>
          <a:p>
            <a:pPr>
              <a:buClrTx/>
              <a:buFontTx/>
              <a:buNone/>
            </a:pPr>
            <a:endParaRPr lang="en-US" altLang="si-LK" sz="2400">
              <a:solidFill>
                <a:srgbClr val="000000"/>
              </a:solidFill>
              <a:latin typeface="Lucida Grande" charset="0"/>
            </a:endParaRPr>
          </a:p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  <a:latin typeface="Lucida Grande" charset="0"/>
              </a:rPr>
              <a:t>64 KB and 1 MB</a:t>
            </a:r>
          </a:p>
        </p:txBody>
      </p:sp>
      <p:sp>
        <p:nvSpPr>
          <p:cNvPr id="35843" name="AutoShape 3">
            <a:extLst>
              <a:ext uri="{FF2B5EF4-FFF2-40B4-BE49-F238E27FC236}">
                <a16:creationId xmlns:a16="http://schemas.microsoft.com/office/drawing/2014/main" id="{ADDF974B-EF92-4EEA-A301-E53AE655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6EC15622-183B-4BEC-8C39-75BE12BA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CD6BEB43-3D1D-401B-95FC-771EB63A0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A000DF98-4BDC-42EA-84D1-235BFCA4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47" name="AutoShape 7">
            <a:extLst>
              <a:ext uri="{FF2B5EF4-FFF2-40B4-BE49-F238E27FC236}">
                <a16:creationId xmlns:a16="http://schemas.microsoft.com/office/drawing/2014/main" id="{1C728FFB-9691-4521-B37B-354A941D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48" name="AutoShape 8">
            <a:extLst>
              <a:ext uri="{FF2B5EF4-FFF2-40B4-BE49-F238E27FC236}">
                <a16:creationId xmlns:a16="http://schemas.microsoft.com/office/drawing/2014/main" id="{C5DE6E97-DEFA-46EB-9663-29990E4F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49" name="AutoShape 9">
            <a:extLst>
              <a:ext uri="{FF2B5EF4-FFF2-40B4-BE49-F238E27FC236}">
                <a16:creationId xmlns:a16="http://schemas.microsoft.com/office/drawing/2014/main" id="{839A0971-9CC0-4734-9D85-87598380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50" name="AutoShape 10">
            <a:extLst>
              <a:ext uri="{FF2B5EF4-FFF2-40B4-BE49-F238E27FC236}">
                <a16:creationId xmlns:a16="http://schemas.microsoft.com/office/drawing/2014/main" id="{1D2B41BC-1751-4FF8-AD39-121F5CC58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33800"/>
            <a:ext cx="533400" cy="381000"/>
          </a:xfrm>
          <a:prstGeom prst="roundRect">
            <a:avLst>
              <a:gd name="adj" fmla="val 16667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C513DA2E-F5B2-455F-B256-6A6D66A73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D7A03FE9-FBB1-4203-AD04-2AC2F57D1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E4FB5876-6A48-4D22-9CBA-955A27DF2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C58999FB-EE57-47E1-B64F-EAEB90C15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E225EF8F-B981-4C61-8DA7-73474390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6934200" cy="838200"/>
          </a:xfrm>
          <a:prstGeom prst="flowChartPunchedTape">
            <a:avLst/>
          </a:prstGeom>
          <a:gradFill rotWithShape="0">
            <a:gsLst>
              <a:gs pos="0">
                <a:srgbClr val="757625"/>
              </a:gs>
              <a:gs pos="100000">
                <a:srgbClr val="FDFF4F">
                  <a:alpha val="46999"/>
                </a:srgbClr>
              </a:gs>
            </a:gsLst>
            <a:lin ang="5400000" scaled="1"/>
          </a:gradFill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5856" name="Line 16">
            <a:extLst>
              <a:ext uri="{FF2B5EF4-FFF2-40B4-BE49-F238E27FC236}">
                <a16:creationId xmlns:a16="http://schemas.microsoft.com/office/drawing/2014/main" id="{84A772EA-9C82-4EE5-9F94-A74EB6DB9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4562544B-6FFE-4012-874F-A8E44CE7E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8" name="Line 18">
            <a:extLst>
              <a:ext uri="{FF2B5EF4-FFF2-40B4-BE49-F238E27FC236}">
                <a16:creationId xmlns:a16="http://schemas.microsoft.com/office/drawing/2014/main" id="{CA2AAD46-7B6F-4268-ADA2-4ECE4FBB5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59" name="Line 19">
            <a:extLst>
              <a:ext uri="{FF2B5EF4-FFF2-40B4-BE49-F238E27FC236}">
                <a16:creationId xmlns:a16="http://schemas.microsoft.com/office/drawing/2014/main" id="{A488571C-29A6-46A9-86C1-4F72DDF71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114800"/>
            <a:ext cx="1588" cy="1447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CC8A6C73-137B-4865-8BF4-6D2CB32C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5507038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6C97941A-2C75-4587-BD26-5FB18302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5486400"/>
            <a:ext cx="336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FA9D1965-74BF-44FE-B457-A06271BD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4864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07B771C5-76CD-4EE4-A42D-1F3412F39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54864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5FE59E3A-EDA8-4225-83A9-41D60D3D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5486400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BC1F4572-2C51-4656-AEBD-DE7B1D3FF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5532438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E23FE76E-DE98-426D-8C01-7A233D8C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519738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9A64813D-84BF-4686-97EE-2DEDB7C1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5468938"/>
            <a:ext cx="34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5868" name="Rectangle 28">
            <a:extLst>
              <a:ext uri="{FF2B5EF4-FFF2-40B4-BE49-F238E27FC236}">
                <a16:creationId xmlns:a16="http://schemas.microsoft.com/office/drawing/2014/main" id="{9020BFFC-D3C5-4C6B-98C9-D6A41D8806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File sharing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C82B5A3A-7FF9-4140-9A2D-7396A1DC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6866" name="AutoShape 2">
            <a:extLst>
              <a:ext uri="{FF2B5EF4-FFF2-40B4-BE49-F238E27FC236}">
                <a16:creationId xmlns:a16="http://schemas.microsoft.com/office/drawing/2014/main" id="{DBC00EE0-EC9E-4E26-B8C0-172F60F724AD}"/>
              </a:ext>
            </a:extLst>
          </p:cNvPr>
          <p:cNvSpPr>
            <a:spLocks noChangeArrowheads="1"/>
          </p:cNvSpPr>
          <p:nvPr/>
        </p:nvSpPr>
        <p:spPr bwMode="auto">
          <a:xfrm rot="12420000" flipH="1">
            <a:off x="3201988" y="3222625"/>
            <a:ext cx="2681287" cy="639763"/>
          </a:xfrm>
          <a:prstGeom prst="rightArrow">
            <a:avLst>
              <a:gd name="adj1" fmla="val 32000"/>
              <a:gd name="adj2" fmla="val 122201"/>
            </a:avLst>
          </a:prstGeom>
          <a:solidFill>
            <a:srgbClr val="BBE0E3">
              <a:alpha val="50000"/>
            </a:srgbClr>
          </a:solidFill>
          <a:ln w="25560" cap="sq">
            <a:solidFill>
              <a:srgbClr val="617BA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6FE727B5-3661-4ABB-9FAC-BBD4DF58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95488"/>
            <a:ext cx="750888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01503E37-E68D-44A2-84E5-5C6CD33B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24288"/>
            <a:ext cx="1062038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Rectangle 5">
            <a:extLst>
              <a:ext uri="{FF2B5EF4-FFF2-40B4-BE49-F238E27FC236}">
                <a16:creationId xmlns:a16="http://schemas.microsoft.com/office/drawing/2014/main" id="{BB27D337-2ADA-4015-890F-E29CA919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62288"/>
            <a:ext cx="1285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C2B1F292-9BC6-4EB9-B8AA-188A75CB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76488"/>
            <a:ext cx="485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Bob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A02F474-49B4-4196-8392-50DCFCB66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67288"/>
            <a:ext cx="857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Tracker</a:t>
            </a:r>
          </a:p>
        </p:txBody>
      </p:sp>
      <p:pic>
        <p:nvPicPr>
          <p:cNvPr id="36872" name="Picture 8">
            <a:extLst>
              <a:ext uri="{FF2B5EF4-FFF2-40B4-BE49-F238E27FC236}">
                <a16:creationId xmlns:a16="http://schemas.microsoft.com/office/drawing/2014/main" id="{E9F88175-720C-4EC2-8635-3FEAF364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24088"/>
            <a:ext cx="495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3" name="Picture 9">
            <a:extLst>
              <a:ext uri="{FF2B5EF4-FFF2-40B4-BE49-F238E27FC236}">
                <a16:creationId xmlns:a16="http://schemas.microsoft.com/office/drawing/2014/main" id="{C2E73700-348A-4485-9044-7B7D93F2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91088"/>
            <a:ext cx="495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4" name="Picture 10">
            <a:extLst>
              <a:ext uri="{FF2B5EF4-FFF2-40B4-BE49-F238E27FC236}">
                <a16:creationId xmlns:a16="http://schemas.microsoft.com/office/drawing/2014/main" id="{9C28D0F2-D9C6-4E55-A150-511027CB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67288"/>
            <a:ext cx="495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5" name="Picture 11">
            <a:extLst>
              <a:ext uri="{FF2B5EF4-FFF2-40B4-BE49-F238E27FC236}">
                <a16:creationId xmlns:a16="http://schemas.microsoft.com/office/drawing/2014/main" id="{1B735025-D654-40E5-A6B2-91C1F12F6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967288"/>
            <a:ext cx="6699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6" name="Rectangle 12">
            <a:extLst>
              <a:ext uri="{FF2B5EF4-FFF2-40B4-BE49-F238E27FC236}">
                <a16:creationId xmlns:a16="http://schemas.microsoft.com/office/drawing/2014/main" id="{D2036723-4E35-4B42-A6B2-9314D2E9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5765800"/>
            <a:ext cx="135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Downloader: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61142A73-8827-43B3-940D-3684C2B7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5800"/>
            <a:ext cx="879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Seeder: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1A707CE8-FF39-463E-8D05-A375B6DE1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5765800"/>
            <a:ext cx="135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Downloader:</a:t>
            </a:r>
          </a:p>
          <a:p>
            <a:pPr>
              <a:buClrTx/>
              <a:buFontTx/>
              <a:buNone/>
            </a:pPr>
            <a:r>
              <a:rPr lang="en-US" altLang="si-LK" sz="28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36879" name="AutoShape 15">
            <a:extLst>
              <a:ext uri="{FF2B5EF4-FFF2-40B4-BE49-F238E27FC236}">
                <a16:creationId xmlns:a16="http://schemas.microsoft.com/office/drawing/2014/main" id="{C2985D79-2172-4D95-B364-5774EC906F72}"/>
              </a:ext>
            </a:extLst>
          </p:cNvPr>
          <p:cNvSpPr>
            <a:spLocks noChangeArrowheads="1"/>
          </p:cNvSpPr>
          <p:nvPr/>
        </p:nvSpPr>
        <p:spPr bwMode="auto">
          <a:xfrm rot="18540000">
            <a:off x="786607" y="3558381"/>
            <a:ext cx="1887538" cy="485775"/>
          </a:xfrm>
          <a:prstGeom prst="leftRightArrow">
            <a:avLst>
              <a:gd name="adj1" fmla="val 50000"/>
              <a:gd name="adj2" fmla="val 49991"/>
            </a:avLst>
          </a:prstGeom>
          <a:solidFill>
            <a:srgbClr val="BCDF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6880" name="AutoShape 16">
            <a:extLst>
              <a:ext uri="{FF2B5EF4-FFF2-40B4-BE49-F238E27FC236}">
                <a16:creationId xmlns:a16="http://schemas.microsoft.com/office/drawing/2014/main" id="{85D84E61-1E8A-463E-AFBA-2A4840F3ED6A}"/>
              </a:ext>
            </a:extLst>
          </p:cNvPr>
          <p:cNvSpPr>
            <a:spLocks noChangeArrowheads="1"/>
          </p:cNvSpPr>
          <p:nvPr/>
        </p:nvSpPr>
        <p:spPr bwMode="auto">
          <a:xfrm rot="2640000">
            <a:off x="3046413" y="3898900"/>
            <a:ext cx="1752600" cy="485775"/>
          </a:xfrm>
          <a:prstGeom prst="leftRightArrow">
            <a:avLst>
              <a:gd name="adj1" fmla="val 50000"/>
              <a:gd name="adj2" fmla="val 71823"/>
            </a:avLst>
          </a:prstGeom>
          <a:solidFill>
            <a:srgbClr val="BCDF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6881" name="AutoShape 17">
            <a:extLst>
              <a:ext uri="{FF2B5EF4-FFF2-40B4-BE49-F238E27FC236}">
                <a16:creationId xmlns:a16="http://schemas.microsoft.com/office/drawing/2014/main" id="{C8991526-8F4D-421E-99DB-887C7FCC40C2}"/>
              </a:ext>
            </a:extLst>
          </p:cNvPr>
          <p:cNvSpPr>
            <a:spLocks noChangeArrowheads="1"/>
          </p:cNvSpPr>
          <p:nvPr/>
        </p:nvSpPr>
        <p:spPr bwMode="auto">
          <a:xfrm rot="15840000">
            <a:off x="2034381" y="3725069"/>
            <a:ext cx="1687513" cy="485775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rgbClr val="BCDF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grpSp>
        <p:nvGrpSpPr>
          <p:cNvPr id="36882" name="Group 18">
            <a:extLst>
              <a:ext uri="{FF2B5EF4-FFF2-40B4-BE49-F238E27FC236}">
                <a16:creationId xmlns:a16="http://schemas.microsoft.com/office/drawing/2014/main" id="{5B5441EB-7B88-41A9-8B65-111A4E956336}"/>
              </a:ext>
            </a:extLst>
          </p:cNvPr>
          <p:cNvGrpSpPr>
            <a:grpSpLocks/>
          </p:cNvGrpSpPr>
          <p:nvPr/>
        </p:nvGrpSpPr>
        <p:grpSpPr bwMode="auto">
          <a:xfrm>
            <a:off x="3811588" y="1462088"/>
            <a:ext cx="2032000" cy="903287"/>
            <a:chOff x="2401" y="921"/>
            <a:chExt cx="1280" cy="569"/>
          </a:xfrm>
        </p:grpSpPr>
        <p:pic>
          <p:nvPicPr>
            <p:cNvPr id="36883" name="Picture 19">
              <a:extLst>
                <a:ext uri="{FF2B5EF4-FFF2-40B4-BE49-F238E27FC236}">
                  <a16:creationId xmlns:a16="http://schemas.microsoft.com/office/drawing/2014/main" id="{3669F029-D0E2-4EC8-8FD8-8DF2FE1AC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21"/>
              <a:ext cx="31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2AAA7CEC-7D76-4080-B279-9725BC8F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1318"/>
              <a:ext cx="1280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40680" bIns="0" anchor="ctr">
              <a:spAutoFit/>
            </a:bodyPr>
            <a:lstStyle>
              <a:lvl1pPr marL="39688"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1pPr>
              <a:lvl2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2pPr>
              <a:lvl3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3pPr>
              <a:lvl4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4pPr>
              <a:lvl5pPr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39688" algn="l"/>
                  <a:tab pos="496888" algn="l"/>
                  <a:tab pos="954088" algn="l"/>
                  <a:tab pos="1411288" algn="l"/>
                  <a:tab pos="1868488" algn="l"/>
                  <a:tab pos="2325688" algn="l"/>
                  <a:tab pos="2782888" algn="l"/>
                  <a:tab pos="3240088" algn="l"/>
                  <a:tab pos="3697288" algn="l"/>
                  <a:tab pos="4154488" algn="l"/>
                  <a:tab pos="4611688" algn="l"/>
                  <a:tab pos="5068888" algn="l"/>
                  <a:tab pos="5526088" algn="l"/>
                  <a:tab pos="5983288" algn="l"/>
                  <a:tab pos="6440488" algn="l"/>
                  <a:tab pos="6897688" algn="l"/>
                  <a:tab pos="7354888" algn="l"/>
                  <a:tab pos="7812088" algn="l"/>
                  <a:tab pos="8269288" algn="l"/>
                  <a:tab pos="8726488" algn="l"/>
                  <a:tab pos="9183688" algn="l"/>
                </a:tabLst>
                <a:defRPr>
                  <a:solidFill>
                    <a:srgbClr val="FFFFFF"/>
                  </a:solidFill>
                  <a:latin typeface="Arial" panose="020B0604020202020204" pitchFamily="34" charset="0"/>
                  <a:ea typeface="MS Gothic" panose="020B0609070205080204" pitchFamily="49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si-LK">
                  <a:solidFill>
                    <a:srgbClr val="000000"/>
                  </a:solidFill>
                  <a:cs typeface="Arial" panose="020B0604020202020204" pitchFamily="34" charset="0"/>
                </a:rPr>
                <a:t>Harry Potter.torrent</a:t>
              </a:r>
            </a:p>
          </p:txBody>
        </p:sp>
      </p:grpSp>
      <p:sp>
        <p:nvSpPr>
          <p:cNvPr id="36885" name="AutoShape 21">
            <a:extLst>
              <a:ext uri="{FF2B5EF4-FFF2-40B4-BE49-F238E27FC236}">
                <a16:creationId xmlns:a16="http://schemas.microsoft.com/office/drawing/2014/main" id="{457AD9CD-8310-4C44-888C-DFC3579E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25688"/>
            <a:ext cx="2882900" cy="622300"/>
          </a:xfrm>
          <a:prstGeom prst="rightArrow">
            <a:avLst>
              <a:gd name="adj1" fmla="val 32000"/>
              <a:gd name="adj2" fmla="val 89801"/>
            </a:avLst>
          </a:prstGeom>
          <a:solidFill>
            <a:srgbClr val="BBE0E3">
              <a:alpha val="50000"/>
            </a:srgbClr>
          </a:solidFill>
          <a:ln w="25560" cap="sq">
            <a:solidFill>
              <a:srgbClr val="617BA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17CF6EA2-80DB-4795-AA06-CF0D111CCD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>
                <a:solidFill>
                  <a:srgbClr val="000000"/>
                </a:solidFill>
              </a:rPr>
              <a:t>BT: publishing a file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5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4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3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1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8CFEAE63-E7E4-487F-AD02-E1DEF3E0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The URL of the tracker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Pieces &lt;hash1, hash 2,…, hash n&gt; 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Piece length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Name of the file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Length of the file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AFC0365-787F-4B1C-B11A-4B2DBB987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The .torrent file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FB088E13-DA26-4329-B917-2F1C5BD0E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807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indent="-28098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IP address, port, peer id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State information (</a:t>
            </a:r>
            <a:r>
              <a:rPr lang="en-US" altLang="si-LK" sz="2800">
                <a:solidFill>
                  <a:srgbClr val="000000"/>
                </a:solidFill>
              </a:rPr>
              <a:t>Completed or Downloading</a:t>
            </a:r>
            <a:r>
              <a:rPr lang="en-US" altLang="si-LK" sz="320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US" altLang="si-LK" sz="3200">
                <a:solidFill>
                  <a:srgbClr val="000000"/>
                </a:solidFill>
              </a:rPr>
              <a:t>Returns a random list of peers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altLang="si-LK" sz="28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1313">
              <a:spcBef>
                <a:spcPts val="800"/>
              </a:spcBef>
              <a:buClrTx/>
              <a:buFontTx/>
              <a:buNone/>
            </a:pPr>
            <a:endParaRPr lang="en-US" altLang="si-LK" sz="28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C9217CA-D946-4CDF-97D0-1C2C964D1A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The Tracker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2ABAA0E1-81F3-4D85-9638-C0517F2A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613"/>
            <a:ext cx="754380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File Storage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3AAA47E5-E54B-4118-98F5-EC2EAC58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Files are stored on a server in the network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Files are accessed by a client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May be integrated into the user interface (e.g. Windows Explorer) so user sees no difference to a local file</a:t>
            </a:r>
          </a:p>
          <a:p>
            <a:pPr>
              <a:spcBef>
                <a:spcPts val="75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</a:pPr>
            <a:r>
              <a:rPr lang="en-US" altLang="si-LK" sz="3000" dirty="0">
                <a:solidFill>
                  <a:srgbClr val="000000"/>
                </a:solidFill>
              </a:rPr>
              <a:t>May be accessed from web browser or a client application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DFE17EFE-C6C1-494B-8E95-1027D7CE5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8B064F5-37B6-4930-88C0-F1F036C8B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1785938"/>
            <a:ext cx="810101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2438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125000"/>
              </a:lnSpc>
              <a:buClrTx/>
              <a:buFontTx/>
              <a:buNone/>
            </a:pPr>
            <a:r>
              <a:rPr lang="en-US" altLang="si-LK" sz="2400" b="1">
                <a:solidFill>
                  <a:srgbClr val="FF0000"/>
                </a:solidFill>
              </a:rPr>
              <a:t>Seeder</a:t>
            </a:r>
            <a:r>
              <a:rPr lang="en-US" altLang="si-LK" sz="2400">
                <a:solidFill>
                  <a:srgbClr val="000000"/>
                </a:solidFill>
              </a:rPr>
              <a:t> = a peer that provides the complete file.</a:t>
            </a:r>
          </a:p>
          <a:p>
            <a:pPr>
              <a:lnSpc>
                <a:spcPct val="125000"/>
              </a:lnSpc>
              <a:buClrTx/>
              <a:buFontTx/>
              <a:buNone/>
            </a:pPr>
            <a:r>
              <a:rPr lang="en-US" altLang="si-LK" sz="2400" b="1">
                <a:solidFill>
                  <a:srgbClr val="FF0000"/>
                </a:solidFill>
              </a:rPr>
              <a:t>Initial seeder</a:t>
            </a:r>
            <a:r>
              <a:rPr lang="en-US" altLang="si-LK" sz="2400">
                <a:solidFill>
                  <a:srgbClr val="000000"/>
                </a:solidFill>
              </a:rPr>
              <a:t> = a peer that provides the initial copy.</a:t>
            </a:r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74A20AD8-E301-40A3-A906-7074F6F6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86200"/>
            <a:ext cx="533400" cy="533400"/>
          </a:xfrm>
          <a:prstGeom prst="ellipse">
            <a:avLst/>
          </a:prstGeom>
          <a:solidFill>
            <a:srgbClr val="99CC00"/>
          </a:solidFill>
          <a:ln w="7632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D2A8EE9-D783-4DE3-8C75-769337EA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3500438"/>
            <a:ext cx="14430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1600">
                <a:solidFill>
                  <a:srgbClr val="000000"/>
                </a:solidFill>
                <a:latin typeface="Textile" charset="0"/>
              </a:rPr>
              <a:t>Initial seeder</a:t>
            </a:r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858A23E9-5B40-4844-8DEF-DD573F80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533400" cy="533400"/>
          </a:xfrm>
          <a:prstGeom prst="ellipse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1E4FE1FF-5397-470B-BB35-6670A9B8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5991225"/>
            <a:ext cx="11620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/>
              <a:t>Seeder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E308BDB-9CEB-4F8B-BA7B-D1714B3E4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1281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Leecher</a:t>
            </a:r>
          </a:p>
        </p:txBody>
      </p:sp>
      <p:sp>
        <p:nvSpPr>
          <p:cNvPr id="39944" name="Oval 8">
            <a:extLst>
              <a:ext uri="{FF2B5EF4-FFF2-40B4-BE49-F238E27FC236}">
                <a16:creationId xmlns:a16="http://schemas.microsoft.com/office/drawing/2014/main" id="{666C5FA4-2E3F-4116-8C35-D88765C76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9200"/>
            <a:ext cx="533400" cy="533400"/>
          </a:xfrm>
          <a:prstGeom prst="ellipse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BCD8F56F-DC86-4E0C-83FC-13480E6A1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6838" y="4343400"/>
            <a:ext cx="1000125" cy="11430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A3BDA369-BE0F-4AA4-90B1-808B36434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91000"/>
            <a:ext cx="3810000" cy="9144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9947" name="Oval 11">
            <a:extLst>
              <a:ext uri="{FF2B5EF4-FFF2-40B4-BE49-F238E27FC236}">
                <a16:creationId xmlns:a16="http://schemas.microsoft.com/office/drawing/2014/main" id="{01A56D6A-58C3-4938-B177-280127DC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29000"/>
            <a:ext cx="609600" cy="533400"/>
          </a:xfrm>
          <a:prstGeom prst="ellipse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cxnSp>
        <p:nvCxnSpPr>
          <p:cNvPr id="39948" name="AutoShape 12">
            <a:extLst>
              <a:ext uri="{FF2B5EF4-FFF2-40B4-BE49-F238E27FC236}">
                <a16:creationId xmlns:a16="http://schemas.microsoft.com/office/drawing/2014/main" id="{EE3586C5-ACE5-4C4E-B9D0-121F7AF68DB6}"/>
              </a:ext>
            </a:extLst>
          </p:cNvPr>
          <p:cNvCxnSpPr>
            <a:cxnSpLocks noChangeShapeType="1"/>
            <a:stCxn id="39944" idx="0"/>
            <a:endCxn id="39947" idx="5"/>
          </p:cNvCxnSpPr>
          <p:nvPr/>
        </p:nvCxnSpPr>
        <p:spPr bwMode="auto">
          <a:xfrm rot="16200000" flipV="1">
            <a:off x="5001419" y="3210719"/>
            <a:ext cx="1147763" cy="2492375"/>
          </a:xfrm>
          <a:prstGeom prst="bentConnector3">
            <a:avLst>
              <a:gd name="adj1" fmla="val 46569"/>
            </a:avLst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9" name="Line 13">
            <a:extLst>
              <a:ext uri="{FF2B5EF4-FFF2-40B4-BE49-F238E27FC236}">
                <a16:creationId xmlns:a16="http://schemas.microsoft.com/office/drawing/2014/main" id="{26ADA58B-5269-455B-ABAE-C7435F0D4C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805238"/>
            <a:ext cx="2209800" cy="18383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9CF2AE28-C3CD-4580-B4BE-EC5973F46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405438"/>
            <a:ext cx="4953000" cy="39052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DE648887-45DC-428B-BA68-983E26C6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76800"/>
            <a:ext cx="152400" cy="152400"/>
          </a:xfrm>
          <a:prstGeom prst="rect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FBF3F01F-9652-47DB-A446-30A1E1887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152400" cy="152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02FBCE61-81D8-461F-BB27-99BFCD092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152400" cy="152400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9CD18A08-7B52-4019-9559-90FE84F6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19600"/>
            <a:ext cx="152400" cy="152400"/>
          </a:xfrm>
          <a:prstGeom prst="rect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6AAEFFE7-4101-426C-9C86-3974DF11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152400" cy="152400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9FC6466B-C887-4CCC-9D34-79B4E6BD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152400" cy="152400"/>
          </a:xfrm>
          <a:prstGeom prst="rect">
            <a:avLst/>
          </a:prstGeom>
          <a:solidFill>
            <a:srgbClr val="00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7" name="Rectangle 21">
            <a:extLst>
              <a:ext uri="{FF2B5EF4-FFF2-40B4-BE49-F238E27FC236}">
                <a16:creationId xmlns:a16="http://schemas.microsoft.com/office/drawing/2014/main" id="{025BC5EE-5213-4422-80F7-D4FB46D4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152400" cy="152400"/>
          </a:xfrm>
          <a:prstGeom prst="rect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8" name="Rectangle 22">
            <a:extLst>
              <a:ext uri="{FF2B5EF4-FFF2-40B4-BE49-F238E27FC236}">
                <a16:creationId xmlns:a16="http://schemas.microsoft.com/office/drawing/2014/main" id="{786FAD27-D1AA-4AE2-9A59-AE88C851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152400" cy="152400"/>
          </a:xfrm>
          <a:prstGeom prst="rect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59" name="Rectangle 23">
            <a:extLst>
              <a:ext uri="{FF2B5EF4-FFF2-40B4-BE49-F238E27FC236}">
                <a16:creationId xmlns:a16="http://schemas.microsoft.com/office/drawing/2014/main" id="{FD11273A-6C40-420F-A8BC-00B4AF47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67200"/>
            <a:ext cx="152400" cy="152400"/>
          </a:xfrm>
          <a:prstGeom prst="rect">
            <a:avLst/>
          </a:prstGeom>
          <a:solidFill>
            <a:srgbClr val="00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60" name="Rectangle 24">
            <a:extLst>
              <a:ext uri="{FF2B5EF4-FFF2-40B4-BE49-F238E27FC236}">
                <a16:creationId xmlns:a16="http://schemas.microsoft.com/office/drawing/2014/main" id="{7C3A481B-6C7F-44FE-8C47-342B7EEE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175" y="47466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61" name="Rectangle 25">
            <a:extLst>
              <a:ext uri="{FF2B5EF4-FFF2-40B4-BE49-F238E27FC236}">
                <a16:creationId xmlns:a16="http://schemas.microsoft.com/office/drawing/2014/main" id="{ED0C7AF8-4DCC-4B11-A1F0-EE117AFB4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05400"/>
            <a:ext cx="152400" cy="152400"/>
          </a:xfrm>
          <a:prstGeom prst="rect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62" name="Rectangle 26">
            <a:extLst>
              <a:ext uri="{FF2B5EF4-FFF2-40B4-BE49-F238E27FC236}">
                <a16:creationId xmlns:a16="http://schemas.microsoft.com/office/drawing/2014/main" id="{FB084A69-364D-4463-BA34-647C46A3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152400" cy="152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63" name="Rectangle 27">
            <a:extLst>
              <a:ext uri="{FF2B5EF4-FFF2-40B4-BE49-F238E27FC236}">
                <a16:creationId xmlns:a16="http://schemas.microsoft.com/office/drawing/2014/main" id="{596910F4-E9D7-4F04-8718-F902744A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152400" cy="152400"/>
          </a:xfrm>
          <a:prstGeom prst="rect">
            <a:avLst/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64" name="Rectangle 28">
            <a:extLst>
              <a:ext uri="{FF2B5EF4-FFF2-40B4-BE49-F238E27FC236}">
                <a16:creationId xmlns:a16="http://schemas.microsoft.com/office/drawing/2014/main" id="{5120DB40-434C-49BF-BA43-869F7FD2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152400" cy="152400"/>
          </a:xfrm>
          <a:prstGeom prst="rect">
            <a:avLst/>
          </a:prstGeom>
          <a:solidFill>
            <a:srgbClr val="0099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sp>
        <p:nvSpPr>
          <p:cNvPr id="39965" name="AutoShape 29">
            <a:extLst>
              <a:ext uri="{FF2B5EF4-FFF2-40B4-BE49-F238E27FC236}">
                <a16:creationId xmlns:a16="http://schemas.microsoft.com/office/drawing/2014/main" id="{E3AFA843-FFC8-4762-84D1-83E44199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2590800" cy="762000"/>
          </a:xfrm>
          <a:prstGeom prst="wedgeRoundRectCallout">
            <a:avLst>
              <a:gd name="adj1" fmla="val 26162"/>
              <a:gd name="adj2" fmla="val 167708"/>
              <a:gd name="adj3" fmla="val 16667"/>
            </a:avLst>
          </a:prstGeom>
          <a:solidFill>
            <a:srgbClr val="FDFF4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si-LK" sz="2000">
                <a:solidFill>
                  <a:srgbClr val="000000"/>
                </a:solidFill>
              </a:rPr>
              <a:t>One who is downloading</a:t>
            </a:r>
          </a:p>
          <a:p>
            <a:pPr algn="ctr">
              <a:buClrTx/>
              <a:buFontTx/>
              <a:buNone/>
            </a:pPr>
            <a:r>
              <a:rPr lang="en-US" altLang="si-LK" sz="2000">
                <a:solidFill>
                  <a:srgbClr val="000000"/>
                </a:solidFill>
              </a:rPr>
              <a:t>(not a derogatory term)</a:t>
            </a:r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B0731034-AAD6-45C6-9F05-6D22A58B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1281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2400">
                <a:solidFill>
                  <a:srgbClr val="000000"/>
                </a:solidFill>
              </a:rPr>
              <a:t>Leecher</a:t>
            </a:r>
          </a:p>
        </p:txBody>
      </p: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9985BBC4-3AD0-4808-A99A-BE227E080C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BitTorrent Lingo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>
            <a:extLst>
              <a:ext uri="{FF2B5EF4-FFF2-40B4-BE49-F238E27FC236}">
                <a16:creationId xmlns:a16="http://schemas.microsoft.com/office/drawing/2014/main" id="{A76635B5-80FE-47E6-B3C0-0944F8EB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800600"/>
            <a:ext cx="495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2" name="Picture 2">
            <a:extLst>
              <a:ext uri="{FF2B5EF4-FFF2-40B4-BE49-F238E27FC236}">
                <a16:creationId xmlns:a16="http://schemas.microsoft.com/office/drawing/2014/main" id="{0F49BB34-9383-4536-B4EC-5025ADADA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6699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Rectangle 3">
            <a:extLst>
              <a:ext uri="{FF2B5EF4-FFF2-40B4-BE49-F238E27FC236}">
                <a16:creationId xmlns:a16="http://schemas.microsoft.com/office/drawing/2014/main" id="{F56D0195-E2D0-413B-BBEF-705F1CBC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1219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40680" bIns="0"/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Seeder: </a:t>
            </a:r>
            <a:r>
              <a:rPr lang="en-US" altLang="si-LK" sz="32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6169742-CA8D-4B76-A47D-48909A25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5638800"/>
            <a:ext cx="15906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Downloader </a:t>
            </a:r>
            <a:r>
              <a:rPr lang="en-US" altLang="si-LK" sz="28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327AB3DB-0D3E-4EAC-AB60-1DD84277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560513"/>
            <a:ext cx="22002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{1,2,3,4,5,6,7,8,9,10}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654FC583-DB01-4809-AEB1-70FB0489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837113"/>
            <a:ext cx="2333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{}</a:t>
            </a:r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9E801E92-90E8-4BAC-8DCC-9EADAE7EBB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038" y="3048000"/>
            <a:ext cx="695325" cy="1524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85231BD0-421A-46AD-94C0-F96DF52E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8890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40680" bIns="0"/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{1,2,3}</a:t>
            </a:r>
          </a:p>
        </p:txBody>
      </p:sp>
      <p:pic>
        <p:nvPicPr>
          <p:cNvPr id="40969" name="Picture 9">
            <a:extLst>
              <a:ext uri="{FF2B5EF4-FFF2-40B4-BE49-F238E27FC236}">
                <a16:creationId xmlns:a16="http://schemas.microsoft.com/office/drawing/2014/main" id="{EFE03D64-7141-4C61-A8FE-F2276DFC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19600"/>
            <a:ext cx="495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0" name="Rectangle 10">
            <a:extLst>
              <a:ext uri="{FF2B5EF4-FFF2-40B4-BE49-F238E27FC236}">
                <a16:creationId xmlns:a16="http://schemas.microsoft.com/office/drawing/2014/main" id="{1B5E2200-9A03-4EF8-92DD-96B4198C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257800"/>
            <a:ext cx="16113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Downloader </a:t>
            </a:r>
            <a:r>
              <a:rPr lang="en-US" altLang="si-LK" sz="28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705A20D6-F14C-4488-840E-AB94FBCA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43400"/>
            <a:ext cx="233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{}</a:t>
            </a:r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91135C8D-8DE5-4C6A-809E-1671794FF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8438" y="4876800"/>
            <a:ext cx="138112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02D60EB4-8F4D-4B04-9274-799F1418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19600"/>
            <a:ext cx="8763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40680" bIns="0"/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{1,2,3}</a:t>
            </a:r>
          </a:p>
        </p:txBody>
      </p:sp>
      <p:sp>
        <p:nvSpPr>
          <p:cNvPr id="40974" name="Rectangle 14">
            <a:extLst>
              <a:ext uri="{FF2B5EF4-FFF2-40B4-BE49-F238E27FC236}">
                <a16:creationId xmlns:a16="http://schemas.microsoft.com/office/drawing/2014/main" id="{8E4AA832-8A54-48F2-A353-0FD43C60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876800"/>
            <a:ext cx="931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{1,2,3,4}</a:t>
            </a:r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9F139288-99D3-41BD-A059-9E5216393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895600"/>
            <a:ext cx="1219200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43221946-384B-45CF-81FF-9A7A24495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495800"/>
            <a:ext cx="931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{1,2,3,5}</a:t>
            </a:r>
          </a:p>
        </p:txBody>
      </p:sp>
      <p:sp>
        <p:nvSpPr>
          <p:cNvPr id="40977" name="Line 17">
            <a:extLst>
              <a:ext uri="{FF2B5EF4-FFF2-40B4-BE49-F238E27FC236}">
                <a16:creationId xmlns:a16="http://schemas.microsoft.com/office/drawing/2014/main" id="{62AD3122-8E10-4962-9F66-F24661090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9838" y="5105400"/>
            <a:ext cx="168592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i-LK"/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C1ACD622-1928-4EF7-9FA0-2D0625562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953000"/>
            <a:ext cx="1122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40680" bIns="0">
            <a:spAutoFit/>
          </a:bodyPr>
          <a:lstStyle>
            <a:lvl1pPr marL="39688"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9688" algn="l"/>
                <a:tab pos="496888" algn="l"/>
                <a:tab pos="954088" algn="l"/>
                <a:tab pos="1411288" algn="l"/>
                <a:tab pos="1868488" algn="l"/>
                <a:tab pos="2325688" algn="l"/>
                <a:tab pos="2782888" algn="l"/>
                <a:tab pos="3240088" algn="l"/>
                <a:tab pos="3697288" algn="l"/>
                <a:tab pos="4154488" algn="l"/>
                <a:tab pos="4611688" algn="l"/>
                <a:tab pos="5068888" algn="l"/>
                <a:tab pos="5526088" algn="l"/>
                <a:tab pos="5983288" algn="l"/>
                <a:tab pos="6440488" algn="l"/>
                <a:tab pos="6897688" algn="l"/>
                <a:tab pos="7354888" algn="l"/>
                <a:tab pos="7812088" algn="l"/>
                <a:tab pos="8269288" algn="l"/>
                <a:tab pos="8726488" algn="l"/>
                <a:tab pos="91836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>
                <a:solidFill>
                  <a:srgbClr val="000000"/>
                </a:solidFill>
                <a:cs typeface="Arial" panose="020B0604020202020204" pitchFamily="34" charset="0"/>
              </a:rPr>
              <a:t>{1,2,3,4,5}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BA6F8218-A2BC-4CC9-B43B-B49395850D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Simple example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11EE43B4-00FF-474C-A28A-D7A21F7D1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si-LK" sz="2400">
                <a:solidFill>
                  <a:srgbClr val="000000"/>
                </a:solidFill>
              </a:rPr>
              <a:t>Initial seeder chops file into many pieces.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si-LK" sz="2400">
                <a:solidFill>
                  <a:srgbClr val="000000"/>
                </a:solidFill>
              </a:rPr>
              <a:t>Leecher first locates the </a:t>
            </a:r>
            <a:r>
              <a:rPr lang="en-US" altLang="si-LK" sz="2400" b="1">
                <a:solidFill>
                  <a:srgbClr val="000000"/>
                </a:solidFill>
              </a:rPr>
              <a:t>.torrent</a:t>
            </a:r>
            <a:r>
              <a:rPr lang="en-US" altLang="si-LK" sz="2400">
                <a:solidFill>
                  <a:srgbClr val="000000"/>
                </a:solidFill>
              </a:rPr>
              <a:t> file that directs it to a </a:t>
            </a:r>
            <a:r>
              <a:rPr lang="en-US" altLang="si-LK" sz="2400" b="1">
                <a:solidFill>
                  <a:srgbClr val="000000"/>
                </a:solidFill>
              </a:rPr>
              <a:t>tracker</a:t>
            </a:r>
            <a:r>
              <a:rPr lang="en-US" altLang="si-LK" sz="2400">
                <a:solidFill>
                  <a:srgbClr val="000000"/>
                </a:solidFill>
              </a:rPr>
              <a:t>, which tells which other peers are downloading that file. As a leecher downloads pieces of the file, replicas of the pieces are created. </a:t>
            </a:r>
            <a:r>
              <a:rPr lang="en-US" altLang="si-LK" sz="2400" b="1" i="1">
                <a:solidFill>
                  <a:srgbClr val="000000"/>
                </a:solidFill>
              </a:rPr>
              <a:t>More downloads mean more replicas available</a:t>
            </a:r>
          </a:p>
          <a:p>
            <a:pPr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si-LK" sz="2400">
                <a:solidFill>
                  <a:srgbClr val="000000"/>
                </a:solidFill>
              </a:rPr>
              <a:t>As soon as a leecher has a complete piece, it can potentially share it with other downloaders. Eventually each leecher becomes a seeder by obtaining all the pieces, and assembles the file. Verifies the checksum.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D1B74B8-B6CF-465F-BB5E-479D8AA0D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Basic Idea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785ED8B6-7B33-4E44-A6A2-21232346A3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2238"/>
            <a:ext cx="7535863" cy="12874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si-LK"/>
              <a:t>Summary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7A49420-2218-4631-A16F-1D907D84DB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19263"/>
            <a:ext cx="8221663" cy="4956175"/>
          </a:xfrm>
          <a:ln/>
        </p:spPr>
        <p:txBody>
          <a:bodyPr/>
          <a:lstStyle/>
          <a:p>
            <a:pPr marL="341313" indent="-3397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 File Servers</a:t>
            </a:r>
          </a:p>
          <a:p>
            <a:pPr marL="1482725" lvl="1" indent="-5683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Store files (documents, images) on the net</a:t>
            </a:r>
          </a:p>
          <a:p>
            <a:pPr marL="341313" indent="-3397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 Domain Name Service</a:t>
            </a:r>
          </a:p>
          <a:p>
            <a:pPr marL="1482725" lvl="1" indent="-5683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Converts from human-understandable names to machine understandable addresses</a:t>
            </a:r>
          </a:p>
          <a:p>
            <a:pPr marL="341313" indent="-3397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 Peer-to-Peer</a:t>
            </a:r>
          </a:p>
          <a:p>
            <a:pPr marL="1482725" lvl="1" indent="-5683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Data exchange without a central server</a:t>
            </a:r>
          </a:p>
          <a:p>
            <a:pPr marL="1482725" lvl="1" indent="-5683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Services such as e-mail are also P2P</a:t>
            </a:r>
          </a:p>
          <a:p>
            <a:pPr marL="1482725" lvl="1" indent="-568325">
              <a:buSzPct val="45000"/>
              <a:buFont typeface="Wingdings" panose="05000000000000000000" pitchFamily="2" charset="2"/>
              <a:buChar char="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si-LK" dirty="0"/>
              <a:t>MTAs are both clients and servers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717DC17D-B3BF-43E5-B6B6-706D8E58D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4400">
                <a:solidFill>
                  <a:srgbClr val="333399"/>
                </a:solidFill>
              </a:rPr>
              <a:t>File Transfer Protocol </a:t>
            </a:r>
            <a:br>
              <a:rPr lang="en-US" altLang="si-LK" sz="4400">
                <a:solidFill>
                  <a:srgbClr val="333399"/>
                </a:solidFill>
              </a:rPr>
            </a:br>
            <a:r>
              <a:rPr lang="en-US" altLang="si-LK" sz="4400">
                <a:solidFill>
                  <a:srgbClr val="333399"/>
                </a:solidFill>
              </a:rPr>
              <a:t>(FTP)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D5BB2624-49A4-4405-B5B3-5BE02E1E8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si-LK" sz="2800" dirty="0">
                <a:solidFill>
                  <a:srgbClr val="000000"/>
                </a:solidFill>
              </a:rPr>
              <a:t>Original File Storage Protocol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 dirty="0">
                <a:solidFill>
                  <a:srgbClr val="000000"/>
                </a:solidFill>
              </a:rPr>
              <a:t>defined in 1980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si-LK" sz="2800" dirty="0">
                <a:solidFill>
                  <a:srgbClr val="000000"/>
                </a:solidFill>
              </a:rPr>
              <a:t>Used for transferring files to/from clients and servers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si-LK" sz="2800" dirty="0">
                <a:solidFill>
                  <a:srgbClr val="000000"/>
                </a:solidFill>
              </a:rPr>
              <a:t>Uses TCP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si-LK" sz="2800" dirty="0">
                <a:solidFill>
                  <a:srgbClr val="000000"/>
                </a:solidFill>
              </a:rPr>
              <a:t>FTP uses two connections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 dirty="0">
                <a:solidFill>
                  <a:srgbClr val="000000"/>
                </a:solidFill>
                <a:latin typeface="Tahoma" panose="020B0604030504040204" pitchFamily="34" charset="0"/>
              </a:rPr>
              <a:t>Control Connection – TCP on port 21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 dirty="0">
                <a:solidFill>
                  <a:srgbClr val="000000"/>
                </a:solidFill>
                <a:latin typeface="Tahoma" panose="020B0604030504040204" pitchFamily="34" charset="0"/>
              </a:rPr>
              <a:t>Data Connection – TCP on port 20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si-LK" sz="2800" dirty="0">
                <a:solidFill>
                  <a:srgbClr val="000000"/>
                </a:solidFill>
              </a:rPr>
              <a:t>Provides authentication/access in the form of username and password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5BCC9753-3087-455E-A0F2-0917BD80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650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Command Line ftp Session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37A0BA16-93A9-460C-8F5E-432F9423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$ ftp ftp.ripe.net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Connected to falcon.ripe.net.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220 This is the ftp-server of the RIPE Network Coordination Centre (NCC).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530 Please login with USER and PASS.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Name (</a:t>
            </a:r>
            <a:r>
              <a:rPr lang="en-US" altLang="si-LK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ftp.ripe.net:gihan</a:t>
            </a: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): </a:t>
            </a:r>
            <a:r>
              <a:rPr lang="en-US" altLang="si-LK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ftp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331 Please specify the password.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Password: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230 Login successful.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Remote system type is UNIX.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Using binary mode to transfer files.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ftp&gt; </a:t>
            </a:r>
            <a:r>
              <a:rPr lang="en-US" altLang="si-LK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cd </a:t>
            </a:r>
            <a:r>
              <a:rPr lang="en-US" altLang="si-LK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rfc</a:t>
            </a:r>
            <a:endParaRPr lang="en-US" altLang="si-LK" sz="1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250 Directory successfully changed.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ftp&gt; </a:t>
            </a:r>
            <a:r>
              <a:rPr lang="en-US" altLang="si-LK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get</a:t>
            </a: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rfc959.txt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local: rfc959.txt remote: rfc959.txt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227 Entering Passive Mode (193,0,19,26,150,183)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150 Opening BINARY mode data connection for rfc959.txt (147316 bytes).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226 File send OK.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147316 bytes received in 2.6 seconds (56 Kbytes/s)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ftp&gt; </a:t>
            </a:r>
            <a:r>
              <a:rPr lang="en-US" altLang="si-LK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quit</a:t>
            </a:r>
          </a:p>
          <a:p>
            <a:pPr>
              <a:buClrTx/>
              <a:buFontTx/>
              <a:buNone/>
            </a:pPr>
            <a:r>
              <a:rPr lang="en-US" altLang="si-LK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221 Goodbye.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extLst>
              <a:ext uri="{FF2B5EF4-FFF2-40B4-BE49-F238E27FC236}">
                <a16:creationId xmlns:a16="http://schemas.microsoft.com/office/drawing/2014/main" id="{0F420173-A928-465D-B1A5-89DAFB2D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4400">
                <a:solidFill>
                  <a:srgbClr val="333399"/>
                </a:solidFill>
              </a:rPr>
              <a:t>FTP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07D4B5D1-0BFE-49F2-8573-5886B8DBF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Font typeface="Wingdings" panose="05000000000000000000" pitchFamily="2" charset="2"/>
              <a:buChar char=""/>
            </a:pPr>
            <a:r>
              <a:rPr lang="en-US" altLang="si-LK" sz="2800">
                <a:solidFill>
                  <a:srgbClr val="000000"/>
                </a:solidFill>
              </a:rPr>
              <a:t>Some FTP commands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USER &lt;username&gt; -  User identification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PASS &lt;password&gt; - Password for access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LIST – List the files in the current remote dir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RETR &lt;filename&gt; - Retrieve file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STOR &lt;filename&gt; - Upload a file to remote host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GET &lt;filename&gt; - Similar to RETR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"/>
            </a:pPr>
            <a:r>
              <a:rPr lang="en-US" altLang="si-LK" sz="2400">
                <a:solidFill>
                  <a:srgbClr val="000000"/>
                </a:solidFill>
                <a:latin typeface="Tahoma" panose="020B0604030504040204" pitchFamily="34" charset="0"/>
              </a:rPr>
              <a:t>PUT &lt;filename&gt; - Similar to STOR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5879E778-B3C5-4A72-9E03-8C77C23F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650"/>
            <a:ext cx="75438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altLang="si-LK" sz="3900" b="1" i="0" u="none" strike="noStrike" kern="1200" cap="none" spc="0" normalizeH="0" baseline="0" noProof="0" dirty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SFTP</a:t>
            </a:r>
            <a:endParaRPr kumimoji="0" lang="en-US" altLang="si-LK" sz="3900" b="1" i="0" u="none" strike="noStrike" kern="1200" cap="none" spc="0" normalizeH="0" baseline="0" noProof="0" dirty="0">
              <a:ln>
                <a:noFill/>
              </a:ln>
              <a:solidFill>
                <a:srgbClr val="330066"/>
              </a:solidFill>
              <a:effectLst/>
              <a:uLnTx/>
              <a:uFillTx/>
              <a:latin typeface="Arial" panose="020B0604020202020204" pitchFamily="34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B5CC8392-DF2D-4549-ACD0-68E71BAE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1788" indent="-3317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681038" indent="-344488"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marL="331788" marR="0" lvl="0" indent="-331788" algn="l" defTabSz="4572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kumimoji="0" lang="en-US" altLang="si-LK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Secure File Transfer Protocol</a:t>
            </a:r>
          </a:p>
          <a:p>
            <a:pPr marL="331788" marR="0" lvl="0" indent="-331788" algn="l" defTabSz="4572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lang="en-US" altLang="si-LK" sz="3000" dirty="0">
                <a:solidFill>
                  <a:srgbClr val="000000"/>
                </a:solidFill>
              </a:rPr>
              <a:t>Transfers files over Transport Layer Security (TLS)</a:t>
            </a:r>
          </a:p>
          <a:p>
            <a:pPr marL="331788" marR="0" lvl="0" indent="-331788" algn="l" defTabSz="4572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kumimoji="0" lang="en-US" altLang="si-LK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Similar to ftp</a:t>
            </a:r>
          </a:p>
          <a:p>
            <a:pPr marL="331788" marR="0" lvl="0" indent="-331788" algn="l" defTabSz="4572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lang="en-US" altLang="si-LK" sz="3000" dirty="0">
                <a:solidFill>
                  <a:srgbClr val="000000"/>
                </a:solidFill>
              </a:rPr>
              <a:t>Has taken over ftp in many applications</a:t>
            </a:r>
          </a:p>
          <a:p>
            <a:pPr marL="331788" marR="0" lvl="0" indent="-331788" algn="l" defTabSz="45720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anose="05000000000000000000" pitchFamily="2" charset="2"/>
              <a:buChar char="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  <a:defRPr/>
            </a:pPr>
            <a:r>
              <a:rPr kumimoji="0" lang="en-US" altLang="si-LK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+mn-cs"/>
              </a:rPr>
              <a:t>Can use GUI interface</a:t>
            </a:r>
          </a:p>
        </p:txBody>
      </p:sp>
    </p:spTree>
    <p:extLst>
      <p:ext uri="{BB962C8B-B14F-4D97-AF65-F5344CB8AC3E}">
        <p14:creationId xmlns:p14="http://schemas.microsoft.com/office/powerpoint/2010/main" val="18218386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CA7706F6-F61A-406C-8C0A-362A0892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613"/>
            <a:ext cx="7543800" cy="138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altLang="si-LK" sz="3900" b="1">
                <a:solidFill>
                  <a:srgbClr val="330066"/>
                </a:solidFill>
              </a:rPr>
              <a:t>GUI File Transfer client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CC6600A6-A28E-4EEF-A615-2DDB905A0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i-LK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79B84CAB-EDF3-4258-9296-49B637C4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704975"/>
            <a:ext cx="9144000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20571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.3|0.9|1.3|1.1|8.5|1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4.5|6.6|16.1|6.6|5.6|13.8|5.5|5.8|2.1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si-LK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si-LK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si-LK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si-LK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1753</Words>
  <Application>Microsoft Office PowerPoint</Application>
  <PresentationFormat>On-screen Show (4:3)</PresentationFormat>
  <Paragraphs>394</Paragraphs>
  <Slides>43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Times New Roman</vt:lpstr>
      <vt:lpstr>Arial</vt:lpstr>
      <vt:lpstr>MS Gothic</vt:lpstr>
      <vt:lpstr>Arial Unicode MS</vt:lpstr>
      <vt:lpstr>Wingdings</vt:lpstr>
      <vt:lpstr>Tahoma</vt:lpstr>
      <vt:lpstr>Comic Sans MS</vt:lpstr>
      <vt:lpstr>Lucida Grande</vt:lpstr>
      <vt:lpstr>ＭＳ Ｐゴシック</vt:lpstr>
      <vt:lpstr>新細明體</vt:lpstr>
      <vt:lpstr>Textile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Network Share on Windows</vt:lpstr>
      <vt:lpstr>Storage-Area Networks</vt:lpstr>
      <vt:lpstr>PowerPoint Presentation</vt:lpstr>
      <vt:lpstr>WebDAV filesystem on 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Decentralised file Sharing</vt:lpstr>
      <vt:lpstr>The BitTorrent Protocol</vt:lpstr>
      <vt:lpstr>What is BitTorrent?</vt:lpstr>
      <vt:lpstr>File sharing in BitTorrent</vt:lpstr>
      <vt:lpstr>BT Components</vt:lpstr>
      <vt:lpstr>File sharing</vt:lpstr>
      <vt:lpstr>BT: publishing a file</vt:lpstr>
      <vt:lpstr>The .torrent file</vt:lpstr>
      <vt:lpstr>The Tracker</vt:lpstr>
      <vt:lpstr>BitTorrent Lingo</vt:lpstr>
      <vt:lpstr>Simple example</vt:lpstr>
      <vt:lpstr>Basic Idea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Samantha Senaratna</dc:creator>
  <cp:keywords/>
  <dc:description/>
  <cp:lastModifiedBy>Disila Dilanka</cp:lastModifiedBy>
  <cp:revision>38</cp:revision>
  <cp:lastPrinted>1601-01-01T00:00:00Z</cp:lastPrinted>
  <dcterms:created xsi:type="dcterms:W3CDTF">2005-12-20T00:27:10Z</dcterms:created>
  <dcterms:modified xsi:type="dcterms:W3CDTF">2020-06-14T16:29:41Z</dcterms:modified>
</cp:coreProperties>
</file>