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315200" cy="9601200"/>
  <p:defaultTextStyle>
    <a:defPPr>
      <a:defRPr lang="si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2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/>
          <p:cNvSpPr/>
          <p:nvPr/>
        </p:nvSpPr>
        <p:spPr>
          <a:xfrm>
            <a:off x="0" y="0"/>
            <a:ext cx="7315200" cy="960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3" name="CustomShape 2"/>
          <p:cNvSpPr/>
          <p:nvPr/>
        </p:nvSpPr>
        <p:spPr>
          <a:xfrm>
            <a:off x="0" y="0"/>
            <a:ext cx="7315200" cy="9601200"/>
          </a:xfrm>
          <a:custGeom>
            <a:avLst/>
            <a:gdLst/>
            <a:ahLst/>
            <a:cxnLst/>
            <a:rect l="0" t="0" r="r" b="b"/>
            <a:pathLst>
              <a:path w="20322" h="26672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3"/>
                  <a:pt x="0" y="4"/>
                </a:cubicBezTo>
                <a:lnTo>
                  <a:pt x="0" y="26667"/>
                </a:lnTo>
                <a:lnTo>
                  <a:pt x="0" y="26667"/>
                </a:lnTo>
                <a:cubicBezTo>
                  <a:pt x="0" y="26668"/>
                  <a:pt x="0" y="26669"/>
                  <a:pt x="1" y="26669"/>
                </a:cubicBezTo>
                <a:cubicBezTo>
                  <a:pt x="1" y="26670"/>
                  <a:pt x="1" y="26670"/>
                  <a:pt x="2" y="26670"/>
                </a:cubicBezTo>
                <a:cubicBezTo>
                  <a:pt x="2" y="26671"/>
                  <a:pt x="3" y="26671"/>
                  <a:pt x="4" y="26671"/>
                </a:cubicBezTo>
                <a:lnTo>
                  <a:pt x="20317" y="26671"/>
                </a:lnTo>
                <a:lnTo>
                  <a:pt x="20317" y="26671"/>
                </a:lnTo>
                <a:cubicBezTo>
                  <a:pt x="20318" y="26671"/>
                  <a:pt x="20319" y="26671"/>
                  <a:pt x="20319" y="26670"/>
                </a:cubicBezTo>
                <a:cubicBezTo>
                  <a:pt x="20320" y="26670"/>
                  <a:pt x="20320" y="26670"/>
                  <a:pt x="20320" y="26669"/>
                </a:cubicBezTo>
                <a:cubicBezTo>
                  <a:pt x="20321" y="26669"/>
                  <a:pt x="20321" y="26668"/>
                  <a:pt x="20321" y="26667"/>
                </a:cubicBezTo>
                <a:lnTo>
                  <a:pt x="20321" y="3"/>
                </a:lnTo>
                <a:lnTo>
                  <a:pt x="20321" y="4"/>
                </a:lnTo>
                <a:lnTo>
                  <a:pt x="20321" y="4"/>
                </a:lnTo>
                <a:cubicBezTo>
                  <a:pt x="20321" y="3"/>
                  <a:pt x="20321" y="2"/>
                  <a:pt x="20320" y="2"/>
                </a:cubicBezTo>
                <a:cubicBezTo>
                  <a:pt x="20320" y="1"/>
                  <a:pt x="20320" y="1"/>
                  <a:pt x="20319" y="1"/>
                </a:cubicBezTo>
                <a:cubicBezTo>
                  <a:pt x="20319" y="0"/>
                  <a:pt x="20318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0" y="0"/>
            <a:ext cx="7315200" cy="9601200"/>
          </a:xfrm>
          <a:custGeom>
            <a:avLst/>
            <a:gdLst/>
            <a:ahLst/>
            <a:cxnLst/>
            <a:rect l="0" t="0" r="r" b="b"/>
            <a:pathLst>
              <a:path w="20322" h="26672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3"/>
                  <a:pt x="0" y="4"/>
                </a:cubicBezTo>
                <a:lnTo>
                  <a:pt x="0" y="26667"/>
                </a:lnTo>
                <a:lnTo>
                  <a:pt x="0" y="26667"/>
                </a:lnTo>
                <a:cubicBezTo>
                  <a:pt x="0" y="26668"/>
                  <a:pt x="0" y="26669"/>
                  <a:pt x="1" y="26669"/>
                </a:cubicBezTo>
                <a:cubicBezTo>
                  <a:pt x="1" y="26670"/>
                  <a:pt x="1" y="26670"/>
                  <a:pt x="2" y="26670"/>
                </a:cubicBezTo>
                <a:cubicBezTo>
                  <a:pt x="2" y="26671"/>
                  <a:pt x="3" y="26671"/>
                  <a:pt x="4" y="26671"/>
                </a:cubicBezTo>
                <a:lnTo>
                  <a:pt x="20317" y="26671"/>
                </a:lnTo>
                <a:lnTo>
                  <a:pt x="20317" y="26671"/>
                </a:lnTo>
                <a:cubicBezTo>
                  <a:pt x="20318" y="26671"/>
                  <a:pt x="20319" y="26671"/>
                  <a:pt x="20319" y="26670"/>
                </a:cubicBezTo>
                <a:cubicBezTo>
                  <a:pt x="20320" y="26670"/>
                  <a:pt x="20320" y="26670"/>
                  <a:pt x="20320" y="26669"/>
                </a:cubicBezTo>
                <a:cubicBezTo>
                  <a:pt x="20321" y="26669"/>
                  <a:pt x="20321" y="26668"/>
                  <a:pt x="20321" y="26667"/>
                </a:cubicBezTo>
                <a:lnTo>
                  <a:pt x="20321" y="3"/>
                </a:lnTo>
                <a:lnTo>
                  <a:pt x="20321" y="4"/>
                </a:lnTo>
                <a:lnTo>
                  <a:pt x="20321" y="4"/>
                </a:lnTo>
                <a:cubicBezTo>
                  <a:pt x="20321" y="3"/>
                  <a:pt x="20321" y="2"/>
                  <a:pt x="20320" y="2"/>
                </a:cubicBezTo>
                <a:cubicBezTo>
                  <a:pt x="20320" y="1"/>
                  <a:pt x="20320" y="1"/>
                  <a:pt x="20319" y="1"/>
                </a:cubicBezTo>
                <a:cubicBezTo>
                  <a:pt x="20319" y="0"/>
                  <a:pt x="20318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0" y="0"/>
            <a:ext cx="7315200" cy="9601200"/>
          </a:xfrm>
          <a:custGeom>
            <a:avLst/>
            <a:gdLst/>
            <a:ahLst/>
            <a:cxnLst/>
            <a:rect l="0" t="0" r="r" b="b"/>
            <a:pathLst>
              <a:path w="20322" h="26672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3"/>
                  <a:pt x="0" y="4"/>
                </a:cubicBezTo>
                <a:lnTo>
                  <a:pt x="0" y="26667"/>
                </a:lnTo>
                <a:lnTo>
                  <a:pt x="0" y="26667"/>
                </a:lnTo>
                <a:cubicBezTo>
                  <a:pt x="0" y="26668"/>
                  <a:pt x="0" y="26669"/>
                  <a:pt x="1" y="26669"/>
                </a:cubicBezTo>
                <a:cubicBezTo>
                  <a:pt x="1" y="26670"/>
                  <a:pt x="1" y="26670"/>
                  <a:pt x="2" y="26670"/>
                </a:cubicBezTo>
                <a:cubicBezTo>
                  <a:pt x="2" y="26671"/>
                  <a:pt x="3" y="26671"/>
                  <a:pt x="4" y="26671"/>
                </a:cubicBezTo>
                <a:lnTo>
                  <a:pt x="20317" y="26671"/>
                </a:lnTo>
                <a:lnTo>
                  <a:pt x="20317" y="26671"/>
                </a:lnTo>
                <a:cubicBezTo>
                  <a:pt x="20318" y="26671"/>
                  <a:pt x="20319" y="26671"/>
                  <a:pt x="20319" y="26670"/>
                </a:cubicBezTo>
                <a:cubicBezTo>
                  <a:pt x="20320" y="26670"/>
                  <a:pt x="20320" y="26670"/>
                  <a:pt x="20320" y="26669"/>
                </a:cubicBezTo>
                <a:cubicBezTo>
                  <a:pt x="20321" y="26669"/>
                  <a:pt x="20321" y="26668"/>
                  <a:pt x="20321" y="26667"/>
                </a:cubicBezTo>
                <a:lnTo>
                  <a:pt x="20321" y="3"/>
                </a:lnTo>
                <a:lnTo>
                  <a:pt x="20321" y="4"/>
                </a:lnTo>
                <a:lnTo>
                  <a:pt x="20321" y="4"/>
                </a:lnTo>
                <a:cubicBezTo>
                  <a:pt x="20321" y="3"/>
                  <a:pt x="20321" y="2"/>
                  <a:pt x="20320" y="2"/>
                </a:cubicBezTo>
                <a:cubicBezTo>
                  <a:pt x="20320" y="1"/>
                  <a:pt x="20320" y="1"/>
                  <a:pt x="20319" y="1"/>
                </a:cubicBezTo>
                <a:cubicBezTo>
                  <a:pt x="20319" y="0"/>
                  <a:pt x="20318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0" y="0"/>
            <a:ext cx="7315200" cy="9601200"/>
          </a:xfrm>
          <a:custGeom>
            <a:avLst/>
            <a:gdLst/>
            <a:ahLst/>
            <a:cxnLst/>
            <a:rect l="0" t="0" r="r" b="b"/>
            <a:pathLst>
              <a:path w="20322" h="26672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3"/>
                  <a:pt x="0" y="4"/>
                </a:cubicBezTo>
                <a:lnTo>
                  <a:pt x="0" y="26667"/>
                </a:lnTo>
                <a:lnTo>
                  <a:pt x="0" y="26667"/>
                </a:lnTo>
                <a:cubicBezTo>
                  <a:pt x="0" y="26668"/>
                  <a:pt x="0" y="26669"/>
                  <a:pt x="1" y="26669"/>
                </a:cubicBezTo>
                <a:cubicBezTo>
                  <a:pt x="1" y="26670"/>
                  <a:pt x="1" y="26670"/>
                  <a:pt x="2" y="26670"/>
                </a:cubicBezTo>
                <a:cubicBezTo>
                  <a:pt x="2" y="26671"/>
                  <a:pt x="3" y="26671"/>
                  <a:pt x="4" y="26671"/>
                </a:cubicBezTo>
                <a:lnTo>
                  <a:pt x="20317" y="26671"/>
                </a:lnTo>
                <a:lnTo>
                  <a:pt x="20317" y="26671"/>
                </a:lnTo>
                <a:cubicBezTo>
                  <a:pt x="20318" y="26671"/>
                  <a:pt x="20319" y="26671"/>
                  <a:pt x="20319" y="26670"/>
                </a:cubicBezTo>
                <a:cubicBezTo>
                  <a:pt x="20320" y="26670"/>
                  <a:pt x="20320" y="26670"/>
                  <a:pt x="20320" y="26669"/>
                </a:cubicBezTo>
                <a:cubicBezTo>
                  <a:pt x="20321" y="26669"/>
                  <a:pt x="20321" y="26668"/>
                  <a:pt x="20321" y="26667"/>
                </a:cubicBezTo>
                <a:lnTo>
                  <a:pt x="20321" y="3"/>
                </a:lnTo>
                <a:lnTo>
                  <a:pt x="20321" y="4"/>
                </a:lnTo>
                <a:lnTo>
                  <a:pt x="20321" y="4"/>
                </a:lnTo>
                <a:cubicBezTo>
                  <a:pt x="20321" y="3"/>
                  <a:pt x="20321" y="2"/>
                  <a:pt x="20320" y="2"/>
                </a:cubicBezTo>
                <a:cubicBezTo>
                  <a:pt x="20320" y="1"/>
                  <a:pt x="20320" y="1"/>
                  <a:pt x="20319" y="1"/>
                </a:cubicBezTo>
                <a:cubicBezTo>
                  <a:pt x="20319" y="0"/>
                  <a:pt x="20318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0" y="0"/>
            <a:ext cx="7315200" cy="9601200"/>
          </a:xfrm>
          <a:custGeom>
            <a:avLst/>
            <a:gdLst/>
            <a:ahLst/>
            <a:cxnLst/>
            <a:rect l="0" t="0" r="r" b="b"/>
            <a:pathLst>
              <a:path w="20322" h="26672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3"/>
                  <a:pt x="0" y="4"/>
                </a:cubicBezTo>
                <a:lnTo>
                  <a:pt x="0" y="26667"/>
                </a:lnTo>
                <a:lnTo>
                  <a:pt x="0" y="26667"/>
                </a:lnTo>
                <a:cubicBezTo>
                  <a:pt x="0" y="26668"/>
                  <a:pt x="0" y="26669"/>
                  <a:pt x="1" y="26669"/>
                </a:cubicBezTo>
                <a:cubicBezTo>
                  <a:pt x="1" y="26670"/>
                  <a:pt x="1" y="26670"/>
                  <a:pt x="2" y="26670"/>
                </a:cubicBezTo>
                <a:cubicBezTo>
                  <a:pt x="2" y="26671"/>
                  <a:pt x="3" y="26671"/>
                  <a:pt x="4" y="26671"/>
                </a:cubicBezTo>
                <a:lnTo>
                  <a:pt x="20317" y="26671"/>
                </a:lnTo>
                <a:lnTo>
                  <a:pt x="20317" y="26671"/>
                </a:lnTo>
                <a:cubicBezTo>
                  <a:pt x="20318" y="26671"/>
                  <a:pt x="20319" y="26671"/>
                  <a:pt x="20319" y="26670"/>
                </a:cubicBezTo>
                <a:cubicBezTo>
                  <a:pt x="20320" y="26670"/>
                  <a:pt x="20320" y="26670"/>
                  <a:pt x="20320" y="26669"/>
                </a:cubicBezTo>
                <a:cubicBezTo>
                  <a:pt x="20321" y="26669"/>
                  <a:pt x="20321" y="26668"/>
                  <a:pt x="20321" y="26667"/>
                </a:cubicBezTo>
                <a:lnTo>
                  <a:pt x="20321" y="3"/>
                </a:lnTo>
                <a:lnTo>
                  <a:pt x="20321" y="4"/>
                </a:lnTo>
                <a:lnTo>
                  <a:pt x="20321" y="4"/>
                </a:lnTo>
                <a:cubicBezTo>
                  <a:pt x="20321" y="3"/>
                  <a:pt x="20321" y="2"/>
                  <a:pt x="20320" y="2"/>
                </a:cubicBezTo>
                <a:cubicBezTo>
                  <a:pt x="20320" y="1"/>
                  <a:pt x="20320" y="1"/>
                  <a:pt x="20319" y="1"/>
                </a:cubicBezTo>
                <a:cubicBezTo>
                  <a:pt x="20319" y="0"/>
                  <a:pt x="20318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0" y="0"/>
            <a:ext cx="7315200" cy="9601200"/>
          </a:xfrm>
          <a:custGeom>
            <a:avLst/>
            <a:gdLst/>
            <a:ahLst/>
            <a:cxnLst/>
            <a:rect l="0" t="0" r="r" b="b"/>
            <a:pathLst>
              <a:path w="20322" h="26672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3"/>
                  <a:pt x="0" y="4"/>
                </a:cubicBezTo>
                <a:lnTo>
                  <a:pt x="0" y="26667"/>
                </a:lnTo>
                <a:lnTo>
                  <a:pt x="0" y="26667"/>
                </a:lnTo>
                <a:cubicBezTo>
                  <a:pt x="0" y="26668"/>
                  <a:pt x="0" y="26669"/>
                  <a:pt x="1" y="26669"/>
                </a:cubicBezTo>
                <a:cubicBezTo>
                  <a:pt x="1" y="26670"/>
                  <a:pt x="1" y="26670"/>
                  <a:pt x="2" y="26670"/>
                </a:cubicBezTo>
                <a:cubicBezTo>
                  <a:pt x="2" y="26671"/>
                  <a:pt x="3" y="26671"/>
                  <a:pt x="4" y="26671"/>
                </a:cubicBezTo>
                <a:lnTo>
                  <a:pt x="20317" y="26671"/>
                </a:lnTo>
                <a:lnTo>
                  <a:pt x="20317" y="26671"/>
                </a:lnTo>
                <a:cubicBezTo>
                  <a:pt x="20318" y="26671"/>
                  <a:pt x="20319" y="26671"/>
                  <a:pt x="20319" y="26670"/>
                </a:cubicBezTo>
                <a:cubicBezTo>
                  <a:pt x="20320" y="26670"/>
                  <a:pt x="20320" y="26670"/>
                  <a:pt x="20320" y="26669"/>
                </a:cubicBezTo>
                <a:cubicBezTo>
                  <a:pt x="20321" y="26669"/>
                  <a:pt x="20321" y="26668"/>
                  <a:pt x="20321" y="26667"/>
                </a:cubicBezTo>
                <a:lnTo>
                  <a:pt x="20321" y="3"/>
                </a:lnTo>
                <a:lnTo>
                  <a:pt x="20321" y="4"/>
                </a:lnTo>
                <a:lnTo>
                  <a:pt x="20321" y="4"/>
                </a:lnTo>
                <a:cubicBezTo>
                  <a:pt x="20321" y="3"/>
                  <a:pt x="20321" y="2"/>
                  <a:pt x="20320" y="2"/>
                </a:cubicBezTo>
                <a:cubicBezTo>
                  <a:pt x="20320" y="1"/>
                  <a:pt x="20320" y="1"/>
                  <a:pt x="20319" y="1"/>
                </a:cubicBezTo>
                <a:cubicBezTo>
                  <a:pt x="20319" y="0"/>
                  <a:pt x="20318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PlaceHolder 8"/>
          <p:cNvSpPr>
            <a:spLocks noGrp="1"/>
          </p:cNvSpPr>
          <p:nvPr>
            <p:ph type="hdr"/>
          </p:nvPr>
        </p:nvSpPr>
        <p:spPr>
          <a:xfrm>
            <a:off x="0" y="-360"/>
            <a:ext cx="3160800" cy="469800"/>
          </a:xfrm>
          <a:prstGeom prst="rect">
            <a:avLst/>
          </a:prstGeom>
        </p:spPr>
        <p:txBody>
          <a:bodyPr lIns="94680" tIns="47520" rIns="94680" bIns="4752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latin typeface="BhashitaComplex"/>
                <a:ea typeface="DejaVu Sans"/>
              </a:rPr>
              <a:t>&lt;header&gt;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dt"/>
          </p:nvPr>
        </p:nvSpPr>
        <p:spPr>
          <a:xfrm>
            <a:off x="4144680" y="-360"/>
            <a:ext cx="3159000" cy="469800"/>
          </a:xfrm>
          <a:prstGeom prst="rect">
            <a:avLst/>
          </a:prstGeom>
        </p:spPr>
        <p:txBody>
          <a:bodyPr lIns="94680" tIns="47520" rIns="94680" bIns="4752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200" b="0" strike="noStrike" spc="-1">
                <a:latin typeface="BhashitaComplex"/>
                <a:ea typeface="DejaVu Sans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101" name="PlaceHolder 10"/>
          <p:cNvSpPr>
            <a:spLocks noGrp="1" noRot="1" noChangeAspect="1"/>
          </p:cNvSpPr>
          <p:nvPr>
            <p:ph type="sldImg"/>
          </p:nvPr>
        </p:nvSpPr>
        <p:spPr>
          <a:xfrm>
            <a:off x="1260360" y="720720"/>
            <a:ext cx="4786560" cy="35877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02" name="PlaceHolder 11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42080" cy="4309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Click to edit the notes' format</a:t>
            </a:r>
          </a:p>
        </p:txBody>
      </p:sp>
      <p:sp>
        <p:nvSpPr>
          <p:cNvPr id="103" name="PlaceHolder 12"/>
          <p:cNvSpPr>
            <a:spLocks noGrp="1"/>
          </p:cNvSpPr>
          <p:nvPr>
            <p:ph type="ftr"/>
          </p:nvPr>
        </p:nvSpPr>
        <p:spPr>
          <a:xfrm>
            <a:off x="0" y="9119880"/>
            <a:ext cx="3160800" cy="469800"/>
          </a:xfrm>
          <a:prstGeom prst="rect">
            <a:avLst/>
          </a:prstGeom>
        </p:spPr>
        <p:txBody>
          <a:bodyPr lIns="94680" tIns="47520" rIns="94680" bIns="4752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latin typeface="BhashitaComplex"/>
                <a:ea typeface="DejaVu Sans"/>
              </a:rPr>
              <a:t>&lt;footer&gt;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104" name="PlaceHolder 13"/>
          <p:cNvSpPr>
            <a:spLocks noGrp="1"/>
          </p:cNvSpPr>
          <p:nvPr>
            <p:ph type="sldNum"/>
          </p:nvPr>
        </p:nvSpPr>
        <p:spPr>
          <a:xfrm>
            <a:off x="4144680" y="9119880"/>
            <a:ext cx="3159000" cy="469800"/>
          </a:xfrm>
          <a:prstGeom prst="rect">
            <a:avLst/>
          </a:prstGeom>
        </p:spPr>
        <p:txBody>
          <a:bodyPr lIns="94680" tIns="47520" rIns="94680" bIns="47520" anchor="b">
            <a:noAutofit/>
          </a:bodyPr>
          <a:lstStyle/>
          <a:p>
            <a:pPr algn="r">
              <a:lnSpc>
                <a:spcPct val="100000"/>
              </a:lnSpc>
            </a:pPr>
            <a:fld id="{D34D3CC6-1D42-4855-9981-FC6F6FC3288A}" type="slidenum">
              <a:rPr lang="en-GB" sz="1200" b="0" strike="noStrike" spc="-1">
                <a:latin typeface="BhashitaComplex"/>
                <a:ea typeface="DejaVu Sans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89488" cy="3590925"/>
          </a:xfrm>
          <a:prstGeom prst="rect">
            <a:avLst/>
          </a:prstGeom>
        </p:spPr>
      </p:sp>
      <p:sp>
        <p:nvSpPr>
          <p:cNvPr id="245" name="CustomShape 2"/>
          <p:cNvSpPr/>
          <p:nvPr/>
        </p:nvSpPr>
        <p:spPr>
          <a:xfrm>
            <a:off x="731880" y="4559400"/>
            <a:ext cx="5844960" cy="431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63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65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67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69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71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3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75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7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9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1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47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96913"/>
            <a:ext cx="4648200" cy="3486150"/>
          </a:xfrm>
          <a:prstGeom prst="rect">
            <a:avLst/>
          </a:prstGeom>
        </p:spPr>
      </p:sp>
      <p:sp>
        <p:nvSpPr>
          <p:cNvPr id="283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96913"/>
            <a:ext cx="4648200" cy="3486150"/>
          </a:xfrm>
          <a:prstGeom prst="rect">
            <a:avLst/>
          </a:prstGeom>
        </p:spPr>
      </p:sp>
      <p:sp>
        <p:nvSpPr>
          <p:cNvPr id="285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96913"/>
            <a:ext cx="4648200" cy="3486150"/>
          </a:xfrm>
          <a:prstGeom prst="rect">
            <a:avLst/>
          </a:prstGeom>
        </p:spPr>
      </p:sp>
      <p:sp>
        <p:nvSpPr>
          <p:cNvPr id="287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89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91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93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prstGeom prst="rect">
            <a:avLst/>
          </a:prstGeom>
        </p:spPr>
      </p:sp>
      <p:sp>
        <p:nvSpPr>
          <p:cNvPr id="295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97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99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49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51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53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55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57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59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prstGeom prst="rect">
            <a:avLst/>
          </a:prstGeom>
        </p:spPr>
      </p:sp>
      <p:sp>
        <p:nvSpPr>
          <p:cNvPr id="261" name="CustomShape 2"/>
          <p:cNvSpPr/>
          <p:nvPr/>
        </p:nvSpPr>
        <p:spPr>
          <a:xfrm>
            <a:off x="731880" y="4559400"/>
            <a:ext cx="5846760" cy="43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024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59640"/>
            <a:ext cx="822024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95964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69200" y="395964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6760" y="160020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15960" y="160020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95964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6760" y="395964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15960" y="395964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0240" cy="4516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342720" indent="-342720" algn="r">
              <a:spcBef>
                <a:spcPts val="799"/>
              </a:spcBef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024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0240" cy="525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342720" indent="-342720" algn="r">
              <a:spcBef>
                <a:spcPts val="799"/>
              </a:spcBef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5964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0240" cy="4516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342720" indent="-342720" algn="r">
              <a:spcBef>
                <a:spcPts val="799"/>
              </a:spcBef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9200" y="395964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59640"/>
            <a:ext cx="822024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024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959640"/>
            <a:ext cx="822024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95964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69200" y="395964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6760" y="160020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15960" y="160020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95964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6760" y="395964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15960" y="3959640"/>
            <a:ext cx="26467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024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0240" cy="525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342720" indent="-342720" algn="r">
              <a:spcBef>
                <a:spcPts val="799"/>
              </a:spcBef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95964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9200" y="395964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9200" y="1600200"/>
            <a:ext cx="401112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959640"/>
            <a:ext cx="8220240" cy="2154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071720" y="304920"/>
            <a:ext cx="7610400" cy="1103040"/>
            <a:chOff x="1071720" y="304920"/>
            <a:chExt cx="7610400" cy="1103040"/>
          </a:xfrm>
        </p:grpSpPr>
        <p:sp>
          <p:nvSpPr>
            <p:cNvPr id="9" name="CustomShape 2"/>
            <p:cNvSpPr/>
            <p:nvPr/>
          </p:nvSpPr>
          <p:spPr>
            <a:xfrm flipH="1">
              <a:off x="4865760" y="304920"/>
              <a:ext cx="1101600" cy="1101600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581960" y="304920"/>
              <a:ext cx="1100160" cy="1101600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>
              <a:off x="1071720" y="306360"/>
              <a:ext cx="1100160" cy="1101600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>
              <a:off x="6323040" y="304920"/>
              <a:ext cx="1100160" cy="1101600"/>
            </a:xfrm>
            <a:prstGeom prst="ellipse">
              <a:avLst/>
            </a:prstGeom>
            <a:noFill/>
            <a:ln w="28440" cap="sq">
              <a:solidFill>
                <a:srgbClr val="D9D8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2355840" y="304920"/>
              <a:ext cx="1100160" cy="1101600"/>
            </a:xfrm>
            <a:prstGeom prst="ellipse">
              <a:avLst/>
            </a:prstGeom>
            <a:noFill/>
            <a:ln w="28440" cap="sq">
              <a:solidFill>
                <a:srgbClr val="D9D8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0240" cy="4516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0240" cy="11332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i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657440" y="1600200"/>
            <a:ext cx="6833880" cy="3197160"/>
            <a:chOff x="1657440" y="1600200"/>
            <a:chExt cx="6833880" cy="3197160"/>
          </a:xfrm>
        </p:grpSpPr>
        <p:sp>
          <p:nvSpPr>
            <p:cNvPr id="45" name="CustomShape 2"/>
            <p:cNvSpPr/>
            <p:nvPr/>
          </p:nvSpPr>
          <p:spPr>
            <a:xfrm flipH="1">
              <a:off x="6969960" y="1600200"/>
              <a:ext cx="1521000" cy="1521000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5180040" y="1600200"/>
              <a:ext cx="1520640" cy="1521000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 flipH="1">
              <a:off x="3390120" y="1600200"/>
              <a:ext cx="1521000" cy="1521000"/>
            </a:xfrm>
            <a:prstGeom prst="ellipse">
              <a:avLst/>
            </a:prstGeom>
            <a:noFill/>
            <a:ln w="28440" cap="sq">
              <a:solidFill>
                <a:srgbClr val="D9D8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 flipH="1">
              <a:off x="3390120" y="3276720"/>
              <a:ext cx="1521000" cy="1520640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6"/>
            <p:cNvSpPr/>
            <p:nvPr/>
          </p:nvSpPr>
          <p:spPr>
            <a:xfrm flipH="1">
              <a:off x="1657440" y="3276720"/>
              <a:ext cx="1520640" cy="1520640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7"/>
            <p:cNvSpPr/>
            <p:nvPr/>
          </p:nvSpPr>
          <p:spPr>
            <a:xfrm flipH="1">
              <a:off x="6969960" y="3276720"/>
              <a:ext cx="1521000" cy="1520640"/>
            </a:xfrm>
            <a:prstGeom prst="ellipse">
              <a:avLst/>
            </a:prstGeom>
            <a:noFill/>
            <a:ln w="28440" cap="sq">
              <a:solidFill>
                <a:srgbClr val="D9D8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PlaceHolder 8"/>
          <p:cNvSpPr>
            <a:spLocks noGrp="1"/>
          </p:cNvSpPr>
          <p:nvPr>
            <p:ph type="dt"/>
          </p:nvPr>
        </p:nvSpPr>
        <p:spPr>
          <a:xfrm>
            <a:off x="457200" y="6248160"/>
            <a:ext cx="2124000" cy="4474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latin typeface="BhashitaComplex"/>
                <a:ea typeface="DejaVu Sans"/>
              </a:rPr>
              <a:t>&lt;date/time&gt;</a:t>
            </a:r>
            <a:endParaRPr lang="en-GB" sz="1000" b="0" strike="noStrike" spc="-1">
              <a:latin typeface="Times New Roman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86120" cy="4474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latin typeface="BhashitaComplex"/>
                <a:ea typeface="DejaVu Sans"/>
              </a:rPr>
              <a:t>&lt;footer&gt;</a:t>
            </a:r>
            <a:endParaRPr lang="en-GB" sz="1000" b="0" strike="noStrike" spc="-1">
              <a:latin typeface="Times New Roman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sldNum"/>
          </p:nvPr>
        </p:nvSpPr>
        <p:spPr>
          <a:xfrm>
            <a:off x="6552720" y="6248160"/>
            <a:ext cx="2124360" cy="4474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46C8F5D3-605B-494B-8B3B-FEC8385AEBD3}" type="slidenum">
              <a:rPr lang="en-GB" sz="1000" b="0" strike="noStrike" spc="-1">
                <a:latin typeface="BhashitaComplex"/>
                <a:ea typeface="DejaVu Sans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685800" y="1219320"/>
            <a:ext cx="7763040" cy="192384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1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0240" cy="451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720" indent="-342720">
              <a:spcBef>
                <a:spcPts val="799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i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49360" y="2560320"/>
            <a:ext cx="8223120" cy="1136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pPr algn="ctr"/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IP Telephony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424000" y="6470640"/>
            <a:ext cx="72324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2020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SIP Clients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600" cy="464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lnSpc>
                <a:spcPct val="90000"/>
              </a:lnSpc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Phones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Can act as either UAC or UAS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Can initiate SIP request and respond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IP phones, Soft phones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90000"/>
              </a:lnSpc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Gateways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Provide call control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Translate between SIP end points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To PSTN for telephony interworking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675"/>
              </a:spcBef>
              <a:buClr>
                <a:srgbClr val="CCCCFF"/>
              </a:buClr>
              <a:buSzPct val="50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To H.323 for IP Telephony interworking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1141200" lvl="2" indent="-218880">
              <a:lnSpc>
                <a:spcPct val="90000"/>
              </a:lnSpc>
              <a:spcBef>
                <a:spcPts val="573"/>
              </a:spcBef>
            </a:pP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SIP Servers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600" cy="5153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Proxy Server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Forward received SIP request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Authentication, Authorization, Routing, security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Network Access Control, Reliable retransmission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Redirect Server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Provide info. about next hop (s)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Registrar server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Register locations of UAC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Co-located with proxy &amp; redirect Servers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SIP Architecture …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3"/>
          <a:stretch/>
        </p:blipFill>
        <p:spPr>
          <a:xfrm>
            <a:off x="762120" y="1353960"/>
            <a:ext cx="7848360" cy="48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How it works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600" cy="4943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Users identified by unique SIP address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sip:</a:t>
            </a:r>
            <a:r>
              <a:rPr lang="en-US" sz="2700" b="0" i="1" strike="noStrike" spc="-1">
                <a:solidFill>
                  <a:srgbClr val="000000"/>
                </a:solidFill>
                <a:latin typeface="Arial"/>
              </a:rPr>
              <a:t>userid@gateway.</a:t>
            </a: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com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UserID – username or E.164 address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1133280" lvl="2" indent="-218880">
              <a:spcBef>
                <a:spcPts val="573"/>
              </a:spcBef>
              <a:buClr>
                <a:srgbClr val="CCCCFF"/>
              </a:buClr>
              <a:buSzPct val="75000"/>
              <a:buFont typeface="Wingdings" charset="2"/>
              <a:buChar char="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sip:alan@wcom.com</a:t>
            </a:r>
            <a:endParaRPr lang="en-GB" sz="2300" b="0" strike="noStrike" spc="-1">
              <a:solidFill>
                <a:srgbClr val="000000"/>
              </a:solidFill>
              <a:latin typeface="Arial"/>
            </a:endParaRPr>
          </a:p>
          <a:p>
            <a:pPr marL="1133280" lvl="2" indent="-218880">
              <a:spcBef>
                <a:spcPts val="573"/>
              </a:spcBef>
              <a:buClr>
                <a:srgbClr val="CCCCFF"/>
              </a:buClr>
              <a:buSzPct val="75000"/>
              <a:buFont typeface="Wingdings" charset="2"/>
              <a:buChar char="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sip:+1-613-555-1212@wcom.com;user=phone</a:t>
            </a:r>
            <a:endParaRPr lang="en-GB" sz="23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Users register with registrar server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initiating a call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SIP request Header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1133280" lvl="2" indent="-218880">
              <a:spcBef>
                <a:spcPts val="573"/>
              </a:spcBef>
              <a:buClr>
                <a:srgbClr val="CCCCFF"/>
              </a:buClr>
              <a:buSzPct val="75000"/>
              <a:buFont typeface="Wingdings" charset="2"/>
              <a:buChar char=""/>
            </a:pPr>
            <a:r>
              <a:rPr lang="en-US" sz="2300" b="1" strike="noStrike" spc="-1">
                <a:solidFill>
                  <a:srgbClr val="000000"/>
                </a:solidFill>
                <a:latin typeface="Arial"/>
              </a:rPr>
              <a:t>From  </a:t>
            </a: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: Caller Address</a:t>
            </a:r>
            <a:endParaRPr lang="en-GB" sz="2300" b="0" strike="noStrike" spc="-1">
              <a:solidFill>
                <a:srgbClr val="000000"/>
              </a:solidFill>
              <a:latin typeface="Arial"/>
            </a:endParaRPr>
          </a:p>
          <a:p>
            <a:pPr marL="1133280" lvl="2" indent="-218880">
              <a:spcBef>
                <a:spcPts val="573"/>
              </a:spcBef>
              <a:buClr>
                <a:srgbClr val="CCCCFF"/>
              </a:buClr>
              <a:buSzPct val="75000"/>
              <a:buFont typeface="Wingdings" charset="2"/>
              <a:buChar char=""/>
            </a:pPr>
            <a:r>
              <a:rPr lang="en-US" sz="2300" b="1" strike="noStrike" spc="-1">
                <a:solidFill>
                  <a:srgbClr val="000000"/>
                </a:solidFill>
                <a:latin typeface="Arial"/>
              </a:rPr>
              <a:t>To</a:t>
            </a: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	  : Callee Address</a:t>
            </a:r>
            <a:endParaRPr lang="en-GB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33200" y="380520"/>
            <a:ext cx="7064280" cy="70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SIP Methods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815760" y="1219320"/>
            <a:ext cx="7221240" cy="4876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28600" indent="-220680">
              <a:lnSpc>
                <a:spcPct val="100000"/>
              </a:lnSpc>
              <a:spcAft>
                <a:spcPts val="799"/>
              </a:spcAft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248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INVITE		Requests a session</a:t>
            </a:r>
          </a:p>
          <a:p>
            <a:pPr marL="22860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248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ACK			Final response to the INVITE</a:t>
            </a:r>
          </a:p>
          <a:p>
            <a:pPr marL="22860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248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OPTIONS		Ask for server capabilities</a:t>
            </a:r>
          </a:p>
          <a:p>
            <a:pPr marL="22860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248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CANCEL		Cancels a pending request</a:t>
            </a:r>
          </a:p>
          <a:p>
            <a:pPr marL="22860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248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BYE			Terminates a session</a:t>
            </a:r>
          </a:p>
          <a:p>
            <a:pPr marL="22860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248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REGISTER		Sends user’s address to server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33200" y="380520"/>
            <a:ext cx="7064280" cy="70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SIP Responses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828720" y="1599840"/>
            <a:ext cx="7781760" cy="4670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20320" indent="-22032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1XX		Provisional		100 Trying</a:t>
            </a:r>
          </a:p>
          <a:p>
            <a:pPr marL="22212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0320" indent="-22032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2XX		Successful		200 OK</a:t>
            </a:r>
          </a:p>
          <a:p>
            <a:pPr marL="22212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0320" indent="-22032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3XX		Redirection		302 Moved Temporarily	</a:t>
            </a:r>
          </a:p>
          <a:p>
            <a:pPr marL="22212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0320" indent="-22032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4XX		Client Error		404 Not Found</a:t>
            </a:r>
          </a:p>
          <a:p>
            <a:pPr marL="22212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0320" indent="-22032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5XX		Server Error		504 Server Time-out</a:t>
            </a:r>
          </a:p>
          <a:p>
            <a:pPr marL="222120" indent="-220680">
              <a:lnSpc>
                <a:spcPct val="100000"/>
              </a:lnSpc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0320" indent="-220320">
              <a:lnSpc>
                <a:spcPct val="100000"/>
              </a:lnSpc>
              <a:spcAft>
                <a:spcPts val="799"/>
              </a:spcAft>
              <a:buClr>
                <a:srgbClr val="993333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6XX		Global Failure		603 Decline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How it works …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59984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3360">
              <a:spcBef>
                <a:spcPts val="7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SIP Session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798720" y="3233880"/>
            <a:ext cx="2968920" cy="47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200 OK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962520" y="3692520"/>
            <a:ext cx="297180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ACK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3137040" y="2658960"/>
            <a:ext cx="297180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INVITE sip:user@sip2.com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Line 6"/>
          <p:cNvSpPr/>
          <p:nvPr/>
        </p:nvSpPr>
        <p:spPr>
          <a:xfrm>
            <a:off x="2639880" y="2819520"/>
            <a:ext cx="1800" cy="284472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7"/>
          <p:cNvSpPr/>
          <p:nvPr/>
        </p:nvSpPr>
        <p:spPr>
          <a:xfrm>
            <a:off x="6275520" y="2819520"/>
            <a:ext cx="1440" cy="284472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8"/>
          <p:cNvSpPr/>
          <p:nvPr/>
        </p:nvSpPr>
        <p:spPr>
          <a:xfrm>
            <a:off x="2806560" y="2975040"/>
            <a:ext cx="3302280" cy="160200"/>
          </a:xfrm>
          <a:prstGeom prst="line">
            <a:avLst/>
          </a:prstGeom>
          <a:ln w="9360" cap="sq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Line 9"/>
          <p:cNvSpPr/>
          <p:nvPr/>
        </p:nvSpPr>
        <p:spPr>
          <a:xfrm flipH="1">
            <a:off x="2796840" y="3451320"/>
            <a:ext cx="3321000" cy="158760"/>
          </a:xfrm>
          <a:prstGeom prst="line">
            <a:avLst/>
          </a:prstGeom>
          <a:ln w="9360" cap="sq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10"/>
          <p:cNvSpPr/>
          <p:nvPr/>
        </p:nvSpPr>
        <p:spPr>
          <a:xfrm>
            <a:off x="2806560" y="3925800"/>
            <a:ext cx="3302280" cy="157320"/>
          </a:xfrm>
          <a:prstGeom prst="line">
            <a:avLst/>
          </a:prstGeom>
          <a:ln w="9360" cap="sq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1"/>
          <p:cNvSpPr/>
          <p:nvPr/>
        </p:nvSpPr>
        <p:spPr>
          <a:xfrm>
            <a:off x="1981080" y="5664240"/>
            <a:ext cx="2009880" cy="63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host.sip1.com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5280120" y="5664240"/>
            <a:ext cx="1654200" cy="63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sip.sip2.com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13"/>
          <p:cNvSpPr/>
          <p:nvPr/>
        </p:nvSpPr>
        <p:spPr>
          <a:xfrm>
            <a:off x="1981080" y="2184480"/>
            <a:ext cx="1320840" cy="63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SIP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User Agent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Client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14"/>
          <p:cNvSpPr/>
          <p:nvPr/>
        </p:nvSpPr>
        <p:spPr>
          <a:xfrm>
            <a:off x="5778360" y="2184480"/>
            <a:ext cx="1155960" cy="63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SIP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User Agent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Server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15"/>
          <p:cNvSpPr/>
          <p:nvPr/>
        </p:nvSpPr>
        <p:spPr>
          <a:xfrm>
            <a:off x="3962520" y="4687920"/>
            <a:ext cx="1815840" cy="39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BYE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3962520" y="5145120"/>
            <a:ext cx="2146320" cy="39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200 OK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Line 17"/>
          <p:cNvSpPr/>
          <p:nvPr/>
        </p:nvSpPr>
        <p:spPr>
          <a:xfrm flipV="1">
            <a:off x="2806560" y="4863960"/>
            <a:ext cx="3135600" cy="177840"/>
          </a:xfrm>
          <a:prstGeom prst="line">
            <a:avLst/>
          </a:prstGeom>
          <a:ln w="9360" cap="sq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Line 18"/>
          <p:cNvSpPr/>
          <p:nvPr/>
        </p:nvSpPr>
        <p:spPr>
          <a:xfrm flipH="1" flipV="1">
            <a:off x="2796840" y="5338800"/>
            <a:ext cx="3321000" cy="179280"/>
          </a:xfrm>
          <a:prstGeom prst="line">
            <a:avLst/>
          </a:prstGeom>
          <a:ln w="9360" cap="sq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19"/>
          <p:cNvSpPr/>
          <p:nvPr/>
        </p:nvSpPr>
        <p:spPr>
          <a:xfrm>
            <a:off x="2806560" y="4557600"/>
            <a:ext cx="3302280" cy="1800"/>
          </a:xfrm>
          <a:prstGeom prst="line">
            <a:avLst/>
          </a:prstGeom>
          <a:ln w="9360" cap="sq">
            <a:solidFill>
              <a:srgbClr val="000000"/>
            </a:solidFill>
            <a:prstDash val="sysDot"/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0"/>
          <p:cNvSpPr/>
          <p:nvPr/>
        </p:nvSpPr>
        <p:spPr>
          <a:xfrm>
            <a:off x="3632040" y="4227480"/>
            <a:ext cx="181800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ahoma"/>
              </a:rPr>
              <a:t>Media Stream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143000" y="1219320"/>
            <a:ext cx="6858000" cy="4800600"/>
          </a:xfrm>
          <a:prstGeom prst="rect">
            <a:avLst/>
          </a:prstGeom>
          <a:solidFill>
            <a:srgbClr val="DDDDDD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TextShape 2"/>
          <p:cNvSpPr txBox="1"/>
          <p:nvPr/>
        </p:nvSpPr>
        <p:spPr>
          <a:xfrm>
            <a:off x="1033200" y="380520"/>
            <a:ext cx="7064280" cy="70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SIP INVITE</a:t>
            </a:r>
          </a:p>
        </p:txBody>
      </p:sp>
      <p:sp>
        <p:nvSpPr>
          <p:cNvPr id="157" name="TextShape 3"/>
          <p:cNvSpPr txBox="1"/>
          <p:nvPr/>
        </p:nvSpPr>
        <p:spPr>
          <a:xfrm>
            <a:off x="1084320" y="1218960"/>
            <a:ext cx="7221600" cy="4924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INVITE sip:e9-airport.mit.edu SIP/2.0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From: "Dennis Baron"&lt;sip:6172531000@mit.edu&gt;;tag=1c41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To: sip:e9-airport.mit.edu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Call-Id: call-1096504121-2@18.10.0.79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Cseq: 1 INVITE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Contact: "Dennis Baron"&lt;sip:6172531000@18.10.0.79&gt;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Content-Type: application/sdp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Content-Length: 304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Accept-Language: en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Allow: INVITE, ACK, CANCEL, BYE, REFER, OPTIONS, NOTIFY, REGISTER, SUBSCRIBE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Supported: sip-cc, sip-cc-01, timer, replaces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User-Agent: Pingtel/2.1.11 (WinNT)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Date: Thu, 30 Sep 2004 00:28:42 GMT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Via: SIP/2.0/UDP 18.10.0.79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33200" y="380520"/>
            <a:ext cx="7064280" cy="70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Session Description Protocol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815760" y="1371240"/>
            <a:ext cx="722124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20320" indent="-220320">
              <a:lnSpc>
                <a:spcPct val="100000"/>
              </a:lnSpc>
              <a:spcAft>
                <a:spcPts val="1397"/>
              </a:spcAft>
              <a:buClr>
                <a:srgbClr val="993333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IETF RFC 2327</a:t>
            </a:r>
          </a:p>
          <a:p>
            <a:pPr marL="220320" indent="-220320">
              <a:lnSpc>
                <a:spcPct val="100000"/>
              </a:lnSpc>
              <a:spcAft>
                <a:spcPts val="1397"/>
              </a:spcAft>
              <a:buClr>
                <a:srgbClr val="993333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“SDP is intended for describing multimedia sessions for the purposes of session announcement, session invitation, and other forms of multimedia session initiation.” </a:t>
            </a:r>
          </a:p>
          <a:p>
            <a:pPr marL="220320" indent="-220320">
              <a:lnSpc>
                <a:spcPct val="100000"/>
              </a:lnSpc>
              <a:spcAft>
                <a:spcPts val="1397"/>
              </a:spcAft>
              <a:buClr>
                <a:srgbClr val="993333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SDP includes:</a:t>
            </a:r>
          </a:p>
          <a:p>
            <a:pPr marL="733320" lvl="1" indent="-276120">
              <a:lnSpc>
                <a:spcPct val="100000"/>
              </a:lnSpc>
              <a:spcAft>
                <a:spcPts val="1397"/>
              </a:spcAft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The type of media (video, audio, etc.)</a:t>
            </a:r>
          </a:p>
          <a:p>
            <a:pPr marL="733320" lvl="1" indent="-276120">
              <a:lnSpc>
                <a:spcPct val="100000"/>
              </a:lnSpc>
              <a:spcAft>
                <a:spcPts val="1397"/>
              </a:spcAft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The transport protocol (RTP/UDP/IP, H.320, etc.)</a:t>
            </a:r>
          </a:p>
          <a:p>
            <a:pPr marL="733320" lvl="1" indent="-276120">
              <a:lnSpc>
                <a:spcPct val="100000"/>
              </a:lnSpc>
              <a:spcAft>
                <a:spcPts val="1397"/>
              </a:spcAft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The format of the media (H.261 video, MPEG video, etc.)</a:t>
            </a:r>
          </a:p>
          <a:p>
            <a:pPr marL="733320" lvl="1" indent="-276120">
              <a:lnSpc>
                <a:spcPct val="100000"/>
              </a:lnSpc>
              <a:spcAft>
                <a:spcPts val="1397"/>
              </a:spcAft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Information to receive those media (addresses, ports, formats and so 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43000" y="1219320"/>
            <a:ext cx="6858000" cy="4800600"/>
          </a:xfrm>
          <a:prstGeom prst="rect">
            <a:avLst/>
          </a:prstGeom>
          <a:solidFill>
            <a:srgbClr val="DDDDDD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TextShape 2"/>
          <p:cNvSpPr txBox="1"/>
          <p:nvPr/>
        </p:nvSpPr>
        <p:spPr>
          <a:xfrm>
            <a:off x="1033200" y="380520"/>
            <a:ext cx="7064280" cy="70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SDP</a:t>
            </a:r>
          </a:p>
        </p:txBody>
      </p:sp>
      <p:sp>
        <p:nvSpPr>
          <p:cNvPr id="162" name="TextShape 3"/>
          <p:cNvSpPr txBox="1"/>
          <p:nvPr/>
        </p:nvSpPr>
        <p:spPr>
          <a:xfrm>
            <a:off x="1084320" y="1219320"/>
            <a:ext cx="7221600" cy="4876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v=0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o=Pingtel 5 5 IN IP4 18.10.0.79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s=phone-call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c=IN IP4 18.10.0.79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t=0 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m=audio 8766 RTP/AVP 96 97 0 8 18 98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a=rtpmap:96 eg711u/8000/1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a=rtpmap:97 eg711a/8000/1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a=rtpmap:0 pcmu/8000/1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a=rtpmap:8 pcma/8000/1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a=rtpmap:18 g729/8000/1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a=fmtp:18 annexb=no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30040" indent="-220680">
              <a:lnSpc>
                <a:spcPct val="100000"/>
              </a:lnSpc>
              <a:spcAft>
                <a:spcPts val="799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a=rtpmap:98 telephone-event/8000/1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IP Telephony Applications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457200" y="159984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Integration of data, voice and fax 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 single network saves cost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Multiple sound quality levels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 higher or lower than telephone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Video telephony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Unified Messaging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Web-based calling (click-to-call)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Low-cost voice calls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33520" y="228240"/>
            <a:ext cx="7772400" cy="871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Name translation and user location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90480" y="1260000"/>
            <a:ext cx="8129520" cy="5929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598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Caller only has callee's name or e-mail address.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Need to get IP address of callee’s current host: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499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user moves around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499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DHCP protocol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499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user has different IP devices (PC, PDA, car device)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Result can be based on: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time of day (work, home)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caller (don’t want boss to call you at home)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status of callee (calls sent to voicemail when callee is already talking to someone)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Service provided by SIP servers: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SIP registrar server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SIP proxy server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33520" y="228240"/>
            <a:ext cx="7772400" cy="871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SIP Registrar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501480" y="4335120"/>
            <a:ext cx="7032960" cy="1893960"/>
          </a:xfrm>
          <a:prstGeom prst="rect">
            <a:avLst/>
          </a:prstGeom>
          <a:noFill/>
          <a:ln w="9360" cap="sq">
            <a:solidFill>
              <a:srgbClr val="000000"/>
            </a:solidFill>
            <a:miter/>
          </a:ln>
        </p:spPr>
        <p:txBody>
          <a:bodyPr>
            <a:normAutofit/>
          </a:bodyPr>
          <a:lstStyle/>
          <a:p>
            <a:pPr marL="342720" indent="-333360">
              <a:lnSpc>
                <a:spcPct val="100000"/>
              </a:lnSpc>
              <a:spcBef>
                <a:spcPts val="499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10 Pitch"/>
              </a:rPr>
              <a:t>REGISTER sip:domain.com SIP/2.0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499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10 Pitch"/>
              </a:rPr>
              <a:t>Via: SIP/2.0/UDP 193.64.210.89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499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10 Pitch"/>
              </a:rPr>
              <a:t>From: sip:bob@domain.com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499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10 Pitch"/>
              </a:rPr>
              <a:t>To: sip:bob@domain.com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499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10 Pitch"/>
              </a:rPr>
              <a:t>Expires: 3600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53960" y="1192320"/>
            <a:ext cx="8339040" cy="141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85000"/>
              <a:buFont typeface="ZapfDingbats" charset="2"/>
              <a:buChar char="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When Bob starts SIP client, client sends SIP REGISTER message to Bob’s registrar server</a:t>
            </a:r>
          </a:p>
          <a:p>
            <a:pPr marL="334800" indent="-333360">
              <a:lnSpc>
                <a:spcPct val="100000"/>
              </a:lnSpc>
              <a:spcBef>
                <a:spcPts val="598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    (similar function needed by Instant Messaging)</a:t>
            </a:r>
          </a:p>
        </p:txBody>
      </p:sp>
      <p:sp>
        <p:nvSpPr>
          <p:cNvPr id="168" name="CustomShape 4"/>
          <p:cNvSpPr/>
          <p:nvPr/>
        </p:nvSpPr>
        <p:spPr>
          <a:xfrm>
            <a:off x="455760" y="3800520"/>
            <a:ext cx="2721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0000"/>
                </a:solidFill>
                <a:latin typeface="Arial"/>
              </a:rPr>
              <a:t>Register Message: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26800"/>
            <a:ext cx="8229600" cy="1236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SIP Proxy</a:t>
            </a:r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600" cy="7353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598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Alice send’s invite message to her proxy server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499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contains address sip:bob@domain.com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Proxy responsible for routing SIP messages to callee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499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possibly through multiple proxies.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Callee sends response back through the same set of proxies.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Proxy returns SIP response message to Alice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499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contains Bob’s IP address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Note: proxy is analogous to local DNS server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How it works …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4"/>
          <a:stretch/>
        </p:blipFill>
        <p:spPr>
          <a:xfrm>
            <a:off x="762120" y="1228680"/>
            <a:ext cx="7543800" cy="4884840"/>
          </a:xfrm>
          <a:prstGeom prst="rect">
            <a:avLst/>
          </a:prstGeom>
          <a:ln>
            <a:noFill/>
          </a:ln>
        </p:spPr>
      </p:pic>
      <p:grpSp>
        <p:nvGrpSpPr>
          <p:cNvPr id="173" name="Group 2"/>
          <p:cNvGrpSpPr/>
          <p:nvPr/>
        </p:nvGrpSpPr>
        <p:grpSpPr>
          <a:xfrm>
            <a:off x="1981080" y="1981080"/>
            <a:ext cx="2055960" cy="2816280"/>
            <a:chOff x="1981080" y="1981080"/>
            <a:chExt cx="2055960" cy="2816280"/>
          </a:xfrm>
        </p:grpSpPr>
        <p:sp>
          <p:nvSpPr>
            <p:cNvPr id="174" name="Line 3"/>
            <p:cNvSpPr/>
            <p:nvPr/>
          </p:nvSpPr>
          <p:spPr>
            <a:xfrm>
              <a:off x="1981080" y="1981080"/>
              <a:ext cx="2053080" cy="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4"/>
            <p:cNvSpPr/>
            <p:nvPr/>
          </p:nvSpPr>
          <p:spPr>
            <a:xfrm>
              <a:off x="4037040" y="1981080"/>
              <a:ext cx="0" cy="281628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6" name="Group 5"/>
          <p:cNvGrpSpPr/>
          <p:nvPr/>
        </p:nvGrpSpPr>
        <p:grpSpPr>
          <a:xfrm>
            <a:off x="3886200" y="3048120"/>
            <a:ext cx="3425760" cy="1901880"/>
            <a:chOff x="3886200" y="3048120"/>
            <a:chExt cx="3425760" cy="1901880"/>
          </a:xfrm>
        </p:grpSpPr>
        <p:sp>
          <p:nvSpPr>
            <p:cNvPr id="177" name="Line 6"/>
            <p:cNvSpPr/>
            <p:nvPr/>
          </p:nvSpPr>
          <p:spPr>
            <a:xfrm>
              <a:off x="3886200" y="3048120"/>
              <a:ext cx="3425760" cy="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7"/>
            <p:cNvSpPr/>
            <p:nvPr/>
          </p:nvSpPr>
          <p:spPr>
            <a:xfrm>
              <a:off x="3886200" y="3048120"/>
              <a:ext cx="0" cy="190188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 fill="hold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How it works …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4"/>
          <a:stretch/>
        </p:blipFill>
        <p:spPr>
          <a:xfrm>
            <a:off x="762120" y="1228680"/>
            <a:ext cx="7696080" cy="4983120"/>
          </a:xfrm>
          <a:prstGeom prst="rect">
            <a:avLst/>
          </a:prstGeom>
          <a:ln>
            <a:noFill/>
          </a:ln>
        </p:spPr>
      </p:pic>
      <p:grpSp>
        <p:nvGrpSpPr>
          <p:cNvPr id="181" name="Group 2"/>
          <p:cNvGrpSpPr/>
          <p:nvPr/>
        </p:nvGrpSpPr>
        <p:grpSpPr>
          <a:xfrm>
            <a:off x="2057400" y="1981080"/>
            <a:ext cx="2055960" cy="2892600"/>
            <a:chOff x="2057400" y="1981080"/>
            <a:chExt cx="2055960" cy="2892600"/>
          </a:xfrm>
        </p:grpSpPr>
        <p:sp>
          <p:nvSpPr>
            <p:cNvPr id="182" name="Line 3"/>
            <p:cNvSpPr/>
            <p:nvPr/>
          </p:nvSpPr>
          <p:spPr>
            <a:xfrm>
              <a:off x="2057400" y="1981080"/>
              <a:ext cx="2052720" cy="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4"/>
            <p:cNvSpPr/>
            <p:nvPr/>
          </p:nvSpPr>
          <p:spPr>
            <a:xfrm>
              <a:off x="4113360" y="1981080"/>
              <a:ext cx="0" cy="289260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" name="Group 5"/>
          <p:cNvGrpSpPr/>
          <p:nvPr/>
        </p:nvGrpSpPr>
        <p:grpSpPr>
          <a:xfrm>
            <a:off x="3962520" y="3048120"/>
            <a:ext cx="3578040" cy="1825560"/>
            <a:chOff x="3962520" y="3048120"/>
            <a:chExt cx="3578040" cy="1825560"/>
          </a:xfrm>
        </p:grpSpPr>
        <p:sp>
          <p:nvSpPr>
            <p:cNvPr id="185" name="Line 6"/>
            <p:cNvSpPr/>
            <p:nvPr/>
          </p:nvSpPr>
          <p:spPr>
            <a:xfrm>
              <a:off x="3962520" y="3048120"/>
              <a:ext cx="3578040" cy="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7"/>
            <p:cNvSpPr/>
            <p:nvPr/>
          </p:nvSpPr>
          <p:spPr>
            <a:xfrm>
              <a:off x="3962520" y="3048120"/>
              <a:ext cx="0" cy="182556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 fill="hold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How it works …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4"/>
          <a:stretch/>
        </p:blipFill>
        <p:spPr>
          <a:xfrm>
            <a:off x="755640" y="1197000"/>
            <a:ext cx="7696080" cy="4933800"/>
          </a:xfrm>
          <a:prstGeom prst="rect">
            <a:avLst/>
          </a:prstGeom>
          <a:ln>
            <a:noFill/>
          </a:ln>
        </p:spPr>
      </p:pic>
      <p:grpSp>
        <p:nvGrpSpPr>
          <p:cNvPr id="189" name="Group 2"/>
          <p:cNvGrpSpPr/>
          <p:nvPr/>
        </p:nvGrpSpPr>
        <p:grpSpPr>
          <a:xfrm>
            <a:off x="2057400" y="1916280"/>
            <a:ext cx="2055960" cy="2892240"/>
            <a:chOff x="2057400" y="1916280"/>
            <a:chExt cx="2055960" cy="2892240"/>
          </a:xfrm>
        </p:grpSpPr>
        <p:sp>
          <p:nvSpPr>
            <p:cNvPr id="190" name="Line 3"/>
            <p:cNvSpPr/>
            <p:nvPr/>
          </p:nvSpPr>
          <p:spPr>
            <a:xfrm>
              <a:off x="2057400" y="1916280"/>
              <a:ext cx="2052720" cy="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4"/>
            <p:cNvSpPr/>
            <p:nvPr/>
          </p:nvSpPr>
          <p:spPr>
            <a:xfrm>
              <a:off x="4113360" y="1916280"/>
              <a:ext cx="0" cy="289224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2" name="Group 5"/>
          <p:cNvGrpSpPr/>
          <p:nvPr/>
        </p:nvGrpSpPr>
        <p:grpSpPr>
          <a:xfrm>
            <a:off x="3962520" y="3048120"/>
            <a:ext cx="3502080" cy="1901880"/>
            <a:chOff x="3962520" y="3048120"/>
            <a:chExt cx="3502080" cy="1901880"/>
          </a:xfrm>
        </p:grpSpPr>
        <p:sp>
          <p:nvSpPr>
            <p:cNvPr id="193" name="Line 6"/>
            <p:cNvSpPr/>
            <p:nvPr/>
          </p:nvSpPr>
          <p:spPr>
            <a:xfrm>
              <a:off x="3962520" y="3048120"/>
              <a:ext cx="3502080" cy="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7"/>
            <p:cNvSpPr/>
            <p:nvPr/>
          </p:nvSpPr>
          <p:spPr>
            <a:xfrm>
              <a:off x="3962520" y="3048120"/>
              <a:ext cx="0" cy="1901880"/>
            </a:xfrm>
            <a:prstGeom prst="line">
              <a:avLst/>
            </a:prstGeom>
            <a:ln w="50760" cap="sq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5" name="CustomShape 8"/>
          <p:cNvSpPr/>
          <p:nvPr/>
        </p:nvSpPr>
        <p:spPr>
          <a:xfrm>
            <a:off x="2268360" y="2679840"/>
            <a:ext cx="4608720" cy="1440"/>
          </a:xfrm>
          <a:custGeom>
            <a:avLst/>
            <a:gdLst/>
            <a:ahLst/>
            <a:cxnLst/>
            <a:rect l="l" t="t" r="r" b="b"/>
            <a:pathLst>
              <a:path w="12802">
                <a:moveTo>
                  <a:pt x="0" y="0"/>
                </a:moveTo>
                <a:lnTo>
                  <a:pt x="12802" y="0"/>
                </a:lnTo>
              </a:path>
            </a:pathLst>
          </a:custGeom>
          <a:noFill/>
          <a:ln w="57240" cap="sq">
            <a:solidFill>
              <a:srgbClr val="6767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 fill="hold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80720"/>
            <a:ext cx="8229600" cy="1236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Instant messaging based on SIP</a:t>
            </a:r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SIMPLE – IM protocol based on SIP</a:t>
            </a:r>
          </a:p>
          <a:p>
            <a:pPr marL="333360" indent="-333360"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SIP promises interoperability between various IM vendors</a:t>
            </a:r>
          </a:p>
          <a:p>
            <a:pPr marL="333360" indent="-333360"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“Forking proxy “</a:t>
            </a:r>
          </a:p>
          <a:p>
            <a:pPr marL="333360" indent="-333360"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SIP has unique user tracking features.</a:t>
            </a:r>
          </a:p>
          <a:p>
            <a:pPr marL="333360" indent="-333360"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SIP addressing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180720"/>
            <a:ext cx="8229600" cy="1236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Instant Messaging (Contd.)</a:t>
            </a:r>
          </a:p>
        </p:txBody>
      </p:sp>
      <p:pic>
        <p:nvPicPr>
          <p:cNvPr id="199" name="Picture 198"/>
          <p:cNvPicPr/>
          <p:nvPr/>
        </p:nvPicPr>
        <p:blipFill>
          <a:blip r:embed="rId4"/>
          <a:stretch/>
        </p:blipFill>
        <p:spPr>
          <a:xfrm>
            <a:off x="1447920" y="5486400"/>
            <a:ext cx="715680" cy="73188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4"/>
          <a:stretch/>
        </p:blipFill>
        <p:spPr>
          <a:xfrm>
            <a:off x="5867280" y="5562720"/>
            <a:ext cx="790560" cy="80784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2514600" y="4038480"/>
            <a:ext cx="828720" cy="90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3809880" y="2590920"/>
            <a:ext cx="828720" cy="90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5257800" y="4038480"/>
            <a:ext cx="828720" cy="90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7467480" y="5257800"/>
            <a:ext cx="828720" cy="90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6"/>
          <p:cNvSpPr/>
          <p:nvPr/>
        </p:nvSpPr>
        <p:spPr>
          <a:xfrm>
            <a:off x="6934320" y="3429000"/>
            <a:ext cx="685800" cy="838080"/>
          </a:xfrm>
          <a:prstGeom prst="can">
            <a:avLst>
              <a:gd name="adj" fmla="val 25000"/>
            </a:avLst>
          </a:prstGeom>
          <a:noFill/>
          <a:ln w="9360" cap="sq">
            <a:solidFill>
              <a:srgbClr val="0033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7"/>
          <p:cNvSpPr/>
          <p:nvPr/>
        </p:nvSpPr>
        <p:spPr>
          <a:xfrm flipV="1">
            <a:off x="1981080" y="4943520"/>
            <a:ext cx="685800" cy="628560"/>
          </a:xfrm>
          <a:prstGeom prst="line">
            <a:avLst/>
          </a:prstGeom>
          <a:ln w="9360" cap="sq">
            <a:solidFill>
              <a:srgbClr val="0033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8"/>
          <p:cNvSpPr/>
          <p:nvPr/>
        </p:nvSpPr>
        <p:spPr>
          <a:xfrm flipV="1">
            <a:off x="3200400" y="3419280"/>
            <a:ext cx="762120" cy="780840"/>
          </a:xfrm>
          <a:prstGeom prst="line">
            <a:avLst/>
          </a:prstGeom>
          <a:ln w="9360" cap="sq">
            <a:solidFill>
              <a:srgbClr val="0033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9"/>
          <p:cNvSpPr/>
          <p:nvPr/>
        </p:nvSpPr>
        <p:spPr>
          <a:xfrm flipH="1">
            <a:off x="3267000" y="3505320"/>
            <a:ext cx="1162080" cy="1143000"/>
          </a:xfrm>
          <a:prstGeom prst="line">
            <a:avLst/>
          </a:prstGeom>
          <a:ln w="9360" cap="sq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10"/>
          <p:cNvSpPr/>
          <p:nvPr/>
        </p:nvSpPr>
        <p:spPr>
          <a:xfrm flipV="1">
            <a:off x="3429000" y="4638600"/>
            <a:ext cx="1828800" cy="171360"/>
          </a:xfrm>
          <a:prstGeom prst="line">
            <a:avLst/>
          </a:prstGeom>
          <a:ln w="9360" cap="sq">
            <a:solidFill>
              <a:srgbClr val="0033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11"/>
          <p:cNvSpPr/>
          <p:nvPr/>
        </p:nvSpPr>
        <p:spPr>
          <a:xfrm flipV="1">
            <a:off x="5943600" y="3648240"/>
            <a:ext cx="990720" cy="475920"/>
          </a:xfrm>
          <a:prstGeom prst="line">
            <a:avLst/>
          </a:prstGeom>
          <a:ln w="9360" cap="sq">
            <a:solidFill>
              <a:srgbClr val="0033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12"/>
          <p:cNvSpPr/>
          <p:nvPr/>
        </p:nvSpPr>
        <p:spPr>
          <a:xfrm flipH="1">
            <a:off x="5934240" y="4038480"/>
            <a:ext cx="1009440" cy="457200"/>
          </a:xfrm>
          <a:prstGeom prst="line">
            <a:avLst/>
          </a:prstGeom>
          <a:ln w="9360" cap="sq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13"/>
          <p:cNvSpPr/>
          <p:nvPr/>
        </p:nvSpPr>
        <p:spPr>
          <a:xfrm>
            <a:off x="6019920" y="4724280"/>
            <a:ext cx="1523880" cy="762120"/>
          </a:xfrm>
          <a:prstGeom prst="line">
            <a:avLst/>
          </a:prstGeom>
          <a:ln w="9360" cap="sq">
            <a:solidFill>
              <a:srgbClr val="0033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14"/>
          <p:cNvSpPr/>
          <p:nvPr/>
        </p:nvSpPr>
        <p:spPr>
          <a:xfrm flipH="1">
            <a:off x="6620040" y="5638680"/>
            <a:ext cx="933120" cy="228600"/>
          </a:xfrm>
          <a:prstGeom prst="line">
            <a:avLst/>
          </a:prstGeom>
          <a:ln w="9360" cap="sq">
            <a:solidFill>
              <a:srgbClr val="0033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15"/>
          <p:cNvSpPr/>
          <p:nvPr/>
        </p:nvSpPr>
        <p:spPr>
          <a:xfrm flipV="1">
            <a:off x="6629400" y="5857560"/>
            <a:ext cx="914400" cy="323640"/>
          </a:xfrm>
          <a:prstGeom prst="line">
            <a:avLst/>
          </a:prstGeom>
          <a:ln w="9360" cap="sq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16"/>
          <p:cNvSpPr/>
          <p:nvPr/>
        </p:nvSpPr>
        <p:spPr>
          <a:xfrm flipH="1" flipV="1">
            <a:off x="6010200" y="4562280"/>
            <a:ext cx="1695600" cy="704520"/>
          </a:xfrm>
          <a:prstGeom prst="line">
            <a:avLst/>
          </a:prstGeom>
          <a:ln w="9360" cap="sq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7"/>
          <p:cNvSpPr/>
          <p:nvPr/>
        </p:nvSpPr>
        <p:spPr>
          <a:xfrm flipH="1">
            <a:off x="3342960" y="4800600"/>
            <a:ext cx="1847880" cy="152280"/>
          </a:xfrm>
          <a:prstGeom prst="line">
            <a:avLst/>
          </a:prstGeom>
          <a:ln w="9360" cap="sq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8"/>
          <p:cNvSpPr/>
          <p:nvPr/>
        </p:nvSpPr>
        <p:spPr>
          <a:xfrm flipH="1">
            <a:off x="2199960" y="5029200"/>
            <a:ext cx="857160" cy="762120"/>
          </a:xfrm>
          <a:prstGeom prst="line">
            <a:avLst/>
          </a:prstGeom>
          <a:ln w="9360" cap="sq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Line 19"/>
          <p:cNvSpPr/>
          <p:nvPr/>
        </p:nvSpPr>
        <p:spPr>
          <a:xfrm>
            <a:off x="2286000" y="6019920"/>
            <a:ext cx="3505320" cy="1440"/>
          </a:xfrm>
          <a:prstGeom prst="line">
            <a:avLst/>
          </a:prstGeom>
          <a:ln w="9360" cap="sq">
            <a:solidFill>
              <a:srgbClr val="0033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0"/>
          <p:cNvSpPr/>
          <p:nvPr/>
        </p:nvSpPr>
        <p:spPr>
          <a:xfrm>
            <a:off x="1295280" y="6324480"/>
            <a:ext cx="152424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SIP Client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1"/>
          <p:cNvSpPr/>
          <p:nvPr/>
        </p:nvSpPr>
        <p:spPr>
          <a:xfrm>
            <a:off x="5486400" y="6324480"/>
            <a:ext cx="15238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SIP Client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22"/>
          <p:cNvSpPr/>
          <p:nvPr/>
        </p:nvSpPr>
        <p:spPr>
          <a:xfrm>
            <a:off x="914400" y="4419720"/>
            <a:ext cx="17524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US" sz="1800" b="0" strike="noStrike" spc="-1">
                <a:solidFill>
                  <a:srgbClr val="003366"/>
                </a:solidFill>
                <a:latin typeface="Arial"/>
              </a:rPr>
              <a:t>dynamic.com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23"/>
          <p:cNvSpPr/>
          <p:nvPr/>
        </p:nvSpPr>
        <p:spPr>
          <a:xfrm>
            <a:off x="2362320" y="2743200"/>
            <a:ext cx="182880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US" sz="1800" b="0" strike="noStrike" spc="-1">
                <a:solidFill>
                  <a:srgbClr val="003366"/>
                </a:solidFill>
                <a:latin typeface="Arial"/>
              </a:rPr>
              <a:t>columbia.edu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4"/>
          <p:cNvSpPr/>
          <p:nvPr/>
        </p:nvSpPr>
        <p:spPr>
          <a:xfrm>
            <a:off x="4724280" y="2590920"/>
            <a:ext cx="198144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SIP Redirect server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25"/>
          <p:cNvSpPr/>
          <p:nvPr/>
        </p:nvSpPr>
        <p:spPr>
          <a:xfrm>
            <a:off x="4876920" y="3581280"/>
            <a:ext cx="12952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SIP proxy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26"/>
          <p:cNvSpPr/>
          <p:nvPr/>
        </p:nvSpPr>
        <p:spPr>
          <a:xfrm>
            <a:off x="4343400" y="4191120"/>
            <a:ext cx="114300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US" sz="1800" b="0" strike="noStrike" spc="-1">
                <a:solidFill>
                  <a:srgbClr val="003366"/>
                </a:solidFill>
                <a:latin typeface="Arial"/>
              </a:rPr>
              <a:t>foo.com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27"/>
          <p:cNvSpPr/>
          <p:nvPr/>
        </p:nvSpPr>
        <p:spPr>
          <a:xfrm>
            <a:off x="7696080" y="3657600"/>
            <a:ext cx="1447920" cy="78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Location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service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28"/>
          <p:cNvSpPr/>
          <p:nvPr/>
        </p:nvSpPr>
        <p:spPr>
          <a:xfrm>
            <a:off x="8305920" y="5105520"/>
            <a:ext cx="8380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proxy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29"/>
          <p:cNvSpPr/>
          <p:nvPr/>
        </p:nvSpPr>
        <p:spPr>
          <a:xfrm>
            <a:off x="7467480" y="6324480"/>
            <a:ext cx="16765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US" sz="1800" b="0" strike="noStrike" spc="-1">
                <a:solidFill>
                  <a:srgbClr val="003366"/>
                </a:solidFill>
                <a:latin typeface="Arial"/>
              </a:rPr>
              <a:t>sales.foo.com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0"/>
          <p:cNvSpPr/>
          <p:nvPr/>
        </p:nvSpPr>
        <p:spPr>
          <a:xfrm>
            <a:off x="1905120" y="5181480"/>
            <a:ext cx="3045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1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1"/>
          <p:cNvSpPr/>
          <p:nvPr/>
        </p:nvSpPr>
        <p:spPr>
          <a:xfrm>
            <a:off x="3124080" y="3581280"/>
            <a:ext cx="3049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2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32"/>
          <p:cNvSpPr/>
          <p:nvPr/>
        </p:nvSpPr>
        <p:spPr>
          <a:xfrm>
            <a:off x="3809880" y="3962520"/>
            <a:ext cx="3049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3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3"/>
          <p:cNvSpPr/>
          <p:nvPr/>
        </p:nvSpPr>
        <p:spPr>
          <a:xfrm>
            <a:off x="3886200" y="4495680"/>
            <a:ext cx="3808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4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4"/>
          <p:cNvSpPr/>
          <p:nvPr/>
        </p:nvSpPr>
        <p:spPr>
          <a:xfrm>
            <a:off x="6324480" y="3581280"/>
            <a:ext cx="38124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5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35"/>
          <p:cNvSpPr/>
          <p:nvPr/>
        </p:nvSpPr>
        <p:spPr>
          <a:xfrm>
            <a:off x="6400800" y="4114800"/>
            <a:ext cx="3049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6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36"/>
          <p:cNvSpPr/>
          <p:nvPr/>
        </p:nvSpPr>
        <p:spPr>
          <a:xfrm>
            <a:off x="6553080" y="4952880"/>
            <a:ext cx="3049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7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7"/>
          <p:cNvSpPr/>
          <p:nvPr/>
        </p:nvSpPr>
        <p:spPr>
          <a:xfrm>
            <a:off x="6781680" y="5486400"/>
            <a:ext cx="3049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8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38"/>
          <p:cNvSpPr/>
          <p:nvPr/>
        </p:nvSpPr>
        <p:spPr>
          <a:xfrm>
            <a:off x="6858000" y="5943600"/>
            <a:ext cx="3049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9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39"/>
          <p:cNvSpPr/>
          <p:nvPr/>
        </p:nvSpPr>
        <p:spPr>
          <a:xfrm>
            <a:off x="6934320" y="4648320"/>
            <a:ext cx="45720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10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40"/>
          <p:cNvSpPr/>
          <p:nvPr/>
        </p:nvSpPr>
        <p:spPr>
          <a:xfrm>
            <a:off x="3962520" y="4876920"/>
            <a:ext cx="45720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11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41"/>
          <p:cNvSpPr/>
          <p:nvPr/>
        </p:nvSpPr>
        <p:spPr>
          <a:xfrm>
            <a:off x="2514600" y="5334120"/>
            <a:ext cx="6094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12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42"/>
          <p:cNvSpPr/>
          <p:nvPr/>
        </p:nvSpPr>
        <p:spPr>
          <a:xfrm>
            <a:off x="3352680" y="6019920"/>
            <a:ext cx="68580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123"/>
              </a:spcBef>
            </a:pPr>
            <a:r>
              <a:rPr lang="en-GB" sz="1800" b="0" strike="noStrike" spc="-1">
                <a:solidFill>
                  <a:srgbClr val="003366"/>
                </a:solidFill>
                <a:latin typeface="Arial"/>
              </a:rPr>
              <a:t>13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dur="indefinite" fill="hold">
                      <p:stCondLst>
                        <p:cond delay="indefinite"/>
                      </p:stCondLst>
                      <p:childTnLst>
                        <p:par>
                          <p:cTn id="3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dur="indefinite" fill="hold">
                      <p:stCondLst>
                        <p:cond delay="indefinite"/>
                      </p:stCondLst>
                      <p:childTnLst>
                        <p:par>
                          <p:cTn id="4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dur="indefinite" fill="hold">
                      <p:stCondLst>
                        <p:cond delay="indefinite"/>
                      </p:stCondLst>
                      <p:childTnLst>
                        <p:par>
                          <p:cTn id="5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dur="indefinite" fill="hold">
                      <p:stCondLst>
                        <p:cond delay="indefinite"/>
                      </p:stCondLst>
                      <p:childTnLst>
                        <p:par>
                          <p:cTn id="6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dur="indefinite" fill="hold">
                      <p:stCondLst>
                        <p:cond delay="indefinite"/>
                      </p:stCondLst>
                      <p:childTnLst>
                        <p:par>
                          <p:cTn id="7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dur="indefinite" fill="hold">
                      <p:stCondLst>
                        <p:cond delay="indefinite"/>
                      </p:stCondLst>
                      <p:childTnLst>
                        <p:par>
                          <p:cTn id="8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dur="indefinite" fill="hold">
                      <p:stCondLst>
                        <p:cond delay="indefinite"/>
                      </p:stCondLst>
                      <p:childTnLst>
                        <p:par>
                          <p:cTn id="8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dur="indefinite" fill="hold">
                      <p:stCondLst>
                        <p:cond delay="indefinite"/>
                      </p:stCondLst>
                      <p:childTnLst>
                        <p:par>
                          <p:cTn id="9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dur="indefinite" fill="hold">
                      <p:stCondLst>
                        <p:cond delay="indefinite"/>
                      </p:stCondLst>
                      <p:childTnLst>
                        <p:par>
                          <p:cTn id="10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dur="indefinite" fill="hold">
                      <p:stCondLst>
                        <p:cond delay="indefinite"/>
                      </p:stCondLst>
                      <p:childTnLst>
                        <p:par>
                          <p:cTn id="10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dur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26800"/>
            <a:ext cx="8229600" cy="1236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Features of SIP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600200"/>
            <a:ext cx="8229600" cy="5330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Simple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Similar to SMTP &amp; HTTP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Use MIME to carry extra information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Scalable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Distributed functionality support scalability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Interoperable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Open standard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Mobility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Support using proxying &amp; redirecting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Use of IP phones, PC, regular phones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IP Telephony Applications (cont.)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457200" y="159984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Real-time billing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Remote teleworking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Enhanced Teleconferencing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Components of a VoIP Network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600" cy="4834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IP Network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 Carries both media (voice) and signalling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End-points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  <a:ea typeface="Mangal"/>
              </a:rPr>
              <a:t> Encoder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  <a:ea typeface="Mangal"/>
              </a:rPr>
              <a:t> Packetiser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Call control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 Independent of Call routing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Gateways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 to PSTN and other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GB" sz="3800" b="0" strike="noStrike" spc="-1">
                <a:solidFill>
                  <a:srgbClr val="000000"/>
                </a:solidFill>
                <a:latin typeface="Arial"/>
              </a:rPr>
              <a:t>Call Control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457200" y="1599840"/>
            <a:ext cx="8229600" cy="4987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Controlling the setting up and features of calls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Additional features such as call transfer, call forwarding and conferencing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Billing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Security and Authentication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Call control is distinct from voice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transmisssion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Several VoIP call control standards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Session Initiation Protocol (SIP)</a:t>
            </a:r>
            <a:endParaRPr lang="en-GB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600" cy="4834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IETF Standard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Light-weight compared with H.323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Text-based client-server protocol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Features such as: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Call forwarding 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Callee and calling number identification 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Personal mobility 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Caller and callee authentication 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Basic Automatic Call Distribution (ACD)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SIP (cont.)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9984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SIP creates, modifies and terminates sessions with one or more participants.</a:t>
            </a: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Session Types: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Internet multimedia conferences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Internet telephone calls</a:t>
            </a: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GB" sz="2700" b="0" strike="noStrike" spc="-1">
                <a:solidFill>
                  <a:srgbClr val="000000"/>
                </a:solidFill>
                <a:latin typeface="Arial"/>
              </a:rPr>
              <a:t>Multimedia distribution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Main functions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59984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Signaling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Carry call information across network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734760" lvl="1" indent="-276120">
              <a:spcBef>
                <a:spcPts val="675"/>
              </a:spcBef>
            </a:pP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799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Session Management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spcBef>
                <a:spcPts val="675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Control attributes of end-to-end call</a:t>
            </a:r>
            <a:endParaRPr lang="en-GB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SIP Architecture</a:t>
            </a:r>
            <a:endParaRPr lang="en-GB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59984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33360" indent="-333360">
              <a:lnSpc>
                <a:spcPct val="90000"/>
              </a:lnSpc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Peer – to – Peer Protocol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90000"/>
              </a:lnSpc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Peers in a session are called User Agents (UA)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90000"/>
              </a:lnSpc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Functions of a UA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573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User Agent Client (UAC)</a:t>
            </a:r>
            <a:endParaRPr lang="en-GB" sz="2300" b="0" strike="noStrike" spc="-1">
              <a:solidFill>
                <a:srgbClr val="000000"/>
              </a:solidFill>
              <a:latin typeface="Arial"/>
            </a:endParaRPr>
          </a:p>
          <a:p>
            <a:pPr marL="1133280" lvl="2" indent="-218880">
              <a:lnSpc>
                <a:spcPct val="90000"/>
              </a:lnSpc>
              <a:spcBef>
                <a:spcPts val="524"/>
              </a:spcBef>
              <a:buClr>
                <a:srgbClr val="CCCCFF"/>
              </a:buClr>
              <a:buSzPct val="7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Client application that initiates SIP request</a:t>
            </a:r>
            <a:endParaRPr lang="en-GB" sz="21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573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User Agent Server (UAS)</a:t>
            </a:r>
            <a:endParaRPr lang="en-GB" sz="2300" b="0" strike="noStrike" spc="-1">
              <a:solidFill>
                <a:srgbClr val="000000"/>
              </a:solidFill>
              <a:latin typeface="Arial"/>
            </a:endParaRPr>
          </a:p>
          <a:p>
            <a:pPr marL="1133280" lvl="2" indent="-218880">
              <a:lnSpc>
                <a:spcPct val="90000"/>
              </a:lnSpc>
              <a:spcBef>
                <a:spcPts val="524"/>
              </a:spcBef>
              <a:buClr>
                <a:srgbClr val="CCCCFF"/>
              </a:buClr>
              <a:buSzPct val="7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Server application which respond to SIP request</a:t>
            </a:r>
            <a:endParaRPr lang="en-GB" sz="2100" b="0" strike="noStrike" spc="-1">
              <a:solidFill>
                <a:srgbClr val="000000"/>
              </a:solidFill>
              <a:latin typeface="Arial"/>
            </a:endParaRPr>
          </a:p>
          <a:p>
            <a:pPr marL="1134720" lvl="2" indent="-218880">
              <a:lnSpc>
                <a:spcPct val="90000"/>
              </a:lnSpc>
              <a:spcBef>
                <a:spcPts val="524"/>
              </a:spcBef>
            </a:pPr>
            <a:endParaRPr lang="en-GB" sz="2100" b="0" strike="noStrike" spc="-1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90000"/>
              </a:lnSpc>
              <a:spcBef>
                <a:spcPts val="697"/>
              </a:spcBef>
              <a:buClr>
                <a:srgbClr val="CCCCFF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Physical Components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573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SIP Clients</a:t>
            </a:r>
            <a:endParaRPr lang="en-GB" sz="2300" b="0" strike="noStrike" spc="-1">
              <a:solidFill>
                <a:srgbClr val="000000"/>
              </a:solidFill>
              <a:latin typeface="Arial"/>
            </a:endParaRPr>
          </a:p>
          <a:p>
            <a:pPr marL="733320" lvl="1" indent="-276120">
              <a:lnSpc>
                <a:spcPct val="90000"/>
              </a:lnSpc>
              <a:spcBef>
                <a:spcPts val="573"/>
              </a:spcBef>
              <a:buClr>
                <a:srgbClr val="CCCCFF"/>
              </a:buClr>
              <a:buSzPct val="75000"/>
              <a:buFont typeface="Wingdings" charset="2"/>
              <a:buChar char="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SIP Server</a:t>
            </a:r>
            <a:endParaRPr lang="en-GB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|5.6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0.8|0.6|0.6|0.5|0.5|0.5|0.6|0.4|0.5|0.6|1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1215</Words>
  <Application>Microsoft Office PowerPoint</Application>
  <PresentationFormat>On-screen Show (4:3)</PresentationFormat>
  <Paragraphs>253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BhashitaComplex</vt:lpstr>
      <vt:lpstr>Courier 10 Pitch</vt:lpstr>
      <vt:lpstr>Tahoma</vt:lpstr>
      <vt:lpstr>Times New Roman</vt:lpstr>
      <vt:lpstr>Wingdings</vt:lpstr>
      <vt:lpstr>ZapfDingbats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Telephony</dc:title>
  <dc:subject/>
  <dc:creator>Gihan Dias</dc:creator>
  <dc:description/>
  <cp:lastModifiedBy>Disila Dilanka</cp:lastModifiedBy>
  <cp:revision>27</cp:revision>
  <dcterms:created xsi:type="dcterms:W3CDTF">2004-09-17T09:45:15Z</dcterms:created>
  <dcterms:modified xsi:type="dcterms:W3CDTF">2020-06-22T01:49:36Z</dcterms:modified>
  <dc:language>en-GB</dc:language>
</cp:coreProperties>
</file>