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9" r:id="rId3"/>
    <p:sldId id="300" r:id="rId4"/>
    <p:sldId id="301" r:id="rId5"/>
    <p:sldId id="263" r:id="rId6"/>
    <p:sldId id="264" r:id="rId7"/>
    <p:sldId id="265" r:id="rId8"/>
    <p:sldId id="266" r:id="rId9"/>
    <p:sldId id="302" r:id="rId10"/>
    <p:sldId id="303" r:id="rId11"/>
    <p:sldId id="304" r:id="rId12"/>
    <p:sldId id="305" r:id="rId13"/>
    <p:sldId id="306" r:id="rId14"/>
    <p:sldId id="29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91B13-914F-465E-8D2D-8D8EA3B6AD10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7BC80-2B96-4B22-B4F4-5F75F65050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50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8D32-E3DB-4DE7-AD54-0E15F127B598}" type="datetime1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F46A-4F73-42E8-BC7E-043900DE78CF}" type="datetime1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A05D-D42B-439D-956F-E64ED25B3583}" type="datetime1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D963-B873-46C8-AB38-9E99E8F9F709}" type="datetime1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431C-D2A7-46E1-B87E-2668B44C7BD7}" type="datetime1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9307-33A1-4AAE-9B80-7C899C3E1E8D}" type="datetime1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ED92-7730-4FD2-ABBE-918A970B7FBB}" type="datetime1">
              <a:rPr lang="en-US" smtClean="0"/>
              <a:pPr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05A3-341A-453E-891F-418ED31D3F12}" type="datetime1">
              <a:rPr lang="en-US" smtClean="0"/>
              <a:pPr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CFB3-E0AD-4038-B014-809BCF74D6FE}" type="datetime1">
              <a:rPr lang="en-US" smtClean="0"/>
              <a:pPr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0AD9-51B5-4E4F-9FA3-CDF3392EDEF4}" type="datetime1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9A28-74AD-4BBD-99C8-EDA9C92056E3}" type="datetime1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A88D2-B306-48F2-9D05-784213818209}" type="datetime1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making.com/design_patterns" TargetMode="External"/><Relationship Id="rId2" Type="http://schemas.openxmlformats.org/officeDocument/2006/relationships/hyperlink" Target="http://www.oodesig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utorialspoint.com/design_pattern/index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Creational Design </a:t>
            </a:r>
            <a:r>
              <a:rPr lang="en-US" dirty="0" smtClean="0"/>
              <a:t>Patterns - Part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 Oriented Software Design</a:t>
            </a:r>
          </a:p>
          <a:p>
            <a:r>
              <a:rPr lang="en-US" dirty="0" smtClean="0"/>
              <a:t>CS2062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0418" name="Picture 2" descr="Abstract Factory Implementation - UML Class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665662" cy="43434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638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abstract class </a:t>
            </a:r>
            <a:r>
              <a:rPr lang="en-US" dirty="0" err="1" smtClean="0"/>
              <a:t>AbstractProductA</a:t>
            </a: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	public abstract void operationA1(); </a:t>
            </a:r>
          </a:p>
          <a:p>
            <a:pPr>
              <a:buNone/>
            </a:pPr>
            <a:r>
              <a:rPr lang="en-US" dirty="0" smtClean="0"/>
              <a:t>	public abstract void operationA2();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class ProductA1 extends </a:t>
            </a:r>
            <a:r>
              <a:rPr lang="en-US" dirty="0" err="1" smtClean="0"/>
              <a:t>AbstractProductA</a:t>
            </a: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	ProductA1(String </a:t>
            </a:r>
            <a:r>
              <a:rPr lang="en-US" dirty="0" err="1" smtClean="0"/>
              <a:t>arg</a:t>
            </a:r>
            <a:r>
              <a:rPr lang="en-US" dirty="0" smtClean="0"/>
              <a:t>){	}</a:t>
            </a:r>
          </a:p>
          <a:p>
            <a:pPr>
              <a:buNone/>
            </a:pPr>
            <a:r>
              <a:rPr lang="en-US" dirty="0" smtClean="0"/>
              <a:t>	public void operationA1() { }; </a:t>
            </a:r>
          </a:p>
          <a:p>
            <a:pPr>
              <a:buNone/>
            </a:pPr>
            <a:r>
              <a:rPr lang="en-US" dirty="0" smtClean="0"/>
              <a:t>	public void operationA2() { };</a:t>
            </a:r>
          </a:p>
          <a:p>
            <a:pPr>
              <a:buNone/>
            </a:pPr>
            <a:r>
              <a:rPr lang="en-US" dirty="0" smtClean="0"/>
              <a:t> }</a:t>
            </a:r>
          </a:p>
          <a:p>
            <a:pPr>
              <a:buNone/>
            </a:pPr>
            <a:r>
              <a:rPr lang="en-US" dirty="0" smtClean="0"/>
              <a:t> class ProductA2 extends </a:t>
            </a:r>
            <a:r>
              <a:rPr lang="en-US" dirty="0" err="1" smtClean="0"/>
              <a:t>AbstractProductA</a:t>
            </a: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	ProductA2(String </a:t>
            </a:r>
            <a:r>
              <a:rPr lang="en-US" dirty="0" err="1" smtClean="0"/>
              <a:t>arg</a:t>
            </a:r>
            <a:r>
              <a:rPr lang="en-US" dirty="0" smtClean="0"/>
              <a:t>){ }</a:t>
            </a:r>
          </a:p>
          <a:p>
            <a:pPr>
              <a:buNone/>
            </a:pPr>
            <a:r>
              <a:rPr lang="en-US" dirty="0" smtClean="0"/>
              <a:t>	public void operationA1() { }; </a:t>
            </a:r>
          </a:p>
          <a:p>
            <a:pPr>
              <a:buNone/>
            </a:pPr>
            <a:r>
              <a:rPr lang="en-US" dirty="0" smtClean="0"/>
              <a:t>	public void operationA2() { };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abstract class </a:t>
            </a:r>
            <a:r>
              <a:rPr lang="en-US" dirty="0" err="1" smtClean="0"/>
              <a:t>AbstractProductB</a:t>
            </a: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	public abstract void operationB1(); </a:t>
            </a:r>
          </a:p>
          <a:p>
            <a:pPr>
              <a:buNone/>
            </a:pPr>
            <a:r>
              <a:rPr lang="en-US" dirty="0" smtClean="0"/>
              <a:t>	public abstract void operationB2(); 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ProductB1 extends </a:t>
            </a:r>
            <a:r>
              <a:rPr lang="en-US" dirty="0" err="1" smtClean="0"/>
              <a:t>AbstractProductB</a:t>
            </a: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	ProductB1(String </a:t>
            </a:r>
            <a:r>
              <a:rPr lang="en-US" dirty="0" err="1" smtClean="0"/>
              <a:t>arg</a:t>
            </a:r>
            <a:r>
              <a:rPr lang="en-US" dirty="0" smtClean="0"/>
              <a:t>){}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/>
              <a:t>public </a:t>
            </a:r>
            <a:r>
              <a:rPr lang="en-US" dirty="0" smtClean="0"/>
              <a:t>void </a:t>
            </a:r>
            <a:r>
              <a:rPr lang="en-US" dirty="0"/>
              <a:t>operationB1(); </a:t>
            </a:r>
          </a:p>
          <a:p>
            <a:pPr>
              <a:buNone/>
            </a:pPr>
            <a:r>
              <a:rPr lang="en-US" dirty="0"/>
              <a:t>	public </a:t>
            </a:r>
            <a:r>
              <a:rPr lang="en-US" dirty="0" smtClean="0"/>
              <a:t>void </a:t>
            </a:r>
            <a:r>
              <a:rPr lang="en-US" dirty="0"/>
              <a:t>operationB2();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ProductB2 extends </a:t>
            </a:r>
            <a:r>
              <a:rPr lang="en-US" dirty="0" err="1" smtClean="0"/>
              <a:t>AbstractProductB</a:t>
            </a: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	ProductB2(String </a:t>
            </a:r>
            <a:r>
              <a:rPr lang="en-US" dirty="0" err="1" smtClean="0"/>
              <a:t>arg</a:t>
            </a:r>
            <a:r>
              <a:rPr lang="en-US" dirty="0" smtClean="0"/>
              <a:t>){}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/>
              <a:t>public void operationB1(); </a:t>
            </a:r>
          </a:p>
          <a:p>
            <a:pPr>
              <a:buNone/>
            </a:pPr>
            <a:r>
              <a:rPr lang="en-US" dirty="0"/>
              <a:t>	public void operationB2();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9436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abstract class </a:t>
            </a:r>
            <a:r>
              <a:rPr lang="en-US" dirty="0" err="1" smtClean="0"/>
              <a:t>AbstractFactory</a:t>
            </a: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	abstract </a:t>
            </a:r>
            <a:r>
              <a:rPr lang="en-US" dirty="0" err="1" smtClean="0"/>
              <a:t>AbstractProductA</a:t>
            </a:r>
            <a:r>
              <a:rPr lang="en-US" dirty="0" smtClean="0"/>
              <a:t> </a:t>
            </a:r>
            <a:r>
              <a:rPr lang="en-US" dirty="0" err="1" smtClean="0"/>
              <a:t>createProductA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	abstract </a:t>
            </a:r>
            <a:r>
              <a:rPr lang="en-US" dirty="0" err="1" smtClean="0"/>
              <a:t>AbstractProductB</a:t>
            </a:r>
            <a:r>
              <a:rPr lang="en-US" dirty="0" smtClean="0"/>
              <a:t> </a:t>
            </a:r>
            <a:r>
              <a:rPr lang="en-US" dirty="0" err="1" smtClean="0"/>
              <a:t>createProductB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class ConcreteFactory1 extends </a:t>
            </a:r>
            <a:r>
              <a:rPr lang="en-US" dirty="0" err="1" smtClean="0"/>
              <a:t>AbstractFactory</a:t>
            </a: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AbstractProductA</a:t>
            </a:r>
            <a:r>
              <a:rPr lang="en-US" dirty="0" smtClean="0"/>
              <a:t> </a:t>
            </a:r>
            <a:r>
              <a:rPr lang="en-US" dirty="0" err="1" smtClean="0"/>
              <a:t>createProductA</a:t>
            </a:r>
            <a:r>
              <a:rPr lang="en-US" dirty="0" smtClean="0"/>
              <a:t>(){ </a:t>
            </a:r>
          </a:p>
          <a:p>
            <a:pPr>
              <a:buNone/>
            </a:pPr>
            <a:r>
              <a:rPr lang="en-US" dirty="0" smtClean="0"/>
              <a:t>		return new ProductA1("ProductA1"); </a:t>
            </a:r>
          </a:p>
          <a:p>
            <a:pPr>
              <a:buNone/>
            </a:pPr>
            <a:r>
              <a:rPr lang="en-US" dirty="0" smtClean="0"/>
              <a:t>	}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AbstractProductB</a:t>
            </a:r>
            <a:r>
              <a:rPr lang="en-US" dirty="0" smtClean="0"/>
              <a:t> </a:t>
            </a:r>
            <a:r>
              <a:rPr lang="en-US" dirty="0" err="1" smtClean="0"/>
              <a:t>createProductB</a:t>
            </a:r>
            <a:r>
              <a:rPr lang="en-US" dirty="0" smtClean="0"/>
              <a:t>(){ </a:t>
            </a:r>
          </a:p>
          <a:p>
            <a:pPr>
              <a:buNone/>
            </a:pPr>
            <a:r>
              <a:rPr lang="en-US" dirty="0" smtClean="0"/>
              <a:t>		return new ProductB1("ProductB1"); </a:t>
            </a:r>
          </a:p>
          <a:p>
            <a:pPr>
              <a:buNone/>
            </a:pPr>
            <a:r>
              <a:rPr lang="en-US" dirty="0" smtClean="0"/>
              <a:t>	}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class ConcreteFactory2 extends </a:t>
            </a:r>
            <a:r>
              <a:rPr lang="en-US" dirty="0" err="1" smtClean="0"/>
              <a:t>AbstractFactory</a:t>
            </a: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AbstractProductA</a:t>
            </a:r>
            <a:r>
              <a:rPr lang="en-US" dirty="0" smtClean="0"/>
              <a:t> </a:t>
            </a:r>
            <a:r>
              <a:rPr lang="en-US" dirty="0" err="1" smtClean="0"/>
              <a:t>createProductA</a:t>
            </a:r>
            <a:r>
              <a:rPr lang="en-US" dirty="0" smtClean="0"/>
              <a:t>(){ </a:t>
            </a:r>
          </a:p>
          <a:p>
            <a:pPr>
              <a:buNone/>
            </a:pPr>
            <a:r>
              <a:rPr lang="en-US" dirty="0" smtClean="0"/>
              <a:t>		return new ProductA2("ProductA2");</a:t>
            </a:r>
          </a:p>
          <a:p>
            <a:pPr>
              <a:buNone/>
            </a:pPr>
            <a:r>
              <a:rPr lang="en-US" dirty="0" smtClean="0"/>
              <a:t>	 }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AbstractProductB</a:t>
            </a:r>
            <a:r>
              <a:rPr lang="en-US" dirty="0" smtClean="0"/>
              <a:t> </a:t>
            </a:r>
            <a:r>
              <a:rPr lang="en-US" dirty="0" err="1" smtClean="0"/>
              <a:t>createProductB</a:t>
            </a:r>
            <a:r>
              <a:rPr lang="en-US" dirty="0" smtClean="0"/>
              <a:t>(){ </a:t>
            </a:r>
          </a:p>
          <a:p>
            <a:pPr>
              <a:buNone/>
            </a:pPr>
            <a:r>
              <a:rPr lang="en-US" dirty="0" smtClean="0"/>
              <a:t>		return new ProductB2("ProductB2");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} 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http://www.oodesign.com/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http://sourcemaking.com/design_patterns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http://www.tutorialspoint.com/design_pattern/index.htm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when objects have to be created for the client without exposing the logic to a client</a:t>
            </a:r>
          </a:p>
          <a:p>
            <a:r>
              <a:rPr lang="en-US" dirty="0" smtClean="0"/>
              <a:t>Object is referred through a common interface</a:t>
            </a:r>
          </a:p>
          <a:p>
            <a:r>
              <a:rPr lang="en-US" dirty="0" smtClean="0"/>
              <a:t>Very commonly used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actory Implementation - UML Class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7569" y="1600200"/>
            <a:ext cx="6474831" cy="48006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public interface Shape { </a:t>
            </a:r>
          </a:p>
          <a:p>
            <a:pPr>
              <a:buNone/>
            </a:pPr>
            <a:r>
              <a:rPr lang="en-US" dirty="0" smtClean="0"/>
              <a:t>	void draw();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public class Rectangle implements Shape {</a:t>
            </a:r>
          </a:p>
          <a:p>
            <a:pPr>
              <a:buNone/>
            </a:pPr>
            <a:r>
              <a:rPr lang="en-US" dirty="0" smtClean="0"/>
              <a:t>	public void draw() {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("Inside Rectangle::draw() method."); 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 }</a:t>
            </a:r>
          </a:p>
          <a:p>
            <a:pPr>
              <a:buNone/>
            </a:pPr>
            <a:r>
              <a:rPr lang="en-US" dirty="0" smtClean="0"/>
              <a:t>public class Square implements Shape {</a:t>
            </a:r>
          </a:p>
          <a:p>
            <a:pPr>
              <a:buNone/>
            </a:pPr>
            <a:r>
              <a:rPr lang="en-US" dirty="0" smtClean="0"/>
              <a:t>	public void draw() {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("Inside Square::draw() method."); 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ShapeFactory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public </a:t>
            </a:r>
            <a:r>
              <a:rPr lang="en-US" dirty="0" smtClean="0">
                <a:solidFill>
                  <a:srgbClr val="FF0000"/>
                </a:solidFill>
              </a:rPr>
              <a:t>Shape</a:t>
            </a:r>
            <a:r>
              <a:rPr lang="en-US" dirty="0" smtClean="0"/>
              <a:t> </a:t>
            </a:r>
            <a:r>
              <a:rPr lang="en-US" dirty="0" err="1" smtClean="0"/>
              <a:t>getShape</a:t>
            </a:r>
            <a:r>
              <a:rPr lang="en-US" dirty="0" smtClean="0"/>
              <a:t>(String </a:t>
            </a:r>
            <a:r>
              <a:rPr lang="en-US" dirty="0" err="1" smtClean="0"/>
              <a:t>shapeType</a:t>
            </a:r>
            <a:r>
              <a:rPr lang="en-US" dirty="0" smtClean="0"/>
              <a:t>){ </a:t>
            </a:r>
          </a:p>
          <a:p>
            <a:pPr>
              <a:buNone/>
            </a:pPr>
            <a:r>
              <a:rPr lang="en-US" dirty="0" smtClean="0"/>
              <a:t>		if(</a:t>
            </a:r>
            <a:r>
              <a:rPr lang="en-US" dirty="0" err="1" smtClean="0"/>
              <a:t>shapeType</a:t>
            </a:r>
            <a:r>
              <a:rPr lang="en-US" dirty="0" smtClean="0"/>
              <a:t> == null){ return null; }</a:t>
            </a:r>
          </a:p>
          <a:p>
            <a:pPr>
              <a:buNone/>
            </a:pPr>
            <a:r>
              <a:rPr lang="en-US" dirty="0" smtClean="0"/>
              <a:t>		 if(</a:t>
            </a:r>
            <a:r>
              <a:rPr lang="en-US" dirty="0" err="1" smtClean="0"/>
              <a:t>shapeType.equalsIgnoreCase</a:t>
            </a:r>
            <a:r>
              <a:rPr lang="en-US" dirty="0" smtClean="0"/>
              <a:t>(“SQR")){ </a:t>
            </a:r>
            <a:r>
              <a:rPr lang="en-US" dirty="0" smtClean="0">
                <a:solidFill>
                  <a:srgbClr val="FF0000"/>
                </a:solidFill>
              </a:rPr>
              <a:t>return new Square()</a:t>
            </a:r>
            <a:r>
              <a:rPr lang="en-US" dirty="0" smtClean="0"/>
              <a:t>; } else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AKA virtual constructor</a:t>
            </a:r>
          </a:p>
          <a:p>
            <a:r>
              <a:rPr lang="en-US" dirty="0" smtClean="0"/>
              <a:t>Somewhat similar to Factory</a:t>
            </a:r>
          </a:p>
          <a:p>
            <a:r>
              <a:rPr lang="en-US" dirty="0" smtClean="0"/>
              <a:t>Defines an interface for creating an object</a:t>
            </a:r>
          </a:p>
          <a:p>
            <a:r>
              <a:rPr lang="en-US" dirty="0" smtClean="0"/>
              <a:t>Lets subclasses decide which class to instantiate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actory Method Implementation - UML Class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447311" cy="42672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6172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public interface Product {  } </a:t>
            </a:r>
          </a:p>
          <a:p>
            <a:pPr>
              <a:buNone/>
            </a:pPr>
            <a:r>
              <a:rPr lang="en-US" dirty="0" smtClean="0"/>
              <a:t>public class ConcreteProduct1 implements Product { } </a:t>
            </a:r>
          </a:p>
          <a:p>
            <a:pPr>
              <a:buNone/>
            </a:pPr>
            <a:r>
              <a:rPr lang="en-US" dirty="0" smtClean="0"/>
              <a:t>public class ConcreteProduct2 implements Product { 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abstract class Factory{</a:t>
            </a:r>
          </a:p>
          <a:p>
            <a:pPr>
              <a:buNone/>
            </a:pPr>
            <a:r>
              <a:rPr lang="en-US" dirty="0" smtClean="0"/>
              <a:t>	 public Product </a:t>
            </a:r>
            <a:r>
              <a:rPr lang="en-US" dirty="0" err="1" smtClean="0"/>
              <a:t>anOperation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type) { </a:t>
            </a:r>
          </a:p>
          <a:p>
            <a:pPr>
              <a:buNone/>
            </a:pPr>
            <a:r>
              <a:rPr lang="en-US" dirty="0" smtClean="0"/>
              <a:t>		Product </a:t>
            </a:r>
            <a:r>
              <a:rPr lang="en-US" dirty="0" err="1" smtClean="0"/>
              <a:t>product</a:t>
            </a:r>
            <a:r>
              <a:rPr lang="en-US" dirty="0" smtClean="0"/>
              <a:t> = </a:t>
            </a:r>
            <a:r>
              <a:rPr lang="en-US" dirty="0" err="1" smtClean="0"/>
              <a:t>factoryMethod</a:t>
            </a:r>
            <a:r>
              <a:rPr lang="en-US" dirty="0" smtClean="0"/>
              <a:t>(type);</a:t>
            </a:r>
          </a:p>
          <a:p>
            <a:pPr>
              <a:buNone/>
            </a:pPr>
            <a:r>
              <a:rPr lang="en-US" dirty="0" smtClean="0"/>
              <a:t>		return product;</a:t>
            </a:r>
          </a:p>
          <a:p>
            <a:pPr>
              <a:buNone/>
            </a:pPr>
            <a:r>
              <a:rPr lang="en-US" dirty="0" smtClean="0"/>
              <a:t>	 } </a:t>
            </a:r>
          </a:p>
          <a:p>
            <a:pPr>
              <a:buNone/>
            </a:pPr>
            <a:r>
              <a:rPr lang="en-US" dirty="0" smtClean="0"/>
              <a:t>	protected abstract Product </a:t>
            </a:r>
            <a:r>
              <a:rPr lang="en-US" dirty="0" err="1" smtClean="0"/>
              <a:t>factoryMethod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type);</a:t>
            </a:r>
          </a:p>
          <a:p>
            <a:pPr>
              <a:buNone/>
            </a:pPr>
            <a:r>
              <a:rPr lang="en-US" dirty="0" smtClean="0"/>
              <a:t>	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ConcreteFactory</a:t>
            </a:r>
            <a:r>
              <a:rPr lang="en-US" dirty="0" smtClean="0"/>
              <a:t> extends Factory{ </a:t>
            </a:r>
          </a:p>
          <a:p>
            <a:pPr>
              <a:buNone/>
            </a:pPr>
            <a:r>
              <a:rPr lang="en-US" dirty="0" smtClean="0"/>
              <a:t>	protected Product </a:t>
            </a:r>
            <a:r>
              <a:rPr lang="en-US" dirty="0" err="1" smtClean="0"/>
              <a:t>factoryMethod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type) {</a:t>
            </a:r>
          </a:p>
          <a:p>
            <a:pPr>
              <a:buNone/>
            </a:pPr>
            <a:r>
              <a:rPr lang="en-US" dirty="0" smtClean="0"/>
              <a:t>		return new ConcreteProduct1(); 		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 }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295400"/>
            <a:ext cx="6248400" cy="990600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438400"/>
            <a:ext cx="6324600" cy="2286000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4800600"/>
            <a:ext cx="5486400" cy="2057400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public class Client { </a:t>
            </a:r>
          </a:p>
          <a:p>
            <a:pPr>
              <a:buNone/>
            </a:pPr>
            <a:r>
              <a:rPr lang="en-US" dirty="0" smtClean="0"/>
              <a:t>	public static void main( String </a:t>
            </a:r>
            <a:r>
              <a:rPr lang="en-US" dirty="0" err="1" smtClean="0"/>
              <a:t>arg</a:t>
            </a:r>
            <a:r>
              <a:rPr lang="en-US" dirty="0" smtClean="0"/>
              <a:t>[] ) { </a:t>
            </a:r>
          </a:p>
          <a:p>
            <a:pPr>
              <a:buNone/>
            </a:pPr>
            <a:r>
              <a:rPr lang="en-US" dirty="0" smtClean="0"/>
              <a:t>		Factory </a:t>
            </a:r>
            <a:r>
              <a:rPr lang="en-US" dirty="0" err="1" smtClean="0"/>
              <a:t>fac</a:t>
            </a:r>
            <a:r>
              <a:rPr lang="en-US" dirty="0" smtClean="0"/>
              <a:t>= new </a:t>
            </a:r>
            <a:r>
              <a:rPr lang="en-US" dirty="0" err="1" smtClean="0"/>
              <a:t>ConcreteFactory</a:t>
            </a:r>
            <a:r>
              <a:rPr lang="en-US" dirty="0" smtClean="0"/>
              <a:t>(); 	 	</a:t>
            </a:r>
            <a:r>
              <a:rPr lang="en-US" dirty="0" err="1" smtClean="0"/>
              <a:t>fac.anOperation</a:t>
            </a:r>
            <a:r>
              <a:rPr lang="en-US" dirty="0" smtClean="0"/>
              <a:t>(1); 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AKA Kit</a:t>
            </a:r>
          </a:p>
          <a:p>
            <a:r>
              <a:rPr lang="en-US" dirty="0" smtClean="0"/>
              <a:t>Offers the interface for creating a </a:t>
            </a:r>
            <a:r>
              <a:rPr lang="en-US" dirty="0" smtClean="0">
                <a:solidFill>
                  <a:srgbClr val="FF0000"/>
                </a:solidFill>
              </a:rPr>
              <a:t>family of related objects</a:t>
            </a:r>
            <a:r>
              <a:rPr lang="en-US" dirty="0" smtClean="0"/>
              <a:t>, without explicitly specifying their classes</a:t>
            </a:r>
          </a:p>
          <a:p>
            <a:r>
              <a:rPr lang="en-US" dirty="0" smtClean="0"/>
              <a:t>Looks similar to Factory method at a glance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6849</TotalTime>
  <Words>177</Words>
  <Application>Microsoft Office PowerPoint</Application>
  <PresentationFormat>On-screen Show (4:3)</PresentationFormat>
  <Paragraphs>133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Creational Design Patterns - Part II</vt:lpstr>
      <vt:lpstr>Factory</vt:lpstr>
      <vt:lpstr>Factory</vt:lpstr>
      <vt:lpstr>Factory</vt:lpstr>
      <vt:lpstr>Factory Method</vt:lpstr>
      <vt:lpstr>Factory Method</vt:lpstr>
      <vt:lpstr>Factory Method</vt:lpstr>
      <vt:lpstr>Factory Method</vt:lpstr>
      <vt:lpstr>Abstract Factory</vt:lpstr>
      <vt:lpstr>Abstract Factory</vt:lpstr>
      <vt:lpstr>Abstract Factory</vt:lpstr>
      <vt:lpstr>Abstract Factory</vt:lpstr>
      <vt:lpstr>Abstract Factory</vt:lpstr>
      <vt:lpstr>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Surangika</dc:creator>
  <cp:lastModifiedBy>Admin</cp:lastModifiedBy>
  <cp:revision>178</cp:revision>
  <dcterms:created xsi:type="dcterms:W3CDTF">2006-08-16T00:00:00Z</dcterms:created>
  <dcterms:modified xsi:type="dcterms:W3CDTF">2019-03-17T16:00:17Z</dcterms:modified>
</cp:coreProperties>
</file>