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32247-1D64-4F87-99CC-BF452870ABCE}" v="126" dt="2023-10-21T20:57:44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1CC2A-9582-4E2A-8DED-B97889F1B1D0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83616-1E8B-43BD-A5EE-716B375959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4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8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61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38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54" r:id="rId7"/>
    <p:sldLayoutId id="2147483755" r:id="rId8"/>
    <p:sldLayoutId id="2147483756" r:id="rId9"/>
    <p:sldLayoutId id="2147483758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12C7F4F3-ADB4-F8D6-3D67-963B5ED32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0" y="10"/>
            <a:ext cx="12191999" cy="6857990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BDB2806-E802-F53E-D21A-1C2A216C9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ProgettoD5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0C52C-0087-9262-37FC-9B3D003FB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Incident response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21/10/2023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888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BF443EA0-4168-4367-1E06-DCB4476D64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03" r="-1" b="-1"/>
          <a:stretch/>
        </p:blipFill>
        <p:spPr>
          <a:xfrm>
            <a:off x="945460" y="794155"/>
            <a:ext cx="10301079" cy="5083581"/>
          </a:xfrm>
          <a:noFill/>
        </p:spPr>
      </p:pic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CF7E1E9A-F5FE-4859-B25C-CFA1230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21/10/2023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8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F7E1E9A-F5FE-4859-B25C-CFA1230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21/10/2023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AED623-AE36-FD5C-1B15-28E72BAD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97" y="845708"/>
            <a:ext cx="10310605" cy="51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B46252-DE39-EF95-AA37-96D5A4AA0A8C}"/>
              </a:ext>
            </a:extLst>
          </p:cNvPr>
          <p:cNvSpPr txBox="1"/>
          <p:nvPr/>
        </p:nvSpPr>
        <p:spPr>
          <a:xfrm>
            <a:off x="199504" y="179615"/>
            <a:ext cx="1180199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Azioni preventive che si potrebbero implementare per difendere un’applicazione Web da attacchi di tipo SQLi oppure XSS da parte di un utente malintenzionato sono:</a:t>
            </a:r>
            <a:br>
              <a:rPr lang="it-IT" sz="1600" dirty="0"/>
            </a:b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Validazione e sanitizzazione dei dati in ingresso, cioè la validazione si concentra sulla conformità e l’accuratezza dei dati, mentre la sanitizzazione mira a rendere i dati sicuri per l’elaborazione o il salvataggio nel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Utilizzo di query SQL parametriche o ORM per prevenire SQLi. Le query SQL parametriche consentono di definire query con dei segnaposto (prepared statements) per i dati, piuttosto che incorporare i valori dei dati nella query. Poiché i dati sono separati dalla query, non possono essere utilizzati per iniettare comandi SQL dannosi, inoltre le query parametriche possono essere precompilate e riutilizzabili, migliorando le prestazioni in confronto a query statiche. Il segnaposto più comune è il punto interrogativo. </a:t>
            </a:r>
          </a:p>
          <a:p>
            <a:r>
              <a:rPr lang="it-IT" sz="1600" dirty="0"/>
              <a:t>     </a:t>
            </a:r>
            <a:r>
              <a:rPr lang="en-US" sz="1600" dirty="0"/>
              <a:t>SELECT * FROM utenti WHERE username = '</a:t>
            </a:r>
            <a:r>
              <a:rPr lang="en-US" dirty="0"/>
              <a:t>utente</a:t>
            </a:r>
            <a:r>
              <a:rPr lang="en-US" sz="1600" dirty="0"/>
              <a:t>' AND password = 'password’</a:t>
            </a:r>
          </a:p>
          <a:p>
            <a:r>
              <a:rPr lang="it-IT" sz="1600" dirty="0"/>
              <a:t>     </a:t>
            </a:r>
            <a:r>
              <a:rPr lang="en-US" sz="1600" dirty="0"/>
              <a:t>SELECT * FROM utenti WHERE username = ? AND password = ?</a:t>
            </a:r>
          </a:p>
          <a:p>
            <a:r>
              <a:rPr lang="en-US" sz="1600" dirty="0"/>
              <a:t>     ORM (Object-Relational Mapping) è un framework o una libreria che mappa oggetti della programmazzione</a:t>
            </a:r>
            <a:br>
              <a:rPr lang="en-US" sz="1600" dirty="0"/>
            </a:br>
            <a:r>
              <a:rPr lang="en-US" sz="1600" dirty="0"/>
              <a:t>     orientata agli oggetti a tabelle nel database. Gli ORM gestiscono automaticamente la creazione della query</a:t>
            </a:r>
            <a:br>
              <a:rPr lang="en-US" sz="1600" dirty="0"/>
            </a:br>
            <a:r>
              <a:rPr lang="en-US" sz="1600" dirty="0"/>
              <a:t>     SQL, consentendo agli sviluppatori di intereragire con il database utilizzando oggetti invece di scrivere query</a:t>
            </a:r>
            <a:br>
              <a:rPr lang="en-US" sz="1600" dirty="0"/>
            </a:br>
            <a:r>
              <a:rPr lang="en-US" sz="1600" dirty="0"/>
              <a:t>     SQL direttamente, gli ORM generano query parametriche in modo automatico, prevenendo SQL injection</a:t>
            </a:r>
            <a:br>
              <a:rPr lang="en-US" sz="1600" dirty="0"/>
            </a:br>
            <a:r>
              <a:rPr lang="en-US" sz="1600" dirty="0"/>
              <a:t>     senza richiedere interventi manuali.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Implementazione di Content Security Policy (CSP) per prevenire attacchi XSS; sono un insieme di istruzioni che un sito web fornisce ai browser dei visitatori per controllare come devono essere gestite le risorse web all’interno di quella pagina.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Aggiornamento regolare, mantenere tutti i software, librerie e framework aggiornati per correggere eventuali vulnerabilità conosciute.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Formazione degli sviluppatori e degli utenti sulle buone pratiche di sicurezza.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53C11263-22BD-6E73-5EB4-243FFDE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21/10/2023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31B3C814-7C73-8381-F24D-5A3426EA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5D09BF-63DB-8EA8-AA66-BAB9E4A49153}"/>
              </a:ext>
            </a:extLst>
          </p:cNvPr>
          <p:cNvSpPr txBox="1"/>
          <p:nvPr/>
        </p:nvSpPr>
        <p:spPr>
          <a:xfrm>
            <a:off x="361950" y="295275"/>
            <a:ext cx="11468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Per calcolare il valore dell’impatto sul business dovuto a un attacco DDoS :</a:t>
            </a:r>
            <a:br>
              <a:rPr lang="it-IT" sz="1600" dirty="0"/>
            </a:br>
            <a:endParaRPr lang="it-IT" sz="1600" dirty="0"/>
          </a:p>
          <a:p>
            <a:r>
              <a:rPr lang="it-IT" sz="1600" dirty="0"/>
              <a:t>Impatto finanziario = Perdita per minuto * Durata dell’attacco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Perdita per minuto = 1500 euro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Durata dell’attacco = 10 minuti</a:t>
            </a:r>
          </a:p>
          <a:p>
            <a:r>
              <a:rPr lang="it-IT" sz="1600" dirty="0"/>
              <a:t>Impatto finanziario = 1500 euro * 10 minuti = 15.000 euro</a:t>
            </a:r>
          </a:p>
          <a:p>
            <a:endParaRPr lang="it-IT" sz="1600" dirty="0"/>
          </a:p>
          <a:p>
            <a:r>
              <a:rPr lang="it-IT" sz="1600" dirty="0"/>
              <a:t>Azione preventiva: </a:t>
            </a:r>
            <a:br>
              <a:rPr lang="it-IT" sz="1600" dirty="0"/>
            </a:br>
            <a:r>
              <a:rPr lang="it-IT" sz="1600" dirty="0"/>
              <a:t>Utilizzo di servizi di mitigazione DDoS, assicurando di ricevere solo il traffico legittimo sul sito web.</a:t>
            </a:r>
            <a:br>
              <a:rPr lang="it-IT" sz="1600" dirty="0"/>
            </a:br>
            <a:r>
              <a:rPr lang="it-IT" sz="1600" dirty="0"/>
              <a:t>Distribuzione geografica su più server in diverse località geografiche, per distribuire il carico e ridurre l’impatto di un attacco.</a:t>
            </a:r>
            <a:br>
              <a:rPr lang="it-IT" sz="1600" dirty="0"/>
            </a:br>
            <a:r>
              <a:rPr lang="it-IT" sz="1600" dirty="0"/>
              <a:t>Utilizzo di server ridondati, cioè duplicare l’ambiente di hosting. Nel caso in cui uno dei server sia sottoposto ad un attacco DDoS, il traffico può essere dirottato manualmente o automaticamente verso il server di backup.</a:t>
            </a:r>
          </a:p>
          <a:p>
            <a:r>
              <a:rPr lang="it-IT" sz="1600" dirty="0"/>
              <a:t>Utilizzo di firewall e filtri per limitare l’accesso e bloccare il traffico sospetto.</a:t>
            </a:r>
          </a:p>
          <a:p>
            <a:r>
              <a:rPr lang="it-IT" sz="1600" dirty="0"/>
              <a:t>Monitoraggio costante per rilevare anomalie nel traffico web, utilizzando strumenti di analisi del traffico.</a:t>
            </a:r>
            <a:br>
              <a:rPr lang="it-IT" sz="1600" dirty="0"/>
            </a:br>
            <a:r>
              <a:rPr lang="it-IT" sz="1600" dirty="0"/>
              <a:t>Utilizzo di servizi cloud, elaborazione di una politica DDoS ed educazione degli utenti e degli sviluppatori.</a:t>
            </a:r>
          </a:p>
          <a:p>
            <a:endParaRPr lang="it-IT" sz="1600" dirty="0"/>
          </a:p>
          <a:p>
            <a:r>
              <a:rPr lang="it-IT" sz="1600" dirty="0"/>
              <a:t>Response per un un’incursione di malware:</a:t>
            </a:r>
          </a:p>
          <a:p>
            <a:r>
              <a:rPr lang="it-IT" sz="1600" dirty="0"/>
              <a:t>Isolamento della macchina infetta per prevenire la propagazione.</a:t>
            </a:r>
            <a:br>
              <a:rPr lang="it-IT" sz="1600" dirty="0"/>
            </a:br>
            <a:r>
              <a:rPr lang="it-IT" sz="1600" dirty="0"/>
              <a:t>Avvio di una scansione antivirus per identificare e rimuovere il malware.</a:t>
            </a:r>
            <a:br>
              <a:rPr lang="it-IT" sz="1600" dirty="0"/>
            </a:br>
            <a:r>
              <a:rPr lang="it-IT" sz="1600" dirty="0"/>
              <a:t>Indagine sulla causa dell’infezione per evitare futuri attacchi.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0E3C964-2FE9-E7CB-5BAA-F774B68D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21/10/2023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CFCC1E-C18E-0F95-3182-26A34129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3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lemento grafico 22" descr="Aula contorno">
            <a:extLst>
              <a:ext uri="{FF2B5EF4-FFF2-40B4-BE49-F238E27FC236}">
                <a16:creationId xmlns:a16="http://schemas.microsoft.com/office/drawing/2014/main" id="{2C6D93D9-7ECE-DB5D-9F46-5493A591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57" y="1883152"/>
            <a:ext cx="672618" cy="672618"/>
          </a:xfrm>
          <a:prstGeom prst="rect">
            <a:avLst/>
          </a:prstGeom>
        </p:spPr>
      </p:pic>
      <p:pic>
        <p:nvPicPr>
          <p:cNvPr id="25" name="Elemento grafico 24" descr="Programmatrice contorno">
            <a:extLst>
              <a:ext uri="{FF2B5EF4-FFF2-40B4-BE49-F238E27FC236}">
                <a16:creationId xmlns:a16="http://schemas.microsoft.com/office/drawing/2014/main" id="{1EFBC14B-2206-C47F-DD1F-6A9F90EC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9371" y="1676536"/>
            <a:ext cx="914400" cy="914400"/>
          </a:xfrm>
          <a:prstGeom prst="rect">
            <a:avLst/>
          </a:prstGeom>
        </p:spPr>
      </p:pic>
      <p:pic>
        <p:nvPicPr>
          <p:cNvPr id="27" name="Elemento grafico 26" descr="Programmatore (maschile) contorno">
            <a:extLst>
              <a:ext uri="{FF2B5EF4-FFF2-40B4-BE49-F238E27FC236}">
                <a16:creationId xmlns:a16="http://schemas.microsoft.com/office/drawing/2014/main" id="{14C114E8-17DD-9F35-903E-969426FA3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2125" y="339439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Nuvola contorno">
            <a:extLst>
              <a:ext uri="{FF2B5EF4-FFF2-40B4-BE49-F238E27FC236}">
                <a16:creationId xmlns:a16="http://schemas.microsoft.com/office/drawing/2014/main" id="{F3B26E0C-2D91-02F1-719E-C8F5445059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8579" y="1029473"/>
            <a:ext cx="914400" cy="914400"/>
          </a:xfrm>
          <a:prstGeom prst="rect">
            <a:avLst/>
          </a:prstGeom>
        </p:spPr>
      </p:pic>
      <p:pic>
        <p:nvPicPr>
          <p:cNvPr id="33" name="Elemento grafico 32" descr="Database contorno">
            <a:extLst>
              <a:ext uri="{FF2B5EF4-FFF2-40B4-BE49-F238E27FC236}">
                <a16:creationId xmlns:a16="http://schemas.microsoft.com/office/drawing/2014/main" id="{CA0FD664-C40D-25FD-CF75-EFF10378E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4633" y="3429000"/>
            <a:ext cx="796618" cy="796618"/>
          </a:xfrm>
          <a:prstGeom prst="rect">
            <a:avLst/>
          </a:prstGeom>
        </p:spPr>
      </p:pic>
      <p:pic>
        <p:nvPicPr>
          <p:cNvPr id="35" name="Elemento grafico 34" descr="Server contorno">
            <a:extLst>
              <a:ext uri="{FF2B5EF4-FFF2-40B4-BE49-F238E27FC236}">
                <a16:creationId xmlns:a16="http://schemas.microsoft.com/office/drawing/2014/main" id="{AE9E6D72-3915-75E7-27E1-4731D410BD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4318" y="4628877"/>
            <a:ext cx="914400" cy="91440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70DD759-E6F4-42C5-61E8-6CB6039D38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9933" y="885034"/>
            <a:ext cx="704948" cy="971686"/>
          </a:xfrm>
          <a:prstGeom prst="rect">
            <a:avLst/>
          </a:prstGeom>
        </p:spPr>
      </p:pic>
      <p:pic>
        <p:nvPicPr>
          <p:cNvPr id="43" name="Elemento grafico 42" descr="Muro di mattoni contorno">
            <a:extLst>
              <a:ext uri="{FF2B5EF4-FFF2-40B4-BE49-F238E27FC236}">
                <a16:creationId xmlns:a16="http://schemas.microsoft.com/office/drawing/2014/main" id="{C0027505-DD3B-A9B4-3713-D7680BB259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25743" y="1676536"/>
            <a:ext cx="914400" cy="914400"/>
          </a:xfrm>
          <a:prstGeom prst="rect">
            <a:avLst/>
          </a:prstGeom>
        </p:spPr>
      </p:pic>
      <p:pic>
        <p:nvPicPr>
          <p:cNvPr id="44" name="Elemento grafico 43" descr="Programmatore (maschile) contorno">
            <a:extLst>
              <a:ext uri="{FF2B5EF4-FFF2-40B4-BE49-F238E27FC236}">
                <a16:creationId xmlns:a16="http://schemas.microsoft.com/office/drawing/2014/main" id="{CA4AFD59-E55C-858B-D40D-1E49B55AF9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05013" y="1676536"/>
            <a:ext cx="914400" cy="914400"/>
          </a:xfrm>
          <a:prstGeom prst="rect">
            <a:avLst/>
          </a:prstGeom>
        </p:spPr>
      </p:pic>
      <p:pic>
        <p:nvPicPr>
          <p:cNvPr id="46" name="Elemento grafico 45" descr="Ripeti contorno">
            <a:extLst>
              <a:ext uri="{FF2B5EF4-FFF2-40B4-BE49-F238E27FC236}">
                <a16:creationId xmlns:a16="http://schemas.microsoft.com/office/drawing/2014/main" id="{D0D752BA-314E-A5DE-1578-AF2518F756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4640" y="4799135"/>
            <a:ext cx="552449" cy="552449"/>
          </a:xfrm>
          <a:prstGeom prst="rect">
            <a:avLst/>
          </a:prstGeom>
        </p:spPr>
      </p:pic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D61F6759-0EE4-7B7C-5B86-8FDD1E39D1DB}"/>
              </a:ext>
            </a:extLst>
          </p:cNvPr>
          <p:cNvCxnSpPr/>
          <p:nvPr/>
        </p:nvCxnSpPr>
        <p:spPr>
          <a:xfrm flipH="1">
            <a:off x="10601325" y="2219461"/>
            <a:ext cx="60368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6A09A0E-26F6-FCBC-5310-C8C3E24FCBB7}"/>
              </a:ext>
            </a:extLst>
          </p:cNvPr>
          <p:cNvCxnSpPr>
            <a:cxnSpLocks/>
          </p:cNvCxnSpPr>
          <p:nvPr/>
        </p:nvCxnSpPr>
        <p:spPr>
          <a:xfrm flipH="1">
            <a:off x="8296275" y="2219461"/>
            <a:ext cx="104183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BFADDF0A-6309-3590-48A1-A311C42B06B4}"/>
              </a:ext>
            </a:extLst>
          </p:cNvPr>
          <p:cNvCxnSpPr>
            <a:cxnSpLocks/>
          </p:cNvCxnSpPr>
          <p:nvPr/>
        </p:nvCxnSpPr>
        <p:spPr>
          <a:xfrm flipH="1">
            <a:off x="6276975" y="2229122"/>
            <a:ext cx="97887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FE284CE-2022-B1B8-6976-BA1338DEB494}"/>
              </a:ext>
            </a:extLst>
          </p:cNvPr>
          <p:cNvCxnSpPr>
            <a:cxnSpLocks/>
          </p:cNvCxnSpPr>
          <p:nvPr/>
        </p:nvCxnSpPr>
        <p:spPr>
          <a:xfrm>
            <a:off x="5850911" y="2671761"/>
            <a:ext cx="0" cy="9239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2ABE0-C222-0AEC-68EA-ACF4E946635F}"/>
              </a:ext>
            </a:extLst>
          </p:cNvPr>
          <p:cNvCxnSpPr>
            <a:cxnSpLocks/>
          </p:cNvCxnSpPr>
          <p:nvPr/>
        </p:nvCxnSpPr>
        <p:spPr>
          <a:xfrm flipH="1">
            <a:off x="8296275" y="2009911"/>
            <a:ext cx="10418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CAC2353-6A07-0FA4-55CB-E0A0342B41D8}"/>
              </a:ext>
            </a:extLst>
          </p:cNvPr>
          <p:cNvCxnSpPr>
            <a:cxnSpLocks/>
          </p:cNvCxnSpPr>
          <p:nvPr/>
        </p:nvCxnSpPr>
        <p:spPr>
          <a:xfrm flipV="1">
            <a:off x="5523974" y="2671761"/>
            <a:ext cx="0" cy="9239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597AA0B-BB15-0FA2-BC84-67BB20DEF894}"/>
              </a:ext>
            </a:extLst>
          </p:cNvPr>
          <p:cNvCxnSpPr>
            <a:cxnSpLocks/>
          </p:cNvCxnSpPr>
          <p:nvPr/>
        </p:nvCxnSpPr>
        <p:spPr>
          <a:xfrm flipH="1">
            <a:off x="3819525" y="2219461"/>
            <a:ext cx="110021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ttangolo 62">
            <a:extLst>
              <a:ext uri="{FF2B5EF4-FFF2-40B4-BE49-F238E27FC236}">
                <a16:creationId xmlns:a16="http://schemas.microsoft.com/office/drawing/2014/main" id="{5EC3F441-DF02-C764-05A9-13044461267B}"/>
              </a:ext>
            </a:extLst>
          </p:cNvPr>
          <p:cNvSpPr/>
          <p:nvPr/>
        </p:nvSpPr>
        <p:spPr>
          <a:xfrm>
            <a:off x="5058524" y="4538390"/>
            <a:ext cx="1305988" cy="109537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D6AE943-8437-757D-2B05-7D7E0116DF2F}"/>
              </a:ext>
            </a:extLst>
          </p:cNvPr>
          <p:cNvSpPr txBox="1"/>
          <p:nvPr/>
        </p:nvSpPr>
        <p:spPr>
          <a:xfrm>
            <a:off x="7230164" y="1370877"/>
            <a:ext cx="119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0" i="0" dirty="0">
                <a:effectLst/>
                <a:latin typeface="+mj-lt"/>
              </a:rPr>
              <a:t>Validazione</a:t>
            </a:r>
            <a:r>
              <a:rPr lang="it-IT" sz="1200" b="0" i="0" dirty="0">
                <a:effectLst/>
                <a:latin typeface="+mj-lt"/>
              </a:rPr>
              <a:t> </a:t>
            </a:r>
            <a:r>
              <a:rPr lang="it-IT" sz="1100" b="0" i="0" dirty="0">
                <a:effectLst/>
                <a:latin typeface="+mj-lt"/>
              </a:rPr>
              <a:t>dei</a:t>
            </a:r>
            <a:br>
              <a:rPr lang="it-IT" sz="1200" b="0" i="0" dirty="0">
                <a:effectLst/>
                <a:latin typeface="+mj-lt"/>
              </a:rPr>
            </a:br>
            <a:r>
              <a:rPr lang="it-IT" sz="1100" b="0" i="0" dirty="0">
                <a:effectLst/>
                <a:latin typeface="+mj-lt"/>
              </a:rPr>
              <a:t>dati</a:t>
            </a:r>
            <a:r>
              <a:rPr lang="it-IT" sz="1200" b="0" i="0" dirty="0">
                <a:effectLst/>
                <a:latin typeface="+mj-lt"/>
              </a:rPr>
              <a:t> </a:t>
            </a:r>
            <a:r>
              <a:rPr lang="it-IT" sz="1100" b="0" i="0" dirty="0">
                <a:effectLst/>
                <a:latin typeface="+mj-lt"/>
              </a:rPr>
              <a:t>in</a:t>
            </a:r>
            <a:r>
              <a:rPr lang="it-IT" sz="1200" b="0" i="0" dirty="0">
                <a:effectLst/>
                <a:latin typeface="+mj-lt"/>
              </a:rPr>
              <a:t> </a:t>
            </a:r>
            <a:r>
              <a:rPr lang="it-IT" sz="1100" b="0" i="0" dirty="0">
                <a:effectLst/>
                <a:latin typeface="+mj-lt"/>
              </a:rPr>
              <a:t>ingresso</a:t>
            </a:r>
          </a:p>
        </p:txBody>
      </p:sp>
      <p:pic>
        <p:nvPicPr>
          <p:cNvPr id="65" name="Elemento grafico 64" descr="Database contorno">
            <a:extLst>
              <a:ext uri="{FF2B5EF4-FFF2-40B4-BE49-F238E27FC236}">
                <a16:creationId xmlns:a16="http://schemas.microsoft.com/office/drawing/2014/main" id="{52B5580F-378F-FC5B-3191-5DF161757A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9529" y="1771786"/>
            <a:ext cx="723900" cy="723900"/>
          </a:xfrm>
          <a:prstGeom prst="rect">
            <a:avLst/>
          </a:prstGeom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8C30135A-7335-1334-5246-8FEB43741129}"/>
              </a:ext>
            </a:extLst>
          </p:cNvPr>
          <p:cNvCxnSpPr>
            <a:cxnSpLocks/>
          </p:cNvCxnSpPr>
          <p:nvPr/>
        </p:nvCxnSpPr>
        <p:spPr>
          <a:xfrm flipH="1">
            <a:off x="6281040" y="2009911"/>
            <a:ext cx="974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77C096AE-7077-707D-10A0-E3847ADC74DD}"/>
              </a:ext>
            </a:extLst>
          </p:cNvPr>
          <p:cNvCxnSpPr>
            <a:cxnSpLocks/>
          </p:cNvCxnSpPr>
          <p:nvPr/>
        </p:nvCxnSpPr>
        <p:spPr>
          <a:xfrm>
            <a:off x="5682942" y="2671761"/>
            <a:ext cx="0" cy="923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86F7359A-9B47-30F1-DD22-D27430CCCA90}"/>
              </a:ext>
            </a:extLst>
          </p:cNvPr>
          <p:cNvCxnSpPr>
            <a:cxnSpLocks/>
          </p:cNvCxnSpPr>
          <p:nvPr/>
        </p:nvCxnSpPr>
        <p:spPr>
          <a:xfrm>
            <a:off x="5850911" y="4135823"/>
            <a:ext cx="0" cy="4025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BC30A47B-D79C-B8C2-5E2B-046B92887468}"/>
              </a:ext>
            </a:extLst>
          </p:cNvPr>
          <p:cNvCxnSpPr>
            <a:cxnSpLocks/>
          </p:cNvCxnSpPr>
          <p:nvPr/>
        </p:nvCxnSpPr>
        <p:spPr>
          <a:xfrm flipV="1">
            <a:off x="5523974" y="4135823"/>
            <a:ext cx="0" cy="3812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Ovale 83">
            <a:extLst>
              <a:ext uri="{FF2B5EF4-FFF2-40B4-BE49-F238E27FC236}">
                <a16:creationId xmlns:a16="http://schemas.microsoft.com/office/drawing/2014/main" id="{5814A028-D4D1-F665-FF15-9C22F2C5EB0B}"/>
              </a:ext>
            </a:extLst>
          </p:cNvPr>
          <p:cNvSpPr/>
          <p:nvPr/>
        </p:nvSpPr>
        <p:spPr>
          <a:xfrm>
            <a:off x="5225743" y="4607581"/>
            <a:ext cx="973290" cy="93555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1BC5A9F0-98F3-F05D-64D8-D38A6E6686BB}"/>
              </a:ext>
            </a:extLst>
          </p:cNvPr>
          <p:cNvSpPr txBox="1"/>
          <p:nvPr/>
        </p:nvSpPr>
        <p:spPr>
          <a:xfrm>
            <a:off x="4976978" y="542593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DMZ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94CAFA5A-CD9B-F688-40A0-DE55E4C24858}"/>
              </a:ext>
            </a:extLst>
          </p:cNvPr>
          <p:cNvSpPr txBox="1"/>
          <p:nvPr/>
        </p:nvSpPr>
        <p:spPr>
          <a:xfrm>
            <a:off x="5907951" y="453825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CSP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5D2EC7-F459-6754-363A-91CF3F0FBFFB}"/>
              </a:ext>
            </a:extLst>
          </p:cNvPr>
          <p:cNvSpPr txBox="1"/>
          <p:nvPr/>
        </p:nvSpPr>
        <p:spPr>
          <a:xfrm>
            <a:off x="5887897" y="3533189"/>
            <a:ext cx="1446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i="0" dirty="0">
                <a:effectLst/>
                <a:latin typeface="+mj-lt"/>
              </a:rPr>
              <a:t>Parametrizzazione delle query SQL</a:t>
            </a:r>
            <a:endParaRPr lang="it-IT" sz="1100" dirty="0">
              <a:latin typeface="+mj-lt"/>
            </a:endParaRP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85C12832-AE16-1296-7E8D-8D9A2608FC9F}"/>
              </a:ext>
            </a:extLst>
          </p:cNvPr>
          <p:cNvSpPr txBox="1"/>
          <p:nvPr/>
        </p:nvSpPr>
        <p:spPr>
          <a:xfrm>
            <a:off x="3332641" y="5241270"/>
            <a:ext cx="12121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Aggiornamento</a:t>
            </a:r>
          </a:p>
          <a:p>
            <a:r>
              <a:rPr lang="it-IT" sz="1200" dirty="0"/>
              <a:t>      </a:t>
            </a:r>
            <a:r>
              <a:rPr lang="it-IT" sz="1100" dirty="0"/>
              <a:t>Software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AFB391B-6C7A-1A87-B14D-C4E9A57AD5EE}"/>
              </a:ext>
            </a:extLst>
          </p:cNvPr>
          <p:cNvCxnSpPr/>
          <p:nvPr/>
        </p:nvCxnSpPr>
        <p:spPr>
          <a:xfrm>
            <a:off x="4430301" y="5075359"/>
            <a:ext cx="489437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3473378E-4372-FCE5-E221-43DDFB4E7DD7}"/>
              </a:ext>
            </a:extLst>
          </p:cNvPr>
          <p:cNvSpPr txBox="1"/>
          <p:nvPr/>
        </p:nvSpPr>
        <p:spPr>
          <a:xfrm>
            <a:off x="11308162" y="147090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Utente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7156950A-0AD8-878D-597D-2E97692798B7}"/>
              </a:ext>
            </a:extLst>
          </p:cNvPr>
          <p:cNvSpPr/>
          <p:nvPr/>
        </p:nvSpPr>
        <p:spPr>
          <a:xfrm>
            <a:off x="1780334" y="1559119"/>
            <a:ext cx="1784904" cy="11736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D970DA3A-74D1-91DE-034F-18521BA68848}"/>
              </a:ext>
            </a:extLst>
          </p:cNvPr>
          <p:cNvCxnSpPr>
            <a:cxnSpLocks/>
          </p:cNvCxnSpPr>
          <p:nvPr/>
        </p:nvCxnSpPr>
        <p:spPr>
          <a:xfrm flipH="1">
            <a:off x="1118970" y="2238783"/>
            <a:ext cx="4200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52AC3CCE-673E-03A8-68C3-74183E0C0915}"/>
              </a:ext>
            </a:extLst>
          </p:cNvPr>
          <p:cNvSpPr txBox="1"/>
          <p:nvPr/>
        </p:nvSpPr>
        <p:spPr>
          <a:xfrm>
            <a:off x="171275" y="2460131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Formazione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A849D730-CDE7-6787-5874-6CF4DE6792C0}"/>
              </a:ext>
            </a:extLst>
          </p:cNvPr>
          <p:cNvSpPr txBox="1"/>
          <p:nvPr/>
        </p:nvSpPr>
        <p:spPr>
          <a:xfrm>
            <a:off x="1752488" y="1545731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Rete interna</a:t>
            </a: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E3ABA1D7-507B-AF45-6454-137C37B212F3}"/>
              </a:ext>
            </a:extLst>
          </p:cNvPr>
          <p:cNvCxnSpPr>
            <a:cxnSpLocks/>
          </p:cNvCxnSpPr>
          <p:nvPr/>
        </p:nvCxnSpPr>
        <p:spPr>
          <a:xfrm>
            <a:off x="361950" y="5715000"/>
            <a:ext cx="32385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B9CBD0BF-C57C-30E7-38C6-AAF280500613}"/>
              </a:ext>
            </a:extLst>
          </p:cNvPr>
          <p:cNvSpPr txBox="1"/>
          <p:nvPr/>
        </p:nvSpPr>
        <p:spPr>
          <a:xfrm>
            <a:off x="645122" y="5612744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FLUSSO APPLICAZIONE – RETE INTERNA</a:t>
            </a:r>
            <a:br>
              <a:rPr lang="it-IT" sz="800" dirty="0"/>
            </a:br>
            <a:r>
              <a:rPr lang="it-IT" sz="800" dirty="0"/>
              <a:t>FLUSSO ATTACCANTE – APPLICAZIONE E-COMMERCE</a:t>
            </a:r>
            <a:br>
              <a:rPr lang="it-IT" sz="800" dirty="0"/>
            </a:br>
            <a:r>
              <a:rPr lang="it-IT" sz="800" dirty="0"/>
              <a:t>FLUSSO UTENTE – APPLICAZIONE E-COMMERCE</a:t>
            </a: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7E2C049E-409D-1DAB-8CD5-940749FF4BD4}"/>
              </a:ext>
            </a:extLst>
          </p:cNvPr>
          <p:cNvCxnSpPr>
            <a:cxnSpLocks/>
          </p:cNvCxnSpPr>
          <p:nvPr/>
        </p:nvCxnSpPr>
        <p:spPr>
          <a:xfrm>
            <a:off x="361950" y="5953397"/>
            <a:ext cx="3238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08731648-14A0-B878-8C61-2918BB1ADC89}"/>
              </a:ext>
            </a:extLst>
          </p:cNvPr>
          <p:cNvCxnSpPr>
            <a:cxnSpLocks/>
          </p:cNvCxnSpPr>
          <p:nvPr/>
        </p:nvCxnSpPr>
        <p:spPr>
          <a:xfrm>
            <a:off x="361950" y="5843576"/>
            <a:ext cx="3178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4" name="Elemento grafico 113" descr="Nuvola contorno">
            <a:extLst>
              <a:ext uri="{FF2B5EF4-FFF2-40B4-BE49-F238E27FC236}">
                <a16:creationId xmlns:a16="http://schemas.microsoft.com/office/drawing/2014/main" id="{B3C5C57E-1884-93EA-132E-30F7D2B3B0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5207" y="1641370"/>
            <a:ext cx="914400" cy="914400"/>
          </a:xfrm>
          <a:prstGeom prst="rect">
            <a:avLst/>
          </a:prstGeom>
        </p:spPr>
      </p:pic>
      <p:sp>
        <p:nvSpPr>
          <p:cNvPr id="116" name="Rettangolo 115">
            <a:extLst>
              <a:ext uri="{FF2B5EF4-FFF2-40B4-BE49-F238E27FC236}">
                <a16:creationId xmlns:a16="http://schemas.microsoft.com/office/drawing/2014/main" id="{BA2C01A3-A734-D04E-BC17-6D87E585436D}"/>
              </a:ext>
            </a:extLst>
          </p:cNvPr>
          <p:cNvSpPr/>
          <p:nvPr/>
        </p:nvSpPr>
        <p:spPr>
          <a:xfrm>
            <a:off x="1795624" y="3356965"/>
            <a:ext cx="950902" cy="9951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BD631148-838C-28D9-6742-B163DF23CE2C}"/>
              </a:ext>
            </a:extLst>
          </p:cNvPr>
          <p:cNvSpPr txBox="1"/>
          <p:nvPr/>
        </p:nvSpPr>
        <p:spPr>
          <a:xfrm>
            <a:off x="1728470" y="3111288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Quarantena</a:t>
            </a:r>
          </a:p>
        </p:txBody>
      </p:sp>
      <p:pic>
        <p:nvPicPr>
          <p:cNvPr id="121" name="Elemento grafico 120" descr="Programmatore (maschile) contorno">
            <a:extLst>
              <a:ext uri="{FF2B5EF4-FFF2-40B4-BE49-F238E27FC236}">
                <a16:creationId xmlns:a16="http://schemas.microsoft.com/office/drawing/2014/main" id="{951B9388-20E2-596A-6C23-4F8AC7683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04606" y="1676536"/>
            <a:ext cx="914400" cy="914400"/>
          </a:xfrm>
          <a:prstGeom prst="rect">
            <a:avLst/>
          </a:prstGeom>
        </p:spPr>
      </p:pic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4C062103-C1DF-7816-498B-50BC1699CCDC}"/>
              </a:ext>
            </a:extLst>
          </p:cNvPr>
          <p:cNvCxnSpPr>
            <a:cxnSpLocks/>
          </p:cNvCxnSpPr>
          <p:nvPr/>
        </p:nvCxnSpPr>
        <p:spPr>
          <a:xfrm>
            <a:off x="2271075" y="2628368"/>
            <a:ext cx="0" cy="489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Elemento grafico 125" descr="Server contorno">
            <a:extLst>
              <a:ext uri="{FF2B5EF4-FFF2-40B4-BE49-F238E27FC236}">
                <a16:creationId xmlns:a16="http://schemas.microsoft.com/office/drawing/2014/main" id="{21DC4D38-2590-3252-3EF9-ED28DFB01D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37794" y="4628738"/>
            <a:ext cx="914400" cy="914400"/>
          </a:xfrm>
          <a:prstGeom prst="rect">
            <a:avLst/>
          </a:prstGeom>
        </p:spPr>
      </p:pic>
      <p:sp>
        <p:nvSpPr>
          <p:cNvPr id="127" name="Rettangolo 126">
            <a:extLst>
              <a:ext uri="{FF2B5EF4-FFF2-40B4-BE49-F238E27FC236}">
                <a16:creationId xmlns:a16="http://schemas.microsoft.com/office/drawing/2014/main" id="{95C7F917-37F6-EF0C-1F3B-6AA58FF88D68}"/>
              </a:ext>
            </a:extLst>
          </p:cNvPr>
          <p:cNvSpPr/>
          <p:nvPr/>
        </p:nvSpPr>
        <p:spPr>
          <a:xfrm>
            <a:off x="7242000" y="4538390"/>
            <a:ext cx="1305988" cy="109537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66281E82-0639-6DCC-78BD-9C71A9141E13}"/>
              </a:ext>
            </a:extLst>
          </p:cNvPr>
          <p:cNvSpPr/>
          <p:nvPr/>
        </p:nvSpPr>
        <p:spPr>
          <a:xfrm>
            <a:off x="7385498" y="4607579"/>
            <a:ext cx="973290" cy="93555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4C4803D6-C948-71AA-48D7-93C075C2CA78}"/>
              </a:ext>
            </a:extLst>
          </p:cNvPr>
          <p:cNvSpPr txBox="1"/>
          <p:nvPr/>
        </p:nvSpPr>
        <p:spPr>
          <a:xfrm>
            <a:off x="7174741" y="539117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DMZ</a:t>
            </a: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BFA47CE0-6B1D-C30E-F524-B4EADD8CCA61}"/>
              </a:ext>
            </a:extLst>
          </p:cNvPr>
          <p:cNvSpPr txBox="1"/>
          <p:nvPr/>
        </p:nvSpPr>
        <p:spPr>
          <a:xfrm>
            <a:off x="8060473" y="453254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CSP</a:t>
            </a:r>
          </a:p>
        </p:txBody>
      </p: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6B827345-503F-33AD-075B-05B995D5EB23}"/>
              </a:ext>
            </a:extLst>
          </p:cNvPr>
          <p:cNvCxnSpPr>
            <a:cxnSpLocks/>
          </p:cNvCxnSpPr>
          <p:nvPr/>
        </p:nvCxnSpPr>
        <p:spPr>
          <a:xfrm>
            <a:off x="5990492" y="4225618"/>
            <a:ext cx="1184249" cy="6165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B84CABB3-1FD0-9A06-8A3A-34111029CD44}"/>
              </a:ext>
            </a:extLst>
          </p:cNvPr>
          <p:cNvSpPr txBox="1"/>
          <p:nvPr/>
        </p:nvSpPr>
        <p:spPr>
          <a:xfrm>
            <a:off x="7210479" y="5654923"/>
            <a:ext cx="136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Server di Backup</a:t>
            </a:r>
          </a:p>
        </p:txBody>
      </p:sp>
      <p:sp>
        <p:nvSpPr>
          <p:cNvPr id="142" name="Date Placeholder 1">
            <a:extLst>
              <a:ext uri="{FF2B5EF4-FFF2-40B4-BE49-F238E27FC236}">
                <a16:creationId xmlns:a16="http://schemas.microsoft.com/office/drawing/2014/main" id="{BF3A57F7-A8E2-4745-B70E-061F7EDB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21/10/2023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" name="Slide Number Placeholder 3">
            <a:extLst>
              <a:ext uri="{FF2B5EF4-FFF2-40B4-BE49-F238E27FC236}">
                <a16:creationId xmlns:a16="http://schemas.microsoft.com/office/drawing/2014/main" id="{CDAA10DD-91B1-5427-6FE1-EE8971EE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Grazie&#10;">
            <a:extLst>
              <a:ext uri="{FF2B5EF4-FFF2-40B4-BE49-F238E27FC236}">
                <a16:creationId xmlns:a16="http://schemas.microsoft.com/office/drawing/2014/main" id="{9327022C-AE74-6AAF-2511-19BA2E53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0" y="10"/>
            <a:ext cx="12191999" cy="6857990"/>
          </a:xfrm>
          <a:prstGeom prst="rect">
            <a:avLst/>
          </a:prstGeom>
          <a:noFill/>
        </p:spPr>
      </p:pic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CF7E1E9A-F5FE-4859-B25C-CFA1230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89E98B1-F17D-4A70-BDBF-272B4449F789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10/21/2023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3ECC8A-C48E-874B-63D8-70D0D3A0BF57}"/>
              </a:ext>
            </a:extLst>
          </p:cNvPr>
          <p:cNvSpPr txBox="1"/>
          <p:nvPr/>
        </p:nvSpPr>
        <p:spPr>
          <a:xfrm>
            <a:off x="1736656" y="2801694"/>
            <a:ext cx="8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97420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606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VeniceBeachVTI</vt:lpstr>
      <vt:lpstr>ProgettoD5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ProgettoD5</dc:title>
  <dc:creator>Giusy In</dc:creator>
  <cp:lastModifiedBy>Giusy In</cp:lastModifiedBy>
  <cp:revision>2</cp:revision>
  <dcterms:created xsi:type="dcterms:W3CDTF">2023-10-21T14:06:23Z</dcterms:created>
  <dcterms:modified xsi:type="dcterms:W3CDTF">2023-10-21T21:15:37Z</dcterms:modified>
</cp:coreProperties>
</file>