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6858000" cy="9144000"/>
  <p:embeddedFontLst>
    <p:embeddedFont>
      <p:font typeface="League Spartan" charset="1" panose="00000800000000000000"/>
      <p:regular r:id="rId32"/>
    </p:embeddedFont>
    <p:embeddedFont>
      <p:font typeface="Aileron Bold" charset="1" panose="000008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621522" y="3285520"/>
            <a:ext cx="19531044" cy="1044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8"/>
              </a:lnSpc>
            </a:pPr>
            <a:r>
              <a:rPr lang="en-US" sz="6113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BURMESE NAME ENTITY RECOGNITION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199816" y="-2226291"/>
            <a:ext cx="5340801" cy="5340801"/>
            <a:chOff x="0" y="0"/>
            <a:chExt cx="7121068" cy="7121068"/>
          </a:xfrm>
        </p:grpSpPr>
        <p:grpSp>
          <p:nvGrpSpPr>
            <p:cNvPr name="Group 7" id="7"/>
            <p:cNvGrpSpPr/>
            <p:nvPr/>
          </p:nvGrpSpPr>
          <p:grpSpPr>
            <a:xfrm rot="8100000">
              <a:off x="571824" y="1513889"/>
              <a:ext cx="5977420" cy="4093291"/>
              <a:chOff x="0" y="0"/>
              <a:chExt cx="1180725" cy="80855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5400000">
              <a:off x="182434" y="3986984"/>
              <a:ext cx="4144703" cy="2122862"/>
              <a:chOff x="0" y="0"/>
              <a:chExt cx="1388556" cy="7112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-10800000">
            <a:off x="14019340" y="7616599"/>
            <a:ext cx="5340801" cy="5340801"/>
            <a:chOff x="0" y="0"/>
            <a:chExt cx="7121068" cy="7121068"/>
          </a:xfrm>
        </p:grpSpPr>
        <p:grpSp>
          <p:nvGrpSpPr>
            <p:cNvPr name="Group 14" id="14"/>
            <p:cNvGrpSpPr/>
            <p:nvPr/>
          </p:nvGrpSpPr>
          <p:grpSpPr>
            <a:xfrm rot="8100000">
              <a:off x="571824" y="1513889"/>
              <a:ext cx="5977420" cy="4093291"/>
              <a:chOff x="0" y="0"/>
              <a:chExt cx="1180725" cy="80855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5400000">
              <a:off x="182434" y="3986984"/>
              <a:ext cx="4144703" cy="2122862"/>
              <a:chOff x="0" y="0"/>
              <a:chExt cx="1388556" cy="7112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5400000">
            <a:off x="-837898" y="7624976"/>
            <a:ext cx="3523645" cy="2162352"/>
            <a:chOff x="0" y="0"/>
            <a:chExt cx="4698194" cy="2883136"/>
          </a:xfrm>
        </p:grpSpPr>
        <p:grpSp>
          <p:nvGrpSpPr>
            <p:cNvPr name="Group 21" id="21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7" id="27"/>
          <p:cNvGrpSpPr/>
          <p:nvPr/>
        </p:nvGrpSpPr>
        <p:grpSpPr>
          <a:xfrm rot="-5400000">
            <a:off x="15602252" y="556822"/>
            <a:ext cx="3523645" cy="2162352"/>
            <a:chOff x="0" y="0"/>
            <a:chExt cx="4698194" cy="2883136"/>
          </a:xfrm>
        </p:grpSpPr>
        <p:grpSp>
          <p:nvGrpSpPr>
            <p:cNvPr name="Group 28" id="28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34" id="34"/>
          <p:cNvSpPr txBox="true"/>
          <p:nvPr/>
        </p:nvSpPr>
        <p:spPr>
          <a:xfrm rot="0">
            <a:off x="2526515" y="5000625"/>
            <a:ext cx="13234970" cy="1269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78"/>
              </a:lnSpc>
            </a:pPr>
            <a:r>
              <a:rPr lang="en-US" sz="7413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BY NU WAI THET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8866480" y="-5963425"/>
            <a:ext cx="1335145" cy="15450495"/>
            <a:chOff x="0" y="0"/>
            <a:chExt cx="285629" cy="33053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5629" cy="3305337"/>
            </a:xfrm>
            <a:custGeom>
              <a:avLst/>
              <a:gdLst/>
              <a:ahLst/>
              <a:cxnLst/>
              <a:rect r="r" b="b" t="t" l="l"/>
              <a:pathLst>
                <a:path h="3305337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305337"/>
                  </a:lnTo>
                  <a:lnTo>
                    <a:pt x="0" y="3305337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85629" cy="3333912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8866480" y="-5930593"/>
            <a:ext cx="1335145" cy="15253731"/>
            <a:chOff x="0" y="0"/>
            <a:chExt cx="285629" cy="32632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5629" cy="3263243"/>
            </a:xfrm>
            <a:custGeom>
              <a:avLst/>
              <a:gdLst/>
              <a:ahLst/>
              <a:cxnLst/>
              <a:rect r="r" b="b" t="t" l="l"/>
              <a:pathLst>
                <a:path h="3263243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263243"/>
                  </a:lnTo>
                  <a:lnTo>
                    <a:pt x="0" y="3263243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85629" cy="3291818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-828373" y="680647"/>
            <a:ext cx="3523645" cy="2162352"/>
            <a:chOff x="0" y="0"/>
            <a:chExt cx="4698194" cy="2883136"/>
          </a:xfrm>
        </p:grpSpPr>
        <p:grpSp>
          <p:nvGrpSpPr>
            <p:cNvPr name="Group 12" id="12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-10800000">
            <a:off x="14038390" y="7616599"/>
            <a:ext cx="5340801" cy="5340801"/>
            <a:chOff x="0" y="0"/>
            <a:chExt cx="7121068" cy="7121068"/>
          </a:xfrm>
        </p:grpSpPr>
        <p:grpSp>
          <p:nvGrpSpPr>
            <p:cNvPr name="Group 19" id="19"/>
            <p:cNvGrpSpPr/>
            <p:nvPr/>
          </p:nvGrpSpPr>
          <p:grpSpPr>
            <a:xfrm rot="8100000">
              <a:off x="571824" y="1513889"/>
              <a:ext cx="5977420" cy="4093291"/>
              <a:chOff x="0" y="0"/>
              <a:chExt cx="1180725" cy="808551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5400000">
              <a:off x="182434" y="3986984"/>
              <a:ext cx="4144703" cy="2122862"/>
              <a:chOff x="0" y="0"/>
              <a:chExt cx="1388556" cy="7112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2707354" y="3059682"/>
            <a:ext cx="12873292" cy="4556918"/>
          </a:xfrm>
          <a:custGeom>
            <a:avLst/>
            <a:gdLst/>
            <a:ahLst/>
            <a:cxnLst/>
            <a:rect r="r" b="b" t="t" l="l"/>
            <a:pathLst>
              <a:path h="4556918" w="12873292">
                <a:moveTo>
                  <a:pt x="0" y="0"/>
                </a:moveTo>
                <a:lnTo>
                  <a:pt x="12873292" y="0"/>
                </a:lnTo>
                <a:lnTo>
                  <a:pt x="12873292" y="4556917"/>
                </a:lnTo>
                <a:lnTo>
                  <a:pt x="0" y="45569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362909" y="1044883"/>
            <a:ext cx="13562183" cy="1169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68"/>
              </a:lnSpc>
            </a:pPr>
            <a:r>
              <a:rPr lang="en-US" sz="683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Implementation Process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856110"/>
            <a:chOff x="0" y="0"/>
            <a:chExt cx="4274726" cy="23324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332473"/>
            </a:xfrm>
            <a:custGeom>
              <a:avLst/>
              <a:gdLst/>
              <a:ahLst/>
              <a:cxnLst/>
              <a:rect r="r" b="b" t="t" l="l"/>
              <a:pathLst>
                <a:path h="233247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332473"/>
                  </a:lnTo>
                  <a:lnTo>
                    <a:pt x="0" y="2332473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361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34717" y="3076575"/>
            <a:ext cx="15474705" cy="5322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6089"/>
              </a:lnSpc>
              <a:buAutoNum type="arabicPeriod" startAt="1"/>
            </a:pPr>
            <a:r>
              <a:rPr lang="en-US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TFIDF vectorizer and Naïve Bayes Classifier</a:t>
            </a:r>
          </a:p>
          <a:p>
            <a:pPr algn="just" marL="647700" indent="-323850" lvl="1">
              <a:lnSpc>
                <a:spcPts val="6089"/>
              </a:lnSpc>
              <a:buAutoNum type="arabicPeriod" startAt="1"/>
            </a:pPr>
            <a:r>
              <a:rPr lang="en-US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FASTTEXT embedding layer and Conditional Random Field(CRF)</a:t>
            </a:r>
          </a:p>
          <a:p>
            <a:pPr algn="just" marL="647700" indent="-323850" lvl="1">
              <a:lnSpc>
                <a:spcPts val="6089"/>
              </a:lnSpc>
              <a:buAutoNum type="arabicPeriod" startAt="1"/>
            </a:pPr>
            <a:r>
              <a:rPr lang="en-US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FASTTEXT + BiLSTM +CRF</a:t>
            </a:r>
          </a:p>
          <a:p>
            <a:pPr algn="just" marL="647700" indent="-323850" lvl="1">
              <a:lnSpc>
                <a:spcPts val="6089"/>
              </a:lnSpc>
              <a:buAutoNum type="arabicPeriod" startAt="1"/>
            </a:pPr>
            <a:r>
              <a:rPr lang="en-US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FASTTEXT + BiLSTM + Character CNN + CRF</a:t>
            </a:r>
          </a:p>
          <a:p>
            <a:pPr algn="just" marL="647700" indent="-323850" lvl="1">
              <a:lnSpc>
                <a:spcPts val="6089"/>
              </a:lnSpc>
              <a:buAutoNum type="arabicPeriod" startAt="1"/>
            </a:pPr>
            <a:r>
              <a:rPr lang="en-US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DistilBERT</a:t>
            </a:r>
          </a:p>
          <a:p>
            <a:pPr algn="just" marL="647700" indent="-323850" lvl="1">
              <a:lnSpc>
                <a:spcPts val="6089"/>
              </a:lnSpc>
              <a:buAutoNum type="arabicPeriod" startAt="1"/>
            </a:pPr>
            <a:r>
              <a:rPr lang="en-US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DistilBERT + CRF</a:t>
            </a:r>
          </a:p>
          <a:p>
            <a:pPr algn="just" marL="647700" indent="-323850" lvl="1">
              <a:lnSpc>
                <a:spcPts val="6089"/>
              </a:lnSpc>
              <a:buAutoNum type="arabicPeriod" startAt="1"/>
            </a:pPr>
            <a:r>
              <a:rPr lang="en-US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DistilBERT+ BiLSTM + CRF</a:t>
            </a:r>
          </a:p>
        </p:txBody>
      </p:sp>
      <p:grpSp>
        <p:nvGrpSpPr>
          <p:cNvPr name="Group 6" id="6"/>
          <p:cNvGrpSpPr/>
          <p:nvPr/>
        </p:nvGrpSpPr>
        <p:grpSpPr>
          <a:xfrm rot="5400000">
            <a:off x="8564174" y="-3276094"/>
            <a:ext cx="1335145" cy="10137754"/>
            <a:chOff x="0" y="0"/>
            <a:chExt cx="285629" cy="21687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5629" cy="2168778"/>
            </a:xfrm>
            <a:custGeom>
              <a:avLst/>
              <a:gdLst/>
              <a:ahLst/>
              <a:cxnLst/>
              <a:rect r="r" b="b" t="t" l="l"/>
              <a:pathLst>
                <a:path h="2168778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168778"/>
                  </a:lnTo>
                  <a:lnTo>
                    <a:pt x="0" y="2168778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85629" cy="2197353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8476428" y="-3372605"/>
            <a:ext cx="1335145" cy="10137754"/>
            <a:chOff x="0" y="0"/>
            <a:chExt cx="285629" cy="21687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5629" cy="2168778"/>
            </a:xfrm>
            <a:custGeom>
              <a:avLst/>
              <a:gdLst/>
              <a:ahLst/>
              <a:cxnLst/>
              <a:rect r="r" b="b" t="t" l="l"/>
              <a:pathLst>
                <a:path h="2168778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168778"/>
                  </a:lnTo>
                  <a:lnTo>
                    <a:pt x="0" y="2168778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85629" cy="2197353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098158" y="1047886"/>
            <a:ext cx="10202465" cy="1284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48"/>
              </a:lnSpc>
            </a:pPr>
            <a:r>
              <a:rPr lang="en-US" sz="753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SELECTION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1035684" y="7178473"/>
            <a:ext cx="5340801" cy="5523679"/>
            <a:chOff x="0" y="0"/>
            <a:chExt cx="7121068" cy="7364905"/>
          </a:xfrm>
        </p:grpSpPr>
        <p:grpSp>
          <p:nvGrpSpPr>
            <p:cNvPr name="Group 14" id="14"/>
            <p:cNvGrpSpPr/>
            <p:nvPr/>
          </p:nvGrpSpPr>
          <p:grpSpPr>
            <a:xfrm rot="-8100000">
              <a:off x="571824" y="1757726"/>
              <a:ext cx="5977420" cy="4093291"/>
              <a:chOff x="0" y="0"/>
              <a:chExt cx="1180725" cy="80855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5400000">
              <a:off x="128691" y="1010921"/>
              <a:ext cx="4144703" cy="2122862"/>
              <a:chOff x="0" y="0"/>
              <a:chExt cx="1388556" cy="7112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-5400000">
            <a:off x="15592727" y="680647"/>
            <a:ext cx="3523645" cy="2162352"/>
            <a:chOff x="0" y="0"/>
            <a:chExt cx="4698194" cy="2883136"/>
          </a:xfrm>
        </p:grpSpPr>
        <p:grpSp>
          <p:nvGrpSpPr>
            <p:cNvPr name="Group 21" id="21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856110"/>
            <a:chOff x="0" y="0"/>
            <a:chExt cx="4274726" cy="23324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332473"/>
            </a:xfrm>
            <a:custGeom>
              <a:avLst/>
              <a:gdLst/>
              <a:ahLst/>
              <a:cxnLst/>
              <a:rect r="r" b="b" t="t" l="l"/>
              <a:pathLst>
                <a:path h="233247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332473"/>
                  </a:lnTo>
                  <a:lnTo>
                    <a:pt x="0" y="2332473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3610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8564174" y="-3276094"/>
            <a:ext cx="1335145" cy="10137754"/>
            <a:chOff x="0" y="0"/>
            <a:chExt cx="285629" cy="21687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5629" cy="2168778"/>
            </a:xfrm>
            <a:custGeom>
              <a:avLst/>
              <a:gdLst/>
              <a:ahLst/>
              <a:cxnLst/>
              <a:rect r="r" b="b" t="t" l="l"/>
              <a:pathLst>
                <a:path h="2168778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168778"/>
                  </a:lnTo>
                  <a:lnTo>
                    <a:pt x="0" y="2168778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85629" cy="2197353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8476428" y="-3372605"/>
            <a:ext cx="1335145" cy="10137754"/>
            <a:chOff x="0" y="0"/>
            <a:chExt cx="285629" cy="21687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5629" cy="2168778"/>
            </a:xfrm>
            <a:custGeom>
              <a:avLst/>
              <a:gdLst/>
              <a:ahLst/>
              <a:cxnLst/>
              <a:rect r="r" b="b" t="t" l="l"/>
              <a:pathLst>
                <a:path h="2168778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168778"/>
                  </a:lnTo>
                  <a:lnTo>
                    <a:pt x="0" y="2168778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85629" cy="2197353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098158" y="1047886"/>
            <a:ext cx="10202465" cy="1284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48"/>
              </a:lnSpc>
            </a:pPr>
            <a:r>
              <a:rPr lang="en-US" sz="753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BERT VS DISTILBERT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-1035684" y="7178473"/>
            <a:ext cx="5340801" cy="5523679"/>
            <a:chOff x="0" y="0"/>
            <a:chExt cx="7121068" cy="7364905"/>
          </a:xfrm>
        </p:grpSpPr>
        <p:grpSp>
          <p:nvGrpSpPr>
            <p:cNvPr name="Group 13" id="13"/>
            <p:cNvGrpSpPr/>
            <p:nvPr/>
          </p:nvGrpSpPr>
          <p:grpSpPr>
            <a:xfrm rot="-8100000">
              <a:off x="571824" y="1757726"/>
              <a:ext cx="5977420" cy="4093291"/>
              <a:chOff x="0" y="0"/>
              <a:chExt cx="1180725" cy="808551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5400000">
              <a:off x="128691" y="1010921"/>
              <a:ext cx="4144703" cy="2122862"/>
              <a:chOff x="0" y="0"/>
              <a:chExt cx="1388556" cy="7112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-5400000">
            <a:off x="15592727" y="680647"/>
            <a:ext cx="3523645" cy="2162352"/>
            <a:chOff x="0" y="0"/>
            <a:chExt cx="4698194" cy="2883136"/>
          </a:xfrm>
        </p:grpSpPr>
        <p:grpSp>
          <p:nvGrpSpPr>
            <p:cNvPr name="Group 20" id="20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6" id="26"/>
          <p:cNvSpPr txBox="true"/>
          <p:nvPr/>
        </p:nvSpPr>
        <p:spPr>
          <a:xfrm rot="0">
            <a:off x="3138389" y="2625031"/>
            <a:ext cx="13654747" cy="685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BERT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12 TRANSFORMER LAYERS (BASE VERSION) ~110M PARAMETERS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HIGH ACCURACY, BUT COMPUTATIONALLY EXPENSIVE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SLOWER INFERENCE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DISTILBERT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6 TRANSFORMER LAYERS (≈ HALF OF BERT)~66M PARAMETERS (40% FEWER)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RETAINS ~97% OF BERT’S PERFORMANCE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b="true" sz="24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60% FASTER INFERENCE, SMALLER MODEL SIZE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TRADE-OFF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BERT = HIGHER ACCURACY, MORE RESOURCES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DISTILBERT = NEARLY SAME ACCURACY, MUCH FASTER AND LIGHTER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3450" y="837209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659"/>
                </a:lnSpc>
              </a:pPr>
            </a:p>
            <a:p>
              <a:pPr algn="l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8866480" y="-5963425"/>
            <a:ext cx="1335145" cy="15450495"/>
            <a:chOff x="0" y="0"/>
            <a:chExt cx="285629" cy="33053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5629" cy="3305337"/>
            </a:xfrm>
            <a:custGeom>
              <a:avLst/>
              <a:gdLst/>
              <a:ahLst/>
              <a:cxnLst/>
              <a:rect r="r" b="b" t="t" l="l"/>
              <a:pathLst>
                <a:path h="3305337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305337"/>
                  </a:lnTo>
                  <a:lnTo>
                    <a:pt x="0" y="3305337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85629" cy="3333912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8866480" y="-5930593"/>
            <a:ext cx="1335145" cy="15253731"/>
            <a:chOff x="0" y="0"/>
            <a:chExt cx="285629" cy="32632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5629" cy="3263243"/>
            </a:xfrm>
            <a:custGeom>
              <a:avLst/>
              <a:gdLst/>
              <a:ahLst/>
              <a:cxnLst/>
              <a:rect r="r" b="b" t="t" l="l"/>
              <a:pathLst>
                <a:path h="3263243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263243"/>
                  </a:lnTo>
                  <a:lnTo>
                    <a:pt x="0" y="3263243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85629" cy="3291818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-828373" y="680647"/>
            <a:ext cx="3523645" cy="2162352"/>
            <a:chOff x="0" y="0"/>
            <a:chExt cx="4698194" cy="2883136"/>
          </a:xfrm>
        </p:grpSpPr>
        <p:grpSp>
          <p:nvGrpSpPr>
            <p:cNvPr name="Group 12" id="12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-10800000">
            <a:off x="14038390" y="7616599"/>
            <a:ext cx="5340801" cy="5340801"/>
            <a:chOff x="0" y="0"/>
            <a:chExt cx="7121068" cy="7121068"/>
          </a:xfrm>
        </p:grpSpPr>
        <p:grpSp>
          <p:nvGrpSpPr>
            <p:cNvPr name="Group 19" id="19"/>
            <p:cNvGrpSpPr/>
            <p:nvPr/>
          </p:nvGrpSpPr>
          <p:grpSpPr>
            <a:xfrm rot="8100000">
              <a:off x="571824" y="1513889"/>
              <a:ext cx="5977420" cy="4093291"/>
              <a:chOff x="0" y="0"/>
              <a:chExt cx="1180725" cy="808551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5400000">
              <a:off x="182434" y="3986984"/>
              <a:ext cx="4144703" cy="2122862"/>
              <a:chOff x="0" y="0"/>
              <a:chExt cx="1388556" cy="7112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5" id="25"/>
          <p:cNvSpPr txBox="true"/>
          <p:nvPr/>
        </p:nvSpPr>
        <p:spPr>
          <a:xfrm rot="0">
            <a:off x="2362909" y="1277635"/>
            <a:ext cx="1356218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Preparation for DistilBERT NER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579232" y="4472033"/>
            <a:ext cx="8587680" cy="4287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5"/>
              </a:lnSpc>
              <a:spcBef>
                <a:spcPct val="0"/>
              </a:spcBef>
            </a:pPr>
            <a:r>
              <a:rPr lang="en-US" b="true" sz="2211">
                <a:solidFill>
                  <a:srgbClr val="D1141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RAW TOKENS + LABELS</a:t>
            </a:r>
          </a:p>
          <a:p>
            <a:pPr algn="ctr">
              <a:lnSpc>
                <a:spcPts val="3095"/>
              </a:lnSpc>
              <a:spcBef>
                <a:spcPct val="0"/>
              </a:spcBef>
            </a:pPr>
            <a:r>
              <a:rPr lang="en-US" b="true" sz="2211">
                <a:solidFill>
                  <a:srgbClr val="D1141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↓</a:t>
            </a:r>
          </a:p>
          <a:p>
            <a:pPr algn="ctr">
              <a:lnSpc>
                <a:spcPts val="3095"/>
              </a:lnSpc>
              <a:spcBef>
                <a:spcPct val="0"/>
              </a:spcBef>
            </a:pPr>
            <a:r>
              <a:rPr lang="en-US" b="true" sz="2211">
                <a:solidFill>
                  <a:srgbClr val="D1141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TOKENIZE_AND_ALIGN()</a:t>
            </a:r>
          </a:p>
          <a:p>
            <a:pPr algn="ctr">
              <a:lnSpc>
                <a:spcPts val="3095"/>
              </a:lnSpc>
              <a:spcBef>
                <a:spcPct val="0"/>
              </a:spcBef>
            </a:pPr>
            <a:r>
              <a:rPr lang="en-US" b="true" sz="2211">
                <a:solidFill>
                  <a:srgbClr val="D1141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↓</a:t>
            </a:r>
          </a:p>
          <a:p>
            <a:pPr algn="ctr">
              <a:lnSpc>
                <a:spcPts val="3095"/>
              </a:lnSpc>
              <a:spcBef>
                <a:spcPct val="0"/>
              </a:spcBef>
            </a:pPr>
            <a:r>
              <a:rPr lang="en-US" b="true" sz="2211">
                <a:solidFill>
                  <a:srgbClr val="D1141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ENCODINGS {"INPUT_IDS", "ATTENTION_MASK", "LABELS"}</a:t>
            </a:r>
          </a:p>
          <a:p>
            <a:pPr algn="ctr">
              <a:lnSpc>
                <a:spcPts val="3095"/>
              </a:lnSpc>
              <a:spcBef>
                <a:spcPct val="0"/>
              </a:spcBef>
            </a:pPr>
            <a:r>
              <a:rPr lang="en-US" b="true" sz="2211">
                <a:solidFill>
                  <a:srgbClr val="D1141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↓</a:t>
            </a:r>
          </a:p>
          <a:p>
            <a:pPr algn="ctr">
              <a:lnSpc>
                <a:spcPts val="3095"/>
              </a:lnSpc>
              <a:spcBef>
                <a:spcPct val="0"/>
              </a:spcBef>
            </a:pPr>
            <a:r>
              <a:rPr lang="en-US" b="true" sz="2211">
                <a:solidFill>
                  <a:srgbClr val="D1141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NERDATASET</a:t>
            </a:r>
          </a:p>
          <a:p>
            <a:pPr algn="ctr">
              <a:lnSpc>
                <a:spcPts val="3095"/>
              </a:lnSpc>
              <a:spcBef>
                <a:spcPct val="0"/>
              </a:spcBef>
            </a:pPr>
            <a:r>
              <a:rPr lang="en-US" b="true" sz="2211">
                <a:solidFill>
                  <a:srgbClr val="D1141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↓</a:t>
            </a:r>
          </a:p>
          <a:p>
            <a:pPr algn="ctr">
              <a:lnSpc>
                <a:spcPts val="3095"/>
              </a:lnSpc>
              <a:spcBef>
                <a:spcPct val="0"/>
              </a:spcBef>
            </a:pPr>
            <a:r>
              <a:rPr lang="en-US" b="true" sz="2211">
                <a:solidFill>
                  <a:srgbClr val="D1141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DATALOADER (BATCHING)</a:t>
            </a:r>
          </a:p>
          <a:p>
            <a:pPr algn="ctr">
              <a:lnSpc>
                <a:spcPts val="3095"/>
              </a:lnSpc>
              <a:spcBef>
                <a:spcPct val="0"/>
              </a:spcBef>
            </a:pPr>
            <a:r>
              <a:rPr lang="en-US" b="true" sz="2211">
                <a:solidFill>
                  <a:srgbClr val="D1141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↓</a:t>
            </a:r>
          </a:p>
          <a:p>
            <a:pPr algn="ctr">
              <a:lnSpc>
                <a:spcPts val="3095"/>
              </a:lnSpc>
              <a:spcBef>
                <a:spcPct val="0"/>
              </a:spcBef>
            </a:pPr>
            <a:r>
              <a:rPr lang="en-US" b="true" sz="2211">
                <a:solidFill>
                  <a:srgbClr val="D1141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DISTILBERT MODEL (LOSS IGNORES -100)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808805" y="2876580"/>
            <a:ext cx="13029781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GOAL: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ALIGN WORD-LEVEL TOKENS &amp; BIO LABELS WITH SUBWORD TOKENS (FOR DISTILBERT)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3450" y="837209"/>
            <a:ext cx="16230600" cy="9449791"/>
            <a:chOff x="0" y="0"/>
            <a:chExt cx="4274726" cy="24888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488834"/>
            </a:xfrm>
            <a:custGeom>
              <a:avLst/>
              <a:gdLst/>
              <a:ahLst/>
              <a:cxnLst/>
              <a:rect r="r" b="b" t="t" l="l"/>
              <a:pathLst>
                <a:path h="2488834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488834"/>
                  </a:lnTo>
                  <a:lnTo>
                    <a:pt x="0" y="2488834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5174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659"/>
                </a:lnSpc>
              </a:pPr>
            </a:p>
            <a:p>
              <a:pPr algn="l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8866480" y="-5963425"/>
            <a:ext cx="1335145" cy="15450495"/>
            <a:chOff x="0" y="0"/>
            <a:chExt cx="285629" cy="33053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5629" cy="3305337"/>
            </a:xfrm>
            <a:custGeom>
              <a:avLst/>
              <a:gdLst/>
              <a:ahLst/>
              <a:cxnLst/>
              <a:rect r="r" b="b" t="t" l="l"/>
              <a:pathLst>
                <a:path h="3305337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305337"/>
                  </a:lnTo>
                  <a:lnTo>
                    <a:pt x="0" y="3305337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85629" cy="3333912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8866480" y="-5930593"/>
            <a:ext cx="1335145" cy="15253731"/>
            <a:chOff x="0" y="0"/>
            <a:chExt cx="285629" cy="32632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5629" cy="3263243"/>
            </a:xfrm>
            <a:custGeom>
              <a:avLst/>
              <a:gdLst/>
              <a:ahLst/>
              <a:cxnLst/>
              <a:rect r="r" b="b" t="t" l="l"/>
              <a:pathLst>
                <a:path h="3263243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263243"/>
                  </a:lnTo>
                  <a:lnTo>
                    <a:pt x="0" y="3263243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85629" cy="3291818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-828373" y="680647"/>
            <a:ext cx="3523645" cy="2162352"/>
            <a:chOff x="0" y="0"/>
            <a:chExt cx="4698194" cy="2883136"/>
          </a:xfrm>
        </p:grpSpPr>
        <p:grpSp>
          <p:nvGrpSpPr>
            <p:cNvPr name="Group 12" id="12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-10800000">
            <a:off x="14038390" y="7616599"/>
            <a:ext cx="5340801" cy="5340801"/>
            <a:chOff x="0" y="0"/>
            <a:chExt cx="7121068" cy="7121068"/>
          </a:xfrm>
        </p:grpSpPr>
        <p:grpSp>
          <p:nvGrpSpPr>
            <p:cNvPr name="Group 19" id="19"/>
            <p:cNvGrpSpPr/>
            <p:nvPr/>
          </p:nvGrpSpPr>
          <p:grpSpPr>
            <a:xfrm rot="8100000">
              <a:off x="571824" y="1513889"/>
              <a:ext cx="5977420" cy="4093291"/>
              <a:chOff x="0" y="0"/>
              <a:chExt cx="1180725" cy="808551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5400000">
              <a:off x="182434" y="3986984"/>
              <a:ext cx="4144703" cy="2122862"/>
              <a:chOff x="0" y="0"/>
              <a:chExt cx="1388556" cy="7112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5" id="25"/>
          <p:cNvSpPr txBox="true"/>
          <p:nvPr/>
        </p:nvSpPr>
        <p:spPr>
          <a:xfrm rot="0">
            <a:off x="2362909" y="1277635"/>
            <a:ext cx="1356218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Preparation for DistilBERT NER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79352" y="2694978"/>
            <a:ext cx="7228534" cy="6871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11"/>
              </a:lnSpc>
            </a:pPr>
            <a:r>
              <a:rPr lang="en-US" sz="207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PIPELINE STEPS</a:t>
            </a:r>
          </a:p>
          <a:p>
            <a:pPr algn="just">
              <a:lnSpc>
                <a:spcPts val="2911"/>
              </a:lnSpc>
            </a:pPr>
          </a:p>
          <a:p>
            <a:pPr algn="just" marL="449023" indent="-224511" lvl="1">
              <a:lnSpc>
                <a:spcPts val="2911"/>
              </a:lnSpc>
              <a:buAutoNum type="arabicPeriod" startAt="1"/>
            </a:pPr>
            <a:r>
              <a:rPr lang="en-US" sz="207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Raw Sentences (pre-segmented Burmese words)</a:t>
            </a:r>
          </a:p>
          <a:p>
            <a:pPr algn="just" marL="898046" indent="-299349" lvl="2">
              <a:lnSpc>
                <a:spcPts val="2911"/>
              </a:lnSpc>
              <a:buFont typeface="Arial"/>
              <a:buChar char="⚬"/>
            </a:pPr>
            <a:r>
              <a:rPr lang="en-US" sz="207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Example: ["ရန်ကုန်", "မြို့"]</a:t>
            </a:r>
          </a:p>
          <a:p>
            <a:pPr algn="just" marL="898046" indent="-299349" lvl="2">
              <a:lnSpc>
                <a:spcPts val="2911"/>
              </a:lnSpc>
              <a:buFont typeface="Arial"/>
              <a:buChar char="⚬"/>
            </a:pPr>
            <a:r>
              <a:rPr lang="en-US" sz="207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Labels: ["B-LOC", "I-LOC"]</a:t>
            </a:r>
          </a:p>
          <a:p>
            <a:pPr algn="just" marL="449023" indent="-224511" lvl="1">
              <a:lnSpc>
                <a:spcPts val="2911"/>
              </a:lnSpc>
              <a:buAutoNum type="arabicPeriod" startAt="1"/>
            </a:pPr>
            <a:r>
              <a:rPr lang="en-US" sz="207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Tokenize &amp; Align (tokenize_and_align)</a:t>
            </a:r>
          </a:p>
          <a:p>
            <a:pPr algn="just" marL="898046" indent="-299349" lvl="2">
              <a:lnSpc>
                <a:spcPts val="2911"/>
              </a:lnSpc>
              <a:buFont typeface="Arial"/>
              <a:buChar char="⚬"/>
            </a:pPr>
            <a:r>
              <a:rPr lang="en-US" sz="207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Hugging Face tokenizer with is_split_into_words=True</a:t>
            </a:r>
          </a:p>
          <a:p>
            <a:pPr algn="just" marL="898046" indent="-299349" lvl="2">
              <a:lnSpc>
                <a:spcPts val="2911"/>
              </a:lnSpc>
              <a:buFont typeface="Arial"/>
              <a:buChar char="⚬"/>
            </a:pPr>
            <a:r>
              <a:rPr lang="en-US" sz="207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Split words → subwords</a:t>
            </a:r>
          </a:p>
          <a:p>
            <a:pPr algn="just" marL="898046" indent="-299349" lvl="2">
              <a:lnSpc>
                <a:spcPts val="2911"/>
              </a:lnSpc>
              <a:buFont typeface="Arial"/>
              <a:buChar char="⚬"/>
            </a:pPr>
            <a:r>
              <a:rPr lang="en-US" sz="207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Align labels:</a:t>
            </a:r>
          </a:p>
          <a:p>
            <a:pPr algn="just" marL="1347069" indent="-336767" lvl="3">
              <a:lnSpc>
                <a:spcPts val="2911"/>
              </a:lnSpc>
              <a:buFont typeface="Arial"/>
              <a:buChar char="￭"/>
            </a:pPr>
            <a:r>
              <a:rPr lang="en-US" sz="207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First subword = original label</a:t>
            </a:r>
          </a:p>
          <a:p>
            <a:pPr algn="just" marL="1347069" indent="-336767" lvl="3">
              <a:lnSpc>
                <a:spcPts val="2911"/>
              </a:lnSpc>
              <a:buFont typeface="Arial"/>
              <a:buChar char="￭"/>
            </a:pPr>
            <a:r>
              <a:rPr lang="en-US" sz="207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Extra subwords = I-XXX (or same as O)</a:t>
            </a:r>
          </a:p>
          <a:p>
            <a:pPr algn="just" marL="898046" indent="-299349" lvl="2">
              <a:lnSpc>
                <a:spcPts val="2911"/>
              </a:lnSpc>
              <a:buFont typeface="Arial"/>
              <a:buChar char="⚬"/>
            </a:pPr>
            <a:r>
              <a:rPr lang="en-US" sz="207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Assign -100 to [CLS], [SEP], and [PAD]\</a:t>
            </a:r>
          </a:p>
          <a:p>
            <a:pPr algn="just" marL="449023" indent="-224511" lvl="1">
              <a:lnSpc>
                <a:spcPts val="2911"/>
              </a:lnSpc>
              <a:buAutoNum type="arabicPeriod" startAt="1"/>
            </a:pPr>
            <a:r>
              <a:rPr lang="en-US" sz="207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NERDataset(encodings)</a:t>
            </a:r>
          </a:p>
          <a:p>
            <a:pPr algn="just" marL="898046" indent="-299349" lvl="2">
              <a:lnSpc>
                <a:spcPts val="2911"/>
              </a:lnSpc>
              <a:buFont typeface="Arial"/>
              <a:buChar char="⚬"/>
            </a:pPr>
            <a:r>
              <a:rPr lang="en-US" sz="207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Wraps into dictionary per sentence:</a:t>
            </a:r>
          </a:p>
          <a:p>
            <a:pPr algn="just" marL="898046" indent="-299349" lvl="2">
              <a:lnSpc>
                <a:spcPts val="2911"/>
              </a:lnSpc>
              <a:buFont typeface="Arial"/>
              <a:buChar char="⚬"/>
            </a:pPr>
            <a:r>
              <a:rPr lang="en-US" sz="207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{"input_ids","attention_mask","labels"}</a:t>
            </a:r>
          </a:p>
          <a:p>
            <a:pPr algn="just">
              <a:lnSpc>
                <a:spcPts val="2911"/>
              </a:lnSpc>
              <a:spcBef>
                <a:spcPct val="0"/>
              </a:spcBef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9534052" y="2881115"/>
            <a:ext cx="7253898" cy="5304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2"/>
              </a:lnSpc>
            </a:pPr>
            <a:r>
              <a:rPr lang="en-US" sz="223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4.DATALOADER(DATASET)</a:t>
            </a:r>
          </a:p>
          <a:p>
            <a:pPr algn="just" marL="483536" indent="-241768" lvl="1">
              <a:lnSpc>
                <a:spcPts val="3292"/>
              </a:lnSpc>
              <a:buFont typeface="Arial"/>
              <a:buChar char="•"/>
            </a:pPr>
            <a:r>
              <a:rPr lang="en-US" sz="223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BATCHES</a:t>
            </a:r>
            <a:r>
              <a:rPr lang="en-US" sz="223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sentences → [batch_size, MAX_LEN] tensors</a:t>
            </a:r>
          </a:p>
          <a:p>
            <a:pPr algn="just" marL="483536" indent="-241768" lvl="1">
              <a:lnSpc>
                <a:spcPts val="3292"/>
              </a:lnSpc>
              <a:buFont typeface="Arial"/>
              <a:buChar char="•"/>
            </a:pPr>
            <a:r>
              <a:rPr lang="en-US" sz="223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Example batch:</a:t>
            </a:r>
          </a:p>
          <a:p>
            <a:pPr algn="just" marL="967071" indent="-322357" lvl="2">
              <a:lnSpc>
                <a:spcPts val="3292"/>
              </a:lnSpc>
              <a:buFont typeface="Arial"/>
              <a:buChar char="⚬"/>
            </a:pPr>
            <a:r>
              <a:rPr lang="en-US" sz="223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INPUT_ID</a:t>
            </a:r>
            <a:r>
              <a:rPr lang="en-US" sz="223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s: [[101, 34567, 45678, 102, 0,...]]</a:t>
            </a:r>
          </a:p>
          <a:p>
            <a:pPr algn="just" marL="967071" indent="-322357" lvl="2">
              <a:lnSpc>
                <a:spcPts val="3292"/>
              </a:lnSpc>
              <a:buFont typeface="Arial"/>
              <a:buChar char="⚬"/>
            </a:pPr>
            <a:r>
              <a:rPr lang="en-US" sz="223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attention_mask: [[1, 1, 1, 1, 0,...]]</a:t>
            </a:r>
          </a:p>
          <a:p>
            <a:pPr algn="just" marL="967071" indent="-322357" lvl="2">
              <a:lnSpc>
                <a:spcPts val="3292"/>
              </a:lnSpc>
              <a:buFont typeface="Arial"/>
              <a:buChar char="⚬"/>
            </a:pPr>
            <a:r>
              <a:rPr lang="en-US" sz="223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labels: [[-100, 1, 2, -100,...]]</a:t>
            </a:r>
          </a:p>
          <a:p>
            <a:pPr algn="just">
              <a:lnSpc>
                <a:spcPts val="3292"/>
              </a:lnSpc>
            </a:pPr>
            <a:r>
              <a:rPr lang="en-US" sz="223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5.</a:t>
            </a:r>
            <a:r>
              <a:rPr lang="en-US" sz="223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F</a:t>
            </a:r>
            <a:r>
              <a:rPr lang="en-US" sz="223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eed into DistilBERT</a:t>
            </a:r>
          </a:p>
          <a:p>
            <a:pPr algn="just" marL="483536" indent="-241768" lvl="1">
              <a:lnSpc>
                <a:spcPts val="3292"/>
              </a:lnSpc>
              <a:buFont typeface="Arial"/>
              <a:buChar char="•"/>
            </a:pPr>
            <a:r>
              <a:rPr lang="en-US" sz="223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input_ids → embeddings</a:t>
            </a:r>
          </a:p>
          <a:p>
            <a:pPr algn="just" marL="483536" indent="-241768" lvl="1">
              <a:lnSpc>
                <a:spcPts val="3292"/>
              </a:lnSpc>
              <a:buFont typeface="Arial"/>
              <a:buChar char="•"/>
            </a:pPr>
            <a:r>
              <a:rPr lang="en-US" sz="223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attention_mask → mask padding</a:t>
            </a:r>
          </a:p>
          <a:p>
            <a:pPr algn="just" marL="483536" indent="-241768" lvl="1">
              <a:lnSpc>
                <a:spcPts val="3292"/>
              </a:lnSpc>
              <a:buFont typeface="Arial"/>
              <a:buChar char="•"/>
            </a:pPr>
            <a:r>
              <a:rPr lang="en-US" sz="223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labels → compute loss (ignore -100)</a:t>
            </a:r>
          </a:p>
          <a:p>
            <a:pPr algn="just">
              <a:lnSpc>
                <a:spcPts val="3292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3584"/>
            <a:ext cx="16230600" cy="9781225"/>
            <a:chOff x="0" y="0"/>
            <a:chExt cx="4274726" cy="25761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576125"/>
            </a:xfrm>
            <a:custGeom>
              <a:avLst/>
              <a:gdLst/>
              <a:ahLst/>
              <a:cxnLst/>
              <a:rect r="r" b="b" t="t" l="l"/>
              <a:pathLst>
                <a:path h="2576125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576125"/>
                  </a:lnTo>
                  <a:lnTo>
                    <a:pt x="0" y="25761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60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53394" y="1922773"/>
            <a:ext cx="15474705" cy="708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Extension of Word2Vec → Learns word embeddings, but more powerful.</a:t>
            </a:r>
          </a:p>
          <a:p>
            <a:pPr algn="just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Uses Subword Information → Breaks words into character n-grams (e.g., “playing” → pla, lay, ing).</a:t>
            </a:r>
          </a:p>
          <a:p>
            <a:pPr algn="just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Handles Rare &amp; OOV Words → Can create embeddings for unseen words from their subwords.</a:t>
            </a:r>
          </a:p>
          <a:p>
            <a:pPr algn="just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Lightweight &amp; Fast → Efficient training, scalable to very large text corpora.</a:t>
            </a:r>
          </a:p>
          <a:p>
            <a:pPr algn="just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Applications → Text classification, sentiment analysis, language ID, embeddings for NLP tasks.</a:t>
            </a:r>
          </a:p>
          <a:p>
            <a:pPr algn="just" marL="647700" indent="-323850" lvl="1">
              <a:lnSpc>
                <a:spcPts val="5100"/>
              </a:lnSpc>
              <a:buFont typeface="Arial"/>
              <a:buChar char="•"/>
            </a:pPr>
            <a:r>
              <a:rPr lang="en-US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Unlike Word2Vec, FastText learns from parts of words, making it more robust to rare words and morphological variations.</a:t>
            </a:r>
          </a:p>
          <a:p>
            <a:pPr algn="just">
              <a:lnSpc>
                <a:spcPts val="5100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5400000">
            <a:off x="8509713" y="-6782839"/>
            <a:ext cx="1335145" cy="15623079"/>
            <a:chOff x="0" y="0"/>
            <a:chExt cx="285629" cy="33422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5629" cy="3342258"/>
            </a:xfrm>
            <a:custGeom>
              <a:avLst/>
              <a:gdLst/>
              <a:ahLst/>
              <a:cxnLst/>
              <a:rect r="r" b="b" t="t" l="l"/>
              <a:pathLst>
                <a:path h="3342258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342258"/>
                  </a:lnTo>
                  <a:lnTo>
                    <a:pt x="0" y="3342258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85629" cy="3370833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8475281" y="-6736979"/>
            <a:ext cx="1512255" cy="15193382"/>
            <a:chOff x="0" y="0"/>
            <a:chExt cx="323518" cy="32503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3518" cy="3250333"/>
            </a:xfrm>
            <a:custGeom>
              <a:avLst/>
              <a:gdLst/>
              <a:ahLst/>
              <a:cxnLst/>
              <a:rect r="r" b="b" t="t" l="l"/>
              <a:pathLst>
                <a:path h="3250333" w="323518">
                  <a:moveTo>
                    <a:pt x="0" y="0"/>
                  </a:moveTo>
                  <a:lnTo>
                    <a:pt x="323518" y="0"/>
                  </a:lnTo>
                  <a:lnTo>
                    <a:pt x="323518" y="3250333"/>
                  </a:lnTo>
                  <a:lnTo>
                    <a:pt x="0" y="3250333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23518" cy="3278908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247032" y="124647"/>
            <a:ext cx="13968753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FASTTEXT: WORD REPRESENTATION BY FACEBOOK AI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1035684" y="7178473"/>
            <a:ext cx="5340801" cy="5523679"/>
            <a:chOff x="0" y="0"/>
            <a:chExt cx="7121068" cy="7364905"/>
          </a:xfrm>
        </p:grpSpPr>
        <p:grpSp>
          <p:nvGrpSpPr>
            <p:cNvPr name="Group 14" id="14"/>
            <p:cNvGrpSpPr/>
            <p:nvPr/>
          </p:nvGrpSpPr>
          <p:grpSpPr>
            <a:xfrm rot="-8100000">
              <a:off x="571824" y="1757726"/>
              <a:ext cx="5977420" cy="4093291"/>
              <a:chOff x="0" y="0"/>
              <a:chExt cx="1180725" cy="80855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5400000">
              <a:off x="128691" y="1010921"/>
              <a:ext cx="4144703" cy="2122862"/>
              <a:chOff x="0" y="0"/>
              <a:chExt cx="1388556" cy="7112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-5400000">
            <a:off x="15592727" y="680647"/>
            <a:ext cx="3523645" cy="2162352"/>
            <a:chOff x="0" y="0"/>
            <a:chExt cx="4698194" cy="2883136"/>
          </a:xfrm>
        </p:grpSpPr>
        <p:grpSp>
          <p:nvGrpSpPr>
            <p:cNvPr name="Group 21" id="21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3584"/>
            <a:ext cx="16230600" cy="9781225"/>
            <a:chOff x="0" y="0"/>
            <a:chExt cx="4274726" cy="25761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576125"/>
            </a:xfrm>
            <a:custGeom>
              <a:avLst/>
              <a:gdLst/>
              <a:ahLst/>
              <a:cxnLst/>
              <a:rect r="r" b="b" t="t" l="l"/>
              <a:pathLst>
                <a:path h="2576125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576125"/>
                  </a:lnTo>
                  <a:lnTo>
                    <a:pt x="0" y="25761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60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53394" y="1913248"/>
            <a:ext cx="15474705" cy="6892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45"/>
              </a:lnSpc>
            </a:pPr>
            <a:r>
              <a:rPr lang="en-US" sz="21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🔹 Process</a:t>
            </a:r>
          </a:p>
          <a:p>
            <a:pPr algn="just" marL="474979" indent="-237490" lvl="1">
              <a:lnSpc>
                <a:spcPts val="4245"/>
              </a:lnSpc>
              <a:buFont typeface="Arial"/>
              <a:buChar char="•"/>
            </a:pPr>
            <a:r>
              <a:rPr lang="en-US" sz="21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 </a:t>
            </a:r>
            <a:r>
              <a:rPr lang="en-US" sz="21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pretrained FastText on dataset, then extracted its word vectors to initialize the embedding layer of transformer model.</a:t>
            </a:r>
          </a:p>
          <a:p>
            <a:pPr algn="just" marL="474979" indent="-237490" lvl="1">
              <a:lnSpc>
                <a:spcPts val="4245"/>
              </a:lnSpc>
              <a:buFont typeface="Arial"/>
              <a:buChar char="•"/>
            </a:pPr>
            <a:r>
              <a:rPr lang="en-US" sz="21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For words found in FastText → their pretrained vectors are used.</a:t>
            </a:r>
          </a:p>
          <a:p>
            <a:pPr algn="just" marL="474979" indent="-237490" lvl="1">
              <a:lnSpc>
                <a:spcPts val="4245"/>
              </a:lnSpc>
              <a:buFont typeface="Arial"/>
              <a:buChar char="•"/>
            </a:pPr>
            <a:r>
              <a:rPr lang="en-US" sz="21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For words not found in FastText during initialization → they are assigned a random vector, which is then fine-tuned via backpropagation.</a:t>
            </a:r>
          </a:p>
          <a:p>
            <a:pPr algn="just" marL="474979" indent="-237490" lvl="1">
              <a:lnSpc>
                <a:spcPts val="4245"/>
              </a:lnSpc>
              <a:buFont typeface="Arial"/>
              <a:buChar char="•"/>
            </a:pPr>
            <a:r>
              <a:rPr lang="en-US" sz="21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At inference, any token not in training vocab is mapped to &lt;UNK&gt; and shares the same learned embedding.</a:t>
            </a:r>
          </a:p>
          <a:p>
            <a:pPr algn="just">
              <a:lnSpc>
                <a:spcPts val="4245"/>
              </a:lnSpc>
            </a:pPr>
            <a:r>
              <a:rPr lang="en-US" sz="21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Benefit</a:t>
            </a:r>
          </a:p>
          <a:p>
            <a:pPr algn="just" marL="474979" indent="-237490" lvl="1">
              <a:lnSpc>
                <a:spcPts val="4245"/>
              </a:lnSpc>
              <a:buFont typeface="Arial"/>
              <a:buChar char="•"/>
            </a:pPr>
            <a:r>
              <a:rPr lang="en-US" sz="21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</a:t>
            </a:r>
            <a:r>
              <a:rPr lang="en-US" sz="21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odel starts with good pretrained embeddings instead of training from scratch.</a:t>
            </a:r>
          </a:p>
          <a:p>
            <a:pPr algn="just">
              <a:lnSpc>
                <a:spcPts val="4245"/>
              </a:lnSpc>
            </a:pPr>
            <a:r>
              <a:rPr lang="en-US" sz="21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Limitation</a:t>
            </a:r>
          </a:p>
          <a:p>
            <a:pPr algn="just" marL="474979" indent="-237490" lvl="1">
              <a:lnSpc>
                <a:spcPts val="4245"/>
              </a:lnSpc>
              <a:buFont typeface="Arial"/>
              <a:buChar char="•"/>
            </a:pPr>
            <a:r>
              <a:rPr lang="en-US" sz="21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FastText’s dynamic subword OOV handling is lost, since the embedding layer is now static lookup only.</a:t>
            </a:r>
          </a:p>
          <a:p>
            <a:pPr algn="just">
              <a:lnSpc>
                <a:spcPts val="4245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5400000">
            <a:off x="8509713" y="-6782839"/>
            <a:ext cx="1335145" cy="15623079"/>
            <a:chOff x="0" y="0"/>
            <a:chExt cx="285629" cy="33422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5629" cy="3342258"/>
            </a:xfrm>
            <a:custGeom>
              <a:avLst/>
              <a:gdLst/>
              <a:ahLst/>
              <a:cxnLst/>
              <a:rect r="r" b="b" t="t" l="l"/>
              <a:pathLst>
                <a:path h="3342258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342258"/>
                  </a:lnTo>
                  <a:lnTo>
                    <a:pt x="0" y="3342258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85629" cy="3370833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8475281" y="-6736979"/>
            <a:ext cx="1512255" cy="15193382"/>
            <a:chOff x="0" y="0"/>
            <a:chExt cx="323518" cy="32503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3518" cy="3250333"/>
            </a:xfrm>
            <a:custGeom>
              <a:avLst/>
              <a:gdLst/>
              <a:ahLst/>
              <a:cxnLst/>
              <a:rect r="r" b="b" t="t" l="l"/>
              <a:pathLst>
                <a:path h="3250333" w="323518">
                  <a:moveTo>
                    <a:pt x="0" y="0"/>
                  </a:moveTo>
                  <a:lnTo>
                    <a:pt x="323518" y="0"/>
                  </a:lnTo>
                  <a:lnTo>
                    <a:pt x="323518" y="3250333"/>
                  </a:lnTo>
                  <a:lnTo>
                    <a:pt x="0" y="3250333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23518" cy="3278908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247032" y="431087"/>
            <a:ext cx="1396875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FASTTEXT SETUP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1035684" y="7178473"/>
            <a:ext cx="5340801" cy="5523679"/>
            <a:chOff x="0" y="0"/>
            <a:chExt cx="7121068" cy="7364905"/>
          </a:xfrm>
        </p:grpSpPr>
        <p:grpSp>
          <p:nvGrpSpPr>
            <p:cNvPr name="Group 14" id="14"/>
            <p:cNvGrpSpPr/>
            <p:nvPr/>
          </p:nvGrpSpPr>
          <p:grpSpPr>
            <a:xfrm rot="-8100000">
              <a:off x="571824" y="1757726"/>
              <a:ext cx="5977420" cy="4093291"/>
              <a:chOff x="0" y="0"/>
              <a:chExt cx="1180725" cy="80855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5400000">
              <a:off x="128691" y="1010921"/>
              <a:ext cx="4144703" cy="2122862"/>
              <a:chOff x="0" y="0"/>
              <a:chExt cx="1388556" cy="7112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-5400000">
            <a:off x="15592727" y="680647"/>
            <a:ext cx="3523645" cy="2162352"/>
            <a:chOff x="0" y="0"/>
            <a:chExt cx="4698194" cy="2883136"/>
          </a:xfrm>
        </p:grpSpPr>
        <p:grpSp>
          <p:nvGrpSpPr>
            <p:cNvPr name="Group 21" id="21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3584"/>
            <a:ext cx="16230600" cy="9781225"/>
            <a:chOff x="0" y="0"/>
            <a:chExt cx="4274726" cy="25761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576125"/>
            </a:xfrm>
            <a:custGeom>
              <a:avLst/>
              <a:gdLst/>
              <a:ahLst/>
              <a:cxnLst/>
              <a:rect r="r" b="b" t="t" l="l"/>
              <a:pathLst>
                <a:path h="2576125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576125"/>
                  </a:lnTo>
                  <a:lnTo>
                    <a:pt x="0" y="257612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60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53394" y="1894198"/>
            <a:ext cx="15474705" cy="736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4899"/>
              </a:lnSpc>
              <a:buFont typeface="Arial"/>
              <a:buChar char="•"/>
            </a:pPr>
            <a:r>
              <a:rPr lang="en-US" sz="24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probabilistic model for structured prediction that considers the entire sequence of labels rather than predicting each label independently.</a:t>
            </a:r>
          </a:p>
          <a:p>
            <a:pPr algn="just" marL="539749" indent="-269875" lvl="1">
              <a:lnSpc>
                <a:spcPts val="4899"/>
              </a:lnSpc>
              <a:buFont typeface="Arial"/>
              <a:buChar char="•"/>
            </a:pPr>
            <a:r>
              <a:rPr lang="en-US" sz="24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Sequence Labeling Model → Predicts sequence of tags (e.g., NER, POS tagging).</a:t>
            </a:r>
          </a:p>
          <a:p>
            <a:pPr algn="just" marL="539749" indent="-269875" lvl="1">
              <a:lnSpc>
                <a:spcPts val="4899"/>
              </a:lnSpc>
              <a:buFont typeface="Arial"/>
              <a:buChar char="•"/>
            </a:pPr>
            <a:r>
              <a:rPr lang="en-US" sz="24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Captures Dependencies → Considers relationships between neighboring labels (e.g., B-PER likely followed by I-PER).</a:t>
            </a:r>
          </a:p>
          <a:p>
            <a:pPr algn="just" marL="539749" indent="-269875" lvl="1">
              <a:lnSpc>
                <a:spcPts val="4899"/>
              </a:lnSpc>
              <a:buFont typeface="Arial"/>
              <a:buChar char="•"/>
            </a:pPr>
            <a:r>
              <a:rPr lang="en-US" sz="24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Feature-rich → Can use multiple input features (words, POS tags, capitalization, etc.).</a:t>
            </a:r>
          </a:p>
          <a:p>
            <a:pPr algn="just" marL="539749" indent="-269875" lvl="1">
              <a:lnSpc>
                <a:spcPts val="4899"/>
              </a:lnSpc>
              <a:buFont typeface="Arial"/>
              <a:buChar char="•"/>
            </a:pPr>
            <a:r>
              <a:rPr lang="en-US" sz="24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Decoding → Uses Viterbi algorithm to find the best label sequence.</a:t>
            </a:r>
          </a:p>
          <a:p>
            <a:pPr algn="just" marL="1079499" indent="-359833" lvl="2">
              <a:lnSpc>
                <a:spcPts val="4899"/>
              </a:lnSpc>
              <a:buFont typeface="Arial"/>
              <a:buChar char="⚬"/>
            </a:pPr>
            <a:r>
              <a:rPr lang="en-US" sz="24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CRF finds the most probable label sequence</a:t>
            </a:r>
          </a:p>
          <a:p>
            <a:pPr algn="just" marL="1079499" indent="-359833" lvl="2">
              <a:lnSpc>
                <a:spcPts val="4899"/>
              </a:lnSpc>
              <a:buFont typeface="Arial"/>
              <a:buChar char="⚬"/>
            </a:pPr>
            <a:r>
              <a:rPr lang="en-US" sz="24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Considers: Word-level features and transitions between labels</a:t>
            </a:r>
          </a:p>
          <a:p>
            <a:pPr algn="just" marL="1079499" indent="-359833" lvl="2">
              <a:lnSpc>
                <a:spcPts val="4899"/>
              </a:lnSpc>
              <a:buFont typeface="Arial"/>
              <a:buChar char="⚬"/>
            </a:pPr>
            <a:r>
              <a:rPr lang="en-US" sz="24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Ensures globally consistent predictions (e.g: I-PER cannot appear without B-PER before it).</a:t>
            </a:r>
          </a:p>
          <a:p>
            <a:pPr algn="just" marL="539749" indent="-269875" lvl="1">
              <a:lnSpc>
                <a:spcPts val="4899"/>
              </a:lnSpc>
              <a:buFont typeface="Arial"/>
              <a:buChar char="•"/>
            </a:pPr>
          </a:p>
        </p:txBody>
      </p:sp>
      <p:grpSp>
        <p:nvGrpSpPr>
          <p:cNvPr name="Group 6" id="6"/>
          <p:cNvGrpSpPr/>
          <p:nvPr/>
        </p:nvGrpSpPr>
        <p:grpSpPr>
          <a:xfrm rot="5400000">
            <a:off x="8750646" y="-7023771"/>
            <a:ext cx="853281" cy="15623079"/>
            <a:chOff x="0" y="0"/>
            <a:chExt cx="182543" cy="33422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2543" cy="3342258"/>
            </a:xfrm>
            <a:custGeom>
              <a:avLst/>
              <a:gdLst/>
              <a:ahLst/>
              <a:cxnLst/>
              <a:rect r="r" b="b" t="t" l="l"/>
              <a:pathLst>
                <a:path h="3342258" w="182543">
                  <a:moveTo>
                    <a:pt x="0" y="0"/>
                  </a:moveTo>
                  <a:lnTo>
                    <a:pt x="182543" y="0"/>
                  </a:lnTo>
                  <a:lnTo>
                    <a:pt x="182543" y="3342258"/>
                  </a:lnTo>
                  <a:lnTo>
                    <a:pt x="0" y="3342258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82543" cy="3370833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8768850" y="-7030549"/>
            <a:ext cx="925116" cy="15193382"/>
            <a:chOff x="0" y="0"/>
            <a:chExt cx="197911" cy="32503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7911" cy="3250333"/>
            </a:xfrm>
            <a:custGeom>
              <a:avLst/>
              <a:gdLst/>
              <a:ahLst/>
              <a:cxnLst/>
              <a:rect r="r" b="b" t="t" l="l"/>
              <a:pathLst>
                <a:path h="3250333" w="197911">
                  <a:moveTo>
                    <a:pt x="0" y="0"/>
                  </a:moveTo>
                  <a:lnTo>
                    <a:pt x="197911" y="0"/>
                  </a:lnTo>
                  <a:lnTo>
                    <a:pt x="197911" y="3250333"/>
                  </a:lnTo>
                  <a:lnTo>
                    <a:pt x="0" y="3250333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197911" cy="3278908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247032" y="124647"/>
            <a:ext cx="1396875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CONDITIONAL RANDOM FIELD (CRF)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1035684" y="7178473"/>
            <a:ext cx="5340801" cy="5523679"/>
            <a:chOff x="0" y="0"/>
            <a:chExt cx="7121068" cy="7364905"/>
          </a:xfrm>
        </p:grpSpPr>
        <p:grpSp>
          <p:nvGrpSpPr>
            <p:cNvPr name="Group 14" id="14"/>
            <p:cNvGrpSpPr/>
            <p:nvPr/>
          </p:nvGrpSpPr>
          <p:grpSpPr>
            <a:xfrm rot="-8100000">
              <a:off x="571824" y="1757726"/>
              <a:ext cx="5977420" cy="4093291"/>
              <a:chOff x="0" y="0"/>
              <a:chExt cx="1180725" cy="80855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5400000">
              <a:off x="128691" y="1010921"/>
              <a:ext cx="4144703" cy="2122862"/>
              <a:chOff x="0" y="0"/>
              <a:chExt cx="1388556" cy="7112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-5400000">
            <a:off x="15592727" y="680647"/>
            <a:ext cx="3523645" cy="2162352"/>
            <a:chOff x="0" y="0"/>
            <a:chExt cx="4698194" cy="2883136"/>
          </a:xfrm>
        </p:grpSpPr>
        <p:grpSp>
          <p:nvGrpSpPr>
            <p:cNvPr name="Group 21" id="21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4828" y="344802"/>
            <a:ext cx="16230600" cy="8913498"/>
            <a:chOff x="0" y="0"/>
            <a:chExt cx="4274726" cy="23475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347588"/>
            </a:xfrm>
            <a:custGeom>
              <a:avLst/>
              <a:gdLst/>
              <a:ahLst/>
              <a:cxnLst/>
              <a:rect r="r" b="b" t="t" l="l"/>
              <a:pathLst>
                <a:path h="2347588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347588"/>
                  </a:lnTo>
                  <a:lnTo>
                    <a:pt x="0" y="234758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376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8476428" y="-4056502"/>
            <a:ext cx="1335145" cy="10137754"/>
            <a:chOff x="0" y="0"/>
            <a:chExt cx="285629" cy="21687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5629" cy="2168778"/>
            </a:xfrm>
            <a:custGeom>
              <a:avLst/>
              <a:gdLst/>
              <a:ahLst/>
              <a:cxnLst/>
              <a:rect r="r" b="b" t="t" l="l"/>
              <a:pathLst>
                <a:path h="2168778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168778"/>
                  </a:lnTo>
                  <a:lnTo>
                    <a:pt x="0" y="2168778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85629" cy="2197353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8476428" y="-3974627"/>
            <a:ext cx="1335145" cy="10137754"/>
            <a:chOff x="0" y="0"/>
            <a:chExt cx="285629" cy="21687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5629" cy="2168778"/>
            </a:xfrm>
            <a:custGeom>
              <a:avLst/>
              <a:gdLst/>
              <a:ahLst/>
              <a:cxnLst/>
              <a:rect r="r" b="b" t="t" l="l"/>
              <a:pathLst>
                <a:path h="2168778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168778"/>
                  </a:lnTo>
                  <a:lnTo>
                    <a:pt x="0" y="2168778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85629" cy="2197353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-837898" y="680647"/>
            <a:ext cx="3523645" cy="2162352"/>
            <a:chOff x="0" y="0"/>
            <a:chExt cx="4698194" cy="2883136"/>
          </a:xfrm>
        </p:grpSpPr>
        <p:grpSp>
          <p:nvGrpSpPr>
            <p:cNvPr name="Group 12" id="12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-10800000">
            <a:off x="14047915" y="7616599"/>
            <a:ext cx="5340801" cy="5340801"/>
            <a:chOff x="0" y="0"/>
            <a:chExt cx="7121068" cy="7121068"/>
          </a:xfrm>
        </p:grpSpPr>
        <p:grpSp>
          <p:nvGrpSpPr>
            <p:cNvPr name="Group 19" id="19"/>
            <p:cNvGrpSpPr/>
            <p:nvPr/>
          </p:nvGrpSpPr>
          <p:grpSpPr>
            <a:xfrm rot="8100000">
              <a:off x="571824" y="1513889"/>
              <a:ext cx="5977420" cy="4093291"/>
              <a:chOff x="0" y="0"/>
              <a:chExt cx="1180725" cy="808551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5400000">
              <a:off x="182434" y="3986984"/>
              <a:ext cx="4144703" cy="2122862"/>
              <a:chOff x="0" y="0"/>
              <a:chExt cx="1388556" cy="7112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1828203" y="1541957"/>
            <a:ext cx="15198914" cy="7439144"/>
          </a:xfrm>
          <a:custGeom>
            <a:avLst/>
            <a:gdLst/>
            <a:ahLst/>
            <a:cxnLst/>
            <a:rect r="r" b="b" t="t" l="l"/>
            <a:pathLst>
              <a:path h="7439144" w="15198914">
                <a:moveTo>
                  <a:pt x="0" y="0"/>
                </a:moveTo>
                <a:lnTo>
                  <a:pt x="15198915" y="0"/>
                </a:lnTo>
                <a:lnTo>
                  <a:pt x="15198915" y="7439144"/>
                </a:lnTo>
                <a:lnTo>
                  <a:pt x="0" y="7439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28" r="0" b="-3828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339835" y="495606"/>
            <a:ext cx="9843760" cy="928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8"/>
              </a:lnSpc>
            </a:pPr>
            <a:r>
              <a:rPr lang="en-US" sz="543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PRECISION COMPARISON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4828" y="317446"/>
            <a:ext cx="16230600" cy="8940854"/>
            <a:chOff x="0" y="0"/>
            <a:chExt cx="4274726" cy="23547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354793"/>
            </a:xfrm>
            <a:custGeom>
              <a:avLst/>
              <a:gdLst/>
              <a:ahLst/>
              <a:cxnLst/>
              <a:rect r="r" b="b" t="t" l="l"/>
              <a:pathLst>
                <a:path h="235479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354793"/>
                  </a:lnTo>
                  <a:lnTo>
                    <a:pt x="0" y="2354793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3833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8311466" y="-3974627"/>
            <a:ext cx="1335145" cy="10137754"/>
            <a:chOff x="0" y="0"/>
            <a:chExt cx="285629" cy="21687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5629" cy="2168778"/>
            </a:xfrm>
            <a:custGeom>
              <a:avLst/>
              <a:gdLst/>
              <a:ahLst/>
              <a:cxnLst/>
              <a:rect r="r" b="b" t="t" l="l"/>
              <a:pathLst>
                <a:path h="2168778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168778"/>
                  </a:lnTo>
                  <a:lnTo>
                    <a:pt x="0" y="2168778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85629" cy="2197353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8311466" y="-4083858"/>
            <a:ext cx="1335145" cy="10137754"/>
            <a:chOff x="0" y="0"/>
            <a:chExt cx="285629" cy="21687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5629" cy="2168778"/>
            </a:xfrm>
            <a:custGeom>
              <a:avLst/>
              <a:gdLst/>
              <a:ahLst/>
              <a:cxnLst/>
              <a:rect r="r" b="b" t="t" l="l"/>
              <a:pathLst>
                <a:path h="2168778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168778"/>
                  </a:lnTo>
                  <a:lnTo>
                    <a:pt x="0" y="2168778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85629" cy="2197353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-837898" y="680647"/>
            <a:ext cx="3523645" cy="2162352"/>
            <a:chOff x="0" y="0"/>
            <a:chExt cx="4698194" cy="2883136"/>
          </a:xfrm>
        </p:grpSpPr>
        <p:grpSp>
          <p:nvGrpSpPr>
            <p:cNvPr name="Group 12" id="12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-10800000">
            <a:off x="14047915" y="7616599"/>
            <a:ext cx="5340801" cy="5340801"/>
            <a:chOff x="0" y="0"/>
            <a:chExt cx="7121068" cy="7121068"/>
          </a:xfrm>
        </p:grpSpPr>
        <p:grpSp>
          <p:nvGrpSpPr>
            <p:cNvPr name="Group 19" id="19"/>
            <p:cNvGrpSpPr/>
            <p:nvPr/>
          </p:nvGrpSpPr>
          <p:grpSpPr>
            <a:xfrm rot="8100000">
              <a:off x="571824" y="1513889"/>
              <a:ext cx="5977420" cy="4093291"/>
              <a:chOff x="0" y="0"/>
              <a:chExt cx="1180725" cy="808551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5400000">
              <a:off x="182434" y="3986984"/>
              <a:ext cx="4144703" cy="2122862"/>
              <a:chOff x="0" y="0"/>
              <a:chExt cx="1388556" cy="7112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2066985" y="1652591"/>
            <a:ext cx="14651331" cy="7605709"/>
          </a:xfrm>
          <a:custGeom>
            <a:avLst/>
            <a:gdLst/>
            <a:ahLst/>
            <a:cxnLst/>
            <a:rect r="r" b="b" t="t" l="l"/>
            <a:pathLst>
              <a:path h="7605709" w="14651331">
                <a:moveTo>
                  <a:pt x="0" y="0"/>
                </a:moveTo>
                <a:lnTo>
                  <a:pt x="14651331" y="0"/>
                </a:lnTo>
                <a:lnTo>
                  <a:pt x="14651331" y="7605709"/>
                </a:lnTo>
                <a:lnTo>
                  <a:pt x="0" y="76057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3" r="0" b="-753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268248" y="577482"/>
            <a:ext cx="9843760" cy="928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8"/>
              </a:lnSpc>
            </a:pPr>
            <a:r>
              <a:rPr lang="en-US" sz="543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RECALL COMPARISON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1709" y="1065801"/>
            <a:ext cx="16230600" cy="8760419"/>
            <a:chOff x="0" y="0"/>
            <a:chExt cx="4274726" cy="23072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307271"/>
            </a:xfrm>
            <a:custGeom>
              <a:avLst/>
              <a:gdLst/>
              <a:ahLst/>
              <a:cxnLst/>
              <a:rect r="r" b="b" t="t" l="l"/>
              <a:pathLst>
                <a:path h="230727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307271"/>
                  </a:lnTo>
                  <a:lnTo>
                    <a:pt x="0" y="2307271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3358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8564174" y="-3276094"/>
            <a:ext cx="1335145" cy="10137754"/>
            <a:chOff x="0" y="0"/>
            <a:chExt cx="285629" cy="21687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5629" cy="2168778"/>
            </a:xfrm>
            <a:custGeom>
              <a:avLst/>
              <a:gdLst/>
              <a:ahLst/>
              <a:cxnLst/>
              <a:rect r="r" b="b" t="t" l="l"/>
              <a:pathLst>
                <a:path h="2168778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168778"/>
                  </a:lnTo>
                  <a:lnTo>
                    <a:pt x="0" y="2168778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85629" cy="2197353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8476428" y="-3372605"/>
            <a:ext cx="1335145" cy="10137754"/>
            <a:chOff x="0" y="0"/>
            <a:chExt cx="285629" cy="21687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5629" cy="2168778"/>
            </a:xfrm>
            <a:custGeom>
              <a:avLst/>
              <a:gdLst/>
              <a:ahLst/>
              <a:cxnLst/>
              <a:rect r="r" b="b" t="t" l="l"/>
              <a:pathLst>
                <a:path h="2168778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168778"/>
                  </a:lnTo>
                  <a:lnTo>
                    <a:pt x="0" y="2168778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85629" cy="2197353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-809323" y="538896"/>
            <a:ext cx="3523645" cy="2162352"/>
            <a:chOff x="0" y="0"/>
            <a:chExt cx="4698194" cy="2883136"/>
          </a:xfrm>
        </p:grpSpPr>
        <p:grpSp>
          <p:nvGrpSpPr>
            <p:cNvPr name="Group 12" id="12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-10800000">
            <a:off x="13981240" y="7616599"/>
            <a:ext cx="5340801" cy="5340801"/>
            <a:chOff x="0" y="0"/>
            <a:chExt cx="7121068" cy="7121068"/>
          </a:xfrm>
        </p:grpSpPr>
        <p:grpSp>
          <p:nvGrpSpPr>
            <p:cNvPr name="Group 19" id="19"/>
            <p:cNvGrpSpPr/>
            <p:nvPr/>
          </p:nvGrpSpPr>
          <p:grpSpPr>
            <a:xfrm rot="8100000">
              <a:off x="571824" y="1513889"/>
              <a:ext cx="5977420" cy="4093291"/>
              <a:chOff x="0" y="0"/>
              <a:chExt cx="1180725" cy="808551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5400000">
              <a:off x="182434" y="3986984"/>
              <a:ext cx="4144703" cy="2122862"/>
              <a:chOff x="0" y="0"/>
              <a:chExt cx="1388556" cy="7112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1211170" y="2156562"/>
            <a:ext cx="7165103" cy="1800143"/>
          </a:xfrm>
          <a:custGeom>
            <a:avLst/>
            <a:gdLst/>
            <a:ahLst/>
            <a:cxnLst/>
            <a:rect r="r" b="b" t="t" l="l"/>
            <a:pathLst>
              <a:path h="1800143" w="7165103">
                <a:moveTo>
                  <a:pt x="0" y="0"/>
                </a:moveTo>
                <a:lnTo>
                  <a:pt x="7165103" y="0"/>
                </a:lnTo>
                <a:lnTo>
                  <a:pt x="7165103" y="1800143"/>
                </a:lnTo>
                <a:lnTo>
                  <a:pt x="0" y="18001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793722" y="1088371"/>
            <a:ext cx="8700556" cy="1185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8"/>
              </a:lnSpc>
            </a:pPr>
            <a:r>
              <a:rPr lang="en-US" sz="693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79806" y="2089238"/>
            <a:ext cx="810226" cy="1334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096"/>
              </a:lnSpc>
            </a:pPr>
            <a:r>
              <a:rPr lang="en-US" b="true" sz="4838">
                <a:solidFill>
                  <a:srgbClr val="0D2F60"/>
                </a:solidFill>
                <a:latin typeface="Aileron Bold"/>
                <a:ea typeface="Aileron Bold"/>
                <a:cs typeface="Aileron Bold"/>
                <a:sym typeface="Aileron Bold"/>
              </a:rPr>
              <a:t>1.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560304" y="2481412"/>
            <a:ext cx="3125648" cy="900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143"/>
              </a:lnSpc>
            </a:pPr>
            <a:r>
              <a:rPr lang="en-US" b="true" sz="3257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What is NER?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211170" y="3986509"/>
            <a:ext cx="7165103" cy="1800143"/>
          </a:xfrm>
          <a:custGeom>
            <a:avLst/>
            <a:gdLst/>
            <a:ahLst/>
            <a:cxnLst/>
            <a:rect r="r" b="b" t="t" l="l"/>
            <a:pathLst>
              <a:path h="1800143" w="7165103">
                <a:moveTo>
                  <a:pt x="0" y="0"/>
                </a:moveTo>
                <a:lnTo>
                  <a:pt x="7165103" y="0"/>
                </a:lnTo>
                <a:lnTo>
                  <a:pt x="7165103" y="1800143"/>
                </a:lnTo>
                <a:lnTo>
                  <a:pt x="0" y="18001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2982377" y="4305248"/>
            <a:ext cx="5710504" cy="838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43"/>
              </a:lnSpc>
            </a:pPr>
            <a:r>
              <a:rPr lang="en-US" b="true" sz="3057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Challenges in Burmese NER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211170" y="5786652"/>
            <a:ext cx="7165103" cy="1800143"/>
          </a:xfrm>
          <a:custGeom>
            <a:avLst/>
            <a:gdLst/>
            <a:ahLst/>
            <a:cxnLst/>
            <a:rect r="r" b="b" t="t" l="l"/>
            <a:pathLst>
              <a:path h="1800143" w="7165103">
                <a:moveTo>
                  <a:pt x="0" y="0"/>
                </a:moveTo>
                <a:lnTo>
                  <a:pt x="7165103" y="0"/>
                </a:lnTo>
                <a:lnTo>
                  <a:pt x="7165103" y="1800144"/>
                </a:lnTo>
                <a:lnTo>
                  <a:pt x="0" y="1800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4162870" y="6110502"/>
            <a:ext cx="3125648" cy="900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143"/>
              </a:lnSpc>
            </a:pPr>
            <a:r>
              <a:rPr lang="en-US" b="true" sz="3257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Dataset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1211170" y="7616599"/>
            <a:ext cx="7165103" cy="1800143"/>
          </a:xfrm>
          <a:custGeom>
            <a:avLst/>
            <a:gdLst/>
            <a:ahLst/>
            <a:cxnLst/>
            <a:rect r="r" b="b" t="t" l="l"/>
            <a:pathLst>
              <a:path h="1800143" w="7165103">
                <a:moveTo>
                  <a:pt x="0" y="0"/>
                </a:moveTo>
                <a:lnTo>
                  <a:pt x="7165103" y="0"/>
                </a:lnTo>
                <a:lnTo>
                  <a:pt x="7165103" y="1800144"/>
                </a:lnTo>
                <a:lnTo>
                  <a:pt x="0" y="1800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3126505" y="7907045"/>
            <a:ext cx="4764262" cy="838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43"/>
              </a:lnSpc>
            </a:pPr>
            <a:r>
              <a:rPr lang="en-US" b="true" sz="3057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Implementation Process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779806" y="3904283"/>
            <a:ext cx="810226" cy="1334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096"/>
              </a:lnSpc>
            </a:pPr>
            <a:r>
              <a:rPr lang="en-US" b="true" sz="4838">
                <a:solidFill>
                  <a:srgbClr val="0D2F60"/>
                </a:solidFill>
                <a:latin typeface="Aileron Bold"/>
                <a:ea typeface="Aileron Bold"/>
                <a:cs typeface="Aileron Bold"/>
                <a:sym typeface="Aileron Bold"/>
              </a:rPr>
              <a:t>2</a:t>
            </a:r>
            <a:r>
              <a:rPr lang="en-US" b="true" sz="4838">
                <a:solidFill>
                  <a:srgbClr val="0D2F60"/>
                </a:solidFill>
                <a:latin typeface="Aileron Bold"/>
                <a:ea typeface="Aileron Bold"/>
                <a:cs typeface="Aileron Bold"/>
                <a:sym typeface="Aileron Bold"/>
              </a:rPr>
              <a:t>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779806" y="5676269"/>
            <a:ext cx="810226" cy="1334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096"/>
              </a:lnSpc>
            </a:pPr>
            <a:r>
              <a:rPr lang="en-US" b="true" sz="4838">
                <a:solidFill>
                  <a:srgbClr val="0D2F60"/>
                </a:solidFill>
                <a:latin typeface="Aileron Bold"/>
                <a:ea typeface="Aileron Bold"/>
                <a:cs typeface="Aileron Bold"/>
                <a:sym typeface="Aileron Bold"/>
              </a:rPr>
              <a:t>3</a:t>
            </a:r>
            <a:r>
              <a:rPr lang="en-US" b="true" sz="4838">
                <a:solidFill>
                  <a:srgbClr val="0D2F60"/>
                </a:solidFill>
                <a:latin typeface="Aileron Bold"/>
                <a:ea typeface="Aileron Bold"/>
                <a:cs typeface="Aileron Bold"/>
                <a:sym typeface="Aileron Bold"/>
              </a:rPr>
              <a:t>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779806" y="7529646"/>
            <a:ext cx="810226" cy="1334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096"/>
              </a:lnSpc>
            </a:pPr>
            <a:r>
              <a:rPr lang="en-US" b="true" sz="4838">
                <a:solidFill>
                  <a:srgbClr val="0D2F60"/>
                </a:solidFill>
                <a:latin typeface="Aileron Bold"/>
                <a:ea typeface="Aileron Bold"/>
                <a:cs typeface="Aileron Bold"/>
                <a:sym typeface="Aileron Bold"/>
              </a:rPr>
              <a:t>4</a:t>
            </a:r>
            <a:r>
              <a:rPr lang="en-US" b="true" sz="4838">
                <a:solidFill>
                  <a:srgbClr val="0D2F60"/>
                </a:solidFill>
                <a:latin typeface="Aileron Bold"/>
                <a:ea typeface="Aileron Bold"/>
                <a:cs typeface="Aileron Bold"/>
                <a:sym typeface="Aileron Bold"/>
              </a:rPr>
              <a:t>.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8837009" y="2274309"/>
            <a:ext cx="7165103" cy="1800143"/>
          </a:xfrm>
          <a:custGeom>
            <a:avLst/>
            <a:gdLst/>
            <a:ahLst/>
            <a:cxnLst/>
            <a:rect r="r" b="b" t="t" l="l"/>
            <a:pathLst>
              <a:path h="1800143" w="7165103">
                <a:moveTo>
                  <a:pt x="0" y="0"/>
                </a:moveTo>
                <a:lnTo>
                  <a:pt x="7165103" y="0"/>
                </a:lnTo>
                <a:lnTo>
                  <a:pt x="7165103" y="1800144"/>
                </a:lnTo>
                <a:lnTo>
                  <a:pt x="0" y="1800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8837009" y="4104256"/>
            <a:ext cx="7165103" cy="1800143"/>
          </a:xfrm>
          <a:custGeom>
            <a:avLst/>
            <a:gdLst/>
            <a:ahLst/>
            <a:cxnLst/>
            <a:rect r="r" b="b" t="t" l="l"/>
            <a:pathLst>
              <a:path h="1800143" w="7165103">
                <a:moveTo>
                  <a:pt x="0" y="0"/>
                </a:moveTo>
                <a:lnTo>
                  <a:pt x="7165103" y="0"/>
                </a:lnTo>
                <a:lnTo>
                  <a:pt x="7165103" y="1800144"/>
                </a:lnTo>
                <a:lnTo>
                  <a:pt x="0" y="1800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8837009" y="5904400"/>
            <a:ext cx="7165103" cy="1800143"/>
          </a:xfrm>
          <a:custGeom>
            <a:avLst/>
            <a:gdLst/>
            <a:ahLst/>
            <a:cxnLst/>
            <a:rect r="r" b="b" t="t" l="l"/>
            <a:pathLst>
              <a:path h="1800143" w="7165103">
                <a:moveTo>
                  <a:pt x="0" y="0"/>
                </a:moveTo>
                <a:lnTo>
                  <a:pt x="7165103" y="0"/>
                </a:lnTo>
                <a:lnTo>
                  <a:pt x="7165103" y="1800143"/>
                </a:lnTo>
                <a:lnTo>
                  <a:pt x="0" y="18001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8837009" y="7734347"/>
            <a:ext cx="7165103" cy="1800143"/>
          </a:xfrm>
          <a:custGeom>
            <a:avLst/>
            <a:gdLst/>
            <a:ahLst/>
            <a:cxnLst/>
            <a:rect r="r" b="b" t="t" l="l"/>
            <a:pathLst>
              <a:path h="1800143" w="7165103">
                <a:moveTo>
                  <a:pt x="0" y="0"/>
                </a:moveTo>
                <a:lnTo>
                  <a:pt x="7165103" y="0"/>
                </a:lnTo>
                <a:lnTo>
                  <a:pt x="7165103" y="1800143"/>
                </a:lnTo>
                <a:lnTo>
                  <a:pt x="0" y="18001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10855592" y="2401605"/>
            <a:ext cx="4625788" cy="900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143"/>
              </a:lnSpc>
            </a:pPr>
            <a:r>
              <a:rPr lang="en-US" b="true" sz="3257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Model Selection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710128" y="4318117"/>
            <a:ext cx="6403708" cy="900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143"/>
              </a:lnSpc>
            </a:pPr>
            <a:r>
              <a:rPr lang="en-US" b="true" sz="3257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Result Analysis and summary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710128" y="6152050"/>
            <a:ext cx="4625788" cy="900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143"/>
              </a:lnSpc>
            </a:pPr>
            <a:r>
              <a:rPr lang="en-US" b="true" sz="3257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Future Improvements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509377" y="2169045"/>
            <a:ext cx="810226" cy="1334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096"/>
              </a:lnSpc>
            </a:pPr>
            <a:r>
              <a:rPr lang="en-US" b="true" sz="4838">
                <a:solidFill>
                  <a:srgbClr val="0D2F60"/>
                </a:solidFill>
                <a:latin typeface="Aileron Bold"/>
                <a:ea typeface="Aileron Bold"/>
                <a:cs typeface="Aileron Bold"/>
                <a:sym typeface="Aileron Bold"/>
              </a:rPr>
              <a:t>5.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509377" y="3947478"/>
            <a:ext cx="810226" cy="1334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096"/>
              </a:lnSpc>
            </a:pPr>
            <a:r>
              <a:rPr lang="en-US" b="true" sz="4838">
                <a:solidFill>
                  <a:srgbClr val="0D2F60"/>
                </a:solidFill>
                <a:latin typeface="Aileron Bold"/>
                <a:ea typeface="Aileron Bold"/>
                <a:cs typeface="Aileron Bold"/>
                <a:sym typeface="Aileron Bold"/>
              </a:rPr>
              <a:t>6.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9509377" y="5713900"/>
            <a:ext cx="810226" cy="1334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096"/>
              </a:lnSpc>
            </a:pPr>
            <a:r>
              <a:rPr lang="en-US" b="true" sz="4838">
                <a:solidFill>
                  <a:srgbClr val="0D2F60"/>
                </a:solidFill>
                <a:latin typeface="Aileron Bold"/>
                <a:ea typeface="Aileron Bold"/>
                <a:cs typeface="Aileron Bold"/>
                <a:sym typeface="Aileron Bold"/>
              </a:rPr>
              <a:t>7.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9509377" y="7599768"/>
            <a:ext cx="810226" cy="1334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096"/>
              </a:lnSpc>
            </a:pPr>
            <a:r>
              <a:rPr lang="en-US" b="true" sz="4838">
                <a:solidFill>
                  <a:srgbClr val="0D2F60"/>
                </a:solidFill>
                <a:latin typeface="Aileron Bold"/>
                <a:ea typeface="Aileron Bold"/>
                <a:cs typeface="Aileron Bold"/>
                <a:sym typeface="Aileron Bold"/>
              </a:rPr>
              <a:t>8.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853003" y="7912135"/>
            <a:ext cx="4625788" cy="900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143"/>
              </a:lnSpc>
            </a:pPr>
            <a:r>
              <a:rPr lang="en-US" b="true" sz="3257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Demo testing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4828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8522555" y="-4355660"/>
            <a:ext cx="1335145" cy="10137754"/>
            <a:chOff x="0" y="0"/>
            <a:chExt cx="285629" cy="21687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5629" cy="2168778"/>
            </a:xfrm>
            <a:custGeom>
              <a:avLst/>
              <a:gdLst/>
              <a:ahLst/>
              <a:cxnLst/>
              <a:rect r="r" b="b" t="t" l="l"/>
              <a:pathLst>
                <a:path h="2168778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168778"/>
                  </a:lnTo>
                  <a:lnTo>
                    <a:pt x="0" y="2168778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85629" cy="2197353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8476428" y="-4355660"/>
            <a:ext cx="1335145" cy="10137754"/>
            <a:chOff x="0" y="0"/>
            <a:chExt cx="285629" cy="21687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5629" cy="2168778"/>
            </a:xfrm>
            <a:custGeom>
              <a:avLst/>
              <a:gdLst/>
              <a:ahLst/>
              <a:cxnLst/>
              <a:rect r="r" b="b" t="t" l="l"/>
              <a:pathLst>
                <a:path h="2168778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168778"/>
                  </a:lnTo>
                  <a:lnTo>
                    <a:pt x="0" y="2168778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85629" cy="2197353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-837898" y="680647"/>
            <a:ext cx="3523645" cy="2162352"/>
            <a:chOff x="0" y="0"/>
            <a:chExt cx="4698194" cy="2883136"/>
          </a:xfrm>
        </p:grpSpPr>
        <p:grpSp>
          <p:nvGrpSpPr>
            <p:cNvPr name="Group 12" id="12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-10800000">
            <a:off x="14047915" y="7616599"/>
            <a:ext cx="5340801" cy="5340801"/>
            <a:chOff x="0" y="0"/>
            <a:chExt cx="7121068" cy="7121068"/>
          </a:xfrm>
        </p:grpSpPr>
        <p:grpSp>
          <p:nvGrpSpPr>
            <p:cNvPr name="Group 19" id="19"/>
            <p:cNvGrpSpPr/>
            <p:nvPr/>
          </p:nvGrpSpPr>
          <p:grpSpPr>
            <a:xfrm rot="8100000">
              <a:off x="571824" y="1513889"/>
              <a:ext cx="5977420" cy="4093291"/>
              <a:chOff x="0" y="0"/>
              <a:chExt cx="1180725" cy="808551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5400000">
              <a:off x="182434" y="3986984"/>
              <a:ext cx="4144703" cy="2122862"/>
              <a:chOff x="0" y="0"/>
              <a:chExt cx="1388556" cy="7112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2005101" y="1346231"/>
            <a:ext cx="14943534" cy="7646464"/>
          </a:xfrm>
          <a:custGeom>
            <a:avLst/>
            <a:gdLst/>
            <a:ahLst/>
            <a:cxnLst/>
            <a:rect r="r" b="b" t="t" l="l"/>
            <a:pathLst>
              <a:path h="7646464" w="14943534">
                <a:moveTo>
                  <a:pt x="0" y="0"/>
                </a:moveTo>
                <a:lnTo>
                  <a:pt x="14943534" y="0"/>
                </a:lnTo>
                <a:lnTo>
                  <a:pt x="14943534" y="7646464"/>
                </a:lnTo>
                <a:lnTo>
                  <a:pt x="0" y="7646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89" r="0" b="-1489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075123" y="196448"/>
            <a:ext cx="9843760" cy="928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8"/>
              </a:lnSpc>
            </a:pPr>
            <a:r>
              <a:rPr lang="en-US" sz="543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F1 SCORE COMPARISON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911613"/>
            <a:chOff x="0" y="0"/>
            <a:chExt cx="4274726" cy="23470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347091"/>
            </a:xfrm>
            <a:custGeom>
              <a:avLst/>
              <a:gdLst/>
              <a:ahLst/>
              <a:cxnLst/>
              <a:rect r="r" b="b" t="t" l="l"/>
              <a:pathLst>
                <a:path h="234709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347091"/>
                  </a:lnTo>
                  <a:lnTo>
                    <a:pt x="0" y="2347091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375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8534836" y="-3954519"/>
            <a:ext cx="1335145" cy="11503683"/>
            <a:chOff x="0" y="0"/>
            <a:chExt cx="285629" cy="24609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5629" cy="2460992"/>
            </a:xfrm>
            <a:custGeom>
              <a:avLst/>
              <a:gdLst/>
              <a:ahLst/>
              <a:cxnLst/>
              <a:rect r="r" b="b" t="t" l="l"/>
              <a:pathLst>
                <a:path h="2460992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460992"/>
                  </a:lnTo>
                  <a:lnTo>
                    <a:pt x="0" y="2460992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85629" cy="2489567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8407190" y="-4044740"/>
            <a:ext cx="1335145" cy="11482026"/>
            <a:chOff x="0" y="0"/>
            <a:chExt cx="285629" cy="24563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5629" cy="2456359"/>
            </a:xfrm>
            <a:custGeom>
              <a:avLst/>
              <a:gdLst/>
              <a:ahLst/>
              <a:cxnLst/>
              <a:rect r="r" b="b" t="t" l="l"/>
              <a:pathLst>
                <a:path h="2456359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456359"/>
                  </a:lnTo>
                  <a:lnTo>
                    <a:pt x="0" y="2456359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85629" cy="2484934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073784" y="7178473"/>
            <a:ext cx="5340801" cy="5523679"/>
            <a:chOff x="0" y="0"/>
            <a:chExt cx="7121068" cy="7364905"/>
          </a:xfrm>
        </p:grpSpPr>
        <p:grpSp>
          <p:nvGrpSpPr>
            <p:cNvPr name="Group 12" id="12"/>
            <p:cNvGrpSpPr/>
            <p:nvPr/>
          </p:nvGrpSpPr>
          <p:grpSpPr>
            <a:xfrm rot="-8100000">
              <a:off x="571824" y="1757726"/>
              <a:ext cx="5977420" cy="4093291"/>
              <a:chOff x="0" y="0"/>
              <a:chExt cx="1180725" cy="80855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5400000">
              <a:off x="128691" y="1010921"/>
              <a:ext cx="4144703" cy="2122862"/>
              <a:chOff x="0" y="0"/>
              <a:chExt cx="1388556" cy="7112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-5400000">
            <a:off x="15621302" y="680647"/>
            <a:ext cx="3523645" cy="2162352"/>
            <a:chOff x="0" y="0"/>
            <a:chExt cx="4698194" cy="2883136"/>
          </a:xfrm>
        </p:grpSpPr>
        <p:grpSp>
          <p:nvGrpSpPr>
            <p:cNvPr name="Group 19" id="19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5156346" y="2464895"/>
            <a:ext cx="7781633" cy="7118361"/>
          </a:xfrm>
          <a:custGeom>
            <a:avLst/>
            <a:gdLst/>
            <a:ahLst/>
            <a:cxnLst/>
            <a:rect r="r" b="b" t="t" l="l"/>
            <a:pathLst>
              <a:path h="7118361" w="7781633">
                <a:moveTo>
                  <a:pt x="0" y="0"/>
                </a:moveTo>
                <a:lnTo>
                  <a:pt x="7781633" y="0"/>
                </a:lnTo>
                <a:lnTo>
                  <a:pt x="7781633" y="7118361"/>
                </a:lnTo>
                <a:lnTo>
                  <a:pt x="0" y="7118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58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3278549" y="1213794"/>
            <a:ext cx="11537227" cy="869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8"/>
              </a:lnSpc>
            </a:pPr>
            <a:r>
              <a:rPr lang="en-US" sz="513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CONFUSION MATIX:BILSTM +CRF 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7091" y="1028700"/>
            <a:ext cx="18197210" cy="8229600"/>
            <a:chOff x="0" y="0"/>
            <a:chExt cx="4792681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92681" cy="2167467"/>
            </a:xfrm>
            <a:custGeom>
              <a:avLst/>
              <a:gdLst/>
              <a:ahLst/>
              <a:cxnLst/>
              <a:rect r="r" b="b" t="t" l="l"/>
              <a:pathLst>
                <a:path h="2167467" w="4792681">
                  <a:moveTo>
                    <a:pt x="0" y="0"/>
                  </a:moveTo>
                  <a:lnTo>
                    <a:pt x="4792681" y="0"/>
                  </a:lnTo>
                  <a:lnTo>
                    <a:pt x="4792681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792681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8534836" y="-3954519"/>
            <a:ext cx="1335145" cy="11503683"/>
            <a:chOff x="0" y="0"/>
            <a:chExt cx="285629" cy="24609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5629" cy="2460992"/>
            </a:xfrm>
            <a:custGeom>
              <a:avLst/>
              <a:gdLst/>
              <a:ahLst/>
              <a:cxnLst/>
              <a:rect r="r" b="b" t="t" l="l"/>
              <a:pathLst>
                <a:path h="2460992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460992"/>
                  </a:lnTo>
                  <a:lnTo>
                    <a:pt x="0" y="2460992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85629" cy="2489567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8407190" y="-4044740"/>
            <a:ext cx="1335145" cy="11482026"/>
            <a:chOff x="0" y="0"/>
            <a:chExt cx="285629" cy="24563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5629" cy="2456359"/>
            </a:xfrm>
            <a:custGeom>
              <a:avLst/>
              <a:gdLst/>
              <a:ahLst/>
              <a:cxnLst/>
              <a:rect r="r" b="b" t="t" l="l"/>
              <a:pathLst>
                <a:path h="2456359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456359"/>
                  </a:lnTo>
                  <a:lnTo>
                    <a:pt x="0" y="2456359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85629" cy="2484934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073784" y="7178473"/>
            <a:ext cx="5340801" cy="5523679"/>
            <a:chOff x="0" y="0"/>
            <a:chExt cx="7121068" cy="7364905"/>
          </a:xfrm>
        </p:grpSpPr>
        <p:grpSp>
          <p:nvGrpSpPr>
            <p:cNvPr name="Group 12" id="12"/>
            <p:cNvGrpSpPr/>
            <p:nvPr/>
          </p:nvGrpSpPr>
          <p:grpSpPr>
            <a:xfrm rot="-8100000">
              <a:off x="571824" y="1757726"/>
              <a:ext cx="5977420" cy="4093291"/>
              <a:chOff x="0" y="0"/>
              <a:chExt cx="1180725" cy="80855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5400000">
              <a:off x="128691" y="1010921"/>
              <a:ext cx="4144703" cy="2122862"/>
              <a:chOff x="0" y="0"/>
              <a:chExt cx="1388556" cy="7112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-5400000">
            <a:off x="15621302" y="680647"/>
            <a:ext cx="3523645" cy="2162352"/>
            <a:chOff x="0" y="0"/>
            <a:chExt cx="4698194" cy="2883136"/>
          </a:xfrm>
        </p:grpSpPr>
        <p:grpSp>
          <p:nvGrpSpPr>
            <p:cNvPr name="Group 19" id="19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466716" y="3211439"/>
            <a:ext cx="9520950" cy="4905294"/>
          </a:xfrm>
          <a:custGeom>
            <a:avLst/>
            <a:gdLst/>
            <a:ahLst/>
            <a:cxnLst/>
            <a:rect r="r" b="b" t="t" l="l"/>
            <a:pathLst>
              <a:path h="4905294" w="9520950">
                <a:moveTo>
                  <a:pt x="0" y="0"/>
                </a:moveTo>
                <a:lnTo>
                  <a:pt x="9520950" y="0"/>
                </a:lnTo>
                <a:lnTo>
                  <a:pt x="9520950" y="4905294"/>
                </a:lnTo>
                <a:lnTo>
                  <a:pt x="0" y="4905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37" r="0" b="-1137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116860" y="3421888"/>
            <a:ext cx="7996366" cy="4285681"/>
          </a:xfrm>
          <a:custGeom>
            <a:avLst/>
            <a:gdLst/>
            <a:ahLst/>
            <a:cxnLst/>
            <a:rect r="r" b="b" t="t" l="l"/>
            <a:pathLst>
              <a:path h="4285681" w="7996366">
                <a:moveTo>
                  <a:pt x="0" y="0"/>
                </a:moveTo>
                <a:lnTo>
                  <a:pt x="7996366" y="0"/>
                </a:lnTo>
                <a:lnTo>
                  <a:pt x="7996366" y="4285682"/>
                </a:lnTo>
                <a:lnTo>
                  <a:pt x="0" y="42856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13" r="-4646" b="-2572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3278549" y="1213794"/>
            <a:ext cx="11537227" cy="869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88"/>
              </a:lnSpc>
            </a:pPr>
            <a:r>
              <a:rPr lang="en-US" sz="513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TESTING TIME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8263" y="1028700"/>
            <a:ext cx="17409737" cy="9258300"/>
            <a:chOff x="0" y="0"/>
            <a:chExt cx="4585280" cy="243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5281" cy="2438400"/>
            </a:xfrm>
            <a:custGeom>
              <a:avLst/>
              <a:gdLst/>
              <a:ahLst/>
              <a:cxnLst/>
              <a:rect r="r" b="b" t="t" l="l"/>
              <a:pathLst>
                <a:path h="2438400" w="4585281">
                  <a:moveTo>
                    <a:pt x="0" y="0"/>
                  </a:moveTo>
                  <a:lnTo>
                    <a:pt x="4585281" y="0"/>
                  </a:lnTo>
                  <a:lnTo>
                    <a:pt x="4585281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585280" cy="2466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91776" y="2394823"/>
            <a:ext cx="16117171" cy="682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8879" indent="-274439" lvl="1">
              <a:lnSpc>
                <a:spcPts val="4525"/>
              </a:lnSpc>
              <a:buFont typeface="Arial"/>
              <a:buChar char="•"/>
            </a:pPr>
            <a:r>
              <a:rPr lang="en-US" sz="2542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CRF outperforms Softmax</a:t>
            </a:r>
          </a:p>
          <a:p>
            <a:pPr algn="just" marL="1097758" indent="-365919" lvl="2">
              <a:lnSpc>
                <a:spcPts val="4525"/>
              </a:lnSpc>
              <a:buFont typeface="Arial"/>
              <a:buChar char="⚬"/>
            </a:pPr>
            <a:r>
              <a:rPr lang="en-US" sz="2542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Better at sequence labeling since it enforces valid tag transitions.</a:t>
            </a:r>
          </a:p>
          <a:p>
            <a:pPr algn="just" marL="548879" indent="-274439" lvl="1">
              <a:lnSpc>
                <a:spcPts val="4525"/>
              </a:lnSpc>
              <a:buFont typeface="Arial"/>
              <a:buChar char="•"/>
            </a:pPr>
            <a:r>
              <a:rPr lang="en-US" sz="2542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DistilBERT + CRF : Best overall performance across entities.</a:t>
            </a:r>
          </a:p>
          <a:p>
            <a:pPr algn="just" marL="548879" indent="-274439" lvl="1">
              <a:lnSpc>
                <a:spcPts val="4525"/>
              </a:lnSpc>
              <a:buFont typeface="Arial"/>
              <a:buChar char="•"/>
            </a:pPr>
            <a:r>
              <a:rPr lang="en-US" sz="2542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BiLSTM + CRF : Comparable performance to DistilBERT+CRF, with faster inference/test time.</a:t>
            </a:r>
          </a:p>
          <a:p>
            <a:pPr algn="just" marL="548879" indent="-274439" lvl="1">
              <a:lnSpc>
                <a:spcPts val="4525"/>
              </a:lnSpc>
              <a:buFont typeface="Arial"/>
              <a:buChar char="•"/>
            </a:pPr>
            <a:r>
              <a:rPr lang="en-US" sz="2542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FastText-based models</a:t>
            </a:r>
          </a:p>
          <a:p>
            <a:pPr algn="just" marL="1097758" indent="-365919" lvl="2">
              <a:lnSpc>
                <a:spcPts val="4525"/>
              </a:lnSpc>
              <a:buFont typeface="Arial"/>
              <a:buChar char="⚬"/>
            </a:pPr>
            <a:r>
              <a:rPr lang="en-US" sz="2542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Show strong results, especially when combined with BiLSTM + CRF.</a:t>
            </a:r>
          </a:p>
          <a:p>
            <a:pPr algn="just" marL="1097758" indent="-365919" lvl="2">
              <a:lnSpc>
                <a:spcPts val="4525"/>
              </a:lnSpc>
              <a:buFont typeface="Arial"/>
              <a:buChar char="⚬"/>
            </a:pPr>
            <a:r>
              <a:rPr lang="en-US" sz="2542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More lightweight compared to Transformer-based models.</a:t>
            </a:r>
          </a:p>
          <a:p>
            <a:pPr algn="just" marL="548879" indent="-274439" lvl="1">
              <a:lnSpc>
                <a:spcPts val="4525"/>
              </a:lnSpc>
              <a:buFont typeface="Arial"/>
              <a:buChar char="•"/>
            </a:pPr>
            <a:r>
              <a:rPr lang="en-US" sz="2542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Entity-level observations :LOCATION entities remain the most challenging, often being misclassified as Outside.</a:t>
            </a:r>
          </a:p>
          <a:p>
            <a:pPr algn="just" marL="548879" indent="-274439" lvl="1">
              <a:lnSpc>
                <a:spcPts val="4525"/>
              </a:lnSpc>
              <a:buFont typeface="Arial"/>
              <a:buChar char="•"/>
            </a:pPr>
            <a:r>
              <a:rPr lang="en-US" sz="2542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Transformer-based models (DistilBERT) → Higher accuracy, but slower.</a:t>
            </a:r>
          </a:p>
          <a:p>
            <a:pPr algn="just" marL="548879" indent="-274439" lvl="1">
              <a:lnSpc>
                <a:spcPts val="4525"/>
              </a:lnSpc>
              <a:buFont typeface="Arial"/>
              <a:buChar char="•"/>
            </a:pPr>
            <a:r>
              <a:rPr lang="en-US" sz="2542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BiLSTM+CRF → Slightly lower accuracy, but more efficient in practice.</a:t>
            </a:r>
          </a:p>
          <a:p>
            <a:pPr algn="just">
              <a:lnSpc>
                <a:spcPts val="4525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-1016634" y="7178473"/>
            <a:ext cx="5340801" cy="5523679"/>
            <a:chOff x="0" y="0"/>
            <a:chExt cx="7121068" cy="7364905"/>
          </a:xfrm>
        </p:grpSpPr>
        <p:grpSp>
          <p:nvGrpSpPr>
            <p:cNvPr name="Group 7" id="7"/>
            <p:cNvGrpSpPr/>
            <p:nvPr/>
          </p:nvGrpSpPr>
          <p:grpSpPr>
            <a:xfrm rot="-8100000">
              <a:off x="571824" y="1757726"/>
              <a:ext cx="5977420" cy="4093291"/>
              <a:chOff x="0" y="0"/>
              <a:chExt cx="1180725" cy="80855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5400000">
              <a:off x="128691" y="1010921"/>
              <a:ext cx="4144703" cy="2122862"/>
              <a:chOff x="0" y="0"/>
              <a:chExt cx="1388556" cy="7112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-5400000">
            <a:off x="15630827" y="680647"/>
            <a:ext cx="3523645" cy="2162352"/>
            <a:chOff x="0" y="0"/>
            <a:chExt cx="4698194" cy="2883136"/>
          </a:xfrm>
        </p:grpSpPr>
        <p:grpSp>
          <p:nvGrpSpPr>
            <p:cNvPr name="Group 14" id="14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5400000">
            <a:off x="8476428" y="-5827855"/>
            <a:ext cx="1335145" cy="15048255"/>
            <a:chOff x="0" y="0"/>
            <a:chExt cx="285629" cy="321928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85629" cy="3219285"/>
            </a:xfrm>
            <a:custGeom>
              <a:avLst/>
              <a:gdLst/>
              <a:ahLst/>
              <a:cxnLst/>
              <a:rect r="r" b="b" t="t" l="l"/>
              <a:pathLst>
                <a:path h="3219285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219285"/>
                  </a:lnTo>
                  <a:lnTo>
                    <a:pt x="0" y="3219285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285629" cy="3247860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362909" y="1044883"/>
            <a:ext cx="13562183" cy="1169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68"/>
              </a:lnSpc>
            </a:pPr>
            <a:r>
              <a:rPr lang="en-US" sz="683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 Summary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8263" y="1028700"/>
            <a:ext cx="17409737" cy="9258300"/>
            <a:chOff x="0" y="0"/>
            <a:chExt cx="4585280" cy="243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5281" cy="2438400"/>
            </a:xfrm>
            <a:custGeom>
              <a:avLst/>
              <a:gdLst/>
              <a:ahLst/>
              <a:cxnLst/>
              <a:rect r="r" b="b" t="t" l="l"/>
              <a:pathLst>
                <a:path h="2438400" w="4585281">
                  <a:moveTo>
                    <a:pt x="0" y="0"/>
                  </a:moveTo>
                  <a:lnTo>
                    <a:pt x="4585281" y="0"/>
                  </a:lnTo>
                  <a:lnTo>
                    <a:pt x="4585281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585280" cy="2466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91776" y="2432923"/>
            <a:ext cx="16117171" cy="5484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70468" indent="-285234" lvl="1">
              <a:lnSpc>
                <a:spcPts val="4386"/>
              </a:lnSpc>
              <a:buFont typeface="Arial"/>
              <a:buChar char="•"/>
            </a:pPr>
            <a:r>
              <a:rPr lang="en-US" sz="2642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Expand Entity Coverage</a:t>
            </a:r>
          </a:p>
          <a:p>
            <a:pPr algn="just" marL="1140937" indent="-380312" lvl="2">
              <a:lnSpc>
                <a:spcPts val="4386"/>
              </a:lnSpc>
              <a:buFont typeface="Arial"/>
              <a:buChar char="⚬"/>
            </a:pPr>
            <a:r>
              <a:rPr lang="en-US" sz="2642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Include additional categories such as Person, Organization, and Numbers.</a:t>
            </a:r>
          </a:p>
          <a:p>
            <a:pPr algn="just" marL="570468" indent="-285234" lvl="1">
              <a:lnSpc>
                <a:spcPts val="4386"/>
              </a:lnSpc>
              <a:buFont typeface="Arial"/>
              <a:buChar char="•"/>
            </a:pPr>
            <a:r>
              <a:rPr lang="en-US" sz="2642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Enhance Data Quality</a:t>
            </a:r>
          </a:p>
          <a:p>
            <a:pPr algn="just" marL="1140937" indent="-380312" lvl="2">
              <a:lnSpc>
                <a:spcPts val="4386"/>
              </a:lnSpc>
              <a:buFont typeface="Arial"/>
              <a:buChar char="⚬"/>
            </a:pPr>
            <a:r>
              <a:rPr lang="en-US" sz="2642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Improve dataset with more accurate and consistent annotations.</a:t>
            </a:r>
          </a:p>
          <a:p>
            <a:pPr algn="just" marL="570468" indent="-285234" lvl="1">
              <a:lnSpc>
                <a:spcPts val="4386"/>
              </a:lnSpc>
              <a:buFont typeface="Arial"/>
              <a:buChar char="•"/>
            </a:pPr>
            <a:r>
              <a:rPr lang="en-US" sz="2642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Explore Alternative Tagging Schemes</a:t>
            </a:r>
          </a:p>
          <a:p>
            <a:pPr algn="just" marL="1140937" indent="-380312" lvl="2">
              <a:lnSpc>
                <a:spcPts val="4386"/>
              </a:lnSpc>
              <a:buFont typeface="Arial"/>
              <a:buChar char="⚬"/>
            </a:pPr>
            <a:r>
              <a:rPr lang="en-US" sz="2642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Compare performance with BIOES (Begin, Inside, Outside, End, Single) and other variants.</a:t>
            </a:r>
          </a:p>
          <a:p>
            <a:pPr algn="just" marL="570468" indent="-285234" lvl="1">
              <a:lnSpc>
                <a:spcPts val="4386"/>
              </a:lnSpc>
              <a:buFont typeface="Arial"/>
              <a:buChar char="•"/>
            </a:pPr>
            <a:r>
              <a:rPr lang="en-US" sz="2642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Fine-Tuning</a:t>
            </a:r>
          </a:p>
          <a:p>
            <a:pPr algn="just" marL="1140937" indent="-380312" lvl="2">
              <a:lnSpc>
                <a:spcPts val="4386"/>
              </a:lnSpc>
              <a:buFont typeface="Arial"/>
              <a:buChar char="⚬"/>
            </a:pPr>
            <a:r>
              <a:rPr lang="en-US" sz="2642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Apply hyperparameter tuning and optimization to further boost performance.</a:t>
            </a:r>
          </a:p>
          <a:p>
            <a:pPr algn="just">
              <a:lnSpc>
                <a:spcPts val="4386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-1016634" y="7178473"/>
            <a:ext cx="5340801" cy="5523679"/>
            <a:chOff x="0" y="0"/>
            <a:chExt cx="7121068" cy="7364905"/>
          </a:xfrm>
        </p:grpSpPr>
        <p:grpSp>
          <p:nvGrpSpPr>
            <p:cNvPr name="Group 7" id="7"/>
            <p:cNvGrpSpPr/>
            <p:nvPr/>
          </p:nvGrpSpPr>
          <p:grpSpPr>
            <a:xfrm rot="-8100000">
              <a:off x="571824" y="1757726"/>
              <a:ext cx="5977420" cy="4093291"/>
              <a:chOff x="0" y="0"/>
              <a:chExt cx="1180725" cy="80855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5400000">
              <a:off x="128691" y="1010921"/>
              <a:ext cx="4144703" cy="2122862"/>
              <a:chOff x="0" y="0"/>
              <a:chExt cx="1388556" cy="7112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-5400000">
            <a:off x="15630827" y="680647"/>
            <a:ext cx="3523645" cy="2162352"/>
            <a:chOff x="0" y="0"/>
            <a:chExt cx="4698194" cy="2883136"/>
          </a:xfrm>
        </p:grpSpPr>
        <p:grpSp>
          <p:nvGrpSpPr>
            <p:cNvPr name="Group 14" id="14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5400000">
            <a:off x="8476428" y="-5827855"/>
            <a:ext cx="1335145" cy="15048255"/>
            <a:chOff x="0" y="0"/>
            <a:chExt cx="285629" cy="321928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85629" cy="3219285"/>
            </a:xfrm>
            <a:custGeom>
              <a:avLst/>
              <a:gdLst/>
              <a:ahLst/>
              <a:cxnLst/>
              <a:rect r="r" b="b" t="t" l="l"/>
              <a:pathLst>
                <a:path h="3219285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219285"/>
                  </a:lnTo>
                  <a:lnTo>
                    <a:pt x="0" y="3219285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285629" cy="3247860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362909" y="1044883"/>
            <a:ext cx="13562183" cy="1169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68"/>
              </a:lnSpc>
            </a:pPr>
            <a:r>
              <a:rPr lang="en-US" sz="683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Future Improvements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8263" y="1028700"/>
            <a:ext cx="17409737" cy="9258300"/>
            <a:chOff x="0" y="0"/>
            <a:chExt cx="4585280" cy="243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85281" cy="2438400"/>
            </a:xfrm>
            <a:custGeom>
              <a:avLst/>
              <a:gdLst/>
              <a:ahLst/>
              <a:cxnLst/>
              <a:rect r="r" b="b" t="t" l="l"/>
              <a:pathLst>
                <a:path h="2438400" w="4585281">
                  <a:moveTo>
                    <a:pt x="0" y="0"/>
                  </a:moveTo>
                  <a:lnTo>
                    <a:pt x="4585281" y="0"/>
                  </a:lnTo>
                  <a:lnTo>
                    <a:pt x="4585281" y="2438400"/>
                  </a:lnTo>
                  <a:lnTo>
                    <a:pt x="0" y="2438400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585280" cy="2466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53767" y="3518735"/>
            <a:ext cx="16117171" cy="53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5"/>
              </a:lnSpc>
            </a:pPr>
            <a:r>
              <a:rPr lang="en-US" sz="2542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https://burmesener.streamlit.app/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016634" y="7178473"/>
            <a:ext cx="5340801" cy="5523679"/>
            <a:chOff x="0" y="0"/>
            <a:chExt cx="7121068" cy="7364905"/>
          </a:xfrm>
        </p:grpSpPr>
        <p:grpSp>
          <p:nvGrpSpPr>
            <p:cNvPr name="Group 7" id="7"/>
            <p:cNvGrpSpPr/>
            <p:nvPr/>
          </p:nvGrpSpPr>
          <p:grpSpPr>
            <a:xfrm rot="-8100000">
              <a:off x="571824" y="1757726"/>
              <a:ext cx="5977420" cy="4093291"/>
              <a:chOff x="0" y="0"/>
              <a:chExt cx="1180725" cy="80855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5400000">
              <a:off x="128691" y="1010921"/>
              <a:ext cx="4144703" cy="2122862"/>
              <a:chOff x="0" y="0"/>
              <a:chExt cx="1388556" cy="7112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-5400000">
            <a:off x="15630827" y="680647"/>
            <a:ext cx="3523645" cy="2162352"/>
            <a:chOff x="0" y="0"/>
            <a:chExt cx="4698194" cy="2883136"/>
          </a:xfrm>
        </p:grpSpPr>
        <p:grpSp>
          <p:nvGrpSpPr>
            <p:cNvPr name="Group 14" id="14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5400000">
            <a:off x="8476428" y="-5827855"/>
            <a:ext cx="1335145" cy="15048255"/>
            <a:chOff x="0" y="0"/>
            <a:chExt cx="285629" cy="321928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85629" cy="3219285"/>
            </a:xfrm>
            <a:custGeom>
              <a:avLst/>
              <a:gdLst/>
              <a:ahLst/>
              <a:cxnLst/>
              <a:rect r="r" b="b" t="t" l="l"/>
              <a:pathLst>
                <a:path h="3219285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219285"/>
                  </a:lnTo>
                  <a:lnTo>
                    <a:pt x="0" y="3219285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285629" cy="3247860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2362909" y="1044883"/>
            <a:ext cx="13562183" cy="1169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68"/>
              </a:lnSpc>
            </a:pPr>
            <a:r>
              <a:rPr lang="en-US" sz="683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Demo Display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27397" y="3808557"/>
            <a:ext cx="11633205" cy="240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79"/>
              </a:lnSpc>
            </a:pPr>
            <a:r>
              <a:rPr lang="en-US" b="true" sz="14056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286323" y="6274308"/>
            <a:ext cx="6892670" cy="7128686"/>
            <a:chOff x="0" y="0"/>
            <a:chExt cx="9190227" cy="9504915"/>
          </a:xfrm>
        </p:grpSpPr>
        <p:grpSp>
          <p:nvGrpSpPr>
            <p:cNvPr name="Group 7" id="7"/>
            <p:cNvGrpSpPr/>
            <p:nvPr/>
          </p:nvGrpSpPr>
          <p:grpSpPr>
            <a:xfrm rot="-8100000">
              <a:off x="737978" y="2268465"/>
              <a:ext cx="7714271" cy="5282673"/>
              <a:chOff x="0" y="0"/>
              <a:chExt cx="1180725" cy="80855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5400000">
              <a:off x="166085" y="1304662"/>
              <a:ext cx="5349023" cy="2739698"/>
              <a:chOff x="0" y="0"/>
              <a:chExt cx="1388556" cy="7112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-5400000">
            <a:off x="13617425" y="1153557"/>
            <a:ext cx="5971858" cy="3664744"/>
            <a:chOff x="0" y="0"/>
            <a:chExt cx="7962477" cy="4886325"/>
          </a:xfrm>
        </p:grpSpPr>
        <p:grpSp>
          <p:nvGrpSpPr>
            <p:cNvPr name="Group 14" id="14"/>
            <p:cNvGrpSpPr/>
            <p:nvPr/>
          </p:nvGrpSpPr>
          <p:grpSpPr>
            <a:xfrm rot="-2833171">
              <a:off x="931341" y="503728"/>
              <a:ext cx="3068052" cy="3878869"/>
              <a:chOff x="0" y="0"/>
              <a:chExt cx="290456" cy="36721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808051"/>
              <a:ext cx="7962477" cy="4078275"/>
              <a:chOff x="0" y="0"/>
              <a:chExt cx="1388556" cy="7112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8783426" y="-5849410"/>
            <a:ext cx="1335145" cy="15284386"/>
            <a:chOff x="0" y="0"/>
            <a:chExt cx="285629" cy="32698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5629" cy="3269801"/>
            </a:xfrm>
            <a:custGeom>
              <a:avLst/>
              <a:gdLst/>
              <a:ahLst/>
              <a:cxnLst/>
              <a:rect r="r" b="b" t="t" l="l"/>
              <a:pathLst>
                <a:path h="3269801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269801"/>
                  </a:lnTo>
                  <a:lnTo>
                    <a:pt x="0" y="3269801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85629" cy="3298376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8796532" y="-6009015"/>
            <a:ext cx="1335145" cy="15258174"/>
            <a:chOff x="0" y="0"/>
            <a:chExt cx="285629" cy="326419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5629" cy="3264193"/>
            </a:xfrm>
            <a:custGeom>
              <a:avLst/>
              <a:gdLst/>
              <a:ahLst/>
              <a:cxnLst/>
              <a:rect r="r" b="b" t="t" l="l"/>
              <a:pathLst>
                <a:path h="3264193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264193"/>
                  </a:lnTo>
                  <a:lnTo>
                    <a:pt x="0" y="3264193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85629" cy="3292769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033676" y="1012171"/>
            <a:ext cx="14801134" cy="1119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8"/>
              </a:lnSpc>
            </a:pPr>
            <a:r>
              <a:rPr lang="en-US" sz="653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is Name Entity Recognition ?</a:t>
            </a: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-809323" y="538896"/>
            <a:ext cx="3523645" cy="2162352"/>
            <a:chOff x="0" y="0"/>
            <a:chExt cx="4698194" cy="2883136"/>
          </a:xfrm>
        </p:grpSpPr>
        <p:grpSp>
          <p:nvGrpSpPr>
            <p:cNvPr name="Group 13" id="13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-10800000">
            <a:off x="13981240" y="7616599"/>
            <a:ext cx="5340801" cy="5340801"/>
            <a:chOff x="0" y="0"/>
            <a:chExt cx="7121068" cy="7121068"/>
          </a:xfrm>
        </p:grpSpPr>
        <p:grpSp>
          <p:nvGrpSpPr>
            <p:cNvPr name="Group 20" id="20"/>
            <p:cNvGrpSpPr/>
            <p:nvPr/>
          </p:nvGrpSpPr>
          <p:grpSpPr>
            <a:xfrm rot="8100000">
              <a:off x="571824" y="1513889"/>
              <a:ext cx="5977420" cy="4093291"/>
              <a:chOff x="0" y="0"/>
              <a:chExt cx="1180725" cy="808551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5400000">
              <a:off x="182434" y="3986984"/>
              <a:ext cx="4144703" cy="2122862"/>
              <a:chOff x="0" y="0"/>
              <a:chExt cx="1388556" cy="7112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6" id="26"/>
          <p:cNvSpPr txBox="true"/>
          <p:nvPr/>
        </p:nvSpPr>
        <p:spPr>
          <a:xfrm rot="0">
            <a:off x="1521701" y="2778283"/>
            <a:ext cx="15313109" cy="4888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6567"/>
              </a:lnSpc>
              <a:buFont typeface="Arial"/>
              <a:buChar char="•"/>
            </a:pPr>
            <a:r>
              <a:rPr lang="en-US" sz="33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 N</a:t>
            </a:r>
            <a:r>
              <a:rPr lang="en-US" b="true" sz="33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LP task to detect and classify entities in text.</a:t>
            </a:r>
          </a:p>
          <a:p>
            <a:pPr algn="l" marL="712470" indent="-356235" lvl="1">
              <a:lnSpc>
                <a:spcPts val="6567"/>
              </a:lnSpc>
              <a:buFont typeface="Arial"/>
              <a:buChar char="•"/>
            </a:pPr>
            <a:r>
              <a:rPr lang="en-US" b="true" sz="33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Common categories: Person, Organization, Location, Date, Time, Numbers etc</a:t>
            </a:r>
          </a:p>
          <a:p>
            <a:pPr algn="l" marL="712470" indent="-356235" lvl="1">
              <a:lnSpc>
                <a:spcPts val="6567"/>
              </a:lnSpc>
              <a:buFont typeface="Arial"/>
              <a:buChar char="•"/>
            </a:pPr>
            <a:r>
              <a:rPr lang="en-US" b="true" sz="33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Converts unstructured text → structured knowledge.</a:t>
            </a:r>
          </a:p>
          <a:p>
            <a:pPr algn="l" marL="712470" indent="-356235" lvl="1">
              <a:lnSpc>
                <a:spcPts val="6567"/>
              </a:lnSpc>
              <a:buFont typeface="Arial"/>
              <a:buChar char="•"/>
            </a:pPr>
            <a:r>
              <a:rPr lang="en-US" b="true" sz="33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Foundation for many downstream AI applications.</a:t>
            </a:r>
          </a:p>
          <a:p>
            <a:pPr algn="l">
              <a:lnSpc>
                <a:spcPts val="656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807763" cy="8229600"/>
            <a:chOff x="0" y="0"/>
            <a:chExt cx="442673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2673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426736">
                  <a:moveTo>
                    <a:pt x="0" y="0"/>
                  </a:moveTo>
                  <a:lnTo>
                    <a:pt x="4426736" y="0"/>
                  </a:lnTo>
                  <a:lnTo>
                    <a:pt x="442673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42673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76144" y="2945332"/>
            <a:ext cx="17169513" cy="6182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70" indent="-356235" lvl="1">
              <a:lnSpc>
                <a:spcPts val="6204"/>
              </a:lnSpc>
              <a:buFont typeface="Arial"/>
              <a:buChar char="•"/>
            </a:pPr>
            <a:r>
              <a:rPr lang="en-US" sz="33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Rise of AI and LLMs → need for structured data.</a:t>
            </a:r>
          </a:p>
          <a:p>
            <a:pPr algn="just" marL="712470" indent="-356235" lvl="1">
              <a:lnSpc>
                <a:spcPts val="6204"/>
              </a:lnSpc>
              <a:buFont typeface="Arial"/>
              <a:buChar char="•"/>
            </a:pPr>
            <a:r>
              <a:rPr lang="en-US" sz="33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Explosion of unstructured data (social media, news, documents).</a:t>
            </a:r>
          </a:p>
          <a:p>
            <a:pPr algn="just" marL="712470" indent="-356235" lvl="1">
              <a:lnSpc>
                <a:spcPts val="6204"/>
              </a:lnSpc>
              <a:buFont typeface="Arial"/>
              <a:buChar char="•"/>
            </a:pPr>
            <a:r>
              <a:rPr lang="en-US" sz="33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Enables:</a:t>
            </a:r>
          </a:p>
          <a:p>
            <a:pPr algn="just" marL="1424940" indent="-474980" lvl="2">
              <a:lnSpc>
                <a:spcPts val="6204"/>
              </a:lnSpc>
              <a:buFont typeface="Arial"/>
              <a:buChar char="⚬"/>
            </a:pPr>
            <a:r>
              <a:rPr lang="en-US" sz="33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Information extraction (names, dates, location, person, organization)</a:t>
            </a:r>
          </a:p>
          <a:p>
            <a:pPr algn="just" marL="1424940" indent="-474980" lvl="2">
              <a:lnSpc>
                <a:spcPts val="6204"/>
              </a:lnSpc>
              <a:buFont typeface="Arial"/>
              <a:buChar char="⚬"/>
            </a:pPr>
            <a:r>
              <a:rPr lang="en-US" sz="33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Search &amp; Recommendation (improves relevance)</a:t>
            </a:r>
          </a:p>
          <a:p>
            <a:pPr algn="just" marL="1424940" indent="-474980" lvl="2">
              <a:lnSpc>
                <a:spcPts val="6204"/>
              </a:lnSpc>
              <a:buFont typeface="Arial"/>
              <a:buChar char="⚬"/>
            </a:pPr>
            <a:r>
              <a:rPr lang="en-US" sz="33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Social Media &amp; Trend Monitoring</a:t>
            </a:r>
          </a:p>
          <a:p>
            <a:pPr algn="just" marL="1424940" indent="-474980" lvl="2">
              <a:lnSpc>
                <a:spcPts val="6204"/>
              </a:lnSpc>
              <a:buFont typeface="Arial"/>
              <a:buChar char="⚬"/>
            </a:pPr>
            <a:r>
              <a:rPr lang="en-US" sz="33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Personalization in intelligent systems</a:t>
            </a:r>
          </a:p>
          <a:p>
            <a:pPr algn="just">
              <a:lnSpc>
                <a:spcPts val="6204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-1102359" y="7178473"/>
            <a:ext cx="5340801" cy="5523679"/>
            <a:chOff x="0" y="0"/>
            <a:chExt cx="7121068" cy="7364905"/>
          </a:xfrm>
        </p:grpSpPr>
        <p:grpSp>
          <p:nvGrpSpPr>
            <p:cNvPr name="Group 7" id="7"/>
            <p:cNvGrpSpPr/>
            <p:nvPr/>
          </p:nvGrpSpPr>
          <p:grpSpPr>
            <a:xfrm rot="-8100000">
              <a:off x="571824" y="1757726"/>
              <a:ext cx="5977420" cy="4093291"/>
              <a:chOff x="0" y="0"/>
              <a:chExt cx="1180725" cy="80855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5400000">
              <a:off x="128691" y="1010921"/>
              <a:ext cx="4144703" cy="2122862"/>
              <a:chOff x="0" y="0"/>
              <a:chExt cx="1388556" cy="7112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-5400000">
            <a:off x="15583202" y="642547"/>
            <a:ext cx="3523645" cy="2162352"/>
            <a:chOff x="0" y="0"/>
            <a:chExt cx="4698194" cy="2883136"/>
          </a:xfrm>
        </p:grpSpPr>
        <p:grpSp>
          <p:nvGrpSpPr>
            <p:cNvPr name="Group 14" id="14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5400000">
            <a:off x="8476428" y="-5773210"/>
            <a:ext cx="1335145" cy="15284386"/>
            <a:chOff x="0" y="0"/>
            <a:chExt cx="285629" cy="326980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85629" cy="3269801"/>
            </a:xfrm>
            <a:custGeom>
              <a:avLst/>
              <a:gdLst/>
              <a:ahLst/>
              <a:cxnLst/>
              <a:rect r="r" b="b" t="t" l="l"/>
              <a:pathLst>
                <a:path h="3269801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269801"/>
                  </a:lnTo>
                  <a:lnTo>
                    <a:pt x="0" y="3269801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285629" cy="3298376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5400000">
            <a:off x="8489534" y="-5932815"/>
            <a:ext cx="1335145" cy="15258174"/>
            <a:chOff x="0" y="0"/>
            <a:chExt cx="285629" cy="326419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85629" cy="3264193"/>
            </a:xfrm>
            <a:custGeom>
              <a:avLst/>
              <a:gdLst/>
              <a:ahLst/>
              <a:cxnLst/>
              <a:rect r="r" b="b" t="t" l="l"/>
              <a:pathLst>
                <a:path h="3264193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264193"/>
                  </a:lnTo>
                  <a:lnTo>
                    <a:pt x="0" y="3264193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285629" cy="3292769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792913" y="1088371"/>
            <a:ext cx="14801134" cy="1119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8"/>
              </a:lnSpc>
            </a:pPr>
            <a:r>
              <a:rPr lang="en-US" sz="653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 NER Becomes Popular?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854963" y="3352195"/>
            <a:ext cx="14853828" cy="602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61"/>
              </a:lnSpc>
            </a:pPr>
            <a:r>
              <a:rPr lang="en-US" sz="2945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While many libraries (e.g., SpaCy, Gensim, Flair) provide strong support for English and high-resource languages, NER for Burmese remains underdeveloped due to:</a:t>
            </a:r>
          </a:p>
          <a:p>
            <a:pPr algn="just" marL="636011" indent="-318005" lvl="1">
              <a:lnSpc>
                <a:spcPts val="5361"/>
              </a:lnSpc>
              <a:buFont typeface="Arial"/>
              <a:buChar char="•"/>
            </a:pPr>
            <a:r>
              <a:rPr lang="en-US" sz="2945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Absence of large-scale annotated corpora</a:t>
            </a:r>
          </a:p>
          <a:p>
            <a:pPr algn="just" marL="636011" indent="-318005" lvl="1">
              <a:lnSpc>
                <a:spcPts val="5361"/>
              </a:lnSpc>
              <a:buFont typeface="Arial"/>
              <a:buChar char="•"/>
            </a:pPr>
            <a:r>
              <a:rPr lang="en-US" sz="2945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 standard labeling schema or annotation guidelines</a:t>
            </a:r>
          </a:p>
          <a:p>
            <a:pPr algn="just" marL="636011" indent="-318005" lvl="1">
              <a:lnSpc>
                <a:spcPts val="5361"/>
              </a:lnSpc>
              <a:buFont typeface="Arial"/>
              <a:buChar char="•"/>
            </a:pPr>
            <a:r>
              <a:rPr lang="en-US" sz="2945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Limited availability of pretrained models or NLP tools</a:t>
            </a:r>
          </a:p>
          <a:p>
            <a:pPr algn="just" marL="636011" indent="-318005" lvl="1">
              <a:lnSpc>
                <a:spcPts val="5361"/>
              </a:lnSpc>
              <a:buFont typeface="Arial"/>
              <a:buChar char="•"/>
            </a:pPr>
            <a:r>
              <a:rPr lang="en-US" sz="2945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Complex linguistic structure (script, morphology, syntax)</a:t>
            </a:r>
          </a:p>
          <a:p>
            <a:pPr algn="just" marL="636011" indent="-318005" lvl="1">
              <a:lnSpc>
                <a:spcPts val="5361"/>
              </a:lnSpc>
              <a:buFont typeface="Arial"/>
              <a:buChar char="•"/>
            </a:pPr>
            <a:r>
              <a:rPr lang="en-US" sz="2945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High context-dependency &amp; ambiguous terms</a:t>
            </a:r>
          </a:p>
          <a:p>
            <a:pPr algn="just">
              <a:lnSpc>
                <a:spcPts val="5361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5400000">
            <a:off x="8803834" y="-5823661"/>
            <a:ext cx="1335145" cy="15232887"/>
            <a:chOff x="0" y="0"/>
            <a:chExt cx="285629" cy="32587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5629" cy="3258784"/>
            </a:xfrm>
            <a:custGeom>
              <a:avLst/>
              <a:gdLst/>
              <a:ahLst/>
              <a:cxnLst/>
              <a:rect r="r" b="b" t="t" l="l"/>
              <a:pathLst>
                <a:path h="3258784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258784"/>
                  </a:lnTo>
                  <a:lnTo>
                    <a:pt x="0" y="3258784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85629" cy="3287359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8711518" y="-5827855"/>
            <a:ext cx="1335145" cy="15048255"/>
            <a:chOff x="0" y="0"/>
            <a:chExt cx="285629" cy="32192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5629" cy="3219285"/>
            </a:xfrm>
            <a:custGeom>
              <a:avLst/>
              <a:gdLst/>
              <a:ahLst/>
              <a:cxnLst/>
              <a:rect r="r" b="b" t="t" l="l"/>
              <a:pathLst>
                <a:path h="3219285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219285"/>
                  </a:lnTo>
                  <a:lnTo>
                    <a:pt x="0" y="3219285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85629" cy="3247860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5400000">
            <a:off x="-799798" y="680647"/>
            <a:ext cx="3523645" cy="2162352"/>
            <a:chOff x="0" y="0"/>
            <a:chExt cx="4698194" cy="2883136"/>
          </a:xfrm>
        </p:grpSpPr>
        <p:grpSp>
          <p:nvGrpSpPr>
            <p:cNvPr name="Group 13" id="13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-10800000">
            <a:off x="14038390" y="7616599"/>
            <a:ext cx="5340801" cy="5340801"/>
            <a:chOff x="0" y="0"/>
            <a:chExt cx="7121068" cy="7121068"/>
          </a:xfrm>
        </p:grpSpPr>
        <p:grpSp>
          <p:nvGrpSpPr>
            <p:cNvPr name="Group 20" id="20"/>
            <p:cNvGrpSpPr/>
            <p:nvPr/>
          </p:nvGrpSpPr>
          <p:grpSpPr>
            <a:xfrm rot="8100000">
              <a:off x="571824" y="1513889"/>
              <a:ext cx="5977420" cy="4093291"/>
              <a:chOff x="0" y="0"/>
              <a:chExt cx="1180725" cy="808551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5400000">
              <a:off x="182434" y="3986984"/>
              <a:ext cx="4144703" cy="2122862"/>
              <a:chOff x="0" y="0"/>
              <a:chExt cx="1388556" cy="7112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6" id="26"/>
          <p:cNvSpPr txBox="true"/>
          <p:nvPr/>
        </p:nvSpPr>
        <p:spPr>
          <a:xfrm rot="0">
            <a:off x="1792913" y="1088371"/>
            <a:ext cx="14801134" cy="1119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8"/>
              </a:lnSpc>
            </a:pPr>
            <a:r>
              <a:rPr lang="en-US" sz="653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Challenges in Burmese NER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41701" y="7709292"/>
            <a:ext cx="5340801" cy="5523679"/>
            <a:chOff x="0" y="0"/>
            <a:chExt cx="7121068" cy="7364905"/>
          </a:xfrm>
        </p:grpSpPr>
        <p:grpSp>
          <p:nvGrpSpPr>
            <p:cNvPr name="Group 3" id="3"/>
            <p:cNvGrpSpPr/>
            <p:nvPr/>
          </p:nvGrpSpPr>
          <p:grpSpPr>
            <a:xfrm rot="-8100000">
              <a:off x="571824" y="1757726"/>
              <a:ext cx="5977420" cy="4093291"/>
              <a:chOff x="0" y="0"/>
              <a:chExt cx="1180725" cy="80855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5400000">
              <a:off x="128691" y="1010921"/>
              <a:ext cx="4144703" cy="2122862"/>
              <a:chOff x="0" y="0"/>
              <a:chExt cx="1388556" cy="7112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-5400000">
            <a:off x="15630827" y="680647"/>
            <a:ext cx="3523645" cy="2162352"/>
            <a:chOff x="0" y="0"/>
            <a:chExt cx="4698194" cy="2883136"/>
          </a:xfrm>
        </p:grpSpPr>
        <p:grpSp>
          <p:nvGrpSpPr>
            <p:cNvPr name="Group 10" id="10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5400000">
            <a:off x="8476428" y="-5854621"/>
            <a:ext cx="1335145" cy="15232887"/>
            <a:chOff x="0" y="0"/>
            <a:chExt cx="285629" cy="325878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5629" cy="3258784"/>
            </a:xfrm>
            <a:custGeom>
              <a:avLst/>
              <a:gdLst/>
              <a:ahLst/>
              <a:cxnLst/>
              <a:rect r="r" b="b" t="t" l="l"/>
              <a:pathLst>
                <a:path h="3258784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258784"/>
                  </a:lnTo>
                  <a:lnTo>
                    <a:pt x="0" y="3258784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285629" cy="3287359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5400000">
            <a:off x="8476428" y="-5827855"/>
            <a:ext cx="1335145" cy="15048255"/>
            <a:chOff x="0" y="0"/>
            <a:chExt cx="285629" cy="321928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85629" cy="3219285"/>
            </a:xfrm>
            <a:custGeom>
              <a:avLst/>
              <a:gdLst/>
              <a:ahLst/>
              <a:cxnLst/>
              <a:rect r="r" b="b" t="t" l="l"/>
              <a:pathLst>
                <a:path h="3219285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219285"/>
                  </a:lnTo>
                  <a:lnTo>
                    <a:pt x="0" y="3219285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285629" cy="3247860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527556" y="2587012"/>
            <a:ext cx="15605533" cy="7701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dataset for this Burmese NER project is built from multiple publicly available sources, including:</a:t>
            </a:r>
          </a:p>
          <a:p>
            <a:pPr algn="just" marL="1209039" indent="-403013" lvl="2">
              <a:lnSpc>
                <a:spcPts val="4367"/>
              </a:lnSpc>
              <a:buFont typeface="Arial"/>
              <a:buChar char="⚬"/>
            </a:pPr>
            <a:r>
              <a:rPr lang="en-US" sz="27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BBC Burmese news articles</a:t>
            </a:r>
          </a:p>
          <a:p>
            <a:pPr algn="just" marL="1209039" indent="-403013" lvl="2">
              <a:lnSpc>
                <a:spcPts val="4367"/>
              </a:lnSpc>
              <a:buFont typeface="Arial"/>
              <a:buChar char="⚬"/>
            </a:pPr>
            <a:r>
              <a:rPr lang="en-US" sz="27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Official government press releases</a:t>
            </a:r>
          </a:p>
          <a:p>
            <a:pPr algn="just" marL="1209039" indent="-403013" lvl="2">
              <a:lnSpc>
                <a:spcPts val="4367"/>
              </a:lnSpc>
              <a:buFont typeface="Arial"/>
              <a:buChar char="⚬"/>
            </a:pPr>
            <a:r>
              <a:rPr lang="en-US" sz="27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Entertainment and sports websites</a:t>
            </a:r>
          </a:p>
          <a:p>
            <a:pPr algn="just" marL="1209039" indent="-403013" lvl="2">
              <a:lnSpc>
                <a:spcPts val="4367"/>
              </a:lnSpc>
              <a:buFont typeface="Arial"/>
              <a:buChar char="⚬"/>
            </a:pPr>
            <a:r>
              <a:rPr lang="en-US" sz="27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Manually curated documents from online forums and blogs</a:t>
            </a:r>
          </a:p>
          <a:p>
            <a:pPr algn="just" marL="1209039" indent="-403013" lvl="2">
              <a:lnSpc>
                <a:spcPts val="4367"/>
              </a:lnSpc>
              <a:buFont typeface="Arial"/>
              <a:buChar char="⚬"/>
            </a:pPr>
            <a:r>
              <a:rPr lang="en-US" sz="27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20,000 sentences from the open-source corpus published by the Asian Language Treebank </a:t>
            </a:r>
          </a:p>
          <a:p>
            <a:pPr algn="just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sz="27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</a:t>
            </a:r>
            <a:r>
              <a:rPr lang="en-US" b="true" sz="27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otal sentences: 71,711</a:t>
            </a:r>
          </a:p>
          <a:p>
            <a:pPr algn="just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b="true" sz="27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Total tokens in corpus: 2,620,226</a:t>
            </a:r>
          </a:p>
          <a:p>
            <a:pPr algn="just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b="true" sz="27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Unique words in corpus: 25,505</a:t>
            </a:r>
          </a:p>
          <a:p>
            <a:pPr algn="just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b="true" sz="27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Label classes: LOCATION, DATE, TIME, OUTSIDE</a:t>
            </a:r>
          </a:p>
          <a:p>
            <a:pPr algn="just" marL="604519" indent="-302260" lvl="1">
              <a:lnSpc>
                <a:spcPts val="4367"/>
              </a:lnSpc>
              <a:buFont typeface="Arial"/>
              <a:buChar char="•"/>
            </a:pPr>
            <a:r>
              <a:rPr lang="en-US" b="true" sz="27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Label tagging scheme: BIO format (Begin, Inside, Outside)</a:t>
            </a:r>
          </a:p>
          <a:p>
            <a:pPr algn="just">
              <a:lnSpc>
                <a:spcPts val="4367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792913" y="1088371"/>
            <a:ext cx="14801134" cy="1119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8"/>
              </a:lnSpc>
            </a:pPr>
            <a:r>
              <a:rPr lang="en-US" sz="653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16634" y="7178473"/>
            <a:ext cx="5340801" cy="5523679"/>
            <a:chOff x="0" y="0"/>
            <a:chExt cx="7121068" cy="7364905"/>
          </a:xfrm>
        </p:grpSpPr>
        <p:grpSp>
          <p:nvGrpSpPr>
            <p:cNvPr name="Group 3" id="3"/>
            <p:cNvGrpSpPr/>
            <p:nvPr/>
          </p:nvGrpSpPr>
          <p:grpSpPr>
            <a:xfrm rot="-8100000">
              <a:off x="571824" y="1757726"/>
              <a:ext cx="5977420" cy="4093291"/>
              <a:chOff x="0" y="0"/>
              <a:chExt cx="1180725" cy="80855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5400000">
              <a:off x="128691" y="1010921"/>
              <a:ext cx="4144703" cy="2122862"/>
              <a:chOff x="0" y="0"/>
              <a:chExt cx="1388556" cy="7112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-5400000">
            <a:off x="15630827" y="680647"/>
            <a:ext cx="3523645" cy="2162352"/>
            <a:chOff x="0" y="0"/>
            <a:chExt cx="4698194" cy="2883136"/>
          </a:xfrm>
        </p:grpSpPr>
        <p:grpSp>
          <p:nvGrpSpPr>
            <p:cNvPr name="Group 10" id="10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5400000">
            <a:off x="8476428" y="-5854621"/>
            <a:ext cx="1335145" cy="15232887"/>
            <a:chOff x="0" y="0"/>
            <a:chExt cx="285629" cy="325878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5629" cy="3258784"/>
            </a:xfrm>
            <a:custGeom>
              <a:avLst/>
              <a:gdLst/>
              <a:ahLst/>
              <a:cxnLst/>
              <a:rect r="r" b="b" t="t" l="l"/>
              <a:pathLst>
                <a:path h="3258784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258784"/>
                  </a:lnTo>
                  <a:lnTo>
                    <a:pt x="0" y="3258784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285629" cy="3287359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5400000">
            <a:off x="8476428" y="-5827855"/>
            <a:ext cx="1335145" cy="15048255"/>
            <a:chOff x="0" y="0"/>
            <a:chExt cx="285629" cy="321928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85629" cy="3219285"/>
            </a:xfrm>
            <a:custGeom>
              <a:avLst/>
              <a:gdLst/>
              <a:ahLst/>
              <a:cxnLst/>
              <a:rect r="r" b="b" t="t" l="l"/>
              <a:pathLst>
                <a:path h="3219285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219285"/>
                  </a:lnTo>
                  <a:lnTo>
                    <a:pt x="0" y="3219285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285629" cy="3247860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3244931" y="2794741"/>
            <a:ext cx="13066543" cy="6463559"/>
          </a:xfrm>
          <a:custGeom>
            <a:avLst/>
            <a:gdLst/>
            <a:ahLst/>
            <a:cxnLst/>
            <a:rect r="r" b="b" t="t" l="l"/>
            <a:pathLst>
              <a:path h="6463559" w="13066543">
                <a:moveTo>
                  <a:pt x="0" y="0"/>
                </a:moveTo>
                <a:lnTo>
                  <a:pt x="13066543" y="0"/>
                </a:lnTo>
                <a:lnTo>
                  <a:pt x="13066543" y="6463559"/>
                </a:lnTo>
                <a:lnTo>
                  <a:pt x="0" y="6463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61" r="0" b="-3261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792913" y="1088371"/>
            <a:ext cx="14801134" cy="1119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8"/>
              </a:lnSpc>
            </a:pPr>
            <a:r>
              <a:rPr lang="en-US" sz="653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 Distribution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16634" y="7178473"/>
            <a:ext cx="5340801" cy="5523679"/>
            <a:chOff x="0" y="0"/>
            <a:chExt cx="7121068" cy="7364905"/>
          </a:xfrm>
        </p:grpSpPr>
        <p:grpSp>
          <p:nvGrpSpPr>
            <p:cNvPr name="Group 3" id="3"/>
            <p:cNvGrpSpPr/>
            <p:nvPr/>
          </p:nvGrpSpPr>
          <p:grpSpPr>
            <a:xfrm rot="-8100000">
              <a:off x="571824" y="1757726"/>
              <a:ext cx="5977420" cy="4093291"/>
              <a:chOff x="0" y="0"/>
              <a:chExt cx="1180725" cy="80855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5400000">
              <a:off x="128691" y="1010921"/>
              <a:ext cx="4144703" cy="2122862"/>
              <a:chOff x="0" y="0"/>
              <a:chExt cx="1388556" cy="7112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-5400000">
            <a:off x="15630827" y="680647"/>
            <a:ext cx="3523645" cy="2162352"/>
            <a:chOff x="0" y="0"/>
            <a:chExt cx="4698194" cy="2883136"/>
          </a:xfrm>
        </p:grpSpPr>
        <p:grpSp>
          <p:nvGrpSpPr>
            <p:cNvPr name="Group 10" id="10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5400000">
            <a:off x="8741784" y="-6587744"/>
            <a:ext cx="1335145" cy="15232887"/>
            <a:chOff x="0" y="0"/>
            <a:chExt cx="285629" cy="325878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5629" cy="3258784"/>
            </a:xfrm>
            <a:custGeom>
              <a:avLst/>
              <a:gdLst/>
              <a:ahLst/>
              <a:cxnLst/>
              <a:rect r="r" b="b" t="t" l="l"/>
              <a:pathLst>
                <a:path h="3258784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258784"/>
                  </a:lnTo>
                  <a:lnTo>
                    <a:pt x="0" y="3258784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285629" cy="3287359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5400000">
            <a:off x="8741784" y="-6667791"/>
            <a:ext cx="1335145" cy="15048255"/>
            <a:chOff x="0" y="0"/>
            <a:chExt cx="285629" cy="321928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85629" cy="3219285"/>
            </a:xfrm>
            <a:custGeom>
              <a:avLst/>
              <a:gdLst/>
              <a:ahLst/>
              <a:cxnLst/>
              <a:rect r="r" b="b" t="t" l="l"/>
              <a:pathLst>
                <a:path h="3219285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219285"/>
                  </a:lnTo>
                  <a:lnTo>
                    <a:pt x="0" y="3219285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285629" cy="3247860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354125" y="2026848"/>
            <a:ext cx="5916255" cy="7048858"/>
          </a:xfrm>
          <a:custGeom>
            <a:avLst/>
            <a:gdLst/>
            <a:ahLst/>
            <a:cxnLst/>
            <a:rect r="r" b="b" t="t" l="l"/>
            <a:pathLst>
              <a:path h="7048858" w="5916255">
                <a:moveTo>
                  <a:pt x="0" y="0"/>
                </a:moveTo>
                <a:lnTo>
                  <a:pt x="5916255" y="0"/>
                </a:lnTo>
                <a:lnTo>
                  <a:pt x="5916255" y="7048858"/>
                </a:lnTo>
                <a:lnTo>
                  <a:pt x="0" y="70488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34" t="0" r="-1634" b="-7673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6631779" y="2026848"/>
            <a:ext cx="11301259" cy="4100866"/>
          </a:xfrm>
          <a:custGeom>
            <a:avLst/>
            <a:gdLst/>
            <a:ahLst/>
            <a:cxnLst/>
            <a:rect r="r" b="b" t="t" l="l"/>
            <a:pathLst>
              <a:path h="4100866" w="11301259">
                <a:moveTo>
                  <a:pt x="0" y="0"/>
                </a:moveTo>
                <a:lnTo>
                  <a:pt x="11301259" y="0"/>
                </a:lnTo>
                <a:lnTo>
                  <a:pt x="11301259" y="4100866"/>
                </a:lnTo>
                <a:lnTo>
                  <a:pt x="0" y="41008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587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885230" y="229713"/>
            <a:ext cx="14801134" cy="1119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48"/>
              </a:lnSpc>
            </a:pPr>
            <a:r>
              <a:rPr lang="en-US" sz="653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Textlength Distribution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8263" y="271281"/>
            <a:ext cx="16230600" cy="10015719"/>
            <a:chOff x="0" y="0"/>
            <a:chExt cx="4274726" cy="26378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637885"/>
            </a:xfrm>
            <a:custGeom>
              <a:avLst/>
              <a:gdLst/>
              <a:ahLst/>
              <a:cxnLst/>
              <a:rect r="r" b="b" t="t" l="l"/>
              <a:pathLst>
                <a:path h="2637885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637885"/>
                  </a:lnTo>
                  <a:lnTo>
                    <a:pt x="0" y="263788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6664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80578" y="1873836"/>
            <a:ext cx="15321444" cy="3721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0946" indent="-330473" lvl="1">
              <a:lnSpc>
                <a:spcPts val="4285"/>
              </a:lnSpc>
              <a:buFont typeface="Arial"/>
              <a:buChar char="•"/>
            </a:pPr>
            <a:r>
              <a:rPr lang="en-US" sz="3061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BIO tagging scheme (Begin-Inside-Outside) is a method used in Named Entity Recognition (NER) to label words in a text sequence to identify the boundaries and types of named entities.</a:t>
            </a:r>
          </a:p>
          <a:p>
            <a:pPr algn="just" marL="660946" indent="-330473" lvl="1">
              <a:lnSpc>
                <a:spcPts val="4285"/>
              </a:lnSpc>
              <a:buFont typeface="Arial"/>
              <a:buChar char="•"/>
            </a:pPr>
            <a:r>
              <a:rPr lang="en-US" b="true" sz="3061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BIO Tagging Example:မောင်မောင်သည် မေ လ ၂၅ရက်တွင် ရန် ကုန် သို့သွားခဲ့သည်။</a:t>
            </a:r>
          </a:p>
          <a:p>
            <a:pPr algn="just">
              <a:lnSpc>
                <a:spcPts val="4285"/>
              </a:lnSpc>
            </a:pPr>
          </a:p>
          <a:p>
            <a:pPr algn="just">
              <a:lnSpc>
                <a:spcPts val="4285"/>
              </a:lnSpc>
            </a:pPr>
          </a:p>
          <a:p>
            <a:pPr algn="just">
              <a:lnSpc>
                <a:spcPts val="4285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-1016634" y="7178473"/>
            <a:ext cx="5340801" cy="5523679"/>
            <a:chOff x="0" y="0"/>
            <a:chExt cx="7121068" cy="7364905"/>
          </a:xfrm>
        </p:grpSpPr>
        <p:grpSp>
          <p:nvGrpSpPr>
            <p:cNvPr name="Group 7" id="7"/>
            <p:cNvGrpSpPr/>
            <p:nvPr/>
          </p:nvGrpSpPr>
          <p:grpSpPr>
            <a:xfrm rot="-8100000">
              <a:off x="571824" y="1757726"/>
              <a:ext cx="5977420" cy="4093291"/>
              <a:chOff x="0" y="0"/>
              <a:chExt cx="1180725" cy="80855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5400000">
              <a:off x="128691" y="1010921"/>
              <a:ext cx="4144703" cy="2122862"/>
              <a:chOff x="0" y="0"/>
              <a:chExt cx="1388556" cy="7112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-5400000">
            <a:off x="15630827" y="680647"/>
            <a:ext cx="3523645" cy="2162352"/>
            <a:chOff x="0" y="0"/>
            <a:chExt cx="4698194" cy="2883136"/>
          </a:xfrm>
        </p:grpSpPr>
        <p:grpSp>
          <p:nvGrpSpPr>
            <p:cNvPr name="Group 14" id="14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5400000">
            <a:off x="8510322" y="-6429877"/>
            <a:ext cx="1335145" cy="15048255"/>
            <a:chOff x="0" y="0"/>
            <a:chExt cx="285629" cy="321928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85629" cy="3219285"/>
            </a:xfrm>
            <a:custGeom>
              <a:avLst/>
              <a:gdLst/>
              <a:ahLst/>
              <a:cxnLst/>
              <a:rect r="r" b="b" t="t" l="l"/>
              <a:pathLst>
                <a:path h="3219285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3219285"/>
                  </a:lnTo>
                  <a:lnTo>
                    <a:pt x="0" y="3219285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285629" cy="3247860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7129157" y="4326685"/>
            <a:ext cx="2870316" cy="5613628"/>
          </a:xfrm>
          <a:custGeom>
            <a:avLst/>
            <a:gdLst/>
            <a:ahLst/>
            <a:cxnLst/>
            <a:rect r="r" b="b" t="t" l="l"/>
            <a:pathLst>
              <a:path h="5613628" w="2870316">
                <a:moveTo>
                  <a:pt x="0" y="0"/>
                </a:moveTo>
                <a:lnTo>
                  <a:pt x="2870317" y="0"/>
                </a:lnTo>
                <a:lnTo>
                  <a:pt x="2870317" y="5613628"/>
                </a:lnTo>
                <a:lnTo>
                  <a:pt x="0" y="56136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396803" y="442861"/>
            <a:ext cx="13562183" cy="1169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68"/>
              </a:lnSpc>
            </a:pPr>
            <a:r>
              <a:rPr lang="en-US" sz="683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is BIO tagging scheme?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DAGwr4FzeGs</dc:identifier>
  <dcterms:modified xsi:type="dcterms:W3CDTF">2011-08-01T06:04:30Z</dcterms:modified>
  <cp:revision>1</cp:revision>
  <dc:title>Blue Yellow Minimalist Geometric Project Presentation</dc:title>
</cp:coreProperties>
</file>