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5"/>
  </p:notesMasterIdLst>
  <p:handoutMasterIdLst>
    <p:handoutMasterId r:id="rId26"/>
  </p:handoutMasterIdLst>
  <p:sldIdLst>
    <p:sldId id="257" r:id="rId2"/>
    <p:sldId id="352" r:id="rId3"/>
    <p:sldId id="293" r:id="rId4"/>
    <p:sldId id="370" r:id="rId5"/>
    <p:sldId id="349" r:id="rId6"/>
    <p:sldId id="353" r:id="rId7"/>
    <p:sldId id="369" r:id="rId8"/>
    <p:sldId id="354" r:id="rId9"/>
    <p:sldId id="355" r:id="rId10"/>
    <p:sldId id="356" r:id="rId11"/>
    <p:sldId id="357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8" r:id="rId21"/>
    <p:sldId id="371" r:id="rId22"/>
    <p:sldId id="367" r:id="rId23"/>
    <p:sldId id="35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1D9880B-2A7A-43AB-8EC4-5ABC0D6880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C470B-96FC-4828-9378-6A140F97E8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B2B3A-F0F7-4338-A5BD-384EDD0A6B3E}" type="datetimeFigureOut">
              <a:rPr lang="en-SG" smtClean="0"/>
              <a:t>31/5/2025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76EF0-82C0-401E-AFA2-EAA4F2A473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0990C-120C-4339-848E-DF42439C09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A683F-1FD7-48CF-85CA-607E6F4D4D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55253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2E96A-77F3-4135-803E-B7DF4E47F46D}" type="datetimeFigureOut">
              <a:rPr lang="en-SG" smtClean="0"/>
              <a:t>31/5/2025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73DD3-D261-4A63-A808-5B7AFCB58B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13844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A053-3B73-425B-8D56-3182609F77CD}" type="datetime1">
              <a:rPr lang="en-SG" smtClean="0"/>
              <a:t>31/5/2025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B258-23D4-4563-BF37-259D0F7E47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572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79CA-D932-40E6-8A7A-2E37C0106A99}" type="datetime1">
              <a:rPr lang="en-SG" smtClean="0"/>
              <a:t>31/5/2025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B258-23D4-4563-BF37-259D0F7E47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366070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79CA-D932-40E6-8A7A-2E37C0106A99}" type="datetime1">
              <a:rPr lang="en-SG" smtClean="0"/>
              <a:t>31/5/2025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B258-23D4-4563-BF37-259D0F7E4779}" type="slidenum">
              <a:rPr lang="en-SG" smtClean="0"/>
              <a:t>‹#›</a:t>
            </a:fld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054025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79CA-D932-40E6-8A7A-2E37C0106A99}" type="datetime1">
              <a:rPr lang="en-SG" smtClean="0"/>
              <a:t>31/5/2025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B258-23D4-4563-BF37-259D0F7E47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922806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79CA-D932-40E6-8A7A-2E37C0106A99}" type="datetime1">
              <a:rPr lang="en-SG" smtClean="0"/>
              <a:t>31/5/2025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B258-23D4-4563-BF37-259D0F7E4779}" type="slidenum">
              <a:rPr lang="en-SG" smtClean="0"/>
              <a:t>‹#›</a:t>
            </a:fld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25627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79CA-D932-40E6-8A7A-2E37C0106A99}" type="datetime1">
              <a:rPr lang="en-SG" smtClean="0"/>
              <a:t>31/5/2025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B258-23D4-4563-BF37-259D0F7E47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296947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B7B8-7303-4CF7-8A1A-10026173C999}" type="datetime1">
              <a:rPr lang="en-SG" smtClean="0"/>
              <a:t>31/5/2025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B258-23D4-4563-BF37-259D0F7E47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6896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C56C-45D7-45F8-97BE-53018F8AE789}" type="datetime1">
              <a:rPr lang="en-SG" smtClean="0"/>
              <a:t>31/5/2025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B258-23D4-4563-BF37-259D0F7E47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596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64538-1212-4B62-8B0F-7A45752D749F}" type="datetime1">
              <a:rPr lang="en-SG" smtClean="0"/>
              <a:t>31/5/2025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B258-23D4-4563-BF37-259D0F7E47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070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1EA7-A961-41B6-9335-DC59AA7FBE96}" type="datetime1">
              <a:rPr lang="en-SG" smtClean="0"/>
              <a:t>31/5/2025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B258-23D4-4563-BF37-259D0F7E47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576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00A3-59B7-4192-A788-D0BD5CDFF0CB}" type="datetime1">
              <a:rPr lang="en-SG" smtClean="0"/>
              <a:t>31/5/2025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B258-23D4-4563-BF37-259D0F7E47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676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7F58-6CD1-47AA-BAF2-C82B33D44757}" type="datetime1">
              <a:rPr lang="en-SG" smtClean="0"/>
              <a:t>31/5/2025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B258-23D4-4563-BF37-259D0F7E47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397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8F6-4BA6-425C-8EB1-82A3F9C9C53E}" type="datetime1">
              <a:rPr lang="en-SG" smtClean="0"/>
              <a:t>31/5/2025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B258-23D4-4563-BF37-259D0F7E47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816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5719-8FC5-42BE-A22C-087CBA858E3C}" type="datetime1">
              <a:rPr lang="en-SG" smtClean="0"/>
              <a:t>31/5/2025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B258-23D4-4563-BF37-259D0F7E47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935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29DF-F2C0-4734-8DA0-B94CF2B69832}" type="datetime1">
              <a:rPr lang="en-SG" smtClean="0"/>
              <a:t>31/5/2025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B258-23D4-4563-BF37-259D0F7E47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923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B064-25D6-4B62-8D21-5EDE793D2A02}" type="datetime1">
              <a:rPr lang="en-SG" smtClean="0"/>
              <a:t>31/5/2025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B258-23D4-4563-BF37-259D0F7E47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409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179CA-D932-40E6-8A7A-2E37C0106A99}" type="datetime1">
              <a:rPr lang="en-SG" smtClean="0"/>
              <a:t>31/5/2025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35B258-23D4-4563-BF37-259D0F7E47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720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607.04606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301.378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burmesemoneyscamdetector.streamlit.app/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1EC5C5-CEF7-488D-A346-FDBCA7306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277664" y="1726339"/>
            <a:ext cx="7636672" cy="7741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33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322E2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Burmese Money Scam Detector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345528" y="3092240"/>
            <a:ext cx="7500944" cy="1970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322E2D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By </a:t>
            </a:r>
          </a:p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Nu Wai Thet(mmdt2024.001)</a:t>
            </a:r>
          </a:p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Myint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Myat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 Aung Zaw(mmdt2024.044)</a:t>
            </a:r>
          </a:p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Kaung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Myat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 Kyaw(mmdt2024.073)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AB62BD-978F-4102-9F4F-DD5B60BE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B258-23D4-4563-BF37-259D0F7E4779}" type="slidenum">
              <a:rPr lang="en-SG" smtClean="0"/>
              <a:t>1</a:t>
            </a:fld>
            <a:endParaRPr lang="en-S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812798" y="189009"/>
            <a:ext cx="10083801" cy="692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SG" sz="4400" b="1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Feature Extraction and Word Embedding</a:t>
            </a:r>
            <a:endParaRPr lang="en-SG" sz="44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94327" y="1041400"/>
            <a:ext cx="10991273" cy="1870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SG" sz="2400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We experimented with the following feature extraction techniques:</a:t>
            </a:r>
            <a:endParaRPr lang="en-SG" sz="24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2400" b="1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TF-IDF</a:t>
            </a:r>
            <a:r>
              <a:rPr lang="en-SG" sz="2400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 (</a:t>
            </a:r>
            <a:r>
              <a:rPr lang="en-SG" sz="2400" dirty="0">
                <a:latin typeface="HK Grotesk" panose="020B0604020202020204"/>
              </a:rPr>
              <a:t>Term Frequency-Inverse Document Frequency)</a:t>
            </a:r>
            <a:endParaRPr lang="en-SG" sz="24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2400" b="1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Word2Vec</a:t>
            </a:r>
            <a:r>
              <a:rPr lang="en-SG" sz="2400" b="1" dirty="0"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 - </a:t>
            </a:r>
            <a:r>
              <a:rPr lang="en-SG" sz="2400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trained on current dataset</a:t>
            </a:r>
            <a:endParaRPr lang="en-SG" sz="24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2400" b="1" dirty="0" err="1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FastText</a:t>
            </a:r>
            <a:r>
              <a:rPr lang="en-SG" sz="2400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 -trained on current dataset</a:t>
            </a:r>
            <a:endParaRPr lang="en-SG" sz="24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C07FD-D469-4FD1-862A-F9416331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B258-23D4-4563-BF37-259D0F7E4779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03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00362" y="136525"/>
            <a:ext cx="11379201" cy="6001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900" b="1" dirty="0">
                <a:latin typeface="HK Grotesk" panose="020B0604020202020204"/>
              </a:rPr>
              <a:t>TF-IDF (Term Frequency-Inverse Document Frequency)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94327" y="1041400"/>
            <a:ext cx="10991273" cy="27222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HK Grotesk" panose="020B0604020202020204"/>
              </a:rPr>
              <a:t>TF (Term Frequency):</a:t>
            </a:r>
            <a:r>
              <a:rPr lang="en-US" sz="2000" dirty="0">
                <a:latin typeface="HK Grotesk" panose="020B0604020202020204"/>
              </a:rPr>
              <a:t> How often a word appears in a document.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HK Grotesk" panose="020B0604020202020204"/>
              </a:rPr>
              <a:t>IDF (Inverse Document Frequency):</a:t>
            </a:r>
            <a:r>
              <a:rPr lang="en-US" sz="2000" dirty="0">
                <a:latin typeface="HK Grotesk" panose="020B0604020202020204"/>
              </a:rPr>
              <a:t> Rare words get higher scores, common words get lower scores.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HK Grotesk" panose="020B0604020202020204"/>
              </a:rPr>
              <a:t>TF-IDF:</a:t>
            </a:r>
            <a:r>
              <a:rPr lang="en-US" sz="2000" dirty="0">
                <a:latin typeface="HK Grotesk" panose="020B0604020202020204"/>
              </a:rPr>
              <a:t> A higher value means the word is more relevant for classification.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K Grotesk" panose="020B0604020202020204"/>
              </a:rPr>
              <a:t>Measures how important a word is in a document </a:t>
            </a:r>
            <a:r>
              <a:rPr lang="en-US" sz="2000" b="1" dirty="0">
                <a:latin typeface="HK Grotesk" panose="020B0604020202020204"/>
              </a:rPr>
              <a:t>relative</a:t>
            </a:r>
            <a:r>
              <a:rPr lang="en-US" sz="2000" dirty="0">
                <a:latin typeface="HK Grotesk" panose="020B0604020202020204"/>
              </a:rPr>
              <a:t> to the entire dataset.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HK Grotesk" panose="020B0604020202020204"/>
              </a:rPr>
              <a:t>Frequent words in one document but rare in others get higher scores.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K Grotesk" panose="020B0604020202020204"/>
              </a:rPr>
              <a:t>Common words across multiple documents would have </a:t>
            </a:r>
            <a:r>
              <a:rPr lang="en-US" sz="2000" b="1" dirty="0">
                <a:latin typeface="HK Grotesk" panose="020B0604020202020204"/>
              </a:rPr>
              <a:t>lower IDF</a:t>
            </a:r>
            <a:endParaRPr lang="en-US" sz="2000" dirty="0">
              <a:latin typeface="HK Grotesk" panose="020B060402020202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C07FD-D469-4FD1-862A-F9416331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B258-23D4-4563-BF37-259D0F7E4779}" type="slidenum">
              <a:rPr lang="en-SG" smtClean="0"/>
              <a:t>11</a:t>
            </a:fld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15BC24-C5B0-423A-A3A7-85F515B23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8" y="3870915"/>
            <a:ext cx="4872038" cy="246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63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812799" y="189009"/>
            <a:ext cx="9598026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dirty="0">
                <a:latin typeface="HK Grotesk" panose="020B0604020202020204"/>
              </a:rPr>
              <a:t>Word2Vec</a:t>
            </a:r>
            <a:endParaRPr lang="en-US" sz="4400" b="1" dirty="0">
              <a:latin typeface="HK Grotesk" panose="020B0604020202020204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32069" y="2858692"/>
            <a:ext cx="10991273" cy="32810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HK Grotesk" panose="020B0604020202020204"/>
              </a:rPr>
              <a:t>How It Works?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K Grotesk" panose="020B0604020202020204"/>
              </a:rPr>
              <a:t>Words with similar meanings have closer vectors in space.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HK Grotesk" panose="020B0604020202020204"/>
              </a:rPr>
              <a:t>Trained Word2Vec on our scam dataset</a:t>
            </a:r>
            <a:r>
              <a:rPr lang="en-US" dirty="0">
                <a:latin typeface="HK Grotesk" panose="020B0604020202020204"/>
              </a:rPr>
              <a:t> to better capture fraud-related word relationships.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K Grotesk" panose="020B0604020202020204"/>
              </a:rPr>
              <a:t>Example: "Scam" and "Fraud" will have similar vector representations.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HK Grotesk" panose="020B0604020202020204"/>
              </a:rPr>
              <a:t>Example (Simplified Vectors)</a:t>
            </a:r>
          </a:p>
          <a:p>
            <a:pPr>
              <a:lnSpc>
                <a:spcPct val="150000"/>
              </a:lnSpc>
            </a:pPr>
            <a:endParaRPr lang="en-US" b="1" dirty="0">
              <a:latin typeface="HK Grotesk" panose="020B0604020202020204"/>
            </a:endParaRPr>
          </a:p>
          <a:p>
            <a:pPr>
              <a:lnSpc>
                <a:spcPct val="150000"/>
              </a:lnSpc>
            </a:pPr>
            <a:endParaRPr lang="en-US" b="1" dirty="0">
              <a:latin typeface="HK Grotesk" panose="020B0604020202020204"/>
            </a:endParaRPr>
          </a:p>
          <a:p>
            <a:pPr>
              <a:lnSpc>
                <a:spcPct val="150000"/>
              </a:lnSpc>
            </a:pPr>
            <a:endParaRPr lang="en-US" dirty="0">
              <a:latin typeface="HK Grotesk" panose="020B060402020202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C07FD-D469-4FD1-862A-F9416331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B258-23D4-4563-BF37-259D0F7E4779}" type="slidenum">
              <a:rPr lang="en-SG" smtClean="0"/>
              <a:t>12</a:t>
            </a:fld>
            <a:endParaRPr lang="en-SG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90C1C19-7AFE-42B0-8AD4-B0B30CE1B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976510"/>
              </p:ext>
            </p:extLst>
          </p:nvPr>
        </p:nvGraphicFramePr>
        <p:xfrm>
          <a:off x="2709862" y="5194300"/>
          <a:ext cx="5803899" cy="1244600"/>
        </p:xfrm>
        <a:graphic>
          <a:graphicData uri="http://schemas.openxmlformats.org/drawingml/2006/table">
            <a:tbl>
              <a:tblPr/>
              <a:tblGrid>
                <a:gridCol w="1720923">
                  <a:extLst>
                    <a:ext uri="{9D8B030D-6E8A-4147-A177-3AD203B41FA5}">
                      <a16:colId xmlns:a16="http://schemas.microsoft.com/office/drawing/2014/main" val="3199511620"/>
                    </a:ext>
                  </a:extLst>
                </a:gridCol>
                <a:gridCol w="4082976">
                  <a:extLst>
                    <a:ext uri="{9D8B030D-6E8A-4147-A177-3AD203B41FA5}">
                      <a16:colId xmlns:a16="http://schemas.microsoft.com/office/drawing/2014/main" val="2196714078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Word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Vector Representation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3367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scam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[0.25, -0.10, 0.87]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40412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fraud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[0.27, -0.12, 0.85]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22589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policy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[-0.45, 0.22, -0.67]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27691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6FC61244-49BB-454F-93BC-82AA6F6A7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824436"/>
            <a:ext cx="10877550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K Grotesk" panose="020B0604020202020204"/>
              </a:rPr>
              <a:t>Word2Vec is a neural network-based model that transforms words into continuous vector representations.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K Grotesk" panose="020B0604020202020204"/>
              </a:rPr>
              <a:t> It captures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K Grotesk" panose="020B0604020202020204"/>
              </a:rPr>
              <a:t>semantic and syntactic relationships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K Grotesk" panose="020B0604020202020204"/>
              </a:rPr>
              <a:t> between words based on their context in a sentence.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K Grotesk" panose="020B0604020202020204"/>
              </a:rPr>
              <a:t>Two architectures: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K Grotesk" panose="020B0604020202020204"/>
              </a:rPr>
              <a:t>CBOW (Continuous Bag of Words)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K Grotesk" panose="020B0604020202020204"/>
              </a:rPr>
              <a:t>: Predicts a word from surrounding context.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K Grotesk" panose="020B0604020202020204"/>
              </a:rPr>
              <a:t>Skip-Gram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K Grotesk" panose="020B0604020202020204"/>
              </a:rPr>
              <a:t>: Predicts context words given a target word.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K Grotesk" panose="020B0604020202020204"/>
              </a:rPr>
              <a:t>Efficient and scalable for large datasets.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K Grotesk" panose="020B0604020202020204"/>
                <a:hlinkClick r:id="rId2"/>
              </a:rPr>
              <a:t>https://arxiv.org/abs/1607.04606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K Grotesk" panose="020B0604020202020204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K Grotesk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68736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812799" y="189009"/>
            <a:ext cx="9598026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dirty="0" err="1">
                <a:latin typeface="HK Grotesk" panose="020B0604020202020204"/>
              </a:rPr>
              <a:t>FastText</a:t>
            </a:r>
            <a:endParaRPr lang="en-US" sz="4400" b="1" dirty="0">
              <a:latin typeface="HK Grotesk" panose="020B0604020202020204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94327" y="1041400"/>
            <a:ext cx="10991273" cy="41072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HK Grotesk" panose="020B0604020202020204"/>
              </a:rPr>
              <a:t>What is </a:t>
            </a:r>
            <a:r>
              <a:rPr lang="en-US" sz="2000" b="1" dirty="0" err="1">
                <a:latin typeface="HK Grotesk" panose="020B0604020202020204"/>
              </a:rPr>
              <a:t>FastText</a:t>
            </a:r>
            <a:r>
              <a:rPr lang="en-US" sz="2000" b="1" dirty="0">
                <a:latin typeface="HK Grotesk" panose="020B0604020202020204"/>
              </a:rPr>
              <a:t>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K Grotesk" panose="020B0604020202020204"/>
              </a:rPr>
              <a:t>An extension of Word2Vec that captures </a:t>
            </a:r>
            <a:r>
              <a:rPr lang="en-US" sz="2000" b="1" dirty="0" err="1">
                <a:latin typeface="HK Grotesk" panose="020B0604020202020204"/>
              </a:rPr>
              <a:t>subword</a:t>
            </a:r>
            <a:r>
              <a:rPr lang="en-US" sz="2000" b="1" dirty="0">
                <a:latin typeface="HK Grotesk" panose="020B0604020202020204"/>
              </a:rPr>
              <a:t> information</a:t>
            </a:r>
            <a:r>
              <a:rPr lang="en-US" sz="2000" dirty="0">
                <a:latin typeface="HK Grotesk" panose="020B0604020202020204"/>
              </a:rPr>
              <a:t> (word parts).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K Grotesk" panose="020B0604020202020204"/>
              </a:rPr>
              <a:t>Handles misspellings and variations better than Word2Vec.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K Grotesk" panose="020B0604020202020204"/>
              </a:rPr>
              <a:t>Especially useful for </a:t>
            </a:r>
            <a:r>
              <a:rPr lang="en-US" sz="2000" b="1" dirty="0">
                <a:latin typeface="HK Grotesk" panose="020B0604020202020204"/>
              </a:rPr>
              <a:t>morphologically rich</a:t>
            </a:r>
            <a:r>
              <a:rPr lang="en-US" sz="2000" dirty="0">
                <a:latin typeface="HK Grotesk" panose="020B0604020202020204"/>
              </a:rPr>
              <a:t> or </a:t>
            </a:r>
            <a:r>
              <a:rPr lang="en-US" sz="2000" b="1" dirty="0">
                <a:latin typeface="HK Grotesk" panose="020B0604020202020204"/>
              </a:rPr>
              <a:t>low-resource languages</a:t>
            </a:r>
            <a:r>
              <a:rPr lang="en-US" sz="2000" dirty="0">
                <a:latin typeface="HK Grotesk" panose="020B0604020202020204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K Grotesk" panose="020B0604020202020204"/>
                <a:hlinkClick r:id="rId2"/>
              </a:rPr>
              <a:t>https://arxiv.org/abs/1301.378</a:t>
            </a:r>
            <a:endParaRPr lang="en-US" sz="2000" dirty="0">
              <a:latin typeface="HK Grotesk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HK Grotesk" panose="020B0604020202020204"/>
              </a:rPr>
              <a:t>How It Works?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K Grotesk" panose="020B0604020202020204"/>
              </a:rPr>
              <a:t>Breaks words into character </a:t>
            </a:r>
            <a:r>
              <a:rPr lang="en-US" sz="2000" b="1" dirty="0">
                <a:latin typeface="HK Grotesk" panose="020B0604020202020204"/>
              </a:rPr>
              <a:t>n-grams</a:t>
            </a:r>
            <a:r>
              <a:rPr lang="en-US" sz="2000" dirty="0">
                <a:latin typeface="HK Grotesk" panose="020B0604020202020204"/>
              </a:rPr>
              <a:t> (e.g., "scam" → "</a:t>
            </a:r>
            <a:r>
              <a:rPr lang="en-US" sz="2000" dirty="0" err="1">
                <a:latin typeface="HK Grotesk" panose="020B0604020202020204"/>
              </a:rPr>
              <a:t>sc</a:t>
            </a:r>
            <a:r>
              <a:rPr lang="en-US" sz="2000" dirty="0">
                <a:latin typeface="HK Grotesk" panose="020B0604020202020204"/>
              </a:rPr>
              <a:t>", "ca", "am").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K Grotesk" panose="020B0604020202020204"/>
              </a:rPr>
              <a:t>Useful for detecting manipulated words (e.g., "scam" vs. "</a:t>
            </a:r>
            <a:r>
              <a:rPr lang="en-US" sz="2000" dirty="0" err="1">
                <a:latin typeface="HK Grotesk" panose="020B0604020202020204"/>
              </a:rPr>
              <a:t>sc@m</a:t>
            </a:r>
            <a:r>
              <a:rPr lang="en-US" sz="2000" dirty="0">
                <a:latin typeface="HK Grotesk" panose="020B0604020202020204"/>
              </a:rPr>
              <a:t>").</a:t>
            </a:r>
            <a:endParaRPr lang="en-US" sz="2000" b="1" dirty="0">
              <a:latin typeface="HK Grotesk" panose="020B0604020202020204"/>
            </a:endParaRPr>
          </a:p>
          <a:p>
            <a:pPr>
              <a:lnSpc>
                <a:spcPct val="150000"/>
              </a:lnSpc>
            </a:pPr>
            <a:endParaRPr lang="en-US" sz="2000" b="1" dirty="0">
              <a:latin typeface="HK Grotesk" panose="020B060402020202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C07FD-D469-4FD1-862A-F9416331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B258-23D4-4563-BF37-259D0F7E4779}" type="slidenum">
              <a:rPr lang="en-SG" smtClean="0"/>
              <a:t>13</a:t>
            </a:fld>
            <a:endParaRPr lang="en-SG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29801E7-056F-4F9F-B1CC-D61036D60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281357"/>
              </p:ext>
            </p:extLst>
          </p:nvPr>
        </p:nvGraphicFramePr>
        <p:xfrm>
          <a:off x="1210732" y="4972720"/>
          <a:ext cx="7721600" cy="12446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3913421124"/>
                    </a:ext>
                  </a:extLst>
                </a:gridCol>
                <a:gridCol w="3073400">
                  <a:extLst>
                    <a:ext uri="{9D8B030D-6E8A-4147-A177-3AD203B41FA5}">
                      <a16:colId xmlns:a16="http://schemas.microsoft.com/office/drawing/2014/main" val="50571366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833688498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Word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b="1" i="0" u="none" strike="noStrike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Subword Chunks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b="1" i="0" u="none" strike="noStrike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Vector Representation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7229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scam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[sc, ca, am]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[0.21, -0.09, 0.88]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6249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sc@m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HK Grotesk" panose="020B0604020202020204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[sc, @m]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[0.22, -0.08, 0.86]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40569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fraud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[</a:t>
                      </a:r>
                      <a:r>
                        <a:rPr lang="en-SG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fr</a:t>
                      </a: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, </a:t>
                      </a:r>
                      <a:r>
                        <a:rPr lang="en-SG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ra</a:t>
                      </a: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, au, </a:t>
                      </a:r>
                      <a:r>
                        <a:rPr lang="en-SG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ud</a:t>
                      </a: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[0.27, -0.12, 0.85]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29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73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812799" y="189009"/>
            <a:ext cx="9598026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SG" sz="4400" b="1" dirty="0">
                <a:latin typeface="HK Grotesk" panose="020B0604020202020204"/>
              </a:rPr>
              <a:t>Summary &amp; Key Differences</a:t>
            </a:r>
            <a:endParaRPr lang="en-US" sz="4400" b="1" dirty="0">
              <a:latin typeface="HK Grotesk" panose="020B060402020202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C07FD-D469-4FD1-862A-F9416331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B258-23D4-4563-BF37-259D0F7E4779}" type="slidenum">
              <a:rPr lang="en-SG" smtClean="0"/>
              <a:t>14</a:t>
            </a:fld>
            <a:endParaRPr lang="en-SG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4693C2A-9460-4610-9496-712F39249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97020"/>
              </p:ext>
            </p:extLst>
          </p:nvPr>
        </p:nvGraphicFramePr>
        <p:xfrm>
          <a:off x="476250" y="1128070"/>
          <a:ext cx="10258425" cy="2463800"/>
        </p:xfrm>
        <a:graphic>
          <a:graphicData uri="http://schemas.openxmlformats.org/drawingml/2006/table">
            <a:tbl>
              <a:tblPr/>
              <a:tblGrid>
                <a:gridCol w="1051764">
                  <a:extLst>
                    <a:ext uri="{9D8B030D-6E8A-4147-A177-3AD203B41FA5}">
                      <a16:colId xmlns:a16="http://schemas.microsoft.com/office/drawing/2014/main" val="3014408797"/>
                    </a:ext>
                  </a:extLst>
                </a:gridCol>
                <a:gridCol w="1755030">
                  <a:extLst>
                    <a:ext uri="{9D8B030D-6E8A-4147-A177-3AD203B41FA5}">
                      <a16:colId xmlns:a16="http://schemas.microsoft.com/office/drawing/2014/main" val="2238187076"/>
                    </a:ext>
                  </a:extLst>
                </a:gridCol>
                <a:gridCol w="1706279">
                  <a:extLst>
                    <a:ext uri="{9D8B030D-6E8A-4147-A177-3AD203B41FA5}">
                      <a16:colId xmlns:a16="http://schemas.microsoft.com/office/drawing/2014/main" val="2860412215"/>
                    </a:ext>
                  </a:extLst>
                </a:gridCol>
                <a:gridCol w="1722529">
                  <a:extLst>
                    <a:ext uri="{9D8B030D-6E8A-4147-A177-3AD203B41FA5}">
                      <a16:colId xmlns:a16="http://schemas.microsoft.com/office/drawing/2014/main" val="637973504"/>
                    </a:ext>
                  </a:extLst>
                </a:gridCol>
                <a:gridCol w="1625027">
                  <a:extLst>
                    <a:ext uri="{9D8B030D-6E8A-4147-A177-3AD203B41FA5}">
                      <a16:colId xmlns:a16="http://schemas.microsoft.com/office/drawing/2014/main" val="3588971500"/>
                    </a:ext>
                  </a:extLst>
                </a:gridCol>
                <a:gridCol w="2397796">
                  <a:extLst>
                    <a:ext uri="{9D8B030D-6E8A-4147-A177-3AD203B41FA5}">
                      <a16:colId xmlns:a16="http://schemas.microsoft.com/office/drawing/2014/main" val="126853094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Method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Representation Type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b="1" i="0" u="none" strike="noStrike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Learns from Context?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b="1" i="0" u="none" strike="noStrike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Handles Misspellings?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b="1" i="0" u="none" strike="noStrike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Captures Subwords?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b="1" i="0" u="none" strike="noStrike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Best For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54411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TF-IDF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Word frequency-based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No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No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No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Simple keyword-based classification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8331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b="1" i="0" u="none" strike="noStrike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Word2Vec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Full-word vectors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Yes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No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No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Understanding word relationships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92693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b="1" i="0" u="none" strike="noStrike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FastText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Subword</a:t>
                      </a:r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-based vectors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Yes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Yes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b="0" i="0" u="none" strike="noStrike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Yes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</a:rPr>
                        <a:t>Handling typos &amp; unseen words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5122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20484DD-1D8B-464C-970F-6888F1E14395}"/>
              </a:ext>
            </a:extLst>
          </p:cNvPr>
          <p:cNvSpPr txBox="1"/>
          <p:nvPr/>
        </p:nvSpPr>
        <p:spPr>
          <a:xfrm>
            <a:off x="619125" y="4185960"/>
            <a:ext cx="8505825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000" b="1" dirty="0">
                <a:latin typeface="HK Grotesk" panose="020B0604020202020204"/>
              </a:rPr>
              <a:t>Key Takeaways: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000" b="1" dirty="0">
                <a:latin typeface="HK Grotesk" panose="020B0604020202020204"/>
              </a:rPr>
              <a:t>TF-IDF:</a:t>
            </a:r>
            <a:r>
              <a:rPr lang="en-SG" sz="2000" dirty="0">
                <a:latin typeface="HK Grotesk" panose="020B0604020202020204"/>
              </a:rPr>
              <a:t> Simple, effective for bag-of-words models but doesn’t capture meaning.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000" b="1" dirty="0">
                <a:latin typeface="HK Grotesk" panose="020B0604020202020204"/>
              </a:rPr>
              <a:t>Word2Vec:</a:t>
            </a:r>
            <a:r>
              <a:rPr lang="en-SG" sz="2000" dirty="0">
                <a:latin typeface="HK Grotesk" panose="020B0604020202020204"/>
              </a:rPr>
              <a:t> Captures word relationships but struggles with misspellings.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000" b="1" dirty="0" err="1">
                <a:latin typeface="HK Grotesk" panose="020B0604020202020204"/>
              </a:rPr>
              <a:t>FastText</a:t>
            </a:r>
            <a:r>
              <a:rPr lang="en-SG" sz="2000" b="1" dirty="0">
                <a:latin typeface="HK Grotesk" panose="020B0604020202020204"/>
              </a:rPr>
              <a:t>:</a:t>
            </a:r>
            <a:r>
              <a:rPr lang="en-SG" sz="2000" dirty="0">
                <a:latin typeface="HK Grotesk" panose="020B0604020202020204"/>
              </a:rPr>
              <a:t> Best for noisy text since it understands </a:t>
            </a:r>
            <a:r>
              <a:rPr lang="en-SG" sz="2000" dirty="0" err="1">
                <a:latin typeface="HK Grotesk" panose="020B0604020202020204"/>
              </a:rPr>
              <a:t>subwords</a:t>
            </a:r>
            <a:r>
              <a:rPr lang="en-SG" sz="2000" dirty="0">
                <a:latin typeface="HK Grotesk" panose="020B0604020202020204"/>
              </a:rPr>
              <a:t> and typos.</a:t>
            </a:r>
          </a:p>
          <a:p>
            <a:pPr>
              <a:lnSpc>
                <a:spcPct val="150000"/>
              </a:lnSpc>
            </a:pPr>
            <a:r>
              <a:rPr lang="en-SG" sz="2000" dirty="0">
                <a:latin typeface="HK Grotesk" panose="020B060402020202020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6569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812799" y="189009"/>
            <a:ext cx="9598026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SG" sz="4400" b="1" dirty="0">
                <a:effectLst/>
                <a:latin typeface="HK Grotesk" panose="020B0604020202020204"/>
                <a:ea typeface="Times New Roman" panose="02020603050405020304" pitchFamily="18" charset="0"/>
              </a:rPr>
              <a:t>Model Selection</a:t>
            </a:r>
            <a:endParaRPr lang="en-US" sz="4400" b="1" dirty="0">
              <a:latin typeface="HK Grotesk" panose="020B060402020202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C07FD-D469-4FD1-862A-F9416331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B258-23D4-4563-BF37-259D0F7E4779}" type="slidenum">
              <a:rPr lang="en-SG" smtClean="0"/>
              <a:t>15</a:t>
            </a:fld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0484DD-1D8B-464C-970F-6888F1E14395}"/>
              </a:ext>
            </a:extLst>
          </p:cNvPr>
          <p:cNvSpPr txBox="1"/>
          <p:nvPr/>
        </p:nvSpPr>
        <p:spPr>
          <a:xfrm>
            <a:off x="638175" y="1195187"/>
            <a:ext cx="11220450" cy="2998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SG" sz="2000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We trained and evaluated six classification models:</a:t>
            </a:r>
            <a:endParaRPr lang="en-SG" sz="20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2000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Logistic Regression</a:t>
            </a:r>
            <a:endParaRPr lang="en-SG" sz="20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2000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Decision Tree</a:t>
            </a:r>
            <a:endParaRPr lang="en-SG" sz="20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2000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Random Forest</a:t>
            </a:r>
            <a:endParaRPr lang="en-SG" sz="20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2000" dirty="0" err="1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XGBoost</a:t>
            </a:r>
            <a:endParaRPr lang="en-SG" sz="20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2000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SVM</a:t>
            </a:r>
            <a:endParaRPr lang="en-SG" sz="20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2000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Naive Bayes</a:t>
            </a:r>
            <a:endParaRPr lang="en-SG" sz="20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806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47700" y="-59291"/>
            <a:ext cx="9598026" cy="6001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900" b="1" dirty="0">
                <a:latin typeface="HK Grotesk" panose="020B0604020202020204"/>
              </a:rPr>
              <a:t>Training Strategy for Scam Classification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C07FD-D469-4FD1-862A-F9416331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B258-23D4-4563-BF37-259D0F7E4779}" type="slidenum">
              <a:rPr lang="en-SG" smtClean="0"/>
              <a:t>16</a:t>
            </a:fld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0484DD-1D8B-464C-970F-6888F1E14395}"/>
              </a:ext>
            </a:extLst>
          </p:cNvPr>
          <p:cNvSpPr txBox="1"/>
          <p:nvPr/>
        </p:nvSpPr>
        <p:spPr>
          <a:xfrm>
            <a:off x="647700" y="759785"/>
            <a:ext cx="11220450" cy="5879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40000"/>
              </a:lnSpc>
              <a:buFont typeface="+mj-lt"/>
              <a:buAutoNum type="arabicPeriod"/>
            </a:pPr>
            <a:r>
              <a:rPr lang="en-SG" sz="1500" b="1" dirty="0">
                <a:latin typeface="HK Grotesk" panose="020B0604020202020204"/>
              </a:rPr>
              <a:t>Stratified K-Fold Cross-Validation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SG" sz="1500" dirty="0">
                <a:latin typeface="HK Grotesk" panose="020B0604020202020204"/>
              </a:rPr>
              <a:t>Maintains original class distribution in each fold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SG" sz="1500" dirty="0">
                <a:latin typeface="HK Grotesk" panose="020B0604020202020204"/>
              </a:rPr>
              <a:t>Best for handling imbalanced data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SG" sz="1500" dirty="0">
                <a:latin typeface="HK Grotesk" panose="020B0604020202020204"/>
              </a:rPr>
              <a:t>Ensures fair model evaluation</a:t>
            </a:r>
          </a:p>
          <a:p>
            <a:pPr>
              <a:lnSpc>
                <a:spcPct val="140000"/>
              </a:lnSpc>
            </a:pPr>
            <a:r>
              <a:rPr lang="en-SG" sz="1500" b="1" dirty="0">
                <a:latin typeface="HK Grotesk" panose="020B0604020202020204"/>
              </a:rPr>
              <a:t>2.  Train, Validation, and Test Split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SG" sz="1500" dirty="0">
                <a:latin typeface="HK Grotesk" panose="020B0604020202020204"/>
              </a:rPr>
              <a:t>Split dataset into </a:t>
            </a:r>
            <a:r>
              <a:rPr lang="en-SG" sz="1500" b="1" dirty="0">
                <a:latin typeface="HK Grotesk" panose="020B0604020202020204"/>
              </a:rPr>
              <a:t>Train (80%)</a:t>
            </a:r>
            <a:r>
              <a:rPr lang="en-SG" sz="1500" dirty="0">
                <a:latin typeface="HK Grotesk" panose="020B0604020202020204"/>
              </a:rPr>
              <a:t> and </a:t>
            </a:r>
            <a:r>
              <a:rPr lang="en-SG" sz="1500" b="1" dirty="0">
                <a:latin typeface="HK Grotesk" panose="020B0604020202020204"/>
              </a:rPr>
              <a:t>Test (20%)</a:t>
            </a:r>
            <a:endParaRPr lang="en-SG" sz="1500" dirty="0">
              <a:latin typeface="HK Grotesk" panose="020B0604020202020204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SG" sz="1500" dirty="0">
                <a:latin typeface="HK Grotesk" panose="020B0604020202020204"/>
              </a:rPr>
              <a:t>Further split </a:t>
            </a:r>
            <a:r>
              <a:rPr lang="en-SG" sz="1500" b="1" dirty="0">
                <a:latin typeface="HK Grotesk" panose="020B0604020202020204"/>
              </a:rPr>
              <a:t>Train (80%) → Train Pool (80%) + Validation (20%)</a:t>
            </a:r>
            <a:endParaRPr lang="en-SG" sz="1500" dirty="0">
              <a:latin typeface="HK Grotesk" panose="020B0604020202020204"/>
            </a:endParaRPr>
          </a:p>
          <a:p>
            <a:pPr>
              <a:lnSpc>
                <a:spcPct val="140000"/>
              </a:lnSpc>
            </a:pPr>
            <a:r>
              <a:rPr lang="en-SG" sz="1500" b="1" dirty="0">
                <a:latin typeface="HK Grotesk" panose="020B0604020202020204"/>
              </a:rPr>
              <a:t>3.  Cross-Validation for Model Selection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SG" sz="1500" b="1" dirty="0">
                <a:latin typeface="HK Grotesk" panose="020B0604020202020204"/>
              </a:rPr>
              <a:t>Stratified K-Fold</a:t>
            </a:r>
            <a:r>
              <a:rPr lang="en-SG" sz="1500" dirty="0">
                <a:latin typeface="HK Grotesk" panose="020B0604020202020204"/>
              </a:rPr>
              <a:t> applied on </a:t>
            </a:r>
            <a:r>
              <a:rPr lang="en-SG" sz="1500" b="1" dirty="0">
                <a:latin typeface="HK Grotesk" panose="020B0604020202020204"/>
              </a:rPr>
              <a:t>Train Pool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SG" sz="1500" dirty="0">
                <a:latin typeface="HK Grotesk" panose="020B0604020202020204"/>
              </a:rPr>
              <a:t>Evaluate models using </a:t>
            </a:r>
            <a:r>
              <a:rPr lang="en-SG" sz="1500" b="1" dirty="0">
                <a:latin typeface="HK Grotesk" panose="020B0604020202020204"/>
              </a:rPr>
              <a:t>Accuracy, F1-Score, Precision, Recall, ROC-AUC, and Log Loss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SG" sz="1500" dirty="0">
                <a:latin typeface="HK Grotesk" panose="020B0604020202020204"/>
              </a:rPr>
              <a:t>Select the </a:t>
            </a:r>
            <a:r>
              <a:rPr lang="en-SG" sz="1500" b="1" dirty="0">
                <a:latin typeface="HK Grotesk" panose="020B0604020202020204"/>
              </a:rPr>
              <a:t>best model based on F1-Score</a:t>
            </a:r>
            <a:r>
              <a:rPr lang="en-SG" sz="1500" dirty="0">
                <a:latin typeface="HK Grotesk" panose="020B0604020202020204"/>
              </a:rPr>
              <a:t> (balance of Precision &amp; Recall)</a:t>
            </a:r>
          </a:p>
          <a:p>
            <a:pPr>
              <a:lnSpc>
                <a:spcPct val="140000"/>
              </a:lnSpc>
            </a:pPr>
            <a:r>
              <a:rPr lang="en-SG" sz="1500" b="1" dirty="0">
                <a:latin typeface="HK Grotesk" panose="020B0604020202020204"/>
              </a:rPr>
              <a:t>4.  Hyperparameter Tuning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SG" sz="1500" dirty="0">
                <a:latin typeface="HK Grotesk" panose="020B0604020202020204"/>
              </a:rPr>
              <a:t>Tune the best model on the </a:t>
            </a:r>
            <a:r>
              <a:rPr lang="en-SG" sz="1500" b="1" dirty="0">
                <a:latin typeface="HK Grotesk" panose="020B0604020202020204"/>
              </a:rPr>
              <a:t>Validation Set</a:t>
            </a:r>
            <a:endParaRPr lang="en-SG" sz="1500" dirty="0">
              <a:latin typeface="HK Grotesk" panose="020B0604020202020204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SG" sz="1500" b="1" dirty="0">
                <a:latin typeface="HK Grotesk" panose="020B0604020202020204"/>
              </a:rPr>
              <a:t>Goal:</a:t>
            </a:r>
            <a:r>
              <a:rPr lang="en-SG" sz="1500" dirty="0">
                <a:latin typeface="HK Grotesk" panose="020B0604020202020204"/>
              </a:rPr>
              <a:t> Optimize performance while avoiding </a:t>
            </a:r>
            <a:r>
              <a:rPr lang="en-SG" sz="1500" b="1" dirty="0">
                <a:latin typeface="HK Grotesk" panose="020B0604020202020204"/>
              </a:rPr>
              <a:t>data leakage</a:t>
            </a:r>
            <a:endParaRPr lang="en-SG" sz="1500" dirty="0">
              <a:latin typeface="HK Grotesk" panose="020B0604020202020204"/>
            </a:endParaRPr>
          </a:p>
          <a:p>
            <a:pPr>
              <a:lnSpc>
                <a:spcPct val="140000"/>
              </a:lnSpc>
            </a:pPr>
            <a:r>
              <a:rPr lang="en-SG" sz="1500" b="1" dirty="0">
                <a:latin typeface="HK Grotesk" panose="020B0604020202020204"/>
              </a:rPr>
              <a:t>5.  Final Training &amp; Testing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SG" sz="1500" dirty="0">
                <a:latin typeface="HK Grotesk" panose="020B0604020202020204"/>
              </a:rPr>
              <a:t>Train the </a:t>
            </a:r>
            <a:r>
              <a:rPr lang="en-SG" sz="1500" b="1" dirty="0">
                <a:latin typeface="HK Grotesk" panose="020B0604020202020204"/>
              </a:rPr>
              <a:t>best model</a:t>
            </a:r>
            <a:r>
              <a:rPr lang="en-SG" sz="1500" dirty="0">
                <a:latin typeface="HK Grotesk" panose="020B0604020202020204"/>
              </a:rPr>
              <a:t> on the full </a:t>
            </a:r>
            <a:r>
              <a:rPr lang="en-SG" sz="1500" b="1" dirty="0">
                <a:latin typeface="HK Grotesk" panose="020B0604020202020204"/>
              </a:rPr>
              <a:t>Training Pool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SG" sz="1500" dirty="0">
                <a:latin typeface="HK Grotesk" panose="020B0604020202020204"/>
              </a:rPr>
              <a:t>Evaluate the </a:t>
            </a:r>
            <a:r>
              <a:rPr lang="en-SG" sz="1500" b="1" dirty="0">
                <a:latin typeface="HK Grotesk" panose="020B0604020202020204"/>
              </a:rPr>
              <a:t>final model</a:t>
            </a:r>
            <a:r>
              <a:rPr lang="en-SG" sz="1500" dirty="0">
                <a:latin typeface="HK Grotesk" panose="020B0604020202020204"/>
              </a:rPr>
              <a:t> on the </a:t>
            </a:r>
            <a:r>
              <a:rPr lang="en-SG" sz="1500" b="1" dirty="0">
                <a:latin typeface="HK Grotesk" panose="020B0604020202020204"/>
              </a:rPr>
              <a:t>Test Set</a:t>
            </a:r>
            <a:r>
              <a:rPr lang="en-SG" sz="1500" dirty="0">
                <a:latin typeface="HK Grotesk" panose="020B0604020202020204"/>
              </a:rPr>
              <a:t> (previously unseen data)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SG" sz="1500" dirty="0">
                <a:latin typeface="HK Grotesk" panose="020B0604020202020204"/>
              </a:rPr>
              <a:t>Get the final performance report</a:t>
            </a:r>
          </a:p>
        </p:txBody>
      </p:sp>
    </p:spTree>
    <p:extLst>
      <p:ext uri="{BB962C8B-B14F-4D97-AF65-F5344CB8AC3E}">
        <p14:creationId xmlns:p14="http://schemas.microsoft.com/office/powerpoint/2010/main" val="3136051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85800" y="17238"/>
            <a:ext cx="9598026" cy="6294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SG" sz="4000" b="1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Results</a:t>
            </a:r>
            <a:endParaRPr lang="en-SG" sz="40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C07FD-D469-4FD1-862A-F9416331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B258-23D4-4563-BF37-259D0F7E4779}" type="slidenum">
              <a:rPr lang="en-SG" smtClean="0"/>
              <a:t>17</a:t>
            </a:fld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0484DD-1D8B-464C-970F-6888F1E14395}"/>
              </a:ext>
            </a:extLst>
          </p:cNvPr>
          <p:cNvSpPr txBox="1"/>
          <p:nvPr/>
        </p:nvSpPr>
        <p:spPr>
          <a:xfrm>
            <a:off x="600075" y="625152"/>
            <a:ext cx="1122045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SG" sz="2200" b="1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Training Performance (F1-Score)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ADE528-DEF7-48E5-A367-945BD0884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392464"/>
              </p:ext>
            </p:extLst>
          </p:nvPr>
        </p:nvGraphicFramePr>
        <p:xfrm>
          <a:off x="798829" y="1330130"/>
          <a:ext cx="7659371" cy="2196719"/>
        </p:xfrm>
        <a:graphic>
          <a:graphicData uri="http://schemas.openxmlformats.org/drawingml/2006/table">
            <a:tbl>
              <a:tblPr/>
              <a:tblGrid>
                <a:gridCol w="1975358">
                  <a:extLst>
                    <a:ext uri="{9D8B030D-6E8A-4147-A177-3AD203B41FA5}">
                      <a16:colId xmlns:a16="http://schemas.microsoft.com/office/drawing/2014/main" val="2140494291"/>
                    </a:ext>
                  </a:extLst>
                </a:gridCol>
                <a:gridCol w="2129745">
                  <a:extLst>
                    <a:ext uri="{9D8B030D-6E8A-4147-A177-3AD203B41FA5}">
                      <a16:colId xmlns:a16="http://schemas.microsoft.com/office/drawing/2014/main" val="1407685914"/>
                    </a:ext>
                  </a:extLst>
                </a:gridCol>
                <a:gridCol w="1944483">
                  <a:extLst>
                    <a:ext uri="{9D8B030D-6E8A-4147-A177-3AD203B41FA5}">
                      <a16:colId xmlns:a16="http://schemas.microsoft.com/office/drawing/2014/main" val="2934601967"/>
                    </a:ext>
                  </a:extLst>
                </a:gridCol>
                <a:gridCol w="791997">
                  <a:extLst>
                    <a:ext uri="{9D8B030D-6E8A-4147-A177-3AD203B41FA5}">
                      <a16:colId xmlns:a16="http://schemas.microsoft.com/office/drawing/2014/main" val="2572292721"/>
                    </a:ext>
                  </a:extLst>
                </a:gridCol>
                <a:gridCol w="817788">
                  <a:extLst>
                    <a:ext uri="{9D8B030D-6E8A-4147-A177-3AD203B41FA5}">
                      <a16:colId xmlns:a16="http://schemas.microsoft.com/office/drawing/2014/main" val="1519171124"/>
                    </a:ext>
                  </a:extLst>
                </a:gridCol>
              </a:tblGrid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b="1" dirty="0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Model</a:t>
                      </a:r>
                      <a:endParaRPr lang="en-SG" sz="15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b="1" dirty="0" err="1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Tfidf</a:t>
                      </a:r>
                      <a:r>
                        <a:rPr lang="en-SG" sz="1500" b="1" dirty="0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(syllable tokenization)</a:t>
                      </a:r>
                      <a:endParaRPr lang="en-SG" sz="15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b="1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Tfidf(word tokenization)</a:t>
                      </a:r>
                      <a:endParaRPr lang="en-SG" sz="150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b="1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word2vec</a:t>
                      </a:r>
                      <a:endParaRPr lang="en-SG" sz="150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b="1" dirty="0" err="1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Fasttext</a:t>
                      </a:r>
                      <a:endParaRPr lang="en-SG" sz="15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001017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dirty="0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Logistic regression</a:t>
                      </a:r>
                      <a:endParaRPr lang="en-SG" sz="15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dirty="0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0.8673</a:t>
                      </a:r>
                      <a:endParaRPr lang="en-SG" sz="15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dirty="0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0.8765</a:t>
                      </a:r>
                      <a:endParaRPr lang="en-SG" sz="15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dirty="0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0.8586</a:t>
                      </a:r>
                      <a:endParaRPr lang="en-SG" sz="15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dirty="0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0.8388</a:t>
                      </a:r>
                      <a:endParaRPr lang="en-SG" sz="15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600128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dirty="0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Decision Tree</a:t>
                      </a:r>
                      <a:endParaRPr lang="en-SG" sz="15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dirty="0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0.8211</a:t>
                      </a:r>
                      <a:endParaRPr lang="en-SG" sz="15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dirty="0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0.8232</a:t>
                      </a:r>
                      <a:endParaRPr lang="en-SG" sz="15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0.7882</a:t>
                      </a:r>
                      <a:endParaRPr lang="en-SG" sz="150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0.771</a:t>
                      </a:r>
                      <a:endParaRPr lang="en-SG" sz="150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034918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dirty="0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Random Forest</a:t>
                      </a:r>
                      <a:endParaRPr lang="en-SG" sz="15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dirty="0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0.877</a:t>
                      </a:r>
                      <a:endParaRPr lang="en-SG" sz="15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dirty="0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0.8775</a:t>
                      </a:r>
                      <a:endParaRPr lang="en-SG" sz="15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0.8518</a:t>
                      </a:r>
                      <a:endParaRPr lang="en-SG" sz="150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0.8389</a:t>
                      </a:r>
                      <a:endParaRPr lang="en-SG" sz="150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747226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dirty="0" err="1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XGBoost</a:t>
                      </a:r>
                      <a:endParaRPr lang="en-SG" sz="15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0.8831</a:t>
                      </a:r>
                      <a:endParaRPr lang="en-SG" sz="150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dirty="0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0.8902</a:t>
                      </a:r>
                      <a:endParaRPr lang="en-SG" sz="15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effectLst/>
                          <a:latin typeface="HK Grotesk" panose="020B0604020202020204"/>
                          <a:cs typeface="Myanmar Text" panose="020B0502040204020203" pitchFamily="34" charset="0"/>
                        </a:rPr>
                        <a:t>-</a:t>
                      </a:r>
                      <a:endParaRPr lang="en-SG" sz="1500" dirty="0">
                        <a:effectLst/>
                        <a:latin typeface="HK Grotesk" panose="020B0604020202020204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effectLst/>
                          <a:latin typeface="HK Grotesk" panose="020B0604020202020204"/>
                          <a:cs typeface="Myanmar Text" panose="020B0502040204020203" pitchFamily="34" charset="0"/>
                        </a:rPr>
                        <a:t>-</a:t>
                      </a:r>
                      <a:endParaRPr lang="en-SG" sz="1500" dirty="0">
                        <a:effectLst/>
                        <a:latin typeface="HK Grotesk" panose="020B0604020202020204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7994154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b="1" dirty="0">
                          <a:solidFill>
                            <a:srgbClr val="00B050"/>
                          </a:solidFill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SVM</a:t>
                      </a:r>
                      <a:endParaRPr lang="en-SG" sz="1500" dirty="0">
                        <a:solidFill>
                          <a:srgbClr val="00B050"/>
                        </a:solidFill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b="1" dirty="0">
                          <a:solidFill>
                            <a:srgbClr val="00B050"/>
                          </a:solidFill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0.8878</a:t>
                      </a:r>
                      <a:endParaRPr lang="en-SG" sz="1500" dirty="0">
                        <a:solidFill>
                          <a:srgbClr val="00B050"/>
                        </a:solidFill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b="1" dirty="0">
                          <a:solidFill>
                            <a:srgbClr val="00B050"/>
                          </a:solidFill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0.893</a:t>
                      </a:r>
                      <a:endParaRPr lang="en-SG" sz="1500" dirty="0">
                        <a:solidFill>
                          <a:srgbClr val="00B050"/>
                        </a:solidFill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b="1" dirty="0">
                          <a:solidFill>
                            <a:srgbClr val="00B050"/>
                          </a:solidFill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0.8738</a:t>
                      </a:r>
                      <a:endParaRPr lang="en-SG" sz="1500" dirty="0">
                        <a:solidFill>
                          <a:srgbClr val="00B050"/>
                        </a:solidFill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b="1" dirty="0">
                          <a:solidFill>
                            <a:srgbClr val="00B050"/>
                          </a:solidFill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0.8644</a:t>
                      </a:r>
                      <a:endParaRPr lang="en-SG" sz="1500" dirty="0">
                        <a:solidFill>
                          <a:srgbClr val="00B050"/>
                        </a:solidFill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085139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dirty="0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Naive Bayes</a:t>
                      </a:r>
                      <a:endParaRPr lang="en-SG" sz="15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dirty="0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0.8476</a:t>
                      </a:r>
                      <a:endParaRPr lang="en-SG" sz="15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dirty="0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0.8594</a:t>
                      </a:r>
                      <a:endParaRPr lang="en-SG" sz="15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effectLst/>
                          <a:latin typeface="HK Grotesk" panose="020B0604020202020204"/>
                          <a:cs typeface="Myanmar Text" panose="020B0502040204020203" pitchFamily="34" charset="0"/>
                        </a:rPr>
                        <a:t>-</a:t>
                      </a:r>
                      <a:endParaRPr lang="en-SG" sz="1500" dirty="0">
                        <a:effectLst/>
                        <a:latin typeface="HK Grotesk" panose="020B0604020202020204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500" dirty="0">
                          <a:effectLst/>
                          <a:latin typeface="HK Grotesk" panose="020B0604020202020204"/>
                          <a:cs typeface="Myanmar Text" panose="020B0502040204020203" pitchFamily="34" charset="0"/>
                        </a:rPr>
                        <a:t>-</a:t>
                      </a:r>
                      <a:endParaRPr lang="en-SG" sz="1500" dirty="0">
                        <a:effectLst/>
                        <a:latin typeface="HK Grotesk" panose="020B0604020202020204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7420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335925A-09E6-490E-BE2A-ABD01160F561}"/>
              </a:ext>
            </a:extLst>
          </p:cNvPr>
          <p:cNvSpPr txBox="1"/>
          <p:nvPr/>
        </p:nvSpPr>
        <p:spPr>
          <a:xfrm>
            <a:off x="600075" y="3916013"/>
            <a:ext cx="1122045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SG" sz="2200" b="1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Testing Performance on </a:t>
            </a:r>
            <a:r>
              <a:rPr lang="en-SG" sz="2200" b="1" dirty="0">
                <a:solidFill>
                  <a:srgbClr val="00B050"/>
                </a:solidFill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Best Model</a:t>
            </a:r>
            <a:r>
              <a:rPr lang="en-SG" sz="2200" b="1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(F1-Score)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BA5228-27C5-4A9B-9ABD-C8180DC32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732008"/>
              </p:ext>
            </p:extLst>
          </p:nvPr>
        </p:nvGraphicFramePr>
        <p:xfrm>
          <a:off x="715644" y="4663763"/>
          <a:ext cx="9266556" cy="1569085"/>
        </p:xfrm>
        <a:graphic>
          <a:graphicData uri="http://schemas.openxmlformats.org/drawingml/2006/table">
            <a:tbl>
              <a:tblPr/>
              <a:tblGrid>
                <a:gridCol w="2068361">
                  <a:extLst>
                    <a:ext uri="{9D8B030D-6E8A-4147-A177-3AD203B41FA5}">
                      <a16:colId xmlns:a16="http://schemas.microsoft.com/office/drawing/2014/main" val="3468821256"/>
                    </a:ext>
                  </a:extLst>
                </a:gridCol>
                <a:gridCol w="1151281">
                  <a:extLst>
                    <a:ext uri="{9D8B030D-6E8A-4147-A177-3AD203B41FA5}">
                      <a16:colId xmlns:a16="http://schemas.microsoft.com/office/drawing/2014/main" val="1553055367"/>
                    </a:ext>
                  </a:extLst>
                </a:gridCol>
                <a:gridCol w="1054444">
                  <a:extLst>
                    <a:ext uri="{9D8B030D-6E8A-4147-A177-3AD203B41FA5}">
                      <a16:colId xmlns:a16="http://schemas.microsoft.com/office/drawing/2014/main" val="2175310352"/>
                    </a:ext>
                  </a:extLst>
                </a:gridCol>
                <a:gridCol w="1420272">
                  <a:extLst>
                    <a:ext uri="{9D8B030D-6E8A-4147-A177-3AD203B41FA5}">
                      <a16:colId xmlns:a16="http://schemas.microsoft.com/office/drawing/2014/main" val="3894163774"/>
                    </a:ext>
                  </a:extLst>
                </a:gridCol>
                <a:gridCol w="1441790">
                  <a:extLst>
                    <a:ext uri="{9D8B030D-6E8A-4147-A177-3AD203B41FA5}">
                      <a16:colId xmlns:a16="http://schemas.microsoft.com/office/drawing/2014/main" val="4208776951"/>
                    </a:ext>
                  </a:extLst>
                </a:gridCol>
                <a:gridCol w="2130408">
                  <a:extLst>
                    <a:ext uri="{9D8B030D-6E8A-4147-A177-3AD203B41FA5}">
                      <a16:colId xmlns:a16="http://schemas.microsoft.com/office/drawing/2014/main" val="633564968"/>
                    </a:ext>
                  </a:extLst>
                </a:gridCol>
              </a:tblGrid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b="1" dirty="0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Feature Extraction</a:t>
                      </a:r>
                      <a:endParaRPr lang="en-SG" sz="15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b="1" dirty="0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Best model</a:t>
                      </a:r>
                      <a:endParaRPr lang="en-SG" sz="15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b="1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F1-Score</a:t>
                      </a:r>
                      <a:endParaRPr lang="en-SG" sz="150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b="1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Precision</a:t>
                      </a:r>
                      <a:endParaRPr lang="en-SG" sz="150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b="1" dirty="0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Recall</a:t>
                      </a:r>
                      <a:endParaRPr lang="en-SG" sz="15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b="1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ROC-AUC</a:t>
                      </a:r>
                      <a:endParaRPr lang="en-SG" sz="150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874788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dirty="0" err="1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Tfidf</a:t>
                      </a:r>
                      <a:r>
                        <a:rPr lang="en-SG" sz="1500" dirty="0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(syllable tokenization)</a:t>
                      </a:r>
                      <a:endParaRPr lang="en-SG" sz="15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dirty="0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SVM</a:t>
                      </a:r>
                      <a:endParaRPr lang="en-SG" sz="15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dirty="0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0.8852</a:t>
                      </a:r>
                      <a:endParaRPr lang="en-SG" sz="15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dirty="0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0.8932</a:t>
                      </a:r>
                      <a:endParaRPr lang="en-SG" sz="15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dirty="0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0.8814</a:t>
                      </a:r>
                      <a:endParaRPr lang="en-SG" sz="15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dirty="0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0.9673</a:t>
                      </a:r>
                      <a:endParaRPr lang="en-SG" sz="15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400246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b="1" dirty="0" err="1">
                          <a:solidFill>
                            <a:srgbClr val="00B050"/>
                          </a:solidFill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Tfidf</a:t>
                      </a:r>
                      <a:r>
                        <a:rPr lang="en-SG" sz="1500" b="1" dirty="0">
                          <a:solidFill>
                            <a:srgbClr val="00B050"/>
                          </a:solidFill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 (word tokenization)</a:t>
                      </a:r>
                      <a:endParaRPr lang="en-SG" sz="1500" dirty="0">
                        <a:solidFill>
                          <a:srgbClr val="00B050"/>
                        </a:solidFill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b="1" dirty="0">
                          <a:solidFill>
                            <a:srgbClr val="00B050"/>
                          </a:solidFill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SVM</a:t>
                      </a:r>
                      <a:endParaRPr lang="en-SG" sz="1500" dirty="0">
                        <a:solidFill>
                          <a:srgbClr val="00B050"/>
                        </a:solidFill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b="1" dirty="0">
                          <a:solidFill>
                            <a:srgbClr val="00B050"/>
                          </a:solidFill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0.8935</a:t>
                      </a:r>
                      <a:endParaRPr lang="en-SG" sz="1500" dirty="0">
                        <a:solidFill>
                          <a:srgbClr val="00B050"/>
                        </a:solidFill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b="1" dirty="0">
                          <a:solidFill>
                            <a:srgbClr val="00B050"/>
                          </a:solidFill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0.9019</a:t>
                      </a:r>
                      <a:endParaRPr lang="en-SG" sz="1500" dirty="0">
                        <a:solidFill>
                          <a:srgbClr val="00B050"/>
                        </a:solidFill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b="1" dirty="0">
                          <a:solidFill>
                            <a:srgbClr val="00B050"/>
                          </a:solidFill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0.8897</a:t>
                      </a:r>
                      <a:endParaRPr lang="en-SG" sz="1500" dirty="0">
                        <a:solidFill>
                          <a:srgbClr val="00B050"/>
                        </a:solidFill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b="1" dirty="0">
                          <a:solidFill>
                            <a:srgbClr val="00B050"/>
                          </a:solidFill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0.9713</a:t>
                      </a:r>
                      <a:endParaRPr lang="en-SG" sz="1500" dirty="0">
                        <a:solidFill>
                          <a:srgbClr val="00B050"/>
                        </a:solidFill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42352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dirty="0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word2Vec</a:t>
                      </a:r>
                      <a:endParaRPr lang="en-SG" sz="15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dirty="0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SVM</a:t>
                      </a:r>
                      <a:endParaRPr lang="en-SG" sz="15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dirty="0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0.8812</a:t>
                      </a:r>
                      <a:endParaRPr lang="en-SG" sz="15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dirty="0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0.8963</a:t>
                      </a:r>
                      <a:endParaRPr lang="en-SG" sz="15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dirty="0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0.8742</a:t>
                      </a:r>
                      <a:endParaRPr lang="en-SG" sz="15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dirty="0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0.9657</a:t>
                      </a:r>
                      <a:endParaRPr lang="en-SG" sz="15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941992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Fasttext</a:t>
                      </a:r>
                      <a:endParaRPr lang="en-SG" sz="150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dirty="0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SVM</a:t>
                      </a:r>
                      <a:endParaRPr lang="en-SG" sz="15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dirty="0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0.8759</a:t>
                      </a:r>
                      <a:endParaRPr lang="en-SG" sz="15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dirty="0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0.8906</a:t>
                      </a:r>
                      <a:endParaRPr lang="en-SG" sz="15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dirty="0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0.869</a:t>
                      </a:r>
                      <a:endParaRPr lang="en-SG" sz="15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500" dirty="0"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0.9629</a:t>
                      </a:r>
                      <a:endParaRPr lang="en-SG" sz="15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361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6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812799" y="189009"/>
            <a:ext cx="9598026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SG" sz="4000" b="1" dirty="0">
                <a:effectLst/>
                <a:latin typeface="HK Grotesk" panose="020B0604020202020204"/>
                <a:ea typeface="Times New Roman" panose="02020603050405020304" pitchFamily="18" charset="0"/>
              </a:rPr>
              <a:t>Final Evaluation on Test 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C07FD-D469-4FD1-862A-F9416331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B258-23D4-4563-BF37-259D0F7E4779}" type="slidenum">
              <a:rPr lang="en-SG" smtClean="0"/>
              <a:t>18</a:t>
            </a:fld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0484DD-1D8B-464C-970F-6888F1E14395}"/>
              </a:ext>
            </a:extLst>
          </p:cNvPr>
          <p:cNvSpPr txBox="1"/>
          <p:nvPr/>
        </p:nvSpPr>
        <p:spPr>
          <a:xfrm>
            <a:off x="812799" y="1064548"/>
            <a:ext cx="11220450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SG" sz="2000" b="1" dirty="0">
                <a:effectLst/>
                <a:latin typeface="HK Grotesk" panose="020B0604020202020204"/>
                <a:ea typeface="Times New Roman" panose="02020603050405020304" pitchFamily="18" charset="0"/>
              </a:rPr>
              <a:t>Overall Performance Metrics: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2000" b="1" dirty="0">
                <a:effectLst/>
                <a:latin typeface="HK Grotesk" panose="020B0604020202020204"/>
                <a:ea typeface="Times New Roman" panose="02020603050405020304" pitchFamily="18" charset="0"/>
              </a:rPr>
              <a:t>Accuracy</a:t>
            </a:r>
            <a:r>
              <a:rPr lang="en-SG" sz="2000" dirty="0">
                <a:effectLst/>
                <a:latin typeface="HK Grotesk" panose="020B0604020202020204"/>
                <a:ea typeface="Times New Roman" panose="02020603050405020304" pitchFamily="18" charset="0"/>
              </a:rPr>
              <a:t>: 0.8897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2000" b="1" dirty="0">
                <a:effectLst/>
                <a:latin typeface="HK Grotesk" panose="020B0604020202020204"/>
                <a:ea typeface="Times New Roman" panose="02020603050405020304" pitchFamily="18" charset="0"/>
              </a:rPr>
              <a:t>F1-Score</a:t>
            </a:r>
            <a:r>
              <a:rPr lang="en-SG" sz="2000" dirty="0">
                <a:effectLst/>
                <a:latin typeface="HK Grotesk" panose="020B0604020202020204"/>
                <a:ea typeface="Times New Roman" panose="02020603050405020304" pitchFamily="18" charset="0"/>
              </a:rPr>
              <a:t>: 0.8935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2000" b="1" dirty="0">
                <a:effectLst/>
                <a:latin typeface="HK Grotesk" panose="020B0604020202020204"/>
                <a:ea typeface="Times New Roman" panose="02020603050405020304" pitchFamily="18" charset="0"/>
              </a:rPr>
              <a:t>Precision</a:t>
            </a:r>
            <a:r>
              <a:rPr lang="en-SG" sz="2000" dirty="0">
                <a:effectLst/>
                <a:latin typeface="HK Grotesk" panose="020B0604020202020204"/>
                <a:ea typeface="Times New Roman" panose="02020603050405020304" pitchFamily="18" charset="0"/>
              </a:rPr>
              <a:t>: 0.9019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2000" b="1" dirty="0">
                <a:effectLst/>
                <a:latin typeface="HK Grotesk" panose="020B0604020202020204"/>
                <a:ea typeface="Times New Roman" panose="02020603050405020304" pitchFamily="18" charset="0"/>
              </a:rPr>
              <a:t>Recall</a:t>
            </a:r>
            <a:r>
              <a:rPr lang="en-SG" sz="2000" dirty="0">
                <a:effectLst/>
                <a:latin typeface="HK Grotesk" panose="020B0604020202020204"/>
                <a:ea typeface="Times New Roman" panose="02020603050405020304" pitchFamily="18" charset="0"/>
              </a:rPr>
              <a:t>: 0.8897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2000" b="1" dirty="0">
                <a:effectLst/>
                <a:latin typeface="HK Grotesk" panose="020B0604020202020204"/>
                <a:ea typeface="Times New Roman" panose="02020603050405020304" pitchFamily="18" charset="0"/>
              </a:rPr>
              <a:t>ROC-AUC</a:t>
            </a:r>
            <a:r>
              <a:rPr lang="en-SG" sz="2000" dirty="0">
                <a:effectLst/>
                <a:latin typeface="HK Grotesk" panose="020B0604020202020204"/>
                <a:ea typeface="Times New Roman" panose="02020603050405020304" pitchFamily="18" charset="0"/>
              </a:rPr>
              <a:t>: 0.9713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5925A-09E6-490E-BE2A-ABD01160F561}"/>
              </a:ext>
            </a:extLst>
          </p:cNvPr>
          <p:cNvSpPr txBox="1"/>
          <p:nvPr/>
        </p:nvSpPr>
        <p:spPr>
          <a:xfrm>
            <a:off x="812799" y="4139151"/>
            <a:ext cx="112204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2200" b="1" dirty="0">
                <a:effectLst/>
                <a:latin typeface="HK Grotesk" panose="020B0604020202020204"/>
                <a:ea typeface="Times New Roman" panose="02020603050405020304" pitchFamily="18" charset="0"/>
              </a:rPr>
              <a:t>Classification Report</a:t>
            </a:r>
            <a:endParaRPr lang="en-SG" sz="2200" b="1" dirty="0">
              <a:latin typeface="HK Grotesk" panose="020B0604020202020204"/>
              <a:ea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07F043-B753-43CF-B08F-D9FD9ED4B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221121"/>
              </p:ext>
            </p:extLst>
          </p:nvPr>
        </p:nvGraphicFramePr>
        <p:xfrm>
          <a:off x="884318" y="4774383"/>
          <a:ext cx="6512084" cy="1475740"/>
        </p:xfrm>
        <a:graphic>
          <a:graphicData uri="http://schemas.openxmlformats.org/drawingml/2006/table">
            <a:tbl>
              <a:tblPr firstRow="1" firstCol="1" bandRow="1"/>
              <a:tblGrid>
                <a:gridCol w="2139957">
                  <a:extLst>
                    <a:ext uri="{9D8B030D-6E8A-4147-A177-3AD203B41FA5}">
                      <a16:colId xmlns:a16="http://schemas.microsoft.com/office/drawing/2014/main" val="3292044206"/>
                    </a:ext>
                  </a:extLst>
                </a:gridCol>
                <a:gridCol w="1207525">
                  <a:extLst>
                    <a:ext uri="{9D8B030D-6E8A-4147-A177-3AD203B41FA5}">
                      <a16:colId xmlns:a16="http://schemas.microsoft.com/office/drawing/2014/main" val="955537724"/>
                    </a:ext>
                  </a:extLst>
                </a:gridCol>
                <a:gridCol w="1371860">
                  <a:extLst>
                    <a:ext uri="{9D8B030D-6E8A-4147-A177-3AD203B41FA5}">
                      <a16:colId xmlns:a16="http://schemas.microsoft.com/office/drawing/2014/main" val="1001790079"/>
                    </a:ext>
                  </a:extLst>
                </a:gridCol>
                <a:gridCol w="1792742">
                  <a:extLst>
                    <a:ext uri="{9D8B030D-6E8A-4147-A177-3AD203B41FA5}">
                      <a16:colId xmlns:a16="http://schemas.microsoft.com/office/drawing/2014/main" val="1055595587"/>
                    </a:ext>
                  </a:extLst>
                </a:gridCol>
              </a:tblGrid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b="1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Class</a:t>
                      </a:r>
                      <a:endParaRPr lang="en-SG" sz="180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b="1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Precision</a:t>
                      </a:r>
                      <a:endParaRPr lang="en-SG" sz="180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b="1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Recall</a:t>
                      </a:r>
                      <a:endParaRPr lang="en-SG" sz="180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b="1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F1-Score</a:t>
                      </a:r>
                      <a:endParaRPr lang="en-SG" sz="180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981195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b="1" dirty="0">
                          <a:solidFill>
                            <a:srgbClr val="FF0000"/>
                          </a:solidFill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Potential Scam</a:t>
                      </a:r>
                      <a:endParaRPr lang="en-SG" sz="1800" dirty="0">
                        <a:solidFill>
                          <a:srgbClr val="FF0000"/>
                        </a:solidFill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b="1" dirty="0">
                          <a:solidFill>
                            <a:srgbClr val="FF0000"/>
                          </a:solidFill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0.64</a:t>
                      </a:r>
                      <a:endParaRPr lang="en-SG" sz="1800" b="1" dirty="0">
                        <a:solidFill>
                          <a:srgbClr val="FF0000"/>
                        </a:solidFill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b="1" dirty="0">
                          <a:solidFill>
                            <a:srgbClr val="FF0000"/>
                          </a:solidFill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0.84</a:t>
                      </a:r>
                      <a:endParaRPr lang="en-SG" sz="1800" b="1" dirty="0">
                        <a:solidFill>
                          <a:srgbClr val="FF0000"/>
                        </a:solidFill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b="1" dirty="0">
                          <a:solidFill>
                            <a:srgbClr val="FF0000"/>
                          </a:solidFill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0.72</a:t>
                      </a:r>
                      <a:endParaRPr lang="en-SG" sz="1800" b="1" dirty="0">
                        <a:solidFill>
                          <a:srgbClr val="FF0000"/>
                        </a:solidFill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139076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b="1" dirty="0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Non-Scam</a:t>
                      </a:r>
                      <a:endParaRPr lang="en-SG" sz="18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0.95</a:t>
                      </a:r>
                      <a:endParaRPr lang="en-SG" sz="18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0.91</a:t>
                      </a:r>
                      <a:endParaRPr lang="en-SG" sz="18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0.93</a:t>
                      </a:r>
                      <a:endParaRPr lang="en-SG" sz="18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46597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b="1" dirty="0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Scam</a:t>
                      </a:r>
                      <a:endParaRPr lang="en-SG" sz="18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0.93</a:t>
                      </a:r>
                      <a:endParaRPr lang="en-SG" sz="18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0.87</a:t>
                      </a:r>
                      <a:endParaRPr lang="en-SG" sz="18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SG" sz="1800" dirty="0">
                          <a:solidFill>
                            <a:srgbClr val="000000"/>
                          </a:solidFill>
                          <a:effectLst/>
                          <a:latin typeface="HK Grotesk" panose="020B0604020202020204"/>
                          <a:ea typeface="Times New Roman" panose="02020603050405020304" pitchFamily="18" charset="0"/>
                          <a:cs typeface="Myanmar Text" panose="020B0502040204020203" pitchFamily="34" charset="0"/>
                        </a:rPr>
                        <a:t>0.9</a:t>
                      </a:r>
                      <a:endParaRPr lang="en-SG" sz="1800" dirty="0">
                        <a:effectLst/>
                        <a:latin typeface="HK Grotesk" panose="020B0604020202020204"/>
                        <a:ea typeface="Calibri" panose="020F0502020204030204" pitchFamily="34" charset="0"/>
                        <a:cs typeface="Myanmar Text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92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816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C07FD-D469-4FD1-862A-F9416331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B258-23D4-4563-BF37-259D0F7E4779}" type="slidenum">
              <a:rPr lang="en-SG" smtClean="0"/>
              <a:t>19</a:t>
            </a:fld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0484DD-1D8B-464C-970F-6888F1E14395}"/>
              </a:ext>
            </a:extLst>
          </p:cNvPr>
          <p:cNvSpPr txBox="1"/>
          <p:nvPr/>
        </p:nvSpPr>
        <p:spPr>
          <a:xfrm>
            <a:off x="685800" y="614162"/>
            <a:ext cx="11220450" cy="4248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SG" sz="2500" b="1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Findings</a:t>
            </a:r>
            <a:endParaRPr lang="en-SG" sz="25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2200" b="1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TF-IDF with word tokenization</a:t>
            </a:r>
            <a:r>
              <a:rPr lang="en-SG" sz="2200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 performed the best</a:t>
            </a:r>
            <a:endParaRPr lang="en-SG" sz="22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2200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SVM consistently outperformed other models</a:t>
            </a:r>
            <a:endParaRPr lang="en-SG" sz="22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2200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Word2Vec and </a:t>
            </a:r>
            <a:r>
              <a:rPr lang="en-SG" sz="2200" dirty="0" err="1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FastText</a:t>
            </a:r>
            <a:r>
              <a:rPr lang="en-SG" sz="2200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 were less effective, likely due to limited training data</a:t>
            </a:r>
            <a:endParaRPr lang="en-SG" sz="22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SG" sz="2500" b="1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Limitations</a:t>
            </a:r>
            <a:endParaRPr lang="en-SG" sz="25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2200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Scammers frequently change tactics, requiring regular data updates</a:t>
            </a:r>
            <a:endParaRPr lang="en-SG" sz="22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2200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Low-resource NLP challenges make feature extraction difficult</a:t>
            </a:r>
            <a:endParaRPr lang="en-SG" sz="22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2200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Limited labelled data, impacting generalization</a:t>
            </a:r>
            <a:endParaRPr lang="en-SG" sz="22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algn="just"/>
            <a:endParaRPr lang="en-SG" sz="2200" dirty="0">
              <a:effectLst/>
              <a:latin typeface="HK Grotesk" panose="020B0604020202020204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5925A-09E6-490E-BE2A-ABD01160F561}"/>
              </a:ext>
            </a:extLst>
          </p:cNvPr>
          <p:cNvSpPr txBox="1"/>
          <p:nvPr/>
        </p:nvSpPr>
        <p:spPr>
          <a:xfrm>
            <a:off x="552450" y="3399354"/>
            <a:ext cx="1122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S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SG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50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219200" y="1659034"/>
            <a:ext cx="9144000" cy="4855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1019" indent="-381019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sz="2400" dirty="0">
              <a:latin typeface="HK Grotesk" panose="020B0604020202020204" charset="0"/>
              <a:ea typeface="HK Grotesk"/>
              <a:cs typeface="HK Grotesk"/>
              <a:sym typeface="HK Grotesk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97B7E-B0DD-4ECB-8C5B-76941A90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B258-23D4-4563-BF37-259D0F7E4779}" type="slidenum">
              <a:rPr lang="en-SG" smtClean="0"/>
              <a:t>2</a:t>
            </a:fld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9C423-A88B-4FC8-85D2-C7FE3CD55F06}"/>
              </a:ext>
            </a:extLst>
          </p:cNvPr>
          <p:cNvSpPr txBox="1"/>
          <p:nvPr/>
        </p:nvSpPr>
        <p:spPr>
          <a:xfrm>
            <a:off x="688181" y="430540"/>
            <a:ext cx="61579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HK Grotesk" panose="020B0604020202020204" charset="0"/>
                <a:cs typeface="Arial" panose="020B0604020202020204" pitchFamily="34" charset="0"/>
              </a:rPr>
              <a:t>Introduction</a:t>
            </a:r>
            <a:endParaRPr lang="en-SG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D87D8F-DB5C-4BFB-94F9-B22DF6BB7937}"/>
              </a:ext>
            </a:extLst>
          </p:cNvPr>
          <p:cNvSpPr txBox="1"/>
          <p:nvPr/>
        </p:nvSpPr>
        <p:spPr>
          <a:xfrm>
            <a:off x="802480" y="1573309"/>
            <a:ext cx="10170320" cy="429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HK Grotesk" panose="020B0604020202020204"/>
              </a:rPr>
              <a:t>Background &amp; Problem Statement</a:t>
            </a:r>
            <a:endParaRPr lang="en-US" sz="2400" dirty="0">
              <a:latin typeface="HK Grotesk" panose="020B0604020202020204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K Grotesk" panose="020B0604020202020204"/>
              </a:rPr>
              <a:t>Digital fraud is rising in Myanmar due to </a:t>
            </a:r>
            <a:r>
              <a:rPr lang="en-US" sz="2000" b="1" dirty="0">
                <a:latin typeface="HK Grotesk" panose="020B0604020202020204"/>
              </a:rPr>
              <a:t>political instability, economic hardship, and increased internet access</a:t>
            </a:r>
            <a:r>
              <a:rPr lang="en-US" sz="2000" dirty="0">
                <a:latin typeface="HK Grotesk" panose="020B0604020202020204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K Grotesk" panose="020B0604020202020204"/>
              </a:rPr>
              <a:t>Scammers use </a:t>
            </a:r>
            <a:r>
              <a:rPr lang="en-US" sz="2000" b="1" dirty="0">
                <a:latin typeface="HK Grotesk" panose="020B0604020202020204"/>
              </a:rPr>
              <a:t>phishing, fake advertisements, gambling schemes, and financial fraud</a:t>
            </a:r>
            <a:r>
              <a:rPr lang="en-US" sz="2000" dirty="0">
                <a:latin typeface="HK Grotesk" panose="020B0604020202020204"/>
              </a:rPr>
              <a:t> to target vulnerable individuals.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K Grotesk" panose="020B0604020202020204"/>
              </a:rPr>
              <a:t>Burmese is a </a:t>
            </a:r>
            <a:r>
              <a:rPr lang="en-US" sz="2000" b="1" dirty="0">
                <a:latin typeface="HK Grotesk" panose="020B0604020202020204"/>
              </a:rPr>
              <a:t>low-resource language</a:t>
            </a:r>
            <a:r>
              <a:rPr lang="en-US" sz="2000" dirty="0">
                <a:latin typeface="HK Grotesk" panose="020B0604020202020204"/>
              </a:rPr>
              <a:t>, with </a:t>
            </a:r>
            <a:r>
              <a:rPr lang="en-US" sz="2000" b="1" dirty="0">
                <a:latin typeface="HK Grotesk" panose="020B0604020202020204"/>
              </a:rPr>
              <a:t>limited NLP tools</a:t>
            </a:r>
            <a:r>
              <a:rPr lang="en-US" sz="2000" dirty="0">
                <a:latin typeface="HK Grotesk" panose="020B0604020202020204"/>
              </a:rPr>
              <a:t>, posing difficulties for automated scam detection.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K Grotesk" panose="020B0604020202020204"/>
              </a:rPr>
              <a:t>Lack of NLP-based scam detection models for Burmese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HK Grotesk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332855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C07FD-D469-4FD1-862A-F9416331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B258-23D4-4563-BF37-259D0F7E4779}" type="slidenum">
              <a:rPr lang="en-SG" smtClean="0"/>
              <a:t>20</a:t>
            </a:fld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0484DD-1D8B-464C-970F-6888F1E14395}"/>
              </a:ext>
            </a:extLst>
          </p:cNvPr>
          <p:cNvSpPr txBox="1"/>
          <p:nvPr/>
        </p:nvSpPr>
        <p:spPr>
          <a:xfrm>
            <a:off x="685800" y="614162"/>
            <a:ext cx="11220450" cy="5087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SG" sz="2500" b="1" dirty="0">
                <a:effectLst/>
                <a:latin typeface="HK Grotesk"/>
                <a:ea typeface="Times New Roman" panose="02020603050405020304" pitchFamily="18" charset="0"/>
                <a:cs typeface="Myanmar Text" panose="020B0502040204020203" pitchFamily="34" charset="0"/>
              </a:rPr>
              <a:t>Deployment</a:t>
            </a:r>
            <a:endParaRPr lang="en-SG" sz="2500" b="1" dirty="0">
              <a:effectLst/>
              <a:latin typeface="HK Grotesk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SG" sz="2200" dirty="0">
                <a:effectLst/>
                <a:latin typeface="HK Grotesk"/>
                <a:ea typeface="Times New Roman" panose="02020603050405020304" pitchFamily="18" charset="0"/>
                <a:cs typeface="Myanmar Text" panose="020B0502040204020203" pitchFamily="34" charset="0"/>
              </a:rPr>
              <a:t>Using </a:t>
            </a:r>
            <a:r>
              <a:rPr lang="en-SG" sz="2200" b="1" dirty="0" err="1">
                <a:effectLst/>
                <a:latin typeface="HK Grotesk"/>
                <a:ea typeface="Times New Roman" panose="02020603050405020304" pitchFamily="18" charset="0"/>
                <a:cs typeface="Myanmar Text" panose="020B0502040204020203" pitchFamily="34" charset="0"/>
              </a:rPr>
              <a:t>Streamlit</a:t>
            </a:r>
            <a:r>
              <a:rPr lang="en-SG" sz="2200" dirty="0">
                <a:effectLst/>
                <a:latin typeface="HK Grotesk"/>
                <a:ea typeface="Times New Roman" panose="02020603050405020304" pitchFamily="18" charset="0"/>
                <a:cs typeface="Myanmar Text" panose="020B0502040204020203" pitchFamily="34" charset="0"/>
              </a:rPr>
              <a:t>, we developed a simple user interface where:</a:t>
            </a:r>
            <a:endParaRPr lang="en-SG" sz="2200" dirty="0">
              <a:effectLst/>
              <a:latin typeface="HK Grotesk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2200" dirty="0">
                <a:effectLst/>
                <a:latin typeface="HK Grotesk"/>
                <a:ea typeface="Times New Roman" panose="02020603050405020304" pitchFamily="18" charset="0"/>
                <a:cs typeface="Myanmar Text" panose="020B0502040204020203" pitchFamily="34" charset="0"/>
              </a:rPr>
              <a:t>Users input a message</a:t>
            </a:r>
            <a:endParaRPr lang="en-SG" sz="2200" dirty="0">
              <a:effectLst/>
              <a:latin typeface="HK Grotesk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2200" dirty="0">
                <a:effectLst/>
                <a:latin typeface="HK Grotesk"/>
                <a:ea typeface="Times New Roman" panose="02020603050405020304" pitchFamily="18" charset="0"/>
                <a:cs typeface="Myanmar Text" panose="020B0502040204020203" pitchFamily="34" charset="0"/>
              </a:rPr>
              <a:t>The message undergoes </a:t>
            </a:r>
            <a:r>
              <a:rPr lang="en-SG" sz="2200" dirty="0" err="1">
                <a:effectLst/>
                <a:latin typeface="HK Grotesk"/>
                <a:ea typeface="Times New Roman" panose="02020603050405020304" pitchFamily="18" charset="0"/>
                <a:cs typeface="Myanmar Text" panose="020B0502040204020203" pitchFamily="34" charset="0"/>
              </a:rPr>
              <a:t>preprocessing</a:t>
            </a:r>
            <a:r>
              <a:rPr lang="en-SG" sz="2200" dirty="0">
                <a:effectLst/>
                <a:latin typeface="HK Grotesk"/>
                <a:ea typeface="Times New Roman" panose="02020603050405020304" pitchFamily="18" charset="0"/>
                <a:cs typeface="Myanmar Text" panose="020B0502040204020203" pitchFamily="34" charset="0"/>
              </a:rPr>
              <a:t> and tokenization</a:t>
            </a:r>
            <a:endParaRPr lang="en-SG" sz="2200" dirty="0">
              <a:effectLst/>
              <a:latin typeface="HK Grotesk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2200" dirty="0">
                <a:effectLst/>
                <a:latin typeface="HK Grotesk"/>
                <a:ea typeface="Times New Roman" panose="02020603050405020304" pitchFamily="18" charset="0"/>
                <a:cs typeface="Myanmar Text" panose="020B0502040204020203" pitchFamily="34" charset="0"/>
              </a:rPr>
              <a:t>The </a:t>
            </a:r>
            <a:r>
              <a:rPr lang="en-SG" sz="2200" b="1" dirty="0">
                <a:effectLst/>
                <a:latin typeface="HK Grotesk"/>
                <a:ea typeface="Times New Roman" panose="02020603050405020304" pitchFamily="18" charset="0"/>
                <a:cs typeface="Myanmar Text" panose="020B0502040204020203" pitchFamily="34" charset="0"/>
              </a:rPr>
              <a:t>SVM model</a:t>
            </a:r>
            <a:r>
              <a:rPr lang="en-SG" sz="2200" dirty="0">
                <a:effectLst/>
                <a:latin typeface="HK Grotesk"/>
                <a:ea typeface="Times New Roman" panose="02020603050405020304" pitchFamily="18" charset="0"/>
                <a:cs typeface="Myanmar Text" panose="020B0502040204020203" pitchFamily="34" charset="0"/>
              </a:rPr>
              <a:t> predicts the classification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2200" dirty="0">
                <a:effectLst/>
                <a:latin typeface="HK Grotesk"/>
                <a:ea typeface="Times New Roman" panose="02020603050405020304" pitchFamily="18" charset="0"/>
                <a:cs typeface="Myanmar Text" panose="020B0502040204020203" pitchFamily="34" charset="0"/>
              </a:rPr>
              <a:t>The output includes:</a:t>
            </a:r>
            <a:endParaRPr lang="en-SG" sz="2200" dirty="0">
              <a:effectLst/>
              <a:latin typeface="HK Grotesk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2200" b="1" dirty="0">
                <a:effectLst/>
                <a:latin typeface="HK Grotesk"/>
                <a:ea typeface="Times New Roman" panose="02020603050405020304" pitchFamily="18" charset="0"/>
                <a:cs typeface="Times New Roman" panose="02020603050405020304" pitchFamily="18" charset="0"/>
              </a:rPr>
              <a:t>Danger Level:</a:t>
            </a:r>
            <a:r>
              <a:rPr lang="en-SG" sz="2200" dirty="0">
                <a:effectLst/>
                <a:latin typeface="HK Grotesk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200" dirty="0">
                <a:effectLst/>
                <a:latin typeface="HK Grotesk"/>
                <a:ea typeface="Times New Roman" panose="02020603050405020304" pitchFamily="18" charset="0"/>
                <a:cs typeface="Segoe UI Emoji" panose="020B0502040204020203" pitchFamily="34" charset="0"/>
              </a:rPr>
              <a:t>🟥</a:t>
            </a:r>
            <a:r>
              <a:rPr lang="en-SG" sz="2200" dirty="0">
                <a:effectLst/>
                <a:latin typeface="HK Grotesk"/>
                <a:ea typeface="Times New Roman" panose="02020603050405020304" pitchFamily="18" charset="0"/>
                <a:cs typeface="Times New Roman" panose="02020603050405020304" pitchFamily="18" charset="0"/>
              </a:rPr>
              <a:t> High Risk, </a:t>
            </a:r>
            <a:r>
              <a:rPr lang="en-SG" sz="2200" dirty="0">
                <a:effectLst/>
                <a:latin typeface="HK Grotesk"/>
                <a:ea typeface="Times New Roman" panose="02020603050405020304" pitchFamily="18" charset="0"/>
                <a:cs typeface="Segoe UI Emoji" panose="020B0502040204020203" pitchFamily="34" charset="0"/>
              </a:rPr>
              <a:t>🟧</a:t>
            </a:r>
            <a:r>
              <a:rPr lang="en-SG" sz="2200" dirty="0">
                <a:effectLst/>
                <a:latin typeface="HK Grotesk"/>
                <a:ea typeface="Times New Roman" panose="02020603050405020304" pitchFamily="18" charset="0"/>
                <a:cs typeface="Times New Roman" panose="02020603050405020304" pitchFamily="18" charset="0"/>
              </a:rPr>
              <a:t> Potential Scam, </a:t>
            </a:r>
            <a:r>
              <a:rPr lang="en-SG" sz="2200" dirty="0">
                <a:effectLst/>
                <a:latin typeface="HK Grotesk"/>
                <a:ea typeface="Times New Roman" panose="02020603050405020304" pitchFamily="18" charset="0"/>
                <a:cs typeface="Segoe UI Emoji" panose="020B0502040204020203" pitchFamily="34" charset="0"/>
              </a:rPr>
              <a:t>🟩</a:t>
            </a:r>
            <a:r>
              <a:rPr lang="en-SG" sz="2200" dirty="0">
                <a:effectLst/>
                <a:latin typeface="HK Grotesk"/>
                <a:ea typeface="Times New Roman" panose="02020603050405020304" pitchFamily="18" charset="0"/>
                <a:cs typeface="Times New Roman" panose="02020603050405020304" pitchFamily="18" charset="0"/>
              </a:rPr>
              <a:t> Safe</a:t>
            </a:r>
            <a:endParaRPr lang="en-SG" sz="2200" dirty="0">
              <a:effectLst/>
              <a:latin typeface="HK Grotesk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2200" b="1" dirty="0">
                <a:effectLst/>
                <a:latin typeface="HK Grotesk"/>
                <a:ea typeface="Times New Roman" panose="02020603050405020304" pitchFamily="18" charset="0"/>
                <a:cs typeface="Times New Roman" panose="02020603050405020304" pitchFamily="18" charset="0"/>
              </a:rPr>
              <a:t>Prediction Confidence</a:t>
            </a:r>
            <a:endParaRPr lang="en-SG" sz="2200" dirty="0">
              <a:effectLst/>
              <a:latin typeface="HK Grotesk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2200" b="1" dirty="0">
                <a:effectLst/>
                <a:latin typeface="HK Grotesk"/>
                <a:ea typeface="Times New Roman" panose="02020603050405020304" pitchFamily="18" charset="0"/>
                <a:cs typeface="Times New Roman" panose="02020603050405020304" pitchFamily="18" charset="0"/>
              </a:rPr>
              <a:t>Suggestion message for the user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2200" dirty="0">
                <a:latin typeface="HK Grotesk"/>
                <a:ea typeface="Calibri" panose="020F0502020204030204" pitchFamily="34" charset="0"/>
                <a:cs typeface="Myanmar Text" panose="020B0502040204020203" pitchFamily="34" charset="0"/>
              </a:rPr>
              <a:t>Link : </a:t>
            </a:r>
            <a:r>
              <a:rPr lang="en-SG" sz="2200" dirty="0">
                <a:latin typeface="HK Grotesk"/>
                <a:ea typeface="Calibri" panose="020F0502020204030204" pitchFamily="34" charset="0"/>
                <a:cs typeface="Myanmar Text" panose="020B0502040204020203" pitchFamily="34" charset="0"/>
                <a:hlinkClick r:id="rId2"/>
              </a:rPr>
              <a:t>https://burmesemoneyscamdetector.streamlit.app/</a:t>
            </a:r>
            <a:endParaRPr lang="en-SG" sz="2200" dirty="0">
              <a:effectLst/>
              <a:latin typeface="HK Grotesk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SG" sz="2200" b="1" dirty="0">
              <a:latin typeface="HK Grotesk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5925A-09E6-490E-BE2A-ABD01160F561}"/>
              </a:ext>
            </a:extLst>
          </p:cNvPr>
          <p:cNvSpPr txBox="1"/>
          <p:nvPr/>
        </p:nvSpPr>
        <p:spPr>
          <a:xfrm>
            <a:off x="552450" y="3429000"/>
            <a:ext cx="1122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S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SG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857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1EC5C5-CEF7-488D-A346-FDBCA7306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371724" y="2654877"/>
            <a:ext cx="7239001" cy="7741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33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322E2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AB62BD-978F-4102-9F4F-DD5B60BE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B258-23D4-4563-BF37-259D0F7E4779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8083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C07FD-D469-4FD1-862A-F9416331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B258-23D4-4563-BF37-259D0F7E4779}" type="slidenum">
              <a:rPr lang="en-SG" smtClean="0"/>
              <a:t>22</a:t>
            </a:fld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0484DD-1D8B-464C-970F-6888F1E14395}"/>
              </a:ext>
            </a:extLst>
          </p:cNvPr>
          <p:cNvSpPr txBox="1"/>
          <p:nvPr/>
        </p:nvSpPr>
        <p:spPr>
          <a:xfrm>
            <a:off x="685800" y="614162"/>
            <a:ext cx="11220450" cy="234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SG" sz="2500" b="1" dirty="0">
                <a:effectLst/>
                <a:latin typeface="HK Grotesk"/>
                <a:ea typeface="Times New Roman" panose="02020603050405020304" pitchFamily="18" charset="0"/>
                <a:cs typeface="Myanmar Text" panose="020B0502040204020203" pitchFamily="34" charset="0"/>
              </a:rPr>
              <a:t>Future Improvements</a:t>
            </a:r>
            <a:endParaRPr lang="en-SG" sz="2500" dirty="0">
              <a:effectLst/>
              <a:latin typeface="HK Grotesk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SG" sz="2200" b="1" dirty="0">
                <a:effectLst/>
                <a:latin typeface="HK Grotesk"/>
                <a:ea typeface="Times New Roman" panose="02020603050405020304" pitchFamily="18" charset="0"/>
                <a:cs typeface="Myanmar Text" panose="020B0502040204020203" pitchFamily="34" charset="0"/>
              </a:rPr>
              <a:t>Regular Dataset Updates</a:t>
            </a:r>
            <a:r>
              <a:rPr lang="en-SG" sz="2200" dirty="0">
                <a:effectLst/>
                <a:latin typeface="HK Grotesk"/>
                <a:ea typeface="Times New Roman" panose="02020603050405020304" pitchFamily="18" charset="0"/>
                <a:cs typeface="Myanmar Text" panose="020B0502040204020203" pitchFamily="34" charset="0"/>
              </a:rPr>
              <a:t>: Continuously collect new scam data</a:t>
            </a:r>
            <a:endParaRPr lang="en-SG" sz="2200" dirty="0">
              <a:effectLst/>
              <a:latin typeface="HK Grotesk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SG" sz="2200" b="1" dirty="0">
                <a:effectLst/>
                <a:latin typeface="HK Grotesk"/>
                <a:ea typeface="Times New Roman" panose="02020603050405020304" pitchFamily="18" charset="0"/>
                <a:cs typeface="Myanmar Text" panose="020B0502040204020203" pitchFamily="34" charset="0"/>
              </a:rPr>
              <a:t>Multilingual Transfer Learning</a:t>
            </a:r>
            <a:r>
              <a:rPr lang="en-SG" sz="2200" dirty="0">
                <a:effectLst/>
                <a:latin typeface="HK Grotesk"/>
                <a:ea typeface="Times New Roman" panose="02020603050405020304" pitchFamily="18" charset="0"/>
                <a:cs typeface="Myanmar Text" panose="020B0502040204020203" pitchFamily="34" charset="0"/>
              </a:rPr>
              <a:t>: Use multilingual models to enhance Burmese text processing</a:t>
            </a:r>
            <a:endParaRPr lang="en-SG" sz="2200" dirty="0">
              <a:effectLst/>
              <a:latin typeface="HK Grotesk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SG" sz="2200" b="1" dirty="0">
                <a:effectLst/>
                <a:latin typeface="HK Grotesk"/>
                <a:ea typeface="Times New Roman" panose="02020603050405020304" pitchFamily="18" charset="0"/>
                <a:cs typeface="Myanmar Text" panose="020B0502040204020203" pitchFamily="34" charset="0"/>
              </a:rPr>
              <a:t>Anomaly Detection Techniques</a:t>
            </a:r>
            <a:r>
              <a:rPr lang="en-SG" sz="2200" dirty="0">
                <a:effectLst/>
                <a:latin typeface="HK Grotesk"/>
                <a:ea typeface="Times New Roman" panose="02020603050405020304" pitchFamily="18" charset="0"/>
                <a:cs typeface="Myanmar Text" panose="020B0502040204020203" pitchFamily="34" charset="0"/>
              </a:rPr>
              <a:t>: Identify new scam trends using anomaly detection</a:t>
            </a:r>
            <a:endParaRPr lang="en-SG" sz="2200" dirty="0">
              <a:effectLst/>
              <a:latin typeface="HK Grotesk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SG" sz="2200" b="1" dirty="0">
                <a:effectLst/>
                <a:latin typeface="HK Grotesk"/>
                <a:ea typeface="Times New Roman" panose="02020603050405020304" pitchFamily="18" charset="0"/>
                <a:cs typeface="Myanmar Text" panose="020B0502040204020203" pitchFamily="34" charset="0"/>
              </a:rPr>
              <a:t>Ethical Considerations</a:t>
            </a:r>
            <a:r>
              <a:rPr lang="en-SG" sz="2200" dirty="0">
                <a:effectLst/>
                <a:latin typeface="HK Grotesk"/>
                <a:ea typeface="Times New Roman" panose="02020603050405020304" pitchFamily="18" charset="0"/>
                <a:cs typeface="Myanmar Text" panose="020B0502040204020203" pitchFamily="34" charset="0"/>
              </a:rPr>
              <a:t>: Ensure privacy and compliance with data protection laws</a:t>
            </a:r>
            <a:endParaRPr lang="en-SG" sz="2200" dirty="0">
              <a:effectLst/>
              <a:latin typeface="HK Grotesk"/>
              <a:ea typeface="Calibri" panose="020F0502020204030204" pitchFamily="34" charset="0"/>
              <a:cs typeface="Myanmar Tex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5925A-09E6-490E-BE2A-ABD01160F561}"/>
              </a:ext>
            </a:extLst>
          </p:cNvPr>
          <p:cNvSpPr txBox="1"/>
          <p:nvPr/>
        </p:nvSpPr>
        <p:spPr>
          <a:xfrm>
            <a:off x="552450" y="3399354"/>
            <a:ext cx="1122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S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SG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45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812799" y="189009"/>
            <a:ext cx="9598026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dirty="0"/>
              <a:t>TF-IDF (Term Frequency-Inverse Document Frequency)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C07FD-D469-4FD1-862A-F9416331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B258-23D4-4563-BF37-259D0F7E4779}" type="slidenum">
              <a:rPr lang="en-SG" smtClean="0"/>
              <a:t>23</a:t>
            </a:fld>
            <a:endParaRPr lang="en-SG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4DB5A8-6065-4E71-8A0E-5239E2952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693375"/>
              </p:ext>
            </p:extLst>
          </p:nvPr>
        </p:nvGraphicFramePr>
        <p:xfrm>
          <a:off x="581025" y="3573090"/>
          <a:ext cx="10515600" cy="18288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2623518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7726184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3705186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0556162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2473727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530531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b="1"/>
                        <a:t>Word</a:t>
                      </a:r>
                      <a:endParaRPr lang="en-SG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1"/>
                        <a:t>TF (Doc 1)</a:t>
                      </a:r>
                      <a:endParaRPr lang="en-SG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1"/>
                        <a:t>TF (Doc 2)</a:t>
                      </a:r>
                      <a:endParaRPr lang="en-SG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1"/>
                        <a:t>IDF</a:t>
                      </a:r>
                      <a:endParaRPr lang="en-SG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1"/>
                        <a:t>TF-IDF (Doc 1)</a:t>
                      </a:r>
                      <a:endParaRPr lang="en-SG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b="1"/>
                        <a:t>TF-IDF (Doc 2)</a:t>
                      </a:r>
                      <a:endParaRPr lang="en-SG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80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dirty="0"/>
                        <a:t>scam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0.30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0.06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598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/>
                        <a:t>money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0.30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0.06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288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/>
                        <a:t>government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0.30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0.06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0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/>
                        <a:t>policy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0.30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/>
                        <a:t>0.00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35469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16F16D7B-0F13-4518-8456-4DE0E6A7D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1413314"/>
            <a:ext cx="496623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K Grotesk"/>
              </a:rPr>
              <a:t>TF-IDF 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K Grotesk"/>
              </a:rPr>
              <a:t>Two Sample Documents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K Grotesk"/>
              </a:rPr>
              <a:t>Doc 1: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K Grotesk"/>
              </a:rPr>
              <a:t> "Scam alert! Win money now."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K Grotesk"/>
              </a:rPr>
              <a:t>Doc 2: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K Grotesk"/>
              </a:rPr>
              <a:t> "Government announces new policy."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K Grotesk"/>
            </a:endParaRPr>
          </a:p>
        </p:txBody>
      </p:sp>
    </p:spTree>
    <p:extLst>
      <p:ext uri="{BB962C8B-B14F-4D97-AF65-F5344CB8AC3E}">
        <p14:creationId xmlns:p14="http://schemas.microsoft.com/office/powerpoint/2010/main" val="355167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812800" y="189009"/>
            <a:ext cx="3251200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dirty="0">
                <a:latin typeface="HK Grotesk" panose="020B0604020202020204" charset="0"/>
                <a:cs typeface="Arial" panose="020B0604020202020204" pitchFamily="34" charset="0"/>
              </a:rPr>
              <a:t>Introduction</a:t>
            </a:r>
            <a:endParaRPr lang="en-SG" sz="4400" b="1" dirty="0"/>
          </a:p>
        </p:txBody>
      </p:sp>
      <p:sp>
        <p:nvSpPr>
          <p:cNvPr id="4" name="TextBox 4"/>
          <p:cNvSpPr txBox="1"/>
          <p:nvPr/>
        </p:nvSpPr>
        <p:spPr>
          <a:xfrm>
            <a:off x="742182" y="1815363"/>
            <a:ext cx="10603345" cy="39678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HK Grotesk" panose="020B0604020202020204"/>
              </a:rPr>
              <a:t>To </a:t>
            </a:r>
            <a:r>
              <a:rPr lang="en-US" sz="2200" b="1" i="0" dirty="0">
                <a:effectLst/>
                <a:latin typeface="HK Grotesk" panose="020B0604020202020204"/>
              </a:rPr>
              <a:t>raise awareness </a:t>
            </a:r>
            <a:r>
              <a:rPr lang="en-US" sz="2200" b="0" i="0" dirty="0">
                <a:effectLst/>
                <a:latin typeface="HK Grotesk" panose="020B0604020202020204"/>
              </a:rPr>
              <a:t>and prevent financial fraud in low-resource language settings</a:t>
            </a:r>
            <a:endParaRPr lang="en-US" sz="2200" dirty="0">
              <a:latin typeface="HK Grotesk" panose="020B0604020202020204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HK Grotesk" panose="020B0604020202020204"/>
              </a:rPr>
              <a:t>To develop a </a:t>
            </a:r>
            <a:r>
              <a:rPr lang="en-US" sz="2200" b="1" dirty="0">
                <a:latin typeface="HK Grotesk" panose="020B0604020202020204"/>
              </a:rPr>
              <a:t>machine learning-based scam classification model</a:t>
            </a:r>
            <a:r>
              <a:rPr lang="en-US" sz="2200" dirty="0">
                <a:latin typeface="HK Grotesk" panose="020B0604020202020204"/>
              </a:rPr>
              <a:t> for </a:t>
            </a:r>
            <a:r>
              <a:rPr lang="en-US" sz="2200" b="1" dirty="0">
                <a:latin typeface="HK Grotesk" panose="020B0604020202020204"/>
              </a:rPr>
              <a:t>Burmese</a:t>
            </a:r>
            <a:r>
              <a:rPr lang="en-US" sz="2200" dirty="0">
                <a:latin typeface="HK Grotesk" panose="020B0604020202020204"/>
              </a:rPr>
              <a:t> text.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HK Grotesk" panose="020B0604020202020204"/>
              </a:rPr>
              <a:t>To c</a:t>
            </a:r>
            <a:r>
              <a:rPr lang="en-US" sz="2200" b="0" i="0" dirty="0">
                <a:effectLst/>
                <a:latin typeface="HK Grotesk" panose="020B0604020202020204"/>
              </a:rPr>
              <a:t>lassify and detect Burmese money scam messages using NLP techniques.</a:t>
            </a:r>
            <a:endParaRPr lang="en-US" sz="2200" dirty="0">
              <a:latin typeface="HK Grotesk" panose="020B0604020202020204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HK Grotesk" panose="020B0604020202020204"/>
              </a:rPr>
              <a:t>To address </a:t>
            </a:r>
            <a:r>
              <a:rPr lang="en-US" sz="2200" b="1" dirty="0">
                <a:latin typeface="HK Grotesk" panose="020B0604020202020204"/>
              </a:rPr>
              <a:t>data scarcity and linguistic challenges</a:t>
            </a:r>
            <a:r>
              <a:rPr lang="en-US" sz="2200" dirty="0">
                <a:latin typeface="HK Grotesk" panose="020B0604020202020204"/>
              </a:rPr>
              <a:t> in scam detection.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HK Grotesk" panose="020B0604020202020204"/>
              </a:rPr>
              <a:t>To</a:t>
            </a:r>
            <a:r>
              <a:rPr lang="en-US" sz="2200" b="1" dirty="0">
                <a:latin typeface="HK Grotesk" panose="020B0604020202020204"/>
              </a:rPr>
              <a:t> deploy a user-friendly tool</a:t>
            </a:r>
            <a:r>
              <a:rPr lang="en-US" sz="2200" dirty="0">
                <a:latin typeface="HK Grotesk" panose="020B0604020202020204"/>
              </a:rPr>
              <a:t> to help the public identify potential scams.</a:t>
            </a:r>
          </a:p>
          <a:p>
            <a:pPr algn="l">
              <a:lnSpc>
                <a:spcPct val="200000"/>
              </a:lnSpc>
            </a:pPr>
            <a:endParaRPr lang="en-US" sz="2200" dirty="0">
              <a:solidFill>
                <a:srgbClr val="1F2328"/>
              </a:solidFill>
              <a:latin typeface="HK Grotesk" panose="020B060402020202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69F97-6BEB-4543-91F3-9DD47BD8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B258-23D4-4563-BF37-259D0F7E4779}" type="slidenum">
              <a:rPr lang="en-SG" smtClean="0"/>
              <a:t>3</a:t>
            </a:fld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055676-BC12-4510-BA56-C0A3648C37F0}"/>
              </a:ext>
            </a:extLst>
          </p:cNvPr>
          <p:cNvSpPr txBox="1"/>
          <p:nvPr/>
        </p:nvSpPr>
        <p:spPr>
          <a:xfrm>
            <a:off x="742182" y="1133061"/>
            <a:ext cx="4277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latin typeface="HK Grotesk" panose="020B0604020202020204"/>
              </a:rPr>
              <a:t>Project Objectives</a:t>
            </a:r>
          </a:p>
        </p:txBody>
      </p:sp>
    </p:spTree>
    <p:extLst>
      <p:ext uri="{BB962C8B-B14F-4D97-AF65-F5344CB8AC3E}">
        <p14:creationId xmlns:p14="http://schemas.microsoft.com/office/powerpoint/2010/main" val="78992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69F97-6BEB-4543-91F3-9DD47BD8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B258-23D4-4563-BF37-259D0F7E4779}" type="slidenum">
              <a:rPr lang="en-SG" smtClean="0"/>
              <a:t>4</a:t>
            </a:fld>
            <a:endParaRPr lang="en-SG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D4FF223-AD75-4C4A-9971-BF69E7785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6037A5A-C4A8-4C89-BB2A-A8C7FE9CE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7E59F9-67E5-4242-8242-FB9303E71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638"/>
            <a:ext cx="12191996" cy="691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0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94327" y="-11666"/>
            <a:ext cx="5711825" cy="8703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467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322E2D"/>
                </a:solidFill>
                <a:latin typeface="HK Grotesk" panose="020B0604020202020204" charset="0"/>
                <a:ea typeface="HK Grotesk"/>
                <a:cs typeface="HK Grotesk"/>
                <a:sym typeface="HK Grotesk"/>
              </a:rPr>
              <a:t>Data Collection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94327" y="1041400"/>
            <a:ext cx="10991273" cy="51644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SG" sz="2300" b="1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Data Sources</a:t>
            </a:r>
            <a:endParaRPr lang="en-SG" sz="23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SG" sz="2000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Data was collected from:</a:t>
            </a:r>
            <a:endParaRPr lang="en-SG" sz="20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2000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Public social media posts (Facebook, Telegram)</a:t>
            </a:r>
            <a:endParaRPr lang="en-SG" sz="20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2000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Victim-shared experiences</a:t>
            </a:r>
            <a:endParaRPr lang="en-SG" sz="20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2000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Common scam groups</a:t>
            </a:r>
            <a:endParaRPr lang="en-SG" sz="20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2000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Personal messages sent to mobile phones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SG" sz="20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SG" sz="2300" b="1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Data Characteristics</a:t>
            </a:r>
            <a:endParaRPr lang="en-SG" sz="23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SG" sz="2000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Due to the scarcity of scam-related Burmese text data, we ensured:</a:t>
            </a:r>
            <a:endParaRPr lang="en-SG" sz="20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2000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Collection of legitimate advertisements from banks and official sources</a:t>
            </a:r>
            <a:endParaRPr lang="en-SG" sz="20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2000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Inclusion of diverse scam categories (e.g., gambling, investment fraud, fake job postings)</a:t>
            </a:r>
            <a:endParaRPr lang="en-SG" sz="2000" dirty="0">
              <a:latin typeface="HK Grotesk" panose="020B0604020202020204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2000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Generation of synthetic </a:t>
            </a:r>
            <a:r>
              <a:rPr lang="en-SG" sz="2000" dirty="0"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short </a:t>
            </a:r>
            <a:r>
              <a:rPr lang="en-SG" sz="2000" b="1" dirty="0" err="1"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sms</a:t>
            </a:r>
            <a:r>
              <a:rPr lang="en-SG" sz="2000" b="1" dirty="0"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 </a:t>
            </a:r>
            <a:r>
              <a:rPr lang="en-SG" sz="2000" b="1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scam </a:t>
            </a:r>
            <a:r>
              <a:rPr lang="en-SG" sz="2000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messages to augment data</a:t>
            </a:r>
            <a:endParaRPr lang="en-SG" sz="20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C07FD-D469-4FD1-862A-F9416331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B258-23D4-4563-BF37-259D0F7E4779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265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94326" y="-82547"/>
            <a:ext cx="5610225" cy="8703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467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322E2D"/>
                </a:solidFill>
                <a:latin typeface="HK Grotesk" panose="020B0604020202020204" charset="0"/>
                <a:ea typeface="HK Grotesk"/>
                <a:cs typeface="HK Grotesk"/>
                <a:sym typeface="HK Grotesk"/>
              </a:rPr>
              <a:t>Data Collection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94327" y="1041400"/>
            <a:ext cx="10991273" cy="2108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SG" sz="2400" b="1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Dataset Composition</a:t>
            </a:r>
            <a:endParaRPr lang="en-SG" sz="24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SG" sz="2000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Total dataset size: </a:t>
            </a:r>
            <a:r>
              <a:rPr lang="en-SG" sz="2000" b="1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19,347 messages</a:t>
            </a:r>
            <a:endParaRPr lang="en-SG" sz="20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2000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Non-scam: </a:t>
            </a:r>
            <a:r>
              <a:rPr lang="en-SG" sz="2000" b="1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10,905</a:t>
            </a:r>
            <a:endParaRPr lang="en-SG" sz="20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2000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Potential scam: </a:t>
            </a:r>
            <a:r>
              <a:rPr lang="en-SG" sz="2000" b="1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2,481</a:t>
            </a:r>
            <a:endParaRPr lang="en-SG" sz="20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2000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Scam: </a:t>
            </a:r>
            <a:r>
              <a:rPr lang="en-SG" sz="2000" b="1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5,961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C07FD-D469-4FD1-862A-F9416331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B258-23D4-4563-BF37-259D0F7E4779}" type="slidenum">
              <a:rPr lang="en-SG" smtClean="0"/>
              <a:t>6</a:t>
            </a:fld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1FC969-E367-4461-BF9D-0785D7C5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6" y="2862044"/>
            <a:ext cx="5020755" cy="387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89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812800" y="189009"/>
            <a:ext cx="3251200" cy="8703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467"/>
              </a:lnSpc>
              <a:spcBef>
                <a:spcPct val="0"/>
              </a:spcBef>
            </a:pPr>
            <a:r>
              <a:rPr lang="en-US" sz="4400" b="1" dirty="0">
                <a:latin typeface="HK Grotesk" panose="020B0604020202020204" charset="0"/>
                <a:ea typeface="HK Grotesk"/>
                <a:cs typeface="HK Grotesk"/>
                <a:sym typeface="HK Grotesk"/>
              </a:rPr>
              <a:t>Data labelling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94327" y="1041400"/>
            <a:ext cx="10991273" cy="39187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SG" sz="2000" b="1" dirty="0">
              <a:effectLst/>
              <a:latin typeface="HK Grotesk" panose="020B0604020202020204"/>
              <a:ea typeface="Times New Roman" panose="02020603050405020304" pitchFamily="18" charset="0"/>
              <a:cs typeface="Myanmar Tex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000" b="1" dirty="0">
                <a:latin typeface="HK Grotesk" panose="020B0604020202020204"/>
              </a:rPr>
              <a:t>Manual labelling by Burmese native speakers</a:t>
            </a:r>
            <a:endParaRPr lang="en-SG" sz="2000" dirty="0">
              <a:latin typeface="HK Grotesk" panose="020B0604020202020204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000" b="1" dirty="0">
                <a:latin typeface="HK Grotesk" panose="020B0604020202020204"/>
              </a:rPr>
              <a:t>Three-Class Labelling:</a:t>
            </a:r>
            <a:endParaRPr lang="en-SG" sz="2000" dirty="0">
              <a:latin typeface="HK Grotesk" panose="020B0604020202020204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2000" b="1" dirty="0">
                <a:latin typeface="HK Grotesk" panose="020B0604020202020204"/>
              </a:rPr>
              <a:t>Fraudulent (Red Flag)</a:t>
            </a:r>
            <a:r>
              <a:rPr lang="en-SG" sz="2000" dirty="0">
                <a:latin typeface="HK Grotesk" panose="020B0604020202020204"/>
              </a:rPr>
              <a:t>: Confirmed scams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2000" b="1" dirty="0">
                <a:latin typeface="HK Grotesk" panose="020B0604020202020204"/>
              </a:rPr>
              <a:t>Non-Fraudulent (Green Flag)</a:t>
            </a:r>
            <a:r>
              <a:rPr lang="en-SG" sz="2000" dirty="0">
                <a:latin typeface="HK Grotesk" panose="020B0604020202020204"/>
              </a:rPr>
              <a:t>: Legitimate business messages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SG" sz="2000" b="1" dirty="0">
                <a:latin typeface="HK Grotesk" panose="020B0604020202020204"/>
              </a:rPr>
              <a:t>Potential Scam (Yellow Flag)</a:t>
            </a:r>
            <a:r>
              <a:rPr lang="en-SG" sz="2000" dirty="0">
                <a:latin typeface="HK Grotesk" panose="020B0604020202020204"/>
              </a:rPr>
              <a:t>: Suspicious but needs verification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SG" sz="2000" b="1" dirty="0"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SG" sz="20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SG" sz="20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C07FD-D469-4FD1-862A-F9416331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B258-23D4-4563-BF37-259D0F7E4779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3581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812800" y="189009"/>
            <a:ext cx="5873750" cy="8703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467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322E2D"/>
                </a:solidFill>
                <a:latin typeface="HK Grotesk" panose="020B0604020202020204" charset="0"/>
                <a:ea typeface="HK Grotesk"/>
                <a:cs typeface="HK Grotesk"/>
                <a:sym typeface="HK Grotesk"/>
              </a:rPr>
              <a:t>Data Preprocessing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12800" y="1508125"/>
            <a:ext cx="10991273" cy="5044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SG" sz="2500" b="1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Standardization and Cleaning</a:t>
            </a:r>
            <a:endParaRPr lang="en-SG" sz="25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SG" sz="2200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Placeholder replacement (e.g., URLs, phone numbers, money amounts)</a:t>
            </a:r>
            <a:endParaRPr lang="en-SG" sz="22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SG" sz="2200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Emoji removal and counting</a:t>
            </a:r>
            <a:endParaRPr lang="en-SG" sz="22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SG" sz="2200" dirty="0" err="1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Stopword</a:t>
            </a:r>
            <a:r>
              <a:rPr lang="en-SG" sz="2200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 removal (English and Burmese)</a:t>
            </a:r>
            <a:endParaRPr lang="en-SG" sz="22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SG" sz="2200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Standalone number removal</a:t>
            </a:r>
            <a:endParaRPr lang="en-SG" sz="22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SG" sz="2200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Hashtag counting </a:t>
            </a:r>
            <a:endParaRPr lang="en-SG" sz="22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SG" sz="2200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Punctuation counting and removal</a:t>
            </a:r>
            <a:endParaRPr lang="en-SG" sz="22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SG" sz="2200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Text normalization (lowercasing, removing extra spaces)</a:t>
            </a:r>
            <a:endParaRPr lang="en-SG" sz="22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SG" sz="2200" b="1" dirty="0"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SG" sz="22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SG" sz="22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C07FD-D469-4FD1-862A-F9416331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B258-23D4-4563-BF37-259D0F7E4779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840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17549" y="103284"/>
            <a:ext cx="5692775" cy="8703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467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322E2D"/>
                </a:solidFill>
                <a:latin typeface="HK Grotesk" panose="020B0604020202020204" charset="0"/>
                <a:ea typeface="HK Grotesk"/>
                <a:cs typeface="HK Grotesk"/>
                <a:sym typeface="HK Grotesk"/>
              </a:rPr>
              <a:t>Data Preprocessing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94327" y="1041400"/>
            <a:ext cx="10991273" cy="16762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SG" sz="2400" b="1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Tokenization</a:t>
            </a:r>
            <a:endParaRPr lang="en-SG" sz="24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2000" dirty="0">
                <a:effectLst/>
                <a:latin typeface="HK Grotesk" panose="020B0604020202020204"/>
                <a:ea typeface="Times New Roman" panose="02020603050405020304" pitchFamily="18" charset="0"/>
                <a:cs typeface="Myanmar Text" panose="020B0502040204020203" pitchFamily="34" charset="0"/>
              </a:rPr>
              <a:t>Burmese and English text were tokenized separately using:</a:t>
            </a:r>
            <a:endParaRPr lang="en-SG" sz="2000" dirty="0">
              <a:effectLst/>
              <a:latin typeface="HK Grotesk" panose="020B0604020202020204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2000" dirty="0">
                <a:effectLst/>
                <a:latin typeface="HK Grotesk" panose="020B0604020202020204"/>
                <a:ea typeface="Times New Roman" panose="02020603050405020304" pitchFamily="18" charset="0"/>
                <a:cs typeface="Times New Roman" panose="02020603050405020304" pitchFamily="18" charset="0"/>
              </a:rPr>
              <a:t>Custom </a:t>
            </a:r>
            <a:r>
              <a:rPr lang="en-SG" sz="2000" dirty="0" err="1">
                <a:effectLst/>
                <a:latin typeface="HK Grotesk" panose="020B0604020202020204"/>
                <a:ea typeface="Times New Roman" panose="02020603050405020304" pitchFamily="18" charset="0"/>
                <a:cs typeface="Times New Roman" panose="02020603050405020304" pitchFamily="18" charset="0"/>
              </a:rPr>
              <a:t>myTokenize</a:t>
            </a:r>
            <a:r>
              <a:rPr lang="en-SG" sz="2000" dirty="0">
                <a:effectLst/>
                <a:latin typeface="HK Grotesk" panose="020B0604020202020204"/>
                <a:ea typeface="Times New Roman" panose="02020603050405020304" pitchFamily="18" charset="0"/>
                <a:cs typeface="Times New Roman" panose="02020603050405020304" pitchFamily="18" charset="0"/>
              </a:rPr>
              <a:t> for Burmese (syllable and word tokenization)</a:t>
            </a:r>
            <a:endParaRPr lang="en-SG" sz="2000" dirty="0">
              <a:effectLst/>
              <a:latin typeface="HK Grotesk" panose="020B06040202020202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2000" dirty="0" err="1">
                <a:effectLst/>
                <a:latin typeface="HK Grotesk" panose="020B0604020202020204"/>
                <a:ea typeface="Times New Roman" panose="02020603050405020304" pitchFamily="18" charset="0"/>
                <a:cs typeface="Times New Roman" panose="02020603050405020304" pitchFamily="18" charset="0"/>
              </a:rPr>
              <a:t>nltk</a:t>
            </a:r>
            <a:r>
              <a:rPr lang="en-SG" sz="2000" dirty="0">
                <a:effectLst/>
                <a:latin typeface="HK Grotesk" panose="020B0604020202020204"/>
                <a:ea typeface="Times New Roman" panose="02020603050405020304" pitchFamily="18" charset="0"/>
                <a:cs typeface="Times New Roman" panose="02020603050405020304" pitchFamily="18" charset="0"/>
              </a:rPr>
              <a:t> for English</a:t>
            </a:r>
            <a:endParaRPr lang="en-SG" sz="2000" dirty="0">
              <a:effectLst/>
              <a:latin typeface="HK Grotesk" panose="020B060402020202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C07FD-D469-4FD1-862A-F9416331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B258-23D4-4563-BF37-259D0F7E4779}" type="slidenum">
              <a:rPr lang="en-SG" smtClean="0"/>
              <a:t>9</a:t>
            </a:fld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FFA81F-FF76-452A-87B7-FA840DB67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56" y="3152268"/>
            <a:ext cx="11864687" cy="307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15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554</TotalTime>
  <Words>1455</Words>
  <Application>Microsoft Office PowerPoint</Application>
  <PresentationFormat>Widescreen</PresentationFormat>
  <Paragraphs>346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Courier New</vt:lpstr>
      <vt:lpstr>HK Grotesk</vt:lpstr>
      <vt:lpstr>HK Grotesk Bold</vt:lpstr>
      <vt:lpstr>HK Grotesk Light</vt:lpstr>
      <vt:lpstr>Symbol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nuwai thet</dc:creator>
  <cp:lastModifiedBy>nuwai thet</cp:lastModifiedBy>
  <cp:revision>63</cp:revision>
  <dcterms:created xsi:type="dcterms:W3CDTF">2025-03-08T04:53:34Z</dcterms:created>
  <dcterms:modified xsi:type="dcterms:W3CDTF">2025-05-31T15:06:02Z</dcterms:modified>
</cp:coreProperties>
</file>