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0"/>
  </p:notesMasterIdLst>
  <p:sldIdLst>
    <p:sldId id="256" r:id="rId2"/>
    <p:sldId id="291" r:id="rId3"/>
    <p:sldId id="257" r:id="rId4"/>
    <p:sldId id="277" r:id="rId5"/>
    <p:sldId id="305" r:id="rId6"/>
    <p:sldId id="299" r:id="rId7"/>
    <p:sldId id="300" r:id="rId8"/>
    <p:sldId id="301" r:id="rId9"/>
    <p:sldId id="302" r:id="rId10"/>
    <p:sldId id="303" r:id="rId11"/>
    <p:sldId id="304" r:id="rId12"/>
    <p:sldId id="267" r:id="rId13"/>
    <p:sldId id="268" r:id="rId14"/>
    <p:sldId id="298" r:id="rId15"/>
    <p:sldId id="293" r:id="rId16"/>
    <p:sldId id="288" r:id="rId17"/>
    <p:sldId id="292" r:id="rId18"/>
    <p:sldId id="290" r:id="rId19"/>
    <p:sldId id="295" r:id="rId20"/>
    <p:sldId id="294" r:id="rId21"/>
    <p:sldId id="289" r:id="rId22"/>
    <p:sldId id="285" r:id="rId23"/>
    <p:sldId id="296" r:id="rId24"/>
    <p:sldId id="307" r:id="rId25"/>
    <p:sldId id="306" r:id="rId26"/>
    <p:sldId id="308" r:id="rId27"/>
    <p:sldId id="309" r:id="rId28"/>
    <p:sldId id="265" r:id="rId29"/>
    <p:sldId id="283" r:id="rId30"/>
    <p:sldId id="284" r:id="rId31"/>
    <p:sldId id="276" r:id="rId32"/>
    <p:sldId id="282" r:id="rId33"/>
    <p:sldId id="275" r:id="rId34"/>
    <p:sldId id="281" r:id="rId35"/>
    <p:sldId id="287" r:id="rId36"/>
    <p:sldId id="279" r:id="rId37"/>
    <p:sldId id="258" r:id="rId38"/>
    <p:sldId id="260" r:id="rId39"/>
  </p:sldIdLst>
  <p:sldSz cx="18288000" cy="10287000"/>
  <p:notesSz cx="6858000" cy="9144000"/>
  <p:embeddedFontLst>
    <p:embeddedFont>
      <p:font typeface="Angella White" panose="020B0604020202020204" charset="0"/>
      <p:regular r:id="rId41"/>
    </p:embeddedFont>
    <p:embeddedFont>
      <p:font typeface="Calibri" panose="020F0502020204030204" pitchFamily="34" charset="0"/>
      <p:regular r:id="rId42"/>
      <p:bold r:id="rId43"/>
      <p:italic r:id="rId44"/>
      <p:boldItalic r:id="rId45"/>
    </p:embeddedFont>
    <p:embeddedFont>
      <p:font typeface="DM Sans" panose="020B0604020202020204" charset="0"/>
      <p:regular r:id="rId46"/>
    </p:embeddedFont>
    <p:embeddedFont>
      <p:font typeface="DM Sans Bold" panose="020B0604020202020204" charset="0"/>
      <p:regular r:id="rId47"/>
    </p:embeddedFont>
    <p:embeddedFont>
      <p:font typeface="Inter" panose="020B0604020202020204" charset="0"/>
      <p:regular r:id="rId48"/>
    </p:embeddedFont>
    <p:embeddedFont>
      <p:font typeface="Inter Light" panose="020B0604020202020204" charset="0"/>
      <p:regular r:id="rId4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2" d="100"/>
          <a:sy n="42" d="100"/>
        </p:scale>
        <p:origin x="780"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14D32A-B1D5-4D75-B916-F0B079E3195B}" type="datetimeFigureOut">
              <a:rPr lang="en-SG" smtClean="0"/>
              <a:t>10/3/2025</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47ABCC-71E0-4A12-B569-B7E84ADCA075}" type="slidenum">
              <a:rPr lang="en-SG" smtClean="0"/>
              <a:t>‹#›</a:t>
            </a:fld>
            <a:endParaRPr lang="en-SG"/>
          </a:p>
        </p:txBody>
      </p:sp>
    </p:spTree>
    <p:extLst>
      <p:ext uri="{BB962C8B-B14F-4D97-AF65-F5344CB8AC3E}">
        <p14:creationId xmlns:p14="http://schemas.microsoft.com/office/powerpoint/2010/main" val="2727998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5447ABCC-71E0-4A12-B569-B7E84ADCA075}" type="slidenum">
              <a:rPr lang="en-SG" smtClean="0"/>
              <a:t>31</a:t>
            </a:fld>
            <a:endParaRPr lang="en-SG"/>
          </a:p>
        </p:txBody>
      </p:sp>
    </p:spTree>
    <p:extLst>
      <p:ext uri="{BB962C8B-B14F-4D97-AF65-F5344CB8AC3E}">
        <p14:creationId xmlns:p14="http://schemas.microsoft.com/office/powerpoint/2010/main" val="1388721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CD2DC"/>
        </a:solidFill>
        <a:effectLst/>
      </p:bgPr>
    </p:bg>
    <p:spTree>
      <p:nvGrpSpPr>
        <p:cNvPr id="1" name=""/>
        <p:cNvGrpSpPr/>
        <p:nvPr/>
      </p:nvGrpSpPr>
      <p:grpSpPr>
        <a:xfrm>
          <a:off x="0" y="0"/>
          <a:ext cx="0" cy="0"/>
          <a:chOff x="0" y="0"/>
          <a:chExt cx="0" cy="0"/>
        </a:xfrm>
      </p:grpSpPr>
      <p:grpSp>
        <p:nvGrpSpPr>
          <p:cNvPr id="2" name="Group 2"/>
          <p:cNvGrpSpPr/>
          <p:nvPr/>
        </p:nvGrpSpPr>
        <p:grpSpPr>
          <a:xfrm>
            <a:off x="665576" y="581778"/>
            <a:ext cx="16956848" cy="9123443"/>
            <a:chOff x="0" y="0"/>
            <a:chExt cx="4466001" cy="2402882"/>
          </a:xfrm>
        </p:grpSpPr>
        <p:sp>
          <p:nvSpPr>
            <p:cNvPr id="3" name="Freeform 3"/>
            <p:cNvSpPr/>
            <p:nvPr/>
          </p:nvSpPr>
          <p:spPr>
            <a:xfrm>
              <a:off x="0" y="0"/>
              <a:ext cx="4466001" cy="2402882"/>
            </a:xfrm>
            <a:custGeom>
              <a:avLst/>
              <a:gdLst/>
              <a:ahLst/>
              <a:cxnLst/>
              <a:rect l="l" t="t" r="r" b="b"/>
              <a:pathLst>
                <a:path w="4466001" h="2402882">
                  <a:moveTo>
                    <a:pt x="0" y="0"/>
                  </a:moveTo>
                  <a:lnTo>
                    <a:pt x="4466001" y="0"/>
                  </a:lnTo>
                  <a:lnTo>
                    <a:pt x="4466001" y="2402882"/>
                  </a:lnTo>
                  <a:lnTo>
                    <a:pt x="0" y="2402882"/>
                  </a:lnTo>
                  <a:close/>
                </a:path>
              </a:pathLst>
            </a:custGeom>
            <a:solidFill>
              <a:srgbClr val="F1F1F1"/>
            </a:solidFill>
            <a:ln w="28575" cap="sq">
              <a:solidFill>
                <a:srgbClr val="000000"/>
              </a:solidFill>
              <a:prstDash val="solid"/>
              <a:miter/>
            </a:ln>
          </p:spPr>
        </p:sp>
        <p:sp>
          <p:nvSpPr>
            <p:cNvPr id="4" name="TextBox 4"/>
            <p:cNvSpPr txBox="1"/>
            <p:nvPr/>
          </p:nvSpPr>
          <p:spPr>
            <a:xfrm>
              <a:off x="0" y="-38100"/>
              <a:ext cx="4466001" cy="2440982"/>
            </a:xfrm>
            <a:prstGeom prst="rect">
              <a:avLst/>
            </a:prstGeom>
          </p:spPr>
          <p:txBody>
            <a:bodyPr lIns="50800" tIns="50800" rIns="50800" bIns="50800" rtlCol="0" anchor="ctr"/>
            <a:lstStyle/>
            <a:p>
              <a:pPr algn="ctr">
                <a:lnSpc>
                  <a:spcPts val="2659"/>
                </a:lnSpc>
              </a:pPr>
              <a:endParaRPr/>
            </a:p>
          </p:txBody>
        </p:sp>
      </p:grpSp>
      <p:pic>
        <p:nvPicPr>
          <p:cNvPr id="13" name="Picture 12">
            <a:extLst>
              <a:ext uri="{FF2B5EF4-FFF2-40B4-BE49-F238E27FC236}">
                <a16:creationId xmlns:a16="http://schemas.microsoft.com/office/drawing/2014/main" id="{F62ED813-E58F-43E4-8197-B6C7B1B54C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188" y="360727"/>
            <a:ext cx="17317624" cy="9494334"/>
          </a:xfrm>
          <a:prstGeom prst="rect">
            <a:avLst/>
          </a:prstGeom>
        </p:spPr>
      </p:pic>
      <p:grpSp>
        <p:nvGrpSpPr>
          <p:cNvPr id="7" name="Group 7"/>
          <p:cNvGrpSpPr/>
          <p:nvPr/>
        </p:nvGrpSpPr>
        <p:grpSpPr>
          <a:xfrm>
            <a:off x="4343400" y="6303380"/>
            <a:ext cx="11162818" cy="2887239"/>
            <a:chOff x="0" y="-38100"/>
            <a:chExt cx="2940001" cy="760424"/>
          </a:xfrm>
        </p:grpSpPr>
        <p:sp>
          <p:nvSpPr>
            <p:cNvPr id="8" name="Freeform 8"/>
            <p:cNvSpPr/>
            <p:nvPr/>
          </p:nvSpPr>
          <p:spPr>
            <a:xfrm>
              <a:off x="96737" y="298474"/>
              <a:ext cx="2843264" cy="423850"/>
            </a:xfrm>
            <a:custGeom>
              <a:avLst/>
              <a:gdLst/>
              <a:ahLst/>
              <a:cxnLst/>
              <a:rect l="l" t="t" r="r" b="b"/>
              <a:pathLst>
                <a:path w="2843264" h="423850">
                  <a:moveTo>
                    <a:pt x="19363" y="0"/>
                  </a:moveTo>
                  <a:lnTo>
                    <a:pt x="2823902" y="0"/>
                  </a:lnTo>
                  <a:cubicBezTo>
                    <a:pt x="2829037" y="0"/>
                    <a:pt x="2833962" y="2040"/>
                    <a:pt x="2837593" y="5671"/>
                  </a:cubicBezTo>
                  <a:cubicBezTo>
                    <a:pt x="2841224" y="9302"/>
                    <a:pt x="2843264" y="14227"/>
                    <a:pt x="2843264" y="19363"/>
                  </a:cubicBezTo>
                  <a:lnTo>
                    <a:pt x="2843264" y="404487"/>
                  </a:lnTo>
                  <a:cubicBezTo>
                    <a:pt x="2843264" y="409622"/>
                    <a:pt x="2841224" y="414547"/>
                    <a:pt x="2837593" y="418178"/>
                  </a:cubicBezTo>
                  <a:cubicBezTo>
                    <a:pt x="2833962" y="421810"/>
                    <a:pt x="2829037" y="423850"/>
                    <a:pt x="2823902" y="423850"/>
                  </a:cubicBezTo>
                  <a:lnTo>
                    <a:pt x="19363" y="423850"/>
                  </a:lnTo>
                  <a:cubicBezTo>
                    <a:pt x="14227" y="423850"/>
                    <a:pt x="9302" y="421810"/>
                    <a:pt x="5671" y="418178"/>
                  </a:cubicBezTo>
                  <a:cubicBezTo>
                    <a:pt x="2040" y="414547"/>
                    <a:pt x="0" y="409622"/>
                    <a:pt x="0" y="404487"/>
                  </a:cubicBezTo>
                  <a:lnTo>
                    <a:pt x="0" y="19363"/>
                  </a:lnTo>
                  <a:cubicBezTo>
                    <a:pt x="0" y="14227"/>
                    <a:pt x="2040" y="9302"/>
                    <a:pt x="5671" y="5671"/>
                  </a:cubicBezTo>
                  <a:cubicBezTo>
                    <a:pt x="9302" y="2040"/>
                    <a:pt x="14227" y="0"/>
                    <a:pt x="19363" y="0"/>
                  </a:cubicBezTo>
                  <a:close/>
                </a:path>
              </a:pathLst>
            </a:custGeom>
            <a:solidFill>
              <a:srgbClr val="CCD2DC"/>
            </a:solidFill>
          </p:spPr>
          <p:txBody>
            <a:bodyPr/>
            <a:lstStyle/>
            <a:p>
              <a:pPr algn="ctr"/>
              <a:r>
                <a:rPr lang="en-US" sz="2400" b="1" dirty="0"/>
                <a:t>BY</a:t>
              </a:r>
              <a:br>
                <a:rPr lang="en-US" sz="2400" b="1" dirty="0"/>
              </a:br>
              <a:r>
                <a:rPr lang="en-US" sz="2400" b="1" dirty="0"/>
                <a:t>Nu Wai Thet , mmdt2024.001</a:t>
              </a:r>
            </a:p>
            <a:p>
              <a:pPr algn="ctr"/>
              <a:r>
                <a:rPr lang="en-US" sz="2400" b="1" dirty="0" err="1"/>
                <a:t>Myint</a:t>
              </a:r>
              <a:r>
                <a:rPr lang="en-US" sz="2400" b="1" dirty="0"/>
                <a:t> </a:t>
              </a:r>
              <a:r>
                <a:rPr lang="en-US" sz="2400" b="1" dirty="0" err="1"/>
                <a:t>Myat</a:t>
              </a:r>
              <a:r>
                <a:rPr lang="en-US" sz="2400" b="1" dirty="0"/>
                <a:t> Aung Zaw, mmdt2024.044</a:t>
              </a:r>
            </a:p>
            <a:p>
              <a:pPr algn="ctr"/>
              <a:r>
                <a:rPr lang="en-US" sz="2400" b="1" dirty="0"/>
                <a:t>Kaung </a:t>
              </a:r>
              <a:r>
                <a:rPr lang="en-US" sz="2400" b="1" dirty="0" err="1"/>
                <a:t>Myat</a:t>
              </a:r>
              <a:r>
                <a:rPr lang="en-US" sz="2400" b="1" dirty="0"/>
                <a:t> Kyaw, mmdt2024.073</a:t>
              </a:r>
              <a:endParaRPr lang="en-SG" sz="2400" b="1" dirty="0"/>
            </a:p>
          </p:txBody>
        </p:sp>
        <p:sp>
          <p:nvSpPr>
            <p:cNvPr id="9" name="TextBox 9"/>
            <p:cNvSpPr txBox="1"/>
            <p:nvPr/>
          </p:nvSpPr>
          <p:spPr>
            <a:xfrm>
              <a:off x="0" y="-38100"/>
              <a:ext cx="2843264" cy="461949"/>
            </a:xfrm>
            <a:prstGeom prst="rect">
              <a:avLst/>
            </a:prstGeom>
          </p:spPr>
          <p:txBody>
            <a:bodyPr lIns="50800" tIns="50800" rIns="50800" bIns="50800" rtlCol="0" anchor="ctr"/>
            <a:lstStyle/>
            <a:p>
              <a:pPr algn="ctr">
                <a:lnSpc>
                  <a:spcPts val="2659"/>
                </a:lnSpc>
                <a:spcBef>
                  <a:spcPct val="0"/>
                </a:spcBef>
              </a:pPr>
              <a:endParaRPr/>
            </a:p>
          </p:txBody>
        </p:sp>
      </p:grpSp>
      <p:sp>
        <p:nvSpPr>
          <p:cNvPr id="14" name="TextBox 13">
            <a:extLst>
              <a:ext uri="{FF2B5EF4-FFF2-40B4-BE49-F238E27FC236}">
                <a16:creationId xmlns:a16="http://schemas.microsoft.com/office/drawing/2014/main" id="{F4E67DB3-1969-43BB-81EC-8704B0E3EB4E}"/>
              </a:ext>
            </a:extLst>
          </p:cNvPr>
          <p:cNvSpPr txBox="1"/>
          <p:nvPr/>
        </p:nvSpPr>
        <p:spPr>
          <a:xfrm>
            <a:off x="4084239" y="3162300"/>
            <a:ext cx="11430000" cy="2246769"/>
          </a:xfrm>
          <a:prstGeom prst="rect">
            <a:avLst/>
          </a:prstGeom>
          <a:noFill/>
        </p:spPr>
        <p:txBody>
          <a:bodyPr wrap="square" rtlCol="0">
            <a:spAutoFit/>
          </a:bodyPr>
          <a:lstStyle/>
          <a:p>
            <a:pPr algn="ctr"/>
            <a:r>
              <a:rPr lang="en-US" sz="7000" b="1" dirty="0">
                <a:latin typeface="+mj-lt"/>
              </a:rPr>
              <a:t>Burmese Potential Money Scam Awareness Classification</a:t>
            </a:r>
            <a:endParaRPr lang="en-SG" sz="7000" b="1" dirty="0">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CCD2DC"/>
        </a:solidFill>
        <a:effectLst/>
      </p:bgPr>
    </p:bg>
    <p:spTree>
      <p:nvGrpSpPr>
        <p:cNvPr id="1" name=""/>
        <p:cNvGrpSpPr/>
        <p:nvPr/>
      </p:nvGrpSpPr>
      <p:grpSpPr>
        <a:xfrm>
          <a:off x="0" y="0"/>
          <a:ext cx="0" cy="0"/>
          <a:chOff x="0" y="0"/>
          <a:chExt cx="0" cy="0"/>
        </a:xfrm>
      </p:grpSpPr>
      <p:grpSp>
        <p:nvGrpSpPr>
          <p:cNvPr id="2" name="Group 2"/>
          <p:cNvGrpSpPr/>
          <p:nvPr/>
        </p:nvGrpSpPr>
        <p:grpSpPr>
          <a:xfrm>
            <a:off x="665576" y="581778"/>
            <a:ext cx="16956848" cy="9123443"/>
            <a:chOff x="0" y="0"/>
            <a:chExt cx="4466001" cy="2402882"/>
          </a:xfrm>
        </p:grpSpPr>
        <p:sp>
          <p:nvSpPr>
            <p:cNvPr id="3" name="Freeform 3"/>
            <p:cNvSpPr/>
            <p:nvPr/>
          </p:nvSpPr>
          <p:spPr>
            <a:xfrm>
              <a:off x="0" y="0"/>
              <a:ext cx="4466001" cy="2402882"/>
            </a:xfrm>
            <a:custGeom>
              <a:avLst/>
              <a:gdLst/>
              <a:ahLst/>
              <a:cxnLst/>
              <a:rect l="l" t="t" r="r" b="b"/>
              <a:pathLst>
                <a:path w="4466001" h="2402882">
                  <a:moveTo>
                    <a:pt x="0" y="0"/>
                  </a:moveTo>
                  <a:lnTo>
                    <a:pt x="4466001" y="0"/>
                  </a:lnTo>
                  <a:lnTo>
                    <a:pt x="4466001" y="2402882"/>
                  </a:lnTo>
                  <a:lnTo>
                    <a:pt x="0" y="2402882"/>
                  </a:lnTo>
                  <a:close/>
                </a:path>
              </a:pathLst>
            </a:custGeom>
            <a:solidFill>
              <a:srgbClr val="F1F1F1"/>
            </a:solidFill>
            <a:ln w="28575" cap="sq">
              <a:solidFill>
                <a:srgbClr val="000000"/>
              </a:solidFill>
              <a:prstDash val="solid"/>
              <a:miter/>
            </a:ln>
          </p:spPr>
        </p:sp>
        <p:sp>
          <p:nvSpPr>
            <p:cNvPr id="4" name="TextBox 4"/>
            <p:cNvSpPr txBox="1"/>
            <p:nvPr/>
          </p:nvSpPr>
          <p:spPr>
            <a:xfrm>
              <a:off x="0" y="-38100"/>
              <a:ext cx="4466001" cy="2440982"/>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1371600" y="1547432"/>
            <a:ext cx="14782800" cy="8440772"/>
          </a:xfrm>
          <a:prstGeom prst="rect">
            <a:avLst/>
          </a:prstGeom>
        </p:spPr>
        <p:txBody>
          <a:bodyPr wrap="square" lIns="0" tIns="0" rIns="0" bIns="0" rtlCol="0" anchor="t">
            <a:spAutoFit/>
          </a:bodyPr>
          <a:lstStyle/>
          <a:p>
            <a:pPr algn="l">
              <a:lnSpc>
                <a:spcPct val="150000"/>
              </a:lnSpc>
              <a:buFont typeface="Arial" panose="020B0604020202020204" pitchFamily="34" charset="0"/>
              <a:buChar char="•"/>
            </a:pPr>
            <a:r>
              <a:rPr lang="en-SG" sz="2200" b="1" i="0" dirty="0">
                <a:effectLst/>
              </a:rPr>
              <a:t>Backtranslation</a:t>
            </a:r>
            <a:r>
              <a:rPr lang="en-SG" sz="2200" b="0" i="0" dirty="0">
                <a:effectLst/>
              </a:rPr>
              <a:t>:</a:t>
            </a:r>
          </a:p>
          <a:p>
            <a:pPr marL="742950" lvl="1" indent="-285750" algn="l">
              <a:lnSpc>
                <a:spcPct val="150000"/>
              </a:lnSpc>
              <a:buFont typeface="Arial" panose="020B0604020202020204" pitchFamily="34" charset="0"/>
              <a:buChar char="•"/>
            </a:pPr>
            <a:r>
              <a:rPr lang="en-SG" sz="2200" b="1" i="0" dirty="0">
                <a:effectLst/>
              </a:rPr>
              <a:t>Method</a:t>
            </a:r>
            <a:r>
              <a:rPr lang="en-SG" sz="2200" b="0" i="0" dirty="0">
                <a:effectLst/>
              </a:rPr>
              <a:t>: Translated Burmese scam texts to English and back using OPUS-MT.</a:t>
            </a:r>
          </a:p>
          <a:p>
            <a:pPr marL="742950" lvl="1" indent="-285750" algn="l">
              <a:lnSpc>
                <a:spcPct val="150000"/>
              </a:lnSpc>
              <a:buFont typeface="Arial" panose="020B0604020202020204" pitchFamily="34" charset="0"/>
              <a:buChar char="•"/>
            </a:pPr>
            <a:r>
              <a:rPr lang="en-SG" sz="2200" b="1" i="0" dirty="0">
                <a:effectLst/>
              </a:rPr>
              <a:t>Finding</a:t>
            </a:r>
            <a:r>
              <a:rPr lang="en-SG" sz="2200" b="0" i="0" dirty="0">
                <a:effectLst/>
              </a:rPr>
              <a:t>: Improved accuracy by 12% in low-data regimes (&lt;1,000 samples).</a:t>
            </a:r>
          </a:p>
          <a:p>
            <a:pPr marL="742950" lvl="1" indent="-285750" algn="l">
              <a:lnSpc>
                <a:spcPct val="150000"/>
              </a:lnSpc>
              <a:buFont typeface="Arial" panose="020B0604020202020204" pitchFamily="34" charset="0"/>
              <a:buChar char="•"/>
            </a:pPr>
            <a:r>
              <a:rPr lang="en-SG" sz="2200" b="1" i="0" dirty="0">
                <a:effectLst/>
              </a:rPr>
              <a:t>Relevance</a:t>
            </a:r>
            <a:r>
              <a:rPr lang="en-SG" sz="2200" b="0" i="0" dirty="0">
                <a:effectLst/>
              </a:rPr>
              <a:t>: Generate synthetic scam variations (e.g., “</a:t>
            </a:r>
            <a:r>
              <a:rPr lang="my-MM" sz="2200" b="0" i="0" dirty="0">
                <a:effectLst/>
              </a:rPr>
              <a:t>ကျေးဇူးပြု၍ ဤလင့်ခ်ကိုနှိပ်ပါ” → “</a:t>
            </a:r>
            <a:r>
              <a:rPr lang="en-SG" sz="2200" b="0" i="0" dirty="0">
                <a:effectLst/>
              </a:rPr>
              <a:t>Please click this link”).</a:t>
            </a:r>
          </a:p>
          <a:p>
            <a:pPr algn="l">
              <a:lnSpc>
                <a:spcPct val="150000"/>
              </a:lnSpc>
              <a:buFont typeface="Arial" panose="020B0604020202020204" pitchFamily="34" charset="0"/>
              <a:buChar char="•"/>
            </a:pPr>
            <a:r>
              <a:rPr lang="en-SG" sz="2200" b="1" i="0" dirty="0">
                <a:effectLst/>
              </a:rPr>
              <a:t>Adversarial Augmentation</a:t>
            </a:r>
            <a:r>
              <a:rPr lang="en-SG" sz="2200" b="0" i="0" dirty="0">
                <a:effectLst/>
              </a:rPr>
              <a:t>:</a:t>
            </a:r>
          </a:p>
          <a:p>
            <a:pPr marL="742950" lvl="1" indent="-285750" algn="l">
              <a:lnSpc>
                <a:spcPct val="150000"/>
              </a:lnSpc>
              <a:buFont typeface="Arial" panose="020B0604020202020204" pitchFamily="34" charset="0"/>
              <a:buChar char="•"/>
            </a:pPr>
            <a:r>
              <a:rPr lang="en-SG" sz="2200" b="1" i="0" dirty="0">
                <a:effectLst/>
              </a:rPr>
              <a:t>Method</a:t>
            </a:r>
            <a:r>
              <a:rPr lang="en-SG" sz="2200" b="0" i="0" dirty="0">
                <a:effectLst/>
              </a:rPr>
              <a:t>: Added typos (e.g., “Win  money”) and obfuscations to training data.</a:t>
            </a:r>
          </a:p>
          <a:p>
            <a:pPr marL="742950" lvl="1" indent="-285750" algn="l">
              <a:lnSpc>
                <a:spcPct val="150000"/>
              </a:lnSpc>
              <a:buFont typeface="Arial" panose="020B0604020202020204" pitchFamily="34" charset="0"/>
              <a:buChar char="•"/>
            </a:pPr>
            <a:r>
              <a:rPr lang="en-SG" sz="2200" b="1" i="0" dirty="0">
                <a:effectLst/>
              </a:rPr>
              <a:t>Key Insight</a:t>
            </a:r>
            <a:r>
              <a:rPr lang="en-SG" sz="2200" b="0" i="0" dirty="0">
                <a:effectLst/>
              </a:rPr>
              <a:t>: Increased model robustness against real-world noise.</a:t>
            </a:r>
          </a:p>
          <a:p>
            <a:pPr marL="742950" lvl="1" indent="-285750" algn="l">
              <a:lnSpc>
                <a:spcPct val="150000"/>
              </a:lnSpc>
              <a:buFont typeface="Arial" panose="020B0604020202020204" pitchFamily="34" charset="0"/>
              <a:buChar char="•"/>
            </a:pPr>
            <a:r>
              <a:rPr lang="en-SG" sz="2200" b="1" i="0" dirty="0">
                <a:effectLst/>
              </a:rPr>
              <a:t>Relevance</a:t>
            </a:r>
            <a:r>
              <a:rPr lang="en-SG" sz="2200" b="0" i="0" dirty="0">
                <a:effectLst/>
              </a:rPr>
              <a:t>: Use </a:t>
            </a:r>
            <a:r>
              <a:rPr lang="en-SG" sz="2200" b="0" i="0" dirty="0" err="1">
                <a:effectLst/>
              </a:rPr>
              <a:t>SymSpell</a:t>
            </a:r>
            <a:r>
              <a:rPr lang="en-SG" sz="2200" b="0" i="0" dirty="0">
                <a:effectLst/>
              </a:rPr>
              <a:t> or </a:t>
            </a:r>
            <a:r>
              <a:rPr lang="en-SG" sz="2200" b="0" i="0" dirty="0" err="1">
                <a:effectLst/>
              </a:rPr>
              <a:t>Levenshtein</a:t>
            </a:r>
            <a:r>
              <a:rPr lang="en-SG" sz="2200" b="0" i="0" dirty="0">
                <a:effectLst/>
              </a:rPr>
              <a:t> distance to simulate scammer tactics.</a:t>
            </a:r>
          </a:p>
          <a:p>
            <a:pPr algn="l">
              <a:lnSpc>
                <a:spcPct val="150000"/>
              </a:lnSpc>
              <a:buFont typeface="Arial" panose="020B0604020202020204" pitchFamily="34" charset="0"/>
              <a:buChar char="•"/>
            </a:pPr>
            <a:r>
              <a:rPr lang="en-SG" sz="2200" b="1" i="0" dirty="0">
                <a:effectLst/>
              </a:rPr>
              <a:t>Synthetic Data Generation</a:t>
            </a:r>
            <a:r>
              <a:rPr lang="en-SG" sz="2200" b="0" i="0" dirty="0">
                <a:effectLst/>
              </a:rPr>
              <a:t>:</a:t>
            </a:r>
          </a:p>
          <a:p>
            <a:pPr marL="742950" lvl="1" indent="-285750" algn="l">
              <a:lnSpc>
                <a:spcPct val="150000"/>
              </a:lnSpc>
              <a:buFont typeface="Arial" panose="020B0604020202020204" pitchFamily="34" charset="0"/>
              <a:buChar char="•"/>
            </a:pPr>
            <a:r>
              <a:rPr lang="en-SG" sz="2200" b="1" i="0" dirty="0">
                <a:effectLst/>
              </a:rPr>
              <a:t>Method</a:t>
            </a:r>
            <a:r>
              <a:rPr lang="en-SG" sz="2200" b="0" i="0" dirty="0">
                <a:effectLst/>
              </a:rPr>
              <a:t>: Created scam templates with placeholders (e.g., “[amount]”, “[bank]”).</a:t>
            </a:r>
          </a:p>
          <a:p>
            <a:pPr marL="742950" lvl="1" indent="-285750" algn="l">
              <a:lnSpc>
                <a:spcPct val="150000"/>
              </a:lnSpc>
              <a:buFont typeface="Arial" panose="020B0604020202020204" pitchFamily="34" charset="0"/>
              <a:buChar char="•"/>
            </a:pPr>
            <a:r>
              <a:rPr lang="en-SG" sz="2200" b="1" i="0" dirty="0">
                <a:effectLst/>
              </a:rPr>
              <a:t>Finding</a:t>
            </a:r>
            <a:r>
              <a:rPr lang="en-SG" sz="2200" b="0" i="0" dirty="0">
                <a:effectLst/>
              </a:rPr>
              <a:t>: Improved recall by 18% for rare scam types.</a:t>
            </a:r>
          </a:p>
          <a:p>
            <a:pPr marL="742950" lvl="1" indent="-285750" algn="l">
              <a:lnSpc>
                <a:spcPct val="150000"/>
              </a:lnSpc>
              <a:buFont typeface="Arial" panose="020B0604020202020204" pitchFamily="34" charset="0"/>
              <a:buChar char="•"/>
            </a:pPr>
            <a:r>
              <a:rPr lang="en-SG" sz="2200" b="1" i="0" dirty="0">
                <a:effectLst/>
              </a:rPr>
              <a:t>Relevance</a:t>
            </a:r>
            <a:r>
              <a:rPr lang="en-SG" sz="2200" b="0" i="0" dirty="0">
                <a:effectLst/>
              </a:rPr>
              <a:t>: Use GPT-3.5 to generate Burmese scam messages (fine-tuned on seed data).</a:t>
            </a:r>
          </a:p>
          <a:p>
            <a:pPr rtl="0" fontAlgn="ctr">
              <a:lnSpc>
                <a:spcPct val="150000"/>
              </a:lnSpc>
              <a:spcBef>
                <a:spcPts val="0"/>
              </a:spcBef>
              <a:spcAft>
                <a:spcPts val="300"/>
              </a:spcAft>
              <a:buFont typeface="Arial" panose="020B0604020202020204" pitchFamily="34" charset="0"/>
              <a:buChar char="•"/>
            </a:pPr>
            <a:r>
              <a:rPr lang="en-SG" sz="2200" b="1" dirty="0">
                <a:effectLst/>
              </a:rPr>
              <a:t>Key Takeaways:</a:t>
            </a:r>
            <a:endParaRPr lang="en-SG" sz="2200" dirty="0">
              <a:effectLst/>
            </a:endParaRPr>
          </a:p>
          <a:p>
            <a:pPr marL="742950" lvl="1" indent="-285750" rtl="0" fontAlgn="ctr">
              <a:lnSpc>
                <a:spcPct val="150000"/>
              </a:lnSpc>
              <a:spcBef>
                <a:spcPts val="0"/>
              </a:spcBef>
              <a:spcAft>
                <a:spcPts val="0"/>
              </a:spcAft>
              <a:buFont typeface="Courier New" panose="02070309020205020404" pitchFamily="49" charset="0"/>
              <a:buChar char="o"/>
            </a:pPr>
            <a:r>
              <a:rPr lang="en-SG" sz="2200" dirty="0">
                <a:effectLst/>
              </a:rPr>
              <a:t>Backtranslation and synonym replacement are effective for data augmentation in low-resource settings.</a:t>
            </a:r>
          </a:p>
          <a:p>
            <a:pPr marL="742950" lvl="1" indent="-285750" rtl="0" fontAlgn="ctr">
              <a:lnSpc>
                <a:spcPct val="150000"/>
              </a:lnSpc>
              <a:spcBef>
                <a:spcPts val="0"/>
              </a:spcBef>
              <a:spcAft>
                <a:spcPts val="0"/>
              </a:spcAft>
              <a:buFont typeface="Courier New" panose="02070309020205020404" pitchFamily="49" charset="0"/>
              <a:buChar char="o"/>
            </a:pPr>
            <a:r>
              <a:rPr lang="en-SG" sz="2200" dirty="0">
                <a:effectLst/>
              </a:rPr>
              <a:t>Adversarial augmentation can improve model robustness but may not always generalize well.</a:t>
            </a:r>
          </a:p>
          <a:p>
            <a:pPr marL="742950" lvl="1" indent="-285750" rtl="0" fontAlgn="ctr">
              <a:lnSpc>
                <a:spcPct val="150000"/>
              </a:lnSpc>
              <a:spcBef>
                <a:spcPts val="0"/>
              </a:spcBef>
              <a:spcAft>
                <a:spcPts val="0"/>
              </a:spcAft>
              <a:buFont typeface="Courier New" panose="02070309020205020404" pitchFamily="49" charset="0"/>
              <a:buChar char="o"/>
            </a:pPr>
            <a:r>
              <a:rPr lang="en-SG" sz="2200" dirty="0">
                <a:effectLst/>
              </a:rPr>
              <a:t>Cross-lingual data augmentation helps when labelled data in the target language is scarce.</a:t>
            </a:r>
            <a:endParaRPr lang="en-SG" sz="2200" b="0" i="0" dirty="0">
              <a:effectLst/>
            </a:endParaRPr>
          </a:p>
        </p:txBody>
      </p:sp>
      <p:sp>
        <p:nvSpPr>
          <p:cNvPr id="7" name="TextBox 7"/>
          <p:cNvSpPr txBox="1"/>
          <p:nvPr/>
        </p:nvSpPr>
        <p:spPr>
          <a:xfrm>
            <a:off x="1071784" y="802784"/>
            <a:ext cx="16535400" cy="769441"/>
          </a:xfrm>
          <a:prstGeom prst="rect">
            <a:avLst/>
          </a:prstGeom>
        </p:spPr>
        <p:txBody>
          <a:bodyPr wrap="square" lIns="0" tIns="0" rIns="0" bIns="0" rtlCol="0" anchor="t">
            <a:spAutoFit/>
          </a:bodyPr>
          <a:lstStyle/>
          <a:p>
            <a:pPr marL="0" marR="0">
              <a:spcBef>
                <a:spcPts val="0"/>
              </a:spcBef>
              <a:spcAft>
                <a:spcPts val="0"/>
              </a:spcAft>
            </a:pPr>
            <a:r>
              <a:rPr lang="en-SG" sz="5000" b="1" dirty="0">
                <a:effectLst/>
              </a:rPr>
              <a:t>Data Augmentation &amp; Low-Resource Challenges</a:t>
            </a:r>
            <a:endParaRPr lang="en-SG" sz="5000" dirty="0">
              <a:effectLst/>
            </a:endParaRPr>
          </a:p>
        </p:txBody>
      </p:sp>
    </p:spTree>
    <p:extLst>
      <p:ext uri="{BB962C8B-B14F-4D97-AF65-F5344CB8AC3E}">
        <p14:creationId xmlns:p14="http://schemas.microsoft.com/office/powerpoint/2010/main" val="1795765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CCD2DC"/>
        </a:solidFill>
        <a:effectLst/>
      </p:bgPr>
    </p:bg>
    <p:spTree>
      <p:nvGrpSpPr>
        <p:cNvPr id="1" name=""/>
        <p:cNvGrpSpPr/>
        <p:nvPr/>
      </p:nvGrpSpPr>
      <p:grpSpPr>
        <a:xfrm>
          <a:off x="0" y="0"/>
          <a:ext cx="0" cy="0"/>
          <a:chOff x="0" y="0"/>
          <a:chExt cx="0" cy="0"/>
        </a:xfrm>
      </p:grpSpPr>
      <p:grpSp>
        <p:nvGrpSpPr>
          <p:cNvPr id="2" name="Group 2"/>
          <p:cNvGrpSpPr/>
          <p:nvPr/>
        </p:nvGrpSpPr>
        <p:grpSpPr>
          <a:xfrm>
            <a:off x="665576" y="581778"/>
            <a:ext cx="16956848" cy="9123443"/>
            <a:chOff x="0" y="0"/>
            <a:chExt cx="4466001" cy="2402882"/>
          </a:xfrm>
        </p:grpSpPr>
        <p:sp>
          <p:nvSpPr>
            <p:cNvPr id="3" name="Freeform 3"/>
            <p:cNvSpPr/>
            <p:nvPr/>
          </p:nvSpPr>
          <p:spPr>
            <a:xfrm>
              <a:off x="0" y="0"/>
              <a:ext cx="4466001" cy="2402882"/>
            </a:xfrm>
            <a:custGeom>
              <a:avLst/>
              <a:gdLst/>
              <a:ahLst/>
              <a:cxnLst/>
              <a:rect l="l" t="t" r="r" b="b"/>
              <a:pathLst>
                <a:path w="4466001" h="2402882">
                  <a:moveTo>
                    <a:pt x="0" y="0"/>
                  </a:moveTo>
                  <a:lnTo>
                    <a:pt x="4466001" y="0"/>
                  </a:lnTo>
                  <a:lnTo>
                    <a:pt x="4466001" y="2402882"/>
                  </a:lnTo>
                  <a:lnTo>
                    <a:pt x="0" y="2402882"/>
                  </a:lnTo>
                  <a:close/>
                </a:path>
              </a:pathLst>
            </a:custGeom>
            <a:solidFill>
              <a:srgbClr val="F1F1F1"/>
            </a:solidFill>
            <a:ln w="28575" cap="sq">
              <a:solidFill>
                <a:srgbClr val="000000"/>
              </a:solidFill>
              <a:prstDash val="solid"/>
              <a:miter/>
            </a:ln>
          </p:spPr>
        </p:sp>
        <p:sp>
          <p:nvSpPr>
            <p:cNvPr id="4" name="TextBox 4"/>
            <p:cNvSpPr txBox="1"/>
            <p:nvPr/>
          </p:nvSpPr>
          <p:spPr>
            <a:xfrm>
              <a:off x="0" y="-38100"/>
              <a:ext cx="4466001" cy="2440982"/>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1600200" y="2266995"/>
            <a:ext cx="14249400" cy="7095660"/>
          </a:xfrm>
          <a:prstGeom prst="rect">
            <a:avLst/>
          </a:prstGeom>
        </p:spPr>
        <p:txBody>
          <a:bodyPr wrap="square" lIns="0" tIns="0" rIns="0" bIns="0" rtlCol="0" anchor="t">
            <a:spAutoFit/>
          </a:bodyPr>
          <a:lstStyle/>
          <a:p>
            <a:pPr algn="l">
              <a:lnSpc>
                <a:spcPct val="150000"/>
              </a:lnSpc>
              <a:buFont typeface="Arial" panose="020B0604020202020204" pitchFamily="34" charset="0"/>
              <a:buChar char="•"/>
            </a:pPr>
            <a:r>
              <a:rPr lang="en-SG" sz="2200" b="1" i="0" dirty="0">
                <a:effectLst/>
              </a:rPr>
              <a:t>Class Imbalance</a:t>
            </a:r>
            <a:r>
              <a:rPr lang="en-SG" sz="2200" b="0" i="0" dirty="0">
                <a:effectLst/>
              </a:rPr>
              <a:t>:</a:t>
            </a:r>
          </a:p>
          <a:p>
            <a:pPr marL="742950" lvl="1" indent="-285750" algn="l">
              <a:lnSpc>
                <a:spcPct val="150000"/>
              </a:lnSpc>
              <a:buFont typeface="Arial" panose="020B0604020202020204" pitchFamily="34" charset="0"/>
              <a:buChar char="•"/>
            </a:pPr>
            <a:r>
              <a:rPr lang="en-SG" sz="2200" b="1" i="0" dirty="0">
                <a:effectLst/>
              </a:rPr>
              <a:t>Solution</a:t>
            </a:r>
            <a:r>
              <a:rPr lang="en-SG" sz="2200" b="0" i="0" dirty="0">
                <a:effectLst/>
              </a:rPr>
              <a:t>: SMOTE oversampling + GAN-generated fraud samples.</a:t>
            </a:r>
          </a:p>
          <a:p>
            <a:pPr marL="742950" lvl="1" indent="-285750" algn="l">
              <a:lnSpc>
                <a:spcPct val="150000"/>
              </a:lnSpc>
              <a:buFont typeface="Arial" panose="020B0604020202020204" pitchFamily="34" charset="0"/>
              <a:buChar char="•"/>
            </a:pPr>
            <a:r>
              <a:rPr lang="en-SG" sz="2200" b="1" i="0" dirty="0">
                <a:effectLst/>
              </a:rPr>
              <a:t>Relevance</a:t>
            </a:r>
            <a:r>
              <a:rPr lang="en-SG" sz="2200" b="0" i="0" dirty="0">
                <a:effectLst/>
              </a:rPr>
              <a:t>: Balance the dataset (e.g., 40% Fraudulent, 40% Non-Fraudulent, 20% Potential Scam).</a:t>
            </a:r>
          </a:p>
          <a:p>
            <a:pPr algn="l">
              <a:lnSpc>
                <a:spcPct val="150000"/>
              </a:lnSpc>
              <a:buFont typeface="Arial" panose="020B0604020202020204" pitchFamily="34" charset="0"/>
              <a:buChar char="•"/>
            </a:pPr>
            <a:r>
              <a:rPr lang="en-SG" sz="2200" b="1" i="0" dirty="0">
                <a:effectLst/>
              </a:rPr>
              <a:t>Noisy Labels</a:t>
            </a:r>
            <a:r>
              <a:rPr lang="en-SG" sz="2200" b="0" i="0" dirty="0">
                <a:effectLst/>
              </a:rPr>
              <a:t>:</a:t>
            </a:r>
          </a:p>
          <a:p>
            <a:pPr marL="742950" lvl="1" indent="-285750" algn="l">
              <a:lnSpc>
                <a:spcPct val="150000"/>
              </a:lnSpc>
              <a:buFont typeface="Arial" panose="020B0604020202020204" pitchFamily="34" charset="0"/>
              <a:buChar char="•"/>
            </a:pPr>
            <a:r>
              <a:rPr lang="en-SG" sz="2200" b="1" i="0" dirty="0">
                <a:effectLst/>
              </a:rPr>
              <a:t>Solution</a:t>
            </a:r>
            <a:r>
              <a:rPr lang="en-SG" sz="2200" b="0" i="0" dirty="0">
                <a:effectLst/>
              </a:rPr>
              <a:t>: Iterative pseudo-labelling with uncertainty filtering.</a:t>
            </a:r>
          </a:p>
          <a:p>
            <a:pPr marL="742950" lvl="1" indent="-285750" algn="l">
              <a:lnSpc>
                <a:spcPct val="150000"/>
              </a:lnSpc>
              <a:buFont typeface="Arial" panose="020B0604020202020204" pitchFamily="34" charset="0"/>
              <a:buChar char="•"/>
            </a:pPr>
            <a:r>
              <a:rPr lang="en-SG" sz="2200" b="1" i="0" dirty="0">
                <a:effectLst/>
              </a:rPr>
              <a:t>Example</a:t>
            </a:r>
            <a:r>
              <a:rPr lang="en-SG" sz="2200" b="0" i="0" dirty="0">
                <a:effectLst/>
              </a:rPr>
              <a:t>: Train initial model → Predict labels for unlabelled data → Retrain with high-confidence samples.</a:t>
            </a:r>
          </a:p>
          <a:p>
            <a:pPr algn="l">
              <a:lnSpc>
                <a:spcPct val="150000"/>
              </a:lnSpc>
              <a:buFont typeface="Arial" panose="020B0604020202020204" pitchFamily="34" charset="0"/>
              <a:buChar char="•"/>
            </a:pPr>
            <a:r>
              <a:rPr lang="en-SG" sz="2200" b="1" i="0" dirty="0" err="1">
                <a:effectLst/>
              </a:rPr>
              <a:t>Translationese</a:t>
            </a:r>
            <a:r>
              <a:rPr lang="en-SG" sz="2200" b="1" i="0" dirty="0">
                <a:effectLst/>
              </a:rPr>
              <a:t> in Augmented Data</a:t>
            </a:r>
            <a:r>
              <a:rPr lang="en-SG" sz="2200" b="0" i="0" dirty="0">
                <a:effectLst/>
              </a:rPr>
              <a:t>:</a:t>
            </a:r>
          </a:p>
          <a:p>
            <a:pPr marL="742950" lvl="1" indent="-285750" algn="l">
              <a:lnSpc>
                <a:spcPct val="150000"/>
              </a:lnSpc>
              <a:buFont typeface="Arial" panose="020B0604020202020204" pitchFamily="34" charset="0"/>
              <a:buChar char="•"/>
            </a:pPr>
            <a:r>
              <a:rPr lang="en-SG" sz="2200" b="1" i="0" dirty="0">
                <a:effectLst/>
              </a:rPr>
              <a:t>Solution</a:t>
            </a:r>
            <a:r>
              <a:rPr lang="en-SG" sz="2200" b="0" i="0" dirty="0">
                <a:effectLst/>
              </a:rPr>
              <a:t>: Manual verification of </a:t>
            </a:r>
            <a:r>
              <a:rPr lang="en-SG" sz="2200" b="0" i="0" dirty="0" err="1">
                <a:effectLst/>
              </a:rPr>
              <a:t>backtranslated</a:t>
            </a:r>
            <a:r>
              <a:rPr lang="en-SG" sz="2200" b="0" i="0" dirty="0">
                <a:effectLst/>
              </a:rPr>
              <a:t> texts by native speakers.</a:t>
            </a:r>
          </a:p>
          <a:p>
            <a:pPr marL="742950" lvl="1" indent="-285750" algn="l">
              <a:lnSpc>
                <a:spcPct val="150000"/>
              </a:lnSpc>
              <a:buFont typeface="Arial" panose="020B0604020202020204" pitchFamily="34" charset="0"/>
              <a:buChar char="•"/>
            </a:pPr>
            <a:r>
              <a:rPr lang="en-SG" sz="2200" b="1" i="0" dirty="0">
                <a:effectLst/>
              </a:rPr>
              <a:t>Relevance</a:t>
            </a:r>
            <a:r>
              <a:rPr lang="en-SG" sz="2200" b="0" i="0" dirty="0">
                <a:effectLst/>
              </a:rPr>
              <a:t>: Partner with Burmese linguists to filter unrealistic translations.</a:t>
            </a:r>
            <a:endParaRPr lang="en-SG" sz="2200" dirty="0"/>
          </a:p>
          <a:p>
            <a:pPr rtl="0" fontAlgn="ctr">
              <a:lnSpc>
                <a:spcPct val="150000"/>
              </a:lnSpc>
              <a:spcBef>
                <a:spcPts val="0"/>
              </a:spcBef>
              <a:spcAft>
                <a:spcPts val="300"/>
              </a:spcAft>
              <a:buFont typeface="Arial" panose="020B0604020202020204" pitchFamily="34" charset="0"/>
              <a:buChar char="•"/>
            </a:pPr>
            <a:r>
              <a:rPr lang="en-SG" sz="2200" b="1" dirty="0">
                <a:effectLst/>
              </a:rPr>
              <a:t>Key Takeaways:</a:t>
            </a:r>
            <a:endParaRPr lang="en-SG" sz="2200" dirty="0">
              <a:effectLst/>
            </a:endParaRPr>
          </a:p>
          <a:p>
            <a:pPr marL="742950" lvl="1" indent="-285750" rtl="0" fontAlgn="ctr">
              <a:lnSpc>
                <a:spcPct val="150000"/>
              </a:lnSpc>
              <a:spcBef>
                <a:spcPts val="0"/>
              </a:spcBef>
              <a:spcAft>
                <a:spcPts val="0"/>
              </a:spcAft>
              <a:buFont typeface="Courier New" panose="02070309020205020404" pitchFamily="49" charset="0"/>
              <a:buChar char="o"/>
            </a:pPr>
            <a:r>
              <a:rPr lang="en-SG" sz="2200" dirty="0">
                <a:effectLst/>
              </a:rPr>
              <a:t>Burmese’s lack of clear word boundaries and inconsistent annotation pose challenges for NLP tasks.</a:t>
            </a:r>
          </a:p>
          <a:p>
            <a:pPr marL="742950" lvl="1" indent="-285750" rtl="0" fontAlgn="ctr">
              <a:lnSpc>
                <a:spcPct val="150000"/>
              </a:lnSpc>
              <a:spcBef>
                <a:spcPts val="0"/>
              </a:spcBef>
              <a:spcAft>
                <a:spcPts val="0"/>
              </a:spcAft>
              <a:buFont typeface="Courier New" panose="02070309020205020404" pitchFamily="49" charset="0"/>
              <a:buChar char="o"/>
            </a:pPr>
            <a:r>
              <a:rPr lang="en-SG" sz="2200" dirty="0">
                <a:effectLst/>
              </a:rPr>
              <a:t>Translation quality and dataset biases can affect model performance.</a:t>
            </a:r>
          </a:p>
          <a:p>
            <a:pPr marL="742950" lvl="1" indent="-285750" rtl="0" fontAlgn="ctr">
              <a:lnSpc>
                <a:spcPct val="150000"/>
              </a:lnSpc>
              <a:spcBef>
                <a:spcPts val="0"/>
              </a:spcBef>
              <a:spcAft>
                <a:spcPts val="0"/>
              </a:spcAft>
              <a:buFont typeface="Courier New" panose="02070309020205020404" pitchFamily="49" charset="0"/>
              <a:buChar char="o"/>
            </a:pPr>
            <a:r>
              <a:rPr lang="en-SG" sz="2200" dirty="0">
                <a:effectLst/>
              </a:rPr>
              <a:t>Handling noisy labels is crucial for improving model accuracy.</a:t>
            </a:r>
          </a:p>
          <a:p>
            <a:pPr lvl="1" algn="l">
              <a:lnSpc>
                <a:spcPct val="150000"/>
              </a:lnSpc>
            </a:pPr>
            <a:endParaRPr lang="en-SG" sz="2200" b="0" i="0" dirty="0">
              <a:effectLst/>
            </a:endParaRPr>
          </a:p>
        </p:txBody>
      </p:sp>
      <p:sp>
        <p:nvSpPr>
          <p:cNvPr id="7" name="TextBox 7"/>
          <p:cNvSpPr txBox="1"/>
          <p:nvPr/>
        </p:nvSpPr>
        <p:spPr>
          <a:xfrm>
            <a:off x="1087024" y="1039666"/>
            <a:ext cx="16535400" cy="769441"/>
          </a:xfrm>
          <a:prstGeom prst="rect">
            <a:avLst/>
          </a:prstGeom>
        </p:spPr>
        <p:txBody>
          <a:bodyPr wrap="square" lIns="0" tIns="0" rIns="0" bIns="0" rtlCol="0" anchor="t">
            <a:spAutoFit/>
          </a:bodyPr>
          <a:lstStyle/>
          <a:p>
            <a:r>
              <a:rPr lang="en-SG" sz="5000" b="1" dirty="0">
                <a:effectLst/>
                <a:latin typeface="+mj-lt"/>
              </a:rPr>
              <a:t> </a:t>
            </a:r>
            <a:r>
              <a:rPr lang="en-SG" sz="5000" b="1" i="0" dirty="0">
                <a:effectLst/>
                <a:latin typeface="+mj-lt"/>
              </a:rPr>
              <a:t>Critical Challenges &amp; Solutions</a:t>
            </a:r>
          </a:p>
        </p:txBody>
      </p:sp>
    </p:spTree>
    <p:extLst>
      <p:ext uri="{BB962C8B-B14F-4D97-AF65-F5344CB8AC3E}">
        <p14:creationId xmlns:p14="http://schemas.microsoft.com/office/powerpoint/2010/main" val="1259477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CCD2DC"/>
        </a:solidFill>
        <a:effectLst/>
      </p:bgPr>
    </p:bg>
    <p:spTree>
      <p:nvGrpSpPr>
        <p:cNvPr id="1" name=""/>
        <p:cNvGrpSpPr/>
        <p:nvPr/>
      </p:nvGrpSpPr>
      <p:grpSpPr>
        <a:xfrm>
          <a:off x="0" y="0"/>
          <a:ext cx="0" cy="0"/>
          <a:chOff x="0" y="0"/>
          <a:chExt cx="0" cy="0"/>
        </a:xfrm>
      </p:grpSpPr>
      <p:grpSp>
        <p:nvGrpSpPr>
          <p:cNvPr id="2" name="Group 2"/>
          <p:cNvGrpSpPr/>
          <p:nvPr/>
        </p:nvGrpSpPr>
        <p:grpSpPr>
          <a:xfrm>
            <a:off x="665576" y="581778"/>
            <a:ext cx="16956848" cy="9123443"/>
            <a:chOff x="0" y="0"/>
            <a:chExt cx="4466001" cy="2402882"/>
          </a:xfrm>
        </p:grpSpPr>
        <p:sp>
          <p:nvSpPr>
            <p:cNvPr id="3" name="Freeform 3"/>
            <p:cNvSpPr/>
            <p:nvPr/>
          </p:nvSpPr>
          <p:spPr>
            <a:xfrm>
              <a:off x="0" y="0"/>
              <a:ext cx="4466001" cy="2402882"/>
            </a:xfrm>
            <a:custGeom>
              <a:avLst/>
              <a:gdLst/>
              <a:ahLst/>
              <a:cxnLst/>
              <a:rect l="l" t="t" r="r" b="b"/>
              <a:pathLst>
                <a:path w="4466001" h="2402882">
                  <a:moveTo>
                    <a:pt x="0" y="0"/>
                  </a:moveTo>
                  <a:lnTo>
                    <a:pt x="4466001" y="0"/>
                  </a:lnTo>
                  <a:lnTo>
                    <a:pt x="4466001" y="2402882"/>
                  </a:lnTo>
                  <a:lnTo>
                    <a:pt x="0" y="2402882"/>
                  </a:lnTo>
                  <a:close/>
                </a:path>
              </a:pathLst>
            </a:custGeom>
            <a:solidFill>
              <a:srgbClr val="F1F1F1"/>
            </a:solidFill>
            <a:ln w="28575" cap="sq">
              <a:solidFill>
                <a:srgbClr val="000000"/>
              </a:solidFill>
              <a:prstDash val="solid"/>
              <a:miter/>
            </a:ln>
          </p:spPr>
        </p:sp>
        <p:sp>
          <p:nvSpPr>
            <p:cNvPr id="4" name="TextBox 4"/>
            <p:cNvSpPr txBox="1"/>
            <p:nvPr/>
          </p:nvSpPr>
          <p:spPr>
            <a:xfrm>
              <a:off x="0" y="-38100"/>
              <a:ext cx="4466001" cy="2440982"/>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1447800" y="2613170"/>
            <a:ext cx="15468600" cy="4557017"/>
          </a:xfrm>
          <a:prstGeom prst="rect">
            <a:avLst/>
          </a:prstGeom>
        </p:spPr>
        <p:txBody>
          <a:bodyPr wrap="square" lIns="0" tIns="0" rIns="0" bIns="0" rtlCol="0" anchor="t">
            <a:spAutoFit/>
          </a:bodyPr>
          <a:lstStyle/>
          <a:p>
            <a:pPr algn="l">
              <a:lnSpc>
                <a:spcPct val="150000"/>
              </a:lnSpc>
              <a:buFont typeface="Arial" panose="020B0604020202020204" pitchFamily="34" charset="0"/>
              <a:buChar char="•"/>
            </a:pPr>
            <a:r>
              <a:rPr lang="en-US" sz="2500" b="1" i="0" dirty="0">
                <a:effectLst/>
              </a:rPr>
              <a:t>Summary of Key Insights:</a:t>
            </a:r>
            <a:endParaRPr lang="en-US" sz="2500" b="0" i="0" dirty="0">
              <a:effectLst/>
            </a:endParaRPr>
          </a:p>
          <a:p>
            <a:pPr marL="742950" lvl="1" indent="-285750" algn="l">
              <a:lnSpc>
                <a:spcPct val="150000"/>
              </a:lnSpc>
              <a:buFont typeface="Arial" panose="020B0604020202020204" pitchFamily="34" charset="0"/>
              <a:buChar char="•"/>
            </a:pPr>
            <a:r>
              <a:rPr lang="en-US" sz="2500" b="0" i="0" dirty="0">
                <a:effectLst/>
              </a:rPr>
              <a:t>Manual labeling and data augmentation are critical for low-resource languages.</a:t>
            </a:r>
          </a:p>
          <a:p>
            <a:pPr marL="742950" lvl="1" indent="-285750" algn="l">
              <a:lnSpc>
                <a:spcPct val="150000"/>
              </a:lnSpc>
              <a:buFont typeface="Arial" panose="020B0604020202020204" pitchFamily="34" charset="0"/>
              <a:buChar char="•"/>
            </a:pPr>
            <a:r>
              <a:rPr lang="en-US" sz="2500" b="0" i="0" dirty="0">
                <a:effectLst/>
              </a:rPr>
              <a:t>Multilingual embeddings and cross-lingual transfer learning improve performance.</a:t>
            </a:r>
          </a:p>
          <a:p>
            <a:pPr marL="742950" lvl="1" indent="-285750" algn="l">
              <a:lnSpc>
                <a:spcPct val="150000"/>
              </a:lnSpc>
              <a:buFont typeface="Arial" panose="020B0604020202020204" pitchFamily="34" charset="0"/>
              <a:buChar char="•"/>
            </a:pPr>
            <a:r>
              <a:rPr lang="en-US" sz="2500" b="0" i="0" dirty="0">
                <a:effectLst/>
              </a:rPr>
              <a:t>Hybrid models (e.g., CNN-</a:t>
            </a:r>
            <a:r>
              <a:rPr lang="en-US" sz="2500" b="0" i="0" dirty="0" err="1">
                <a:effectLst/>
              </a:rPr>
              <a:t>BiLSTM</a:t>
            </a:r>
            <a:r>
              <a:rPr lang="en-US" sz="2500" b="0" i="0" dirty="0">
                <a:effectLst/>
              </a:rPr>
              <a:t>) and iterative pseudo-labeling refine predictions.</a:t>
            </a:r>
          </a:p>
          <a:p>
            <a:pPr algn="l">
              <a:lnSpc>
                <a:spcPct val="150000"/>
              </a:lnSpc>
              <a:buFont typeface="Arial" panose="020B0604020202020204" pitchFamily="34" charset="0"/>
              <a:buChar char="•"/>
            </a:pPr>
            <a:r>
              <a:rPr lang="en-US" sz="2500" b="1" i="0" dirty="0">
                <a:effectLst/>
              </a:rPr>
              <a:t>Relevance to Project:</a:t>
            </a:r>
            <a:endParaRPr lang="en-US" sz="2500" b="0" i="0" dirty="0">
              <a:effectLst/>
            </a:endParaRPr>
          </a:p>
          <a:p>
            <a:pPr marL="742950" lvl="1" indent="-285750" algn="l">
              <a:lnSpc>
                <a:spcPct val="150000"/>
              </a:lnSpc>
              <a:buFont typeface="Arial" panose="020B0604020202020204" pitchFamily="34" charset="0"/>
              <a:buChar char="•"/>
            </a:pPr>
            <a:r>
              <a:rPr lang="en-US" sz="2500" b="0" i="0" dirty="0">
                <a:effectLst/>
              </a:rPr>
              <a:t>The reviewed papers provide a strong foundation for building a scam detection system for Burmese.</a:t>
            </a:r>
          </a:p>
          <a:p>
            <a:pPr marL="742950" lvl="1" indent="-285750" algn="l">
              <a:lnSpc>
                <a:spcPct val="150000"/>
              </a:lnSpc>
              <a:buFont typeface="Arial" panose="020B0604020202020204" pitchFamily="34" charset="0"/>
              <a:buChar char="•"/>
            </a:pPr>
            <a:r>
              <a:rPr lang="en-US" sz="2500" b="0" i="0" dirty="0">
                <a:effectLst/>
              </a:rPr>
              <a:t>Techniques like tokenization, POS tagging, and multilingual embeddings can be directly applied.</a:t>
            </a:r>
          </a:p>
          <a:p>
            <a:pPr marL="742950" lvl="1" indent="-285750" algn="l">
              <a:lnSpc>
                <a:spcPct val="150000"/>
              </a:lnSpc>
              <a:buFont typeface="Arial" panose="020B0604020202020204" pitchFamily="34" charset="0"/>
              <a:buChar char="•"/>
            </a:pPr>
            <a:r>
              <a:rPr lang="en-US" sz="2500" b="0" i="0" dirty="0">
                <a:effectLst/>
              </a:rPr>
              <a:t>Future work should focus on dataset refinement and integrating domain-specific knowledge.</a:t>
            </a:r>
          </a:p>
        </p:txBody>
      </p:sp>
      <p:sp>
        <p:nvSpPr>
          <p:cNvPr id="7" name="TextBox 7"/>
          <p:cNvSpPr txBox="1"/>
          <p:nvPr/>
        </p:nvSpPr>
        <p:spPr>
          <a:xfrm>
            <a:off x="1087024" y="1039666"/>
            <a:ext cx="16535400" cy="1107996"/>
          </a:xfrm>
          <a:prstGeom prst="rect">
            <a:avLst/>
          </a:prstGeom>
        </p:spPr>
        <p:txBody>
          <a:bodyPr wrap="square" lIns="0" tIns="0" rIns="0" bIns="0" rtlCol="0" anchor="t">
            <a:spAutoFit/>
          </a:bodyPr>
          <a:lstStyle/>
          <a:p>
            <a:pPr algn="l"/>
            <a:r>
              <a:rPr lang="en-SG" sz="7200" b="1" i="0" dirty="0">
                <a:effectLst/>
              </a:rPr>
              <a:t>Conclusion</a:t>
            </a:r>
          </a:p>
        </p:txBody>
      </p:sp>
    </p:spTree>
    <p:extLst>
      <p:ext uri="{BB962C8B-B14F-4D97-AF65-F5344CB8AC3E}">
        <p14:creationId xmlns:p14="http://schemas.microsoft.com/office/powerpoint/2010/main" val="1527595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CCD2DC"/>
        </a:solidFill>
        <a:effectLst/>
      </p:bgPr>
    </p:bg>
    <p:spTree>
      <p:nvGrpSpPr>
        <p:cNvPr id="1" name=""/>
        <p:cNvGrpSpPr/>
        <p:nvPr/>
      </p:nvGrpSpPr>
      <p:grpSpPr>
        <a:xfrm>
          <a:off x="0" y="0"/>
          <a:ext cx="0" cy="0"/>
          <a:chOff x="0" y="0"/>
          <a:chExt cx="0" cy="0"/>
        </a:xfrm>
      </p:grpSpPr>
      <p:grpSp>
        <p:nvGrpSpPr>
          <p:cNvPr id="2" name="Group 2"/>
          <p:cNvGrpSpPr/>
          <p:nvPr/>
        </p:nvGrpSpPr>
        <p:grpSpPr>
          <a:xfrm>
            <a:off x="665576" y="581778"/>
            <a:ext cx="16956848" cy="9123443"/>
            <a:chOff x="0" y="0"/>
            <a:chExt cx="4466001" cy="2402882"/>
          </a:xfrm>
        </p:grpSpPr>
        <p:sp>
          <p:nvSpPr>
            <p:cNvPr id="3" name="Freeform 3"/>
            <p:cNvSpPr/>
            <p:nvPr/>
          </p:nvSpPr>
          <p:spPr>
            <a:xfrm>
              <a:off x="0" y="0"/>
              <a:ext cx="4466001" cy="2402882"/>
            </a:xfrm>
            <a:custGeom>
              <a:avLst/>
              <a:gdLst/>
              <a:ahLst/>
              <a:cxnLst/>
              <a:rect l="l" t="t" r="r" b="b"/>
              <a:pathLst>
                <a:path w="4466001" h="2402882">
                  <a:moveTo>
                    <a:pt x="0" y="0"/>
                  </a:moveTo>
                  <a:lnTo>
                    <a:pt x="4466001" y="0"/>
                  </a:lnTo>
                  <a:lnTo>
                    <a:pt x="4466001" y="2402882"/>
                  </a:lnTo>
                  <a:lnTo>
                    <a:pt x="0" y="2402882"/>
                  </a:lnTo>
                  <a:close/>
                </a:path>
              </a:pathLst>
            </a:custGeom>
            <a:solidFill>
              <a:srgbClr val="F1F1F1"/>
            </a:solidFill>
            <a:ln w="28575" cap="sq">
              <a:solidFill>
                <a:srgbClr val="000000"/>
              </a:solidFill>
              <a:prstDash val="solid"/>
              <a:miter/>
            </a:ln>
          </p:spPr>
        </p:sp>
        <p:sp>
          <p:nvSpPr>
            <p:cNvPr id="4" name="TextBox 4"/>
            <p:cNvSpPr txBox="1"/>
            <p:nvPr/>
          </p:nvSpPr>
          <p:spPr>
            <a:xfrm>
              <a:off x="0" y="-38100"/>
              <a:ext cx="4466001" cy="2440982"/>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1087024" y="1039666"/>
            <a:ext cx="16535400" cy="1107996"/>
          </a:xfrm>
          <a:prstGeom prst="rect">
            <a:avLst/>
          </a:prstGeom>
        </p:spPr>
        <p:txBody>
          <a:bodyPr wrap="square" lIns="0" tIns="0" rIns="0" bIns="0" rtlCol="0" anchor="t">
            <a:spAutoFit/>
          </a:bodyPr>
          <a:lstStyle/>
          <a:p>
            <a:pPr algn="l"/>
            <a:r>
              <a:rPr lang="en-SG" sz="7200" b="1" i="0" dirty="0">
                <a:effectLst/>
                <a:latin typeface="Inter" panose="020B0604020202020204" charset="0"/>
              </a:rPr>
              <a:t>References</a:t>
            </a:r>
          </a:p>
        </p:txBody>
      </p:sp>
    </p:spTree>
    <p:extLst>
      <p:ext uri="{BB962C8B-B14F-4D97-AF65-F5344CB8AC3E}">
        <p14:creationId xmlns:p14="http://schemas.microsoft.com/office/powerpoint/2010/main" val="20567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CCD2DC"/>
        </a:solidFill>
        <a:effectLst/>
      </p:bgPr>
    </p:bg>
    <p:spTree>
      <p:nvGrpSpPr>
        <p:cNvPr id="1" name=""/>
        <p:cNvGrpSpPr/>
        <p:nvPr/>
      </p:nvGrpSpPr>
      <p:grpSpPr>
        <a:xfrm>
          <a:off x="0" y="0"/>
          <a:ext cx="0" cy="0"/>
          <a:chOff x="0" y="0"/>
          <a:chExt cx="0" cy="0"/>
        </a:xfrm>
      </p:grpSpPr>
      <p:grpSp>
        <p:nvGrpSpPr>
          <p:cNvPr id="2" name="Group 2"/>
          <p:cNvGrpSpPr/>
          <p:nvPr/>
        </p:nvGrpSpPr>
        <p:grpSpPr>
          <a:xfrm>
            <a:off x="665576" y="581778"/>
            <a:ext cx="16956848" cy="9123443"/>
            <a:chOff x="0" y="0"/>
            <a:chExt cx="4466001" cy="2402882"/>
          </a:xfrm>
        </p:grpSpPr>
        <p:sp>
          <p:nvSpPr>
            <p:cNvPr id="3" name="Freeform 3"/>
            <p:cNvSpPr/>
            <p:nvPr/>
          </p:nvSpPr>
          <p:spPr>
            <a:xfrm>
              <a:off x="0" y="0"/>
              <a:ext cx="4466001" cy="2402882"/>
            </a:xfrm>
            <a:custGeom>
              <a:avLst/>
              <a:gdLst/>
              <a:ahLst/>
              <a:cxnLst/>
              <a:rect l="l" t="t" r="r" b="b"/>
              <a:pathLst>
                <a:path w="4466001" h="2402882">
                  <a:moveTo>
                    <a:pt x="0" y="0"/>
                  </a:moveTo>
                  <a:lnTo>
                    <a:pt x="4466001" y="0"/>
                  </a:lnTo>
                  <a:lnTo>
                    <a:pt x="4466001" y="2402882"/>
                  </a:lnTo>
                  <a:lnTo>
                    <a:pt x="0" y="2402882"/>
                  </a:lnTo>
                  <a:close/>
                </a:path>
              </a:pathLst>
            </a:custGeom>
            <a:solidFill>
              <a:srgbClr val="F1F1F1"/>
            </a:solidFill>
            <a:ln w="28575" cap="sq">
              <a:solidFill>
                <a:srgbClr val="000000"/>
              </a:solidFill>
              <a:prstDash val="solid"/>
              <a:miter/>
            </a:ln>
          </p:spPr>
        </p:sp>
        <p:sp>
          <p:nvSpPr>
            <p:cNvPr id="4" name="TextBox 4"/>
            <p:cNvSpPr txBox="1"/>
            <p:nvPr/>
          </p:nvSpPr>
          <p:spPr>
            <a:xfrm>
              <a:off x="0" y="-38100"/>
              <a:ext cx="4466001" cy="2440982"/>
            </a:xfrm>
            <a:prstGeom prst="rect">
              <a:avLst/>
            </a:prstGeom>
          </p:spPr>
          <p:txBody>
            <a:bodyPr lIns="50800" tIns="50800" rIns="50800" bIns="50800" rtlCol="0" anchor="ctr"/>
            <a:lstStyle/>
            <a:p>
              <a:pPr algn="ctr">
                <a:lnSpc>
                  <a:spcPts val="2659"/>
                </a:lnSpc>
              </a:pPr>
              <a:endParaRPr/>
            </a:p>
          </p:txBody>
        </p:sp>
      </p:grpSp>
      <p:pic>
        <p:nvPicPr>
          <p:cNvPr id="6" name="Picture 5">
            <a:extLst>
              <a:ext uri="{FF2B5EF4-FFF2-40B4-BE49-F238E27FC236}">
                <a16:creationId xmlns:a16="http://schemas.microsoft.com/office/drawing/2014/main" id="{6CA07B8A-7D45-4973-8183-1BA39F7B92B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00" y="581779"/>
            <a:ext cx="18135600" cy="9268104"/>
          </a:xfrm>
          <a:prstGeom prst="rect">
            <a:avLst/>
          </a:prstGeom>
        </p:spPr>
      </p:pic>
    </p:spTree>
    <p:extLst>
      <p:ext uri="{BB962C8B-B14F-4D97-AF65-F5344CB8AC3E}">
        <p14:creationId xmlns:p14="http://schemas.microsoft.com/office/powerpoint/2010/main" val="134725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CCD2DC"/>
        </a:solidFill>
        <a:effectLst/>
      </p:bgPr>
    </p:bg>
    <p:spTree>
      <p:nvGrpSpPr>
        <p:cNvPr id="1" name=""/>
        <p:cNvGrpSpPr/>
        <p:nvPr/>
      </p:nvGrpSpPr>
      <p:grpSpPr>
        <a:xfrm>
          <a:off x="0" y="0"/>
          <a:ext cx="0" cy="0"/>
          <a:chOff x="0" y="0"/>
          <a:chExt cx="0" cy="0"/>
        </a:xfrm>
      </p:grpSpPr>
      <p:grpSp>
        <p:nvGrpSpPr>
          <p:cNvPr id="2" name="Group 2"/>
          <p:cNvGrpSpPr/>
          <p:nvPr/>
        </p:nvGrpSpPr>
        <p:grpSpPr>
          <a:xfrm>
            <a:off x="665576" y="581778"/>
            <a:ext cx="16956848" cy="9123443"/>
            <a:chOff x="0" y="0"/>
            <a:chExt cx="4466001" cy="2402882"/>
          </a:xfrm>
        </p:grpSpPr>
        <p:sp>
          <p:nvSpPr>
            <p:cNvPr id="3" name="Freeform 3"/>
            <p:cNvSpPr/>
            <p:nvPr/>
          </p:nvSpPr>
          <p:spPr>
            <a:xfrm>
              <a:off x="0" y="0"/>
              <a:ext cx="4466001" cy="2402882"/>
            </a:xfrm>
            <a:custGeom>
              <a:avLst/>
              <a:gdLst/>
              <a:ahLst/>
              <a:cxnLst/>
              <a:rect l="l" t="t" r="r" b="b"/>
              <a:pathLst>
                <a:path w="4466001" h="2402882">
                  <a:moveTo>
                    <a:pt x="0" y="0"/>
                  </a:moveTo>
                  <a:lnTo>
                    <a:pt x="4466001" y="0"/>
                  </a:lnTo>
                  <a:lnTo>
                    <a:pt x="4466001" y="2402882"/>
                  </a:lnTo>
                  <a:lnTo>
                    <a:pt x="0" y="2402882"/>
                  </a:lnTo>
                  <a:close/>
                </a:path>
              </a:pathLst>
            </a:custGeom>
            <a:solidFill>
              <a:srgbClr val="F1F1F1"/>
            </a:solidFill>
            <a:ln w="28575" cap="sq">
              <a:solidFill>
                <a:srgbClr val="000000"/>
              </a:solidFill>
              <a:prstDash val="solid"/>
              <a:miter/>
            </a:ln>
          </p:spPr>
        </p:sp>
        <p:sp>
          <p:nvSpPr>
            <p:cNvPr id="4" name="TextBox 4"/>
            <p:cNvSpPr txBox="1"/>
            <p:nvPr/>
          </p:nvSpPr>
          <p:spPr>
            <a:xfrm>
              <a:off x="0" y="-38100"/>
              <a:ext cx="4466001" cy="2440982"/>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1087024" y="1039666"/>
            <a:ext cx="16535400" cy="769441"/>
          </a:xfrm>
          <a:prstGeom prst="rect">
            <a:avLst/>
          </a:prstGeom>
        </p:spPr>
        <p:txBody>
          <a:bodyPr wrap="square" lIns="0" tIns="0" rIns="0" bIns="0" rtlCol="0" anchor="t">
            <a:spAutoFit/>
          </a:bodyPr>
          <a:lstStyle/>
          <a:p>
            <a:pPr algn="l"/>
            <a:r>
              <a:rPr lang="en-SG" sz="5000" b="1" i="0" dirty="0">
                <a:effectLst/>
                <a:latin typeface="+mj-lt"/>
              </a:rPr>
              <a:t>Data Collection</a:t>
            </a:r>
          </a:p>
        </p:txBody>
      </p:sp>
      <p:sp>
        <p:nvSpPr>
          <p:cNvPr id="8" name="Rectangle 2">
            <a:extLst>
              <a:ext uri="{FF2B5EF4-FFF2-40B4-BE49-F238E27FC236}">
                <a16:creationId xmlns:a16="http://schemas.microsoft.com/office/drawing/2014/main" id="{8F1B4B90-7602-429D-8DC9-87D651C31FD8}"/>
              </a:ext>
            </a:extLst>
          </p:cNvPr>
          <p:cNvSpPr>
            <a:spLocks noChangeArrowheads="1"/>
          </p:cNvSpPr>
          <p:nvPr/>
        </p:nvSpPr>
        <p:spPr bwMode="auto">
          <a:xfrm>
            <a:off x="0" y="0"/>
            <a:ext cx="18288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sp>
        <p:nvSpPr>
          <p:cNvPr id="9" name="Rectangle 3">
            <a:extLst>
              <a:ext uri="{FF2B5EF4-FFF2-40B4-BE49-F238E27FC236}">
                <a16:creationId xmlns:a16="http://schemas.microsoft.com/office/drawing/2014/main" id="{0BDE775C-AFB8-498F-B976-E8FD88BE2024}"/>
              </a:ext>
            </a:extLst>
          </p:cNvPr>
          <p:cNvSpPr>
            <a:spLocks noChangeArrowheads="1"/>
          </p:cNvSpPr>
          <p:nvPr/>
        </p:nvSpPr>
        <p:spPr bwMode="auto">
          <a:xfrm>
            <a:off x="0" y="15875"/>
            <a:ext cx="1828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0D5E9897-2A07-44FF-B990-86EA0B13B236}"/>
              </a:ext>
            </a:extLst>
          </p:cNvPr>
          <p:cNvSpPr txBox="1"/>
          <p:nvPr/>
        </p:nvSpPr>
        <p:spPr>
          <a:xfrm>
            <a:off x="1371600" y="2342752"/>
            <a:ext cx="11582400" cy="4072269"/>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5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500" b="1" i="0" u="none" strike="noStrike" cap="none" normalizeH="0" baseline="0" dirty="0">
                <a:ln>
                  <a:noFill/>
                </a:ln>
                <a:solidFill>
                  <a:schemeClr val="tx1"/>
                </a:solidFill>
                <a:effectLst/>
              </a:rPr>
              <a:t>Balance Message Length:</a:t>
            </a:r>
            <a:r>
              <a:rPr kumimoji="0" lang="en-US" altLang="en-US" sz="2500" b="0" i="0" u="none" strike="noStrike" cap="none" normalizeH="0" baseline="0" dirty="0">
                <a:ln>
                  <a:noFill/>
                </a:ln>
                <a:solidFill>
                  <a:schemeClr val="tx1"/>
                </a:solidFill>
                <a:effectLst/>
              </a:rPr>
              <a:t> Include both short and long scam/non-scam messages.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500" b="1" i="0" u="none" strike="noStrike" cap="none" normalizeH="0" baseline="0" dirty="0">
                <a:ln>
                  <a:noFill/>
                </a:ln>
                <a:solidFill>
                  <a:schemeClr val="tx1"/>
                </a:solidFill>
                <a:effectLst/>
              </a:rPr>
              <a:t>Diverse Legitimate Content:</a:t>
            </a:r>
            <a:r>
              <a:rPr kumimoji="0" lang="en-US" altLang="en-US" sz="2500" b="0" i="0" u="none" strike="noStrike" cap="none" normalizeH="0" baseline="0" dirty="0">
                <a:ln>
                  <a:noFill/>
                </a:ln>
                <a:solidFill>
                  <a:schemeClr val="tx1"/>
                </a:solidFill>
                <a:effectLst/>
              </a:rPr>
              <a:t> Mix short alerts, promos, and longer business messages.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500" b="1" i="0" u="none" strike="noStrike" cap="none" normalizeH="0" baseline="0" dirty="0">
                <a:ln>
                  <a:noFill/>
                </a:ln>
                <a:solidFill>
                  <a:schemeClr val="tx1"/>
                </a:solidFill>
                <a:effectLst/>
              </a:rPr>
              <a:t>Include Edge Cases:</a:t>
            </a:r>
            <a:r>
              <a:rPr kumimoji="0" lang="en-US" altLang="en-US" sz="2500" b="0" i="0" u="none" strike="noStrike" cap="none" normalizeH="0" baseline="0" dirty="0">
                <a:ln>
                  <a:noFill/>
                </a:ln>
                <a:solidFill>
                  <a:schemeClr val="tx1"/>
                </a:solidFill>
                <a:effectLst/>
              </a:rPr>
              <a:t> Add misleading but real content and scam-like urgent alerts.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500" b="1" i="0" u="none" strike="noStrike" cap="none" normalizeH="0" baseline="0" dirty="0">
                <a:ln>
                  <a:noFill/>
                </a:ln>
                <a:solidFill>
                  <a:schemeClr val="tx1"/>
                </a:solidFill>
                <a:effectLst/>
              </a:rPr>
              <a:t>Template Variation:</a:t>
            </a:r>
            <a:r>
              <a:rPr kumimoji="0" lang="en-US" altLang="en-US" sz="2500" b="0" i="0" u="none" strike="noStrike" cap="none" normalizeH="0" baseline="0" dirty="0">
                <a:ln>
                  <a:noFill/>
                </a:ln>
                <a:solidFill>
                  <a:schemeClr val="tx1"/>
                </a:solidFill>
                <a:effectLst/>
              </a:rPr>
              <a:t> Collect different versions of common scam templates.</a:t>
            </a:r>
          </a:p>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2500" b="1" dirty="0"/>
              <a:t>Data Augmentation</a:t>
            </a:r>
            <a:r>
              <a:rPr lang="en-US" altLang="en-US" sz="2500" dirty="0"/>
              <a:t>: Generate synthetic </a:t>
            </a:r>
            <a:r>
              <a:rPr lang="en-US" altLang="en-US" sz="2500" dirty="0" err="1"/>
              <a:t>sms</a:t>
            </a:r>
            <a:r>
              <a:rPr lang="en-US" altLang="en-US" sz="2500" dirty="0"/>
              <a:t> scam data for variability</a:t>
            </a:r>
            <a:endParaRPr kumimoji="0" lang="en-US" altLang="en-US" sz="25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5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1614698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CCD2DC"/>
        </a:solidFill>
        <a:effectLst/>
      </p:bgPr>
    </p:bg>
    <p:spTree>
      <p:nvGrpSpPr>
        <p:cNvPr id="1" name=""/>
        <p:cNvGrpSpPr/>
        <p:nvPr/>
      </p:nvGrpSpPr>
      <p:grpSpPr>
        <a:xfrm>
          <a:off x="0" y="0"/>
          <a:ext cx="0" cy="0"/>
          <a:chOff x="0" y="0"/>
          <a:chExt cx="0" cy="0"/>
        </a:xfrm>
      </p:grpSpPr>
      <p:grpSp>
        <p:nvGrpSpPr>
          <p:cNvPr id="2" name="Group 2"/>
          <p:cNvGrpSpPr/>
          <p:nvPr/>
        </p:nvGrpSpPr>
        <p:grpSpPr>
          <a:xfrm>
            <a:off x="665576" y="581778"/>
            <a:ext cx="16956848" cy="9123443"/>
            <a:chOff x="0" y="0"/>
            <a:chExt cx="4466001" cy="2402882"/>
          </a:xfrm>
        </p:grpSpPr>
        <p:sp>
          <p:nvSpPr>
            <p:cNvPr id="3" name="Freeform 3"/>
            <p:cNvSpPr/>
            <p:nvPr/>
          </p:nvSpPr>
          <p:spPr>
            <a:xfrm>
              <a:off x="0" y="0"/>
              <a:ext cx="4466001" cy="2402882"/>
            </a:xfrm>
            <a:custGeom>
              <a:avLst/>
              <a:gdLst/>
              <a:ahLst/>
              <a:cxnLst/>
              <a:rect l="l" t="t" r="r" b="b"/>
              <a:pathLst>
                <a:path w="4466001" h="2402882">
                  <a:moveTo>
                    <a:pt x="0" y="0"/>
                  </a:moveTo>
                  <a:lnTo>
                    <a:pt x="4466001" y="0"/>
                  </a:lnTo>
                  <a:lnTo>
                    <a:pt x="4466001" y="2402882"/>
                  </a:lnTo>
                  <a:lnTo>
                    <a:pt x="0" y="2402882"/>
                  </a:lnTo>
                  <a:close/>
                </a:path>
              </a:pathLst>
            </a:custGeom>
            <a:solidFill>
              <a:srgbClr val="F1F1F1"/>
            </a:solidFill>
            <a:ln w="28575" cap="sq">
              <a:solidFill>
                <a:srgbClr val="000000"/>
              </a:solidFill>
              <a:prstDash val="solid"/>
              <a:miter/>
            </a:ln>
          </p:spPr>
        </p:sp>
        <p:sp>
          <p:nvSpPr>
            <p:cNvPr id="4" name="TextBox 4"/>
            <p:cNvSpPr txBox="1"/>
            <p:nvPr/>
          </p:nvSpPr>
          <p:spPr>
            <a:xfrm>
              <a:off x="0" y="-38100"/>
              <a:ext cx="4466001" cy="2440982"/>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1295400" y="2207206"/>
            <a:ext cx="13563600" cy="7442422"/>
          </a:xfrm>
          <a:prstGeom prst="rect">
            <a:avLst/>
          </a:prstGeom>
        </p:spPr>
        <p:txBody>
          <a:bodyPr wrap="square" lIns="0" tIns="0" rIns="0" bIns="0" rtlCol="0" anchor="t">
            <a:spAutoFit/>
          </a:bodyPr>
          <a:lstStyle/>
          <a:p>
            <a:pPr marL="342900" indent="-342900">
              <a:lnSpc>
                <a:spcPct val="150000"/>
              </a:lnSpc>
              <a:buFont typeface="Arial" panose="020B0604020202020204" pitchFamily="34" charset="0"/>
              <a:buChar char="•"/>
            </a:pPr>
            <a:r>
              <a:rPr lang="en-SG" sz="2500" b="1" dirty="0"/>
              <a:t>Sources:</a:t>
            </a:r>
            <a:r>
              <a:rPr lang="en-SG" sz="2500" dirty="0"/>
              <a:t> Social media, banking messages, SMS, forums, telegram</a:t>
            </a:r>
          </a:p>
          <a:p>
            <a:pPr marL="342900" indent="-342900">
              <a:lnSpc>
                <a:spcPct val="150000"/>
              </a:lnSpc>
              <a:buFont typeface="Arial" panose="020B0604020202020204" pitchFamily="34" charset="0"/>
              <a:buChar char="•"/>
            </a:pPr>
            <a:r>
              <a:rPr lang="en-SG" sz="2500" b="1" dirty="0"/>
              <a:t>Manual labelling by Burmese native speakers</a:t>
            </a:r>
            <a:endParaRPr lang="en-SG" sz="2500" dirty="0"/>
          </a:p>
          <a:p>
            <a:pPr marL="342900" indent="-342900">
              <a:lnSpc>
                <a:spcPct val="150000"/>
              </a:lnSpc>
              <a:buFont typeface="Arial" panose="020B0604020202020204" pitchFamily="34" charset="0"/>
              <a:buChar char="•"/>
            </a:pPr>
            <a:r>
              <a:rPr lang="en-SG" sz="2500" b="1" dirty="0"/>
              <a:t>Three-Class Labelling:</a:t>
            </a:r>
            <a:endParaRPr lang="en-SG" sz="2500" dirty="0"/>
          </a:p>
          <a:p>
            <a:pPr marL="800100" lvl="1" indent="-342900">
              <a:lnSpc>
                <a:spcPct val="150000"/>
              </a:lnSpc>
              <a:buFont typeface="Wingdings" panose="05000000000000000000" pitchFamily="2" charset="2"/>
              <a:buChar char="Ø"/>
            </a:pPr>
            <a:r>
              <a:rPr lang="en-SG" sz="2500" b="1" dirty="0"/>
              <a:t>Fraudulent (Red Flag)</a:t>
            </a:r>
            <a:r>
              <a:rPr lang="en-SG" sz="2500" dirty="0"/>
              <a:t>: Confirmed scams (gambling, phishing, etc.)</a:t>
            </a:r>
          </a:p>
          <a:p>
            <a:pPr marL="800100" lvl="1" indent="-342900">
              <a:lnSpc>
                <a:spcPct val="150000"/>
              </a:lnSpc>
              <a:buFont typeface="Wingdings" panose="05000000000000000000" pitchFamily="2" charset="2"/>
              <a:buChar char="Ø"/>
            </a:pPr>
            <a:r>
              <a:rPr lang="en-SG" sz="2500" b="1" dirty="0"/>
              <a:t>Non-Fraudulent (Green Flag)</a:t>
            </a:r>
            <a:r>
              <a:rPr lang="en-SG" sz="2500" dirty="0"/>
              <a:t>: Legitimate business messages</a:t>
            </a:r>
          </a:p>
          <a:p>
            <a:pPr marL="800100" lvl="1" indent="-342900">
              <a:lnSpc>
                <a:spcPct val="150000"/>
              </a:lnSpc>
              <a:buFont typeface="Wingdings" panose="05000000000000000000" pitchFamily="2" charset="2"/>
              <a:buChar char="Ø"/>
            </a:pPr>
            <a:r>
              <a:rPr lang="en-SG" sz="2500" b="1" dirty="0"/>
              <a:t>Potential Scam (Yellow Flag)</a:t>
            </a:r>
            <a:r>
              <a:rPr lang="en-SG" sz="2500" dirty="0"/>
              <a:t>: Suspicious but needs verification</a:t>
            </a:r>
          </a:p>
          <a:p>
            <a:pPr lvl="1">
              <a:lnSpc>
                <a:spcPct val="150000"/>
              </a:lnSpc>
            </a:pPr>
            <a:endParaRPr lang="en-SG" sz="2500" dirty="0"/>
          </a:p>
          <a:p>
            <a:pPr>
              <a:lnSpc>
                <a:spcPct val="150000"/>
              </a:lnSpc>
            </a:pPr>
            <a:r>
              <a:rPr lang="en-US" sz="2500" b="1" dirty="0"/>
              <a:t>Key Considerations for Splitting:</a:t>
            </a:r>
          </a:p>
          <a:p>
            <a:pPr>
              <a:lnSpc>
                <a:spcPct val="150000"/>
              </a:lnSpc>
              <a:buFont typeface="Arial" panose="020B0604020202020204" pitchFamily="34" charset="0"/>
              <a:buChar char="•"/>
            </a:pPr>
            <a:r>
              <a:rPr lang="en-US" sz="2500" b="1" dirty="0"/>
              <a:t>Stratified Splitting:</a:t>
            </a:r>
            <a:r>
              <a:rPr lang="en-US" sz="2500" dirty="0"/>
              <a:t> Maintain class balance.</a:t>
            </a:r>
          </a:p>
          <a:p>
            <a:pPr>
              <a:lnSpc>
                <a:spcPct val="150000"/>
              </a:lnSpc>
              <a:buFont typeface="Arial" panose="020B0604020202020204" pitchFamily="34" charset="0"/>
              <a:buChar char="•"/>
            </a:pPr>
            <a:r>
              <a:rPr lang="en-US" sz="2500" b="1" dirty="0"/>
              <a:t>Diverse Content:</a:t>
            </a:r>
            <a:r>
              <a:rPr lang="en-US" sz="2500" dirty="0"/>
              <a:t> Ensure scam types and legitimate content vary in length and format.</a:t>
            </a:r>
          </a:p>
          <a:p>
            <a:pPr>
              <a:lnSpc>
                <a:spcPct val="150000"/>
              </a:lnSpc>
              <a:buFont typeface="Arial" panose="020B0604020202020204" pitchFamily="34" charset="0"/>
              <a:buChar char="•"/>
            </a:pPr>
            <a:r>
              <a:rPr lang="en-SG" sz="2500" b="1" i="0" dirty="0">
                <a:effectLst/>
              </a:rPr>
              <a:t>Random Sampling Within Strata</a:t>
            </a:r>
            <a:r>
              <a:rPr lang="en-US" sz="2500" b="1" dirty="0"/>
              <a:t>:</a:t>
            </a:r>
            <a:r>
              <a:rPr lang="en-US" sz="2500" dirty="0"/>
              <a:t> </a:t>
            </a:r>
            <a:r>
              <a:rPr lang="en-US" sz="2500" b="0" i="0" dirty="0">
                <a:effectLst/>
              </a:rPr>
              <a:t>After stratifying by class, randomly sample within each class to ensure a fair and unbiased distribution of examples.</a:t>
            </a:r>
          </a:p>
          <a:p>
            <a:pPr lvl="1">
              <a:lnSpc>
                <a:spcPct val="150000"/>
              </a:lnSpc>
            </a:pPr>
            <a:endParaRPr lang="en-SG" sz="2500" dirty="0"/>
          </a:p>
        </p:txBody>
      </p:sp>
      <p:sp>
        <p:nvSpPr>
          <p:cNvPr id="7" name="TextBox 7"/>
          <p:cNvSpPr txBox="1"/>
          <p:nvPr/>
        </p:nvSpPr>
        <p:spPr>
          <a:xfrm>
            <a:off x="1087024" y="1039666"/>
            <a:ext cx="16535400" cy="769441"/>
          </a:xfrm>
          <a:prstGeom prst="rect">
            <a:avLst/>
          </a:prstGeom>
        </p:spPr>
        <p:txBody>
          <a:bodyPr wrap="square" lIns="0" tIns="0" rIns="0" bIns="0" rtlCol="0" anchor="t">
            <a:spAutoFit/>
          </a:bodyPr>
          <a:lstStyle/>
          <a:p>
            <a:pPr algn="l"/>
            <a:r>
              <a:rPr lang="en-SG" sz="5000" b="1" i="0" dirty="0">
                <a:effectLst/>
                <a:latin typeface="+mj-lt"/>
              </a:rPr>
              <a:t>Labelling Guide</a:t>
            </a:r>
          </a:p>
        </p:txBody>
      </p:sp>
    </p:spTree>
    <p:extLst>
      <p:ext uri="{BB962C8B-B14F-4D97-AF65-F5344CB8AC3E}">
        <p14:creationId xmlns:p14="http://schemas.microsoft.com/office/powerpoint/2010/main" val="1258719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CCD2DC"/>
        </a:solidFill>
        <a:effectLst/>
      </p:bgPr>
    </p:bg>
    <p:spTree>
      <p:nvGrpSpPr>
        <p:cNvPr id="1" name=""/>
        <p:cNvGrpSpPr/>
        <p:nvPr/>
      </p:nvGrpSpPr>
      <p:grpSpPr>
        <a:xfrm>
          <a:off x="0" y="0"/>
          <a:ext cx="0" cy="0"/>
          <a:chOff x="0" y="0"/>
          <a:chExt cx="0" cy="0"/>
        </a:xfrm>
      </p:grpSpPr>
      <p:grpSp>
        <p:nvGrpSpPr>
          <p:cNvPr id="2" name="Group 2"/>
          <p:cNvGrpSpPr/>
          <p:nvPr/>
        </p:nvGrpSpPr>
        <p:grpSpPr>
          <a:xfrm>
            <a:off x="457200" y="685214"/>
            <a:ext cx="16956848" cy="9290965"/>
            <a:chOff x="0" y="-38100"/>
            <a:chExt cx="4466001" cy="2447003"/>
          </a:xfrm>
        </p:grpSpPr>
        <p:sp>
          <p:nvSpPr>
            <p:cNvPr id="3" name="Freeform 3"/>
            <p:cNvSpPr/>
            <p:nvPr/>
          </p:nvSpPr>
          <p:spPr>
            <a:xfrm>
              <a:off x="0" y="6021"/>
              <a:ext cx="4466001" cy="2402882"/>
            </a:xfrm>
            <a:custGeom>
              <a:avLst/>
              <a:gdLst/>
              <a:ahLst/>
              <a:cxnLst/>
              <a:rect l="l" t="t" r="r" b="b"/>
              <a:pathLst>
                <a:path w="4466001" h="2402882">
                  <a:moveTo>
                    <a:pt x="0" y="0"/>
                  </a:moveTo>
                  <a:lnTo>
                    <a:pt x="4466001" y="0"/>
                  </a:lnTo>
                  <a:lnTo>
                    <a:pt x="4466001" y="2402882"/>
                  </a:lnTo>
                  <a:lnTo>
                    <a:pt x="0" y="2402882"/>
                  </a:lnTo>
                  <a:close/>
                </a:path>
              </a:pathLst>
            </a:custGeom>
            <a:solidFill>
              <a:srgbClr val="F1F1F1"/>
            </a:solidFill>
            <a:ln w="28575" cap="sq">
              <a:solidFill>
                <a:srgbClr val="000000"/>
              </a:solidFill>
              <a:prstDash val="solid"/>
              <a:miter/>
            </a:ln>
          </p:spPr>
          <p:txBody>
            <a:bodyPr/>
            <a:lstStyle/>
            <a:p>
              <a:endParaRPr lang="en-SG" dirty="0"/>
            </a:p>
          </p:txBody>
        </p:sp>
        <p:sp>
          <p:nvSpPr>
            <p:cNvPr id="4" name="TextBox 4"/>
            <p:cNvSpPr txBox="1"/>
            <p:nvPr/>
          </p:nvSpPr>
          <p:spPr>
            <a:xfrm>
              <a:off x="0" y="-38100"/>
              <a:ext cx="4466001" cy="2440982"/>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1087024" y="1119131"/>
            <a:ext cx="16535400" cy="769441"/>
          </a:xfrm>
          <a:prstGeom prst="rect">
            <a:avLst/>
          </a:prstGeom>
        </p:spPr>
        <p:txBody>
          <a:bodyPr wrap="square" lIns="0" tIns="0" rIns="0" bIns="0" rtlCol="0" anchor="t">
            <a:spAutoFit/>
          </a:bodyPr>
          <a:lstStyle/>
          <a:p>
            <a:r>
              <a:rPr lang="en-SG" sz="5000" b="1" dirty="0"/>
              <a:t>Data Distribution</a:t>
            </a:r>
          </a:p>
        </p:txBody>
      </p:sp>
      <p:graphicFrame>
        <p:nvGraphicFramePr>
          <p:cNvPr id="9" name="Table 9">
            <a:extLst>
              <a:ext uri="{FF2B5EF4-FFF2-40B4-BE49-F238E27FC236}">
                <a16:creationId xmlns:a16="http://schemas.microsoft.com/office/drawing/2014/main" id="{96E01327-98E3-46A7-BF67-546401BAEEBB}"/>
              </a:ext>
            </a:extLst>
          </p:cNvPr>
          <p:cNvGraphicFramePr>
            <a:graphicFrameLocks noGrp="1"/>
          </p:cNvGraphicFramePr>
          <p:nvPr>
            <p:extLst>
              <p:ext uri="{D42A27DB-BD31-4B8C-83A1-F6EECF244321}">
                <p14:modId xmlns:p14="http://schemas.microsoft.com/office/powerpoint/2010/main" val="2605522396"/>
              </p:ext>
            </p:extLst>
          </p:nvPr>
        </p:nvGraphicFramePr>
        <p:xfrm>
          <a:off x="1295400" y="2685015"/>
          <a:ext cx="8686800" cy="1798320"/>
        </p:xfrm>
        <a:graphic>
          <a:graphicData uri="http://schemas.openxmlformats.org/drawingml/2006/table">
            <a:tbl>
              <a:tblPr firstRow="1" bandRow="1">
                <a:tableStyleId>{5C22544A-7EE6-4342-B048-85BDC9FD1C3A}</a:tableStyleId>
              </a:tblPr>
              <a:tblGrid>
                <a:gridCol w="5562600">
                  <a:extLst>
                    <a:ext uri="{9D8B030D-6E8A-4147-A177-3AD203B41FA5}">
                      <a16:colId xmlns:a16="http://schemas.microsoft.com/office/drawing/2014/main" val="1215560782"/>
                    </a:ext>
                  </a:extLst>
                </a:gridCol>
                <a:gridCol w="3124200">
                  <a:extLst>
                    <a:ext uri="{9D8B030D-6E8A-4147-A177-3AD203B41FA5}">
                      <a16:colId xmlns:a16="http://schemas.microsoft.com/office/drawing/2014/main" val="740514037"/>
                    </a:ext>
                  </a:extLst>
                </a:gridCol>
              </a:tblGrid>
              <a:tr h="120105">
                <a:tc>
                  <a:txBody>
                    <a:bodyPr/>
                    <a:lstStyle/>
                    <a:p>
                      <a:r>
                        <a:rPr lang="en-SG" sz="2500" dirty="0"/>
                        <a:t>Category</a:t>
                      </a:r>
                    </a:p>
                  </a:txBody>
                  <a:tcPr anchor="ctr"/>
                </a:tc>
                <a:tc>
                  <a:txBody>
                    <a:bodyPr/>
                    <a:lstStyle/>
                    <a:p>
                      <a:r>
                        <a:rPr lang="en-SG" sz="2500"/>
                        <a:t>Count</a:t>
                      </a:r>
                    </a:p>
                  </a:txBody>
                  <a:tcPr anchor="ctr"/>
                </a:tc>
                <a:extLst>
                  <a:ext uri="{0D108BD9-81ED-4DB2-BD59-A6C34878D82A}">
                    <a16:rowId xmlns:a16="http://schemas.microsoft.com/office/drawing/2014/main" val="601228869"/>
                  </a:ext>
                </a:extLst>
              </a:tr>
              <a:tr h="396240">
                <a:tc>
                  <a:txBody>
                    <a:bodyPr/>
                    <a:lstStyle/>
                    <a:p>
                      <a:r>
                        <a:rPr lang="en-SG" sz="2500" dirty="0"/>
                        <a:t>Non-Fraudulent Messages</a:t>
                      </a:r>
                    </a:p>
                  </a:txBody>
                  <a:tcPr anchor="ctr"/>
                </a:tc>
                <a:tc>
                  <a:txBody>
                    <a:bodyPr/>
                    <a:lstStyle/>
                    <a:p>
                      <a:r>
                        <a:rPr lang="en-SG" sz="2500"/>
                        <a:t>~9500</a:t>
                      </a:r>
                    </a:p>
                  </a:txBody>
                  <a:tcPr anchor="ctr"/>
                </a:tc>
                <a:extLst>
                  <a:ext uri="{0D108BD9-81ED-4DB2-BD59-A6C34878D82A}">
                    <a16:rowId xmlns:a16="http://schemas.microsoft.com/office/drawing/2014/main" val="4104178402"/>
                  </a:ext>
                </a:extLst>
              </a:tr>
              <a:tr h="324885">
                <a:tc>
                  <a:txBody>
                    <a:bodyPr/>
                    <a:lstStyle/>
                    <a:p>
                      <a:r>
                        <a:rPr lang="en-SG" sz="2500" dirty="0"/>
                        <a:t>Fraudulent + Potential Fraudulent Messages</a:t>
                      </a:r>
                    </a:p>
                  </a:txBody>
                  <a:tcPr anchor="ctr"/>
                </a:tc>
                <a:tc>
                  <a:txBody>
                    <a:bodyPr/>
                    <a:lstStyle/>
                    <a:p>
                      <a:r>
                        <a:rPr lang="en-SG" sz="2500" dirty="0"/>
                        <a:t>~5700</a:t>
                      </a:r>
                    </a:p>
                  </a:txBody>
                  <a:tcPr anchor="ctr"/>
                </a:tc>
                <a:extLst>
                  <a:ext uri="{0D108BD9-81ED-4DB2-BD59-A6C34878D82A}">
                    <a16:rowId xmlns:a16="http://schemas.microsoft.com/office/drawing/2014/main" val="1869271745"/>
                  </a:ext>
                </a:extLst>
              </a:tr>
            </a:tbl>
          </a:graphicData>
        </a:graphic>
      </p:graphicFrame>
      <p:graphicFrame>
        <p:nvGraphicFramePr>
          <p:cNvPr id="12" name="Table 12">
            <a:extLst>
              <a:ext uri="{FF2B5EF4-FFF2-40B4-BE49-F238E27FC236}">
                <a16:creationId xmlns:a16="http://schemas.microsoft.com/office/drawing/2014/main" id="{D644FDF4-84FC-482B-AAEF-293B082A1A57}"/>
              </a:ext>
            </a:extLst>
          </p:cNvPr>
          <p:cNvGraphicFramePr>
            <a:graphicFrameLocks noGrp="1"/>
          </p:cNvGraphicFramePr>
          <p:nvPr>
            <p:extLst>
              <p:ext uri="{D42A27DB-BD31-4B8C-83A1-F6EECF244321}">
                <p14:modId xmlns:p14="http://schemas.microsoft.com/office/powerpoint/2010/main" val="3437255358"/>
              </p:ext>
            </p:extLst>
          </p:nvPr>
        </p:nvGraphicFramePr>
        <p:xfrm>
          <a:off x="1295400" y="6667500"/>
          <a:ext cx="12192000" cy="22707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566583604"/>
                    </a:ext>
                  </a:extLst>
                </a:gridCol>
                <a:gridCol w="4064000">
                  <a:extLst>
                    <a:ext uri="{9D8B030D-6E8A-4147-A177-3AD203B41FA5}">
                      <a16:colId xmlns:a16="http://schemas.microsoft.com/office/drawing/2014/main" val="108167073"/>
                    </a:ext>
                  </a:extLst>
                </a:gridCol>
                <a:gridCol w="4064000">
                  <a:extLst>
                    <a:ext uri="{9D8B030D-6E8A-4147-A177-3AD203B41FA5}">
                      <a16:colId xmlns:a16="http://schemas.microsoft.com/office/drawing/2014/main" val="3653628269"/>
                    </a:ext>
                  </a:extLst>
                </a:gridCol>
              </a:tblGrid>
              <a:tr h="370840">
                <a:tc>
                  <a:txBody>
                    <a:bodyPr/>
                    <a:lstStyle/>
                    <a:p>
                      <a:r>
                        <a:rPr lang="en-SG" sz="2500" dirty="0"/>
                        <a:t>Dataset</a:t>
                      </a:r>
                    </a:p>
                  </a:txBody>
                  <a:tcPr anchor="ctr"/>
                </a:tc>
                <a:tc>
                  <a:txBody>
                    <a:bodyPr/>
                    <a:lstStyle/>
                    <a:p>
                      <a:r>
                        <a:rPr lang="en-SG" sz="2500"/>
                        <a:t>Non-Fraudulent</a:t>
                      </a:r>
                    </a:p>
                  </a:txBody>
                  <a:tcPr anchor="ctr"/>
                </a:tc>
                <a:tc>
                  <a:txBody>
                    <a:bodyPr/>
                    <a:lstStyle/>
                    <a:p>
                      <a:r>
                        <a:rPr lang="en-SG" sz="2500"/>
                        <a:t>Fraudulent &amp; Potential Fraudulent</a:t>
                      </a:r>
                    </a:p>
                  </a:txBody>
                  <a:tcPr anchor="ctr"/>
                </a:tc>
                <a:extLst>
                  <a:ext uri="{0D108BD9-81ED-4DB2-BD59-A6C34878D82A}">
                    <a16:rowId xmlns:a16="http://schemas.microsoft.com/office/drawing/2014/main" val="3848130186"/>
                  </a:ext>
                </a:extLst>
              </a:tr>
              <a:tr h="370840">
                <a:tc>
                  <a:txBody>
                    <a:bodyPr/>
                    <a:lstStyle/>
                    <a:p>
                      <a:r>
                        <a:rPr lang="en-SG" sz="2500" b="1" dirty="0"/>
                        <a:t>Training</a:t>
                      </a:r>
                      <a:endParaRPr lang="en-SG" sz="2500" dirty="0"/>
                    </a:p>
                  </a:txBody>
                  <a:tcPr anchor="ctr"/>
                </a:tc>
                <a:tc>
                  <a:txBody>
                    <a:bodyPr/>
                    <a:lstStyle/>
                    <a:p>
                      <a:r>
                        <a:rPr lang="en-SG" sz="2500" dirty="0"/>
                        <a:t>~7600 (80%)</a:t>
                      </a:r>
                    </a:p>
                  </a:txBody>
                  <a:tcPr anchor="ctr"/>
                </a:tc>
                <a:tc>
                  <a:txBody>
                    <a:bodyPr/>
                    <a:lstStyle/>
                    <a:p>
                      <a:r>
                        <a:rPr lang="en-SG" sz="2500" dirty="0"/>
                        <a:t>~4560(80%)</a:t>
                      </a:r>
                    </a:p>
                  </a:txBody>
                  <a:tcPr anchor="ctr"/>
                </a:tc>
                <a:extLst>
                  <a:ext uri="{0D108BD9-81ED-4DB2-BD59-A6C34878D82A}">
                    <a16:rowId xmlns:a16="http://schemas.microsoft.com/office/drawing/2014/main" val="746879833"/>
                  </a:ext>
                </a:extLst>
              </a:tr>
              <a:tr h="401320">
                <a:tc>
                  <a:txBody>
                    <a:bodyPr/>
                    <a:lstStyle/>
                    <a:p>
                      <a:r>
                        <a:rPr lang="en-SG" sz="2500" b="1"/>
                        <a:t>Validation</a:t>
                      </a:r>
                      <a:endParaRPr lang="en-SG" sz="2500"/>
                    </a:p>
                  </a:txBody>
                  <a:tcPr anchor="ctr"/>
                </a:tc>
                <a:tc>
                  <a:txBody>
                    <a:bodyPr/>
                    <a:lstStyle/>
                    <a:p>
                      <a:r>
                        <a:rPr lang="en-SG" sz="2500" dirty="0"/>
                        <a:t>~950(10%)</a:t>
                      </a:r>
                    </a:p>
                  </a:txBody>
                  <a:tcPr anchor="ctr"/>
                </a:tc>
                <a:tc>
                  <a:txBody>
                    <a:bodyPr/>
                    <a:lstStyle/>
                    <a:p>
                      <a:r>
                        <a:rPr lang="en-SG" sz="2500" dirty="0"/>
                        <a:t>~570 (10%)</a:t>
                      </a:r>
                    </a:p>
                  </a:txBody>
                  <a:tcPr anchor="ctr"/>
                </a:tc>
                <a:extLst>
                  <a:ext uri="{0D108BD9-81ED-4DB2-BD59-A6C34878D82A}">
                    <a16:rowId xmlns:a16="http://schemas.microsoft.com/office/drawing/2014/main" val="3914614923"/>
                  </a:ext>
                </a:extLst>
              </a:tr>
              <a:tr h="370840">
                <a:tc>
                  <a:txBody>
                    <a:bodyPr/>
                    <a:lstStyle/>
                    <a:p>
                      <a:r>
                        <a:rPr lang="en-SG" sz="2500" b="1"/>
                        <a:t>Test</a:t>
                      </a:r>
                      <a:endParaRPr lang="en-SG" sz="2500"/>
                    </a:p>
                  </a:txBody>
                  <a:tcPr anchor="ctr"/>
                </a:tc>
                <a:tc>
                  <a:txBody>
                    <a:bodyPr/>
                    <a:lstStyle/>
                    <a:p>
                      <a:r>
                        <a:rPr lang="en-SG" sz="2500" dirty="0"/>
                        <a:t>~950(10%)</a:t>
                      </a:r>
                    </a:p>
                  </a:txBody>
                  <a:tcPr anchor="ctr"/>
                </a:tc>
                <a:tc>
                  <a:txBody>
                    <a:bodyPr/>
                    <a:lstStyle/>
                    <a:p>
                      <a:r>
                        <a:rPr lang="en-SG" sz="2500" dirty="0"/>
                        <a:t>~570 (10%)</a:t>
                      </a:r>
                    </a:p>
                  </a:txBody>
                  <a:tcPr anchor="ctr"/>
                </a:tc>
                <a:extLst>
                  <a:ext uri="{0D108BD9-81ED-4DB2-BD59-A6C34878D82A}">
                    <a16:rowId xmlns:a16="http://schemas.microsoft.com/office/drawing/2014/main" val="725273632"/>
                  </a:ext>
                </a:extLst>
              </a:tr>
            </a:tbl>
          </a:graphicData>
        </a:graphic>
      </p:graphicFrame>
      <p:sp>
        <p:nvSpPr>
          <p:cNvPr id="14" name="TextBox 13">
            <a:extLst>
              <a:ext uri="{FF2B5EF4-FFF2-40B4-BE49-F238E27FC236}">
                <a16:creationId xmlns:a16="http://schemas.microsoft.com/office/drawing/2014/main" id="{B2F57BEE-3511-48A0-A9AD-BF5199CC4FFE}"/>
              </a:ext>
            </a:extLst>
          </p:cNvPr>
          <p:cNvSpPr txBox="1"/>
          <p:nvPr/>
        </p:nvSpPr>
        <p:spPr>
          <a:xfrm>
            <a:off x="1087024" y="4707450"/>
            <a:ext cx="11333576" cy="124649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000" b="1" i="0" u="none" strike="noStrike" cap="none" normalizeH="0" baseline="0" dirty="0">
                <a:ln>
                  <a:noFill/>
                </a:ln>
                <a:solidFill>
                  <a:schemeClr val="tx1"/>
                </a:solidFill>
                <a:effectLst/>
              </a:rPr>
              <a:t>Train-Validation-Test Split</a:t>
            </a:r>
            <a:endParaRPr kumimoji="0" lang="en-US" altLang="en-US" sz="25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dirty="0">
                <a:ln>
                  <a:noFill/>
                </a:ln>
                <a:solidFill>
                  <a:schemeClr val="tx1"/>
                </a:solidFill>
                <a:effectLst/>
              </a:rPr>
              <a:t>To ensure a fair distribution, we split the data into training, validation, and test sets</a:t>
            </a:r>
            <a:endParaRPr lang="en-SG" sz="2500" dirty="0"/>
          </a:p>
        </p:txBody>
      </p:sp>
    </p:spTree>
    <p:extLst>
      <p:ext uri="{BB962C8B-B14F-4D97-AF65-F5344CB8AC3E}">
        <p14:creationId xmlns:p14="http://schemas.microsoft.com/office/powerpoint/2010/main" val="3070965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CCD2DC"/>
        </a:solidFill>
        <a:effectLst/>
      </p:bgPr>
    </p:bg>
    <p:spTree>
      <p:nvGrpSpPr>
        <p:cNvPr id="1" name=""/>
        <p:cNvGrpSpPr/>
        <p:nvPr/>
      </p:nvGrpSpPr>
      <p:grpSpPr>
        <a:xfrm>
          <a:off x="0" y="0"/>
          <a:ext cx="0" cy="0"/>
          <a:chOff x="0" y="0"/>
          <a:chExt cx="0" cy="0"/>
        </a:xfrm>
      </p:grpSpPr>
      <p:grpSp>
        <p:nvGrpSpPr>
          <p:cNvPr id="2" name="Group 2"/>
          <p:cNvGrpSpPr/>
          <p:nvPr/>
        </p:nvGrpSpPr>
        <p:grpSpPr>
          <a:xfrm>
            <a:off x="665576" y="581778"/>
            <a:ext cx="16956848" cy="9123443"/>
            <a:chOff x="0" y="0"/>
            <a:chExt cx="4466001" cy="2402882"/>
          </a:xfrm>
        </p:grpSpPr>
        <p:sp>
          <p:nvSpPr>
            <p:cNvPr id="3" name="Freeform 3"/>
            <p:cNvSpPr/>
            <p:nvPr/>
          </p:nvSpPr>
          <p:spPr>
            <a:xfrm>
              <a:off x="0" y="0"/>
              <a:ext cx="4466001" cy="2402882"/>
            </a:xfrm>
            <a:custGeom>
              <a:avLst/>
              <a:gdLst/>
              <a:ahLst/>
              <a:cxnLst/>
              <a:rect l="l" t="t" r="r" b="b"/>
              <a:pathLst>
                <a:path w="4466001" h="2402882">
                  <a:moveTo>
                    <a:pt x="0" y="0"/>
                  </a:moveTo>
                  <a:lnTo>
                    <a:pt x="4466001" y="0"/>
                  </a:lnTo>
                  <a:lnTo>
                    <a:pt x="4466001" y="2402882"/>
                  </a:lnTo>
                  <a:lnTo>
                    <a:pt x="0" y="2402882"/>
                  </a:lnTo>
                  <a:close/>
                </a:path>
              </a:pathLst>
            </a:custGeom>
            <a:solidFill>
              <a:srgbClr val="F1F1F1"/>
            </a:solidFill>
            <a:ln w="28575" cap="sq">
              <a:solidFill>
                <a:srgbClr val="000000"/>
              </a:solidFill>
              <a:prstDash val="solid"/>
              <a:miter/>
            </a:ln>
          </p:spPr>
        </p:sp>
        <p:sp>
          <p:nvSpPr>
            <p:cNvPr id="4" name="TextBox 4"/>
            <p:cNvSpPr txBox="1"/>
            <p:nvPr/>
          </p:nvSpPr>
          <p:spPr>
            <a:xfrm>
              <a:off x="0" y="-38100"/>
              <a:ext cx="4466001" cy="2440982"/>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1087024" y="1039666"/>
            <a:ext cx="16535400" cy="769441"/>
          </a:xfrm>
          <a:prstGeom prst="rect">
            <a:avLst/>
          </a:prstGeom>
        </p:spPr>
        <p:txBody>
          <a:bodyPr wrap="square" lIns="0" tIns="0" rIns="0" bIns="0" rtlCol="0" anchor="t">
            <a:spAutoFit/>
          </a:bodyPr>
          <a:lstStyle/>
          <a:p>
            <a:r>
              <a:rPr lang="en-US" sz="5000" b="1" dirty="0" err="1">
                <a:latin typeface="+mj-lt"/>
              </a:rPr>
              <a:t>myNLP</a:t>
            </a:r>
            <a:r>
              <a:rPr lang="en-US" sz="5000" b="1" dirty="0">
                <a:latin typeface="+mj-lt"/>
              </a:rPr>
              <a:t> Tools for Burmese Language</a:t>
            </a:r>
          </a:p>
        </p:txBody>
      </p:sp>
      <p:sp>
        <p:nvSpPr>
          <p:cNvPr id="10" name="TextBox 9">
            <a:extLst>
              <a:ext uri="{FF2B5EF4-FFF2-40B4-BE49-F238E27FC236}">
                <a16:creationId xmlns:a16="http://schemas.microsoft.com/office/drawing/2014/main" id="{AF8B1446-BDBB-4DBD-9F33-8AF66D35A950}"/>
              </a:ext>
            </a:extLst>
          </p:cNvPr>
          <p:cNvSpPr txBox="1"/>
          <p:nvPr/>
        </p:nvSpPr>
        <p:spPr>
          <a:xfrm>
            <a:off x="1447800" y="2315183"/>
            <a:ext cx="15011400" cy="3554819"/>
          </a:xfrm>
          <a:prstGeom prst="rect">
            <a:avLst/>
          </a:prstGeom>
          <a:noFill/>
        </p:spPr>
        <p:txBody>
          <a:bodyPr wrap="square">
            <a:spAutoFit/>
          </a:bodyPr>
          <a:lstStyle/>
          <a:p>
            <a:pPr marL="0" marR="0" lvl="0" indent="0" algn="l" defTabSz="914400" rtl="0" eaLnBrk="0" fontAlgn="base" latinLnBrk="0" hangingPunct="0">
              <a:spcBef>
                <a:spcPct val="0"/>
              </a:spcBef>
              <a:spcAft>
                <a:spcPct val="0"/>
              </a:spcAft>
              <a:buClrTx/>
              <a:buSzTx/>
              <a:buFontTx/>
              <a:buNone/>
              <a:tabLst/>
            </a:pPr>
            <a:endParaRPr kumimoji="0" lang="en-US" altLang="en-US" sz="2500" b="0" i="0" u="none" strike="noStrike" cap="none" normalizeH="0" baseline="0" dirty="0">
              <a:ln>
                <a:noFill/>
              </a:ln>
              <a:effectLst/>
            </a:endParaRPr>
          </a:p>
          <a:p>
            <a:pPr>
              <a:buFont typeface="Arial" panose="020B0604020202020204" pitchFamily="34" charset="0"/>
              <a:buChar char="•"/>
            </a:pPr>
            <a:r>
              <a:rPr lang="en-US" sz="2500" b="1" dirty="0"/>
              <a:t>What is </a:t>
            </a:r>
            <a:r>
              <a:rPr lang="en-US" sz="2500" b="1" dirty="0" err="1"/>
              <a:t>myNLP</a:t>
            </a:r>
            <a:r>
              <a:rPr lang="en-US" sz="2500" b="1" dirty="0"/>
              <a:t>?</a:t>
            </a:r>
            <a:endParaRPr lang="en-US" sz="2500" dirty="0"/>
          </a:p>
          <a:p>
            <a:pPr marL="742950" lvl="1" indent="-285750">
              <a:buFont typeface="Arial" panose="020B0604020202020204" pitchFamily="34" charset="0"/>
              <a:buChar char="•"/>
            </a:pPr>
            <a:r>
              <a:rPr lang="en-US" sz="2500" dirty="0"/>
              <a:t>Open-source NLP library for Myanmar language</a:t>
            </a:r>
          </a:p>
          <a:p>
            <a:pPr marL="742950" lvl="1" indent="-285750">
              <a:buFont typeface="Arial" panose="020B0604020202020204" pitchFamily="34" charset="0"/>
              <a:buChar char="•"/>
            </a:pPr>
            <a:r>
              <a:rPr lang="en-US" sz="2500" dirty="0"/>
              <a:t>Supports various text processing and classification tasks</a:t>
            </a:r>
          </a:p>
          <a:p>
            <a:pPr lvl="1"/>
            <a:endParaRPr lang="en-US" sz="2500" dirty="0"/>
          </a:p>
          <a:p>
            <a:pPr>
              <a:buFont typeface="Arial" panose="020B0604020202020204" pitchFamily="34" charset="0"/>
              <a:buChar char="•"/>
            </a:pPr>
            <a:r>
              <a:rPr lang="en-US" sz="2500" b="1" dirty="0"/>
              <a:t>Why use </a:t>
            </a:r>
            <a:r>
              <a:rPr lang="en-US" sz="2500" b="1" dirty="0" err="1"/>
              <a:t>myNLP</a:t>
            </a:r>
            <a:r>
              <a:rPr lang="en-US" sz="2500" b="1" dirty="0"/>
              <a:t>?</a:t>
            </a:r>
            <a:endParaRPr lang="en-US" sz="2500" dirty="0"/>
          </a:p>
          <a:p>
            <a:pPr marL="742950" lvl="1" indent="-285750">
              <a:buFont typeface="Arial" panose="020B0604020202020204" pitchFamily="34" charset="0"/>
              <a:buChar char="•"/>
            </a:pPr>
            <a:r>
              <a:rPr lang="en-US" sz="2500" dirty="0"/>
              <a:t>Tailored for Burmese text</a:t>
            </a:r>
          </a:p>
          <a:p>
            <a:pPr marL="742950" lvl="1" indent="-285750">
              <a:buFont typeface="Arial" panose="020B0604020202020204" pitchFamily="34" charset="0"/>
              <a:buChar char="•"/>
            </a:pPr>
            <a:r>
              <a:rPr lang="en-US" sz="2500" dirty="0"/>
              <a:t>Provides pre-trained models and datasets</a:t>
            </a:r>
          </a:p>
          <a:p>
            <a:pPr marL="0" marR="0" lvl="0" indent="0" algn="l" defTabSz="914400" rtl="0" eaLnBrk="0" fontAlgn="base" latinLnBrk="0" hangingPunct="0">
              <a:spcBef>
                <a:spcPct val="0"/>
              </a:spcBef>
              <a:spcAft>
                <a:spcPct val="0"/>
              </a:spcAft>
              <a:buClrTx/>
              <a:buSzTx/>
              <a:buFontTx/>
              <a:buNone/>
              <a:tabLst/>
            </a:pPr>
            <a:endParaRPr kumimoji="0" lang="en-US" altLang="en-US" sz="2500" b="0" i="0" u="none" strike="noStrike" cap="none" normalizeH="0" baseline="0" dirty="0">
              <a:ln>
                <a:noFill/>
              </a:ln>
              <a:effectLst/>
            </a:endParaRPr>
          </a:p>
        </p:txBody>
      </p:sp>
    </p:spTree>
    <p:extLst>
      <p:ext uri="{BB962C8B-B14F-4D97-AF65-F5344CB8AC3E}">
        <p14:creationId xmlns:p14="http://schemas.microsoft.com/office/powerpoint/2010/main" val="42792350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CCD2DC"/>
        </a:solidFill>
        <a:effectLst/>
      </p:bgPr>
    </p:bg>
    <p:spTree>
      <p:nvGrpSpPr>
        <p:cNvPr id="1" name=""/>
        <p:cNvGrpSpPr/>
        <p:nvPr/>
      </p:nvGrpSpPr>
      <p:grpSpPr>
        <a:xfrm>
          <a:off x="0" y="0"/>
          <a:ext cx="0" cy="0"/>
          <a:chOff x="0" y="0"/>
          <a:chExt cx="0" cy="0"/>
        </a:xfrm>
      </p:grpSpPr>
      <p:grpSp>
        <p:nvGrpSpPr>
          <p:cNvPr id="2" name="Group 2"/>
          <p:cNvGrpSpPr/>
          <p:nvPr/>
        </p:nvGrpSpPr>
        <p:grpSpPr>
          <a:xfrm>
            <a:off x="665576" y="634165"/>
            <a:ext cx="16956848" cy="9123443"/>
            <a:chOff x="0" y="0"/>
            <a:chExt cx="4466001" cy="2402882"/>
          </a:xfrm>
        </p:grpSpPr>
        <p:sp>
          <p:nvSpPr>
            <p:cNvPr id="3" name="Freeform 3"/>
            <p:cNvSpPr/>
            <p:nvPr/>
          </p:nvSpPr>
          <p:spPr>
            <a:xfrm>
              <a:off x="0" y="0"/>
              <a:ext cx="4466001" cy="2402882"/>
            </a:xfrm>
            <a:custGeom>
              <a:avLst/>
              <a:gdLst/>
              <a:ahLst/>
              <a:cxnLst/>
              <a:rect l="l" t="t" r="r" b="b"/>
              <a:pathLst>
                <a:path w="4466001" h="2402882">
                  <a:moveTo>
                    <a:pt x="0" y="0"/>
                  </a:moveTo>
                  <a:lnTo>
                    <a:pt x="4466001" y="0"/>
                  </a:lnTo>
                  <a:lnTo>
                    <a:pt x="4466001" y="2402882"/>
                  </a:lnTo>
                  <a:lnTo>
                    <a:pt x="0" y="2402882"/>
                  </a:lnTo>
                  <a:close/>
                </a:path>
              </a:pathLst>
            </a:custGeom>
            <a:solidFill>
              <a:srgbClr val="F1F1F1"/>
            </a:solidFill>
            <a:ln w="28575" cap="sq">
              <a:solidFill>
                <a:srgbClr val="000000"/>
              </a:solidFill>
              <a:prstDash val="solid"/>
              <a:miter/>
            </a:ln>
          </p:spPr>
        </p:sp>
        <p:sp>
          <p:nvSpPr>
            <p:cNvPr id="4" name="TextBox 4"/>
            <p:cNvSpPr txBox="1"/>
            <p:nvPr/>
          </p:nvSpPr>
          <p:spPr>
            <a:xfrm>
              <a:off x="0" y="-38100"/>
              <a:ext cx="4466001" cy="2440982"/>
            </a:xfrm>
            <a:prstGeom prst="rect">
              <a:avLst/>
            </a:prstGeom>
          </p:spPr>
          <p:txBody>
            <a:bodyPr lIns="50800" tIns="50800" rIns="50800" bIns="50800" rtlCol="0" anchor="ctr"/>
            <a:lstStyle/>
            <a:p>
              <a:pPr algn="ctr">
                <a:lnSpc>
                  <a:spcPts val="2659"/>
                </a:lnSpc>
              </a:pPr>
              <a:endParaRPr/>
            </a:p>
          </p:txBody>
        </p:sp>
      </p:grpSp>
      <p:graphicFrame>
        <p:nvGraphicFramePr>
          <p:cNvPr id="17" name="Table 16">
            <a:extLst>
              <a:ext uri="{FF2B5EF4-FFF2-40B4-BE49-F238E27FC236}">
                <a16:creationId xmlns:a16="http://schemas.microsoft.com/office/drawing/2014/main" id="{903FAF48-6F68-439C-AFEA-EA7D3373F14D}"/>
              </a:ext>
            </a:extLst>
          </p:cNvPr>
          <p:cNvGraphicFramePr>
            <a:graphicFrameLocks noGrp="1"/>
          </p:cNvGraphicFramePr>
          <p:nvPr>
            <p:extLst>
              <p:ext uri="{D42A27DB-BD31-4B8C-83A1-F6EECF244321}">
                <p14:modId xmlns:p14="http://schemas.microsoft.com/office/powerpoint/2010/main" val="1711319336"/>
              </p:ext>
            </p:extLst>
          </p:nvPr>
        </p:nvGraphicFramePr>
        <p:xfrm>
          <a:off x="1087024" y="2263521"/>
          <a:ext cx="15829376" cy="7248123"/>
        </p:xfrm>
        <a:graphic>
          <a:graphicData uri="http://schemas.openxmlformats.org/drawingml/2006/table">
            <a:tbl>
              <a:tblPr>
                <a:tableStyleId>{5C22544A-7EE6-4342-B048-85BDC9FD1C3A}</a:tableStyleId>
              </a:tblPr>
              <a:tblGrid>
                <a:gridCol w="1882928">
                  <a:extLst>
                    <a:ext uri="{9D8B030D-6E8A-4147-A177-3AD203B41FA5}">
                      <a16:colId xmlns:a16="http://schemas.microsoft.com/office/drawing/2014/main" val="3707517310"/>
                    </a:ext>
                  </a:extLst>
                </a:gridCol>
                <a:gridCol w="6829611">
                  <a:extLst>
                    <a:ext uri="{9D8B030D-6E8A-4147-A177-3AD203B41FA5}">
                      <a16:colId xmlns:a16="http://schemas.microsoft.com/office/drawing/2014/main" val="3943611705"/>
                    </a:ext>
                  </a:extLst>
                </a:gridCol>
                <a:gridCol w="7116837">
                  <a:extLst>
                    <a:ext uri="{9D8B030D-6E8A-4147-A177-3AD203B41FA5}">
                      <a16:colId xmlns:a16="http://schemas.microsoft.com/office/drawing/2014/main" val="2113471083"/>
                    </a:ext>
                  </a:extLst>
                </a:gridCol>
              </a:tblGrid>
              <a:tr h="412641">
                <a:tc>
                  <a:txBody>
                    <a:bodyPr/>
                    <a:lstStyle/>
                    <a:p>
                      <a:pPr algn="l" fontAlgn="ctr"/>
                      <a:r>
                        <a:rPr lang="en-SG" sz="2200" b="1" u="none" strike="noStrike" dirty="0">
                          <a:solidFill>
                            <a:schemeClr val="tx1"/>
                          </a:solidFill>
                          <a:effectLst/>
                        </a:rPr>
                        <a:t>NLP Task</a:t>
                      </a:r>
                      <a:endParaRPr lang="en-SG" sz="2200" b="1" i="0" u="none" strike="noStrike" dirty="0">
                        <a:solidFill>
                          <a:schemeClr val="tx1"/>
                        </a:solidFill>
                        <a:effectLst/>
                        <a:latin typeface="Calibri" panose="020F0502020204030204" pitchFamily="34" charset="0"/>
                      </a:endParaRPr>
                    </a:p>
                  </a:txBody>
                  <a:tcPr marL="5202" marR="5202" marT="5202" marB="0" anchor="ctr"/>
                </a:tc>
                <a:tc>
                  <a:txBody>
                    <a:bodyPr/>
                    <a:lstStyle/>
                    <a:p>
                      <a:pPr algn="l" fontAlgn="ctr"/>
                      <a:r>
                        <a:rPr lang="en-SG" sz="2200" b="1" u="none" strike="noStrike" dirty="0">
                          <a:solidFill>
                            <a:schemeClr val="tx1"/>
                          </a:solidFill>
                          <a:effectLst/>
                        </a:rPr>
                        <a:t>Description</a:t>
                      </a:r>
                      <a:endParaRPr lang="en-SG" sz="2200" b="1" i="0" u="none" strike="noStrike" dirty="0">
                        <a:solidFill>
                          <a:schemeClr val="tx1"/>
                        </a:solidFill>
                        <a:effectLst/>
                        <a:latin typeface="Calibri" panose="020F0502020204030204" pitchFamily="34" charset="0"/>
                      </a:endParaRPr>
                    </a:p>
                  </a:txBody>
                  <a:tcPr marL="5202" marR="5202" marT="5202" marB="0" anchor="ctr"/>
                </a:tc>
                <a:tc>
                  <a:txBody>
                    <a:bodyPr/>
                    <a:lstStyle/>
                    <a:p>
                      <a:pPr algn="l" fontAlgn="ctr"/>
                      <a:r>
                        <a:rPr lang="en-SG" sz="2200" b="1" u="none" strike="noStrike" dirty="0">
                          <a:solidFill>
                            <a:schemeClr val="tx1"/>
                          </a:solidFill>
                          <a:effectLst/>
                        </a:rPr>
                        <a:t>Relevance to Scam Detection</a:t>
                      </a:r>
                      <a:endParaRPr lang="en-SG" sz="2200" b="1" i="0" u="none" strike="noStrike" dirty="0">
                        <a:solidFill>
                          <a:schemeClr val="tx1"/>
                        </a:solidFill>
                        <a:effectLst/>
                        <a:latin typeface="Calibri" panose="020F0502020204030204" pitchFamily="34" charset="0"/>
                      </a:endParaRPr>
                    </a:p>
                  </a:txBody>
                  <a:tcPr marL="5202" marR="5202" marT="5202" marB="0" anchor="ctr"/>
                </a:tc>
                <a:extLst>
                  <a:ext uri="{0D108BD9-81ED-4DB2-BD59-A6C34878D82A}">
                    <a16:rowId xmlns:a16="http://schemas.microsoft.com/office/drawing/2014/main" val="2327579548"/>
                  </a:ext>
                </a:extLst>
              </a:tr>
              <a:tr h="569119">
                <a:tc>
                  <a:txBody>
                    <a:bodyPr/>
                    <a:lstStyle/>
                    <a:p>
                      <a:pPr algn="l" fontAlgn="ctr"/>
                      <a:r>
                        <a:rPr lang="en-SG" sz="2200" u="none" strike="noStrike" dirty="0">
                          <a:solidFill>
                            <a:schemeClr val="tx1"/>
                          </a:solidFill>
                          <a:effectLst/>
                        </a:rPr>
                        <a:t>Tokenization</a:t>
                      </a:r>
                      <a:endParaRPr lang="en-SG" sz="2200" b="1" i="0" u="none" strike="noStrike" dirty="0">
                        <a:solidFill>
                          <a:schemeClr val="tx1"/>
                        </a:solidFill>
                        <a:effectLst/>
                        <a:latin typeface="Calibri" panose="020F0502020204030204" pitchFamily="34" charset="0"/>
                      </a:endParaRPr>
                    </a:p>
                  </a:txBody>
                  <a:tcPr marL="5202" marR="5202" marT="5202" marB="0" anchor="ctr"/>
                </a:tc>
                <a:tc>
                  <a:txBody>
                    <a:bodyPr/>
                    <a:lstStyle/>
                    <a:p>
                      <a:pPr algn="l" fontAlgn="ctr"/>
                      <a:r>
                        <a:rPr lang="en-US" sz="2200" u="none" strike="noStrike" dirty="0">
                          <a:solidFill>
                            <a:schemeClr val="tx1"/>
                          </a:solidFill>
                          <a:effectLst/>
                        </a:rPr>
                        <a:t>Splits text into words, syllables, and sentences using CRF, Bi-LSTM, and dictionary-based methods.</a:t>
                      </a:r>
                      <a:endParaRPr lang="en-US" sz="2200" b="0" i="0" u="none" strike="noStrike" dirty="0">
                        <a:solidFill>
                          <a:schemeClr val="tx1"/>
                        </a:solidFill>
                        <a:effectLst/>
                        <a:latin typeface="Calibri" panose="020F0502020204030204" pitchFamily="34" charset="0"/>
                      </a:endParaRPr>
                    </a:p>
                  </a:txBody>
                  <a:tcPr marL="5202" marR="5202" marT="5202" marB="0" anchor="ctr"/>
                </a:tc>
                <a:tc>
                  <a:txBody>
                    <a:bodyPr/>
                    <a:lstStyle/>
                    <a:p>
                      <a:pPr algn="l" fontAlgn="ctr"/>
                      <a:r>
                        <a:rPr lang="en-US" sz="2200" u="none" strike="noStrike" dirty="0">
                          <a:solidFill>
                            <a:schemeClr val="tx1"/>
                          </a:solidFill>
                          <a:effectLst/>
                        </a:rPr>
                        <a:t>Helps preprocess scam-related text data by segmenting messages accurately.</a:t>
                      </a:r>
                      <a:endParaRPr lang="en-US" sz="2200" b="0" i="0" u="none" strike="noStrike" dirty="0">
                        <a:solidFill>
                          <a:schemeClr val="tx1"/>
                        </a:solidFill>
                        <a:effectLst/>
                        <a:latin typeface="Calibri" panose="020F0502020204030204" pitchFamily="34" charset="0"/>
                      </a:endParaRPr>
                    </a:p>
                  </a:txBody>
                  <a:tcPr marL="5202" marR="5202" marT="5202" marB="0" anchor="ctr"/>
                </a:tc>
                <a:extLst>
                  <a:ext uri="{0D108BD9-81ED-4DB2-BD59-A6C34878D82A}">
                    <a16:rowId xmlns:a16="http://schemas.microsoft.com/office/drawing/2014/main" val="1045966277"/>
                  </a:ext>
                </a:extLst>
              </a:tr>
              <a:tr h="569119">
                <a:tc>
                  <a:txBody>
                    <a:bodyPr/>
                    <a:lstStyle/>
                    <a:p>
                      <a:pPr algn="l" fontAlgn="ctr"/>
                      <a:r>
                        <a:rPr lang="en-SG" sz="2200" u="none" strike="noStrike">
                          <a:solidFill>
                            <a:schemeClr val="tx1"/>
                          </a:solidFill>
                          <a:effectLst/>
                        </a:rPr>
                        <a:t>POS Tagging</a:t>
                      </a:r>
                      <a:endParaRPr lang="en-SG" sz="2200" b="1" i="0" u="none" strike="noStrike">
                        <a:solidFill>
                          <a:schemeClr val="tx1"/>
                        </a:solidFill>
                        <a:effectLst/>
                        <a:latin typeface="Calibri" panose="020F0502020204030204" pitchFamily="34" charset="0"/>
                      </a:endParaRPr>
                    </a:p>
                  </a:txBody>
                  <a:tcPr marL="5202" marR="5202" marT="5202" marB="0" anchor="ctr"/>
                </a:tc>
                <a:tc>
                  <a:txBody>
                    <a:bodyPr/>
                    <a:lstStyle/>
                    <a:p>
                      <a:pPr algn="l" fontAlgn="ctr"/>
                      <a:r>
                        <a:rPr lang="en-US" sz="2200" u="none" strike="noStrike" dirty="0">
                          <a:solidFill>
                            <a:schemeClr val="tx1"/>
                          </a:solidFill>
                          <a:effectLst/>
                        </a:rPr>
                        <a:t>Identifies word categories like nouns, verbs, and adjectives using RDR, CRF, and Bi-LSTM.</a:t>
                      </a:r>
                      <a:endParaRPr lang="en-US" sz="2200" b="0" i="0" u="none" strike="noStrike" dirty="0">
                        <a:solidFill>
                          <a:schemeClr val="tx1"/>
                        </a:solidFill>
                        <a:effectLst/>
                        <a:latin typeface="Calibri" panose="020F0502020204030204" pitchFamily="34" charset="0"/>
                      </a:endParaRPr>
                    </a:p>
                  </a:txBody>
                  <a:tcPr marL="5202" marR="5202" marT="5202" marB="0" anchor="ctr"/>
                </a:tc>
                <a:tc>
                  <a:txBody>
                    <a:bodyPr/>
                    <a:lstStyle/>
                    <a:p>
                      <a:pPr algn="l" fontAlgn="ctr"/>
                      <a:r>
                        <a:rPr lang="en-US" sz="2200" u="none" strike="noStrike">
                          <a:solidFill>
                            <a:schemeClr val="tx1"/>
                          </a:solidFill>
                          <a:effectLst/>
                        </a:rPr>
                        <a:t>Can be useful in understanding the structure of scam messages and extracting key scam-related words.</a:t>
                      </a:r>
                      <a:endParaRPr lang="en-US" sz="2200" b="0" i="0" u="none" strike="noStrike">
                        <a:solidFill>
                          <a:schemeClr val="tx1"/>
                        </a:solidFill>
                        <a:effectLst/>
                        <a:latin typeface="Calibri" panose="020F0502020204030204" pitchFamily="34" charset="0"/>
                      </a:endParaRPr>
                    </a:p>
                  </a:txBody>
                  <a:tcPr marL="5202" marR="5202" marT="5202" marB="0" anchor="ctr"/>
                </a:tc>
                <a:extLst>
                  <a:ext uri="{0D108BD9-81ED-4DB2-BD59-A6C34878D82A}">
                    <a16:rowId xmlns:a16="http://schemas.microsoft.com/office/drawing/2014/main" val="1513061844"/>
                  </a:ext>
                </a:extLst>
              </a:tr>
              <a:tr h="758826">
                <a:tc>
                  <a:txBody>
                    <a:bodyPr/>
                    <a:lstStyle/>
                    <a:p>
                      <a:pPr algn="l" fontAlgn="ctr"/>
                      <a:r>
                        <a:rPr lang="en-SG" sz="2200" u="none" strike="noStrike">
                          <a:solidFill>
                            <a:schemeClr val="tx1"/>
                          </a:solidFill>
                          <a:effectLst/>
                        </a:rPr>
                        <a:t>Named Entity Recognition (NER)</a:t>
                      </a:r>
                      <a:endParaRPr lang="en-SG" sz="2200" b="1" i="0" u="none" strike="noStrike">
                        <a:solidFill>
                          <a:schemeClr val="tx1"/>
                        </a:solidFill>
                        <a:effectLst/>
                        <a:latin typeface="Calibri" panose="020F0502020204030204" pitchFamily="34" charset="0"/>
                      </a:endParaRPr>
                    </a:p>
                  </a:txBody>
                  <a:tcPr marL="5202" marR="5202" marT="5202" marB="0" anchor="ctr"/>
                </a:tc>
                <a:tc>
                  <a:txBody>
                    <a:bodyPr/>
                    <a:lstStyle/>
                    <a:p>
                      <a:pPr algn="l" fontAlgn="ctr"/>
                      <a:r>
                        <a:rPr lang="en-US" sz="2200" u="none" strike="noStrike" dirty="0">
                          <a:solidFill>
                            <a:schemeClr val="tx1"/>
                          </a:solidFill>
                          <a:effectLst/>
                        </a:rPr>
                        <a:t>Detects named entities like persons, locations, dates, and numbers with CRF and Bi-LSTM models.</a:t>
                      </a:r>
                      <a:endParaRPr lang="en-US" sz="2200" b="0" i="0" u="none" strike="noStrike" dirty="0">
                        <a:solidFill>
                          <a:schemeClr val="tx1"/>
                        </a:solidFill>
                        <a:effectLst/>
                        <a:latin typeface="Calibri" panose="020F0502020204030204" pitchFamily="34" charset="0"/>
                      </a:endParaRPr>
                    </a:p>
                  </a:txBody>
                  <a:tcPr marL="5202" marR="5202" marT="5202" marB="0" anchor="ctr"/>
                </a:tc>
                <a:tc>
                  <a:txBody>
                    <a:bodyPr/>
                    <a:lstStyle/>
                    <a:p>
                      <a:pPr algn="l" fontAlgn="ctr"/>
                      <a:r>
                        <a:rPr lang="en-US" sz="2200" u="none" strike="noStrike">
                          <a:solidFill>
                            <a:schemeClr val="tx1"/>
                          </a:solidFill>
                          <a:effectLst/>
                        </a:rPr>
                        <a:t>Useful for extracting names of fraudulent accounts, locations, phone numbers, or business entities used in scams.</a:t>
                      </a:r>
                      <a:endParaRPr lang="en-US" sz="2200" b="0" i="0" u="none" strike="noStrike">
                        <a:solidFill>
                          <a:schemeClr val="tx1"/>
                        </a:solidFill>
                        <a:effectLst/>
                        <a:latin typeface="Calibri" panose="020F0502020204030204" pitchFamily="34" charset="0"/>
                      </a:endParaRPr>
                    </a:p>
                  </a:txBody>
                  <a:tcPr marL="5202" marR="5202" marT="5202" marB="0" anchor="ctr"/>
                </a:tc>
                <a:extLst>
                  <a:ext uri="{0D108BD9-81ED-4DB2-BD59-A6C34878D82A}">
                    <a16:rowId xmlns:a16="http://schemas.microsoft.com/office/drawing/2014/main" val="1998209906"/>
                  </a:ext>
                </a:extLst>
              </a:tr>
              <a:tr h="569119">
                <a:tc>
                  <a:txBody>
                    <a:bodyPr/>
                    <a:lstStyle/>
                    <a:p>
                      <a:pPr algn="l" fontAlgn="ctr"/>
                      <a:r>
                        <a:rPr lang="en-SG" sz="2200" u="none" strike="noStrike">
                          <a:solidFill>
                            <a:schemeClr val="tx1"/>
                          </a:solidFill>
                          <a:effectLst/>
                        </a:rPr>
                        <a:t>Text Classification</a:t>
                      </a:r>
                      <a:endParaRPr lang="en-SG" sz="2200" b="1" i="0" u="none" strike="noStrike">
                        <a:solidFill>
                          <a:schemeClr val="tx1"/>
                        </a:solidFill>
                        <a:effectLst/>
                        <a:latin typeface="Calibri" panose="020F0502020204030204" pitchFamily="34" charset="0"/>
                      </a:endParaRPr>
                    </a:p>
                  </a:txBody>
                  <a:tcPr marL="5202" marR="5202" marT="5202" marB="0" anchor="ctr"/>
                </a:tc>
                <a:tc>
                  <a:txBody>
                    <a:bodyPr/>
                    <a:lstStyle/>
                    <a:p>
                      <a:pPr algn="l" fontAlgn="ctr"/>
                      <a:r>
                        <a:rPr lang="en-US" sz="2200" u="none" strike="noStrike">
                          <a:solidFill>
                            <a:schemeClr val="tx1"/>
                          </a:solidFill>
                          <a:effectLst/>
                        </a:rPr>
                        <a:t>Includes hate speech detection using SVM, Naïve Bayes, RF, and FastText.</a:t>
                      </a:r>
                      <a:endParaRPr lang="en-US" sz="2200" b="0" i="0" u="none" strike="noStrike">
                        <a:solidFill>
                          <a:schemeClr val="tx1"/>
                        </a:solidFill>
                        <a:effectLst/>
                        <a:latin typeface="Calibri" panose="020F0502020204030204" pitchFamily="34" charset="0"/>
                      </a:endParaRPr>
                    </a:p>
                  </a:txBody>
                  <a:tcPr marL="5202" marR="5202" marT="5202" marB="0" anchor="ctr"/>
                </a:tc>
                <a:tc>
                  <a:txBody>
                    <a:bodyPr/>
                    <a:lstStyle/>
                    <a:p>
                      <a:pPr algn="l" fontAlgn="ctr"/>
                      <a:r>
                        <a:rPr lang="en-US" sz="2200" u="none" strike="noStrike">
                          <a:solidFill>
                            <a:schemeClr val="tx1"/>
                          </a:solidFill>
                          <a:effectLst/>
                        </a:rPr>
                        <a:t>Can be adapted to scam detection by retraining classifiers on scam-related messages.</a:t>
                      </a:r>
                      <a:endParaRPr lang="en-US" sz="2200" b="0" i="0" u="none" strike="noStrike">
                        <a:solidFill>
                          <a:schemeClr val="tx1"/>
                        </a:solidFill>
                        <a:effectLst/>
                        <a:latin typeface="Calibri" panose="020F0502020204030204" pitchFamily="34" charset="0"/>
                      </a:endParaRPr>
                    </a:p>
                  </a:txBody>
                  <a:tcPr marL="5202" marR="5202" marT="5202" marB="0" anchor="ctr"/>
                </a:tc>
                <a:extLst>
                  <a:ext uri="{0D108BD9-81ED-4DB2-BD59-A6C34878D82A}">
                    <a16:rowId xmlns:a16="http://schemas.microsoft.com/office/drawing/2014/main" val="3752619609"/>
                  </a:ext>
                </a:extLst>
              </a:tr>
              <a:tr h="758826">
                <a:tc>
                  <a:txBody>
                    <a:bodyPr/>
                    <a:lstStyle/>
                    <a:p>
                      <a:pPr algn="l" fontAlgn="ctr"/>
                      <a:r>
                        <a:rPr lang="en-SG" sz="2200" u="none" strike="noStrike">
                          <a:solidFill>
                            <a:schemeClr val="tx1"/>
                          </a:solidFill>
                          <a:effectLst/>
                        </a:rPr>
                        <a:t>Paraphrase Classification</a:t>
                      </a:r>
                      <a:endParaRPr lang="en-SG" sz="2200" b="1" i="0" u="none" strike="noStrike">
                        <a:solidFill>
                          <a:schemeClr val="tx1"/>
                        </a:solidFill>
                        <a:effectLst/>
                        <a:latin typeface="Calibri" panose="020F0502020204030204" pitchFamily="34" charset="0"/>
                      </a:endParaRPr>
                    </a:p>
                  </a:txBody>
                  <a:tcPr marL="5202" marR="5202" marT="5202" marB="0" anchor="ctr"/>
                </a:tc>
                <a:tc>
                  <a:txBody>
                    <a:bodyPr/>
                    <a:lstStyle/>
                    <a:p>
                      <a:pPr algn="l" fontAlgn="ctr"/>
                      <a:r>
                        <a:rPr lang="en-US" sz="2200" u="none" strike="noStrike" dirty="0">
                          <a:solidFill>
                            <a:schemeClr val="tx1"/>
                          </a:solidFill>
                          <a:effectLst/>
                        </a:rPr>
                        <a:t>Identifies whether two sentences have similar meanings using Siamese CNN, Bi-LSTM, and RF.</a:t>
                      </a:r>
                      <a:endParaRPr lang="en-US" sz="2200" b="0" i="0" u="none" strike="noStrike" dirty="0">
                        <a:solidFill>
                          <a:schemeClr val="tx1"/>
                        </a:solidFill>
                        <a:effectLst/>
                        <a:latin typeface="Calibri" panose="020F0502020204030204" pitchFamily="34" charset="0"/>
                      </a:endParaRPr>
                    </a:p>
                  </a:txBody>
                  <a:tcPr marL="5202" marR="5202" marT="5202" marB="0" anchor="ctr"/>
                </a:tc>
                <a:tc>
                  <a:txBody>
                    <a:bodyPr/>
                    <a:lstStyle/>
                    <a:p>
                      <a:pPr algn="l" fontAlgn="ctr"/>
                      <a:r>
                        <a:rPr lang="en-US" sz="2200" u="none" strike="noStrike" dirty="0">
                          <a:solidFill>
                            <a:schemeClr val="tx1"/>
                          </a:solidFill>
                          <a:effectLst/>
                        </a:rPr>
                        <a:t>Helps detect variations of common scam messages used in different contexts.</a:t>
                      </a:r>
                      <a:endParaRPr lang="en-US" sz="2200" b="0" i="0" u="none" strike="noStrike" dirty="0">
                        <a:solidFill>
                          <a:schemeClr val="tx1"/>
                        </a:solidFill>
                        <a:effectLst/>
                        <a:latin typeface="Calibri" panose="020F0502020204030204" pitchFamily="34" charset="0"/>
                      </a:endParaRPr>
                    </a:p>
                  </a:txBody>
                  <a:tcPr marL="5202" marR="5202" marT="5202" marB="0" anchor="ctr"/>
                </a:tc>
                <a:extLst>
                  <a:ext uri="{0D108BD9-81ED-4DB2-BD59-A6C34878D82A}">
                    <a16:rowId xmlns:a16="http://schemas.microsoft.com/office/drawing/2014/main" val="1393575400"/>
                  </a:ext>
                </a:extLst>
              </a:tr>
              <a:tr h="569119">
                <a:tc>
                  <a:txBody>
                    <a:bodyPr/>
                    <a:lstStyle/>
                    <a:p>
                      <a:pPr algn="l" fontAlgn="ctr"/>
                      <a:r>
                        <a:rPr lang="en-SG" sz="2200" u="none" strike="noStrike">
                          <a:solidFill>
                            <a:schemeClr val="tx1"/>
                          </a:solidFill>
                          <a:effectLst/>
                        </a:rPr>
                        <a:t>Dependency Parsing</a:t>
                      </a:r>
                      <a:endParaRPr lang="en-SG" sz="2200" b="1" i="0" u="none" strike="noStrike">
                        <a:solidFill>
                          <a:schemeClr val="tx1"/>
                        </a:solidFill>
                        <a:effectLst/>
                        <a:latin typeface="Calibri" panose="020F0502020204030204" pitchFamily="34" charset="0"/>
                      </a:endParaRPr>
                    </a:p>
                  </a:txBody>
                  <a:tcPr marL="5202" marR="5202" marT="5202" marB="0" anchor="ctr"/>
                </a:tc>
                <a:tc>
                  <a:txBody>
                    <a:bodyPr/>
                    <a:lstStyle/>
                    <a:p>
                      <a:pPr algn="l" fontAlgn="ctr"/>
                      <a:r>
                        <a:rPr lang="en-US" sz="2200" u="none" strike="noStrike" dirty="0">
                          <a:solidFill>
                            <a:schemeClr val="tx1"/>
                          </a:solidFill>
                          <a:effectLst/>
                        </a:rPr>
                        <a:t>Understands grammatical structures and relationships between words (UAS, LAS models).</a:t>
                      </a:r>
                      <a:endParaRPr lang="en-US" sz="2200" b="0" i="0" u="none" strike="noStrike" dirty="0">
                        <a:solidFill>
                          <a:schemeClr val="tx1"/>
                        </a:solidFill>
                        <a:effectLst/>
                        <a:latin typeface="Calibri" panose="020F0502020204030204" pitchFamily="34" charset="0"/>
                      </a:endParaRPr>
                    </a:p>
                  </a:txBody>
                  <a:tcPr marL="5202" marR="5202" marT="5202" marB="0" anchor="ctr"/>
                </a:tc>
                <a:tc>
                  <a:txBody>
                    <a:bodyPr/>
                    <a:lstStyle/>
                    <a:p>
                      <a:pPr algn="l" fontAlgn="ctr"/>
                      <a:r>
                        <a:rPr lang="en-US" sz="2200" u="none" strike="noStrike" dirty="0">
                          <a:solidFill>
                            <a:schemeClr val="tx1"/>
                          </a:solidFill>
                          <a:effectLst/>
                        </a:rPr>
                        <a:t>Helps in understanding scam message patterns by analyzing linguistic relationships.</a:t>
                      </a:r>
                      <a:endParaRPr lang="en-US" sz="2200" b="0" i="0" u="none" strike="noStrike" dirty="0">
                        <a:solidFill>
                          <a:schemeClr val="tx1"/>
                        </a:solidFill>
                        <a:effectLst/>
                        <a:latin typeface="Calibri" panose="020F0502020204030204" pitchFamily="34" charset="0"/>
                      </a:endParaRPr>
                    </a:p>
                  </a:txBody>
                  <a:tcPr marL="5202" marR="5202" marT="5202" marB="0" anchor="ctr"/>
                </a:tc>
                <a:extLst>
                  <a:ext uri="{0D108BD9-81ED-4DB2-BD59-A6C34878D82A}">
                    <a16:rowId xmlns:a16="http://schemas.microsoft.com/office/drawing/2014/main" val="17986351"/>
                  </a:ext>
                </a:extLst>
              </a:tr>
              <a:tr h="569119">
                <a:tc>
                  <a:txBody>
                    <a:bodyPr/>
                    <a:lstStyle/>
                    <a:p>
                      <a:pPr algn="l" fontAlgn="ctr"/>
                      <a:r>
                        <a:rPr lang="en-SG" sz="2200" u="none" strike="noStrike" dirty="0">
                          <a:solidFill>
                            <a:schemeClr val="tx1"/>
                          </a:solidFill>
                          <a:effectLst/>
                        </a:rPr>
                        <a:t>Spelling Checking</a:t>
                      </a:r>
                      <a:endParaRPr lang="en-SG" sz="2200" b="1" i="0" u="none" strike="noStrike" dirty="0">
                        <a:solidFill>
                          <a:schemeClr val="tx1"/>
                        </a:solidFill>
                        <a:effectLst/>
                        <a:latin typeface="Calibri" panose="020F0502020204030204" pitchFamily="34" charset="0"/>
                      </a:endParaRPr>
                    </a:p>
                  </a:txBody>
                  <a:tcPr marL="5202" marR="5202" marT="5202" marB="0" anchor="ctr"/>
                </a:tc>
                <a:tc>
                  <a:txBody>
                    <a:bodyPr/>
                    <a:lstStyle/>
                    <a:p>
                      <a:pPr algn="l" fontAlgn="ctr"/>
                      <a:r>
                        <a:rPr lang="en-US" sz="2200" u="none" strike="noStrike">
                          <a:solidFill>
                            <a:schemeClr val="tx1"/>
                          </a:solidFill>
                          <a:effectLst/>
                        </a:rPr>
                        <a:t>Detects and corrects spelling errors using SymSpell and Damerau-Levenshtein methods.</a:t>
                      </a:r>
                      <a:endParaRPr lang="en-US" sz="2200" b="0" i="0" u="none" strike="noStrike">
                        <a:solidFill>
                          <a:schemeClr val="tx1"/>
                        </a:solidFill>
                        <a:effectLst/>
                        <a:latin typeface="Calibri" panose="020F0502020204030204" pitchFamily="34" charset="0"/>
                      </a:endParaRPr>
                    </a:p>
                  </a:txBody>
                  <a:tcPr marL="5202" marR="5202" marT="5202" marB="0" anchor="ctr"/>
                </a:tc>
                <a:tc>
                  <a:txBody>
                    <a:bodyPr/>
                    <a:lstStyle/>
                    <a:p>
                      <a:pPr algn="l" fontAlgn="ctr"/>
                      <a:r>
                        <a:rPr lang="en-US" sz="2200" u="none" strike="noStrike" dirty="0">
                          <a:solidFill>
                            <a:schemeClr val="tx1"/>
                          </a:solidFill>
                          <a:effectLst/>
                        </a:rPr>
                        <a:t>Scam messages often contain misspellings to evade detection—this tool can help normalize such messages for better classification.</a:t>
                      </a:r>
                      <a:endParaRPr lang="en-US" sz="2200" b="0" i="0" u="none" strike="noStrike" dirty="0">
                        <a:solidFill>
                          <a:schemeClr val="tx1"/>
                        </a:solidFill>
                        <a:effectLst/>
                        <a:latin typeface="Calibri" panose="020F0502020204030204" pitchFamily="34" charset="0"/>
                      </a:endParaRPr>
                    </a:p>
                  </a:txBody>
                  <a:tcPr marL="5202" marR="5202" marT="5202" marB="0" anchor="ctr"/>
                </a:tc>
                <a:extLst>
                  <a:ext uri="{0D108BD9-81ED-4DB2-BD59-A6C34878D82A}">
                    <a16:rowId xmlns:a16="http://schemas.microsoft.com/office/drawing/2014/main" val="1371337881"/>
                  </a:ext>
                </a:extLst>
              </a:tr>
              <a:tr h="569119">
                <a:tc>
                  <a:txBody>
                    <a:bodyPr/>
                    <a:lstStyle/>
                    <a:p>
                      <a:pPr algn="l" fontAlgn="ctr"/>
                      <a:r>
                        <a:rPr lang="en-SG" sz="2200" u="none" strike="noStrike">
                          <a:solidFill>
                            <a:schemeClr val="tx1"/>
                          </a:solidFill>
                          <a:effectLst/>
                        </a:rPr>
                        <a:t>String Similarity</a:t>
                      </a:r>
                      <a:endParaRPr lang="en-SG" sz="2200" b="1" i="0" u="none" strike="noStrike">
                        <a:solidFill>
                          <a:schemeClr val="tx1"/>
                        </a:solidFill>
                        <a:effectLst/>
                        <a:latin typeface="Calibri" panose="020F0502020204030204" pitchFamily="34" charset="0"/>
                      </a:endParaRPr>
                    </a:p>
                  </a:txBody>
                  <a:tcPr marL="5202" marR="5202" marT="5202" marB="0" anchor="ctr"/>
                </a:tc>
                <a:tc>
                  <a:txBody>
                    <a:bodyPr/>
                    <a:lstStyle/>
                    <a:p>
                      <a:pPr algn="l" fontAlgn="ctr"/>
                      <a:r>
                        <a:rPr lang="en-US" sz="2200" u="none" strike="noStrike">
                          <a:solidFill>
                            <a:schemeClr val="tx1"/>
                          </a:solidFill>
                          <a:effectLst/>
                        </a:rPr>
                        <a:t>Measures similarity between words using Levenshtein, Damerau-Levenshtein, Jaccard, and cosine similarity.</a:t>
                      </a:r>
                      <a:endParaRPr lang="en-US" sz="2200" b="0" i="0" u="none" strike="noStrike">
                        <a:solidFill>
                          <a:schemeClr val="tx1"/>
                        </a:solidFill>
                        <a:effectLst/>
                        <a:latin typeface="Calibri" panose="020F0502020204030204" pitchFamily="34" charset="0"/>
                      </a:endParaRPr>
                    </a:p>
                  </a:txBody>
                  <a:tcPr marL="5202" marR="5202" marT="5202" marB="0" anchor="ctr"/>
                </a:tc>
                <a:tc>
                  <a:txBody>
                    <a:bodyPr/>
                    <a:lstStyle/>
                    <a:p>
                      <a:pPr algn="l" fontAlgn="ctr"/>
                      <a:r>
                        <a:rPr lang="en-US" sz="2200" u="none" strike="noStrike" dirty="0">
                          <a:solidFill>
                            <a:schemeClr val="tx1"/>
                          </a:solidFill>
                          <a:effectLst/>
                        </a:rPr>
                        <a:t>Helps match scam messages with known scam patterns, even if they are slightly modified.</a:t>
                      </a:r>
                      <a:endParaRPr lang="en-US" sz="2200" b="0" i="0" u="none" strike="noStrike" dirty="0">
                        <a:solidFill>
                          <a:schemeClr val="tx1"/>
                        </a:solidFill>
                        <a:effectLst/>
                        <a:latin typeface="Calibri" panose="020F0502020204030204" pitchFamily="34" charset="0"/>
                      </a:endParaRPr>
                    </a:p>
                  </a:txBody>
                  <a:tcPr marL="5202" marR="5202" marT="5202" marB="0" anchor="ctr"/>
                </a:tc>
                <a:extLst>
                  <a:ext uri="{0D108BD9-81ED-4DB2-BD59-A6C34878D82A}">
                    <a16:rowId xmlns:a16="http://schemas.microsoft.com/office/drawing/2014/main" val="966239358"/>
                  </a:ext>
                </a:extLst>
              </a:tr>
              <a:tr h="569119">
                <a:tc>
                  <a:txBody>
                    <a:bodyPr/>
                    <a:lstStyle/>
                    <a:p>
                      <a:pPr algn="l" fontAlgn="ctr"/>
                      <a:r>
                        <a:rPr lang="en-SG" sz="2200" u="none" strike="noStrike">
                          <a:solidFill>
                            <a:schemeClr val="tx1"/>
                          </a:solidFill>
                          <a:effectLst/>
                        </a:rPr>
                        <a:t>Machine Translation</a:t>
                      </a:r>
                      <a:endParaRPr lang="en-SG" sz="2200" b="1" i="0" u="none" strike="noStrike">
                        <a:solidFill>
                          <a:schemeClr val="tx1"/>
                        </a:solidFill>
                        <a:effectLst/>
                        <a:latin typeface="Calibri" panose="020F0502020204030204" pitchFamily="34" charset="0"/>
                      </a:endParaRPr>
                    </a:p>
                  </a:txBody>
                  <a:tcPr marL="5202" marR="5202" marT="5202" marB="0" anchor="ctr"/>
                </a:tc>
                <a:tc>
                  <a:txBody>
                    <a:bodyPr/>
                    <a:lstStyle/>
                    <a:p>
                      <a:pPr algn="l" fontAlgn="ctr"/>
                      <a:r>
                        <a:rPr lang="en-US" sz="2200" u="none" strike="noStrike">
                          <a:solidFill>
                            <a:schemeClr val="tx1"/>
                          </a:solidFill>
                          <a:effectLst/>
                        </a:rPr>
                        <a:t>Supports Myanmar-English and other ethnic languages translations with statistical and neural models.</a:t>
                      </a:r>
                      <a:endParaRPr lang="en-US" sz="2200" b="0" i="0" u="none" strike="noStrike">
                        <a:solidFill>
                          <a:schemeClr val="tx1"/>
                        </a:solidFill>
                        <a:effectLst/>
                        <a:latin typeface="Calibri" panose="020F0502020204030204" pitchFamily="34" charset="0"/>
                      </a:endParaRPr>
                    </a:p>
                  </a:txBody>
                  <a:tcPr marL="5202" marR="5202" marT="5202" marB="0" anchor="ctr"/>
                </a:tc>
                <a:tc>
                  <a:txBody>
                    <a:bodyPr/>
                    <a:lstStyle/>
                    <a:p>
                      <a:pPr algn="l" fontAlgn="ctr"/>
                      <a:r>
                        <a:rPr lang="en-US" sz="2200" u="none" strike="noStrike" dirty="0">
                          <a:solidFill>
                            <a:schemeClr val="tx1"/>
                          </a:solidFill>
                          <a:effectLst/>
                        </a:rPr>
                        <a:t>Useful for detecting scams across multiple dialects and languages used in Myanmar.</a:t>
                      </a:r>
                      <a:endParaRPr lang="en-US" sz="2200" b="0" i="0" u="none" strike="noStrike" dirty="0">
                        <a:solidFill>
                          <a:schemeClr val="tx1"/>
                        </a:solidFill>
                        <a:effectLst/>
                        <a:latin typeface="Calibri" panose="020F0502020204030204" pitchFamily="34" charset="0"/>
                      </a:endParaRPr>
                    </a:p>
                  </a:txBody>
                  <a:tcPr marL="5202" marR="5202" marT="5202" marB="0" anchor="ctr"/>
                </a:tc>
                <a:extLst>
                  <a:ext uri="{0D108BD9-81ED-4DB2-BD59-A6C34878D82A}">
                    <a16:rowId xmlns:a16="http://schemas.microsoft.com/office/drawing/2014/main" val="3059694601"/>
                  </a:ext>
                </a:extLst>
              </a:tr>
            </a:tbl>
          </a:graphicData>
        </a:graphic>
      </p:graphicFrame>
      <p:sp>
        <p:nvSpPr>
          <p:cNvPr id="18" name="TextBox 7">
            <a:extLst>
              <a:ext uri="{FF2B5EF4-FFF2-40B4-BE49-F238E27FC236}">
                <a16:creationId xmlns:a16="http://schemas.microsoft.com/office/drawing/2014/main" id="{45EA663D-233E-4CC1-A0E6-DF95D711E6D6}"/>
              </a:ext>
            </a:extLst>
          </p:cNvPr>
          <p:cNvSpPr txBox="1"/>
          <p:nvPr/>
        </p:nvSpPr>
        <p:spPr>
          <a:xfrm>
            <a:off x="1087024" y="1028700"/>
            <a:ext cx="16535400" cy="769441"/>
          </a:xfrm>
          <a:prstGeom prst="rect">
            <a:avLst/>
          </a:prstGeom>
        </p:spPr>
        <p:txBody>
          <a:bodyPr wrap="square" lIns="0" tIns="0" rIns="0" bIns="0" rtlCol="0" anchor="t">
            <a:spAutoFit/>
          </a:bodyPr>
          <a:lstStyle/>
          <a:p>
            <a:r>
              <a:rPr lang="en-US" sz="5000" b="1" dirty="0"/>
              <a:t>What does </a:t>
            </a:r>
            <a:r>
              <a:rPr lang="en-US" sz="5000" b="1" dirty="0" err="1"/>
              <a:t>myNLP</a:t>
            </a:r>
            <a:r>
              <a:rPr lang="en-US" sz="5000" b="1" dirty="0"/>
              <a:t> support?</a:t>
            </a:r>
          </a:p>
        </p:txBody>
      </p:sp>
    </p:spTree>
    <p:extLst>
      <p:ext uri="{BB962C8B-B14F-4D97-AF65-F5344CB8AC3E}">
        <p14:creationId xmlns:p14="http://schemas.microsoft.com/office/powerpoint/2010/main" val="2744369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CD2DC"/>
        </a:solidFill>
        <a:effectLst/>
      </p:bgPr>
    </p:bg>
    <p:spTree>
      <p:nvGrpSpPr>
        <p:cNvPr id="1" name=""/>
        <p:cNvGrpSpPr/>
        <p:nvPr/>
      </p:nvGrpSpPr>
      <p:grpSpPr>
        <a:xfrm>
          <a:off x="0" y="0"/>
          <a:ext cx="0" cy="0"/>
          <a:chOff x="0" y="0"/>
          <a:chExt cx="0" cy="0"/>
        </a:xfrm>
      </p:grpSpPr>
      <p:grpSp>
        <p:nvGrpSpPr>
          <p:cNvPr id="2" name="Group 2"/>
          <p:cNvGrpSpPr/>
          <p:nvPr/>
        </p:nvGrpSpPr>
        <p:grpSpPr>
          <a:xfrm>
            <a:off x="665576" y="581778"/>
            <a:ext cx="16956848" cy="9123443"/>
            <a:chOff x="0" y="0"/>
            <a:chExt cx="4466001" cy="2402882"/>
          </a:xfrm>
        </p:grpSpPr>
        <p:sp>
          <p:nvSpPr>
            <p:cNvPr id="3" name="Freeform 3"/>
            <p:cNvSpPr/>
            <p:nvPr/>
          </p:nvSpPr>
          <p:spPr>
            <a:xfrm>
              <a:off x="0" y="0"/>
              <a:ext cx="4466001" cy="2402882"/>
            </a:xfrm>
            <a:custGeom>
              <a:avLst/>
              <a:gdLst/>
              <a:ahLst/>
              <a:cxnLst/>
              <a:rect l="l" t="t" r="r" b="b"/>
              <a:pathLst>
                <a:path w="4466001" h="2402882">
                  <a:moveTo>
                    <a:pt x="0" y="0"/>
                  </a:moveTo>
                  <a:lnTo>
                    <a:pt x="4466001" y="0"/>
                  </a:lnTo>
                  <a:lnTo>
                    <a:pt x="4466001" y="2402882"/>
                  </a:lnTo>
                  <a:lnTo>
                    <a:pt x="0" y="2402882"/>
                  </a:lnTo>
                  <a:close/>
                </a:path>
              </a:pathLst>
            </a:custGeom>
            <a:solidFill>
              <a:srgbClr val="F1F1F1"/>
            </a:solidFill>
            <a:ln w="28575" cap="sq">
              <a:solidFill>
                <a:srgbClr val="000000"/>
              </a:solidFill>
              <a:prstDash val="solid"/>
              <a:miter/>
            </a:ln>
          </p:spPr>
        </p:sp>
        <p:sp>
          <p:nvSpPr>
            <p:cNvPr id="4" name="TextBox 4"/>
            <p:cNvSpPr txBox="1"/>
            <p:nvPr/>
          </p:nvSpPr>
          <p:spPr>
            <a:xfrm>
              <a:off x="0" y="-38100"/>
              <a:ext cx="4466001" cy="2440982"/>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1371600" y="2476500"/>
            <a:ext cx="14249400" cy="4557017"/>
          </a:xfrm>
          <a:prstGeom prst="rect">
            <a:avLst/>
          </a:prstGeom>
        </p:spPr>
        <p:txBody>
          <a:bodyPr wrap="square" lIns="0" tIns="0" rIns="0" bIns="0" rtlCol="0" anchor="t">
            <a:spAutoFit/>
          </a:bodyPr>
          <a:lstStyle/>
          <a:p>
            <a:pPr algn="l">
              <a:lnSpc>
                <a:spcPct val="150000"/>
              </a:lnSpc>
              <a:buFont typeface="Arial" panose="020B0604020202020204" pitchFamily="34" charset="0"/>
              <a:buChar char="•"/>
            </a:pPr>
            <a:r>
              <a:rPr lang="en-US" sz="2500" b="1" i="0" dirty="0">
                <a:effectLst/>
              </a:rPr>
              <a:t>Introduction</a:t>
            </a:r>
          </a:p>
          <a:p>
            <a:pPr algn="l">
              <a:lnSpc>
                <a:spcPct val="150000"/>
              </a:lnSpc>
              <a:buFont typeface="Arial" panose="020B0604020202020204" pitchFamily="34" charset="0"/>
              <a:buChar char="•"/>
            </a:pPr>
            <a:r>
              <a:rPr lang="en-US" sz="2500" b="1" dirty="0"/>
              <a:t>Discussing the literature review key takeaway </a:t>
            </a:r>
          </a:p>
          <a:p>
            <a:pPr algn="l">
              <a:lnSpc>
                <a:spcPct val="150000"/>
              </a:lnSpc>
              <a:buFont typeface="Arial" panose="020B0604020202020204" pitchFamily="34" charset="0"/>
              <a:buChar char="•"/>
            </a:pPr>
            <a:r>
              <a:rPr lang="en-US" sz="2500" b="1" dirty="0"/>
              <a:t>Proposing the project details</a:t>
            </a:r>
          </a:p>
          <a:p>
            <a:pPr marL="800100" lvl="1" indent="-342900">
              <a:lnSpc>
                <a:spcPct val="150000"/>
              </a:lnSpc>
              <a:buFont typeface="Wingdings" panose="05000000000000000000" pitchFamily="2" charset="2"/>
              <a:buChar char="q"/>
            </a:pPr>
            <a:r>
              <a:rPr lang="en-US" sz="2500" b="1" dirty="0"/>
              <a:t>Data collection</a:t>
            </a:r>
          </a:p>
          <a:p>
            <a:pPr marL="800100" lvl="1" indent="-342900">
              <a:lnSpc>
                <a:spcPct val="150000"/>
              </a:lnSpc>
              <a:buFont typeface="Wingdings" panose="05000000000000000000" pitchFamily="2" charset="2"/>
              <a:buChar char="q"/>
            </a:pPr>
            <a:r>
              <a:rPr lang="en-US" sz="2500" b="1" dirty="0"/>
              <a:t>Feature Extraction</a:t>
            </a:r>
          </a:p>
          <a:p>
            <a:pPr marL="800100" lvl="1" indent="-342900">
              <a:lnSpc>
                <a:spcPct val="150000"/>
              </a:lnSpc>
              <a:buFont typeface="Wingdings" panose="05000000000000000000" pitchFamily="2" charset="2"/>
              <a:buChar char="q"/>
            </a:pPr>
            <a:r>
              <a:rPr lang="en-US" sz="2500" b="1" dirty="0"/>
              <a:t>Proposed Models</a:t>
            </a:r>
          </a:p>
          <a:p>
            <a:pPr marL="800100" lvl="1" indent="-342900">
              <a:lnSpc>
                <a:spcPct val="150000"/>
              </a:lnSpc>
              <a:buFont typeface="Wingdings" panose="05000000000000000000" pitchFamily="2" charset="2"/>
              <a:buChar char="q"/>
            </a:pPr>
            <a:r>
              <a:rPr lang="en-US" sz="2500" b="1" dirty="0"/>
              <a:t>Model evaluation</a:t>
            </a:r>
          </a:p>
          <a:p>
            <a:pPr marL="800100" lvl="1" indent="-342900">
              <a:lnSpc>
                <a:spcPct val="150000"/>
              </a:lnSpc>
              <a:buFont typeface="Wingdings" panose="05000000000000000000" pitchFamily="2" charset="2"/>
              <a:buChar char="q"/>
            </a:pPr>
            <a:r>
              <a:rPr lang="en-US" sz="2500" b="1" dirty="0"/>
              <a:t>Future Work</a:t>
            </a:r>
            <a:endParaRPr lang="en-US" sz="2500" dirty="0"/>
          </a:p>
        </p:txBody>
      </p:sp>
      <p:sp>
        <p:nvSpPr>
          <p:cNvPr id="7" name="TextBox 7"/>
          <p:cNvSpPr txBox="1"/>
          <p:nvPr/>
        </p:nvSpPr>
        <p:spPr>
          <a:xfrm>
            <a:off x="1087024" y="1039666"/>
            <a:ext cx="16535400" cy="1107996"/>
          </a:xfrm>
          <a:prstGeom prst="rect">
            <a:avLst/>
          </a:prstGeom>
        </p:spPr>
        <p:txBody>
          <a:bodyPr wrap="square" lIns="0" tIns="0" rIns="0" bIns="0" rtlCol="0" anchor="t">
            <a:spAutoFit/>
          </a:bodyPr>
          <a:lstStyle/>
          <a:p>
            <a:pPr algn="l"/>
            <a:r>
              <a:rPr lang="en-SG" sz="7200" b="1" i="0" dirty="0">
                <a:solidFill>
                  <a:srgbClr val="404040"/>
                </a:solidFill>
                <a:effectLst/>
              </a:rPr>
              <a:t>Content</a:t>
            </a:r>
          </a:p>
        </p:txBody>
      </p:sp>
    </p:spTree>
    <p:extLst>
      <p:ext uri="{BB962C8B-B14F-4D97-AF65-F5344CB8AC3E}">
        <p14:creationId xmlns:p14="http://schemas.microsoft.com/office/powerpoint/2010/main" val="41561714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CCD2DC"/>
        </a:solidFill>
        <a:effectLst/>
      </p:bgPr>
    </p:bg>
    <p:spTree>
      <p:nvGrpSpPr>
        <p:cNvPr id="1" name=""/>
        <p:cNvGrpSpPr/>
        <p:nvPr/>
      </p:nvGrpSpPr>
      <p:grpSpPr>
        <a:xfrm>
          <a:off x="0" y="0"/>
          <a:ext cx="0" cy="0"/>
          <a:chOff x="0" y="0"/>
          <a:chExt cx="0" cy="0"/>
        </a:xfrm>
      </p:grpSpPr>
      <p:grpSp>
        <p:nvGrpSpPr>
          <p:cNvPr id="2" name="Group 2"/>
          <p:cNvGrpSpPr/>
          <p:nvPr/>
        </p:nvGrpSpPr>
        <p:grpSpPr>
          <a:xfrm>
            <a:off x="665576" y="581778"/>
            <a:ext cx="16956848" cy="9123443"/>
            <a:chOff x="0" y="0"/>
            <a:chExt cx="4466001" cy="2402882"/>
          </a:xfrm>
        </p:grpSpPr>
        <p:sp>
          <p:nvSpPr>
            <p:cNvPr id="3" name="Freeform 3"/>
            <p:cNvSpPr/>
            <p:nvPr/>
          </p:nvSpPr>
          <p:spPr>
            <a:xfrm>
              <a:off x="0" y="0"/>
              <a:ext cx="4466001" cy="2402882"/>
            </a:xfrm>
            <a:custGeom>
              <a:avLst/>
              <a:gdLst/>
              <a:ahLst/>
              <a:cxnLst/>
              <a:rect l="l" t="t" r="r" b="b"/>
              <a:pathLst>
                <a:path w="4466001" h="2402882">
                  <a:moveTo>
                    <a:pt x="0" y="0"/>
                  </a:moveTo>
                  <a:lnTo>
                    <a:pt x="4466001" y="0"/>
                  </a:lnTo>
                  <a:lnTo>
                    <a:pt x="4466001" y="2402882"/>
                  </a:lnTo>
                  <a:lnTo>
                    <a:pt x="0" y="2402882"/>
                  </a:lnTo>
                  <a:close/>
                </a:path>
              </a:pathLst>
            </a:custGeom>
            <a:solidFill>
              <a:srgbClr val="F1F1F1"/>
            </a:solidFill>
            <a:ln w="28575" cap="sq">
              <a:solidFill>
                <a:srgbClr val="000000"/>
              </a:solidFill>
              <a:prstDash val="solid"/>
              <a:miter/>
            </a:ln>
          </p:spPr>
        </p:sp>
        <p:sp>
          <p:nvSpPr>
            <p:cNvPr id="4" name="TextBox 4"/>
            <p:cNvSpPr txBox="1"/>
            <p:nvPr/>
          </p:nvSpPr>
          <p:spPr>
            <a:xfrm>
              <a:off x="0" y="-38100"/>
              <a:ext cx="4466001" cy="2440982"/>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1087024" y="621836"/>
            <a:ext cx="16535400" cy="769441"/>
          </a:xfrm>
          <a:prstGeom prst="rect">
            <a:avLst/>
          </a:prstGeom>
        </p:spPr>
        <p:txBody>
          <a:bodyPr wrap="square" lIns="0" tIns="0" rIns="0" bIns="0" rtlCol="0" anchor="t">
            <a:spAutoFit/>
          </a:bodyPr>
          <a:lstStyle/>
          <a:p>
            <a:pPr algn="l"/>
            <a:r>
              <a:rPr lang="en-SG" sz="5000" b="1" i="0" dirty="0">
                <a:effectLst/>
              </a:rPr>
              <a:t> Feature Extraction Techniques</a:t>
            </a:r>
          </a:p>
        </p:txBody>
      </p:sp>
      <p:sp>
        <p:nvSpPr>
          <p:cNvPr id="10" name="TextBox 9">
            <a:extLst>
              <a:ext uri="{FF2B5EF4-FFF2-40B4-BE49-F238E27FC236}">
                <a16:creationId xmlns:a16="http://schemas.microsoft.com/office/drawing/2014/main" id="{AF8B1446-BDBB-4DBD-9F33-8AF66D35A950}"/>
              </a:ext>
            </a:extLst>
          </p:cNvPr>
          <p:cNvSpPr txBox="1"/>
          <p:nvPr/>
        </p:nvSpPr>
        <p:spPr>
          <a:xfrm>
            <a:off x="1524000" y="1006556"/>
            <a:ext cx="15011400" cy="8940909"/>
          </a:xfrm>
          <a:prstGeom prst="rect">
            <a:avLst/>
          </a:prstGeom>
          <a:noFill/>
        </p:spPr>
        <p:txBody>
          <a:bodyPr wrap="square">
            <a:spAutoFit/>
          </a:bodyPr>
          <a:lstStyle/>
          <a:p>
            <a:pPr marL="0" marR="0" lvl="0" indent="0" algn="l" defTabSz="914400" rtl="0" eaLnBrk="0" fontAlgn="base" latinLnBrk="0" hangingPunct="0">
              <a:spcBef>
                <a:spcPct val="0"/>
              </a:spcBef>
              <a:spcAft>
                <a:spcPct val="0"/>
              </a:spcAft>
              <a:buClrTx/>
              <a:buSzTx/>
              <a:buFontTx/>
              <a:buNone/>
              <a:tabLst/>
            </a:pPr>
            <a:endParaRPr kumimoji="0" lang="en-US" altLang="en-US" sz="2500" b="0" i="0" u="none" strike="noStrike" cap="none" normalizeH="0" baseline="0" dirty="0">
              <a:ln>
                <a:noFill/>
              </a:ln>
              <a:effectLst/>
            </a:endParaRPr>
          </a:p>
          <a:p>
            <a:pPr marL="0" marR="0" lvl="0" indent="0" algn="l" defTabSz="914400" rtl="0" eaLnBrk="0" fontAlgn="base" latinLnBrk="0" hangingPunct="0">
              <a:spcBef>
                <a:spcPct val="0"/>
              </a:spcBef>
              <a:spcAft>
                <a:spcPct val="0"/>
              </a:spcAft>
              <a:buClrTx/>
              <a:buSzTx/>
              <a:buFontTx/>
              <a:buChar char="•"/>
              <a:tabLst/>
            </a:pPr>
            <a:r>
              <a:rPr kumimoji="0" lang="en-US" altLang="en-US" sz="2500" b="1" i="0" u="none" strike="noStrike" cap="none" normalizeH="0" baseline="0" dirty="0">
                <a:ln>
                  <a:noFill/>
                </a:ln>
                <a:effectLst/>
                <a:cs typeface="Inter" panose="020B0604020202020204" charset="0"/>
              </a:rPr>
              <a:t>TF-IDF (Baseline):</a:t>
            </a:r>
            <a:endParaRPr kumimoji="0" lang="en-US" altLang="en-US" sz="2500" b="0" i="0" u="none" strike="noStrike" cap="none" normalizeH="0" baseline="0" dirty="0">
              <a:ln>
                <a:noFill/>
              </a:ln>
              <a:effectLst/>
              <a:cs typeface="Inter" panose="020B0604020202020204" charset="0"/>
            </a:endParaRPr>
          </a:p>
          <a:p>
            <a:pPr marL="457200" marR="0" lvl="1" indent="0" algn="l" defTabSz="914400" rtl="0" eaLnBrk="0" fontAlgn="base" latinLnBrk="0" hangingPunct="0">
              <a:spcBef>
                <a:spcPct val="0"/>
              </a:spcBef>
              <a:spcAft>
                <a:spcPct val="0"/>
              </a:spcAft>
              <a:buClrTx/>
              <a:buSzTx/>
              <a:buFontTx/>
              <a:buChar char="•"/>
              <a:tabLst/>
            </a:pPr>
            <a:r>
              <a:rPr kumimoji="0" lang="en-US" altLang="en-US" sz="2500" b="1" i="0" u="none" strike="noStrike" cap="none" normalizeH="0" baseline="0" dirty="0">
                <a:ln>
                  <a:noFill/>
                </a:ln>
                <a:effectLst/>
                <a:cs typeface="Inter" panose="020B0604020202020204" charset="0"/>
              </a:rPr>
              <a:t>What it does:</a:t>
            </a:r>
            <a:r>
              <a:rPr kumimoji="0" lang="en-US" altLang="en-US" sz="2500" b="0" i="0" u="none" strike="noStrike" cap="none" normalizeH="0" baseline="0" dirty="0">
                <a:ln>
                  <a:noFill/>
                </a:ln>
                <a:effectLst/>
                <a:cs typeface="Inter" panose="020B0604020202020204" charset="0"/>
              </a:rPr>
              <a:t> Computes the importance of a word in a document relative to a corpus.</a:t>
            </a:r>
          </a:p>
          <a:p>
            <a:pPr marL="457200" marR="0" lvl="1" indent="0" algn="l" defTabSz="914400" rtl="0" eaLnBrk="0" fontAlgn="base" latinLnBrk="0" hangingPunct="0">
              <a:spcBef>
                <a:spcPct val="0"/>
              </a:spcBef>
              <a:spcAft>
                <a:spcPct val="0"/>
              </a:spcAft>
              <a:buClrTx/>
              <a:buSzTx/>
              <a:buFontTx/>
              <a:buChar char="•"/>
              <a:tabLst/>
            </a:pPr>
            <a:r>
              <a:rPr kumimoji="0" lang="en-US" altLang="en-US" sz="2500" b="1" i="0" u="none" strike="noStrike" cap="none" normalizeH="0" baseline="0" dirty="0">
                <a:ln>
                  <a:noFill/>
                </a:ln>
                <a:solidFill>
                  <a:schemeClr val="tx1"/>
                </a:solidFill>
                <a:effectLst/>
              </a:rPr>
              <a:t>N-grams (bigrams, trigrams)</a:t>
            </a:r>
            <a:r>
              <a:rPr kumimoji="0" lang="en-US" altLang="en-US" sz="2500" b="0" i="0" u="none" strike="noStrike" cap="none" normalizeH="0" baseline="0" dirty="0">
                <a:ln>
                  <a:noFill/>
                </a:ln>
                <a:solidFill>
                  <a:schemeClr val="tx1"/>
                </a:solidFill>
                <a:effectLst/>
              </a:rPr>
              <a:t>: Capture more context beyond single words.</a:t>
            </a:r>
          </a:p>
          <a:p>
            <a:pPr marL="457200" marR="0" lvl="1" indent="0" algn="l" defTabSz="914400" rtl="0" eaLnBrk="0" fontAlgn="base" latinLnBrk="0" hangingPunct="0">
              <a:spcBef>
                <a:spcPct val="0"/>
              </a:spcBef>
              <a:spcAft>
                <a:spcPct val="0"/>
              </a:spcAft>
              <a:buClrTx/>
              <a:buSzTx/>
              <a:buFontTx/>
              <a:buChar char="•"/>
              <a:tabLst/>
            </a:pPr>
            <a:r>
              <a:rPr kumimoji="0" lang="en-US" altLang="en-US" sz="2500" b="1" i="0" u="none" strike="noStrike" cap="none" normalizeH="0" baseline="0" dirty="0">
                <a:ln>
                  <a:noFill/>
                </a:ln>
                <a:solidFill>
                  <a:schemeClr val="tx1"/>
                </a:solidFill>
                <a:effectLst/>
              </a:rPr>
              <a:t>Character-level TF-IDF</a:t>
            </a:r>
            <a:r>
              <a:rPr kumimoji="0" lang="en-US" altLang="en-US" sz="2500" b="0" i="0" u="none" strike="noStrike" cap="none" normalizeH="0" baseline="0" dirty="0">
                <a:ln>
                  <a:noFill/>
                </a:ln>
                <a:solidFill>
                  <a:schemeClr val="tx1"/>
                </a:solidFill>
                <a:effectLst/>
              </a:rPr>
              <a:t>: Helps with spelling variations and scam-specific word patterns. </a:t>
            </a:r>
            <a:endParaRPr kumimoji="0" lang="en-US" altLang="en-US" sz="2500" b="0" i="0" u="none" strike="noStrike" cap="none" normalizeH="0" baseline="0" dirty="0">
              <a:ln>
                <a:noFill/>
              </a:ln>
              <a:effectLst/>
              <a:cs typeface="Inter" panose="020B0604020202020204" charset="0"/>
            </a:endParaRPr>
          </a:p>
          <a:p>
            <a:pPr marL="457200" marR="0" lvl="1" indent="0" algn="l" defTabSz="914400" rtl="0" eaLnBrk="0" fontAlgn="base" latinLnBrk="0" hangingPunct="0">
              <a:spcBef>
                <a:spcPct val="0"/>
              </a:spcBef>
              <a:spcAft>
                <a:spcPct val="0"/>
              </a:spcAft>
              <a:buClrTx/>
              <a:buSzTx/>
              <a:buFontTx/>
              <a:buChar char="•"/>
              <a:tabLst/>
            </a:pPr>
            <a:r>
              <a:rPr kumimoji="0" lang="en-US" altLang="en-US" sz="2500" b="1" i="0" u="none" strike="noStrike" cap="none" normalizeH="0" baseline="0" dirty="0">
                <a:ln>
                  <a:noFill/>
                </a:ln>
                <a:effectLst/>
                <a:cs typeface="Inter" panose="020B0604020202020204" charset="0"/>
              </a:rPr>
              <a:t>Why use it:</a:t>
            </a:r>
            <a:r>
              <a:rPr kumimoji="0" lang="en-US" altLang="en-US" sz="2500" b="0" i="0" u="none" strike="noStrike" cap="none" normalizeH="0" baseline="0" dirty="0">
                <a:ln>
                  <a:noFill/>
                </a:ln>
                <a:effectLst/>
                <a:cs typeface="Inter" panose="020B0604020202020204" charset="0"/>
              </a:rPr>
              <a:t> Simple, interpretable, and effective for text classification tasks.</a:t>
            </a:r>
          </a:p>
          <a:p>
            <a:pPr marL="457200" marR="0" lvl="1" indent="0" algn="l" defTabSz="914400" rtl="0" eaLnBrk="0" fontAlgn="base" latinLnBrk="0" hangingPunct="0">
              <a:spcBef>
                <a:spcPct val="0"/>
              </a:spcBef>
              <a:spcAft>
                <a:spcPct val="0"/>
              </a:spcAft>
              <a:buClrTx/>
              <a:buSzTx/>
              <a:buFontTx/>
              <a:buChar char="•"/>
              <a:tabLst/>
            </a:pPr>
            <a:r>
              <a:rPr kumimoji="0" lang="en-US" altLang="en-US" sz="2500" b="1" i="0" u="none" strike="noStrike" cap="none" normalizeH="0" baseline="0" dirty="0">
                <a:ln>
                  <a:noFill/>
                </a:ln>
                <a:effectLst/>
                <a:cs typeface="Inter" panose="020B0604020202020204" charset="0"/>
              </a:rPr>
              <a:t>Implementation:</a:t>
            </a:r>
            <a:r>
              <a:rPr kumimoji="0" lang="en-US" altLang="en-US" sz="2500" b="0" i="0" u="none" strike="noStrike" cap="none" normalizeH="0" baseline="0" dirty="0">
                <a:ln>
                  <a:noFill/>
                </a:ln>
                <a:effectLst/>
                <a:cs typeface="Inter" panose="020B0604020202020204" charset="0"/>
              </a:rPr>
              <a:t> Use scikit-</a:t>
            </a:r>
            <a:r>
              <a:rPr kumimoji="0" lang="en-US" altLang="en-US" sz="2500" b="0" i="0" u="none" strike="noStrike" cap="none" normalizeH="0" baseline="0" dirty="0" err="1">
                <a:ln>
                  <a:noFill/>
                </a:ln>
                <a:effectLst/>
                <a:cs typeface="Inter" panose="020B0604020202020204" charset="0"/>
              </a:rPr>
              <a:t>learn’s</a:t>
            </a:r>
            <a:r>
              <a:rPr kumimoji="0" lang="en-US" altLang="en-US" sz="2500" b="0" i="0" u="none" strike="noStrike" cap="none" normalizeH="0" baseline="0" dirty="0">
                <a:ln>
                  <a:noFill/>
                </a:ln>
                <a:effectLst/>
                <a:cs typeface="Inter" panose="020B0604020202020204" charset="0"/>
              </a:rPr>
              <a:t> </a:t>
            </a:r>
            <a:r>
              <a:rPr kumimoji="0" lang="en-US" altLang="en-US" sz="2500" b="0" i="0" u="none" strike="noStrike" cap="none" normalizeH="0" baseline="0" dirty="0" err="1">
                <a:ln>
                  <a:noFill/>
                </a:ln>
                <a:effectLst/>
                <a:cs typeface="Inter" panose="020B0604020202020204" charset="0"/>
              </a:rPr>
              <a:t>TfidfVectorizer</a:t>
            </a:r>
            <a:r>
              <a:rPr kumimoji="0" lang="en-US" altLang="en-US" sz="2500" b="0" i="0" u="none" strike="noStrike" cap="none" normalizeH="0" baseline="0" dirty="0">
                <a:ln>
                  <a:noFill/>
                </a:ln>
                <a:effectLst/>
                <a:cs typeface="Inter" panose="020B0604020202020204" charset="0"/>
              </a:rPr>
              <a:t> for Burmese text.</a:t>
            </a:r>
          </a:p>
          <a:p>
            <a:pPr marL="457200" marR="0" lvl="1" indent="0" algn="l" defTabSz="914400" rtl="0" eaLnBrk="0" fontAlgn="base" latinLnBrk="0" hangingPunct="0">
              <a:spcBef>
                <a:spcPct val="0"/>
              </a:spcBef>
              <a:spcAft>
                <a:spcPct val="0"/>
              </a:spcAft>
              <a:buClrTx/>
              <a:buSzTx/>
              <a:tabLst/>
            </a:pPr>
            <a:endParaRPr kumimoji="0" lang="en-US" altLang="en-US" sz="2500" b="0" i="0" u="none" strike="noStrike" cap="none" normalizeH="0" baseline="0" dirty="0">
              <a:ln>
                <a:noFill/>
              </a:ln>
              <a:effectLst/>
              <a:cs typeface="Inter" panose="020B0604020202020204" charset="0"/>
            </a:endParaRPr>
          </a:p>
          <a:p>
            <a:pPr marL="0" marR="0" lvl="0" indent="0" algn="l" defTabSz="914400" rtl="0" eaLnBrk="0" fontAlgn="base" latinLnBrk="0" hangingPunct="0">
              <a:spcBef>
                <a:spcPct val="0"/>
              </a:spcBef>
              <a:spcAft>
                <a:spcPct val="0"/>
              </a:spcAft>
              <a:buClrTx/>
              <a:buSzTx/>
              <a:buFontTx/>
              <a:buChar char="•"/>
              <a:tabLst/>
            </a:pPr>
            <a:r>
              <a:rPr kumimoji="0" lang="en-US" altLang="en-US" sz="2500" b="1" i="0" u="none" strike="noStrike" cap="none" normalizeH="0" baseline="0" dirty="0">
                <a:ln>
                  <a:noFill/>
                </a:ln>
                <a:effectLst/>
                <a:cs typeface="Inter" panose="020B0604020202020204" charset="0"/>
              </a:rPr>
              <a:t>Word2Vec:</a:t>
            </a:r>
            <a:endParaRPr kumimoji="0" lang="en-US" altLang="en-US" sz="2500" b="0" i="0" u="none" strike="noStrike" cap="none" normalizeH="0" baseline="0" dirty="0">
              <a:ln>
                <a:noFill/>
              </a:ln>
              <a:effectLst/>
              <a:cs typeface="Inter" panose="020B0604020202020204" charset="0"/>
            </a:endParaRPr>
          </a:p>
          <a:p>
            <a:pPr marL="457200" marR="0" lvl="1" indent="0" algn="l" defTabSz="914400" rtl="0" eaLnBrk="0" fontAlgn="base" latinLnBrk="0" hangingPunct="0">
              <a:spcBef>
                <a:spcPct val="0"/>
              </a:spcBef>
              <a:spcAft>
                <a:spcPct val="0"/>
              </a:spcAft>
              <a:buClrTx/>
              <a:buSzTx/>
              <a:buFontTx/>
              <a:buChar char="•"/>
              <a:tabLst/>
            </a:pPr>
            <a:r>
              <a:rPr kumimoji="0" lang="en-US" altLang="en-US" sz="2500" b="1" i="0" u="none" strike="noStrike" cap="none" normalizeH="0" baseline="0" dirty="0">
                <a:ln>
                  <a:noFill/>
                </a:ln>
                <a:effectLst/>
                <a:cs typeface="Inter" panose="020B0604020202020204" charset="0"/>
              </a:rPr>
              <a:t>What it does:</a:t>
            </a:r>
            <a:r>
              <a:rPr kumimoji="0" lang="en-US" altLang="en-US" sz="2500" b="0" i="0" u="none" strike="noStrike" cap="none" normalizeH="0" baseline="0" dirty="0">
                <a:ln>
                  <a:noFill/>
                </a:ln>
                <a:effectLst/>
                <a:cs typeface="Inter" panose="020B0604020202020204" charset="0"/>
              </a:rPr>
              <a:t> Generates dense vector representations of words based on context.</a:t>
            </a:r>
          </a:p>
          <a:p>
            <a:pPr marL="457200" marR="0" lvl="1" indent="0" algn="l" defTabSz="914400" rtl="0" eaLnBrk="0" fontAlgn="base" latinLnBrk="0" hangingPunct="0">
              <a:spcBef>
                <a:spcPct val="0"/>
              </a:spcBef>
              <a:spcAft>
                <a:spcPct val="0"/>
              </a:spcAft>
              <a:buClrTx/>
              <a:buSzTx/>
              <a:buFontTx/>
              <a:buChar char="•"/>
              <a:tabLst/>
            </a:pPr>
            <a:r>
              <a:rPr kumimoji="0" lang="en-US" altLang="en-US" sz="2500" b="1" i="0" u="none" strike="noStrike" cap="none" normalizeH="0" baseline="0" dirty="0">
                <a:ln>
                  <a:noFill/>
                </a:ln>
                <a:effectLst/>
                <a:cs typeface="Inter" panose="020B0604020202020204" charset="0"/>
              </a:rPr>
              <a:t>Why use it:</a:t>
            </a:r>
            <a:r>
              <a:rPr kumimoji="0" lang="en-US" altLang="en-US" sz="2500" b="0" i="0" u="none" strike="noStrike" cap="none" normalizeH="0" baseline="0" dirty="0">
                <a:ln>
                  <a:noFill/>
                </a:ln>
                <a:effectLst/>
                <a:cs typeface="Inter" panose="020B0604020202020204" charset="0"/>
              </a:rPr>
              <a:t> Captures semantic relationships between words.</a:t>
            </a:r>
          </a:p>
          <a:p>
            <a:pPr marL="457200" marR="0" lvl="1" indent="0" algn="l" defTabSz="914400" rtl="0" eaLnBrk="0" fontAlgn="base" latinLnBrk="0" hangingPunct="0">
              <a:spcBef>
                <a:spcPct val="0"/>
              </a:spcBef>
              <a:spcAft>
                <a:spcPct val="0"/>
              </a:spcAft>
              <a:buClrTx/>
              <a:buSzTx/>
              <a:buFontTx/>
              <a:buChar char="•"/>
              <a:tabLst/>
            </a:pPr>
            <a:r>
              <a:rPr kumimoji="0" lang="en-US" altLang="en-US" sz="2500" b="1" i="0" u="none" strike="noStrike" cap="none" normalizeH="0" baseline="0" dirty="0">
                <a:ln>
                  <a:noFill/>
                </a:ln>
                <a:effectLst/>
                <a:cs typeface="Inter" panose="020B0604020202020204" charset="0"/>
              </a:rPr>
              <a:t>Implementation:</a:t>
            </a:r>
            <a:r>
              <a:rPr kumimoji="0" lang="en-US" altLang="en-US" sz="2500" b="0" i="0" u="none" strike="noStrike" cap="none" normalizeH="0" baseline="0" dirty="0">
                <a:ln>
                  <a:noFill/>
                </a:ln>
                <a:effectLst/>
                <a:cs typeface="Inter" panose="020B0604020202020204" charset="0"/>
              </a:rPr>
              <a:t> Train Word2Vec on Burmese text or use pre-trained embeddings if available.</a:t>
            </a:r>
          </a:p>
          <a:p>
            <a:pPr marL="457200" marR="0" lvl="1" indent="0" algn="l" defTabSz="914400" rtl="0" eaLnBrk="0" fontAlgn="base" latinLnBrk="0" hangingPunct="0">
              <a:spcBef>
                <a:spcPct val="0"/>
              </a:spcBef>
              <a:spcAft>
                <a:spcPct val="0"/>
              </a:spcAft>
              <a:buClrTx/>
              <a:buSzTx/>
              <a:tabLst/>
            </a:pPr>
            <a:endParaRPr kumimoji="0" lang="en-US" altLang="en-US" sz="2500" b="0" i="0" u="none" strike="noStrike" cap="none" normalizeH="0" baseline="0" dirty="0">
              <a:ln>
                <a:noFill/>
              </a:ln>
              <a:effectLst/>
              <a:cs typeface="Inter" panose="020B0604020202020204" charset="0"/>
            </a:endParaRPr>
          </a:p>
          <a:p>
            <a:pPr marL="0" marR="0" lvl="0" indent="0" algn="l" defTabSz="914400" rtl="0" eaLnBrk="0" fontAlgn="base" latinLnBrk="0" hangingPunct="0">
              <a:spcBef>
                <a:spcPct val="0"/>
              </a:spcBef>
              <a:spcAft>
                <a:spcPct val="0"/>
              </a:spcAft>
              <a:buClrTx/>
              <a:buSzTx/>
              <a:buFontTx/>
              <a:buChar char="•"/>
              <a:tabLst/>
            </a:pPr>
            <a:r>
              <a:rPr kumimoji="0" lang="en-US" altLang="en-US" sz="2500" b="1" i="0" u="none" strike="noStrike" cap="none" normalizeH="0" baseline="0" dirty="0" err="1">
                <a:ln>
                  <a:noFill/>
                </a:ln>
                <a:effectLst/>
                <a:cs typeface="Inter" panose="020B0604020202020204" charset="0"/>
              </a:rPr>
              <a:t>GloVe</a:t>
            </a:r>
            <a:r>
              <a:rPr kumimoji="0" lang="en-US" altLang="en-US" sz="2500" b="1" i="0" u="none" strike="noStrike" cap="none" normalizeH="0" baseline="0" dirty="0">
                <a:ln>
                  <a:noFill/>
                </a:ln>
                <a:effectLst/>
                <a:cs typeface="Inter" panose="020B0604020202020204" charset="0"/>
              </a:rPr>
              <a:t>:</a:t>
            </a:r>
            <a:endParaRPr kumimoji="0" lang="en-US" altLang="en-US" sz="2500" b="0" i="0" u="none" strike="noStrike" cap="none" normalizeH="0" baseline="0" dirty="0">
              <a:ln>
                <a:noFill/>
              </a:ln>
              <a:effectLst/>
              <a:cs typeface="Inter" panose="020B0604020202020204" charset="0"/>
            </a:endParaRPr>
          </a:p>
          <a:p>
            <a:pPr marL="457200" marR="0" lvl="1" indent="0" algn="l" defTabSz="914400" rtl="0" eaLnBrk="0" fontAlgn="base" latinLnBrk="0" hangingPunct="0">
              <a:spcBef>
                <a:spcPct val="0"/>
              </a:spcBef>
              <a:spcAft>
                <a:spcPct val="0"/>
              </a:spcAft>
              <a:buClrTx/>
              <a:buSzTx/>
              <a:buFontTx/>
              <a:buChar char="•"/>
              <a:tabLst/>
            </a:pPr>
            <a:r>
              <a:rPr kumimoji="0" lang="en-US" altLang="en-US" sz="2500" b="1" i="0" u="none" strike="noStrike" cap="none" normalizeH="0" baseline="0" dirty="0">
                <a:ln>
                  <a:noFill/>
                </a:ln>
                <a:effectLst/>
                <a:cs typeface="Inter" panose="020B0604020202020204" charset="0"/>
              </a:rPr>
              <a:t>What it does:</a:t>
            </a:r>
            <a:r>
              <a:rPr kumimoji="0" lang="en-US" altLang="en-US" sz="2500" b="0" i="0" u="none" strike="noStrike" cap="none" normalizeH="0" baseline="0" dirty="0">
                <a:ln>
                  <a:noFill/>
                </a:ln>
                <a:effectLst/>
                <a:cs typeface="Inter" panose="020B0604020202020204" charset="0"/>
              </a:rPr>
              <a:t> Learns word embeddings by factorizing a word co-occurrence matrix.</a:t>
            </a:r>
          </a:p>
          <a:p>
            <a:pPr marL="457200" marR="0" lvl="1" indent="0" algn="l" defTabSz="914400" rtl="0" eaLnBrk="0" fontAlgn="base" latinLnBrk="0" hangingPunct="0">
              <a:spcBef>
                <a:spcPct val="0"/>
              </a:spcBef>
              <a:spcAft>
                <a:spcPct val="0"/>
              </a:spcAft>
              <a:buClrTx/>
              <a:buSzTx/>
              <a:buFontTx/>
              <a:buChar char="•"/>
              <a:tabLst/>
            </a:pPr>
            <a:r>
              <a:rPr kumimoji="0" lang="en-US" altLang="en-US" sz="2500" b="1" i="0" u="none" strike="noStrike" cap="none" normalizeH="0" baseline="0" dirty="0">
                <a:ln>
                  <a:noFill/>
                </a:ln>
                <a:effectLst/>
                <a:cs typeface="Inter" panose="020B0604020202020204" charset="0"/>
              </a:rPr>
              <a:t>Why use it:</a:t>
            </a:r>
            <a:r>
              <a:rPr kumimoji="0" lang="en-US" altLang="en-US" sz="2500" b="0" i="0" u="none" strike="noStrike" cap="none" normalizeH="0" baseline="0" dirty="0">
                <a:ln>
                  <a:noFill/>
                </a:ln>
                <a:effectLst/>
                <a:cs typeface="Inter" panose="020B0604020202020204" charset="0"/>
              </a:rPr>
              <a:t> Combines the benefits of global and local context.</a:t>
            </a:r>
          </a:p>
          <a:p>
            <a:pPr marL="457200" marR="0" lvl="1" indent="0" algn="l" defTabSz="914400" rtl="0" eaLnBrk="0" fontAlgn="base" latinLnBrk="0" hangingPunct="0">
              <a:spcBef>
                <a:spcPct val="0"/>
              </a:spcBef>
              <a:spcAft>
                <a:spcPct val="0"/>
              </a:spcAft>
              <a:buClrTx/>
              <a:buSzTx/>
              <a:buFontTx/>
              <a:buChar char="•"/>
              <a:tabLst/>
            </a:pPr>
            <a:r>
              <a:rPr kumimoji="0" lang="en-US" altLang="en-US" sz="2500" b="1" i="0" u="none" strike="noStrike" cap="none" normalizeH="0" baseline="0" dirty="0">
                <a:ln>
                  <a:noFill/>
                </a:ln>
                <a:effectLst/>
                <a:cs typeface="Inter" panose="020B0604020202020204" charset="0"/>
              </a:rPr>
              <a:t>Implementation:</a:t>
            </a:r>
            <a:r>
              <a:rPr kumimoji="0" lang="en-US" altLang="en-US" sz="2500" b="0" i="0" u="none" strike="noStrike" cap="none" normalizeH="0" baseline="0" dirty="0">
                <a:ln>
                  <a:noFill/>
                </a:ln>
                <a:effectLst/>
                <a:cs typeface="Inter" panose="020B0604020202020204" charset="0"/>
              </a:rPr>
              <a:t> Use pre-trained </a:t>
            </a:r>
            <a:r>
              <a:rPr kumimoji="0" lang="en-US" altLang="en-US" sz="2500" b="0" i="0" u="none" strike="noStrike" cap="none" normalizeH="0" baseline="0" dirty="0" err="1">
                <a:ln>
                  <a:noFill/>
                </a:ln>
                <a:effectLst/>
                <a:cs typeface="Inter" panose="020B0604020202020204" charset="0"/>
              </a:rPr>
              <a:t>GloVe</a:t>
            </a:r>
            <a:r>
              <a:rPr kumimoji="0" lang="en-US" altLang="en-US" sz="2500" b="0" i="0" u="none" strike="noStrike" cap="none" normalizeH="0" baseline="0" dirty="0">
                <a:ln>
                  <a:noFill/>
                </a:ln>
                <a:effectLst/>
                <a:cs typeface="Inter" panose="020B0604020202020204" charset="0"/>
              </a:rPr>
              <a:t> embeddings or train on Burmese text.</a:t>
            </a:r>
          </a:p>
          <a:p>
            <a:pPr marL="457200" marR="0" lvl="1" indent="0" algn="l" defTabSz="914400" rtl="0" eaLnBrk="0" fontAlgn="base" latinLnBrk="0" hangingPunct="0">
              <a:spcBef>
                <a:spcPct val="0"/>
              </a:spcBef>
              <a:spcAft>
                <a:spcPct val="0"/>
              </a:spcAft>
              <a:buClrTx/>
              <a:buSzTx/>
              <a:tabLst/>
            </a:pPr>
            <a:endParaRPr kumimoji="0" lang="en-US" altLang="en-US" sz="2500" b="0" i="0" u="none" strike="noStrike" cap="none" normalizeH="0" baseline="0" dirty="0">
              <a:ln>
                <a:noFill/>
              </a:ln>
              <a:effectLst/>
              <a:cs typeface="Inter" panose="020B0604020202020204" charset="0"/>
            </a:endParaRPr>
          </a:p>
          <a:p>
            <a:pPr marL="0" marR="0" lvl="0" indent="0" algn="l" defTabSz="914400" rtl="0" eaLnBrk="0" fontAlgn="base" latinLnBrk="0" hangingPunct="0">
              <a:spcBef>
                <a:spcPct val="0"/>
              </a:spcBef>
              <a:spcAft>
                <a:spcPct val="0"/>
              </a:spcAft>
              <a:buClrTx/>
              <a:buSzTx/>
              <a:buFontTx/>
              <a:buChar char="•"/>
              <a:tabLst/>
            </a:pPr>
            <a:r>
              <a:rPr kumimoji="0" lang="en-US" altLang="en-US" sz="2500" b="1" i="0" u="none" strike="noStrike" cap="none" normalizeH="0" baseline="0" dirty="0" err="1">
                <a:ln>
                  <a:noFill/>
                </a:ln>
                <a:effectLst/>
                <a:cs typeface="Inter" panose="020B0604020202020204" charset="0"/>
              </a:rPr>
              <a:t>FastText</a:t>
            </a:r>
            <a:r>
              <a:rPr kumimoji="0" lang="en-US" altLang="en-US" sz="2500" b="1" i="0" u="none" strike="noStrike" cap="none" normalizeH="0" baseline="0" dirty="0">
                <a:ln>
                  <a:noFill/>
                </a:ln>
                <a:effectLst/>
                <a:cs typeface="Inter" panose="020B0604020202020204" charset="0"/>
              </a:rPr>
              <a:t>:</a:t>
            </a:r>
            <a:endParaRPr kumimoji="0" lang="en-US" altLang="en-US" sz="2500" b="0" i="0" u="none" strike="noStrike" cap="none" normalizeH="0" baseline="0" dirty="0">
              <a:ln>
                <a:noFill/>
              </a:ln>
              <a:effectLst/>
              <a:cs typeface="Inter" panose="020B0604020202020204" charset="0"/>
            </a:endParaRPr>
          </a:p>
          <a:p>
            <a:pPr marL="457200" marR="0" lvl="1" indent="0" algn="l" defTabSz="914400" rtl="0" eaLnBrk="0" fontAlgn="base" latinLnBrk="0" hangingPunct="0">
              <a:spcBef>
                <a:spcPct val="0"/>
              </a:spcBef>
              <a:spcAft>
                <a:spcPct val="0"/>
              </a:spcAft>
              <a:buClrTx/>
              <a:buSzTx/>
              <a:buFontTx/>
              <a:buChar char="•"/>
              <a:tabLst/>
            </a:pPr>
            <a:r>
              <a:rPr kumimoji="0" lang="en-US" altLang="en-US" sz="2500" b="1" i="0" u="none" strike="noStrike" cap="none" normalizeH="0" baseline="0" dirty="0">
                <a:ln>
                  <a:noFill/>
                </a:ln>
                <a:effectLst/>
                <a:cs typeface="Inter" panose="020B0604020202020204" charset="0"/>
              </a:rPr>
              <a:t>What it does:</a:t>
            </a:r>
            <a:r>
              <a:rPr kumimoji="0" lang="en-US" altLang="en-US" sz="2500" b="0" i="0" u="none" strike="noStrike" cap="none" normalizeH="0" baseline="0" dirty="0">
                <a:ln>
                  <a:noFill/>
                </a:ln>
                <a:effectLst/>
                <a:cs typeface="Inter" panose="020B0604020202020204" charset="0"/>
              </a:rPr>
              <a:t> Extends Word2Vec by incorporating </a:t>
            </a:r>
            <a:r>
              <a:rPr kumimoji="0" lang="en-US" altLang="en-US" sz="2500" b="0" i="0" u="none" strike="noStrike" cap="none" normalizeH="0" baseline="0" dirty="0" err="1">
                <a:ln>
                  <a:noFill/>
                </a:ln>
                <a:effectLst/>
                <a:cs typeface="Inter" panose="020B0604020202020204" charset="0"/>
              </a:rPr>
              <a:t>subword</a:t>
            </a:r>
            <a:r>
              <a:rPr kumimoji="0" lang="en-US" altLang="en-US" sz="2500" b="0" i="0" u="none" strike="noStrike" cap="none" normalizeH="0" baseline="0" dirty="0">
                <a:ln>
                  <a:noFill/>
                </a:ln>
                <a:effectLst/>
                <a:cs typeface="Inter" panose="020B0604020202020204" charset="0"/>
              </a:rPr>
              <a:t> information (character n-grams).</a:t>
            </a:r>
          </a:p>
          <a:p>
            <a:pPr marL="457200" marR="0" lvl="1" indent="0" algn="l" defTabSz="914400" rtl="0" eaLnBrk="0" fontAlgn="base" latinLnBrk="0" hangingPunct="0">
              <a:spcBef>
                <a:spcPct val="0"/>
              </a:spcBef>
              <a:spcAft>
                <a:spcPct val="0"/>
              </a:spcAft>
              <a:buClrTx/>
              <a:buSzTx/>
              <a:buFontTx/>
              <a:buChar char="•"/>
              <a:tabLst/>
            </a:pPr>
            <a:r>
              <a:rPr kumimoji="0" lang="en-US" altLang="en-US" sz="2500" b="1" i="0" u="none" strike="noStrike" cap="none" normalizeH="0" baseline="0" dirty="0">
                <a:ln>
                  <a:noFill/>
                </a:ln>
                <a:effectLst/>
                <a:cs typeface="Inter" panose="020B0604020202020204" charset="0"/>
              </a:rPr>
              <a:t>Why use it:</a:t>
            </a:r>
            <a:r>
              <a:rPr kumimoji="0" lang="en-US" altLang="en-US" sz="2500" b="0" i="0" u="none" strike="noStrike" cap="none" normalizeH="0" baseline="0" dirty="0">
                <a:ln>
                  <a:noFill/>
                </a:ln>
                <a:effectLst/>
                <a:cs typeface="Inter" panose="020B0604020202020204" charset="0"/>
              </a:rPr>
              <a:t> Handles out-of-vocabulary words and is robust for morphologically rich languages like Burmese.</a:t>
            </a:r>
          </a:p>
          <a:p>
            <a:pPr marL="457200" marR="0" lvl="1" indent="0" algn="l" defTabSz="914400" rtl="0" eaLnBrk="0" fontAlgn="base" latinLnBrk="0" hangingPunct="0">
              <a:spcBef>
                <a:spcPct val="0"/>
              </a:spcBef>
              <a:spcAft>
                <a:spcPct val="0"/>
              </a:spcAft>
              <a:buClrTx/>
              <a:buSzTx/>
              <a:buFontTx/>
              <a:buChar char="•"/>
              <a:tabLst/>
            </a:pPr>
            <a:r>
              <a:rPr kumimoji="0" lang="en-US" altLang="en-US" sz="2500" b="1" i="0" u="none" strike="noStrike" cap="none" normalizeH="0" baseline="0" dirty="0">
                <a:ln>
                  <a:noFill/>
                </a:ln>
                <a:effectLst/>
                <a:cs typeface="Inter" panose="020B0604020202020204" charset="0"/>
              </a:rPr>
              <a:t>Implementation:</a:t>
            </a:r>
            <a:r>
              <a:rPr kumimoji="0" lang="en-US" altLang="en-US" sz="2500" b="0" i="0" u="none" strike="noStrike" cap="none" normalizeH="0" baseline="0" dirty="0">
                <a:ln>
                  <a:noFill/>
                </a:ln>
                <a:effectLst/>
                <a:cs typeface="Inter" panose="020B0604020202020204" charset="0"/>
              </a:rPr>
              <a:t> Train </a:t>
            </a:r>
            <a:r>
              <a:rPr kumimoji="0" lang="en-US" altLang="en-US" sz="2500" b="0" i="0" u="none" strike="noStrike" cap="none" normalizeH="0" baseline="0" dirty="0" err="1">
                <a:ln>
                  <a:noFill/>
                </a:ln>
                <a:effectLst/>
                <a:cs typeface="Inter" panose="020B0604020202020204" charset="0"/>
              </a:rPr>
              <a:t>FastText</a:t>
            </a:r>
            <a:r>
              <a:rPr kumimoji="0" lang="en-US" altLang="en-US" sz="2500" b="0" i="0" u="none" strike="noStrike" cap="none" normalizeH="0" baseline="0" dirty="0">
                <a:ln>
                  <a:noFill/>
                </a:ln>
                <a:effectLst/>
                <a:cs typeface="Inter" panose="020B0604020202020204" charset="0"/>
              </a:rPr>
              <a:t> on Burmese text or use pre-trained embeddings.</a:t>
            </a:r>
          </a:p>
          <a:p>
            <a:pPr marL="0" marR="0" lvl="0" indent="0" algn="l" defTabSz="914400" rtl="0" eaLnBrk="0" fontAlgn="base" latinLnBrk="0" hangingPunct="0">
              <a:spcBef>
                <a:spcPct val="0"/>
              </a:spcBef>
              <a:spcAft>
                <a:spcPct val="0"/>
              </a:spcAft>
              <a:buClrTx/>
              <a:buSzTx/>
              <a:buFontTx/>
              <a:buNone/>
              <a:tabLst/>
            </a:pPr>
            <a:endParaRPr kumimoji="0" lang="en-US" altLang="en-US" sz="2500" b="0" i="0" u="none" strike="noStrike" cap="none" normalizeH="0" baseline="0" dirty="0">
              <a:ln>
                <a:noFill/>
              </a:ln>
              <a:effectLst/>
            </a:endParaRPr>
          </a:p>
        </p:txBody>
      </p:sp>
    </p:spTree>
    <p:extLst>
      <p:ext uri="{BB962C8B-B14F-4D97-AF65-F5344CB8AC3E}">
        <p14:creationId xmlns:p14="http://schemas.microsoft.com/office/powerpoint/2010/main" val="16851719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CCD2DC"/>
        </a:solidFill>
        <a:effectLst/>
      </p:bgPr>
    </p:bg>
    <p:spTree>
      <p:nvGrpSpPr>
        <p:cNvPr id="1" name=""/>
        <p:cNvGrpSpPr/>
        <p:nvPr/>
      </p:nvGrpSpPr>
      <p:grpSpPr>
        <a:xfrm>
          <a:off x="0" y="0"/>
          <a:ext cx="0" cy="0"/>
          <a:chOff x="0" y="0"/>
          <a:chExt cx="0" cy="0"/>
        </a:xfrm>
      </p:grpSpPr>
      <p:grpSp>
        <p:nvGrpSpPr>
          <p:cNvPr id="2" name="Group 2"/>
          <p:cNvGrpSpPr/>
          <p:nvPr/>
        </p:nvGrpSpPr>
        <p:grpSpPr>
          <a:xfrm>
            <a:off x="665576" y="581778"/>
            <a:ext cx="16956848" cy="9123443"/>
            <a:chOff x="0" y="0"/>
            <a:chExt cx="4466001" cy="2402882"/>
          </a:xfrm>
        </p:grpSpPr>
        <p:sp>
          <p:nvSpPr>
            <p:cNvPr id="3" name="Freeform 3"/>
            <p:cNvSpPr/>
            <p:nvPr/>
          </p:nvSpPr>
          <p:spPr>
            <a:xfrm>
              <a:off x="0" y="0"/>
              <a:ext cx="4466001" cy="2402882"/>
            </a:xfrm>
            <a:custGeom>
              <a:avLst/>
              <a:gdLst/>
              <a:ahLst/>
              <a:cxnLst/>
              <a:rect l="l" t="t" r="r" b="b"/>
              <a:pathLst>
                <a:path w="4466001" h="2402882">
                  <a:moveTo>
                    <a:pt x="0" y="0"/>
                  </a:moveTo>
                  <a:lnTo>
                    <a:pt x="4466001" y="0"/>
                  </a:lnTo>
                  <a:lnTo>
                    <a:pt x="4466001" y="2402882"/>
                  </a:lnTo>
                  <a:lnTo>
                    <a:pt x="0" y="2402882"/>
                  </a:lnTo>
                  <a:close/>
                </a:path>
              </a:pathLst>
            </a:custGeom>
            <a:solidFill>
              <a:srgbClr val="F1F1F1"/>
            </a:solidFill>
            <a:ln w="28575" cap="sq">
              <a:solidFill>
                <a:srgbClr val="000000"/>
              </a:solidFill>
              <a:prstDash val="solid"/>
              <a:miter/>
            </a:ln>
          </p:spPr>
        </p:sp>
        <p:sp>
          <p:nvSpPr>
            <p:cNvPr id="4" name="TextBox 4"/>
            <p:cNvSpPr txBox="1"/>
            <p:nvPr/>
          </p:nvSpPr>
          <p:spPr>
            <a:xfrm>
              <a:off x="0" y="-38100"/>
              <a:ext cx="4466001" cy="2440982"/>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1087024" y="1039666"/>
            <a:ext cx="16535400" cy="769441"/>
          </a:xfrm>
          <a:prstGeom prst="rect">
            <a:avLst/>
          </a:prstGeom>
        </p:spPr>
        <p:txBody>
          <a:bodyPr wrap="square" lIns="0" tIns="0" rIns="0" bIns="0" rtlCol="0" anchor="t">
            <a:spAutoFit/>
          </a:bodyPr>
          <a:lstStyle/>
          <a:p>
            <a:pPr algn="l"/>
            <a:r>
              <a:rPr lang="en-SG" sz="5000" b="1" i="0" dirty="0">
                <a:effectLst/>
                <a:latin typeface="+mj-lt"/>
              </a:rPr>
              <a:t>Proposed Model Overview</a:t>
            </a:r>
          </a:p>
        </p:txBody>
      </p:sp>
      <p:sp>
        <p:nvSpPr>
          <p:cNvPr id="8" name="TextBox 7">
            <a:extLst>
              <a:ext uri="{FF2B5EF4-FFF2-40B4-BE49-F238E27FC236}">
                <a16:creationId xmlns:a16="http://schemas.microsoft.com/office/drawing/2014/main" id="{47E8EBB8-7616-4E39-BEB5-6DBAA127A712}"/>
              </a:ext>
            </a:extLst>
          </p:cNvPr>
          <p:cNvSpPr txBox="1"/>
          <p:nvPr/>
        </p:nvSpPr>
        <p:spPr>
          <a:xfrm>
            <a:off x="1419812" y="1801487"/>
            <a:ext cx="15869824" cy="8165184"/>
          </a:xfrm>
          <a:prstGeom prst="rect">
            <a:avLst/>
          </a:prstGeom>
          <a:noFill/>
        </p:spPr>
        <p:txBody>
          <a:bodyPr wrap="square">
            <a:spAutoFit/>
          </a:bodyPr>
          <a:lstStyle/>
          <a:p>
            <a:pPr algn="l">
              <a:lnSpc>
                <a:spcPct val="150000"/>
              </a:lnSpc>
              <a:buFont typeface="Arial" panose="020B0604020202020204" pitchFamily="34" charset="0"/>
              <a:buChar char="•"/>
            </a:pPr>
            <a:r>
              <a:rPr lang="en-US" sz="2200" b="1" i="0" dirty="0">
                <a:effectLst/>
              </a:rPr>
              <a:t>Logistic Regression(Baseline):</a:t>
            </a:r>
            <a:endParaRPr lang="en-US" sz="2200" b="0" i="0" dirty="0">
              <a:effectLst/>
            </a:endParaRPr>
          </a:p>
          <a:p>
            <a:pPr marL="742950" lvl="1" indent="-285750" algn="l">
              <a:lnSpc>
                <a:spcPct val="150000"/>
              </a:lnSpc>
              <a:buFont typeface="Arial" panose="020B0604020202020204" pitchFamily="34" charset="0"/>
              <a:buChar char="•"/>
            </a:pPr>
            <a:r>
              <a:rPr lang="en-US" sz="2200" b="1" i="0" dirty="0">
                <a:effectLst/>
              </a:rPr>
              <a:t>What it does:</a:t>
            </a:r>
            <a:r>
              <a:rPr lang="en-US" sz="2200" b="0" i="0" dirty="0">
                <a:effectLst/>
              </a:rPr>
              <a:t> A linear model for binary or multi-class classification.</a:t>
            </a:r>
          </a:p>
          <a:p>
            <a:pPr marL="742950" lvl="1" indent="-285750" algn="l">
              <a:lnSpc>
                <a:spcPct val="150000"/>
              </a:lnSpc>
              <a:buFont typeface="Arial" panose="020B0604020202020204" pitchFamily="34" charset="0"/>
              <a:buChar char="•"/>
            </a:pPr>
            <a:r>
              <a:rPr lang="en-US" sz="2200" b="1" i="0" dirty="0">
                <a:effectLst/>
              </a:rPr>
              <a:t>Why use it:</a:t>
            </a:r>
            <a:r>
              <a:rPr lang="en-US" sz="2200" b="0" i="0" dirty="0">
                <a:effectLst/>
              </a:rPr>
              <a:t> Simple, fast, and interpretable. Works well with TF-IDF and dense embeddings (Word2Vec, </a:t>
            </a:r>
            <a:r>
              <a:rPr lang="en-US" sz="2200" b="0" i="0" dirty="0" err="1">
                <a:effectLst/>
              </a:rPr>
              <a:t>GloVe</a:t>
            </a:r>
            <a:r>
              <a:rPr lang="en-US" sz="2200" b="0" i="0" dirty="0">
                <a:effectLst/>
              </a:rPr>
              <a:t>, </a:t>
            </a:r>
            <a:r>
              <a:rPr lang="en-US" sz="2200" b="0" i="0" dirty="0" err="1">
                <a:effectLst/>
              </a:rPr>
              <a:t>FastText</a:t>
            </a:r>
            <a:r>
              <a:rPr lang="en-US" sz="2200" b="0" i="0" dirty="0">
                <a:effectLst/>
              </a:rPr>
              <a:t>).</a:t>
            </a:r>
          </a:p>
          <a:p>
            <a:pPr algn="l">
              <a:lnSpc>
                <a:spcPct val="150000"/>
              </a:lnSpc>
              <a:buFont typeface="Arial" panose="020B0604020202020204" pitchFamily="34" charset="0"/>
              <a:buChar char="•"/>
            </a:pPr>
            <a:r>
              <a:rPr lang="en-US" sz="2200" b="1" i="0" dirty="0">
                <a:effectLst/>
              </a:rPr>
              <a:t>Support Vector Machine (SVM):</a:t>
            </a:r>
            <a:endParaRPr lang="en-US" sz="2200" b="0" i="0" dirty="0">
              <a:effectLst/>
            </a:endParaRPr>
          </a:p>
          <a:p>
            <a:pPr marL="742950" lvl="1" indent="-285750" algn="l">
              <a:lnSpc>
                <a:spcPct val="150000"/>
              </a:lnSpc>
              <a:buFont typeface="Arial" panose="020B0604020202020204" pitchFamily="34" charset="0"/>
              <a:buChar char="•"/>
            </a:pPr>
            <a:r>
              <a:rPr lang="en-US" sz="2200" b="1" i="0" dirty="0">
                <a:effectLst/>
              </a:rPr>
              <a:t>What it does:</a:t>
            </a:r>
            <a:r>
              <a:rPr lang="en-US" sz="2200" b="0" i="0" dirty="0">
                <a:effectLst/>
              </a:rPr>
              <a:t> Finds the optimal hyperplane to separate classes.</a:t>
            </a:r>
          </a:p>
          <a:p>
            <a:pPr marL="742950" lvl="1" indent="-285750" algn="l">
              <a:lnSpc>
                <a:spcPct val="150000"/>
              </a:lnSpc>
              <a:buFont typeface="Arial" panose="020B0604020202020204" pitchFamily="34" charset="0"/>
              <a:buChar char="•"/>
            </a:pPr>
            <a:r>
              <a:rPr lang="en-US" sz="2200" b="1" i="0" dirty="0">
                <a:effectLst/>
              </a:rPr>
              <a:t>Why use it:</a:t>
            </a:r>
            <a:r>
              <a:rPr lang="en-US" sz="2200" b="0" i="0" dirty="0">
                <a:effectLst/>
              </a:rPr>
              <a:t> Effective for high-dimensional data (e.g., TF-IDF vectors, dense embeddings).</a:t>
            </a:r>
          </a:p>
          <a:p>
            <a:pPr algn="l">
              <a:lnSpc>
                <a:spcPct val="150000"/>
              </a:lnSpc>
              <a:buFont typeface="Arial" panose="020B0604020202020204" pitchFamily="34" charset="0"/>
              <a:buChar char="•"/>
            </a:pPr>
            <a:r>
              <a:rPr lang="en-US" sz="2200" b="1" i="0" dirty="0">
                <a:effectLst/>
              </a:rPr>
              <a:t>Ensemble Methods (Random Forest, Gradient Boosting):</a:t>
            </a:r>
            <a:endParaRPr lang="en-US" sz="2200" b="0" i="0" dirty="0">
              <a:effectLst/>
            </a:endParaRPr>
          </a:p>
          <a:p>
            <a:pPr marL="742950" lvl="1" indent="-285750" algn="l">
              <a:lnSpc>
                <a:spcPct val="150000"/>
              </a:lnSpc>
              <a:buFont typeface="Arial" panose="020B0604020202020204" pitchFamily="34" charset="0"/>
              <a:buChar char="•"/>
            </a:pPr>
            <a:r>
              <a:rPr lang="en-US" sz="2200" b="1" i="0" dirty="0">
                <a:effectLst/>
              </a:rPr>
              <a:t>What it does:</a:t>
            </a:r>
            <a:r>
              <a:rPr lang="en-US" sz="2200" b="0" i="0" dirty="0">
                <a:effectLst/>
              </a:rPr>
              <a:t> Combines multiple models to improve performance.</a:t>
            </a:r>
          </a:p>
          <a:p>
            <a:pPr marL="742950" lvl="1" indent="-285750" algn="l">
              <a:lnSpc>
                <a:spcPct val="150000"/>
              </a:lnSpc>
              <a:buFont typeface="Arial" panose="020B0604020202020204" pitchFamily="34" charset="0"/>
              <a:buChar char="•"/>
            </a:pPr>
            <a:r>
              <a:rPr lang="en-US" sz="2200" b="1" i="0" dirty="0">
                <a:effectLst/>
              </a:rPr>
              <a:t>Why use it:</a:t>
            </a:r>
            <a:r>
              <a:rPr lang="en-US" sz="2200" b="0" i="0" dirty="0">
                <a:effectLst/>
              </a:rPr>
              <a:t> Reduces overfitting and improves generalization.</a:t>
            </a:r>
          </a:p>
          <a:p>
            <a:pPr algn="l">
              <a:lnSpc>
                <a:spcPct val="150000"/>
              </a:lnSpc>
              <a:buFont typeface="Arial" panose="020B0604020202020204" pitchFamily="34" charset="0"/>
              <a:buChar char="•"/>
            </a:pPr>
            <a:r>
              <a:rPr lang="en-US" sz="2200" b="1" i="0" dirty="0" err="1">
                <a:effectLst/>
              </a:rPr>
              <a:t>XGBoost</a:t>
            </a:r>
            <a:r>
              <a:rPr lang="en-US" sz="2200" b="1" i="0" dirty="0">
                <a:effectLst/>
              </a:rPr>
              <a:t>:</a:t>
            </a:r>
            <a:endParaRPr lang="en-US" sz="2200" b="0" i="0" dirty="0">
              <a:effectLst/>
            </a:endParaRPr>
          </a:p>
          <a:p>
            <a:pPr marL="742950" lvl="1" indent="-285750" algn="l">
              <a:lnSpc>
                <a:spcPct val="150000"/>
              </a:lnSpc>
              <a:buFont typeface="Arial" panose="020B0604020202020204" pitchFamily="34" charset="0"/>
              <a:buChar char="•"/>
            </a:pPr>
            <a:r>
              <a:rPr lang="en-US" sz="2200" b="1" i="0" dirty="0">
                <a:effectLst/>
              </a:rPr>
              <a:t>What it does:</a:t>
            </a:r>
            <a:r>
              <a:rPr lang="en-US" sz="2200" b="0" i="0" dirty="0">
                <a:effectLst/>
              </a:rPr>
              <a:t> An optimized gradient boosting algorithm.</a:t>
            </a:r>
          </a:p>
          <a:p>
            <a:pPr algn="l">
              <a:lnSpc>
                <a:spcPct val="150000"/>
              </a:lnSpc>
            </a:pPr>
            <a:r>
              <a:rPr lang="en-US" sz="2200" b="1" i="0" dirty="0">
                <a:effectLst/>
              </a:rPr>
              <a:t>Why use it:</a:t>
            </a:r>
            <a:r>
              <a:rPr lang="en-US" sz="2200" b="0" i="0" dirty="0">
                <a:effectLst/>
              </a:rPr>
              <a:t> Handles class imbalance and achieves state-of-the-art results.</a:t>
            </a:r>
          </a:p>
          <a:p>
            <a:pPr algn="l">
              <a:lnSpc>
                <a:spcPct val="150000"/>
              </a:lnSpc>
            </a:pPr>
            <a:endParaRPr lang="en-US" sz="2200" dirty="0"/>
          </a:p>
          <a:p>
            <a:pPr>
              <a:lnSpc>
                <a:spcPct val="150000"/>
              </a:lnSpc>
            </a:pPr>
            <a:r>
              <a:rPr lang="en-US" sz="2200" b="0" i="0" dirty="0">
                <a:effectLst/>
              </a:rPr>
              <a:t>We will not touch transformers from </a:t>
            </a:r>
            <a:r>
              <a:rPr lang="en-SG" sz="2200" dirty="0">
                <a:effectLst/>
              </a:rPr>
              <a:t>Hugging Face transformers </a:t>
            </a:r>
            <a:r>
              <a:rPr lang="en-SG" sz="2200" dirty="0"/>
              <a:t>such as </a:t>
            </a:r>
            <a:r>
              <a:rPr lang="en-US" sz="2200" b="1" dirty="0">
                <a:effectLst/>
              </a:rPr>
              <a:t>BERT for Burmese</a:t>
            </a:r>
            <a:r>
              <a:rPr lang="en-SG" sz="2200" dirty="0">
                <a:effectLst/>
              </a:rPr>
              <a:t> or </a:t>
            </a:r>
            <a:r>
              <a:rPr lang="en-US" sz="2200" b="1" dirty="0">
                <a:effectLst/>
              </a:rPr>
              <a:t>XLM-Roberta</a:t>
            </a:r>
            <a:r>
              <a:rPr lang="en-SG" sz="2200" dirty="0">
                <a:effectLst/>
              </a:rPr>
              <a:t> that support Burmese text in this initial phase.</a:t>
            </a:r>
            <a:br>
              <a:rPr lang="en-US" sz="2200" b="0" i="0" dirty="0">
                <a:effectLst/>
              </a:rPr>
            </a:br>
            <a:endParaRPr lang="en-US" sz="2200" b="0" i="0" dirty="0">
              <a:effectLst/>
            </a:endParaRPr>
          </a:p>
        </p:txBody>
      </p:sp>
    </p:spTree>
    <p:extLst>
      <p:ext uri="{BB962C8B-B14F-4D97-AF65-F5344CB8AC3E}">
        <p14:creationId xmlns:p14="http://schemas.microsoft.com/office/powerpoint/2010/main" val="14512419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CCD2DC"/>
        </a:solidFill>
        <a:effectLst/>
      </p:bgPr>
    </p:bg>
    <p:spTree>
      <p:nvGrpSpPr>
        <p:cNvPr id="1" name=""/>
        <p:cNvGrpSpPr/>
        <p:nvPr/>
      </p:nvGrpSpPr>
      <p:grpSpPr>
        <a:xfrm>
          <a:off x="0" y="0"/>
          <a:ext cx="0" cy="0"/>
          <a:chOff x="0" y="0"/>
          <a:chExt cx="0" cy="0"/>
        </a:xfrm>
      </p:grpSpPr>
      <p:grpSp>
        <p:nvGrpSpPr>
          <p:cNvPr id="2" name="Group 2"/>
          <p:cNvGrpSpPr/>
          <p:nvPr/>
        </p:nvGrpSpPr>
        <p:grpSpPr>
          <a:xfrm>
            <a:off x="665576" y="581778"/>
            <a:ext cx="16956848" cy="9123443"/>
            <a:chOff x="0" y="0"/>
            <a:chExt cx="4466001" cy="2402882"/>
          </a:xfrm>
        </p:grpSpPr>
        <p:sp>
          <p:nvSpPr>
            <p:cNvPr id="3" name="Freeform 3"/>
            <p:cNvSpPr/>
            <p:nvPr/>
          </p:nvSpPr>
          <p:spPr>
            <a:xfrm>
              <a:off x="0" y="0"/>
              <a:ext cx="4466001" cy="2402882"/>
            </a:xfrm>
            <a:custGeom>
              <a:avLst/>
              <a:gdLst/>
              <a:ahLst/>
              <a:cxnLst/>
              <a:rect l="l" t="t" r="r" b="b"/>
              <a:pathLst>
                <a:path w="4466001" h="2402882">
                  <a:moveTo>
                    <a:pt x="0" y="0"/>
                  </a:moveTo>
                  <a:lnTo>
                    <a:pt x="4466001" y="0"/>
                  </a:lnTo>
                  <a:lnTo>
                    <a:pt x="4466001" y="2402882"/>
                  </a:lnTo>
                  <a:lnTo>
                    <a:pt x="0" y="2402882"/>
                  </a:lnTo>
                  <a:close/>
                </a:path>
              </a:pathLst>
            </a:custGeom>
            <a:solidFill>
              <a:srgbClr val="F1F1F1"/>
            </a:solidFill>
            <a:ln w="28575" cap="sq">
              <a:solidFill>
                <a:srgbClr val="000000"/>
              </a:solidFill>
              <a:prstDash val="solid"/>
              <a:miter/>
            </a:ln>
          </p:spPr>
        </p:sp>
        <p:sp>
          <p:nvSpPr>
            <p:cNvPr id="4" name="TextBox 4"/>
            <p:cNvSpPr txBox="1"/>
            <p:nvPr/>
          </p:nvSpPr>
          <p:spPr>
            <a:xfrm>
              <a:off x="0" y="-38100"/>
              <a:ext cx="4466001" cy="2440982"/>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1409700" y="1991868"/>
            <a:ext cx="15468600" cy="7040389"/>
          </a:xfrm>
          <a:prstGeom prst="rect">
            <a:avLst/>
          </a:prstGeom>
        </p:spPr>
        <p:txBody>
          <a:bodyPr wrap="square" lIns="0" tIns="0" rIns="0" bIns="0" rtlCol="0" anchor="t">
            <a:spAutoFit/>
          </a:bodyPr>
          <a:lstStyle/>
          <a:p>
            <a:pPr rtl="0" fontAlgn="ctr">
              <a:lnSpc>
                <a:spcPct val="150000"/>
              </a:lnSpc>
              <a:spcBef>
                <a:spcPts val="0"/>
              </a:spcBef>
              <a:spcAft>
                <a:spcPts val="300"/>
              </a:spcAft>
              <a:buFont typeface="+mj-lt"/>
              <a:buAutoNum type="arabicPeriod"/>
            </a:pPr>
            <a:r>
              <a:rPr lang="en-SG" sz="2500" b="1" i="0" dirty="0">
                <a:effectLst/>
              </a:rPr>
              <a:t>Metrics:</a:t>
            </a:r>
          </a:p>
          <a:p>
            <a:pPr marL="742950" lvl="1" indent="-285750" rtl="0" fontAlgn="ctr">
              <a:lnSpc>
                <a:spcPct val="150000"/>
              </a:lnSpc>
              <a:spcBef>
                <a:spcPts val="0"/>
              </a:spcBef>
              <a:spcAft>
                <a:spcPts val="0"/>
              </a:spcAft>
              <a:buFont typeface="Courier New" panose="02070309020205020404" pitchFamily="49" charset="0"/>
              <a:buChar char="o"/>
            </a:pPr>
            <a:r>
              <a:rPr lang="en-SG" sz="2500" i="0" dirty="0">
                <a:effectLst/>
              </a:rPr>
              <a:t>Precision/Recall: Critical for scam detection (e.g., high recall minimizes missed scams).</a:t>
            </a:r>
          </a:p>
          <a:p>
            <a:pPr marL="742950" lvl="1" indent="-285750" rtl="0" fontAlgn="ctr">
              <a:lnSpc>
                <a:spcPct val="150000"/>
              </a:lnSpc>
              <a:spcBef>
                <a:spcPts val="0"/>
              </a:spcBef>
              <a:spcAft>
                <a:spcPts val="0"/>
              </a:spcAft>
              <a:buFont typeface="Courier New" panose="02070309020205020404" pitchFamily="49" charset="0"/>
              <a:buChar char="o"/>
            </a:pPr>
            <a:r>
              <a:rPr lang="en-SG" sz="2500" i="0" dirty="0">
                <a:effectLst/>
              </a:rPr>
              <a:t>F1-Score: Balances precision and recall, especially with class imbalance.</a:t>
            </a:r>
          </a:p>
          <a:p>
            <a:pPr marL="742950" lvl="1" indent="-285750" rtl="0" fontAlgn="ctr">
              <a:lnSpc>
                <a:spcPct val="150000"/>
              </a:lnSpc>
              <a:spcBef>
                <a:spcPts val="0"/>
              </a:spcBef>
              <a:spcAft>
                <a:spcPts val="0"/>
              </a:spcAft>
              <a:buFont typeface="Courier New" panose="02070309020205020404" pitchFamily="49" charset="0"/>
              <a:buChar char="o"/>
            </a:pPr>
            <a:r>
              <a:rPr lang="en-SG" sz="2500" i="0" dirty="0">
                <a:effectLst/>
              </a:rPr>
              <a:t>Confusion Matrix: </a:t>
            </a:r>
            <a:r>
              <a:rPr lang="en-SG" sz="2500" i="0" dirty="0" err="1">
                <a:effectLst/>
              </a:rPr>
              <a:t>Analyze</a:t>
            </a:r>
            <a:r>
              <a:rPr lang="en-SG" sz="2500" i="0" dirty="0">
                <a:effectLst/>
              </a:rPr>
              <a:t> false positives/negatives to refine features.</a:t>
            </a:r>
          </a:p>
          <a:p>
            <a:pPr lvl="1" rtl="0" fontAlgn="ctr">
              <a:lnSpc>
                <a:spcPct val="150000"/>
              </a:lnSpc>
              <a:spcBef>
                <a:spcPts val="0"/>
              </a:spcBef>
              <a:spcAft>
                <a:spcPts val="0"/>
              </a:spcAft>
            </a:pPr>
            <a:endParaRPr lang="en-SG" sz="2500" i="0" dirty="0">
              <a:effectLst/>
            </a:endParaRPr>
          </a:p>
          <a:p>
            <a:pPr rtl="0" fontAlgn="ctr">
              <a:lnSpc>
                <a:spcPct val="150000"/>
              </a:lnSpc>
              <a:spcBef>
                <a:spcPts val="0"/>
              </a:spcBef>
              <a:spcAft>
                <a:spcPts val="300"/>
              </a:spcAft>
              <a:buFont typeface="+mj-lt"/>
              <a:buAutoNum type="arabicPeriod"/>
            </a:pPr>
            <a:r>
              <a:rPr lang="en-SG" sz="2500" b="1" i="0" dirty="0">
                <a:effectLst/>
              </a:rPr>
              <a:t>Validation:</a:t>
            </a:r>
          </a:p>
          <a:p>
            <a:pPr marL="742950" lvl="1" indent="-285750" rtl="0" fontAlgn="ctr">
              <a:lnSpc>
                <a:spcPct val="150000"/>
              </a:lnSpc>
              <a:spcBef>
                <a:spcPts val="0"/>
              </a:spcBef>
              <a:spcAft>
                <a:spcPts val="0"/>
              </a:spcAft>
              <a:buFont typeface="Courier New" panose="02070309020205020404" pitchFamily="49" charset="0"/>
              <a:buChar char="o"/>
            </a:pPr>
            <a:r>
              <a:rPr lang="en-SG" sz="2500" i="0" dirty="0">
                <a:effectLst/>
              </a:rPr>
              <a:t>Use stratified cross-validation to ensure balanced representation.</a:t>
            </a:r>
          </a:p>
          <a:p>
            <a:pPr marL="742950" lvl="1" indent="-285750" rtl="0" fontAlgn="ctr">
              <a:lnSpc>
                <a:spcPct val="150000"/>
              </a:lnSpc>
              <a:spcBef>
                <a:spcPts val="0"/>
              </a:spcBef>
              <a:spcAft>
                <a:spcPts val="0"/>
              </a:spcAft>
              <a:buFont typeface="Courier New" panose="02070309020205020404" pitchFamily="49" charset="0"/>
              <a:buChar char="o"/>
            </a:pPr>
            <a:r>
              <a:rPr lang="en-SG" sz="2500" i="0" dirty="0">
                <a:effectLst/>
              </a:rPr>
              <a:t>Test on a diverse holdout set (include both money-related and general texts).</a:t>
            </a:r>
          </a:p>
          <a:p>
            <a:pPr lvl="1" rtl="0" fontAlgn="ctr">
              <a:lnSpc>
                <a:spcPct val="150000"/>
              </a:lnSpc>
              <a:spcBef>
                <a:spcPts val="0"/>
              </a:spcBef>
              <a:spcAft>
                <a:spcPts val="0"/>
              </a:spcAft>
            </a:pPr>
            <a:endParaRPr lang="en-SG" sz="2500" i="0" dirty="0">
              <a:effectLst/>
            </a:endParaRPr>
          </a:p>
          <a:p>
            <a:pPr rtl="0" fontAlgn="ctr">
              <a:lnSpc>
                <a:spcPct val="150000"/>
              </a:lnSpc>
              <a:spcBef>
                <a:spcPts val="0"/>
              </a:spcBef>
              <a:spcAft>
                <a:spcPts val="300"/>
              </a:spcAft>
              <a:buFont typeface="+mj-lt"/>
              <a:buAutoNum type="arabicPeriod"/>
            </a:pPr>
            <a:r>
              <a:rPr lang="en-SG" sz="2500" b="1" i="0" dirty="0">
                <a:effectLst/>
              </a:rPr>
              <a:t>Error Analysis:</a:t>
            </a:r>
          </a:p>
          <a:p>
            <a:pPr marL="742950" lvl="1" indent="-285750" rtl="0" fontAlgn="ctr">
              <a:lnSpc>
                <a:spcPct val="150000"/>
              </a:lnSpc>
              <a:spcBef>
                <a:spcPts val="0"/>
              </a:spcBef>
              <a:spcAft>
                <a:spcPts val="0"/>
              </a:spcAft>
              <a:buFont typeface="Courier New" panose="02070309020205020404" pitchFamily="49" charset="0"/>
              <a:buChar char="o"/>
            </a:pPr>
            <a:r>
              <a:rPr lang="en-SG" sz="2500" i="0" dirty="0">
                <a:effectLst/>
              </a:rPr>
              <a:t>Identify common failure cases (e.g., legitimate ads flagged as scams due to keywords like "win").</a:t>
            </a:r>
          </a:p>
          <a:p>
            <a:pPr marL="742950" lvl="1" indent="-285750" rtl="0" fontAlgn="ctr">
              <a:lnSpc>
                <a:spcPct val="150000"/>
              </a:lnSpc>
              <a:spcBef>
                <a:spcPts val="0"/>
              </a:spcBef>
              <a:spcAft>
                <a:spcPts val="0"/>
              </a:spcAft>
              <a:buFont typeface="Courier New" panose="02070309020205020404" pitchFamily="49" charset="0"/>
              <a:buChar char="o"/>
            </a:pPr>
            <a:r>
              <a:rPr lang="en-SG" sz="2500" i="0" dirty="0">
                <a:effectLst/>
              </a:rPr>
              <a:t>Adjust feature engineering</a:t>
            </a:r>
          </a:p>
        </p:txBody>
      </p:sp>
      <p:sp>
        <p:nvSpPr>
          <p:cNvPr id="7" name="TextBox 7"/>
          <p:cNvSpPr txBox="1"/>
          <p:nvPr/>
        </p:nvSpPr>
        <p:spPr>
          <a:xfrm>
            <a:off x="1087024" y="1039666"/>
            <a:ext cx="16535400" cy="769441"/>
          </a:xfrm>
          <a:prstGeom prst="rect">
            <a:avLst/>
          </a:prstGeom>
        </p:spPr>
        <p:txBody>
          <a:bodyPr wrap="square" lIns="0" tIns="0" rIns="0" bIns="0" rtlCol="0" anchor="t">
            <a:spAutoFit/>
          </a:bodyPr>
          <a:lstStyle/>
          <a:p>
            <a:pPr marL="0" marR="0">
              <a:spcBef>
                <a:spcPts val="0"/>
              </a:spcBef>
              <a:spcAft>
                <a:spcPts val="0"/>
              </a:spcAft>
            </a:pPr>
            <a:r>
              <a:rPr lang="en-SG" sz="5000" b="1" dirty="0">
                <a:effectLst/>
              </a:rPr>
              <a:t>Model Evaluation Best Practices</a:t>
            </a:r>
            <a:endParaRPr lang="en-SG" sz="5000" dirty="0">
              <a:effectLst/>
            </a:endParaRPr>
          </a:p>
        </p:txBody>
      </p:sp>
    </p:spTree>
    <p:extLst>
      <p:ext uri="{BB962C8B-B14F-4D97-AF65-F5344CB8AC3E}">
        <p14:creationId xmlns:p14="http://schemas.microsoft.com/office/powerpoint/2010/main" val="36927854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CCD2DC"/>
        </a:solidFill>
        <a:effectLst/>
      </p:bgPr>
    </p:bg>
    <p:spTree>
      <p:nvGrpSpPr>
        <p:cNvPr id="1" name=""/>
        <p:cNvGrpSpPr/>
        <p:nvPr/>
      </p:nvGrpSpPr>
      <p:grpSpPr>
        <a:xfrm>
          <a:off x="0" y="0"/>
          <a:ext cx="0" cy="0"/>
          <a:chOff x="0" y="0"/>
          <a:chExt cx="0" cy="0"/>
        </a:xfrm>
      </p:grpSpPr>
      <p:grpSp>
        <p:nvGrpSpPr>
          <p:cNvPr id="2" name="Group 2"/>
          <p:cNvGrpSpPr/>
          <p:nvPr/>
        </p:nvGrpSpPr>
        <p:grpSpPr>
          <a:xfrm>
            <a:off x="665576" y="581778"/>
            <a:ext cx="16956848" cy="9123443"/>
            <a:chOff x="0" y="0"/>
            <a:chExt cx="4466001" cy="2402882"/>
          </a:xfrm>
        </p:grpSpPr>
        <p:sp>
          <p:nvSpPr>
            <p:cNvPr id="3" name="Freeform 3"/>
            <p:cNvSpPr/>
            <p:nvPr/>
          </p:nvSpPr>
          <p:spPr>
            <a:xfrm>
              <a:off x="0" y="0"/>
              <a:ext cx="4466001" cy="2402882"/>
            </a:xfrm>
            <a:custGeom>
              <a:avLst/>
              <a:gdLst/>
              <a:ahLst/>
              <a:cxnLst/>
              <a:rect l="l" t="t" r="r" b="b"/>
              <a:pathLst>
                <a:path w="4466001" h="2402882">
                  <a:moveTo>
                    <a:pt x="0" y="0"/>
                  </a:moveTo>
                  <a:lnTo>
                    <a:pt x="4466001" y="0"/>
                  </a:lnTo>
                  <a:lnTo>
                    <a:pt x="4466001" y="2402882"/>
                  </a:lnTo>
                  <a:lnTo>
                    <a:pt x="0" y="2402882"/>
                  </a:lnTo>
                  <a:close/>
                </a:path>
              </a:pathLst>
            </a:custGeom>
            <a:solidFill>
              <a:srgbClr val="F1F1F1"/>
            </a:solidFill>
            <a:ln w="28575" cap="sq">
              <a:solidFill>
                <a:srgbClr val="000000"/>
              </a:solidFill>
              <a:prstDash val="solid"/>
              <a:miter/>
            </a:ln>
          </p:spPr>
        </p:sp>
        <p:sp>
          <p:nvSpPr>
            <p:cNvPr id="4" name="TextBox 4"/>
            <p:cNvSpPr txBox="1"/>
            <p:nvPr/>
          </p:nvSpPr>
          <p:spPr>
            <a:xfrm>
              <a:off x="0" y="-38100"/>
              <a:ext cx="4466001" cy="2440982"/>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1223543" y="2233505"/>
            <a:ext cx="16731669" cy="6924973"/>
          </a:xfrm>
          <a:prstGeom prst="rect">
            <a:avLst/>
          </a:prstGeom>
        </p:spPr>
        <p:txBody>
          <a:bodyPr wrap="square" lIns="0" tIns="0" rIns="0" bIns="0" rtlCol="0" anchor="t">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5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500" b="1" i="0" u="none" strike="noStrike" cap="none" normalizeH="0" baseline="0" dirty="0">
                <a:ln>
                  <a:noFill/>
                </a:ln>
                <a:solidFill>
                  <a:schemeClr val="tx1"/>
                </a:solidFill>
                <a:effectLst/>
              </a:rPr>
              <a:t>Integrating Real-World Data:</a:t>
            </a:r>
            <a:r>
              <a:rPr kumimoji="0" lang="en-US" altLang="en-US" sz="2500" b="0" i="0" u="none" strike="noStrike" cap="none" normalizeH="0" baseline="0" dirty="0">
                <a:ln>
                  <a:noFill/>
                </a:ln>
                <a:solidFill>
                  <a:schemeClr val="tx1"/>
                </a:solidFill>
                <a:effectLst/>
              </a:rPr>
              <a:t> Incorporate actual </a:t>
            </a:r>
            <a:r>
              <a:rPr kumimoji="0" lang="en-US" altLang="en-US" sz="2500" b="0" i="0" u="none" strike="noStrike" cap="none" normalizeH="0" baseline="0" dirty="0" err="1">
                <a:ln>
                  <a:noFill/>
                </a:ln>
                <a:solidFill>
                  <a:schemeClr val="tx1"/>
                </a:solidFill>
                <a:effectLst/>
              </a:rPr>
              <a:t>Kyar</a:t>
            </a:r>
            <a:r>
              <a:rPr kumimoji="0" lang="en-US" altLang="en-US" sz="2500" b="0" i="0" u="none" strike="noStrike" cap="none" normalizeH="0" baseline="0" dirty="0">
                <a:ln>
                  <a:noFill/>
                </a:ln>
                <a:solidFill>
                  <a:schemeClr val="tx1"/>
                </a:solidFill>
                <a:effectLst/>
              </a:rPr>
              <a:t> </a:t>
            </a:r>
            <a:r>
              <a:rPr kumimoji="0" lang="en-US" altLang="en-US" sz="2500" b="0" i="0" u="none" strike="noStrike" cap="none" normalizeH="0" baseline="0" dirty="0" err="1">
                <a:ln>
                  <a:noFill/>
                </a:ln>
                <a:solidFill>
                  <a:schemeClr val="tx1"/>
                </a:solidFill>
                <a:effectLst/>
              </a:rPr>
              <a:t>Phyant</a:t>
            </a:r>
            <a:r>
              <a:rPr kumimoji="0" lang="en-US" altLang="en-US" sz="2500" b="0" i="0" u="none" strike="noStrike" cap="none" normalizeH="0" baseline="0" dirty="0">
                <a:ln>
                  <a:noFill/>
                </a:ln>
                <a:solidFill>
                  <a:schemeClr val="tx1"/>
                </a:solidFill>
                <a:effectLst/>
              </a:rPr>
              <a:t> conversation starter messages to identify target scam patterns.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500" b="1" i="0" u="none" strike="noStrike" cap="none" normalizeH="0" baseline="0" dirty="0">
                <a:ln>
                  <a:noFill/>
                </a:ln>
                <a:solidFill>
                  <a:schemeClr val="tx1"/>
                </a:solidFill>
                <a:effectLst/>
              </a:rPr>
              <a:t>Dataset Labeling:</a:t>
            </a:r>
            <a:r>
              <a:rPr kumimoji="0" lang="en-US" altLang="en-US" sz="2500" b="0" i="0" u="none" strike="noStrike" cap="none" normalizeH="0" baseline="0" dirty="0">
                <a:ln>
                  <a:noFill/>
                </a:ln>
                <a:solidFill>
                  <a:schemeClr val="tx1"/>
                </a:solidFill>
                <a:effectLst/>
              </a:rPr>
              <a:t> Systematically annotate the collected data for supervised learning.</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500" b="1" i="0" u="none" strike="noStrike" cap="none" normalizeH="0" baseline="0" dirty="0">
                <a:ln>
                  <a:noFill/>
                </a:ln>
                <a:solidFill>
                  <a:schemeClr val="tx1"/>
                </a:solidFill>
                <a:effectLst/>
              </a:rPr>
              <a:t>Validation &amp; Verification:</a:t>
            </a:r>
            <a:r>
              <a:rPr kumimoji="0" lang="en-US" altLang="en-US" sz="2500" b="0" i="0" u="none" strike="noStrike" cap="none" normalizeH="0" baseline="0" dirty="0">
                <a:ln>
                  <a:noFill/>
                </a:ln>
                <a:solidFill>
                  <a:schemeClr val="tx1"/>
                </a:solidFill>
                <a:effectLst/>
              </a:rPr>
              <a:t> Ensure the accuracy and consistency of labeled datasets.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500" b="1" i="0" u="none" strike="noStrike" cap="none" normalizeH="0" baseline="0" dirty="0">
                <a:ln>
                  <a:noFill/>
                </a:ln>
                <a:solidFill>
                  <a:schemeClr val="tx1"/>
                </a:solidFill>
                <a:effectLst/>
              </a:rPr>
              <a:t>Data Preprocessing:</a:t>
            </a:r>
            <a:r>
              <a:rPr kumimoji="0" lang="en-US" altLang="en-US" sz="2500" b="0" i="0" u="none" strike="noStrike" cap="none" normalizeH="0" baseline="0" dirty="0">
                <a:ln>
                  <a:noFill/>
                </a:ln>
                <a:solidFill>
                  <a:schemeClr val="tx1"/>
                </a:solidFill>
                <a:effectLst/>
              </a:rPr>
              <a:t> Clean, normalize, and tokenize text for optimal model performance.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500" b="1" i="0" u="none" strike="noStrike" cap="none" normalizeH="0" baseline="0" dirty="0">
                <a:ln>
                  <a:noFill/>
                </a:ln>
                <a:solidFill>
                  <a:schemeClr val="tx1"/>
                </a:solidFill>
                <a:effectLst/>
              </a:rPr>
              <a:t>Applying NLP Techniques:</a:t>
            </a:r>
            <a:r>
              <a:rPr kumimoji="0" lang="en-US" altLang="en-US" sz="2500" b="0" i="0" u="none" strike="noStrike" cap="none" normalizeH="0" baseline="0" dirty="0">
                <a:ln>
                  <a:noFill/>
                </a:ln>
                <a:solidFill>
                  <a:schemeClr val="tx1"/>
                </a:solidFill>
                <a:effectLst/>
              </a:rPr>
              <a:t> Implement key NLP tasks before model development, such as tokenization, NER, and sentiment analysis.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500" b="1" i="0" u="none" strike="noStrike" cap="none" normalizeH="0" baseline="0" dirty="0">
                <a:ln>
                  <a:noFill/>
                </a:ln>
                <a:solidFill>
                  <a:schemeClr val="tx1"/>
                </a:solidFill>
                <a:effectLst/>
              </a:rPr>
              <a:t>Model Development:</a:t>
            </a:r>
            <a:r>
              <a:rPr kumimoji="0" lang="en-US" altLang="en-US" sz="2500" b="0" i="0" u="none" strike="noStrike" cap="none" normalizeH="0" baseline="0" dirty="0">
                <a:ln>
                  <a:noFill/>
                </a:ln>
                <a:solidFill>
                  <a:schemeClr val="tx1"/>
                </a:solidFill>
                <a:effectLst/>
              </a:rPr>
              <a:t> Design and train machine learning models for scam detection.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500" b="1" i="0" u="none" strike="noStrike" cap="none" normalizeH="0" baseline="0" dirty="0">
                <a:ln>
                  <a:noFill/>
                </a:ln>
                <a:solidFill>
                  <a:schemeClr val="tx1"/>
                </a:solidFill>
                <a:effectLst/>
              </a:rPr>
              <a:t>Hyperparameter Tuning:</a:t>
            </a:r>
            <a:r>
              <a:rPr kumimoji="0" lang="en-US" altLang="en-US" sz="2500" b="0" i="0" u="none" strike="noStrike" cap="none" normalizeH="0" baseline="0" dirty="0">
                <a:ln>
                  <a:noFill/>
                </a:ln>
                <a:solidFill>
                  <a:schemeClr val="tx1"/>
                </a:solidFill>
                <a:effectLst/>
              </a:rPr>
              <a:t> Optimize model performance through systematic fine-tuning.</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500" b="1" i="0" u="none" strike="noStrike" cap="none" normalizeH="0" baseline="0" dirty="0">
                <a:ln>
                  <a:noFill/>
                </a:ln>
                <a:solidFill>
                  <a:schemeClr val="tx1"/>
                </a:solidFill>
                <a:effectLst/>
              </a:rPr>
              <a:t>Deployment Preparation:</a:t>
            </a:r>
            <a:r>
              <a:rPr kumimoji="0" lang="en-US" altLang="en-US" sz="2500" b="0" i="0" u="none" strike="noStrike" cap="none" normalizeH="0" baseline="0" dirty="0">
                <a:ln>
                  <a:noFill/>
                </a:ln>
                <a:solidFill>
                  <a:schemeClr val="tx1"/>
                </a:solidFill>
                <a:effectLst/>
              </a:rPr>
              <a:t> Integrate the model with </a:t>
            </a:r>
            <a:r>
              <a:rPr kumimoji="0" lang="en-US" altLang="en-US" sz="2500" b="0" i="0" u="none" strike="noStrike" cap="none" normalizeH="0" baseline="0" dirty="0" err="1">
                <a:ln>
                  <a:noFill/>
                </a:ln>
                <a:solidFill>
                  <a:schemeClr val="tx1"/>
                </a:solidFill>
                <a:effectLst/>
              </a:rPr>
              <a:t>Streamlit</a:t>
            </a:r>
            <a:r>
              <a:rPr kumimoji="0" lang="en-US" altLang="en-US" sz="2500" b="0" i="0" u="none" strike="noStrike" cap="none" normalizeH="0" baseline="0" dirty="0">
                <a:ln>
                  <a:noFill/>
                </a:ln>
                <a:solidFill>
                  <a:schemeClr val="tx1"/>
                </a:solidFill>
                <a:effectLst/>
              </a:rPr>
              <a:t> for seamless deployment and user interaction.</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500" b="0" i="0" u="none" strike="noStrike" cap="none" normalizeH="0" baseline="0" dirty="0">
              <a:ln>
                <a:noFill/>
              </a:ln>
              <a:solidFill>
                <a:schemeClr val="tx1"/>
              </a:solidFill>
              <a:effectLst/>
            </a:endParaRPr>
          </a:p>
          <a:p>
            <a:pPr marL="457200" indent="-457200" rtl="0" fontAlgn="ctr">
              <a:lnSpc>
                <a:spcPct val="150000"/>
              </a:lnSpc>
              <a:spcBef>
                <a:spcPts val="0"/>
              </a:spcBef>
              <a:spcAft>
                <a:spcPts val="300"/>
              </a:spcAft>
              <a:buAutoNum type="arabicPeriod"/>
            </a:pPr>
            <a:endParaRPr lang="en-SG" sz="2500" i="0" dirty="0">
              <a:effectLst/>
            </a:endParaRPr>
          </a:p>
        </p:txBody>
      </p:sp>
      <p:sp>
        <p:nvSpPr>
          <p:cNvPr id="7" name="TextBox 7"/>
          <p:cNvSpPr txBox="1"/>
          <p:nvPr/>
        </p:nvSpPr>
        <p:spPr>
          <a:xfrm>
            <a:off x="1087024" y="1039666"/>
            <a:ext cx="16535400" cy="1107996"/>
          </a:xfrm>
          <a:prstGeom prst="rect">
            <a:avLst/>
          </a:prstGeom>
        </p:spPr>
        <p:txBody>
          <a:bodyPr wrap="square" lIns="0" tIns="0" rIns="0" bIns="0" rtlCol="0" anchor="t">
            <a:spAutoFit/>
          </a:bodyPr>
          <a:lstStyle/>
          <a:p>
            <a:pPr marL="0" marR="0">
              <a:spcBef>
                <a:spcPts val="0"/>
              </a:spcBef>
              <a:spcAft>
                <a:spcPts val="0"/>
              </a:spcAft>
            </a:pPr>
            <a:r>
              <a:rPr lang="en-SG" sz="7200" b="1" dirty="0">
                <a:effectLst/>
              </a:rPr>
              <a:t>Next Steps</a:t>
            </a:r>
            <a:endParaRPr lang="en-SG" sz="7200" dirty="0">
              <a:effectLst/>
            </a:endParaRPr>
          </a:p>
        </p:txBody>
      </p:sp>
      <p:sp>
        <p:nvSpPr>
          <p:cNvPr id="8" name="Rectangle 2">
            <a:extLst>
              <a:ext uri="{FF2B5EF4-FFF2-40B4-BE49-F238E27FC236}">
                <a16:creationId xmlns:a16="http://schemas.microsoft.com/office/drawing/2014/main" id="{EE745182-27AF-4524-86B4-792DA313A0AA}"/>
              </a:ext>
            </a:extLst>
          </p:cNvPr>
          <p:cNvSpPr>
            <a:spLocks noChangeArrowheads="1"/>
          </p:cNvSpPr>
          <p:nvPr/>
        </p:nvSpPr>
        <p:spPr bwMode="auto">
          <a:xfrm>
            <a:off x="0" y="0"/>
            <a:ext cx="18288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sp>
        <p:nvSpPr>
          <p:cNvPr id="9" name="Rectangle 3">
            <a:extLst>
              <a:ext uri="{FF2B5EF4-FFF2-40B4-BE49-F238E27FC236}">
                <a16:creationId xmlns:a16="http://schemas.microsoft.com/office/drawing/2014/main" id="{E4877986-A3BF-4C55-AFD8-3258D727E590}"/>
              </a:ext>
            </a:extLst>
          </p:cNvPr>
          <p:cNvSpPr>
            <a:spLocks noChangeArrowheads="1"/>
          </p:cNvSpPr>
          <p:nvPr/>
        </p:nvSpPr>
        <p:spPr bwMode="auto">
          <a:xfrm>
            <a:off x="0" y="15875"/>
            <a:ext cx="1828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spTree>
    <p:extLst>
      <p:ext uri="{BB962C8B-B14F-4D97-AF65-F5344CB8AC3E}">
        <p14:creationId xmlns:p14="http://schemas.microsoft.com/office/powerpoint/2010/main" val="10182715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CCD2DC"/>
        </a:solidFill>
        <a:effectLst/>
      </p:bgPr>
    </p:bg>
    <p:spTree>
      <p:nvGrpSpPr>
        <p:cNvPr id="1" name=""/>
        <p:cNvGrpSpPr/>
        <p:nvPr/>
      </p:nvGrpSpPr>
      <p:grpSpPr>
        <a:xfrm>
          <a:off x="0" y="0"/>
          <a:ext cx="0" cy="0"/>
          <a:chOff x="0" y="0"/>
          <a:chExt cx="0" cy="0"/>
        </a:xfrm>
      </p:grpSpPr>
      <p:grpSp>
        <p:nvGrpSpPr>
          <p:cNvPr id="2" name="Group 2"/>
          <p:cNvGrpSpPr/>
          <p:nvPr/>
        </p:nvGrpSpPr>
        <p:grpSpPr>
          <a:xfrm>
            <a:off x="680816" y="488950"/>
            <a:ext cx="16956848" cy="9123443"/>
            <a:chOff x="0" y="0"/>
            <a:chExt cx="4466001" cy="2402882"/>
          </a:xfrm>
        </p:grpSpPr>
        <p:sp>
          <p:nvSpPr>
            <p:cNvPr id="3" name="Freeform 3"/>
            <p:cNvSpPr/>
            <p:nvPr/>
          </p:nvSpPr>
          <p:spPr>
            <a:xfrm>
              <a:off x="0" y="0"/>
              <a:ext cx="4466001" cy="2402882"/>
            </a:xfrm>
            <a:custGeom>
              <a:avLst/>
              <a:gdLst/>
              <a:ahLst/>
              <a:cxnLst/>
              <a:rect l="l" t="t" r="r" b="b"/>
              <a:pathLst>
                <a:path w="4466001" h="2402882">
                  <a:moveTo>
                    <a:pt x="0" y="0"/>
                  </a:moveTo>
                  <a:lnTo>
                    <a:pt x="4466001" y="0"/>
                  </a:lnTo>
                  <a:lnTo>
                    <a:pt x="4466001" y="2402882"/>
                  </a:lnTo>
                  <a:lnTo>
                    <a:pt x="0" y="2402882"/>
                  </a:lnTo>
                  <a:close/>
                </a:path>
              </a:pathLst>
            </a:custGeom>
            <a:solidFill>
              <a:srgbClr val="F1F1F1"/>
            </a:solidFill>
            <a:ln w="28575" cap="sq">
              <a:solidFill>
                <a:srgbClr val="000000"/>
              </a:solidFill>
              <a:prstDash val="solid"/>
              <a:miter/>
            </a:ln>
          </p:spPr>
        </p:sp>
        <p:sp>
          <p:nvSpPr>
            <p:cNvPr id="4" name="TextBox 4"/>
            <p:cNvSpPr txBox="1"/>
            <p:nvPr/>
          </p:nvSpPr>
          <p:spPr>
            <a:xfrm>
              <a:off x="0" y="-38100"/>
              <a:ext cx="4466001" cy="2440982"/>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1223543" y="2233505"/>
            <a:ext cx="16731669" cy="2154436"/>
          </a:xfrm>
          <a:prstGeom prst="rect">
            <a:avLst/>
          </a:prstGeom>
        </p:spPr>
        <p:txBody>
          <a:bodyPr wrap="square" lIns="0" tIns="0" rIns="0" bIns="0" rtlCol="0" anchor="t">
            <a:spAutoFit/>
          </a:bodyPr>
          <a:lstStyle/>
          <a:p>
            <a:r>
              <a:rPr lang="en-US" sz="2800" b="1" dirty="0"/>
              <a:t>Data Preprocessing Flow for Burmese Money Scam Detection</a:t>
            </a:r>
          </a:p>
          <a:p>
            <a:r>
              <a:rPr lang="en-US" sz="2800" dirty="0"/>
              <a:t>This report outlines the structured preprocessing steps for preparing the text data to train a model for detecting Burmese money scams. The preprocessing process focuses on cleaning the data, feature extraction, and preparing the text for model training. The goal is to enhance model performance by ensuring better generalization and handling of language-specific characteristics.</a:t>
            </a:r>
          </a:p>
        </p:txBody>
      </p:sp>
      <p:sp>
        <p:nvSpPr>
          <p:cNvPr id="7" name="TextBox 7"/>
          <p:cNvSpPr txBox="1"/>
          <p:nvPr/>
        </p:nvSpPr>
        <p:spPr>
          <a:xfrm>
            <a:off x="1087024" y="1039666"/>
            <a:ext cx="16535400" cy="1107996"/>
          </a:xfrm>
          <a:prstGeom prst="rect">
            <a:avLst/>
          </a:prstGeom>
        </p:spPr>
        <p:txBody>
          <a:bodyPr wrap="square" lIns="0" tIns="0" rIns="0" bIns="0" rtlCol="0" anchor="t">
            <a:spAutoFit/>
          </a:bodyPr>
          <a:lstStyle/>
          <a:p>
            <a:pPr marL="0" marR="0">
              <a:spcBef>
                <a:spcPts val="0"/>
              </a:spcBef>
              <a:spcAft>
                <a:spcPts val="0"/>
              </a:spcAft>
            </a:pPr>
            <a:r>
              <a:rPr lang="en-SG" sz="7200" b="1" dirty="0">
                <a:effectLst/>
              </a:rPr>
              <a:t>Next Steps</a:t>
            </a:r>
            <a:endParaRPr lang="en-SG" sz="7200" dirty="0">
              <a:effectLst/>
            </a:endParaRPr>
          </a:p>
        </p:txBody>
      </p:sp>
      <p:sp>
        <p:nvSpPr>
          <p:cNvPr id="8" name="Rectangle 2">
            <a:extLst>
              <a:ext uri="{FF2B5EF4-FFF2-40B4-BE49-F238E27FC236}">
                <a16:creationId xmlns:a16="http://schemas.microsoft.com/office/drawing/2014/main" id="{EE745182-27AF-4524-86B4-792DA313A0AA}"/>
              </a:ext>
            </a:extLst>
          </p:cNvPr>
          <p:cNvSpPr>
            <a:spLocks noChangeArrowheads="1"/>
          </p:cNvSpPr>
          <p:nvPr/>
        </p:nvSpPr>
        <p:spPr bwMode="auto">
          <a:xfrm>
            <a:off x="0" y="0"/>
            <a:ext cx="18288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sp>
        <p:nvSpPr>
          <p:cNvPr id="9" name="Rectangle 3">
            <a:extLst>
              <a:ext uri="{FF2B5EF4-FFF2-40B4-BE49-F238E27FC236}">
                <a16:creationId xmlns:a16="http://schemas.microsoft.com/office/drawing/2014/main" id="{E4877986-A3BF-4C55-AFD8-3258D727E590}"/>
              </a:ext>
            </a:extLst>
          </p:cNvPr>
          <p:cNvSpPr>
            <a:spLocks noChangeArrowheads="1"/>
          </p:cNvSpPr>
          <p:nvPr/>
        </p:nvSpPr>
        <p:spPr bwMode="auto">
          <a:xfrm>
            <a:off x="0" y="15875"/>
            <a:ext cx="1828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spTree>
    <p:extLst>
      <p:ext uri="{BB962C8B-B14F-4D97-AF65-F5344CB8AC3E}">
        <p14:creationId xmlns:p14="http://schemas.microsoft.com/office/powerpoint/2010/main" val="35167068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CCD2DC"/>
        </a:solidFill>
        <a:effectLst/>
      </p:bgPr>
    </p:bg>
    <p:spTree>
      <p:nvGrpSpPr>
        <p:cNvPr id="1" name=""/>
        <p:cNvGrpSpPr/>
        <p:nvPr/>
      </p:nvGrpSpPr>
      <p:grpSpPr>
        <a:xfrm>
          <a:off x="0" y="0"/>
          <a:ext cx="0" cy="0"/>
          <a:chOff x="0" y="0"/>
          <a:chExt cx="0" cy="0"/>
        </a:xfrm>
      </p:grpSpPr>
      <p:grpSp>
        <p:nvGrpSpPr>
          <p:cNvPr id="2" name="Group 2"/>
          <p:cNvGrpSpPr/>
          <p:nvPr/>
        </p:nvGrpSpPr>
        <p:grpSpPr>
          <a:xfrm>
            <a:off x="665576" y="581778"/>
            <a:ext cx="16956848" cy="9123443"/>
            <a:chOff x="0" y="0"/>
            <a:chExt cx="4466001" cy="2402882"/>
          </a:xfrm>
        </p:grpSpPr>
        <p:sp>
          <p:nvSpPr>
            <p:cNvPr id="3" name="Freeform 3"/>
            <p:cNvSpPr/>
            <p:nvPr/>
          </p:nvSpPr>
          <p:spPr>
            <a:xfrm>
              <a:off x="0" y="0"/>
              <a:ext cx="4466001" cy="2402882"/>
            </a:xfrm>
            <a:custGeom>
              <a:avLst/>
              <a:gdLst/>
              <a:ahLst/>
              <a:cxnLst/>
              <a:rect l="l" t="t" r="r" b="b"/>
              <a:pathLst>
                <a:path w="4466001" h="2402882">
                  <a:moveTo>
                    <a:pt x="0" y="0"/>
                  </a:moveTo>
                  <a:lnTo>
                    <a:pt x="4466001" y="0"/>
                  </a:lnTo>
                  <a:lnTo>
                    <a:pt x="4466001" y="2402882"/>
                  </a:lnTo>
                  <a:lnTo>
                    <a:pt x="0" y="2402882"/>
                  </a:lnTo>
                  <a:close/>
                </a:path>
              </a:pathLst>
            </a:custGeom>
            <a:solidFill>
              <a:srgbClr val="F1F1F1"/>
            </a:solidFill>
            <a:ln w="28575" cap="sq">
              <a:solidFill>
                <a:srgbClr val="000000"/>
              </a:solidFill>
              <a:prstDash val="solid"/>
              <a:miter/>
            </a:ln>
          </p:spPr>
        </p:sp>
        <p:sp>
          <p:nvSpPr>
            <p:cNvPr id="4" name="TextBox 4"/>
            <p:cNvSpPr txBox="1"/>
            <p:nvPr/>
          </p:nvSpPr>
          <p:spPr>
            <a:xfrm>
              <a:off x="0" y="-38100"/>
              <a:ext cx="4466001" cy="2440982"/>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1107071" y="1763922"/>
            <a:ext cx="16073857" cy="7386638"/>
          </a:xfrm>
          <a:prstGeom prst="rect">
            <a:avLst/>
          </a:prstGeom>
        </p:spPr>
        <p:txBody>
          <a:bodyPr wrap="square" lIns="0" tIns="0" rIns="0" bIns="0" rtlCol="0" anchor="t">
            <a:spAutoFit/>
          </a:bodyPr>
          <a:lstStyle/>
          <a:p>
            <a:pPr rtl="0" fontAlgn="ctr">
              <a:spcBef>
                <a:spcPts val="0"/>
              </a:spcBef>
              <a:spcAft>
                <a:spcPts val="0"/>
              </a:spcAft>
              <a:buFont typeface="+mj-lt"/>
              <a:buAutoNum type="arabicPeriod"/>
            </a:pPr>
            <a:r>
              <a:rPr lang="en-SG" sz="2400" i="0" dirty="0">
                <a:effectLst/>
                <a:latin typeface="Calibri" panose="020F0502020204030204" pitchFamily="34" charset="0"/>
              </a:rPr>
              <a:t>Standardizing Placeholders</a:t>
            </a:r>
          </a:p>
          <a:p>
            <a:pPr marL="742950" lvl="1" indent="-285750" rtl="0" fontAlgn="ctr">
              <a:spcBef>
                <a:spcPts val="0"/>
              </a:spcBef>
              <a:spcAft>
                <a:spcPts val="0"/>
              </a:spcAft>
              <a:buFont typeface="Courier New" panose="02070309020205020404" pitchFamily="49" charset="0"/>
              <a:buChar char="o"/>
            </a:pPr>
            <a:r>
              <a:rPr lang="en-SG" sz="2400" i="0" dirty="0">
                <a:effectLst/>
                <a:latin typeface="Calibri" panose="020F0502020204030204" pitchFamily="34" charset="0"/>
              </a:rPr>
              <a:t>Replaces URLs, email addresses, phone numbers, money amounts, internet packages, exchange rates, transaction IDs, and dates with standardized labels (e.g., </a:t>
            </a:r>
            <a:r>
              <a:rPr lang="en-US" sz="2400" i="0" dirty="0" err="1">
                <a:effectLst/>
                <a:latin typeface="Calibri" panose="020F0502020204030204" pitchFamily="34" charset="0"/>
              </a:rPr>
              <a:t>web_link</a:t>
            </a:r>
            <a:r>
              <a:rPr lang="en-SG" sz="2400" i="0" dirty="0">
                <a:effectLst/>
                <a:latin typeface="Calibri" panose="020F0502020204030204" pitchFamily="34" charset="0"/>
              </a:rPr>
              <a:t>, </a:t>
            </a:r>
            <a:r>
              <a:rPr lang="en-US" sz="2400" i="0" dirty="0" err="1">
                <a:effectLst/>
                <a:latin typeface="Calibri" panose="020F0502020204030204" pitchFamily="34" charset="0"/>
              </a:rPr>
              <a:t>email_contact</a:t>
            </a:r>
            <a:r>
              <a:rPr lang="en-SG" sz="2400" i="0" dirty="0">
                <a:effectLst/>
                <a:latin typeface="Calibri" panose="020F0502020204030204" pitchFamily="34" charset="0"/>
              </a:rPr>
              <a:t>, </a:t>
            </a:r>
            <a:r>
              <a:rPr lang="en-US" sz="2400" i="0" dirty="0" err="1">
                <a:effectLst/>
                <a:latin typeface="Calibri" panose="020F0502020204030204" pitchFamily="34" charset="0"/>
              </a:rPr>
              <a:t>money_amount</a:t>
            </a:r>
            <a:r>
              <a:rPr lang="en-SG" sz="2400" i="0" dirty="0">
                <a:effectLst/>
                <a:latin typeface="Calibri" panose="020F0502020204030204" pitchFamily="34" charset="0"/>
              </a:rPr>
              <a:t>, </a:t>
            </a:r>
            <a:r>
              <a:rPr lang="en-US" sz="2400" i="0" dirty="0" err="1">
                <a:effectLst/>
                <a:latin typeface="Calibri" panose="020F0502020204030204" pitchFamily="34" charset="0"/>
              </a:rPr>
              <a:t>date_info</a:t>
            </a:r>
            <a:r>
              <a:rPr lang="en-SG" sz="2400" i="0" dirty="0">
                <a:effectLst/>
                <a:latin typeface="Calibri" panose="020F0502020204030204" pitchFamily="34" charset="0"/>
              </a:rPr>
              <a:t>).</a:t>
            </a:r>
          </a:p>
          <a:p>
            <a:pPr lvl="1" rtl="0" fontAlgn="ctr">
              <a:spcBef>
                <a:spcPts val="0"/>
              </a:spcBef>
              <a:spcAft>
                <a:spcPts val="0"/>
              </a:spcAft>
            </a:pPr>
            <a:endParaRPr lang="en-SG" sz="2400" i="0" dirty="0">
              <a:effectLst/>
              <a:latin typeface="Calibri" panose="020F0502020204030204" pitchFamily="34" charset="0"/>
            </a:endParaRPr>
          </a:p>
          <a:p>
            <a:pPr rtl="0" fontAlgn="ctr">
              <a:spcBef>
                <a:spcPts val="0"/>
              </a:spcBef>
              <a:spcAft>
                <a:spcPts val="0"/>
              </a:spcAft>
              <a:buFont typeface="+mj-lt"/>
              <a:buAutoNum type="arabicPeriod"/>
            </a:pPr>
            <a:r>
              <a:rPr lang="en-SG" sz="2400" i="0" dirty="0">
                <a:effectLst/>
                <a:latin typeface="Calibri" panose="020F0502020204030204" pitchFamily="34" charset="0"/>
              </a:rPr>
              <a:t>Emoji Removal and Counting</a:t>
            </a:r>
          </a:p>
          <a:p>
            <a:pPr marL="742950" lvl="1" indent="-285750" rtl="0" fontAlgn="ctr">
              <a:spcBef>
                <a:spcPts val="0"/>
              </a:spcBef>
              <a:spcAft>
                <a:spcPts val="0"/>
              </a:spcAft>
              <a:buFont typeface="Courier New" panose="02070309020205020404" pitchFamily="49" charset="0"/>
              <a:buChar char="o"/>
            </a:pPr>
            <a:r>
              <a:rPr lang="en-SG" sz="2400" i="0" dirty="0">
                <a:effectLst/>
                <a:latin typeface="Calibri" panose="020F0502020204030204" pitchFamily="34" charset="0"/>
              </a:rPr>
              <a:t>Identifies and counts emojis in the text.</a:t>
            </a:r>
          </a:p>
          <a:p>
            <a:pPr marL="742950" lvl="1" indent="-285750" rtl="0" fontAlgn="ctr">
              <a:spcBef>
                <a:spcPts val="0"/>
              </a:spcBef>
              <a:spcAft>
                <a:spcPts val="0"/>
              </a:spcAft>
              <a:buFont typeface="Courier New" panose="02070309020205020404" pitchFamily="49" charset="0"/>
              <a:buChar char="o"/>
            </a:pPr>
            <a:r>
              <a:rPr lang="en-SG" sz="2400" i="0" dirty="0">
                <a:effectLst/>
                <a:latin typeface="Calibri" panose="020F0502020204030204" pitchFamily="34" charset="0"/>
              </a:rPr>
              <a:t>Removes emojis while preserving other text characters.</a:t>
            </a:r>
          </a:p>
          <a:p>
            <a:pPr lvl="1" rtl="0" fontAlgn="ctr">
              <a:spcBef>
                <a:spcPts val="0"/>
              </a:spcBef>
              <a:spcAft>
                <a:spcPts val="0"/>
              </a:spcAft>
            </a:pPr>
            <a:endParaRPr lang="en-SG" sz="2400" i="0" dirty="0">
              <a:effectLst/>
              <a:latin typeface="Calibri" panose="020F0502020204030204" pitchFamily="34" charset="0"/>
            </a:endParaRPr>
          </a:p>
          <a:p>
            <a:pPr rtl="0" fontAlgn="ctr">
              <a:spcBef>
                <a:spcPts val="0"/>
              </a:spcBef>
              <a:spcAft>
                <a:spcPts val="0"/>
              </a:spcAft>
              <a:buFont typeface="+mj-lt"/>
              <a:buAutoNum type="arabicPeriod"/>
            </a:pPr>
            <a:r>
              <a:rPr lang="en-SG" sz="2400" i="0" dirty="0">
                <a:effectLst/>
                <a:latin typeface="Calibri" panose="020F0502020204030204" pitchFamily="34" charset="0"/>
              </a:rPr>
              <a:t>Standalone Number Removal</a:t>
            </a:r>
          </a:p>
          <a:p>
            <a:pPr marL="742950" lvl="1" indent="-285750" rtl="0" fontAlgn="ctr">
              <a:spcBef>
                <a:spcPts val="0"/>
              </a:spcBef>
              <a:spcAft>
                <a:spcPts val="0"/>
              </a:spcAft>
              <a:buFont typeface="Courier New" panose="02070309020205020404" pitchFamily="49" charset="0"/>
              <a:buChar char="o"/>
            </a:pPr>
            <a:r>
              <a:rPr lang="en-SG" sz="2400" i="0" dirty="0">
                <a:effectLst/>
                <a:latin typeface="Calibri" panose="020F0502020204030204" pitchFamily="34" charset="0"/>
              </a:rPr>
              <a:t>Removes standalone numbers (both Arabic and Burmese) from the text to focus on meaningful content.</a:t>
            </a:r>
          </a:p>
          <a:p>
            <a:pPr lvl="1" rtl="0" fontAlgn="ctr">
              <a:spcBef>
                <a:spcPts val="0"/>
              </a:spcBef>
              <a:spcAft>
                <a:spcPts val="0"/>
              </a:spcAft>
            </a:pPr>
            <a:endParaRPr lang="en-SG" sz="2400" i="0" dirty="0">
              <a:effectLst/>
              <a:latin typeface="Calibri" panose="020F0502020204030204" pitchFamily="34" charset="0"/>
            </a:endParaRPr>
          </a:p>
          <a:p>
            <a:pPr rtl="0" fontAlgn="ctr">
              <a:spcBef>
                <a:spcPts val="0"/>
              </a:spcBef>
              <a:spcAft>
                <a:spcPts val="0"/>
              </a:spcAft>
              <a:buFont typeface="+mj-lt"/>
              <a:buAutoNum type="arabicPeriod"/>
            </a:pPr>
            <a:r>
              <a:rPr lang="en-SG" sz="2400" i="0" dirty="0">
                <a:effectLst/>
                <a:latin typeface="Calibri" panose="020F0502020204030204" pitchFamily="34" charset="0"/>
              </a:rPr>
              <a:t>Hashtag Counting and Removal</a:t>
            </a:r>
          </a:p>
          <a:p>
            <a:pPr marL="742950" lvl="1" indent="-285750" rtl="0" fontAlgn="ctr">
              <a:spcBef>
                <a:spcPts val="0"/>
              </a:spcBef>
              <a:spcAft>
                <a:spcPts val="0"/>
              </a:spcAft>
              <a:buFont typeface="Courier New" panose="02070309020205020404" pitchFamily="49" charset="0"/>
              <a:buChar char="o"/>
            </a:pPr>
            <a:r>
              <a:rPr lang="en-SG" sz="2400" i="0" dirty="0">
                <a:effectLst/>
                <a:latin typeface="Calibri" panose="020F0502020204030204" pitchFamily="34" charset="0"/>
              </a:rPr>
              <a:t>Identifies and counts hashtags (</a:t>
            </a:r>
            <a:r>
              <a:rPr lang="en-US" sz="2400" i="0" dirty="0">
                <a:effectLst/>
                <a:latin typeface="Calibri" panose="020F0502020204030204" pitchFamily="34" charset="0"/>
              </a:rPr>
              <a:t>#</a:t>
            </a:r>
            <a:r>
              <a:rPr lang="en-SG" sz="2400" i="0" dirty="0">
                <a:effectLst/>
                <a:latin typeface="Calibri" panose="020F0502020204030204" pitchFamily="34" charset="0"/>
              </a:rPr>
              <a:t> followed by text).</a:t>
            </a:r>
          </a:p>
          <a:p>
            <a:pPr marL="742950" lvl="1" indent="-285750" rtl="0" fontAlgn="ctr">
              <a:spcBef>
                <a:spcPts val="0"/>
              </a:spcBef>
              <a:spcAft>
                <a:spcPts val="0"/>
              </a:spcAft>
              <a:buFont typeface="Courier New" panose="02070309020205020404" pitchFamily="49" charset="0"/>
              <a:buChar char="o"/>
            </a:pPr>
            <a:r>
              <a:rPr lang="en-SG" sz="2400" i="0" dirty="0">
                <a:effectLst/>
                <a:latin typeface="Calibri" panose="020F0502020204030204" pitchFamily="34" charset="0"/>
              </a:rPr>
              <a:t>Removes the </a:t>
            </a:r>
            <a:r>
              <a:rPr lang="en-US" sz="2400" i="0" dirty="0">
                <a:effectLst/>
                <a:latin typeface="Calibri" panose="020F0502020204030204" pitchFamily="34" charset="0"/>
              </a:rPr>
              <a:t>#</a:t>
            </a:r>
            <a:r>
              <a:rPr lang="en-SG" sz="2400" i="0" dirty="0">
                <a:effectLst/>
                <a:latin typeface="Calibri" panose="020F0502020204030204" pitchFamily="34" charset="0"/>
              </a:rPr>
              <a:t> symbol but retains the hashtag text.</a:t>
            </a:r>
          </a:p>
          <a:p>
            <a:pPr lvl="1" rtl="0" fontAlgn="ctr">
              <a:spcBef>
                <a:spcPts val="0"/>
              </a:spcBef>
              <a:spcAft>
                <a:spcPts val="0"/>
              </a:spcAft>
            </a:pPr>
            <a:endParaRPr lang="en-SG" sz="2400" i="0" dirty="0">
              <a:effectLst/>
              <a:latin typeface="Calibri" panose="020F0502020204030204" pitchFamily="34" charset="0"/>
            </a:endParaRPr>
          </a:p>
          <a:p>
            <a:pPr rtl="0" fontAlgn="ctr">
              <a:spcBef>
                <a:spcPts val="0"/>
              </a:spcBef>
              <a:spcAft>
                <a:spcPts val="0"/>
              </a:spcAft>
              <a:buFont typeface="+mj-lt"/>
              <a:buAutoNum type="arabicPeriod"/>
            </a:pPr>
            <a:r>
              <a:rPr lang="en-SG" sz="2400" i="0" dirty="0">
                <a:effectLst/>
                <a:latin typeface="Calibri" panose="020F0502020204030204" pitchFamily="34" charset="0"/>
              </a:rPr>
              <a:t>Punctuation Counting</a:t>
            </a:r>
          </a:p>
          <a:p>
            <a:pPr marL="742950" lvl="1" indent="-285750" rtl="0" fontAlgn="ctr">
              <a:spcBef>
                <a:spcPts val="0"/>
              </a:spcBef>
              <a:spcAft>
                <a:spcPts val="0"/>
              </a:spcAft>
              <a:buFont typeface="Courier New" panose="02070309020205020404" pitchFamily="49" charset="0"/>
              <a:buChar char="o"/>
            </a:pPr>
            <a:r>
              <a:rPr lang="en-SG" sz="2400" i="0" dirty="0">
                <a:effectLst/>
                <a:latin typeface="Calibri" panose="020F0502020204030204" pitchFamily="34" charset="0"/>
              </a:rPr>
              <a:t>Counts occurrences of punctuation marks (e.g., </a:t>
            </a:r>
            <a:r>
              <a:rPr lang="en-US" sz="2400" i="0" dirty="0">
                <a:effectLst/>
                <a:latin typeface="Calibri" panose="020F0502020204030204" pitchFamily="34" charset="0"/>
              </a:rPr>
              <a:t>!</a:t>
            </a:r>
            <a:r>
              <a:rPr lang="en-SG" sz="2400" i="0" dirty="0">
                <a:effectLst/>
                <a:latin typeface="Calibri" panose="020F0502020204030204" pitchFamily="34" charset="0"/>
              </a:rPr>
              <a:t>, </a:t>
            </a:r>
            <a:r>
              <a:rPr lang="en-US" sz="2400" i="0" dirty="0">
                <a:effectLst/>
                <a:latin typeface="Calibri" panose="020F0502020204030204" pitchFamily="34" charset="0"/>
              </a:rPr>
              <a:t>?</a:t>
            </a:r>
            <a:r>
              <a:rPr lang="en-SG" sz="2400" i="0" dirty="0">
                <a:effectLst/>
                <a:latin typeface="Calibri" panose="020F0502020204030204" pitchFamily="34" charset="0"/>
              </a:rPr>
              <a:t>, </a:t>
            </a:r>
            <a:r>
              <a:rPr lang="en-US" sz="2400" i="0" dirty="0">
                <a:effectLst/>
                <a:latin typeface="Calibri" panose="020F0502020204030204" pitchFamily="34" charset="0"/>
              </a:rPr>
              <a:t>.</a:t>
            </a:r>
            <a:r>
              <a:rPr lang="en-SG" sz="2400" i="0" dirty="0">
                <a:effectLst/>
                <a:latin typeface="Calibri" panose="020F0502020204030204" pitchFamily="34" charset="0"/>
              </a:rPr>
              <a:t>, etc.) to </a:t>
            </a:r>
            <a:r>
              <a:rPr lang="en-SG" sz="2400" i="0" dirty="0" err="1">
                <a:effectLst/>
                <a:latin typeface="Calibri" panose="020F0502020204030204" pitchFamily="34" charset="0"/>
              </a:rPr>
              <a:t>analyze</a:t>
            </a:r>
            <a:r>
              <a:rPr lang="en-SG" sz="2400" i="0" dirty="0">
                <a:effectLst/>
                <a:latin typeface="Calibri" panose="020F0502020204030204" pitchFamily="34" charset="0"/>
              </a:rPr>
              <a:t> text structure and usage.</a:t>
            </a:r>
          </a:p>
          <a:p>
            <a:pPr lvl="1" rtl="0" fontAlgn="ctr">
              <a:spcBef>
                <a:spcPts val="0"/>
              </a:spcBef>
              <a:spcAft>
                <a:spcPts val="0"/>
              </a:spcAft>
            </a:pPr>
            <a:endParaRPr lang="en-SG" sz="2400" i="0" dirty="0">
              <a:effectLst/>
              <a:latin typeface="Calibri" panose="020F0502020204030204" pitchFamily="34" charset="0"/>
            </a:endParaRPr>
          </a:p>
          <a:p>
            <a:pPr rtl="0" fontAlgn="ctr">
              <a:spcBef>
                <a:spcPts val="0"/>
              </a:spcBef>
              <a:spcAft>
                <a:spcPts val="0"/>
              </a:spcAft>
              <a:buFont typeface="+mj-lt"/>
              <a:buAutoNum type="arabicPeriod"/>
            </a:pPr>
            <a:r>
              <a:rPr lang="en-SG" sz="2400" i="0" dirty="0">
                <a:effectLst/>
                <a:latin typeface="Calibri" panose="020F0502020204030204" pitchFamily="34" charset="0"/>
              </a:rPr>
              <a:t>Text Normalization</a:t>
            </a:r>
          </a:p>
          <a:p>
            <a:pPr marL="742950" lvl="1" indent="-285750" rtl="0" fontAlgn="ctr">
              <a:spcBef>
                <a:spcPts val="0"/>
              </a:spcBef>
              <a:spcAft>
                <a:spcPts val="0"/>
              </a:spcAft>
              <a:buFont typeface="Courier New" panose="02070309020205020404" pitchFamily="49" charset="0"/>
              <a:buChar char="o"/>
            </a:pPr>
            <a:r>
              <a:rPr lang="en-SG" sz="2400" i="0" dirty="0">
                <a:effectLst/>
                <a:latin typeface="Calibri" panose="020F0502020204030204" pitchFamily="34" charset="0"/>
              </a:rPr>
              <a:t>Converts text to lowercase and removes extra spaces for consistency across the dataset.</a:t>
            </a:r>
          </a:p>
        </p:txBody>
      </p:sp>
      <p:sp>
        <p:nvSpPr>
          <p:cNvPr id="7" name="TextBox 7"/>
          <p:cNvSpPr txBox="1"/>
          <p:nvPr/>
        </p:nvSpPr>
        <p:spPr>
          <a:xfrm>
            <a:off x="1087024" y="1039666"/>
            <a:ext cx="16535400" cy="615553"/>
          </a:xfrm>
          <a:prstGeom prst="rect">
            <a:avLst/>
          </a:prstGeom>
        </p:spPr>
        <p:txBody>
          <a:bodyPr wrap="square" lIns="0" tIns="0" rIns="0" bIns="0" rtlCol="0" anchor="t">
            <a:spAutoFit/>
          </a:bodyPr>
          <a:lstStyle/>
          <a:p>
            <a:r>
              <a:rPr lang="en-US" sz="4000" b="1" dirty="0"/>
              <a:t>Preprocessing Flow Summary for Presentation</a:t>
            </a:r>
          </a:p>
        </p:txBody>
      </p:sp>
      <p:sp>
        <p:nvSpPr>
          <p:cNvPr id="8" name="Rectangle 2">
            <a:extLst>
              <a:ext uri="{FF2B5EF4-FFF2-40B4-BE49-F238E27FC236}">
                <a16:creationId xmlns:a16="http://schemas.microsoft.com/office/drawing/2014/main" id="{EE745182-27AF-4524-86B4-792DA313A0AA}"/>
              </a:ext>
            </a:extLst>
          </p:cNvPr>
          <p:cNvSpPr>
            <a:spLocks noChangeArrowheads="1"/>
          </p:cNvSpPr>
          <p:nvPr/>
        </p:nvSpPr>
        <p:spPr bwMode="auto">
          <a:xfrm>
            <a:off x="0" y="0"/>
            <a:ext cx="18288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sp>
        <p:nvSpPr>
          <p:cNvPr id="9" name="Rectangle 3">
            <a:extLst>
              <a:ext uri="{FF2B5EF4-FFF2-40B4-BE49-F238E27FC236}">
                <a16:creationId xmlns:a16="http://schemas.microsoft.com/office/drawing/2014/main" id="{E4877986-A3BF-4C55-AFD8-3258D727E590}"/>
              </a:ext>
            </a:extLst>
          </p:cNvPr>
          <p:cNvSpPr>
            <a:spLocks noChangeArrowheads="1"/>
          </p:cNvSpPr>
          <p:nvPr/>
        </p:nvSpPr>
        <p:spPr bwMode="auto">
          <a:xfrm>
            <a:off x="0" y="15875"/>
            <a:ext cx="1828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spTree>
    <p:extLst>
      <p:ext uri="{BB962C8B-B14F-4D97-AF65-F5344CB8AC3E}">
        <p14:creationId xmlns:p14="http://schemas.microsoft.com/office/powerpoint/2010/main" val="19080385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CCD2DC"/>
        </a:solidFill>
        <a:effectLst/>
      </p:bgPr>
    </p:bg>
    <p:spTree>
      <p:nvGrpSpPr>
        <p:cNvPr id="1" name=""/>
        <p:cNvGrpSpPr/>
        <p:nvPr/>
      </p:nvGrpSpPr>
      <p:grpSpPr>
        <a:xfrm>
          <a:off x="0" y="0"/>
          <a:ext cx="0" cy="0"/>
          <a:chOff x="0" y="0"/>
          <a:chExt cx="0" cy="0"/>
        </a:xfrm>
      </p:grpSpPr>
      <p:grpSp>
        <p:nvGrpSpPr>
          <p:cNvPr id="2" name="Group 2"/>
          <p:cNvGrpSpPr/>
          <p:nvPr/>
        </p:nvGrpSpPr>
        <p:grpSpPr>
          <a:xfrm>
            <a:off x="665576" y="488950"/>
            <a:ext cx="16956848" cy="9123443"/>
            <a:chOff x="0" y="0"/>
            <a:chExt cx="4466001" cy="2402882"/>
          </a:xfrm>
        </p:grpSpPr>
        <p:sp>
          <p:nvSpPr>
            <p:cNvPr id="3" name="Freeform 3"/>
            <p:cNvSpPr/>
            <p:nvPr/>
          </p:nvSpPr>
          <p:spPr>
            <a:xfrm>
              <a:off x="0" y="0"/>
              <a:ext cx="4466001" cy="2402882"/>
            </a:xfrm>
            <a:custGeom>
              <a:avLst/>
              <a:gdLst/>
              <a:ahLst/>
              <a:cxnLst/>
              <a:rect l="l" t="t" r="r" b="b"/>
              <a:pathLst>
                <a:path w="4466001" h="2402882">
                  <a:moveTo>
                    <a:pt x="0" y="0"/>
                  </a:moveTo>
                  <a:lnTo>
                    <a:pt x="4466001" y="0"/>
                  </a:lnTo>
                  <a:lnTo>
                    <a:pt x="4466001" y="2402882"/>
                  </a:lnTo>
                  <a:lnTo>
                    <a:pt x="0" y="2402882"/>
                  </a:lnTo>
                  <a:close/>
                </a:path>
              </a:pathLst>
            </a:custGeom>
            <a:solidFill>
              <a:srgbClr val="F1F1F1"/>
            </a:solidFill>
            <a:ln w="28575" cap="sq">
              <a:solidFill>
                <a:srgbClr val="000000"/>
              </a:solidFill>
              <a:prstDash val="solid"/>
              <a:miter/>
            </a:ln>
          </p:spPr>
        </p:sp>
        <p:sp>
          <p:nvSpPr>
            <p:cNvPr id="4" name="TextBox 4"/>
            <p:cNvSpPr txBox="1"/>
            <p:nvPr/>
          </p:nvSpPr>
          <p:spPr>
            <a:xfrm>
              <a:off x="0" y="-38100"/>
              <a:ext cx="4466001" cy="2440982"/>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1107071" y="1763922"/>
            <a:ext cx="16073857" cy="369332"/>
          </a:xfrm>
          <a:prstGeom prst="rect">
            <a:avLst/>
          </a:prstGeom>
        </p:spPr>
        <p:txBody>
          <a:bodyPr wrap="square" lIns="0" tIns="0" rIns="0" bIns="0" rtlCol="0" anchor="t">
            <a:spAutoFit/>
          </a:bodyPr>
          <a:lstStyle/>
          <a:p>
            <a:pPr rtl="0" fontAlgn="ctr">
              <a:spcBef>
                <a:spcPts val="0"/>
              </a:spcBef>
              <a:spcAft>
                <a:spcPts val="0"/>
              </a:spcAft>
            </a:pPr>
            <a:endParaRPr lang="en-SG" sz="2400" i="0" dirty="0">
              <a:effectLst/>
              <a:latin typeface="Calibri" panose="020F0502020204030204" pitchFamily="34" charset="0"/>
            </a:endParaRPr>
          </a:p>
        </p:txBody>
      </p:sp>
      <p:sp>
        <p:nvSpPr>
          <p:cNvPr id="7" name="TextBox 7"/>
          <p:cNvSpPr txBox="1"/>
          <p:nvPr/>
        </p:nvSpPr>
        <p:spPr>
          <a:xfrm>
            <a:off x="1087024" y="1039666"/>
            <a:ext cx="16535400" cy="615553"/>
          </a:xfrm>
          <a:prstGeom prst="rect">
            <a:avLst/>
          </a:prstGeom>
        </p:spPr>
        <p:txBody>
          <a:bodyPr wrap="square" lIns="0" tIns="0" rIns="0" bIns="0" rtlCol="0" anchor="t">
            <a:spAutoFit/>
          </a:bodyPr>
          <a:lstStyle/>
          <a:p>
            <a:r>
              <a:rPr lang="en-US" sz="4000" b="1" dirty="0"/>
              <a:t>Stratified K-Fold</a:t>
            </a:r>
          </a:p>
        </p:txBody>
      </p:sp>
      <p:sp>
        <p:nvSpPr>
          <p:cNvPr id="8" name="Rectangle 2">
            <a:extLst>
              <a:ext uri="{FF2B5EF4-FFF2-40B4-BE49-F238E27FC236}">
                <a16:creationId xmlns:a16="http://schemas.microsoft.com/office/drawing/2014/main" id="{EE745182-27AF-4524-86B4-792DA313A0AA}"/>
              </a:ext>
            </a:extLst>
          </p:cNvPr>
          <p:cNvSpPr>
            <a:spLocks noChangeArrowheads="1"/>
          </p:cNvSpPr>
          <p:nvPr/>
        </p:nvSpPr>
        <p:spPr bwMode="auto">
          <a:xfrm>
            <a:off x="0" y="0"/>
            <a:ext cx="18288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sp>
        <p:nvSpPr>
          <p:cNvPr id="9" name="Rectangle 3">
            <a:extLst>
              <a:ext uri="{FF2B5EF4-FFF2-40B4-BE49-F238E27FC236}">
                <a16:creationId xmlns:a16="http://schemas.microsoft.com/office/drawing/2014/main" id="{E4877986-A3BF-4C55-AFD8-3258D727E590}"/>
              </a:ext>
            </a:extLst>
          </p:cNvPr>
          <p:cNvSpPr>
            <a:spLocks noChangeArrowheads="1"/>
          </p:cNvSpPr>
          <p:nvPr/>
        </p:nvSpPr>
        <p:spPr bwMode="auto">
          <a:xfrm>
            <a:off x="0" y="15875"/>
            <a:ext cx="1828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graphicFrame>
        <p:nvGraphicFramePr>
          <p:cNvPr id="11" name="Table 10">
            <a:extLst>
              <a:ext uri="{FF2B5EF4-FFF2-40B4-BE49-F238E27FC236}">
                <a16:creationId xmlns:a16="http://schemas.microsoft.com/office/drawing/2014/main" id="{A661868B-4F94-4AA7-A2F5-ABB15B3CA538}"/>
              </a:ext>
            </a:extLst>
          </p:cNvPr>
          <p:cNvGraphicFramePr>
            <a:graphicFrameLocks noGrp="1"/>
          </p:cNvGraphicFramePr>
          <p:nvPr>
            <p:extLst>
              <p:ext uri="{D42A27DB-BD31-4B8C-83A1-F6EECF244321}">
                <p14:modId xmlns:p14="http://schemas.microsoft.com/office/powerpoint/2010/main" val="1660581283"/>
              </p:ext>
            </p:extLst>
          </p:nvPr>
        </p:nvGraphicFramePr>
        <p:xfrm>
          <a:off x="1056544" y="2401134"/>
          <a:ext cx="15412625" cy="5283200"/>
        </p:xfrm>
        <a:graphic>
          <a:graphicData uri="http://schemas.openxmlformats.org/drawingml/2006/table">
            <a:tbl>
              <a:tblPr>
                <a:tableStyleId>{5C22544A-7EE6-4342-B048-85BDC9FD1C3A}</a:tableStyleId>
              </a:tblPr>
              <a:tblGrid>
                <a:gridCol w="4356395">
                  <a:extLst>
                    <a:ext uri="{9D8B030D-6E8A-4147-A177-3AD203B41FA5}">
                      <a16:colId xmlns:a16="http://schemas.microsoft.com/office/drawing/2014/main" val="2072061030"/>
                    </a:ext>
                  </a:extLst>
                </a:gridCol>
                <a:gridCol w="3545205">
                  <a:extLst>
                    <a:ext uri="{9D8B030D-6E8A-4147-A177-3AD203B41FA5}">
                      <a16:colId xmlns:a16="http://schemas.microsoft.com/office/drawing/2014/main" val="3731548446"/>
                    </a:ext>
                  </a:extLst>
                </a:gridCol>
                <a:gridCol w="7511025">
                  <a:extLst>
                    <a:ext uri="{9D8B030D-6E8A-4147-A177-3AD203B41FA5}">
                      <a16:colId xmlns:a16="http://schemas.microsoft.com/office/drawing/2014/main" val="3010835113"/>
                    </a:ext>
                  </a:extLst>
                </a:gridCol>
              </a:tblGrid>
              <a:tr h="254000">
                <a:tc>
                  <a:txBody>
                    <a:bodyPr/>
                    <a:lstStyle/>
                    <a:p>
                      <a:pPr algn="l" fontAlgn="ctr"/>
                      <a:r>
                        <a:rPr lang="en-SG" sz="4000" b="1" u="none" strike="noStrike" dirty="0">
                          <a:effectLst/>
                        </a:rPr>
                        <a:t>Feature</a:t>
                      </a:r>
                      <a:endParaRPr lang="en-SG" sz="40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ctr"/>
                      <a:r>
                        <a:rPr lang="en-SG" sz="4000" b="1" u="none" strike="noStrike" dirty="0">
                          <a:effectLst/>
                        </a:rPr>
                        <a:t>K-Fold</a:t>
                      </a:r>
                      <a:endParaRPr lang="en-SG" sz="4000" b="1" i="0" u="none" strike="noStrike" dirty="0">
                        <a:solidFill>
                          <a:srgbClr val="000000"/>
                        </a:solidFill>
                        <a:effectLst/>
                        <a:latin typeface="Calibri" panose="020F0502020204030204" pitchFamily="34" charset="0"/>
                      </a:endParaRPr>
                    </a:p>
                  </a:txBody>
                  <a:tcPr marL="6350" marR="6350" marT="50800" marB="50800" anchor="ctr"/>
                </a:tc>
                <a:tc>
                  <a:txBody>
                    <a:bodyPr/>
                    <a:lstStyle/>
                    <a:p>
                      <a:pPr algn="l" fontAlgn="ctr"/>
                      <a:r>
                        <a:rPr lang="en-SG" sz="4000" b="1" u="none" strike="noStrike" dirty="0">
                          <a:effectLst/>
                        </a:rPr>
                        <a:t>Stratified K-Fold</a:t>
                      </a:r>
                      <a:endParaRPr lang="en-SG" sz="4000" b="1" i="0" u="none" strike="noStrike" dirty="0">
                        <a:solidFill>
                          <a:srgbClr val="000000"/>
                        </a:solidFill>
                        <a:effectLst/>
                        <a:latin typeface="Calibri" panose="020F0502020204030204" pitchFamily="34" charset="0"/>
                      </a:endParaRPr>
                    </a:p>
                  </a:txBody>
                  <a:tcPr marL="6350" marR="6350" marT="50800" marB="50800" anchor="ctr"/>
                </a:tc>
                <a:extLst>
                  <a:ext uri="{0D108BD9-81ED-4DB2-BD59-A6C34878D82A}">
                    <a16:rowId xmlns:a16="http://schemas.microsoft.com/office/drawing/2014/main" val="1000287549"/>
                  </a:ext>
                </a:extLst>
              </a:tr>
              <a:tr h="292100">
                <a:tc>
                  <a:txBody>
                    <a:bodyPr/>
                    <a:lstStyle/>
                    <a:p>
                      <a:pPr algn="l" fontAlgn="ctr"/>
                      <a:r>
                        <a:rPr lang="en-SG" sz="4000" u="none" strike="noStrike">
                          <a:effectLst/>
                        </a:rPr>
                        <a:t>Splitting strategy</a:t>
                      </a:r>
                      <a:endParaRPr lang="en-SG" sz="4000" b="1" i="0" u="none" strike="noStrike">
                        <a:solidFill>
                          <a:srgbClr val="000000"/>
                        </a:solidFill>
                        <a:effectLst/>
                        <a:latin typeface="Calibri" panose="020F0502020204030204" pitchFamily="34" charset="0"/>
                      </a:endParaRPr>
                    </a:p>
                  </a:txBody>
                  <a:tcPr marL="6350" marR="6350" marT="50800" marB="50800" anchor="ctr"/>
                </a:tc>
                <a:tc>
                  <a:txBody>
                    <a:bodyPr/>
                    <a:lstStyle/>
                    <a:p>
                      <a:pPr algn="l" fontAlgn="ctr"/>
                      <a:r>
                        <a:rPr lang="en-SG" sz="4000" u="none" strike="noStrike">
                          <a:effectLst/>
                        </a:rPr>
                        <a:t>Random</a:t>
                      </a:r>
                      <a:endParaRPr lang="en-SG" sz="4000" b="0" i="0" u="none" strike="noStrike">
                        <a:solidFill>
                          <a:srgbClr val="000000"/>
                        </a:solidFill>
                        <a:effectLst/>
                        <a:latin typeface="Calibri" panose="020F0502020204030204" pitchFamily="34" charset="0"/>
                      </a:endParaRPr>
                    </a:p>
                  </a:txBody>
                  <a:tcPr marL="6350" marR="6350" marT="50800" marB="50800" anchor="ctr"/>
                </a:tc>
                <a:tc>
                  <a:txBody>
                    <a:bodyPr/>
                    <a:lstStyle/>
                    <a:p>
                      <a:pPr algn="l" fontAlgn="ctr"/>
                      <a:r>
                        <a:rPr lang="en-SG" sz="4000" u="none" strike="noStrike" dirty="0">
                          <a:effectLst/>
                        </a:rPr>
                        <a:t>Ensures class distribution</a:t>
                      </a:r>
                      <a:endParaRPr lang="en-SG" sz="4000" b="0" i="0" u="none" strike="noStrike" dirty="0">
                        <a:solidFill>
                          <a:srgbClr val="000000"/>
                        </a:solidFill>
                        <a:effectLst/>
                        <a:latin typeface="Calibri" panose="020F0502020204030204" pitchFamily="34" charset="0"/>
                      </a:endParaRPr>
                    </a:p>
                  </a:txBody>
                  <a:tcPr marL="6350" marR="6350" marT="50800" marB="50800" anchor="ctr"/>
                </a:tc>
                <a:extLst>
                  <a:ext uri="{0D108BD9-81ED-4DB2-BD59-A6C34878D82A}">
                    <a16:rowId xmlns:a16="http://schemas.microsoft.com/office/drawing/2014/main" val="2352236596"/>
                  </a:ext>
                </a:extLst>
              </a:tr>
              <a:tr h="368300">
                <a:tc>
                  <a:txBody>
                    <a:bodyPr/>
                    <a:lstStyle/>
                    <a:p>
                      <a:pPr algn="l" fontAlgn="ctr"/>
                      <a:r>
                        <a:rPr lang="en-SG" sz="4000" u="none" strike="noStrike">
                          <a:effectLst/>
                        </a:rPr>
                        <a:t>Use case</a:t>
                      </a:r>
                      <a:endParaRPr lang="en-SG" sz="4000" b="1" i="0" u="none" strike="noStrike">
                        <a:solidFill>
                          <a:srgbClr val="000000"/>
                        </a:solidFill>
                        <a:effectLst/>
                        <a:latin typeface="Calibri" panose="020F0502020204030204" pitchFamily="34" charset="0"/>
                      </a:endParaRPr>
                    </a:p>
                  </a:txBody>
                  <a:tcPr marL="6350" marR="6350" marT="50800" marB="50800" anchor="ctr"/>
                </a:tc>
                <a:tc>
                  <a:txBody>
                    <a:bodyPr/>
                    <a:lstStyle/>
                    <a:p>
                      <a:pPr algn="l" fontAlgn="ctr"/>
                      <a:r>
                        <a:rPr lang="en-US" sz="4000" u="none" strike="noStrike">
                          <a:effectLst/>
                        </a:rPr>
                        <a:t>Works well for balanced datasets</a:t>
                      </a:r>
                      <a:endParaRPr lang="en-US" sz="4000" b="0" i="0" u="none" strike="noStrike">
                        <a:solidFill>
                          <a:srgbClr val="000000"/>
                        </a:solidFill>
                        <a:effectLst/>
                        <a:latin typeface="Calibri" panose="020F0502020204030204" pitchFamily="34" charset="0"/>
                      </a:endParaRPr>
                    </a:p>
                  </a:txBody>
                  <a:tcPr marL="6350" marR="6350" marT="50800" marB="50800" anchor="ctr"/>
                </a:tc>
                <a:tc>
                  <a:txBody>
                    <a:bodyPr/>
                    <a:lstStyle/>
                    <a:p>
                      <a:pPr algn="l" fontAlgn="ctr"/>
                      <a:r>
                        <a:rPr lang="en-SG" sz="4000" u="none" strike="noStrike" dirty="0">
                          <a:effectLst/>
                        </a:rPr>
                        <a:t>Best for imbalanced datasets</a:t>
                      </a:r>
                      <a:endParaRPr lang="en-SG" sz="4000" b="0" i="0" u="none" strike="noStrike" dirty="0">
                        <a:solidFill>
                          <a:srgbClr val="000000"/>
                        </a:solidFill>
                        <a:effectLst/>
                        <a:latin typeface="Calibri" panose="020F0502020204030204" pitchFamily="34" charset="0"/>
                      </a:endParaRPr>
                    </a:p>
                  </a:txBody>
                  <a:tcPr marL="6350" marR="6350" marT="50800" marB="50800" anchor="ctr"/>
                </a:tc>
                <a:extLst>
                  <a:ext uri="{0D108BD9-81ED-4DB2-BD59-A6C34878D82A}">
                    <a16:rowId xmlns:a16="http://schemas.microsoft.com/office/drawing/2014/main" val="3740376262"/>
                  </a:ext>
                </a:extLst>
              </a:tr>
              <a:tr h="368300">
                <a:tc>
                  <a:txBody>
                    <a:bodyPr/>
                    <a:lstStyle/>
                    <a:p>
                      <a:pPr algn="l" fontAlgn="ctr"/>
                      <a:r>
                        <a:rPr lang="en-SG" sz="4000" u="none" strike="noStrike">
                          <a:effectLst/>
                        </a:rPr>
                        <a:t>Risk</a:t>
                      </a:r>
                      <a:endParaRPr lang="en-SG" sz="4000" b="1" i="0" u="none" strike="noStrike">
                        <a:solidFill>
                          <a:srgbClr val="000000"/>
                        </a:solidFill>
                        <a:effectLst/>
                        <a:latin typeface="Calibri" panose="020F0502020204030204" pitchFamily="34" charset="0"/>
                      </a:endParaRPr>
                    </a:p>
                  </a:txBody>
                  <a:tcPr marL="6350" marR="6350" marT="50800" marB="50800" anchor="ctr"/>
                </a:tc>
                <a:tc>
                  <a:txBody>
                    <a:bodyPr/>
                    <a:lstStyle/>
                    <a:p>
                      <a:pPr algn="l" fontAlgn="ctr"/>
                      <a:r>
                        <a:rPr lang="en-US" sz="4000" u="none" strike="noStrike">
                          <a:effectLst/>
                        </a:rPr>
                        <a:t>Some folds may lack minority classes</a:t>
                      </a:r>
                      <a:endParaRPr lang="en-US" sz="4000" b="0" i="0" u="none" strike="noStrike">
                        <a:solidFill>
                          <a:srgbClr val="000000"/>
                        </a:solidFill>
                        <a:effectLst/>
                        <a:latin typeface="Calibri" panose="020F0502020204030204" pitchFamily="34" charset="0"/>
                      </a:endParaRPr>
                    </a:p>
                  </a:txBody>
                  <a:tcPr marL="6350" marR="6350" marT="50800" marB="50800" anchor="ctr"/>
                </a:tc>
                <a:tc>
                  <a:txBody>
                    <a:bodyPr/>
                    <a:lstStyle/>
                    <a:p>
                      <a:pPr algn="l" fontAlgn="ctr"/>
                      <a:r>
                        <a:rPr lang="en-US" sz="4000" u="none" strike="noStrike" dirty="0">
                          <a:effectLst/>
                        </a:rPr>
                        <a:t>Every fold maintains original class distribution</a:t>
                      </a:r>
                      <a:endParaRPr lang="en-US" sz="4000" b="0" i="0" u="none" strike="noStrike" dirty="0">
                        <a:solidFill>
                          <a:srgbClr val="000000"/>
                        </a:solidFill>
                        <a:effectLst/>
                        <a:latin typeface="Calibri" panose="020F0502020204030204" pitchFamily="34" charset="0"/>
                      </a:endParaRPr>
                    </a:p>
                  </a:txBody>
                  <a:tcPr marL="6350" marR="6350" marT="50800" marB="50800" anchor="ctr"/>
                </a:tc>
                <a:extLst>
                  <a:ext uri="{0D108BD9-81ED-4DB2-BD59-A6C34878D82A}">
                    <a16:rowId xmlns:a16="http://schemas.microsoft.com/office/drawing/2014/main" val="4097528703"/>
                  </a:ext>
                </a:extLst>
              </a:tr>
            </a:tbl>
          </a:graphicData>
        </a:graphic>
      </p:graphicFrame>
    </p:spTree>
    <p:extLst>
      <p:ext uri="{BB962C8B-B14F-4D97-AF65-F5344CB8AC3E}">
        <p14:creationId xmlns:p14="http://schemas.microsoft.com/office/powerpoint/2010/main" val="33207304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CCD2DC"/>
        </a:solidFill>
        <a:effectLst/>
      </p:bgPr>
    </p:bg>
    <p:spTree>
      <p:nvGrpSpPr>
        <p:cNvPr id="1" name=""/>
        <p:cNvGrpSpPr/>
        <p:nvPr/>
      </p:nvGrpSpPr>
      <p:grpSpPr>
        <a:xfrm>
          <a:off x="0" y="0"/>
          <a:ext cx="0" cy="0"/>
          <a:chOff x="0" y="0"/>
          <a:chExt cx="0" cy="0"/>
        </a:xfrm>
      </p:grpSpPr>
      <p:grpSp>
        <p:nvGrpSpPr>
          <p:cNvPr id="2" name="Group 2"/>
          <p:cNvGrpSpPr/>
          <p:nvPr/>
        </p:nvGrpSpPr>
        <p:grpSpPr>
          <a:xfrm>
            <a:off x="665576" y="488950"/>
            <a:ext cx="16956848" cy="9123443"/>
            <a:chOff x="0" y="0"/>
            <a:chExt cx="4466001" cy="2402882"/>
          </a:xfrm>
        </p:grpSpPr>
        <p:sp>
          <p:nvSpPr>
            <p:cNvPr id="3" name="Freeform 3"/>
            <p:cNvSpPr/>
            <p:nvPr/>
          </p:nvSpPr>
          <p:spPr>
            <a:xfrm>
              <a:off x="0" y="0"/>
              <a:ext cx="4466001" cy="2402882"/>
            </a:xfrm>
            <a:custGeom>
              <a:avLst/>
              <a:gdLst/>
              <a:ahLst/>
              <a:cxnLst/>
              <a:rect l="l" t="t" r="r" b="b"/>
              <a:pathLst>
                <a:path w="4466001" h="2402882">
                  <a:moveTo>
                    <a:pt x="0" y="0"/>
                  </a:moveTo>
                  <a:lnTo>
                    <a:pt x="4466001" y="0"/>
                  </a:lnTo>
                  <a:lnTo>
                    <a:pt x="4466001" y="2402882"/>
                  </a:lnTo>
                  <a:lnTo>
                    <a:pt x="0" y="2402882"/>
                  </a:lnTo>
                  <a:close/>
                </a:path>
              </a:pathLst>
            </a:custGeom>
            <a:solidFill>
              <a:srgbClr val="F1F1F1"/>
            </a:solidFill>
            <a:ln w="28575" cap="sq">
              <a:solidFill>
                <a:srgbClr val="000000"/>
              </a:solidFill>
              <a:prstDash val="solid"/>
              <a:miter/>
            </a:ln>
          </p:spPr>
        </p:sp>
        <p:sp>
          <p:nvSpPr>
            <p:cNvPr id="4" name="TextBox 4"/>
            <p:cNvSpPr txBox="1"/>
            <p:nvPr/>
          </p:nvSpPr>
          <p:spPr>
            <a:xfrm>
              <a:off x="0" y="-38100"/>
              <a:ext cx="4466001" cy="2440982"/>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1107071" y="1763922"/>
            <a:ext cx="16073857" cy="369332"/>
          </a:xfrm>
          <a:prstGeom prst="rect">
            <a:avLst/>
          </a:prstGeom>
        </p:spPr>
        <p:txBody>
          <a:bodyPr wrap="square" lIns="0" tIns="0" rIns="0" bIns="0" rtlCol="0" anchor="t">
            <a:spAutoFit/>
          </a:bodyPr>
          <a:lstStyle/>
          <a:p>
            <a:pPr rtl="0" fontAlgn="ctr">
              <a:spcBef>
                <a:spcPts val="0"/>
              </a:spcBef>
              <a:spcAft>
                <a:spcPts val="0"/>
              </a:spcAft>
            </a:pPr>
            <a:endParaRPr lang="en-SG" sz="2400" i="0" dirty="0">
              <a:effectLst/>
              <a:latin typeface="Calibri" panose="020F0502020204030204" pitchFamily="34" charset="0"/>
            </a:endParaRPr>
          </a:p>
        </p:txBody>
      </p:sp>
      <p:sp>
        <p:nvSpPr>
          <p:cNvPr id="8" name="Rectangle 2">
            <a:extLst>
              <a:ext uri="{FF2B5EF4-FFF2-40B4-BE49-F238E27FC236}">
                <a16:creationId xmlns:a16="http://schemas.microsoft.com/office/drawing/2014/main" id="{EE745182-27AF-4524-86B4-792DA313A0AA}"/>
              </a:ext>
            </a:extLst>
          </p:cNvPr>
          <p:cNvSpPr>
            <a:spLocks noChangeArrowheads="1"/>
          </p:cNvSpPr>
          <p:nvPr/>
        </p:nvSpPr>
        <p:spPr bwMode="auto">
          <a:xfrm>
            <a:off x="0" y="0"/>
            <a:ext cx="18288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sp>
        <p:nvSpPr>
          <p:cNvPr id="9" name="Rectangle 3">
            <a:extLst>
              <a:ext uri="{FF2B5EF4-FFF2-40B4-BE49-F238E27FC236}">
                <a16:creationId xmlns:a16="http://schemas.microsoft.com/office/drawing/2014/main" id="{E4877986-A3BF-4C55-AFD8-3258D727E590}"/>
              </a:ext>
            </a:extLst>
          </p:cNvPr>
          <p:cNvSpPr>
            <a:spLocks noChangeArrowheads="1"/>
          </p:cNvSpPr>
          <p:nvPr/>
        </p:nvSpPr>
        <p:spPr bwMode="auto">
          <a:xfrm>
            <a:off x="0" y="15875"/>
            <a:ext cx="1828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graphicFrame>
        <p:nvGraphicFramePr>
          <p:cNvPr id="10" name="Table 9">
            <a:extLst>
              <a:ext uri="{FF2B5EF4-FFF2-40B4-BE49-F238E27FC236}">
                <a16:creationId xmlns:a16="http://schemas.microsoft.com/office/drawing/2014/main" id="{AC854D93-2B0A-4DFA-8E2C-4CA6D6FA93A4}"/>
              </a:ext>
            </a:extLst>
          </p:cNvPr>
          <p:cNvGraphicFramePr>
            <a:graphicFrameLocks noGrp="1"/>
          </p:cNvGraphicFramePr>
          <p:nvPr>
            <p:extLst>
              <p:ext uri="{D42A27DB-BD31-4B8C-83A1-F6EECF244321}">
                <p14:modId xmlns:p14="http://schemas.microsoft.com/office/powerpoint/2010/main" val="1770723249"/>
              </p:ext>
            </p:extLst>
          </p:nvPr>
        </p:nvGraphicFramePr>
        <p:xfrm>
          <a:off x="1107071" y="1771542"/>
          <a:ext cx="6908800" cy="3159920"/>
        </p:xfrm>
        <a:graphic>
          <a:graphicData uri="http://schemas.openxmlformats.org/drawingml/2006/table">
            <a:tbl>
              <a:tblPr/>
              <a:tblGrid>
                <a:gridCol w="1973943">
                  <a:extLst>
                    <a:ext uri="{9D8B030D-6E8A-4147-A177-3AD203B41FA5}">
                      <a16:colId xmlns:a16="http://schemas.microsoft.com/office/drawing/2014/main" val="382129750"/>
                    </a:ext>
                  </a:extLst>
                </a:gridCol>
                <a:gridCol w="1502888">
                  <a:extLst>
                    <a:ext uri="{9D8B030D-6E8A-4147-A177-3AD203B41FA5}">
                      <a16:colId xmlns:a16="http://schemas.microsoft.com/office/drawing/2014/main" val="3318882590"/>
                    </a:ext>
                  </a:extLst>
                </a:gridCol>
                <a:gridCol w="1278577">
                  <a:extLst>
                    <a:ext uri="{9D8B030D-6E8A-4147-A177-3AD203B41FA5}">
                      <a16:colId xmlns:a16="http://schemas.microsoft.com/office/drawing/2014/main" val="4142346544"/>
                    </a:ext>
                  </a:extLst>
                </a:gridCol>
                <a:gridCol w="1076696">
                  <a:extLst>
                    <a:ext uri="{9D8B030D-6E8A-4147-A177-3AD203B41FA5}">
                      <a16:colId xmlns:a16="http://schemas.microsoft.com/office/drawing/2014/main" val="1454496573"/>
                    </a:ext>
                  </a:extLst>
                </a:gridCol>
                <a:gridCol w="1076696">
                  <a:extLst>
                    <a:ext uri="{9D8B030D-6E8A-4147-A177-3AD203B41FA5}">
                      <a16:colId xmlns:a16="http://schemas.microsoft.com/office/drawing/2014/main" val="504525748"/>
                    </a:ext>
                  </a:extLst>
                </a:gridCol>
              </a:tblGrid>
              <a:tr h="394990">
                <a:tc rowSpan="2">
                  <a:txBody>
                    <a:bodyPr/>
                    <a:lstStyle/>
                    <a:p>
                      <a:pPr algn="ctr" fontAlgn="ctr"/>
                      <a:r>
                        <a:rPr lang="en-SG" sz="2000" b="1" i="0" u="none" strike="noStrike" dirty="0">
                          <a:solidFill>
                            <a:srgbClr val="000000"/>
                          </a:solidFill>
                          <a:effectLst/>
                          <a:latin typeface="Calibri" panose="020F0502020204030204" pitchFamily="34" charset="0"/>
                        </a:rPr>
                        <a:t>Model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2000" b="1" i="0" u="none" strike="noStrike">
                          <a:solidFill>
                            <a:srgbClr val="000000"/>
                          </a:solidFill>
                          <a:effectLst/>
                          <a:latin typeface="Calibri" panose="020F0502020204030204" pitchFamily="34" charset="0"/>
                        </a:rPr>
                        <a:t>Tfidf(syllable)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2000" b="1" i="0" u="none" strike="noStrike">
                          <a:solidFill>
                            <a:srgbClr val="000000"/>
                          </a:solidFill>
                          <a:effectLst/>
                          <a:latin typeface="Calibri" panose="020F0502020204030204" pitchFamily="34" charset="0"/>
                        </a:rPr>
                        <a:t>Tfidf(word)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2000" b="1" i="0" u="none" strike="noStrike">
                          <a:solidFill>
                            <a:srgbClr val="000000"/>
                          </a:solidFill>
                          <a:effectLst/>
                          <a:latin typeface="Calibri" panose="020F0502020204030204" pitchFamily="34" charset="0"/>
                        </a:rPr>
                        <a:t>word2vec</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2000" b="1" i="0" u="none" strike="noStrike">
                          <a:solidFill>
                            <a:srgbClr val="000000"/>
                          </a:solidFill>
                          <a:effectLst/>
                          <a:latin typeface="Calibri" panose="020F0502020204030204" pitchFamily="34" charset="0"/>
                        </a:rPr>
                        <a:t>Fasttext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07705189"/>
                  </a:ext>
                </a:extLst>
              </a:tr>
              <a:tr h="394990">
                <a:tc vMerge="1">
                  <a:txBody>
                    <a:bodyPr/>
                    <a:lstStyle/>
                    <a:p>
                      <a:endParaRPr lang="en-SG"/>
                    </a:p>
                  </a:txBody>
                  <a:tcPr/>
                </a:tc>
                <a:tc>
                  <a:txBody>
                    <a:bodyPr/>
                    <a:lstStyle/>
                    <a:p>
                      <a:pPr algn="ctr" fontAlgn="ctr"/>
                      <a:r>
                        <a:rPr lang="en-SG" sz="2000" b="1" i="0" u="none" strike="noStrike">
                          <a:solidFill>
                            <a:srgbClr val="000000"/>
                          </a:solidFill>
                          <a:effectLst/>
                          <a:latin typeface="Calibri" panose="020F0502020204030204" pitchFamily="34" charset="0"/>
                        </a:rPr>
                        <a:t>F1-Score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2000" b="1" i="0" u="none" strike="noStrike" dirty="0">
                          <a:solidFill>
                            <a:srgbClr val="000000"/>
                          </a:solidFill>
                          <a:effectLst/>
                          <a:latin typeface="Calibri" panose="020F0502020204030204" pitchFamily="34" charset="0"/>
                        </a:rPr>
                        <a:t>F1-Score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2000" b="1" i="0" u="none" strike="noStrike">
                          <a:solidFill>
                            <a:srgbClr val="000000"/>
                          </a:solidFill>
                          <a:effectLst/>
                          <a:latin typeface="Calibri" panose="020F0502020204030204" pitchFamily="34" charset="0"/>
                        </a:rPr>
                        <a:t>F1-Score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2000" b="1" i="0" u="none" strike="noStrike">
                          <a:solidFill>
                            <a:srgbClr val="000000"/>
                          </a:solidFill>
                          <a:effectLst/>
                          <a:latin typeface="Calibri" panose="020F0502020204030204" pitchFamily="34" charset="0"/>
                        </a:rPr>
                        <a:t>F1-Score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87177974"/>
                  </a:ext>
                </a:extLst>
              </a:tr>
              <a:tr h="394990">
                <a:tc>
                  <a:txBody>
                    <a:bodyPr/>
                    <a:lstStyle/>
                    <a:p>
                      <a:pPr algn="ctr" fontAlgn="ctr"/>
                      <a:r>
                        <a:rPr lang="en-SG" sz="2000" b="0" i="0" u="none" strike="noStrike">
                          <a:solidFill>
                            <a:srgbClr val="000000"/>
                          </a:solidFill>
                          <a:effectLst/>
                          <a:latin typeface="Calibri" panose="020F0502020204030204" pitchFamily="34" charset="0"/>
                        </a:rPr>
                        <a:t>Logistic regression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2000" b="0" i="0" u="none" strike="noStrike">
                          <a:solidFill>
                            <a:srgbClr val="000000"/>
                          </a:solidFill>
                          <a:effectLst/>
                          <a:latin typeface="Calibri" panose="020F0502020204030204" pitchFamily="34" charset="0"/>
                        </a:rPr>
                        <a:t>0.8673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2000" b="0" i="0" u="none" strike="noStrike">
                          <a:solidFill>
                            <a:srgbClr val="000000"/>
                          </a:solidFill>
                          <a:effectLst/>
                          <a:latin typeface="Calibri" panose="020F0502020204030204" pitchFamily="34" charset="0"/>
                        </a:rPr>
                        <a:t>0.8765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2000" b="0" i="0" u="none" strike="noStrike">
                          <a:solidFill>
                            <a:srgbClr val="000000"/>
                          </a:solidFill>
                          <a:effectLst/>
                          <a:latin typeface="Calibri" panose="020F0502020204030204" pitchFamily="34" charset="0"/>
                        </a:rPr>
                        <a:t>0.8586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2000" b="0" i="0" u="none" strike="noStrike">
                          <a:solidFill>
                            <a:srgbClr val="000000"/>
                          </a:solidFill>
                          <a:effectLst/>
                          <a:latin typeface="Calibri" panose="020F0502020204030204" pitchFamily="34" charset="0"/>
                        </a:rPr>
                        <a:t>0.8388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265932"/>
                  </a:ext>
                </a:extLst>
              </a:tr>
              <a:tr h="394990">
                <a:tc>
                  <a:txBody>
                    <a:bodyPr/>
                    <a:lstStyle/>
                    <a:p>
                      <a:pPr algn="ctr" fontAlgn="ctr"/>
                      <a:r>
                        <a:rPr lang="en-SG" sz="2000" b="0" i="0" u="none" strike="noStrike">
                          <a:solidFill>
                            <a:srgbClr val="000000"/>
                          </a:solidFill>
                          <a:effectLst/>
                          <a:latin typeface="Calibri" panose="020F0502020204030204" pitchFamily="34" charset="0"/>
                        </a:rPr>
                        <a:t>Decision Tree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2000" b="0" i="0" u="none" strike="noStrike">
                          <a:solidFill>
                            <a:srgbClr val="000000"/>
                          </a:solidFill>
                          <a:effectLst/>
                          <a:latin typeface="Calibri" panose="020F0502020204030204" pitchFamily="34" charset="0"/>
                        </a:rPr>
                        <a:t>0.8211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2000" b="0" i="0" u="none" strike="noStrike">
                          <a:solidFill>
                            <a:srgbClr val="000000"/>
                          </a:solidFill>
                          <a:effectLst/>
                          <a:latin typeface="Calibri" panose="020F0502020204030204" pitchFamily="34" charset="0"/>
                        </a:rPr>
                        <a:t>0.8232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2000" b="0" i="0" u="none" strike="noStrike">
                          <a:solidFill>
                            <a:srgbClr val="000000"/>
                          </a:solidFill>
                          <a:effectLst/>
                          <a:latin typeface="Calibri" panose="020F0502020204030204" pitchFamily="34" charset="0"/>
                        </a:rPr>
                        <a:t>0.7882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2000" b="0" i="0" u="none" strike="noStrike">
                          <a:solidFill>
                            <a:srgbClr val="000000"/>
                          </a:solidFill>
                          <a:effectLst/>
                          <a:latin typeface="Calibri" panose="020F0502020204030204" pitchFamily="34" charset="0"/>
                        </a:rPr>
                        <a:t>0.771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7551515"/>
                  </a:ext>
                </a:extLst>
              </a:tr>
              <a:tr h="394990">
                <a:tc>
                  <a:txBody>
                    <a:bodyPr/>
                    <a:lstStyle/>
                    <a:p>
                      <a:pPr algn="ctr" fontAlgn="ctr"/>
                      <a:r>
                        <a:rPr lang="en-SG" sz="2000" b="0" i="0" u="none" strike="noStrike">
                          <a:solidFill>
                            <a:srgbClr val="000000"/>
                          </a:solidFill>
                          <a:effectLst/>
                          <a:latin typeface="Calibri" panose="020F0502020204030204" pitchFamily="34" charset="0"/>
                        </a:rPr>
                        <a:t>Random Forest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2000" b="0" i="0" u="none" strike="noStrike">
                          <a:solidFill>
                            <a:srgbClr val="000000"/>
                          </a:solidFill>
                          <a:effectLst/>
                          <a:latin typeface="Calibri" panose="020F0502020204030204" pitchFamily="34" charset="0"/>
                        </a:rPr>
                        <a:t>0.877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2000" b="0" i="0" u="none" strike="noStrike" dirty="0">
                          <a:solidFill>
                            <a:srgbClr val="000000"/>
                          </a:solidFill>
                          <a:effectLst/>
                          <a:latin typeface="Calibri" panose="020F0502020204030204" pitchFamily="34" charset="0"/>
                        </a:rPr>
                        <a:t>0.8775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2000" b="0" i="0" u="none" strike="noStrike">
                          <a:solidFill>
                            <a:srgbClr val="000000"/>
                          </a:solidFill>
                          <a:effectLst/>
                          <a:latin typeface="Calibri" panose="020F0502020204030204" pitchFamily="34" charset="0"/>
                        </a:rPr>
                        <a:t>0.8518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2000" b="0" i="0" u="none" strike="noStrike">
                          <a:solidFill>
                            <a:srgbClr val="000000"/>
                          </a:solidFill>
                          <a:effectLst/>
                          <a:latin typeface="Calibri" panose="020F0502020204030204" pitchFamily="34" charset="0"/>
                        </a:rPr>
                        <a:t>0.8389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37665612"/>
                  </a:ext>
                </a:extLst>
              </a:tr>
              <a:tr h="394990">
                <a:tc>
                  <a:txBody>
                    <a:bodyPr/>
                    <a:lstStyle/>
                    <a:p>
                      <a:pPr algn="ctr" fontAlgn="ctr"/>
                      <a:r>
                        <a:rPr lang="en-SG" sz="2000" b="0" i="0" u="none" strike="noStrike">
                          <a:solidFill>
                            <a:srgbClr val="000000"/>
                          </a:solidFill>
                          <a:effectLst/>
                          <a:latin typeface="Calibri" panose="020F0502020204030204" pitchFamily="34" charset="0"/>
                        </a:rPr>
                        <a:t>XGBoost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2000" b="0" i="0" u="none" strike="noStrike">
                          <a:solidFill>
                            <a:srgbClr val="000000"/>
                          </a:solidFill>
                          <a:effectLst/>
                          <a:latin typeface="Calibri" panose="020F0502020204030204" pitchFamily="34" charset="0"/>
                        </a:rPr>
                        <a:t>0.8831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2000" b="0" i="0" u="none" strike="noStrike">
                          <a:solidFill>
                            <a:srgbClr val="000000"/>
                          </a:solidFill>
                          <a:effectLst/>
                          <a:latin typeface="Calibri" panose="020F0502020204030204" pitchFamily="34" charset="0"/>
                        </a:rPr>
                        <a:t>0.8902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2000" b="0" i="0" u="none" strike="noStrike">
                          <a:solidFill>
                            <a:srgbClr val="000000"/>
                          </a:solidFill>
                          <a:effectLst/>
                          <a:latin typeface="Calibri" panose="020F0502020204030204" pitchFamily="34" charset="0"/>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2000" b="0" i="0" u="none" strike="noStrike">
                          <a:solidFill>
                            <a:srgbClr val="000000"/>
                          </a:solidFill>
                          <a:effectLst/>
                          <a:latin typeface="Calibri" panose="020F0502020204030204" pitchFamily="34" charset="0"/>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719582"/>
                  </a:ext>
                </a:extLst>
              </a:tr>
              <a:tr h="394990">
                <a:tc>
                  <a:txBody>
                    <a:bodyPr/>
                    <a:lstStyle/>
                    <a:p>
                      <a:pPr algn="ctr" fontAlgn="ctr"/>
                      <a:r>
                        <a:rPr lang="en-SG" sz="2000" b="1" i="0" u="none" strike="noStrike">
                          <a:solidFill>
                            <a:srgbClr val="00B050"/>
                          </a:solidFill>
                          <a:effectLst/>
                          <a:latin typeface="Calibri" panose="020F0502020204030204" pitchFamily="34" charset="0"/>
                        </a:rPr>
                        <a:t> SVM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2000" b="1" i="0" u="none" strike="noStrike">
                          <a:solidFill>
                            <a:srgbClr val="00B050"/>
                          </a:solidFill>
                          <a:effectLst/>
                          <a:latin typeface="Calibri" panose="020F0502020204030204" pitchFamily="34" charset="0"/>
                        </a:rPr>
                        <a:t>0.8878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2000" b="1" i="0" u="none" strike="noStrike">
                          <a:solidFill>
                            <a:srgbClr val="00B050"/>
                          </a:solidFill>
                          <a:effectLst/>
                          <a:latin typeface="Calibri" panose="020F0502020204030204" pitchFamily="34" charset="0"/>
                        </a:rPr>
                        <a:t>0.893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2000" b="1" i="0" u="none" strike="noStrike">
                          <a:solidFill>
                            <a:srgbClr val="00B050"/>
                          </a:solidFill>
                          <a:effectLst/>
                          <a:latin typeface="Calibri" panose="020F0502020204030204" pitchFamily="34" charset="0"/>
                        </a:rPr>
                        <a:t>0.8738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2000" b="1" i="0" u="none" strike="noStrike">
                          <a:solidFill>
                            <a:srgbClr val="00B050"/>
                          </a:solidFill>
                          <a:effectLst/>
                          <a:latin typeface="Calibri" panose="020F0502020204030204" pitchFamily="34" charset="0"/>
                        </a:rPr>
                        <a:t>0.8644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0867900"/>
                  </a:ext>
                </a:extLst>
              </a:tr>
              <a:tr h="394990">
                <a:tc>
                  <a:txBody>
                    <a:bodyPr/>
                    <a:lstStyle/>
                    <a:p>
                      <a:pPr algn="ctr" fontAlgn="ctr"/>
                      <a:r>
                        <a:rPr lang="en-SG" sz="2000" b="0" i="0" u="none" strike="noStrike">
                          <a:solidFill>
                            <a:srgbClr val="000000"/>
                          </a:solidFill>
                          <a:effectLst/>
                          <a:latin typeface="Calibri" panose="020F0502020204030204" pitchFamily="34" charset="0"/>
                        </a:rPr>
                        <a:t>Naive Bayes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2000" b="0" i="0" u="none" strike="noStrike">
                          <a:solidFill>
                            <a:srgbClr val="000000"/>
                          </a:solidFill>
                          <a:effectLst/>
                          <a:latin typeface="Calibri" panose="020F0502020204030204" pitchFamily="34" charset="0"/>
                        </a:rPr>
                        <a:t>0.8476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2000" b="0" i="0" u="none" strike="noStrike">
                          <a:solidFill>
                            <a:srgbClr val="000000"/>
                          </a:solidFill>
                          <a:effectLst/>
                          <a:latin typeface="Calibri" panose="020F0502020204030204" pitchFamily="34" charset="0"/>
                        </a:rPr>
                        <a:t>0.8594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2000" b="0" i="0" u="none" strike="noStrike">
                          <a:solidFill>
                            <a:srgbClr val="000000"/>
                          </a:solidFill>
                          <a:effectLst/>
                          <a:latin typeface="Calibri" panose="020F0502020204030204" pitchFamily="34" charset="0"/>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2000" b="0" i="0" u="none" strike="noStrike" dirty="0">
                          <a:solidFill>
                            <a:srgbClr val="000000"/>
                          </a:solidFill>
                          <a:effectLst/>
                          <a:latin typeface="Calibri" panose="020F0502020204030204" pitchFamily="34" charset="0"/>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5904142"/>
                  </a:ext>
                </a:extLst>
              </a:tr>
            </a:tbl>
          </a:graphicData>
        </a:graphic>
      </p:graphicFrame>
      <p:sp>
        <p:nvSpPr>
          <p:cNvPr id="12" name="TextBox 11">
            <a:extLst>
              <a:ext uri="{FF2B5EF4-FFF2-40B4-BE49-F238E27FC236}">
                <a16:creationId xmlns:a16="http://schemas.microsoft.com/office/drawing/2014/main" id="{C970EBB4-B90F-4741-9117-B72511DC5840}"/>
              </a:ext>
            </a:extLst>
          </p:cNvPr>
          <p:cNvSpPr txBox="1"/>
          <p:nvPr/>
        </p:nvSpPr>
        <p:spPr>
          <a:xfrm>
            <a:off x="1107071" y="921515"/>
            <a:ext cx="3388729" cy="477054"/>
          </a:xfrm>
          <a:prstGeom prst="rect">
            <a:avLst/>
          </a:prstGeom>
          <a:noFill/>
        </p:spPr>
        <p:txBody>
          <a:bodyPr wrap="square" rtlCol="0">
            <a:spAutoFit/>
          </a:bodyPr>
          <a:lstStyle/>
          <a:p>
            <a:r>
              <a:rPr lang="en-SG" sz="2500" b="1" dirty="0"/>
              <a:t>Training Results</a:t>
            </a:r>
          </a:p>
        </p:txBody>
      </p:sp>
      <p:graphicFrame>
        <p:nvGraphicFramePr>
          <p:cNvPr id="13" name="Table 12">
            <a:extLst>
              <a:ext uri="{FF2B5EF4-FFF2-40B4-BE49-F238E27FC236}">
                <a16:creationId xmlns:a16="http://schemas.microsoft.com/office/drawing/2014/main" id="{5BFB0862-E2DA-4799-99A9-AE7BAF33B1AF}"/>
              </a:ext>
            </a:extLst>
          </p:cNvPr>
          <p:cNvGraphicFramePr>
            <a:graphicFrameLocks noGrp="1"/>
          </p:cNvGraphicFramePr>
          <p:nvPr>
            <p:extLst>
              <p:ext uri="{D42A27DB-BD31-4B8C-83A1-F6EECF244321}">
                <p14:modId xmlns:p14="http://schemas.microsoft.com/office/powerpoint/2010/main" val="509229567"/>
              </p:ext>
            </p:extLst>
          </p:nvPr>
        </p:nvGraphicFramePr>
        <p:xfrm>
          <a:off x="1107071" y="6515100"/>
          <a:ext cx="7162801" cy="2216238"/>
        </p:xfrm>
        <a:graphic>
          <a:graphicData uri="http://schemas.openxmlformats.org/drawingml/2006/table">
            <a:tbl>
              <a:tblPr/>
              <a:tblGrid>
                <a:gridCol w="1770580">
                  <a:extLst>
                    <a:ext uri="{9D8B030D-6E8A-4147-A177-3AD203B41FA5}">
                      <a16:colId xmlns:a16="http://schemas.microsoft.com/office/drawing/2014/main" val="3720002247"/>
                    </a:ext>
                  </a:extLst>
                </a:gridCol>
                <a:gridCol w="1348055">
                  <a:extLst>
                    <a:ext uri="{9D8B030D-6E8A-4147-A177-3AD203B41FA5}">
                      <a16:colId xmlns:a16="http://schemas.microsoft.com/office/drawing/2014/main" val="628557053"/>
                    </a:ext>
                  </a:extLst>
                </a:gridCol>
                <a:gridCol w="1146853">
                  <a:extLst>
                    <a:ext uri="{9D8B030D-6E8A-4147-A177-3AD203B41FA5}">
                      <a16:colId xmlns:a16="http://schemas.microsoft.com/office/drawing/2014/main" val="1751131653"/>
                    </a:ext>
                  </a:extLst>
                </a:gridCol>
                <a:gridCol w="965771">
                  <a:extLst>
                    <a:ext uri="{9D8B030D-6E8A-4147-A177-3AD203B41FA5}">
                      <a16:colId xmlns:a16="http://schemas.microsoft.com/office/drawing/2014/main" val="1879715135"/>
                    </a:ext>
                  </a:extLst>
                </a:gridCol>
                <a:gridCol w="965771">
                  <a:extLst>
                    <a:ext uri="{9D8B030D-6E8A-4147-A177-3AD203B41FA5}">
                      <a16:colId xmlns:a16="http://schemas.microsoft.com/office/drawing/2014/main" val="2957328211"/>
                    </a:ext>
                  </a:extLst>
                </a:gridCol>
                <a:gridCol w="965771">
                  <a:extLst>
                    <a:ext uri="{9D8B030D-6E8A-4147-A177-3AD203B41FA5}">
                      <a16:colId xmlns:a16="http://schemas.microsoft.com/office/drawing/2014/main" val="1576244600"/>
                    </a:ext>
                  </a:extLst>
                </a:gridCol>
              </a:tblGrid>
              <a:tr h="400072">
                <a:tc>
                  <a:txBody>
                    <a:bodyPr/>
                    <a:lstStyle/>
                    <a:p>
                      <a:pPr algn="ctr" fontAlgn="ctr"/>
                      <a:r>
                        <a:rPr lang="en-SG" sz="2000" b="1" i="0" u="none" strike="noStrike" dirty="0">
                          <a:solidFill>
                            <a:srgbClr val="000000"/>
                          </a:solidFill>
                          <a:effectLst/>
                          <a:latin typeface="Calibri" panose="020F0502020204030204" pitchFamily="34" charset="0"/>
                        </a:rPr>
                        <a:t>Feature Extraction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2000" b="1" i="0" u="none" strike="noStrike">
                          <a:solidFill>
                            <a:srgbClr val="000000"/>
                          </a:solidFill>
                          <a:effectLst/>
                          <a:latin typeface="Calibri" panose="020F0502020204030204" pitchFamily="34" charset="0"/>
                        </a:rPr>
                        <a:t>Best model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2000" b="1" i="0" u="none" strike="noStrike">
                          <a:solidFill>
                            <a:srgbClr val="000000"/>
                          </a:solidFill>
                          <a:effectLst/>
                          <a:latin typeface="Calibri" panose="020F0502020204030204" pitchFamily="34" charset="0"/>
                        </a:rPr>
                        <a:t>F1-Score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2000" b="1" i="0" u="none" strike="noStrike">
                          <a:solidFill>
                            <a:srgbClr val="000000"/>
                          </a:solidFill>
                          <a:effectLst/>
                          <a:latin typeface="Calibri" panose="020F0502020204030204" pitchFamily="34" charset="0"/>
                        </a:rPr>
                        <a:t>Precision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2000" b="1" i="0" u="none" strike="noStrike">
                          <a:solidFill>
                            <a:srgbClr val="000000"/>
                          </a:solidFill>
                          <a:effectLst/>
                          <a:latin typeface="Calibri" panose="020F0502020204030204" pitchFamily="34" charset="0"/>
                        </a:rPr>
                        <a:t>Recall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2000" b="1" i="0" u="none" strike="noStrike">
                          <a:solidFill>
                            <a:srgbClr val="000000"/>
                          </a:solidFill>
                          <a:effectLst/>
                          <a:latin typeface="Calibri" panose="020F0502020204030204" pitchFamily="34" charset="0"/>
                        </a:rPr>
                        <a:t>ROC-AUC</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0084169"/>
                  </a:ext>
                </a:extLst>
              </a:tr>
              <a:tr h="400072">
                <a:tc>
                  <a:txBody>
                    <a:bodyPr/>
                    <a:lstStyle/>
                    <a:p>
                      <a:pPr algn="ctr" fontAlgn="ctr"/>
                      <a:r>
                        <a:rPr lang="en-SG" sz="2000" b="0" i="0" u="none" strike="noStrike">
                          <a:solidFill>
                            <a:srgbClr val="000000"/>
                          </a:solidFill>
                          <a:effectLst/>
                          <a:latin typeface="Calibri" panose="020F0502020204030204" pitchFamily="34" charset="0"/>
                        </a:rPr>
                        <a:t>Tfidf(syllable)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2000" b="0" i="0" u="none" strike="noStrike">
                          <a:solidFill>
                            <a:srgbClr val="000000"/>
                          </a:solidFill>
                          <a:effectLst/>
                          <a:latin typeface="Calibri" panose="020F0502020204030204" pitchFamily="34" charset="0"/>
                        </a:rPr>
                        <a:t>SVM</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2000" b="0" i="0" u="none" strike="noStrike">
                          <a:solidFill>
                            <a:srgbClr val="000000"/>
                          </a:solidFill>
                          <a:effectLst/>
                          <a:latin typeface="Calibri" panose="020F0502020204030204" pitchFamily="34" charset="0"/>
                        </a:rPr>
                        <a:t>0.8852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2000" b="0" i="0" u="none" strike="noStrike">
                          <a:solidFill>
                            <a:srgbClr val="000000"/>
                          </a:solidFill>
                          <a:effectLst/>
                          <a:latin typeface="Calibri" panose="020F0502020204030204" pitchFamily="34" charset="0"/>
                        </a:rPr>
                        <a:t>0.8932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2000" b="0" i="0" u="none" strike="noStrike">
                          <a:solidFill>
                            <a:srgbClr val="000000"/>
                          </a:solidFill>
                          <a:effectLst/>
                          <a:latin typeface="Calibri" panose="020F0502020204030204" pitchFamily="34" charset="0"/>
                        </a:rPr>
                        <a:t>0.8814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2000" b="0" i="0" u="none" strike="noStrike">
                          <a:solidFill>
                            <a:srgbClr val="000000"/>
                          </a:solidFill>
                          <a:effectLst/>
                          <a:latin typeface="Calibri" panose="020F0502020204030204" pitchFamily="34" charset="0"/>
                        </a:rPr>
                        <a:t>0.9673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25212437"/>
                  </a:ext>
                </a:extLst>
              </a:tr>
              <a:tr h="400072">
                <a:tc>
                  <a:txBody>
                    <a:bodyPr/>
                    <a:lstStyle/>
                    <a:p>
                      <a:pPr algn="ctr" fontAlgn="ctr"/>
                      <a:r>
                        <a:rPr lang="en-SG" sz="2000" b="1" i="0" u="none" strike="noStrike">
                          <a:solidFill>
                            <a:srgbClr val="00B050"/>
                          </a:solidFill>
                          <a:effectLst/>
                          <a:latin typeface="Calibri" panose="020F0502020204030204" pitchFamily="34" charset="0"/>
                        </a:rPr>
                        <a:t>Tfidf (word)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2000" b="1" i="0" u="none" strike="noStrike">
                          <a:solidFill>
                            <a:srgbClr val="00B050"/>
                          </a:solidFill>
                          <a:effectLst/>
                          <a:latin typeface="Calibri" panose="020F0502020204030204" pitchFamily="34" charset="0"/>
                        </a:rPr>
                        <a:t>SVM</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2000" b="1" i="0" u="none" strike="noStrike">
                          <a:solidFill>
                            <a:srgbClr val="00B050"/>
                          </a:solidFill>
                          <a:effectLst/>
                          <a:latin typeface="Calibri" panose="020F0502020204030204" pitchFamily="34" charset="0"/>
                        </a:rPr>
                        <a:t>0.8935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2000" b="1" i="0" u="none" strike="noStrike">
                          <a:solidFill>
                            <a:srgbClr val="00B050"/>
                          </a:solidFill>
                          <a:effectLst/>
                          <a:latin typeface="Calibri" panose="020F0502020204030204" pitchFamily="34" charset="0"/>
                        </a:rPr>
                        <a:t>0.9019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2000" b="1" i="0" u="none" strike="noStrike">
                          <a:solidFill>
                            <a:srgbClr val="00B050"/>
                          </a:solidFill>
                          <a:effectLst/>
                          <a:latin typeface="Calibri" panose="020F0502020204030204" pitchFamily="34" charset="0"/>
                        </a:rPr>
                        <a:t>0.8897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2000" b="1" i="0" u="none" strike="noStrike">
                          <a:solidFill>
                            <a:srgbClr val="00B050"/>
                          </a:solidFill>
                          <a:effectLst/>
                          <a:latin typeface="Calibri" panose="020F0502020204030204" pitchFamily="34" charset="0"/>
                        </a:rPr>
                        <a:t>0.9713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88073819"/>
                  </a:ext>
                </a:extLst>
              </a:tr>
              <a:tr h="400072">
                <a:tc>
                  <a:txBody>
                    <a:bodyPr/>
                    <a:lstStyle/>
                    <a:p>
                      <a:pPr algn="ctr" fontAlgn="ctr"/>
                      <a:r>
                        <a:rPr lang="en-SG" sz="2000" b="0" i="0" u="none" strike="noStrike">
                          <a:solidFill>
                            <a:srgbClr val="000000"/>
                          </a:solidFill>
                          <a:effectLst/>
                          <a:latin typeface="Calibri" panose="020F0502020204030204" pitchFamily="34" charset="0"/>
                        </a:rPr>
                        <a:t>word2Vec</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2000" b="0" i="0" u="none" strike="noStrike">
                          <a:solidFill>
                            <a:srgbClr val="000000"/>
                          </a:solidFill>
                          <a:effectLst/>
                          <a:latin typeface="Calibri" panose="020F0502020204030204" pitchFamily="34" charset="0"/>
                        </a:rPr>
                        <a:t>SVM</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2000" b="0" i="0" u="none" strike="noStrike">
                          <a:solidFill>
                            <a:srgbClr val="000000"/>
                          </a:solidFill>
                          <a:effectLst/>
                          <a:latin typeface="Calibri" panose="020F0502020204030204" pitchFamily="34" charset="0"/>
                        </a:rPr>
                        <a:t>0.8812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2000" b="0" i="0" u="none" strike="noStrike">
                          <a:solidFill>
                            <a:srgbClr val="000000"/>
                          </a:solidFill>
                          <a:effectLst/>
                          <a:latin typeface="Calibri" panose="020F0502020204030204" pitchFamily="34" charset="0"/>
                        </a:rPr>
                        <a:t>0.8963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2000" b="0" i="0" u="none" strike="noStrike" dirty="0">
                          <a:solidFill>
                            <a:srgbClr val="000000"/>
                          </a:solidFill>
                          <a:effectLst/>
                          <a:latin typeface="Calibri" panose="020F0502020204030204" pitchFamily="34" charset="0"/>
                        </a:rPr>
                        <a:t>0.8742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2000" b="0" i="0" u="none" strike="noStrike">
                          <a:solidFill>
                            <a:srgbClr val="000000"/>
                          </a:solidFill>
                          <a:effectLst/>
                          <a:latin typeface="Calibri" panose="020F0502020204030204" pitchFamily="34" charset="0"/>
                        </a:rPr>
                        <a:t>0.9657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60650533"/>
                  </a:ext>
                </a:extLst>
              </a:tr>
              <a:tr h="400072">
                <a:tc>
                  <a:txBody>
                    <a:bodyPr/>
                    <a:lstStyle/>
                    <a:p>
                      <a:pPr algn="ctr" fontAlgn="ctr"/>
                      <a:r>
                        <a:rPr lang="en-SG" sz="2000" b="0" i="0" u="none" strike="noStrike">
                          <a:solidFill>
                            <a:srgbClr val="000000"/>
                          </a:solidFill>
                          <a:effectLst/>
                          <a:latin typeface="Calibri" panose="020F0502020204030204" pitchFamily="34" charset="0"/>
                        </a:rPr>
                        <a:t>Fasttext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2000" b="0" i="0" u="none" strike="noStrike">
                          <a:solidFill>
                            <a:srgbClr val="000000"/>
                          </a:solidFill>
                          <a:effectLst/>
                          <a:latin typeface="Calibri" panose="020F0502020204030204" pitchFamily="34" charset="0"/>
                        </a:rPr>
                        <a:t>SVM</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2000" b="0" i="0" u="none" strike="noStrike">
                          <a:solidFill>
                            <a:srgbClr val="000000"/>
                          </a:solidFill>
                          <a:effectLst/>
                          <a:latin typeface="Calibri" panose="020F0502020204030204" pitchFamily="34" charset="0"/>
                        </a:rPr>
                        <a:t>0.8759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2000" b="0" i="0" u="none" strike="noStrike">
                          <a:solidFill>
                            <a:srgbClr val="000000"/>
                          </a:solidFill>
                          <a:effectLst/>
                          <a:latin typeface="Calibri" panose="020F0502020204030204" pitchFamily="34" charset="0"/>
                        </a:rPr>
                        <a:t>0.8906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2000" b="0" i="0" u="none" strike="noStrike">
                          <a:solidFill>
                            <a:srgbClr val="000000"/>
                          </a:solidFill>
                          <a:effectLst/>
                          <a:latin typeface="Calibri" panose="020F0502020204030204" pitchFamily="34" charset="0"/>
                        </a:rPr>
                        <a:t>0.869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2000" b="0" i="0" u="none" strike="noStrike" dirty="0">
                          <a:solidFill>
                            <a:srgbClr val="000000"/>
                          </a:solidFill>
                          <a:effectLst/>
                          <a:latin typeface="Calibri" panose="020F0502020204030204" pitchFamily="34" charset="0"/>
                        </a:rPr>
                        <a:t>0.9629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15229232"/>
                  </a:ext>
                </a:extLst>
              </a:tr>
            </a:tbl>
          </a:graphicData>
        </a:graphic>
      </p:graphicFrame>
      <p:sp>
        <p:nvSpPr>
          <p:cNvPr id="15" name="TextBox 14">
            <a:extLst>
              <a:ext uri="{FF2B5EF4-FFF2-40B4-BE49-F238E27FC236}">
                <a16:creationId xmlns:a16="http://schemas.microsoft.com/office/drawing/2014/main" id="{28B38D86-9495-47C3-B0F9-3B89BF4F3A50}"/>
              </a:ext>
            </a:extLst>
          </p:cNvPr>
          <p:cNvSpPr txBox="1"/>
          <p:nvPr/>
        </p:nvSpPr>
        <p:spPr>
          <a:xfrm>
            <a:off x="1062990" y="5523226"/>
            <a:ext cx="9151620" cy="400110"/>
          </a:xfrm>
          <a:prstGeom prst="rect">
            <a:avLst/>
          </a:prstGeom>
          <a:noFill/>
        </p:spPr>
        <p:txBody>
          <a:bodyPr wrap="square">
            <a:spAutoFit/>
          </a:bodyPr>
          <a:lstStyle/>
          <a:p>
            <a:r>
              <a:rPr lang="en-SG" sz="2000" b="1" dirty="0"/>
              <a:t>Testing Results</a:t>
            </a:r>
          </a:p>
        </p:txBody>
      </p:sp>
    </p:spTree>
    <p:extLst>
      <p:ext uri="{BB962C8B-B14F-4D97-AF65-F5344CB8AC3E}">
        <p14:creationId xmlns:p14="http://schemas.microsoft.com/office/powerpoint/2010/main" val="31381714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CCD2DC"/>
        </a:solidFill>
        <a:effectLst/>
      </p:bgPr>
    </p:bg>
    <p:spTree>
      <p:nvGrpSpPr>
        <p:cNvPr id="1" name=""/>
        <p:cNvGrpSpPr/>
        <p:nvPr/>
      </p:nvGrpSpPr>
      <p:grpSpPr>
        <a:xfrm>
          <a:off x="0" y="0"/>
          <a:ext cx="0" cy="0"/>
          <a:chOff x="0" y="0"/>
          <a:chExt cx="0" cy="0"/>
        </a:xfrm>
      </p:grpSpPr>
      <p:grpSp>
        <p:nvGrpSpPr>
          <p:cNvPr id="2" name="Group 2"/>
          <p:cNvGrpSpPr/>
          <p:nvPr/>
        </p:nvGrpSpPr>
        <p:grpSpPr>
          <a:xfrm>
            <a:off x="665576" y="581778"/>
            <a:ext cx="16956848" cy="9123443"/>
            <a:chOff x="0" y="0"/>
            <a:chExt cx="4466001" cy="2402882"/>
          </a:xfrm>
        </p:grpSpPr>
        <p:sp>
          <p:nvSpPr>
            <p:cNvPr id="3" name="Freeform 3"/>
            <p:cNvSpPr/>
            <p:nvPr/>
          </p:nvSpPr>
          <p:spPr>
            <a:xfrm>
              <a:off x="0" y="0"/>
              <a:ext cx="4466001" cy="2402882"/>
            </a:xfrm>
            <a:custGeom>
              <a:avLst/>
              <a:gdLst/>
              <a:ahLst/>
              <a:cxnLst/>
              <a:rect l="l" t="t" r="r" b="b"/>
              <a:pathLst>
                <a:path w="4466001" h="2402882">
                  <a:moveTo>
                    <a:pt x="0" y="0"/>
                  </a:moveTo>
                  <a:lnTo>
                    <a:pt x="4466001" y="0"/>
                  </a:lnTo>
                  <a:lnTo>
                    <a:pt x="4466001" y="2402882"/>
                  </a:lnTo>
                  <a:lnTo>
                    <a:pt x="0" y="2402882"/>
                  </a:lnTo>
                  <a:close/>
                </a:path>
              </a:pathLst>
            </a:custGeom>
            <a:solidFill>
              <a:srgbClr val="F1F1F1"/>
            </a:solidFill>
            <a:ln w="28575" cap="sq">
              <a:solidFill>
                <a:srgbClr val="000000"/>
              </a:solidFill>
              <a:prstDash val="solid"/>
              <a:miter/>
            </a:ln>
          </p:spPr>
        </p:sp>
        <p:sp>
          <p:nvSpPr>
            <p:cNvPr id="4" name="TextBox 4"/>
            <p:cNvSpPr txBox="1"/>
            <p:nvPr/>
          </p:nvSpPr>
          <p:spPr>
            <a:xfrm>
              <a:off x="0" y="-38100"/>
              <a:ext cx="4466001" cy="2440982"/>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3027194" y="3175302"/>
            <a:ext cx="12233612" cy="2058669"/>
          </a:xfrm>
          <a:prstGeom prst="rect">
            <a:avLst/>
          </a:prstGeom>
        </p:spPr>
        <p:txBody>
          <a:bodyPr lIns="0" tIns="0" rIns="0" bIns="0" rtlCol="0" anchor="t">
            <a:spAutoFit/>
          </a:bodyPr>
          <a:lstStyle/>
          <a:p>
            <a:pPr algn="ctr">
              <a:lnSpc>
                <a:spcPts val="16730"/>
              </a:lnSpc>
            </a:pPr>
            <a:r>
              <a:rPr lang="en-US" sz="11950" spc="-1673">
                <a:solidFill>
                  <a:srgbClr val="000000"/>
                </a:solidFill>
                <a:latin typeface="Inter Light"/>
                <a:ea typeface="Inter Light"/>
                <a:cs typeface="Inter Light"/>
                <a:sym typeface="Inter Light"/>
              </a:rPr>
              <a:t>THANK YOU</a:t>
            </a:r>
          </a:p>
        </p:txBody>
      </p:sp>
      <p:grpSp>
        <p:nvGrpSpPr>
          <p:cNvPr id="8" name="Group 8"/>
          <p:cNvGrpSpPr/>
          <p:nvPr/>
        </p:nvGrpSpPr>
        <p:grpSpPr>
          <a:xfrm>
            <a:off x="4106284" y="5110146"/>
            <a:ext cx="10075432" cy="1609304"/>
            <a:chOff x="0" y="0"/>
            <a:chExt cx="2653612" cy="423849"/>
          </a:xfrm>
        </p:grpSpPr>
        <p:sp>
          <p:nvSpPr>
            <p:cNvPr id="9" name="Freeform 9"/>
            <p:cNvSpPr/>
            <p:nvPr/>
          </p:nvSpPr>
          <p:spPr>
            <a:xfrm>
              <a:off x="0" y="0"/>
              <a:ext cx="2653612" cy="423850"/>
            </a:xfrm>
            <a:custGeom>
              <a:avLst/>
              <a:gdLst/>
              <a:ahLst/>
              <a:cxnLst/>
              <a:rect l="l" t="t" r="r" b="b"/>
              <a:pathLst>
                <a:path w="2653612" h="423850">
                  <a:moveTo>
                    <a:pt x="20747" y="0"/>
                  </a:moveTo>
                  <a:lnTo>
                    <a:pt x="2632865" y="0"/>
                  </a:lnTo>
                  <a:cubicBezTo>
                    <a:pt x="2644323" y="0"/>
                    <a:pt x="2653612" y="9289"/>
                    <a:pt x="2653612" y="20747"/>
                  </a:cubicBezTo>
                  <a:lnTo>
                    <a:pt x="2653612" y="403103"/>
                  </a:lnTo>
                  <a:cubicBezTo>
                    <a:pt x="2653612" y="414561"/>
                    <a:pt x="2644323" y="423850"/>
                    <a:pt x="2632865" y="423850"/>
                  </a:cubicBezTo>
                  <a:lnTo>
                    <a:pt x="20747" y="423850"/>
                  </a:lnTo>
                  <a:cubicBezTo>
                    <a:pt x="15244" y="423850"/>
                    <a:pt x="9967" y="421664"/>
                    <a:pt x="6077" y="417773"/>
                  </a:cubicBezTo>
                  <a:cubicBezTo>
                    <a:pt x="2186" y="413882"/>
                    <a:pt x="0" y="408605"/>
                    <a:pt x="0" y="403103"/>
                  </a:cubicBezTo>
                  <a:lnTo>
                    <a:pt x="0" y="20747"/>
                  </a:lnTo>
                  <a:cubicBezTo>
                    <a:pt x="0" y="9289"/>
                    <a:pt x="9289" y="0"/>
                    <a:pt x="20747" y="0"/>
                  </a:cubicBezTo>
                  <a:close/>
                </a:path>
              </a:pathLst>
            </a:custGeom>
            <a:solidFill>
              <a:srgbClr val="CCD2DC"/>
            </a:solidFill>
          </p:spPr>
        </p:sp>
        <p:sp>
          <p:nvSpPr>
            <p:cNvPr id="10" name="TextBox 10"/>
            <p:cNvSpPr txBox="1"/>
            <p:nvPr/>
          </p:nvSpPr>
          <p:spPr>
            <a:xfrm>
              <a:off x="0" y="-38100"/>
              <a:ext cx="2653612" cy="461949"/>
            </a:xfrm>
            <a:prstGeom prst="rect">
              <a:avLst/>
            </a:prstGeom>
          </p:spPr>
          <p:txBody>
            <a:bodyPr lIns="50800" tIns="50800" rIns="50800" bIns="50800" rtlCol="0" anchor="ctr"/>
            <a:lstStyle/>
            <a:p>
              <a:pPr algn="ctr">
                <a:lnSpc>
                  <a:spcPts val="2659"/>
                </a:lnSpc>
                <a:spcBef>
                  <a:spcPct val="0"/>
                </a:spcBef>
              </a:pPr>
              <a:endParaRPr/>
            </a:p>
          </p:txBody>
        </p:sp>
      </p:grpSp>
      <p:sp>
        <p:nvSpPr>
          <p:cNvPr id="11" name="TextBox 11"/>
          <p:cNvSpPr txBox="1"/>
          <p:nvPr/>
        </p:nvSpPr>
        <p:spPr>
          <a:xfrm>
            <a:off x="4949007" y="2851368"/>
            <a:ext cx="8389986" cy="4984751"/>
          </a:xfrm>
          <a:prstGeom prst="rect">
            <a:avLst/>
          </a:prstGeom>
        </p:spPr>
        <p:txBody>
          <a:bodyPr lIns="0" tIns="0" rIns="0" bIns="0" rtlCol="0" anchor="t">
            <a:spAutoFit/>
          </a:bodyPr>
          <a:lstStyle/>
          <a:p>
            <a:pPr algn="ctr">
              <a:lnSpc>
                <a:spcPts val="39199"/>
              </a:lnSpc>
            </a:pPr>
            <a:r>
              <a:rPr lang="en-US" sz="27999" dirty="0">
                <a:solidFill>
                  <a:srgbClr val="000000"/>
                </a:solidFill>
                <a:latin typeface="Angella White"/>
                <a:ea typeface="Angella White"/>
                <a:cs typeface="Angella White"/>
                <a:sym typeface="Angella White"/>
              </a:rPr>
              <a:t>very much</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CCD2DC"/>
        </a:solidFill>
        <a:effectLst/>
      </p:bgPr>
    </p:bg>
    <p:spTree>
      <p:nvGrpSpPr>
        <p:cNvPr id="1" name=""/>
        <p:cNvGrpSpPr/>
        <p:nvPr/>
      </p:nvGrpSpPr>
      <p:grpSpPr>
        <a:xfrm>
          <a:off x="0" y="0"/>
          <a:ext cx="0" cy="0"/>
          <a:chOff x="0" y="0"/>
          <a:chExt cx="0" cy="0"/>
        </a:xfrm>
      </p:grpSpPr>
      <p:grpSp>
        <p:nvGrpSpPr>
          <p:cNvPr id="2" name="Group 2"/>
          <p:cNvGrpSpPr/>
          <p:nvPr/>
        </p:nvGrpSpPr>
        <p:grpSpPr>
          <a:xfrm>
            <a:off x="665576" y="581778"/>
            <a:ext cx="16956848" cy="9123443"/>
            <a:chOff x="0" y="0"/>
            <a:chExt cx="4466001" cy="2402882"/>
          </a:xfrm>
        </p:grpSpPr>
        <p:sp>
          <p:nvSpPr>
            <p:cNvPr id="3" name="Freeform 3"/>
            <p:cNvSpPr/>
            <p:nvPr/>
          </p:nvSpPr>
          <p:spPr>
            <a:xfrm>
              <a:off x="0" y="0"/>
              <a:ext cx="4466001" cy="2402882"/>
            </a:xfrm>
            <a:custGeom>
              <a:avLst/>
              <a:gdLst/>
              <a:ahLst/>
              <a:cxnLst/>
              <a:rect l="l" t="t" r="r" b="b"/>
              <a:pathLst>
                <a:path w="4466001" h="2402882">
                  <a:moveTo>
                    <a:pt x="0" y="0"/>
                  </a:moveTo>
                  <a:lnTo>
                    <a:pt x="4466001" y="0"/>
                  </a:lnTo>
                  <a:lnTo>
                    <a:pt x="4466001" y="2402882"/>
                  </a:lnTo>
                  <a:lnTo>
                    <a:pt x="0" y="2402882"/>
                  </a:lnTo>
                  <a:close/>
                </a:path>
              </a:pathLst>
            </a:custGeom>
            <a:solidFill>
              <a:srgbClr val="F1F1F1"/>
            </a:solidFill>
            <a:ln w="28575" cap="sq">
              <a:solidFill>
                <a:srgbClr val="000000"/>
              </a:solidFill>
              <a:prstDash val="solid"/>
              <a:miter/>
            </a:ln>
          </p:spPr>
        </p:sp>
        <p:sp>
          <p:nvSpPr>
            <p:cNvPr id="4" name="TextBox 4"/>
            <p:cNvSpPr txBox="1"/>
            <p:nvPr/>
          </p:nvSpPr>
          <p:spPr>
            <a:xfrm>
              <a:off x="0" y="-38100"/>
              <a:ext cx="4466001" cy="2440982"/>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1087024" y="1039666"/>
            <a:ext cx="16535400" cy="1107996"/>
          </a:xfrm>
          <a:prstGeom prst="rect">
            <a:avLst/>
          </a:prstGeom>
        </p:spPr>
        <p:txBody>
          <a:bodyPr wrap="square" lIns="0" tIns="0" rIns="0" bIns="0" rtlCol="0" anchor="t">
            <a:spAutoFit/>
          </a:bodyPr>
          <a:lstStyle/>
          <a:p>
            <a:pPr algn="l"/>
            <a:r>
              <a:rPr lang="en-SG" sz="7200" b="1" i="0" dirty="0">
                <a:solidFill>
                  <a:srgbClr val="404040"/>
                </a:solidFill>
                <a:effectLst/>
                <a:latin typeface="Inter" panose="020B0604020202020204" charset="0"/>
              </a:rPr>
              <a:t>Challenges</a:t>
            </a:r>
          </a:p>
        </p:txBody>
      </p:sp>
      <p:graphicFrame>
        <p:nvGraphicFramePr>
          <p:cNvPr id="5" name="Table 4">
            <a:extLst>
              <a:ext uri="{FF2B5EF4-FFF2-40B4-BE49-F238E27FC236}">
                <a16:creationId xmlns:a16="http://schemas.microsoft.com/office/drawing/2014/main" id="{FBD2DAD2-875A-4C29-8D9A-DAA73F2D156E}"/>
              </a:ext>
            </a:extLst>
          </p:cNvPr>
          <p:cNvGraphicFramePr>
            <a:graphicFrameLocks noGrp="1"/>
          </p:cNvGraphicFramePr>
          <p:nvPr>
            <p:extLst>
              <p:ext uri="{D42A27DB-BD31-4B8C-83A1-F6EECF244321}">
                <p14:modId xmlns:p14="http://schemas.microsoft.com/office/powerpoint/2010/main" val="1890679026"/>
              </p:ext>
            </p:extLst>
          </p:nvPr>
        </p:nvGraphicFramePr>
        <p:xfrm>
          <a:off x="1447800" y="3174999"/>
          <a:ext cx="15128049" cy="3937000"/>
        </p:xfrm>
        <a:graphic>
          <a:graphicData uri="http://schemas.openxmlformats.org/drawingml/2006/table">
            <a:tbl>
              <a:tblPr/>
              <a:tblGrid>
                <a:gridCol w="2118306">
                  <a:extLst>
                    <a:ext uri="{9D8B030D-6E8A-4147-A177-3AD203B41FA5}">
                      <a16:colId xmlns:a16="http://schemas.microsoft.com/office/drawing/2014/main" val="972025068"/>
                    </a:ext>
                  </a:extLst>
                </a:gridCol>
                <a:gridCol w="6446269">
                  <a:extLst>
                    <a:ext uri="{9D8B030D-6E8A-4147-A177-3AD203B41FA5}">
                      <a16:colId xmlns:a16="http://schemas.microsoft.com/office/drawing/2014/main" val="905225986"/>
                    </a:ext>
                  </a:extLst>
                </a:gridCol>
                <a:gridCol w="6563474">
                  <a:extLst>
                    <a:ext uri="{9D8B030D-6E8A-4147-A177-3AD203B41FA5}">
                      <a16:colId xmlns:a16="http://schemas.microsoft.com/office/drawing/2014/main" val="3564353556"/>
                    </a:ext>
                  </a:extLst>
                </a:gridCol>
              </a:tblGrid>
              <a:tr h="435682">
                <a:tc>
                  <a:txBody>
                    <a:bodyPr/>
                    <a:lstStyle/>
                    <a:p>
                      <a:pPr marL="0" marR="0" fontAlgn="t">
                        <a:spcBef>
                          <a:spcPts val="0"/>
                        </a:spcBef>
                        <a:spcAft>
                          <a:spcPts val="0"/>
                        </a:spcAft>
                      </a:pPr>
                      <a:r>
                        <a:rPr lang="en-SG" sz="2500" b="1">
                          <a:effectLst/>
                          <a:latin typeface="+mn-lt"/>
                        </a:rPr>
                        <a:t>Challenge</a:t>
                      </a:r>
                      <a:endParaRPr lang="en-SG" sz="2500">
                        <a:effectLst/>
                        <a:latin typeface="+mn-lt"/>
                      </a:endParaRPr>
                    </a:p>
                  </a:txBody>
                  <a:tcPr marL="50800" marR="50800" marT="50800" marB="50800">
                    <a:lnL>
                      <a:noFill/>
                    </a:lnL>
                    <a:lnR>
                      <a:noFill/>
                    </a:lnR>
                    <a:lnT>
                      <a:noFill/>
                    </a:lnT>
                    <a:lnB>
                      <a:noFill/>
                    </a:lnB>
                  </a:tcPr>
                </a:tc>
                <a:tc>
                  <a:txBody>
                    <a:bodyPr/>
                    <a:lstStyle/>
                    <a:p>
                      <a:pPr marL="0" marR="0" fontAlgn="t">
                        <a:spcBef>
                          <a:spcPts val="0"/>
                        </a:spcBef>
                        <a:spcAft>
                          <a:spcPts val="0"/>
                        </a:spcAft>
                      </a:pPr>
                      <a:r>
                        <a:rPr lang="en-SG" sz="2500" b="1">
                          <a:effectLst/>
                          <a:latin typeface="+mn-lt"/>
                        </a:rPr>
                        <a:t>Solution</a:t>
                      </a:r>
                      <a:endParaRPr lang="en-SG" sz="2500">
                        <a:effectLst/>
                        <a:latin typeface="+mn-lt"/>
                      </a:endParaRPr>
                    </a:p>
                  </a:txBody>
                  <a:tcPr marL="50800" marR="50800" marT="50800" marB="50800">
                    <a:lnL>
                      <a:noFill/>
                    </a:lnL>
                    <a:lnR>
                      <a:noFill/>
                    </a:lnR>
                    <a:lnT>
                      <a:noFill/>
                    </a:lnT>
                    <a:lnB>
                      <a:noFill/>
                    </a:lnB>
                  </a:tcPr>
                </a:tc>
                <a:tc>
                  <a:txBody>
                    <a:bodyPr/>
                    <a:lstStyle/>
                    <a:p>
                      <a:pPr marL="0" marR="0" fontAlgn="t">
                        <a:spcBef>
                          <a:spcPts val="0"/>
                        </a:spcBef>
                        <a:spcAft>
                          <a:spcPts val="0"/>
                        </a:spcAft>
                      </a:pPr>
                      <a:r>
                        <a:rPr lang="en-SG" sz="2500" b="1">
                          <a:effectLst/>
                          <a:latin typeface="+mn-lt"/>
                        </a:rPr>
                        <a:t>Key Considerations</a:t>
                      </a:r>
                      <a:endParaRPr lang="en-SG" sz="2500">
                        <a:effectLst/>
                        <a:latin typeface="+mn-lt"/>
                      </a:endParaRPr>
                    </a:p>
                  </a:txBody>
                  <a:tcPr marL="50800" marR="50800" marT="50800" marB="50800">
                    <a:lnL>
                      <a:noFill/>
                    </a:lnL>
                    <a:lnR>
                      <a:noFill/>
                    </a:lnR>
                    <a:lnT>
                      <a:noFill/>
                    </a:lnT>
                    <a:lnB>
                      <a:noFill/>
                    </a:lnB>
                  </a:tcPr>
                </a:tc>
                <a:extLst>
                  <a:ext uri="{0D108BD9-81ED-4DB2-BD59-A6C34878D82A}">
                    <a16:rowId xmlns:a16="http://schemas.microsoft.com/office/drawing/2014/main" val="1653387560"/>
                  </a:ext>
                </a:extLst>
              </a:tr>
              <a:tr h="706955">
                <a:tc>
                  <a:txBody>
                    <a:bodyPr/>
                    <a:lstStyle/>
                    <a:p>
                      <a:pPr marL="0" marR="0" fontAlgn="t">
                        <a:spcBef>
                          <a:spcPts val="0"/>
                        </a:spcBef>
                        <a:spcAft>
                          <a:spcPts val="0"/>
                        </a:spcAft>
                      </a:pPr>
                      <a:r>
                        <a:rPr lang="en-SG" sz="2500" b="1">
                          <a:effectLst/>
                          <a:latin typeface="+mn-lt"/>
                        </a:rPr>
                        <a:t>Data Diversity</a:t>
                      </a:r>
                      <a:endParaRPr lang="en-SG" sz="2500">
                        <a:effectLst/>
                        <a:latin typeface="+mn-lt"/>
                      </a:endParaRPr>
                    </a:p>
                  </a:txBody>
                  <a:tcPr marL="50800" marR="50800" marT="50800" marB="50800">
                    <a:lnL>
                      <a:noFill/>
                    </a:lnL>
                    <a:lnR>
                      <a:noFill/>
                    </a:lnR>
                    <a:lnT>
                      <a:noFill/>
                    </a:lnT>
                    <a:lnB>
                      <a:noFill/>
                    </a:lnB>
                  </a:tcPr>
                </a:tc>
                <a:tc>
                  <a:txBody>
                    <a:bodyPr/>
                    <a:lstStyle/>
                    <a:p>
                      <a:pPr marL="0" marR="0" fontAlgn="t">
                        <a:spcBef>
                          <a:spcPts val="0"/>
                        </a:spcBef>
                        <a:spcAft>
                          <a:spcPts val="0"/>
                        </a:spcAft>
                      </a:pPr>
                      <a:r>
                        <a:rPr lang="en-SG" sz="2500" dirty="0">
                          <a:effectLst/>
                          <a:latin typeface="+mn-lt"/>
                        </a:rPr>
                        <a:t>Collect more general news, social media, and government texts.</a:t>
                      </a:r>
                    </a:p>
                  </a:txBody>
                  <a:tcPr marL="50800" marR="50800" marT="50800" marB="50800">
                    <a:lnL>
                      <a:noFill/>
                    </a:lnL>
                    <a:lnR>
                      <a:noFill/>
                    </a:lnR>
                    <a:lnT>
                      <a:noFill/>
                    </a:lnT>
                    <a:lnB>
                      <a:noFill/>
                    </a:lnB>
                  </a:tcPr>
                </a:tc>
                <a:tc>
                  <a:txBody>
                    <a:bodyPr/>
                    <a:lstStyle/>
                    <a:p>
                      <a:pPr marL="0" marR="0" fontAlgn="t">
                        <a:spcBef>
                          <a:spcPts val="0"/>
                        </a:spcBef>
                        <a:spcAft>
                          <a:spcPts val="0"/>
                        </a:spcAft>
                      </a:pPr>
                      <a:r>
                        <a:rPr lang="en-SG" sz="2500" dirty="0">
                          <a:effectLst/>
                          <a:latin typeface="+mn-lt"/>
                        </a:rPr>
                        <a:t>Ensure balance in length and writing style.</a:t>
                      </a:r>
                    </a:p>
                  </a:txBody>
                  <a:tcPr marL="50800" marR="50800" marT="50800" marB="50800">
                    <a:lnL>
                      <a:noFill/>
                    </a:lnL>
                    <a:lnR>
                      <a:noFill/>
                    </a:lnR>
                    <a:lnT>
                      <a:noFill/>
                    </a:lnT>
                    <a:lnB>
                      <a:noFill/>
                    </a:lnB>
                  </a:tcPr>
                </a:tc>
                <a:extLst>
                  <a:ext uri="{0D108BD9-81ED-4DB2-BD59-A6C34878D82A}">
                    <a16:rowId xmlns:a16="http://schemas.microsoft.com/office/drawing/2014/main" val="4051509598"/>
                  </a:ext>
                </a:extLst>
              </a:tr>
              <a:tr h="706955">
                <a:tc>
                  <a:txBody>
                    <a:bodyPr/>
                    <a:lstStyle/>
                    <a:p>
                      <a:pPr marL="0" marR="0" fontAlgn="t">
                        <a:spcBef>
                          <a:spcPts val="0"/>
                        </a:spcBef>
                        <a:spcAft>
                          <a:spcPts val="0"/>
                        </a:spcAft>
                      </a:pPr>
                      <a:r>
                        <a:rPr lang="en-SG" sz="2500" b="1">
                          <a:effectLst/>
                          <a:latin typeface="+mn-lt"/>
                        </a:rPr>
                        <a:t>Data Scarcity</a:t>
                      </a:r>
                      <a:endParaRPr lang="en-SG" sz="2500">
                        <a:effectLst/>
                        <a:latin typeface="+mn-lt"/>
                      </a:endParaRPr>
                    </a:p>
                  </a:txBody>
                  <a:tcPr marL="50800" marR="50800" marT="50800" marB="50800">
                    <a:lnL>
                      <a:noFill/>
                    </a:lnL>
                    <a:lnR>
                      <a:noFill/>
                    </a:lnR>
                    <a:lnT>
                      <a:noFill/>
                    </a:lnT>
                    <a:lnB>
                      <a:noFill/>
                    </a:lnB>
                  </a:tcPr>
                </a:tc>
                <a:tc>
                  <a:txBody>
                    <a:bodyPr/>
                    <a:lstStyle/>
                    <a:p>
                      <a:pPr marL="0" marR="0" fontAlgn="t">
                        <a:spcBef>
                          <a:spcPts val="0"/>
                        </a:spcBef>
                        <a:spcAft>
                          <a:spcPts val="0"/>
                        </a:spcAft>
                      </a:pPr>
                      <a:r>
                        <a:rPr lang="en-SG" sz="2500">
                          <a:effectLst/>
                          <a:latin typeface="+mn-lt"/>
                        </a:rPr>
                        <a:t>Use data augmentation (back-translation, template-based, adversarial).</a:t>
                      </a:r>
                    </a:p>
                  </a:txBody>
                  <a:tcPr marL="50800" marR="50800" marT="50800" marB="50800">
                    <a:lnL>
                      <a:noFill/>
                    </a:lnL>
                    <a:lnR>
                      <a:noFill/>
                    </a:lnR>
                    <a:lnT>
                      <a:noFill/>
                    </a:lnT>
                    <a:lnB>
                      <a:noFill/>
                    </a:lnB>
                  </a:tcPr>
                </a:tc>
                <a:tc>
                  <a:txBody>
                    <a:bodyPr/>
                    <a:lstStyle/>
                    <a:p>
                      <a:pPr marL="0" marR="0" fontAlgn="t">
                        <a:spcBef>
                          <a:spcPts val="0"/>
                        </a:spcBef>
                        <a:spcAft>
                          <a:spcPts val="0"/>
                        </a:spcAft>
                      </a:pPr>
                      <a:r>
                        <a:rPr lang="en-SG" sz="2500">
                          <a:effectLst/>
                          <a:latin typeface="+mn-lt"/>
                        </a:rPr>
                        <a:t>Keep synthetic texts realistic.</a:t>
                      </a:r>
                    </a:p>
                  </a:txBody>
                  <a:tcPr marL="50800" marR="50800" marT="50800" marB="50800">
                    <a:lnL>
                      <a:noFill/>
                    </a:lnL>
                    <a:lnR>
                      <a:noFill/>
                    </a:lnR>
                    <a:lnT>
                      <a:noFill/>
                    </a:lnT>
                    <a:lnB>
                      <a:noFill/>
                    </a:lnB>
                  </a:tcPr>
                </a:tc>
                <a:extLst>
                  <a:ext uri="{0D108BD9-81ED-4DB2-BD59-A6C34878D82A}">
                    <a16:rowId xmlns:a16="http://schemas.microsoft.com/office/drawing/2014/main" val="2084429476"/>
                  </a:ext>
                </a:extLst>
              </a:tr>
              <a:tr h="706955">
                <a:tc>
                  <a:txBody>
                    <a:bodyPr/>
                    <a:lstStyle/>
                    <a:p>
                      <a:pPr marL="0" marR="0" fontAlgn="t">
                        <a:spcBef>
                          <a:spcPts val="0"/>
                        </a:spcBef>
                        <a:spcAft>
                          <a:spcPts val="0"/>
                        </a:spcAft>
                      </a:pPr>
                      <a:r>
                        <a:rPr lang="en-SG" sz="2500" b="1">
                          <a:effectLst/>
                          <a:latin typeface="+mn-lt"/>
                        </a:rPr>
                        <a:t>Class Imbalance</a:t>
                      </a:r>
                      <a:endParaRPr lang="en-SG" sz="2500">
                        <a:effectLst/>
                        <a:latin typeface="+mn-lt"/>
                      </a:endParaRPr>
                    </a:p>
                  </a:txBody>
                  <a:tcPr marL="50800" marR="50800" marT="50800" marB="50800">
                    <a:lnL>
                      <a:noFill/>
                    </a:lnL>
                    <a:lnR>
                      <a:noFill/>
                    </a:lnR>
                    <a:lnT>
                      <a:noFill/>
                    </a:lnT>
                    <a:lnB>
                      <a:noFill/>
                    </a:lnB>
                  </a:tcPr>
                </a:tc>
                <a:tc>
                  <a:txBody>
                    <a:bodyPr/>
                    <a:lstStyle/>
                    <a:p>
                      <a:pPr marL="0" marR="0" fontAlgn="t">
                        <a:spcBef>
                          <a:spcPts val="0"/>
                        </a:spcBef>
                        <a:spcAft>
                          <a:spcPts val="0"/>
                        </a:spcAft>
                      </a:pPr>
                      <a:r>
                        <a:rPr lang="en-SG" sz="2500" dirty="0">
                          <a:effectLst/>
                          <a:latin typeface="+mn-lt"/>
                        </a:rPr>
                        <a:t>Collect more scam texts (crowdsourcing, scam groups, scraping).</a:t>
                      </a:r>
                    </a:p>
                  </a:txBody>
                  <a:tcPr marL="50800" marR="50800" marT="50800" marB="50800">
                    <a:lnL>
                      <a:noFill/>
                    </a:lnL>
                    <a:lnR>
                      <a:noFill/>
                    </a:lnR>
                    <a:lnT>
                      <a:noFill/>
                    </a:lnT>
                    <a:lnB>
                      <a:noFill/>
                    </a:lnB>
                  </a:tcPr>
                </a:tc>
                <a:tc>
                  <a:txBody>
                    <a:bodyPr/>
                    <a:lstStyle/>
                    <a:p>
                      <a:pPr marL="0" marR="0" fontAlgn="t">
                        <a:spcBef>
                          <a:spcPts val="0"/>
                        </a:spcBef>
                        <a:spcAft>
                          <a:spcPts val="0"/>
                        </a:spcAft>
                      </a:pPr>
                      <a:r>
                        <a:rPr lang="en-SG" sz="2500">
                          <a:effectLst/>
                          <a:latin typeface="+mn-lt"/>
                        </a:rPr>
                        <a:t>Ensure accurate labelling to prevent bias.</a:t>
                      </a:r>
                    </a:p>
                  </a:txBody>
                  <a:tcPr marL="50800" marR="50800" marT="50800" marB="50800">
                    <a:lnL>
                      <a:noFill/>
                    </a:lnL>
                    <a:lnR>
                      <a:noFill/>
                    </a:lnR>
                    <a:lnT>
                      <a:noFill/>
                    </a:lnT>
                    <a:lnB>
                      <a:noFill/>
                    </a:lnB>
                  </a:tcPr>
                </a:tc>
                <a:extLst>
                  <a:ext uri="{0D108BD9-81ED-4DB2-BD59-A6C34878D82A}">
                    <a16:rowId xmlns:a16="http://schemas.microsoft.com/office/drawing/2014/main" val="4094865137"/>
                  </a:ext>
                </a:extLst>
              </a:tr>
              <a:tr h="706955">
                <a:tc>
                  <a:txBody>
                    <a:bodyPr/>
                    <a:lstStyle/>
                    <a:p>
                      <a:pPr marL="0" marR="0" fontAlgn="t">
                        <a:spcBef>
                          <a:spcPts val="0"/>
                        </a:spcBef>
                        <a:spcAft>
                          <a:spcPts val="0"/>
                        </a:spcAft>
                      </a:pPr>
                      <a:r>
                        <a:rPr lang="en-SG" sz="2500" b="1">
                          <a:effectLst/>
                          <a:latin typeface="+mn-lt"/>
                        </a:rPr>
                        <a:t>Generalization</a:t>
                      </a:r>
                      <a:endParaRPr lang="en-SG" sz="2500">
                        <a:effectLst/>
                        <a:latin typeface="+mn-lt"/>
                      </a:endParaRPr>
                    </a:p>
                  </a:txBody>
                  <a:tcPr marL="50800" marR="50800" marT="50800" marB="50800">
                    <a:lnL>
                      <a:noFill/>
                    </a:lnL>
                    <a:lnR>
                      <a:noFill/>
                    </a:lnR>
                    <a:lnT>
                      <a:noFill/>
                    </a:lnT>
                    <a:lnB>
                      <a:noFill/>
                    </a:lnB>
                  </a:tcPr>
                </a:tc>
                <a:tc>
                  <a:txBody>
                    <a:bodyPr/>
                    <a:lstStyle/>
                    <a:p>
                      <a:pPr marL="0" marR="0" fontAlgn="t">
                        <a:spcBef>
                          <a:spcPts val="0"/>
                        </a:spcBef>
                        <a:spcAft>
                          <a:spcPts val="0"/>
                        </a:spcAft>
                      </a:pPr>
                      <a:r>
                        <a:rPr lang="en-SG" sz="2500">
                          <a:effectLst/>
                          <a:latin typeface="+mn-lt"/>
                        </a:rPr>
                        <a:t>Fine-tune a pre-trained model with your dataset + external data.</a:t>
                      </a:r>
                    </a:p>
                  </a:txBody>
                  <a:tcPr marL="50800" marR="50800" marT="50800" marB="50800">
                    <a:lnL>
                      <a:noFill/>
                    </a:lnL>
                    <a:lnR>
                      <a:noFill/>
                    </a:lnR>
                    <a:lnT>
                      <a:noFill/>
                    </a:lnT>
                    <a:lnB>
                      <a:noFill/>
                    </a:lnB>
                  </a:tcPr>
                </a:tc>
                <a:tc>
                  <a:txBody>
                    <a:bodyPr/>
                    <a:lstStyle/>
                    <a:p>
                      <a:pPr marL="0" marR="0" fontAlgn="t">
                        <a:spcBef>
                          <a:spcPts val="0"/>
                        </a:spcBef>
                        <a:spcAft>
                          <a:spcPts val="0"/>
                        </a:spcAft>
                      </a:pPr>
                      <a:r>
                        <a:rPr lang="en-SG" sz="2500" dirty="0">
                          <a:effectLst/>
                          <a:latin typeface="+mn-lt"/>
                        </a:rPr>
                        <a:t>Avoid training on your dataset alone to prevent overfitting.</a:t>
                      </a:r>
                    </a:p>
                  </a:txBody>
                  <a:tcPr marL="50800" marR="50800" marT="50800" marB="50800">
                    <a:lnL>
                      <a:noFill/>
                    </a:lnL>
                    <a:lnR>
                      <a:noFill/>
                    </a:lnR>
                    <a:lnT>
                      <a:noFill/>
                    </a:lnT>
                    <a:lnB>
                      <a:noFill/>
                    </a:lnB>
                  </a:tcPr>
                </a:tc>
                <a:extLst>
                  <a:ext uri="{0D108BD9-81ED-4DB2-BD59-A6C34878D82A}">
                    <a16:rowId xmlns:a16="http://schemas.microsoft.com/office/drawing/2014/main" val="1821009650"/>
                  </a:ext>
                </a:extLst>
              </a:tr>
            </a:tbl>
          </a:graphicData>
        </a:graphic>
      </p:graphicFrame>
      <p:sp>
        <p:nvSpPr>
          <p:cNvPr id="8" name="Rectangle 1">
            <a:extLst>
              <a:ext uri="{FF2B5EF4-FFF2-40B4-BE49-F238E27FC236}">
                <a16:creationId xmlns:a16="http://schemas.microsoft.com/office/drawing/2014/main" id="{0728B81D-92ED-4F36-9B70-6C4B1424D3EC}"/>
              </a:ext>
            </a:extLst>
          </p:cNvPr>
          <p:cNvSpPr>
            <a:spLocks noChangeArrowheads="1"/>
          </p:cNvSpPr>
          <p:nvPr/>
        </p:nvSpPr>
        <p:spPr bwMode="auto">
          <a:xfrm>
            <a:off x="1447800" y="2427870"/>
            <a:ext cx="3381503"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Final Recommendations</a:t>
            </a:r>
            <a:endPar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5777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CD2DC"/>
        </a:solidFill>
        <a:effectLst/>
      </p:bgPr>
    </p:bg>
    <p:spTree>
      <p:nvGrpSpPr>
        <p:cNvPr id="1" name=""/>
        <p:cNvGrpSpPr/>
        <p:nvPr/>
      </p:nvGrpSpPr>
      <p:grpSpPr>
        <a:xfrm>
          <a:off x="0" y="0"/>
          <a:ext cx="0" cy="0"/>
          <a:chOff x="0" y="0"/>
          <a:chExt cx="0" cy="0"/>
        </a:xfrm>
      </p:grpSpPr>
      <p:grpSp>
        <p:nvGrpSpPr>
          <p:cNvPr id="2" name="Group 2"/>
          <p:cNvGrpSpPr/>
          <p:nvPr/>
        </p:nvGrpSpPr>
        <p:grpSpPr>
          <a:xfrm>
            <a:off x="665576" y="581778"/>
            <a:ext cx="16956848" cy="9123443"/>
            <a:chOff x="0" y="0"/>
            <a:chExt cx="4466001" cy="2402882"/>
          </a:xfrm>
        </p:grpSpPr>
        <p:sp>
          <p:nvSpPr>
            <p:cNvPr id="3" name="Freeform 3"/>
            <p:cNvSpPr/>
            <p:nvPr/>
          </p:nvSpPr>
          <p:spPr>
            <a:xfrm>
              <a:off x="0" y="0"/>
              <a:ext cx="4466001" cy="2402882"/>
            </a:xfrm>
            <a:custGeom>
              <a:avLst/>
              <a:gdLst/>
              <a:ahLst/>
              <a:cxnLst/>
              <a:rect l="l" t="t" r="r" b="b"/>
              <a:pathLst>
                <a:path w="4466001" h="2402882">
                  <a:moveTo>
                    <a:pt x="0" y="0"/>
                  </a:moveTo>
                  <a:lnTo>
                    <a:pt x="4466001" y="0"/>
                  </a:lnTo>
                  <a:lnTo>
                    <a:pt x="4466001" y="2402882"/>
                  </a:lnTo>
                  <a:lnTo>
                    <a:pt x="0" y="2402882"/>
                  </a:lnTo>
                  <a:close/>
                </a:path>
              </a:pathLst>
            </a:custGeom>
            <a:solidFill>
              <a:srgbClr val="F1F1F1"/>
            </a:solidFill>
            <a:ln w="28575" cap="sq">
              <a:solidFill>
                <a:srgbClr val="000000"/>
              </a:solidFill>
              <a:prstDash val="solid"/>
              <a:miter/>
            </a:ln>
          </p:spPr>
        </p:sp>
        <p:sp>
          <p:nvSpPr>
            <p:cNvPr id="4" name="TextBox 4"/>
            <p:cNvSpPr txBox="1"/>
            <p:nvPr/>
          </p:nvSpPr>
          <p:spPr>
            <a:xfrm>
              <a:off x="0" y="-38100"/>
              <a:ext cx="4466001" cy="2440982"/>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1371600" y="2476500"/>
            <a:ext cx="14249400" cy="6288260"/>
          </a:xfrm>
          <a:prstGeom prst="rect">
            <a:avLst/>
          </a:prstGeom>
        </p:spPr>
        <p:txBody>
          <a:bodyPr wrap="square" lIns="0" tIns="0" rIns="0" bIns="0" rtlCol="0" anchor="t">
            <a:spAutoFit/>
          </a:bodyPr>
          <a:lstStyle/>
          <a:p>
            <a:pPr>
              <a:lnSpc>
                <a:spcPct val="150000"/>
              </a:lnSpc>
              <a:buFont typeface="Arial" panose="020B0604020202020204" pitchFamily="34" charset="0"/>
              <a:buChar char="•"/>
            </a:pPr>
            <a:r>
              <a:rPr lang="en-US" sz="2500" b="1" dirty="0"/>
              <a:t>Objective</a:t>
            </a:r>
            <a:r>
              <a:rPr lang="en-US" sz="2500" dirty="0"/>
              <a:t>:</a:t>
            </a:r>
          </a:p>
          <a:p>
            <a:pPr lvl="1">
              <a:lnSpc>
                <a:spcPct val="150000"/>
              </a:lnSpc>
              <a:buFont typeface="Arial" panose="020B0604020202020204" pitchFamily="34" charset="0"/>
              <a:buChar char="•"/>
            </a:pPr>
            <a:r>
              <a:rPr lang="en-US" sz="2500" dirty="0"/>
              <a:t> Propose a machine learning-based classification model</a:t>
            </a:r>
            <a:endParaRPr lang="en-US" sz="2500" b="1" i="0" dirty="0">
              <a:effectLst/>
            </a:endParaRPr>
          </a:p>
          <a:p>
            <a:pPr algn="l">
              <a:lnSpc>
                <a:spcPct val="150000"/>
              </a:lnSpc>
              <a:buFont typeface="Arial" panose="020B0604020202020204" pitchFamily="34" charset="0"/>
              <a:buChar char="•"/>
            </a:pPr>
            <a:r>
              <a:rPr lang="en-US" sz="2500" b="1" i="0" dirty="0">
                <a:effectLst/>
              </a:rPr>
              <a:t>Problem Statement:</a:t>
            </a:r>
            <a:endParaRPr lang="en-US" sz="2500" b="0" i="0" dirty="0">
              <a:effectLst/>
            </a:endParaRPr>
          </a:p>
          <a:p>
            <a:pPr marL="742950" lvl="1" indent="-285750" algn="l">
              <a:lnSpc>
                <a:spcPct val="150000"/>
              </a:lnSpc>
              <a:buFont typeface="Arial" panose="020B0604020202020204" pitchFamily="34" charset="0"/>
              <a:buChar char="•"/>
            </a:pPr>
            <a:r>
              <a:rPr lang="en-US" sz="2500" b="0" i="0" dirty="0">
                <a:effectLst/>
              </a:rPr>
              <a:t>Classify and detect Burmese money scam messages using NLP techniques.</a:t>
            </a:r>
          </a:p>
          <a:p>
            <a:pPr marL="742950" lvl="1" indent="-285750" algn="l">
              <a:lnSpc>
                <a:spcPct val="150000"/>
              </a:lnSpc>
              <a:buFont typeface="Arial" panose="020B0604020202020204" pitchFamily="34" charset="0"/>
              <a:buChar char="•"/>
            </a:pPr>
            <a:r>
              <a:rPr lang="en-US" sz="2500" b="0" i="0" dirty="0">
                <a:effectLst/>
              </a:rPr>
              <a:t>Raise awareness and prevent financial fraud in low-resource language settings</a:t>
            </a:r>
          </a:p>
          <a:p>
            <a:pPr marL="742950" lvl="1" indent="-285750" algn="l">
              <a:lnSpc>
                <a:spcPct val="150000"/>
              </a:lnSpc>
              <a:buFont typeface="Arial" panose="020B0604020202020204" pitchFamily="34" charset="0"/>
              <a:buChar char="•"/>
            </a:pPr>
            <a:r>
              <a:rPr lang="en-US" sz="2500" dirty="0"/>
              <a:t>Growing concern over financial scams in Myanmar</a:t>
            </a:r>
          </a:p>
          <a:p>
            <a:pPr marL="742950" lvl="1" indent="-285750" algn="l">
              <a:lnSpc>
                <a:spcPct val="150000"/>
              </a:lnSpc>
              <a:buFont typeface="Arial" panose="020B0604020202020204" pitchFamily="34" charset="0"/>
              <a:buChar char="•"/>
            </a:pPr>
            <a:r>
              <a:rPr lang="en-US" sz="2500" dirty="0"/>
              <a:t>Lack of NLP-based scam detection models for Burmese</a:t>
            </a:r>
          </a:p>
          <a:p>
            <a:pPr lvl="1" algn="l">
              <a:lnSpc>
                <a:spcPct val="150000"/>
              </a:lnSpc>
            </a:pPr>
            <a:endParaRPr lang="en-US" sz="2500" dirty="0"/>
          </a:p>
          <a:p>
            <a:pPr lvl="1" algn="l">
              <a:lnSpc>
                <a:spcPct val="150000"/>
              </a:lnSpc>
            </a:pPr>
            <a:endParaRPr lang="en-US" sz="2500" dirty="0"/>
          </a:p>
          <a:p>
            <a:pPr marL="742950" lvl="1" indent="-285750" algn="l">
              <a:lnSpc>
                <a:spcPct val="150000"/>
              </a:lnSpc>
              <a:buFont typeface="Arial" panose="020B0604020202020204" pitchFamily="34" charset="0"/>
              <a:buChar char="•"/>
            </a:pPr>
            <a:endParaRPr lang="en-US" sz="2500" dirty="0"/>
          </a:p>
          <a:p>
            <a:pPr marL="742950" lvl="1" indent="-285750" algn="l">
              <a:lnSpc>
                <a:spcPct val="150000"/>
              </a:lnSpc>
              <a:buFont typeface="Arial" panose="020B0604020202020204" pitchFamily="34" charset="0"/>
              <a:buChar char="•"/>
            </a:pPr>
            <a:endParaRPr lang="en-US" sz="2500" dirty="0"/>
          </a:p>
        </p:txBody>
      </p:sp>
      <p:sp>
        <p:nvSpPr>
          <p:cNvPr id="7" name="TextBox 7"/>
          <p:cNvSpPr txBox="1"/>
          <p:nvPr/>
        </p:nvSpPr>
        <p:spPr>
          <a:xfrm>
            <a:off x="1087024" y="1039666"/>
            <a:ext cx="16535400" cy="1107996"/>
          </a:xfrm>
          <a:prstGeom prst="rect">
            <a:avLst/>
          </a:prstGeom>
        </p:spPr>
        <p:txBody>
          <a:bodyPr wrap="square" lIns="0" tIns="0" rIns="0" bIns="0" rtlCol="0" anchor="t">
            <a:spAutoFit/>
          </a:bodyPr>
          <a:lstStyle/>
          <a:p>
            <a:pPr algn="l"/>
            <a:r>
              <a:rPr lang="en-SG" sz="7200" b="1" i="0" dirty="0">
                <a:effectLst/>
              </a:rPr>
              <a:t>Introduction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CCD2DC"/>
        </a:solidFill>
        <a:effectLst/>
      </p:bgPr>
    </p:bg>
    <p:spTree>
      <p:nvGrpSpPr>
        <p:cNvPr id="1" name=""/>
        <p:cNvGrpSpPr/>
        <p:nvPr/>
      </p:nvGrpSpPr>
      <p:grpSpPr>
        <a:xfrm>
          <a:off x="0" y="0"/>
          <a:ext cx="0" cy="0"/>
          <a:chOff x="0" y="0"/>
          <a:chExt cx="0" cy="0"/>
        </a:xfrm>
      </p:grpSpPr>
      <p:grpSp>
        <p:nvGrpSpPr>
          <p:cNvPr id="2" name="Group 2"/>
          <p:cNvGrpSpPr/>
          <p:nvPr/>
        </p:nvGrpSpPr>
        <p:grpSpPr>
          <a:xfrm>
            <a:off x="665576" y="723900"/>
            <a:ext cx="16956848" cy="9123443"/>
            <a:chOff x="0" y="0"/>
            <a:chExt cx="4466001" cy="2402882"/>
          </a:xfrm>
        </p:grpSpPr>
        <p:sp>
          <p:nvSpPr>
            <p:cNvPr id="3" name="Freeform 3"/>
            <p:cNvSpPr/>
            <p:nvPr/>
          </p:nvSpPr>
          <p:spPr>
            <a:xfrm>
              <a:off x="0" y="0"/>
              <a:ext cx="4466001" cy="2402882"/>
            </a:xfrm>
            <a:custGeom>
              <a:avLst/>
              <a:gdLst/>
              <a:ahLst/>
              <a:cxnLst/>
              <a:rect l="l" t="t" r="r" b="b"/>
              <a:pathLst>
                <a:path w="4466001" h="2402882">
                  <a:moveTo>
                    <a:pt x="0" y="0"/>
                  </a:moveTo>
                  <a:lnTo>
                    <a:pt x="4466001" y="0"/>
                  </a:lnTo>
                  <a:lnTo>
                    <a:pt x="4466001" y="2402882"/>
                  </a:lnTo>
                  <a:lnTo>
                    <a:pt x="0" y="2402882"/>
                  </a:lnTo>
                  <a:close/>
                </a:path>
              </a:pathLst>
            </a:custGeom>
            <a:solidFill>
              <a:srgbClr val="F1F1F1"/>
            </a:solidFill>
            <a:ln w="28575" cap="sq">
              <a:solidFill>
                <a:srgbClr val="000000"/>
              </a:solidFill>
              <a:prstDash val="solid"/>
              <a:miter/>
            </a:ln>
          </p:spPr>
        </p:sp>
        <p:sp>
          <p:nvSpPr>
            <p:cNvPr id="4" name="TextBox 4"/>
            <p:cNvSpPr txBox="1"/>
            <p:nvPr/>
          </p:nvSpPr>
          <p:spPr>
            <a:xfrm>
              <a:off x="0" y="-38100"/>
              <a:ext cx="4466001" cy="2440982"/>
            </a:xfrm>
            <a:prstGeom prst="rect">
              <a:avLst/>
            </a:prstGeom>
          </p:spPr>
          <p:txBody>
            <a:bodyPr lIns="50800" tIns="50800" rIns="50800" bIns="50800" rtlCol="0" anchor="ctr"/>
            <a:lstStyle/>
            <a:p>
              <a:pPr algn="ctr">
                <a:lnSpc>
                  <a:spcPts val="2659"/>
                </a:lnSpc>
              </a:pPr>
              <a:endParaRPr/>
            </a:p>
          </p:txBody>
        </p:sp>
      </p:grpSp>
      <p:graphicFrame>
        <p:nvGraphicFramePr>
          <p:cNvPr id="11" name="Table 10">
            <a:extLst>
              <a:ext uri="{FF2B5EF4-FFF2-40B4-BE49-F238E27FC236}">
                <a16:creationId xmlns:a16="http://schemas.microsoft.com/office/drawing/2014/main" id="{9453E10E-20D7-4A1B-84FE-BE88D7050082}"/>
              </a:ext>
            </a:extLst>
          </p:cNvPr>
          <p:cNvGraphicFramePr>
            <a:graphicFrameLocks noGrp="1"/>
          </p:cNvGraphicFramePr>
          <p:nvPr>
            <p:extLst>
              <p:ext uri="{D42A27DB-BD31-4B8C-83A1-F6EECF244321}">
                <p14:modId xmlns:p14="http://schemas.microsoft.com/office/powerpoint/2010/main" val="2030975982"/>
              </p:ext>
            </p:extLst>
          </p:nvPr>
        </p:nvGraphicFramePr>
        <p:xfrm>
          <a:off x="2005736" y="5925147"/>
          <a:ext cx="11938865" cy="2692400"/>
        </p:xfrm>
        <a:graphic>
          <a:graphicData uri="http://schemas.openxmlformats.org/drawingml/2006/table">
            <a:tbl>
              <a:tblPr/>
              <a:tblGrid>
                <a:gridCol w="6294214">
                  <a:extLst>
                    <a:ext uri="{9D8B030D-6E8A-4147-A177-3AD203B41FA5}">
                      <a16:colId xmlns:a16="http://schemas.microsoft.com/office/drawing/2014/main" val="2563535561"/>
                    </a:ext>
                  </a:extLst>
                </a:gridCol>
                <a:gridCol w="1665030">
                  <a:extLst>
                    <a:ext uri="{9D8B030D-6E8A-4147-A177-3AD203B41FA5}">
                      <a16:colId xmlns:a16="http://schemas.microsoft.com/office/drawing/2014/main" val="1624227697"/>
                    </a:ext>
                  </a:extLst>
                </a:gridCol>
                <a:gridCol w="3979621">
                  <a:extLst>
                    <a:ext uri="{9D8B030D-6E8A-4147-A177-3AD203B41FA5}">
                      <a16:colId xmlns:a16="http://schemas.microsoft.com/office/drawing/2014/main" val="2087888538"/>
                    </a:ext>
                  </a:extLst>
                </a:gridCol>
              </a:tblGrid>
              <a:tr h="0">
                <a:tc>
                  <a:txBody>
                    <a:bodyPr/>
                    <a:lstStyle/>
                    <a:p>
                      <a:pPr marL="0" marR="0" fontAlgn="t">
                        <a:spcBef>
                          <a:spcPts val="0"/>
                        </a:spcBef>
                        <a:spcAft>
                          <a:spcPts val="0"/>
                        </a:spcAft>
                      </a:pPr>
                      <a:r>
                        <a:rPr lang="en-SG" sz="2500" b="1" dirty="0">
                          <a:effectLst/>
                          <a:latin typeface="+mn-lt"/>
                        </a:rPr>
                        <a:t>Text</a:t>
                      </a:r>
                      <a:endParaRPr lang="en-SG" sz="2500" dirty="0">
                        <a:effectLst/>
                        <a:latin typeface="+mn-lt"/>
                      </a:endParaRPr>
                    </a:p>
                  </a:txBody>
                  <a:tcPr marL="50800" marR="50800" marT="50800" marB="50800">
                    <a:lnL>
                      <a:noFill/>
                    </a:lnL>
                    <a:lnR>
                      <a:noFill/>
                    </a:lnR>
                    <a:lnT>
                      <a:noFill/>
                    </a:lnT>
                    <a:lnB>
                      <a:noFill/>
                    </a:lnB>
                  </a:tcPr>
                </a:tc>
                <a:tc>
                  <a:txBody>
                    <a:bodyPr/>
                    <a:lstStyle/>
                    <a:p>
                      <a:pPr marL="0" marR="0" fontAlgn="t">
                        <a:spcBef>
                          <a:spcPts val="0"/>
                        </a:spcBef>
                        <a:spcAft>
                          <a:spcPts val="0"/>
                        </a:spcAft>
                      </a:pPr>
                      <a:r>
                        <a:rPr lang="en-SG" sz="2500" b="1">
                          <a:effectLst/>
                          <a:latin typeface="+mn-lt"/>
                        </a:rPr>
                        <a:t>Category</a:t>
                      </a:r>
                      <a:endParaRPr lang="en-SG" sz="2500">
                        <a:effectLst/>
                        <a:latin typeface="+mn-lt"/>
                      </a:endParaRPr>
                    </a:p>
                  </a:txBody>
                  <a:tcPr marL="50800" marR="50800" marT="50800" marB="50800">
                    <a:lnL>
                      <a:noFill/>
                    </a:lnL>
                    <a:lnR>
                      <a:noFill/>
                    </a:lnR>
                    <a:lnT>
                      <a:noFill/>
                    </a:lnT>
                    <a:lnB>
                      <a:noFill/>
                    </a:lnB>
                  </a:tcPr>
                </a:tc>
                <a:tc>
                  <a:txBody>
                    <a:bodyPr/>
                    <a:lstStyle/>
                    <a:p>
                      <a:pPr marL="0" marR="0" fontAlgn="t">
                        <a:spcBef>
                          <a:spcPts val="0"/>
                        </a:spcBef>
                        <a:spcAft>
                          <a:spcPts val="0"/>
                        </a:spcAft>
                      </a:pPr>
                      <a:r>
                        <a:rPr lang="en-SG" sz="2500" b="1">
                          <a:effectLst/>
                          <a:latin typeface="+mn-lt"/>
                        </a:rPr>
                        <a:t>Label (Fraudulent/Non-Fraudulent)</a:t>
                      </a:r>
                      <a:endParaRPr lang="en-SG" sz="2500">
                        <a:effectLst/>
                        <a:latin typeface="+mn-lt"/>
                      </a:endParaRPr>
                    </a:p>
                  </a:txBody>
                  <a:tcPr marL="50800" marR="50800" marT="50800" marB="50800">
                    <a:lnL>
                      <a:noFill/>
                    </a:lnL>
                    <a:lnR>
                      <a:noFill/>
                    </a:lnR>
                    <a:lnT>
                      <a:noFill/>
                    </a:lnT>
                    <a:lnB>
                      <a:noFill/>
                    </a:lnB>
                  </a:tcPr>
                </a:tc>
                <a:extLst>
                  <a:ext uri="{0D108BD9-81ED-4DB2-BD59-A6C34878D82A}">
                    <a16:rowId xmlns:a16="http://schemas.microsoft.com/office/drawing/2014/main" val="1882612530"/>
                  </a:ext>
                </a:extLst>
              </a:tr>
              <a:tr h="0">
                <a:tc>
                  <a:txBody>
                    <a:bodyPr/>
                    <a:lstStyle/>
                    <a:p>
                      <a:pPr marL="0" marR="0" fontAlgn="t">
                        <a:spcBef>
                          <a:spcPts val="0"/>
                        </a:spcBef>
                        <a:spcAft>
                          <a:spcPts val="0"/>
                        </a:spcAft>
                      </a:pPr>
                      <a:r>
                        <a:rPr lang="en-SG" sz="2500" dirty="0">
                          <a:effectLst/>
                          <a:latin typeface="+mn-lt"/>
                        </a:rPr>
                        <a:t>"Liverpool wins the championship!"</a:t>
                      </a:r>
                    </a:p>
                  </a:txBody>
                  <a:tcPr marL="50800" marR="50800" marT="50800" marB="50800">
                    <a:lnL>
                      <a:noFill/>
                    </a:lnL>
                    <a:lnR>
                      <a:noFill/>
                    </a:lnR>
                    <a:lnT>
                      <a:noFill/>
                    </a:lnT>
                    <a:lnB>
                      <a:noFill/>
                    </a:lnB>
                  </a:tcPr>
                </a:tc>
                <a:tc>
                  <a:txBody>
                    <a:bodyPr/>
                    <a:lstStyle/>
                    <a:p>
                      <a:pPr marL="0" marR="0" fontAlgn="t">
                        <a:spcBef>
                          <a:spcPts val="0"/>
                        </a:spcBef>
                        <a:spcAft>
                          <a:spcPts val="0"/>
                        </a:spcAft>
                      </a:pPr>
                      <a:r>
                        <a:rPr lang="en-SG" sz="2500" b="1">
                          <a:effectLst/>
                          <a:latin typeface="+mn-lt"/>
                        </a:rPr>
                        <a:t>Sports</a:t>
                      </a:r>
                      <a:endParaRPr lang="en-SG" sz="2500">
                        <a:effectLst/>
                        <a:latin typeface="+mn-lt"/>
                      </a:endParaRPr>
                    </a:p>
                  </a:txBody>
                  <a:tcPr marL="50800" marR="50800" marT="50800" marB="50800">
                    <a:lnL>
                      <a:noFill/>
                    </a:lnL>
                    <a:lnR>
                      <a:noFill/>
                    </a:lnR>
                    <a:lnT>
                      <a:noFill/>
                    </a:lnT>
                    <a:lnB>
                      <a:noFill/>
                    </a:lnB>
                  </a:tcPr>
                </a:tc>
                <a:tc>
                  <a:txBody>
                    <a:bodyPr/>
                    <a:lstStyle/>
                    <a:p>
                      <a:pPr marL="0" marR="0" fontAlgn="t">
                        <a:spcBef>
                          <a:spcPts val="0"/>
                        </a:spcBef>
                        <a:spcAft>
                          <a:spcPts val="0"/>
                        </a:spcAft>
                      </a:pPr>
                      <a:r>
                        <a:rPr lang="en-SG" sz="2500">
                          <a:effectLst/>
                          <a:latin typeface="+mn-lt"/>
                        </a:rPr>
                        <a:t>Non-Fraudulent</a:t>
                      </a:r>
                    </a:p>
                  </a:txBody>
                  <a:tcPr marL="50800" marR="50800" marT="50800" marB="50800">
                    <a:lnL>
                      <a:noFill/>
                    </a:lnL>
                    <a:lnR>
                      <a:noFill/>
                    </a:lnR>
                    <a:lnT>
                      <a:noFill/>
                    </a:lnT>
                    <a:lnB>
                      <a:noFill/>
                    </a:lnB>
                  </a:tcPr>
                </a:tc>
                <a:extLst>
                  <a:ext uri="{0D108BD9-81ED-4DB2-BD59-A6C34878D82A}">
                    <a16:rowId xmlns:a16="http://schemas.microsoft.com/office/drawing/2014/main" val="2058655146"/>
                  </a:ext>
                </a:extLst>
              </a:tr>
              <a:tr h="0">
                <a:tc>
                  <a:txBody>
                    <a:bodyPr/>
                    <a:lstStyle/>
                    <a:p>
                      <a:pPr marL="0" marR="0" fontAlgn="t">
                        <a:spcBef>
                          <a:spcPts val="0"/>
                        </a:spcBef>
                        <a:spcAft>
                          <a:spcPts val="0"/>
                        </a:spcAft>
                      </a:pPr>
                      <a:r>
                        <a:rPr lang="en-SG" sz="2500">
                          <a:effectLst/>
                          <a:latin typeface="+mn-lt"/>
                        </a:rPr>
                        <a:t>"Congratulations! You won 1,000,000 MMK! Click here!"</a:t>
                      </a:r>
                    </a:p>
                  </a:txBody>
                  <a:tcPr marL="50800" marR="50800" marT="50800" marB="50800">
                    <a:lnL>
                      <a:noFill/>
                    </a:lnL>
                    <a:lnR>
                      <a:noFill/>
                    </a:lnR>
                    <a:lnT>
                      <a:noFill/>
                    </a:lnT>
                    <a:lnB>
                      <a:noFill/>
                    </a:lnB>
                  </a:tcPr>
                </a:tc>
                <a:tc>
                  <a:txBody>
                    <a:bodyPr/>
                    <a:lstStyle/>
                    <a:p>
                      <a:pPr marL="0" marR="0" fontAlgn="t">
                        <a:spcBef>
                          <a:spcPts val="0"/>
                        </a:spcBef>
                        <a:spcAft>
                          <a:spcPts val="0"/>
                        </a:spcAft>
                      </a:pPr>
                      <a:r>
                        <a:rPr lang="en-SG" sz="2500" b="1">
                          <a:effectLst/>
                          <a:latin typeface="+mn-lt"/>
                        </a:rPr>
                        <a:t>Money Scam</a:t>
                      </a:r>
                      <a:endParaRPr lang="en-SG" sz="2500">
                        <a:effectLst/>
                        <a:latin typeface="+mn-lt"/>
                      </a:endParaRPr>
                    </a:p>
                  </a:txBody>
                  <a:tcPr marL="50800" marR="50800" marT="50800" marB="50800">
                    <a:lnL>
                      <a:noFill/>
                    </a:lnL>
                    <a:lnR>
                      <a:noFill/>
                    </a:lnR>
                    <a:lnT>
                      <a:noFill/>
                    </a:lnT>
                    <a:lnB>
                      <a:noFill/>
                    </a:lnB>
                  </a:tcPr>
                </a:tc>
                <a:tc>
                  <a:txBody>
                    <a:bodyPr/>
                    <a:lstStyle/>
                    <a:p>
                      <a:pPr marL="0" marR="0" fontAlgn="t">
                        <a:spcBef>
                          <a:spcPts val="0"/>
                        </a:spcBef>
                        <a:spcAft>
                          <a:spcPts val="0"/>
                        </a:spcAft>
                      </a:pPr>
                      <a:r>
                        <a:rPr lang="en-SG" sz="2500">
                          <a:effectLst/>
                          <a:latin typeface="+mn-lt"/>
                        </a:rPr>
                        <a:t>Fraudulent</a:t>
                      </a:r>
                    </a:p>
                  </a:txBody>
                  <a:tcPr marL="50800" marR="50800" marT="50800" marB="50800">
                    <a:lnL>
                      <a:noFill/>
                    </a:lnL>
                    <a:lnR>
                      <a:noFill/>
                    </a:lnR>
                    <a:lnT>
                      <a:noFill/>
                    </a:lnT>
                    <a:lnB>
                      <a:noFill/>
                    </a:lnB>
                  </a:tcPr>
                </a:tc>
                <a:extLst>
                  <a:ext uri="{0D108BD9-81ED-4DB2-BD59-A6C34878D82A}">
                    <a16:rowId xmlns:a16="http://schemas.microsoft.com/office/drawing/2014/main" val="4075255270"/>
                  </a:ext>
                </a:extLst>
              </a:tr>
              <a:tr h="0">
                <a:tc>
                  <a:txBody>
                    <a:bodyPr/>
                    <a:lstStyle/>
                    <a:p>
                      <a:pPr marL="0" marR="0" fontAlgn="t">
                        <a:spcBef>
                          <a:spcPts val="0"/>
                        </a:spcBef>
                        <a:spcAft>
                          <a:spcPts val="0"/>
                        </a:spcAft>
                      </a:pPr>
                      <a:r>
                        <a:rPr lang="en-SG" sz="2500">
                          <a:effectLst/>
                          <a:latin typeface="+mn-lt"/>
                        </a:rPr>
                        <a:t>"Limited-time offer! Buy one get one free!"</a:t>
                      </a:r>
                    </a:p>
                  </a:txBody>
                  <a:tcPr marL="50800" marR="50800" marT="50800" marB="50800">
                    <a:lnL>
                      <a:noFill/>
                    </a:lnL>
                    <a:lnR>
                      <a:noFill/>
                    </a:lnR>
                    <a:lnT>
                      <a:noFill/>
                    </a:lnT>
                    <a:lnB>
                      <a:noFill/>
                    </a:lnB>
                  </a:tcPr>
                </a:tc>
                <a:tc>
                  <a:txBody>
                    <a:bodyPr/>
                    <a:lstStyle/>
                    <a:p>
                      <a:pPr marL="0" marR="0" fontAlgn="t">
                        <a:spcBef>
                          <a:spcPts val="0"/>
                        </a:spcBef>
                        <a:spcAft>
                          <a:spcPts val="0"/>
                        </a:spcAft>
                      </a:pPr>
                      <a:r>
                        <a:rPr lang="en-SG" sz="2500" b="1">
                          <a:effectLst/>
                          <a:latin typeface="+mn-lt"/>
                        </a:rPr>
                        <a:t>Marketing</a:t>
                      </a:r>
                      <a:endParaRPr lang="en-SG" sz="2500">
                        <a:effectLst/>
                        <a:latin typeface="+mn-lt"/>
                      </a:endParaRPr>
                    </a:p>
                  </a:txBody>
                  <a:tcPr marL="50800" marR="50800" marT="50800" marB="50800">
                    <a:lnL>
                      <a:noFill/>
                    </a:lnL>
                    <a:lnR>
                      <a:noFill/>
                    </a:lnR>
                    <a:lnT>
                      <a:noFill/>
                    </a:lnT>
                    <a:lnB>
                      <a:noFill/>
                    </a:lnB>
                  </a:tcPr>
                </a:tc>
                <a:tc>
                  <a:txBody>
                    <a:bodyPr/>
                    <a:lstStyle/>
                    <a:p>
                      <a:pPr marL="0" marR="0" fontAlgn="t">
                        <a:spcBef>
                          <a:spcPts val="0"/>
                        </a:spcBef>
                        <a:spcAft>
                          <a:spcPts val="0"/>
                        </a:spcAft>
                      </a:pPr>
                      <a:r>
                        <a:rPr lang="en-SG" sz="2500" dirty="0">
                          <a:effectLst/>
                          <a:latin typeface="+mn-lt"/>
                        </a:rPr>
                        <a:t>Non-Fraudulent</a:t>
                      </a:r>
                    </a:p>
                  </a:txBody>
                  <a:tcPr marL="50800" marR="50800" marT="50800" marB="50800">
                    <a:lnL>
                      <a:noFill/>
                    </a:lnL>
                    <a:lnR>
                      <a:noFill/>
                    </a:lnR>
                    <a:lnT>
                      <a:noFill/>
                    </a:lnT>
                    <a:lnB>
                      <a:noFill/>
                    </a:lnB>
                  </a:tcPr>
                </a:tc>
                <a:extLst>
                  <a:ext uri="{0D108BD9-81ED-4DB2-BD59-A6C34878D82A}">
                    <a16:rowId xmlns:a16="http://schemas.microsoft.com/office/drawing/2014/main" val="228234160"/>
                  </a:ext>
                </a:extLst>
              </a:tr>
            </a:tbl>
          </a:graphicData>
        </a:graphic>
      </p:graphicFrame>
      <p:sp>
        <p:nvSpPr>
          <p:cNvPr id="12" name="Rectangle 3">
            <a:extLst>
              <a:ext uri="{FF2B5EF4-FFF2-40B4-BE49-F238E27FC236}">
                <a16:creationId xmlns:a16="http://schemas.microsoft.com/office/drawing/2014/main" id="{C64825F3-934B-4729-B7BC-93F0F67A74CA}"/>
              </a:ext>
            </a:extLst>
          </p:cNvPr>
          <p:cNvSpPr>
            <a:spLocks noChangeArrowheads="1"/>
          </p:cNvSpPr>
          <p:nvPr/>
        </p:nvSpPr>
        <p:spPr bwMode="auto">
          <a:xfrm>
            <a:off x="1319213" y="2156065"/>
            <a:ext cx="15850323" cy="307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1" i="0" u="none" strike="noStrike" cap="none" normalizeH="0" baseline="0" dirty="0">
                <a:ln>
                  <a:noFill/>
                </a:ln>
                <a:solidFill>
                  <a:schemeClr val="tx1"/>
                </a:solidFill>
                <a:effectLst/>
                <a:cs typeface="Calibri" panose="020F0502020204030204" pitchFamily="34" charset="0"/>
              </a:rPr>
              <a:t>How Category Labels Improve Model Performance</a:t>
            </a:r>
            <a:endParaRPr kumimoji="0" lang="en-US" altLang="en-US" sz="2500" b="0" i="0" u="none" strike="noStrike" cap="none" normalizeH="0" baseline="0" dirty="0">
              <a:ln>
                <a:noFill/>
              </a:ln>
              <a:solidFill>
                <a:schemeClr val="tx1"/>
              </a:solidFill>
              <a:effectLst/>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1" i="0" u="none" strike="noStrike" cap="none" normalizeH="0" baseline="0" dirty="0">
                <a:ln>
                  <a:noFill/>
                </a:ln>
                <a:solidFill>
                  <a:schemeClr val="tx1"/>
                </a:solidFill>
                <a:effectLst/>
                <a:cs typeface="Calibri" panose="020F0502020204030204" pitchFamily="34" charset="0"/>
              </a:rPr>
              <a:t>A. Reducing False Positives (Better Generalization)</a:t>
            </a:r>
            <a:endParaRPr kumimoji="0" lang="en-US" altLang="en-US" sz="2500" b="0" i="0" u="none" strike="noStrike" cap="none" normalizeH="0" baseline="0" dirty="0">
              <a:ln>
                <a:noFill/>
              </a:ln>
              <a:solidFill>
                <a:schemeClr val="tx1"/>
              </a:solidFill>
              <a:effectLst/>
              <a:cs typeface="Calibri" panose="020F0502020204030204" pitchFamily="34" charset="0"/>
            </a:endParaRPr>
          </a:p>
          <a:p>
            <a:pPr marL="0" marR="0" lvl="0" indent="0" algn="l" defTabSz="914400" rtl="0" eaLnBrk="0" fontAlgn="ctr"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cs typeface="Calibri" panose="020F0502020204030204" pitchFamily="34" charset="0"/>
              </a:rPr>
              <a:t>If model learns that "Congratulations!" and "You won!" appear in </a:t>
            </a:r>
            <a:r>
              <a:rPr kumimoji="0" lang="en-US" altLang="en-US" sz="2500" b="1" i="0" u="none" strike="noStrike" cap="none" normalizeH="0" baseline="0" dirty="0">
                <a:ln>
                  <a:noFill/>
                </a:ln>
                <a:solidFill>
                  <a:schemeClr val="tx1"/>
                </a:solidFill>
                <a:effectLst/>
                <a:cs typeface="Calibri" panose="020F0502020204030204" pitchFamily="34" charset="0"/>
              </a:rPr>
              <a:t>sports news</a:t>
            </a:r>
            <a:r>
              <a:rPr kumimoji="0" lang="en-US" altLang="en-US" sz="2500" b="0" i="0" u="none" strike="noStrike" cap="none" normalizeH="0" baseline="0" dirty="0">
                <a:ln>
                  <a:noFill/>
                </a:ln>
                <a:solidFill>
                  <a:schemeClr val="tx1"/>
                </a:solidFill>
                <a:effectLst/>
                <a:cs typeface="Calibri" panose="020F0502020204030204" pitchFamily="34" charset="0"/>
              </a:rPr>
              <a:t> and </a:t>
            </a:r>
            <a:r>
              <a:rPr kumimoji="0" lang="en-US" altLang="en-US" sz="2500" b="1" i="0" u="none" strike="noStrike" cap="none" normalizeH="0" baseline="0" dirty="0">
                <a:ln>
                  <a:noFill/>
                </a:ln>
                <a:solidFill>
                  <a:schemeClr val="tx1"/>
                </a:solidFill>
                <a:effectLst/>
                <a:cs typeface="Calibri" panose="020F0502020204030204" pitchFamily="34" charset="0"/>
              </a:rPr>
              <a:t>money scams</a:t>
            </a:r>
            <a:r>
              <a:rPr kumimoji="0" lang="en-US" altLang="en-US" sz="2500" b="0" i="0" u="none" strike="noStrike" cap="none" normalizeH="0" baseline="0" dirty="0">
                <a:ln>
                  <a:noFill/>
                </a:ln>
                <a:solidFill>
                  <a:schemeClr val="tx1"/>
                </a:solidFill>
                <a:effectLst/>
                <a:cs typeface="Calibri" panose="020F0502020204030204" pitchFamily="34" charset="0"/>
              </a:rPr>
              <a:t>, it might misclassify sports headlines as scams. </a:t>
            </a:r>
          </a:p>
          <a:p>
            <a:pPr marL="0" marR="0" lvl="0" indent="0" algn="l" defTabSz="914400" rtl="0" eaLnBrk="0" fontAlgn="ctr"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cs typeface="Calibri" panose="020F0502020204030204" pitchFamily="34" charset="0"/>
              </a:rPr>
              <a:t>By tagging messages with </a:t>
            </a:r>
            <a:r>
              <a:rPr kumimoji="0" lang="en-US" altLang="en-US" sz="2500" b="1" i="0" u="none" strike="noStrike" cap="none" normalizeH="0" baseline="0" dirty="0">
                <a:ln>
                  <a:noFill/>
                </a:ln>
                <a:solidFill>
                  <a:schemeClr val="tx1"/>
                </a:solidFill>
                <a:effectLst/>
                <a:cs typeface="Calibri" panose="020F0502020204030204" pitchFamily="34" charset="0"/>
              </a:rPr>
              <a:t>categories</a:t>
            </a:r>
            <a:r>
              <a:rPr kumimoji="0" lang="en-US" altLang="en-US" sz="2500" b="0" i="0" u="none" strike="noStrike" cap="none" normalizeH="0" baseline="0" dirty="0">
                <a:ln>
                  <a:noFill/>
                </a:ln>
                <a:solidFill>
                  <a:schemeClr val="tx1"/>
                </a:solidFill>
                <a:effectLst/>
                <a:cs typeface="Calibri" panose="020F0502020204030204" pitchFamily="34" charset="0"/>
              </a:rPr>
              <a:t>, model can learn that "win" in the </a:t>
            </a:r>
            <a:r>
              <a:rPr kumimoji="0" lang="en-US" altLang="en-US" sz="2500" b="1" i="0" u="none" strike="noStrike" cap="none" normalizeH="0" baseline="0" dirty="0">
                <a:ln>
                  <a:noFill/>
                </a:ln>
                <a:solidFill>
                  <a:schemeClr val="tx1"/>
                </a:solidFill>
                <a:effectLst/>
                <a:cs typeface="Calibri" panose="020F0502020204030204" pitchFamily="34" charset="0"/>
              </a:rPr>
              <a:t>sports</a:t>
            </a:r>
            <a:r>
              <a:rPr kumimoji="0" lang="en-US" altLang="en-US" sz="2500" b="0" i="0" u="none" strike="noStrike" cap="none" normalizeH="0" baseline="0" dirty="0">
                <a:ln>
                  <a:noFill/>
                </a:ln>
                <a:solidFill>
                  <a:schemeClr val="tx1"/>
                </a:solidFill>
                <a:effectLst/>
                <a:cs typeface="Calibri" panose="020F0502020204030204" pitchFamily="34" charset="0"/>
              </a:rPr>
              <a:t> category is different from "win" in a </a:t>
            </a:r>
            <a:r>
              <a:rPr kumimoji="0" lang="en-US" altLang="en-US" sz="2500" b="1" i="0" u="none" strike="noStrike" cap="none" normalizeH="0" baseline="0" dirty="0">
                <a:ln>
                  <a:noFill/>
                </a:ln>
                <a:solidFill>
                  <a:schemeClr val="tx1"/>
                </a:solidFill>
                <a:effectLst/>
                <a:cs typeface="Calibri" panose="020F0502020204030204" pitchFamily="34" charset="0"/>
              </a:rPr>
              <a:t>money scam</a:t>
            </a:r>
            <a:r>
              <a:rPr kumimoji="0" lang="en-US" altLang="en-US" sz="2500" b="0" i="0" u="none" strike="noStrike" cap="none" normalizeH="0" baseline="0" dirty="0">
                <a:ln>
                  <a:noFill/>
                </a:ln>
                <a:solidFill>
                  <a:schemeClr val="tx1"/>
                </a:solidFill>
                <a:effectLst/>
                <a:cs typeface="Calibri" panose="020F050202020403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dirty="0">
                <a:ln>
                  <a:noFill/>
                </a:ln>
                <a:solidFill>
                  <a:schemeClr val="tx1"/>
                </a:solidFill>
                <a:effectLst/>
                <a:cs typeface="Calibri" panose="020F0502020204030204" pitchFamily="34" charset="0"/>
              </a:rPr>
              <a:t>✅ </a:t>
            </a:r>
            <a:r>
              <a:rPr kumimoji="0" lang="en-US" altLang="en-US" sz="2500" b="1" i="0" u="none" strike="noStrike" cap="none" normalizeH="0" baseline="0" dirty="0">
                <a:ln>
                  <a:noFill/>
                </a:ln>
                <a:solidFill>
                  <a:schemeClr val="tx1"/>
                </a:solidFill>
                <a:effectLst/>
                <a:cs typeface="Calibri" panose="020F0502020204030204" pitchFamily="34" charset="0"/>
              </a:rPr>
              <a:t>Example:</a:t>
            </a:r>
            <a:endParaRPr kumimoji="0" lang="en-US" altLang="en-US" sz="2500" b="0" i="0" u="none" strike="noStrike" cap="none" normalizeH="0" baseline="0" dirty="0">
              <a:ln>
                <a:noFill/>
              </a:ln>
              <a:solidFill>
                <a:schemeClr val="tx1"/>
              </a:solidFill>
              <a:effectLst/>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dirty="0">
                <a:ln>
                  <a:noFill/>
                </a:ln>
                <a:solidFill>
                  <a:schemeClr val="tx1"/>
                </a:solidFill>
                <a:effectLst/>
                <a:cs typeface="Calibri" panose="020F0502020204030204" pitchFamily="34" charset="0"/>
              </a:rPr>
              <a:t>➡️ </a:t>
            </a:r>
            <a:r>
              <a:rPr kumimoji="0" lang="en-US" altLang="en-US" sz="2500" b="1" i="0" u="none" strike="noStrike" cap="none" normalizeH="0" baseline="0" dirty="0">
                <a:ln>
                  <a:noFill/>
                </a:ln>
                <a:solidFill>
                  <a:schemeClr val="tx1"/>
                </a:solidFill>
                <a:effectLst/>
                <a:cs typeface="Calibri" panose="020F0502020204030204" pitchFamily="34" charset="0"/>
              </a:rPr>
              <a:t>This prevents the model from over-relying on words like "win" and "congratulations".</a:t>
            </a:r>
            <a:endParaRPr kumimoji="0" lang="en-US" altLang="en-US" sz="25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8977481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CCD2DC"/>
        </a:solidFill>
        <a:effectLst/>
      </p:bgPr>
    </p:bg>
    <p:spTree>
      <p:nvGrpSpPr>
        <p:cNvPr id="1" name=""/>
        <p:cNvGrpSpPr/>
        <p:nvPr/>
      </p:nvGrpSpPr>
      <p:grpSpPr>
        <a:xfrm>
          <a:off x="0" y="0"/>
          <a:ext cx="0" cy="0"/>
          <a:chOff x="0" y="0"/>
          <a:chExt cx="0" cy="0"/>
        </a:xfrm>
      </p:grpSpPr>
      <p:grpSp>
        <p:nvGrpSpPr>
          <p:cNvPr id="2" name="Group 2"/>
          <p:cNvGrpSpPr/>
          <p:nvPr/>
        </p:nvGrpSpPr>
        <p:grpSpPr>
          <a:xfrm>
            <a:off x="665576" y="505578"/>
            <a:ext cx="16956848" cy="9123443"/>
            <a:chOff x="0" y="0"/>
            <a:chExt cx="4466001" cy="2402882"/>
          </a:xfrm>
        </p:grpSpPr>
        <p:sp>
          <p:nvSpPr>
            <p:cNvPr id="3" name="Freeform 3"/>
            <p:cNvSpPr/>
            <p:nvPr/>
          </p:nvSpPr>
          <p:spPr>
            <a:xfrm>
              <a:off x="0" y="0"/>
              <a:ext cx="4466001" cy="2402882"/>
            </a:xfrm>
            <a:custGeom>
              <a:avLst/>
              <a:gdLst/>
              <a:ahLst/>
              <a:cxnLst/>
              <a:rect l="l" t="t" r="r" b="b"/>
              <a:pathLst>
                <a:path w="4466001" h="2402882">
                  <a:moveTo>
                    <a:pt x="0" y="0"/>
                  </a:moveTo>
                  <a:lnTo>
                    <a:pt x="4466001" y="0"/>
                  </a:lnTo>
                  <a:lnTo>
                    <a:pt x="4466001" y="2402882"/>
                  </a:lnTo>
                  <a:lnTo>
                    <a:pt x="0" y="2402882"/>
                  </a:lnTo>
                  <a:close/>
                </a:path>
              </a:pathLst>
            </a:custGeom>
            <a:solidFill>
              <a:srgbClr val="F1F1F1"/>
            </a:solidFill>
            <a:ln w="28575" cap="sq">
              <a:solidFill>
                <a:srgbClr val="000000"/>
              </a:solidFill>
              <a:prstDash val="solid"/>
              <a:miter/>
            </a:ln>
          </p:spPr>
        </p:sp>
        <p:sp>
          <p:nvSpPr>
            <p:cNvPr id="4" name="TextBox 4"/>
            <p:cNvSpPr txBox="1"/>
            <p:nvPr/>
          </p:nvSpPr>
          <p:spPr>
            <a:xfrm>
              <a:off x="0" y="-38100"/>
              <a:ext cx="4466001" cy="2440982"/>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1295400" y="2781300"/>
            <a:ext cx="14249400" cy="5270674"/>
          </a:xfrm>
          <a:prstGeom prst="rect">
            <a:avLst/>
          </a:prstGeom>
        </p:spPr>
        <p:txBody>
          <a:bodyPr wrap="square" lIns="0" tIns="0" rIns="0" bIns="0" rtlCol="0" anchor="t">
            <a:spAutoFit/>
          </a:bodyPr>
          <a:lstStyle/>
          <a:p>
            <a:pPr rtl="0" fontAlgn="ctr">
              <a:lnSpc>
                <a:spcPct val="150000"/>
              </a:lnSpc>
              <a:spcBef>
                <a:spcPts val="0"/>
              </a:spcBef>
              <a:spcAft>
                <a:spcPts val="300"/>
              </a:spcAft>
              <a:buFont typeface="Arial" panose="020B0604020202020204" pitchFamily="34" charset="0"/>
              <a:buChar char="•"/>
            </a:pPr>
            <a:r>
              <a:rPr lang="en-SG" sz="2500" b="1" dirty="0">
                <a:effectLst/>
              </a:rPr>
              <a:t>Key Papers:</a:t>
            </a:r>
            <a:endParaRPr lang="en-SG" sz="2500" dirty="0">
              <a:effectLst/>
            </a:endParaRPr>
          </a:p>
          <a:p>
            <a:pPr marL="742950" lvl="1" indent="-285750" rtl="0" fontAlgn="ctr">
              <a:lnSpc>
                <a:spcPct val="150000"/>
              </a:lnSpc>
              <a:spcBef>
                <a:spcPts val="0"/>
              </a:spcBef>
              <a:spcAft>
                <a:spcPts val="0"/>
              </a:spcAft>
              <a:buFont typeface="Courier New" panose="02070309020205020404" pitchFamily="49" charset="0"/>
              <a:buChar char="o"/>
            </a:pPr>
            <a:r>
              <a:rPr lang="en-SG" sz="2500" b="1" dirty="0">
                <a:effectLst/>
              </a:rPr>
              <a:t>Low-Resource Language NLP</a:t>
            </a:r>
            <a:r>
              <a:rPr lang="en-SG" sz="2500" dirty="0">
                <a:effectLst/>
              </a:rPr>
              <a:t>: Explored data augmentation, transfer learning, and multilingual embeddings for low-resource languages.</a:t>
            </a:r>
          </a:p>
          <a:p>
            <a:pPr marL="742950" lvl="1" indent="-285750" rtl="0" fontAlgn="ctr">
              <a:lnSpc>
                <a:spcPct val="150000"/>
              </a:lnSpc>
              <a:spcBef>
                <a:spcPts val="0"/>
              </a:spcBef>
              <a:spcAft>
                <a:spcPts val="0"/>
              </a:spcAft>
              <a:buFont typeface="Courier New" panose="02070309020205020404" pitchFamily="49" charset="0"/>
              <a:buChar char="o"/>
            </a:pPr>
            <a:r>
              <a:rPr lang="en-SG" sz="2500" b="1" dirty="0">
                <a:effectLst/>
              </a:rPr>
              <a:t>Building a Dataset for Myanmar</a:t>
            </a:r>
            <a:r>
              <a:rPr lang="en-SG" sz="2500" dirty="0">
                <a:effectLst/>
              </a:rPr>
              <a:t>: Highlighted the need for larger, more balanced annotated datasets for Burmese.</a:t>
            </a:r>
          </a:p>
          <a:p>
            <a:pPr rtl="0" fontAlgn="ctr">
              <a:lnSpc>
                <a:spcPct val="150000"/>
              </a:lnSpc>
              <a:spcBef>
                <a:spcPts val="0"/>
              </a:spcBef>
              <a:spcAft>
                <a:spcPts val="300"/>
              </a:spcAft>
              <a:buFont typeface="Arial" panose="020B0604020202020204" pitchFamily="34" charset="0"/>
              <a:buChar char="•"/>
            </a:pPr>
            <a:r>
              <a:rPr lang="en-SG" sz="2500" b="1" dirty="0">
                <a:effectLst/>
              </a:rPr>
              <a:t>Key Takeaways:</a:t>
            </a:r>
            <a:endParaRPr lang="en-SG" sz="2500" dirty="0">
              <a:effectLst/>
            </a:endParaRPr>
          </a:p>
          <a:p>
            <a:pPr marL="742950" lvl="1" indent="-285750" rtl="0" fontAlgn="ctr">
              <a:lnSpc>
                <a:spcPct val="150000"/>
              </a:lnSpc>
              <a:spcBef>
                <a:spcPts val="0"/>
              </a:spcBef>
              <a:spcAft>
                <a:spcPts val="0"/>
              </a:spcAft>
              <a:buFont typeface="Courier New" panose="02070309020205020404" pitchFamily="49" charset="0"/>
              <a:buChar char="o"/>
            </a:pPr>
            <a:r>
              <a:rPr lang="en-SG" sz="2500" dirty="0">
                <a:effectLst/>
              </a:rPr>
              <a:t>Future work should focus on refining dataset quality and exploring more data augmentation techniques.</a:t>
            </a:r>
          </a:p>
          <a:p>
            <a:pPr marL="742950" lvl="1" indent="-285750" rtl="0" fontAlgn="ctr">
              <a:lnSpc>
                <a:spcPct val="150000"/>
              </a:lnSpc>
              <a:spcBef>
                <a:spcPts val="0"/>
              </a:spcBef>
              <a:spcAft>
                <a:spcPts val="0"/>
              </a:spcAft>
              <a:buFont typeface="Courier New" panose="02070309020205020404" pitchFamily="49" charset="0"/>
              <a:buChar char="o"/>
            </a:pPr>
            <a:r>
              <a:rPr lang="en-SG" sz="2500" dirty="0">
                <a:effectLst/>
              </a:rPr>
              <a:t>Cross-lingual and multilingual approaches can further boost performance for low-resource languages.</a:t>
            </a:r>
          </a:p>
          <a:p>
            <a:pPr marL="742950" lvl="1" indent="-285750" rtl="0" fontAlgn="ctr">
              <a:lnSpc>
                <a:spcPct val="150000"/>
              </a:lnSpc>
              <a:spcBef>
                <a:spcPts val="0"/>
              </a:spcBef>
              <a:spcAft>
                <a:spcPts val="0"/>
              </a:spcAft>
              <a:buFont typeface="Courier New" panose="02070309020205020404" pitchFamily="49" charset="0"/>
              <a:buChar char="o"/>
            </a:pPr>
            <a:r>
              <a:rPr lang="en-SG" sz="2500" dirty="0">
                <a:effectLst/>
              </a:rPr>
              <a:t>Integrating domain knowledge (e.g., scam-related keywords) can improve model performance.</a:t>
            </a:r>
          </a:p>
        </p:txBody>
      </p:sp>
      <p:sp>
        <p:nvSpPr>
          <p:cNvPr id="7" name="TextBox 7"/>
          <p:cNvSpPr txBox="1"/>
          <p:nvPr/>
        </p:nvSpPr>
        <p:spPr>
          <a:xfrm>
            <a:off x="1087024" y="1039666"/>
            <a:ext cx="16535400" cy="923330"/>
          </a:xfrm>
          <a:prstGeom prst="rect">
            <a:avLst/>
          </a:prstGeom>
        </p:spPr>
        <p:txBody>
          <a:bodyPr wrap="square" lIns="0" tIns="0" rIns="0" bIns="0" rtlCol="0" anchor="t">
            <a:spAutoFit/>
          </a:bodyPr>
          <a:lstStyle/>
          <a:p>
            <a:pPr marL="0" marR="0">
              <a:spcBef>
                <a:spcPts val="0"/>
              </a:spcBef>
              <a:spcAft>
                <a:spcPts val="0"/>
              </a:spcAft>
            </a:pPr>
            <a:r>
              <a:rPr lang="en-SG" sz="6000" b="1" dirty="0"/>
              <a:t>Literature Review for </a:t>
            </a:r>
            <a:r>
              <a:rPr lang="en-SG" sz="6000" b="1" dirty="0">
                <a:effectLst/>
              </a:rPr>
              <a:t>Future Directions</a:t>
            </a:r>
            <a:endParaRPr lang="en-SG" sz="6000" dirty="0">
              <a:effectLst/>
            </a:endParaRPr>
          </a:p>
        </p:txBody>
      </p:sp>
    </p:spTree>
    <p:extLst>
      <p:ext uri="{BB962C8B-B14F-4D97-AF65-F5344CB8AC3E}">
        <p14:creationId xmlns:p14="http://schemas.microsoft.com/office/powerpoint/2010/main" val="676806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CCD2DC"/>
        </a:solidFill>
        <a:effectLst/>
      </p:bgPr>
    </p:bg>
    <p:spTree>
      <p:nvGrpSpPr>
        <p:cNvPr id="1" name=""/>
        <p:cNvGrpSpPr/>
        <p:nvPr/>
      </p:nvGrpSpPr>
      <p:grpSpPr>
        <a:xfrm>
          <a:off x="0" y="0"/>
          <a:ext cx="0" cy="0"/>
          <a:chOff x="0" y="0"/>
          <a:chExt cx="0" cy="0"/>
        </a:xfrm>
      </p:grpSpPr>
      <p:grpSp>
        <p:nvGrpSpPr>
          <p:cNvPr id="2" name="Group 2"/>
          <p:cNvGrpSpPr/>
          <p:nvPr/>
        </p:nvGrpSpPr>
        <p:grpSpPr>
          <a:xfrm>
            <a:off x="665576" y="581778"/>
            <a:ext cx="16956848" cy="9123443"/>
            <a:chOff x="0" y="0"/>
            <a:chExt cx="4466001" cy="2402882"/>
          </a:xfrm>
        </p:grpSpPr>
        <p:sp>
          <p:nvSpPr>
            <p:cNvPr id="3" name="Freeform 3"/>
            <p:cNvSpPr/>
            <p:nvPr/>
          </p:nvSpPr>
          <p:spPr>
            <a:xfrm>
              <a:off x="0" y="0"/>
              <a:ext cx="4466001" cy="2402882"/>
            </a:xfrm>
            <a:custGeom>
              <a:avLst/>
              <a:gdLst/>
              <a:ahLst/>
              <a:cxnLst/>
              <a:rect l="l" t="t" r="r" b="b"/>
              <a:pathLst>
                <a:path w="4466001" h="2402882">
                  <a:moveTo>
                    <a:pt x="0" y="0"/>
                  </a:moveTo>
                  <a:lnTo>
                    <a:pt x="4466001" y="0"/>
                  </a:lnTo>
                  <a:lnTo>
                    <a:pt x="4466001" y="2402882"/>
                  </a:lnTo>
                  <a:lnTo>
                    <a:pt x="0" y="2402882"/>
                  </a:lnTo>
                  <a:close/>
                </a:path>
              </a:pathLst>
            </a:custGeom>
            <a:solidFill>
              <a:srgbClr val="F1F1F1"/>
            </a:solidFill>
            <a:ln w="28575" cap="sq">
              <a:solidFill>
                <a:srgbClr val="000000"/>
              </a:solidFill>
              <a:prstDash val="solid"/>
              <a:miter/>
            </a:ln>
          </p:spPr>
        </p:sp>
        <p:sp>
          <p:nvSpPr>
            <p:cNvPr id="4" name="TextBox 4"/>
            <p:cNvSpPr txBox="1"/>
            <p:nvPr/>
          </p:nvSpPr>
          <p:spPr>
            <a:xfrm>
              <a:off x="0" y="-38100"/>
              <a:ext cx="4466001" cy="2440982"/>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1087024" y="2299943"/>
            <a:ext cx="16250824" cy="7694414"/>
          </a:xfrm>
          <a:prstGeom prst="rect">
            <a:avLst/>
          </a:prstGeom>
        </p:spPr>
        <p:txBody>
          <a:bodyPr wrap="square" lIns="0" tIns="0" rIns="0" bIns="0" rtlCol="0" anchor="t">
            <a:spAutoFit/>
          </a:bodyPr>
          <a:lstStyle/>
          <a:p>
            <a:pPr marL="0" marR="0">
              <a:spcBef>
                <a:spcPts val="0"/>
              </a:spcBef>
              <a:spcAft>
                <a:spcPts val="0"/>
              </a:spcAft>
            </a:pPr>
            <a:r>
              <a:rPr lang="en-SG" sz="2000" b="1" dirty="0">
                <a:effectLst/>
              </a:rPr>
              <a:t>Improving Data Diversity</a:t>
            </a:r>
            <a:endParaRPr lang="en-SG" sz="2000" dirty="0">
              <a:effectLst/>
            </a:endParaRPr>
          </a:p>
          <a:p>
            <a:pPr marL="0" marR="0">
              <a:spcBef>
                <a:spcPts val="0"/>
              </a:spcBef>
              <a:spcAft>
                <a:spcPts val="0"/>
              </a:spcAft>
            </a:pPr>
            <a:r>
              <a:rPr lang="en-SG" sz="2000" b="1" dirty="0">
                <a:effectLst/>
              </a:rPr>
              <a:t>A. Ensuring Non-Fraudulent Text Diversity</a:t>
            </a:r>
            <a:endParaRPr lang="en-SG" sz="2000" dirty="0">
              <a:effectLst/>
            </a:endParaRPr>
          </a:p>
          <a:p>
            <a:pPr marL="0" marR="0">
              <a:spcBef>
                <a:spcPts val="0"/>
              </a:spcBef>
              <a:spcAft>
                <a:spcPts val="0"/>
              </a:spcAft>
            </a:pPr>
            <a:r>
              <a:rPr lang="en-SG" sz="2000" dirty="0">
                <a:effectLst/>
              </a:rPr>
              <a:t>Since your non-fraudulent data mainly comes from </a:t>
            </a:r>
            <a:r>
              <a:rPr lang="en-US" sz="2000" b="1" dirty="0">
                <a:effectLst/>
              </a:rPr>
              <a:t>banks and businesses</a:t>
            </a:r>
            <a:r>
              <a:rPr lang="en-SG" sz="2000" dirty="0">
                <a:effectLst/>
              </a:rPr>
              <a:t>, your model might learn to classify anything outside that domain as a scam. To avoid this:</a:t>
            </a:r>
          </a:p>
          <a:p>
            <a:pPr marL="0" marR="0">
              <a:spcBef>
                <a:spcPts val="0"/>
              </a:spcBef>
              <a:spcAft>
                <a:spcPts val="0"/>
              </a:spcAft>
            </a:pPr>
            <a:r>
              <a:rPr lang="en-SG" sz="2000" dirty="0">
                <a:effectLst/>
              </a:rPr>
              <a:t>✅ </a:t>
            </a:r>
            <a:r>
              <a:rPr lang="en-US" sz="2000" b="1" dirty="0">
                <a:effectLst/>
              </a:rPr>
              <a:t>Expand non-fraudulent sources</a:t>
            </a:r>
            <a:r>
              <a:rPr lang="en-SG" sz="2000" dirty="0">
                <a:effectLst/>
              </a:rPr>
              <a:t>:</a:t>
            </a:r>
          </a:p>
          <a:p>
            <a:pPr rtl="0" fontAlgn="ctr">
              <a:spcBef>
                <a:spcPts val="0"/>
              </a:spcBef>
              <a:spcAft>
                <a:spcPts val="0"/>
              </a:spcAft>
              <a:buFont typeface="Arial" panose="020B0604020202020204" pitchFamily="34" charset="0"/>
              <a:buChar char="•"/>
            </a:pPr>
            <a:r>
              <a:rPr lang="en-SG" sz="2000" b="1" dirty="0">
                <a:effectLst/>
              </a:rPr>
              <a:t>News</a:t>
            </a:r>
            <a:r>
              <a:rPr lang="en-SG" sz="2000" dirty="0">
                <a:effectLst/>
              </a:rPr>
              <a:t>: Sports, travel, technology, finance (e.g., "investment opportunities" should not always be flagged as fraud).</a:t>
            </a:r>
          </a:p>
          <a:p>
            <a:pPr rtl="0" fontAlgn="ctr">
              <a:spcBef>
                <a:spcPts val="0"/>
              </a:spcBef>
              <a:spcAft>
                <a:spcPts val="0"/>
              </a:spcAft>
              <a:buFont typeface="Arial" panose="020B0604020202020204" pitchFamily="34" charset="0"/>
              <a:buChar char="•"/>
            </a:pPr>
            <a:r>
              <a:rPr lang="en-SG" sz="2000" b="1" dirty="0">
                <a:effectLst/>
              </a:rPr>
              <a:t>Government websites</a:t>
            </a:r>
            <a:r>
              <a:rPr lang="en-SG" sz="2000" dirty="0">
                <a:effectLst/>
              </a:rPr>
              <a:t>: Official announcements (e.g., tax refund notifications, emergency relief funds).</a:t>
            </a:r>
          </a:p>
          <a:p>
            <a:pPr rtl="0" fontAlgn="ctr">
              <a:spcBef>
                <a:spcPts val="0"/>
              </a:spcBef>
              <a:spcAft>
                <a:spcPts val="0"/>
              </a:spcAft>
              <a:buFont typeface="Arial" panose="020B0604020202020204" pitchFamily="34" charset="0"/>
              <a:buChar char="•"/>
            </a:pPr>
            <a:r>
              <a:rPr lang="en-SG" sz="2000" b="1" dirty="0">
                <a:effectLst/>
              </a:rPr>
              <a:t>Social media ads from trusted sources</a:t>
            </a:r>
            <a:r>
              <a:rPr lang="en-SG" sz="2000" dirty="0">
                <a:effectLst/>
              </a:rPr>
              <a:t>: Some real businesses use promotional words like "free," "discount," or "limited offer."</a:t>
            </a:r>
          </a:p>
          <a:p>
            <a:pPr marL="0" marR="0">
              <a:spcBef>
                <a:spcPts val="0"/>
              </a:spcBef>
              <a:spcAft>
                <a:spcPts val="0"/>
              </a:spcAft>
            </a:pPr>
            <a:r>
              <a:rPr lang="en-SG" sz="2000" dirty="0">
                <a:effectLst/>
              </a:rPr>
              <a:t>📌 </a:t>
            </a:r>
            <a:r>
              <a:rPr lang="en-US" sz="2000" b="1" dirty="0">
                <a:effectLst/>
              </a:rPr>
              <a:t>Key Considerations</a:t>
            </a:r>
            <a:r>
              <a:rPr lang="en-SG" sz="2000" dirty="0">
                <a:effectLst/>
              </a:rPr>
              <a:t>:</a:t>
            </a:r>
          </a:p>
          <a:p>
            <a:pPr rtl="0" fontAlgn="ctr">
              <a:spcBef>
                <a:spcPts val="0"/>
              </a:spcBef>
              <a:spcAft>
                <a:spcPts val="0"/>
              </a:spcAft>
              <a:buFont typeface="Arial" panose="020B0604020202020204" pitchFamily="34" charset="0"/>
              <a:buChar char="•"/>
            </a:pPr>
            <a:r>
              <a:rPr lang="en-SG" sz="2000" dirty="0">
                <a:effectLst/>
              </a:rPr>
              <a:t>Keep </a:t>
            </a:r>
            <a:r>
              <a:rPr lang="en-US" sz="2000" b="1" dirty="0">
                <a:effectLst/>
              </a:rPr>
              <a:t>length balance</a:t>
            </a:r>
            <a:r>
              <a:rPr lang="en-SG" sz="2000" dirty="0">
                <a:effectLst/>
              </a:rPr>
              <a:t> between scam and non-scam texts.</a:t>
            </a:r>
          </a:p>
          <a:p>
            <a:pPr rtl="0" fontAlgn="ctr">
              <a:spcBef>
                <a:spcPts val="0"/>
              </a:spcBef>
              <a:spcAft>
                <a:spcPts val="0"/>
              </a:spcAft>
              <a:buFont typeface="Arial" panose="020B0604020202020204" pitchFamily="34" charset="0"/>
              <a:buChar char="•"/>
            </a:pPr>
            <a:r>
              <a:rPr lang="en-SG" sz="2000" dirty="0">
                <a:effectLst/>
              </a:rPr>
              <a:t>Include </a:t>
            </a:r>
            <a:r>
              <a:rPr lang="en-US" sz="2000" b="1" dirty="0">
                <a:effectLst/>
              </a:rPr>
              <a:t>informal non-fraudulent texts</a:t>
            </a:r>
            <a:r>
              <a:rPr lang="en-SG" sz="2000" dirty="0">
                <a:effectLst/>
              </a:rPr>
              <a:t> (e.g., casual posts with financial discussions).</a:t>
            </a:r>
          </a:p>
          <a:p>
            <a:pPr rtl="0" fontAlgn="ctr">
              <a:spcBef>
                <a:spcPts val="0"/>
              </a:spcBef>
              <a:spcAft>
                <a:spcPts val="0"/>
              </a:spcAft>
              <a:buFont typeface="Arial" panose="020B0604020202020204" pitchFamily="34" charset="0"/>
              <a:buChar char="•"/>
            </a:pPr>
            <a:endParaRPr lang="en-SG" sz="2000" dirty="0"/>
          </a:p>
          <a:p>
            <a:pPr marL="0" marR="0">
              <a:spcBef>
                <a:spcPts val="0"/>
              </a:spcBef>
              <a:spcAft>
                <a:spcPts val="0"/>
              </a:spcAft>
            </a:pPr>
            <a:r>
              <a:rPr lang="en-SG" sz="2000" b="1" dirty="0">
                <a:effectLst/>
              </a:rPr>
              <a:t>Overcoming Data Scarcity &amp; Class Imbalance</a:t>
            </a:r>
            <a:endParaRPr lang="en-SG" sz="2000" dirty="0">
              <a:effectLst/>
            </a:endParaRPr>
          </a:p>
          <a:p>
            <a:pPr marL="0" marR="0">
              <a:spcBef>
                <a:spcPts val="0"/>
              </a:spcBef>
              <a:spcAft>
                <a:spcPts val="0"/>
              </a:spcAft>
            </a:pPr>
            <a:r>
              <a:rPr lang="en-SG" sz="2000" dirty="0">
                <a:effectLst/>
              </a:rPr>
              <a:t>Since scam texts are </a:t>
            </a:r>
            <a:r>
              <a:rPr lang="en-US" sz="2000" b="1" dirty="0">
                <a:effectLst/>
              </a:rPr>
              <a:t>rare</a:t>
            </a:r>
            <a:r>
              <a:rPr lang="en-SG" sz="2000" dirty="0">
                <a:effectLst/>
              </a:rPr>
              <a:t>, you can improve performance with these strategies:</a:t>
            </a:r>
          </a:p>
          <a:p>
            <a:pPr marL="0" marR="0">
              <a:spcBef>
                <a:spcPts val="0"/>
              </a:spcBef>
              <a:spcAft>
                <a:spcPts val="0"/>
              </a:spcAft>
            </a:pPr>
            <a:r>
              <a:rPr lang="en-SG" sz="2000" b="1" dirty="0">
                <a:effectLst/>
              </a:rPr>
              <a:t>A. Data Augmentation (Synthetic Scam Data)</a:t>
            </a:r>
            <a:endParaRPr lang="en-SG" sz="2000" dirty="0">
              <a:effectLst/>
            </a:endParaRPr>
          </a:p>
          <a:p>
            <a:pPr marL="0" marR="0">
              <a:spcBef>
                <a:spcPts val="0"/>
              </a:spcBef>
              <a:spcAft>
                <a:spcPts val="0"/>
              </a:spcAft>
            </a:pPr>
            <a:r>
              <a:rPr lang="en-SG" sz="2000" dirty="0">
                <a:effectLst/>
              </a:rPr>
              <a:t>You already plan to use </a:t>
            </a:r>
            <a:r>
              <a:rPr lang="en-US" sz="2000" b="1" dirty="0">
                <a:effectLst/>
              </a:rPr>
              <a:t>synonym replacement, text generation, and cross-matching</a:t>
            </a:r>
            <a:r>
              <a:rPr lang="en-SG" sz="2000" dirty="0">
                <a:effectLst/>
              </a:rPr>
              <a:t>. Here are more ideas:</a:t>
            </a:r>
          </a:p>
          <a:p>
            <a:pPr rtl="0" fontAlgn="ctr">
              <a:spcBef>
                <a:spcPts val="0"/>
              </a:spcBef>
              <a:spcAft>
                <a:spcPts val="0"/>
              </a:spcAft>
              <a:buFont typeface="Arial" panose="020B0604020202020204" pitchFamily="34" charset="0"/>
              <a:buChar char="•"/>
            </a:pPr>
            <a:r>
              <a:rPr lang="en-SG" sz="2000" b="1" dirty="0">
                <a:effectLst/>
              </a:rPr>
              <a:t>Back-translation</a:t>
            </a:r>
            <a:r>
              <a:rPr lang="en-SG" sz="2000" dirty="0">
                <a:effectLst/>
              </a:rPr>
              <a:t>: Translate scam texts to another language (e.g., English) and back to Burmese to create variations.</a:t>
            </a:r>
          </a:p>
          <a:p>
            <a:pPr rtl="0" fontAlgn="ctr">
              <a:spcBef>
                <a:spcPts val="0"/>
              </a:spcBef>
              <a:spcAft>
                <a:spcPts val="0"/>
              </a:spcAft>
              <a:buFont typeface="Arial" panose="020B0604020202020204" pitchFamily="34" charset="0"/>
              <a:buChar char="•"/>
            </a:pPr>
            <a:r>
              <a:rPr lang="en-SG" sz="2000" b="1" dirty="0">
                <a:effectLst/>
              </a:rPr>
              <a:t>Template-based generation</a:t>
            </a:r>
            <a:r>
              <a:rPr lang="en-SG" sz="2000" dirty="0">
                <a:effectLst/>
              </a:rPr>
              <a:t>:</a:t>
            </a:r>
          </a:p>
          <a:p>
            <a:pPr marL="742950" lvl="1" indent="-285750" rtl="0" fontAlgn="ctr">
              <a:spcBef>
                <a:spcPts val="0"/>
              </a:spcBef>
              <a:spcAft>
                <a:spcPts val="0"/>
              </a:spcAft>
              <a:buFont typeface="Courier New" panose="02070309020205020404" pitchFamily="49" charset="0"/>
              <a:buChar char="o"/>
            </a:pPr>
            <a:r>
              <a:rPr lang="en-SG" sz="2000" dirty="0">
                <a:effectLst/>
              </a:rPr>
              <a:t>Scam template: </a:t>
            </a:r>
            <a:r>
              <a:rPr lang="en-US" sz="2000" b="1" dirty="0">
                <a:effectLst/>
              </a:rPr>
              <a:t>"You won [amount]! Click [link]"</a:t>
            </a:r>
            <a:endParaRPr lang="en-SG" sz="2000" dirty="0">
              <a:effectLst/>
            </a:endParaRPr>
          </a:p>
          <a:p>
            <a:pPr marL="742950" lvl="1" indent="-285750" rtl="0" fontAlgn="ctr">
              <a:spcBef>
                <a:spcPts val="0"/>
              </a:spcBef>
              <a:spcAft>
                <a:spcPts val="0"/>
              </a:spcAft>
              <a:buFont typeface="Courier New" panose="02070309020205020404" pitchFamily="49" charset="0"/>
              <a:buChar char="o"/>
            </a:pPr>
            <a:r>
              <a:rPr lang="en-SG" sz="2000" dirty="0">
                <a:effectLst/>
              </a:rPr>
              <a:t>Variations: Use different amounts, keywords, and fake urgency.</a:t>
            </a:r>
          </a:p>
          <a:p>
            <a:pPr rtl="0" fontAlgn="ctr">
              <a:spcBef>
                <a:spcPts val="0"/>
              </a:spcBef>
              <a:spcAft>
                <a:spcPts val="0"/>
              </a:spcAft>
              <a:buFont typeface="Arial" panose="020B0604020202020204" pitchFamily="34" charset="0"/>
              <a:buChar char="•"/>
            </a:pPr>
            <a:r>
              <a:rPr lang="en-SG" sz="2000" b="1" dirty="0">
                <a:effectLst/>
              </a:rPr>
              <a:t>Style transfer</a:t>
            </a:r>
            <a:r>
              <a:rPr lang="en-SG" sz="2000" dirty="0">
                <a:effectLst/>
              </a:rPr>
              <a:t>: Train a model to mimic scam message patterns and generate new samples.</a:t>
            </a:r>
          </a:p>
          <a:p>
            <a:pPr marL="0" marR="0">
              <a:spcBef>
                <a:spcPts val="0"/>
              </a:spcBef>
              <a:spcAft>
                <a:spcPts val="0"/>
              </a:spcAft>
            </a:pPr>
            <a:r>
              <a:rPr lang="en-SG" sz="2000" dirty="0">
                <a:effectLst/>
              </a:rPr>
              <a:t>📌 </a:t>
            </a:r>
            <a:r>
              <a:rPr lang="en-US" sz="2000" b="1" dirty="0">
                <a:effectLst/>
              </a:rPr>
              <a:t>Key Considerations</a:t>
            </a:r>
            <a:r>
              <a:rPr lang="en-SG" sz="2000" dirty="0">
                <a:effectLst/>
              </a:rPr>
              <a:t>:</a:t>
            </a:r>
          </a:p>
          <a:p>
            <a:pPr rtl="0" fontAlgn="ctr">
              <a:spcBef>
                <a:spcPts val="0"/>
              </a:spcBef>
              <a:spcAft>
                <a:spcPts val="0"/>
              </a:spcAft>
              <a:buFont typeface="Arial" panose="020B0604020202020204" pitchFamily="34" charset="0"/>
              <a:buChar char="•"/>
            </a:pPr>
            <a:r>
              <a:rPr lang="en-SG" sz="2000" dirty="0">
                <a:effectLst/>
              </a:rPr>
              <a:t>Ensure </a:t>
            </a:r>
            <a:r>
              <a:rPr lang="en-US" sz="2000" b="1" dirty="0">
                <a:effectLst/>
              </a:rPr>
              <a:t>augmented texts remain realistic</a:t>
            </a:r>
            <a:r>
              <a:rPr lang="en-SG" sz="2000" dirty="0">
                <a:effectLst/>
              </a:rPr>
              <a:t> (manually verify).</a:t>
            </a:r>
          </a:p>
          <a:p>
            <a:pPr rtl="0" fontAlgn="ctr">
              <a:spcBef>
                <a:spcPts val="0"/>
              </a:spcBef>
              <a:spcAft>
                <a:spcPts val="0"/>
              </a:spcAft>
              <a:buFont typeface="Arial" panose="020B0604020202020204" pitchFamily="34" charset="0"/>
              <a:buChar char="•"/>
            </a:pPr>
            <a:r>
              <a:rPr lang="en-SG" sz="2000" dirty="0">
                <a:effectLst/>
              </a:rPr>
              <a:t>Use </a:t>
            </a:r>
            <a:r>
              <a:rPr lang="en-US" sz="2000" b="1" dirty="0">
                <a:effectLst/>
              </a:rPr>
              <a:t>adversarial samples</a:t>
            </a:r>
            <a:r>
              <a:rPr lang="en-SG" sz="2000" dirty="0">
                <a:effectLst/>
              </a:rPr>
              <a:t>: Slightly modify real scam texts to see if your model still detects them.</a:t>
            </a:r>
          </a:p>
          <a:p>
            <a:pPr rtl="0" fontAlgn="ctr">
              <a:spcBef>
                <a:spcPts val="0"/>
              </a:spcBef>
              <a:spcAft>
                <a:spcPts val="0"/>
              </a:spcAft>
              <a:buFont typeface="Arial" panose="020B0604020202020204" pitchFamily="34" charset="0"/>
              <a:buChar char="•"/>
            </a:pPr>
            <a:endParaRPr lang="en-SG" sz="2000" dirty="0">
              <a:effectLst/>
            </a:endParaRPr>
          </a:p>
        </p:txBody>
      </p:sp>
      <p:sp>
        <p:nvSpPr>
          <p:cNvPr id="7" name="TextBox 7"/>
          <p:cNvSpPr txBox="1"/>
          <p:nvPr/>
        </p:nvSpPr>
        <p:spPr>
          <a:xfrm>
            <a:off x="1087024" y="1039666"/>
            <a:ext cx="16535400" cy="1107996"/>
          </a:xfrm>
          <a:prstGeom prst="rect">
            <a:avLst/>
          </a:prstGeom>
        </p:spPr>
        <p:txBody>
          <a:bodyPr wrap="square" lIns="0" tIns="0" rIns="0" bIns="0" rtlCol="0" anchor="t">
            <a:spAutoFit/>
          </a:bodyPr>
          <a:lstStyle/>
          <a:p>
            <a:pPr algn="l"/>
            <a:r>
              <a:rPr lang="en-SG" sz="7200" b="1" i="0" dirty="0">
                <a:solidFill>
                  <a:srgbClr val="404040"/>
                </a:solidFill>
                <a:effectLst/>
                <a:latin typeface="Inter" panose="020B0604020202020204" charset="0"/>
              </a:rPr>
              <a:t>Challenges</a:t>
            </a:r>
          </a:p>
        </p:txBody>
      </p:sp>
    </p:spTree>
    <p:extLst>
      <p:ext uri="{BB962C8B-B14F-4D97-AF65-F5344CB8AC3E}">
        <p14:creationId xmlns:p14="http://schemas.microsoft.com/office/powerpoint/2010/main" val="1799876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CCD2DC"/>
        </a:solidFill>
        <a:effectLst/>
      </p:bgPr>
    </p:bg>
    <p:spTree>
      <p:nvGrpSpPr>
        <p:cNvPr id="1" name=""/>
        <p:cNvGrpSpPr/>
        <p:nvPr/>
      </p:nvGrpSpPr>
      <p:grpSpPr>
        <a:xfrm>
          <a:off x="0" y="0"/>
          <a:ext cx="0" cy="0"/>
          <a:chOff x="0" y="0"/>
          <a:chExt cx="0" cy="0"/>
        </a:xfrm>
      </p:grpSpPr>
      <p:grpSp>
        <p:nvGrpSpPr>
          <p:cNvPr id="2" name="Group 2"/>
          <p:cNvGrpSpPr/>
          <p:nvPr/>
        </p:nvGrpSpPr>
        <p:grpSpPr>
          <a:xfrm>
            <a:off x="665576" y="581778"/>
            <a:ext cx="16956848" cy="9123443"/>
            <a:chOff x="0" y="0"/>
            <a:chExt cx="4466001" cy="2402882"/>
          </a:xfrm>
        </p:grpSpPr>
        <p:sp>
          <p:nvSpPr>
            <p:cNvPr id="3" name="Freeform 3"/>
            <p:cNvSpPr/>
            <p:nvPr/>
          </p:nvSpPr>
          <p:spPr>
            <a:xfrm>
              <a:off x="0" y="0"/>
              <a:ext cx="4466001" cy="2402882"/>
            </a:xfrm>
            <a:custGeom>
              <a:avLst/>
              <a:gdLst/>
              <a:ahLst/>
              <a:cxnLst/>
              <a:rect l="l" t="t" r="r" b="b"/>
              <a:pathLst>
                <a:path w="4466001" h="2402882">
                  <a:moveTo>
                    <a:pt x="0" y="0"/>
                  </a:moveTo>
                  <a:lnTo>
                    <a:pt x="4466001" y="0"/>
                  </a:lnTo>
                  <a:lnTo>
                    <a:pt x="4466001" y="2402882"/>
                  </a:lnTo>
                  <a:lnTo>
                    <a:pt x="0" y="2402882"/>
                  </a:lnTo>
                  <a:close/>
                </a:path>
              </a:pathLst>
            </a:custGeom>
            <a:solidFill>
              <a:srgbClr val="F1F1F1"/>
            </a:solidFill>
            <a:ln w="28575" cap="sq">
              <a:solidFill>
                <a:srgbClr val="000000"/>
              </a:solidFill>
              <a:prstDash val="solid"/>
              <a:miter/>
            </a:ln>
          </p:spPr>
        </p:sp>
        <p:sp>
          <p:nvSpPr>
            <p:cNvPr id="4" name="TextBox 4"/>
            <p:cNvSpPr txBox="1"/>
            <p:nvPr/>
          </p:nvSpPr>
          <p:spPr>
            <a:xfrm>
              <a:off x="0" y="-38100"/>
              <a:ext cx="4466001" cy="2440982"/>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1524000" y="2476500"/>
            <a:ext cx="14249400" cy="6424836"/>
          </a:xfrm>
          <a:prstGeom prst="rect">
            <a:avLst/>
          </a:prstGeom>
        </p:spPr>
        <p:txBody>
          <a:bodyPr wrap="square" lIns="0" tIns="0" rIns="0" bIns="0" rtlCol="0" anchor="t">
            <a:spAutoFit/>
          </a:bodyPr>
          <a:lstStyle/>
          <a:p>
            <a:pPr rtl="0" fontAlgn="ctr">
              <a:lnSpc>
                <a:spcPct val="150000"/>
              </a:lnSpc>
              <a:spcBef>
                <a:spcPts val="0"/>
              </a:spcBef>
              <a:spcAft>
                <a:spcPts val="300"/>
              </a:spcAft>
              <a:buFont typeface="Arial" panose="020B0604020202020204" pitchFamily="34" charset="0"/>
              <a:buChar char="•"/>
            </a:pPr>
            <a:r>
              <a:rPr lang="en-SG" sz="2500" b="1" dirty="0">
                <a:effectLst/>
              </a:rPr>
              <a:t>Key Papers:</a:t>
            </a:r>
            <a:endParaRPr lang="en-SG" sz="2500" dirty="0">
              <a:effectLst/>
            </a:endParaRPr>
          </a:p>
          <a:p>
            <a:pPr marL="742950" lvl="1" indent="-285750" rtl="0" fontAlgn="ctr">
              <a:lnSpc>
                <a:spcPct val="150000"/>
              </a:lnSpc>
              <a:spcBef>
                <a:spcPts val="0"/>
              </a:spcBef>
              <a:spcAft>
                <a:spcPts val="0"/>
              </a:spcAft>
              <a:buFont typeface="Courier New" panose="02070309020205020404" pitchFamily="49" charset="0"/>
              <a:buChar char="o"/>
            </a:pPr>
            <a:r>
              <a:rPr lang="en-SG" sz="2500" b="1" dirty="0">
                <a:effectLst/>
              </a:rPr>
              <a:t>Multilingual Fake News Detection</a:t>
            </a:r>
            <a:r>
              <a:rPr lang="en-SG" sz="2500" dirty="0">
                <a:effectLst/>
              </a:rPr>
              <a:t>: Used a capsule neural network with semantic infusion for multilingual fake news detection.</a:t>
            </a:r>
          </a:p>
          <a:p>
            <a:pPr marL="742950" lvl="1" indent="-285750" rtl="0" fontAlgn="ctr">
              <a:lnSpc>
                <a:spcPct val="150000"/>
              </a:lnSpc>
              <a:spcBef>
                <a:spcPts val="0"/>
              </a:spcBef>
              <a:spcAft>
                <a:spcPts val="0"/>
              </a:spcAft>
              <a:buFont typeface="Courier New" panose="02070309020205020404" pitchFamily="49" charset="0"/>
              <a:buChar char="o"/>
            </a:pPr>
            <a:r>
              <a:rPr lang="en-SG" sz="2500" b="1" dirty="0">
                <a:effectLst/>
              </a:rPr>
              <a:t>Bangladesh SMS Fraud Detection</a:t>
            </a:r>
            <a:r>
              <a:rPr lang="en-SG" sz="2500" dirty="0">
                <a:effectLst/>
              </a:rPr>
              <a:t>: Adapted techniques like tokenization, POS tagging, and NER for fraud detection.</a:t>
            </a:r>
          </a:p>
          <a:p>
            <a:pPr marL="742950" lvl="1" indent="-285750" rtl="0" fontAlgn="ctr">
              <a:lnSpc>
                <a:spcPct val="150000"/>
              </a:lnSpc>
              <a:spcBef>
                <a:spcPts val="0"/>
              </a:spcBef>
              <a:spcAft>
                <a:spcPts val="0"/>
              </a:spcAft>
              <a:buFont typeface="Courier New" panose="02070309020205020404" pitchFamily="49" charset="0"/>
              <a:buChar char="o"/>
            </a:pPr>
            <a:r>
              <a:rPr lang="en-SG" sz="2500" b="1" dirty="0">
                <a:effectLst/>
              </a:rPr>
              <a:t>Bank Account Fraud Dataset</a:t>
            </a:r>
            <a:r>
              <a:rPr lang="en-SG" sz="2500" dirty="0">
                <a:effectLst/>
              </a:rPr>
              <a:t>: Provided insights into handling bias, class imbalance, and temporal dynamics in fraud detection.</a:t>
            </a:r>
          </a:p>
          <a:p>
            <a:pPr rtl="0" fontAlgn="ctr">
              <a:lnSpc>
                <a:spcPct val="150000"/>
              </a:lnSpc>
              <a:spcBef>
                <a:spcPts val="0"/>
              </a:spcBef>
              <a:spcAft>
                <a:spcPts val="300"/>
              </a:spcAft>
              <a:buFont typeface="Arial" panose="020B0604020202020204" pitchFamily="34" charset="0"/>
              <a:buChar char="•"/>
            </a:pPr>
            <a:r>
              <a:rPr lang="en-SG" sz="2500" b="1" dirty="0">
                <a:effectLst/>
              </a:rPr>
              <a:t>Key Takeaways:</a:t>
            </a:r>
            <a:endParaRPr lang="en-SG" sz="2500" dirty="0">
              <a:effectLst/>
            </a:endParaRPr>
          </a:p>
          <a:p>
            <a:pPr marL="742950" lvl="1" indent="-285750" rtl="0" fontAlgn="ctr">
              <a:lnSpc>
                <a:spcPct val="150000"/>
              </a:lnSpc>
              <a:spcBef>
                <a:spcPts val="0"/>
              </a:spcBef>
              <a:spcAft>
                <a:spcPts val="0"/>
              </a:spcAft>
              <a:buFont typeface="Courier New" panose="02070309020205020404" pitchFamily="49" charset="0"/>
              <a:buChar char="o"/>
            </a:pPr>
            <a:r>
              <a:rPr lang="en-SG" sz="2500" dirty="0">
                <a:effectLst/>
              </a:rPr>
              <a:t>Techniques like POS tagging, NER, and tokenization can be adapted for scam message classification.</a:t>
            </a:r>
          </a:p>
          <a:p>
            <a:pPr marL="742950" lvl="1" indent="-285750" rtl="0" fontAlgn="ctr">
              <a:lnSpc>
                <a:spcPct val="150000"/>
              </a:lnSpc>
              <a:spcBef>
                <a:spcPts val="0"/>
              </a:spcBef>
              <a:spcAft>
                <a:spcPts val="0"/>
              </a:spcAft>
              <a:buFont typeface="Courier New" panose="02070309020205020404" pitchFamily="49" charset="0"/>
              <a:buChar char="o"/>
            </a:pPr>
            <a:r>
              <a:rPr lang="en-SG" sz="2500" dirty="0">
                <a:effectLst/>
              </a:rPr>
              <a:t>Capsule networks with semantic infusion (sentiment, entities) can improve scam detection.</a:t>
            </a:r>
          </a:p>
          <a:p>
            <a:pPr marL="742950" lvl="1" indent="-285750" rtl="0" fontAlgn="ctr">
              <a:lnSpc>
                <a:spcPct val="150000"/>
              </a:lnSpc>
              <a:spcBef>
                <a:spcPts val="0"/>
              </a:spcBef>
              <a:spcAft>
                <a:spcPts val="0"/>
              </a:spcAft>
              <a:buFont typeface="Courier New" panose="02070309020205020404" pitchFamily="49" charset="0"/>
              <a:buChar char="o"/>
            </a:pPr>
            <a:r>
              <a:rPr lang="en-SG" sz="2500" dirty="0">
                <a:effectLst/>
              </a:rPr>
              <a:t>Handling bias and fairness is important when building fraud detection models.</a:t>
            </a:r>
          </a:p>
        </p:txBody>
      </p:sp>
      <p:sp>
        <p:nvSpPr>
          <p:cNvPr id="7" name="TextBox 7"/>
          <p:cNvSpPr txBox="1"/>
          <p:nvPr/>
        </p:nvSpPr>
        <p:spPr>
          <a:xfrm>
            <a:off x="1087024" y="1039666"/>
            <a:ext cx="16535400" cy="923330"/>
          </a:xfrm>
          <a:prstGeom prst="rect">
            <a:avLst/>
          </a:prstGeom>
        </p:spPr>
        <p:txBody>
          <a:bodyPr wrap="square" lIns="0" tIns="0" rIns="0" bIns="0" rtlCol="0" anchor="t">
            <a:spAutoFit/>
          </a:bodyPr>
          <a:lstStyle/>
          <a:p>
            <a:pPr marL="0" marR="0">
              <a:spcBef>
                <a:spcPts val="0"/>
              </a:spcBef>
              <a:spcAft>
                <a:spcPts val="0"/>
              </a:spcAft>
            </a:pPr>
            <a:r>
              <a:rPr lang="en-SG" sz="6000" b="1" dirty="0">
                <a:effectLst/>
              </a:rPr>
              <a:t> </a:t>
            </a:r>
            <a:r>
              <a:rPr lang="en-SG" sz="6000" b="1" dirty="0"/>
              <a:t>Literature Review for </a:t>
            </a:r>
            <a:r>
              <a:rPr lang="en-SG" sz="6000" b="1" dirty="0">
                <a:effectLst/>
              </a:rPr>
              <a:t>Applications to Project</a:t>
            </a:r>
            <a:endParaRPr lang="en-SG" sz="6000" dirty="0">
              <a:effectLst/>
            </a:endParaRPr>
          </a:p>
        </p:txBody>
      </p:sp>
    </p:spTree>
    <p:extLst>
      <p:ext uri="{BB962C8B-B14F-4D97-AF65-F5344CB8AC3E}">
        <p14:creationId xmlns:p14="http://schemas.microsoft.com/office/powerpoint/2010/main" val="4010789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CCD2DC"/>
        </a:solidFill>
        <a:effectLst/>
      </p:bgPr>
    </p:bg>
    <p:spTree>
      <p:nvGrpSpPr>
        <p:cNvPr id="1" name=""/>
        <p:cNvGrpSpPr/>
        <p:nvPr/>
      </p:nvGrpSpPr>
      <p:grpSpPr>
        <a:xfrm>
          <a:off x="0" y="0"/>
          <a:ext cx="0" cy="0"/>
          <a:chOff x="0" y="0"/>
          <a:chExt cx="0" cy="0"/>
        </a:xfrm>
      </p:grpSpPr>
      <p:grpSp>
        <p:nvGrpSpPr>
          <p:cNvPr id="2" name="Group 2"/>
          <p:cNvGrpSpPr/>
          <p:nvPr/>
        </p:nvGrpSpPr>
        <p:grpSpPr>
          <a:xfrm>
            <a:off x="665576" y="581778"/>
            <a:ext cx="16956848" cy="9123443"/>
            <a:chOff x="0" y="0"/>
            <a:chExt cx="4466001" cy="2402882"/>
          </a:xfrm>
        </p:grpSpPr>
        <p:sp>
          <p:nvSpPr>
            <p:cNvPr id="3" name="Freeform 3"/>
            <p:cNvSpPr/>
            <p:nvPr/>
          </p:nvSpPr>
          <p:spPr>
            <a:xfrm>
              <a:off x="0" y="0"/>
              <a:ext cx="4466001" cy="2402882"/>
            </a:xfrm>
            <a:custGeom>
              <a:avLst/>
              <a:gdLst/>
              <a:ahLst/>
              <a:cxnLst/>
              <a:rect l="l" t="t" r="r" b="b"/>
              <a:pathLst>
                <a:path w="4466001" h="2402882">
                  <a:moveTo>
                    <a:pt x="0" y="0"/>
                  </a:moveTo>
                  <a:lnTo>
                    <a:pt x="4466001" y="0"/>
                  </a:lnTo>
                  <a:lnTo>
                    <a:pt x="4466001" y="2402882"/>
                  </a:lnTo>
                  <a:lnTo>
                    <a:pt x="0" y="2402882"/>
                  </a:lnTo>
                  <a:close/>
                </a:path>
              </a:pathLst>
            </a:custGeom>
            <a:solidFill>
              <a:srgbClr val="F1F1F1"/>
            </a:solidFill>
            <a:ln w="28575" cap="sq">
              <a:solidFill>
                <a:srgbClr val="000000"/>
              </a:solidFill>
              <a:prstDash val="solid"/>
              <a:miter/>
            </a:ln>
          </p:spPr>
        </p:sp>
        <p:sp>
          <p:nvSpPr>
            <p:cNvPr id="4" name="TextBox 4"/>
            <p:cNvSpPr txBox="1"/>
            <p:nvPr/>
          </p:nvSpPr>
          <p:spPr>
            <a:xfrm>
              <a:off x="0" y="-38100"/>
              <a:ext cx="4466001" cy="2440982"/>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1447800" y="2613170"/>
            <a:ext cx="15468600" cy="5770811"/>
          </a:xfrm>
          <a:prstGeom prst="rect">
            <a:avLst/>
          </a:prstGeom>
        </p:spPr>
        <p:txBody>
          <a:bodyPr wrap="square" lIns="0" tIns="0" rIns="0" bIns="0" rtlCol="0" anchor="t">
            <a:spAutoFit/>
          </a:bodyPr>
          <a:lstStyle/>
          <a:p>
            <a:pPr marL="0" marR="0">
              <a:spcBef>
                <a:spcPts val="0"/>
              </a:spcBef>
              <a:spcAft>
                <a:spcPts val="0"/>
              </a:spcAft>
            </a:pPr>
            <a:r>
              <a:rPr lang="en-SG" sz="2500" dirty="0">
                <a:effectLst/>
              </a:rPr>
              <a:t>Before feeding Burmese content into your model, </a:t>
            </a:r>
            <a:r>
              <a:rPr lang="en-SG" sz="2500" dirty="0" err="1">
                <a:effectLst/>
              </a:rPr>
              <a:t>preprocess</a:t>
            </a:r>
            <a:r>
              <a:rPr lang="en-SG" sz="2500" dirty="0">
                <a:effectLst/>
              </a:rPr>
              <a:t> it to ensure consistency and quality:</a:t>
            </a:r>
          </a:p>
          <a:p>
            <a:pPr rtl="0" fontAlgn="ctr">
              <a:spcBef>
                <a:spcPts val="0"/>
              </a:spcBef>
              <a:spcAft>
                <a:spcPts val="0"/>
              </a:spcAft>
              <a:buFont typeface="+mj-lt"/>
              <a:buAutoNum type="arabicPeriod"/>
            </a:pPr>
            <a:r>
              <a:rPr lang="en-SG" sz="2500" b="1" i="0" dirty="0">
                <a:effectLst/>
              </a:rPr>
              <a:t>Normalize Text</a:t>
            </a:r>
            <a:r>
              <a:rPr lang="en-SG" sz="2500" b="0" i="0" dirty="0">
                <a:effectLst/>
              </a:rPr>
              <a:t>:</a:t>
            </a:r>
            <a:endParaRPr lang="en-SG" sz="2500" b="1" i="0" dirty="0">
              <a:effectLst/>
            </a:endParaRPr>
          </a:p>
          <a:p>
            <a:pPr marL="742950" lvl="1" indent="-285750" rtl="0" fontAlgn="ctr">
              <a:spcBef>
                <a:spcPts val="0"/>
              </a:spcBef>
              <a:spcAft>
                <a:spcPts val="0"/>
              </a:spcAft>
              <a:buFont typeface="Courier New" panose="02070309020205020404" pitchFamily="49" charset="0"/>
              <a:buChar char="o"/>
            </a:pPr>
            <a:r>
              <a:rPr lang="en-SG" sz="2500" b="1" i="0" dirty="0">
                <a:effectLst/>
              </a:rPr>
              <a:t>Burmese text may have inconsistencies in how certain characters are written (e.g., spacing, diacritics).</a:t>
            </a:r>
          </a:p>
          <a:p>
            <a:pPr marL="742950" lvl="1" indent="-285750" rtl="0" fontAlgn="ctr">
              <a:spcBef>
                <a:spcPts val="0"/>
              </a:spcBef>
              <a:spcAft>
                <a:spcPts val="0"/>
              </a:spcAft>
              <a:buFont typeface="Courier New" panose="02070309020205020404" pitchFamily="49" charset="0"/>
              <a:buChar char="o"/>
            </a:pPr>
            <a:r>
              <a:rPr lang="en-SG" sz="2500" b="1" i="0" dirty="0">
                <a:effectLst/>
              </a:rPr>
              <a:t>Use libraries like </a:t>
            </a:r>
            <a:r>
              <a:rPr lang="en-US" sz="2500" b="1" i="0" dirty="0" err="1">
                <a:effectLst/>
              </a:rPr>
              <a:t>pyicu</a:t>
            </a:r>
            <a:r>
              <a:rPr lang="en-SG" sz="2500" b="1" i="0" dirty="0">
                <a:effectLst/>
              </a:rPr>
              <a:t> or </a:t>
            </a:r>
            <a:r>
              <a:rPr lang="en-US" sz="2500" b="1" i="0" dirty="0" err="1">
                <a:effectLst/>
              </a:rPr>
              <a:t>unicodedata</a:t>
            </a:r>
            <a:r>
              <a:rPr lang="en-SG" sz="2500" b="1" i="0" dirty="0">
                <a:effectLst/>
              </a:rPr>
              <a:t> to normalize text.</a:t>
            </a:r>
          </a:p>
          <a:p>
            <a:pPr rtl="0" fontAlgn="ctr">
              <a:spcBef>
                <a:spcPts val="0"/>
              </a:spcBef>
              <a:spcAft>
                <a:spcPts val="0"/>
              </a:spcAft>
              <a:buFont typeface="+mj-lt"/>
              <a:buAutoNum type="arabicPeriod"/>
            </a:pPr>
            <a:r>
              <a:rPr lang="en-SG" sz="2500" b="1" i="0" dirty="0">
                <a:effectLst/>
              </a:rPr>
              <a:t>Tokenization</a:t>
            </a:r>
            <a:r>
              <a:rPr lang="en-SG" sz="2500" b="0" i="0" dirty="0">
                <a:effectLst/>
              </a:rPr>
              <a:t>:</a:t>
            </a:r>
            <a:endParaRPr lang="en-SG" sz="2500" b="1" i="0" dirty="0">
              <a:effectLst/>
            </a:endParaRPr>
          </a:p>
          <a:p>
            <a:pPr marL="742950" lvl="1" indent="-285750" rtl="0" fontAlgn="ctr">
              <a:spcBef>
                <a:spcPts val="0"/>
              </a:spcBef>
              <a:spcAft>
                <a:spcPts val="0"/>
              </a:spcAft>
              <a:buFont typeface="Courier New" panose="02070309020205020404" pitchFamily="49" charset="0"/>
              <a:buChar char="o"/>
            </a:pPr>
            <a:r>
              <a:rPr lang="en-SG" sz="2500" b="1" i="0" dirty="0">
                <a:effectLst/>
              </a:rPr>
              <a:t>Tokenizing Burmese text is challenging because it doesn’t use spaces between words like English.</a:t>
            </a:r>
          </a:p>
          <a:p>
            <a:pPr marL="742950" lvl="1" indent="-285750" rtl="0" fontAlgn="ctr">
              <a:spcBef>
                <a:spcPts val="0"/>
              </a:spcBef>
              <a:spcAft>
                <a:spcPts val="0"/>
              </a:spcAft>
              <a:buFont typeface="Courier New" panose="02070309020205020404" pitchFamily="49" charset="0"/>
              <a:buChar char="o"/>
            </a:pPr>
            <a:r>
              <a:rPr lang="en-SG" sz="2500" b="1" i="0" dirty="0">
                <a:effectLst/>
              </a:rPr>
              <a:t>Use Burmese-specific tokenizers like:</a:t>
            </a:r>
          </a:p>
          <a:p>
            <a:pPr marL="1143000" lvl="2" indent="-228600" rtl="0" fontAlgn="ctr">
              <a:spcBef>
                <a:spcPts val="0"/>
              </a:spcBef>
              <a:spcAft>
                <a:spcPts val="0"/>
              </a:spcAft>
              <a:buFont typeface="Arial" panose="020B0604020202020204" pitchFamily="34" charset="0"/>
              <a:buChar char="•"/>
            </a:pPr>
            <a:r>
              <a:rPr lang="en-SG" sz="2500" b="1" i="0" dirty="0">
                <a:effectLst/>
              </a:rPr>
              <a:t>BERT Tokenizer for Burmese (if using a transformer model).</a:t>
            </a:r>
          </a:p>
          <a:p>
            <a:pPr marL="1143000" lvl="2" indent="-228600" rtl="0" fontAlgn="ctr">
              <a:spcBef>
                <a:spcPts val="0"/>
              </a:spcBef>
              <a:spcAft>
                <a:spcPts val="0"/>
              </a:spcAft>
              <a:buFont typeface="Arial" panose="020B0604020202020204" pitchFamily="34" charset="0"/>
              <a:buChar char="•"/>
            </a:pPr>
            <a:r>
              <a:rPr lang="en-SG" sz="2500" b="1" i="0" dirty="0" err="1">
                <a:effectLst/>
              </a:rPr>
              <a:t>mmCUT</a:t>
            </a:r>
            <a:r>
              <a:rPr lang="en-SG" sz="2500" b="1" i="0" dirty="0">
                <a:effectLst/>
              </a:rPr>
              <a:t> or </a:t>
            </a:r>
            <a:r>
              <a:rPr lang="en-US" sz="2500" b="1" i="0" dirty="0" err="1">
                <a:effectLst/>
              </a:rPr>
              <a:t>MyPOS</a:t>
            </a:r>
            <a:r>
              <a:rPr lang="en-SG" sz="2500" b="1" i="0" dirty="0">
                <a:effectLst/>
              </a:rPr>
              <a:t> for segmentation and part-of-speech tagging.</a:t>
            </a:r>
          </a:p>
          <a:p>
            <a:pPr marL="1143000" lvl="2" indent="-228600" rtl="0" fontAlgn="ctr">
              <a:spcBef>
                <a:spcPts val="0"/>
              </a:spcBef>
              <a:spcAft>
                <a:spcPts val="0"/>
              </a:spcAft>
              <a:buFont typeface="Arial" panose="020B0604020202020204" pitchFamily="34" charset="0"/>
              <a:buChar char="•"/>
            </a:pPr>
            <a:r>
              <a:rPr lang="en-SG" sz="2500" b="1" i="0" dirty="0">
                <a:effectLst/>
              </a:rPr>
              <a:t>Libraries like </a:t>
            </a:r>
            <a:r>
              <a:rPr lang="en-US" sz="2500" b="1" i="0" dirty="0">
                <a:effectLst/>
              </a:rPr>
              <a:t>Moses Tokenizer</a:t>
            </a:r>
            <a:r>
              <a:rPr lang="en-SG" sz="2500" b="1" i="0" dirty="0">
                <a:effectLst/>
              </a:rPr>
              <a:t> or </a:t>
            </a:r>
            <a:r>
              <a:rPr lang="en-US" sz="2500" b="1" i="0" dirty="0" err="1">
                <a:effectLst/>
              </a:rPr>
              <a:t>SentencePiece</a:t>
            </a:r>
            <a:r>
              <a:rPr lang="en-SG" sz="2500" b="1" i="0" dirty="0">
                <a:effectLst/>
              </a:rPr>
              <a:t> can also be adapted for Burmese.</a:t>
            </a:r>
          </a:p>
          <a:p>
            <a:pPr rtl="0" fontAlgn="ctr">
              <a:spcBef>
                <a:spcPts val="0"/>
              </a:spcBef>
              <a:spcAft>
                <a:spcPts val="0"/>
              </a:spcAft>
              <a:buFont typeface="+mj-lt"/>
              <a:buAutoNum type="arabicPeriod"/>
            </a:pPr>
            <a:r>
              <a:rPr lang="en-SG" sz="2500" b="1" i="0" dirty="0" err="1">
                <a:effectLst/>
              </a:rPr>
              <a:t>Stopword</a:t>
            </a:r>
            <a:r>
              <a:rPr lang="en-SG" sz="2500" b="1" i="0" dirty="0">
                <a:effectLst/>
              </a:rPr>
              <a:t> Removal</a:t>
            </a:r>
            <a:r>
              <a:rPr lang="en-SG" sz="2500" b="0" i="0" dirty="0">
                <a:effectLst/>
              </a:rPr>
              <a:t> (Optional):</a:t>
            </a:r>
            <a:endParaRPr lang="en-SG" sz="2500" b="1" i="0" dirty="0">
              <a:effectLst/>
            </a:endParaRPr>
          </a:p>
          <a:p>
            <a:pPr marL="742950" lvl="1" indent="-285750" rtl="0" fontAlgn="ctr">
              <a:spcBef>
                <a:spcPts val="0"/>
              </a:spcBef>
              <a:spcAft>
                <a:spcPts val="0"/>
              </a:spcAft>
              <a:buFont typeface="Courier New" panose="02070309020205020404" pitchFamily="49" charset="0"/>
              <a:buChar char="o"/>
            </a:pPr>
            <a:r>
              <a:rPr lang="en-SG" sz="2500" b="1" i="0" dirty="0">
                <a:effectLst/>
              </a:rPr>
              <a:t>Identify and remove common Burmese </a:t>
            </a:r>
            <a:r>
              <a:rPr lang="en-SG" sz="2500" b="1" i="0" dirty="0" err="1">
                <a:effectLst/>
              </a:rPr>
              <a:t>stopwords</a:t>
            </a:r>
            <a:r>
              <a:rPr lang="en-SG" sz="2500" b="1" i="0" dirty="0">
                <a:effectLst/>
              </a:rPr>
              <a:t> (e.g., "</a:t>
            </a:r>
            <a:r>
              <a:rPr lang="en-SG" sz="2500" b="1" i="0" dirty="0" err="1">
                <a:effectLst/>
              </a:rPr>
              <a:t>သည</a:t>
            </a:r>
            <a:r>
              <a:rPr lang="en-SG" sz="2500" b="1" i="0" dirty="0">
                <a:effectLst/>
              </a:rPr>
              <a:t>်," "</a:t>
            </a:r>
            <a:r>
              <a:rPr lang="en-SG" sz="2500" b="1" i="0" dirty="0" err="1">
                <a:effectLst/>
              </a:rPr>
              <a:t>ကို</a:t>
            </a:r>
            <a:r>
              <a:rPr lang="en-SG" sz="2500" b="1" i="0" dirty="0">
                <a:effectLst/>
              </a:rPr>
              <a:t>," "၏") if they don’t contribute meaningfully to the classification task.</a:t>
            </a:r>
          </a:p>
          <a:p>
            <a:pPr rtl="0" fontAlgn="ctr">
              <a:spcBef>
                <a:spcPts val="0"/>
              </a:spcBef>
              <a:spcAft>
                <a:spcPts val="0"/>
              </a:spcAft>
              <a:buFont typeface="+mj-lt"/>
              <a:buAutoNum type="arabicPeriod"/>
            </a:pPr>
            <a:r>
              <a:rPr lang="en-SG" sz="2500" b="1" i="0" dirty="0">
                <a:effectLst/>
              </a:rPr>
              <a:t>Encoding Text</a:t>
            </a:r>
            <a:r>
              <a:rPr lang="en-SG" sz="2500" b="0" i="0" dirty="0">
                <a:effectLst/>
              </a:rPr>
              <a:t>:</a:t>
            </a:r>
            <a:endParaRPr lang="en-SG" sz="2500" b="1" i="0" dirty="0">
              <a:effectLst/>
            </a:endParaRPr>
          </a:p>
          <a:p>
            <a:pPr marL="742950" lvl="1" indent="-285750" rtl="0" fontAlgn="ctr">
              <a:spcBef>
                <a:spcPts val="0"/>
              </a:spcBef>
              <a:spcAft>
                <a:spcPts val="0"/>
              </a:spcAft>
              <a:buFont typeface="Courier New" panose="02070309020205020404" pitchFamily="49" charset="0"/>
              <a:buChar char="o"/>
            </a:pPr>
            <a:r>
              <a:rPr lang="en-SG" sz="2500" b="1" i="0" dirty="0">
                <a:effectLst/>
              </a:rPr>
              <a:t>Convert text into numerical representations (e.g., </a:t>
            </a:r>
            <a:r>
              <a:rPr lang="en-US" sz="2500" b="1" i="0" dirty="0">
                <a:effectLst/>
              </a:rPr>
              <a:t>TF-IDF</a:t>
            </a:r>
            <a:r>
              <a:rPr lang="en-SG" sz="2500" b="1" i="0" dirty="0">
                <a:effectLst/>
              </a:rPr>
              <a:t>, </a:t>
            </a:r>
            <a:r>
              <a:rPr lang="en-US" sz="2500" b="1" i="0" dirty="0">
                <a:effectLst/>
              </a:rPr>
              <a:t>word embeddings</a:t>
            </a:r>
            <a:r>
              <a:rPr lang="en-SG" sz="2500" b="1" i="0" dirty="0">
                <a:effectLst/>
              </a:rPr>
              <a:t>, or </a:t>
            </a:r>
            <a:r>
              <a:rPr lang="en-US" sz="2500" b="1" i="0" dirty="0">
                <a:effectLst/>
              </a:rPr>
              <a:t>Bag-of-Words</a:t>
            </a:r>
            <a:r>
              <a:rPr lang="en-SG" sz="2500" b="1" i="0" dirty="0">
                <a:effectLst/>
              </a:rPr>
              <a:t>).</a:t>
            </a:r>
          </a:p>
        </p:txBody>
      </p:sp>
      <p:sp>
        <p:nvSpPr>
          <p:cNvPr id="7" name="TextBox 7"/>
          <p:cNvSpPr txBox="1"/>
          <p:nvPr/>
        </p:nvSpPr>
        <p:spPr>
          <a:xfrm>
            <a:off x="1087024" y="1039666"/>
            <a:ext cx="16535400" cy="1107996"/>
          </a:xfrm>
          <a:prstGeom prst="rect">
            <a:avLst/>
          </a:prstGeom>
        </p:spPr>
        <p:txBody>
          <a:bodyPr wrap="square" lIns="0" tIns="0" rIns="0" bIns="0" rtlCol="0" anchor="t">
            <a:spAutoFit/>
          </a:bodyPr>
          <a:lstStyle/>
          <a:p>
            <a:pPr marL="0" marR="0">
              <a:spcBef>
                <a:spcPts val="0"/>
              </a:spcBef>
              <a:spcAft>
                <a:spcPts val="0"/>
              </a:spcAft>
            </a:pPr>
            <a:r>
              <a:rPr lang="en-SG" sz="7200" b="1" dirty="0">
                <a:effectLst/>
                <a:latin typeface="Calibri" panose="020F0502020204030204" pitchFamily="34" charset="0"/>
              </a:rPr>
              <a:t> </a:t>
            </a:r>
            <a:r>
              <a:rPr lang="en-SG" sz="7200" b="1" dirty="0" err="1">
                <a:effectLst/>
                <a:latin typeface="Calibri" panose="020F0502020204030204" pitchFamily="34" charset="0"/>
              </a:rPr>
              <a:t>Preprocessing</a:t>
            </a:r>
            <a:r>
              <a:rPr lang="en-SG" sz="7200" b="1" dirty="0">
                <a:effectLst/>
                <a:latin typeface="Calibri" panose="020F0502020204030204" pitchFamily="34" charset="0"/>
              </a:rPr>
              <a:t> Burmese Text</a:t>
            </a:r>
            <a:endParaRPr lang="en-SG" sz="7200" dirty="0">
              <a:effectLst/>
              <a:latin typeface="Calibri" panose="020F0502020204030204" pitchFamily="34" charset="0"/>
            </a:endParaRPr>
          </a:p>
        </p:txBody>
      </p:sp>
    </p:spTree>
    <p:extLst>
      <p:ext uri="{BB962C8B-B14F-4D97-AF65-F5344CB8AC3E}">
        <p14:creationId xmlns:p14="http://schemas.microsoft.com/office/powerpoint/2010/main" val="40441445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CCD2DC"/>
        </a:solidFill>
        <a:effectLst/>
      </p:bgPr>
    </p:bg>
    <p:spTree>
      <p:nvGrpSpPr>
        <p:cNvPr id="1" name=""/>
        <p:cNvGrpSpPr/>
        <p:nvPr/>
      </p:nvGrpSpPr>
      <p:grpSpPr>
        <a:xfrm>
          <a:off x="0" y="0"/>
          <a:ext cx="0" cy="0"/>
          <a:chOff x="0" y="0"/>
          <a:chExt cx="0" cy="0"/>
        </a:xfrm>
      </p:grpSpPr>
      <p:grpSp>
        <p:nvGrpSpPr>
          <p:cNvPr id="2" name="Group 2"/>
          <p:cNvGrpSpPr/>
          <p:nvPr/>
        </p:nvGrpSpPr>
        <p:grpSpPr>
          <a:xfrm>
            <a:off x="665576" y="581778"/>
            <a:ext cx="16956848" cy="9123443"/>
            <a:chOff x="0" y="0"/>
            <a:chExt cx="4466001" cy="2402882"/>
          </a:xfrm>
        </p:grpSpPr>
        <p:sp>
          <p:nvSpPr>
            <p:cNvPr id="3" name="Freeform 3"/>
            <p:cNvSpPr/>
            <p:nvPr/>
          </p:nvSpPr>
          <p:spPr>
            <a:xfrm>
              <a:off x="0" y="0"/>
              <a:ext cx="4466001" cy="2402882"/>
            </a:xfrm>
            <a:custGeom>
              <a:avLst/>
              <a:gdLst/>
              <a:ahLst/>
              <a:cxnLst/>
              <a:rect l="l" t="t" r="r" b="b"/>
              <a:pathLst>
                <a:path w="4466001" h="2402882">
                  <a:moveTo>
                    <a:pt x="0" y="0"/>
                  </a:moveTo>
                  <a:lnTo>
                    <a:pt x="4466001" y="0"/>
                  </a:lnTo>
                  <a:lnTo>
                    <a:pt x="4466001" y="2402882"/>
                  </a:lnTo>
                  <a:lnTo>
                    <a:pt x="0" y="2402882"/>
                  </a:lnTo>
                  <a:close/>
                </a:path>
              </a:pathLst>
            </a:custGeom>
            <a:solidFill>
              <a:srgbClr val="F1F1F1"/>
            </a:solidFill>
            <a:ln w="28575" cap="sq">
              <a:solidFill>
                <a:srgbClr val="000000"/>
              </a:solidFill>
              <a:prstDash val="solid"/>
              <a:miter/>
            </a:ln>
          </p:spPr>
        </p:sp>
        <p:sp>
          <p:nvSpPr>
            <p:cNvPr id="4" name="TextBox 4"/>
            <p:cNvSpPr txBox="1"/>
            <p:nvPr/>
          </p:nvSpPr>
          <p:spPr>
            <a:xfrm>
              <a:off x="0" y="-38100"/>
              <a:ext cx="4466001" cy="2440982"/>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1447800" y="2613170"/>
            <a:ext cx="15468600" cy="3847207"/>
          </a:xfrm>
          <a:prstGeom prst="rect">
            <a:avLst/>
          </a:prstGeom>
        </p:spPr>
        <p:txBody>
          <a:bodyPr wrap="square" lIns="0" tIns="0" rIns="0" bIns="0" rtlCol="0" anchor="t">
            <a:spAutoFit/>
          </a:bodyPr>
          <a:lstStyle/>
          <a:p>
            <a:pPr rtl="0" fontAlgn="ctr">
              <a:spcBef>
                <a:spcPts val="0"/>
              </a:spcBef>
              <a:spcAft>
                <a:spcPts val="0"/>
              </a:spcAft>
              <a:buFont typeface="+mj-lt"/>
              <a:buAutoNum type="arabicPeriod"/>
            </a:pPr>
            <a:r>
              <a:rPr lang="en-SG" sz="2500" b="1" i="0" dirty="0">
                <a:effectLst/>
                <a:latin typeface="Calibri" panose="020F0502020204030204" pitchFamily="34" charset="0"/>
              </a:rPr>
              <a:t>Message Length</a:t>
            </a:r>
            <a:r>
              <a:rPr lang="en-SG" sz="2500" b="0" i="0" dirty="0">
                <a:effectLst/>
                <a:latin typeface="Calibri" panose="020F0502020204030204" pitchFamily="34" charset="0"/>
              </a:rPr>
              <a:t>: Add a column for "Message Length (Character Count)" to track text length distribution.</a:t>
            </a:r>
            <a:endParaRPr lang="en-SG" sz="2500" b="1" i="0" dirty="0">
              <a:effectLst/>
              <a:latin typeface="Calibri" panose="020F0502020204030204" pitchFamily="34" charset="0"/>
            </a:endParaRPr>
          </a:p>
          <a:p>
            <a:pPr rtl="0" fontAlgn="ctr">
              <a:spcBef>
                <a:spcPts val="0"/>
              </a:spcBef>
              <a:spcAft>
                <a:spcPts val="0"/>
              </a:spcAft>
              <a:buFont typeface="+mj-lt"/>
              <a:buAutoNum type="arabicPeriod"/>
            </a:pPr>
            <a:r>
              <a:rPr lang="en-SG" sz="2500" b="1" i="0" dirty="0">
                <a:effectLst/>
                <a:latin typeface="Calibri" panose="020F0502020204030204" pitchFamily="34" charset="0"/>
              </a:rPr>
              <a:t>Source Type</a:t>
            </a:r>
            <a:r>
              <a:rPr lang="en-SG" sz="2500" b="0" i="0" dirty="0">
                <a:effectLst/>
                <a:latin typeface="Calibri" panose="020F0502020204030204" pitchFamily="34" charset="0"/>
              </a:rPr>
              <a:t>: Instead of just "Source Name," specify the source type (e.g., Social Media, SMS, Website, Group Chat).</a:t>
            </a:r>
            <a:endParaRPr lang="en-SG" sz="2500" b="1" i="0" dirty="0">
              <a:effectLst/>
              <a:latin typeface="Calibri" panose="020F0502020204030204" pitchFamily="34" charset="0"/>
            </a:endParaRPr>
          </a:p>
          <a:p>
            <a:pPr rtl="0" fontAlgn="ctr">
              <a:spcBef>
                <a:spcPts val="0"/>
              </a:spcBef>
              <a:spcAft>
                <a:spcPts val="0"/>
              </a:spcAft>
              <a:buFont typeface="+mj-lt"/>
              <a:buAutoNum type="arabicPeriod"/>
            </a:pPr>
            <a:r>
              <a:rPr lang="en-SG" sz="2500" b="1" i="0" dirty="0">
                <a:effectLst/>
                <a:latin typeface="Calibri" panose="020F0502020204030204" pitchFamily="34" charset="0"/>
              </a:rPr>
              <a:t>Repetition Check</a:t>
            </a:r>
            <a:r>
              <a:rPr lang="en-SG" sz="2500" b="0" i="0" dirty="0">
                <a:effectLst/>
                <a:latin typeface="Calibri" panose="020F0502020204030204" pitchFamily="34" charset="0"/>
              </a:rPr>
              <a:t>: Add a column like "Template-Based (Yes/No)" to mark whether the message follows a common scam pattern.</a:t>
            </a:r>
            <a:endParaRPr lang="en-SG" sz="2500" b="1" i="0" dirty="0">
              <a:effectLst/>
              <a:latin typeface="Calibri" panose="020F0502020204030204" pitchFamily="34" charset="0"/>
            </a:endParaRPr>
          </a:p>
          <a:p>
            <a:pPr rtl="0" fontAlgn="ctr">
              <a:spcBef>
                <a:spcPts val="0"/>
              </a:spcBef>
              <a:spcAft>
                <a:spcPts val="0"/>
              </a:spcAft>
              <a:buFont typeface="+mj-lt"/>
              <a:buAutoNum type="arabicPeriod"/>
            </a:pPr>
            <a:r>
              <a:rPr lang="en-SG" sz="2500" b="1" i="0" dirty="0">
                <a:effectLst/>
                <a:latin typeface="Calibri" panose="020F0502020204030204" pitchFamily="34" charset="0"/>
              </a:rPr>
              <a:t>Engagement Metrics </a:t>
            </a:r>
            <a:r>
              <a:rPr lang="en-US" sz="2500" b="0" i="1" dirty="0">
                <a:effectLst/>
                <a:latin typeface="Calibri" panose="020F0502020204030204" pitchFamily="34" charset="0"/>
              </a:rPr>
              <a:t>(if available)</a:t>
            </a:r>
            <a:r>
              <a:rPr lang="en-SG" sz="2500" b="0" i="0" dirty="0">
                <a:effectLst/>
                <a:latin typeface="Calibri" panose="020F0502020204030204" pitchFamily="34" charset="0"/>
              </a:rPr>
              <a:t>: If you're collecting from social media, consider adding fields like "Likes/Shares/Comments" to see if fraudulent content gets engagement.</a:t>
            </a:r>
            <a:endParaRPr lang="en-SG" sz="2500" b="1" i="0" dirty="0">
              <a:effectLst/>
              <a:latin typeface="Calibri" panose="020F0502020204030204" pitchFamily="34" charset="0"/>
            </a:endParaRPr>
          </a:p>
          <a:p>
            <a:pPr rtl="0" fontAlgn="ctr">
              <a:spcBef>
                <a:spcPts val="0"/>
              </a:spcBef>
              <a:spcAft>
                <a:spcPts val="0"/>
              </a:spcAft>
              <a:buFont typeface="+mj-lt"/>
              <a:buAutoNum type="arabicPeriod"/>
            </a:pPr>
            <a:r>
              <a:rPr lang="en-SG" sz="2500" b="1" i="0" dirty="0">
                <a:effectLst/>
                <a:latin typeface="Calibri" panose="020F0502020204030204" pitchFamily="34" charset="0"/>
              </a:rPr>
              <a:t>Scammer Profile Type </a:t>
            </a:r>
            <a:r>
              <a:rPr lang="en-US" sz="2500" b="0" i="1" dirty="0">
                <a:effectLst/>
                <a:latin typeface="Calibri" panose="020F0502020204030204" pitchFamily="34" charset="0"/>
              </a:rPr>
              <a:t>(if applicable)</a:t>
            </a:r>
            <a:r>
              <a:rPr lang="en-SG" sz="2500" b="0" i="0" dirty="0">
                <a:effectLst/>
                <a:latin typeface="Calibri" panose="020F0502020204030204" pitchFamily="34" charset="0"/>
              </a:rPr>
              <a:t>: If available, you might want to note whether the scammer is using a fake profile, impersonation, or a newly created account.</a:t>
            </a:r>
            <a:endParaRPr lang="en-SG" sz="2500" b="1" i="0" dirty="0">
              <a:effectLst/>
              <a:latin typeface="Calibri" panose="020F0502020204030204" pitchFamily="34" charset="0"/>
            </a:endParaRPr>
          </a:p>
          <a:p>
            <a:pPr rtl="0" fontAlgn="ctr">
              <a:spcBef>
                <a:spcPts val="0"/>
              </a:spcBef>
              <a:spcAft>
                <a:spcPts val="0"/>
              </a:spcAft>
              <a:buFont typeface="+mj-lt"/>
              <a:buAutoNum type="arabicPeriod"/>
            </a:pPr>
            <a:r>
              <a:rPr lang="en-SG" sz="2500" b="1" i="0" dirty="0">
                <a:effectLst/>
                <a:latin typeface="Calibri" panose="020F0502020204030204" pitchFamily="34" charset="0"/>
              </a:rPr>
              <a:t>Verification Level</a:t>
            </a:r>
            <a:r>
              <a:rPr lang="en-SG" sz="2500" b="0" i="0" dirty="0">
                <a:effectLst/>
                <a:latin typeface="Calibri" panose="020F0502020204030204" pitchFamily="34" charset="0"/>
              </a:rPr>
              <a:t>: Add a field to indicate whether the source has a verified status (useful for filtering out fake accounts posing as real entities</a:t>
            </a:r>
            <a:endParaRPr lang="en-SG" sz="2500" b="1" i="0" dirty="0">
              <a:effectLst/>
              <a:latin typeface="Calibri" panose="020F0502020204030204" pitchFamily="34" charset="0"/>
            </a:endParaRPr>
          </a:p>
        </p:txBody>
      </p:sp>
      <p:sp>
        <p:nvSpPr>
          <p:cNvPr id="7" name="TextBox 7"/>
          <p:cNvSpPr txBox="1"/>
          <p:nvPr/>
        </p:nvSpPr>
        <p:spPr>
          <a:xfrm>
            <a:off x="1087024" y="1039666"/>
            <a:ext cx="16535400" cy="1107996"/>
          </a:xfrm>
          <a:prstGeom prst="rect">
            <a:avLst/>
          </a:prstGeom>
        </p:spPr>
        <p:txBody>
          <a:bodyPr wrap="square" lIns="0" tIns="0" rIns="0" bIns="0" rtlCol="0" anchor="t">
            <a:spAutoFit/>
          </a:bodyPr>
          <a:lstStyle/>
          <a:p>
            <a:pPr marL="0" marR="0">
              <a:spcBef>
                <a:spcPts val="0"/>
              </a:spcBef>
              <a:spcAft>
                <a:spcPts val="0"/>
              </a:spcAft>
            </a:pPr>
            <a:r>
              <a:rPr lang="en-SG" sz="7200" b="1" dirty="0">
                <a:effectLst/>
                <a:latin typeface="Calibri" panose="020F0502020204030204" pitchFamily="34" charset="0"/>
              </a:rPr>
              <a:t>Enhancements to Structure:</a:t>
            </a:r>
            <a:endParaRPr lang="en-SG" sz="7200" dirty="0">
              <a:effectLst/>
              <a:latin typeface="Calibri" panose="020F0502020204030204" pitchFamily="34" charset="0"/>
            </a:endParaRPr>
          </a:p>
        </p:txBody>
      </p:sp>
    </p:spTree>
    <p:extLst>
      <p:ext uri="{BB962C8B-B14F-4D97-AF65-F5344CB8AC3E}">
        <p14:creationId xmlns:p14="http://schemas.microsoft.com/office/powerpoint/2010/main" val="29003799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CCD2DC"/>
        </a:solidFill>
        <a:effectLst/>
      </p:bgPr>
    </p:bg>
    <p:spTree>
      <p:nvGrpSpPr>
        <p:cNvPr id="1" name=""/>
        <p:cNvGrpSpPr/>
        <p:nvPr/>
      </p:nvGrpSpPr>
      <p:grpSpPr>
        <a:xfrm>
          <a:off x="0" y="0"/>
          <a:ext cx="0" cy="0"/>
          <a:chOff x="0" y="0"/>
          <a:chExt cx="0" cy="0"/>
        </a:xfrm>
      </p:grpSpPr>
      <p:grpSp>
        <p:nvGrpSpPr>
          <p:cNvPr id="2" name="Group 2"/>
          <p:cNvGrpSpPr/>
          <p:nvPr/>
        </p:nvGrpSpPr>
        <p:grpSpPr>
          <a:xfrm>
            <a:off x="665576" y="581778"/>
            <a:ext cx="16956848" cy="9123443"/>
            <a:chOff x="0" y="0"/>
            <a:chExt cx="4466001" cy="2402882"/>
          </a:xfrm>
        </p:grpSpPr>
        <p:sp>
          <p:nvSpPr>
            <p:cNvPr id="3" name="Freeform 3"/>
            <p:cNvSpPr/>
            <p:nvPr/>
          </p:nvSpPr>
          <p:spPr>
            <a:xfrm>
              <a:off x="0" y="0"/>
              <a:ext cx="4466001" cy="2402882"/>
            </a:xfrm>
            <a:custGeom>
              <a:avLst/>
              <a:gdLst/>
              <a:ahLst/>
              <a:cxnLst/>
              <a:rect l="l" t="t" r="r" b="b"/>
              <a:pathLst>
                <a:path w="4466001" h="2402882">
                  <a:moveTo>
                    <a:pt x="0" y="0"/>
                  </a:moveTo>
                  <a:lnTo>
                    <a:pt x="4466001" y="0"/>
                  </a:lnTo>
                  <a:lnTo>
                    <a:pt x="4466001" y="2402882"/>
                  </a:lnTo>
                  <a:lnTo>
                    <a:pt x="0" y="2402882"/>
                  </a:lnTo>
                  <a:close/>
                </a:path>
              </a:pathLst>
            </a:custGeom>
            <a:solidFill>
              <a:srgbClr val="F1F1F1"/>
            </a:solidFill>
            <a:ln w="28575" cap="sq">
              <a:solidFill>
                <a:srgbClr val="000000"/>
              </a:solidFill>
              <a:prstDash val="solid"/>
              <a:miter/>
            </a:ln>
          </p:spPr>
        </p:sp>
        <p:sp>
          <p:nvSpPr>
            <p:cNvPr id="4" name="TextBox 4"/>
            <p:cNvSpPr txBox="1"/>
            <p:nvPr/>
          </p:nvSpPr>
          <p:spPr>
            <a:xfrm>
              <a:off x="0" y="-38100"/>
              <a:ext cx="4466001" cy="2440982"/>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1447800" y="2613170"/>
            <a:ext cx="15468600" cy="1107996"/>
          </a:xfrm>
          <a:prstGeom prst="rect">
            <a:avLst/>
          </a:prstGeom>
        </p:spPr>
        <p:txBody>
          <a:bodyPr wrap="square" lIns="0" tIns="0" rIns="0" bIns="0" rtlCol="0" anchor="t">
            <a:spAutoFit/>
          </a:bodyPr>
          <a:lstStyle/>
          <a:p>
            <a:pPr rtl="0" fontAlgn="ctr">
              <a:spcBef>
                <a:spcPts val="0"/>
              </a:spcBef>
              <a:spcAft>
                <a:spcPts val="0"/>
              </a:spcAft>
              <a:buFont typeface="Courier New" panose="02070309020205020404" pitchFamily="49" charset="0"/>
              <a:buChar char="o"/>
            </a:pPr>
            <a:r>
              <a:rPr lang="en-SG" sz="1800" dirty="0" err="1">
                <a:solidFill>
                  <a:srgbClr val="404040"/>
                </a:solidFill>
                <a:effectLst/>
                <a:latin typeface="Inter" panose="020B0604020202020204" charset="0"/>
              </a:rPr>
              <a:t>ocus</a:t>
            </a:r>
            <a:r>
              <a:rPr lang="en-SG" sz="1800" dirty="0">
                <a:solidFill>
                  <a:srgbClr val="404040"/>
                </a:solidFill>
                <a:effectLst/>
                <a:latin typeface="Inter" panose="020B0604020202020204" charset="0"/>
              </a:rPr>
              <a:t>: Detecting financial scams in Bengali using a hybrid model (BERT + rules).</a:t>
            </a:r>
            <a:endParaRPr lang="en-SG" sz="1800" dirty="0">
              <a:solidFill>
                <a:srgbClr val="404040"/>
              </a:solidFill>
              <a:effectLst/>
              <a:latin typeface="Calibri" panose="020F0502020204030204" pitchFamily="34" charset="0"/>
            </a:endParaRPr>
          </a:p>
          <a:p>
            <a:pPr rtl="0" fontAlgn="ctr">
              <a:spcBef>
                <a:spcPts val="0"/>
              </a:spcBef>
              <a:spcAft>
                <a:spcPts val="0"/>
              </a:spcAft>
              <a:buFont typeface="Courier New" panose="02070309020205020404" pitchFamily="49" charset="0"/>
              <a:buChar char="o"/>
            </a:pPr>
            <a:r>
              <a:rPr lang="en-SG" sz="1800" dirty="0">
                <a:solidFill>
                  <a:srgbClr val="404040"/>
                </a:solidFill>
                <a:effectLst/>
                <a:latin typeface="Inter" panose="020B0604020202020204" charset="0"/>
              </a:rPr>
              <a:t>Data: Crowdsourced scam/non-scam texts via community partnerships.</a:t>
            </a:r>
            <a:endParaRPr lang="en-SG" sz="1800" dirty="0">
              <a:solidFill>
                <a:srgbClr val="404040"/>
              </a:solidFill>
              <a:effectLst/>
              <a:latin typeface="Calibri" panose="020F0502020204030204" pitchFamily="34" charset="0"/>
            </a:endParaRPr>
          </a:p>
          <a:p>
            <a:pPr rtl="0" fontAlgn="ctr">
              <a:spcBef>
                <a:spcPts val="0"/>
              </a:spcBef>
              <a:spcAft>
                <a:spcPts val="0"/>
              </a:spcAft>
              <a:buFont typeface="Courier New" panose="02070309020205020404" pitchFamily="49" charset="0"/>
              <a:buChar char="o"/>
            </a:pPr>
            <a:r>
              <a:rPr lang="en-SG" sz="1800" dirty="0">
                <a:solidFill>
                  <a:srgbClr val="404040"/>
                </a:solidFill>
                <a:effectLst/>
                <a:latin typeface="Inter" panose="020B0604020202020204" charset="0"/>
              </a:rPr>
              <a:t>Challenge: Limited </a:t>
            </a:r>
            <a:r>
              <a:rPr lang="en-SG" sz="1800" dirty="0" err="1">
                <a:solidFill>
                  <a:srgbClr val="404040"/>
                </a:solidFill>
                <a:effectLst/>
                <a:latin typeface="Inter" panose="020B0604020202020204" charset="0"/>
              </a:rPr>
              <a:t>labeled</a:t>
            </a:r>
            <a:r>
              <a:rPr lang="en-SG" sz="1800" dirty="0">
                <a:solidFill>
                  <a:srgbClr val="404040"/>
                </a:solidFill>
                <a:effectLst/>
                <a:latin typeface="Inter" panose="020B0604020202020204" charset="0"/>
              </a:rPr>
              <a:t> data.</a:t>
            </a:r>
            <a:endParaRPr lang="en-SG" sz="1800" dirty="0">
              <a:solidFill>
                <a:srgbClr val="404040"/>
              </a:solidFill>
              <a:effectLst/>
              <a:latin typeface="Calibri" panose="020F0502020204030204" pitchFamily="34" charset="0"/>
            </a:endParaRPr>
          </a:p>
          <a:p>
            <a:pPr rtl="0" fontAlgn="ctr">
              <a:spcBef>
                <a:spcPts val="0"/>
              </a:spcBef>
              <a:spcAft>
                <a:spcPts val="0"/>
              </a:spcAft>
              <a:buFont typeface="Courier New" panose="02070309020205020404" pitchFamily="49" charset="0"/>
              <a:buChar char="o"/>
            </a:pPr>
            <a:r>
              <a:rPr lang="en-SG" sz="1800" dirty="0">
                <a:solidFill>
                  <a:srgbClr val="404040"/>
                </a:solidFill>
                <a:effectLst/>
                <a:latin typeface="Inter" panose="020B0604020202020204" charset="0"/>
              </a:rPr>
              <a:t>Solution: Used </a:t>
            </a:r>
            <a:r>
              <a:rPr lang="en-SG" sz="1800" b="1" dirty="0">
                <a:solidFill>
                  <a:srgbClr val="404040"/>
                </a:solidFill>
                <a:effectLst/>
                <a:latin typeface="Inter" panose="020B0604020202020204" charset="0"/>
              </a:rPr>
              <a:t>translation-based augmentation</a:t>
            </a:r>
            <a:r>
              <a:rPr lang="en-SG" sz="1800" dirty="0">
                <a:solidFill>
                  <a:srgbClr val="404040"/>
                </a:solidFill>
                <a:effectLst/>
                <a:latin typeface="Inter" panose="020B0604020202020204" charset="0"/>
              </a:rPr>
              <a:t> (</a:t>
            </a:r>
            <a:r>
              <a:rPr lang="en-SG" sz="1800" dirty="0" err="1">
                <a:solidFill>
                  <a:srgbClr val="404040"/>
                </a:solidFill>
                <a:effectLst/>
                <a:latin typeface="Inter" panose="020B0604020202020204" charset="0"/>
              </a:rPr>
              <a:t>English→Bengali</a:t>
            </a:r>
            <a:r>
              <a:rPr lang="en-SG" sz="1800" dirty="0">
                <a:solidFill>
                  <a:srgbClr val="404040"/>
                </a:solidFill>
                <a:effectLst/>
                <a:latin typeface="Inter" panose="020B0604020202020204" charset="0"/>
              </a:rPr>
              <a:t>) and active learning.</a:t>
            </a:r>
            <a:endParaRPr lang="en-SG" sz="1800" dirty="0">
              <a:solidFill>
                <a:srgbClr val="404040"/>
              </a:solidFill>
              <a:effectLst/>
              <a:latin typeface="Calibri" panose="020F0502020204030204" pitchFamily="34" charset="0"/>
            </a:endParaRPr>
          </a:p>
        </p:txBody>
      </p:sp>
      <p:sp>
        <p:nvSpPr>
          <p:cNvPr id="7" name="TextBox 7"/>
          <p:cNvSpPr txBox="1"/>
          <p:nvPr/>
        </p:nvSpPr>
        <p:spPr>
          <a:xfrm>
            <a:off x="1087024" y="1039666"/>
            <a:ext cx="16535400" cy="1107996"/>
          </a:xfrm>
          <a:prstGeom prst="rect">
            <a:avLst/>
          </a:prstGeom>
        </p:spPr>
        <p:txBody>
          <a:bodyPr wrap="square" lIns="0" tIns="0" rIns="0" bIns="0" rtlCol="0" anchor="t">
            <a:spAutoFit/>
          </a:bodyPr>
          <a:lstStyle/>
          <a:p>
            <a:pPr algn="l"/>
            <a:r>
              <a:rPr lang="en-SG" sz="7200" b="1" i="0" dirty="0">
                <a:solidFill>
                  <a:srgbClr val="404040"/>
                </a:solidFill>
                <a:effectLst/>
                <a:latin typeface="Inter" panose="020B0604020202020204" charset="0"/>
              </a:rPr>
              <a:t>Future Work</a:t>
            </a:r>
          </a:p>
        </p:txBody>
      </p:sp>
    </p:spTree>
    <p:extLst>
      <p:ext uri="{BB962C8B-B14F-4D97-AF65-F5344CB8AC3E}">
        <p14:creationId xmlns:p14="http://schemas.microsoft.com/office/powerpoint/2010/main" val="39753485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grpSp>
        <p:nvGrpSpPr>
          <p:cNvPr id="2" name="Group 2"/>
          <p:cNvGrpSpPr/>
          <p:nvPr/>
        </p:nvGrpSpPr>
        <p:grpSpPr>
          <a:xfrm>
            <a:off x="665576" y="581778"/>
            <a:ext cx="16956848" cy="9123443"/>
            <a:chOff x="0" y="0"/>
            <a:chExt cx="4466001" cy="2402882"/>
          </a:xfrm>
        </p:grpSpPr>
        <p:sp>
          <p:nvSpPr>
            <p:cNvPr id="3" name="Freeform 3"/>
            <p:cNvSpPr/>
            <p:nvPr/>
          </p:nvSpPr>
          <p:spPr>
            <a:xfrm>
              <a:off x="0" y="0"/>
              <a:ext cx="4466001" cy="2402882"/>
            </a:xfrm>
            <a:custGeom>
              <a:avLst/>
              <a:gdLst/>
              <a:ahLst/>
              <a:cxnLst/>
              <a:rect l="l" t="t" r="r" b="b"/>
              <a:pathLst>
                <a:path w="4466001" h="2402882">
                  <a:moveTo>
                    <a:pt x="0" y="0"/>
                  </a:moveTo>
                  <a:lnTo>
                    <a:pt x="4466001" y="0"/>
                  </a:lnTo>
                  <a:lnTo>
                    <a:pt x="4466001" y="2402882"/>
                  </a:lnTo>
                  <a:lnTo>
                    <a:pt x="0" y="2402882"/>
                  </a:lnTo>
                  <a:close/>
                </a:path>
              </a:pathLst>
            </a:custGeom>
            <a:solidFill>
              <a:srgbClr val="CCD2DC"/>
            </a:solidFill>
            <a:ln w="28575" cap="sq">
              <a:solidFill>
                <a:srgbClr val="000000"/>
              </a:solidFill>
              <a:prstDash val="solid"/>
              <a:miter/>
            </a:ln>
          </p:spPr>
        </p:sp>
        <p:sp>
          <p:nvSpPr>
            <p:cNvPr id="4" name="TextBox 4"/>
            <p:cNvSpPr txBox="1"/>
            <p:nvPr/>
          </p:nvSpPr>
          <p:spPr>
            <a:xfrm>
              <a:off x="0" y="-38100"/>
              <a:ext cx="4466001" cy="2440982"/>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2847411" y="1983255"/>
            <a:ext cx="12593177" cy="1935486"/>
          </a:xfrm>
          <a:prstGeom prst="rect">
            <a:avLst/>
          </a:prstGeom>
        </p:spPr>
        <p:txBody>
          <a:bodyPr lIns="0" tIns="0" rIns="0" bIns="0" rtlCol="0" anchor="t">
            <a:spAutoFit/>
          </a:bodyPr>
          <a:lstStyle/>
          <a:p>
            <a:pPr algn="ctr">
              <a:lnSpc>
                <a:spcPts val="7560"/>
              </a:lnSpc>
            </a:pPr>
            <a:r>
              <a:rPr lang="en-US" sz="7000" spc="-602">
                <a:solidFill>
                  <a:srgbClr val="000000"/>
                </a:solidFill>
                <a:latin typeface="Inter"/>
                <a:ea typeface="Inter"/>
                <a:cs typeface="Inter"/>
                <a:sym typeface="Inter"/>
              </a:rPr>
              <a:t>THE CREATIVE PROCESS: FROM IDEA TO CONCEPT</a:t>
            </a:r>
          </a:p>
        </p:txBody>
      </p:sp>
      <p:sp>
        <p:nvSpPr>
          <p:cNvPr id="6" name="AutoShape 6"/>
          <p:cNvSpPr/>
          <p:nvPr/>
        </p:nvSpPr>
        <p:spPr>
          <a:xfrm>
            <a:off x="690979" y="4852072"/>
            <a:ext cx="16906043" cy="0"/>
          </a:xfrm>
          <a:prstGeom prst="line">
            <a:avLst/>
          </a:prstGeom>
          <a:ln w="28575" cap="flat">
            <a:solidFill>
              <a:srgbClr val="000000"/>
            </a:solidFill>
            <a:prstDash val="solid"/>
            <a:headEnd type="none" w="sm" len="sm"/>
            <a:tailEnd type="none" w="sm" len="sm"/>
          </a:ln>
        </p:spPr>
      </p:sp>
      <p:grpSp>
        <p:nvGrpSpPr>
          <p:cNvPr id="7" name="Group 7"/>
          <p:cNvGrpSpPr/>
          <p:nvPr/>
        </p:nvGrpSpPr>
        <p:grpSpPr>
          <a:xfrm>
            <a:off x="2207912" y="4601044"/>
            <a:ext cx="502056" cy="502056"/>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solidFill>
              <a:srgbClr val="CCD2DC"/>
            </a:solidFill>
            <a:ln w="28575" cap="sq">
              <a:solidFill>
                <a:srgbClr val="000000"/>
              </a:solidFill>
              <a:prstDash val="solid"/>
              <a:miter/>
            </a:ln>
          </p:spPr>
        </p:sp>
        <p:sp>
          <p:nvSpPr>
            <p:cNvPr id="9" name="TextBox 9"/>
            <p:cNvSpPr txBox="1"/>
            <p:nvPr/>
          </p:nvSpPr>
          <p:spPr>
            <a:xfrm>
              <a:off x="139700" y="168275"/>
              <a:ext cx="533400" cy="504825"/>
            </a:xfrm>
            <a:prstGeom prst="rect">
              <a:avLst/>
            </a:prstGeom>
          </p:spPr>
          <p:txBody>
            <a:bodyPr lIns="50800" tIns="50800" rIns="50800" bIns="50800" rtlCol="0" anchor="ctr"/>
            <a:lstStyle/>
            <a:p>
              <a:pPr marL="0" lvl="0" indent="0" algn="ctr">
                <a:lnSpc>
                  <a:spcPts val="2266"/>
                </a:lnSpc>
                <a:spcBef>
                  <a:spcPct val="0"/>
                </a:spcBef>
              </a:pPr>
              <a:endParaRPr/>
            </a:p>
          </p:txBody>
        </p:sp>
      </p:grpSp>
      <p:sp>
        <p:nvSpPr>
          <p:cNvPr id="10" name="TextBox 10"/>
          <p:cNvSpPr txBox="1"/>
          <p:nvPr/>
        </p:nvSpPr>
        <p:spPr>
          <a:xfrm>
            <a:off x="2227066" y="5400314"/>
            <a:ext cx="2197323" cy="679451"/>
          </a:xfrm>
          <a:prstGeom prst="rect">
            <a:avLst/>
          </a:prstGeom>
        </p:spPr>
        <p:txBody>
          <a:bodyPr lIns="0" tIns="0" rIns="0" bIns="0" rtlCol="0" anchor="t">
            <a:spAutoFit/>
          </a:bodyPr>
          <a:lstStyle/>
          <a:p>
            <a:pPr algn="l">
              <a:lnSpc>
                <a:spcPts val="5150"/>
              </a:lnSpc>
            </a:pPr>
            <a:r>
              <a:rPr lang="en-US" sz="5000" b="1">
                <a:solidFill>
                  <a:srgbClr val="000000"/>
                </a:solidFill>
                <a:latin typeface="DM Sans Bold"/>
                <a:ea typeface="DM Sans Bold"/>
                <a:cs typeface="DM Sans Bold"/>
                <a:sym typeface="DM Sans Bold"/>
              </a:rPr>
              <a:t>01</a:t>
            </a:r>
          </a:p>
        </p:txBody>
      </p:sp>
      <p:sp>
        <p:nvSpPr>
          <p:cNvPr id="11" name="TextBox 11"/>
          <p:cNvSpPr txBox="1"/>
          <p:nvPr/>
        </p:nvSpPr>
        <p:spPr>
          <a:xfrm>
            <a:off x="5948468" y="5400314"/>
            <a:ext cx="2197323" cy="679451"/>
          </a:xfrm>
          <a:prstGeom prst="rect">
            <a:avLst/>
          </a:prstGeom>
        </p:spPr>
        <p:txBody>
          <a:bodyPr lIns="0" tIns="0" rIns="0" bIns="0" rtlCol="0" anchor="t">
            <a:spAutoFit/>
          </a:bodyPr>
          <a:lstStyle/>
          <a:p>
            <a:pPr algn="l">
              <a:lnSpc>
                <a:spcPts val="5150"/>
              </a:lnSpc>
            </a:pPr>
            <a:r>
              <a:rPr lang="en-US" sz="5000" b="1">
                <a:solidFill>
                  <a:srgbClr val="000000"/>
                </a:solidFill>
                <a:latin typeface="DM Sans Bold"/>
                <a:ea typeface="DM Sans Bold"/>
                <a:cs typeface="DM Sans Bold"/>
                <a:sym typeface="DM Sans Bold"/>
              </a:rPr>
              <a:t>02</a:t>
            </a:r>
          </a:p>
        </p:txBody>
      </p:sp>
      <p:sp>
        <p:nvSpPr>
          <p:cNvPr id="12" name="TextBox 12"/>
          <p:cNvSpPr txBox="1"/>
          <p:nvPr/>
        </p:nvSpPr>
        <p:spPr>
          <a:xfrm>
            <a:off x="2227066" y="6232164"/>
            <a:ext cx="2646492" cy="1760220"/>
          </a:xfrm>
          <a:prstGeom prst="rect">
            <a:avLst/>
          </a:prstGeom>
        </p:spPr>
        <p:txBody>
          <a:bodyPr lIns="0" tIns="0" rIns="0" bIns="0" rtlCol="0" anchor="t">
            <a:spAutoFit/>
          </a:bodyPr>
          <a:lstStyle/>
          <a:p>
            <a:pPr algn="l">
              <a:lnSpc>
                <a:spcPts val="2340"/>
              </a:lnSpc>
            </a:pPr>
            <a:r>
              <a:rPr lang="en-US" sz="1500" b="1">
                <a:solidFill>
                  <a:srgbClr val="000000"/>
                </a:solidFill>
                <a:latin typeface="DM Sans Bold"/>
                <a:ea typeface="DM Sans Bold"/>
                <a:cs typeface="DM Sans Bold"/>
                <a:sym typeface="DM Sans Bold"/>
              </a:rPr>
              <a:t>Lorem ipsum dolor sit amet, consectetur adipiscing elit, sed do eiusmod tempor incididunt ut labore et dolore magna aliqua. Ut enim ad minim veniam.</a:t>
            </a:r>
          </a:p>
        </p:txBody>
      </p:sp>
      <p:sp>
        <p:nvSpPr>
          <p:cNvPr id="13" name="TextBox 13"/>
          <p:cNvSpPr txBox="1"/>
          <p:nvPr/>
        </p:nvSpPr>
        <p:spPr>
          <a:xfrm>
            <a:off x="5948468" y="6232164"/>
            <a:ext cx="2732862" cy="1760220"/>
          </a:xfrm>
          <a:prstGeom prst="rect">
            <a:avLst/>
          </a:prstGeom>
        </p:spPr>
        <p:txBody>
          <a:bodyPr lIns="0" tIns="0" rIns="0" bIns="0" rtlCol="0" anchor="t">
            <a:spAutoFit/>
          </a:bodyPr>
          <a:lstStyle/>
          <a:p>
            <a:pPr algn="l">
              <a:lnSpc>
                <a:spcPts val="2340"/>
              </a:lnSpc>
            </a:pPr>
            <a:r>
              <a:rPr lang="en-US" sz="1500" b="1">
                <a:solidFill>
                  <a:srgbClr val="000000"/>
                </a:solidFill>
                <a:latin typeface="DM Sans Bold"/>
                <a:ea typeface="DM Sans Bold"/>
                <a:cs typeface="DM Sans Bold"/>
                <a:sym typeface="DM Sans Bold"/>
              </a:rPr>
              <a:t>Lorem ipsum dolor sit amet, consectetur adipiscing elit, sed do eiusmod tempor incididunt ut labore et dolore magna aliqua. Ut enim ad minim veniam.</a:t>
            </a:r>
          </a:p>
        </p:txBody>
      </p:sp>
      <p:sp>
        <p:nvSpPr>
          <p:cNvPr id="14" name="TextBox 14"/>
          <p:cNvSpPr txBox="1"/>
          <p:nvPr/>
        </p:nvSpPr>
        <p:spPr>
          <a:xfrm>
            <a:off x="9671930" y="5400314"/>
            <a:ext cx="2197323" cy="679451"/>
          </a:xfrm>
          <a:prstGeom prst="rect">
            <a:avLst/>
          </a:prstGeom>
        </p:spPr>
        <p:txBody>
          <a:bodyPr lIns="0" tIns="0" rIns="0" bIns="0" rtlCol="0" anchor="t">
            <a:spAutoFit/>
          </a:bodyPr>
          <a:lstStyle/>
          <a:p>
            <a:pPr algn="l">
              <a:lnSpc>
                <a:spcPts val="5150"/>
              </a:lnSpc>
            </a:pPr>
            <a:r>
              <a:rPr lang="en-US" sz="5000" b="1">
                <a:solidFill>
                  <a:srgbClr val="000000"/>
                </a:solidFill>
                <a:latin typeface="DM Sans Bold"/>
                <a:ea typeface="DM Sans Bold"/>
                <a:cs typeface="DM Sans Bold"/>
                <a:sym typeface="DM Sans Bold"/>
              </a:rPr>
              <a:t>03</a:t>
            </a:r>
          </a:p>
        </p:txBody>
      </p:sp>
      <p:sp>
        <p:nvSpPr>
          <p:cNvPr id="15" name="TextBox 15"/>
          <p:cNvSpPr txBox="1"/>
          <p:nvPr/>
        </p:nvSpPr>
        <p:spPr>
          <a:xfrm>
            <a:off x="9671930" y="6232164"/>
            <a:ext cx="2747991" cy="1760220"/>
          </a:xfrm>
          <a:prstGeom prst="rect">
            <a:avLst/>
          </a:prstGeom>
        </p:spPr>
        <p:txBody>
          <a:bodyPr lIns="0" tIns="0" rIns="0" bIns="0" rtlCol="0" anchor="t">
            <a:spAutoFit/>
          </a:bodyPr>
          <a:lstStyle/>
          <a:p>
            <a:pPr algn="l">
              <a:lnSpc>
                <a:spcPts val="2340"/>
              </a:lnSpc>
            </a:pPr>
            <a:r>
              <a:rPr lang="en-US" sz="1500" b="1">
                <a:solidFill>
                  <a:srgbClr val="000000"/>
                </a:solidFill>
                <a:latin typeface="DM Sans Bold"/>
                <a:ea typeface="DM Sans Bold"/>
                <a:cs typeface="DM Sans Bold"/>
                <a:sym typeface="DM Sans Bold"/>
              </a:rPr>
              <a:t>Lorem ipsum dolor sit amet, consectetur adipiscing elit, sed do eiusmod tempor incididunt ut labore et dolore magna aliqua. Ut enim ad minim veniam.</a:t>
            </a:r>
          </a:p>
        </p:txBody>
      </p:sp>
      <p:sp>
        <p:nvSpPr>
          <p:cNvPr id="16" name="TextBox 16"/>
          <p:cNvSpPr txBox="1"/>
          <p:nvPr/>
        </p:nvSpPr>
        <p:spPr>
          <a:xfrm>
            <a:off x="13414442" y="5400314"/>
            <a:ext cx="2197323" cy="679451"/>
          </a:xfrm>
          <a:prstGeom prst="rect">
            <a:avLst/>
          </a:prstGeom>
        </p:spPr>
        <p:txBody>
          <a:bodyPr lIns="0" tIns="0" rIns="0" bIns="0" rtlCol="0" anchor="t">
            <a:spAutoFit/>
          </a:bodyPr>
          <a:lstStyle/>
          <a:p>
            <a:pPr algn="l">
              <a:lnSpc>
                <a:spcPts val="5150"/>
              </a:lnSpc>
            </a:pPr>
            <a:r>
              <a:rPr lang="en-US" sz="5000" b="1">
                <a:solidFill>
                  <a:srgbClr val="000000"/>
                </a:solidFill>
                <a:latin typeface="DM Sans Bold"/>
                <a:ea typeface="DM Sans Bold"/>
                <a:cs typeface="DM Sans Bold"/>
                <a:sym typeface="DM Sans Bold"/>
              </a:rPr>
              <a:t>04</a:t>
            </a:r>
          </a:p>
        </p:txBody>
      </p:sp>
      <p:sp>
        <p:nvSpPr>
          <p:cNvPr id="17" name="TextBox 17"/>
          <p:cNvSpPr txBox="1"/>
          <p:nvPr/>
        </p:nvSpPr>
        <p:spPr>
          <a:xfrm>
            <a:off x="13414442" y="6232164"/>
            <a:ext cx="2646492" cy="1760220"/>
          </a:xfrm>
          <a:prstGeom prst="rect">
            <a:avLst/>
          </a:prstGeom>
        </p:spPr>
        <p:txBody>
          <a:bodyPr lIns="0" tIns="0" rIns="0" bIns="0" rtlCol="0" anchor="t">
            <a:spAutoFit/>
          </a:bodyPr>
          <a:lstStyle/>
          <a:p>
            <a:pPr algn="l">
              <a:lnSpc>
                <a:spcPts val="2340"/>
              </a:lnSpc>
            </a:pPr>
            <a:r>
              <a:rPr lang="en-US" sz="1500" b="1">
                <a:solidFill>
                  <a:srgbClr val="000000"/>
                </a:solidFill>
                <a:latin typeface="DM Sans Bold"/>
                <a:ea typeface="DM Sans Bold"/>
                <a:cs typeface="DM Sans Bold"/>
                <a:sym typeface="DM Sans Bold"/>
              </a:rPr>
              <a:t>Lorem ipsum dolor sit amet, consectetur adipiscing elit, sed do eiusmod tempor incididunt ut labore et dolore magna aliqua. Ut enim ad minim veniam.</a:t>
            </a:r>
          </a:p>
        </p:txBody>
      </p:sp>
      <p:grpSp>
        <p:nvGrpSpPr>
          <p:cNvPr id="18" name="Group 18"/>
          <p:cNvGrpSpPr/>
          <p:nvPr/>
        </p:nvGrpSpPr>
        <p:grpSpPr>
          <a:xfrm>
            <a:off x="5948468" y="4601044"/>
            <a:ext cx="502056" cy="502056"/>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solidFill>
              <a:srgbClr val="CCD2DC"/>
            </a:solidFill>
            <a:ln w="28575" cap="sq">
              <a:solidFill>
                <a:srgbClr val="000000"/>
              </a:solidFill>
              <a:prstDash val="solid"/>
              <a:miter/>
            </a:ln>
          </p:spPr>
        </p:sp>
        <p:sp>
          <p:nvSpPr>
            <p:cNvPr id="20" name="TextBox 20"/>
            <p:cNvSpPr txBox="1"/>
            <p:nvPr/>
          </p:nvSpPr>
          <p:spPr>
            <a:xfrm>
              <a:off x="139700" y="168275"/>
              <a:ext cx="533400" cy="504825"/>
            </a:xfrm>
            <a:prstGeom prst="rect">
              <a:avLst/>
            </a:prstGeom>
          </p:spPr>
          <p:txBody>
            <a:bodyPr lIns="50800" tIns="50800" rIns="50800" bIns="50800" rtlCol="0" anchor="ctr"/>
            <a:lstStyle/>
            <a:p>
              <a:pPr marL="0" lvl="0" indent="0" algn="ctr">
                <a:lnSpc>
                  <a:spcPts val="2266"/>
                </a:lnSpc>
                <a:spcBef>
                  <a:spcPct val="0"/>
                </a:spcBef>
              </a:pPr>
              <a:endParaRPr/>
            </a:p>
          </p:txBody>
        </p:sp>
      </p:grpSp>
      <p:grpSp>
        <p:nvGrpSpPr>
          <p:cNvPr id="21" name="Group 21"/>
          <p:cNvGrpSpPr/>
          <p:nvPr/>
        </p:nvGrpSpPr>
        <p:grpSpPr>
          <a:xfrm>
            <a:off x="9672303" y="4601044"/>
            <a:ext cx="502056" cy="502056"/>
            <a:chOff x="0" y="0"/>
            <a:chExt cx="812800" cy="812800"/>
          </a:xfrm>
        </p:grpSpPr>
        <p:sp>
          <p:nvSpPr>
            <p:cNvPr id="22" name="Freeform 22"/>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solidFill>
              <a:srgbClr val="CCD2DC"/>
            </a:solidFill>
            <a:ln w="28575" cap="sq">
              <a:solidFill>
                <a:srgbClr val="000000"/>
              </a:solidFill>
              <a:prstDash val="solid"/>
              <a:miter/>
            </a:ln>
          </p:spPr>
        </p:sp>
        <p:sp>
          <p:nvSpPr>
            <p:cNvPr id="23" name="TextBox 23"/>
            <p:cNvSpPr txBox="1"/>
            <p:nvPr/>
          </p:nvSpPr>
          <p:spPr>
            <a:xfrm>
              <a:off x="139700" y="168275"/>
              <a:ext cx="533400" cy="504825"/>
            </a:xfrm>
            <a:prstGeom prst="rect">
              <a:avLst/>
            </a:prstGeom>
          </p:spPr>
          <p:txBody>
            <a:bodyPr lIns="50800" tIns="50800" rIns="50800" bIns="50800" rtlCol="0" anchor="ctr"/>
            <a:lstStyle/>
            <a:p>
              <a:pPr marL="0" lvl="0" indent="0" algn="ctr">
                <a:lnSpc>
                  <a:spcPts val="2266"/>
                </a:lnSpc>
                <a:spcBef>
                  <a:spcPct val="0"/>
                </a:spcBef>
              </a:pPr>
              <a:endParaRPr/>
            </a:p>
          </p:txBody>
        </p:sp>
      </p:grpSp>
      <p:grpSp>
        <p:nvGrpSpPr>
          <p:cNvPr id="24" name="Group 24"/>
          <p:cNvGrpSpPr/>
          <p:nvPr/>
        </p:nvGrpSpPr>
        <p:grpSpPr>
          <a:xfrm>
            <a:off x="13414442" y="4601044"/>
            <a:ext cx="502056" cy="502056"/>
            <a:chOff x="0" y="0"/>
            <a:chExt cx="812800" cy="812800"/>
          </a:xfrm>
        </p:grpSpPr>
        <p:sp>
          <p:nvSpPr>
            <p:cNvPr id="25" name="Freeform 25"/>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solidFill>
              <a:srgbClr val="CCD2DC"/>
            </a:solidFill>
            <a:ln w="28575" cap="sq">
              <a:solidFill>
                <a:srgbClr val="000000"/>
              </a:solidFill>
              <a:prstDash val="solid"/>
              <a:miter/>
            </a:ln>
          </p:spPr>
        </p:sp>
        <p:sp>
          <p:nvSpPr>
            <p:cNvPr id="26" name="TextBox 26"/>
            <p:cNvSpPr txBox="1"/>
            <p:nvPr/>
          </p:nvSpPr>
          <p:spPr>
            <a:xfrm>
              <a:off x="139700" y="168275"/>
              <a:ext cx="533400" cy="504825"/>
            </a:xfrm>
            <a:prstGeom prst="rect">
              <a:avLst/>
            </a:prstGeom>
          </p:spPr>
          <p:txBody>
            <a:bodyPr lIns="50800" tIns="50800" rIns="50800" bIns="50800" rtlCol="0" anchor="ctr"/>
            <a:lstStyle/>
            <a:p>
              <a:pPr algn="ctr">
                <a:lnSpc>
                  <a:spcPts val="2266"/>
                </a:lnSpc>
              </a:pPr>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grpSp>
        <p:nvGrpSpPr>
          <p:cNvPr id="2" name="Group 2"/>
          <p:cNvGrpSpPr/>
          <p:nvPr/>
        </p:nvGrpSpPr>
        <p:grpSpPr>
          <a:xfrm>
            <a:off x="1434171" y="4617974"/>
            <a:ext cx="4758322" cy="4401003"/>
            <a:chOff x="0" y="0"/>
            <a:chExt cx="1253221" cy="1159112"/>
          </a:xfrm>
        </p:grpSpPr>
        <p:sp>
          <p:nvSpPr>
            <p:cNvPr id="3" name="Freeform 3"/>
            <p:cNvSpPr/>
            <p:nvPr/>
          </p:nvSpPr>
          <p:spPr>
            <a:xfrm>
              <a:off x="0" y="0"/>
              <a:ext cx="1253221" cy="1159112"/>
            </a:xfrm>
            <a:custGeom>
              <a:avLst/>
              <a:gdLst/>
              <a:ahLst/>
              <a:cxnLst/>
              <a:rect l="l" t="t" r="r" b="b"/>
              <a:pathLst>
                <a:path w="1253221" h="1159112">
                  <a:moveTo>
                    <a:pt x="0" y="0"/>
                  </a:moveTo>
                  <a:lnTo>
                    <a:pt x="1253221" y="0"/>
                  </a:lnTo>
                  <a:lnTo>
                    <a:pt x="1253221" y="1159112"/>
                  </a:lnTo>
                  <a:lnTo>
                    <a:pt x="0" y="1159112"/>
                  </a:lnTo>
                  <a:close/>
                </a:path>
              </a:pathLst>
            </a:custGeom>
            <a:solidFill>
              <a:srgbClr val="CCD2DC"/>
            </a:solidFill>
            <a:ln w="28575" cap="sq">
              <a:solidFill>
                <a:srgbClr val="000000"/>
              </a:solidFill>
              <a:prstDash val="solid"/>
              <a:miter/>
            </a:ln>
          </p:spPr>
        </p:sp>
        <p:sp>
          <p:nvSpPr>
            <p:cNvPr id="4" name="TextBox 4"/>
            <p:cNvSpPr txBox="1"/>
            <p:nvPr/>
          </p:nvSpPr>
          <p:spPr>
            <a:xfrm>
              <a:off x="0" y="-38100"/>
              <a:ext cx="1253221" cy="1197212"/>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2440850" y="1610809"/>
            <a:ext cx="13406300" cy="1935486"/>
          </a:xfrm>
          <a:prstGeom prst="rect">
            <a:avLst/>
          </a:prstGeom>
        </p:spPr>
        <p:txBody>
          <a:bodyPr lIns="0" tIns="0" rIns="0" bIns="0" rtlCol="0" anchor="t">
            <a:spAutoFit/>
          </a:bodyPr>
          <a:lstStyle/>
          <a:p>
            <a:pPr algn="ctr">
              <a:lnSpc>
                <a:spcPts val="7560"/>
              </a:lnSpc>
            </a:pPr>
            <a:r>
              <a:rPr lang="en-US" sz="7000" spc="-602">
                <a:solidFill>
                  <a:srgbClr val="000000"/>
                </a:solidFill>
                <a:latin typeface="Inter"/>
                <a:ea typeface="Inter"/>
                <a:cs typeface="Inter"/>
                <a:sym typeface="Inter"/>
              </a:rPr>
              <a:t>TOOLS AND TECHNIQUES TO FOSTER CREATIVITY</a:t>
            </a:r>
          </a:p>
        </p:txBody>
      </p:sp>
      <p:sp>
        <p:nvSpPr>
          <p:cNvPr id="6" name="TextBox 6"/>
          <p:cNvSpPr txBox="1"/>
          <p:nvPr/>
        </p:nvSpPr>
        <p:spPr>
          <a:xfrm>
            <a:off x="2001682" y="5638800"/>
            <a:ext cx="3623298" cy="2648331"/>
          </a:xfrm>
          <a:prstGeom prst="rect">
            <a:avLst/>
          </a:prstGeom>
        </p:spPr>
        <p:txBody>
          <a:bodyPr lIns="0" tIns="0" rIns="0" bIns="0" rtlCol="0" anchor="t">
            <a:spAutoFit/>
          </a:bodyPr>
          <a:lstStyle/>
          <a:p>
            <a:pPr marL="0" lvl="0" indent="0" algn="just">
              <a:lnSpc>
                <a:spcPts val="2682"/>
              </a:lnSpc>
            </a:pPr>
            <a:r>
              <a:rPr lang="en-US" sz="1800" u="none" spc="36">
                <a:solidFill>
                  <a:srgbClr val="000000"/>
                </a:solidFill>
                <a:latin typeface="DM Sans"/>
                <a:ea typeface="DM Sans"/>
                <a:cs typeface="DM Sans"/>
                <a:sym typeface="DM Sans"/>
              </a:rPr>
              <a:t>Lorem ipsum dolor sit amet, consectetur adipiscing elit, sed do eiusmod tempor incididunt ut labore et dolore magna aliqua. Ut enim ad minim veniam, quis nostrud exercitation ullamco laboris nisi ut aliquip ex ea commodo consequat.</a:t>
            </a:r>
          </a:p>
        </p:txBody>
      </p:sp>
      <p:grpSp>
        <p:nvGrpSpPr>
          <p:cNvPr id="7" name="Group 7"/>
          <p:cNvGrpSpPr/>
          <p:nvPr/>
        </p:nvGrpSpPr>
        <p:grpSpPr>
          <a:xfrm>
            <a:off x="3287805" y="4092448"/>
            <a:ext cx="1051052" cy="1051052"/>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solidFill>
              <a:srgbClr val="CCD2DC"/>
            </a:solidFill>
            <a:ln w="28575" cap="sq">
              <a:solidFill>
                <a:srgbClr val="000000"/>
              </a:solidFill>
              <a:prstDash val="solid"/>
              <a:miter/>
            </a:ln>
          </p:spPr>
        </p:sp>
        <p:sp>
          <p:nvSpPr>
            <p:cNvPr id="9" name="TextBox 9"/>
            <p:cNvSpPr txBox="1"/>
            <p:nvPr/>
          </p:nvSpPr>
          <p:spPr>
            <a:xfrm>
              <a:off x="139700" y="168275"/>
              <a:ext cx="533400" cy="504825"/>
            </a:xfrm>
            <a:prstGeom prst="rect">
              <a:avLst/>
            </a:prstGeom>
          </p:spPr>
          <p:txBody>
            <a:bodyPr lIns="50800" tIns="50800" rIns="50800" bIns="50800" rtlCol="0" anchor="ctr"/>
            <a:lstStyle/>
            <a:p>
              <a:pPr marL="0" lvl="0" indent="0" algn="ctr">
                <a:lnSpc>
                  <a:spcPts val="2266"/>
                </a:lnSpc>
                <a:spcBef>
                  <a:spcPct val="0"/>
                </a:spcBef>
              </a:pPr>
              <a:endParaRPr/>
            </a:p>
          </p:txBody>
        </p:sp>
      </p:grpSp>
      <p:grpSp>
        <p:nvGrpSpPr>
          <p:cNvPr id="10" name="Group 10"/>
          <p:cNvGrpSpPr/>
          <p:nvPr/>
        </p:nvGrpSpPr>
        <p:grpSpPr>
          <a:xfrm>
            <a:off x="6764839" y="4617974"/>
            <a:ext cx="4758322" cy="4401003"/>
            <a:chOff x="0" y="0"/>
            <a:chExt cx="1253221" cy="1159112"/>
          </a:xfrm>
        </p:grpSpPr>
        <p:sp>
          <p:nvSpPr>
            <p:cNvPr id="11" name="Freeform 11"/>
            <p:cNvSpPr/>
            <p:nvPr/>
          </p:nvSpPr>
          <p:spPr>
            <a:xfrm>
              <a:off x="0" y="0"/>
              <a:ext cx="1253221" cy="1159112"/>
            </a:xfrm>
            <a:custGeom>
              <a:avLst/>
              <a:gdLst/>
              <a:ahLst/>
              <a:cxnLst/>
              <a:rect l="l" t="t" r="r" b="b"/>
              <a:pathLst>
                <a:path w="1253221" h="1159112">
                  <a:moveTo>
                    <a:pt x="0" y="0"/>
                  </a:moveTo>
                  <a:lnTo>
                    <a:pt x="1253221" y="0"/>
                  </a:lnTo>
                  <a:lnTo>
                    <a:pt x="1253221" y="1159112"/>
                  </a:lnTo>
                  <a:lnTo>
                    <a:pt x="0" y="1159112"/>
                  </a:lnTo>
                  <a:close/>
                </a:path>
              </a:pathLst>
            </a:custGeom>
            <a:solidFill>
              <a:srgbClr val="CCD2DC"/>
            </a:solidFill>
            <a:ln w="28575" cap="sq">
              <a:solidFill>
                <a:srgbClr val="000000"/>
              </a:solidFill>
              <a:prstDash val="solid"/>
              <a:miter/>
            </a:ln>
          </p:spPr>
        </p:sp>
        <p:sp>
          <p:nvSpPr>
            <p:cNvPr id="12" name="TextBox 12"/>
            <p:cNvSpPr txBox="1"/>
            <p:nvPr/>
          </p:nvSpPr>
          <p:spPr>
            <a:xfrm>
              <a:off x="0" y="-38100"/>
              <a:ext cx="1253221" cy="1197212"/>
            </a:xfrm>
            <a:prstGeom prst="rect">
              <a:avLst/>
            </a:prstGeom>
          </p:spPr>
          <p:txBody>
            <a:bodyPr lIns="50800" tIns="50800" rIns="50800" bIns="50800" rtlCol="0" anchor="ctr"/>
            <a:lstStyle/>
            <a:p>
              <a:pPr algn="ctr">
                <a:lnSpc>
                  <a:spcPts val="2659"/>
                </a:lnSpc>
              </a:pPr>
              <a:endParaRPr/>
            </a:p>
          </p:txBody>
        </p:sp>
      </p:grpSp>
      <p:sp>
        <p:nvSpPr>
          <p:cNvPr id="13" name="TextBox 13"/>
          <p:cNvSpPr txBox="1"/>
          <p:nvPr/>
        </p:nvSpPr>
        <p:spPr>
          <a:xfrm>
            <a:off x="7332351" y="5638800"/>
            <a:ext cx="3623298" cy="2648331"/>
          </a:xfrm>
          <a:prstGeom prst="rect">
            <a:avLst/>
          </a:prstGeom>
        </p:spPr>
        <p:txBody>
          <a:bodyPr lIns="0" tIns="0" rIns="0" bIns="0" rtlCol="0" anchor="t">
            <a:spAutoFit/>
          </a:bodyPr>
          <a:lstStyle/>
          <a:p>
            <a:pPr marL="0" lvl="0" indent="0" algn="just">
              <a:lnSpc>
                <a:spcPts val="2682"/>
              </a:lnSpc>
            </a:pPr>
            <a:r>
              <a:rPr lang="en-US" sz="1800" u="none" spc="36">
                <a:solidFill>
                  <a:srgbClr val="000000"/>
                </a:solidFill>
                <a:latin typeface="DM Sans"/>
                <a:ea typeface="DM Sans"/>
                <a:cs typeface="DM Sans"/>
                <a:sym typeface="DM Sans"/>
              </a:rPr>
              <a:t>Lorem ipsum dolor sit amet, consectetur adipiscing elit, sed do eiusmod tempor incididunt ut labore et dolore magna aliqua. Ut enim ad minim veniam, quis nostrud exercitation ullamco laboris nisi ut aliquip ex ea commodo consequat.</a:t>
            </a:r>
          </a:p>
        </p:txBody>
      </p:sp>
      <p:grpSp>
        <p:nvGrpSpPr>
          <p:cNvPr id="14" name="Group 14"/>
          <p:cNvGrpSpPr/>
          <p:nvPr/>
        </p:nvGrpSpPr>
        <p:grpSpPr>
          <a:xfrm>
            <a:off x="8618474" y="4092448"/>
            <a:ext cx="1051052" cy="1051052"/>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solidFill>
              <a:srgbClr val="CCD2DC"/>
            </a:solidFill>
            <a:ln w="28575" cap="sq">
              <a:solidFill>
                <a:srgbClr val="000000"/>
              </a:solidFill>
              <a:prstDash val="solid"/>
              <a:miter/>
            </a:ln>
          </p:spPr>
        </p:sp>
        <p:sp>
          <p:nvSpPr>
            <p:cNvPr id="16" name="TextBox 16"/>
            <p:cNvSpPr txBox="1"/>
            <p:nvPr/>
          </p:nvSpPr>
          <p:spPr>
            <a:xfrm>
              <a:off x="139700" y="168275"/>
              <a:ext cx="533400" cy="504825"/>
            </a:xfrm>
            <a:prstGeom prst="rect">
              <a:avLst/>
            </a:prstGeom>
          </p:spPr>
          <p:txBody>
            <a:bodyPr lIns="50800" tIns="50800" rIns="50800" bIns="50800" rtlCol="0" anchor="ctr"/>
            <a:lstStyle/>
            <a:p>
              <a:pPr marL="0" lvl="0" indent="0" algn="ctr">
                <a:lnSpc>
                  <a:spcPts val="2266"/>
                </a:lnSpc>
                <a:spcBef>
                  <a:spcPct val="0"/>
                </a:spcBef>
              </a:pPr>
              <a:endParaRPr/>
            </a:p>
          </p:txBody>
        </p:sp>
      </p:grpSp>
      <p:grpSp>
        <p:nvGrpSpPr>
          <p:cNvPr id="17" name="Group 17"/>
          <p:cNvGrpSpPr/>
          <p:nvPr/>
        </p:nvGrpSpPr>
        <p:grpSpPr>
          <a:xfrm>
            <a:off x="12094661" y="4617974"/>
            <a:ext cx="4758322" cy="4401003"/>
            <a:chOff x="0" y="0"/>
            <a:chExt cx="1253221" cy="1159112"/>
          </a:xfrm>
        </p:grpSpPr>
        <p:sp>
          <p:nvSpPr>
            <p:cNvPr id="18" name="Freeform 18"/>
            <p:cNvSpPr/>
            <p:nvPr/>
          </p:nvSpPr>
          <p:spPr>
            <a:xfrm>
              <a:off x="0" y="0"/>
              <a:ext cx="1253221" cy="1159112"/>
            </a:xfrm>
            <a:custGeom>
              <a:avLst/>
              <a:gdLst/>
              <a:ahLst/>
              <a:cxnLst/>
              <a:rect l="l" t="t" r="r" b="b"/>
              <a:pathLst>
                <a:path w="1253221" h="1159112">
                  <a:moveTo>
                    <a:pt x="0" y="0"/>
                  </a:moveTo>
                  <a:lnTo>
                    <a:pt x="1253221" y="0"/>
                  </a:lnTo>
                  <a:lnTo>
                    <a:pt x="1253221" y="1159112"/>
                  </a:lnTo>
                  <a:lnTo>
                    <a:pt x="0" y="1159112"/>
                  </a:lnTo>
                  <a:close/>
                </a:path>
              </a:pathLst>
            </a:custGeom>
            <a:solidFill>
              <a:srgbClr val="CCD2DC"/>
            </a:solidFill>
            <a:ln w="28575" cap="sq">
              <a:solidFill>
                <a:srgbClr val="000000"/>
              </a:solidFill>
              <a:prstDash val="solid"/>
              <a:miter/>
            </a:ln>
          </p:spPr>
        </p:sp>
        <p:sp>
          <p:nvSpPr>
            <p:cNvPr id="19" name="TextBox 19"/>
            <p:cNvSpPr txBox="1"/>
            <p:nvPr/>
          </p:nvSpPr>
          <p:spPr>
            <a:xfrm>
              <a:off x="0" y="-38100"/>
              <a:ext cx="1253221" cy="1197212"/>
            </a:xfrm>
            <a:prstGeom prst="rect">
              <a:avLst/>
            </a:prstGeom>
          </p:spPr>
          <p:txBody>
            <a:bodyPr lIns="50800" tIns="50800" rIns="50800" bIns="50800" rtlCol="0" anchor="ctr"/>
            <a:lstStyle/>
            <a:p>
              <a:pPr algn="ctr">
                <a:lnSpc>
                  <a:spcPts val="2659"/>
                </a:lnSpc>
              </a:pPr>
              <a:endParaRPr/>
            </a:p>
          </p:txBody>
        </p:sp>
      </p:grpSp>
      <p:sp>
        <p:nvSpPr>
          <p:cNvPr id="20" name="TextBox 20"/>
          <p:cNvSpPr txBox="1"/>
          <p:nvPr/>
        </p:nvSpPr>
        <p:spPr>
          <a:xfrm>
            <a:off x="12662173" y="5638800"/>
            <a:ext cx="3623298" cy="2648331"/>
          </a:xfrm>
          <a:prstGeom prst="rect">
            <a:avLst/>
          </a:prstGeom>
        </p:spPr>
        <p:txBody>
          <a:bodyPr lIns="0" tIns="0" rIns="0" bIns="0" rtlCol="0" anchor="t">
            <a:spAutoFit/>
          </a:bodyPr>
          <a:lstStyle/>
          <a:p>
            <a:pPr marL="0" lvl="0" indent="0" algn="just">
              <a:lnSpc>
                <a:spcPts val="2682"/>
              </a:lnSpc>
            </a:pPr>
            <a:r>
              <a:rPr lang="en-US" sz="1800" u="none" spc="36">
                <a:solidFill>
                  <a:srgbClr val="000000"/>
                </a:solidFill>
                <a:latin typeface="DM Sans"/>
                <a:ea typeface="DM Sans"/>
                <a:cs typeface="DM Sans"/>
                <a:sym typeface="DM Sans"/>
              </a:rPr>
              <a:t>Lorem ipsum dolor sit amet, consectetur adipiscing elit, sed do eiusmod tempor incididunt ut labore et dolore magna aliqua. Ut enim ad minim veniam, quis nostrud exercitation ullamco laboris nisi ut aliquip ex ea commodo consequat.</a:t>
            </a:r>
          </a:p>
        </p:txBody>
      </p:sp>
      <p:grpSp>
        <p:nvGrpSpPr>
          <p:cNvPr id="21" name="Group 21"/>
          <p:cNvGrpSpPr/>
          <p:nvPr/>
        </p:nvGrpSpPr>
        <p:grpSpPr>
          <a:xfrm>
            <a:off x="13948296" y="4092448"/>
            <a:ext cx="1051052" cy="1051052"/>
            <a:chOff x="0" y="0"/>
            <a:chExt cx="812800" cy="812800"/>
          </a:xfrm>
        </p:grpSpPr>
        <p:sp>
          <p:nvSpPr>
            <p:cNvPr id="22" name="Freeform 22"/>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solidFill>
              <a:srgbClr val="CCD2DC"/>
            </a:solidFill>
            <a:ln w="28575" cap="sq">
              <a:solidFill>
                <a:srgbClr val="000000"/>
              </a:solidFill>
              <a:prstDash val="solid"/>
              <a:miter/>
            </a:ln>
          </p:spPr>
        </p:sp>
        <p:sp>
          <p:nvSpPr>
            <p:cNvPr id="23" name="TextBox 23"/>
            <p:cNvSpPr txBox="1"/>
            <p:nvPr/>
          </p:nvSpPr>
          <p:spPr>
            <a:xfrm>
              <a:off x="139700" y="168275"/>
              <a:ext cx="533400" cy="504825"/>
            </a:xfrm>
            <a:prstGeom prst="rect">
              <a:avLst/>
            </a:prstGeom>
          </p:spPr>
          <p:txBody>
            <a:bodyPr lIns="50800" tIns="50800" rIns="50800" bIns="50800" rtlCol="0" anchor="ctr"/>
            <a:lstStyle/>
            <a:p>
              <a:pPr marL="0" lvl="0" indent="0" algn="ctr">
                <a:lnSpc>
                  <a:spcPts val="2266"/>
                </a:lnSpc>
                <a:spcBef>
                  <a:spcPct val="0"/>
                </a:spcBef>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CD2DC"/>
        </a:solidFill>
        <a:effectLst/>
      </p:bgPr>
    </p:bg>
    <p:spTree>
      <p:nvGrpSpPr>
        <p:cNvPr id="1" name=""/>
        <p:cNvGrpSpPr/>
        <p:nvPr/>
      </p:nvGrpSpPr>
      <p:grpSpPr>
        <a:xfrm>
          <a:off x="0" y="0"/>
          <a:ext cx="0" cy="0"/>
          <a:chOff x="0" y="0"/>
          <a:chExt cx="0" cy="0"/>
        </a:xfrm>
      </p:grpSpPr>
      <p:grpSp>
        <p:nvGrpSpPr>
          <p:cNvPr id="2" name="Group 2"/>
          <p:cNvGrpSpPr/>
          <p:nvPr/>
        </p:nvGrpSpPr>
        <p:grpSpPr>
          <a:xfrm>
            <a:off x="665576" y="581778"/>
            <a:ext cx="16956848" cy="9123443"/>
            <a:chOff x="0" y="0"/>
            <a:chExt cx="4466001" cy="2402882"/>
          </a:xfrm>
        </p:grpSpPr>
        <p:sp>
          <p:nvSpPr>
            <p:cNvPr id="3" name="Freeform 3"/>
            <p:cNvSpPr/>
            <p:nvPr/>
          </p:nvSpPr>
          <p:spPr>
            <a:xfrm>
              <a:off x="0" y="0"/>
              <a:ext cx="4466001" cy="2402882"/>
            </a:xfrm>
            <a:custGeom>
              <a:avLst/>
              <a:gdLst/>
              <a:ahLst/>
              <a:cxnLst/>
              <a:rect l="l" t="t" r="r" b="b"/>
              <a:pathLst>
                <a:path w="4466001" h="2402882">
                  <a:moveTo>
                    <a:pt x="0" y="0"/>
                  </a:moveTo>
                  <a:lnTo>
                    <a:pt x="4466001" y="0"/>
                  </a:lnTo>
                  <a:lnTo>
                    <a:pt x="4466001" y="2402882"/>
                  </a:lnTo>
                  <a:lnTo>
                    <a:pt x="0" y="2402882"/>
                  </a:lnTo>
                  <a:close/>
                </a:path>
              </a:pathLst>
            </a:custGeom>
            <a:solidFill>
              <a:srgbClr val="F1F1F1"/>
            </a:solidFill>
            <a:ln w="28575" cap="sq">
              <a:solidFill>
                <a:srgbClr val="000000"/>
              </a:solidFill>
              <a:prstDash val="solid"/>
              <a:miter/>
            </a:ln>
          </p:spPr>
        </p:sp>
        <p:sp>
          <p:nvSpPr>
            <p:cNvPr id="4" name="TextBox 4"/>
            <p:cNvSpPr txBox="1"/>
            <p:nvPr/>
          </p:nvSpPr>
          <p:spPr>
            <a:xfrm>
              <a:off x="0" y="-38100"/>
              <a:ext cx="4466001" cy="2440982"/>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1371600" y="2476500"/>
            <a:ext cx="14782800" cy="5711179"/>
          </a:xfrm>
          <a:prstGeom prst="rect">
            <a:avLst/>
          </a:prstGeom>
        </p:spPr>
        <p:txBody>
          <a:bodyPr wrap="square" lIns="0" tIns="0" rIns="0" bIns="0" rtlCol="0" anchor="t">
            <a:spAutoFit/>
          </a:bodyPr>
          <a:lstStyle/>
          <a:p>
            <a:pPr>
              <a:lnSpc>
                <a:spcPct val="150000"/>
              </a:lnSpc>
            </a:pPr>
            <a:r>
              <a:rPr lang="en-US" sz="2500" b="1" dirty="0"/>
              <a:t>Low-Resource Language (Burmese)</a:t>
            </a:r>
          </a:p>
          <a:p>
            <a:pPr>
              <a:lnSpc>
                <a:spcPct val="150000"/>
              </a:lnSpc>
              <a:buFont typeface="Arial" panose="020B0604020202020204" pitchFamily="34" charset="0"/>
              <a:buChar char="•"/>
            </a:pPr>
            <a:r>
              <a:rPr lang="en-US" sz="2500" dirty="0"/>
              <a:t>Limited datasets, research, and tools available.</a:t>
            </a:r>
          </a:p>
          <a:p>
            <a:pPr>
              <a:lnSpc>
                <a:spcPct val="150000"/>
              </a:lnSpc>
              <a:buFont typeface="Arial" panose="020B0604020202020204" pitchFamily="34" charset="0"/>
              <a:buChar char="•"/>
            </a:pPr>
            <a:r>
              <a:rPr lang="en-US" sz="2500" dirty="0"/>
              <a:t>Few pre-trained NLP models and tokenizers for Burmese.</a:t>
            </a:r>
          </a:p>
          <a:p>
            <a:pPr>
              <a:lnSpc>
                <a:spcPct val="150000"/>
              </a:lnSpc>
            </a:pPr>
            <a:r>
              <a:rPr lang="en-US" sz="2500" b="1" dirty="0"/>
              <a:t>Data Scarcity</a:t>
            </a:r>
          </a:p>
          <a:p>
            <a:pPr>
              <a:lnSpc>
                <a:spcPct val="150000"/>
              </a:lnSpc>
              <a:buFont typeface="Arial" panose="020B0604020202020204" pitchFamily="34" charset="0"/>
              <a:buChar char="•"/>
            </a:pPr>
            <a:r>
              <a:rPr lang="en-US" sz="2500" dirty="0"/>
              <a:t>Lack of labeled scam and non-scam messages for model training.</a:t>
            </a:r>
          </a:p>
          <a:p>
            <a:pPr>
              <a:lnSpc>
                <a:spcPct val="150000"/>
              </a:lnSpc>
              <a:buFont typeface="Arial" panose="020B0604020202020204" pitchFamily="34" charset="0"/>
              <a:buChar char="•"/>
            </a:pPr>
            <a:r>
              <a:rPr lang="en-US" sz="2500" dirty="0"/>
              <a:t>Difficult to find diverse scam samples for better generalization.</a:t>
            </a:r>
          </a:p>
          <a:p>
            <a:pPr>
              <a:lnSpc>
                <a:spcPct val="150000"/>
              </a:lnSpc>
            </a:pPr>
            <a:r>
              <a:rPr lang="en-US" sz="2500" b="1" dirty="0"/>
              <a:t>Generalization Issues</a:t>
            </a:r>
          </a:p>
          <a:p>
            <a:pPr>
              <a:lnSpc>
                <a:spcPct val="150000"/>
              </a:lnSpc>
              <a:buFont typeface="Arial" panose="020B0604020202020204" pitchFamily="34" charset="0"/>
              <a:buChar char="•"/>
            </a:pPr>
            <a:r>
              <a:rPr lang="en-US" sz="2500" b="1" dirty="0"/>
              <a:t>Class Imbalance:</a:t>
            </a:r>
            <a:r>
              <a:rPr lang="en-US" sz="2500" dirty="0"/>
              <a:t> More non-fraudulent messages than scam messages, leading to bias.</a:t>
            </a:r>
          </a:p>
          <a:p>
            <a:pPr>
              <a:lnSpc>
                <a:spcPct val="150000"/>
              </a:lnSpc>
              <a:buFont typeface="Arial" panose="020B0604020202020204" pitchFamily="34" charset="0"/>
              <a:buChar char="•"/>
            </a:pPr>
            <a:r>
              <a:rPr lang="en-US" sz="2500" b="1" dirty="0"/>
              <a:t>Limited Labeled Data:</a:t>
            </a:r>
            <a:r>
              <a:rPr lang="en-US" sz="2500" dirty="0"/>
              <a:t> Hard to train models effectively with small datasets.</a:t>
            </a:r>
          </a:p>
          <a:p>
            <a:pPr>
              <a:lnSpc>
                <a:spcPct val="150000"/>
              </a:lnSpc>
              <a:buFont typeface="Arial" panose="020B0604020202020204" pitchFamily="34" charset="0"/>
              <a:buChar char="•"/>
            </a:pPr>
            <a:r>
              <a:rPr lang="en-US" sz="2500" b="1" dirty="0"/>
              <a:t>Scam Variability:</a:t>
            </a:r>
            <a:r>
              <a:rPr lang="en-US" sz="2500" dirty="0"/>
              <a:t> Difficult to generalize across different scam tactics and formats.</a:t>
            </a:r>
          </a:p>
        </p:txBody>
      </p:sp>
      <p:sp>
        <p:nvSpPr>
          <p:cNvPr id="7" name="TextBox 7"/>
          <p:cNvSpPr txBox="1"/>
          <p:nvPr/>
        </p:nvSpPr>
        <p:spPr>
          <a:xfrm>
            <a:off x="1087024" y="1039666"/>
            <a:ext cx="16535400" cy="1107996"/>
          </a:xfrm>
          <a:prstGeom prst="rect">
            <a:avLst/>
          </a:prstGeom>
        </p:spPr>
        <p:txBody>
          <a:bodyPr wrap="square" lIns="0" tIns="0" rIns="0" bIns="0" rtlCol="0" anchor="t">
            <a:spAutoFit/>
          </a:bodyPr>
          <a:lstStyle/>
          <a:p>
            <a:r>
              <a:rPr lang="en-SG" sz="7200" b="1" dirty="0"/>
              <a:t>Challenges</a:t>
            </a:r>
            <a:endParaRPr lang="en-SG" sz="7200" dirty="0"/>
          </a:p>
        </p:txBody>
      </p:sp>
    </p:spTree>
    <p:extLst>
      <p:ext uri="{BB962C8B-B14F-4D97-AF65-F5344CB8AC3E}">
        <p14:creationId xmlns:p14="http://schemas.microsoft.com/office/powerpoint/2010/main" val="3406198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CD2DC"/>
        </a:solidFill>
        <a:effectLst/>
      </p:bgPr>
    </p:bg>
    <p:spTree>
      <p:nvGrpSpPr>
        <p:cNvPr id="1" name=""/>
        <p:cNvGrpSpPr/>
        <p:nvPr/>
      </p:nvGrpSpPr>
      <p:grpSpPr>
        <a:xfrm>
          <a:off x="0" y="0"/>
          <a:ext cx="0" cy="0"/>
          <a:chOff x="0" y="0"/>
          <a:chExt cx="0" cy="0"/>
        </a:xfrm>
      </p:grpSpPr>
      <p:grpSp>
        <p:nvGrpSpPr>
          <p:cNvPr id="2" name="Group 2"/>
          <p:cNvGrpSpPr/>
          <p:nvPr/>
        </p:nvGrpSpPr>
        <p:grpSpPr>
          <a:xfrm>
            <a:off x="665576" y="581778"/>
            <a:ext cx="16956848" cy="9123443"/>
            <a:chOff x="0" y="0"/>
            <a:chExt cx="4466001" cy="2402882"/>
          </a:xfrm>
        </p:grpSpPr>
        <p:sp>
          <p:nvSpPr>
            <p:cNvPr id="3" name="Freeform 3"/>
            <p:cNvSpPr/>
            <p:nvPr/>
          </p:nvSpPr>
          <p:spPr>
            <a:xfrm>
              <a:off x="0" y="0"/>
              <a:ext cx="4466001" cy="2402882"/>
            </a:xfrm>
            <a:custGeom>
              <a:avLst/>
              <a:gdLst/>
              <a:ahLst/>
              <a:cxnLst/>
              <a:rect l="l" t="t" r="r" b="b"/>
              <a:pathLst>
                <a:path w="4466001" h="2402882">
                  <a:moveTo>
                    <a:pt x="0" y="0"/>
                  </a:moveTo>
                  <a:lnTo>
                    <a:pt x="4466001" y="0"/>
                  </a:lnTo>
                  <a:lnTo>
                    <a:pt x="4466001" y="2402882"/>
                  </a:lnTo>
                  <a:lnTo>
                    <a:pt x="0" y="2402882"/>
                  </a:lnTo>
                  <a:close/>
                </a:path>
              </a:pathLst>
            </a:custGeom>
            <a:solidFill>
              <a:srgbClr val="F1F1F1"/>
            </a:solidFill>
            <a:ln w="28575" cap="sq">
              <a:solidFill>
                <a:srgbClr val="000000"/>
              </a:solidFill>
              <a:prstDash val="solid"/>
              <a:miter/>
            </a:ln>
          </p:spPr>
        </p:sp>
        <p:sp>
          <p:nvSpPr>
            <p:cNvPr id="4" name="TextBox 4"/>
            <p:cNvSpPr txBox="1"/>
            <p:nvPr/>
          </p:nvSpPr>
          <p:spPr>
            <a:xfrm>
              <a:off x="0" y="-38100"/>
              <a:ext cx="4466001" cy="2440982"/>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4038600" y="4043123"/>
            <a:ext cx="11049000" cy="1107996"/>
          </a:xfrm>
          <a:prstGeom prst="rect">
            <a:avLst/>
          </a:prstGeom>
        </p:spPr>
        <p:txBody>
          <a:bodyPr wrap="square" lIns="0" tIns="0" rIns="0" bIns="0" rtlCol="0" anchor="t">
            <a:spAutoFit/>
          </a:bodyPr>
          <a:lstStyle/>
          <a:p>
            <a:pPr algn="ctr"/>
            <a:r>
              <a:rPr lang="en-SG" sz="7200" b="1" dirty="0"/>
              <a:t>Literature Review Summary</a:t>
            </a:r>
            <a:endParaRPr lang="en-SG" sz="7200" dirty="0"/>
          </a:p>
        </p:txBody>
      </p:sp>
    </p:spTree>
    <p:extLst>
      <p:ext uri="{BB962C8B-B14F-4D97-AF65-F5344CB8AC3E}">
        <p14:creationId xmlns:p14="http://schemas.microsoft.com/office/powerpoint/2010/main" val="3951784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CD2DC"/>
        </a:solidFill>
        <a:effectLst/>
      </p:bgPr>
    </p:bg>
    <p:spTree>
      <p:nvGrpSpPr>
        <p:cNvPr id="1" name=""/>
        <p:cNvGrpSpPr/>
        <p:nvPr/>
      </p:nvGrpSpPr>
      <p:grpSpPr>
        <a:xfrm>
          <a:off x="0" y="0"/>
          <a:ext cx="0" cy="0"/>
          <a:chOff x="0" y="0"/>
          <a:chExt cx="0" cy="0"/>
        </a:xfrm>
      </p:grpSpPr>
      <p:grpSp>
        <p:nvGrpSpPr>
          <p:cNvPr id="2" name="Group 2"/>
          <p:cNvGrpSpPr/>
          <p:nvPr/>
        </p:nvGrpSpPr>
        <p:grpSpPr>
          <a:xfrm>
            <a:off x="665576" y="581778"/>
            <a:ext cx="16956848" cy="9123443"/>
            <a:chOff x="0" y="0"/>
            <a:chExt cx="4466001" cy="2402882"/>
          </a:xfrm>
        </p:grpSpPr>
        <p:sp>
          <p:nvSpPr>
            <p:cNvPr id="3" name="Freeform 3"/>
            <p:cNvSpPr/>
            <p:nvPr/>
          </p:nvSpPr>
          <p:spPr>
            <a:xfrm>
              <a:off x="0" y="0"/>
              <a:ext cx="4466001" cy="2402882"/>
            </a:xfrm>
            <a:custGeom>
              <a:avLst/>
              <a:gdLst/>
              <a:ahLst/>
              <a:cxnLst/>
              <a:rect l="l" t="t" r="r" b="b"/>
              <a:pathLst>
                <a:path w="4466001" h="2402882">
                  <a:moveTo>
                    <a:pt x="0" y="0"/>
                  </a:moveTo>
                  <a:lnTo>
                    <a:pt x="4466001" y="0"/>
                  </a:lnTo>
                  <a:lnTo>
                    <a:pt x="4466001" y="2402882"/>
                  </a:lnTo>
                  <a:lnTo>
                    <a:pt x="0" y="2402882"/>
                  </a:lnTo>
                  <a:close/>
                </a:path>
              </a:pathLst>
            </a:custGeom>
            <a:solidFill>
              <a:srgbClr val="F1F1F1"/>
            </a:solidFill>
            <a:ln w="28575" cap="sq">
              <a:solidFill>
                <a:srgbClr val="000000"/>
              </a:solidFill>
              <a:prstDash val="solid"/>
              <a:miter/>
            </a:ln>
          </p:spPr>
        </p:sp>
        <p:sp>
          <p:nvSpPr>
            <p:cNvPr id="4" name="TextBox 4"/>
            <p:cNvSpPr txBox="1"/>
            <p:nvPr/>
          </p:nvSpPr>
          <p:spPr>
            <a:xfrm>
              <a:off x="0" y="-38100"/>
              <a:ext cx="4466001" cy="2440982"/>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1353724" y="1650524"/>
            <a:ext cx="16002000" cy="8300734"/>
          </a:xfrm>
          <a:prstGeom prst="rect">
            <a:avLst/>
          </a:prstGeom>
        </p:spPr>
        <p:txBody>
          <a:bodyPr wrap="square" lIns="0" tIns="0" rIns="0" bIns="0" rtlCol="0" anchor="t">
            <a:spAutoFit/>
          </a:bodyPr>
          <a:lstStyle/>
          <a:p>
            <a:pPr algn="l">
              <a:lnSpc>
                <a:spcPct val="150000"/>
              </a:lnSpc>
              <a:buFont typeface="Arial" panose="020B0604020202020204" pitchFamily="34" charset="0"/>
              <a:buChar char="•"/>
            </a:pPr>
            <a:r>
              <a:rPr lang="en-SG" sz="2000" b="1" i="0" dirty="0">
                <a:effectLst/>
              </a:rPr>
              <a:t>Bangladesh SMS Fraud Detection</a:t>
            </a:r>
            <a:r>
              <a:rPr lang="en-SG" sz="2000" b="0" i="0" dirty="0">
                <a:effectLst/>
              </a:rPr>
              <a:t>:</a:t>
            </a:r>
          </a:p>
          <a:p>
            <a:pPr marL="742950" lvl="1" indent="-285750" algn="l">
              <a:lnSpc>
                <a:spcPct val="150000"/>
              </a:lnSpc>
              <a:buFont typeface="Arial" panose="020B0604020202020204" pitchFamily="34" charset="0"/>
              <a:buChar char="•"/>
            </a:pPr>
            <a:r>
              <a:rPr lang="en-SG" sz="2000" b="1" i="0" dirty="0">
                <a:effectLst/>
              </a:rPr>
              <a:t>Method</a:t>
            </a:r>
            <a:r>
              <a:rPr lang="en-SG" sz="2000" b="0" i="0" dirty="0">
                <a:effectLst/>
              </a:rPr>
              <a:t>: Collected 500 SMS samples (50% manually </a:t>
            </a:r>
            <a:r>
              <a:rPr lang="en-SG" sz="2000" b="0" i="0" dirty="0" err="1">
                <a:effectLst/>
              </a:rPr>
              <a:t>labeled</a:t>
            </a:r>
            <a:r>
              <a:rPr lang="en-SG" sz="2000" b="0" i="0" dirty="0">
                <a:effectLst/>
              </a:rPr>
              <a:t>, 50% via unsupervised learning).</a:t>
            </a:r>
          </a:p>
          <a:p>
            <a:pPr marL="742950" lvl="1" indent="-285750" algn="l">
              <a:lnSpc>
                <a:spcPct val="150000"/>
              </a:lnSpc>
              <a:buFont typeface="Arial" panose="020B0604020202020204" pitchFamily="34" charset="0"/>
              <a:buChar char="•"/>
            </a:pPr>
            <a:r>
              <a:rPr lang="en-SG" sz="2000" b="1" i="0" dirty="0">
                <a:effectLst/>
              </a:rPr>
              <a:t>Key Insight</a:t>
            </a:r>
            <a:r>
              <a:rPr lang="en-SG" sz="2000" b="0" i="0" dirty="0">
                <a:effectLst/>
              </a:rPr>
              <a:t>: Manual labelling is critical for identifying scam features (e.g., urgency, fake links) in low-resource languages.</a:t>
            </a:r>
          </a:p>
          <a:p>
            <a:pPr marL="742950" lvl="1" indent="-285750" algn="l">
              <a:lnSpc>
                <a:spcPct val="150000"/>
              </a:lnSpc>
              <a:buFont typeface="Arial" panose="020B0604020202020204" pitchFamily="34" charset="0"/>
              <a:buChar char="•"/>
            </a:pPr>
            <a:r>
              <a:rPr lang="en-SG" sz="2000" b="1" i="0" dirty="0">
                <a:effectLst/>
              </a:rPr>
              <a:t>Relevance</a:t>
            </a:r>
            <a:r>
              <a:rPr lang="en-SG" sz="2000" b="0" i="0" dirty="0">
                <a:effectLst/>
              </a:rPr>
              <a:t>: Adopt a hybrid labelling strategy: Start with manual annotation for 100–500 Burmese scam messages, then use unsupervised clustering (e.g., K-means) to label remaining data.</a:t>
            </a:r>
          </a:p>
          <a:p>
            <a:pPr algn="l">
              <a:lnSpc>
                <a:spcPct val="150000"/>
              </a:lnSpc>
              <a:buFont typeface="Arial" panose="020B0604020202020204" pitchFamily="34" charset="0"/>
              <a:buChar char="•"/>
            </a:pPr>
            <a:r>
              <a:rPr lang="en-SG" sz="2000" b="1" i="0" dirty="0">
                <a:effectLst/>
              </a:rPr>
              <a:t>Bank Account Fraud (BAF) Dataset</a:t>
            </a:r>
            <a:r>
              <a:rPr lang="en-SG" sz="2000" b="0" i="0" dirty="0">
                <a:effectLst/>
              </a:rPr>
              <a:t>:</a:t>
            </a:r>
          </a:p>
          <a:p>
            <a:pPr marL="742950" lvl="1" indent="-285750" algn="l">
              <a:lnSpc>
                <a:spcPct val="150000"/>
              </a:lnSpc>
              <a:buFont typeface="Arial" panose="020B0604020202020204" pitchFamily="34" charset="0"/>
              <a:buChar char="•"/>
            </a:pPr>
            <a:r>
              <a:rPr lang="en-SG" sz="2000" b="1" i="0" dirty="0">
                <a:effectLst/>
              </a:rPr>
              <a:t>Method</a:t>
            </a:r>
            <a:r>
              <a:rPr lang="en-SG" sz="2000" b="0" i="0" dirty="0">
                <a:effectLst/>
              </a:rPr>
              <a:t>: Generated synthetic fraud data using GAN(</a:t>
            </a:r>
            <a:r>
              <a:rPr lang="en-SG" sz="2000" b="0" i="0" dirty="0">
                <a:solidFill>
                  <a:srgbClr val="001D35"/>
                </a:solidFill>
                <a:effectLst/>
              </a:rPr>
              <a:t>Generative Adversarial Network)</a:t>
            </a:r>
            <a:r>
              <a:rPr lang="en-SG" sz="2000" b="0" i="0" dirty="0">
                <a:effectLst/>
              </a:rPr>
              <a:t>, addressing class imbalance and temporal dynamics.</a:t>
            </a:r>
          </a:p>
          <a:p>
            <a:pPr marL="742950" lvl="1" indent="-285750" algn="l">
              <a:lnSpc>
                <a:spcPct val="150000"/>
              </a:lnSpc>
              <a:buFont typeface="Arial" panose="020B0604020202020204" pitchFamily="34" charset="0"/>
              <a:buChar char="•"/>
            </a:pPr>
            <a:r>
              <a:rPr lang="en-SG" sz="2000" b="1" i="0" dirty="0">
                <a:effectLst/>
              </a:rPr>
              <a:t>Key Insight</a:t>
            </a:r>
            <a:r>
              <a:rPr lang="en-SG" sz="2000" b="0" i="0" dirty="0">
                <a:effectLst/>
              </a:rPr>
              <a:t>: Synthetic data preserves privacy while mimicking real-world fraud patterns (e.g., impersonation, fake accounts).</a:t>
            </a:r>
          </a:p>
          <a:p>
            <a:pPr marL="742950" lvl="1" indent="-285750" algn="l">
              <a:lnSpc>
                <a:spcPct val="150000"/>
              </a:lnSpc>
              <a:buFont typeface="Arial" panose="020B0604020202020204" pitchFamily="34" charset="0"/>
              <a:buChar char="•"/>
            </a:pPr>
            <a:r>
              <a:rPr lang="en-SG" sz="2000" b="1" i="0" dirty="0">
                <a:effectLst/>
              </a:rPr>
              <a:t>Relevance</a:t>
            </a:r>
            <a:r>
              <a:rPr lang="en-SG" sz="2000" b="0" i="0" dirty="0">
                <a:effectLst/>
              </a:rPr>
              <a:t>: Use template-based generation for Burmese scams (e.g., “You won [amount]! Click [link]”) to augment limited labelled data.</a:t>
            </a:r>
          </a:p>
          <a:p>
            <a:pPr algn="l">
              <a:lnSpc>
                <a:spcPct val="150000"/>
              </a:lnSpc>
              <a:buFont typeface="Arial" panose="020B0604020202020204" pitchFamily="34" charset="0"/>
              <a:buChar char="•"/>
            </a:pPr>
            <a:r>
              <a:rPr lang="en-SG" sz="2000" b="1" i="0" dirty="0" err="1">
                <a:effectLst/>
              </a:rPr>
              <a:t>myXNLI</a:t>
            </a:r>
            <a:r>
              <a:rPr lang="en-SG" sz="2000" b="1" i="0" dirty="0">
                <a:effectLst/>
              </a:rPr>
              <a:t> Dataset</a:t>
            </a:r>
            <a:r>
              <a:rPr lang="en-SG" sz="2000" b="0" i="0" dirty="0">
                <a:effectLst/>
              </a:rPr>
              <a:t>:</a:t>
            </a:r>
          </a:p>
          <a:p>
            <a:pPr marL="742950" lvl="1" indent="-285750" algn="l">
              <a:lnSpc>
                <a:spcPct val="150000"/>
              </a:lnSpc>
              <a:buFont typeface="Arial" panose="020B0604020202020204" pitchFamily="34" charset="0"/>
              <a:buChar char="•"/>
            </a:pPr>
            <a:r>
              <a:rPr lang="en-SG" sz="2000" b="1" i="0" dirty="0">
                <a:effectLst/>
              </a:rPr>
              <a:t>Method</a:t>
            </a:r>
            <a:r>
              <a:rPr lang="en-SG" sz="2000" b="0" i="0" dirty="0">
                <a:effectLst/>
              </a:rPr>
              <a:t>: Translated English NLI datasets to Burmese and fine-tuned multilingual models (</a:t>
            </a:r>
            <a:r>
              <a:rPr lang="en-SG" sz="2000" b="0" i="0" dirty="0" err="1">
                <a:effectLst/>
              </a:rPr>
              <a:t>mBERT</a:t>
            </a:r>
            <a:r>
              <a:rPr lang="en-SG" sz="2000" b="0" i="0" dirty="0">
                <a:effectLst/>
              </a:rPr>
              <a:t>, XLM-R).</a:t>
            </a:r>
          </a:p>
          <a:p>
            <a:pPr marL="742950" lvl="1" indent="-285750" algn="l">
              <a:lnSpc>
                <a:spcPct val="150000"/>
              </a:lnSpc>
              <a:buFont typeface="Arial" panose="020B0604020202020204" pitchFamily="34" charset="0"/>
              <a:buChar char="•"/>
            </a:pPr>
            <a:r>
              <a:rPr lang="en-SG" sz="2000" b="1" i="0" dirty="0">
                <a:effectLst/>
              </a:rPr>
              <a:t>Key Insight</a:t>
            </a:r>
            <a:r>
              <a:rPr lang="en-SG" sz="2000" b="0" i="0" dirty="0">
                <a:effectLst/>
              </a:rPr>
              <a:t>: Cross-lingual transfer learning improves performance when labelled data is scarce.</a:t>
            </a:r>
          </a:p>
          <a:p>
            <a:pPr marL="742950" lvl="1" indent="-285750" algn="l">
              <a:lnSpc>
                <a:spcPct val="150000"/>
              </a:lnSpc>
              <a:buFont typeface="Arial" panose="020B0604020202020204" pitchFamily="34" charset="0"/>
              <a:buChar char="•"/>
            </a:pPr>
            <a:r>
              <a:rPr lang="en-SG" sz="2000" b="1" i="0" dirty="0">
                <a:effectLst/>
              </a:rPr>
              <a:t>Relevance</a:t>
            </a:r>
            <a:r>
              <a:rPr lang="en-SG" sz="2000" b="0" i="0" dirty="0">
                <a:effectLst/>
              </a:rPr>
              <a:t>: Translate English scam templates (e.g., phishing emails) to Burmese for training data expansion.</a:t>
            </a:r>
          </a:p>
          <a:p>
            <a:pPr rtl="0" fontAlgn="ctr">
              <a:lnSpc>
                <a:spcPct val="150000"/>
              </a:lnSpc>
              <a:spcBef>
                <a:spcPts val="0"/>
              </a:spcBef>
              <a:spcAft>
                <a:spcPts val="300"/>
              </a:spcAft>
              <a:buFont typeface="Arial" panose="020B0604020202020204" pitchFamily="34" charset="0"/>
              <a:buChar char="•"/>
            </a:pPr>
            <a:r>
              <a:rPr lang="en-SG" sz="2000" b="1" dirty="0">
                <a:effectLst/>
              </a:rPr>
              <a:t>Key Takeaways:</a:t>
            </a:r>
            <a:endParaRPr lang="en-SG" sz="2000" dirty="0">
              <a:effectLst/>
            </a:endParaRPr>
          </a:p>
          <a:p>
            <a:pPr marL="742950" lvl="1" indent="-285750" rtl="0" fontAlgn="ctr">
              <a:lnSpc>
                <a:spcPct val="150000"/>
              </a:lnSpc>
              <a:spcBef>
                <a:spcPts val="0"/>
              </a:spcBef>
              <a:spcAft>
                <a:spcPts val="0"/>
              </a:spcAft>
              <a:buFont typeface="Courier New" panose="02070309020205020404" pitchFamily="49" charset="0"/>
              <a:buChar char="o"/>
            </a:pPr>
            <a:r>
              <a:rPr lang="en-SG" sz="2000" dirty="0">
                <a:effectLst/>
              </a:rPr>
              <a:t>Manual labelling is essential for understanding features in low-resource languages.</a:t>
            </a:r>
          </a:p>
          <a:p>
            <a:pPr marL="742950" lvl="1" indent="-285750" rtl="0" fontAlgn="ctr">
              <a:lnSpc>
                <a:spcPct val="150000"/>
              </a:lnSpc>
              <a:spcBef>
                <a:spcPts val="0"/>
              </a:spcBef>
              <a:spcAft>
                <a:spcPts val="0"/>
              </a:spcAft>
              <a:buFont typeface="Courier New" panose="02070309020205020404" pitchFamily="49" charset="0"/>
              <a:buChar char="o"/>
            </a:pPr>
            <a:r>
              <a:rPr lang="en-SG" sz="2000" dirty="0">
                <a:effectLst/>
              </a:rPr>
              <a:t>Data augmentation techniques like back-translation and synonym replacement can help generate more training data.</a:t>
            </a:r>
          </a:p>
          <a:p>
            <a:pPr marL="742950" lvl="1" indent="-285750" rtl="0" fontAlgn="ctr">
              <a:lnSpc>
                <a:spcPct val="150000"/>
              </a:lnSpc>
              <a:spcBef>
                <a:spcPts val="0"/>
              </a:spcBef>
              <a:spcAft>
                <a:spcPts val="0"/>
              </a:spcAft>
              <a:buFont typeface="Courier New" panose="02070309020205020404" pitchFamily="49" charset="0"/>
              <a:buChar char="o"/>
            </a:pPr>
            <a:r>
              <a:rPr lang="en-SG" sz="2000" dirty="0">
                <a:effectLst/>
              </a:rPr>
              <a:t>Privacy-preserving synthetic datasets can be useful for evaluating fraud detection models.</a:t>
            </a:r>
          </a:p>
          <a:p>
            <a:pPr marL="742950" lvl="1" indent="-285750" algn="l">
              <a:lnSpc>
                <a:spcPct val="150000"/>
              </a:lnSpc>
              <a:buFont typeface="Arial" panose="020B0604020202020204" pitchFamily="34" charset="0"/>
              <a:buChar char="•"/>
            </a:pPr>
            <a:endParaRPr lang="en-SG" sz="2000" b="0" i="0" dirty="0">
              <a:effectLst/>
            </a:endParaRPr>
          </a:p>
        </p:txBody>
      </p:sp>
      <p:sp>
        <p:nvSpPr>
          <p:cNvPr id="7" name="TextBox 7"/>
          <p:cNvSpPr txBox="1"/>
          <p:nvPr/>
        </p:nvSpPr>
        <p:spPr>
          <a:xfrm>
            <a:off x="1087024" y="723900"/>
            <a:ext cx="16535400" cy="769441"/>
          </a:xfrm>
          <a:prstGeom prst="rect">
            <a:avLst/>
          </a:prstGeom>
        </p:spPr>
        <p:txBody>
          <a:bodyPr wrap="square" lIns="0" tIns="0" rIns="0" bIns="0" rtlCol="0" anchor="t">
            <a:spAutoFit/>
          </a:bodyPr>
          <a:lstStyle/>
          <a:p>
            <a:pPr algn="l"/>
            <a:r>
              <a:rPr lang="en-SG" sz="5000" b="1" i="0" dirty="0">
                <a:effectLst/>
                <a:latin typeface="+mj-lt"/>
              </a:rPr>
              <a:t>Data Collection &amp; Low-Resource Challenges</a:t>
            </a:r>
          </a:p>
        </p:txBody>
      </p:sp>
    </p:spTree>
    <p:extLst>
      <p:ext uri="{BB962C8B-B14F-4D97-AF65-F5344CB8AC3E}">
        <p14:creationId xmlns:p14="http://schemas.microsoft.com/office/powerpoint/2010/main" val="3021447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CCD2DC"/>
        </a:solidFill>
        <a:effectLst/>
      </p:bgPr>
    </p:bg>
    <p:spTree>
      <p:nvGrpSpPr>
        <p:cNvPr id="1" name=""/>
        <p:cNvGrpSpPr/>
        <p:nvPr/>
      </p:nvGrpSpPr>
      <p:grpSpPr>
        <a:xfrm>
          <a:off x="0" y="0"/>
          <a:ext cx="0" cy="0"/>
          <a:chOff x="0" y="0"/>
          <a:chExt cx="0" cy="0"/>
        </a:xfrm>
      </p:grpSpPr>
      <p:grpSp>
        <p:nvGrpSpPr>
          <p:cNvPr id="2" name="Group 2"/>
          <p:cNvGrpSpPr/>
          <p:nvPr/>
        </p:nvGrpSpPr>
        <p:grpSpPr>
          <a:xfrm>
            <a:off x="665576" y="581778"/>
            <a:ext cx="16956848" cy="9123443"/>
            <a:chOff x="0" y="0"/>
            <a:chExt cx="4466001" cy="2402882"/>
          </a:xfrm>
        </p:grpSpPr>
        <p:sp>
          <p:nvSpPr>
            <p:cNvPr id="3" name="Freeform 3"/>
            <p:cNvSpPr/>
            <p:nvPr/>
          </p:nvSpPr>
          <p:spPr>
            <a:xfrm>
              <a:off x="0" y="0"/>
              <a:ext cx="4466001" cy="2402882"/>
            </a:xfrm>
            <a:custGeom>
              <a:avLst/>
              <a:gdLst/>
              <a:ahLst/>
              <a:cxnLst/>
              <a:rect l="l" t="t" r="r" b="b"/>
              <a:pathLst>
                <a:path w="4466001" h="2402882">
                  <a:moveTo>
                    <a:pt x="0" y="0"/>
                  </a:moveTo>
                  <a:lnTo>
                    <a:pt x="4466001" y="0"/>
                  </a:lnTo>
                  <a:lnTo>
                    <a:pt x="4466001" y="2402882"/>
                  </a:lnTo>
                  <a:lnTo>
                    <a:pt x="0" y="2402882"/>
                  </a:lnTo>
                  <a:close/>
                </a:path>
              </a:pathLst>
            </a:custGeom>
            <a:solidFill>
              <a:srgbClr val="F1F1F1"/>
            </a:solidFill>
            <a:ln w="28575" cap="sq">
              <a:solidFill>
                <a:srgbClr val="000000"/>
              </a:solidFill>
              <a:prstDash val="solid"/>
              <a:miter/>
            </a:ln>
          </p:spPr>
        </p:sp>
        <p:sp>
          <p:nvSpPr>
            <p:cNvPr id="4" name="TextBox 4"/>
            <p:cNvSpPr txBox="1"/>
            <p:nvPr/>
          </p:nvSpPr>
          <p:spPr>
            <a:xfrm>
              <a:off x="0" y="-38100"/>
              <a:ext cx="4466001" cy="2440982"/>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1102264" y="1660565"/>
            <a:ext cx="16306800" cy="8580682"/>
          </a:xfrm>
          <a:prstGeom prst="rect">
            <a:avLst/>
          </a:prstGeom>
        </p:spPr>
        <p:txBody>
          <a:bodyPr wrap="square" lIns="0" tIns="0" rIns="0" bIns="0" rtlCol="0" anchor="t">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200" b="1" i="0" u="none" strike="noStrike" cap="none" normalizeH="0" baseline="0" dirty="0">
                <a:ln>
                  <a:noFill/>
                </a:ln>
                <a:effectLst/>
                <a:cs typeface="Inter" panose="020B0604020202020204" charset="0"/>
              </a:rPr>
              <a:t>Word Segmentation for Burmese</a:t>
            </a:r>
            <a:r>
              <a:rPr kumimoji="0" lang="en-US" altLang="en-US" sz="2200" b="0" i="0" u="none" strike="noStrike" cap="none" normalizeH="0" baseline="0" dirty="0">
                <a:ln>
                  <a:noFill/>
                </a:ln>
                <a:effectLst/>
                <a:cs typeface="Inter" panose="020B0604020202020204" charset="0"/>
              </a:rPr>
              <a:t>:</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200" b="1" i="0" u="none" strike="noStrike" cap="none" normalizeH="0" baseline="0" dirty="0">
                <a:ln>
                  <a:noFill/>
                </a:ln>
                <a:effectLst/>
                <a:cs typeface="Inter" panose="020B0604020202020204" charset="0"/>
              </a:rPr>
              <a:t>Methods Tested</a:t>
            </a:r>
            <a:r>
              <a:rPr kumimoji="0" lang="en-US" altLang="en-US" sz="2200" b="0" i="0" u="none" strike="noStrike" cap="none" normalizeH="0" baseline="0" dirty="0">
                <a:ln>
                  <a:noFill/>
                </a:ln>
                <a:effectLst/>
                <a:cs typeface="Inter" panose="020B0604020202020204" charset="0"/>
              </a:rPr>
              <a:t>:</a:t>
            </a:r>
          </a:p>
          <a:p>
            <a:pPr marL="914400" marR="0" lvl="2" indent="0" algn="l" defTabSz="914400" rtl="0" eaLnBrk="0" fontAlgn="base" latinLnBrk="0" hangingPunct="0">
              <a:lnSpc>
                <a:spcPct val="150000"/>
              </a:lnSpc>
              <a:spcBef>
                <a:spcPct val="0"/>
              </a:spcBef>
              <a:spcAft>
                <a:spcPct val="0"/>
              </a:spcAft>
              <a:buClrTx/>
              <a:buSzTx/>
              <a:buFontTx/>
              <a:buChar char="•"/>
              <a:tabLst/>
            </a:pPr>
            <a:r>
              <a:rPr kumimoji="0" lang="en-US" altLang="en-US" sz="2200" b="1" i="0" u="none" strike="noStrike" cap="none" normalizeH="0" baseline="0" dirty="0">
                <a:ln>
                  <a:noFill/>
                </a:ln>
                <a:effectLst/>
                <a:cs typeface="Inter" panose="020B0604020202020204" charset="0"/>
              </a:rPr>
              <a:t>Dictionary-based</a:t>
            </a:r>
            <a:r>
              <a:rPr kumimoji="0" lang="en-US" altLang="en-US" sz="2200" b="0" i="0" u="none" strike="noStrike" cap="none" normalizeH="0" baseline="0" dirty="0">
                <a:ln>
                  <a:noFill/>
                </a:ln>
                <a:effectLst/>
                <a:cs typeface="Inter" panose="020B0604020202020204" charset="0"/>
              </a:rPr>
              <a:t>: F-score ~0.92.</a:t>
            </a:r>
          </a:p>
          <a:p>
            <a:pPr marL="914400" marR="0" lvl="2" indent="0" algn="l" defTabSz="914400" rtl="0" eaLnBrk="0" fontAlgn="base" latinLnBrk="0" hangingPunct="0">
              <a:lnSpc>
                <a:spcPct val="150000"/>
              </a:lnSpc>
              <a:spcBef>
                <a:spcPct val="0"/>
              </a:spcBef>
              <a:spcAft>
                <a:spcPct val="0"/>
              </a:spcAft>
              <a:buClrTx/>
              <a:buSzTx/>
              <a:buFontTx/>
              <a:buChar char="•"/>
              <a:tabLst/>
            </a:pPr>
            <a:r>
              <a:rPr kumimoji="0" lang="en-US" altLang="en-US" sz="2200" b="1" i="0" u="none" strike="noStrike" cap="none" normalizeH="0" baseline="0" dirty="0">
                <a:ln>
                  <a:noFill/>
                </a:ln>
                <a:effectLst/>
                <a:cs typeface="Inter" panose="020B0604020202020204" charset="0"/>
              </a:rPr>
              <a:t>Statistical (n-gram models)</a:t>
            </a:r>
            <a:r>
              <a:rPr kumimoji="0" lang="en-US" altLang="en-US" sz="2200" b="0" i="0" u="none" strike="noStrike" cap="none" normalizeH="0" baseline="0" dirty="0">
                <a:ln>
                  <a:noFill/>
                </a:ln>
                <a:effectLst/>
                <a:cs typeface="Inter" panose="020B0604020202020204" charset="0"/>
              </a:rPr>
              <a:t>: F-score ~0.95.</a:t>
            </a:r>
          </a:p>
          <a:p>
            <a:pPr marL="914400" marR="0" lvl="2" indent="0" algn="l" defTabSz="914400" rtl="0" eaLnBrk="0" fontAlgn="base" latinLnBrk="0" hangingPunct="0">
              <a:lnSpc>
                <a:spcPct val="150000"/>
              </a:lnSpc>
              <a:spcBef>
                <a:spcPct val="0"/>
              </a:spcBef>
              <a:spcAft>
                <a:spcPct val="0"/>
              </a:spcAft>
              <a:buClrTx/>
              <a:buSzTx/>
              <a:buFontTx/>
              <a:buChar char="•"/>
              <a:tabLst/>
            </a:pPr>
            <a:r>
              <a:rPr kumimoji="0" lang="en-US" altLang="en-US" sz="2200" b="1" i="0" u="none" strike="noStrike" cap="none" normalizeH="0" baseline="0" dirty="0">
                <a:ln>
                  <a:noFill/>
                </a:ln>
                <a:effectLst/>
                <a:cs typeface="Inter" panose="020B0604020202020204" charset="0"/>
              </a:rPr>
              <a:t>ML (CRF, SVM)</a:t>
            </a:r>
            <a:r>
              <a:rPr kumimoji="0" lang="en-US" altLang="en-US" sz="2200" b="0" i="0" u="none" strike="noStrike" cap="none" normalizeH="0" baseline="0" dirty="0">
                <a:ln>
                  <a:noFill/>
                </a:ln>
                <a:effectLst/>
                <a:cs typeface="Inter" panose="020B0604020202020204" charset="0"/>
              </a:rPr>
              <a:t>: F-score 0.97–0.98.</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200" b="1" i="0" u="none" strike="noStrike" cap="none" normalizeH="0" baseline="0" dirty="0">
                <a:ln>
                  <a:noFill/>
                </a:ln>
                <a:effectLst/>
                <a:cs typeface="Inter" panose="020B0604020202020204" charset="0"/>
              </a:rPr>
              <a:t>Key Insight</a:t>
            </a:r>
            <a:r>
              <a:rPr kumimoji="0" lang="en-US" altLang="en-US" sz="2200" b="0" i="0" u="none" strike="noStrike" cap="none" normalizeH="0" baseline="0" dirty="0">
                <a:ln>
                  <a:noFill/>
                </a:ln>
                <a:effectLst/>
                <a:cs typeface="Inter" panose="020B0604020202020204" charset="0"/>
              </a:rPr>
              <a:t>: CRF/SVM models excel at handling Burmese’s lack of word boundaries.</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200" b="1" i="0" u="none" strike="noStrike" cap="none" normalizeH="0" baseline="0" dirty="0">
                <a:ln>
                  <a:noFill/>
                </a:ln>
                <a:effectLst/>
                <a:cs typeface="Inter" panose="020B0604020202020204" charset="0"/>
              </a:rPr>
              <a:t>Relevance</a:t>
            </a:r>
            <a:r>
              <a:rPr kumimoji="0" lang="en-US" altLang="en-US" sz="2200" b="0" i="0" u="none" strike="noStrike" cap="none" normalizeH="0" baseline="0" dirty="0">
                <a:ln>
                  <a:noFill/>
                </a:ln>
                <a:effectLst/>
                <a:cs typeface="Inter" panose="020B0604020202020204" charset="0"/>
              </a:rPr>
              <a:t>: Integrate CRF-based tokenization (e.g., using </a:t>
            </a:r>
            <a:r>
              <a:rPr kumimoji="0" lang="en-US" altLang="en-US" sz="2200" b="0" i="0" u="none" strike="noStrike" cap="none" normalizeH="0" baseline="0" dirty="0" err="1">
                <a:ln>
                  <a:noFill/>
                </a:ln>
                <a:effectLst/>
                <a:cs typeface="Inter" panose="020B0604020202020204" charset="0"/>
              </a:rPr>
              <a:t>myNLP</a:t>
            </a:r>
            <a:r>
              <a:rPr kumimoji="0" lang="en-US" altLang="en-US" sz="2200" b="0" i="0" u="none" strike="noStrike" cap="none" normalizeH="0" baseline="0" dirty="0">
                <a:ln>
                  <a:noFill/>
                </a:ln>
                <a:effectLst/>
                <a:cs typeface="Inter" panose="020B0604020202020204" charset="0"/>
              </a:rPr>
              <a:t> library) to preprocess scam messages.</a:t>
            </a:r>
            <a:r>
              <a:rPr lang="en-SG" sz="2200" dirty="0">
                <a:effectLst/>
              </a:rPr>
              <a:t> Proper word and sentence segmentation is crucial for feature extraction in Burmese</a:t>
            </a:r>
            <a:endParaRPr kumimoji="0" lang="en-US" altLang="en-US" sz="2200" b="0" i="0" u="none" strike="noStrike" cap="none" normalizeH="0" baseline="0" dirty="0">
              <a:ln>
                <a:noFill/>
              </a:ln>
              <a:effectLst/>
              <a:cs typeface="Inter" panose="020B060402020202020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200" b="1" i="0" u="none" strike="noStrike" cap="none" normalizeH="0" baseline="0" dirty="0" err="1">
                <a:ln>
                  <a:noFill/>
                </a:ln>
                <a:effectLst/>
                <a:cs typeface="Inter" panose="020B0604020202020204" charset="0"/>
              </a:rPr>
              <a:t>mySentence</a:t>
            </a:r>
            <a:r>
              <a:rPr kumimoji="0" lang="en-US" altLang="en-US" sz="2200" b="1" i="0" u="none" strike="noStrike" cap="none" normalizeH="0" baseline="0" dirty="0">
                <a:ln>
                  <a:noFill/>
                </a:ln>
                <a:effectLst/>
                <a:cs typeface="Inter" panose="020B0604020202020204" charset="0"/>
              </a:rPr>
              <a:t> Corpus</a:t>
            </a:r>
            <a:r>
              <a:rPr kumimoji="0" lang="en-US" altLang="en-US" sz="2200" b="0" i="0" u="none" strike="noStrike" cap="none" normalizeH="0" baseline="0" dirty="0">
                <a:ln>
                  <a:noFill/>
                </a:ln>
                <a:effectLst/>
                <a:cs typeface="Inter" panose="020B0604020202020204" charset="0"/>
              </a:rPr>
              <a:t>:</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200" b="1" i="0" u="none" strike="noStrike" cap="none" normalizeH="0" baseline="0" dirty="0">
                <a:ln>
                  <a:noFill/>
                </a:ln>
                <a:effectLst/>
                <a:cs typeface="Inter" panose="020B0604020202020204" charset="0"/>
              </a:rPr>
              <a:t>Method</a:t>
            </a:r>
            <a:r>
              <a:rPr kumimoji="0" lang="en-US" altLang="en-US" sz="2200" b="0" i="0" u="none" strike="noStrike" cap="none" normalizeH="0" baseline="0" dirty="0">
                <a:ln>
                  <a:noFill/>
                </a:ln>
                <a:effectLst/>
                <a:cs typeface="Inter" panose="020B0604020202020204" charset="0"/>
              </a:rPr>
              <a:t>: Built a Myanmar sentence segmentation corpus using Seq2Seq NMT models.</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200" b="1" i="0" u="none" strike="noStrike" cap="none" normalizeH="0" baseline="0" dirty="0">
                <a:ln>
                  <a:noFill/>
                </a:ln>
                <a:effectLst/>
                <a:cs typeface="Inter" panose="020B0604020202020204" charset="0"/>
              </a:rPr>
              <a:t>Key Insight</a:t>
            </a:r>
            <a:r>
              <a:rPr kumimoji="0" lang="en-US" altLang="en-US" sz="2200" b="0" i="0" u="none" strike="noStrike" cap="none" normalizeH="0" baseline="0" dirty="0">
                <a:ln>
                  <a:noFill/>
                </a:ln>
                <a:effectLst/>
                <a:cs typeface="Inter" panose="020B0604020202020204" charset="0"/>
              </a:rPr>
              <a:t>: Informal Burmese text (e.g., social media scams) requires NMT-based segmentation for accuracy.</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200" b="1" i="0" u="none" strike="noStrike" cap="none" normalizeH="0" baseline="0" dirty="0">
                <a:ln>
                  <a:noFill/>
                </a:ln>
                <a:effectLst/>
                <a:cs typeface="Inter" panose="020B0604020202020204" charset="0"/>
              </a:rPr>
              <a:t>Relevance</a:t>
            </a:r>
            <a:r>
              <a:rPr kumimoji="0" lang="en-US" altLang="en-US" sz="2200" b="0" i="0" u="none" strike="noStrike" cap="none" normalizeH="0" baseline="0" dirty="0">
                <a:ln>
                  <a:noFill/>
                </a:ln>
                <a:effectLst/>
                <a:cs typeface="Inter" panose="020B0604020202020204" charset="0"/>
              </a:rPr>
              <a:t>: Use sentence segmentation to parse long scam messages from Facebook or SMS into analyzable units.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200" b="1" i="0" u="none" strike="noStrike" cap="none" normalizeH="0" baseline="0" dirty="0">
                <a:ln>
                  <a:noFill/>
                </a:ln>
                <a:effectLst/>
                <a:cs typeface="Inter" panose="020B0604020202020204" charset="0"/>
              </a:rPr>
              <a:t>POS Tagging &amp; NER</a:t>
            </a:r>
            <a:r>
              <a:rPr kumimoji="0" lang="en-US" altLang="en-US" sz="2200" b="0" i="0" u="none" strike="noStrike" cap="none" normalizeH="0" baseline="0" dirty="0">
                <a:ln>
                  <a:noFill/>
                </a:ln>
                <a:effectLst/>
                <a:cs typeface="Inter" panose="020B0604020202020204" charset="0"/>
              </a:rPr>
              <a:t>:</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200" b="1" i="0" u="none" strike="noStrike" cap="none" normalizeH="0" baseline="0" dirty="0">
                <a:ln>
                  <a:noFill/>
                </a:ln>
                <a:effectLst/>
                <a:cs typeface="Inter" panose="020B0604020202020204" charset="0"/>
              </a:rPr>
              <a:t>Method</a:t>
            </a:r>
            <a:r>
              <a:rPr kumimoji="0" lang="en-US" altLang="en-US" sz="2200" b="0" i="0" u="none" strike="noStrike" cap="none" normalizeH="0" baseline="0" dirty="0">
                <a:ln>
                  <a:noFill/>
                </a:ln>
                <a:effectLst/>
                <a:cs typeface="Inter" panose="020B0604020202020204" charset="0"/>
              </a:rPr>
              <a:t>: Used CRF++ with BIOES tagging to detect entities (e.g., fake bank names, prize amounts).</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200" b="1" i="0" u="none" strike="noStrike" cap="none" normalizeH="0" baseline="0" dirty="0">
                <a:ln>
                  <a:noFill/>
                </a:ln>
                <a:effectLst/>
                <a:cs typeface="Inter" panose="020B0604020202020204" charset="0"/>
              </a:rPr>
              <a:t>Key Insight</a:t>
            </a:r>
            <a:r>
              <a:rPr kumimoji="0" lang="en-US" altLang="en-US" sz="2200" b="0" i="0" u="none" strike="noStrike" cap="none" normalizeH="0" baseline="0" dirty="0">
                <a:ln>
                  <a:noFill/>
                </a:ln>
                <a:effectLst/>
                <a:cs typeface="Inter" panose="020B0604020202020204" charset="0"/>
              </a:rPr>
              <a:t>: POS tagging reduces overfitting by distinguishing grammatical roles (e.g., “win” as verb vs. noun).</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200" b="1" i="0" u="none" strike="noStrike" cap="none" normalizeH="0" baseline="0" dirty="0">
                <a:ln>
                  <a:noFill/>
                </a:ln>
                <a:effectLst/>
                <a:cs typeface="Inter" panose="020B0604020202020204" charset="0"/>
              </a:rPr>
              <a:t>Relevance</a:t>
            </a:r>
            <a:r>
              <a:rPr kumimoji="0" lang="en-US" altLang="en-US" sz="2200" b="0" i="0" u="none" strike="noStrike" cap="none" normalizeH="0" baseline="0" dirty="0">
                <a:ln>
                  <a:noFill/>
                </a:ln>
                <a:effectLst/>
                <a:cs typeface="Inter" panose="020B0604020202020204" charset="0"/>
              </a:rPr>
              <a:t>: Tag scam-related entities (e.g., “K1,000,000 MMK”) to improve feature relevance.</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200" b="0" i="0" u="none" strike="noStrike" cap="none" normalizeH="0" baseline="0" dirty="0">
              <a:ln>
                <a:noFill/>
              </a:ln>
              <a:effectLst/>
            </a:endParaRPr>
          </a:p>
        </p:txBody>
      </p:sp>
      <p:sp>
        <p:nvSpPr>
          <p:cNvPr id="7" name="TextBox 7"/>
          <p:cNvSpPr txBox="1"/>
          <p:nvPr/>
        </p:nvSpPr>
        <p:spPr>
          <a:xfrm>
            <a:off x="1087024" y="714375"/>
            <a:ext cx="17200976" cy="769441"/>
          </a:xfrm>
          <a:prstGeom prst="rect">
            <a:avLst/>
          </a:prstGeom>
        </p:spPr>
        <p:txBody>
          <a:bodyPr wrap="square" lIns="0" tIns="0" rIns="0" bIns="0" rtlCol="0" anchor="t">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000" b="1" i="0" u="none" strike="noStrike" cap="none" normalizeH="0" baseline="0" dirty="0">
                <a:ln>
                  <a:noFill/>
                </a:ln>
                <a:effectLst/>
                <a:latin typeface="+mj-lt"/>
              </a:rPr>
              <a:t>Tokenization &amp; Segmentation for Burmese</a:t>
            </a:r>
          </a:p>
        </p:txBody>
      </p:sp>
      <p:sp>
        <p:nvSpPr>
          <p:cNvPr id="5" name="Rectangle 1">
            <a:extLst>
              <a:ext uri="{FF2B5EF4-FFF2-40B4-BE49-F238E27FC236}">
                <a16:creationId xmlns:a16="http://schemas.microsoft.com/office/drawing/2014/main" id="{CC4C784D-FC55-476F-9751-60FEE92E18C9}"/>
              </a:ext>
            </a:extLst>
          </p:cNvPr>
          <p:cNvSpPr>
            <a:spLocks noChangeArrowheads="1"/>
          </p:cNvSpPr>
          <p:nvPr/>
        </p:nvSpPr>
        <p:spPr bwMode="auto">
          <a:xfrm>
            <a:off x="0" y="70870"/>
            <a:ext cx="184731" cy="315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38088"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51898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CD2DC"/>
        </a:solidFill>
        <a:effectLst/>
      </p:bgPr>
    </p:bg>
    <p:spTree>
      <p:nvGrpSpPr>
        <p:cNvPr id="1" name=""/>
        <p:cNvGrpSpPr/>
        <p:nvPr/>
      </p:nvGrpSpPr>
      <p:grpSpPr>
        <a:xfrm>
          <a:off x="0" y="0"/>
          <a:ext cx="0" cy="0"/>
          <a:chOff x="0" y="0"/>
          <a:chExt cx="0" cy="0"/>
        </a:xfrm>
      </p:grpSpPr>
      <p:grpSp>
        <p:nvGrpSpPr>
          <p:cNvPr id="2" name="Group 2"/>
          <p:cNvGrpSpPr/>
          <p:nvPr/>
        </p:nvGrpSpPr>
        <p:grpSpPr>
          <a:xfrm>
            <a:off x="665576" y="581778"/>
            <a:ext cx="16956848" cy="9123443"/>
            <a:chOff x="0" y="0"/>
            <a:chExt cx="4466001" cy="2402882"/>
          </a:xfrm>
        </p:grpSpPr>
        <p:sp>
          <p:nvSpPr>
            <p:cNvPr id="3" name="Freeform 3"/>
            <p:cNvSpPr/>
            <p:nvPr/>
          </p:nvSpPr>
          <p:spPr>
            <a:xfrm>
              <a:off x="0" y="0"/>
              <a:ext cx="4466001" cy="2402882"/>
            </a:xfrm>
            <a:custGeom>
              <a:avLst/>
              <a:gdLst/>
              <a:ahLst/>
              <a:cxnLst/>
              <a:rect l="l" t="t" r="r" b="b"/>
              <a:pathLst>
                <a:path w="4466001" h="2402882">
                  <a:moveTo>
                    <a:pt x="0" y="0"/>
                  </a:moveTo>
                  <a:lnTo>
                    <a:pt x="4466001" y="0"/>
                  </a:lnTo>
                  <a:lnTo>
                    <a:pt x="4466001" y="2402882"/>
                  </a:lnTo>
                  <a:lnTo>
                    <a:pt x="0" y="2402882"/>
                  </a:lnTo>
                  <a:close/>
                </a:path>
              </a:pathLst>
            </a:custGeom>
            <a:solidFill>
              <a:srgbClr val="F1F1F1"/>
            </a:solidFill>
            <a:ln w="28575" cap="sq">
              <a:solidFill>
                <a:srgbClr val="000000"/>
              </a:solidFill>
              <a:prstDash val="solid"/>
              <a:miter/>
            </a:ln>
          </p:spPr>
        </p:sp>
        <p:sp>
          <p:nvSpPr>
            <p:cNvPr id="4" name="TextBox 4"/>
            <p:cNvSpPr txBox="1"/>
            <p:nvPr/>
          </p:nvSpPr>
          <p:spPr>
            <a:xfrm>
              <a:off x="0" y="-38100"/>
              <a:ext cx="4466001" cy="2440982"/>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1056544" y="1429319"/>
            <a:ext cx="15316200" cy="8857681"/>
          </a:xfrm>
          <a:prstGeom prst="rect">
            <a:avLst/>
          </a:prstGeom>
        </p:spPr>
        <p:txBody>
          <a:bodyPr wrap="square" lIns="0" tIns="0" rIns="0" bIns="0" rtlCol="0" anchor="t">
            <a:spAutoFit/>
          </a:bodyPr>
          <a:lstStyle/>
          <a:p>
            <a:pPr algn="l">
              <a:lnSpc>
                <a:spcPct val="150000"/>
              </a:lnSpc>
              <a:buFont typeface="Arial" panose="020B0604020202020204" pitchFamily="34" charset="0"/>
              <a:buChar char="•"/>
            </a:pPr>
            <a:r>
              <a:rPr lang="en-SG" sz="2200" b="1" i="0" dirty="0">
                <a:effectLst/>
              </a:rPr>
              <a:t>Bengali Word Embeddings (</a:t>
            </a:r>
            <a:r>
              <a:rPr lang="en-SG" sz="2200" b="1" i="0" dirty="0" err="1">
                <a:effectLst/>
              </a:rPr>
              <a:t>GloVe</a:t>
            </a:r>
            <a:r>
              <a:rPr lang="en-SG" sz="2200" b="1" i="0" dirty="0">
                <a:effectLst/>
              </a:rPr>
              <a:t> vs. </a:t>
            </a:r>
            <a:r>
              <a:rPr lang="en-SG" sz="2200" b="1" i="0" dirty="0" err="1">
                <a:effectLst/>
              </a:rPr>
              <a:t>FastText</a:t>
            </a:r>
            <a:r>
              <a:rPr lang="en-SG" sz="2200" b="1" i="0" dirty="0">
                <a:effectLst/>
              </a:rPr>
              <a:t>)</a:t>
            </a:r>
            <a:r>
              <a:rPr lang="en-SG" sz="2200" b="0" i="0" dirty="0">
                <a:effectLst/>
              </a:rPr>
              <a:t>:</a:t>
            </a:r>
          </a:p>
          <a:p>
            <a:pPr marL="742950" lvl="1" indent="-285750" algn="l">
              <a:lnSpc>
                <a:spcPct val="150000"/>
              </a:lnSpc>
              <a:buFont typeface="Arial" panose="020B0604020202020204" pitchFamily="34" charset="0"/>
              <a:buChar char="•"/>
            </a:pPr>
            <a:r>
              <a:rPr lang="en-SG" sz="2200" b="1" i="0" dirty="0">
                <a:effectLst/>
              </a:rPr>
              <a:t>Finding</a:t>
            </a:r>
            <a:r>
              <a:rPr lang="en-SG" sz="2200" b="0" i="0" dirty="0">
                <a:effectLst/>
              </a:rPr>
              <a:t>: </a:t>
            </a:r>
            <a:r>
              <a:rPr lang="en-SG" sz="2200" b="0" i="0" dirty="0" err="1">
                <a:effectLst/>
              </a:rPr>
              <a:t>GloVe</a:t>
            </a:r>
            <a:r>
              <a:rPr lang="en-SG" sz="2200" b="0" i="0" dirty="0">
                <a:effectLst/>
              </a:rPr>
              <a:t> achieved 96.48% classification accuracy, outperforming </a:t>
            </a:r>
            <a:r>
              <a:rPr lang="en-SG" sz="2200" b="0" i="0" dirty="0" err="1">
                <a:effectLst/>
              </a:rPr>
              <a:t>FastText</a:t>
            </a:r>
            <a:r>
              <a:rPr lang="en-SG" sz="2200" b="0" i="0" dirty="0">
                <a:effectLst/>
              </a:rPr>
              <a:t> and Word2Vec.</a:t>
            </a:r>
          </a:p>
          <a:p>
            <a:pPr marL="742950" lvl="1" indent="-285750" algn="l">
              <a:lnSpc>
                <a:spcPct val="150000"/>
              </a:lnSpc>
              <a:buFont typeface="Arial" panose="020B0604020202020204" pitchFamily="34" charset="0"/>
              <a:buChar char="•"/>
            </a:pPr>
            <a:r>
              <a:rPr lang="en-SG" sz="2200" b="1" i="0" dirty="0">
                <a:effectLst/>
              </a:rPr>
              <a:t>Key Insight</a:t>
            </a:r>
            <a:r>
              <a:rPr lang="en-SG" sz="2200" b="0" i="0" dirty="0">
                <a:effectLst/>
              </a:rPr>
              <a:t>: </a:t>
            </a:r>
            <a:r>
              <a:rPr lang="en-SG" sz="2200" b="0" i="0" dirty="0" err="1">
                <a:effectLst/>
              </a:rPr>
              <a:t>GloVe’s</a:t>
            </a:r>
            <a:r>
              <a:rPr lang="en-SG" sz="2200" b="0" i="0" dirty="0">
                <a:effectLst/>
              </a:rPr>
              <a:t> global co-occurrence matrix captures semantic relationships in low-resource languages.</a:t>
            </a:r>
          </a:p>
          <a:p>
            <a:pPr marL="742950" lvl="1" indent="-285750" algn="l">
              <a:lnSpc>
                <a:spcPct val="150000"/>
              </a:lnSpc>
              <a:buFont typeface="Arial" panose="020B0604020202020204" pitchFamily="34" charset="0"/>
              <a:buChar char="•"/>
            </a:pPr>
            <a:r>
              <a:rPr lang="en-SG" sz="2200" b="1" i="0" dirty="0">
                <a:effectLst/>
              </a:rPr>
              <a:t>Relevance</a:t>
            </a:r>
            <a:r>
              <a:rPr lang="en-SG" sz="2200" b="0" i="0" dirty="0">
                <a:effectLst/>
              </a:rPr>
              <a:t>: Train </a:t>
            </a:r>
            <a:r>
              <a:rPr lang="en-SG" sz="2200" b="0" i="0" dirty="0" err="1">
                <a:effectLst/>
              </a:rPr>
              <a:t>GloVe</a:t>
            </a:r>
            <a:r>
              <a:rPr lang="en-SG" sz="2200" b="0" i="0" dirty="0">
                <a:effectLst/>
              </a:rPr>
              <a:t> embeddings on Burmese scam corpus for TF-IDF alternatives.</a:t>
            </a:r>
            <a:r>
              <a:rPr lang="en-SG" sz="2200" dirty="0">
                <a:effectLst/>
              </a:rPr>
              <a:t> Word embeddings (e.g., </a:t>
            </a:r>
            <a:r>
              <a:rPr lang="en-SG" sz="2200" dirty="0" err="1">
                <a:effectLst/>
              </a:rPr>
              <a:t>GloVe</a:t>
            </a:r>
            <a:r>
              <a:rPr lang="en-SG" sz="2200" dirty="0">
                <a:effectLst/>
              </a:rPr>
              <a:t>, </a:t>
            </a:r>
            <a:r>
              <a:rPr lang="en-SG" sz="2200" dirty="0" err="1">
                <a:effectLst/>
              </a:rPr>
              <a:t>FastText</a:t>
            </a:r>
            <a:r>
              <a:rPr lang="en-SG" sz="2200" dirty="0">
                <a:effectLst/>
              </a:rPr>
              <a:t>) are useful for low-resource languages like Burmese</a:t>
            </a:r>
            <a:endParaRPr lang="en-SG" sz="2200" b="0" i="0" dirty="0">
              <a:effectLst/>
            </a:endParaRPr>
          </a:p>
          <a:p>
            <a:pPr algn="l">
              <a:lnSpc>
                <a:spcPct val="150000"/>
              </a:lnSpc>
              <a:buFont typeface="Arial" panose="020B0604020202020204" pitchFamily="34" charset="0"/>
              <a:buChar char="•"/>
            </a:pPr>
            <a:r>
              <a:rPr lang="en-SG" sz="2200" b="1" i="0" dirty="0">
                <a:effectLst/>
              </a:rPr>
              <a:t>Multilingual Embeddings (</a:t>
            </a:r>
            <a:r>
              <a:rPr lang="en-SG" sz="2200" b="1" i="0" dirty="0" err="1">
                <a:effectLst/>
              </a:rPr>
              <a:t>mBERT</a:t>
            </a:r>
            <a:r>
              <a:rPr lang="en-SG" sz="2200" b="1" i="0" dirty="0">
                <a:effectLst/>
              </a:rPr>
              <a:t>, XLM-R)</a:t>
            </a:r>
            <a:r>
              <a:rPr lang="en-SG" sz="2200" b="0" i="0" dirty="0">
                <a:effectLst/>
              </a:rPr>
              <a:t>:</a:t>
            </a:r>
          </a:p>
          <a:p>
            <a:pPr marL="742950" lvl="1" indent="-285750" algn="l">
              <a:lnSpc>
                <a:spcPct val="150000"/>
              </a:lnSpc>
              <a:buFont typeface="Arial" panose="020B0604020202020204" pitchFamily="34" charset="0"/>
              <a:buChar char="•"/>
            </a:pPr>
            <a:r>
              <a:rPr lang="en-SG" sz="2200" b="1" i="0" dirty="0">
                <a:effectLst/>
              </a:rPr>
              <a:t>Finding</a:t>
            </a:r>
            <a:r>
              <a:rPr lang="en-SG" sz="2200" b="0" i="0" dirty="0">
                <a:effectLst/>
              </a:rPr>
              <a:t>: Cross-lingual distillation (MLD) improved F1-score by 5–10% for low-resource languages.</a:t>
            </a:r>
          </a:p>
          <a:p>
            <a:pPr marL="742950" lvl="1" indent="-285750" algn="l">
              <a:lnSpc>
                <a:spcPct val="150000"/>
              </a:lnSpc>
              <a:buFont typeface="Arial" panose="020B0604020202020204" pitchFamily="34" charset="0"/>
              <a:buChar char="•"/>
            </a:pPr>
            <a:r>
              <a:rPr lang="en-SG" sz="2200" b="1" i="0" dirty="0">
                <a:effectLst/>
              </a:rPr>
              <a:t>Key Insight</a:t>
            </a:r>
            <a:r>
              <a:rPr lang="en-SG" sz="2200" b="0" i="0" dirty="0">
                <a:effectLst/>
              </a:rPr>
              <a:t>: Even if Burmese is underrepresented in </a:t>
            </a:r>
            <a:r>
              <a:rPr lang="en-SG" sz="2200" b="0" i="0" dirty="0" err="1">
                <a:effectLst/>
              </a:rPr>
              <a:t>mBERT</a:t>
            </a:r>
            <a:r>
              <a:rPr lang="en-SG" sz="2200" b="0" i="0" dirty="0">
                <a:effectLst/>
              </a:rPr>
              <a:t>, cross-lingual embeddings retain scam keyword similarities (e.g., “money” ↔ “</a:t>
            </a:r>
            <a:r>
              <a:rPr lang="my-MM" sz="2200" b="0" i="0" dirty="0">
                <a:effectLst/>
              </a:rPr>
              <a:t>ငွေ</a:t>
            </a:r>
            <a:r>
              <a:rPr lang="en-SG" sz="2200" b="0" i="0" dirty="0">
                <a:effectLst/>
              </a:rPr>
              <a:t>)</a:t>
            </a:r>
          </a:p>
          <a:p>
            <a:pPr marL="742950" lvl="1" indent="-285750" algn="l">
              <a:lnSpc>
                <a:spcPct val="150000"/>
              </a:lnSpc>
              <a:buFont typeface="Arial" panose="020B0604020202020204" pitchFamily="34" charset="0"/>
              <a:buChar char="•"/>
            </a:pPr>
            <a:r>
              <a:rPr lang="en-SG" sz="2200" b="1" i="0" dirty="0">
                <a:effectLst/>
              </a:rPr>
              <a:t>Relevance</a:t>
            </a:r>
            <a:r>
              <a:rPr lang="en-SG" sz="2200" b="0" i="0" dirty="0">
                <a:effectLst/>
              </a:rPr>
              <a:t>: Extract </a:t>
            </a:r>
            <a:r>
              <a:rPr lang="en-SG" sz="2200" b="0" i="0" dirty="0" err="1">
                <a:effectLst/>
              </a:rPr>
              <a:t>mBERT</a:t>
            </a:r>
            <a:r>
              <a:rPr lang="en-SG" sz="2200" b="0" i="0" dirty="0">
                <a:effectLst/>
              </a:rPr>
              <a:t> embeddings for Burmese text and train a logistic regression classifier. </a:t>
            </a:r>
            <a:r>
              <a:rPr lang="en-SG" sz="2200" dirty="0">
                <a:effectLst/>
              </a:rPr>
              <a:t>Multilingual embeddings (</a:t>
            </a:r>
            <a:r>
              <a:rPr lang="en-SG" sz="2200" dirty="0" err="1">
                <a:effectLst/>
              </a:rPr>
              <a:t>mBERT</a:t>
            </a:r>
            <a:r>
              <a:rPr lang="en-SG" sz="2200" dirty="0">
                <a:effectLst/>
              </a:rPr>
              <a:t>, XLM-R) can capture cross-lingual semantic similarities.</a:t>
            </a:r>
            <a:endParaRPr lang="en-SG" sz="2200" b="0" i="0" dirty="0">
              <a:effectLst/>
            </a:endParaRPr>
          </a:p>
          <a:p>
            <a:pPr algn="l">
              <a:lnSpc>
                <a:spcPct val="150000"/>
              </a:lnSpc>
              <a:buFont typeface="Arial" panose="020B0604020202020204" pitchFamily="34" charset="0"/>
              <a:buChar char="•"/>
            </a:pPr>
            <a:r>
              <a:rPr lang="en-SG" sz="2200" b="1" i="0" dirty="0">
                <a:effectLst/>
              </a:rPr>
              <a:t>Siamese CNN &amp; Bi-LSTM</a:t>
            </a:r>
            <a:r>
              <a:rPr lang="en-SG" sz="2200" b="0" i="0" dirty="0">
                <a:effectLst/>
              </a:rPr>
              <a:t>:</a:t>
            </a:r>
          </a:p>
          <a:p>
            <a:pPr marL="742950" lvl="1" indent="-285750" algn="l">
              <a:lnSpc>
                <a:spcPct val="150000"/>
              </a:lnSpc>
              <a:buFont typeface="Arial" panose="020B0604020202020204" pitchFamily="34" charset="0"/>
              <a:buChar char="•"/>
            </a:pPr>
            <a:r>
              <a:rPr lang="en-SG" sz="2200" b="1" i="0" dirty="0">
                <a:effectLst/>
              </a:rPr>
              <a:t>Method</a:t>
            </a:r>
            <a:r>
              <a:rPr lang="en-SG" sz="2200" b="0" i="0" dirty="0">
                <a:effectLst/>
              </a:rPr>
              <a:t>: Detected paraphrased scam messages using cosine similarity of embeddings.</a:t>
            </a:r>
          </a:p>
          <a:p>
            <a:pPr marL="742950" lvl="1" indent="-285750" algn="l">
              <a:lnSpc>
                <a:spcPct val="150000"/>
              </a:lnSpc>
              <a:buFont typeface="Arial" panose="020B0604020202020204" pitchFamily="34" charset="0"/>
              <a:buChar char="•"/>
            </a:pPr>
            <a:r>
              <a:rPr lang="en-SG" sz="2200" b="1" i="0" dirty="0">
                <a:effectLst/>
              </a:rPr>
              <a:t>Key Insight</a:t>
            </a:r>
            <a:r>
              <a:rPr lang="en-SG" sz="2200" b="0" i="0" dirty="0">
                <a:effectLst/>
              </a:rPr>
              <a:t>: Scammers often rephrase messages (e.g., “Claim your prize!” vs. “You’ve been selected!”).</a:t>
            </a:r>
          </a:p>
          <a:p>
            <a:pPr marL="742950" lvl="1" indent="-285750">
              <a:lnSpc>
                <a:spcPct val="150000"/>
              </a:lnSpc>
              <a:buFont typeface="Arial" panose="020B0604020202020204" pitchFamily="34" charset="0"/>
              <a:buChar char="•"/>
            </a:pPr>
            <a:r>
              <a:rPr lang="en-SG" sz="2200" b="1" i="0" dirty="0">
                <a:effectLst/>
              </a:rPr>
              <a:t>Relevance</a:t>
            </a:r>
            <a:r>
              <a:rPr lang="en-SG" sz="2200" b="0" i="0" dirty="0">
                <a:effectLst/>
              </a:rPr>
              <a:t>: Add a Siamese network layer to flag paraphrased scams. </a:t>
            </a:r>
            <a:r>
              <a:rPr lang="en-SG" sz="2200" dirty="0">
                <a:effectLst/>
              </a:rPr>
              <a:t>Paraphrase detection using Siamese networks can help identify similar scam messages.</a:t>
            </a:r>
          </a:p>
          <a:p>
            <a:pPr marL="742950" lvl="1" indent="-285750" algn="l">
              <a:lnSpc>
                <a:spcPct val="150000"/>
              </a:lnSpc>
              <a:buFont typeface="Arial" panose="020B0604020202020204" pitchFamily="34" charset="0"/>
              <a:buChar char="•"/>
            </a:pPr>
            <a:endParaRPr lang="en-SG" sz="2200" b="0" i="0" dirty="0">
              <a:effectLst/>
            </a:endParaRPr>
          </a:p>
        </p:txBody>
      </p:sp>
      <p:sp>
        <p:nvSpPr>
          <p:cNvPr id="7" name="TextBox 7"/>
          <p:cNvSpPr txBox="1"/>
          <p:nvPr/>
        </p:nvSpPr>
        <p:spPr>
          <a:xfrm>
            <a:off x="1071784" y="724574"/>
            <a:ext cx="16535400" cy="769441"/>
          </a:xfrm>
          <a:prstGeom prst="rect">
            <a:avLst/>
          </a:prstGeom>
        </p:spPr>
        <p:txBody>
          <a:bodyPr wrap="square" lIns="0" tIns="0" rIns="0" bIns="0" rtlCol="0" anchor="t">
            <a:spAutoFit/>
          </a:bodyPr>
          <a:lstStyle/>
          <a:p>
            <a:pPr marL="0" marR="0">
              <a:spcBef>
                <a:spcPts val="0"/>
              </a:spcBef>
              <a:spcAft>
                <a:spcPts val="0"/>
              </a:spcAft>
            </a:pPr>
            <a:r>
              <a:rPr lang="en-SG" sz="5000" b="1" dirty="0">
                <a:effectLst/>
              </a:rPr>
              <a:t>Feature Extraction &amp; Embeddings</a:t>
            </a:r>
            <a:endParaRPr lang="en-SG" sz="5000" dirty="0">
              <a:effectLst/>
            </a:endParaRPr>
          </a:p>
        </p:txBody>
      </p:sp>
    </p:spTree>
    <p:extLst>
      <p:ext uri="{BB962C8B-B14F-4D97-AF65-F5344CB8AC3E}">
        <p14:creationId xmlns:p14="http://schemas.microsoft.com/office/powerpoint/2010/main" val="3049057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CCD2DC"/>
        </a:solidFill>
        <a:effectLst/>
      </p:bgPr>
    </p:bg>
    <p:spTree>
      <p:nvGrpSpPr>
        <p:cNvPr id="1" name=""/>
        <p:cNvGrpSpPr/>
        <p:nvPr/>
      </p:nvGrpSpPr>
      <p:grpSpPr>
        <a:xfrm>
          <a:off x="0" y="0"/>
          <a:ext cx="0" cy="0"/>
          <a:chOff x="0" y="0"/>
          <a:chExt cx="0" cy="0"/>
        </a:xfrm>
      </p:grpSpPr>
      <p:grpSp>
        <p:nvGrpSpPr>
          <p:cNvPr id="2" name="Group 2"/>
          <p:cNvGrpSpPr/>
          <p:nvPr/>
        </p:nvGrpSpPr>
        <p:grpSpPr>
          <a:xfrm>
            <a:off x="665576" y="581778"/>
            <a:ext cx="16956848" cy="9123443"/>
            <a:chOff x="0" y="0"/>
            <a:chExt cx="4466001" cy="2402882"/>
          </a:xfrm>
        </p:grpSpPr>
        <p:sp>
          <p:nvSpPr>
            <p:cNvPr id="3" name="Freeform 3"/>
            <p:cNvSpPr/>
            <p:nvPr/>
          </p:nvSpPr>
          <p:spPr>
            <a:xfrm>
              <a:off x="0" y="0"/>
              <a:ext cx="4466001" cy="2402882"/>
            </a:xfrm>
            <a:custGeom>
              <a:avLst/>
              <a:gdLst/>
              <a:ahLst/>
              <a:cxnLst/>
              <a:rect l="l" t="t" r="r" b="b"/>
              <a:pathLst>
                <a:path w="4466001" h="2402882">
                  <a:moveTo>
                    <a:pt x="0" y="0"/>
                  </a:moveTo>
                  <a:lnTo>
                    <a:pt x="4466001" y="0"/>
                  </a:lnTo>
                  <a:lnTo>
                    <a:pt x="4466001" y="2402882"/>
                  </a:lnTo>
                  <a:lnTo>
                    <a:pt x="0" y="2402882"/>
                  </a:lnTo>
                  <a:close/>
                </a:path>
              </a:pathLst>
            </a:custGeom>
            <a:solidFill>
              <a:srgbClr val="F1F1F1"/>
            </a:solidFill>
            <a:ln w="28575" cap="sq">
              <a:solidFill>
                <a:srgbClr val="000000"/>
              </a:solidFill>
              <a:prstDash val="solid"/>
              <a:miter/>
            </a:ln>
          </p:spPr>
        </p:sp>
        <p:sp>
          <p:nvSpPr>
            <p:cNvPr id="4" name="TextBox 4"/>
            <p:cNvSpPr txBox="1"/>
            <p:nvPr/>
          </p:nvSpPr>
          <p:spPr>
            <a:xfrm>
              <a:off x="0" y="-38100"/>
              <a:ext cx="4466001" cy="2440982"/>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1087024" y="1501565"/>
            <a:ext cx="14249400" cy="8619154"/>
          </a:xfrm>
          <a:prstGeom prst="rect">
            <a:avLst/>
          </a:prstGeom>
        </p:spPr>
        <p:txBody>
          <a:bodyPr wrap="square" lIns="0" tIns="0" rIns="0" bIns="0" rtlCol="0" anchor="t">
            <a:spAutoFit/>
          </a:bodyPr>
          <a:lstStyle/>
          <a:p>
            <a:pPr algn="l">
              <a:lnSpc>
                <a:spcPct val="150000"/>
              </a:lnSpc>
              <a:buFont typeface="Arial" panose="020B0604020202020204" pitchFamily="34" charset="0"/>
              <a:buChar char="•"/>
            </a:pPr>
            <a:r>
              <a:rPr lang="en-SG" sz="2200" b="1" i="0" dirty="0">
                <a:effectLst/>
              </a:rPr>
              <a:t>Hybrid CNN-</a:t>
            </a:r>
            <a:r>
              <a:rPr lang="en-SG" sz="2200" b="1" i="0" dirty="0" err="1">
                <a:effectLst/>
              </a:rPr>
              <a:t>BiLSTM</a:t>
            </a:r>
            <a:r>
              <a:rPr lang="en-SG" sz="2200" b="0" i="0" dirty="0">
                <a:effectLst/>
              </a:rPr>
              <a:t>:</a:t>
            </a:r>
          </a:p>
          <a:p>
            <a:pPr marL="742950" lvl="1" indent="-285750" algn="l">
              <a:lnSpc>
                <a:spcPct val="150000"/>
              </a:lnSpc>
              <a:buFont typeface="Arial" panose="020B0604020202020204" pitchFamily="34" charset="0"/>
              <a:buChar char="•"/>
            </a:pPr>
            <a:r>
              <a:rPr lang="en-SG" sz="2200" b="1" i="0" dirty="0">
                <a:effectLst/>
              </a:rPr>
              <a:t>Performance</a:t>
            </a:r>
            <a:r>
              <a:rPr lang="en-SG" sz="2200" b="0" i="0" dirty="0">
                <a:effectLst/>
              </a:rPr>
              <a:t>: Achieved 75% accuracy in fraud detection by combining spatial (CNN) and sequential (</a:t>
            </a:r>
            <a:r>
              <a:rPr lang="en-SG" sz="2200" b="0" i="0" dirty="0" err="1">
                <a:effectLst/>
              </a:rPr>
              <a:t>BiLSTM</a:t>
            </a:r>
            <a:r>
              <a:rPr lang="en-SG" sz="2200" b="0" i="0" dirty="0">
                <a:effectLst/>
              </a:rPr>
              <a:t>) features.</a:t>
            </a:r>
          </a:p>
          <a:p>
            <a:pPr marL="742950" lvl="1" indent="-285750" algn="l">
              <a:lnSpc>
                <a:spcPct val="150000"/>
              </a:lnSpc>
              <a:buFont typeface="Arial" panose="020B0604020202020204" pitchFamily="34" charset="0"/>
              <a:buChar char="•"/>
            </a:pPr>
            <a:r>
              <a:rPr lang="en-SG" sz="2200" b="1" i="0" dirty="0">
                <a:effectLst/>
              </a:rPr>
              <a:t>Relevance</a:t>
            </a:r>
            <a:r>
              <a:rPr lang="en-SG" sz="2200" b="0" i="0" dirty="0">
                <a:effectLst/>
              </a:rPr>
              <a:t>: Use CNN-</a:t>
            </a:r>
            <a:r>
              <a:rPr lang="en-SG" sz="2200" b="0" i="0" dirty="0" err="1">
                <a:effectLst/>
              </a:rPr>
              <a:t>BiLSTM</a:t>
            </a:r>
            <a:r>
              <a:rPr lang="en-SG" sz="2200" b="0" i="0" dirty="0">
                <a:effectLst/>
              </a:rPr>
              <a:t> to detect both local scam patterns (e.g., “urgent!”) and contextual dependencies.</a:t>
            </a:r>
          </a:p>
          <a:p>
            <a:pPr algn="l">
              <a:lnSpc>
                <a:spcPct val="150000"/>
              </a:lnSpc>
              <a:buFont typeface="Arial" panose="020B0604020202020204" pitchFamily="34" charset="0"/>
              <a:buChar char="•"/>
            </a:pPr>
            <a:r>
              <a:rPr lang="en-SG" sz="2200" b="1" i="0" dirty="0">
                <a:effectLst/>
              </a:rPr>
              <a:t>SGD Classifier</a:t>
            </a:r>
            <a:r>
              <a:rPr lang="en-SG" sz="2200" b="0" i="0" dirty="0">
                <a:effectLst/>
              </a:rPr>
              <a:t>:</a:t>
            </a:r>
          </a:p>
          <a:p>
            <a:pPr marL="742950" lvl="1" indent="-285750" algn="l">
              <a:lnSpc>
                <a:spcPct val="150000"/>
              </a:lnSpc>
              <a:buFont typeface="Arial" panose="020B0604020202020204" pitchFamily="34" charset="0"/>
              <a:buChar char="•"/>
            </a:pPr>
            <a:r>
              <a:rPr lang="en-SG" sz="2200" b="1" i="0" dirty="0">
                <a:effectLst/>
              </a:rPr>
              <a:t>Performance</a:t>
            </a:r>
            <a:r>
              <a:rPr lang="en-SG" sz="2200" b="0" i="0" dirty="0">
                <a:effectLst/>
              </a:rPr>
              <a:t>: Outperformed RF, SVM, and NB with 77.88% accuracy in low-resource text classification.</a:t>
            </a:r>
          </a:p>
          <a:p>
            <a:pPr marL="742950" lvl="1" indent="-285750" algn="l">
              <a:lnSpc>
                <a:spcPct val="150000"/>
              </a:lnSpc>
              <a:buFont typeface="Arial" panose="020B0604020202020204" pitchFamily="34" charset="0"/>
              <a:buChar char="•"/>
            </a:pPr>
            <a:r>
              <a:rPr lang="en-SG" sz="2200" b="1" i="0" dirty="0">
                <a:effectLst/>
              </a:rPr>
              <a:t>Key Insight</a:t>
            </a:r>
            <a:r>
              <a:rPr lang="en-SG" sz="2200" b="0" i="0" dirty="0">
                <a:effectLst/>
              </a:rPr>
              <a:t>: SGD’s linear scalability suits small datasets.</a:t>
            </a:r>
          </a:p>
          <a:p>
            <a:pPr marL="742950" lvl="1" indent="-285750" algn="l">
              <a:lnSpc>
                <a:spcPct val="150000"/>
              </a:lnSpc>
              <a:buFont typeface="Arial" panose="020B0604020202020204" pitchFamily="34" charset="0"/>
              <a:buChar char="•"/>
            </a:pPr>
            <a:r>
              <a:rPr lang="en-SG" sz="2200" b="1" i="0" dirty="0">
                <a:effectLst/>
              </a:rPr>
              <a:t>Relevance</a:t>
            </a:r>
            <a:r>
              <a:rPr lang="en-SG" sz="2200" b="0" i="0" dirty="0">
                <a:effectLst/>
              </a:rPr>
              <a:t>: Start with SGD + TF-IDF for a lightweight baseline model.</a:t>
            </a:r>
          </a:p>
          <a:p>
            <a:pPr algn="l">
              <a:lnSpc>
                <a:spcPct val="150000"/>
              </a:lnSpc>
              <a:buFont typeface="Arial" panose="020B0604020202020204" pitchFamily="34" charset="0"/>
              <a:buChar char="•"/>
            </a:pPr>
            <a:r>
              <a:rPr lang="en-SG" sz="2200" b="1" i="0" dirty="0">
                <a:effectLst/>
              </a:rPr>
              <a:t>Multilingual Distillation (MLD)</a:t>
            </a:r>
            <a:r>
              <a:rPr lang="en-SG" sz="2200" b="0" i="0" dirty="0">
                <a:effectLst/>
              </a:rPr>
              <a:t>:</a:t>
            </a:r>
          </a:p>
          <a:p>
            <a:pPr marL="742950" lvl="1" indent="-285750" algn="l">
              <a:lnSpc>
                <a:spcPct val="150000"/>
              </a:lnSpc>
              <a:buFont typeface="Arial" panose="020B0604020202020204" pitchFamily="34" charset="0"/>
              <a:buChar char="•"/>
            </a:pPr>
            <a:r>
              <a:rPr lang="en-SG" sz="2200" b="1" i="0" dirty="0">
                <a:effectLst/>
              </a:rPr>
              <a:t>Method</a:t>
            </a:r>
            <a:r>
              <a:rPr lang="en-SG" sz="2200" b="0" i="0" dirty="0">
                <a:effectLst/>
              </a:rPr>
              <a:t>: Distilled knowledge from </a:t>
            </a:r>
            <a:r>
              <a:rPr lang="en-SG" sz="2200" b="0" i="0" dirty="0" err="1">
                <a:effectLst/>
              </a:rPr>
              <a:t>mBERT</a:t>
            </a:r>
            <a:r>
              <a:rPr lang="en-SG" sz="2200" b="0" i="0" dirty="0">
                <a:effectLst/>
              </a:rPr>
              <a:t> into a smaller student model.</a:t>
            </a:r>
          </a:p>
          <a:p>
            <a:pPr marL="742950" lvl="1" indent="-285750" algn="l">
              <a:lnSpc>
                <a:spcPct val="150000"/>
              </a:lnSpc>
              <a:buFont typeface="Arial" panose="020B0604020202020204" pitchFamily="34" charset="0"/>
              <a:buChar char="•"/>
            </a:pPr>
            <a:r>
              <a:rPr lang="en-SG" sz="2200" b="1" i="0" dirty="0">
                <a:effectLst/>
              </a:rPr>
              <a:t>Key Insight</a:t>
            </a:r>
            <a:r>
              <a:rPr lang="en-SG" sz="2200" b="0" i="0" dirty="0">
                <a:effectLst/>
              </a:rPr>
              <a:t>: Reduced model size by 60% while retaining 90% accuracy.</a:t>
            </a:r>
          </a:p>
          <a:p>
            <a:pPr marL="742950" lvl="1" indent="-285750" algn="l">
              <a:lnSpc>
                <a:spcPct val="150000"/>
              </a:lnSpc>
              <a:buFont typeface="Arial" panose="020B0604020202020204" pitchFamily="34" charset="0"/>
              <a:buChar char="•"/>
            </a:pPr>
            <a:r>
              <a:rPr lang="en-SG" sz="2200" b="1" i="0" dirty="0">
                <a:effectLst/>
              </a:rPr>
              <a:t>Relevance</a:t>
            </a:r>
            <a:r>
              <a:rPr lang="en-SG" sz="2200" b="0" i="0" dirty="0">
                <a:effectLst/>
              </a:rPr>
              <a:t>: Deploy MLD for resource-constrained environments (e.g., mobile apps).</a:t>
            </a:r>
            <a:endParaRPr lang="en-SG" sz="2200" dirty="0"/>
          </a:p>
          <a:p>
            <a:pPr rtl="0" fontAlgn="ctr">
              <a:lnSpc>
                <a:spcPct val="150000"/>
              </a:lnSpc>
              <a:spcBef>
                <a:spcPts val="0"/>
              </a:spcBef>
              <a:spcAft>
                <a:spcPts val="300"/>
              </a:spcAft>
              <a:buFont typeface="Arial" panose="020B0604020202020204" pitchFamily="34" charset="0"/>
              <a:buChar char="•"/>
            </a:pPr>
            <a:r>
              <a:rPr lang="en-SG" sz="2200" b="1" dirty="0">
                <a:effectLst/>
              </a:rPr>
              <a:t>Key Takeaways:</a:t>
            </a:r>
            <a:endParaRPr lang="en-SG" sz="2200" dirty="0">
              <a:effectLst/>
            </a:endParaRPr>
          </a:p>
          <a:p>
            <a:pPr marL="742950" lvl="1" indent="-285750" rtl="0" fontAlgn="ctr">
              <a:lnSpc>
                <a:spcPct val="150000"/>
              </a:lnSpc>
              <a:spcBef>
                <a:spcPts val="0"/>
              </a:spcBef>
              <a:spcAft>
                <a:spcPts val="0"/>
              </a:spcAft>
              <a:buFont typeface="Courier New" panose="02070309020205020404" pitchFamily="49" charset="0"/>
              <a:buChar char="o"/>
            </a:pPr>
            <a:r>
              <a:rPr lang="en-SG" sz="2200" dirty="0">
                <a:effectLst/>
              </a:rPr>
              <a:t>Hybrid models combining traditional ML and deep learning (e.g., logistic regression on </a:t>
            </a:r>
            <a:r>
              <a:rPr lang="en-SG" sz="2200" dirty="0" err="1">
                <a:effectLst/>
              </a:rPr>
              <a:t>mBERT</a:t>
            </a:r>
            <a:r>
              <a:rPr lang="en-SG" sz="2200" dirty="0">
                <a:effectLst/>
              </a:rPr>
              <a:t> embeddings) are effective.</a:t>
            </a:r>
          </a:p>
          <a:p>
            <a:pPr marL="742950" lvl="1" indent="-285750" rtl="0" fontAlgn="ctr">
              <a:lnSpc>
                <a:spcPct val="150000"/>
              </a:lnSpc>
              <a:spcBef>
                <a:spcPts val="0"/>
              </a:spcBef>
              <a:spcAft>
                <a:spcPts val="0"/>
              </a:spcAft>
              <a:buFont typeface="Courier New" panose="02070309020205020404" pitchFamily="49" charset="0"/>
              <a:buChar char="o"/>
            </a:pPr>
            <a:r>
              <a:rPr lang="en-SG" sz="2200" dirty="0">
                <a:effectLst/>
              </a:rPr>
              <a:t>Cross-lingual transfer learning improves performance for low-resource languages.</a:t>
            </a:r>
          </a:p>
          <a:p>
            <a:pPr marL="742950" lvl="1" indent="-285750" rtl="0" fontAlgn="ctr">
              <a:lnSpc>
                <a:spcPct val="150000"/>
              </a:lnSpc>
              <a:spcBef>
                <a:spcPts val="0"/>
              </a:spcBef>
              <a:spcAft>
                <a:spcPts val="0"/>
              </a:spcAft>
              <a:buFont typeface="Courier New" panose="02070309020205020404" pitchFamily="49" charset="0"/>
              <a:buChar char="o"/>
            </a:pPr>
            <a:r>
              <a:rPr lang="en-SG" sz="2200" dirty="0">
                <a:effectLst/>
              </a:rPr>
              <a:t>Iterative pseudo-labelling can refine predictions on unlabelled data.</a:t>
            </a:r>
          </a:p>
          <a:p>
            <a:pPr marL="742950" lvl="1" indent="-285750" algn="l">
              <a:lnSpc>
                <a:spcPct val="150000"/>
              </a:lnSpc>
              <a:buFont typeface="Arial" panose="020B0604020202020204" pitchFamily="34" charset="0"/>
              <a:buChar char="•"/>
            </a:pPr>
            <a:endParaRPr lang="en-SG" sz="2200" b="0" i="0" dirty="0">
              <a:effectLst/>
            </a:endParaRPr>
          </a:p>
        </p:txBody>
      </p:sp>
      <p:sp>
        <p:nvSpPr>
          <p:cNvPr id="7" name="TextBox 7"/>
          <p:cNvSpPr txBox="1"/>
          <p:nvPr/>
        </p:nvSpPr>
        <p:spPr>
          <a:xfrm>
            <a:off x="1087024" y="578235"/>
            <a:ext cx="16535400" cy="769441"/>
          </a:xfrm>
          <a:prstGeom prst="rect">
            <a:avLst/>
          </a:prstGeom>
        </p:spPr>
        <p:txBody>
          <a:bodyPr wrap="square" lIns="0" tIns="0" rIns="0" bIns="0" rtlCol="0" anchor="t">
            <a:spAutoFit/>
          </a:bodyPr>
          <a:lstStyle/>
          <a:p>
            <a:pPr marL="0" marR="0">
              <a:spcBef>
                <a:spcPts val="0"/>
              </a:spcBef>
              <a:spcAft>
                <a:spcPts val="0"/>
              </a:spcAft>
            </a:pPr>
            <a:r>
              <a:rPr lang="en-SG" sz="5000" b="1" dirty="0">
                <a:effectLst/>
              </a:rPr>
              <a:t>Model Architectures &amp; Results</a:t>
            </a:r>
            <a:endParaRPr lang="en-SG" sz="5000" dirty="0">
              <a:effectLst/>
            </a:endParaRPr>
          </a:p>
        </p:txBody>
      </p:sp>
    </p:spTree>
    <p:extLst>
      <p:ext uri="{BB962C8B-B14F-4D97-AF65-F5344CB8AC3E}">
        <p14:creationId xmlns:p14="http://schemas.microsoft.com/office/powerpoint/2010/main" val="4199253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1201</TotalTime>
  <Words>4371</Words>
  <Application>Microsoft Office PowerPoint</Application>
  <PresentationFormat>Custom</PresentationFormat>
  <Paragraphs>505</Paragraphs>
  <Slides>38</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38</vt:i4>
      </vt:variant>
    </vt:vector>
  </HeadingPairs>
  <TitlesOfParts>
    <vt:vector size="48" baseType="lpstr">
      <vt:lpstr>DM Sans</vt:lpstr>
      <vt:lpstr>Wingdings</vt:lpstr>
      <vt:lpstr>Inter</vt:lpstr>
      <vt:lpstr>Courier New</vt:lpstr>
      <vt:lpstr>Calibri</vt:lpstr>
      <vt:lpstr>Angella White</vt:lpstr>
      <vt:lpstr>Inter Light</vt:lpstr>
      <vt:lpstr>DM Sans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Modern Group Project Creative Presentation</dc:title>
  <cp:lastModifiedBy>nuwai thet</cp:lastModifiedBy>
  <cp:revision>87</cp:revision>
  <dcterms:created xsi:type="dcterms:W3CDTF">2006-08-16T00:00:00Z</dcterms:created>
  <dcterms:modified xsi:type="dcterms:W3CDTF">2025-03-10T12:25:47Z</dcterms:modified>
  <dc:identifier>DAGe2-Lkxbc</dc:identifier>
</cp:coreProperties>
</file>