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93" r:id="rId4"/>
    <p:sldId id="267" r:id="rId5"/>
    <p:sldId id="301" r:id="rId6"/>
    <p:sldId id="284" r:id="rId7"/>
    <p:sldId id="283" r:id="rId8"/>
    <p:sldId id="286" r:id="rId9"/>
    <p:sldId id="287" r:id="rId10"/>
    <p:sldId id="288" r:id="rId11"/>
    <p:sldId id="292" r:id="rId12"/>
    <p:sldId id="298" r:id="rId13"/>
    <p:sldId id="282" r:id="rId14"/>
    <p:sldId id="290" r:id="rId15"/>
    <p:sldId id="295" r:id="rId16"/>
    <p:sldId id="300" r:id="rId17"/>
    <p:sldId id="299" r:id="rId18"/>
    <p:sldId id="296" r:id="rId19"/>
    <p:sldId id="265" r:id="rId20"/>
    <p:sldId id="291" r:id="rId21"/>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DM Sans" panose="020B0604020202020204" charset="0"/>
      <p:regular r:id="rId27"/>
      <p:bold r:id="rId28"/>
    </p:embeddedFont>
    <p:embeddedFont>
      <p:font typeface="Poppins" panose="00000500000000000000" pitchFamily="2" charset="0"/>
      <p:regular r:id="rId29"/>
      <p:bold r:id="rId30"/>
      <p:italic r:id="rId31"/>
      <p:boldItalic r:id="rId32"/>
    </p:embeddedFont>
    <p:embeddedFont>
      <p:font typeface="Poppins Bold" panose="00000800000000000000" charset="0"/>
      <p:regular r:id="rId33"/>
    </p:embeddedFont>
    <p:embeddedFont>
      <p:font typeface="Poppins Semi-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22" autoAdjust="0"/>
  </p:normalViewPr>
  <p:slideViewPr>
    <p:cSldViewPr>
      <p:cViewPr varScale="1">
        <p:scale>
          <a:sx n="45" d="100"/>
          <a:sy n="45" d="100"/>
        </p:scale>
        <p:origin x="62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8DD6A-38DF-43D2-BA5D-34FBF44FA3F5}" type="datetimeFigureOut">
              <a:rPr lang="en-SG" smtClean="0"/>
              <a:t>23/2/2025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64FAB-399B-429C-8779-90AD782044FD}" type="slidenum">
              <a:rPr lang="en-SG" smtClean="0"/>
              <a:t>‹#›</a:t>
            </a:fld>
            <a:endParaRPr lang="en-SG"/>
          </a:p>
        </p:txBody>
      </p:sp>
    </p:spTree>
    <p:extLst>
      <p:ext uri="{BB962C8B-B14F-4D97-AF65-F5344CB8AC3E}">
        <p14:creationId xmlns:p14="http://schemas.microsoft.com/office/powerpoint/2010/main" val="199093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D464FAB-399B-429C-8779-90AD782044FD}" type="slidenum">
              <a:rPr lang="en-SG" smtClean="0"/>
              <a:t>8</a:t>
            </a:fld>
            <a:endParaRPr lang="en-SG"/>
          </a:p>
        </p:txBody>
      </p:sp>
    </p:spTree>
    <p:extLst>
      <p:ext uri="{BB962C8B-B14F-4D97-AF65-F5344CB8AC3E}">
        <p14:creationId xmlns:p14="http://schemas.microsoft.com/office/powerpoint/2010/main" val="2745210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D464FAB-399B-429C-8779-90AD782044FD}" type="slidenum">
              <a:rPr lang="en-SG" smtClean="0"/>
              <a:t>20</a:t>
            </a:fld>
            <a:endParaRPr lang="en-SG"/>
          </a:p>
        </p:txBody>
      </p:sp>
    </p:spTree>
    <p:extLst>
      <p:ext uri="{BB962C8B-B14F-4D97-AF65-F5344CB8AC3E}">
        <p14:creationId xmlns:p14="http://schemas.microsoft.com/office/powerpoint/2010/main" val="138080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1622" y="-767350"/>
            <a:ext cx="22013892" cy="12354774"/>
          </a:xfrm>
          <a:custGeom>
            <a:avLst/>
            <a:gdLst/>
            <a:ahLst/>
            <a:cxnLst/>
            <a:rect l="l" t="t" r="r" b="b"/>
            <a:pathLst>
              <a:path w="22013892" h="12354774">
                <a:moveTo>
                  <a:pt x="0" y="0"/>
                </a:moveTo>
                <a:lnTo>
                  <a:pt x="22013891" y="0"/>
                </a:lnTo>
                <a:lnTo>
                  <a:pt x="22013891" y="12354775"/>
                </a:lnTo>
                <a:lnTo>
                  <a:pt x="0" y="12354775"/>
                </a:lnTo>
                <a:lnTo>
                  <a:pt x="0" y="0"/>
                </a:lnTo>
                <a:close/>
              </a:path>
            </a:pathLst>
          </a:custGeom>
          <a:blipFill>
            <a:blip r:embed="rId2"/>
            <a:stretch>
              <a:fillRect t="-9467" b="-9467"/>
            </a:stretch>
          </a:blipFill>
        </p:spPr>
      </p:sp>
      <p:grpSp>
        <p:nvGrpSpPr>
          <p:cNvPr id="3" name="Group 3"/>
          <p:cNvGrpSpPr/>
          <p:nvPr/>
        </p:nvGrpSpPr>
        <p:grpSpPr>
          <a:xfrm>
            <a:off x="-1793400" y="-712357"/>
            <a:ext cx="22453902" cy="11711713"/>
            <a:chOff x="0" y="0"/>
            <a:chExt cx="5913785" cy="3084566"/>
          </a:xfrm>
        </p:grpSpPr>
        <p:sp>
          <p:nvSpPr>
            <p:cNvPr id="4" name="Freeform 4"/>
            <p:cNvSpPr/>
            <p:nvPr/>
          </p:nvSpPr>
          <p:spPr>
            <a:xfrm>
              <a:off x="0" y="0"/>
              <a:ext cx="5913785" cy="3084567"/>
            </a:xfrm>
            <a:custGeom>
              <a:avLst/>
              <a:gdLst/>
              <a:ahLst/>
              <a:cxnLst/>
              <a:rect l="l" t="t" r="r" b="b"/>
              <a:pathLst>
                <a:path w="5913785" h="3084567">
                  <a:moveTo>
                    <a:pt x="0" y="0"/>
                  </a:moveTo>
                  <a:lnTo>
                    <a:pt x="5913785" y="0"/>
                  </a:lnTo>
                  <a:lnTo>
                    <a:pt x="5913785" y="3084567"/>
                  </a:lnTo>
                  <a:lnTo>
                    <a:pt x="0" y="3084567"/>
                  </a:lnTo>
                  <a:close/>
                </a:path>
              </a:pathLst>
            </a:custGeom>
            <a:solidFill>
              <a:srgbClr val="AAD7D4">
                <a:alpha val="28627"/>
              </a:srgbClr>
            </a:solidFill>
          </p:spPr>
        </p:sp>
        <p:sp>
          <p:nvSpPr>
            <p:cNvPr id="5" name="TextBox 5"/>
            <p:cNvSpPr txBox="1"/>
            <p:nvPr/>
          </p:nvSpPr>
          <p:spPr>
            <a:xfrm>
              <a:off x="0" y="-38100"/>
              <a:ext cx="5913785" cy="312266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5175305" y="6556892"/>
            <a:ext cx="8180152" cy="2320408"/>
            <a:chOff x="0" y="0"/>
            <a:chExt cx="1839192" cy="176247"/>
          </a:xfrm>
        </p:grpSpPr>
        <p:sp>
          <p:nvSpPr>
            <p:cNvPr id="7" name="Freeform 7"/>
            <p:cNvSpPr/>
            <p:nvPr/>
          </p:nvSpPr>
          <p:spPr>
            <a:xfrm>
              <a:off x="0" y="0"/>
              <a:ext cx="1839192" cy="176247"/>
            </a:xfrm>
            <a:custGeom>
              <a:avLst/>
              <a:gdLst/>
              <a:ahLst/>
              <a:cxnLst/>
              <a:rect l="l" t="t" r="r" b="b"/>
              <a:pathLst>
                <a:path w="1839192" h="176247">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id="8" name="TextBox 8"/>
            <p:cNvSpPr txBox="1"/>
            <p:nvPr/>
          </p:nvSpPr>
          <p:spPr>
            <a:xfrm>
              <a:off x="0" y="-38100"/>
              <a:ext cx="1839192" cy="21434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333500" y="1593670"/>
            <a:ext cx="20954999" cy="4310732"/>
          </a:xfrm>
          <a:prstGeom prst="rect">
            <a:avLst/>
          </a:prstGeom>
        </p:spPr>
        <p:txBody>
          <a:bodyPr wrap="square" lIns="0" tIns="0" rIns="0" bIns="0" rtlCol="0" anchor="t">
            <a:spAutoFit/>
          </a:bodyPr>
          <a:lstStyle/>
          <a:p>
            <a:pPr algn="ctr">
              <a:lnSpc>
                <a:spcPts val="10918"/>
              </a:lnSpc>
            </a:pPr>
            <a:r>
              <a:rPr lang="en-US" sz="12998" b="1" spc="-701" dirty="0">
                <a:solidFill>
                  <a:srgbClr val="1C2120"/>
                </a:solidFill>
                <a:latin typeface="Poppins Semi-Bold"/>
                <a:ea typeface="Poppins Semi-Bold"/>
                <a:cs typeface="Poppins Semi-Bold"/>
                <a:sym typeface="Poppins Semi-Bold"/>
              </a:rPr>
              <a:t>Women in Politics and Political Violence Against Women</a:t>
            </a:r>
          </a:p>
        </p:txBody>
      </p:sp>
      <p:sp>
        <p:nvSpPr>
          <p:cNvPr id="10" name="TextBox 10"/>
          <p:cNvSpPr txBox="1"/>
          <p:nvPr/>
        </p:nvSpPr>
        <p:spPr>
          <a:xfrm>
            <a:off x="5175305" y="6717882"/>
            <a:ext cx="7916267" cy="1758751"/>
          </a:xfrm>
          <a:prstGeom prst="rect">
            <a:avLst/>
          </a:prstGeom>
        </p:spPr>
        <p:txBody>
          <a:bodyPr wrap="square" lIns="0" tIns="0" rIns="0" bIns="0" rtlCol="0" anchor="t">
            <a:spAutoFit/>
          </a:bodyPr>
          <a:lstStyle/>
          <a:p>
            <a:pPr algn="ctr">
              <a:lnSpc>
                <a:spcPts val="3445"/>
              </a:lnSpc>
            </a:pPr>
            <a:r>
              <a:rPr lang="en-US" sz="3445" spc="-68" dirty="0">
                <a:solidFill>
                  <a:srgbClr val="1C2120"/>
                </a:solidFill>
                <a:latin typeface="Poppins"/>
                <a:ea typeface="Poppins"/>
                <a:cs typeface="Poppins"/>
                <a:sym typeface="Poppins"/>
              </a:rPr>
              <a:t>PRESENTED BY Nu Wai Thet (mmdt2024.001) and </a:t>
            </a:r>
            <a:r>
              <a:rPr lang="en-US" sz="3445" spc="-68" dirty="0" err="1">
                <a:solidFill>
                  <a:srgbClr val="1C2120"/>
                </a:solidFill>
                <a:latin typeface="Poppins"/>
                <a:ea typeface="Poppins"/>
                <a:cs typeface="Poppins"/>
                <a:sym typeface="Poppins"/>
              </a:rPr>
              <a:t>Khine</a:t>
            </a:r>
            <a:r>
              <a:rPr lang="en-US" sz="3445" spc="-68" dirty="0">
                <a:solidFill>
                  <a:srgbClr val="1C2120"/>
                </a:solidFill>
                <a:latin typeface="Poppins"/>
                <a:ea typeface="Poppins"/>
                <a:cs typeface="Poppins"/>
                <a:sym typeface="Poppins"/>
              </a:rPr>
              <a:t> </a:t>
            </a:r>
            <a:r>
              <a:rPr lang="en-US" sz="3445" spc="-68" dirty="0" err="1">
                <a:solidFill>
                  <a:srgbClr val="1C2120"/>
                </a:solidFill>
                <a:latin typeface="Poppins"/>
                <a:ea typeface="Poppins"/>
                <a:cs typeface="Poppins"/>
                <a:sym typeface="Poppins"/>
              </a:rPr>
              <a:t>Zar</a:t>
            </a:r>
            <a:r>
              <a:rPr lang="en-US" sz="3445" spc="-68" dirty="0">
                <a:solidFill>
                  <a:srgbClr val="1C2120"/>
                </a:solidFill>
                <a:latin typeface="Poppins"/>
                <a:ea typeface="Poppins"/>
                <a:cs typeface="Poppins"/>
                <a:sym typeface="Poppins"/>
              </a:rPr>
              <a:t> Lwin mmdt2024.037, Mentor </a:t>
            </a:r>
            <a:r>
              <a:rPr lang="en-US" sz="3445" spc="-68" dirty="0" err="1">
                <a:solidFill>
                  <a:srgbClr val="1C2120"/>
                </a:solidFill>
                <a:latin typeface="Poppins"/>
                <a:ea typeface="Poppins"/>
                <a:cs typeface="Poppins"/>
                <a:sym typeface="Poppins"/>
              </a:rPr>
              <a:t>Nuam</a:t>
            </a:r>
            <a:r>
              <a:rPr lang="en-US" sz="3445" spc="-68" dirty="0">
                <a:solidFill>
                  <a:srgbClr val="1C2120"/>
                </a:solidFill>
                <a:latin typeface="Poppins"/>
                <a:ea typeface="Poppins"/>
                <a:cs typeface="Poppins"/>
                <a:sym typeface="Poppins"/>
              </a:rPr>
              <a:t> Man </a:t>
            </a:r>
            <a:r>
              <a:rPr lang="en-US" sz="3445" spc="-68" dirty="0" err="1">
                <a:solidFill>
                  <a:srgbClr val="1C2120"/>
                </a:solidFill>
                <a:latin typeface="Poppins"/>
                <a:ea typeface="Poppins"/>
                <a:cs typeface="Poppins"/>
                <a:sym typeface="Poppins"/>
              </a:rPr>
              <a:t>Cing</a:t>
            </a:r>
            <a:r>
              <a:rPr lang="en-US" sz="3445" spc="-68" dirty="0">
                <a:solidFill>
                  <a:srgbClr val="1C2120"/>
                </a:solidFill>
                <a:latin typeface="Poppins"/>
                <a:ea typeface="Poppins"/>
                <a:cs typeface="Poppins"/>
                <a:sym typeface="Poppins"/>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F638-0F75-226D-DDFC-F29C37B597E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CBEE47B9-1458-B69F-9B9A-35E733E9E93E}"/>
              </a:ext>
            </a:extLst>
          </p:cNvPr>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6285D940-9C8F-60ED-45D1-6A3ADF1B3E0D}"/>
              </a:ext>
            </a:extLst>
          </p:cNvPr>
          <p:cNvSpPr txBox="1"/>
          <p:nvPr/>
        </p:nvSpPr>
        <p:spPr>
          <a:xfrm>
            <a:off x="228600" y="181145"/>
            <a:ext cx="17373863" cy="1077218"/>
          </a:xfrm>
          <a:prstGeom prst="rect">
            <a:avLst/>
          </a:prstGeom>
          <a:noFill/>
        </p:spPr>
        <p:txBody>
          <a:bodyPr wrap="square" rtlCol="0">
            <a:spAutoFit/>
          </a:bodyPr>
          <a:lstStyle/>
          <a:p>
            <a:r>
              <a:rPr lang="en-US" sz="3200" b="0" dirty="0">
                <a:effectLst/>
                <a:latin typeface="Calibri" panose="020F0502020204030204" pitchFamily="34" charset="0"/>
                <a:cs typeface="Calibri" panose="020F0502020204030204" pitchFamily="34" charset="0"/>
              </a:rPr>
              <a:t>Which types of interactions result in the highest number of fatalities, and how do these interactions differ in terms of severity and impact on civilian populations?</a:t>
            </a:r>
          </a:p>
        </p:txBody>
      </p:sp>
      <p:sp>
        <p:nvSpPr>
          <p:cNvPr id="9" name="TextBox 11">
            <a:extLst>
              <a:ext uri="{FF2B5EF4-FFF2-40B4-BE49-F238E27FC236}">
                <a16:creationId xmlns:a16="http://schemas.microsoft.com/office/drawing/2014/main" id="{C27B4822-C316-4A12-A084-F8211816EC3A}"/>
              </a:ext>
            </a:extLst>
          </p:cNvPr>
          <p:cNvSpPr txBox="1"/>
          <p:nvPr/>
        </p:nvSpPr>
        <p:spPr>
          <a:xfrm>
            <a:off x="14030254" y="7118156"/>
            <a:ext cx="3038546" cy="1872405"/>
          </a:xfrm>
          <a:prstGeom prst="rect">
            <a:avLst/>
          </a:prstGeom>
        </p:spPr>
        <p:txBody>
          <a:bodyPr lIns="50800" tIns="50800" rIns="50800" bIns="50800" rtlCol="0" anchor="ctr"/>
          <a:lstStyle/>
          <a:p>
            <a:pPr algn="ctr">
              <a:lnSpc>
                <a:spcPts val="1925"/>
              </a:lnSpc>
            </a:pPr>
            <a:endParaRPr sz="2200"/>
          </a:p>
        </p:txBody>
      </p:sp>
      <p:pic>
        <p:nvPicPr>
          <p:cNvPr id="3" name="Picture 2">
            <a:extLst>
              <a:ext uri="{FF2B5EF4-FFF2-40B4-BE49-F238E27FC236}">
                <a16:creationId xmlns:a16="http://schemas.microsoft.com/office/drawing/2014/main" id="{D2431E0E-EDC5-498D-9562-5394689D0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 y="1317181"/>
            <a:ext cx="7320876" cy="5474253"/>
          </a:xfrm>
          <a:prstGeom prst="rect">
            <a:avLst/>
          </a:prstGeom>
        </p:spPr>
      </p:pic>
      <p:pic>
        <p:nvPicPr>
          <p:cNvPr id="7" name="Picture 6">
            <a:extLst>
              <a:ext uri="{FF2B5EF4-FFF2-40B4-BE49-F238E27FC236}">
                <a16:creationId xmlns:a16="http://schemas.microsoft.com/office/drawing/2014/main" id="{E083B2C5-B71B-48FC-A1D7-CCDAFDC34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4340" y="1258363"/>
            <a:ext cx="7320876" cy="5502435"/>
          </a:xfrm>
          <a:prstGeom prst="rect">
            <a:avLst/>
          </a:prstGeom>
        </p:spPr>
      </p:pic>
      <p:sp>
        <p:nvSpPr>
          <p:cNvPr id="8" name="Freeform 3">
            <a:extLst>
              <a:ext uri="{FF2B5EF4-FFF2-40B4-BE49-F238E27FC236}">
                <a16:creationId xmlns:a16="http://schemas.microsoft.com/office/drawing/2014/main" id="{B0B78A83-2487-4FB2-8304-AD3A150475C3}"/>
              </a:ext>
            </a:extLst>
          </p:cNvPr>
          <p:cNvSpPr/>
          <p:nvPr/>
        </p:nvSpPr>
        <p:spPr>
          <a:xfrm>
            <a:off x="472440" y="6814293"/>
            <a:ext cx="17586960" cy="3291561"/>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endParaRPr lang="en-US" dirty="0"/>
          </a:p>
          <a:p>
            <a:pPr>
              <a:buFont typeface="Arial" panose="020B0604020202020204" pitchFamily="34" charset="0"/>
              <a:buChar char="•"/>
            </a:pPr>
            <a:r>
              <a:rPr lang="en-US" dirty="0"/>
              <a:t>It highlights which actor-actor interactions result in the highest number of deaths rate.</a:t>
            </a:r>
          </a:p>
          <a:p>
            <a:pPr>
              <a:buFont typeface="Arial" panose="020B0604020202020204" pitchFamily="34" charset="0"/>
              <a:buChar char="•"/>
            </a:pPr>
            <a:r>
              <a:rPr lang="en-US" dirty="0"/>
              <a:t>A clear distinction is observed between </a:t>
            </a:r>
            <a:r>
              <a:rPr lang="en-US" b="1" dirty="0"/>
              <a:t>state-involved conflicts, non-state group conflicts, and attacks targeting civilians.</a:t>
            </a:r>
            <a:endParaRPr lang="en-US" dirty="0"/>
          </a:p>
          <a:p>
            <a:pPr>
              <a:buFont typeface="Arial" panose="020B0604020202020204" pitchFamily="34" charset="0"/>
              <a:buChar char="•"/>
            </a:pPr>
            <a:r>
              <a:rPr lang="en-US" b="1" dirty="0"/>
              <a:t>Highest Fatality Interactions:</a:t>
            </a:r>
            <a:endParaRPr lang="en-US" dirty="0"/>
          </a:p>
          <a:p>
            <a:pPr marL="742950" lvl="1" indent="-285750">
              <a:buFont typeface="Arial" panose="020B0604020202020204" pitchFamily="34" charset="0"/>
              <a:buChar char="•"/>
            </a:pPr>
            <a:r>
              <a:rPr lang="en-US" b="1" dirty="0"/>
              <a:t>State Forces vs. Non-State Armed Groups</a:t>
            </a:r>
            <a:r>
              <a:rPr lang="en-US" dirty="0"/>
              <a:t> result in the most fatalities, suggesting large-scale, organized conflicts.</a:t>
            </a:r>
          </a:p>
          <a:p>
            <a:pPr marL="742950" lvl="1" indent="-285750">
              <a:buFont typeface="Arial" panose="020B0604020202020204" pitchFamily="34" charset="0"/>
              <a:buChar char="•"/>
            </a:pPr>
            <a:r>
              <a:rPr lang="en-US" b="1" dirty="0"/>
              <a:t>Non-State Armed Groups vs. Civilians</a:t>
            </a:r>
            <a:r>
              <a:rPr lang="en-US" dirty="0"/>
              <a:t> also exhibit high fatality rates, indicating significant targeting of civilians in political violence.</a:t>
            </a:r>
          </a:p>
          <a:p>
            <a:pPr>
              <a:buFont typeface="Arial" panose="020B0604020202020204" pitchFamily="34" charset="0"/>
              <a:buChar char="•"/>
            </a:pPr>
            <a:r>
              <a:rPr lang="en-US" b="1" dirty="0"/>
              <a:t>Severity and Impact on Civilians:</a:t>
            </a:r>
            <a:endParaRPr lang="en-US" dirty="0"/>
          </a:p>
          <a:p>
            <a:pPr marL="742950" lvl="1" indent="-285750">
              <a:buFont typeface="Arial" panose="020B0604020202020204" pitchFamily="34" charset="0"/>
              <a:buChar char="•"/>
            </a:pPr>
            <a:r>
              <a:rPr lang="en-US" b="1" dirty="0"/>
              <a:t>State Forces vs. Protesters</a:t>
            </a:r>
            <a:r>
              <a:rPr lang="en-US" dirty="0"/>
              <a:t> have a lower fatality rate but can still escalate into mass violence depending on the country’s political stability.</a:t>
            </a:r>
          </a:p>
          <a:p>
            <a:pPr marL="742950" lvl="1" indent="-285750">
              <a:buFont typeface="Arial" panose="020B0604020202020204" pitchFamily="34" charset="0"/>
              <a:buChar char="•"/>
            </a:pPr>
            <a:r>
              <a:rPr lang="en-US" b="1" dirty="0"/>
              <a:t>Extremist Groups vs. Civilians</a:t>
            </a:r>
            <a:r>
              <a:rPr lang="en-US" dirty="0"/>
              <a:t> tend to be among the deadliest interactions, as these events are often premeditated and intended to create fear.</a:t>
            </a:r>
          </a:p>
          <a:p>
            <a:r>
              <a:rPr lang="en-US" dirty="0"/>
              <a:t>🔎 </a:t>
            </a:r>
            <a:r>
              <a:rPr lang="en-US" b="1" dirty="0"/>
              <a:t>Implications:</a:t>
            </a:r>
            <a:endParaRPr lang="en-US" dirty="0"/>
          </a:p>
          <a:p>
            <a:pPr>
              <a:buFont typeface="Arial" panose="020B0604020202020204" pitchFamily="34" charset="0"/>
              <a:buChar char="•"/>
            </a:pPr>
            <a:r>
              <a:rPr lang="en-US" b="1" dirty="0"/>
              <a:t>Targeted violence against civilians</a:t>
            </a:r>
            <a:r>
              <a:rPr lang="en-US" dirty="0"/>
              <a:t> suggests a need for better protective policies.</a:t>
            </a:r>
          </a:p>
          <a:p>
            <a:pPr>
              <a:buFont typeface="Arial" panose="020B0604020202020204" pitchFamily="34" charset="0"/>
              <a:buChar char="•"/>
            </a:pPr>
            <a:r>
              <a:rPr lang="en-US" b="1" dirty="0"/>
              <a:t>High fatality rates in state vs. non-state conflicts</a:t>
            </a:r>
            <a:r>
              <a:rPr lang="en-US" dirty="0"/>
              <a:t> indicate that armed conflicts continue to be a major contributor to political violence fatalities.</a:t>
            </a:r>
          </a:p>
        </p:txBody>
      </p:sp>
    </p:spTree>
    <p:extLst>
      <p:ext uri="{BB962C8B-B14F-4D97-AF65-F5344CB8AC3E}">
        <p14:creationId xmlns:p14="http://schemas.microsoft.com/office/powerpoint/2010/main" val="406800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F638-0F75-226D-DDFC-F29C37B597E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CBEE47B9-1458-B69F-9B9A-35E733E9E93E}"/>
              </a:ext>
            </a:extLst>
          </p:cNvPr>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6285D940-9C8F-60ED-45D1-6A3ADF1B3E0D}"/>
              </a:ext>
            </a:extLst>
          </p:cNvPr>
          <p:cNvSpPr txBox="1"/>
          <p:nvPr/>
        </p:nvSpPr>
        <p:spPr>
          <a:xfrm>
            <a:off x="228600" y="181145"/>
            <a:ext cx="17373863" cy="1015663"/>
          </a:xfrm>
          <a:prstGeom prst="rect">
            <a:avLst/>
          </a:prstGeom>
          <a:noFill/>
        </p:spPr>
        <p:txBody>
          <a:bodyPr wrap="square" rtlCol="0">
            <a:spAutoFit/>
          </a:bodyPr>
          <a:lstStyle/>
          <a:p>
            <a:r>
              <a:rPr lang="en-US" sz="3000" b="0" dirty="0">
                <a:effectLst/>
                <a:latin typeface="Calibri" panose="020F0502020204030204" pitchFamily="34" charset="0"/>
                <a:cs typeface="Calibri" panose="020F0502020204030204" pitchFamily="34" charset="0"/>
              </a:rPr>
              <a:t>What are the most common region of showing fatalities rate different types of events in and the most frequent types of interactions involving civilians in political violence</a:t>
            </a:r>
          </a:p>
        </p:txBody>
      </p:sp>
      <p:sp>
        <p:nvSpPr>
          <p:cNvPr id="9" name="TextBox 11">
            <a:extLst>
              <a:ext uri="{FF2B5EF4-FFF2-40B4-BE49-F238E27FC236}">
                <a16:creationId xmlns:a16="http://schemas.microsoft.com/office/drawing/2014/main" id="{C27B4822-C316-4A12-A084-F8211816EC3A}"/>
              </a:ext>
            </a:extLst>
          </p:cNvPr>
          <p:cNvSpPr txBox="1"/>
          <p:nvPr/>
        </p:nvSpPr>
        <p:spPr>
          <a:xfrm>
            <a:off x="14030254" y="7118156"/>
            <a:ext cx="3038546" cy="1872405"/>
          </a:xfrm>
          <a:prstGeom prst="rect">
            <a:avLst/>
          </a:prstGeom>
        </p:spPr>
        <p:txBody>
          <a:bodyPr lIns="50800" tIns="50800" rIns="50800" bIns="50800" rtlCol="0" anchor="ctr"/>
          <a:lstStyle/>
          <a:p>
            <a:pPr algn="ctr">
              <a:lnSpc>
                <a:spcPts val="1925"/>
              </a:lnSpc>
            </a:pPr>
            <a:endParaRPr sz="2200"/>
          </a:p>
        </p:txBody>
      </p:sp>
      <p:pic>
        <p:nvPicPr>
          <p:cNvPr id="5" name="Picture 4">
            <a:extLst>
              <a:ext uri="{FF2B5EF4-FFF2-40B4-BE49-F238E27FC236}">
                <a16:creationId xmlns:a16="http://schemas.microsoft.com/office/drawing/2014/main" id="{AAD7BFA2-7F75-4BA1-A155-82B40B7CD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3989"/>
            <a:ext cx="9272034" cy="6181356"/>
          </a:xfrm>
          <a:prstGeom prst="rect">
            <a:avLst/>
          </a:prstGeom>
        </p:spPr>
      </p:pic>
      <p:pic>
        <p:nvPicPr>
          <p:cNvPr id="8" name="Picture 7">
            <a:extLst>
              <a:ext uri="{FF2B5EF4-FFF2-40B4-BE49-F238E27FC236}">
                <a16:creationId xmlns:a16="http://schemas.microsoft.com/office/drawing/2014/main" id="{B8C97D9B-B053-44CB-AFF4-49E3ADE0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240" y="1196808"/>
            <a:ext cx="9335109" cy="6181356"/>
          </a:xfrm>
          <a:prstGeom prst="rect">
            <a:avLst/>
          </a:prstGeom>
        </p:spPr>
      </p:pic>
      <p:sp>
        <p:nvSpPr>
          <p:cNvPr id="7" name="Freeform 3">
            <a:extLst>
              <a:ext uri="{FF2B5EF4-FFF2-40B4-BE49-F238E27FC236}">
                <a16:creationId xmlns:a16="http://schemas.microsoft.com/office/drawing/2014/main" id="{09026102-7A94-4948-BEFD-D1908029B54B}"/>
              </a:ext>
            </a:extLst>
          </p:cNvPr>
          <p:cNvSpPr/>
          <p:nvPr/>
        </p:nvSpPr>
        <p:spPr>
          <a:xfrm>
            <a:off x="457200" y="7206560"/>
            <a:ext cx="17602200" cy="2867252"/>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r>
              <a:rPr lang="en-US" sz="2400" b="1" dirty="0"/>
              <a:t>Key Insights</a:t>
            </a:r>
          </a:p>
          <a:p>
            <a:pPr>
              <a:buFont typeface="Arial" panose="020B0604020202020204" pitchFamily="34" charset="0"/>
              <a:buChar char="•"/>
            </a:pPr>
            <a:endParaRPr lang="en-US" dirty="0"/>
          </a:p>
        </p:txBody>
      </p:sp>
      <p:sp>
        <p:nvSpPr>
          <p:cNvPr id="2" name="Rectangle 1">
            <a:extLst>
              <a:ext uri="{FF2B5EF4-FFF2-40B4-BE49-F238E27FC236}">
                <a16:creationId xmlns:a16="http://schemas.microsoft.com/office/drawing/2014/main" id="{95D69163-4FB4-6917-FBF9-34221C1B3F67}"/>
              </a:ext>
            </a:extLst>
          </p:cNvPr>
          <p:cNvSpPr>
            <a:spLocks noChangeArrowheads="1"/>
          </p:cNvSpPr>
          <p:nvPr/>
        </p:nvSpPr>
        <p:spPr bwMode="auto">
          <a:xfrm>
            <a:off x="2362200" y="7185243"/>
            <a:ext cx="12877800"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 som</a:t>
            </a:r>
            <a:r>
              <a:rPr lang="en-US" altLang="en-US" b="1" dirty="0">
                <a:latin typeface="Arial" panose="020B0604020202020204" pitchFamily="34" charset="0"/>
              </a:rPr>
              <a:t>e regions, </a:t>
            </a:r>
            <a:r>
              <a:rPr kumimoji="0" lang="en-US" altLang="en-US" sz="1800" b="1" i="0" u="none" strike="noStrike" cap="none" normalizeH="0" baseline="0" dirty="0">
                <a:ln>
                  <a:noFill/>
                </a:ln>
                <a:solidFill>
                  <a:schemeClr val="tx1"/>
                </a:solidFill>
                <a:effectLst/>
                <a:latin typeface="Arial" panose="020B0604020202020204" pitchFamily="34" charset="0"/>
              </a:rPr>
              <a:t>High fatalities do not always correlate with high civilian targeting.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For example, </a:t>
            </a:r>
            <a:r>
              <a:rPr kumimoji="0" lang="en-US" altLang="en-US" sz="1800" b="1" i="0" u="none" strike="noStrike" cap="none" normalizeH="0" baseline="0" dirty="0">
                <a:ln>
                  <a:noFill/>
                </a:ln>
                <a:solidFill>
                  <a:schemeClr val="tx1"/>
                </a:solidFill>
                <a:effectLst/>
                <a:latin typeface="Arial" panose="020B0604020202020204" pitchFamily="34" charset="0"/>
              </a:rPr>
              <a:t>North America</a:t>
            </a:r>
            <a:r>
              <a:rPr kumimoji="0" lang="en-US" altLang="en-US" sz="1800" b="0" i="0" u="none" strike="noStrike" cap="none" normalizeH="0" baseline="0" dirty="0">
                <a:ln>
                  <a:noFill/>
                </a:ln>
                <a:solidFill>
                  <a:schemeClr val="tx1"/>
                </a:solidFill>
                <a:effectLst/>
                <a:latin typeface="Arial" panose="020B0604020202020204" pitchFamily="34" charset="0"/>
              </a:rPr>
              <a:t> has high fatalities but relatively lower civilian targeting.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Caribbean and Eastern Africa experience a high rate of civilian targeting relative to total incidents.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Middle East, despite being conflict-prone, has a lower civilian targeting rate in the normalized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Oceania has the lowest fatality rate, which suggests relatively lower conflict intensity.</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98823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0673F-6B2F-45C1-997C-9F4C57977F33}"/>
              </a:ext>
            </a:extLst>
          </p:cNvPr>
          <p:cNvSpPr txBox="1"/>
          <p:nvPr/>
        </p:nvSpPr>
        <p:spPr>
          <a:xfrm>
            <a:off x="411480" y="696128"/>
            <a:ext cx="17465040" cy="10110460"/>
          </a:xfrm>
          <a:prstGeom prst="rect">
            <a:avLst/>
          </a:prstGeom>
          <a:noFill/>
        </p:spPr>
        <p:txBody>
          <a:bodyPr wrap="square">
            <a:spAutoFit/>
          </a:bodyPr>
          <a:lstStyle/>
          <a:p>
            <a:r>
              <a:rPr lang="en-US" sz="3000" b="1" dirty="0"/>
              <a:t>Selecting Statistical Test</a:t>
            </a:r>
          </a:p>
          <a:p>
            <a:endParaRPr lang="en-US" sz="2300" b="1" dirty="0"/>
          </a:p>
          <a:p>
            <a:r>
              <a:rPr lang="en-US" sz="2300" dirty="0"/>
              <a:t>The dataset we are analyzing focuses on the number of PVTW events and fatalities across different years, event types, and countries etc. Since both PVTW events and fatalities are discrete count-based data, they do not follow a normal distribution. This means that using simple linear regression could lead to misleading results.</a:t>
            </a:r>
          </a:p>
          <a:p>
            <a:endParaRPr lang="en-US" sz="2300" dirty="0"/>
          </a:p>
          <a:p>
            <a:r>
              <a:rPr lang="en-US" sz="2300" b="1" dirty="0"/>
              <a:t>Data Insights:</a:t>
            </a:r>
          </a:p>
          <a:p>
            <a:pPr>
              <a:buFont typeface="Arial" panose="020B0604020202020204" pitchFamily="34" charset="0"/>
              <a:buChar char="•"/>
            </a:pPr>
            <a:r>
              <a:rPr lang="en-US" sz="2300" b="1" dirty="0"/>
              <a:t>Mean Fatalities</a:t>
            </a:r>
            <a:r>
              <a:rPr lang="en-US" sz="2300" dirty="0"/>
              <a:t>: 62</a:t>
            </a:r>
          </a:p>
          <a:p>
            <a:pPr>
              <a:buFont typeface="Arial" panose="020B0604020202020204" pitchFamily="34" charset="0"/>
              <a:buChar char="•"/>
            </a:pPr>
            <a:r>
              <a:rPr lang="en-US" sz="2300" b="1" dirty="0"/>
              <a:t>Variance of Fatalities</a:t>
            </a:r>
            <a:r>
              <a:rPr lang="en-US" sz="2300" dirty="0"/>
              <a:t>: 9774</a:t>
            </a:r>
          </a:p>
          <a:p>
            <a:endParaRPr lang="en-US" sz="23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rPr>
              <a:t>Data Characteristics:</a:t>
            </a:r>
            <a:endParaRPr kumimoji="0" lang="en-US" alt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rPr>
              <a:t>Fatalities are discrete count data → Not normally distributed.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rPr>
              <a:t>Overdispersion detected (variance &gt;&gt; mean).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3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rPr>
              <a:t>Method Selection:</a:t>
            </a:r>
            <a:endParaRPr kumimoji="0" lang="en-US" alt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rPr>
              <a:t>Spearman’s Rank Correlation</a:t>
            </a:r>
            <a:r>
              <a:rPr kumimoji="0" lang="en-US" altLang="en-US" sz="2300" b="0" i="0" u="none" strike="noStrike" cap="none" normalizeH="0" baseline="0" dirty="0">
                <a:ln>
                  <a:noFill/>
                </a:ln>
                <a:solidFill>
                  <a:schemeClr val="tx1"/>
                </a:solidFill>
                <a:effectLst/>
              </a:rPr>
              <a:t> (for non-normal distributions).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rPr>
              <a:t>Negative Binomial GLM</a:t>
            </a:r>
            <a:r>
              <a:rPr kumimoji="0" lang="en-US" altLang="en-US" sz="2300" b="0" i="0" u="none" strike="noStrike" cap="none" normalizeH="0" baseline="0" dirty="0">
                <a:ln>
                  <a:noFill/>
                </a:ln>
                <a:solidFill>
                  <a:schemeClr val="tx1"/>
                </a:solidFill>
                <a:effectLst/>
              </a:rPr>
              <a:t> (to handle overdispersion in count-based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sz="2300" b="1" dirty="0"/>
              <a:t>Mann-Whitney U test(</a:t>
            </a:r>
            <a:r>
              <a:rPr lang="en-US" sz="2300" dirty="0"/>
              <a:t>for two groups which have skewed data)</a:t>
            </a:r>
            <a:endParaRPr kumimoji="0" lang="en-US" altLang="en-US" sz="23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3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rPr>
              <a:t>Why Not Linear Regression?</a:t>
            </a:r>
            <a:endParaRPr kumimoji="0" lang="en-US" altLang="en-US" sz="2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chemeClr val="tx1"/>
                </a:solidFill>
                <a:effectLst/>
              </a:rPr>
              <a:t>Assumes normality, which </a:t>
            </a:r>
            <a:r>
              <a:rPr lang="en-US" altLang="en-US" sz="2300" dirty="0"/>
              <a:t>PVTW events </a:t>
            </a:r>
            <a:r>
              <a:rPr kumimoji="0" lang="en-US" altLang="en-US" sz="2300" b="0" i="0" u="none" strike="noStrike" cap="none" normalizeH="0" baseline="0" dirty="0">
                <a:ln>
                  <a:noFill/>
                </a:ln>
                <a:solidFill>
                  <a:schemeClr val="tx1"/>
                </a:solidFill>
                <a:effectLst/>
              </a:rPr>
              <a:t>do not follow.</a:t>
            </a:r>
          </a:p>
          <a:p>
            <a:endParaRPr lang="en-US" sz="2300" dirty="0"/>
          </a:p>
          <a:p>
            <a:r>
              <a:rPr lang="en-US" sz="2300" b="1" dirty="0"/>
              <a:t>Conclusion:</a:t>
            </a:r>
          </a:p>
          <a:p>
            <a:pPr>
              <a:buFont typeface="Arial" panose="020B0604020202020204" pitchFamily="34" charset="0"/>
              <a:buChar char="•"/>
            </a:pPr>
            <a:r>
              <a:rPr lang="en-US" sz="2300" dirty="0"/>
              <a:t>We have chosen </a:t>
            </a:r>
            <a:r>
              <a:rPr lang="en-US" sz="2300" b="1" dirty="0"/>
              <a:t>Spearman's rank correlation</a:t>
            </a:r>
            <a:r>
              <a:rPr lang="en-US" sz="2300" dirty="0"/>
              <a:t> and </a:t>
            </a:r>
            <a:r>
              <a:rPr lang="en-US" sz="2300" b="1" dirty="0"/>
              <a:t>Mann-Whitney U test</a:t>
            </a:r>
            <a:r>
              <a:rPr lang="en-US" sz="2300" dirty="0"/>
              <a:t> for non-parametric analysis, ensuring robust results for skewed data.</a:t>
            </a:r>
          </a:p>
          <a:p>
            <a:pPr>
              <a:buFont typeface="Arial" panose="020B0604020202020204" pitchFamily="34" charset="0"/>
              <a:buChar char="•"/>
            </a:pPr>
            <a:r>
              <a:rPr lang="en-US" sz="2300" dirty="0"/>
              <a:t>We will model fatalities using </a:t>
            </a:r>
            <a:r>
              <a:rPr lang="en-US" sz="2300" b="1" dirty="0"/>
              <a:t>Negative Binomial GLM</a:t>
            </a:r>
            <a:r>
              <a:rPr lang="en-US" sz="2300" dirty="0"/>
              <a:t>, which allows for a more appropriate non-linear approach compared to traditional OLS regression.</a:t>
            </a:r>
          </a:p>
          <a:p>
            <a:endParaRPr lang="en-US" sz="2300" dirty="0">
              <a:effectLst/>
              <a:cs typeface="Calibri" panose="020F0502020204030204" pitchFamily="34" charset="0"/>
            </a:endParaRPr>
          </a:p>
          <a:p>
            <a:endParaRPr lang="en-US" sz="2300" dirty="0">
              <a:cs typeface="Calibri" panose="020F0502020204030204" pitchFamily="34" charset="0"/>
            </a:endParaRPr>
          </a:p>
        </p:txBody>
      </p:sp>
    </p:spTree>
    <p:extLst>
      <p:ext uri="{BB962C8B-B14F-4D97-AF65-F5344CB8AC3E}">
        <p14:creationId xmlns:p14="http://schemas.microsoft.com/office/powerpoint/2010/main" val="373922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0673F-6B2F-45C1-997C-9F4C57977F33}"/>
              </a:ext>
            </a:extLst>
          </p:cNvPr>
          <p:cNvSpPr txBox="1"/>
          <p:nvPr/>
        </p:nvSpPr>
        <p:spPr>
          <a:xfrm>
            <a:off x="190500" y="396240"/>
            <a:ext cx="17907000" cy="2400657"/>
          </a:xfrm>
          <a:prstGeom prst="rect">
            <a:avLst/>
          </a:prstGeom>
          <a:noFill/>
        </p:spPr>
        <p:txBody>
          <a:bodyPr wrap="square">
            <a:spAutoFit/>
          </a:bodyPr>
          <a:lstStyle/>
          <a:p>
            <a:r>
              <a:rPr lang="en-US" sz="3000" b="1" dirty="0"/>
              <a:t>Statistical Test Findings</a:t>
            </a:r>
          </a:p>
          <a:p>
            <a:endParaRPr lang="en-US" sz="3000" b="1" dirty="0"/>
          </a:p>
          <a:p>
            <a:endParaRPr lang="en-US" sz="3000" b="1" dirty="0"/>
          </a:p>
          <a:p>
            <a:endParaRPr lang="en-US" sz="3000" dirty="0"/>
          </a:p>
          <a:p>
            <a:endParaRPr lang="en-US" sz="3000" dirty="0">
              <a:cs typeface="Calibri" panose="020F0502020204030204" pitchFamily="34" charset="0"/>
            </a:endParaRPr>
          </a:p>
        </p:txBody>
      </p:sp>
      <p:graphicFrame>
        <p:nvGraphicFramePr>
          <p:cNvPr id="3" name="Table 4">
            <a:extLst>
              <a:ext uri="{FF2B5EF4-FFF2-40B4-BE49-F238E27FC236}">
                <a16:creationId xmlns:a16="http://schemas.microsoft.com/office/drawing/2014/main" id="{140A955C-9823-49E6-8780-D8490222BFC4}"/>
              </a:ext>
            </a:extLst>
          </p:cNvPr>
          <p:cNvGraphicFramePr>
            <a:graphicFrameLocks noGrp="1"/>
          </p:cNvGraphicFramePr>
          <p:nvPr>
            <p:extLst>
              <p:ext uri="{D42A27DB-BD31-4B8C-83A1-F6EECF244321}">
                <p14:modId xmlns:p14="http://schemas.microsoft.com/office/powerpoint/2010/main" val="671239846"/>
              </p:ext>
            </p:extLst>
          </p:nvPr>
        </p:nvGraphicFramePr>
        <p:xfrm>
          <a:off x="647700" y="1089660"/>
          <a:ext cx="16992600" cy="7742387"/>
        </p:xfrm>
        <a:graphic>
          <a:graphicData uri="http://schemas.openxmlformats.org/drawingml/2006/table">
            <a:tbl>
              <a:tblPr firstRow="1" bandRow="1">
                <a:tableStyleId>{5C22544A-7EE6-4342-B048-85BDC9FD1C3A}</a:tableStyleId>
              </a:tblPr>
              <a:tblGrid>
                <a:gridCol w="4248150">
                  <a:extLst>
                    <a:ext uri="{9D8B030D-6E8A-4147-A177-3AD203B41FA5}">
                      <a16:colId xmlns:a16="http://schemas.microsoft.com/office/drawing/2014/main" val="3613690655"/>
                    </a:ext>
                  </a:extLst>
                </a:gridCol>
                <a:gridCol w="4248150">
                  <a:extLst>
                    <a:ext uri="{9D8B030D-6E8A-4147-A177-3AD203B41FA5}">
                      <a16:colId xmlns:a16="http://schemas.microsoft.com/office/drawing/2014/main" val="2417066606"/>
                    </a:ext>
                  </a:extLst>
                </a:gridCol>
                <a:gridCol w="4006027">
                  <a:extLst>
                    <a:ext uri="{9D8B030D-6E8A-4147-A177-3AD203B41FA5}">
                      <a16:colId xmlns:a16="http://schemas.microsoft.com/office/drawing/2014/main" val="3599254489"/>
                    </a:ext>
                  </a:extLst>
                </a:gridCol>
                <a:gridCol w="4490273">
                  <a:extLst>
                    <a:ext uri="{9D8B030D-6E8A-4147-A177-3AD203B41FA5}">
                      <a16:colId xmlns:a16="http://schemas.microsoft.com/office/drawing/2014/main" val="1839780087"/>
                    </a:ext>
                  </a:extLst>
                </a:gridCol>
              </a:tblGrid>
              <a:tr h="1234440">
                <a:tc>
                  <a:txBody>
                    <a:bodyPr/>
                    <a:lstStyle/>
                    <a:p>
                      <a:pPr algn="ctr"/>
                      <a:r>
                        <a:rPr lang="en-SG" sz="2500" dirty="0"/>
                        <a:t>Test</a:t>
                      </a:r>
                    </a:p>
                  </a:txBody>
                  <a:tcPr anchor="ctr"/>
                </a:tc>
                <a:tc>
                  <a:txBody>
                    <a:bodyPr/>
                    <a:lstStyle/>
                    <a:p>
                      <a:pPr algn="ctr"/>
                      <a:r>
                        <a:rPr lang="en-SG" sz="2500" dirty="0"/>
                        <a:t>Variable</a:t>
                      </a:r>
                    </a:p>
                  </a:txBody>
                  <a:tcPr anchor="ctr"/>
                </a:tc>
                <a:tc>
                  <a:txBody>
                    <a:bodyPr/>
                    <a:lstStyle/>
                    <a:p>
                      <a:pPr algn="ctr"/>
                      <a:r>
                        <a:rPr lang="en-SG" sz="2500" dirty="0"/>
                        <a:t>Result</a:t>
                      </a:r>
                    </a:p>
                  </a:txBody>
                  <a:tcPr anchor="ctr"/>
                </a:tc>
                <a:tc>
                  <a:txBody>
                    <a:bodyPr/>
                    <a:lstStyle/>
                    <a:p>
                      <a:pPr algn="ctr"/>
                      <a:r>
                        <a:rPr lang="en-SG" sz="2500" dirty="0"/>
                        <a:t>Findings</a:t>
                      </a:r>
                    </a:p>
                  </a:txBody>
                  <a:tcPr anchor="ctr"/>
                </a:tc>
                <a:extLst>
                  <a:ext uri="{0D108BD9-81ED-4DB2-BD59-A6C34878D82A}">
                    <a16:rowId xmlns:a16="http://schemas.microsoft.com/office/drawing/2014/main" val="2384008772"/>
                  </a:ext>
                </a:extLst>
              </a:tr>
              <a:tr h="1676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300" b="0" kern="1200" dirty="0">
                          <a:solidFill>
                            <a:schemeClr val="dk1"/>
                          </a:solidFill>
                          <a:effectLst/>
                          <a:latin typeface="+mn-lt"/>
                          <a:ea typeface="+mn-ea"/>
                          <a:cs typeface="+mn-cs"/>
                        </a:rPr>
                        <a:t>Spearman's rank correlation</a:t>
                      </a:r>
                    </a:p>
                    <a:p>
                      <a:pPr algn="ctr"/>
                      <a:endParaRPr lang="en-SG" sz="2300" dirty="0"/>
                    </a:p>
                  </a:txBody>
                  <a:tcPr anchor="ctr"/>
                </a:tc>
                <a:tc>
                  <a:txBody>
                    <a:bodyPr/>
                    <a:lstStyle/>
                    <a:p>
                      <a:pPr algn="ctr"/>
                      <a:r>
                        <a:rPr lang="en-SG" sz="2300" dirty="0"/>
                        <a:t>Average Women Representation VS Total Fatalities</a:t>
                      </a:r>
                    </a:p>
                  </a:txBody>
                  <a:tcPr anchor="ctr"/>
                </a:tc>
                <a:tc>
                  <a:txBody>
                    <a:bodyPr/>
                    <a:lstStyle/>
                    <a:p>
                      <a:pPr algn="ctr"/>
                      <a:r>
                        <a:rPr lang="en-SG" sz="2300" b="0" i="0" kern="1200" dirty="0">
                          <a:solidFill>
                            <a:schemeClr val="dk1"/>
                          </a:solidFill>
                          <a:effectLst/>
                          <a:latin typeface="+mn-lt"/>
                          <a:ea typeface="+mn-ea"/>
                          <a:cs typeface="+mn-cs"/>
                        </a:rPr>
                        <a:t>Correlation : 0.38, </a:t>
                      </a:r>
                    </a:p>
                    <a:p>
                      <a:pPr algn="ctr"/>
                      <a:r>
                        <a:rPr lang="en-SG" sz="2300" b="0" i="0" kern="1200" dirty="0">
                          <a:solidFill>
                            <a:schemeClr val="dk1"/>
                          </a:solidFill>
                          <a:effectLst/>
                          <a:latin typeface="+mn-lt"/>
                          <a:ea typeface="+mn-ea"/>
                          <a:cs typeface="+mn-cs"/>
                        </a:rPr>
                        <a:t>P-value: 6.142e-11</a:t>
                      </a:r>
                      <a:endParaRPr lang="en-SG" sz="2300" dirty="0"/>
                    </a:p>
                  </a:txBody>
                  <a:tcPr anchor="ctr"/>
                </a:tc>
                <a:tc>
                  <a:txBody>
                    <a:bodyPr/>
                    <a:lstStyle/>
                    <a:p>
                      <a:pPr algn="ctr"/>
                      <a:r>
                        <a:rPr lang="en-US" sz="2300" dirty="0"/>
                        <a:t>There is a </a:t>
                      </a:r>
                      <a:r>
                        <a:rPr lang="en-US" sz="2300" b="1" dirty="0"/>
                        <a:t>weak positive correlation</a:t>
                      </a:r>
                      <a:r>
                        <a:rPr lang="en-US" sz="2300" dirty="0"/>
                        <a:t> between women representation and fatalities, with a very significant relationship (p-value &lt; 0.05).</a:t>
                      </a:r>
                      <a:endParaRPr lang="en-SG" sz="2300" dirty="0"/>
                    </a:p>
                  </a:txBody>
                  <a:tcPr anchor="ctr"/>
                </a:tc>
                <a:extLst>
                  <a:ext uri="{0D108BD9-81ED-4DB2-BD59-A6C34878D82A}">
                    <a16:rowId xmlns:a16="http://schemas.microsoft.com/office/drawing/2014/main" val="1404019766"/>
                  </a:ext>
                </a:extLst>
              </a:tr>
              <a:tr h="14674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300" b="0" kern="1200" dirty="0">
                          <a:solidFill>
                            <a:schemeClr val="dk1"/>
                          </a:solidFill>
                          <a:effectLst/>
                          <a:latin typeface="+mn-lt"/>
                          <a:ea typeface="+mn-ea"/>
                          <a:cs typeface="+mn-cs"/>
                        </a:rPr>
                        <a:t>Mann-Whitney U test</a:t>
                      </a:r>
                    </a:p>
                    <a:p>
                      <a:pPr algn="ctr"/>
                      <a:endParaRPr lang="en-SG" sz="2300" dirty="0"/>
                    </a:p>
                  </a:txBody>
                  <a:tcPr anchor="ctr"/>
                </a:tc>
                <a:tc>
                  <a:txBody>
                    <a:bodyPr/>
                    <a:lstStyle/>
                    <a:p>
                      <a:pPr algn="ctr"/>
                      <a:r>
                        <a:rPr lang="en-SG" sz="2300" dirty="0"/>
                        <a:t>Total fatalities by non-transitional period Vs</a:t>
                      </a:r>
                    </a:p>
                    <a:p>
                      <a:pPr algn="ctr"/>
                      <a:r>
                        <a:rPr lang="en-SG" sz="2300" dirty="0"/>
                        <a:t>Total fatalities by transitional period</a:t>
                      </a:r>
                    </a:p>
                  </a:txBody>
                  <a:tcPr anchor="ctr"/>
                </a:tc>
                <a:tc>
                  <a:txBody>
                    <a:bodyPr/>
                    <a:lstStyle/>
                    <a:p>
                      <a:pPr algn="ctr"/>
                      <a:r>
                        <a:rPr lang="en-SG" sz="2300" b="0" i="0" kern="1200" dirty="0">
                          <a:solidFill>
                            <a:schemeClr val="dk1"/>
                          </a:solidFill>
                          <a:effectLst/>
                          <a:latin typeface="+mn-lt"/>
                          <a:ea typeface="+mn-ea"/>
                          <a:cs typeface="+mn-cs"/>
                        </a:rPr>
                        <a:t>Statistics 16935.5,</a:t>
                      </a:r>
                    </a:p>
                    <a:p>
                      <a:pPr algn="ctr"/>
                      <a:r>
                        <a:rPr lang="en-SG" sz="2300" b="0" i="0" kern="1200" dirty="0">
                          <a:solidFill>
                            <a:schemeClr val="dk1"/>
                          </a:solidFill>
                          <a:effectLst/>
                          <a:latin typeface="+mn-lt"/>
                          <a:ea typeface="+mn-ea"/>
                          <a:cs typeface="+mn-cs"/>
                        </a:rPr>
                        <a:t> P-value: 6.14e-11</a:t>
                      </a:r>
                      <a:endParaRPr lang="en-SG" sz="2300" dirty="0"/>
                    </a:p>
                  </a:txBody>
                  <a:tcPr anchor="ctr"/>
                </a:tc>
                <a:tc>
                  <a:txBody>
                    <a:bodyPr/>
                    <a:lstStyle/>
                    <a:p>
                      <a:pPr algn="ctr"/>
                      <a:r>
                        <a:rPr lang="en-US" sz="2300" dirty="0"/>
                        <a:t>A significant difference in fatalities between </a:t>
                      </a:r>
                      <a:r>
                        <a:rPr lang="en-SG" sz="2300" dirty="0"/>
                        <a:t>non-transitional</a:t>
                      </a:r>
                      <a:r>
                        <a:rPr lang="en-US" sz="2300" dirty="0"/>
                        <a:t> and transitional period, with a very low p-value indicating the difference is unlikely due to chance.</a:t>
                      </a:r>
                      <a:endParaRPr lang="en-SG" sz="2300" dirty="0"/>
                    </a:p>
                  </a:txBody>
                  <a:tcPr anchor="ctr"/>
                </a:tc>
                <a:extLst>
                  <a:ext uri="{0D108BD9-81ED-4DB2-BD59-A6C34878D82A}">
                    <a16:rowId xmlns:a16="http://schemas.microsoft.com/office/drawing/2014/main" val="1314727224"/>
                  </a:ext>
                </a:extLst>
              </a:tr>
              <a:tr h="14674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23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SG" sz="2300" b="0" kern="1200" dirty="0">
                          <a:solidFill>
                            <a:schemeClr val="dk1"/>
                          </a:solidFill>
                          <a:effectLst/>
                          <a:latin typeface="+mn-lt"/>
                          <a:ea typeface="+mn-ea"/>
                          <a:cs typeface="+mn-cs"/>
                        </a:rPr>
                        <a:t>Spearman's rank correlation</a:t>
                      </a:r>
                    </a:p>
                    <a:p>
                      <a:pPr algn="ctr"/>
                      <a:endParaRPr lang="en-SG" sz="2300" dirty="0"/>
                    </a:p>
                    <a:p>
                      <a:pPr algn="ctr"/>
                      <a:endParaRPr lang="en-SG" sz="2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sz="2300" b="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SG" sz="2300" b="0" kern="1200" dirty="0">
                          <a:solidFill>
                            <a:schemeClr val="dk1"/>
                          </a:solidFill>
                          <a:effectLst/>
                          <a:latin typeface="+mn-lt"/>
                          <a:ea typeface="+mn-ea"/>
                          <a:cs typeface="+mn-cs"/>
                        </a:rPr>
                        <a:t>Total Fatality by </a:t>
                      </a:r>
                      <a:r>
                        <a:rPr lang="en-SG" sz="2300" dirty="0"/>
                        <a:t>transitional period</a:t>
                      </a:r>
                      <a:endParaRPr lang="en-SG" sz="2300" b="0" kern="1200" dirty="0">
                        <a:solidFill>
                          <a:schemeClr val="dk1"/>
                        </a:solidFill>
                        <a:effectLst/>
                        <a:latin typeface="+mn-lt"/>
                        <a:ea typeface="+mn-ea"/>
                        <a:cs typeface="+mn-cs"/>
                      </a:endParaRPr>
                    </a:p>
                    <a:p>
                      <a:pPr algn="ctr"/>
                      <a:endParaRPr lang="en-SG" sz="2300" dirty="0"/>
                    </a:p>
                  </a:txBody>
                  <a:tcPr anchor="ctr"/>
                </a:tc>
                <a:tc>
                  <a:txBody>
                    <a:bodyPr/>
                    <a:lstStyle/>
                    <a:p>
                      <a:pPr algn="ctr"/>
                      <a:r>
                        <a:rPr lang="en-SG" sz="2300" b="0" i="0" kern="1200" dirty="0">
                          <a:solidFill>
                            <a:schemeClr val="dk1"/>
                          </a:solidFill>
                          <a:effectLst/>
                          <a:latin typeface="+mn-lt"/>
                          <a:ea typeface="+mn-ea"/>
                          <a:cs typeface="+mn-cs"/>
                        </a:rPr>
                        <a:t>Correlation :0.22</a:t>
                      </a:r>
                    </a:p>
                    <a:p>
                      <a:pPr algn="ctr"/>
                      <a:r>
                        <a:rPr lang="en-SG" sz="2300" b="0" i="0" kern="1200" dirty="0">
                          <a:solidFill>
                            <a:schemeClr val="dk1"/>
                          </a:solidFill>
                          <a:effectLst/>
                          <a:latin typeface="+mn-lt"/>
                          <a:ea typeface="+mn-ea"/>
                          <a:cs typeface="+mn-cs"/>
                        </a:rPr>
                        <a:t> P-value: 0.004</a:t>
                      </a:r>
                      <a:endParaRPr lang="en-SG" sz="2300" dirty="0"/>
                    </a:p>
                  </a:txBody>
                  <a:tcPr anchor="ctr"/>
                </a:tc>
                <a:tc>
                  <a:txBody>
                    <a:bodyPr/>
                    <a:lstStyle/>
                    <a:p>
                      <a:pPr algn="ctr"/>
                      <a:r>
                        <a:rPr lang="en-US" sz="2300" dirty="0"/>
                        <a:t>There is a low positive correlation between transitional period and fatalities with a highly significant p-value.</a:t>
                      </a:r>
                      <a:endParaRPr lang="en-SG" sz="2300" dirty="0"/>
                    </a:p>
                  </a:txBody>
                  <a:tcPr anchor="ctr"/>
                </a:tc>
                <a:extLst>
                  <a:ext uri="{0D108BD9-81ED-4DB2-BD59-A6C34878D82A}">
                    <a16:rowId xmlns:a16="http://schemas.microsoft.com/office/drawing/2014/main" val="2453974576"/>
                  </a:ext>
                </a:extLst>
              </a:tr>
              <a:tr h="14674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300" b="0" kern="1200" dirty="0">
                          <a:solidFill>
                            <a:schemeClr val="dk1"/>
                          </a:solidFill>
                          <a:effectLst/>
                          <a:latin typeface="+mn-lt"/>
                          <a:ea typeface="+mn-ea"/>
                          <a:cs typeface="+mn-cs"/>
                        </a:rPr>
                        <a:t>Spearman's rank correlation</a:t>
                      </a:r>
                    </a:p>
                    <a:p>
                      <a:pPr algn="ctr"/>
                      <a:endParaRPr lang="en-SG" sz="23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2300" b="0" kern="1200" dirty="0">
                          <a:solidFill>
                            <a:schemeClr val="dk1"/>
                          </a:solidFill>
                          <a:effectLst/>
                          <a:latin typeface="+mn-lt"/>
                          <a:ea typeface="+mn-ea"/>
                          <a:cs typeface="+mn-cs"/>
                        </a:rPr>
                        <a:t>Total Fatality by non-transitional period</a:t>
                      </a:r>
                    </a:p>
                    <a:p>
                      <a:pPr algn="ctr"/>
                      <a:endParaRPr lang="en-SG" sz="2300" dirty="0"/>
                    </a:p>
                  </a:txBody>
                  <a:tcPr anchor="ctr"/>
                </a:tc>
                <a:tc>
                  <a:txBody>
                    <a:bodyPr/>
                    <a:lstStyle/>
                    <a:p>
                      <a:pPr algn="ctr"/>
                      <a:r>
                        <a:rPr lang="en-SG" sz="2300" b="0" i="0" kern="1200" dirty="0">
                          <a:solidFill>
                            <a:schemeClr val="dk1"/>
                          </a:solidFill>
                          <a:effectLst/>
                          <a:latin typeface="+mn-lt"/>
                          <a:ea typeface="+mn-ea"/>
                          <a:cs typeface="+mn-cs"/>
                        </a:rPr>
                        <a:t>Correlation : 0.65</a:t>
                      </a:r>
                    </a:p>
                    <a:p>
                      <a:pPr algn="ctr"/>
                      <a:r>
                        <a:rPr lang="en-SG" sz="2300" b="0" i="0" kern="1200" dirty="0">
                          <a:solidFill>
                            <a:schemeClr val="dk1"/>
                          </a:solidFill>
                          <a:effectLst/>
                          <a:latin typeface="+mn-lt"/>
                          <a:ea typeface="+mn-ea"/>
                          <a:cs typeface="+mn-cs"/>
                        </a:rPr>
                        <a:t> P-value: 1.16e-39</a:t>
                      </a:r>
                      <a:endParaRPr lang="en-SG" sz="2300" dirty="0"/>
                    </a:p>
                  </a:txBody>
                  <a:tcPr anchor="ctr"/>
                </a:tc>
                <a:tc>
                  <a:txBody>
                    <a:bodyPr/>
                    <a:lstStyle/>
                    <a:p>
                      <a:pPr algn="ctr"/>
                      <a:r>
                        <a:rPr lang="en-US" sz="2300" dirty="0"/>
                        <a:t>Strong positive correlation between non transitional period and fatalities, with a highly significant p-value.</a:t>
                      </a:r>
                      <a:endParaRPr lang="en-SG" sz="2300" dirty="0"/>
                    </a:p>
                  </a:txBody>
                  <a:tcPr anchor="ctr"/>
                </a:tc>
                <a:extLst>
                  <a:ext uri="{0D108BD9-81ED-4DB2-BD59-A6C34878D82A}">
                    <a16:rowId xmlns:a16="http://schemas.microsoft.com/office/drawing/2014/main" val="2364841665"/>
                  </a:ext>
                </a:extLst>
              </a:tr>
            </a:tbl>
          </a:graphicData>
        </a:graphic>
      </p:graphicFrame>
    </p:spTree>
    <p:extLst>
      <p:ext uri="{BB962C8B-B14F-4D97-AF65-F5344CB8AC3E}">
        <p14:creationId xmlns:p14="http://schemas.microsoft.com/office/powerpoint/2010/main" val="397309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5DB20C5-985E-4BFD-A535-BA3F67FA0FC6}"/>
              </a:ext>
            </a:extLst>
          </p:cNvPr>
          <p:cNvSpPr txBox="1"/>
          <p:nvPr/>
        </p:nvSpPr>
        <p:spPr>
          <a:xfrm>
            <a:off x="533400" y="184785"/>
            <a:ext cx="10058400" cy="461665"/>
          </a:xfrm>
          <a:prstGeom prst="rect">
            <a:avLst/>
          </a:prstGeom>
          <a:noFill/>
        </p:spPr>
        <p:txBody>
          <a:bodyPr wrap="square" rtlCol="0">
            <a:spAutoFit/>
          </a:bodyPr>
          <a:lstStyle/>
          <a:p>
            <a:r>
              <a:rPr lang="en-SG" sz="2400" b="1" dirty="0"/>
              <a:t>GLM Negative Binomial Model Result for transitional period</a:t>
            </a:r>
          </a:p>
        </p:txBody>
      </p:sp>
      <p:graphicFrame>
        <p:nvGraphicFramePr>
          <p:cNvPr id="33" name="Table 32">
            <a:extLst>
              <a:ext uri="{FF2B5EF4-FFF2-40B4-BE49-F238E27FC236}">
                <a16:creationId xmlns:a16="http://schemas.microsoft.com/office/drawing/2014/main" id="{BAA71200-7016-4B49-BA62-4B79036A3B5D}"/>
              </a:ext>
            </a:extLst>
          </p:cNvPr>
          <p:cNvGraphicFramePr>
            <a:graphicFrameLocks noGrp="1"/>
          </p:cNvGraphicFramePr>
          <p:nvPr>
            <p:extLst>
              <p:ext uri="{D42A27DB-BD31-4B8C-83A1-F6EECF244321}">
                <p14:modId xmlns:p14="http://schemas.microsoft.com/office/powerpoint/2010/main" val="3725291967"/>
              </p:ext>
            </p:extLst>
          </p:nvPr>
        </p:nvGraphicFramePr>
        <p:xfrm>
          <a:off x="10363200" y="278119"/>
          <a:ext cx="6554448" cy="5239894"/>
        </p:xfrm>
        <a:graphic>
          <a:graphicData uri="http://schemas.openxmlformats.org/drawingml/2006/table">
            <a:tbl>
              <a:tblPr/>
              <a:tblGrid>
                <a:gridCol w="2857067">
                  <a:extLst>
                    <a:ext uri="{9D8B030D-6E8A-4147-A177-3AD203B41FA5}">
                      <a16:colId xmlns:a16="http://schemas.microsoft.com/office/drawing/2014/main" val="2563705649"/>
                    </a:ext>
                  </a:extLst>
                </a:gridCol>
                <a:gridCol w="1596596">
                  <a:extLst>
                    <a:ext uri="{9D8B030D-6E8A-4147-A177-3AD203B41FA5}">
                      <a16:colId xmlns:a16="http://schemas.microsoft.com/office/drawing/2014/main" val="1764052821"/>
                    </a:ext>
                  </a:extLst>
                </a:gridCol>
                <a:gridCol w="2100785">
                  <a:extLst>
                    <a:ext uri="{9D8B030D-6E8A-4147-A177-3AD203B41FA5}">
                      <a16:colId xmlns:a16="http://schemas.microsoft.com/office/drawing/2014/main" val="288431114"/>
                    </a:ext>
                  </a:extLst>
                </a:gridCol>
              </a:tblGrid>
              <a:tr h="431252">
                <a:tc>
                  <a:txBody>
                    <a:bodyPr/>
                    <a:lstStyle/>
                    <a:p>
                      <a:pPr algn="ctr" fontAlgn="ctr"/>
                      <a:r>
                        <a:rPr lang="en-SG" sz="2000" b="1" i="0" u="none" strike="noStrike" dirty="0">
                          <a:solidFill>
                            <a:srgbClr val="000000"/>
                          </a:solidFill>
                          <a:effectLst/>
                          <a:latin typeface="+mn-lt"/>
                        </a:rPr>
                        <a:t>Coefficient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mn-lt"/>
                        </a:rPr>
                        <a: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mn-lt"/>
                        </a:rPr>
                        <a:t>P-Value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4318992"/>
                  </a:ext>
                </a:extLst>
              </a:tr>
              <a:tr h="711748">
                <a:tc>
                  <a:txBody>
                    <a:bodyPr/>
                    <a:lstStyle/>
                    <a:p>
                      <a:pPr algn="ctr" fontAlgn="ctr"/>
                      <a:r>
                        <a:rPr lang="en-SG" sz="2000" b="0" i="0" u="none" strike="noStrike" dirty="0">
                          <a:solidFill>
                            <a:srgbClr val="000000"/>
                          </a:solidFill>
                          <a:effectLst/>
                          <a:latin typeface="+mn-lt"/>
                        </a:rPr>
                        <a:t>Constant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-1.65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1733507"/>
                  </a:ext>
                </a:extLst>
              </a:tr>
              <a:tr h="862504">
                <a:tc>
                  <a:txBody>
                    <a:bodyPr/>
                    <a:lstStyle/>
                    <a:p>
                      <a:pPr algn="ctr" fontAlgn="ctr"/>
                      <a:r>
                        <a:rPr lang="en-SG" sz="2000" b="0" i="0" u="none" strike="noStrike">
                          <a:solidFill>
                            <a:srgbClr val="000000"/>
                          </a:solidFill>
                          <a:effectLst/>
                          <a:latin typeface="+mn-lt"/>
                        </a:rPr>
                        <a:t>Average Women Representation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7380079"/>
                  </a:ext>
                </a:extLst>
              </a:tr>
              <a:tr h="1078130">
                <a:tc>
                  <a:txBody>
                    <a:bodyPr/>
                    <a:lstStyle/>
                    <a:p>
                      <a:pPr algn="ctr" fontAlgn="ctr"/>
                      <a:r>
                        <a:rPr lang="en-SG" sz="2000" b="0" i="0" u="none" strike="noStrike" dirty="0">
                          <a:solidFill>
                            <a:srgbClr val="000000"/>
                          </a:solidFill>
                          <a:effectLst/>
                          <a:latin typeface="+mn-lt"/>
                        </a:rPr>
                        <a:t>Total Fatalities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0.0695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092015"/>
                  </a:ext>
                </a:extLst>
              </a:tr>
              <a:tr h="1078130">
                <a:tc>
                  <a:txBody>
                    <a:bodyPr/>
                    <a:lstStyle/>
                    <a:p>
                      <a:pPr algn="ctr" fontAlgn="ctr"/>
                      <a:r>
                        <a:rPr lang="en-SG" sz="2000" b="0" i="0" u="none" strike="noStrike" dirty="0">
                          <a:solidFill>
                            <a:srgbClr val="000000"/>
                          </a:solidFill>
                          <a:effectLst/>
                          <a:latin typeface="+mn-lt"/>
                        </a:rPr>
                        <a:t>Civilian Targeting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1.256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659074"/>
                  </a:ext>
                </a:extLst>
              </a:tr>
              <a:tr h="1078130">
                <a:tc>
                  <a:txBody>
                    <a:bodyPr/>
                    <a:lstStyle/>
                    <a:p>
                      <a:pPr algn="ctr" fontAlgn="ctr"/>
                      <a:r>
                        <a:rPr lang="en-SG" sz="2000" b="0" i="0" u="none" strike="noStrike" dirty="0">
                          <a:solidFill>
                            <a:srgbClr val="000000"/>
                          </a:solidFill>
                          <a:effectLst/>
                          <a:latin typeface="+mn-lt"/>
                        </a:rPr>
                        <a:t>Gender Equality Proportion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832643"/>
                  </a:ext>
                </a:extLst>
              </a:tr>
            </a:tbl>
          </a:graphicData>
        </a:graphic>
      </p:graphicFrame>
      <p:sp>
        <p:nvSpPr>
          <p:cNvPr id="34" name="TextBox 33">
            <a:extLst>
              <a:ext uri="{FF2B5EF4-FFF2-40B4-BE49-F238E27FC236}">
                <a16:creationId xmlns:a16="http://schemas.microsoft.com/office/drawing/2014/main" id="{FAEB47AD-3FCB-4594-8D76-5CA0CA8B0819}"/>
              </a:ext>
            </a:extLst>
          </p:cNvPr>
          <p:cNvSpPr txBox="1"/>
          <p:nvPr/>
        </p:nvSpPr>
        <p:spPr>
          <a:xfrm>
            <a:off x="685800" y="6515100"/>
            <a:ext cx="15621000" cy="3139321"/>
          </a:xfrm>
          <a:prstGeom prst="rect">
            <a:avLst/>
          </a:prstGeom>
          <a:noFill/>
        </p:spPr>
        <p:txBody>
          <a:bodyPr wrap="square" rtlCol="0">
            <a:spAutoFit/>
          </a:bodyPr>
          <a:lstStyle/>
          <a:p>
            <a:pPr>
              <a:buFont typeface="Arial" panose="020B0604020202020204" pitchFamily="34" charset="0"/>
              <a:buChar char="•"/>
            </a:pPr>
            <a:r>
              <a:rPr lang="en-US" sz="2200" b="1" dirty="0"/>
              <a:t>Significant Variables</a:t>
            </a:r>
            <a:r>
              <a:rPr lang="en-US" sz="2200" dirty="0"/>
              <a:t>: </a:t>
            </a:r>
            <a:r>
              <a:rPr lang="en-US" sz="2200" b="1" dirty="0"/>
              <a:t>Women Representation</a:t>
            </a:r>
            <a:r>
              <a:rPr lang="en-US" sz="2200" dirty="0"/>
              <a:t>: There is a positive and significant relationship between women representation in parliament and fatalities (</a:t>
            </a:r>
            <a:r>
              <a:rPr lang="en-US" sz="2200" dirty="0" err="1"/>
              <a:t>coef</a:t>
            </a:r>
            <a:r>
              <a:rPr lang="en-US" sz="2200" dirty="0"/>
              <a:t>=0.0543, p=0.006), suggesting that higher women representation could be linked to an increase in attacks on political figures.</a:t>
            </a:r>
          </a:p>
          <a:p>
            <a:pPr>
              <a:buFont typeface="Arial" panose="020B0604020202020204" pitchFamily="34" charset="0"/>
              <a:buChar char="•"/>
            </a:pPr>
            <a:r>
              <a:rPr lang="en-US" sz="2200" b="1" dirty="0"/>
              <a:t>Total Fatalities</a:t>
            </a:r>
            <a:r>
              <a:rPr lang="en-US" sz="2200" dirty="0"/>
              <a:t>: The coefficient for total fatalities (</a:t>
            </a:r>
            <a:r>
              <a:rPr lang="en-US" sz="2200" dirty="0" err="1"/>
              <a:t>coef</a:t>
            </a:r>
            <a:r>
              <a:rPr lang="en-US" sz="2200" dirty="0"/>
              <a:t>=0.0695, p=0.000) is highly significant, indicating that an increase in fatalities is associated with greater impact from the other variables.</a:t>
            </a:r>
          </a:p>
          <a:p>
            <a:pPr>
              <a:buFont typeface="Arial" panose="020B0604020202020204" pitchFamily="34" charset="0"/>
              <a:buChar char="•"/>
            </a:pPr>
            <a:r>
              <a:rPr lang="en-US" sz="2200" b="1" dirty="0"/>
              <a:t>Civilian Targeting</a:t>
            </a:r>
            <a:r>
              <a:rPr lang="en-US" sz="2200" dirty="0"/>
              <a:t>: Civilian targeting is highly significant (</a:t>
            </a:r>
            <a:r>
              <a:rPr lang="en-US" sz="2200" dirty="0" err="1"/>
              <a:t>coef</a:t>
            </a:r>
            <a:r>
              <a:rPr lang="en-US" sz="2200" dirty="0"/>
              <a:t>=1.2562, p=0.001), suggesting that in areas with higher civilian targeting, there is a stronger likelihood of fatalities.</a:t>
            </a:r>
          </a:p>
          <a:p>
            <a:pPr>
              <a:buFont typeface="Arial" panose="020B0604020202020204" pitchFamily="34" charset="0"/>
              <a:buChar char="•"/>
            </a:pPr>
            <a:r>
              <a:rPr lang="en-US" sz="2200" b="1" dirty="0"/>
              <a:t>Gender Equality Proportion</a:t>
            </a:r>
            <a:r>
              <a:rPr lang="en-US" sz="2200" dirty="0"/>
              <a:t>: The gender equality proportion has a significant positive relationship (</a:t>
            </a:r>
            <a:r>
              <a:rPr lang="en-US" sz="2200" dirty="0" err="1"/>
              <a:t>coef</a:t>
            </a:r>
            <a:r>
              <a:rPr lang="en-US" sz="2200" dirty="0"/>
              <a:t>=0.4743, p=0.038), indicating that more gender equality may be associated with more attacks.</a:t>
            </a:r>
          </a:p>
        </p:txBody>
      </p:sp>
      <p:pic>
        <p:nvPicPr>
          <p:cNvPr id="3" name="Picture 2">
            <a:extLst>
              <a:ext uri="{FF2B5EF4-FFF2-40B4-BE49-F238E27FC236}">
                <a16:creationId xmlns:a16="http://schemas.microsoft.com/office/drawing/2014/main" id="{D3FAE15B-CF16-4732-8029-1FEB12A3B488}"/>
              </a:ext>
            </a:extLst>
          </p:cNvPr>
          <p:cNvPicPr>
            <a:picLocks noChangeAspect="1"/>
          </p:cNvPicPr>
          <p:nvPr/>
        </p:nvPicPr>
        <p:blipFill>
          <a:blip r:embed="rId2"/>
          <a:stretch>
            <a:fillRect/>
          </a:stretch>
        </p:blipFill>
        <p:spPr>
          <a:xfrm>
            <a:off x="533400" y="986522"/>
            <a:ext cx="9084686" cy="4683834"/>
          </a:xfrm>
          <a:prstGeom prst="rect">
            <a:avLst/>
          </a:prstGeom>
        </p:spPr>
      </p:pic>
    </p:spTree>
    <p:extLst>
      <p:ext uri="{BB962C8B-B14F-4D97-AF65-F5344CB8AC3E}">
        <p14:creationId xmlns:p14="http://schemas.microsoft.com/office/powerpoint/2010/main" val="28348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0282DE-AD17-4243-8002-740FF9038A9D}"/>
              </a:ext>
            </a:extLst>
          </p:cNvPr>
          <p:cNvSpPr txBox="1"/>
          <p:nvPr/>
        </p:nvSpPr>
        <p:spPr>
          <a:xfrm>
            <a:off x="381000" y="177165"/>
            <a:ext cx="9144000" cy="400110"/>
          </a:xfrm>
          <a:prstGeom prst="rect">
            <a:avLst/>
          </a:prstGeom>
          <a:noFill/>
        </p:spPr>
        <p:txBody>
          <a:bodyPr wrap="square">
            <a:spAutoFit/>
          </a:bodyPr>
          <a:lstStyle/>
          <a:p>
            <a:r>
              <a:rPr lang="en-SG" sz="2000" b="1" dirty="0"/>
              <a:t>GLM Negative Binomial Model Result for Non-Transitional Period</a:t>
            </a:r>
          </a:p>
        </p:txBody>
      </p:sp>
      <p:pic>
        <p:nvPicPr>
          <p:cNvPr id="4" name="Picture 3">
            <a:extLst>
              <a:ext uri="{FF2B5EF4-FFF2-40B4-BE49-F238E27FC236}">
                <a16:creationId xmlns:a16="http://schemas.microsoft.com/office/drawing/2014/main" id="{8EB4AA87-2C79-44D7-97C0-33D4B80853FE}"/>
              </a:ext>
            </a:extLst>
          </p:cNvPr>
          <p:cNvPicPr>
            <a:picLocks noChangeAspect="1"/>
          </p:cNvPicPr>
          <p:nvPr/>
        </p:nvPicPr>
        <p:blipFill>
          <a:blip r:embed="rId2"/>
          <a:stretch>
            <a:fillRect/>
          </a:stretch>
        </p:blipFill>
        <p:spPr>
          <a:xfrm>
            <a:off x="521970" y="756285"/>
            <a:ext cx="9309268" cy="4844415"/>
          </a:xfrm>
          <a:prstGeom prst="rect">
            <a:avLst/>
          </a:prstGeom>
        </p:spPr>
      </p:pic>
      <p:graphicFrame>
        <p:nvGraphicFramePr>
          <p:cNvPr id="5" name="Table 4">
            <a:extLst>
              <a:ext uri="{FF2B5EF4-FFF2-40B4-BE49-F238E27FC236}">
                <a16:creationId xmlns:a16="http://schemas.microsoft.com/office/drawing/2014/main" id="{A4573F8B-2307-4BE8-98C5-556A4652A9E1}"/>
              </a:ext>
            </a:extLst>
          </p:cNvPr>
          <p:cNvGraphicFramePr>
            <a:graphicFrameLocks noGrp="1"/>
          </p:cNvGraphicFramePr>
          <p:nvPr>
            <p:extLst>
              <p:ext uri="{D42A27DB-BD31-4B8C-83A1-F6EECF244321}">
                <p14:modId xmlns:p14="http://schemas.microsoft.com/office/powerpoint/2010/main" val="714103840"/>
              </p:ext>
            </p:extLst>
          </p:nvPr>
        </p:nvGraphicFramePr>
        <p:xfrm>
          <a:off x="10134600" y="600135"/>
          <a:ext cx="6554448" cy="5239894"/>
        </p:xfrm>
        <a:graphic>
          <a:graphicData uri="http://schemas.openxmlformats.org/drawingml/2006/table">
            <a:tbl>
              <a:tblPr/>
              <a:tblGrid>
                <a:gridCol w="2857067">
                  <a:extLst>
                    <a:ext uri="{9D8B030D-6E8A-4147-A177-3AD203B41FA5}">
                      <a16:colId xmlns:a16="http://schemas.microsoft.com/office/drawing/2014/main" val="2039500477"/>
                    </a:ext>
                  </a:extLst>
                </a:gridCol>
                <a:gridCol w="1596596">
                  <a:extLst>
                    <a:ext uri="{9D8B030D-6E8A-4147-A177-3AD203B41FA5}">
                      <a16:colId xmlns:a16="http://schemas.microsoft.com/office/drawing/2014/main" val="240872810"/>
                    </a:ext>
                  </a:extLst>
                </a:gridCol>
                <a:gridCol w="2100785">
                  <a:extLst>
                    <a:ext uri="{9D8B030D-6E8A-4147-A177-3AD203B41FA5}">
                      <a16:colId xmlns:a16="http://schemas.microsoft.com/office/drawing/2014/main" val="1113012220"/>
                    </a:ext>
                  </a:extLst>
                </a:gridCol>
              </a:tblGrid>
              <a:tr h="431252">
                <a:tc>
                  <a:txBody>
                    <a:bodyPr/>
                    <a:lstStyle/>
                    <a:p>
                      <a:pPr algn="ctr" fontAlgn="ctr"/>
                      <a:r>
                        <a:rPr lang="en-SG" sz="2000" b="1" i="0" u="none" strike="noStrike" dirty="0">
                          <a:solidFill>
                            <a:srgbClr val="000000"/>
                          </a:solidFill>
                          <a:effectLst/>
                          <a:latin typeface="+mn-lt"/>
                        </a:rPr>
                        <a:t>Coefficient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mn-lt"/>
                        </a:rPr>
                        <a:t>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1" i="0" u="none" strike="noStrike">
                          <a:solidFill>
                            <a:srgbClr val="000000"/>
                          </a:solidFill>
                          <a:effectLst/>
                          <a:latin typeface="+mn-lt"/>
                        </a:rPr>
                        <a:t>P-Value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3751219"/>
                  </a:ext>
                </a:extLst>
              </a:tr>
              <a:tr h="711748">
                <a:tc>
                  <a:txBody>
                    <a:bodyPr/>
                    <a:lstStyle/>
                    <a:p>
                      <a:pPr algn="ctr" fontAlgn="ctr"/>
                      <a:r>
                        <a:rPr lang="en-SG" sz="2000" b="0" i="0" u="none" strike="noStrike" dirty="0">
                          <a:solidFill>
                            <a:srgbClr val="000000"/>
                          </a:solidFill>
                          <a:effectLst/>
                          <a:latin typeface="+mn-lt"/>
                        </a:rPr>
                        <a:t>Constant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-5.25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082444"/>
                  </a:ext>
                </a:extLst>
              </a:tr>
              <a:tr h="862504">
                <a:tc>
                  <a:txBody>
                    <a:bodyPr/>
                    <a:lstStyle/>
                    <a:p>
                      <a:pPr algn="ctr" fontAlgn="ctr"/>
                      <a:r>
                        <a:rPr lang="en-SG" sz="2000" b="0" i="0" u="none" strike="noStrike">
                          <a:solidFill>
                            <a:srgbClr val="000000"/>
                          </a:solidFill>
                          <a:effectLst/>
                          <a:latin typeface="+mn-lt"/>
                        </a:rPr>
                        <a:t>Average Women Representation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7162305"/>
                  </a:ext>
                </a:extLst>
              </a:tr>
              <a:tr h="1078130">
                <a:tc>
                  <a:txBody>
                    <a:bodyPr/>
                    <a:lstStyle/>
                    <a:p>
                      <a:pPr algn="ctr" fontAlgn="ctr"/>
                      <a:r>
                        <a:rPr lang="en-SG" sz="2000" b="0" i="0" u="none" strike="noStrike" dirty="0">
                          <a:solidFill>
                            <a:srgbClr val="000000"/>
                          </a:solidFill>
                          <a:effectLst/>
                          <a:latin typeface="+mn-lt"/>
                        </a:rPr>
                        <a:t>Total Fatalities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1848847"/>
                  </a:ext>
                </a:extLst>
              </a:tr>
              <a:tr h="1078130">
                <a:tc>
                  <a:txBody>
                    <a:bodyPr/>
                    <a:lstStyle/>
                    <a:p>
                      <a:pPr algn="ctr" fontAlgn="ctr"/>
                      <a:r>
                        <a:rPr lang="en-SG" sz="2000" b="0" i="0" u="none" strike="noStrike" dirty="0">
                          <a:solidFill>
                            <a:srgbClr val="000000"/>
                          </a:solidFill>
                          <a:effectLst/>
                          <a:latin typeface="+mn-lt"/>
                        </a:rPr>
                        <a:t>Civilian Targeting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0.855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8615961"/>
                  </a:ext>
                </a:extLst>
              </a:tr>
              <a:tr h="1078130">
                <a:tc>
                  <a:txBody>
                    <a:bodyPr/>
                    <a:lstStyle/>
                    <a:p>
                      <a:pPr algn="ctr" fontAlgn="ctr"/>
                      <a:r>
                        <a:rPr lang="en-SG" sz="2000" b="0" i="0" u="none" strike="noStrike" dirty="0">
                          <a:solidFill>
                            <a:srgbClr val="000000"/>
                          </a:solidFill>
                          <a:effectLst/>
                          <a:latin typeface="+mn-lt"/>
                        </a:rPr>
                        <a:t>Gender Equality Proportion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6.1191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SG" sz="2000" b="0" i="0" u="none" strike="noStrike" dirty="0">
                          <a:solidFill>
                            <a:srgbClr val="000000"/>
                          </a:solidFill>
                          <a:effectLst/>
                          <a:latin typeface="+mn-lt"/>
                        </a:rPr>
                        <a:t>0.01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242255"/>
                  </a:ext>
                </a:extLst>
              </a:tr>
            </a:tbl>
          </a:graphicData>
        </a:graphic>
      </p:graphicFrame>
      <p:sp>
        <p:nvSpPr>
          <p:cNvPr id="12" name="TextBox 11">
            <a:extLst>
              <a:ext uri="{FF2B5EF4-FFF2-40B4-BE49-F238E27FC236}">
                <a16:creationId xmlns:a16="http://schemas.microsoft.com/office/drawing/2014/main" id="{A21D7BCD-4F53-42BA-9BFD-501FCAB8E1E9}"/>
              </a:ext>
            </a:extLst>
          </p:cNvPr>
          <p:cNvSpPr txBox="1"/>
          <p:nvPr/>
        </p:nvSpPr>
        <p:spPr>
          <a:xfrm>
            <a:off x="521970" y="6391394"/>
            <a:ext cx="17613630"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Women Representation</a:t>
            </a:r>
            <a:r>
              <a:rPr kumimoji="0" lang="en-US" altLang="en-US" sz="2200" b="0" i="0" u="none" strike="noStrike" cap="none" normalizeH="0" baseline="0" dirty="0">
                <a:ln>
                  <a:noFill/>
                </a:ln>
                <a:solidFill>
                  <a:schemeClr val="tx1"/>
                </a:solidFill>
                <a:effectLst/>
              </a:rPr>
              <a:t>: The relationship between women representation and fatalities remains significant (</a:t>
            </a:r>
            <a:r>
              <a:rPr kumimoji="0" lang="en-US" altLang="en-US" sz="2200" b="0" i="0" u="none" strike="noStrike" cap="none" normalizeH="0" baseline="0" dirty="0" err="1">
                <a:ln>
                  <a:noFill/>
                </a:ln>
                <a:solidFill>
                  <a:schemeClr val="tx1"/>
                </a:solidFill>
                <a:effectLst/>
              </a:rPr>
              <a:t>coef</a:t>
            </a:r>
            <a:r>
              <a:rPr kumimoji="0" lang="en-US" altLang="en-US" sz="2200" b="0" i="0" u="none" strike="noStrike" cap="none" normalizeH="0" baseline="0" dirty="0">
                <a:ln>
                  <a:noFill/>
                </a:ln>
                <a:solidFill>
                  <a:schemeClr val="tx1"/>
                </a:solidFill>
                <a:effectLst/>
              </a:rPr>
              <a:t>=0.0582, p=0.001), though with a smaller effect compared to transitional period. This suggests that the relationship holds even when attacks are less frequent.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Total Fatalities</a:t>
            </a:r>
            <a:r>
              <a:rPr kumimoji="0" lang="en-US" altLang="en-US" sz="2200" b="0" i="0" u="none" strike="noStrike" cap="none" normalizeH="0" baseline="0" dirty="0">
                <a:ln>
                  <a:noFill/>
                </a:ln>
                <a:solidFill>
                  <a:schemeClr val="tx1"/>
                </a:solidFill>
                <a:effectLst/>
              </a:rPr>
              <a:t>: As in transitional period, fatalities show a significant effect (</a:t>
            </a:r>
            <a:r>
              <a:rPr kumimoji="0" lang="en-US" altLang="en-US" sz="2200" b="0" i="0" u="none" strike="noStrike" cap="none" normalizeH="0" baseline="0" dirty="0" err="1">
                <a:ln>
                  <a:noFill/>
                </a:ln>
                <a:solidFill>
                  <a:schemeClr val="tx1"/>
                </a:solidFill>
                <a:effectLst/>
              </a:rPr>
              <a:t>coef</a:t>
            </a:r>
            <a:r>
              <a:rPr kumimoji="0" lang="en-US" altLang="en-US" sz="2200" b="0" i="0" u="none" strike="noStrike" cap="none" normalizeH="0" baseline="0" dirty="0">
                <a:ln>
                  <a:noFill/>
                </a:ln>
                <a:solidFill>
                  <a:schemeClr val="tx1"/>
                </a:solidFill>
                <a:effectLst/>
              </a:rPr>
              <a:t>=0.0218, p=0.000), but with a lower magnitude, indicating smaller changes in fatalities compared to transitional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Civilian Targeting</a:t>
            </a:r>
            <a:r>
              <a:rPr kumimoji="0" lang="en-US" altLang="en-US" sz="2200" b="0" i="0" u="none" strike="noStrike" cap="none" normalizeH="0" baseline="0" dirty="0">
                <a:ln>
                  <a:noFill/>
                </a:ln>
                <a:solidFill>
                  <a:schemeClr val="tx1"/>
                </a:solidFill>
                <a:effectLst/>
              </a:rPr>
              <a:t>: The civilian targeting coefficient is not significant (</a:t>
            </a:r>
            <a:r>
              <a:rPr kumimoji="0" lang="en-US" altLang="en-US" sz="2200" b="0" i="0" u="none" strike="noStrike" cap="none" normalizeH="0" baseline="0" dirty="0" err="1">
                <a:ln>
                  <a:noFill/>
                </a:ln>
                <a:solidFill>
                  <a:schemeClr val="tx1"/>
                </a:solidFill>
                <a:effectLst/>
              </a:rPr>
              <a:t>coef</a:t>
            </a:r>
            <a:r>
              <a:rPr kumimoji="0" lang="en-US" altLang="en-US" sz="2200" b="0" i="0" u="none" strike="noStrike" cap="none" normalizeH="0" baseline="0" dirty="0">
                <a:ln>
                  <a:noFill/>
                </a:ln>
                <a:solidFill>
                  <a:schemeClr val="tx1"/>
                </a:solidFill>
                <a:effectLst/>
              </a:rPr>
              <a:t>=0.0673, p=0.855), indicating that in areas with fewer attacks, civilian targeting does not show a strong relationship with fatalities.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Gender Equality Proportion</a:t>
            </a:r>
            <a:r>
              <a:rPr kumimoji="0" lang="en-US" altLang="en-US" sz="2200" b="0" i="0" u="none" strike="noStrike" cap="none" normalizeH="0" baseline="0" dirty="0">
                <a:ln>
                  <a:noFill/>
                </a:ln>
                <a:solidFill>
                  <a:schemeClr val="tx1"/>
                </a:solidFill>
                <a:effectLst/>
              </a:rPr>
              <a:t>: The coefficient for gender equality proportion is highly significant (</a:t>
            </a:r>
            <a:r>
              <a:rPr kumimoji="0" lang="en-US" altLang="en-US" sz="2200" b="0" i="0" u="none" strike="noStrike" cap="none" normalizeH="0" baseline="0" dirty="0" err="1">
                <a:ln>
                  <a:noFill/>
                </a:ln>
                <a:solidFill>
                  <a:schemeClr val="tx1"/>
                </a:solidFill>
                <a:effectLst/>
              </a:rPr>
              <a:t>coef</a:t>
            </a:r>
            <a:r>
              <a:rPr kumimoji="0" lang="en-US" altLang="en-US" sz="2200" b="0" i="0" u="none" strike="noStrike" cap="none" normalizeH="0" baseline="0" dirty="0">
                <a:ln>
                  <a:noFill/>
                </a:ln>
                <a:solidFill>
                  <a:schemeClr val="tx1"/>
                </a:solidFill>
                <a:effectLst/>
              </a:rPr>
              <a:t>=6.1191, p=0.001), suggesting a strong relationship between gender equality and fatalities in regions with fewer attacks. This contrasts with transitional period, where the effect of gender equality was less pronounced. </a:t>
            </a:r>
          </a:p>
        </p:txBody>
      </p:sp>
    </p:spTree>
    <p:extLst>
      <p:ext uri="{BB962C8B-B14F-4D97-AF65-F5344CB8AC3E}">
        <p14:creationId xmlns:p14="http://schemas.microsoft.com/office/powerpoint/2010/main" val="160442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0673F-6B2F-45C1-997C-9F4C57977F33}"/>
              </a:ext>
            </a:extLst>
          </p:cNvPr>
          <p:cNvSpPr txBox="1"/>
          <p:nvPr/>
        </p:nvSpPr>
        <p:spPr>
          <a:xfrm>
            <a:off x="190500" y="161806"/>
            <a:ext cx="17907000" cy="9664184"/>
          </a:xfrm>
          <a:prstGeom prst="rect">
            <a:avLst/>
          </a:prstGeom>
          <a:noFill/>
        </p:spPr>
        <p:txBody>
          <a:bodyPr wrap="square">
            <a:spAutoFit/>
          </a:bodyPr>
          <a:lstStyle/>
          <a:p>
            <a:pPr algn="just"/>
            <a:r>
              <a:rPr lang="en-US" sz="2500" b="1" dirty="0"/>
              <a:t>Summary &amp; Conclusion</a:t>
            </a:r>
          </a:p>
          <a:p>
            <a:pPr algn="just"/>
            <a:endParaRPr lang="en-US" sz="2300" b="1" dirty="0"/>
          </a:p>
          <a:p>
            <a:pPr algn="just"/>
            <a:r>
              <a:rPr lang="en-US" sz="2400" dirty="0"/>
              <a:t>Based on the statistical tests, </a:t>
            </a:r>
            <a:r>
              <a:rPr lang="en-US" sz="2400" b="1" dirty="0"/>
              <a:t>we reject the null hypothesis (H₀) and accept the alternative hypothesis (H₁). </a:t>
            </a:r>
            <a:r>
              <a:rPr lang="en-US" sz="2400" dirty="0"/>
              <a:t>The analysis indicates that higher women’s representation is associated with an increase in political violence (PVTW events) and fatalities. However, the severity and nature of these fatalities vary depending on the country’s </a:t>
            </a:r>
            <a:r>
              <a:rPr lang="en-US" sz="2400" b="1" dirty="0"/>
              <a:t>transitional status</a:t>
            </a:r>
            <a:r>
              <a:rPr lang="en-US" sz="2400" dirty="0"/>
              <a:t>.</a:t>
            </a:r>
          </a:p>
          <a:p>
            <a:pPr algn="just"/>
            <a:endParaRPr lang="en-US" sz="2300" dirty="0">
              <a:cs typeface="Calibri" panose="020F0502020204030204" pitchFamily="34" charset="0"/>
            </a:endParaRPr>
          </a:p>
          <a:p>
            <a:r>
              <a:rPr lang="en-US" sz="2400" b="1" dirty="0"/>
              <a:t>Interpretation &amp; Possible Explanations</a:t>
            </a:r>
          </a:p>
          <a:p>
            <a:r>
              <a:rPr lang="en-US" sz="2400" b="1" dirty="0"/>
              <a:t>Why does higher women’s representation lead to more fatalities?</a:t>
            </a:r>
          </a:p>
          <a:p>
            <a:endParaRPr lang="en-US" sz="2400" dirty="0"/>
          </a:p>
          <a:p>
            <a:pPr>
              <a:buFont typeface="Arial" panose="020B0604020202020204" pitchFamily="34" charset="0"/>
              <a:buChar char="•"/>
            </a:pPr>
            <a:r>
              <a:rPr lang="en-US" sz="2400" b="1" dirty="0"/>
              <a:t>Backlash Effect</a:t>
            </a:r>
            <a:r>
              <a:rPr lang="en-US" sz="2400" dirty="0"/>
              <a:t>: As more women participate in politics, traditional power structures may feel threatened, leading to resistance and targeted violence. In transitional countries, this backlash could be more pronounced, especially when social and political systems are adjusting.</a:t>
            </a:r>
          </a:p>
          <a:p>
            <a:pPr>
              <a:buFont typeface="Arial" panose="020B0604020202020204" pitchFamily="34" charset="0"/>
              <a:buChar char="•"/>
            </a:pPr>
            <a:r>
              <a:rPr lang="en-US" sz="2400" b="1" dirty="0"/>
              <a:t>Visibility &amp; Threat Perception</a:t>
            </a:r>
            <a:r>
              <a:rPr lang="en-US" sz="2400" dirty="0"/>
              <a:t>: With greater representation, women in political roles attract more media and opposition attention, which may increase their vulnerability to targeted attacks, especially in regions with higher instability.</a:t>
            </a:r>
          </a:p>
          <a:p>
            <a:pPr>
              <a:buFont typeface="Arial" panose="020B0604020202020204" pitchFamily="34" charset="0"/>
              <a:buChar char="•"/>
            </a:pPr>
            <a:r>
              <a:rPr lang="en-US" sz="2400" b="1" dirty="0"/>
              <a:t>Structural Weaknesses</a:t>
            </a:r>
            <a:r>
              <a:rPr lang="en-US" sz="2400" dirty="0"/>
              <a:t>: In some transitional settings, higher representation does not always translate into real political power or protection, leaving women in vulnerable positions without sufficient institutional safeguards.</a:t>
            </a:r>
          </a:p>
          <a:p>
            <a:pPr>
              <a:buFont typeface="Arial" panose="020B0604020202020204" pitchFamily="34" charset="0"/>
              <a:buChar char="•"/>
            </a:pPr>
            <a:endParaRPr lang="en-US" sz="2400" dirty="0"/>
          </a:p>
          <a:p>
            <a:r>
              <a:rPr lang="en-US" sz="2400" b="1" dirty="0"/>
              <a:t>Why does non-transitional status reduce fatalities?</a:t>
            </a:r>
          </a:p>
          <a:p>
            <a:endParaRPr lang="en-US" sz="2400" dirty="0"/>
          </a:p>
          <a:p>
            <a:pPr>
              <a:buFont typeface="Arial" panose="020B0604020202020204" pitchFamily="34" charset="0"/>
              <a:buChar char="•"/>
            </a:pPr>
            <a:r>
              <a:rPr lang="en-US" sz="2400" b="1" dirty="0"/>
              <a:t>Institutional Stability</a:t>
            </a:r>
            <a:r>
              <a:rPr lang="en-US" sz="2400" dirty="0"/>
              <a:t>: Countries in transition often implement peace processes, conflict resolution mechanisms, and international monitoring, which help reduce violence levels. It is observed in the </a:t>
            </a:r>
            <a:r>
              <a:rPr lang="en-US" sz="2400" b="1" dirty="0"/>
              <a:t>non-transitional </a:t>
            </a:r>
            <a:r>
              <a:rPr lang="en-US" sz="2400" dirty="0"/>
              <a:t>model suggests that stable or less violent environments may allow for better control over political violence.</a:t>
            </a:r>
          </a:p>
          <a:p>
            <a:pPr>
              <a:buFont typeface="Arial" panose="020B0604020202020204" pitchFamily="34" charset="0"/>
              <a:buChar char="•"/>
            </a:pPr>
            <a:r>
              <a:rPr lang="en-US" sz="2400" b="1" dirty="0"/>
              <a:t>Political Negotiations</a:t>
            </a:r>
            <a:r>
              <a:rPr lang="en-US" sz="2400" dirty="0"/>
              <a:t>: </a:t>
            </a:r>
            <a:r>
              <a:rPr lang="en-US" sz="2400" dirty="0" err="1"/>
              <a:t>NonTransitional</a:t>
            </a:r>
            <a:r>
              <a:rPr lang="en-US" sz="2400" dirty="0"/>
              <a:t> governments might have agreements or frameworks in place to prevent excessive violence. These agreements could help mitigate the impact of political violence, unlike in transitional countries where instability persists.</a:t>
            </a:r>
          </a:p>
          <a:p>
            <a:pPr>
              <a:buFont typeface="Arial" panose="020B0604020202020204" pitchFamily="34" charset="0"/>
              <a:buChar char="•"/>
            </a:pPr>
            <a:r>
              <a:rPr lang="en-US" sz="2400" b="1" dirty="0"/>
              <a:t>Law Enforcement &amp; Human Rights Measures</a:t>
            </a:r>
            <a:r>
              <a:rPr lang="en-US" sz="2400" dirty="0"/>
              <a:t>: Non-Transitional periods frequently involve democratic reforms, greater international scrutiny, and human rights measures that discourage the use of violence as a political tool.</a:t>
            </a:r>
          </a:p>
          <a:p>
            <a:pPr algn="just"/>
            <a:endParaRPr lang="en-US" sz="2300" dirty="0">
              <a:cs typeface="Calibri" panose="020F0502020204030204" pitchFamily="34" charset="0"/>
            </a:endParaRPr>
          </a:p>
        </p:txBody>
      </p:sp>
      <p:sp>
        <p:nvSpPr>
          <p:cNvPr id="3" name="Rectangle 2">
            <a:extLst>
              <a:ext uri="{FF2B5EF4-FFF2-40B4-BE49-F238E27FC236}">
                <a16:creationId xmlns:a16="http://schemas.microsoft.com/office/drawing/2014/main" id="{5741DBA5-A1CF-47E9-9BF1-E719501E312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2507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0673F-6B2F-45C1-997C-9F4C57977F33}"/>
              </a:ext>
            </a:extLst>
          </p:cNvPr>
          <p:cNvSpPr txBox="1"/>
          <p:nvPr/>
        </p:nvSpPr>
        <p:spPr>
          <a:xfrm>
            <a:off x="190500" y="647700"/>
            <a:ext cx="17907000" cy="8899039"/>
          </a:xfrm>
          <a:prstGeom prst="rect">
            <a:avLst/>
          </a:prstGeom>
          <a:noFill/>
        </p:spPr>
        <p:txBody>
          <a:bodyPr wrap="square">
            <a:spAutoFit/>
          </a:bodyPr>
          <a:lstStyle/>
          <a:p>
            <a:pPr>
              <a:lnSpc>
                <a:spcPct val="150000"/>
              </a:lnSpc>
              <a:buFont typeface="Arial" panose="020B0604020202020204" pitchFamily="34" charset="0"/>
              <a:buChar char="•"/>
            </a:pPr>
            <a:r>
              <a:rPr lang="en-US" sz="2400" b="1" dirty="0"/>
              <a:t>Possible Confounding Effect:</a:t>
            </a:r>
            <a:endParaRPr lang="en-US" sz="2400" dirty="0"/>
          </a:p>
          <a:p>
            <a:pPr marL="742950" lvl="1" indent="-285750">
              <a:lnSpc>
                <a:spcPct val="150000"/>
              </a:lnSpc>
              <a:buFont typeface="Arial" panose="020B0604020202020204" pitchFamily="34" charset="0"/>
              <a:buChar char="•"/>
            </a:pPr>
            <a:r>
              <a:rPr lang="en-US" sz="2400" b="1" dirty="0"/>
              <a:t>Transitional status could be affecting the relationship</a:t>
            </a:r>
            <a:r>
              <a:rPr lang="en-US" sz="2400" dirty="0"/>
              <a:t> between women’s representation ,fatalities and PVTW events.</a:t>
            </a:r>
          </a:p>
          <a:p>
            <a:pPr marL="742950" lvl="1" indent="-285750">
              <a:lnSpc>
                <a:spcPct val="150000"/>
              </a:lnSpc>
              <a:buFont typeface="Arial" panose="020B0604020202020204" pitchFamily="34" charset="0"/>
              <a:buChar char="•"/>
            </a:pPr>
            <a:r>
              <a:rPr lang="en-US" sz="2400" dirty="0"/>
              <a:t>In transitional period, increasing transitional status might introduce </a:t>
            </a:r>
            <a:r>
              <a:rPr lang="en-US" sz="2400" b="1" dirty="0"/>
              <a:t>political instability, leading to more violence</a:t>
            </a:r>
            <a:r>
              <a:rPr lang="en-US" sz="2400" dirty="0"/>
              <a:t>.</a:t>
            </a:r>
          </a:p>
          <a:p>
            <a:pPr marL="742950" lvl="1" indent="-285750">
              <a:lnSpc>
                <a:spcPct val="150000"/>
              </a:lnSpc>
              <a:buFont typeface="Arial" panose="020B0604020202020204" pitchFamily="34" charset="0"/>
              <a:buChar char="•"/>
            </a:pPr>
            <a:r>
              <a:rPr lang="en-US" sz="2400" dirty="0"/>
              <a:t>In non-transitional period, once the political system starts stabilizing, violence may </a:t>
            </a:r>
            <a:r>
              <a:rPr lang="en-US" sz="2400" b="1" dirty="0"/>
              <a:t>naturally decrease over time</a:t>
            </a:r>
            <a:r>
              <a:rPr lang="en-US" sz="2400" dirty="0"/>
              <a:t> despite higher women’s representation.</a:t>
            </a:r>
          </a:p>
          <a:p>
            <a:pPr marL="742950" lvl="1" indent="-285750">
              <a:lnSpc>
                <a:spcPct val="150000"/>
              </a:lnSpc>
              <a:buFont typeface="Arial" panose="020B0604020202020204" pitchFamily="34" charset="0"/>
              <a:buChar char="•"/>
            </a:pPr>
            <a:r>
              <a:rPr lang="en-US" sz="2400" dirty="0"/>
              <a:t>This suggests </a:t>
            </a:r>
            <a:r>
              <a:rPr lang="en-US" sz="2400" b="1" dirty="0"/>
              <a:t>transitional status moderates or interacts with the effect of women’s representation on fatalities</a:t>
            </a:r>
            <a:r>
              <a:rPr lang="en-US" sz="2400" dirty="0"/>
              <a:t> rather than being a purely direct cause.</a:t>
            </a:r>
          </a:p>
          <a:p>
            <a:pPr lvl="1">
              <a:lnSpc>
                <a:spcPct val="150000"/>
              </a:lnSpc>
            </a:pPr>
            <a:endParaRPr lang="en-US" sz="2400" dirty="0"/>
          </a:p>
          <a:p>
            <a:pPr>
              <a:lnSpc>
                <a:spcPct val="150000"/>
              </a:lnSpc>
            </a:pPr>
            <a:r>
              <a:rPr lang="en-US" sz="2400" dirty="0"/>
              <a:t>However, </a:t>
            </a:r>
            <a:r>
              <a:rPr lang="en-US" sz="2400" b="1" dirty="0"/>
              <a:t>transitional status appears to be a potential confounding factor</a:t>
            </a:r>
            <a:r>
              <a:rPr lang="en-US" sz="2400" dirty="0"/>
              <a:t>:</a:t>
            </a:r>
          </a:p>
          <a:p>
            <a:pPr>
              <a:lnSpc>
                <a:spcPct val="150000"/>
              </a:lnSpc>
              <a:buFont typeface="Arial" panose="020B0604020202020204" pitchFamily="34" charset="0"/>
              <a:buChar char="•"/>
            </a:pPr>
            <a:r>
              <a:rPr lang="en-US" sz="2400" dirty="0"/>
              <a:t>In </a:t>
            </a:r>
            <a:r>
              <a:rPr lang="en-US" sz="2400" b="1" dirty="0"/>
              <a:t>both transitional</a:t>
            </a:r>
            <a:r>
              <a:rPr lang="en-US" sz="2400" dirty="0"/>
              <a:t> period, more women in parliament is linked to higher fatalities.</a:t>
            </a:r>
          </a:p>
          <a:p>
            <a:pPr>
              <a:lnSpc>
                <a:spcPct val="150000"/>
              </a:lnSpc>
              <a:buFont typeface="Arial" panose="020B0604020202020204" pitchFamily="34" charset="0"/>
              <a:buChar char="•"/>
            </a:pPr>
            <a:r>
              <a:rPr lang="en-US" sz="2400" b="1" dirty="0"/>
              <a:t>Transitional period experience even higher fatalities overall</a:t>
            </a:r>
            <a:r>
              <a:rPr lang="en-US" sz="2400" dirty="0"/>
              <a:t>, suggesting that political instability plays a role.</a:t>
            </a:r>
          </a:p>
          <a:p>
            <a:pPr>
              <a:lnSpc>
                <a:spcPct val="150000"/>
              </a:lnSpc>
              <a:buFont typeface="Arial" panose="020B0604020202020204" pitchFamily="34" charset="0"/>
              <a:buChar char="•"/>
            </a:pPr>
            <a:r>
              <a:rPr lang="en-US" sz="2400" dirty="0"/>
              <a:t>The relationship between transitional status and fatalities behaves </a:t>
            </a:r>
            <a:r>
              <a:rPr lang="en-US" sz="2400" b="1" dirty="0"/>
              <a:t>differently in both transitional period</a:t>
            </a:r>
            <a:r>
              <a:rPr lang="en-US" sz="2400" dirty="0"/>
              <a:t>, indicating a complex interaction.</a:t>
            </a:r>
          </a:p>
          <a:p>
            <a:pPr>
              <a:lnSpc>
                <a:spcPct val="150000"/>
              </a:lnSpc>
              <a:buFont typeface="Arial" panose="020B0604020202020204" pitchFamily="34" charset="0"/>
              <a:buChar char="•"/>
            </a:pPr>
            <a:r>
              <a:rPr lang="en-US" sz="2400" dirty="0"/>
              <a:t>Women’s increasing political participation </a:t>
            </a:r>
            <a:r>
              <a:rPr lang="en-US" sz="2400" b="1" dirty="0"/>
              <a:t>correlates with higher PVTW-related violence</a:t>
            </a:r>
            <a:r>
              <a:rPr lang="en-US" sz="2400" dirty="0"/>
              <a:t>, but the effect is </a:t>
            </a:r>
            <a:r>
              <a:rPr lang="en-US" sz="2400" b="1" dirty="0"/>
              <a:t>likely influenced by the country’s transitional status</a:t>
            </a:r>
            <a:r>
              <a:rPr lang="en-US" sz="2400" dirty="0"/>
              <a:t>.</a:t>
            </a:r>
          </a:p>
          <a:p>
            <a:pPr>
              <a:lnSpc>
                <a:spcPct val="150000"/>
              </a:lnSpc>
              <a:buFont typeface="Arial" panose="020B0604020202020204" pitchFamily="34" charset="0"/>
              <a:buChar char="•"/>
            </a:pPr>
            <a:r>
              <a:rPr lang="en-US" sz="2400" b="1" dirty="0"/>
              <a:t>Transitional status could be a confounder</a:t>
            </a:r>
            <a:r>
              <a:rPr lang="en-US" sz="2400" dirty="0"/>
              <a:t>, affecting both women’s representation and fatalities.</a:t>
            </a:r>
          </a:p>
          <a:p>
            <a:pPr>
              <a:lnSpc>
                <a:spcPct val="150000"/>
              </a:lnSpc>
            </a:pPr>
            <a:endParaRPr lang="en-US" sz="2400" b="1" dirty="0"/>
          </a:p>
        </p:txBody>
      </p:sp>
      <p:sp>
        <p:nvSpPr>
          <p:cNvPr id="3" name="Rectangle 2">
            <a:extLst>
              <a:ext uri="{FF2B5EF4-FFF2-40B4-BE49-F238E27FC236}">
                <a16:creationId xmlns:a16="http://schemas.microsoft.com/office/drawing/2014/main" id="{5741DBA5-A1CF-47E9-9BF1-E719501E312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50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0673F-6B2F-45C1-997C-9F4C57977F33}"/>
              </a:ext>
            </a:extLst>
          </p:cNvPr>
          <p:cNvSpPr txBox="1"/>
          <p:nvPr/>
        </p:nvSpPr>
        <p:spPr>
          <a:xfrm>
            <a:off x="190500" y="647700"/>
            <a:ext cx="17907000" cy="8342668"/>
          </a:xfrm>
          <a:prstGeom prst="rect">
            <a:avLst/>
          </a:prstGeom>
          <a:noFill/>
        </p:spPr>
        <p:txBody>
          <a:bodyPr wrap="square">
            <a:spAutoFit/>
          </a:bodyPr>
          <a:lstStyle/>
          <a:p>
            <a:pPr>
              <a:lnSpc>
                <a:spcPct val="150000"/>
              </a:lnSpc>
            </a:pPr>
            <a:r>
              <a:rPr lang="en-US" sz="3500" b="1" dirty="0"/>
              <a:t>Final Conclusion</a:t>
            </a:r>
          </a:p>
          <a:p>
            <a:pPr>
              <a:lnSpc>
                <a:spcPct val="150000"/>
              </a:lnSpc>
            </a:pPr>
            <a:endParaRPr lang="en-US" sz="2500" b="1" dirty="0"/>
          </a:p>
          <a:p>
            <a:pPr>
              <a:lnSpc>
                <a:spcPct val="150000"/>
              </a:lnSpc>
              <a:buFont typeface="Arial" panose="020B0604020202020204" pitchFamily="34" charset="0"/>
              <a:buChar char="•"/>
            </a:pPr>
            <a:r>
              <a:rPr lang="en-US" sz="2500" dirty="0"/>
              <a:t>Women’s representation is </a:t>
            </a:r>
            <a:r>
              <a:rPr lang="en-US" sz="2500" b="1" dirty="0"/>
              <a:t>positively correlated with an increase in PVTW </a:t>
            </a:r>
            <a:r>
              <a:rPr lang="en-US" sz="2500" dirty="0"/>
              <a:t>events and </a:t>
            </a:r>
            <a:r>
              <a:rPr lang="en-US" sz="2500" b="1" dirty="0"/>
              <a:t>fatalities</a:t>
            </a:r>
            <a:r>
              <a:rPr lang="en-US" sz="2500" dirty="0"/>
              <a:t>.</a:t>
            </a:r>
          </a:p>
          <a:p>
            <a:pPr>
              <a:lnSpc>
                <a:spcPct val="150000"/>
              </a:lnSpc>
              <a:buFont typeface="Arial" panose="020B0604020202020204" pitchFamily="34" charset="0"/>
              <a:buChar char="•"/>
            </a:pPr>
            <a:r>
              <a:rPr lang="en-US" sz="2500" dirty="0"/>
              <a:t>Transitional status significantly related to fatalities, suggesting it is a potential confounding factor in political violence analysis.</a:t>
            </a:r>
          </a:p>
          <a:p>
            <a:pPr>
              <a:lnSpc>
                <a:spcPct val="150000"/>
              </a:lnSpc>
              <a:buFont typeface="Arial" panose="020B0604020202020204" pitchFamily="34" charset="0"/>
              <a:buChar char="•"/>
            </a:pPr>
            <a:r>
              <a:rPr lang="en-US" sz="2500" b="1" dirty="0"/>
              <a:t>Women’s representation does not automatically lead to safer political environments.</a:t>
            </a:r>
            <a:r>
              <a:rPr lang="en-US" sz="2500" dirty="0"/>
              <a:t> Instead, it is intertwined with political stability and societal attitudes toward women in leadership.</a:t>
            </a:r>
          </a:p>
          <a:p>
            <a:pPr>
              <a:lnSpc>
                <a:spcPct val="150000"/>
              </a:lnSpc>
              <a:buFont typeface="Arial" panose="020B0604020202020204" pitchFamily="34" charset="0"/>
              <a:buChar char="•"/>
            </a:pPr>
            <a:r>
              <a:rPr lang="en-US" sz="2500" b="1" dirty="0"/>
              <a:t>Transitional Period Shows severity of PVTW events and fatalities:</a:t>
            </a:r>
            <a:endParaRPr lang="en-US" sz="2500" dirty="0"/>
          </a:p>
          <a:p>
            <a:pPr marL="742950" lvl="1" indent="-285750">
              <a:lnSpc>
                <a:spcPct val="150000"/>
              </a:lnSpc>
              <a:buFont typeface="Arial" panose="020B0604020202020204" pitchFamily="34" charset="0"/>
              <a:buChar char="•"/>
            </a:pPr>
            <a:r>
              <a:rPr lang="en-US" sz="2500" dirty="0"/>
              <a:t>In transitional period, increasing political transitions may </a:t>
            </a:r>
            <a:r>
              <a:rPr lang="en-US" sz="2500" b="1" dirty="0"/>
              <a:t>intensify violence</a:t>
            </a:r>
            <a:r>
              <a:rPr lang="en-US" sz="2500" dirty="0"/>
              <a:t>.</a:t>
            </a:r>
          </a:p>
          <a:p>
            <a:pPr marL="742950" lvl="1" indent="-285750">
              <a:lnSpc>
                <a:spcPct val="150000"/>
              </a:lnSpc>
              <a:buFont typeface="Arial" panose="020B0604020202020204" pitchFamily="34" charset="0"/>
              <a:buChar char="•"/>
            </a:pPr>
            <a:r>
              <a:rPr lang="en-US" sz="2500" dirty="0"/>
              <a:t>In non-transitional period, instability </a:t>
            </a:r>
            <a:r>
              <a:rPr lang="en-US" sz="2500" b="1" dirty="0"/>
              <a:t>reduces fatalities</a:t>
            </a:r>
            <a:r>
              <a:rPr lang="en-US" sz="2500" dirty="0"/>
              <a:t> over time as the system evolves.</a:t>
            </a:r>
          </a:p>
          <a:p>
            <a:pPr>
              <a:lnSpc>
                <a:spcPct val="150000"/>
              </a:lnSpc>
              <a:buFont typeface="Arial" panose="020B0604020202020204" pitchFamily="34" charset="0"/>
              <a:buChar char="•"/>
            </a:pPr>
            <a:r>
              <a:rPr lang="en-US" sz="2500" b="1" dirty="0"/>
              <a:t>Further Research Needed:</a:t>
            </a:r>
            <a:endParaRPr lang="en-US" sz="2500" dirty="0"/>
          </a:p>
          <a:p>
            <a:pPr marL="742950" lvl="1" indent="-285750">
              <a:lnSpc>
                <a:spcPct val="150000"/>
              </a:lnSpc>
              <a:buFont typeface="Arial" panose="020B0604020202020204" pitchFamily="34" charset="0"/>
              <a:buChar char="•"/>
            </a:pPr>
            <a:r>
              <a:rPr lang="en-US" sz="2500" dirty="0"/>
              <a:t>Investigating regional variations and specific political events can help refine these insights.</a:t>
            </a:r>
          </a:p>
          <a:p>
            <a:pPr marL="742950" lvl="1" indent="-285750">
              <a:lnSpc>
                <a:spcPct val="150000"/>
              </a:lnSpc>
              <a:buFont typeface="Arial" panose="020B0604020202020204" pitchFamily="34" charset="0"/>
              <a:buChar char="•"/>
            </a:pPr>
            <a:r>
              <a:rPr lang="en-US" sz="2500" dirty="0"/>
              <a:t>Examining additional factors such as media influence, policy changes, and social attitudes can provide a more comprehensive understanding.</a:t>
            </a:r>
          </a:p>
          <a:p>
            <a:pPr marL="742950" lvl="1" indent="-285750">
              <a:lnSpc>
                <a:spcPct val="150000"/>
              </a:lnSpc>
              <a:buFont typeface="Arial" panose="020B0604020202020204" pitchFamily="34" charset="0"/>
              <a:buChar char="•"/>
            </a:pPr>
            <a:r>
              <a:rPr lang="en-US" sz="2500" dirty="0"/>
              <a:t>Future research should control for additional factors like political stability, law enforcement policies, and external interventions</a:t>
            </a:r>
            <a:endParaRPr lang="en-US" sz="2500" b="1" dirty="0"/>
          </a:p>
        </p:txBody>
      </p:sp>
    </p:spTree>
    <p:extLst>
      <p:ext uri="{BB962C8B-B14F-4D97-AF65-F5344CB8AC3E}">
        <p14:creationId xmlns:p14="http://schemas.microsoft.com/office/powerpoint/2010/main" val="3102651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3182017" y="4152900"/>
            <a:ext cx="11923966" cy="1441613"/>
          </a:xfrm>
          <a:prstGeom prst="rect">
            <a:avLst/>
          </a:prstGeom>
        </p:spPr>
        <p:txBody>
          <a:bodyPr lIns="0" tIns="0" rIns="0" bIns="0" rtlCol="0" anchor="t">
            <a:spAutoFit/>
          </a:bodyPr>
          <a:lstStyle/>
          <a:p>
            <a:pPr algn="ctr">
              <a:lnSpc>
                <a:spcPts val="10460"/>
              </a:lnSpc>
            </a:pPr>
            <a:r>
              <a:rPr lang="en-US" sz="12023" b="1" dirty="0">
                <a:solidFill>
                  <a:srgbClr val="1C2120"/>
                </a:solidFill>
                <a:latin typeface="Poppins Bold"/>
                <a:ea typeface="Poppins Bold"/>
                <a:cs typeface="Poppins Bold"/>
                <a:sym typeface="Poppi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50DA48F9-6C68-4DFB-966F-3B0474FCC3A7}"/>
              </a:ext>
            </a:extLst>
          </p:cNvPr>
          <p:cNvSpPr/>
          <p:nvPr/>
        </p:nvSpPr>
        <p:spPr>
          <a:xfrm>
            <a:off x="8001000" y="1714500"/>
            <a:ext cx="10058400" cy="7848599"/>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kumimoji="0" lang="en-US" altLang="en-US" sz="3000"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000" b="0" i="0" u="none" strike="noStrike" cap="none" normalizeH="0" baseline="0" dirty="0">
                <a:ln>
                  <a:noFill/>
                </a:ln>
                <a:solidFill>
                  <a:schemeClr val="tx1"/>
                </a:solidFill>
                <a:effectLst/>
                <a:latin typeface="+mj-lt"/>
              </a:rPr>
              <a:t>Goal &amp; Problem Statement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000" b="0" i="0" u="none" strike="noStrike" cap="none" normalizeH="0" baseline="0" dirty="0">
                <a:ln>
                  <a:noFill/>
                </a:ln>
                <a:solidFill>
                  <a:schemeClr val="tx1"/>
                </a:solidFill>
                <a:effectLst/>
                <a:latin typeface="+mj-lt"/>
              </a:rPr>
              <a:t>Analysis of PVTW Events</a:t>
            </a:r>
          </a:p>
          <a:p>
            <a:pPr marL="342900" indent="-342900" eaLnBrk="0" fontAlgn="base" hangingPunct="0">
              <a:lnSpc>
                <a:spcPct val="150000"/>
              </a:lnSpc>
              <a:spcBef>
                <a:spcPct val="0"/>
              </a:spcBef>
              <a:spcAft>
                <a:spcPct val="0"/>
              </a:spcAft>
              <a:buFont typeface="Wingdings" panose="05000000000000000000" pitchFamily="2" charset="2"/>
              <a:buChar char="v"/>
            </a:pPr>
            <a:r>
              <a:rPr kumimoji="0" lang="en-US" altLang="en-US" sz="3000" b="0" i="0" u="none" strike="noStrike" cap="none" normalizeH="0" baseline="0" dirty="0">
                <a:ln>
                  <a:noFill/>
                </a:ln>
                <a:solidFill>
                  <a:schemeClr val="tx1"/>
                </a:solidFill>
                <a:effectLst/>
                <a:latin typeface="+mj-lt"/>
              </a:rPr>
              <a:t>Hypothesis Testing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000" b="0" i="0" u="none" strike="noStrike" cap="none" normalizeH="0" baseline="0" dirty="0">
                <a:ln>
                  <a:noFill/>
                </a:ln>
                <a:solidFill>
                  <a:schemeClr val="tx1"/>
                </a:solidFill>
                <a:effectLst/>
                <a:latin typeface="+mj-lt"/>
              </a:rPr>
              <a:t>Statistical Approach &amp; Model Selection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000" b="0" i="0" u="none" strike="noStrike" cap="none" normalizeH="0" baseline="0" dirty="0">
                <a:ln>
                  <a:noFill/>
                </a:ln>
                <a:solidFill>
                  <a:schemeClr val="tx1"/>
                </a:solidFill>
                <a:effectLst/>
                <a:latin typeface="+mj-lt"/>
              </a:rPr>
              <a:t>Key Findings &amp; Insights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000" b="0" i="0" u="none" strike="noStrike" cap="none" normalizeH="0" baseline="0" dirty="0">
                <a:ln>
                  <a:noFill/>
                </a:ln>
                <a:solidFill>
                  <a:schemeClr val="tx1"/>
                </a:solidFill>
                <a:effectLst/>
                <a:latin typeface="+mj-lt"/>
              </a:rPr>
              <a:t>Conclusion </a:t>
            </a:r>
          </a:p>
        </p:txBody>
      </p:sp>
      <p:pic>
        <p:nvPicPr>
          <p:cNvPr id="13" name="Picture 12">
            <a:extLst>
              <a:ext uri="{FF2B5EF4-FFF2-40B4-BE49-F238E27FC236}">
                <a16:creationId xmlns:a16="http://schemas.microsoft.com/office/drawing/2014/main" id="{23378BCD-AC89-477C-B6AC-9240A34E7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9" y="0"/>
            <a:ext cx="7116901" cy="10382758"/>
          </a:xfrm>
          <a:prstGeom prst="rect">
            <a:avLst/>
          </a:prstGeom>
        </p:spPr>
      </p:pic>
      <p:grpSp>
        <p:nvGrpSpPr>
          <p:cNvPr id="3" name="Group 3"/>
          <p:cNvGrpSpPr/>
          <p:nvPr/>
        </p:nvGrpSpPr>
        <p:grpSpPr>
          <a:xfrm>
            <a:off x="-2971800" y="-1319865"/>
            <a:ext cx="10298432" cy="11732990"/>
            <a:chOff x="0" y="-38100"/>
            <a:chExt cx="2765385" cy="3126767"/>
          </a:xfrm>
        </p:grpSpPr>
        <p:sp>
          <p:nvSpPr>
            <p:cNvPr id="4" name="Freeform 4"/>
            <p:cNvSpPr/>
            <p:nvPr/>
          </p:nvSpPr>
          <p:spPr>
            <a:xfrm>
              <a:off x="802095" y="296480"/>
              <a:ext cx="1963290" cy="2792187"/>
            </a:xfrm>
            <a:custGeom>
              <a:avLst/>
              <a:gdLst/>
              <a:ahLst/>
              <a:cxnLst/>
              <a:rect l="l" t="t" r="r" b="b"/>
              <a:pathLst>
                <a:path w="1963290" h="2792187">
                  <a:moveTo>
                    <a:pt x="0" y="0"/>
                  </a:moveTo>
                  <a:lnTo>
                    <a:pt x="1963290" y="0"/>
                  </a:lnTo>
                  <a:lnTo>
                    <a:pt x="1963290" y="2792187"/>
                  </a:lnTo>
                  <a:lnTo>
                    <a:pt x="0" y="2792187"/>
                  </a:lnTo>
                  <a:close/>
                </a:path>
              </a:pathLst>
            </a:custGeom>
            <a:solidFill>
              <a:srgbClr val="AAD7D4">
                <a:alpha val="55686"/>
              </a:srgbClr>
            </a:solidFill>
          </p:spPr>
        </p:sp>
        <p:sp>
          <p:nvSpPr>
            <p:cNvPr id="5" name="TextBox 5"/>
            <p:cNvSpPr txBox="1"/>
            <p:nvPr/>
          </p:nvSpPr>
          <p:spPr>
            <a:xfrm>
              <a:off x="0" y="-38100"/>
              <a:ext cx="1963290" cy="283028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001000" y="342900"/>
            <a:ext cx="8011990" cy="1053558"/>
          </a:xfrm>
          <a:prstGeom prst="rect">
            <a:avLst/>
          </a:prstGeom>
        </p:spPr>
        <p:txBody>
          <a:bodyPr lIns="0" tIns="0" rIns="0" bIns="0" rtlCol="0" anchor="t">
            <a:spAutoFit/>
          </a:bodyPr>
          <a:lstStyle/>
          <a:p>
            <a:pPr algn="l">
              <a:lnSpc>
                <a:spcPts val="7935"/>
              </a:lnSpc>
            </a:pPr>
            <a:r>
              <a:rPr lang="en-US" sz="8180" b="1" dirty="0">
                <a:solidFill>
                  <a:srgbClr val="1C2120"/>
                </a:solidFill>
                <a:latin typeface="Poppins Bold"/>
                <a:ea typeface="Poppins Bold"/>
                <a:cs typeface="Poppins Bold"/>
                <a:sym typeface="Poppins Bold"/>
              </a:rPr>
              <a:t>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F638-0F75-226D-DDFC-F29C37B597E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CBEE47B9-1458-B69F-9B9A-35E733E9E93E}"/>
              </a:ext>
            </a:extLst>
          </p:cNvPr>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6285D940-9C8F-60ED-45D1-6A3ADF1B3E0D}"/>
              </a:ext>
            </a:extLst>
          </p:cNvPr>
          <p:cNvSpPr txBox="1"/>
          <p:nvPr/>
        </p:nvSpPr>
        <p:spPr>
          <a:xfrm>
            <a:off x="228600" y="181145"/>
            <a:ext cx="17373863" cy="861774"/>
          </a:xfrm>
          <a:prstGeom prst="rect">
            <a:avLst/>
          </a:prstGeom>
          <a:noFill/>
        </p:spPr>
        <p:txBody>
          <a:bodyPr wrap="square" rtlCol="0">
            <a:spAutoFit/>
          </a:bodyPr>
          <a:lstStyle/>
          <a:p>
            <a:r>
              <a:rPr lang="en-US" sz="2500" b="0" dirty="0">
                <a:effectLst/>
                <a:latin typeface="Calibri" panose="020F0502020204030204" pitchFamily="34" charset="0"/>
                <a:cs typeface="Calibri" panose="020F0502020204030204" pitchFamily="34" charset="0"/>
              </a:rPr>
              <a:t> Which actor pairs are most frequently involved in targeting civilians and Which groups of women are most commonly targeted in political violence, and how do these interactions shape the landscape of political violence?</a:t>
            </a:r>
          </a:p>
        </p:txBody>
      </p:sp>
      <p:sp>
        <p:nvSpPr>
          <p:cNvPr id="9" name="TextBox 11">
            <a:extLst>
              <a:ext uri="{FF2B5EF4-FFF2-40B4-BE49-F238E27FC236}">
                <a16:creationId xmlns:a16="http://schemas.microsoft.com/office/drawing/2014/main" id="{C27B4822-C316-4A12-A084-F8211816EC3A}"/>
              </a:ext>
            </a:extLst>
          </p:cNvPr>
          <p:cNvSpPr txBox="1"/>
          <p:nvPr/>
        </p:nvSpPr>
        <p:spPr>
          <a:xfrm>
            <a:off x="14030254" y="7118156"/>
            <a:ext cx="3038546" cy="1872405"/>
          </a:xfrm>
          <a:prstGeom prst="rect">
            <a:avLst/>
          </a:prstGeom>
        </p:spPr>
        <p:txBody>
          <a:bodyPr lIns="50800" tIns="50800" rIns="50800" bIns="50800" rtlCol="0" anchor="ctr"/>
          <a:lstStyle/>
          <a:p>
            <a:pPr algn="ctr">
              <a:lnSpc>
                <a:spcPts val="1925"/>
              </a:lnSpc>
            </a:pPr>
            <a:endParaRPr sz="2200"/>
          </a:p>
        </p:txBody>
      </p:sp>
      <p:pic>
        <p:nvPicPr>
          <p:cNvPr id="3" name="Picture 2">
            <a:extLst>
              <a:ext uri="{FF2B5EF4-FFF2-40B4-BE49-F238E27FC236}">
                <a16:creationId xmlns:a16="http://schemas.microsoft.com/office/drawing/2014/main" id="{83E48E99-4590-4DC4-B82A-7390C48AE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784" y="2019300"/>
            <a:ext cx="7889935" cy="6658981"/>
          </a:xfrm>
          <a:prstGeom prst="rect">
            <a:avLst/>
          </a:prstGeom>
        </p:spPr>
      </p:pic>
      <p:sp>
        <p:nvSpPr>
          <p:cNvPr id="7" name="Freeform 3">
            <a:extLst>
              <a:ext uri="{FF2B5EF4-FFF2-40B4-BE49-F238E27FC236}">
                <a16:creationId xmlns:a16="http://schemas.microsoft.com/office/drawing/2014/main" id="{F8116542-E1A4-47CA-8AC8-478B05BAF6E1}"/>
              </a:ext>
            </a:extLst>
          </p:cNvPr>
          <p:cNvSpPr/>
          <p:nvPr/>
        </p:nvSpPr>
        <p:spPr>
          <a:xfrm>
            <a:off x="8792719" y="1028700"/>
            <a:ext cx="9266681" cy="9372599"/>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endParaRPr lang="en-US" dirty="0"/>
          </a:p>
        </p:txBody>
      </p:sp>
      <p:sp>
        <p:nvSpPr>
          <p:cNvPr id="11" name="TextBox 10">
            <a:extLst>
              <a:ext uri="{FF2B5EF4-FFF2-40B4-BE49-F238E27FC236}">
                <a16:creationId xmlns:a16="http://schemas.microsoft.com/office/drawing/2014/main" id="{818378F9-652D-456E-A53E-D52AB4D7A6C9}"/>
              </a:ext>
            </a:extLst>
          </p:cNvPr>
          <p:cNvSpPr txBox="1"/>
          <p:nvPr/>
        </p:nvSpPr>
        <p:spPr>
          <a:xfrm>
            <a:off x="9296400" y="1181100"/>
            <a:ext cx="8183226" cy="11172289"/>
          </a:xfrm>
          <a:prstGeom prst="rect">
            <a:avLst/>
          </a:prstGeom>
          <a:noFill/>
        </p:spPr>
        <p:txBody>
          <a:bodyPr wrap="square">
            <a:spAutoFit/>
          </a:bodyPr>
          <a:lstStyle/>
          <a:p>
            <a:pPr>
              <a:buFont typeface="Arial" panose="020B0604020202020204" pitchFamily="34" charset="0"/>
              <a:buChar char="•"/>
            </a:pPr>
            <a:r>
              <a:rPr lang="en-US" dirty="0"/>
              <a:t>The graph presents the relative importance of different features (e.g., Women’s Representation, Civilian Targeting, Transitional Status) in predicting fatalities.</a:t>
            </a:r>
          </a:p>
          <a:p>
            <a:r>
              <a:rPr lang="en-US" dirty="0"/>
              <a:t>💡 </a:t>
            </a:r>
            <a:r>
              <a:rPr lang="en-US" b="1" dirty="0"/>
              <a:t>Key Insights:</a:t>
            </a:r>
            <a:endParaRPr lang="en-US" dirty="0"/>
          </a:p>
          <a:p>
            <a:pPr>
              <a:buFont typeface="Arial" panose="020B0604020202020204" pitchFamily="34" charset="0"/>
              <a:buChar char="•"/>
            </a:pPr>
            <a:r>
              <a:rPr lang="en-US" b="1" dirty="0"/>
              <a:t>Top Predictors:</a:t>
            </a:r>
            <a:endParaRPr lang="en-US" dirty="0"/>
          </a:p>
          <a:p>
            <a:pPr marL="742950" lvl="1" indent="-285750">
              <a:buFont typeface="Arial" panose="020B0604020202020204" pitchFamily="34" charset="0"/>
              <a:buChar char="•"/>
            </a:pPr>
            <a:r>
              <a:rPr lang="en-US" b="1" dirty="0"/>
              <a:t>Women’s representation (67.3%)</a:t>
            </a:r>
            <a:r>
              <a:rPr lang="en-US" dirty="0"/>
              <a:t> is the strongest predictor, meaning that in countries where more women participate in politics, there is a higher likelihood of political violence targeting them.</a:t>
            </a:r>
          </a:p>
          <a:p>
            <a:pPr marL="742950" lvl="1" indent="-285750">
              <a:buFont typeface="Arial" panose="020B0604020202020204" pitchFamily="34" charset="0"/>
              <a:buChar char="•"/>
            </a:pPr>
            <a:r>
              <a:rPr lang="en-US" b="1" dirty="0"/>
              <a:t>Civilian targeting (32.1%)</a:t>
            </a:r>
            <a:r>
              <a:rPr lang="en-US" dirty="0"/>
              <a:t> also plays a major role, emphasizing the broader issue of civilian vulnerability.</a:t>
            </a:r>
          </a:p>
          <a:p>
            <a:pPr marL="742950" lvl="1" indent="-285750">
              <a:buFont typeface="Arial" panose="020B0604020202020204" pitchFamily="34" charset="0"/>
              <a:buChar char="•"/>
            </a:pPr>
            <a:r>
              <a:rPr lang="en-US" b="1" dirty="0"/>
              <a:t>Transitional status (0.5%)</a:t>
            </a:r>
            <a:r>
              <a:rPr lang="en-US" dirty="0"/>
              <a:t> has minimal impact, suggesting that while political transition may increase instability, its effect on PVTW events is not as strong as expected.</a:t>
            </a:r>
          </a:p>
          <a:p>
            <a:pPr>
              <a:buFont typeface="Arial" panose="020B0604020202020204" pitchFamily="34" charset="0"/>
              <a:buChar char="•"/>
            </a:pPr>
            <a:r>
              <a:rPr lang="en-US" b="1" dirty="0"/>
              <a:t>Implications:</a:t>
            </a:r>
            <a:endParaRPr lang="en-US" dirty="0"/>
          </a:p>
          <a:p>
            <a:pPr marL="742950" lvl="1" indent="-285750">
              <a:buFont typeface="Arial" panose="020B0604020202020204" pitchFamily="34" charset="0"/>
              <a:buChar char="•"/>
            </a:pPr>
            <a:r>
              <a:rPr lang="en-US" dirty="0"/>
              <a:t>Countries with higher women’s representation need additional safeguards to protect female politicians from targeted violence.</a:t>
            </a:r>
          </a:p>
          <a:p>
            <a:endParaRPr lang="en-US" b="0" dirty="0">
              <a:effectLst/>
              <a:latin typeface="Calibri" panose="020F0502020204030204" pitchFamily="34" charset="0"/>
              <a:cs typeface="Calibri" panose="020F0502020204030204" pitchFamily="34" charset="0"/>
            </a:endParaRPr>
          </a:p>
          <a:p>
            <a:r>
              <a:rPr lang="en-US" b="1" dirty="0">
                <a:effectLst/>
                <a:latin typeface="Calibri" panose="020F0502020204030204" pitchFamily="34" charset="0"/>
                <a:cs typeface="Calibri" panose="020F0502020204030204" pitchFamily="34" charset="0"/>
              </a:rPr>
              <a:t>Model Performance</a:t>
            </a:r>
          </a:p>
          <a:p>
            <a:r>
              <a:rPr lang="en-US" b="0" dirty="0">
                <a:effectLst/>
                <a:latin typeface="Calibri" panose="020F0502020204030204" pitchFamily="34" charset="0"/>
                <a:cs typeface="Calibri" panose="020F0502020204030204" pitchFamily="34" charset="0"/>
              </a:rPr>
              <a:t>R-squared: 0.12: This indicates that only 12% of the variance in total fatalities is explained by the model. This could suggest that there are other factors influencing fatalities that the model isn't capturing (possibly the need for more features or complex interactions).</a:t>
            </a:r>
          </a:p>
          <a:p>
            <a:endParaRPr lang="en-US" b="0" dirty="0">
              <a:effectLst/>
              <a:latin typeface="Calibri" panose="020F0502020204030204" pitchFamily="34" charset="0"/>
              <a:cs typeface="Calibri" panose="020F0502020204030204" pitchFamily="34" charset="0"/>
            </a:endParaRPr>
          </a:p>
          <a:p>
            <a:r>
              <a:rPr lang="en-US" b="0" dirty="0">
                <a:effectLst/>
                <a:latin typeface="Calibri" panose="020F0502020204030204" pitchFamily="34" charset="0"/>
                <a:cs typeface="Calibri" panose="020F0502020204030204" pitchFamily="34" charset="0"/>
              </a:rPr>
              <a:t>RMSE: 107.23: This is the average error between predicted and actual fatalities. The model's RMSE is relatively large, which further suggests that improving the model or adding more features might be needed.</a:t>
            </a:r>
          </a:p>
          <a:p>
            <a:r>
              <a:rPr lang="en-US" b="0" dirty="0">
                <a:effectLst/>
                <a:latin typeface="Calibri" panose="020F0502020204030204" pitchFamily="34" charset="0"/>
                <a:cs typeface="Calibri" panose="020F0502020204030204" pitchFamily="34" charset="0"/>
              </a:rPr>
              <a:t>Interpretation</a:t>
            </a:r>
          </a:p>
          <a:p>
            <a:r>
              <a:rPr lang="en-US" b="0" dirty="0">
                <a:effectLst/>
                <a:latin typeface="Calibri" panose="020F0502020204030204" pitchFamily="34" charset="0"/>
                <a:cs typeface="Calibri" panose="020F0502020204030204" pitchFamily="34" charset="0"/>
              </a:rPr>
              <a:t>Key Insights:</a:t>
            </a:r>
          </a:p>
          <a:p>
            <a:br>
              <a:rPr lang="en-US" b="0" dirty="0">
                <a:effectLst/>
                <a:latin typeface="Calibri" panose="020F0502020204030204" pitchFamily="34" charset="0"/>
                <a:cs typeface="Calibri" panose="020F0502020204030204" pitchFamily="34" charset="0"/>
              </a:rPr>
            </a:br>
            <a:r>
              <a:rPr lang="en-US" b="0" dirty="0">
                <a:effectLst/>
                <a:latin typeface="Calibri" panose="020F0502020204030204" pitchFamily="34" charset="0"/>
                <a:cs typeface="Calibri" panose="020F0502020204030204" pitchFamily="34" charset="0"/>
              </a:rPr>
              <a:t>Women's representation is by far the most important factor in predicting total fatalities. This reinforces the idea that increasing women’s representation has a strong relationship with political violence.</a:t>
            </a:r>
          </a:p>
          <a:p>
            <a:r>
              <a:rPr lang="en-US" b="0" dirty="0">
                <a:effectLst/>
                <a:latin typeface="Calibri" panose="020F0502020204030204" pitchFamily="34" charset="0"/>
                <a:cs typeface="Calibri" panose="020F0502020204030204" pitchFamily="34" charset="0"/>
              </a:rPr>
              <a:t>Civilian targeting also plays a significant role, which might indicate that the broader scope of violence (beyond just targeting women) impacts the fatalities.</a:t>
            </a:r>
          </a:p>
          <a:p>
            <a:r>
              <a:rPr lang="en-US" b="0" dirty="0">
                <a:effectLst/>
                <a:latin typeface="Calibri" panose="020F0502020204030204" pitchFamily="34" charset="0"/>
                <a:cs typeface="Calibri" panose="020F0502020204030204" pitchFamily="34" charset="0"/>
              </a:rPr>
              <a:t>Transitional status has a minimal effect after considering the other factors, despite showing some correlation earlier.</a:t>
            </a:r>
          </a:p>
          <a:p>
            <a:r>
              <a:rPr lang="en-US" b="0" dirty="0">
                <a:effectLst/>
                <a:latin typeface="Calibri" panose="020F0502020204030204" pitchFamily="34" charset="0"/>
                <a:cs typeface="Calibri" panose="020F0502020204030204" pitchFamily="34" charset="0"/>
              </a:rPr>
              <a:t>Room for Improvement:</a:t>
            </a:r>
          </a:p>
          <a:p>
            <a:br>
              <a:rPr lang="en-US" b="0" dirty="0">
                <a:effectLst/>
                <a:latin typeface="Calibri" panose="020F0502020204030204" pitchFamily="34" charset="0"/>
                <a:cs typeface="Calibri" panose="020F0502020204030204" pitchFamily="34" charset="0"/>
              </a:rPr>
            </a:br>
            <a:r>
              <a:rPr lang="en-US" b="0" dirty="0">
                <a:effectLst/>
                <a:latin typeface="Calibri" panose="020F0502020204030204" pitchFamily="34" charset="0"/>
                <a:cs typeface="Calibri" panose="020F0502020204030204" pitchFamily="34" charset="0"/>
              </a:rPr>
              <a:t>The R-squared is relatively low, suggesting that there might be other important features missing, or a more complex model is needed (such as gradient boosting, </a:t>
            </a:r>
            <a:r>
              <a:rPr lang="en-US" b="0" dirty="0" err="1">
                <a:effectLst/>
                <a:latin typeface="Calibri" panose="020F0502020204030204" pitchFamily="34" charset="0"/>
                <a:cs typeface="Calibri" panose="020F0502020204030204" pitchFamily="34" charset="0"/>
              </a:rPr>
              <a:t>XGBoost</a:t>
            </a:r>
            <a:r>
              <a:rPr lang="en-US" b="0" dirty="0">
                <a:effectLst/>
                <a:latin typeface="Calibri" panose="020F0502020204030204" pitchFamily="34" charset="0"/>
                <a:cs typeface="Calibri" panose="020F0502020204030204" pitchFamily="34" charset="0"/>
              </a:rPr>
              <a:t>, or deep learning approaches).</a:t>
            </a:r>
          </a:p>
        </p:txBody>
      </p:sp>
    </p:spTree>
    <p:extLst>
      <p:ext uri="{BB962C8B-B14F-4D97-AF65-F5344CB8AC3E}">
        <p14:creationId xmlns:p14="http://schemas.microsoft.com/office/powerpoint/2010/main" val="10633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0673F-6B2F-45C1-997C-9F4C57977F33}"/>
              </a:ext>
            </a:extLst>
          </p:cNvPr>
          <p:cNvSpPr txBox="1"/>
          <p:nvPr/>
        </p:nvSpPr>
        <p:spPr>
          <a:xfrm>
            <a:off x="190500" y="723900"/>
            <a:ext cx="17907000" cy="7648889"/>
          </a:xfrm>
          <a:prstGeom prst="rect">
            <a:avLst/>
          </a:prstGeom>
          <a:noFill/>
        </p:spPr>
        <p:txBody>
          <a:bodyPr wrap="square">
            <a:spAutoFit/>
          </a:bodyPr>
          <a:lstStyle/>
          <a:p>
            <a:r>
              <a:rPr lang="en-US" sz="3200" b="1" dirty="0"/>
              <a:t>Goal and Problem Statement</a:t>
            </a:r>
          </a:p>
          <a:p>
            <a:endParaRPr lang="en-US" sz="3200" b="1" dirty="0"/>
          </a:p>
          <a:p>
            <a:pPr>
              <a:lnSpc>
                <a:spcPct val="150000"/>
              </a:lnSpc>
            </a:pPr>
            <a:r>
              <a:rPr lang="en-US" sz="3200" b="1" dirty="0"/>
              <a:t>Hypothesis Goal</a:t>
            </a:r>
            <a:r>
              <a:rPr lang="en-US" sz="3200" dirty="0"/>
              <a:t>:</a:t>
            </a:r>
            <a:br>
              <a:rPr lang="en-US" sz="3200" dirty="0"/>
            </a:br>
            <a:r>
              <a:rPr lang="en-US" sz="3200" dirty="0"/>
              <a:t>The aim of this study is to examine whether the number of women in parliament is significantly correlated with the frequency or intensity of attacks targeting political figures. Specifically, we seek to investigate whether an increase or decrease in women’s representation in parliament influences the occurrence of violent attacks on women in political roles.</a:t>
            </a:r>
          </a:p>
          <a:p>
            <a:pPr>
              <a:lnSpc>
                <a:spcPct val="150000"/>
              </a:lnSpc>
            </a:pPr>
            <a:endParaRPr lang="en-US" sz="3200" b="1" dirty="0"/>
          </a:p>
          <a:p>
            <a:pPr>
              <a:lnSpc>
                <a:spcPct val="150000"/>
              </a:lnSpc>
              <a:buFont typeface="Arial" panose="020B0604020202020204" pitchFamily="34" charset="0"/>
              <a:buChar char="•"/>
            </a:pPr>
            <a:r>
              <a:rPr lang="en-US" sz="3200" b="1" dirty="0"/>
              <a:t>Null Hypothesis</a:t>
            </a:r>
            <a:r>
              <a:rPr lang="en-US" sz="3200" dirty="0"/>
              <a:t>: The number of women in parliament has no correlation with the number of attacks.</a:t>
            </a:r>
          </a:p>
          <a:p>
            <a:pPr>
              <a:lnSpc>
                <a:spcPct val="150000"/>
              </a:lnSpc>
              <a:buFont typeface="Arial" panose="020B0604020202020204" pitchFamily="34" charset="0"/>
              <a:buChar char="•"/>
            </a:pPr>
            <a:r>
              <a:rPr lang="en-US" sz="3200" b="1" dirty="0"/>
              <a:t>Alternative Hypothesis</a:t>
            </a:r>
            <a:r>
              <a:rPr lang="en-US" sz="3200" dirty="0"/>
              <a:t>: A significant relationship exists where an increase or decrease in the number of women in parliament leads to more attacks.</a:t>
            </a:r>
          </a:p>
        </p:txBody>
      </p:sp>
    </p:spTree>
    <p:extLst>
      <p:ext uri="{BB962C8B-B14F-4D97-AF65-F5344CB8AC3E}">
        <p14:creationId xmlns:p14="http://schemas.microsoft.com/office/powerpoint/2010/main" val="153771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144094" y="1856188"/>
            <a:ext cx="6830714" cy="1872405"/>
          </a:xfrm>
          <a:prstGeom prst="rect">
            <a:avLst/>
          </a:prstGeom>
        </p:spPr>
        <p:txBody>
          <a:bodyPr lIns="50800" tIns="50800" rIns="50800" bIns="50800" rtlCol="0" anchor="ctr"/>
          <a:lstStyle/>
          <a:p>
            <a:pPr algn="ctr">
              <a:lnSpc>
                <a:spcPts val="1925"/>
              </a:lnSpc>
            </a:pPr>
            <a:endParaRPr/>
          </a:p>
        </p:txBody>
      </p:sp>
      <p:sp>
        <p:nvSpPr>
          <p:cNvPr id="11" name="TextBox 11"/>
          <p:cNvSpPr txBox="1"/>
          <p:nvPr/>
        </p:nvSpPr>
        <p:spPr>
          <a:xfrm>
            <a:off x="10174574" y="7326404"/>
            <a:ext cx="6830714" cy="1872405"/>
          </a:xfrm>
          <a:prstGeom prst="rect">
            <a:avLst/>
          </a:prstGeom>
        </p:spPr>
        <p:txBody>
          <a:bodyPr lIns="50800" tIns="50800" rIns="50800" bIns="50800" rtlCol="0" anchor="ctr"/>
          <a:lstStyle/>
          <a:p>
            <a:pPr algn="ctr">
              <a:lnSpc>
                <a:spcPts val="1925"/>
              </a:lnSpc>
            </a:pPr>
            <a:endParaRPr/>
          </a:p>
        </p:txBody>
      </p:sp>
      <p:sp>
        <p:nvSpPr>
          <p:cNvPr id="26" name="TextBox 25">
            <a:extLst>
              <a:ext uri="{FF2B5EF4-FFF2-40B4-BE49-F238E27FC236}">
                <a16:creationId xmlns:a16="http://schemas.microsoft.com/office/drawing/2014/main" id="{2188AFD4-9918-4CF0-BB6E-4549DC747989}"/>
              </a:ext>
            </a:extLst>
          </p:cNvPr>
          <p:cNvSpPr txBox="1"/>
          <p:nvPr/>
        </p:nvSpPr>
        <p:spPr>
          <a:xfrm>
            <a:off x="15240" y="18856"/>
            <a:ext cx="17678400" cy="1323439"/>
          </a:xfrm>
          <a:prstGeom prst="rect">
            <a:avLst/>
          </a:prstGeom>
          <a:noFill/>
        </p:spPr>
        <p:txBody>
          <a:bodyPr wrap="square" rtlCol="0">
            <a:spAutoFit/>
          </a:bodyPr>
          <a:lstStyle/>
          <a:p>
            <a:r>
              <a:rPr lang="en-US" sz="4000" b="0" dirty="0">
                <a:effectLst/>
                <a:latin typeface="+mj-lt"/>
              </a:rPr>
              <a:t>How do the proportions of PVTW events vary across different regions over time, and are there any notable spikes or trends in specific regions?</a:t>
            </a:r>
          </a:p>
        </p:txBody>
      </p:sp>
      <p:sp>
        <p:nvSpPr>
          <p:cNvPr id="18" name="Freeform 3">
            <a:extLst>
              <a:ext uri="{FF2B5EF4-FFF2-40B4-BE49-F238E27FC236}">
                <a16:creationId xmlns:a16="http://schemas.microsoft.com/office/drawing/2014/main" id="{87401C6D-F5C0-4B1C-B752-C6B4BDE9D755}"/>
              </a:ext>
            </a:extLst>
          </p:cNvPr>
          <p:cNvSpPr/>
          <p:nvPr/>
        </p:nvSpPr>
        <p:spPr>
          <a:xfrm>
            <a:off x="11430000" y="1461064"/>
            <a:ext cx="6477000" cy="7643213"/>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r>
              <a:rPr lang="en-US" sz="2000" dirty="0"/>
              <a:t>The graph shows the distribution of PVTW (Political Violence Targeting Women) events across different time periods and regions.</a:t>
            </a:r>
          </a:p>
          <a:p>
            <a:pPr>
              <a:buFont typeface="Arial" panose="020B0604020202020204" pitchFamily="34" charset="0"/>
              <a:buChar char="•"/>
            </a:pPr>
            <a:r>
              <a:rPr lang="en-US" sz="2000" dirty="0"/>
              <a:t>Some regions experience consistently high levels of violence, while others show periodic spikes.</a:t>
            </a:r>
          </a:p>
          <a:p>
            <a:r>
              <a:rPr lang="en-US" sz="2000" dirty="0"/>
              <a:t>💡 </a:t>
            </a:r>
            <a:r>
              <a:rPr lang="en-US" sz="2000" b="1" dirty="0"/>
              <a:t>Key Insights:</a:t>
            </a:r>
            <a:endParaRPr lang="en-US" sz="2000" dirty="0"/>
          </a:p>
          <a:p>
            <a:pPr>
              <a:buFont typeface="Arial" panose="020B0604020202020204" pitchFamily="34" charset="0"/>
              <a:buChar char="•"/>
            </a:pPr>
            <a:r>
              <a:rPr lang="en-US" sz="2000" b="1" dirty="0"/>
              <a:t>Trends Over Time:</a:t>
            </a:r>
            <a:r>
              <a:rPr lang="en-US" sz="2000" dirty="0"/>
              <a:t> Peaks in PVTW events correspond to major political shifts or election cycles, indicating that women face heightened risks during political transitions.</a:t>
            </a:r>
          </a:p>
          <a:p>
            <a:pPr>
              <a:buFont typeface="Arial" panose="020B0604020202020204" pitchFamily="34" charset="0"/>
              <a:buChar char="•"/>
            </a:pPr>
            <a:r>
              <a:rPr lang="en-US" sz="2000" b="1" dirty="0"/>
              <a:t>Regional Differences:</a:t>
            </a:r>
            <a:endParaRPr lang="en-US" sz="2000" dirty="0"/>
          </a:p>
          <a:p>
            <a:pPr marL="742950" lvl="1" indent="-285750">
              <a:buFont typeface="Arial" panose="020B0604020202020204" pitchFamily="34" charset="0"/>
              <a:buChar char="•"/>
            </a:pPr>
            <a:r>
              <a:rPr lang="en-US" sz="2000" b="1" dirty="0"/>
              <a:t>Sub-Saharan Africa and the Middle East &amp; North Africa</a:t>
            </a:r>
            <a:r>
              <a:rPr lang="en-US" sz="2000" dirty="0"/>
              <a:t> exhibit the highest number of PVTW events, likely due to ongoing conflicts and political instability.</a:t>
            </a:r>
          </a:p>
          <a:p>
            <a:pPr marL="742950" lvl="1" indent="-285750">
              <a:buFont typeface="Arial" panose="020B0604020202020204" pitchFamily="34" charset="0"/>
              <a:buChar char="•"/>
            </a:pPr>
            <a:r>
              <a:rPr lang="en-US" sz="2000" b="1" dirty="0"/>
              <a:t>Europe and the Americas</a:t>
            </a:r>
            <a:r>
              <a:rPr lang="en-US" sz="2000" dirty="0"/>
              <a:t> have relatively lower but still significant cases, showing that political violence against women is a global issue.</a:t>
            </a:r>
          </a:p>
          <a:p>
            <a:pPr>
              <a:buFont typeface="Arial" panose="020B0604020202020204" pitchFamily="34" charset="0"/>
              <a:buChar char="•"/>
            </a:pPr>
            <a:r>
              <a:rPr lang="en-US" sz="2000" b="1" dirty="0"/>
              <a:t>Implications:</a:t>
            </a:r>
            <a:endParaRPr lang="en-US" sz="2000" dirty="0"/>
          </a:p>
          <a:p>
            <a:pPr marL="742950" lvl="1" indent="-285750">
              <a:buFont typeface="Arial" panose="020B0604020202020204" pitchFamily="34" charset="0"/>
              <a:buChar char="•"/>
            </a:pPr>
            <a:r>
              <a:rPr lang="en-US" sz="2000" dirty="0"/>
              <a:t>Increased awareness and intervention are required during election periods and political unrest, as these are high-risk periods for women in politics.</a:t>
            </a:r>
          </a:p>
        </p:txBody>
      </p:sp>
      <p:sp>
        <p:nvSpPr>
          <p:cNvPr id="13" name="Rectangle 1">
            <a:extLst>
              <a:ext uri="{FF2B5EF4-FFF2-40B4-BE49-F238E27FC236}">
                <a16:creationId xmlns:a16="http://schemas.microsoft.com/office/drawing/2014/main" id="{39ACE30B-0AAC-4F0F-8B72-E72862F39D2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E8A2C3C-759A-4364-B741-849FDD87E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87" y="1545817"/>
            <a:ext cx="9829800" cy="7331483"/>
          </a:xfrm>
          <a:prstGeom prst="rect">
            <a:avLst/>
          </a:prstGeom>
        </p:spPr>
      </p:pic>
    </p:spTree>
    <p:extLst>
      <p:ext uri="{BB962C8B-B14F-4D97-AF65-F5344CB8AC3E}">
        <p14:creationId xmlns:p14="http://schemas.microsoft.com/office/powerpoint/2010/main" val="245649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9B80F-A383-45C3-BEA3-0E182E2A4AA7}"/>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1393C935-5599-9D0C-3E9E-7DB83C07A29A}"/>
              </a:ext>
            </a:extLst>
          </p:cNvPr>
          <p:cNvSpPr txBox="1"/>
          <p:nvPr/>
        </p:nvSpPr>
        <p:spPr>
          <a:xfrm>
            <a:off x="10144094" y="1856188"/>
            <a:ext cx="6830714" cy="1872405"/>
          </a:xfrm>
          <a:prstGeom prst="rect">
            <a:avLst/>
          </a:prstGeom>
        </p:spPr>
        <p:txBody>
          <a:bodyPr lIns="50800" tIns="50800" rIns="50800" bIns="50800" rtlCol="0" anchor="ctr"/>
          <a:lstStyle/>
          <a:p>
            <a:pPr algn="ctr">
              <a:lnSpc>
                <a:spcPts val="1925"/>
              </a:lnSpc>
            </a:pPr>
            <a:endParaRPr/>
          </a:p>
        </p:txBody>
      </p:sp>
      <p:sp>
        <p:nvSpPr>
          <p:cNvPr id="11" name="TextBox 11">
            <a:extLst>
              <a:ext uri="{FF2B5EF4-FFF2-40B4-BE49-F238E27FC236}">
                <a16:creationId xmlns:a16="http://schemas.microsoft.com/office/drawing/2014/main" id="{616F15AD-A3E6-8338-55E5-782406D3D1DE}"/>
              </a:ext>
            </a:extLst>
          </p:cNvPr>
          <p:cNvSpPr txBox="1"/>
          <p:nvPr/>
        </p:nvSpPr>
        <p:spPr>
          <a:xfrm>
            <a:off x="10174574" y="7326404"/>
            <a:ext cx="6830714" cy="1872405"/>
          </a:xfrm>
          <a:prstGeom prst="rect">
            <a:avLst/>
          </a:prstGeom>
        </p:spPr>
        <p:txBody>
          <a:bodyPr lIns="50800" tIns="50800" rIns="50800" bIns="50800" rtlCol="0" anchor="ctr"/>
          <a:lstStyle/>
          <a:p>
            <a:pPr algn="ctr">
              <a:lnSpc>
                <a:spcPts val="1925"/>
              </a:lnSpc>
            </a:pPr>
            <a:endParaRPr/>
          </a:p>
        </p:txBody>
      </p:sp>
      <p:sp>
        <p:nvSpPr>
          <p:cNvPr id="26" name="TextBox 25">
            <a:extLst>
              <a:ext uri="{FF2B5EF4-FFF2-40B4-BE49-F238E27FC236}">
                <a16:creationId xmlns:a16="http://schemas.microsoft.com/office/drawing/2014/main" id="{1F7EA7CC-5F81-7934-03BF-4EFDF5CCAFE5}"/>
              </a:ext>
            </a:extLst>
          </p:cNvPr>
          <p:cNvSpPr txBox="1"/>
          <p:nvPr/>
        </p:nvSpPr>
        <p:spPr>
          <a:xfrm>
            <a:off x="15240" y="18856"/>
            <a:ext cx="17678400" cy="1323439"/>
          </a:xfrm>
          <a:prstGeom prst="rect">
            <a:avLst/>
          </a:prstGeom>
          <a:noFill/>
        </p:spPr>
        <p:txBody>
          <a:bodyPr wrap="square" rtlCol="0">
            <a:spAutoFit/>
          </a:bodyPr>
          <a:lstStyle/>
          <a:p>
            <a:r>
              <a:rPr lang="en-US" sz="4000" dirty="0"/>
              <a:t>What trends can be observed in the percentage of women-targeted events over time, and what factors might explain the significant decline after 2017?</a:t>
            </a:r>
            <a:endParaRPr lang="en-US" sz="4000" b="0" dirty="0">
              <a:effectLst/>
              <a:latin typeface="+mj-lt"/>
            </a:endParaRPr>
          </a:p>
        </p:txBody>
      </p:sp>
      <p:sp>
        <p:nvSpPr>
          <p:cNvPr id="18" name="Freeform 3">
            <a:extLst>
              <a:ext uri="{FF2B5EF4-FFF2-40B4-BE49-F238E27FC236}">
                <a16:creationId xmlns:a16="http://schemas.microsoft.com/office/drawing/2014/main" id="{0CC2CE58-E3BA-C23E-14FC-7064BB954672}"/>
              </a:ext>
            </a:extLst>
          </p:cNvPr>
          <p:cNvSpPr/>
          <p:nvPr/>
        </p:nvSpPr>
        <p:spPr>
          <a:xfrm>
            <a:off x="11430000" y="1461064"/>
            <a:ext cx="6477000" cy="7643213"/>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r>
              <a:rPr lang="en-US" b="1" dirty="0"/>
              <a:t>Key Insights from </a:t>
            </a:r>
            <a:r>
              <a:rPr lang="en-US" b="1"/>
              <a:t>the Plot:</a:t>
            </a:r>
            <a:endParaRPr lang="en-US" b="1" dirty="0"/>
          </a:p>
          <a:p>
            <a:pPr>
              <a:buFont typeface="+mj-lt"/>
              <a:buAutoNum type="arabicPeriod"/>
            </a:pPr>
            <a:r>
              <a:rPr lang="en-US" b="1" dirty="0"/>
              <a:t>1997-2010: High and Stable Trend</a:t>
            </a:r>
            <a:endParaRPr lang="en-US" dirty="0"/>
          </a:p>
          <a:p>
            <a:pPr marL="742950" lvl="1" indent="-285750">
              <a:buFont typeface="+mj-lt"/>
              <a:buAutoNum type="arabicPeriod"/>
            </a:pPr>
            <a:r>
              <a:rPr lang="en-US" dirty="0"/>
              <a:t>Women-targeted events remained consistently near </a:t>
            </a:r>
            <a:r>
              <a:rPr lang="en-US" b="1" dirty="0"/>
              <a:t>100%</a:t>
            </a:r>
            <a:r>
              <a:rPr lang="en-US" dirty="0"/>
              <a:t>, indicating a strong focus on gender-based targeting during this period.</a:t>
            </a:r>
          </a:p>
          <a:p>
            <a:pPr>
              <a:buFont typeface="+mj-lt"/>
              <a:buAutoNum type="arabicPeriod"/>
            </a:pPr>
            <a:r>
              <a:rPr lang="en-US" b="1" dirty="0"/>
              <a:t>2011-2017: Gradual Decline with Fluctuations</a:t>
            </a:r>
            <a:endParaRPr lang="en-US" dirty="0"/>
          </a:p>
          <a:p>
            <a:pPr marL="742950" lvl="1" indent="-285750">
              <a:buFont typeface="+mj-lt"/>
              <a:buAutoNum type="arabicPeriod"/>
            </a:pPr>
            <a:r>
              <a:rPr lang="en-US" dirty="0"/>
              <a:t>The percentage started to decrease, showing variations, which could be due to </a:t>
            </a:r>
            <a:r>
              <a:rPr lang="en-US" b="1" dirty="0"/>
              <a:t>shifts in conflict dynamics, awareness campaigns, or changes in reporting methods</a:t>
            </a:r>
            <a:r>
              <a:rPr lang="en-US" dirty="0"/>
              <a:t>.</a:t>
            </a:r>
          </a:p>
          <a:p>
            <a:pPr>
              <a:buFont typeface="+mj-lt"/>
              <a:buAutoNum type="arabicPeriod"/>
            </a:pPr>
            <a:r>
              <a:rPr lang="en-US" b="1" dirty="0"/>
              <a:t>2018-Present: Sharp Drop &amp; Stabilization</a:t>
            </a:r>
            <a:endParaRPr lang="en-US" dirty="0"/>
          </a:p>
          <a:p>
            <a:pPr marL="742950" lvl="1" indent="-285750">
              <a:buFont typeface="+mj-lt"/>
              <a:buAutoNum type="arabicPeriod"/>
            </a:pPr>
            <a:r>
              <a:rPr lang="en-US" dirty="0"/>
              <a:t>A </a:t>
            </a:r>
            <a:r>
              <a:rPr lang="en-US" b="1" dirty="0"/>
              <a:t>major decline after 2017</a:t>
            </a:r>
            <a:r>
              <a:rPr lang="en-US" dirty="0"/>
              <a:t>, reaching around </a:t>
            </a:r>
            <a:r>
              <a:rPr lang="en-US" b="1" dirty="0"/>
              <a:t>30% by 2021-2024</a:t>
            </a:r>
            <a:r>
              <a:rPr lang="en-US" dirty="0"/>
              <a:t>. Possible reasons include:</a:t>
            </a:r>
          </a:p>
          <a:p>
            <a:pPr marL="1143000" lvl="2" indent="-228600">
              <a:buFont typeface="+mj-lt"/>
              <a:buAutoNum type="arabicPeriod"/>
            </a:pPr>
            <a:r>
              <a:rPr lang="en-US" b="1" dirty="0"/>
              <a:t>More indiscriminate attacks</a:t>
            </a:r>
            <a:r>
              <a:rPr lang="en-US" dirty="0"/>
              <a:t> rather than gender-specific violence.</a:t>
            </a:r>
          </a:p>
          <a:p>
            <a:pPr marL="1143000" lvl="2" indent="-228600">
              <a:buFont typeface="+mj-lt"/>
              <a:buAutoNum type="arabicPeriod"/>
            </a:pPr>
            <a:r>
              <a:rPr lang="en-US" b="1" dirty="0"/>
              <a:t>Improved policies and protections</a:t>
            </a:r>
            <a:r>
              <a:rPr lang="en-US" dirty="0"/>
              <a:t> reducing women-targeted incidents.</a:t>
            </a:r>
          </a:p>
          <a:p>
            <a:pPr marL="1143000" lvl="2" indent="-228600">
              <a:buFont typeface="+mj-lt"/>
              <a:buAutoNum type="arabicPeriod"/>
            </a:pPr>
            <a:r>
              <a:rPr lang="en-US" b="1" dirty="0"/>
              <a:t>Changes in classification or reporting</a:t>
            </a:r>
            <a:r>
              <a:rPr lang="en-US" dirty="0"/>
              <a:t> methods.</a:t>
            </a:r>
          </a:p>
          <a:p>
            <a:pPr>
              <a:buFont typeface="+mj-lt"/>
              <a:buAutoNum type="arabicPeriod"/>
            </a:pPr>
            <a:r>
              <a:rPr lang="en-US" b="1" dirty="0"/>
              <a:t>2021-2024: New Normal at Lower Levels</a:t>
            </a:r>
            <a:endParaRPr lang="en-US" dirty="0"/>
          </a:p>
          <a:p>
            <a:pPr marL="742950" lvl="1" indent="-285750">
              <a:buFont typeface="+mj-lt"/>
              <a:buAutoNum type="arabicPeriod"/>
            </a:pPr>
            <a:r>
              <a:rPr lang="en-US" dirty="0"/>
              <a:t>The percentage has stabilized around </a:t>
            </a:r>
            <a:r>
              <a:rPr lang="en-US" b="1" dirty="0"/>
              <a:t>30-35%</a:t>
            </a:r>
            <a:r>
              <a:rPr lang="en-US" dirty="0"/>
              <a:t>, suggesting a </a:t>
            </a:r>
            <a:r>
              <a:rPr lang="en-US" b="1" dirty="0"/>
              <a:t>permanent shift in targeting patterns</a:t>
            </a:r>
            <a:r>
              <a:rPr lang="en-US" dirty="0"/>
              <a:t>.</a:t>
            </a:r>
          </a:p>
        </p:txBody>
      </p:sp>
      <p:sp>
        <p:nvSpPr>
          <p:cNvPr id="13" name="Rectangle 1">
            <a:extLst>
              <a:ext uri="{FF2B5EF4-FFF2-40B4-BE49-F238E27FC236}">
                <a16:creationId xmlns:a16="http://schemas.microsoft.com/office/drawing/2014/main" id="{0B37D425-9061-DCBE-D7D2-1C607F9348F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4DB61ABA-864E-A1D2-FE59-B1F959331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16" y="2569069"/>
            <a:ext cx="10371570" cy="5861743"/>
          </a:xfrm>
          <a:prstGeom prst="rect">
            <a:avLst/>
          </a:prstGeom>
        </p:spPr>
      </p:pic>
    </p:spTree>
    <p:extLst>
      <p:ext uri="{BB962C8B-B14F-4D97-AF65-F5344CB8AC3E}">
        <p14:creationId xmlns:p14="http://schemas.microsoft.com/office/powerpoint/2010/main" val="172892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0144094" y="1856188"/>
            <a:ext cx="6830714" cy="1872405"/>
          </a:xfrm>
          <a:prstGeom prst="rect">
            <a:avLst/>
          </a:prstGeom>
        </p:spPr>
        <p:txBody>
          <a:bodyPr lIns="50800" tIns="50800" rIns="50800" bIns="50800" rtlCol="0" anchor="ctr"/>
          <a:lstStyle/>
          <a:p>
            <a:pPr algn="ctr">
              <a:lnSpc>
                <a:spcPts val="1925"/>
              </a:lnSpc>
            </a:pPr>
            <a:endParaRPr/>
          </a:p>
        </p:txBody>
      </p:sp>
      <p:sp>
        <p:nvSpPr>
          <p:cNvPr id="11" name="TextBox 11"/>
          <p:cNvSpPr txBox="1"/>
          <p:nvPr/>
        </p:nvSpPr>
        <p:spPr>
          <a:xfrm>
            <a:off x="10174574" y="7326404"/>
            <a:ext cx="6830714" cy="1872405"/>
          </a:xfrm>
          <a:prstGeom prst="rect">
            <a:avLst/>
          </a:prstGeom>
        </p:spPr>
        <p:txBody>
          <a:bodyPr lIns="50800" tIns="50800" rIns="50800" bIns="50800" rtlCol="0" anchor="ctr"/>
          <a:lstStyle/>
          <a:p>
            <a:pPr algn="ctr">
              <a:lnSpc>
                <a:spcPts val="1925"/>
              </a:lnSpc>
            </a:pPr>
            <a:endParaRPr/>
          </a:p>
        </p:txBody>
      </p:sp>
      <p:sp>
        <p:nvSpPr>
          <p:cNvPr id="26" name="TextBox 25">
            <a:extLst>
              <a:ext uri="{FF2B5EF4-FFF2-40B4-BE49-F238E27FC236}">
                <a16:creationId xmlns:a16="http://schemas.microsoft.com/office/drawing/2014/main" id="{2188AFD4-9918-4CF0-BB6E-4549DC747989}"/>
              </a:ext>
            </a:extLst>
          </p:cNvPr>
          <p:cNvSpPr txBox="1"/>
          <p:nvPr/>
        </p:nvSpPr>
        <p:spPr>
          <a:xfrm>
            <a:off x="15240" y="18856"/>
            <a:ext cx="17678400" cy="477054"/>
          </a:xfrm>
          <a:prstGeom prst="rect">
            <a:avLst/>
          </a:prstGeom>
          <a:noFill/>
        </p:spPr>
        <p:txBody>
          <a:bodyPr wrap="square" rtlCol="0">
            <a:spAutoFit/>
          </a:bodyPr>
          <a:lstStyle/>
          <a:p>
            <a:r>
              <a:rPr lang="en-US" sz="2500" b="0" dirty="0">
                <a:effectLst/>
                <a:latin typeface="Calibri" panose="020F0502020204030204" pitchFamily="34" charset="0"/>
                <a:cs typeface="Calibri" panose="020F0502020204030204" pitchFamily="34" charset="0"/>
              </a:rPr>
              <a:t>What are the most common types of PVTW events, and how does their frequency compare across the different categories?</a:t>
            </a:r>
          </a:p>
        </p:txBody>
      </p:sp>
      <p:sp>
        <p:nvSpPr>
          <p:cNvPr id="18" name="Freeform 3">
            <a:extLst>
              <a:ext uri="{FF2B5EF4-FFF2-40B4-BE49-F238E27FC236}">
                <a16:creationId xmlns:a16="http://schemas.microsoft.com/office/drawing/2014/main" id="{87401C6D-F5C0-4B1C-B752-C6B4BDE9D755}"/>
              </a:ext>
            </a:extLst>
          </p:cNvPr>
          <p:cNvSpPr/>
          <p:nvPr/>
        </p:nvSpPr>
        <p:spPr>
          <a:xfrm>
            <a:off x="8610600" y="5974381"/>
            <a:ext cx="9448800" cy="4099431"/>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buFont typeface="Arial" panose="020B0604020202020204" pitchFamily="34" charset="0"/>
              <a:buChar char="•"/>
            </a:pPr>
            <a:r>
              <a:rPr lang="en-US" dirty="0"/>
              <a:t>The bar chart categorizes PVTW events into </a:t>
            </a:r>
            <a:r>
              <a:rPr lang="en-US" b="1" dirty="0"/>
              <a:t>Protests, Violence against civilians, Riots, Strategic developments, and Explosions/Remote violence.</a:t>
            </a:r>
            <a:endParaRPr lang="en-US" dirty="0"/>
          </a:p>
          <a:p>
            <a:pPr>
              <a:buFont typeface="Arial" panose="020B0604020202020204" pitchFamily="34" charset="0"/>
              <a:buChar char="•"/>
            </a:pPr>
            <a:r>
              <a:rPr lang="en-US" dirty="0"/>
              <a:t>Some categories have disproportionately high occurrences.</a:t>
            </a:r>
          </a:p>
          <a:p>
            <a:r>
              <a:rPr lang="en-US" dirty="0"/>
              <a:t>💡 </a:t>
            </a:r>
            <a:r>
              <a:rPr lang="en-US" b="1" dirty="0"/>
              <a:t>Key Insights:</a:t>
            </a:r>
            <a:endParaRPr lang="en-US" dirty="0"/>
          </a:p>
          <a:p>
            <a:pPr>
              <a:buFont typeface="Arial" panose="020B0604020202020204" pitchFamily="34" charset="0"/>
              <a:buChar char="•"/>
            </a:pPr>
            <a:r>
              <a:rPr lang="en-US" b="1" dirty="0"/>
              <a:t>Most Common Event Type:</a:t>
            </a:r>
            <a:endParaRPr lang="en-US" dirty="0"/>
          </a:p>
          <a:p>
            <a:pPr marL="742950" lvl="1" indent="-285750">
              <a:buFont typeface="Arial" panose="020B0604020202020204" pitchFamily="34" charset="0"/>
              <a:buChar char="•"/>
            </a:pPr>
            <a:r>
              <a:rPr lang="en-US" b="1" dirty="0"/>
              <a:t>Violence against civilians</a:t>
            </a:r>
            <a:r>
              <a:rPr lang="en-US" dirty="0"/>
              <a:t> is the leading category, suggesting that political actors and extremist groups frequently target female politicians and activists.</a:t>
            </a:r>
          </a:p>
          <a:p>
            <a:pPr>
              <a:buFont typeface="Arial" panose="020B0604020202020204" pitchFamily="34" charset="0"/>
              <a:buChar char="•"/>
            </a:pPr>
            <a:r>
              <a:rPr lang="en-US" b="1" dirty="0"/>
              <a:t>Patterns of Violence:</a:t>
            </a:r>
            <a:endParaRPr lang="en-US" dirty="0"/>
          </a:p>
          <a:p>
            <a:pPr marL="742950" lvl="1" indent="-285750">
              <a:buFont typeface="Arial" panose="020B0604020202020204" pitchFamily="34" charset="0"/>
              <a:buChar char="•"/>
            </a:pPr>
            <a:r>
              <a:rPr lang="en-US" b="1" dirty="0"/>
              <a:t>Protests and riots</a:t>
            </a:r>
            <a:r>
              <a:rPr lang="en-US" dirty="0"/>
              <a:t> also have notable participation, indicating that women engaging in political demonstrations face significant threats.</a:t>
            </a:r>
          </a:p>
          <a:p>
            <a:pPr>
              <a:buFont typeface="Arial" panose="020B0604020202020204" pitchFamily="34" charset="0"/>
              <a:buChar char="•"/>
            </a:pPr>
            <a:r>
              <a:rPr lang="en-US" b="1" dirty="0"/>
              <a:t>Implications:</a:t>
            </a:r>
            <a:endParaRPr lang="en-US" dirty="0"/>
          </a:p>
          <a:p>
            <a:pPr marL="742950" lvl="1" indent="-285750">
              <a:buFont typeface="Arial" panose="020B0604020202020204" pitchFamily="34" charset="0"/>
              <a:buChar char="•"/>
            </a:pPr>
            <a:r>
              <a:rPr lang="en-US" dirty="0"/>
              <a:t>Women in politics are vulnerable not only in formal political settings but also during activism and protests, highlighting the need for protective measures.</a:t>
            </a:r>
          </a:p>
        </p:txBody>
      </p:sp>
      <p:sp>
        <p:nvSpPr>
          <p:cNvPr id="13" name="Rectangle 1">
            <a:extLst>
              <a:ext uri="{FF2B5EF4-FFF2-40B4-BE49-F238E27FC236}">
                <a16:creationId xmlns:a16="http://schemas.microsoft.com/office/drawing/2014/main" id="{39ACE30B-0AAC-4F0F-8B72-E72862F39D2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8CC4CDAE-C5AA-490B-BDAA-A97E30BF9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63" y="568902"/>
            <a:ext cx="7168910" cy="5340107"/>
          </a:xfrm>
          <a:prstGeom prst="rect">
            <a:avLst/>
          </a:prstGeom>
        </p:spPr>
      </p:pic>
      <p:pic>
        <p:nvPicPr>
          <p:cNvPr id="7" name="Picture 6">
            <a:extLst>
              <a:ext uri="{FF2B5EF4-FFF2-40B4-BE49-F238E27FC236}">
                <a16:creationId xmlns:a16="http://schemas.microsoft.com/office/drawing/2014/main" id="{2D003F76-1BE2-4192-8C0E-6348C59E7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495910"/>
            <a:ext cx="7168910" cy="5340107"/>
          </a:xfrm>
          <a:prstGeom prst="rect">
            <a:avLst/>
          </a:prstGeom>
        </p:spPr>
      </p:pic>
      <p:pic>
        <p:nvPicPr>
          <p:cNvPr id="12" name="Picture 11">
            <a:extLst>
              <a:ext uri="{FF2B5EF4-FFF2-40B4-BE49-F238E27FC236}">
                <a16:creationId xmlns:a16="http://schemas.microsoft.com/office/drawing/2014/main" id="{814E2F47-C03D-40E3-A20F-DB10E0AE1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024" y="5797917"/>
            <a:ext cx="7394589" cy="4896417"/>
          </a:xfrm>
          <a:prstGeom prst="rect">
            <a:avLst/>
          </a:prstGeom>
        </p:spPr>
      </p:pic>
    </p:spTree>
    <p:extLst>
      <p:ext uri="{BB962C8B-B14F-4D97-AF65-F5344CB8AC3E}">
        <p14:creationId xmlns:p14="http://schemas.microsoft.com/office/powerpoint/2010/main" val="327929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F638-0F75-226D-DDFC-F29C37B597E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CBEE47B9-1458-B69F-9B9A-35E733E9E93E}"/>
              </a:ext>
            </a:extLst>
          </p:cNvPr>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6285D940-9C8F-60ED-45D1-6A3ADF1B3E0D}"/>
              </a:ext>
            </a:extLst>
          </p:cNvPr>
          <p:cNvSpPr txBox="1"/>
          <p:nvPr/>
        </p:nvSpPr>
        <p:spPr>
          <a:xfrm>
            <a:off x="228600" y="181145"/>
            <a:ext cx="17373863" cy="1938992"/>
          </a:xfrm>
          <a:prstGeom prst="rect">
            <a:avLst/>
          </a:prstGeom>
          <a:noFill/>
        </p:spPr>
        <p:txBody>
          <a:bodyPr wrap="square" rtlCol="0">
            <a:spAutoFit/>
          </a:bodyPr>
          <a:lstStyle/>
          <a:p>
            <a:r>
              <a:rPr lang="en-US" sz="4000" b="0" dirty="0">
                <a:effectLst/>
                <a:latin typeface="Calibri" panose="020F0502020204030204" pitchFamily="34" charset="0"/>
                <a:cs typeface="Calibri" panose="020F0502020204030204" pitchFamily="34" charset="0"/>
              </a:rPr>
              <a:t>How has the normalized fatality rate (fatalities per event) evolved over time in political violence targeting women, and what trends or spikes can be observed across the years?</a:t>
            </a:r>
          </a:p>
        </p:txBody>
      </p:sp>
      <p:sp>
        <p:nvSpPr>
          <p:cNvPr id="9" name="TextBox 11">
            <a:extLst>
              <a:ext uri="{FF2B5EF4-FFF2-40B4-BE49-F238E27FC236}">
                <a16:creationId xmlns:a16="http://schemas.microsoft.com/office/drawing/2014/main" id="{C27B4822-C316-4A12-A084-F8211816EC3A}"/>
              </a:ext>
            </a:extLst>
          </p:cNvPr>
          <p:cNvSpPr txBox="1"/>
          <p:nvPr/>
        </p:nvSpPr>
        <p:spPr>
          <a:xfrm>
            <a:off x="14030254" y="7118156"/>
            <a:ext cx="3038546" cy="1872405"/>
          </a:xfrm>
          <a:prstGeom prst="rect">
            <a:avLst/>
          </a:prstGeom>
        </p:spPr>
        <p:txBody>
          <a:bodyPr lIns="50800" tIns="50800" rIns="50800" bIns="50800" rtlCol="0" anchor="ctr"/>
          <a:lstStyle/>
          <a:p>
            <a:pPr algn="ctr">
              <a:lnSpc>
                <a:spcPts val="1925"/>
              </a:lnSpc>
            </a:pPr>
            <a:endParaRPr sz="2200"/>
          </a:p>
        </p:txBody>
      </p:sp>
      <p:pic>
        <p:nvPicPr>
          <p:cNvPr id="5" name="Picture 4">
            <a:extLst>
              <a:ext uri="{FF2B5EF4-FFF2-40B4-BE49-F238E27FC236}">
                <a16:creationId xmlns:a16="http://schemas.microsoft.com/office/drawing/2014/main" id="{3BBCD3B7-0B96-4048-8EB2-849AF2EDE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16" y="2351941"/>
            <a:ext cx="9767375" cy="5340016"/>
          </a:xfrm>
          <a:prstGeom prst="rect">
            <a:avLst/>
          </a:prstGeom>
        </p:spPr>
      </p:pic>
      <p:sp>
        <p:nvSpPr>
          <p:cNvPr id="6" name="Freeform 3">
            <a:extLst>
              <a:ext uri="{FF2B5EF4-FFF2-40B4-BE49-F238E27FC236}">
                <a16:creationId xmlns:a16="http://schemas.microsoft.com/office/drawing/2014/main" id="{8692424E-AA1A-4D4D-A276-3BBE26D392CC}"/>
              </a:ext>
            </a:extLst>
          </p:cNvPr>
          <p:cNvSpPr/>
          <p:nvPr/>
        </p:nvSpPr>
        <p:spPr>
          <a:xfrm>
            <a:off x="11582400" y="2532487"/>
            <a:ext cx="5653180" cy="6352869"/>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buFont typeface="Arial" panose="020B0604020202020204" pitchFamily="34" charset="0"/>
              <a:buChar char="•"/>
            </a:pPr>
            <a:r>
              <a:rPr lang="en-US" sz="2000" dirty="0"/>
              <a:t>The graph presents fatality rates per event across different time periods.</a:t>
            </a:r>
          </a:p>
          <a:p>
            <a:pPr>
              <a:buFont typeface="Arial" panose="020B0604020202020204" pitchFamily="34" charset="0"/>
              <a:buChar char="•"/>
            </a:pPr>
            <a:r>
              <a:rPr lang="en-US" sz="2000" dirty="0"/>
              <a:t>Some periods show significantly higher fatalities, while others remain relatively stable.</a:t>
            </a:r>
          </a:p>
          <a:p>
            <a:r>
              <a:rPr lang="en-US" sz="2000" dirty="0"/>
              <a:t>💡 </a:t>
            </a:r>
            <a:r>
              <a:rPr lang="en-US" sz="2000" b="1" dirty="0"/>
              <a:t>Key Insights:</a:t>
            </a:r>
            <a:endParaRPr lang="en-US" sz="2000" dirty="0"/>
          </a:p>
          <a:p>
            <a:pPr>
              <a:buFont typeface="Arial" panose="020B0604020202020204" pitchFamily="34" charset="0"/>
              <a:buChar char="•"/>
            </a:pPr>
            <a:r>
              <a:rPr lang="en-US" sz="2000" b="1" dirty="0"/>
              <a:t>Fatality Peaks:</a:t>
            </a:r>
            <a:endParaRPr lang="en-US" sz="2000" dirty="0"/>
          </a:p>
          <a:p>
            <a:pPr marL="742950" lvl="1" indent="-285750">
              <a:buFont typeface="Arial" panose="020B0604020202020204" pitchFamily="34" charset="0"/>
              <a:buChar char="•"/>
            </a:pPr>
            <a:r>
              <a:rPr lang="en-US" sz="2000" dirty="0"/>
              <a:t>Fatality spikes align with periods of political unrest, suggesting a direct link between instability and gender-targeted political violence.</a:t>
            </a:r>
          </a:p>
          <a:p>
            <a:pPr>
              <a:buFont typeface="Arial" panose="020B0604020202020204" pitchFamily="34" charset="0"/>
              <a:buChar char="•"/>
            </a:pPr>
            <a:r>
              <a:rPr lang="en-US" sz="2000" b="1" dirty="0"/>
              <a:t>Implications:</a:t>
            </a:r>
            <a:endParaRPr lang="en-US" sz="2000" dirty="0"/>
          </a:p>
          <a:p>
            <a:pPr marL="742950" lvl="1" indent="-285750">
              <a:buFont typeface="Arial" panose="020B0604020202020204" pitchFamily="34" charset="0"/>
              <a:buChar char="•"/>
            </a:pPr>
            <a:r>
              <a:rPr lang="en-US" sz="2000" dirty="0"/>
              <a:t>Women in politics in these regions face life-threatening risks, emphasizing the urgent need for policy interventions and security measures.</a:t>
            </a:r>
          </a:p>
        </p:txBody>
      </p:sp>
      <p:pic>
        <p:nvPicPr>
          <p:cNvPr id="7" name="Picture 6">
            <a:extLst>
              <a:ext uri="{FF2B5EF4-FFF2-40B4-BE49-F238E27FC236}">
                <a16:creationId xmlns:a16="http://schemas.microsoft.com/office/drawing/2014/main" id="{A41B5051-2A5A-4E51-9FD5-9F30E188DD03}"/>
              </a:ext>
            </a:extLst>
          </p:cNvPr>
          <p:cNvPicPr>
            <a:picLocks noChangeAspect="1"/>
          </p:cNvPicPr>
          <p:nvPr/>
        </p:nvPicPr>
        <p:blipFill>
          <a:blip r:embed="rId3"/>
          <a:stretch>
            <a:fillRect/>
          </a:stretch>
        </p:blipFill>
        <p:spPr>
          <a:xfrm>
            <a:off x="564716" y="7923761"/>
            <a:ext cx="10489789" cy="2133600"/>
          </a:xfrm>
          <a:prstGeom prst="rect">
            <a:avLst/>
          </a:prstGeom>
        </p:spPr>
      </p:pic>
    </p:spTree>
    <p:extLst>
      <p:ext uri="{BB962C8B-B14F-4D97-AF65-F5344CB8AC3E}">
        <p14:creationId xmlns:p14="http://schemas.microsoft.com/office/powerpoint/2010/main" val="333574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F638-0F75-226D-DDFC-F29C37B597E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CBEE47B9-1458-B69F-9B9A-35E733E9E93E}"/>
              </a:ext>
            </a:extLst>
          </p:cNvPr>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6285D940-9C8F-60ED-45D1-6A3ADF1B3E0D}"/>
              </a:ext>
            </a:extLst>
          </p:cNvPr>
          <p:cNvSpPr txBox="1"/>
          <p:nvPr/>
        </p:nvSpPr>
        <p:spPr>
          <a:xfrm>
            <a:off x="228600" y="181145"/>
            <a:ext cx="17373863" cy="1015663"/>
          </a:xfrm>
          <a:prstGeom prst="rect">
            <a:avLst/>
          </a:prstGeom>
          <a:noFill/>
        </p:spPr>
        <p:txBody>
          <a:bodyPr wrap="square" rtlCol="0">
            <a:spAutoFit/>
          </a:bodyPr>
          <a:lstStyle/>
          <a:p>
            <a:r>
              <a:rPr lang="en-US" sz="3000" b="0" dirty="0">
                <a:effectLst/>
                <a:latin typeface="Calibri" panose="020F0502020204030204" pitchFamily="34" charset="0"/>
                <a:cs typeface="Calibri" panose="020F0502020204030204" pitchFamily="34" charset="0"/>
              </a:rPr>
              <a:t>What are the most frequent interactions between different types of events in and the most frequent types of interactions involving civilians in political violence</a:t>
            </a:r>
          </a:p>
        </p:txBody>
      </p:sp>
      <p:sp>
        <p:nvSpPr>
          <p:cNvPr id="9" name="TextBox 11">
            <a:extLst>
              <a:ext uri="{FF2B5EF4-FFF2-40B4-BE49-F238E27FC236}">
                <a16:creationId xmlns:a16="http://schemas.microsoft.com/office/drawing/2014/main" id="{C27B4822-C316-4A12-A084-F8211816EC3A}"/>
              </a:ext>
            </a:extLst>
          </p:cNvPr>
          <p:cNvSpPr txBox="1"/>
          <p:nvPr/>
        </p:nvSpPr>
        <p:spPr>
          <a:xfrm>
            <a:off x="14030254" y="7118156"/>
            <a:ext cx="3038546" cy="1872405"/>
          </a:xfrm>
          <a:prstGeom prst="rect">
            <a:avLst/>
          </a:prstGeom>
        </p:spPr>
        <p:txBody>
          <a:bodyPr lIns="50800" tIns="50800" rIns="50800" bIns="50800" rtlCol="0" anchor="ctr"/>
          <a:lstStyle/>
          <a:p>
            <a:pPr algn="ctr">
              <a:lnSpc>
                <a:spcPts val="1925"/>
              </a:lnSpc>
            </a:pPr>
            <a:endParaRPr sz="2200"/>
          </a:p>
        </p:txBody>
      </p:sp>
      <p:pic>
        <p:nvPicPr>
          <p:cNvPr id="3" name="Picture 2">
            <a:extLst>
              <a:ext uri="{FF2B5EF4-FFF2-40B4-BE49-F238E27FC236}">
                <a16:creationId xmlns:a16="http://schemas.microsoft.com/office/drawing/2014/main" id="{82FB6010-3BF5-4EC7-9E95-DD9A18C6D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024" y="1285212"/>
            <a:ext cx="7496285" cy="5583968"/>
          </a:xfrm>
          <a:prstGeom prst="rect">
            <a:avLst/>
          </a:prstGeom>
        </p:spPr>
      </p:pic>
      <p:pic>
        <p:nvPicPr>
          <p:cNvPr id="7" name="Picture 6">
            <a:extLst>
              <a:ext uri="{FF2B5EF4-FFF2-40B4-BE49-F238E27FC236}">
                <a16:creationId xmlns:a16="http://schemas.microsoft.com/office/drawing/2014/main" id="{0B9D0E78-59A8-4DCA-A60E-DB25C1427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5960" y="1269502"/>
            <a:ext cx="7467600" cy="5583968"/>
          </a:xfrm>
          <a:prstGeom prst="rect">
            <a:avLst/>
          </a:prstGeom>
        </p:spPr>
      </p:pic>
      <p:sp>
        <p:nvSpPr>
          <p:cNvPr id="8" name="Freeform 3">
            <a:extLst>
              <a:ext uri="{FF2B5EF4-FFF2-40B4-BE49-F238E27FC236}">
                <a16:creationId xmlns:a16="http://schemas.microsoft.com/office/drawing/2014/main" id="{FB22B5CF-4CF7-4D0C-937C-BFA40698F31D}"/>
              </a:ext>
            </a:extLst>
          </p:cNvPr>
          <p:cNvSpPr/>
          <p:nvPr/>
        </p:nvSpPr>
        <p:spPr>
          <a:xfrm>
            <a:off x="457200" y="7206560"/>
            <a:ext cx="17602200" cy="2867252"/>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buFont typeface="Arial" panose="020B0604020202020204" pitchFamily="34" charset="0"/>
              <a:buChar char="•"/>
            </a:pPr>
            <a:r>
              <a:rPr lang="en-US" dirty="0"/>
              <a:t>The graph visualizes the most common interactions in political violence, focusing on who the perpetrators and victims are.</a:t>
            </a:r>
          </a:p>
          <a:p>
            <a:pPr>
              <a:buFont typeface="Arial" panose="020B0604020202020204" pitchFamily="34" charset="0"/>
              <a:buChar char="•"/>
            </a:pPr>
            <a:r>
              <a:rPr lang="en-US" b="1" dirty="0"/>
              <a:t>State forces, opposition groups, and extremist organizations</a:t>
            </a:r>
            <a:r>
              <a:rPr lang="en-US" dirty="0"/>
              <a:t> are the primary actors.</a:t>
            </a:r>
          </a:p>
          <a:p>
            <a:r>
              <a:rPr lang="en-US" dirty="0"/>
              <a:t>💡 </a:t>
            </a:r>
            <a:r>
              <a:rPr lang="en-US" b="1" dirty="0"/>
              <a:t>Key Insights:</a:t>
            </a:r>
            <a:endParaRPr lang="en-US" dirty="0"/>
          </a:p>
          <a:p>
            <a:pPr>
              <a:buFont typeface="Arial" panose="020B0604020202020204" pitchFamily="34" charset="0"/>
              <a:buChar char="•"/>
            </a:pPr>
            <a:r>
              <a:rPr lang="en-US" b="1" dirty="0"/>
              <a:t>Perpetrators:</a:t>
            </a:r>
            <a:endParaRPr lang="en-US" dirty="0"/>
          </a:p>
          <a:p>
            <a:pPr marL="742950" lvl="1" indent="-285750">
              <a:buFont typeface="Arial" panose="020B0604020202020204" pitchFamily="34" charset="0"/>
              <a:buChar char="•"/>
            </a:pPr>
            <a:r>
              <a:rPr lang="en-US" b="1" dirty="0"/>
              <a:t>State actors and extremist groups</a:t>
            </a:r>
            <a:r>
              <a:rPr lang="en-US" dirty="0"/>
              <a:t> frequently target women in politics, implying institutionalized or organized suppression.</a:t>
            </a:r>
          </a:p>
          <a:p>
            <a:pPr>
              <a:buFont typeface="Arial" panose="020B0604020202020204" pitchFamily="34" charset="0"/>
              <a:buChar char="•"/>
            </a:pPr>
            <a:r>
              <a:rPr lang="en-US" b="1" dirty="0"/>
              <a:t>Victim Profiles:</a:t>
            </a:r>
            <a:endParaRPr lang="en-US" dirty="0"/>
          </a:p>
          <a:p>
            <a:pPr marL="742950" lvl="1" indent="-285750">
              <a:buFont typeface="Arial" panose="020B0604020202020204" pitchFamily="34" charset="0"/>
              <a:buChar char="•"/>
            </a:pPr>
            <a:r>
              <a:rPr lang="en-US" dirty="0"/>
              <a:t>Women politicians and activists appear most frequently in the dataset, suggesting that visibility in politics increases the risk of being targeted.</a:t>
            </a:r>
          </a:p>
          <a:p>
            <a:pPr>
              <a:buFont typeface="Arial" panose="020B0604020202020204" pitchFamily="34" charset="0"/>
              <a:buChar char="•"/>
            </a:pPr>
            <a:r>
              <a:rPr lang="en-US" b="1" dirty="0"/>
              <a:t>Implications:</a:t>
            </a:r>
            <a:endParaRPr lang="en-US" dirty="0"/>
          </a:p>
          <a:p>
            <a:pPr marL="742950" lvl="1" indent="-285750">
              <a:buFont typeface="Arial" panose="020B0604020202020204" pitchFamily="34" charset="0"/>
              <a:buChar char="•"/>
            </a:pPr>
            <a:r>
              <a:rPr lang="en-US" dirty="0"/>
              <a:t>Political violence targeting women is not random but systematically linked to political power struggles.</a:t>
            </a:r>
          </a:p>
        </p:txBody>
      </p:sp>
    </p:spTree>
    <p:extLst>
      <p:ext uri="{BB962C8B-B14F-4D97-AF65-F5344CB8AC3E}">
        <p14:creationId xmlns:p14="http://schemas.microsoft.com/office/powerpoint/2010/main" val="113305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F638-0F75-226D-DDFC-F29C37B597E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CBEE47B9-1458-B69F-9B9A-35E733E9E93E}"/>
              </a:ext>
            </a:extLst>
          </p:cNvPr>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6285D940-9C8F-60ED-45D1-6A3ADF1B3E0D}"/>
              </a:ext>
            </a:extLst>
          </p:cNvPr>
          <p:cNvSpPr txBox="1"/>
          <p:nvPr/>
        </p:nvSpPr>
        <p:spPr>
          <a:xfrm>
            <a:off x="228600" y="181145"/>
            <a:ext cx="17373863" cy="1477328"/>
          </a:xfrm>
          <a:prstGeom prst="rect">
            <a:avLst/>
          </a:prstGeom>
          <a:noFill/>
        </p:spPr>
        <p:txBody>
          <a:bodyPr wrap="square" rtlCol="0">
            <a:spAutoFit/>
          </a:bodyPr>
          <a:lstStyle/>
          <a:p>
            <a:r>
              <a:rPr lang="en-US" sz="3000" b="0" dirty="0">
                <a:effectLst/>
                <a:latin typeface="Calibri" panose="020F0502020204030204" pitchFamily="34" charset="0"/>
                <a:cs typeface="Calibri" panose="020F0502020204030204" pitchFamily="34" charset="0"/>
              </a:rPr>
              <a:t> Which actor pairs are most frequently involved in targeting civilians and Which groups of women are most commonly targeted in political violence, and how do these interactions shape the landscape of political violence?</a:t>
            </a:r>
          </a:p>
        </p:txBody>
      </p:sp>
      <p:sp>
        <p:nvSpPr>
          <p:cNvPr id="9" name="TextBox 11">
            <a:extLst>
              <a:ext uri="{FF2B5EF4-FFF2-40B4-BE49-F238E27FC236}">
                <a16:creationId xmlns:a16="http://schemas.microsoft.com/office/drawing/2014/main" id="{C27B4822-C316-4A12-A084-F8211816EC3A}"/>
              </a:ext>
            </a:extLst>
          </p:cNvPr>
          <p:cNvSpPr txBox="1"/>
          <p:nvPr/>
        </p:nvSpPr>
        <p:spPr>
          <a:xfrm>
            <a:off x="14030254" y="7118156"/>
            <a:ext cx="3038546" cy="1872405"/>
          </a:xfrm>
          <a:prstGeom prst="rect">
            <a:avLst/>
          </a:prstGeom>
        </p:spPr>
        <p:txBody>
          <a:bodyPr lIns="50800" tIns="50800" rIns="50800" bIns="50800" rtlCol="0" anchor="ctr"/>
          <a:lstStyle/>
          <a:p>
            <a:pPr algn="ctr">
              <a:lnSpc>
                <a:spcPts val="1925"/>
              </a:lnSpc>
            </a:pPr>
            <a:endParaRPr sz="2200"/>
          </a:p>
        </p:txBody>
      </p:sp>
      <p:pic>
        <p:nvPicPr>
          <p:cNvPr id="6" name="Picture 5">
            <a:extLst>
              <a:ext uri="{FF2B5EF4-FFF2-40B4-BE49-F238E27FC236}">
                <a16:creationId xmlns:a16="http://schemas.microsoft.com/office/drawing/2014/main" id="{E37F6B41-9F92-49D2-8B95-18AB8D0F7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005" y="2095500"/>
            <a:ext cx="7159766" cy="5340107"/>
          </a:xfrm>
          <a:prstGeom prst="rect">
            <a:avLst/>
          </a:prstGeom>
        </p:spPr>
      </p:pic>
      <p:pic>
        <p:nvPicPr>
          <p:cNvPr id="10" name="Picture 9">
            <a:extLst>
              <a:ext uri="{FF2B5EF4-FFF2-40B4-BE49-F238E27FC236}">
                <a16:creationId xmlns:a16="http://schemas.microsoft.com/office/drawing/2014/main" id="{6D4AFA9C-7066-4C53-A18A-9199337E0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3457" y="2057400"/>
            <a:ext cx="7150622" cy="5340107"/>
          </a:xfrm>
          <a:prstGeom prst="rect">
            <a:avLst/>
          </a:prstGeom>
        </p:spPr>
      </p:pic>
      <p:sp>
        <p:nvSpPr>
          <p:cNvPr id="8" name="Freeform 3">
            <a:extLst>
              <a:ext uri="{FF2B5EF4-FFF2-40B4-BE49-F238E27FC236}">
                <a16:creationId xmlns:a16="http://schemas.microsoft.com/office/drawing/2014/main" id="{D831EA49-1231-4B1E-901E-36A0A819C5B0}"/>
              </a:ext>
            </a:extLst>
          </p:cNvPr>
          <p:cNvSpPr/>
          <p:nvPr/>
        </p:nvSpPr>
        <p:spPr>
          <a:xfrm>
            <a:off x="914400" y="7246223"/>
            <a:ext cx="17602200" cy="2867252"/>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buFont typeface="Arial" panose="020B0604020202020204" pitchFamily="34" charset="0"/>
              <a:buChar char="•"/>
            </a:pPr>
            <a:r>
              <a:rPr lang="en-US" dirty="0"/>
              <a:t>The graph categorizes perpetrators of PVTW events into </a:t>
            </a:r>
            <a:r>
              <a:rPr lang="en-US" b="1" dirty="0"/>
              <a:t>State forces, Non-state armed groups, and Political extremists.</a:t>
            </a:r>
            <a:endParaRPr lang="en-US" dirty="0"/>
          </a:p>
          <a:p>
            <a:r>
              <a:rPr lang="en-US" dirty="0"/>
              <a:t>💡 </a:t>
            </a:r>
            <a:r>
              <a:rPr lang="en-US" b="1" dirty="0"/>
              <a:t>Key Insights:</a:t>
            </a:r>
            <a:endParaRPr lang="en-US" dirty="0"/>
          </a:p>
          <a:p>
            <a:pPr>
              <a:buFont typeface="Arial" panose="020B0604020202020204" pitchFamily="34" charset="0"/>
              <a:buChar char="•"/>
            </a:pPr>
            <a:r>
              <a:rPr lang="en-US" b="1" dirty="0"/>
              <a:t>State vs. Non-state Actors:</a:t>
            </a:r>
            <a:endParaRPr lang="en-US" dirty="0"/>
          </a:p>
          <a:p>
            <a:pPr marL="742950" lvl="1" indent="-285750">
              <a:buFont typeface="Arial" panose="020B0604020202020204" pitchFamily="34" charset="0"/>
              <a:buChar char="•"/>
            </a:pPr>
            <a:r>
              <a:rPr lang="en-US" dirty="0"/>
              <a:t>In some regions, </a:t>
            </a:r>
            <a:r>
              <a:rPr lang="en-US" b="1" dirty="0"/>
              <a:t>state forces</a:t>
            </a:r>
            <a:r>
              <a:rPr lang="en-US" dirty="0"/>
              <a:t> are among the primary perpetrators, indicating government-backed suppression of women in politics.</a:t>
            </a:r>
          </a:p>
          <a:p>
            <a:pPr marL="742950" lvl="1" indent="-285750">
              <a:buFont typeface="Arial" panose="020B0604020202020204" pitchFamily="34" charset="0"/>
              <a:buChar char="•"/>
            </a:pPr>
            <a:r>
              <a:rPr lang="en-US" b="1" dirty="0"/>
              <a:t>Non-state armed groups and political extremists</a:t>
            </a:r>
            <a:r>
              <a:rPr lang="en-US" dirty="0"/>
              <a:t> also contribute significantly, particularly in conflict zones.</a:t>
            </a:r>
          </a:p>
          <a:p>
            <a:pPr>
              <a:buFont typeface="Arial" panose="020B0604020202020204" pitchFamily="34" charset="0"/>
              <a:buChar char="•"/>
            </a:pPr>
            <a:r>
              <a:rPr lang="en-US" b="1" dirty="0"/>
              <a:t>Implications:</a:t>
            </a:r>
            <a:endParaRPr lang="en-US" dirty="0"/>
          </a:p>
          <a:p>
            <a:pPr marL="742950" lvl="1" indent="-285750">
              <a:buFont typeface="Arial" panose="020B0604020202020204" pitchFamily="34" charset="0"/>
              <a:buChar char="•"/>
            </a:pPr>
            <a:r>
              <a:rPr lang="en-US" dirty="0"/>
              <a:t>The presence of state actors in gender-based political violence indicates potential policy failures or complicity in suppressing women’s political participation.</a:t>
            </a:r>
          </a:p>
        </p:txBody>
      </p:sp>
    </p:spTree>
    <p:extLst>
      <p:ext uri="{BB962C8B-B14F-4D97-AF65-F5344CB8AC3E}">
        <p14:creationId xmlns:p14="http://schemas.microsoft.com/office/powerpoint/2010/main" val="1225097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TotalTime>
  <Words>3035</Words>
  <Application>Microsoft Office PowerPoint</Application>
  <PresentationFormat>Custom</PresentationFormat>
  <Paragraphs>257</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Poppins Bold</vt:lpstr>
      <vt:lpstr>Poppins</vt:lpstr>
      <vt:lpstr>Wingdings</vt:lpstr>
      <vt:lpstr>Calibri</vt:lpstr>
      <vt:lpstr>Poppins Semi-Bold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Minimalist Project Presentation</dc:title>
  <dc:creator>Compu Tech</dc:creator>
  <cp:lastModifiedBy>nuwai thet</cp:lastModifiedBy>
  <cp:revision>142</cp:revision>
  <dcterms:created xsi:type="dcterms:W3CDTF">2006-08-16T00:00:00Z</dcterms:created>
  <dcterms:modified xsi:type="dcterms:W3CDTF">2025-02-23T14:18:03Z</dcterms:modified>
  <dc:identifier>DAGdrlWQLc0</dc:identifier>
</cp:coreProperties>
</file>