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80" r:id="rId4"/>
    <p:sldId id="281" r:id="rId5"/>
    <p:sldId id="267" r:id="rId6"/>
    <p:sldId id="266" r:id="rId7"/>
    <p:sldId id="268" r:id="rId8"/>
    <p:sldId id="283" r:id="rId9"/>
    <p:sldId id="285" r:id="rId10"/>
    <p:sldId id="269" r:id="rId11"/>
    <p:sldId id="271" r:id="rId12"/>
    <p:sldId id="273" r:id="rId13"/>
    <p:sldId id="284" r:id="rId14"/>
    <p:sldId id="274" r:id="rId15"/>
    <p:sldId id="282" r:id="rId16"/>
    <p:sldId id="265" r:id="rId17"/>
    <p:sldId id="277" r:id="rId18"/>
    <p:sldId id="270" r:id="rId19"/>
    <p:sldId id="272" r:id="rId20"/>
    <p:sldId id="275" r:id="rId21"/>
    <p:sldId id="278" r:id="rId22"/>
  </p:sldIdLst>
  <p:sldSz cx="18288000" cy="10287000"/>
  <p:notesSz cx="6858000" cy="9144000"/>
  <p:embeddedFontLst>
    <p:embeddedFont>
      <p:font typeface="Calibri" panose="020F0502020204030204" pitchFamily="34" charset="0"/>
      <p:regular r:id="rId23"/>
      <p:bold r:id="rId24"/>
      <p:italic r:id="rId25"/>
      <p:boldItalic r:id="rId26"/>
    </p:embeddedFont>
    <p:embeddedFont>
      <p:font typeface="DM Sans" panose="020B0604020202020204" charset="0"/>
      <p:regular r:id="rId27"/>
    </p:embeddedFont>
    <p:embeddedFont>
      <p:font typeface="Poppins" panose="00000500000000000000" pitchFamily="2" charset="0"/>
      <p:regular r:id="rId28"/>
      <p:bold r:id="rId29"/>
      <p:italic r:id="rId30"/>
      <p:boldItalic r:id="rId31"/>
    </p:embeddedFont>
    <p:embeddedFont>
      <p:font typeface="Poppins Bold" panose="00000800000000000000" charset="0"/>
      <p:regular r:id="rId32"/>
    </p:embeddedFont>
    <p:embeddedFont>
      <p:font typeface="Poppins Semi-Bold" panose="020B0604020202020204" charset="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D7D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4" d="100"/>
          <a:sy n="34" d="100"/>
        </p:scale>
        <p:origin x="1260" y="3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101622" y="-767350"/>
            <a:ext cx="22013892" cy="12354774"/>
          </a:xfrm>
          <a:custGeom>
            <a:avLst/>
            <a:gdLst/>
            <a:ahLst/>
            <a:cxnLst/>
            <a:rect l="l" t="t" r="r" b="b"/>
            <a:pathLst>
              <a:path w="22013892" h="12354774">
                <a:moveTo>
                  <a:pt x="0" y="0"/>
                </a:moveTo>
                <a:lnTo>
                  <a:pt x="22013891" y="0"/>
                </a:lnTo>
                <a:lnTo>
                  <a:pt x="22013891" y="12354775"/>
                </a:lnTo>
                <a:lnTo>
                  <a:pt x="0" y="12354775"/>
                </a:lnTo>
                <a:lnTo>
                  <a:pt x="0" y="0"/>
                </a:lnTo>
                <a:close/>
              </a:path>
            </a:pathLst>
          </a:custGeom>
          <a:blipFill>
            <a:blip r:embed="rId2"/>
            <a:stretch>
              <a:fillRect t="-9467" b="-9467"/>
            </a:stretch>
          </a:blipFill>
        </p:spPr>
      </p:sp>
      <p:grpSp>
        <p:nvGrpSpPr>
          <p:cNvPr id="3" name="Group 3"/>
          <p:cNvGrpSpPr/>
          <p:nvPr/>
        </p:nvGrpSpPr>
        <p:grpSpPr>
          <a:xfrm>
            <a:off x="-1793400" y="-712357"/>
            <a:ext cx="22453902" cy="11711713"/>
            <a:chOff x="0" y="0"/>
            <a:chExt cx="5913785" cy="3084566"/>
          </a:xfrm>
        </p:grpSpPr>
        <p:sp>
          <p:nvSpPr>
            <p:cNvPr id="4" name="Freeform 4"/>
            <p:cNvSpPr/>
            <p:nvPr/>
          </p:nvSpPr>
          <p:spPr>
            <a:xfrm>
              <a:off x="0" y="0"/>
              <a:ext cx="5913785" cy="3084567"/>
            </a:xfrm>
            <a:custGeom>
              <a:avLst/>
              <a:gdLst/>
              <a:ahLst/>
              <a:cxnLst/>
              <a:rect l="l" t="t" r="r" b="b"/>
              <a:pathLst>
                <a:path w="5913785" h="3084567">
                  <a:moveTo>
                    <a:pt x="0" y="0"/>
                  </a:moveTo>
                  <a:lnTo>
                    <a:pt x="5913785" y="0"/>
                  </a:lnTo>
                  <a:lnTo>
                    <a:pt x="5913785" y="3084567"/>
                  </a:lnTo>
                  <a:lnTo>
                    <a:pt x="0" y="3084567"/>
                  </a:lnTo>
                  <a:close/>
                </a:path>
              </a:pathLst>
            </a:custGeom>
            <a:solidFill>
              <a:srgbClr val="AAD7D4">
                <a:alpha val="28627"/>
              </a:srgbClr>
            </a:solidFill>
          </p:spPr>
        </p:sp>
        <p:sp>
          <p:nvSpPr>
            <p:cNvPr id="5" name="TextBox 5"/>
            <p:cNvSpPr txBox="1"/>
            <p:nvPr/>
          </p:nvSpPr>
          <p:spPr>
            <a:xfrm>
              <a:off x="0" y="-38100"/>
              <a:ext cx="5913785" cy="3122666"/>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5439189" y="6556892"/>
            <a:ext cx="7916268" cy="1634608"/>
            <a:chOff x="0" y="0"/>
            <a:chExt cx="1839192" cy="176247"/>
          </a:xfrm>
        </p:grpSpPr>
        <p:sp>
          <p:nvSpPr>
            <p:cNvPr id="7" name="Freeform 7"/>
            <p:cNvSpPr/>
            <p:nvPr/>
          </p:nvSpPr>
          <p:spPr>
            <a:xfrm>
              <a:off x="0" y="0"/>
              <a:ext cx="1839192" cy="176247"/>
            </a:xfrm>
            <a:custGeom>
              <a:avLst/>
              <a:gdLst/>
              <a:ahLst/>
              <a:cxnLst/>
              <a:rect l="l" t="t" r="r" b="b"/>
              <a:pathLst>
                <a:path w="1839192" h="176247">
                  <a:moveTo>
                    <a:pt x="0" y="0"/>
                  </a:moveTo>
                  <a:lnTo>
                    <a:pt x="1839192" y="0"/>
                  </a:lnTo>
                  <a:lnTo>
                    <a:pt x="1839192" y="176247"/>
                  </a:lnTo>
                  <a:lnTo>
                    <a:pt x="0" y="176247"/>
                  </a:lnTo>
                  <a:close/>
                </a:path>
              </a:pathLst>
            </a:custGeom>
            <a:solidFill>
              <a:srgbClr val="AAD7D4"/>
            </a:solidFill>
            <a:ln w="28575" cap="sq">
              <a:solidFill>
                <a:srgbClr val="1C2120"/>
              </a:solidFill>
              <a:prstDash val="solid"/>
              <a:miter/>
            </a:ln>
          </p:spPr>
        </p:sp>
        <p:sp>
          <p:nvSpPr>
            <p:cNvPr id="8" name="TextBox 8"/>
            <p:cNvSpPr txBox="1"/>
            <p:nvPr/>
          </p:nvSpPr>
          <p:spPr>
            <a:xfrm>
              <a:off x="0" y="-38100"/>
              <a:ext cx="1839192" cy="21434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2610563" y="3491698"/>
            <a:ext cx="13066873" cy="2912913"/>
          </a:xfrm>
          <a:prstGeom prst="rect">
            <a:avLst/>
          </a:prstGeom>
        </p:spPr>
        <p:txBody>
          <a:bodyPr lIns="0" tIns="0" rIns="0" bIns="0" rtlCol="0" anchor="t">
            <a:spAutoFit/>
          </a:bodyPr>
          <a:lstStyle/>
          <a:p>
            <a:pPr algn="ctr">
              <a:lnSpc>
                <a:spcPts val="10918"/>
              </a:lnSpc>
            </a:pPr>
            <a:r>
              <a:rPr lang="en-US" sz="12998" b="1" spc="-701" dirty="0">
                <a:solidFill>
                  <a:srgbClr val="1C2120"/>
                </a:solidFill>
                <a:latin typeface="Poppins Semi-Bold"/>
                <a:ea typeface="Poppins Semi-Bold"/>
                <a:cs typeface="Poppins Semi-Bold"/>
                <a:sym typeface="Poppins Semi-Bold"/>
              </a:rPr>
              <a:t>Women in Politics</a:t>
            </a:r>
          </a:p>
        </p:txBody>
      </p:sp>
      <p:sp>
        <p:nvSpPr>
          <p:cNvPr id="10" name="TextBox 10"/>
          <p:cNvSpPr txBox="1"/>
          <p:nvPr/>
        </p:nvSpPr>
        <p:spPr>
          <a:xfrm>
            <a:off x="5439189" y="6717882"/>
            <a:ext cx="7652383" cy="1322734"/>
          </a:xfrm>
          <a:prstGeom prst="rect">
            <a:avLst/>
          </a:prstGeom>
        </p:spPr>
        <p:txBody>
          <a:bodyPr wrap="square" lIns="0" tIns="0" rIns="0" bIns="0" rtlCol="0" anchor="t">
            <a:spAutoFit/>
          </a:bodyPr>
          <a:lstStyle/>
          <a:p>
            <a:pPr algn="ctr">
              <a:lnSpc>
                <a:spcPts val="3445"/>
              </a:lnSpc>
            </a:pPr>
            <a:r>
              <a:rPr lang="en-US" sz="3445" spc="-68" dirty="0">
                <a:solidFill>
                  <a:srgbClr val="1C2120"/>
                </a:solidFill>
                <a:latin typeface="Poppins"/>
                <a:ea typeface="Poppins"/>
                <a:cs typeface="Poppins"/>
                <a:sym typeface="Poppins"/>
              </a:rPr>
              <a:t>PRESENTED BY Nu Wai Thet (mmdt2024.001) and </a:t>
            </a:r>
            <a:r>
              <a:rPr lang="en-US" sz="3445" spc="-68" dirty="0" err="1">
                <a:solidFill>
                  <a:srgbClr val="1C2120"/>
                </a:solidFill>
                <a:latin typeface="Poppins"/>
                <a:ea typeface="Poppins"/>
                <a:cs typeface="Poppins"/>
                <a:sym typeface="Poppins"/>
              </a:rPr>
              <a:t>Khine</a:t>
            </a:r>
            <a:r>
              <a:rPr lang="en-US" sz="3445" spc="-68" dirty="0">
                <a:solidFill>
                  <a:srgbClr val="1C2120"/>
                </a:solidFill>
                <a:latin typeface="Poppins"/>
                <a:ea typeface="Poppins"/>
                <a:cs typeface="Poppins"/>
                <a:sym typeface="Poppins"/>
              </a:rPr>
              <a:t> </a:t>
            </a:r>
            <a:r>
              <a:rPr lang="en-US" sz="3445" spc="-68" dirty="0" err="1">
                <a:solidFill>
                  <a:srgbClr val="1C2120"/>
                </a:solidFill>
                <a:latin typeface="Poppins"/>
                <a:ea typeface="Poppins"/>
                <a:cs typeface="Poppins"/>
                <a:sym typeface="Poppins"/>
              </a:rPr>
              <a:t>Zar</a:t>
            </a:r>
            <a:r>
              <a:rPr lang="en-US" sz="3445" spc="-68" dirty="0">
                <a:solidFill>
                  <a:srgbClr val="1C2120"/>
                </a:solidFill>
                <a:latin typeface="Poppins"/>
                <a:ea typeface="Poppins"/>
                <a:cs typeface="Poppins"/>
                <a:sym typeface="Poppins"/>
              </a:rPr>
              <a:t> Lwin mmdt2024.037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677399" y="1409701"/>
            <a:ext cx="8458201" cy="2590800"/>
            <a:chOff x="-41957" y="-86305"/>
            <a:chExt cx="2328595" cy="1259534"/>
          </a:xfrm>
        </p:grpSpPr>
        <p:sp>
          <p:nvSpPr>
            <p:cNvPr id="3" name="Freeform 3"/>
            <p:cNvSpPr/>
            <p:nvPr/>
          </p:nvSpPr>
          <p:spPr>
            <a:xfrm>
              <a:off x="-41957" y="-86305"/>
              <a:ext cx="2328595" cy="1259534"/>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200" b="1" dirty="0"/>
                <a:t>Findings:</a:t>
              </a:r>
            </a:p>
            <a:p>
              <a:pPr>
                <a:buFont typeface="Arial" panose="020B0604020202020204" pitchFamily="34" charset="0"/>
                <a:buChar char="•"/>
              </a:pPr>
              <a:r>
                <a:rPr lang="en-US" sz="2200" dirty="0"/>
                <a:t>Across most regions, </a:t>
              </a:r>
              <a:r>
                <a:rPr lang="en-US" sz="2200" b="1" dirty="0"/>
                <a:t>bicameral parliaments</a:t>
              </a:r>
              <a:r>
                <a:rPr lang="en-US" sz="2200" dirty="0"/>
                <a:t> tend to have a slightly higher percentage of women in the lower chamber compared to </a:t>
              </a:r>
              <a:r>
                <a:rPr lang="en-US" sz="2200" b="1" dirty="0"/>
                <a:t>unicameral parliaments</a:t>
              </a:r>
              <a:endParaRPr lang="en-US" sz="2200" dirty="0"/>
            </a:p>
            <a:p>
              <a:pPr>
                <a:buFont typeface="Arial" panose="020B0604020202020204" pitchFamily="34" charset="0"/>
                <a:buChar char="•"/>
              </a:pPr>
              <a:r>
                <a:rPr lang="en-US" sz="2200" dirty="0"/>
                <a:t>This trend is evident in regions like </a:t>
              </a:r>
              <a:r>
                <a:rPr lang="en-US" sz="2200" b="1" dirty="0"/>
                <a:t>Europe, Sub-Saharan Africa, and Asia</a:t>
              </a:r>
              <a:r>
                <a:rPr lang="en-US" sz="2200" dirty="0"/>
                <a:t>, where bicameral systems show noticeably higher female representation.</a:t>
              </a:r>
            </a:p>
            <a:p>
              <a:pPr algn="just"/>
              <a:endParaRPr lang="en-SG" sz="22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sp>
        <p:nvSpPr>
          <p:cNvPr id="8" name="TextBox 8"/>
          <p:cNvSpPr txBox="1"/>
          <p:nvPr/>
        </p:nvSpPr>
        <p:spPr>
          <a:xfrm>
            <a:off x="10771749" y="3576247"/>
            <a:ext cx="6830714" cy="1872405"/>
          </a:xfrm>
          <a:prstGeom prst="rect">
            <a:avLst/>
          </a:prstGeom>
        </p:spPr>
        <p:txBody>
          <a:bodyPr lIns="50800" tIns="50800" rIns="50800" bIns="50800" rtlCol="0" anchor="ctr"/>
          <a:lstStyle/>
          <a:p>
            <a:pPr algn="ctr">
              <a:lnSpc>
                <a:spcPts val="1925"/>
              </a:lnSpc>
            </a:pPr>
            <a:endParaRPr/>
          </a:p>
        </p:txBody>
      </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323439"/>
          </a:xfrm>
          <a:prstGeom prst="rect">
            <a:avLst/>
          </a:prstGeom>
          <a:noFill/>
        </p:spPr>
        <p:txBody>
          <a:bodyPr wrap="square" rtlCol="0">
            <a:spAutoFit/>
          </a:bodyPr>
          <a:lstStyle/>
          <a:p>
            <a:r>
              <a:rPr lang="en-US" sz="4000" dirty="0">
                <a:latin typeface="+mj-lt"/>
              </a:rPr>
              <a:t>Does the structure of parliament (unicameral vs. bicameral) impact women's representation in parliament across different regions?</a:t>
            </a:r>
            <a:endParaRPr lang="en-US" sz="4000" b="1" dirty="0">
              <a:solidFill>
                <a:srgbClr val="1C2120"/>
              </a:solidFill>
              <a:latin typeface="+mj-lt"/>
              <a:ea typeface="Poppins Bold"/>
              <a:cs typeface="Poppins Bold"/>
              <a:sym typeface="Poppins Bold"/>
            </a:endParaRPr>
          </a:p>
        </p:txBody>
      </p:sp>
      <p:pic>
        <p:nvPicPr>
          <p:cNvPr id="12" name="Picture 11">
            <a:extLst>
              <a:ext uri="{FF2B5EF4-FFF2-40B4-BE49-F238E27FC236}">
                <a16:creationId xmlns:a16="http://schemas.microsoft.com/office/drawing/2014/main" id="{1C9F2EEB-9B0C-4437-9FCD-E24CDCD261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501946"/>
            <a:ext cx="8997714" cy="6021006"/>
          </a:xfrm>
          <a:prstGeom prst="rect">
            <a:avLst/>
          </a:prstGeom>
        </p:spPr>
      </p:pic>
      <p:sp>
        <p:nvSpPr>
          <p:cNvPr id="16" name="Freeform 3">
            <a:extLst>
              <a:ext uri="{FF2B5EF4-FFF2-40B4-BE49-F238E27FC236}">
                <a16:creationId xmlns:a16="http://schemas.microsoft.com/office/drawing/2014/main" id="{CF1F4522-6625-4ED6-AF8E-E19D780C437C}"/>
              </a:ext>
            </a:extLst>
          </p:cNvPr>
          <p:cNvSpPr/>
          <p:nvPr/>
        </p:nvSpPr>
        <p:spPr>
          <a:xfrm>
            <a:off x="9677398" y="4338496"/>
            <a:ext cx="8458201" cy="325338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t"/>
          <a:lstStyle/>
          <a:p>
            <a:pPr algn="just"/>
            <a:r>
              <a:rPr lang="en-US" sz="2200" b="1" dirty="0"/>
              <a:t>Statistical Analysis:</a:t>
            </a:r>
          </a:p>
          <a:p>
            <a:pPr algn="just">
              <a:buFont typeface="Arial" panose="020B0604020202020204" pitchFamily="34" charset="0"/>
              <a:buChar char="•"/>
            </a:pPr>
            <a:r>
              <a:rPr lang="en-US" sz="2200" dirty="0"/>
              <a:t>A </a:t>
            </a:r>
            <a:r>
              <a:rPr lang="en-US" sz="2200" b="1" dirty="0"/>
              <a:t>T-test</a:t>
            </a:r>
            <a:r>
              <a:rPr lang="en-US" sz="2200" dirty="0"/>
              <a:t> was conducted to check if the difference in women's representation between bicameral and unicameral parliaments is statistically significant.</a:t>
            </a:r>
          </a:p>
          <a:p>
            <a:pPr algn="just">
              <a:buFont typeface="Arial" panose="020B0604020202020204" pitchFamily="34" charset="0"/>
              <a:buChar char="•"/>
            </a:pPr>
            <a:r>
              <a:rPr lang="en-US" sz="2200" dirty="0"/>
              <a:t>The results showed a </a:t>
            </a:r>
            <a:r>
              <a:rPr lang="en-US" sz="2200" b="1" dirty="0"/>
              <a:t>t-statistic of 6.28 and a p-value of 3.39e-10</a:t>
            </a:r>
            <a:r>
              <a:rPr lang="en-US" sz="2200" dirty="0"/>
              <a:t>, which indicates a </a:t>
            </a:r>
            <a:r>
              <a:rPr lang="en-US" sz="2200" b="1" dirty="0"/>
              <a:t>highly significant difference</a:t>
            </a:r>
            <a:r>
              <a:rPr lang="en-US" sz="2200" dirty="0"/>
              <a:t> between the two groups.</a:t>
            </a:r>
          </a:p>
          <a:p>
            <a:pPr algn="just">
              <a:buFont typeface="Arial" panose="020B0604020202020204" pitchFamily="34" charset="0"/>
              <a:buChar char="•"/>
            </a:pPr>
            <a:r>
              <a:rPr lang="en-US" sz="2200" dirty="0"/>
              <a:t>The </a:t>
            </a:r>
            <a:r>
              <a:rPr lang="en-US" sz="2200" b="1" dirty="0"/>
              <a:t>standard deviations</a:t>
            </a:r>
            <a:r>
              <a:rPr lang="en-US" sz="2200" dirty="0"/>
              <a:t> for both systems are relatively similar (</a:t>
            </a:r>
            <a:r>
              <a:rPr lang="en-US" sz="2200" b="1" dirty="0"/>
              <a:t>bicameral: 12.41, unicameral: 12.69</a:t>
            </a:r>
            <a:r>
              <a:rPr lang="en-US" sz="2200" dirty="0"/>
              <a:t>), suggesting that there is variability in representation within both structures.</a:t>
            </a:r>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endParaRPr lang="en-SG" sz="2200" dirty="0"/>
          </a:p>
        </p:txBody>
      </p:sp>
      <p:sp>
        <p:nvSpPr>
          <p:cNvPr id="17" name="Freeform 3">
            <a:extLst>
              <a:ext uri="{FF2B5EF4-FFF2-40B4-BE49-F238E27FC236}">
                <a16:creationId xmlns:a16="http://schemas.microsoft.com/office/drawing/2014/main" id="{ABA800B1-10E3-4B8B-827F-A004664F1246}"/>
              </a:ext>
            </a:extLst>
          </p:cNvPr>
          <p:cNvSpPr/>
          <p:nvPr/>
        </p:nvSpPr>
        <p:spPr>
          <a:xfrm>
            <a:off x="381000" y="7863933"/>
            <a:ext cx="17754599" cy="2244127"/>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t"/>
          <a:lstStyle/>
          <a:p>
            <a:r>
              <a:rPr lang="en-US" sz="2200" b="1" dirty="0"/>
              <a:t>Conclusion:</a:t>
            </a:r>
          </a:p>
          <a:p>
            <a:pPr>
              <a:buFont typeface="Arial" panose="020B0604020202020204" pitchFamily="34" charset="0"/>
              <a:buChar char="•"/>
            </a:pPr>
            <a:r>
              <a:rPr lang="en-US" sz="2200" dirty="0"/>
              <a:t>The </a:t>
            </a:r>
            <a:r>
              <a:rPr lang="en-US" sz="2200" b="1" dirty="0"/>
              <a:t>structure of parliament does have a significant impact</a:t>
            </a:r>
            <a:r>
              <a:rPr lang="en-US" sz="2200" dirty="0"/>
              <a:t> on women's representation.</a:t>
            </a:r>
          </a:p>
          <a:p>
            <a:pPr>
              <a:buFont typeface="Arial" panose="020B0604020202020204" pitchFamily="34" charset="0"/>
              <a:buChar char="•"/>
            </a:pPr>
            <a:r>
              <a:rPr lang="en-US" sz="2200" dirty="0"/>
              <a:t>Bicameral parliaments generally </a:t>
            </a:r>
            <a:r>
              <a:rPr lang="en-US" sz="2200" b="1" dirty="0"/>
              <a:t>foster greater women's representation</a:t>
            </a:r>
            <a:r>
              <a:rPr lang="en-US" sz="2200" dirty="0"/>
              <a:t>, which could be due to </a:t>
            </a:r>
            <a:r>
              <a:rPr lang="en-US" sz="2200" b="1" dirty="0"/>
              <a:t>institutional factors, additional legislative checks, or greater political inclusivity</a:t>
            </a:r>
            <a:r>
              <a:rPr lang="en-US" sz="2200" dirty="0"/>
              <a:t> in such systems.</a:t>
            </a:r>
          </a:p>
          <a:p>
            <a:pPr>
              <a:buFont typeface="Arial" panose="020B0604020202020204" pitchFamily="34" charset="0"/>
              <a:buChar char="•"/>
            </a:pPr>
            <a:r>
              <a:rPr lang="en-US" sz="2200" dirty="0"/>
              <a:t>However, </a:t>
            </a:r>
            <a:r>
              <a:rPr lang="en-US" sz="2200" b="1" dirty="0"/>
              <a:t>regional variations</a:t>
            </a:r>
            <a:r>
              <a:rPr lang="en-US" sz="2200" dirty="0"/>
              <a:t> exist, and further analysis could explore whether specific policies within these structures influence the observed differences.</a:t>
            </a:r>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a:p>
            <a:pPr algn="just"/>
            <a:endParaRPr lang="en-SG" sz="2200" dirty="0"/>
          </a:p>
        </p:txBody>
      </p:sp>
    </p:spTree>
    <p:extLst>
      <p:ext uri="{BB962C8B-B14F-4D97-AF65-F5344CB8AC3E}">
        <p14:creationId xmlns:p14="http://schemas.microsoft.com/office/powerpoint/2010/main" val="1597925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71749" y="1644714"/>
            <a:ext cx="6830714" cy="2870149"/>
            <a:chOff x="0" y="-86305"/>
            <a:chExt cx="2286638" cy="960806"/>
          </a:xfrm>
        </p:grpSpPr>
        <p:sp>
          <p:nvSpPr>
            <p:cNvPr id="3" name="Freeform 3"/>
            <p:cNvSpPr/>
            <p:nvPr/>
          </p:nvSpPr>
          <p:spPr>
            <a:xfrm>
              <a:off x="0" y="-86305"/>
              <a:ext cx="2286638" cy="960806"/>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200" b="1" dirty="0"/>
                <a:t>Finding:</a:t>
              </a:r>
            </a:p>
            <a:p>
              <a:pPr>
                <a:buFont typeface="Arial" panose="020B0604020202020204" pitchFamily="34" charset="0"/>
                <a:buChar char="•"/>
              </a:pPr>
              <a:r>
                <a:rPr lang="en-US" sz="2200" dirty="0"/>
                <a:t>While </a:t>
              </a:r>
              <a:r>
                <a:rPr lang="en-US" sz="2200" b="1" dirty="0"/>
                <a:t>all regions show some level of improvement</a:t>
              </a:r>
              <a:r>
                <a:rPr lang="en-US" sz="2200" dirty="0"/>
                <a:t>, the </a:t>
              </a:r>
              <a:r>
                <a:rPr lang="en-US" sz="2200" b="1" dirty="0"/>
                <a:t>rate of progress varies</a:t>
              </a:r>
              <a:r>
                <a:rPr lang="en-US" sz="2200" dirty="0"/>
                <a:t>.</a:t>
              </a:r>
            </a:p>
            <a:p>
              <a:pPr>
                <a:buFont typeface="Arial" panose="020B0604020202020204" pitchFamily="34" charset="0"/>
                <a:buChar char="•"/>
              </a:pPr>
              <a:r>
                <a:rPr lang="en-US" sz="2200" b="1" dirty="0"/>
                <a:t>Americas and Europe</a:t>
              </a:r>
              <a:r>
                <a:rPr lang="en-US" sz="2200" dirty="0"/>
                <a:t> lead in women's parliamentary representation, while </a:t>
              </a:r>
              <a:r>
                <a:rPr lang="en-US" sz="2200" b="1" dirty="0"/>
                <a:t>Middle East, North Africa, and the Pacific</a:t>
              </a:r>
              <a:r>
                <a:rPr lang="en-US" sz="2200" dirty="0"/>
                <a:t> lag behind.</a:t>
              </a:r>
            </a:p>
            <a:p>
              <a:pPr>
                <a:buFont typeface="Arial" panose="020B0604020202020204" pitchFamily="34" charset="0"/>
                <a:buChar char="•"/>
              </a:pPr>
              <a:r>
                <a:rPr lang="en-US" sz="2200" dirty="0"/>
                <a:t>These trends could be influenced by regional policies, gender quotas, and political reforms.</a:t>
              </a:r>
            </a:p>
            <a:p>
              <a:pPr algn="just"/>
              <a:endParaRPr lang="en-SG" sz="22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323439"/>
          </a:xfrm>
          <a:prstGeom prst="rect">
            <a:avLst/>
          </a:prstGeom>
          <a:noFill/>
        </p:spPr>
        <p:txBody>
          <a:bodyPr wrap="square" rtlCol="0">
            <a:spAutoFit/>
          </a:bodyPr>
          <a:lstStyle/>
          <a:p>
            <a:r>
              <a:rPr lang="en-US" sz="4000" dirty="0">
                <a:latin typeface="+mj-lt"/>
              </a:rPr>
              <a:t>How has women's representation in the lower chamber of parliament changed over time across different regions?</a:t>
            </a:r>
            <a:endParaRPr lang="en-US" sz="4000" b="1" dirty="0">
              <a:solidFill>
                <a:srgbClr val="1C2120"/>
              </a:solidFill>
              <a:latin typeface="+mj-lt"/>
              <a:ea typeface="Poppins Bold"/>
              <a:cs typeface="Poppins Bold"/>
              <a:sym typeface="Poppins Bold"/>
            </a:endParaRPr>
          </a:p>
        </p:txBody>
      </p:sp>
      <p:pic>
        <p:nvPicPr>
          <p:cNvPr id="13" name="Picture 12">
            <a:extLst>
              <a:ext uri="{FF2B5EF4-FFF2-40B4-BE49-F238E27FC236}">
                <a16:creationId xmlns:a16="http://schemas.microsoft.com/office/drawing/2014/main" id="{66C4B2B4-ED4B-4775-B553-74457A1EB5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1" y="1462479"/>
            <a:ext cx="10210800" cy="7730156"/>
          </a:xfrm>
          <a:prstGeom prst="rect">
            <a:avLst/>
          </a:prstGeom>
        </p:spPr>
      </p:pic>
    </p:spTree>
    <p:extLst>
      <p:ext uri="{BB962C8B-B14F-4D97-AF65-F5344CB8AC3E}">
        <p14:creationId xmlns:p14="http://schemas.microsoft.com/office/powerpoint/2010/main" val="1853000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2" y="6896100"/>
            <a:ext cx="17830801" cy="3232616"/>
            <a:chOff x="-2989605" y="85725"/>
            <a:chExt cx="5969008" cy="961132"/>
          </a:xfrm>
        </p:grpSpPr>
        <p:sp>
          <p:nvSpPr>
            <p:cNvPr id="3" name="Freeform 3"/>
            <p:cNvSpPr/>
            <p:nvPr/>
          </p:nvSpPr>
          <p:spPr>
            <a:xfrm>
              <a:off x="-2989605" y="245307"/>
              <a:ext cx="5969008" cy="801550"/>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endParaRPr lang="en-US" sz="20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323439"/>
          </a:xfrm>
          <a:prstGeom prst="rect">
            <a:avLst/>
          </a:prstGeom>
          <a:noFill/>
        </p:spPr>
        <p:txBody>
          <a:bodyPr wrap="square" rtlCol="0">
            <a:spAutoFit/>
          </a:bodyPr>
          <a:lstStyle/>
          <a:p>
            <a:r>
              <a:rPr lang="en-US" sz="4000" dirty="0">
                <a:latin typeface="+mj-lt"/>
              </a:rPr>
              <a:t>How does the political system impact the Year-on-Year (YoY) improvement in women's participation in parliament?</a:t>
            </a:r>
            <a:endParaRPr lang="en-US" sz="4000" b="1" dirty="0">
              <a:solidFill>
                <a:srgbClr val="1C2120"/>
              </a:solidFill>
              <a:latin typeface="+mj-lt"/>
              <a:ea typeface="Poppins Bold"/>
              <a:cs typeface="Poppins Bold"/>
              <a:sym typeface="Poppins Bold"/>
            </a:endParaRPr>
          </a:p>
        </p:txBody>
      </p:sp>
      <p:pic>
        <p:nvPicPr>
          <p:cNvPr id="7" name="Picture 6">
            <a:extLst>
              <a:ext uri="{FF2B5EF4-FFF2-40B4-BE49-F238E27FC236}">
                <a16:creationId xmlns:a16="http://schemas.microsoft.com/office/drawing/2014/main" id="{0299085A-E66D-42A2-805F-CA23F3FE49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7601" y="1684805"/>
            <a:ext cx="10475860" cy="5566776"/>
          </a:xfrm>
          <a:prstGeom prst="rect">
            <a:avLst/>
          </a:prstGeom>
        </p:spPr>
      </p:pic>
      <p:sp>
        <p:nvSpPr>
          <p:cNvPr id="10" name="TextBox 9">
            <a:extLst>
              <a:ext uri="{FF2B5EF4-FFF2-40B4-BE49-F238E27FC236}">
                <a16:creationId xmlns:a16="http://schemas.microsoft.com/office/drawing/2014/main" id="{8021226B-89EB-4436-B137-C8BAB72570A5}"/>
              </a:ext>
            </a:extLst>
          </p:cNvPr>
          <p:cNvSpPr txBox="1"/>
          <p:nvPr/>
        </p:nvSpPr>
        <p:spPr>
          <a:xfrm>
            <a:off x="685800" y="7777346"/>
            <a:ext cx="17145000" cy="2123658"/>
          </a:xfrm>
          <a:prstGeom prst="rect">
            <a:avLst/>
          </a:prstGeom>
          <a:noFill/>
        </p:spPr>
        <p:txBody>
          <a:bodyPr wrap="square">
            <a:spAutoFit/>
          </a:bodyPr>
          <a:lstStyle/>
          <a:p>
            <a:r>
              <a:rPr lang="en-US" sz="2200" dirty="0"/>
              <a:t>The analysis of Year-on-Year (YoY) improvement in women's participation in parliament across different political systems reveals that governance structures may play a role in shaping progress. While some political systems, particularly </a:t>
            </a:r>
            <a:r>
              <a:rPr lang="en-US" sz="2200" b="1" dirty="0"/>
              <a:t>presidential and parliamentary systems</a:t>
            </a:r>
            <a:r>
              <a:rPr lang="en-US" sz="2200" dirty="0"/>
              <a:t>, show greater fluctuations and instances of significant improvement, others, such as </a:t>
            </a:r>
            <a:r>
              <a:rPr lang="en-US" sz="2200" b="1" dirty="0"/>
              <a:t>monarchies and communist systems</a:t>
            </a:r>
            <a:r>
              <a:rPr lang="en-US" sz="2200" dirty="0"/>
              <a:t>, tend to exhibit more stability with limited variation.</a:t>
            </a:r>
          </a:p>
          <a:p>
            <a:r>
              <a:rPr lang="en-US" sz="2200" dirty="0"/>
              <a:t>The presence of </a:t>
            </a:r>
            <a:r>
              <a:rPr lang="en-US" sz="2200" b="1" dirty="0"/>
              <a:t>outliers</a:t>
            </a:r>
            <a:r>
              <a:rPr lang="en-US" sz="2200" dirty="0"/>
              <a:t> suggests that certain countries have made substantial gains in particular years, possibly due to policy changes, electoral reforms, or quota implementations. However, the overall trend indicates that progress is </a:t>
            </a:r>
            <a:r>
              <a:rPr lang="en-US" sz="2200" b="1" dirty="0"/>
              <a:t>gradual and varies widely</a:t>
            </a:r>
            <a:r>
              <a:rPr lang="en-US" sz="2200" dirty="0"/>
              <a:t> between political systems.</a:t>
            </a:r>
          </a:p>
        </p:txBody>
      </p:sp>
    </p:spTree>
    <p:extLst>
      <p:ext uri="{BB962C8B-B14F-4D97-AF65-F5344CB8AC3E}">
        <p14:creationId xmlns:p14="http://schemas.microsoft.com/office/powerpoint/2010/main" val="186600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6E688-2510-E013-00A8-11258130D512}"/>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91B103EC-101E-3AE5-F1E9-75A9EEB6875B}"/>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D0875E14-A552-B03B-568C-F51F0FF06B83}"/>
              </a:ext>
            </a:extLst>
          </p:cNvPr>
          <p:cNvSpPr txBox="1"/>
          <p:nvPr/>
        </p:nvSpPr>
        <p:spPr>
          <a:xfrm>
            <a:off x="228600" y="181145"/>
            <a:ext cx="18059400" cy="1938992"/>
          </a:xfrm>
          <a:prstGeom prst="rect">
            <a:avLst/>
          </a:prstGeom>
          <a:noFill/>
        </p:spPr>
        <p:txBody>
          <a:bodyPr wrap="square" rtlCol="0">
            <a:spAutoFit/>
          </a:bodyPr>
          <a:lstStyle/>
          <a:p>
            <a:pPr algn="just"/>
            <a:r>
              <a:rPr lang="en-US" sz="4000" b="1" dirty="0">
                <a:latin typeface="+mj-lt"/>
              </a:rPr>
              <a:t>Gender Representation in Parliaments: A Clustering Analysis(</a:t>
            </a:r>
            <a:r>
              <a:rPr lang="en-US" sz="4000" b="1" dirty="0" err="1">
                <a:latin typeface="+mj-lt"/>
              </a:rPr>
              <a:t>Kmeans</a:t>
            </a:r>
            <a:r>
              <a:rPr lang="en-US" sz="4000" b="1" dirty="0">
                <a:latin typeface="+mj-lt"/>
              </a:rPr>
              <a:t>)</a:t>
            </a:r>
          </a:p>
          <a:p>
            <a:pPr algn="just"/>
            <a:r>
              <a:rPr lang="en-US" sz="4000" dirty="0"/>
              <a:t>How do countries cluster based on women's representation in parliament and population size?</a:t>
            </a:r>
            <a:endParaRPr lang="en-US" sz="4000" b="1" dirty="0">
              <a:solidFill>
                <a:srgbClr val="1C2120"/>
              </a:solidFill>
              <a:latin typeface="+mj-lt"/>
              <a:ea typeface="Poppins Bold"/>
              <a:cs typeface="Poppins Bold"/>
              <a:sym typeface="Poppins Bold"/>
            </a:endParaRPr>
          </a:p>
        </p:txBody>
      </p:sp>
      <p:pic>
        <p:nvPicPr>
          <p:cNvPr id="3" name="Picture 2">
            <a:extLst>
              <a:ext uri="{FF2B5EF4-FFF2-40B4-BE49-F238E27FC236}">
                <a16:creationId xmlns:a16="http://schemas.microsoft.com/office/drawing/2014/main" id="{2D3432B0-643C-2913-D8B3-19D319541B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400" y="2400300"/>
            <a:ext cx="9945840" cy="6702224"/>
          </a:xfrm>
          <a:prstGeom prst="rect">
            <a:avLst/>
          </a:prstGeom>
        </p:spPr>
      </p:pic>
      <p:sp>
        <p:nvSpPr>
          <p:cNvPr id="6" name="Rectangle 1">
            <a:extLst>
              <a:ext uri="{FF2B5EF4-FFF2-40B4-BE49-F238E27FC236}">
                <a16:creationId xmlns:a16="http://schemas.microsoft.com/office/drawing/2014/main" id="{EC0D5A9C-AA3B-EE12-F33F-261360D4081E}"/>
              </a:ext>
            </a:extLst>
          </p:cNvPr>
          <p:cNvSpPr>
            <a:spLocks noChangeArrowheads="1"/>
          </p:cNvSpPr>
          <p:nvPr/>
        </p:nvSpPr>
        <p:spPr bwMode="auto">
          <a:xfrm>
            <a:off x="609600" y="2271796"/>
            <a:ext cx="7772400" cy="7478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Findings</a:t>
            </a:r>
          </a:p>
          <a:p>
            <a:r>
              <a:rPr lang="en-US" sz="2400" b="1" dirty="0"/>
              <a:t>Cluster 0 (Dark Purple) – Low Representation, Small Population</a:t>
            </a:r>
          </a:p>
          <a:p>
            <a:pPr>
              <a:buFont typeface="Arial" panose="020B0604020202020204" pitchFamily="34" charset="0"/>
              <a:buChar char="•"/>
            </a:pPr>
            <a:r>
              <a:rPr lang="en-US" sz="2400" dirty="0"/>
              <a:t>Countries have low female representation (&lt;30%) in parliament.</a:t>
            </a:r>
          </a:p>
          <a:p>
            <a:pPr>
              <a:buFont typeface="Arial" panose="020B0604020202020204" pitchFamily="34" charset="0"/>
              <a:buChar char="•"/>
            </a:pPr>
            <a:r>
              <a:rPr lang="en-US" sz="2400" dirty="0"/>
              <a:t>Mostly small nations (&lt;400,000 population).</a:t>
            </a:r>
          </a:p>
          <a:p>
            <a:pPr>
              <a:buFont typeface="Arial" panose="020B0604020202020204" pitchFamily="34" charset="0"/>
              <a:buChar char="•"/>
            </a:pPr>
            <a:r>
              <a:rPr lang="en-US" sz="2400" dirty="0"/>
              <a:t>Likely due to lack of gender quotas or cultural barriers.</a:t>
            </a:r>
          </a:p>
          <a:p>
            <a:pPr>
              <a:buFont typeface="Arial" panose="020B0604020202020204" pitchFamily="34" charset="0"/>
              <a:buChar char="•"/>
            </a:pPr>
            <a:endParaRPr lang="en-US" sz="2400" dirty="0"/>
          </a:p>
          <a:p>
            <a:r>
              <a:rPr lang="en-US" sz="2400" b="1" dirty="0"/>
              <a:t>Cluster 1 (Teal) – Moderate Representation, Large Population</a:t>
            </a:r>
          </a:p>
          <a:p>
            <a:pPr>
              <a:buFont typeface="Arial" panose="020B0604020202020204" pitchFamily="34" charset="0"/>
              <a:buChar char="•"/>
            </a:pPr>
            <a:r>
              <a:rPr lang="en-US" sz="2400" dirty="0"/>
              <a:t>Countries have moderate female representation (15-30%).</a:t>
            </a:r>
          </a:p>
          <a:p>
            <a:pPr>
              <a:buFont typeface="Arial" panose="020B0604020202020204" pitchFamily="34" charset="0"/>
              <a:buChar char="•"/>
            </a:pPr>
            <a:r>
              <a:rPr lang="en-US" sz="2400" dirty="0"/>
              <a:t>High-population countries (&gt;1 million), including large economies.</a:t>
            </a:r>
          </a:p>
          <a:p>
            <a:pPr>
              <a:buFont typeface="Arial" panose="020B0604020202020204" pitchFamily="34" charset="0"/>
              <a:buChar char="•"/>
            </a:pPr>
            <a:r>
              <a:rPr lang="en-US" sz="2400" dirty="0"/>
              <a:t>Likely face systemic challenges in gender equality policies.</a:t>
            </a:r>
          </a:p>
          <a:p>
            <a:pPr>
              <a:buFont typeface="Arial" panose="020B0604020202020204" pitchFamily="34" charset="0"/>
              <a:buChar char="•"/>
            </a:pPr>
            <a:endParaRPr lang="en-US" sz="2400" dirty="0"/>
          </a:p>
          <a:p>
            <a:r>
              <a:rPr lang="en-US" sz="2400" b="1" dirty="0"/>
              <a:t>Cluster 2 (Yellow) – High Representation, Mixed Population</a:t>
            </a:r>
          </a:p>
          <a:p>
            <a:pPr>
              <a:buFont typeface="Arial" panose="020B0604020202020204" pitchFamily="34" charset="0"/>
              <a:buChar char="•"/>
            </a:pPr>
            <a:r>
              <a:rPr lang="en-US" sz="2400" dirty="0"/>
              <a:t>Countries have high female representation (&gt;30-60%).</a:t>
            </a:r>
          </a:p>
          <a:p>
            <a:pPr>
              <a:buFont typeface="Arial" panose="020B0604020202020204" pitchFamily="34" charset="0"/>
              <a:buChar char="•"/>
            </a:pPr>
            <a:r>
              <a:rPr lang="en-US" sz="2400" dirty="0"/>
              <a:t>Mostly small to mid-sized populations, with some outliers.</a:t>
            </a:r>
          </a:p>
          <a:p>
            <a:pPr>
              <a:buFont typeface="Arial" panose="020B0604020202020204" pitchFamily="34" charset="0"/>
              <a:buChar char="•"/>
            </a:pPr>
            <a:r>
              <a:rPr lang="en-US" sz="2400" dirty="0"/>
              <a:t>Likely benefit from strong gender policies &amp; quotas.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62563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415042" y="-647700"/>
            <a:ext cx="4495800" cy="9734644"/>
            <a:chOff x="-2984504" y="85725"/>
            <a:chExt cx="5969008" cy="916312"/>
          </a:xfrm>
        </p:grpSpPr>
        <p:sp>
          <p:nvSpPr>
            <p:cNvPr id="3" name="Freeform 3"/>
            <p:cNvSpPr/>
            <p:nvPr/>
          </p:nvSpPr>
          <p:spPr>
            <a:xfrm>
              <a:off x="-2984504" y="308076"/>
              <a:ext cx="5969008" cy="693961"/>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t"/>
            <a:lstStyle/>
            <a:p>
              <a:r>
                <a:rPr lang="en-US" sz="2200" b="1" u="sng" dirty="0"/>
                <a:t>Findings</a:t>
              </a:r>
            </a:p>
            <a:p>
              <a:endParaRPr lang="en-US" sz="2200" dirty="0"/>
            </a:p>
            <a:p>
              <a:r>
                <a:rPr lang="en-US" sz="2200" dirty="0"/>
                <a:t>The percentage of women in parliamentary representation varies significantly across countries due to a combination of political systems, legislative structures, and the presence (or absence) of gender equality measures.</a:t>
              </a:r>
            </a:p>
            <a:p>
              <a:endParaRPr lang="en-US" sz="2200" dirty="0"/>
            </a:p>
            <a:p>
              <a:pPr>
                <a:buFont typeface="Arial" panose="020B0604020202020204" pitchFamily="34" charset="0"/>
                <a:buChar char="•"/>
              </a:pPr>
              <a:r>
                <a:rPr lang="en-US" sz="2200" b="1" dirty="0"/>
                <a:t>Key Drivers of Improvement:</a:t>
              </a:r>
              <a:r>
                <a:rPr lang="en-US" sz="2200" dirty="0"/>
                <a:t> Countries with unicameral legislatures, parliamentary or communist systems, and explicit gender equality policies tend to show the most significant progress.</a:t>
              </a:r>
            </a:p>
            <a:p>
              <a:pPr>
                <a:buFont typeface="Arial" panose="020B0604020202020204" pitchFamily="34" charset="0"/>
                <a:buChar char="•"/>
              </a:pPr>
              <a:endParaRPr lang="en-US" sz="2200" dirty="0"/>
            </a:p>
            <a:p>
              <a:pPr>
                <a:buFont typeface="Arial" panose="020B0604020202020204" pitchFamily="34" charset="0"/>
                <a:buChar char="•"/>
              </a:pPr>
              <a:r>
                <a:rPr lang="en-US" sz="2200" b="1" dirty="0"/>
                <a:t>Challenges in Low-Performing Countries:</a:t>
              </a:r>
              <a:r>
                <a:rPr lang="en-US" sz="2200" dirty="0"/>
                <a:t> A lack of gender equality measures, coupled with certain governance structures like bicameral legislatures, hinders progress in increasing women's representation.</a:t>
              </a:r>
            </a:p>
            <a:p>
              <a:endParaRPr lang="en-US" sz="22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81145"/>
            <a:ext cx="17373863" cy="1323439"/>
          </a:xfrm>
          <a:prstGeom prst="rect">
            <a:avLst/>
          </a:prstGeom>
          <a:noFill/>
        </p:spPr>
        <p:txBody>
          <a:bodyPr wrap="square" rtlCol="0">
            <a:spAutoFit/>
          </a:bodyPr>
          <a:lstStyle/>
          <a:p>
            <a:r>
              <a:rPr lang="en-US" sz="4000" dirty="0">
                <a:latin typeface="+mj-lt"/>
              </a:rPr>
              <a:t>What factors most significantly influence women's representation in the top and bottom 5 countries?</a:t>
            </a:r>
            <a:endParaRPr lang="en-US" sz="4000" b="1" dirty="0">
              <a:solidFill>
                <a:srgbClr val="1C2120"/>
              </a:solidFill>
              <a:latin typeface="+mj-lt"/>
              <a:ea typeface="Poppins Bold"/>
              <a:cs typeface="Poppins Bold"/>
              <a:sym typeface="Poppins Bold"/>
            </a:endParaRPr>
          </a:p>
        </p:txBody>
      </p:sp>
      <p:pic>
        <p:nvPicPr>
          <p:cNvPr id="11" name="Picture 10">
            <a:extLst>
              <a:ext uri="{FF2B5EF4-FFF2-40B4-BE49-F238E27FC236}">
                <a16:creationId xmlns:a16="http://schemas.microsoft.com/office/drawing/2014/main" id="{FDBB20CB-CFA4-4E4A-906F-DAAF18BCD1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678" y="1797416"/>
            <a:ext cx="12582169" cy="7289528"/>
          </a:xfrm>
          <a:prstGeom prst="rect">
            <a:avLst/>
          </a:prstGeom>
        </p:spPr>
      </p:pic>
    </p:spTree>
    <p:extLst>
      <p:ext uri="{BB962C8B-B14F-4D97-AF65-F5344CB8AC3E}">
        <p14:creationId xmlns:p14="http://schemas.microsoft.com/office/powerpoint/2010/main" val="1754634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500673F-6B2F-45C1-997C-9F4C57977F33}"/>
              </a:ext>
            </a:extLst>
          </p:cNvPr>
          <p:cNvSpPr txBox="1"/>
          <p:nvPr/>
        </p:nvSpPr>
        <p:spPr>
          <a:xfrm>
            <a:off x="228600" y="723900"/>
            <a:ext cx="17907000" cy="7478970"/>
          </a:xfrm>
          <a:prstGeom prst="rect">
            <a:avLst/>
          </a:prstGeom>
          <a:noFill/>
        </p:spPr>
        <p:txBody>
          <a:bodyPr wrap="square">
            <a:spAutoFit/>
          </a:bodyPr>
          <a:lstStyle/>
          <a:p>
            <a:r>
              <a:rPr lang="en-US" sz="3200" b="1" dirty="0"/>
              <a:t>Summary and Conclusions</a:t>
            </a:r>
          </a:p>
          <a:p>
            <a:endParaRPr lang="en-US" sz="3200" b="1" dirty="0"/>
          </a:p>
          <a:p>
            <a:endParaRPr lang="en-US" sz="3200" b="1" dirty="0"/>
          </a:p>
          <a:p>
            <a:r>
              <a:rPr lang="en-US" sz="3200" dirty="0"/>
              <a:t>This analysis underscores the need for </a:t>
            </a:r>
            <a:r>
              <a:rPr lang="en-US" sz="3200" b="1" dirty="0"/>
              <a:t>continued policy efforts, institutional support, and legislative reforms</a:t>
            </a:r>
            <a:r>
              <a:rPr lang="en-US" sz="3200" dirty="0"/>
              <a:t> to drive a more consistent and substantial increase in women's representation in parliament across different governance models.</a:t>
            </a:r>
          </a:p>
          <a:p>
            <a:endParaRPr lang="en-US" sz="3200" dirty="0"/>
          </a:p>
          <a:p>
            <a:r>
              <a:rPr lang="en-US" sz="3200" dirty="0"/>
              <a:t>While no single factor solely determines women’s representation, a </a:t>
            </a:r>
            <a:r>
              <a:rPr lang="en-US" sz="3200" b="1" dirty="0"/>
              <a:t>combination of gender policies, political systems, human rights, and equality measures</a:t>
            </a:r>
            <a:r>
              <a:rPr lang="en-US" sz="3200" dirty="0"/>
              <a:t> plays a crucial role. Additionally, </a:t>
            </a:r>
            <a:r>
              <a:rPr lang="en-US" sz="3200" b="1" dirty="0"/>
              <a:t>cultural, economic, and broader policy-related factors</a:t>
            </a:r>
            <a:r>
              <a:rPr lang="en-US" sz="3200" dirty="0"/>
              <a:t> may have an even greater impact than political systems alone.</a:t>
            </a:r>
          </a:p>
          <a:p>
            <a:endParaRPr lang="en-US" sz="3200" dirty="0"/>
          </a:p>
          <a:p>
            <a:r>
              <a:rPr lang="en-US" sz="3200" dirty="0"/>
              <a:t>Despite progress, women's participation in parliament remains </a:t>
            </a:r>
            <a:r>
              <a:rPr lang="en-US" sz="3200" b="1" dirty="0"/>
              <a:t>uneven</a:t>
            </a:r>
            <a:r>
              <a:rPr lang="en-US" sz="3200" dirty="0"/>
              <a:t>. Institutional reforms, gender quotas, electoral policies, and political structures significantly influence inclusivity. </a:t>
            </a:r>
            <a:r>
              <a:rPr lang="en-US" sz="3200" b="1" dirty="0"/>
              <a:t>Future efforts should prioritize policy-driven interventions</a:t>
            </a:r>
            <a:r>
              <a:rPr lang="en-US" sz="3200" dirty="0"/>
              <a:t> to ensure sustained and equitable representation worldwide.</a:t>
            </a:r>
          </a:p>
        </p:txBody>
      </p:sp>
    </p:spTree>
    <p:extLst>
      <p:ext uri="{BB962C8B-B14F-4D97-AF65-F5344CB8AC3E}">
        <p14:creationId xmlns:p14="http://schemas.microsoft.com/office/powerpoint/2010/main" val="397309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3182017" y="4152900"/>
            <a:ext cx="11923966" cy="1441613"/>
          </a:xfrm>
          <a:prstGeom prst="rect">
            <a:avLst/>
          </a:prstGeom>
        </p:spPr>
        <p:txBody>
          <a:bodyPr lIns="0" tIns="0" rIns="0" bIns="0" rtlCol="0" anchor="t">
            <a:spAutoFit/>
          </a:bodyPr>
          <a:lstStyle/>
          <a:p>
            <a:pPr algn="ctr">
              <a:lnSpc>
                <a:spcPts val="10460"/>
              </a:lnSpc>
            </a:pPr>
            <a:r>
              <a:rPr lang="en-US" sz="12023" b="1" dirty="0">
                <a:solidFill>
                  <a:srgbClr val="1C2120"/>
                </a:solidFill>
                <a:latin typeface="Poppins Bold"/>
                <a:ea typeface="Poppins Bold"/>
                <a:cs typeface="Poppins Bold"/>
                <a:sym typeface="Poppins Bold"/>
              </a:rPr>
              <a:t>Thank you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AAD7D4"/>
        </a:solidFill>
        <a:effectLst/>
      </p:bgPr>
    </p:bg>
    <p:spTree>
      <p:nvGrpSpPr>
        <p:cNvPr id="1" name=""/>
        <p:cNvGrpSpPr/>
        <p:nvPr/>
      </p:nvGrpSpPr>
      <p:grpSpPr>
        <a:xfrm>
          <a:off x="0" y="0"/>
          <a:ext cx="0" cy="0"/>
          <a:chOff x="0" y="0"/>
          <a:chExt cx="0" cy="0"/>
        </a:xfrm>
      </p:grpSpPr>
      <p:sp>
        <p:nvSpPr>
          <p:cNvPr id="2" name="TextBox 2"/>
          <p:cNvSpPr txBox="1"/>
          <p:nvPr/>
        </p:nvSpPr>
        <p:spPr>
          <a:xfrm>
            <a:off x="3182017" y="4152900"/>
            <a:ext cx="11923966" cy="2788136"/>
          </a:xfrm>
          <a:prstGeom prst="rect">
            <a:avLst/>
          </a:prstGeom>
        </p:spPr>
        <p:txBody>
          <a:bodyPr lIns="0" tIns="0" rIns="0" bIns="0" rtlCol="0" anchor="t">
            <a:spAutoFit/>
          </a:bodyPr>
          <a:lstStyle/>
          <a:p>
            <a:pPr algn="ctr">
              <a:lnSpc>
                <a:spcPts val="10460"/>
              </a:lnSpc>
            </a:pPr>
            <a:r>
              <a:rPr lang="en-US" sz="12023" b="1" dirty="0">
                <a:solidFill>
                  <a:srgbClr val="1C2120"/>
                </a:solidFill>
                <a:latin typeface="Poppins Bold"/>
                <a:ea typeface="Poppins Bold"/>
                <a:cs typeface="Poppins Bold"/>
                <a:sym typeface="Poppins Bold"/>
              </a:rPr>
              <a:t>Supporting data</a:t>
            </a:r>
          </a:p>
        </p:txBody>
      </p:sp>
    </p:spTree>
    <p:extLst>
      <p:ext uri="{BB962C8B-B14F-4D97-AF65-F5344CB8AC3E}">
        <p14:creationId xmlns:p14="http://schemas.microsoft.com/office/powerpoint/2010/main" val="1814524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1644714"/>
            <a:ext cx="8458463" cy="12109386"/>
            <a:chOff x="0" y="-86305"/>
            <a:chExt cx="2286638" cy="798833"/>
          </a:xfrm>
        </p:grpSpPr>
        <p:sp>
          <p:nvSpPr>
            <p:cNvPr id="3" name="Freeform 3"/>
            <p:cNvSpPr/>
            <p:nvPr/>
          </p:nvSpPr>
          <p:spPr>
            <a:xfrm>
              <a:off x="0" y="-86305"/>
              <a:ext cx="2286638" cy="54246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t"/>
            <a:lstStyle/>
            <a:p>
              <a:r>
                <a:rPr lang="en-US" sz="2300" b="1" dirty="0">
                  <a:effectLst/>
                </a:rPr>
                <a:t>Findings:</a:t>
              </a:r>
            </a:p>
            <a:p>
              <a:br>
                <a:rPr lang="en-US" sz="2300" b="0" dirty="0">
                  <a:effectLst/>
                </a:rPr>
              </a:br>
              <a:r>
                <a:rPr lang="en-US" sz="2300" b="0" dirty="0">
                  <a:effectLst/>
                </a:rPr>
                <a:t>Highest Representation: Countries with a communist system have the highest average percentage of women in the lower chamber (12.69%).</a:t>
              </a:r>
            </a:p>
            <a:p>
              <a:r>
                <a:rPr lang="en-US" sz="2300" b="0" dirty="0">
                  <a:effectLst/>
                </a:rPr>
                <a:t>Lowest Representation: Countries with a transitional system have the lowest average percentage of women (10.08%).</a:t>
              </a:r>
            </a:p>
            <a:p>
              <a:r>
                <a:rPr lang="en-US" sz="2300" b="0" dirty="0">
                  <a:effectLst/>
                </a:rPr>
                <a:t>Other political systems (monarchy, parliamentary, presidential-parliamentary, and presidential) cluster around a similar range, between 11.87% and 12.55%.</a:t>
              </a:r>
            </a:p>
            <a:p>
              <a:r>
                <a:rPr lang="en-US" sz="2300" b="0" dirty="0">
                  <a:effectLst/>
                </a:rPr>
                <a:t>Range of Values:</a:t>
              </a:r>
            </a:p>
            <a:p>
              <a:br>
                <a:rPr lang="en-US" sz="2300" b="0" dirty="0">
                  <a:effectLst/>
                </a:rPr>
              </a:br>
              <a:r>
                <a:rPr lang="en-US" sz="2300" b="0" dirty="0">
                  <a:effectLst/>
                </a:rPr>
                <a:t>The values do not show extreme variation; the highest is 12.69%, and the lowest is 10.08%. This indicates that the political system might not have a large effect on the percentage of women in the lower chamber.</a:t>
              </a:r>
            </a:p>
            <a:p>
              <a:endParaRPr lang="en-US" sz="2300" dirty="0"/>
            </a:p>
            <a:p>
              <a:r>
                <a:rPr lang="en-US" sz="2300" b="0" dirty="0">
                  <a:effectLst/>
                </a:rPr>
                <a:t>While the communist system seems to have slightly better representation of women in the lower chamber compared to other systems, the difference across systems is relatively small. Other factors beyond political systems (e.g., cultural, economic, or policy-related factors) might play a more significant role in determining women's representation.</a:t>
              </a:r>
            </a:p>
            <a:p>
              <a:endParaRPr lang="en-US" sz="2300" b="0" dirty="0">
                <a:effectLst/>
              </a:endParaRPr>
            </a:p>
            <a:p>
              <a:pPr algn="just"/>
              <a:endParaRPr lang="en-SG" sz="23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323439"/>
          </a:xfrm>
          <a:prstGeom prst="rect">
            <a:avLst/>
          </a:prstGeom>
          <a:noFill/>
        </p:spPr>
        <p:txBody>
          <a:bodyPr wrap="square" rtlCol="0">
            <a:spAutoFit/>
          </a:bodyPr>
          <a:lstStyle/>
          <a:p>
            <a:r>
              <a:rPr lang="en-US" sz="4000" dirty="0">
                <a:latin typeface="DM Sans" panose="020B0604020202020204" charset="0"/>
              </a:rPr>
              <a:t>How does the political system impact women's representation in parliament across two parliament structure?</a:t>
            </a:r>
            <a:endParaRPr lang="en-US" sz="4000" b="1" dirty="0">
              <a:solidFill>
                <a:srgbClr val="1C2120"/>
              </a:solidFill>
              <a:latin typeface="DM Sans" panose="020B0604020202020204" charset="0"/>
              <a:ea typeface="Poppins Bold"/>
              <a:cs typeface="Poppins Bold"/>
              <a:sym typeface="Poppins Bold"/>
            </a:endParaRPr>
          </a:p>
        </p:txBody>
      </p:sp>
      <p:pic>
        <p:nvPicPr>
          <p:cNvPr id="12" name="Picture 11">
            <a:extLst>
              <a:ext uri="{FF2B5EF4-FFF2-40B4-BE49-F238E27FC236}">
                <a16:creationId xmlns:a16="http://schemas.microsoft.com/office/drawing/2014/main" id="{038E6B1F-CB2A-452B-ADF3-33BF131E1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057" y="2051154"/>
            <a:ext cx="7973977" cy="7518613"/>
          </a:xfrm>
          <a:prstGeom prst="rect">
            <a:avLst/>
          </a:prstGeom>
        </p:spPr>
      </p:pic>
    </p:spTree>
    <p:extLst>
      <p:ext uri="{BB962C8B-B14F-4D97-AF65-F5344CB8AC3E}">
        <p14:creationId xmlns:p14="http://schemas.microsoft.com/office/powerpoint/2010/main" val="352940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8602" y="7257593"/>
            <a:ext cx="17830801" cy="2871123"/>
            <a:chOff x="-2989605" y="85725"/>
            <a:chExt cx="5969008" cy="961132"/>
          </a:xfrm>
        </p:grpSpPr>
        <p:sp>
          <p:nvSpPr>
            <p:cNvPr id="3" name="Freeform 3"/>
            <p:cNvSpPr/>
            <p:nvPr/>
          </p:nvSpPr>
          <p:spPr>
            <a:xfrm>
              <a:off x="-2989605" y="245307"/>
              <a:ext cx="5969008" cy="801550"/>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000" b="1" dirty="0"/>
                <a:t>Findings:</a:t>
              </a:r>
            </a:p>
            <a:p>
              <a:pPr marL="342900" indent="-342900">
                <a:buFont typeface="Arial" panose="020B0604020202020204" pitchFamily="34" charset="0"/>
                <a:buChar char="•"/>
              </a:pPr>
              <a:r>
                <a:rPr lang="en-US" sz="2000" b="1" dirty="0"/>
                <a:t>Top Performers:</a:t>
              </a:r>
              <a:r>
                <a:rPr lang="en-US" sz="2000" dirty="0"/>
                <a:t> Countries like Mali, Liechtenstein, and Burkina Faso stand out for their consistent improvement in the percentage of women in their lower chambers of parliament.</a:t>
              </a:r>
            </a:p>
            <a:p>
              <a:pPr marL="342900" indent="-342900">
                <a:buFont typeface="Arial" panose="020B0604020202020204" pitchFamily="34" charset="0"/>
                <a:buChar char="•"/>
              </a:pPr>
              <a:r>
                <a:rPr lang="en-US" sz="2000" b="1" dirty="0"/>
                <a:t>Mali:</a:t>
              </a:r>
              <a:r>
                <a:rPr lang="en-US" sz="2000" dirty="0"/>
                <a:t> Experienced the highest YoY increase, achieving over 30% representation by 2025.</a:t>
              </a:r>
            </a:p>
            <a:p>
              <a:pPr marL="342900" indent="-342900">
                <a:buFont typeface="Arial" panose="020B0604020202020204" pitchFamily="34" charset="0"/>
                <a:buChar char="•"/>
              </a:pPr>
              <a:r>
                <a:rPr lang="en-US" sz="2000" b="1" dirty="0"/>
                <a:t>Palau:</a:t>
              </a:r>
              <a:r>
                <a:rPr lang="en-US" sz="2000" dirty="0"/>
                <a:t> Shows a steady but relatively modest increase, maintaining progress over the years.</a:t>
              </a:r>
            </a:p>
            <a:p>
              <a:pPr marL="342900" indent="-342900">
                <a:buFont typeface="Arial" panose="020B0604020202020204" pitchFamily="34" charset="0"/>
                <a:buChar char="•"/>
              </a:pPr>
              <a:r>
                <a:rPr lang="en-US" sz="2000" b="1" dirty="0"/>
                <a:t>Comoros and Burkina Faso:</a:t>
              </a:r>
              <a:r>
                <a:rPr lang="en-US" sz="2000" dirty="0"/>
                <a:t> Demonstrated more gradual improvements, with notable jumps in specific years.</a:t>
              </a:r>
            </a:p>
            <a:p>
              <a:pPr marL="342900" indent="-342900">
                <a:buFont typeface="Arial" panose="020B0604020202020204" pitchFamily="34" charset="0"/>
                <a:buChar char="•"/>
              </a:pPr>
              <a:r>
                <a:rPr lang="en-US" sz="2000" b="1" dirty="0"/>
                <a:t>Overall Trend:</a:t>
              </a:r>
              <a:r>
                <a:rPr lang="en-US" sz="2000" dirty="0"/>
                <a:t> A positive shift is evident, though the pace and scale vary significantly between countries.</a:t>
              </a:r>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323439"/>
          </a:xfrm>
          <a:prstGeom prst="rect">
            <a:avLst/>
          </a:prstGeom>
          <a:noFill/>
        </p:spPr>
        <p:txBody>
          <a:bodyPr wrap="square" rtlCol="0">
            <a:spAutoFit/>
          </a:bodyPr>
          <a:lstStyle/>
          <a:p>
            <a:r>
              <a:rPr lang="en-US" sz="4000" dirty="0">
                <a:latin typeface="DM Sans" panose="020B0604020202020204" charset="0"/>
              </a:rPr>
              <a:t>Which countries have demonstrated the most significant improvement in women's representation in parliament over recent years?</a:t>
            </a:r>
            <a:endParaRPr lang="en-US" sz="4000" b="1" dirty="0">
              <a:solidFill>
                <a:srgbClr val="1C2120"/>
              </a:solidFill>
              <a:latin typeface="DM Sans" panose="020B0604020202020204" charset="0"/>
              <a:ea typeface="Poppins Bold"/>
              <a:cs typeface="Poppins Bold"/>
              <a:sym typeface="Poppins Bold"/>
            </a:endParaRPr>
          </a:p>
        </p:txBody>
      </p:sp>
      <p:pic>
        <p:nvPicPr>
          <p:cNvPr id="6" name="Picture 5">
            <a:extLst>
              <a:ext uri="{FF2B5EF4-FFF2-40B4-BE49-F238E27FC236}">
                <a16:creationId xmlns:a16="http://schemas.microsoft.com/office/drawing/2014/main" id="{780D0055-5DA7-40A1-BD87-EE8320920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231" y="1481724"/>
            <a:ext cx="12420600" cy="5925324"/>
          </a:xfrm>
          <a:prstGeom prst="rect">
            <a:avLst/>
          </a:prstGeom>
        </p:spPr>
      </p:pic>
    </p:spTree>
    <p:extLst>
      <p:ext uri="{BB962C8B-B14F-4D97-AF65-F5344CB8AC3E}">
        <p14:creationId xmlns:p14="http://schemas.microsoft.com/office/powerpoint/2010/main" val="1769047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reeform 7">
            <a:extLst>
              <a:ext uri="{FF2B5EF4-FFF2-40B4-BE49-F238E27FC236}">
                <a16:creationId xmlns:a16="http://schemas.microsoft.com/office/drawing/2014/main" id="{50DA48F9-6C68-4DFB-966F-3B0474FCC3A7}"/>
              </a:ext>
            </a:extLst>
          </p:cNvPr>
          <p:cNvSpPr/>
          <p:nvPr/>
        </p:nvSpPr>
        <p:spPr>
          <a:xfrm>
            <a:off x="7924800" y="1866900"/>
            <a:ext cx="10058400" cy="784859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lstStyle/>
          <a:p>
            <a:pPr algn="just"/>
            <a:endParaRPr lang="en-SG" sz="2000" dirty="0">
              <a:latin typeface="DM Sans" panose="020B0604020202020204" charset="0"/>
            </a:endParaRPr>
          </a:p>
        </p:txBody>
      </p:sp>
      <p:pic>
        <p:nvPicPr>
          <p:cNvPr id="13" name="Picture 12">
            <a:extLst>
              <a:ext uri="{FF2B5EF4-FFF2-40B4-BE49-F238E27FC236}">
                <a16:creationId xmlns:a16="http://schemas.microsoft.com/office/drawing/2014/main" id="{23378BCD-AC89-477C-B6AC-9240A34E7A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49" y="0"/>
            <a:ext cx="7116901" cy="10382758"/>
          </a:xfrm>
          <a:prstGeom prst="rect">
            <a:avLst/>
          </a:prstGeom>
        </p:spPr>
      </p:pic>
      <p:grpSp>
        <p:nvGrpSpPr>
          <p:cNvPr id="3" name="Group 3"/>
          <p:cNvGrpSpPr/>
          <p:nvPr/>
        </p:nvGrpSpPr>
        <p:grpSpPr>
          <a:xfrm>
            <a:off x="-2971800" y="-1319865"/>
            <a:ext cx="10298432" cy="11732990"/>
            <a:chOff x="0" y="-38100"/>
            <a:chExt cx="2765385" cy="3126767"/>
          </a:xfrm>
        </p:grpSpPr>
        <p:sp>
          <p:nvSpPr>
            <p:cNvPr id="4" name="Freeform 4"/>
            <p:cNvSpPr/>
            <p:nvPr/>
          </p:nvSpPr>
          <p:spPr>
            <a:xfrm>
              <a:off x="802095" y="296480"/>
              <a:ext cx="1963290" cy="2792187"/>
            </a:xfrm>
            <a:custGeom>
              <a:avLst/>
              <a:gdLst/>
              <a:ahLst/>
              <a:cxnLst/>
              <a:rect l="l" t="t" r="r" b="b"/>
              <a:pathLst>
                <a:path w="1963290" h="2792187">
                  <a:moveTo>
                    <a:pt x="0" y="0"/>
                  </a:moveTo>
                  <a:lnTo>
                    <a:pt x="1963290" y="0"/>
                  </a:lnTo>
                  <a:lnTo>
                    <a:pt x="1963290" y="2792187"/>
                  </a:lnTo>
                  <a:lnTo>
                    <a:pt x="0" y="2792187"/>
                  </a:lnTo>
                  <a:close/>
                </a:path>
              </a:pathLst>
            </a:custGeom>
            <a:solidFill>
              <a:srgbClr val="AAD7D4">
                <a:alpha val="55686"/>
              </a:srgbClr>
            </a:solidFill>
          </p:spPr>
        </p:sp>
        <p:sp>
          <p:nvSpPr>
            <p:cNvPr id="5" name="TextBox 5"/>
            <p:cNvSpPr txBox="1"/>
            <p:nvPr/>
          </p:nvSpPr>
          <p:spPr>
            <a:xfrm>
              <a:off x="0" y="-38100"/>
              <a:ext cx="1963290" cy="283028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8001000" y="342900"/>
            <a:ext cx="8011990" cy="1053558"/>
          </a:xfrm>
          <a:prstGeom prst="rect">
            <a:avLst/>
          </a:prstGeom>
        </p:spPr>
        <p:txBody>
          <a:bodyPr lIns="0" tIns="0" rIns="0" bIns="0" rtlCol="0" anchor="t">
            <a:spAutoFit/>
          </a:bodyPr>
          <a:lstStyle/>
          <a:p>
            <a:pPr algn="l">
              <a:lnSpc>
                <a:spcPts val="7935"/>
              </a:lnSpc>
            </a:pPr>
            <a:r>
              <a:rPr lang="en-US" sz="8180" b="1" dirty="0">
                <a:solidFill>
                  <a:srgbClr val="1C2120"/>
                </a:solidFill>
                <a:latin typeface="Poppins Bold"/>
                <a:ea typeface="Poppins Bold"/>
                <a:cs typeface="Poppins Bold"/>
                <a:sym typeface="Poppins Bold"/>
              </a:rPr>
              <a:t>Content</a:t>
            </a:r>
          </a:p>
        </p:txBody>
      </p:sp>
      <p:sp>
        <p:nvSpPr>
          <p:cNvPr id="10" name="TextBox 10"/>
          <p:cNvSpPr txBox="1"/>
          <p:nvPr/>
        </p:nvSpPr>
        <p:spPr>
          <a:xfrm>
            <a:off x="8458200" y="2056316"/>
            <a:ext cx="9296400" cy="7931467"/>
          </a:xfrm>
          <a:prstGeom prst="rect">
            <a:avLst/>
          </a:prstGeom>
        </p:spPr>
        <p:txBody>
          <a:bodyPr wrap="square" lIns="0" tIns="0" rIns="0" bIns="0" rtlCol="0" anchor="t">
            <a:spAutoFit/>
          </a:bodyPr>
          <a:lstStyle/>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Dataset limitation understanding</a:t>
            </a: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Improvement suggestions for Limitations</a:t>
            </a: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Understanding and finding the relationship of numerical/categorical features and women representation in parliament</a:t>
            </a: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Finding Insights and underlying patterns for overall demographic and women representation</a:t>
            </a: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Trend Analysis</a:t>
            </a: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Finding which features most contributed to women representations</a:t>
            </a: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Clustering analysis with </a:t>
            </a:r>
            <a:r>
              <a:rPr lang="en-US" sz="2400" spc="109" dirty="0" err="1">
                <a:solidFill>
                  <a:srgbClr val="000000"/>
                </a:solidFill>
                <a:ea typeface="DM Sans"/>
                <a:cs typeface="DM Sans"/>
                <a:sym typeface="DM Sans"/>
              </a:rPr>
              <a:t>Kmeans</a:t>
            </a:r>
            <a:endParaRPr lang="en-US" sz="2400" spc="109" dirty="0">
              <a:solidFill>
                <a:srgbClr val="000000"/>
              </a:solidFill>
              <a:ea typeface="DM Sans"/>
              <a:cs typeface="DM Sans"/>
              <a:sym typeface="DM Sans"/>
            </a:endParaRPr>
          </a:p>
          <a:p>
            <a:pPr marL="342900" lvl="0" indent="-342900" algn="l">
              <a:lnSpc>
                <a:spcPct val="150000"/>
              </a:lnSpc>
              <a:spcBef>
                <a:spcPct val="0"/>
              </a:spcBef>
              <a:buFont typeface="Wingdings" panose="05000000000000000000" pitchFamily="2" charset="2"/>
              <a:buChar char="v"/>
            </a:pPr>
            <a:r>
              <a:rPr lang="en-US" sz="2400" spc="109" dirty="0">
                <a:solidFill>
                  <a:srgbClr val="000000"/>
                </a:solidFill>
                <a:ea typeface="DM Sans"/>
                <a:cs typeface="DM Sans"/>
                <a:sym typeface="DM Sans"/>
              </a:rPr>
              <a:t>Summary and Conclusions</a:t>
            </a:r>
          </a:p>
          <a:p>
            <a:pPr marL="342900" lvl="0" indent="-342900" algn="l">
              <a:lnSpc>
                <a:spcPts val="2454"/>
              </a:lnSpc>
              <a:spcBef>
                <a:spcPct val="0"/>
              </a:spcBef>
              <a:buFont typeface="Wingdings" panose="05000000000000000000" pitchFamily="2" charset="2"/>
              <a:buChar char="v"/>
            </a:pPr>
            <a:endParaRPr lang="en-US" sz="2400" spc="109" dirty="0">
              <a:solidFill>
                <a:srgbClr val="000000"/>
              </a:solidFill>
              <a:ea typeface="DM Sans"/>
              <a:cs typeface="DM Sans"/>
              <a:sym typeface="DM Sans"/>
            </a:endParaRPr>
          </a:p>
          <a:p>
            <a:pPr marL="0" lvl="0" indent="0" algn="l">
              <a:lnSpc>
                <a:spcPts val="2454"/>
              </a:lnSpc>
              <a:spcBef>
                <a:spcPct val="0"/>
              </a:spcBef>
            </a:pPr>
            <a:endParaRPr lang="en-US" sz="2400" spc="109" dirty="0">
              <a:solidFill>
                <a:srgbClr val="000000"/>
              </a:solidFill>
              <a:ea typeface="DM Sans"/>
              <a:cs typeface="DM Sans"/>
              <a:sym typeface="DM Sans"/>
            </a:endParaRPr>
          </a:p>
          <a:p>
            <a:pPr marL="0" lvl="0" indent="0" algn="l">
              <a:lnSpc>
                <a:spcPts val="2454"/>
              </a:lnSpc>
              <a:spcBef>
                <a:spcPct val="0"/>
              </a:spcBef>
            </a:pPr>
            <a:endParaRPr lang="en-US" sz="2400" u="none" spc="109" dirty="0">
              <a:solidFill>
                <a:srgbClr val="000000"/>
              </a:solidFill>
              <a:ea typeface="DM Sans"/>
              <a:cs typeface="DM Sans"/>
              <a:sym typeface="DM Sans"/>
            </a:endParaRPr>
          </a:p>
          <a:p>
            <a:pPr marL="0" lvl="0" indent="0" algn="l">
              <a:lnSpc>
                <a:spcPts val="2454"/>
              </a:lnSpc>
              <a:spcBef>
                <a:spcPct val="0"/>
              </a:spcBef>
            </a:pPr>
            <a:endParaRPr lang="en-US" sz="2400" u="none" spc="109" dirty="0">
              <a:solidFill>
                <a:srgbClr val="000000"/>
              </a:solidFill>
              <a:ea typeface="DM Sans"/>
              <a:cs typeface="DM Sans"/>
              <a:sym typeface="DM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2188AFD4-9918-4CF0-BB6E-4549DC747989}"/>
              </a:ext>
            </a:extLst>
          </p:cNvPr>
          <p:cNvSpPr txBox="1"/>
          <p:nvPr/>
        </p:nvSpPr>
        <p:spPr>
          <a:xfrm>
            <a:off x="228600" y="181145"/>
            <a:ext cx="17373863" cy="707886"/>
          </a:xfrm>
          <a:prstGeom prst="rect">
            <a:avLst/>
          </a:prstGeom>
          <a:noFill/>
        </p:spPr>
        <p:txBody>
          <a:bodyPr wrap="square" rtlCol="0">
            <a:spAutoFit/>
          </a:bodyPr>
          <a:lstStyle/>
          <a:p>
            <a:r>
              <a:rPr lang="en-US" sz="4000" dirty="0"/>
              <a:t>Top 5 countries List </a:t>
            </a:r>
            <a:endParaRPr lang="en-US" sz="4000" b="1" dirty="0">
              <a:solidFill>
                <a:srgbClr val="1C2120"/>
              </a:solidFill>
              <a:latin typeface="DM Sans" panose="020B0604020202020204" charset="0"/>
              <a:ea typeface="Poppins Bold"/>
              <a:cs typeface="Poppins Bold"/>
              <a:sym typeface="Poppins Bold"/>
            </a:endParaRPr>
          </a:p>
        </p:txBody>
      </p:sp>
      <p:pic>
        <p:nvPicPr>
          <p:cNvPr id="6" name="Picture 5">
            <a:extLst>
              <a:ext uri="{FF2B5EF4-FFF2-40B4-BE49-F238E27FC236}">
                <a16:creationId xmlns:a16="http://schemas.microsoft.com/office/drawing/2014/main" id="{83C95F86-3902-41DA-A5FE-96C43DFDB7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952" y="1409700"/>
            <a:ext cx="13662848" cy="7467600"/>
          </a:xfrm>
          <a:prstGeom prst="rect">
            <a:avLst/>
          </a:prstGeom>
        </p:spPr>
      </p:pic>
    </p:spTree>
    <p:extLst>
      <p:ext uri="{BB962C8B-B14F-4D97-AF65-F5344CB8AC3E}">
        <p14:creationId xmlns:p14="http://schemas.microsoft.com/office/powerpoint/2010/main" val="760663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2188AFD4-9918-4CF0-BB6E-4549DC747989}"/>
              </a:ext>
            </a:extLst>
          </p:cNvPr>
          <p:cNvSpPr txBox="1"/>
          <p:nvPr/>
        </p:nvSpPr>
        <p:spPr>
          <a:xfrm>
            <a:off x="228600" y="181145"/>
            <a:ext cx="17373863" cy="707886"/>
          </a:xfrm>
          <a:prstGeom prst="rect">
            <a:avLst/>
          </a:prstGeom>
          <a:noFill/>
        </p:spPr>
        <p:txBody>
          <a:bodyPr wrap="square" rtlCol="0">
            <a:spAutoFit/>
          </a:bodyPr>
          <a:lstStyle/>
          <a:p>
            <a:r>
              <a:rPr lang="en-US" sz="4000" dirty="0"/>
              <a:t>Bottom 5 countries List </a:t>
            </a:r>
            <a:endParaRPr lang="en-US" sz="4000" b="1" dirty="0">
              <a:solidFill>
                <a:srgbClr val="1C2120"/>
              </a:solidFill>
              <a:latin typeface="DM Sans" panose="020B0604020202020204" charset="0"/>
              <a:ea typeface="Poppins Bold"/>
              <a:cs typeface="Poppins Bold"/>
              <a:sym typeface="Poppins Bold"/>
            </a:endParaRPr>
          </a:p>
        </p:txBody>
      </p:sp>
      <p:pic>
        <p:nvPicPr>
          <p:cNvPr id="3" name="Picture 2">
            <a:extLst>
              <a:ext uri="{FF2B5EF4-FFF2-40B4-BE49-F238E27FC236}">
                <a16:creationId xmlns:a16="http://schemas.microsoft.com/office/drawing/2014/main" id="{879F193A-10FF-4AA6-86F2-6097863512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559044"/>
            <a:ext cx="12702495" cy="7623055"/>
          </a:xfrm>
          <a:prstGeom prst="rect">
            <a:avLst/>
          </a:prstGeom>
        </p:spPr>
      </p:pic>
    </p:spTree>
    <p:extLst>
      <p:ext uri="{BB962C8B-B14F-4D97-AF65-F5344CB8AC3E}">
        <p14:creationId xmlns:p14="http://schemas.microsoft.com/office/powerpoint/2010/main" val="25053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50D898-0C99-4C48-B5B2-44CD7FBC0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spTree>
    <p:extLst>
      <p:ext uri="{BB962C8B-B14F-4D97-AF65-F5344CB8AC3E}">
        <p14:creationId xmlns:p14="http://schemas.microsoft.com/office/powerpoint/2010/main" val="1194485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23BF0B-3612-4003-A8BA-13B642212C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 y="643"/>
            <a:ext cx="18285714" cy="10285714"/>
          </a:xfrm>
          <a:prstGeom prst="rect">
            <a:avLst/>
          </a:prstGeom>
        </p:spPr>
      </p:pic>
    </p:spTree>
    <p:extLst>
      <p:ext uri="{BB962C8B-B14F-4D97-AF65-F5344CB8AC3E}">
        <p14:creationId xmlns:p14="http://schemas.microsoft.com/office/powerpoint/2010/main" val="2255402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296402" y="1342295"/>
            <a:ext cx="8610601" cy="2386298"/>
            <a:chOff x="-283772" y="-86305"/>
            <a:chExt cx="2882470" cy="798833"/>
          </a:xfrm>
        </p:grpSpPr>
        <p:sp>
          <p:nvSpPr>
            <p:cNvPr id="3" name="Freeform 3"/>
            <p:cNvSpPr/>
            <p:nvPr/>
          </p:nvSpPr>
          <p:spPr>
            <a:xfrm>
              <a:off x="-283772" y="-86305"/>
              <a:ext cx="2882470" cy="4375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000" b="1" dirty="0"/>
                <a:t>Population Size Does Not Bias Representation</a:t>
              </a:r>
              <a:r>
                <a:rPr lang="en-US" sz="2000" dirty="0"/>
                <a:t>– The correlation of population size with women’s representation is </a:t>
              </a:r>
              <a:r>
                <a:rPr lang="en-US" sz="2000" b="1" dirty="0"/>
                <a:t>very low (-0.04 for the lower chamber and 0.02 for the upper chamber)</a:t>
              </a:r>
              <a:r>
                <a:rPr lang="en-US" sz="2000" dirty="0"/>
                <a:t>, indicating that population size does not strongly influence representation.</a:t>
              </a:r>
              <a:endParaRPr lang="en-SG" sz="20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11" name="TextBox 11"/>
          <p:cNvSpPr txBox="1"/>
          <p:nvPr/>
        </p:nvSpPr>
        <p:spPr>
          <a:xfrm>
            <a:off x="10174574" y="7326404"/>
            <a:ext cx="6830714" cy="1872405"/>
          </a:xfrm>
          <a:prstGeom prst="rect">
            <a:avLst/>
          </a:prstGeom>
        </p:spPr>
        <p:txBody>
          <a:bodyPr lIns="50800" tIns="50800" rIns="50800" bIns="50800" rtlCol="0" anchor="ctr"/>
          <a:lstStyle/>
          <a:p>
            <a:pPr algn="ctr">
              <a:lnSpc>
                <a:spcPts val="1925"/>
              </a:lnSpc>
            </a:pPr>
            <a:endParaRPr/>
          </a:p>
        </p:txBody>
      </p:sp>
      <p:sp>
        <p:nvSpPr>
          <p:cNvPr id="26" name="TextBox 25">
            <a:extLst>
              <a:ext uri="{FF2B5EF4-FFF2-40B4-BE49-F238E27FC236}">
                <a16:creationId xmlns:a16="http://schemas.microsoft.com/office/drawing/2014/main" id="{2188AFD4-9918-4CF0-BB6E-4549DC747989}"/>
              </a:ext>
            </a:extLst>
          </p:cNvPr>
          <p:cNvSpPr txBox="1"/>
          <p:nvPr/>
        </p:nvSpPr>
        <p:spPr>
          <a:xfrm>
            <a:off x="15240" y="18856"/>
            <a:ext cx="17678400" cy="1323439"/>
          </a:xfrm>
          <a:prstGeom prst="rect">
            <a:avLst/>
          </a:prstGeom>
          <a:noFill/>
        </p:spPr>
        <p:txBody>
          <a:bodyPr wrap="square" rtlCol="0">
            <a:spAutoFit/>
          </a:bodyPr>
          <a:lstStyle/>
          <a:p>
            <a:r>
              <a:rPr lang="en-US" sz="4000" dirty="0">
                <a:latin typeface="+mj-lt"/>
              </a:rPr>
              <a:t>Do numerical features, such as population size and total seats, significantly impact women's representation in parliament?</a:t>
            </a:r>
            <a:endParaRPr lang="en-US" sz="4000" b="1" dirty="0">
              <a:solidFill>
                <a:srgbClr val="1C2120"/>
              </a:solidFill>
              <a:latin typeface="+mj-lt"/>
              <a:ea typeface="Poppins Bold"/>
              <a:cs typeface="Poppins Bold"/>
              <a:sym typeface="Poppins Bold"/>
            </a:endParaRPr>
          </a:p>
        </p:txBody>
      </p:sp>
      <p:pic>
        <p:nvPicPr>
          <p:cNvPr id="12" name="Picture 11">
            <a:extLst>
              <a:ext uri="{FF2B5EF4-FFF2-40B4-BE49-F238E27FC236}">
                <a16:creationId xmlns:a16="http://schemas.microsoft.com/office/drawing/2014/main" id="{C6C28423-B35D-4216-A026-66E9C856E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 y="1714499"/>
            <a:ext cx="9212054" cy="7484309"/>
          </a:xfrm>
          <a:prstGeom prst="rect">
            <a:avLst/>
          </a:prstGeom>
        </p:spPr>
      </p:pic>
      <p:sp>
        <p:nvSpPr>
          <p:cNvPr id="17" name="Freeform 3">
            <a:extLst>
              <a:ext uri="{FF2B5EF4-FFF2-40B4-BE49-F238E27FC236}">
                <a16:creationId xmlns:a16="http://schemas.microsoft.com/office/drawing/2014/main" id="{CD724E58-42C6-42F7-84FC-F26124318ECD}"/>
              </a:ext>
            </a:extLst>
          </p:cNvPr>
          <p:cNvSpPr/>
          <p:nvPr/>
        </p:nvSpPr>
        <p:spPr>
          <a:xfrm>
            <a:off x="9296401" y="2935417"/>
            <a:ext cx="8610600" cy="143785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000" b="1" dirty="0"/>
              <a:t>Weak Impact of Total Seats</a:t>
            </a:r>
            <a:r>
              <a:rPr lang="en-US" sz="2000" dirty="0"/>
              <a:t> – The total number of seats in both chambers also shows weak correlation with the percentage of women (0.09 for lower chamber and 0.09 for upper chamber), meaning that larger parliaments do not necessarily lead to higher representation.</a:t>
            </a:r>
            <a:endParaRPr lang="en-SG" sz="2000" dirty="0"/>
          </a:p>
        </p:txBody>
      </p:sp>
      <p:sp>
        <p:nvSpPr>
          <p:cNvPr id="18" name="Freeform 3">
            <a:extLst>
              <a:ext uri="{FF2B5EF4-FFF2-40B4-BE49-F238E27FC236}">
                <a16:creationId xmlns:a16="http://schemas.microsoft.com/office/drawing/2014/main" id="{87401C6D-F5C0-4B1C-B752-C6B4BDE9D755}"/>
              </a:ext>
            </a:extLst>
          </p:cNvPr>
          <p:cNvSpPr/>
          <p:nvPr/>
        </p:nvSpPr>
        <p:spPr>
          <a:xfrm>
            <a:off x="9296401" y="4745481"/>
            <a:ext cx="8625840" cy="2658670"/>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marL="0" marR="0" lvl="0" indent="0" algn="just" defTabSz="914400" rtl="0" eaLnBrk="0" fontAlgn="base" latinLnBrk="0" hangingPunct="0">
              <a:lnSpc>
                <a:spcPct val="100000"/>
              </a:lnSpc>
              <a:spcBef>
                <a:spcPct val="0"/>
              </a:spcBef>
              <a:spcAft>
                <a:spcPct val="0"/>
              </a:spcAft>
              <a:buClrTx/>
              <a:buSzTx/>
              <a:buFontTx/>
              <a:buChar char="•"/>
              <a:tabLst/>
            </a:pPr>
            <a:endParaRPr lang="en-US" sz="2000" b="1" dirty="0">
              <a:latin typeface="DM Sans" panose="020B0604020202020204" charset="0"/>
            </a:endParaRPr>
          </a:p>
          <a:p>
            <a:pPr marL="0" marR="0" lvl="0" indent="0" defTabSz="914400" rtl="0" eaLnBrk="0" fontAlgn="base" latinLnBrk="0" hangingPunct="0">
              <a:lnSpc>
                <a:spcPct val="100000"/>
              </a:lnSpc>
              <a:spcBef>
                <a:spcPct val="0"/>
              </a:spcBef>
              <a:spcAft>
                <a:spcPct val="0"/>
              </a:spcAft>
              <a:buClrTx/>
              <a:buSzTx/>
              <a:buFontTx/>
              <a:buChar char="•"/>
              <a:tabLst/>
            </a:pPr>
            <a:r>
              <a:rPr lang="en-US" sz="2200" b="1" dirty="0"/>
              <a:t>Weak Linear Relationships Across Features </a:t>
            </a:r>
            <a:r>
              <a:rPr lang="en-US" sz="2200" dirty="0"/>
              <a:t>– The correlation heatmap shows that no numerical feature strongly predicts women's representation in either the lower or upper chamber.</a:t>
            </a:r>
            <a:br>
              <a:rPr lang="en-US" sz="2200" dirty="0"/>
            </a:br>
            <a:r>
              <a:rPr kumimoji="0" lang="en-US" altLang="en-US" sz="2200" i="0" u="none" strike="noStrike" cap="none" normalizeH="0" baseline="0" dirty="0">
                <a:ln>
                  <a:noFill/>
                </a:ln>
                <a:solidFill>
                  <a:schemeClr val="tx1"/>
                </a:solidFill>
                <a:effectLst/>
              </a:rPr>
              <a:t>Lower Chamber Women (%) vs. Lower Total Seats → 0.09 (weak correlation)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200" i="0" u="none" strike="noStrike" cap="none" normalizeH="0" baseline="0" dirty="0">
                <a:ln>
                  <a:noFill/>
                </a:ln>
                <a:solidFill>
                  <a:schemeClr val="tx1"/>
                </a:solidFill>
                <a:effectLst/>
              </a:rPr>
              <a:t>Upper Chamber Women (%) vs. Upper Total Seats → 0.09 (weak correlation) </a:t>
            </a:r>
          </a:p>
          <a:p>
            <a:pPr algn="just"/>
            <a:endParaRPr lang="en-SG" sz="2000" dirty="0">
              <a:latin typeface="DM Sans" panose="020B0604020202020204" charset="0"/>
            </a:endParaRPr>
          </a:p>
        </p:txBody>
      </p:sp>
      <p:sp>
        <p:nvSpPr>
          <p:cNvPr id="13" name="Rectangle 1">
            <a:extLst>
              <a:ext uri="{FF2B5EF4-FFF2-40B4-BE49-F238E27FC236}">
                <a16:creationId xmlns:a16="http://schemas.microsoft.com/office/drawing/2014/main" id="{39ACE30B-0AAC-4F0F-8B72-E72862F39D2B}"/>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Freeform 3">
            <a:extLst>
              <a:ext uri="{FF2B5EF4-FFF2-40B4-BE49-F238E27FC236}">
                <a16:creationId xmlns:a16="http://schemas.microsoft.com/office/drawing/2014/main" id="{230FFB7C-1394-4E90-868B-2A62FDF2300C}"/>
              </a:ext>
            </a:extLst>
          </p:cNvPr>
          <p:cNvSpPr/>
          <p:nvPr/>
        </p:nvSpPr>
        <p:spPr>
          <a:xfrm>
            <a:off x="9296401" y="7590253"/>
            <a:ext cx="8610600" cy="2397426"/>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chemeClr val="accent1">
              <a:lumMod val="20000"/>
              <a:lumOff val="80000"/>
            </a:schemeClr>
          </a:solidFill>
        </p:spPr>
        <p:txBody>
          <a:bodyPr anchor="ctr"/>
          <a:lstStyle/>
          <a:p>
            <a:pPr algn="just"/>
            <a:endParaRPr lang="en-SG" sz="2200" dirty="0"/>
          </a:p>
          <a:p>
            <a:pPr algn="just"/>
            <a:r>
              <a:rPr lang="en-SG" sz="2200" dirty="0"/>
              <a:t>We have done polynomial regression fit to cross check whether there are non-linear relationship between population size Vs women representation. And found out that </a:t>
            </a:r>
            <a:r>
              <a:rPr lang="en-US" sz="2200" dirty="0"/>
              <a:t> polynomial regression fit of population size vs. women’s representation shows that the </a:t>
            </a:r>
            <a:r>
              <a:rPr lang="en-US" sz="2200" b="1" dirty="0"/>
              <a:t>polynomial fit line is nearly flat</a:t>
            </a:r>
            <a:r>
              <a:rPr lang="en-US" sz="2200" dirty="0"/>
              <a:t>, suggesting </a:t>
            </a:r>
            <a:r>
              <a:rPr lang="en-US" sz="2200" b="1" dirty="0"/>
              <a:t>no systematic bias</a:t>
            </a:r>
            <a:r>
              <a:rPr lang="en-US" sz="2200" dirty="0"/>
              <a:t> between small and large parliaments.</a:t>
            </a:r>
            <a:endParaRPr lang="en-SG" sz="2200" dirty="0"/>
          </a:p>
          <a:p>
            <a:pPr algn="just"/>
            <a:endParaRPr lang="en-SG" sz="2200" dirty="0"/>
          </a:p>
        </p:txBody>
      </p:sp>
    </p:spTree>
    <p:extLst>
      <p:ext uri="{BB962C8B-B14F-4D97-AF65-F5344CB8AC3E}">
        <p14:creationId xmlns:p14="http://schemas.microsoft.com/office/powerpoint/2010/main" val="245649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144094" y="1342295"/>
            <a:ext cx="6830714" cy="2386298"/>
            <a:chOff x="0" y="-86305"/>
            <a:chExt cx="2286638" cy="798833"/>
          </a:xfrm>
        </p:grpSpPr>
        <p:sp>
          <p:nvSpPr>
            <p:cNvPr id="3" name="Freeform 3"/>
            <p:cNvSpPr/>
            <p:nvPr/>
          </p:nvSpPr>
          <p:spPr>
            <a:xfrm>
              <a:off x="0" y="-86305"/>
              <a:ext cx="2286638" cy="4375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000" b="1" dirty="0"/>
                <a:t>Gender Quotas are the strongest predictor</a:t>
              </a:r>
              <a:r>
                <a:rPr lang="en-US" sz="2000" dirty="0"/>
                <a:t> – Countries that implement gender quotas have significantly higher women's representation in parliament</a:t>
              </a:r>
              <a:endParaRPr lang="en-SG" sz="2000" dirty="0"/>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6" name="Group 6"/>
          <p:cNvGrpSpPr/>
          <p:nvPr/>
        </p:nvGrpSpPr>
        <p:grpSpPr>
          <a:xfrm>
            <a:off x="10144094" y="3282175"/>
            <a:ext cx="6830714" cy="2128485"/>
            <a:chOff x="0" y="0"/>
            <a:chExt cx="2286638" cy="712528"/>
          </a:xfrm>
        </p:grpSpPr>
        <p:sp>
          <p:nvSpPr>
            <p:cNvPr id="7" name="Freeform 7"/>
            <p:cNvSpPr/>
            <p:nvPr/>
          </p:nvSpPr>
          <p:spPr>
            <a:xfrm>
              <a:off x="0" y="0"/>
              <a:ext cx="2286638" cy="447007"/>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lstStyle/>
            <a:p>
              <a:pPr algn="just"/>
              <a:r>
                <a:rPr lang="en-US" sz="2200" b="1" dirty="0"/>
                <a:t>Regional differences play a key role</a:t>
              </a:r>
              <a:r>
                <a:rPr lang="en-US" sz="2200" dirty="0"/>
                <a:t> – European countries show the highest influence, while other regions, such as Sub-Saharan Africa and the Middle East, also impact representation.</a:t>
              </a:r>
              <a:endParaRPr lang="en-SG" sz="2200" dirty="0"/>
            </a:p>
          </p:txBody>
        </p:sp>
        <p:sp>
          <p:nvSpPr>
            <p:cNvPr id="8" name="TextBox 8"/>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9" name="Group 9"/>
          <p:cNvGrpSpPr/>
          <p:nvPr/>
        </p:nvGrpSpPr>
        <p:grpSpPr>
          <a:xfrm>
            <a:off x="10174574" y="7070324"/>
            <a:ext cx="6830714" cy="2128485"/>
            <a:chOff x="0" y="0"/>
            <a:chExt cx="2286638" cy="712528"/>
          </a:xfrm>
        </p:grpSpPr>
        <p:sp>
          <p:nvSpPr>
            <p:cNvPr id="10" name="Freeform 10"/>
            <p:cNvSpPr/>
            <p:nvPr/>
          </p:nvSpPr>
          <p:spPr>
            <a:xfrm>
              <a:off x="0" y="0"/>
              <a:ext cx="2286638" cy="399208"/>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000" b="1" dirty="0"/>
                <a:t>Gender equality policies contribute</a:t>
              </a:r>
              <a:r>
                <a:rPr lang="en-US" sz="2000" dirty="0"/>
                <a:t> – Countries with explicit gender equality measures show a positive correlation with women's participation in parliament.</a:t>
              </a:r>
              <a:endParaRPr lang="en-SG" sz="2000" dirty="0"/>
            </a:p>
          </p:txBody>
        </p:sp>
        <p:sp>
          <p:nvSpPr>
            <p:cNvPr id="11" name="TextBox 11"/>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938992"/>
          </a:xfrm>
          <a:prstGeom prst="rect">
            <a:avLst/>
          </a:prstGeom>
          <a:noFill/>
        </p:spPr>
        <p:txBody>
          <a:bodyPr wrap="square" rtlCol="0">
            <a:spAutoFit/>
          </a:bodyPr>
          <a:lstStyle/>
          <a:p>
            <a:r>
              <a:rPr lang="en-US" sz="4000" dirty="0">
                <a:latin typeface="+mj-lt"/>
              </a:rPr>
              <a:t>Which categorical features have the most impact on women's representation in parliament?</a:t>
            </a:r>
          </a:p>
          <a:p>
            <a:endParaRPr lang="en-US" sz="4000" b="1" dirty="0">
              <a:solidFill>
                <a:srgbClr val="1C2120"/>
              </a:solidFill>
              <a:latin typeface="+mj-lt"/>
              <a:ea typeface="Poppins Bold"/>
              <a:cs typeface="Poppins Bold"/>
              <a:sym typeface="Poppins Bold"/>
            </a:endParaRPr>
          </a:p>
        </p:txBody>
      </p:sp>
      <p:pic>
        <p:nvPicPr>
          <p:cNvPr id="28" name="Picture 27">
            <a:extLst>
              <a:ext uri="{FF2B5EF4-FFF2-40B4-BE49-F238E27FC236}">
                <a16:creationId xmlns:a16="http://schemas.microsoft.com/office/drawing/2014/main" id="{39B37626-9F83-4C35-BCF0-E956183684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382664"/>
            <a:ext cx="9538178" cy="6880186"/>
          </a:xfrm>
          <a:prstGeom prst="rect">
            <a:avLst/>
          </a:prstGeom>
        </p:spPr>
      </p:pic>
      <p:sp>
        <p:nvSpPr>
          <p:cNvPr id="24" name="Freeform 7">
            <a:extLst>
              <a:ext uri="{FF2B5EF4-FFF2-40B4-BE49-F238E27FC236}">
                <a16:creationId xmlns:a16="http://schemas.microsoft.com/office/drawing/2014/main" id="{17252301-15C7-4FB6-97CE-C2EAB3621127}"/>
              </a:ext>
            </a:extLst>
          </p:cNvPr>
          <p:cNvSpPr/>
          <p:nvPr/>
        </p:nvSpPr>
        <p:spPr>
          <a:xfrm>
            <a:off x="10174574" y="5160517"/>
            <a:ext cx="6830714" cy="1335313"/>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lstStyle/>
          <a:p>
            <a:pPr algn="just"/>
            <a:r>
              <a:rPr lang="en-US" sz="2000" b="1" dirty="0"/>
              <a:t>Parliamentary structure and political system matter</a:t>
            </a:r>
            <a:r>
              <a:rPr lang="en-US" sz="2000" dirty="0"/>
              <a:t> – Unicameral parliaments tend to have higher women's participation. Additionally, presidential and mixed political systems have a notable effect.</a:t>
            </a:r>
            <a:endParaRPr lang="en-SG" sz="2000" dirty="0"/>
          </a:p>
        </p:txBody>
      </p:sp>
    </p:spTree>
    <p:extLst>
      <p:ext uri="{BB962C8B-B14F-4D97-AF65-F5344CB8AC3E}">
        <p14:creationId xmlns:p14="http://schemas.microsoft.com/office/powerpoint/2010/main" val="3358825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771749" y="1644714"/>
            <a:ext cx="6830714" cy="2386298"/>
            <a:chOff x="0" y="-86305"/>
            <a:chExt cx="2286638" cy="798833"/>
          </a:xfrm>
        </p:grpSpPr>
        <p:sp>
          <p:nvSpPr>
            <p:cNvPr id="3" name="Freeform 3"/>
            <p:cNvSpPr/>
            <p:nvPr/>
          </p:nvSpPr>
          <p:spPr>
            <a:xfrm>
              <a:off x="0" y="-86305"/>
              <a:ext cx="2286638" cy="4375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000" dirty="0">
                  <a:latin typeface="DM Sans" panose="020B0604020202020204" charset="0"/>
                </a:rPr>
                <a:t>In all regions, having a gender quota leads to higher women's representation in parliament.</a:t>
              </a:r>
              <a:endParaRPr lang="en-SG" sz="2000" dirty="0">
                <a:latin typeface="DM Sans" panose="020B0604020202020204" charset="0"/>
              </a:endParaRPr>
            </a:p>
          </p:txBody>
        </p:sp>
        <p:sp>
          <p:nvSpPr>
            <p:cNvPr id="4" name="TextBox 4"/>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grpSp>
      <p:grpSp>
        <p:nvGrpSpPr>
          <p:cNvPr id="6" name="Group 6"/>
          <p:cNvGrpSpPr/>
          <p:nvPr/>
        </p:nvGrpSpPr>
        <p:grpSpPr>
          <a:xfrm>
            <a:off x="10771749" y="3320167"/>
            <a:ext cx="6830714" cy="2128485"/>
            <a:chOff x="0" y="0"/>
            <a:chExt cx="2286638" cy="712528"/>
          </a:xfrm>
        </p:grpSpPr>
        <p:sp>
          <p:nvSpPr>
            <p:cNvPr id="7" name="Freeform 7"/>
            <p:cNvSpPr/>
            <p:nvPr/>
          </p:nvSpPr>
          <p:spPr>
            <a:xfrm>
              <a:off x="0" y="0"/>
              <a:ext cx="2286638" cy="50135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000" dirty="0">
                  <a:latin typeface="DM Sans" panose="020B0604020202020204" charset="0"/>
                </a:rPr>
                <a:t>The impact of gender quotas is particularly significant in regions like the </a:t>
              </a:r>
              <a:r>
                <a:rPr lang="en-US" sz="2000" b="1" dirty="0">
                  <a:latin typeface="DM Sans" panose="020B0604020202020204" charset="0"/>
                </a:rPr>
                <a:t>middle East and North Africa</a:t>
              </a:r>
              <a:r>
                <a:rPr lang="en-US" sz="2000" dirty="0">
                  <a:latin typeface="DM Sans" panose="020B0604020202020204" charset="0"/>
                </a:rPr>
                <a:t> and </a:t>
              </a:r>
              <a:r>
                <a:rPr lang="en-US" sz="2000" b="1" dirty="0">
                  <a:latin typeface="DM Sans" panose="020B0604020202020204" charset="0"/>
                </a:rPr>
                <a:t>Sub-Saharan Africa</a:t>
              </a:r>
              <a:r>
                <a:rPr lang="en-US" sz="2000" dirty="0">
                  <a:latin typeface="DM Sans" panose="020B0604020202020204" charset="0"/>
                </a:rPr>
                <a:t>, where the difference in representation is quite noticeable.</a:t>
              </a:r>
              <a:endParaRPr lang="en-SG" sz="2000" dirty="0">
                <a:latin typeface="DM Sans" panose="020B0604020202020204" charset="0"/>
              </a:endParaRPr>
            </a:p>
          </p:txBody>
        </p:sp>
        <p:sp>
          <p:nvSpPr>
            <p:cNvPr id="8" name="TextBox 8"/>
            <p:cNvSpPr txBox="1"/>
            <p:nvPr/>
          </p:nvSpPr>
          <p:spPr>
            <a:xfrm>
              <a:off x="0" y="85725"/>
              <a:ext cx="2286638" cy="626803"/>
            </a:xfrm>
            <a:prstGeom prst="rect">
              <a:avLst/>
            </a:prstGeom>
          </p:spPr>
          <p:txBody>
            <a:bodyPr lIns="50800" tIns="50800" rIns="50800" bIns="50800" rtlCol="0" anchor="ctr"/>
            <a:lstStyle/>
            <a:p>
              <a:pPr algn="ctr">
                <a:lnSpc>
                  <a:spcPts val="1925"/>
                </a:lnSpc>
              </a:pPr>
              <a:endParaRPr/>
            </a:p>
          </p:txBody>
        </p:sp>
      </p:grpSp>
      <p:grpSp>
        <p:nvGrpSpPr>
          <p:cNvPr id="9" name="Group 9"/>
          <p:cNvGrpSpPr/>
          <p:nvPr/>
        </p:nvGrpSpPr>
        <p:grpSpPr>
          <a:xfrm>
            <a:off x="10771749" y="7064150"/>
            <a:ext cx="6830714" cy="2128485"/>
            <a:chOff x="0" y="0"/>
            <a:chExt cx="2286638" cy="712528"/>
          </a:xfrm>
        </p:grpSpPr>
        <p:sp>
          <p:nvSpPr>
            <p:cNvPr id="10" name="Freeform 10"/>
            <p:cNvSpPr/>
            <p:nvPr/>
          </p:nvSpPr>
          <p:spPr>
            <a:xfrm>
              <a:off x="0" y="0"/>
              <a:ext cx="2286638" cy="51189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r>
                <a:rPr lang="en-US" sz="2200" dirty="0"/>
                <a:t>The </a:t>
              </a:r>
              <a:r>
                <a:rPr lang="en-US" sz="2200" b="1" dirty="0"/>
                <a:t>Pacific region</a:t>
              </a:r>
              <a:r>
                <a:rPr lang="en-US" sz="2200" dirty="0"/>
                <a:t> has the lowest women's representation without gender quotas, suggesting that quotas could play a crucial role in improving inclusivity..</a:t>
              </a:r>
              <a:endParaRPr lang="en-SG" sz="2200" dirty="0"/>
            </a:p>
          </p:txBody>
        </p:sp>
        <p:sp>
          <p:nvSpPr>
            <p:cNvPr id="11" name="TextBox 11"/>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200"/>
            </a:p>
          </p:txBody>
        </p:sp>
      </p:grpSp>
      <p:sp>
        <p:nvSpPr>
          <p:cNvPr id="26" name="TextBox 25">
            <a:extLst>
              <a:ext uri="{FF2B5EF4-FFF2-40B4-BE49-F238E27FC236}">
                <a16:creationId xmlns:a16="http://schemas.microsoft.com/office/drawing/2014/main" id="{2188AFD4-9918-4CF0-BB6E-4549DC747989}"/>
              </a:ext>
            </a:extLst>
          </p:cNvPr>
          <p:cNvSpPr txBox="1"/>
          <p:nvPr/>
        </p:nvSpPr>
        <p:spPr>
          <a:xfrm>
            <a:off x="228600" y="158285"/>
            <a:ext cx="17373863" cy="1323439"/>
          </a:xfrm>
          <a:prstGeom prst="rect">
            <a:avLst/>
          </a:prstGeom>
          <a:noFill/>
        </p:spPr>
        <p:txBody>
          <a:bodyPr wrap="square" rtlCol="0">
            <a:spAutoFit/>
          </a:bodyPr>
          <a:lstStyle/>
          <a:p>
            <a:r>
              <a:rPr lang="en-US" sz="4000" dirty="0">
                <a:latin typeface="+mj-lt"/>
              </a:rPr>
              <a:t>How does the presence of a gender quota impact women's representation in parliament across different regions?</a:t>
            </a:r>
            <a:endParaRPr lang="en-US" sz="4000" b="1" dirty="0">
              <a:solidFill>
                <a:srgbClr val="1C2120"/>
              </a:solidFill>
              <a:latin typeface="+mj-lt"/>
              <a:ea typeface="Poppins Bold"/>
              <a:cs typeface="Poppins Bold"/>
              <a:sym typeface="Poppins Bold"/>
            </a:endParaRPr>
          </a:p>
        </p:txBody>
      </p:sp>
      <p:sp>
        <p:nvSpPr>
          <p:cNvPr id="24" name="Freeform 7">
            <a:extLst>
              <a:ext uri="{FF2B5EF4-FFF2-40B4-BE49-F238E27FC236}">
                <a16:creationId xmlns:a16="http://schemas.microsoft.com/office/drawing/2014/main" id="{17252301-15C7-4FB6-97CE-C2EAB3621127}"/>
              </a:ext>
            </a:extLst>
          </p:cNvPr>
          <p:cNvSpPr/>
          <p:nvPr/>
        </p:nvSpPr>
        <p:spPr>
          <a:xfrm>
            <a:off x="10771749" y="5045892"/>
            <a:ext cx="6830714" cy="152913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200" dirty="0"/>
              <a:t>Even in regions with relatively high representation, such as </a:t>
            </a:r>
            <a:r>
              <a:rPr lang="en-US" sz="2200" b="1" dirty="0"/>
              <a:t>Europe and the Americas</a:t>
            </a:r>
            <a:r>
              <a:rPr lang="en-US" sz="2200" dirty="0"/>
              <a:t>, gender quotas still contribute to a measurable increase in women's participation.</a:t>
            </a:r>
            <a:endParaRPr lang="en-SG" sz="2200" dirty="0"/>
          </a:p>
        </p:txBody>
      </p:sp>
      <p:pic>
        <p:nvPicPr>
          <p:cNvPr id="14" name="Picture 13">
            <a:extLst>
              <a:ext uri="{FF2B5EF4-FFF2-40B4-BE49-F238E27FC236}">
                <a16:creationId xmlns:a16="http://schemas.microsoft.com/office/drawing/2014/main" id="{206E2467-4DD5-4C67-82E7-37A07A81D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 y="2019300"/>
            <a:ext cx="9843972" cy="6966212"/>
          </a:xfrm>
          <a:prstGeom prst="rect">
            <a:avLst/>
          </a:prstGeom>
        </p:spPr>
      </p:pic>
      <p:grpSp>
        <p:nvGrpSpPr>
          <p:cNvPr id="15" name="Group 2">
            <a:extLst>
              <a:ext uri="{FF2B5EF4-FFF2-40B4-BE49-F238E27FC236}">
                <a16:creationId xmlns:a16="http://schemas.microsoft.com/office/drawing/2014/main" id="{1B27BA2C-4A25-4D80-AAB9-EBF9B7DC886C}"/>
              </a:ext>
            </a:extLst>
          </p:cNvPr>
          <p:cNvGrpSpPr/>
          <p:nvPr/>
        </p:nvGrpSpPr>
        <p:grpSpPr>
          <a:xfrm>
            <a:off x="10771749" y="1670851"/>
            <a:ext cx="6830714" cy="2386298"/>
            <a:chOff x="0" y="-86305"/>
            <a:chExt cx="2286638" cy="798833"/>
          </a:xfrm>
        </p:grpSpPr>
        <p:sp>
          <p:nvSpPr>
            <p:cNvPr id="16" name="Freeform 3">
              <a:extLst>
                <a:ext uri="{FF2B5EF4-FFF2-40B4-BE49-F238E27FC236}">
                  <a16:creationId xmlns:a16="http://schemas.microsoft.com/office/drawing/2014/main" id="{F4DFCA28-9F00-4D67-9032-B8FEC54DA044}"/>
                </a:ext>
              </a:extLst>
            </p:cNvPr>
            <p:cNvSpPr/>
            <p:nvPr/>
          </p:nvSpPr>
          <p:spPr>
            <a:xfrm>
              <a:off x="0" y="-86305"/>
              <a:ext cx="2286638" cy="437552"/>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200" dirty="0"/>
                <a:t>In all regions, having a gender quota leads to higher women's representation in parliament.</a:t>
              </a:r>
              <a:endParaRPr lang="en-SG" sz="2200" dirty="0"/>
            </a:p>
          </p:txBody>
        </p:sp>
        <p:sp>
          <p:nvSpPr>
            <p:cNvPr id="17" name="TextBox 4">
              <a:extLst>
                <a:ext uri="{FF2B5EF4-FFF2-40B4-BE49-F238E27FC236}">
                  <a16:creationId xmlns:a16="http://schemas.microsoft.com/office/drawing/2014/main" id="{C1633CB9-C6B2-406A-A36E-843D8A3B34FC}"/>
                </a:ext>
              </a:extLst>
            </p:cNvPr>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200"/>
            </a:p>
          </p:txBody>
        </p:sp>
      </p:grpSp>
      <p:grpSp>
        <p:nvGrpSpPr>
          <p:cNvPr id="18" name="Group 6">
            <a:extLst>
              <a:ext uri="{FF2B5EF4-FFF2-40B4-BE49-F238E27FC236}">
                <a16:creationId xmlns:a16="http://schemas.microsoft.com/office/drawing/2014/main" id="{AE9AFAB8-4D41-4A78-B43F-8585785704A4}"/>
              </a:ext>
            </a:extLst>
          </p:cNvPr>
          <p:cNvGrpSpPr/>
          <p:nvPr/>
        </p:nvGrpSpPr>
        <p:grpSpPr>
          <a:xfrm>
            <a:off x="10771749" y="3346304"/>
            <a:ext cx="6830714" cy="2128485"/>
            <a:chOff x="0" y="0"/>
            <a:chExt cx="2286638" cy="712528"/>
          </a:xfrm>
        </p:grpSpPr>
        <p:sp>
          <p:nvSpPr>
            <p:cNvPr id="19" name="Freeform 7">
              <a:extLst>
                <a:ext uri="{FF2B5EF4-FFF2-40B4-BE49-F238E27FC236}">
                  <a16:creationId xmlns:a16="http://schemas.microsoft.com/office/drawing/2014/main" id="{1B326C08-359D-4E34-90CE-96AB29656C50}"/>
                </a:ext>
              </a:extLst>
            </p:cNvPr>
            <p:cNvSpPr/>
            <p:nvPr/>
          </p:nvSpPr>
          <p:spPr>
            <a:xfrm>
              <a:off x="0" y="0"/>
              <a:ext cx="2286638" cy="501359"/>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pPr algn="just"/>
              <a:r>
                <a:rPr lang="en-US" sz="2200" dirty="0"/>
                <a:t>The impact of gender quotas is particularly significant in regions like the </a:t>
              </a:r>
              <a:r>
                <a:rPr lang="en-US" sz="2200" b="1" dirty="0"/>
                <a:t>middle East and North Africa</a:t>
              </a:r>
              <a:r>
                <a:rPr lang="en-US" sz="2200" dirty="0"/>
                <a:t> and </a:t>
              </a:r>
              <a:r>
                <a:rPr lang="en-US" sz="2200" b="1" dirty="0"/>
                <a:t>Sub-Saharan Africa</a:t>
              </a:r>
              <a:r>
                <a:rPr lang="en-US" sz="2200" dirty="0"/>
                <a:t>, where the difference in representation is quite noticeable.</a:t>
              </a:r>
              <a:endParaRPr lang="en-SG" sz="2200" dirty="0"/>
            </a:p>
          </p:txBody>
        </p:sp>
        <p:sp>
          <p:nvSpPr>
            <p:cNvPr id="20" name="TextBox 8">
              <a:extLst>
                <a:ext uri="{FF2B5EF4-FFF2-40B4-BE49-F238E27FC236}">
                  <a16:creationId xmlns:a16="http://schemas.microsoft.com/office/drawing/2014/main" id="{27E1CAA6-992E-4ADC-A271-FC8A1DE88D15}"/>
                </a:ext>
              </a:extLst>
            </p:cNvPr>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200"/>
            </a:p>
          </p:txBody>
        </p:sp>
      </p:grpSp>
    </p:spTree>
    <p:extLst>
      <p:ext uri="{BB962C8B-B14F-4D97-AF65-F5344CB8AC3E}">
        <p14:creationId xmlns:p14="http://schemas.microsoft.com/office/powerpoint/2010/main" val="2933043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EF638-0F75-226D-DDFC-F29C37B597EF}"/>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CBEE47B9-1458-B69F-9B9A-35E733E9E93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6285D940-9C8F-60ED-45D1-6A3ADF1B3E0D}"/>
              </a:ext>
            </a:extLst>
          </p:cNvPr>
          <p:cNvSpPr txBox="1"/>
          <p:nvPr/>
        </p:nvSpPr>
        <p:spPr>
          <a:xfrm>
            <a:off x="228600" y="181145"/>
            <a:ext cx="17373863" cy="1323439"/>
          </a:xfrm>
          <a:prstGeom prst="rect">
            <a:avLst/>
          </a:prstGeom>
          <a:noFill/>
        </p:spPr>
        <p:txBody>
          <a:bodyPr wrap="square" rtlCol="0">
            <a:spAutoFit/>
          </a:bodyPr>
          <a:lstStyle/>
          <a:p>
            <a:r>
              <a:rPr lang="en-US" sz="4000" dirty="0"/>
              <a:t>How does the distribution of rankings for women’s participation in parliament vary across different regions?</a:t>
            </a:r>
            <a:endParaRPr lang="en-US" sz="4000" b="1" dirty="0">
              <a:solidFill>
                <a:srgbClr val="1C2120"/>
              </a:solidFill>
              <a:latin typeface="DM Sans" panose="020B0604020202020204" charset="0"/>
              <a:ea typeface="Poppins Bold"/>
              <a:cs typeface="Poppins Bold"/>
              <a:sym typeface="Poppins Bold"/>
            </a:endParaRPr>
          </a:p>
        </p:txBody>
      </p:sp>
      <p:grpSp>
        <p:nvGrpSpPr>
          <p:cNvPr id="6" name="Group 9">
            <a:extLst>
              <a:ext uri="{FF2B5EF4-FFF2-40B4-BE49-F238E27FC236}">
                <a16:creationId xmlns:a16="http://schemas.microsoft.com/office/drawing/2014/main" id="{ACEF1C93-B600-422F-BD49-4D9F13B55D27}"/>
              </a:ext>
            </a:extLst>
          </p:cNvPr>
          <p:cNvGrpSpPr/>
          <p:nvPr/>
        </p:nvGrpSpPr>
        <p:grpSpPr>
          <a:xfrm>
            <a:off x="457200" y="1761940"/>
            <a:ext cx="16306800" cy="7993687"/>
            <a:chOff x="-3611034" y="-1697685"/>
            <a:chExt cx="5897672" cy="2675953"/>
          </a:xfrm>
        </p:grpSpPr>
        <p:sp>
          <p:nvSpPr>
            <p:cNvPr id="8" name="Freeform 10">
              <a:extLst>
                <a:ext uri="{FF2B5EF4-FFF2-40B4-BE49-F238E27FC236}">
                  <a16:creationId xmlns:a16="http://schemas.microsoft.com/office/drawing/2014/main" id="{CD9F32E7-2391-4F2E-8BCA-F4E0A14AC26E}"/>
                </a:ext>
              </a:extLst>
            </p:cNvPr>
            <p:cNvSpPr/>
            <p:nvPr/>
          </p:nvSpPr>
          <p:spPr>
            <a:xfrm>
              <a:off x="-3611034" y="-1697685"/>
              <a:ext cx="2369614" cy="2675953"/>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endParaRPr lang="en-SG" sz="2200" dirty="0"/>
            </a:p>
          </p:txBody>
        </p:sp>
        <p:sp>
          <p:nvSpPr>
            <p:cNvPr id="9" name="TextBox 11">
              <a:extLst>
                <a:ext uri="{FF2B5EF4-FFF2-40B4-BE49-F238E27FC236}">
                  <a16:creationId xmlns:a16="http://schemas.microsoft.com/office/drawing/2014/main" id="{C27B4822-C316-4A12-A084-F8211816EC3A}"/>
                </a:ext>
              </a:extLst>
            </p:cNvPr>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200"/>
            </a:p>
          </p:txBody>
        </p:sp>
      </p:grpSp>
      <p:sp>
        <p:nvSpPr>
          <p:cNvPr id="2" name="TextBox 1">
            <a:extLst>
              <a:ext uri="{FF2B5EF4-FFF2-40B4-BE49-F238E27FC236}">
                <a16:creationId xmlns:a16="http://schemas.microsoft.com/office/drawing/2014/main" id="{5C07D3EC-A936-4D47-B2A9-A9F26C756D25}"/>
              </a:ext>
            </a:extLst>
          </p:cNvPr>
          <p:cNvSpPr txBox="1"/>
          <p:nvPr/>
        </p:nvSpPr>
        <p:spPr>
          <a:xfrm>
            <a:off x="628452" y="2333429"/>
            <a:ext cx="6263640" cy="6863417"/>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200" b="1" i="0" u="none" strike="noStrike" cap="none" normalizeH="0" baseline="0" dirty="0">
                <a:ln>
                  <a:noFill/>
                </a:ln>
                <a:solidFill>
                  <a:schemeClr val="tx1"/>
                </a:solidFill>
                <a:effectLst/>
              </a:rPr>
              <a:t>Findings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Europe &amp; Americas</a:t>
            </a:r>
            <a:r>
              <a:rPr kumimoji="0" lang="en-US" altLang="en-US" sz="2200" b="0" i="0" u="none" strike="noStrike" cap="none" normalizeH="0" baseline="0" dirty="0">
                <a:ln>
                  <a:noFill/>
                </a:ln>
                <a:solidFill>
                  <a:schemeClr val="tx1"/>
                </a:solidFill>
                <a:effectLst/>
              </a:rPr>
              <a:t> have a </a:t>
            </a:r>
            <a:r>
              <a:rPr kumimoji="0" lang="en-US" altLang="en-US" sz="2200" b="1" i="0" u="none" strike="noStrike" cap="none" normalizeH="0" baseline="0" dirty="0">
                <a:ln>
                  <a:noFill/>
                </a:ln>
                <a:solidFill>
                  <a:schemeClr val="tx1"/>
                </a:solidFill>
                <a:effectLst/>
              </a:rPr>
              <a:t>lower median rank</a:t>
            </a:r>
            <a:r>
              <a:rPr kumimoji="0" lang="en-US" altLang="en-US" sz="2200" b="0" i="0" u="none" strike="noStrike" cap="none" normalizeH="0" baseline="0" dirty="0">
                <a:ln>
                  <a:noFill/>
                </a:ln>
                <a:solidFill>
                  <a:schemeClr val="tx1"/>
                </a:solidFill>
                <a:effectLst/>
              </a:rPr>
              <a:t>, indicating </a:t>
            </a:r>
            <a:r>
              <a:rPr kumimoji="0" lang="en-US" altLang="en-US" sz="2200" b="1" i="0" u="none" strike="noStrike" cap="none" normalizeH="0" baseline="0" dirty="0">
                <a:ln>
                  <a:noFill/>
                </a:ln>
                <a:solidFill>
                  <a:schemeClr val="tx1"/>
                </a:solidFill>
                <a:effectLst/>
              </a:rPr>
              <a:t>better overall performance</a:t>
            </a:r>
            <a:r>
              <a:rPr kumimoji="0" lang="en-US" altLang="en-US" sz="22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Pacific &amp; Middle East/North Africa</a:t>
            </a:r>
            <a:r>
              <a:rPr kumimoji="0" lang="en-US" altLang="en-US" sz="2200" b="0" i="0" u="none" strike="noStrike" cap="none" normalizeH="0" baseline="0" dirty="0">
                <a:ln>
                  <a:noFill/>
                </a:ln>
                <a:solidFill>
                  <a:schemeClr val="tx1"/>
                </a:solidFill>
                <a:effectLst/>
              </a:rPr>
              <a:t> have a </a:t>
            </a:r>
            <a:r>
              <a:rPr kumimoji="0" lang="en-US" altLang="en-US" sz="2200" b="1" i="0" u="none" strike="noStrike" cap="none" normalizeH="0" baseline="0" dirty="0">
                <a:ln>
                  <a:noFill/>
                </a:ln>
                <a:solidFill>
                  <a:schemeClr val="tx1"/>
                </a:solidFill>
                <a:effectLst/>
              </a:rPr>
              <a:t>higher median rank</a:t>
            </a:r>
            <a:r>
              <a:rPr kumimoji="0" lang="en-US" altLang="en-US" sz="2200" b="0" i="0" u="none" strike="noStrike" cap="none" normalizeH="0" baseline="0" dirty="0">
                <a:ln>
                  <a:noFill/>
                </a:ln>
                <a:solidFill>
                  <a:schemeClr val="tx1"/>
                </a:solidFill>
                <a:effectLst/>
              </a:rPr>
              <a:t>, suggesting </a:t>
            </a:r>
            <a:r>
              <a:rPr kumimoji="0" lang="en-US" altLang="en-US" sz="2200" b="1" i="0" u="none" strike="noStrike" cap="none" normalizeH="0" baseline="0" dirty="0">
                <a:ln>
                  <a:noFill/>
                </a:ln>
                <a:solidFill>
                  <a:schemeClr val="tx1"/>
                </a:solidFill>
                <a:effectLst/>
              </a:rPr>
              <a:t>weaker rankings overall</a:t>
            </a:r>
            <a:r>
              <a:rPr kumimoji="0" lang="en-US" altLang="en-US" sz="22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Europe has the smallest IQR</a:t>
            </a:r>
            <a:r>
              <a:rPr kumimoji="0" lang="en-US" altLang="en-US" sz="2200" b="0" i="0" u="none" strike="noStrike" cap="none" normalizeH="0" baseline="0" dirty="0">
                <a:ln>
                  <a:noFill/>
                </a:ln>
                <a:solidFill>
                  <a:schemeClr val="tx1"/>
                </a:solidFill>
                <a:effectLst/>
              </a:rPr>
              <a:t>, meaning rankings are </a:t>
            </a:r>
            <a:r>
              <a:rPr kumimoji="0" lang="en-US" altLang="en-US" sz="2200" b="1" i="0" u="none" strike="noStrike" cap="none" normalizeH="0" baseline="0" dirty="0">
                <a:ln>
                  <a:noFill/>
                </a:ln>
                <a:solidFill>
                  <a:schemeClr val="tx1"/>
                </a:solidFill>
                <a:effectLst/>
              </a:rPr>
              <a:t>more consistent</a:t>
            </a:r>
            <a:r>
              <a:rPr kumimoji="0" lang="en-US" altLang="en-US" sz="22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Pacific has the widest range with many outliers</a:t>
            </a:r>
            <a:r>
              <a:rPr kumimoji="0" lang="en-US" altLang="en-US" sz="2200" b="0" i="0" u="none" strike="noStrike" cap="none" normalizeH="0" baseline="0" dirty="0">
                <a:ln>
                  <a:noFill/>
                </a:ln>
                <a:solidFill>
                  <a:schemeClr val="tx1"/>
                </a:solidFill>
                <a:effectLst/>
              </a:rPr>
              <a:t>, showing </a:t>
            </a:r>
            <a:r>
              <a:rPr kumimoji="0" lang="en-US" altLang="en-US" sz="2200" b="1" i="0" u="none" strike="noStrike" cap="none" normalizeH="0" baseline="0" dirty="0">
                <a:ln>
                  <a:noFill/>
                </a:ln>
                <a:solidFill>
                  <a:schemeClr val="tx1"/>
                </a:solidFill>
                <a:effectLst/>
              </a:rPr>
              <a:t>high variability</a:t>
            </a:r>
            <a:r>
              <a:rPr kumimoji="0" lang="en-US" altLang="en-US" sz="2200" b="0" i="0" u="none" strike="noStrike" cap="none" normalizeH="0" baseline="0" dirty="0">
                <a:ln>
                  <a:noFill/>
                </a:ln>
                <a:solidFill>
                  <a:schemeClr val="tx1"/>
                </a:solidFill>
                <a:effectLst/>
              </a:rPr>
              <a:t> in rankings.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Outliers are most frequent in the Pacific region</a:t>
            </a:r>
            <a:r>
              <a:rPr kumimoji="0" lang="en-US" altLang="en-US" sz="2200" b="0" i="0" u="none" strike="noStrike" cap="none" normalizeH="0" baseline="0" dirty="0">
                <a:ln>
                  <a:noFill/>
                </a:ln>
                <a:solidFill>
                  <a:schemeClr val="tx1"/>
                </a:solidFill>
                <a:effectLst/>
              </a:rPr>
              <a:t>, indicating </a:t>
            </a:r>
            <a:r>
              <a:rPr kumimoji="0" lang="en-US" altLang="en-US" sz="2200" b="1" i="0" u="none" strike="noStrike" cap="none" normalizeH="0" baseline="0" dirty="0">
                <a:ln>
                  <a:noFill/>
                </a:ln>
                <a:solidFill>
                  <a:schemeClr val="tx1"/>
                </a:solidFill>
                <a:effectLst/>
              </a:rPr>
              <a:t>exceptional cases of very high or low rankings</a:t>
            </a:r>
            <a:r>
              <a:rPr kumimoji="0" lang="en-US" altLang="en-US" sz="2200" b="0" i="0" u="none" strike="noStrike" cap="none" normalizeH="0" baseline="0" dirty="0">
                <a:ln>
                  <a:noFill/>
                </a:ln>
                <a:solidFill>
                  <a:schemeClr val="tx1"/>
                </a:solidFill>
                <a:effectLs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rPr>
              <a:t>Median is used instead of mean</a:t>
            </a:r>
            <a:r>
              <a:rPr kumimoji="0" lang="en-US" altLang="en-US" sz="2200" b="0" i="0" u="none" strike="noStrike" cap="none" normalizeH="0" baseline="0" dirty="0">
                <a:ln>
                  <a:noFill/>
                </a:ln>
                <a:solidFill>
                  <a:schemeClr val="tx1"/>
                </a:solidFill>
                <a:effectLst/>
              </a:rPr>
              <a:t> because it is </a:t>
            </a:r>
            <a:r>
              <a:rPr kumimoji="0" lang="en-US" altLang="en-US" sz="2200" b="1" i="0" u="none" strike="noStrike" cap="none" normalizeH="0" baseline="0" dirty="0">
                <a:ln>
                  <a:noFill/>
                </a:ln>
                <a:solidFill>
                  <a:schemeClr val="tx1"/>
                </a:solidFill>
                <a:effectLst/>
              </a:rPr>
              <a:t>less affected by extreme values and better represents typical ranking</a:t>
            </a:r>
            <a:r>
              <a:rPr kumimoji="0" lang="en-US" altLang="en-US" sz="2200" b="0" i="0" u="none" strike="noStrike" cap="none" normalizeH="0" baseline="0" dirty="0">
                <a:ln>
                  <a:noFill/>
                </a:ln>
                <a:solidFill>
                  <a:schemeClr val="tx1"/>
                </a:solidFill>
                <a:effectLst/>
              </a:rPr>
              <a:t> </a:t>
            </a:r>
          </a:p>
          <a:p>
            <a:endParaRPr lang="en-SG" sz="2200" dirty="0"/>
          </a:p>
        </p:txBody>
      </p:sp>
      <p:pic>
        <p:nvPicPr>
          <p:cNvPr id="10" name="Picture 9">
            <a:extLst>
              <a:ext uri="{FF2B5EF4-FFF2-40B4-BE49-F238E27FC236}">
                <a16:creationId xmlns:a16="http://schemas.microsoft.com/office/drawing/2014/main" id="{DBCF8D95-6F38-41D9-96FF-A39C04E976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3234" y="1761940"/>
            <a:ext cx="10296314" cy="7591610"/>
          </a:xfrm>
          <a:prstGeom prst="rect">
            <a:avLst/>
          </a:prstGeom>
        </p:spPr>
      </p:pic>
    </p:spTree>
    <p:extLst>
      <p:ext uri="{BB962C8B-B14F-4D97-AF65-F5344CB8AC3E}">
        <p14:creationId xmlns:p14="http://schemas.microsoft.com/office/powerpoint/2010/main" val="3335746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96CA1-67FC-DF98-CD10-12863716FC63}"/>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85D366B5-0910-202B-0E34-A871FDF57C1E}"/>
              </a:ext>
            </a:extLst>
          </p:cNvPr>
          <p:cNvSpPr txBox="1"/>
          <p:nvPr/>
        </p:nvSpPr>
        <p:spPr>
          <a:xfrm>
            <a:off x="15662942" y="-647700"/>
            <a:ext cx="1722274" cy="6658981"/>
          </a:xfrm>
          <a:prstGeom prst="rect">
            <a:avLst/>
          </a:prstGeom>
        </p:spPr>
        <p:txBody>
          <a:bodyPr lIns="50800" tIns="50800" rIns="50800" bIns="50800" rtlCol="0" anchor="ctr"/>
          <a:lstStyle/>
          <a:p>
            <a:pPr algn="ctr">
              <a:lnSpc>
                <a:spcPts val="1925"/>
              </a:lnSpc>
            </a:pPr>
            <a:endParaRPr sz="2000">
              <a:latin typeface="DM Sans" panose="020B0604020202020204" charset="0"/>
            </a:endParaRPr>
          </a:p>
        </p:txBody>
      </p:sp>
      <p:sp>
        <p:nvSpPr>
          <p:cNvPr id="26" name="TextBox 25">
            <a:extLst>
              <a:ext uri="{FF2B5EF4-FFF2-40B4-BE49-F238E27FC236}">
                <a16:creationId xmlns:a16="http://schemas.microsoft.com/office/drawing/2014/main" id="{7D6E3B4D-F2A1-9CE3-9653-2D5EAEFE65C4}"/>
              </a:ext>
            </a:extLst>
          </p:cNvPr>
          <p:cNvSpPr txBox="1"/>
          <p:nvPr/>
        </p:nvSpPr>
        <p:spPr>
          <a:xfrm>
            <a:off x="228600" y="181145"/>
            <a:ext cx="17373863" cy="1323439"/>
          </a:xfrm>
          <a:prstGeom prst="rect">
            <a:avLst/>
          </a:prstGeom>
          <a:noFill/>
        </p:spPr>
        <p:txBody>
          <a:bodyPr wrap="square" rtlCol="0">
            <a:spAutoFit/>
          </a:bodyPr>
          <a:lstStyle/>
          <a:p>
            <a:r>
              <a:rPr lang="en-US" sz="4000" dirty="0">
                <a:latin typeface="+mj-lt"/>
              </a:rPr>
              <a:t>How does women's representation in lower chambers vary across different subregions?</a:t>
            </a:r>
            <a:endParaRPr lang="en-US" sz="4000" b="1" dirty="0">
              <a:latin typeface="+mj-lt"/>
            </a:endParaRPr>
          </a:p>
        </p:txBody>
      </p:sp>
      <p:pic>
        <p:nvPicPr>
          <p:cNvPr id="3" name="Picture 2">
            <a:extLst>
              <a:ext uri="{FF2B5EF4-FFF2-40B4-BE49-F238E27FC236}">
                <a16:creationId xmlns:a16="http://schemas.microsoft.com/office/drawing/2014/main" id="{96B2390B-597B-9E52-2460-7E3970CF50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7872" y="1844507"/>
            <a:ext cx="10292637" cy="7543800"/>
          </a:xfrm>
          <a:prstGeom prst="rect">
            <a:avLst/>
          </a:prstGeom>
        </p:spPr>
      </p:pic>
      <p:grpSp>
        <p:nvGrpSpPr>
          <p:cNvPr id="6" name="Group 9">
            <a:extLst>
              <a:ext uri="{FF2B5EF4-FFF2-40B4-BE49-F238E27FC236}">
                <a16:creationId xmlns:a16="http://schemas.microsoft.com/office/drawing/2014/main" id="{15F1B3C7-DD26-4F60-8F91-387DA5B985E9}"/>
              </a:ext>
            </a:extLst>
          </p:cNvPr>
          <p:cNvGrpSpPr/>
          <p:nvPr/>
        </p:nvGrpSpPr>
        <p:grpSpPr>
          <a:xfrm>
            <a:off x="381000" y="1844507"/>
            <a:ext cx="16221118" cy="7199861"/>
            <a:chOff x="-3611034" y="-1697685"/>
            <a:chExt cx="5897672" cy="2410213"/>
          </a:xfrm>
        </p:grpSpPr>
        <p:sp>
          <p:nvSpPr>
            <p:cNvPr id="7" name="Freeform 10">
              <a:extLst>
                <a:ext uri="{FF2B5EF4-FFF2-40B4-BE49-F238E27FC236}">
                  <a16:creationId xmlns:a16="http://schemas.microsoft.com/office/drawing/2014/main" id="{0F0305D9-14F6-4DEC-B4BB-3D25C65D5A43}"/>
                </a:ext>
              </a:extLst>
            </p:cNvPr>
            <p:cNvSpPr/>
            <p:nvPr/>
          </p:nvSpPr>
          <p:spPr>
            <a:xfrm>
              <a:off x="-3611034" y="-1697685"/>
              <a:ext cx="2216383" cy="2367040"/>
            </a:xfrm>
            <a:custGeom>
              <a:avLst/>
              <a:gdLst/>
              <a:ahLst/>
              <a:cxnLst/>
              <a:rect l="l" t="t" r="r" b="b"/>
              <a:pathLst>
                <a:path w="2286638" h="71252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txBody>
            <a:bodyPr anchor="ctr"/>
            <a:lstStyle/>
            <a:p>
              <a:endParaRPr lang="en-SG" sz="2200" dirty="0"/>
            </a:p>
          </p:txBody>
        </p:sp>
        <p:sp>
          <p:nvSpPr>
            <p:cNvPr id="8" name="TextBox 11">
              <a:extLst>
                <a:ext uri="{FF2B5EF4-FFF2-40B4-BE49-F238E27FC236}">
                  <a16:creationId xmlns:a16="http://schemas.microsoft.com/office/drawing/2014/main" id="{BD2B44C5-C00A-4BA5-BD60-23882EB185E3}"/>
                </a:ext>
              </a:extLst>
            </p:cNvPr>
            <p:cNvSpPr txBox="1"/>
            <p:nvPr/>
          </p:nvSpPr>
          <p:spPr>
            <a:xfrm>
              <a:off x="0" y="85725"/>
              <a:ext cx="2286638" cy="626803"/>
            </a:xfrm>
            <a:prstGeom prst="rect">
              <a:avLst/>
            </a:prstGeom>
          </p:spPr>
          <p:txBody>
            <a:bodyPr lIns="50800" tIns="50800" rIns="50800" bIns="50800" rtlCol="0" anchor="ctr"/>
            <a:lstStyle/>
            <a:p>
              <a:pPr algn="ctr">
                <a:lnSpc>
                  <a:spcPts val="1925"/>
                </a:lnSpc>
              </a:pPr>
              <a:endParaRPr sz="2200"/>
            </a:p>
          </p:txBody>
        </p:sp>
      </p:grpSp>
      <p:sp>
        <p:nvSpPr>
          <p:cNvPr id="2" name="TextBox 1">
            <a:extLst>
              <a:ext uri="{FF2B5EF4-FFF2-40B4-BE49-F238E27FC236}">
                <a16:creationId xmlns:a16="http://schemas.microsoft.com/office/drawing/2014/main" id="{06288D08-387E-445E-86FB-6F8C63A50818}"/>
              </a:ext>
            </a:extLst>
          </p:cNvPr>
          <p:cNvSpPr txBox="1"/>
          <p:nvPr/>
        </p:nvSpPr>
        <p:spPr>
          <a:xfrm>
            <a:off x="647700" y="2100060"/>
            <a:ext cx="5562600" cy="7032694"/>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200" b="1" i="0" u="none" strike="noStrike" cap="none" normalizeH="0" baseline="0" dirty="0">
                <a:ln>
                  <a:noFill/>
                </a:ln>
                <a:solidFill>
                  <a:schemeClr val="tx1"/>
                </a:solidFill>
                <a:effectLst/>
              </a:rPr>
              <a:t>Findings</a:t>
            </a:r>
          </a:p>
          <a:p>
            <a:pPr algn="just">
              <a:lnSpc>
                <a:spcPct val="150000"/>
              </a:lnSpc>
              <a:buFont typeface="Arial" panose="020B0604020202020204" pitchFamily="34" charset="0"/>
              <a:buChar char="•"/>
            </a:pPr>
            <a:r>
              <a:rPr lang="en-US" sz="2200" b="1" dirty="0"/>
              <a:t>Highest Representation</a:t>
            </a:r>
            <a:r>
              <a:rPr lang="en-US" sz="2200" dirty="0"/>
              <a:t>: Nordic Countries, Australia &amp; New Zealand, and Western Europe (40-50% women in lower chambers).</a:t>
            </a:r>
          </a:p>
          <a:p>
            <a:pPr algn="just">
              <a:lnSpc>
                <a:spcPct val="150000"/>
              </a:lnSpc>
              <a:buFont typeface="Arial" panose="020B0604020202020204" pitchFamily="34" charset="0"/>
              <a:buChar char="•"/>
            </a:pPr>
            <a:r>
              <a:rPr lang="en-US" sz="2200" b="1" dirty="0"/>
              <a:t>Moderate Representation</a:t>
            </a:r>
            <a:r>
              <a:rPr lang="en-US" sz="2200" dirty="0"/>
              <a:t>: Southern Africa, South America, and Caribbean (30-40%).</a:t>
            </a:r>
          </a:p>
          <a:p>
            <a:pPr algn="just">
              <a:lnSpc>
                <a:spcPct val="150000"/>
              </a:lnSpc>
              <a:buFont typeface="Arial" panose="020B0604020202020204" pitchFamily="34" charset="0"/>
              <a:buChar char="•"/>
            </a:pPr>
            <a:r>
              <a:rPr lang="en-US" sz="2200" b="1" dirty="0"/>
              <a:t>Low Representation</a:t>
            </a:r>
            <a:r>
              <a:rPr lang="en-US" sz="2200" dirty="0"/>
              <a:t>: Central Asia, Middle East, East Asia, and Pacific Islands (below 20%).</a:t>
            </a:r>
          </a:p>
          <a:p>
            <a:pPr algn="just">
              <a:lnSpc>
                <a:spcPct val="150000"/>
              </a:lnSpc>
              <a:buFont typeface="Arial" panose="020B0604020202020204" pitchFamily="34" charset="0"/>
              <a:buChar char="•"/>
            </a:pPr>
            <a:r>
              <a:rPr lang="en-US" sz="2200" b="1" dirty="0"/>
              <a:t>Wide Variability</a:t>
            </a:r>
            <a:r>
              <a:rPr lang="en-US" sz="2200" dirty="0"/>
              <a:t>: Central and West Africa show large disparities within their subregions.</a:t>
            </a:r>
          </a:p>
          <a:p>
            <a:pPr algn="just">
              <a:lnSpc>
                <a:spcPct val="150000"/>
              </a:lnSpc>
              <a:buFont typeface="Arial" panose="020B0604020202020204" pitchFamily="34" charset="0"/>
              <a:buChar char="•"/>
            </a:pPr>
            <a:r>
              <a:rPr lang="en-US" sz="2200" b="1" dirty="0"/>
              <a:t>Outliers</a:t>
            </a:r>
            <a:r>
              <a:rPr lang="en-US" sz="2200" dirty="0"/>
              <a:t>: Some regions, like East Asia and Pacific Islands, have extreme cases of low representation.</a:t>
            </a:r>
          </a:p>
          <a:p>
            <a:endParaRPr lang="en-SG" sz="2200" dirty="0"/>
          </a:p>
        </p:txBody>
      </p:sp>
    </p:spTree>
    <p:extLst>
      <p:ext uri="{BB962C8B-B14F-4D97-AF65-F5344CB8AC3E}">
        <p14:creationId xmlns:p14="http://schemas.microsoft.com/office/powerpoint/2010/main" val="22424314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326</TotalTime>
  <Words>1878</Words>
  <Application>Microsoft Office PowerPoint</Application>
  <PresentationFormat>Custom</PresentationFormat>
  <Paragraphs>127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Wingdings</vt:lpstr>
      <vt:lpstr>Calibri</vt:lpstr>
      <vt:lpstr>DM Sans</vt:lpstr>
      <vt:lpstr>Poppins Bold</vt:lpstr>
      <vt:lpstr>Arial</vt:lpstr>
      <vt:lpstr>Poppins</vt:lpstr>
      <vt:lpstr>Poppins Semi-Bold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Minimalist Project Presentation</dc:title>
  <dc:creator>Compu Tech</dc:creator>
  <cp:lastModifiedBy>nuwai thet</cp:lastModifiedBy>
  <cp:revision>54</cp:revision>
  <dcterms:created xsi:type="dcterms:W3CDTF">2006-08-16T00:00:00Z</dcterms:created>
  <dcterms:modified xsi:type="dcterms:W3CDTF">2025-02-01T11:58:46Z</dcterms:modified>
  <dc:identifier>DAGdrlWQLc0</dc:identifier>
</cp:coreProperties>
</file>