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7" r:id="rId2"/>
    <p:sldId id="258" r:id="rId3"/>
    <p:sldId id="352" r:id="rId4"/>
    <p:sldId id="293" r:id="rId5"/>
    <p:sldId id="349" r:id="rId6"/>
    <p:sldId id="296" r:id="rId7"/>
    <p:sldId id="292" r:id="rId8"/>
    <p:sldId id="297" r:id="rId9"/>
    <p:sldId id="303" r:id="rId10"/>
    <p:sldId id="348" r:id="rId11"/>
    <p:sldId id="347" r:id="rId12"/>
    <p:sldId id="346" r:id="rId13"/>
    <p:sldId id="345" r:id="rId14"/>
    <p:sldId id="344" r:id="rId15"/>
    <p:sldId id="343" r:id="rId16"/>
    <p:sldId id="342" r:id="rId17"/>
    <p:sldId id="341" r:id="rId18"/>
    <p:sldId id="340" r:id="rId19"/>
    <p:sldId id="339" r:id="rId20"/>
    <p:sldId id="338" r:id="rId21"/>
    <p:sldId id="337" r:id="rId22"/>
    <p:sldId id="336" r:id="rId23"/>
    <p:sldId id="335" r:id="rId24"/>
    <p:sldId id="334" r:id="rId25"/>
    <p:sldId id="333" r:id="rId26"/>
    <p:sldId id="332" r:id="rId27"/>
    <p:sldId id="328" r:id="rId28"/>
    <p:sldId id="304" r:id="rId29"/>
    <p:sldId id="329" r:id="rId30"/>
    <p:sldId id="305" r:id="rId31"/>
    <p:sldId id="306" r:id="rId32"/>
    <p:sldId id="307" r:id="rId33"/>
    <p:sldId id="315" r:id="rId34"/>
    <p:sldId id="316" r:id="rId35"/>
    <p:sldId id="321" r:id="rId36"/>
    <p:sldId id="318" r:id="rId37"/>
    <p:sldId id="319" r:id="rId38"/>
    <p:sldId id="326" r:id="rId39"/>
    <p:sldId id="259" r:id="rId40"/>
    <p:sldId id="350" r:id="rId41"/>
    <p:sldId id="295" r:id="rId42"/>
    <p:sldId id="261" r:id="rId43"/>
    <p:sldId id="263" r:id="rId44"/>
    <p:sldId id="262" r:id="rId45"/>
    <p:sldId id="264" r:id="rId46"/>
    <p:sldId id="265" r:id="rId47"/>
    <p:sldId id="327" r:id="rId48"/>
    <p:sldId id="331" r:id="rId49"/>
    <p:sldId id="33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[ipu_data_merged.xlsx]Sheet1!PivotTable1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Political System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80555075140983E-2"/>
          <c:y val="0.15757419444620069"/>
          <c:w val="0.9229607384395051"/>
          <c:h val="0.54051076809236553"/>
        </c:manualLayout>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Sheet1!$A$4:$A$10</c:f>
              <c:strCache>
                <c:ptCount val="6"/>
                <c:pt idx="0">
                  <c:v>Communist system</c:v>
                </c:pt>
                <c:pt idx="1">
                  <c:v>Monarchy</c:v>
                </c:pt>
                <c:pt idx="2">
                  <c:v>Parliamentary system</c:v>
                </c:pt>
                <c:pt idx="3">
                  <c:v>Presidential system</c:v>
                </c:pt>
                <c:pt idx="4">
                  <c:v>Presidential-Parliamentary</c:v>
                </c:pt>
                <c:pt idx="5">
                  <c:v>Transitional system</c:v>
                </c:pt>
              </c:strCache>
            </c:strRef>
          </c:cat>
          <c:val>
            <c:numRef>
              <c:f>Sheet1!$B$4:$B$10</c:f>
              <c:numCache>
                <c:formatCode>General</c:formatCode>
                <c:ptCount val="6"/>
                <c:pt idx="0">
                  <c:v>5</c:v>
                </c:pt>
                <c:pt idx="1">
                  <c:v>11</c:v>
                </c:pt>
                <c:pt idx="2">
                  <c:v>76</c:v>
                </c:pt>
                <c:pt idx="3">
                  <c:v>46</c:v>
                </c:pt>
                <c:pt idx="4">
                  <c:v>41</c:v>
                </c:pt>
                <c:pt idx="5">
                  <c:v>12</c:v>
                </c:pt>
              </c:numCache>
            </c:numRef>
          </c:val>
          <c:extLst>
            <c:ext xmlns:c16="http://schemas.microsoft.com/office/drawing/2014/chart" uri="{C3380CC4-5D6E-409C-BE32-E72D297353CC}">
              <c16:uniqueId val="{00000000-E29B-4677-9FC2-9BE60B1E107A}"/>
            </c:ext>
          </c:extLst>
        </c:ser>
        <c:dLbls>
          <c:dLblPos val="outEnd"/>
          <c:showLegendKey val="0"/>
          <c:showVal val="1"/>
          <c:showCatName val="0"/>
          <c:showSerName val="0"/>
          <c:showPercent val="0"/>
          <c:showBubbleSize val="0"/>
        </c:dLbls>
        <c:gapWidth val="219"/>
        <c:overlap val="-27"/>
        <c:axId val="1062992720"/>
        <c:axId val="1112658528"/>
      </c:barChart>
      <c:catAx>
        <c:axId val="106299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2658528"/>
        <c:crosses val="autoZero"/>
        <c:auto val="1"/>
        <c:lblAlgn val="ctr"/>
        <c:lblOffset val="100"/>
        <c:noMultiLvlLbl val="0"/>
      </c:catAx>
      <c:valAx>
        <c:axId val="111265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2992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D9880B-2A7A-43AB-8EC4-5ABC0D6880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2AAC470B-96FC-4828-9378-6A140F97E8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7B2B3A-F0F7-4338-A5BD-384EDD0A6B3E}" type="datetimeFigureOut">
              <a:rPr lang="en-SG" smtClean="0"/>
              <a:t>8/3/2025</a:t>
            </a:fld>
            <a:endParaRPr lang="en-SG"/>
          </a:p>
        </p:txBody>
      </p:sp>
      <p:sp>
        <p:nvSpPr>
          <p:cNvPr id="4" name="Footer Placeholder 3">
            <a:extLst>
              <a:ext uri="{FF2B5EF4-FFF2-40B4-BE49-F238E27FC236}">
                <a16:creationId xmlns:a16="http://schemas.microsoft.com/office/drawing/2014/main" id="{D0876EF0-82C0-401E-AFA2-EAA4F2A473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6440990C-120C-4339-848E-DF42439C09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CA683F-1FD7-48CF-85CA-607E6F4D4DB5}" type="slidenum">
              <a:rPr lang="en-SG" smtClean="0"/>
              <a:t>‹#›</a:t>
            </a:fld>
            <a:endParaRPr lang="en-SG"/>
          </a:p>
        </p:txBody>
      </p:sp>
    </p:spTree>
    <p:extLst>
      <p:ext uri="{BB962C8B-B14F-4D97-AF65-F5344CB8AC3E}">
        <p14:creationId xmlns:p14="http://schemas.microsoft.com/office/powerpoint/2010/main" val="18655253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2E96A-77F3-4135-803E-B7DF4E47F46D}" type="datetimeFigureOut">
              <a:rPr lang="en-SG" smtClean="0"/>
              <a:t>8/3/2025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73DD3-D261-4A63-A808-5B7AFCB58BAB}" type="slidenum">
              <a:rPr lang="en-SG" smtClean="0"/>
              <a:t>‹#›</a:t>
            </a:fld>
            <a:endParaRPr lang="en-SG"/>
          </a:p>
        </p:txBody>
      </p:sp>
    </p:spTree>
    <p:extLst>
      <p:ext uri="{BB962C8B-B14F-4D97-AF65-F5344CB8AC3E}">
        <p14:creationId xmlns:p14="http://schemas.microsoft.com/office/powerpoint/2010/main" val="255138446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ts val="3607"/>
              </a:lnSpc>
            </a:pPr>
            <a:r>
              <a:rPr lang="en-US" sz="1200" dirty="0">
                <a:solidFill>
                  <a:srgbClr val="000000"/>
                </a:solidFill>
                <a:latin typeface="HK Grotesk"/>
                <a:ea typeface="HK Grotesk"/>
                <a:cs typeface="HK Grotesk"/>
                <a:sym typeface="HK Grotesk"/>
              </a:rPr>
              <a:t>💡 </a:t>
            </a:r>
            <a:r>
              <a:rPr lang="en-US" sz="1200" b="1" dirty="0">
                <a:solidFill>
                  <a:srgbClr val="000000"/>
                </a:solidFill>
                <a:latin typeface="HK Grotesk Bold"/>
                <a:ea typeface="HK Grotesk Bold"/>
                <a:cs typeface="HK Grotesk Bold"/>
                <a:sym typeface="HK Grotesk Bold"/>
              </a:rPr>
              <a:t>Key Insights:</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Most Common Event Type:</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Protest</a:t>
            </a:r>
            <a:r>
              <a:rPr lang="en-US" sz="1200" dirty="0">
                <a:solidFill>
                  <a:srgbClr val="000000"/>
                </a:solidFill>
                <a:latin typeface="HK Grotesk"/>
                <a:ea typeface="HK Grotesk"/>
                <a:cs typeface="HK Grotesk"/>
                <a:sym typeface="HK Grotesk"/>
              </a:rPr>
              <a:t> is the leading category, indicating that individuals and groups who peacefully demonstrate against a political entity, government institution, policy, group, etc.,</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Patterns of Violence:</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Violent against civilians and riots </a:t>
            </a:r>
            <a:r>
              <a:rPr lang="en-US" sz="1200" dirty="0">
                <a:solidFill>
                  <a:srgbClr val="000000"/>
                </a:solidFill>
                <a:latin typeface="HK Grotesk"/>
                <a:ea typeface="HK Grotesk"/>
                <a:cs typeface="HK Grotesk"/>
                <a:sym typeface="HK Grotesk"/>
              </a:rPr>
              <a:t>also have notable participation, indicating that women engaging in political demonstrations face significant threats.</a:t>
            </a:r>
          </a:p>
          <a:p>
            <a:endParaRPr lang="en-US" dirty="0"/>
          </a:p>
        </p:txBody>
      </p:sp>
    </p:spTree>
    <p:extLst>
      <p:ext uri="{BB962C8B-B14F-4D97-AF65-F5344CB8AC3E}">
        <p14:creationId xmlns:p14="http://schemas.microsoft.com/office/powerpoint/2010/main" val="317488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ts val="3607"/>
              </a:lnSpc>
            </a:pPr>
            <a:r>
              <a:rPr lang="en-US" sz="1200" dirty="0">
                <a:solidFill>
                  <a:srgbClr val="000000"/>
                </a:solidFill>
                <a:latin typeface="HK Grotesk"/>
                <a:ea typeface="HK Grotesk"/>
                <a:cs typeface="HK Grotesk"/>
                <a:sym typeface="HK Grotesk"/>
              </a:rPr>
              <a:t>💡 </a:t>
            </a:r>
            <a:r>
              <a:rPr lang="en-US" sz="1200" b="1" dirty="0">
                <a:solidFill>
                  <a:srgbClr val="000000"/>
                </a:solidFill>
                <a:latin typeface="HK Grotesk Bold"/>
                <a:ea typeface="HK Grotesk Bold"/>
                <a:cs typeface="HK Grotesk Bold"/>
                <a:sym typeface="HK Grotesk Bold"/>
              </a:rPr>
              <a:t>Key Insights:</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Most Common Event Type:</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Protest</a:t>
            </a:r>
            <a:r>
              <a:rPr lang="en-US" sz="1200" dirty="0">
                <a:solidFill>
                  <a:srgbClr val="000000"/>
                </a:solidFill>
                <a:latin typeface="HK Grotesk"/>
                <a:ea typeface="HK Grotesk"/>
                <a:cs typeface="HK Grotesk"/>
                <a:sym typeface="HK Grotesk"/>
              </a:rPr>
              <a:t> is the leading category, indicating that individuals and groups who peacefully demonstrate against a political entity, government institution, policy, group, etc.,</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Patterns of Violence:</a:t>
            </a:r>
          </a:p>
          <a:p>
            <a:pPr algn="just">
              <a:lnSpc>
                <a:spcPts val="3607"/>
              </a:lnSpc>
            </a:pPr>
            <a:r>
              <a:rPr lang="en-US" sz="1200" dirty="0">
                <a:solidFill>
                  <a:srgbClr val="000000"/>
                </a:solidFill>
                <a:latin typeface="HK Grotesk"/>
                <a:ea typeface="HK Grotesk"/>
                <a:cs typeface="HK Grotesk"/>
                <a:sym typeface="HK Grotesk"/>
              </a:rPr>
              <a:t>•</a:t>
            </a:r>
            <a:r>
              <a:rPr lang="en-US" sz="1200" b="1" dirty="0">
                <a:solidFill>
                  <a:srgbClr val="000000"/>
                </a:solidFill>
                <a:latin typeface="HK Grotesk Bold"/>
                <a:ea typeface="HK Grotesk Bold"/>
                <a:cs typeface="HK Grotesk Bold"/>
                <a:sym typeface="HK Grotesk Bold"/>
              </a:rPr>
              <a:t>Violent against civilians and riots </a:t>
            </a:r>
            <a:r>
              <a:rPr lang="en-US" sz="1200" dirty="0">
                <a:solidFill>
                  <a:srgbClr val="000000"/>
                </a:solidFill>
                <a:latin typeface="HK Grotesk"/>
                <a:ea typeface="HK Grotesk"/>
                <a:cs typeface="HK Grotesk"/>
                <a:sym typeface="HK Grotesk"/>
              </a:rPr>
              <a:t>also have notable participation, indicating that women engaging in political demonstrations face significant threats.</a:t>
            </a:r>
          </a:p>
          <a:p>
            <a:endParaRPr lang="en-US" dirty="0"/>
          </a:p>
        </p:txBody>
      </p:sp>
    </p:spTree>
    <p:extLst>
      <p:ext uri="{BB962C8B-B14F-4D97-AF65-F5344CB8AC3E}">
        <p14:creationId xmlns:p14="http://schemas.microsoft.com/office/powerpoint/2010/main" val="360222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432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533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191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13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8021-3E36-4C01-BF17-AC6527FC2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A5F7A5C-92D4-42A6-8051-9498327A4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FE966D4-7151-4D71-8F16-92517FEC7D99}"/>
              </a:ext>
            </a:extLst>
          </p:cNvPr>
          <p:cNvSpPr>
            <a:spLocks noGrp="1"/>
          </p:cNvSpPr>
          <p:nvPr>
            <p:ph type="dt" sz="half" idx="10"/>
          </p:nvPr>
        </p:nvSpPr>
        <p:spPr/>
        <p:txBody>
          <a:bodyPr/>
          <a:lstStyle/>
          <a:p>
            <a:fld id="{E3E0A053-3B73-425B-8D56-3182609F77CD}" type="datetime1">
              <a:rPr lang="en-SG" smtClean="0"/>
              <a:t>8/3/2025</a:t>
            </a:fld>
            <a:endParaRPr lang="en-SG"/>
          </a:p>
        </p:txBody>
      </p:sp>
      <p:sp>
        <p:nvSpPr>
          <p:cNvPr id="5" name="Footer Placeholder 4">
            <a:extLst>
              <a:ext uri="{FF2B5EF4-FFF2-40B4-BE49-F238E27FC236}">
                <a16:creationId xmlns:a16="http://schemas.microsoft.com/office/drawing/2014/main" id="{A0FD4488-4D7A-4E35-9065-BA6D0C25F24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1B27E7C-353B-4376-916D-A78D948F1D49}"/>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413853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7213-A99E-4CF8-BF10-1555FEF3A6C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2FF4B17-3F3D-429F-941B-6AF4B1A4DA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4E79BC9-FA37-422E-BF95-C999FF97EA92}"/>
              </a:ext>
            </a:extLst>
          </p:cNvPr>
          <p:cNvSpPr>
            <a:spLocks noGrp="1"/>
          </p:cNvSpPr>
          <p:nvPr>
            <p:ph type="dt" sz="half" idx="10"/>
          </p:nvPr>
        </p:nvSpPr>
        <p:spPr/>
        <p:txBody>
          <a:bodyPr/>
          <a:lstStyle/>
          <a:p>
            <a:fld id="{195EB7B8-7303-4CF7-8A1A-10026173C999}" type="datetime1">
              <a:rPr lang="en-SG" smtClean="0"/>
              <a:t>8/3/2025</a:t>
            </a:fld>
            <a:endParaRPr lang="en-SG"/>
          </a:p>
        </p:txBody>
      </p:sp>
      <p:sp>
        <p:nvSpPr>
          <p:cNvPr id="5" name="Footer Placeholder 4">
            <a:extLst>
              <a:ext uri="{FF2B5EF4-FFF2-40B4-BE49-F238E27FC236}">
                <a16:creationId xmlns:a16="http://schemas.microsoft.com/office/drawing/2014/main" id="{2EC94A0D-581A-4C66-8475-78F0F49290E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BEA7E42-1753-440C-B74E-3881DC76C1CB}"/>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178637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6B4D6F-2566-43D5-8532-377DB571F1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696DE6A-5DAD-4FDA-9B5C-A01EFCB88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49D9F3B-D121-45F4-B08F-C16BCC11FC7C}"/>
              </a:ext>
            </a:extLst>
          </p:cNvPr>
          <p:cNvSpPr>
            <a:spLocks noGrp="1"/>
          </p:cNvSpPr>
          <p:nvPr>
            <p:ph type="dt" sz="half" idx="10"/>
          </p:nvPr>
        </p:nvSpPr>
        <p:spPr/>
        <p:txBody>
          <a:bodyPr/>
          <a:lstStyle/>
          <a:p>
            <a:fld id="{9A40C56C-45D7-45F8-97BE-53018F8AE789}" type="datetime1">
              <a:rPr lang="en-SG" smtClean="0"/>
              <a:t>8/3/2025</a:t>
            </a:fld>
            <a:endParaRPr lang="en-SG"/>
          </a:p>
        </p:txBody>
      </p:sp>
      <p:sp>
        <p:nvSpPr>
          <p:cNvPr id="5" name="Footer Placeholder 4">
            <a:extLst>
              <a:ext uri="{FF2B5EF4-FFF2-40B4-BE49-F238E27FC236}">
                <a16:creationId xmlns:a16="http://schemas.microsoft.com/office/drawing/2014/main" id="{E0A04DE0-BADD-403D-B382-AC2235360F5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52BE2C-2A6E-426C-A85B-6437CB0CF3FF}"/>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426382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DDC2-B6B8-4C13-B842-4794916244B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88B1CCF-2553-4982-917F-E04752677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E6F28D4-26BA-48BF-B8FD-02561D3F18D9}"/>
              </a:ext>
            </a:extLst>
          </p:cNvPr>
          <p:cNvSpPr>
            <a:spLocks noGrp="1"/>
          </p:cNvSpPr>
          <p:nvPr>
            <p:ph type="dt" sz="half" idx="10"/>
          </p:nvPr>
        </p:nvSpPr>
        <p:spPr/>
        <p:txBody>
          <a:bodyPr/>
          <a:lstStyle/>
          <a:p>
            <a:fld id="{9F564538-1212-4B62-8B0F-7A45752D749F}" type="datetime1">
              <a:rPr lang="en-SG" smtClean="0"/>
              <a:t>8/3/2025</a:t>
            </a:fld>
            <a:endParaRPr lang="en-SG"/>
          </a:p>
        </p:txBody>
      </p:sp>
      <p:sp>
        <p:nvSpPr>
          <p:cNvPr id="5" name="Footer Placeholder 4">
            <a:extLst>
              <a:ext uri="{FF2B5EF4-FFF2-40B4-BE49-F238E27FC236}">
                <a16:creationId xmlns:a16="http://schemas.microsoft.com/office/drawing/2014/main" id="{EA89C022-9BBB-4FB7-B899-4D88C80892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EA6060D-5778-4107-B404-49DE23D3E545}"/>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11555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7C56-6F42-48F3-889C-30C34825F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D2479E88-755E-4E7E-BDB3-659BDDF25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0A1E96-619D-4CBC-8844-9D2832C0F28D}"/>
              </a:ext>
            </a:extLst>
          </p:cNvPr>
          <p:cNvSpPr>
            <a:spLocks noGrp="1"/>
          </p:cNvSpPr>
          <p:nvPr>
            <p:ph type="dt" sz="half" idx="10"/>
          </p:nvPr>
        </p:nvSpPr>
        <p:spPr/>
        <p:txBody>
          <a:bodyPr/>
          <a:lstStyle/>
          <a:p>
            <a:fld id="{832E1EA7-A961-41B6-9335-DC59AA7FBE96}" type="datetime1">
              <a:rPr lang="en-SG" smtClean="0"/>
              <a:t>8/3/2025</a:t>
            </a:fld>
            <a:endParaRPr lang="en-SG"/>
          </a:p>
        </p:txBody>
      </p:sp>
      <p:sp>
        <p:nvSpPr>
          <p:cNvPr id="5" name="Footer Placeholder 4">
            <a:extLst>
              <a:ext uri="{FF2B5EF4-FFF2-40B4-BE49-F238E27FC236}">
                <a16:creationId xmlns:a16="http://schemas.microsoft.com/office/drawing/2014/main" id="{4E6AB2FC-B94A-4939-8019-BC2FD1A6B7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3F30D81-9A65-4EB7-AD4C-91E24CC7628A}"/>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304675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E99C-8F6E-459D-BACC-C0B97524294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3CD43D-FBD7-40AF-9A86-07C25F27F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07FF2AF-6C8A-41E3-8EAC-0847B6091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EDC45C4B-DE71-4CB7-A6B4-9FCE2FC6E5FD}"/>
              </a:ext>
            </a:extLst>
          </p:cNvPr>
          <p:cNvSpPr>
            <a:spLocks noGrp="1"/>
          </p:cNvSpPr>
          <p:nvPr>
            <p:ph type="dt" sz="half" idx="10"/>
          </p:nvPr>
        </p:nvSpPr>
        <p:spPr/>
        <p:txBody>
          <a:bodyPr/>
          <a:lstStyle/>
          <a:p>
            <a:fld id="{CE3D00A3-59B7-4192-A788-D0BD5CDFF0CB}" type="datetime1">
              <a:rPr lang="en-SG" smtClean="0"/>
              <a:t>8/3/2025</a:t>
            </a:fld>
            <a:endParaRPr lang="en-SG"/>
          </a:p>
        </p:txBody>
      </p:sp>
      <p:sp>
        <p:nvSpPr>
          <p:cNvPr id="6" name="Footer Placeholder 5">
            <a:extLst>
              <a:ext uri="{FF2B5EF4-FFF2-40B4-BE49-F238E27FC236}">
                <a16:creationId xmlns:a16="http://schemas.microsoft.com/office/drawing/2014/main" id="{8FCD227D-CBF9-4232-80D9-142190000B4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AB494C5-E525-458E-834C-F4D54EFBE1D1}"/>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69667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B254-E1F4-453F-A959-2681DD986CE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19B378B-EECD-42DC-A23A-A3CE01D1F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555CF-9B9B-417C-BDFB-DFC98C736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20A4D2A-9855-4317-8BC1-B1D82FBB2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A5FC8-451F-4AA0-8515-C40E259D4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714FA1E-A8A8-4D1D-8D22-2643360009C6}"/>
              </a:ext>
            </a:extLst>
          </p:cNvPr>
          <p:cNvSpPr>
            <a:spLocks noGrp="1"/>
          </p:cNvSpPr>
          <p:nvPr>
            <p:ph type="dt" sz="half" idx="10"/>
          </p:nvPr>
        </p:nvSpPr>
        <p:spPr/>
        <p:txBody>
          <a:bodyPr/>
          <a:lstStyle/>
          <a:p>
            <a:fld id="{FF217F58-6CD1-47AA-BAF2-C82B33D44757}" type="datetime1">
              <a:rPr lang="en-SG" smtClean="0"/>
              <a:t>8/3/2025</a:t>
            </a:fld>
            <a:endParaRPr lang="en-SG"/>
          </a:p>
        </p:txBody>
      </p:sp>
      <p:sp>
        <p:nvSpPr>
          <p:cNvPr id="8" name="Footer Placeholder 7">
            <a:extLst>
              <a:ext uri="{FF2B5EF4-FFF2-40B4-BE49-F238E27FC236}">
                <a16:creationId xmlns:a16="http://schemas.microsoft.com/office/drawing/2014/main" id="{5F4DF61A-0C3B-4395-87FA-A244248F4A81}"/>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8B9E2B1-6E35-47E8-B0FE-BBC88C601365}"/>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76871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B8A2-F07C-4FBE-B11B-A258BC79FC9E}"/>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4C841C1-6C7C-469B-B317-DB0C464D91BE}"/>
              </a:ext>
            </a:extLst>
          </p:cNvPr>
          <p:cNvSpPr>
            <a:spLocks noGrp="1"/>
          </p:cNvSpPr>
          <p:nvPr>
            <p:ph type="dt" sz="half" idx="10"/>
          </p:nvPr>
        </p:nvSpPr>
        <p:spPr/>
        <p:txBody>
          <a:bodyPr/>
          <a:lstStyle/>
          <a:p>
            <a:fld id="{63FF18F6-4BA6-425C-8EB1-82A3F9C9C53E}" type="datetime1">
              <a:rPr lang="en-SG" smtClean="0"/>
              <a:t>8/3/2025</a:t>
            </a:fld>
            <a:endParaRPr lang="en-SG"/>
          </a:p>
        </p:txBody>
      </p:sp>
      <p:sp>
        <p:nvSpPr>
          <p:cNvPr id="4" name="Footer Placeholder 3">
            <a:extLst>
              <a:ext uri="{FF2B5EF4-FFF2-40B4-BE49-F238E27FC236}">
                <a16:creationId xmlns:a16="http://schemas.microsoft.com/office/drawing/2014/main" id="{095F6355-EF81-433D-AC5B-95C4277B2BD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8DA24AB-12F8-4785-82E3-CAACD2C6560B}"/>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281442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F437C-9B57-4983-A454-4B5449C8B3D2}"/>
              </a:ext>
            </a:extLst>
          </p:cNvPr>
          <p:cNvSpPr>
            <a:spLocks noGrp="1"/>
          </p:cNvSpPr>
          <p:nvPr>
            <p:ph type="dt" sz="half" idx="10"/>
          </p:nvPr>
        </p:nvSpPr>
        <p:spPr/>
        <p:txBody>
          <a:bodyPr/>
          <a:lstStyle/>
          <a:p>
            <a:fld id="{9A205719-8FC5-42BE-A22C-087CBA858E3C}" type="datetime1">
              <a:rPr lang="en-SG" smtClean="0"/>
              <a:t>8/3/2025</a:t>
            </a:fld>
            <a:endParaRPr lang="en-SG"/>
          </a:p>
        </p:txBody>
      </p:sp>
      <p:sp>
        <p:nvSpPr>
          <p:cNvPr id="3" name="Footer Placeholder 2">
            <a:extLst>
              <a:ext uri="{FF2B5EF4-FFF2-40B4-BE49-F238E27FC236}">
                <a16:creationId xmlns:a16="http://schemas.microsoft.com/office/drawing/2014/main" id="{C8CBE832-3C66-490F-BCA4-A47040D965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249A600-CF73-43EE-A252-2417E402D4D8}"/>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18112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50F4-C386-4AC3-9D27-8FF70F9F1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0386098-CCEC-4136-8750-51B12B192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44AA78E-0EDA-4EAA-8A09-9B69F5370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7DF05-75EA-4019-ADC4-CF2247D6F207}"/>
              </a:ext>
            </a:extLst>
          </p:cNvPr>
          <p:cNvSpPr>
            <a:spLocks noGrp="1"/>
          </p:cNvSpPr>
          <p:nvPr>
            <p:ph type="dt" sz="half" idx="10"/>
          </p:nvPr>
        </p:nvSpPr>
        <p:spPr/>
        <p:txBody>
          <a:bodyPr/>
          <a:lstStyle/>
          <a:p>
            <a:fld id="{2ED229DF-F2C0-4734-8DA0-B94CF2B69832}" type="datetime1">
              <a:rPr lang="en-SG" smtClean="0"/>
              <a:t>8/3/2025</a:t>
            </a:fld>
            <a:endParaRPr lang="en-SG"/>
          </a:p>
        </p:txBody>
      </p:sp>
      <p:sp>
        <p:nvSpPr>
          <p:cNvPr id="6" name="Footer Placeholder 5">
            <a:extLst>
              <a:ext uri="{FF2B5EF4-FFF2-40B4-BE49-F238E27FC236}">
                <a16:creationId xmlns:a16="http://schemas.microsoft.com/office/drawing/2014/main" id="{7C258828-C638-4394-AA55-1FF3CE473F4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62C084C-8E91-4F85-B09F-95110AB6E623}"/>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2055958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FB7-E463-4ECA-9115-CFA69BA71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24C5BFB-995B-439C-97C8-BD1BC413E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9BFD107-FC2B-43DF-BBF6-B7C27CE77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5E59C-9B6A-458B-8FE6-BF30A1B830CB}"/>
              </a:ext>
            </a:extLst>
          </p:cNvPr>
          <p:cNvSpPr>
            <a:spLocks noGrp="1"/>
          </p:cNvSpPr>
          <p:nvPr>
            <p:ph type="dt" sz="half" idx="10"/>
          </p:nvPr>
        </p:nvSpPr>
        <p:spPr/>
        <p:txBody>
          <a:bodyPr/>
          <a:lstStyle/>
          <a:p>
            <a:fld id="{56F8B064-25D6-4B62-8D21-5EDE793D2A02}" type="datetime1">
              <a:rPr lang="en-SG" smtClean="0"/>
              <a:t>8/3/2025</a:t>
            </a:fld>
            <a:endParaRPr lang="en-SG"/>
          </a:p>
        </p:txBody>
      </p:sp>
      <p:sp>
        <p:nvSpPr>
          <p:cNvPr id="6" name="Footer Placeholder 5">
            <a:extLst>
              <a:ext uri="{FF2B5EF4-FFF2-40B4-BE49-F238E27FC236}">
                <a16:creationId xmlns:a16="http://schemas.microsoft.com/office/drawing/2014/main" id="{B7439D50-FDCD-4D34-87BD-D7F0F029CA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3876371-AB5E-42C2-B71A-C1516DACF13A}"/>
              </a:ext>
            </a:extLst>
          </p:cNvPr>
          <p:cNvSpPr>
            <a:spLocks noGrp="1"/>
          </p:cNvSpPr>
          <p:nvPr>
            <p:ph type="sldNum" sz="quarter" idx="12"/>
          </p:nvPr>
        </p:nvSpPr>
        <p:spPr/>
        <p:txBody>
          <a:bodyPr/>
          <a:lstStyle/>
          <a:p>
            <a:fld id="{F835B258-23D4-4563-BF37-259D0F7E4779}" type="slidenum">
              <a:rPr lang="en-SG" smtClean="0"/>
              <a:t>‹#›</a:t>
            </a:fld>
            <a:endParaRPr lang="en-SG"/>
          </a:p>
        </p:txBody>
      </p:sp>
    </p:spTree>
    <p:extLst>
      <p:ext uri="{BB962C8B-B14F-4D97-AF65-F5344CB8AC3E}">
        <p14:creationId xmlns:p14="http://schemas.microsoft.com/office/powerpoint/2010/main" val="390482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F90AA-B36F-4746-870E-EF6E08622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61A5E11-40F4-4E48-AAD8-76FDB5D60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A1BC16-5319-4BD1-8574-F5FF8D574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179CA-D932-40E6-8A7A-2E37C0106A99}" type="datetime1">
              <a:rPr lang="en-SG" smtClean="0"/>
              <a:t>8/3/2025</a:t>
            </a:fld>
            <a:endParaRPr lang="en-SG"/>
          </a:p>
        </p:txBody>
      </p:sp>
      <p:sp>
        <p:nvSpPr>
          <p:cNvPr id="5" name="Footer Placeholder 4">
            <a:extLst>
              <a:ext uri="{FF2B5EF4-FFF2-40B4-BE49-F238E27FC236}">
                <a16:creationId xmlns:a16="http://schemas.microsoft.com/office/drawing/2014/main" id="{C739C798-61F4-4E9B-B03F-587E29431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600FEBB-7EAB-457A-92B7-77D0BF63C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5B258-23D4-4563-BF37-259D0F7E4779}" type="slidenum">
              <a:rPr lang="en-SG" smtClean="0"/>
              <a:t>‹#›</a:t>
            </a:fld>
            <a:endParaRPr lang="en-SG"/>
          </a:p>
        </p:txBody>
      </p:sp>
    </p:spTree>
    <p:extLst>
      <p:ext uri="{BB962C8B-B14F-4D97-AF65-F5344CB8AC3E}">
        <p14:creationId xmlns:p14="http://schemas.microsoft.com/office/powerpoint/2010/main" val="159359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D2B3D0-A7E9-42A0-A2BD-C2FFDD463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3"/>
          <p:cNvSpPr txBox="1"/>
          <p:nvPr/>
        </p:nvSpPr>
        <p:spPr>
          <a:xfrm>
            <a:off x="2743199" y="1180450"/>
            <a:ext cx="7239001" cy="1616725"/>
          </a:xfrm>
          <a:prstGeom prst="rect">
            <a:avLst/>
          </a:prstGeom>
        </p:spPr>
        <p:txBody>
          <a:bodyPr wrap="square" lIns="0" tIns="0" rIns="0" bIns="0" rtlCol="0" anchor="t">
            <a:spAutoFit/>
          </a:bodyPr>
          <a:lstStyle/>
          <a:p>
            <a:pPr algn="ctr">
              <a:lnSpc>
                <a:spcPts val="6533"/>
              </a:lnSpc>
              <a:spcBef>
                <a:spcPct val="0"/>
              </a:spcBef>
            </a:pPr>
            <a:r>
              <a:rPr lang="en-US" sz="4400" b="1" dirty="0">
                <a:solidFill>
                  <a:srgbClr val="322E2D"/>
                </a:solidFill>
                <a:latin typeface="HK Grotesk Bold"/>
                <a:ea typeface="HK Grotesk Bold"/>
                <a:cs typeface="HK Grotesk Bold"/>
                <a:sym typeface="HK Grotesk Bold"/>
              </a:rPr>
              <a:t>Women in Politics &amp; Political Violence Targeted Women</a:t>
            </a:r>
          </a:p>
        </p:txBody>
      </p:sp>
      <p:sp>
        <p:nvSpPr>
          <p:cNvPr id="4" name="TextBox 4"/>
          <p:cNvSpPr txBox="1"/>
          <p:nvPr/>
        </p:nvSpPr>
        <p:spPr>
          <a:xfrm>
            <a:off x="2345528" y="3092240"/>
            <a:ext cx="7500944" cy="3470694"/>
          </a:xfrm>
          <a:prstGeom prst="rect">
            <a:avLst/>
          </a:prstGeom>
        </p:spPr>
        <p:txBody>
          <a:bodyPr lIns="0" tIns="0" rIns="0" bIns="0" rtlCol="0" anchor="t">
            <a:spAutoFit/>
          </a:bodyPr>
          <a:lstStyle/>
          <a:p>
            <a:pPr algn="ctr">
              <a:lnSpc>
                <a:spcPts val="3920"/>
              </a:lnSpc>
              <a:spcBef>
                <a:spcPct val="0"/>
              </a:spcBef>
            </a:pPr>
            <a:r>
              <a:rPr lang="en-US" sz="2800" b="1" dirty="0">
                <a:solidFill>
                  <a:srgbClr val="322E2D"/>
                </a:solidFill>
                <a:latin typeface="HK Grotesk Light"/>
                <a:ea typeface="HK Grotesk Light"/>
                <a:cs typeface="HK Grotesk Light"/>
                <a:sym typeface="HK Grotesk Light"/>
              </a:rPr>
              <a:t>By </a:t>
            </a:r>
          </a:p>
          <a:p>
            <a:pPr algn="ctr">
              <a:lnSpc>
                <a:spcPts val="3920"/>
              </a:lnSpc>
              <a:spcBef>
                <a:spcPct val="0"/>
              </a:spcBef>
            </a:pPr>
            <a:r>
              <a:rPr lang="en-US" sz="2800" b="1" dirty="0">
                <a:solidFill>
                  <a:srgbClr val="322E2D"/>
                </a:solidFill>
                <a:latin typeface="HK Grotesk Light"/>
                <a:ea typeface="HK Grotesk Light"/>
                <a:cs typeface="HK Grotesk Light"/>
                <a:sym typeface="HK Grotesk Light"/>
              </a:rPr>
              <a:t>San Thet Nwe</a:t>
            </a:r>
          </a:p>
          <a:p>
            <a:pPr algn="ctr">
              <a:lnSpc>
                <a:spcPts val="3920"/>
              </a:lnSpc>
              <a:spcBef>
                <a:spcPct val="0"/>
              </a:spcBef>
            </a:pPr>
            <a:r>
              <a:rPr lang="en-US" sz="2800" b="1" dirty="0">
                <a:solidFill>
                  <a:srgbClr val="322E2D"/>
                </a:solidFill>
                <a:latin typeface="HK Grotesk Light"/>
                <a:ea typeface="HK Grotesk Light"/>
                <a:cs typeface="HK Grotesk Light"/>
                <a:sym typeface="HK Grotesk Light"/>
              </a:rPr>
              <a:t>Wut Yee Phyo</a:t>
            </a:r>
          </a:p>
          <a:p>
            <a:pPr algn="ctr">
              <a:lnSpc>
                <a:spcPts val="3920"/>
              </a:lnSpc>
              <a:spcBef>
                <a:spcPct val="0"/>
              </a:spcBef>
            </a:pPr>
            <a:r>
              <a:rPr lang="en-US" sz="2800" b="1" dirty="0">
                <a:solidFill>
                  <a:srgbClr val="322E2D"/>
                </a:solidFill>
                <a:latin typeface="HK Grotesk Light"/>
                <a:ea typeface="HK Grotesk Light"/>
                <a:cs typeface="HK Grotesk Light"/>
                <a:sym typeface="HK Grotesk Light"/>
              </a:rPr>
              <a:t>Khine Zar Lwin</a:t>
            </a:r>
          </a:p>
          <a:p>
            <a:pPr algn="ctr">
              <a:lnSpc>
                <a:spcPts val="3920"/>
              </a:lnSpc>
              <a:spcBef>
                <a:spcPct val="0"/>
              </a:spcBef>
            </a:pPr>
            <a:r>
              <a:rPr lang="en-US" sz="2800" b="1" dirty="0">
                <a:solidFill>
                  <a:srgbClr val="322E2D"/>
                </a:solidFill>
                <a:latin typeface="HK Grotesk Light"/>
                <a:ea typeface="HK Grotesk Light"/>
                <a:cs typeface="HK Grotesk Light"/>
                <a:sym typeface="HK Grotesk Light"/>
              </a:rPr>
              <a:t>Nu Wai Thet</a:t>
            </a:r>
          </a:p>
          <a:p>
            <a:pPr algn="ctr">
              <a:lnSpc>
                <a:spcPts val="3920"/>
              </a:lnSpc>
              <a:spcBef>
                <a:spcPct val="0"/>
              </a:spcBef>
            </a:pPr>
            <a:r>
              <a:rPr lang="en-US" sz="2800" b="1" dirty="0" err="1">
                <a:solidFill>
                  <a:srgbClr val="322E2D"/>
                </a:solidFill>
                <a:latin typeface="HK Grotesk Light"/>
                <a:ea typeface="HK Grotesk Light"/>
                <a:cs typeface="HK Grotesk Light"/>
                <a:sym typeface="HK Grotesk Light"/>
              </a:rPr>
              <a:t>Nuam</a:t>
            </a:r>
            <a:r>
              <a:rPr lang="en-US" sz="2800" b="1" dirty="0">
                <a:solidFill>
                  <a:srgbClr val="322E2D"/>
                </a:solidFill>
                <a:latin typeface="HK Grotesk Light"/>
                <a:ea typeface="HK Grotesk Light"/>
                <a:cs typeface="HK Grotesk Light"/>
                <a:sym typeface="HK Grotesk Light"/>
              </a:rPr>
              <a:t> Man </a:t>
            </a:r>
            <a:r>
              <a:rPr lang="en-US" sz="2800" b="1" dirty="0" err="1">
                <a:solidFill>
                  <a:srgbClr val="322E2D"/>
                </a:solidFill>
                <a:latin typeface="HK Grotesk Light"/>
                <a:ea typeface="HK Grotesk Light"/>
                <a:cs typeface="HK Grotesk Light"/>
                <a:sym typeface="HK Grotesk Light"/>
              </a:rPr>
              <a:t>Cing</a:t>
            </a:r>
            <a:r>
              <a:rPr lang="en-US" sz="2800" b="1" dirty="0">
                <a:solidFill>
                  <a:srgbClr val="322E2D"/>
                </a:solidFill>
                <a:latin typeface="HK Grotesk Light"/>
                <a:ea typeface="HK Grotesk Light"/>
                <a:cs typeface="HK Grotesk Light"/>
                <a:sym typeface="HK Grotesk Light"/>
              </a:rPr>
              <a:t>(Mentor)</a:t>
            </a:r>
          </a:p>
          <a:p>
            <a:pPr algn="ctr">
              <a:lnSpc>
                <a:spcPts val="3920"/>
              </a:lnSpc>
              <a:spcBef>
                <a:spcPct val="0"/>
              </a:spcBef>
            </a:pPr>
            <a:r>
              <a:rPr lang="en-US" sz="2800" b="1" dirty="0" err="1">
                <a:solidFill>
                  <a:srgbClr val="322E2D"/>
                </a:solidFill>
                <a:latin typeface="HK Grotesk Light"/>
                <a:ea typeface="HK Grotesk Light"/>
                <a:cs typeface="HK Grotesk Light"/>
                <a:sym typeface="HK Grotesk Light"/>
              </a:rPr>
              <a:t>Myat</a:t>
            </a:r>
            <a:r>
              <a:rPr lang="en-US" sz="2800" b="1" dirty="0">
                <a:solidFill>
                  <a:srgbClr val="322E2D"/>
                </a:solidFill>
                <a:latin typeface="HK Grotesk Light"/>
                <a:ea typeface="HK Grotesk Light"/>
                <a:cs typeface="HK Grotesk Light"/>
                <a:sym typeface="HK Grotesk Light"/>
              </a:rPr>
              <a:t> Wit Yi(Mentor)</a:t>
            </a:r>
          </a:p>
        </p:txBody>
      </p:sp>
      <p:sp>
        <p:nvSpPr>
          <p:cNvPr id="2" name="Slide Number Placeholder 1">
            <a:extLst>
              <a:ext uri="{FF2B5EF4-FFF2-40B4-BE49-F238E27FC236}">
                <a16:creationId xmlns:a16="http://schemas.microsoft.com/office/drawing/2014/main" id="{08AB62BD-978F-4102-9F4F-DD5B60BEBD1C}"/>
              </a:ext>
            </a:extLst>
          </p:cNvPr>
          <p:cNvSpPr>
            <a:spLocks noGrp="1"/>
          </p:cNvSpPr>
          <p:nvPr>
            <p:ph type="sldNum" sz="quarter" idx="12"/>
          </p:nvPr>
        </p:nvSpPr>
        <p:spPr/>
        <p:txBody>
          <a:bodyPr/>
          <a:lstStyle/>
          <a:p>
            <a:fld id="{F835B258-23D4-4563-BF37-259D0F7E4779}" type="slidenum">
              <a:rPr lang="en-SG" smtClean="0"/>
              <a:t>1</a:t>
            </a:fld>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37" name="Picture 36">
            <a:extLst>
              <a:ext uri="{FF2B5EF4-FFF2-40B4-BE49-F238E27FC236}">
                <a16:creationId xmlns:a16="http://schemas.microsoft.com/office/drawing/2014/main" id="{69634B67-CDD7-4EFF-A17A-B17669F7DA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1600" y="266353"/>
            <a:ext cx="7785478" cy="6325292"/>
          </a:xfrm>
          <a:prstGeom prst="rect">
            <a:avLst/>
          </a:prstGeom>
        </p:spPr>
      </p:pic>
      <p:sp>
        <p:nvSpPr>
          <p:cNvPr id="38" name="TextBox 37">
            <a:extLst>
              <a:ext uri="{FF2B5EF4-FFF2-40B4-BE49-F238E27FC236}">
                <a16:creationId xmlns:a16="http://schemas.microsoft.com/office/drawing/2014/main" id="{B6B02F92-F026-4AC3-9C0D-CF8A5A5426F1}"/>
              </a:ext>
            </a:extLst>
          </p:cNvPr>
          <p:cNvSpPr txBox="1"/>
          <p:nvPr/>
        </p:nvSpPr>
        <p:spPr>
          <a:xfrm>
            <a:off x="203200" y="2321004"/>
            <a:ext cx="3556000" cy="2419509"/>
          </a:xfrm>
          <a:prstGeom prst="rect">
            <a:avLst/>
          </a:prstGeom>
          <a:noFill/>
        </p:spPr>
        <p:txBody>
          <a:bodyPr wrap="square" rtlCol="0">
            <a:spAutoFit/>
          </a:bodyPr>
          <a:lstStyle/>
          <a:p>
            <a:pPr>
              <a:lnSpc>
                <a:spcPct val="120000"/>
              </a:lnSpc>
            </a:pPr>
            <a:r>
              <a:rPr lang="en-US" sz="2133" b="1" dirty="0">
                <a:latin typeface="HK Grotesk" panose="020B0604020202020204" charset="0"/>
              </a:rPr>
              <a:t>Do numerical features, </a:t>
            </a:r>
          </a:p>
          <a:p>
            <a:pPr>
              <a:lnSpc>
                <a:spcPct val="120000"/>
              </a:lnSpc>
            </a:pPr>
            <a:r>
              <a:rPr lang="en-US" sz="2133" b="1" dirty="0">
                <a:latin typeface="HK Grotesk" panose="020B0604020202020204" charset="0"/>
              </a:rPr>
              <a:t>such as population size </a:t>
            </a:r>
          </a:p>
          <a:p>
            <a:pPr>
              <a:lnSpc>
                <a:spcPct val="120000"/>
              </a:lnSpc>
            </a:pPr>
            <a:r>
              <a:rPr lang="en-US" sz="2133" b="1" dirty="0">
                <a:latin typeface="HK Grotesk" panose="020B0604020202020204" charset="0"/>
              </a:rPr>
              <a:t>and total seats, </a:t>
            </a:r>
          </a:p>
          <a:p>
            <a:pPr>
              <a:lnSpc>
                <a:spcPct val="120000"/>
              </a:lnSpc>
            </a:pPr>
            <a:r>
              <a:rPr lang="en-US" sz="2133" b="1" dirty="0">
                <a:latin typeface="HK Grotesk" panose="020B0604020202020204" charset="0"/>
              </a:rPr>
              <a:t>significantly impact women's representation in parliament?</a:t>
            </a:r>
            <a:endParaRPr lang="en-US" sz="2133" b="1" dirty="0">
              <a:solidFill>
                <a:srgbClr val="1C2120"/>
              </a:solidFill>
              <a:latin typeface="HK Grotesk" panose="020B0604020202020204" charset="0"/>
              <a:ea typeface="Poppins Bold"/>
              <a:cs typeface="Poppins Bold"/>
              <a:sym typeface="Poppins Bold"/>
            </a:endParaRPr>
          </a:p>
        </p:txBody>
      </p:sp>
      <p:sp>
        <p:nvSpPr>
          <p:cNvPr id="3" name="Slide Number Placeholder 2">
            <a:extLst>
              <a:ext uri="{FF2B5EF4-FFF2-40B4-BE49-F238E27FC236}">
                <a16:creationId xmlns:a16="http://schemas.microsoft.com/office/drawing/2014/main" id="{463C9B0D-5136-4538-B21A-78CA361E9DB7}"/>
              </a:ext>
            </a:extLst>
          </p:cNvPr>
          <p:cNvSpPr>
            <a:spLocks noGrp="1"/>
          </p:cNvSpPr>
          <p:nvPr>
            <p:ph type="sldNum" sz="quarter" idx="12"/>
          </p:nvPr>
        </p:nvSpPr>
        <p:spPr/>
        <p:txBody>
          <a:bodyPr/>
          <a:lstStyle/>
          <a:p>
            <a:fld id="{F835B258-23D4-4563-BF37-259D0F7E4779}" type="slidenum">
              <a:rPr lang="en-SG" smtClean="0"/>
              <a:t>10</a:t>
            </a:fld>
            <a:endParaRPr lang="en-SG"/>
          </a:p>
        </p:txBody>
      </p:sp>
    </p:spTree>
    <p:extLst>
      <p:ext uri="{BB962C8B-B14F-4D97-AF65-F5344CB8AC3E}">
        <p14:creationId xmlns:p14="http://schemas.microsoft.com/office/powerpoint/2010/main" val="219338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34" name="Picture 33">
            <a:extLst>
              <a:ext uri="{FF2B5EF4-FFF2-40B4-BE49-F238E27FC236}">
                <a16:creationId xmlns:a16="http://schemas.microsoft.com/office/drawing/2014/main" id="{CA61F927-FD52-4EA1-A6E2-460F9E21B5BD}"/>
              </a:ext>
            </a:extLst>
          </p:cNvPr>
          <p:cNvPicPr>
            <a:picLocks noChangeAspect="1"/>
          </p:cNvPicPr>
          <p:nvPr/>
        </p:nvPicPr>
        <p:blipFill>
          <a:blip r:embed="rId5"/>
          <a:stretch>
            <a:fillRect/>
          </a:stretch>
        </p:blipFill>
        <p:spPr>
          <a:xfrm>
            <a:off x="3810000" y="533400"/>
            <a:ext cx="8189572" cy="5864798"/>
          </a:xfrm>
          <a:prstGeom prst="rect">
            <a:avLst/>
          </a:prstGeom>
        </p:spPr>
      </p:pic>
      <p:sp>
        <p:nvSpPr>
          <p:cNvPr id="36" name="TextBox 35">
            <a:extLst>
              <a:ext uri="{FF2B5EF4-FFF2-40B4-BE49-F238E27FC236}">
                <a16:creationId xmlns:a16="http://schemas.microsoft.com/office/drawing/2014/main" id="{789F781A-8611-467C-B502-9481AB294BBC}"/>
              </a:ext>
            </a:extLst>
          </p:cNvPr>
          <p:cNvSpPr txBox="1"/>
          <p:nvPr/>
        </p:nvSpPr>
        <p:spPr>
          <a:xfrm>
            <a:off x="192428" y="2413000"/>
            <a:ext cx="3871572" cy="1405256"/>
          </a:xfrm>
          <a:prstGeom prst="rect">
            <a:avLst/>
          </a:prstGeom>
          <a:noFill/>
        </p:spPr>
        <p:txBody>
          <a:bodyPr wrap="square" rtlCol="0">
            <a:spAutoFit/>
          </a:bodyPr>
          <a:lstStyle/>
          <a:p>
            <a:r>
              <a:rPr lang="en-US" sz="2133" b="1" dirty="0">
                <a:latin typeface="HK Grotesk" panose="020B0604020202020204" charset="0"/>
              </a:rPr>
              <a:t>Which categorical features have the most impact on </a:t>
            </a:r>
          </a:p>
          <a:p>
            <a:r>
              <a:rPr lang="en-US" sz="2133" b="1" dirty="0">
                <a:latin typeface="HK Grotesk" panose="020B0604020202020204" charset="0"/>
              </a:rPr>
              <a:t>women's representation </a:t>
            </a:r>
          </a:p>
          <a:p>
            <a:r>
              <a:rPr lang="en-US" sz="2133" b="1" dirty="0">
                <a:latin typeface="HK Grotesk" panose="020B0604020202020204" charset="0"/>
              </a:rPr>
              <a:t>in parliament?</a:t>
            </a:r>
          </a:p>
        </p:txBody>
      </p:sp>
      <p:sp>
        <p:nvSpPr>
          <p:cNvPr id="3" name="Slide Number Placeholder 2">
            <a:extLst>
              <a:ext uri="{FF2B5EF4-FFF2-40B4-BE49-F238E27FC236}">
                <a16:creationId xmlns:a16="http://schemas.microsoft.com/office/drawing/2014/main" id="{CF41F184-006B-4EEC-8FC2-98D47EC84C40}"/>
              </a:ext>
            </a:extLst>
          </p:cNvPr>
          <p:cNvSpPr>
            <a:spLocks noGrp="1"/>
          </p:cNvSpPr>
          <p:nvPr>
            <p:ph type="sldNum" sz="quarter" idx="12"/>
          </p:nvPr>
        </p:nvSpPr>
        <p:spPr/>
        <p:txBody>
          <a:bodyPr/>
          <a:lstStyle/>
          <a:p>
            <a:fld id="{F835B258-23D4-4563-BF37-259D0F7E4779}" type="slidenum">
              <a:rPr lang="en-SG" smtClean="0"/>
              <a:t>11</a:t>
            </a:fld>
            <a:endParaRPr lang="en-SG"/>
          </a:p>
        </p:txBody>
      </p:sp>
    </p:spTree>
    <p:extLst>
      <p:ext uri="{BB962C8B-B14F-4D97-AF65-F5344CB8AC3E}">
        <p14:creationId xmlns:p14="http://schemas.microsoft.com/office/powerpoint/2010/main" val="290185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32" name="Picture 31">
            <a:extLst>
              <a:ext uri="{FF2B5EF4-FFF2-40B4-BE49-F238E27FC236}">
                <a16:creationId xmlns:a16="http://schemas.microsoft.com/office/drawing/2014/main" id="{7F3A4A55-C2B5-4EFC-BA28-57F30BC3E470}"/>
              </a:ext>
            </a:extLst>
          </p:cNvPr>
          <p:cNvPicPr>
            <a:picLocks noChangeAspect="1"/>
          </p:cNvPicPr>
          <p:nvPr/>
        </p:nvPicPr>
        <p:blipFill>
          <a:blip r:embed="rId5"/>
          <a:stretch>
            <a:fillRect/>
          </a:stretch>
        </p:blipFill>
        <p:spPr>
          <a:xfrm>
            <a:off x="3302000" y="543206"/>
            <a:ext cx="8654367" cy="5730594"/>
          </a:xfrm>
          <a:prstGeom prst="rect">
            <a:avLst/>
          </a:prstGeom>
        </p:spPr>
      </p:pic>
      <p:sp>
        <p:nvSpPr>
          <p:cNvPr id="33" name="TextBox 32">
            <a:extLst>
              <a:ext uri="{FF2B5EF4-FFF2-40B4-BE49-F238E27FC236}">
                <a16:creationId xmlns:a16="http://schemas.microsoft.com/office/drawing/2014/main" id="{C2B5D3BF-09E1-4EDC-8673-C0007ED1FE40}"/>
              </a:ext>
            </a:extLst>
          </p:cNvPr>
          <p:cNvSpPr txBox="1"/>
          <p:nvPr/>
        </p:nvSpPr>
        <p:spPr>
          <a:xfrm>
            <a:off x="304800" y="2624997"/>
            <a:ext cx="3115371" cy="1733488"/>
          </a:xfrm>
          <a:prstGeom prst="rect">
            <a:avLst/>
          </a:prstGeom>
          <a:noFill/>
        </p:spPr>
        <p:txBody>
          <a:bodyPr wrap="square" rtlCol="0">
            <a:spAutoFit/>
          </a:bodyPr>
          <a:lstStyle/>
          <a:p>
            <a:r>
              <a:rPr lang="en-US" sz="2133" b="1" dirty="0">
                <a:latin typeface="HK Grotesk" panose="020B0604020202020204" charset="0"/>
              </a:rPr>
              <a:t>How Does Women’s Representation in Parliament Vary Across Regions(2019-2024)?</a:t>
            </a:r>
            <a:endParaRPr lang="en-US" sz="2133" b="1" dirty="0">
              <a:solidFill>
                <a:srgbClr val="1C2120"/>
              </a:solidFill>
              <a:latin typeface="HK Grotesk" panose="020B0604020202020204" charset="0"/>
              <a:ea typeface="Poppins Bold"/>
              <a:cs typeface="Poppins Bold"/>
              <a:sym typeface="Poppins Bold"/>
            </a:endParaRPr>
          </a:p>
        </p:txBody>
      </p:sp>
      <p:sp>
        <p:nvSpPr>
          <p:cNvPr id="3" name="Slide Number Placeholder 2">
            <a:extLst>
              <a:ext uri="{FF2B5EF4-FFF2-40B4-BE49-F238E27FC236}">
                <a16:creationId xmlns:a16="http://schemas.microsoft.com/office/drawing/2014/main" id="{8C2CD4B0-AFDD-4073-9355-A714BDABB65B}"/>
              </a:ext>
            </a:extLst>
          </p:cNvPr>
          <p:cNvSpPr>
            <a:spLocks noGrp="1"/>
          </p:cNvSpPr>
          <p:nvPr>
            <p:ph type="sldNum" sz="quarter" idx="12"/>
          </p:nvPr>
        </p:nvSpPr>
        <p:spPr/>
        <p:txBody>
          <a:bodyPr/>
          <a:lstStyle/>
          <a:p>
            <a:fld id="{F835B258-23D4-4563-BF37-259D0F7E4779}" type="slidenum">
              <a:rPr lang="en-SG" smtClean="0"/>
              <a:t>12</a:t>
            </a:fld>
            <a:endParaRPr lang="en-SG"/>
          </a:p>
        </p:txBody>
      </p:sp>
    </p:spTree>
    <p:extLst>
      <p:ext uri="{BB962C8B-B14F-4D97-AF65-F5344CB8AC3E}">
        <p14:creationId xmlns:p14="http://schemas.microsoft.com/office/powerpoint/2010/main" val="275194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30" name="Picture 29">
            <a:extLst>
              <a:ext uri="{FF2B5EF4-FFF2-40B4-BE49-F238E27FC236}">
                <a16:creationId xmlns:a16="http://schemas.microsoft.com/office/drawing/2014/main" id="{843F331B-A110-441B-A501-3315F8CCD0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381000"/>
            <a:ext cx="8614274" cy="6096000"/>
          </a:xfrm>
          <a:prstGeom prst="rect">
            <a:avLst/>
          </a:prstGeom>
        </p:spPr>
      </p:pic>
      <p:sp>
        <p:nvSpPr>
          <p:cNvPr id="31" name="TextBox 30">
            <a:extLst>
              <a:ext uri="{FF2B5EF4-FFF2-40B4-BE49-F238E27FC236}">
                <a16:creationId xmlns:a16="http://schemas.microsoft.com/office/drawing/2014/main" id="{37D6E104-8F51-46BF-8B2D-2DA89B5CBEC0}"/>
              </a:ext>
            </a:extLst>
          </p:cNvPr>
          <p:cNvSpPr txBox="1"/>
          <p:nvPr/>
        </p:nvSpPr>
        <p:spPr>
          <a:xfrm>
            <a:off x="101600" y="2472930"/>
            <a:ext cx="3454577" cy="1965795"/>
          </a:xfrm>
          <a:prstGeom prst="rect">
            <a:avLst/>
          </a:prstGeom>
          <a:noFill/>
        </p:spPr>
        <p:txBody>
          <a:bodyPr wrap="square" rtlCol="0">
            <a:spAutoFit/>
          </a:bodyPr>
          <a:lstStyle/>
          <a:p>
            <a:pPr>
              <a:lnSpc>
                <a:spcPct val="120000"/>
              </a:lnSpc>
            </a:pPr>
            <a:r>
              <a:rPr lang="en-US" sz="2067" b="1" dirty="0">
                <a:latin typeface="HK Grotesk" panose="020B0604020202020204" charset="0"/>
              </a:rPr>
              <a:t>How does the presence of a gender quota impact </a:t>
            </a:r>
          </a:p>
          <a:p>
            <a:pPr>
              <a:lnSpc>
                <a:spcPct val="120000"/>
              </a:lnSpc>
            </a:pPr>
            <a:r>
              <a:rPr lang="en-US" sz="2067" b="1" dirty="0">
                <a:latin typeface="HK Grotesk" panose="020B0604020202020204" charset="0"/>
              </a:rPr>
              <a:t>women's representation </a:t>
            </a:r>
          </a:p>
          <a:p>
            <a:pPr>
              <a:lnSpc>
                <a:spcPct val="120000"/>
              </a:lnSpc>
            </a:pPr>
            <a:r>
              <a:rPr lang="en-US" sz="2067" b="1" dirty="0">
                <a:latin typeface="HK Grotesk" panose="020B0604020202020204" charset="0"/>
              </a:rPr>
              <a:t>in parliament across </a:t>
            </a:r>
          </a:p>
          <a:p>
            <a:pPr>
              <a:lnSpc>
                <a:spcPct val="120000"/>
              </a:lnSpc>
            </a:pPr>
            <a:r>
              <a:rPr lang="en-US" sz="2067" b="1" dirty="0">
                <a:latin typeface="HK Grotesk" panose="020B0604020202020204" charset="0"/>
              </a:rPr>
              <a:t>different regions?</a:t>
            </a:r>
            <a:endParaRPr lang="en-US" sz="2067" b="1" dirty="0">
              <a:solidFill>
                <a:srgbClr val="1C2120"/>
              </a:solidFill>
              <a:latin typeface="HK Grotesk" panose="020B0604020202020204" charset="0"/>
              <a:ea typeface="Poppins Bold"/>
              <a:cs typeface="Poppins Bold"/>
              <a:sym typeface="Poppins Bold"/>
            </a:endParaRPr>
          </a:p>
        </p:txBody>
      </p:sp>
      <p:sp>
        <p:nvSpPr>
          <p:cNvPr id="3" name="Slide Number Placeholder 2">
            <a:extLst>
              <a:ext uri="{FF2B5EF4-FFF2-40B4-BE49-F238E27FC236}">
                <a16:creationId xmlns:a16="http://schemas.microsoft.com/office/drawing/2014/main" id="{5535D4E3-0A43-4DAE-A9EC-945502B99ECE}"/>
              </a:ext>
            </a:extLst>
          </p:cNvPr>
          <p:cNvSpPr>
            <a:spLocks noGrp="1"/>
          </p:cNvSpPr>
          <p:nvPr>
            <p:ph type="sldNum" sz="quarter" idx="12"/>
          </p:nvPr>
        </p:nvSpPr>
        <p:spPr/>
        <p:txBody>
          <a:bodyPr/>
          <a:lstStyle/>
          <a:p>
            <a:fld id="{F835B258-23D4-4563-BF37-259D0F7E4779}" type="slidenum">
              <a:rPr lang="en-SG" smtClean="0"/>
              <a:t>13</a:t>
            </a:fld>
            <a:endParaRPr lang="en-SG"/>
          </a:p>
        </p:txBody>
      </p:sp>
    </p:spTree>
    <p:extLst>
      <p:ext uri="{BB962C8B-B14F-4D97-AF65-F5344CB8AC3E}">
        <p14:creationId xmlns:p14="http://schemas.microsoft.com/office/powerpoint/2010/main" val="77058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28" name="Picture 27">
            <a:extLst>
              <a:ext uri="{FF2B5EF4-FFF2-40B4-BE49-F238E27FC236}">
                <a16:creationId xmlns:a16="http://schemas.microsoft.com/office/drawing/2014/main" id="{68353D4C-867F-430C-804D-3D55DA91CE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1893" y="279400"/>
            <a:ext cx="9034761" cy="6248400"/>
          </a:xfrm>
          <a:prstGeom prst="rect">
            <a:avLst/>
          </a:prstGeom>
        </p:spPr>
      </p:pic>
      <p:sp>
        <p:nvSpPr>
          <p:cNvPr id="29" name="TextBox 28">
            <a:extLst>
              <a:ext uri="{FF2B5EF4-FFF2-40B4-BE49-F238E27FC236}">
                <a16:creationId xmlns:a16="http://schemas.microsoft.com/office/drawing/2014/main" id="{6C256840-4804-45F2-8807-6E8FEDC8ECDB}"/>
              </a:ext>
            </a:extLst>
          </p:cNvPr>
          <p:cNvSpPr txBox="1"/>
          <p:nvPr/>
        </p:nvSpPr>
        <p:spPr>
          <a:xfrm>
            <a:off x="152401" y="2209801"/>
            <a:ext cx="3301999" cy="2201308"/>
          </a:xfrm>
          <a:prstGeom prst="rect">
            <a:avLst/>
          </a:prstGeom>
          <a:noFill/>
        </p:spPr>
        <p:txBody>
          <a:bodyPr wrap="square" rtlCol="0">
            <a:spAutoFit/>
          </a:bodyPr>
          <a:lstStyle/>
          <a:p>
            <a:pPr>
              <a:lnSpc>
                <a:spcPct val="120000"/>
              </a:lnSpc>
            </a:pPr>
            <a:r>
              <a:rPr lang="en-US" sz="1933" b="1" dirty="0">
                <a:latin typeface="HK Grotesk" panose="020B0604020202020204" charset="0"/>
              </a:rPr>
              <a:t>Does the structure of </a:t>
            </a:r>
          </a:p>
          <a:p>
            <a:pPr>
              <a:lnSpc>
                <a:spcPct val="120000"/>
              </a:lnSpc>
            </a:pPr>
            <a:r>
              <a:rPr lang="en-US" sz="1933" b="1" dirty="0">
                <a:latin typeface="HK Grotesk" panose="020B0604020202020204" charset="0"/>
              </a:rPr>
              <a:t>parliament (unicameral vs. bicameral) impact </a:t>
            </a:r>
          </a:p>
          <a:p>
            <a:pPr>
              <a:lnSpc>
                <a:spcPct val="120000"/>
              </a:lnSpc>
            </a:pPr>
            <a:r>
              <a:rPr lang="en-US" sz="1933" b="1" dirty="0">
                <a:latin typeface="HK Grotesk" panose="020B0604020202020204" charset="0"/>
              </a:rPr>
              <a:t>women's representation </a:t>
            </a:r>
          </a:p>
          <a:p>
            <a:pPr>
              <a:lnSpc>
                <a:spcPct val="120000"/>
              </a:lnSpc>
            </a:pPr>
            <a:r>
              <a:rPr lang="en-US" sz="1933" b="1" dirty="0">
                <a:latin typeface="HK Grotesk" panose="020B0604020202020204" charset="0"/>
              </a:rPr>
              <a:t>in parliament across different regions?</a:t>
            </a:r>
            <a:endParaRPr lang="en-US" sz="1933" b="1" dirty="0">
              <a:solidFill>
                <a:srgbClr val="1C2120"/>
              </a:solidFill>
              <a:latin typeface="HK Grotesk" panose="020B0604020202020204" charset="0"/>
              <a:ea typeface="Poppins Bold"/>
              <a:cs typeface="Poppins Bold"/>
              <a:sym typeface="Poppins Bold"/>
            </a:endParaRPr>
          </a:p>
        </p:txBody>
      </p:sp>
      <p:sp>
        <p:nvSpPr>
          <p:cNvPr id="3" name="Slide Number Placeholder 2">
            <a:extLst>
              <a:ext uri="{FF2B5EF4-FFF2-40B4-BE49-F238E27FC236}">
                <a16:creationId xmlns:a16="http://schemas.microsoft.com/office/drawing/2014/main" id="{6984081B-B6AA-44A9-B18D-FF9FB8B1B2CD}"/>
              </a:ext>
            </a:extLst>
          </p:cNvPr>
          <p:cNvSpPr>
            <a:spLocks noGrp="1"/>
          </p:cNvSpPr>
          <p:nvPr>
            <p:ph type="sldNum" sz="quarter" idx="12"/>
          </p:nvPr>
        </p:nvSpPr>
        <p:spPr/>
        <p:txBody>
          <a:bodyPr/>
          <a:lstStyle/>
          <a:p>
            <a:fld id="{F835B258-23D4-4563-BF37-259D0F7E4779}" type="slidenum">
              <a:rPr lang="en-SG" smtClean="0"/>
              <a:t>14</a:t>
            </a:fld>
            <a:endParaRPr lang="en-SG"/>
          </a:p>
        </p:txBody>
      </p:sp>
    </p:spTree>
    <p:extLst>
      <p:ext uri="{BB962C8B-B14F-4D97-AF65-F5344CB8AC3E}">
        <p14:creationId xmlns:p14="http://schemas.microsoft.com/office/powerpoint/2010/main" val="283738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26" name="Picture 25">
            <a:extLst>
              <a:ext uri="{FF2B5EF4-FFF2-40B4-BE49-F238E27FC236}">
                <a16:creationId xmlns:a16="http://schemas.microsoft.com/office/drawing/2014/main" id="{5D5DAAE6-6B84-49DB-A38E-7763731A38FE}"/>
              </a:ext>
            </a:extLst>
          </p:cNvPr>
          <p:cNvPicPr>
            <a:picLocks noChangeAspect="1"/>
          </p:cNvPicPr>
          <p:nvPr/>
        </p:nvPicPr>
        <p:blipFill>
          <a:blip r:embed="rId5"/>
          <a:stretch>
            <a:fillRect/>
          </a:stretch>
        </p:blipFill>
        <p:spPr>
          <a:xfrm>
            <a:off x="4165601" y="228600"/>
            <a:ext cx="7845056" cy="6502400"/>
          </a:xfrm>
          <a:prstGeom prst="rect">
            <a:avLst/>
          </a:prstGeom>
        </p:spPr>
      </p:pic>
      <p:sp>
        <p:nvSpPr>
          <p:cNvPr id="27" name="TextBox 26">
            <a:extLst>
              <a:ext uri="{FF2B5EF4-FFF2-40B4-BE49-F238E27FC236}">
                <a16:creationId xmlns:a16="http://schemas.microsoft.com/office/drawing/2014/main" id="{A0845ED9-EB04-41C3-A7F9-AD8B34A4E4BE}"/>
              </a:ext>
            </a:extLst>
          </p:cNvPr>
          <p:cNvSpPr txBox="1"/>
          <p:nvPr/>
        </p:nvSpPr>
        <p:spPr>
          <a:xfrm>
            <a:off x="101600" y="2460665"/>
            <a:ext cx="4318000" cy="1508618"/>
          </a:xfrm>
          <a:prstGeom prst="rect">
            <a:avLst/>
          </a:prstGeom>
          <a:noFill/>
        </p:spPr>
        <p:txBody>
          <a:bodyPr wrap="square" rtlCol="0">
            <a:spAutoFit/>
          </a:bodyPr>
          <a:lstStyle/>
          <a:p>
            <a:pPr>
              <a:lnSpc>
                <a:spcPct val="110000"/>
              </a:lnSpc>
            </a:pPr>
            <a:r>
              <a:rPr lang="en-US" sz="2133" b="1" dirty="0">
                <a:latin typeface="HK Grotesk" panose="020B0604020202020204" charset="0"/>
              </a:rPr>
              <a:t>How Has the Political System Influenced Women’s Representation in Parliament </a:t>
            </a:r>
          </a:p>
          <a:p>
            <a:pPr>
              <a:lnSpc>
                <a:spcPct val="110000"/>
              </a:lnSpc>
            </a:pPr>
            <a:r>
              <a:rPr lang="en-US" sz="2133" b="1" dirty="0">
                <a:latin typeface="HK Grotesk" panose="020B0604020202020204" charset="0"/>
              </a:rPr>
              <a:t>(2019-2024)?</a:t>
            </a:r>
            <a:endParaRPr lang="en-US" sz="2133" b="1" dirty="0">
              <a:solidFill>
                <a:srgbClr val="1C2120"/>
              </a:solidFill>
              <a:latin typeface="HK Grotesk" panose="020B0604020202020204" charset="0"/>
              <a:ea typeface="Poppins Bold"/>
              <a:cs typeface="Poppins Bold"/>
              <a:sym typeface="Poppins Bold"/>
            </a:endParaRPr>
          </a:p>
        </p:txBody>
      </p:sp>
      <p:sp>
        <p:nvSpPr>
          <p:cNvPr id="3" name="Slide Number Placeholder 2">
            <a:extLst>
              <a:ext uri="{FF2B5EF4-FFF2-40B4-BE49-F238E27FC236}">
                <a16:creationId xmlns:a16="http://schemas.microsoft.com/office/drawing/2014/main" id="{E5DA03E8-97D5-4532-815C-FCA889670A4F}"/>
              </a:ext>
            </a:extLst>
          </p:cNvPr>
          <p:cNvSpPr>
            <a:spLocks noGrp="1"/>
          </p:cNvSpPr>
          <p:nvPr>
            <p:ph type="sldNum" sz="quarter" idx="12"/>
          </p:nvPr>
        </p:nvSpPr>
        <p:spPr/>
        <p:txBody>
          <a:bodyPr/>
          <a:lstStyle/>
          <a:p>
            <a:fld id="{F835B258-23D4-4563-BF37-259D0F7E4779}" type="slidenum">
              <a:rPr lang="en-SG" smtClean="0"/>
              <a:t>15</a:t>
            </a:fld>
            <a:endParaRPr lang="en-SG"/>
          </a:p>
        </p:txBody>
      </p:sp>
    </p:spTree>
    <p:extLst>
      <p:ext uri="{BB962C8B-B14F-4D97-AF65-F5344CB8AC3E}">
        <p14:creationId xmlns:p14="http://schemas.microsoft.com/office/powerpoint/2010/main" val="146797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24" name="Picture 23">
            <a:extLst>
              <a:ext uri="{FF2B5EF4-FFF2-40B4-BE49-F238E27FC236}">
                <a16:creationId xmlns:a16="http://schemas.microsoft.com/office/drawing/2014/main" id="{42E7FDE2-E000-4202-ABE8-2CF9DF0F6D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736600"/>
            <a:ext cx="8991600" cy="5355373"/>
          </a:xfrm>
          <a:prstGeom prst="rect">
            <a:avLst/>
          </a:prstGeom>
        </p:spPr>
      </p:pic>
      <p:sp>
        <p:nvSpPr>
          <p:cNvPr id="25" name="TextBox 24">
            <a:extLst>
              <a:ext uri="{FF2B5EF4-FFF2-40B4-BE49-F238E27FC236}">
                <a16:creationId xmlns:a16="http://schemas.microsoft.com/office/drawing/2014/main" id="{AC439473-85E8-41B5-BFD0-4AC930CE0FE5}"/>
              </a:ext>
            </a:extLst>
          </p:cNvPr>
          <p:cNvSpPr txBox="1"/>
          <p:nvPr/>
        </p:nvSpPr>
        <p:spPr>
          <a:xfrm>
            <a:off x="438729" y="1961931"/>
            <a:ext cx="2761671" cy="2389950"/>
          </a:xfrm>
          <a:prstGeom prst="rect">
            <a:avLst/>
          </a:prstGeom>
          <a:noFill/>
        </p:spPr>
        <p:txBody>
          <a:bodyPr wrap="square" rtlCol="0">
            <a:spAutoFit/>
          </a:bodyPr>
          <a:lstStyle/>
          <a:p>
            <a:r>
              <a:rPr lang="en-US" sz="2133" b="1" dirty="0">
                <a:latin typeface="HK Grotesk" panose="020B0604020202020204" charset="0"/>
              </a:rPr>
              <a:t>What factors most significantly </a:t>
            </a:r>
          </a:p>
          <a:p>
            <a:r>
              <a:rPr lang="en-US" sz="2133" b="1" dirty="0">
                <a:latin typeface="HK Grotesk" panose="020B0604020202020204" charset="0"/>
              </a:rPr>
              <a:t>influence women's representation </a:t>
            </a:r>
          </a:p>
          <a:p>
            <a:r>
              <a:rPr lang="en-US" sz="2133" b="1" dirty="0">
                <a:latin typeface="HK Grotesk" panose="020B0604020202020204" charset="0"/>
              </a:rPr>
              <a:t>in the top and bottom 5 countries?</a:t>
            </a:r>
            <a:endParaRPr lang="en-US" sz="2133" b="1" dirty="0">
              <a:solidFill>
                <a:srgbClr val="1C2120"/>
              </a:solidFill>
              <a:latin typeface="HK Grotesk" panose="020B0604020202020204" charset="0"/>
              <a:ea typeface="Poppins Bold"/>
              <a:cs typeface="Poppins Bold"/>
              <a:sym typeface="Poppins Bold"/>
            </a:endParaRPr>
          </a:p>
        </p:txBody>
      </p:sp>
      <p:sp>
        <p:nvSpPr>
          <p:cNvPr id="3" name="Slide Number Placeholder 2">
            <a:extLst>
              <a:ext uri="{FF2B5EF4-FFF2-40B4-BE49-F238E27FC236}">
                <a16:creationId xmlns:a16="http://schemas.microsoft.com/office/drawing/2014/main" id="{22F4C780-BCC5-495D-AD82-073CE3A11858}"/>
              </a:ext>
            </a:extLst>
          </p:cNvPr>
          <p:cNvSpPr>
            <a:spLocks noGrp="1"/>
          </p:cNvSpPr>
          <p:nvPr>
            <p:ph type="sldNum" sz="quarter" idx="12"/>
          </p:nvPr>
        </p:nvSpPr>
        <p:spPr/>
        <p:txBody>
          <a:bodyPr/>
          <a:lstStyle/>
          <a:p>
            <a:fld id="{F835B258-23D4-4563-BF37-259D0F7E4779}" type="slidenum">
              <a:rPr lang="en-SG" smtClean="0"/>
              <a:t>16</a:t>
            </a:fld>
            <a:endParaRPr lang="en-SG"/>
          </a:p>
        </p:txBody>
      </p:sp>
    </p:spTree>
    <p:extLst>
      <p:ext uri="{BB962C8B-B14F-4D97-AF65-F5344CB8AC3E}">
        <p14:creationId xmlns:p14="http://schemas.microsoft.com/office/powerpoint/2010/main" val="308748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4">
            <a:alphaModFix/>
          </a:blip>
          <a:stretch>
            <a:fillRect/>
          </a:stretch>
        </p:blipFill>
        <p:spPr>
          <a:xfrm>
            <a:off x="230909" y="1295400"/>
            <a:ext cx="728619" cy="704000"/>
          </a:xfrm>
          <a:prstGeom prst="rect">
            <a:avLst/>
          </a:prstGeom>
          <a:noFill/>
          <a:ln>
            <a:noFill/>
          </a:ln>
        </p:spPr>
      </p:pic>
      <p:pic>
        <p:nvPicPr>
          <p:cNvPr id="22" name="Picture 21">
            <a:extLst>
              <a:ext uri="{FF2B5EF4-FFF2-40B4-BE49-F238E27FC236}">
                <a16:creationId xmlns:a16="http://schemas.microsoft.com/office/drawing/2014/main" id="{E8EE82A3-9BD4-4E7B-9A3D-6F1B56CF65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279400"/>
            <a:ext cx="8425273" cy="6244075"/>
          </a:xfrm>
          <a:prstGeom prst="rect">
            <a:avLst/>
          </a:prstGeom>
        </p:spPr>
      </p:pic>
      <p:sp>
        <p:nvSpPr>
          <p:cNvPr id="23" name="TextBox 22">
            <a:extLst>
              <a:ext uri="{FF2B5EF4-FFF2-40B4-BE49-F238E27FC236}">
                <a16:creationId xmlns:a16="http://schemas.microsoft.com/office/drawing/2014/main" id="{00E996BB-58A2-4E61-A2C2-74D2BEEB3B35}"/>
              </a:ext>
            </a:extLst>
          </p:cNvPr>
          <p:cNvSpPr txBox="1"/>
          <p:nvPr/>
        </p:nvSpPr>
        <p:spPr>
          <a:xfrm>
            <a:off x="147054" y="2667000"/>
            <a:ext cx="3657599" cy="1733488"/>
          </a:xfrm>
          <a:prstGeom prst="rect">
            <a:avLst/>
          </a:prstGeom>
          <a:noFill/>
        </p:spPr>
        <p:txBody>
          <a:bodyPr wrap="square" rtlCol="0">
            <a:spAutoFit/>
          </a:bodyPr>
          <a:lstStyle/>
          <a:p>
            <a:r>
              <a:rPr lang="en-US" sz="2133" b="1" dirty="0">
                <a:latin typeface="HK Grotesk" panose="020B0604020202020204" charset="0"/>
              </a:rPr>
              <a:t>How has women's representation in the lower chamber of parliament changed over time across different regions?</a:t>
            </a:r>
            <a:endParaRPr lang="en-US" sz="2133" b="1" dirty="0">
              <a:solidFill>
                <a:srgbClr val="1C2120"/>
              </a:solidFill>
              <a:latin typeface="HK Grotesk" panose="020B0604020202020204" charset="0"/>
              <a:ea typeface="Poppins Bold"/>
              <a:cs typeface="Poppins Bold"/>
              <a:sym typeface="Poppins Bold"/>
            </a:endParaRPr>
          </a:p>
        </p:txBody>
      </p:sp>
      <p:sp>
        <p:nvSpPr>
          <p:cNvPr id="3" name="Slide Number Placeholder 2">
            <a:extLst>
              <a:ext uri="{FF2B5EF4-FFF2-40B4-BE49-F238E27FC236}">
                <a16:creationId xmlns:a16="http://schemas.microsoft.com/office/drawing/2014/main" id="{C42BBF0B-7F78-4395-A2E9-ADBB2AD3FB62}"/>
              </a:ext>
            </a:extLst>
          </p:cNvPr>
          <p:cNvSpPr>
            <a:spLocks noGrp="1"/>
          </p:cNvSpPr>
          <p:nvPr>
            <p:ph type="sldNum" sz="quarter" idx="12"/>
          </p:nvPr>
        </p:nvSpPr>
        <p:spPr/>
        <p:txBody>
          <a:bodyPr/>
          <a:lstStyle/>
          <a:p>
            <a:fld id="{F835B258-23D4-4563-BF37-259D0F7E4779}" type="slidenum">
              <a:rPr lang="en-SG" smtClean="0"/>
              <a:t>17</a:t>
            </a:fld>
            <a:endParaRPr lang="en-SG"/>
          </a:p>
        </p:txBody>
      </p:sp>
    </p:spTree>
    <p:extLst>
      <p:ext uri="{BB962C8B-B14F-4D97-AF65-F5344CB8AC3E}">
        <p14:creationId xmlns:p14="http://schemas.microsoft.com/office/powerpoint/2010/main" val="295349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9" name="Picture 18">
            <a:extLst>
              <a:ext uri="{FF2B5EF4-FFF2-40B4-BE49-F238E27FC236}">
                <a16:creationId xmlns:a16="http://schemas.microsoft.com/office/drawing/2014/main" id="{9BCBA62C-B212-4D39-A781-07730EDD7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6388" y="431800"/>
            <a:ext cx="9121612" cy="6146800"/>
          </a:xfrm>
          <a:prstGeom prst="rect">
            <a:avLst/>
          </a:prstGeom>
        </p:spPr>
      </p:pic>
      <p:sp>
        <p:nvSpPr>
          <p:cNvPr id="20" name="TextBox 19">
            <a:extLst>
              <a:ext uri="{FF2B5EF4-FFF2-40B4-BE49-F238E27FC236}">
                <a16:creationId xmlns:a16="http://schemas.microsoft.com/office/drawing/2014/main" id="{7F61ED56-4931-427A-B3C8-27A611AE7C72}"/>
              </a:ext>
            </a:extLst>
          </p:cNvPr>
          <p:cNvSpPr txBox="1"/>
          <p:nvPr/>
        </p:nvSpPr>
        <p:spPr>
          <a:xfrm>
            <a:off x="230909" y="2108200"/>
            <a:ext cx="2563091" cy="2061718"/>
          </a:xfrm>
          <a:prstGeom prst="rect">
            <a:avLst/>
          </a:prstGeom>
          <a:noFill/>
        </p:spPr>
        <p:txBody>
          <a:bodyPr wrap="square" rtlCol="0">
            <a:spAutoFit/>
          </a:bodyPr>
          <a:lstStyle/>
          <a:p>
            <a:r>
              <a:rPr lang="en-US" sz="2133" b="1" dirty="0">
                <a:latin typeface="HK Grotesk" panose="020B0604020202020204" charset="0"/>
              </a:rPr>
              <a:t>How do countries cluster based on </a:t>
            </a:r>
          </a:p>
          <a:p>
            <a:r>
              <a:rPr lang="en-US" sz="2133" b="1" dirty="0">
                <a:latin typeface="HK Grotesk" panose="020B0604020202020204" charset="0"/>
              </a:rPr>
              <a:t>women's representation </a:t>
            </a:r>
          </a:p>
          <a:p>
            <a:r>
              <a:rPr lang="en-US" sz="2133" b="1" dirty="0">
                <a:latin typeface="HK Grotesk" panose="020B0604020202020204" charset="0"/>
              </a:rPr>
              <a:t>in parliament and population size?</a:t>
            </a:r>
            <a:endParaRPr lang="en-US" sz="2133" b="1" dirty="0">
              <a:solidFill>
                <a:srgbClr val="1C2120"/>
              </a:solidFill>
              <a:latin typeface="HK Grotesk" panose="020B0604020202020204" charset="0"/>
              <a:ea typeface="Poppins Bold"/>
              <a:cs typeface="Poppins Bold"/>
              <a:sym typeface="Poppins Bold"/>
            </a:endParaRPr>
          </a:p>
        </p:txBody>
      </p:sp>
      <p:pic>
        <p:nvPicPr>
          <p:cNvPr id="21" name="Google Shape;249;g32bb97a7ed1_0_4">
            <a:extLst>
              <a:ext uri="{FF2B5EF4-FFF2-40B4-BE49-F238E27FC236}">
                <a16:creationId xmlns:a16="http://schemas.microsoft.com/office/drawing/2014/main" id="{18E7D72D-E305-40B1-978E-A232697B34CF}"/>
              </a:ext>
            </a:extLst>
          </p:cNvPr>
          <p:cNvPicPr preferRelativeResize="0"/>
          <p:nvPr/>
        </p:nvPicPr>
        <p:blipFill>
          <a:blip r:embed="rId5">
            <a:alphaModFix/>
          </a:blip>
          <a:stretch>
            <a:fillRect/>
          </a:stretch>
        </p:blipFill>
        <p:spPr>
          <a:xfrm>
            <a:off x="230909" y="1295400"/>
            <a:ext cx="728619" cy="704000"/>
          </a:xfrm>
          <a:prstGeom prst="rect">
            <a:avLst/>
          </a:prstGeom>
          <a:noFill/>
          <a:ln>
            <a:noFill/>
          </a:ln>
        </p:spPr>
      </p:pic>
      <p:sp>
        <p:nvSpPr>
          <p:cNvPr id="3" name="Slide Number Placeholder 2">
            <a:extLst>
              <a:ext uri="{FF2B5EF4-FFF2-40B4-BE49-F238E27FC236}">
                <a16:creationId xmlns:a16="http://schemas.microsoft.com/office/drawing/2014/main" id="{E73C423D-AC31-4E36-92D0-E0B951D840B5}"/>
              </a:ext>
            </a:extLst>
          </p:cNvPr>
          <p:cNvSpPr>
            <a:spLocks noGrp="1"/>
          </p:cNvSpPr>
          <p:nvPr>
            <p:ph type="sldNum" sz="quarter" idx="12"/>
          </p:nvPr>
        </p:nvSpPr>
        <p:spPr/>
        <p:txBody>
          <a:bodyPr/>
          <a:lstStyle/>
          <a:p>
            <a:fld id="{F835B258-23D4-4563-BF37-259D0F7E4779}" type="slidenum">
              <a:rPr lang="en-SG" smtClean="0"/>
              <a:t>18</a:t>
            </a:fld>
            <a:endParaRPr lang="en-SG"/>
          </a:p>
        </p:txBody>
      </p:sp>
    </p:spTree>
    <p:extLst>
      <p:ext uri="{BB962C8B-B14F-4D97-AF65-F5344CB8AC3E}">
        <p14:creationId xmlns:p14="http://schemas.microsoft.com/office/powerpoint/2010/main" val="3392098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7" name="Table 16">
            <a:extLst>
              <a:ext uri="{FF2B5EF4-FFF2-40B4-BE49-F238E27FC236}">
                <a16:creationId xmlns:a16="http://schemas.microsoft.com/office/drawing/2014/main" id="{2C3C7603-29E0-43C7-8E4C-A4DB7DB7E1BF}"/>
              </a:ext>
            </a:extLst>
          </p:cNvPr>
          <p:cNvGraphicFramePr>
            <a:graphicFrameLocks noGrp="1"/>
          </p:cNvGraphicFramePr>
          <p:nvPr/>
        </p:nvGraphicFramePr>
        <p:xfrm>
          <a:off x="819150" y="1193800"/>
          <a:ext cx="10553700" cy="5130801"/>
        </p:xfrm>
        <a:graphic>
          <a:graphicData uri="http://schemas.openxmlformats.org/drawingml/2006/table">
            <a:tbl>
              <a:tblPr firstRow="1" bandRow="1">
                <a:tableStyleId>{5C22544A-7EE6-4342-B048-85BDC9FD1C3A}</a:tableStyleId>
              </a:tblPr>
              <a:tblGrid>
                <a:gridCol w="1897586">
                  <a:extLst>
                    <a:ext uri="{9D8B030D-6E8A-4147-A177-3AD203B41FA5}">
                      <a16:colId xmlns:a16="http://schemas.microsoft.com/office/drawing/2014/main" val="2391897457"/>
                    </a:ext>
                  </a:extLst>
                </a:gridCol>
                <a:gridCol w="2443468">
                  <a:extLst>
                    <a:ext uri="{9D8B030D-6E8A-4147-A177-3AD203B41FA5}">
                      <a16:colId xmlns:a16="http://schemas.microsoft.com/office/drawing/2014/main" val="2349867047"/>
                    </a:ext>
                  </a:extLst>
                </a:gridCol>
                <a:gridCol w="1800437">
                  <a:extLst>
                    <a:ext uri="{9D8B030D-6E8A-4147-A177-3AD203B41FA5}">
                      <a16:colId xmlns:a16="http://schemas.microsoft.com/office/drawing/2014/main" val="515446999"/>
                    </a:ext>
                  </a:extLst>
                </a:gridCol>
                <a:gridCol w="2301469">
                  <a:extLst>
                    <a:ext uri="{9D8B030D-6E8A-4147-A177-3AD203B41FA5}">
                      <a16:colId xmlns:a16="http://schemas.microsoft.com/office/drawing/2014/main" val="805913636"/>
                    </a:ext>
                  </a:extLst>
                </a:gridCol>
                <a:gridCol w="2110740">
                  <a:extLst>
                    <a:ext uri="{9D8B030D-6E8A-4147-A177-3AD203B41FA5}">
                      <a16:colId xmlns:a16="http://schemas.microsoft.com/office/drawing/2014/main" val="661934009"/>
                    </a:ext>
                  </a:extLst>
                </a:gridCol>
              </a:tblGrid>
              <a:tr h="1026682">
                <a:tc>
                  <a:txBody>
                    <a:bodyPr/>
                    <a:lstStyle/>
                    <a:p>
                      <a:pPr algn="ctr"/>
                      <a:r>
                        <a:rPr lang="en-US" sz="1600" b="1" dirty="0">
                          <a:solidFill>
                            <a:schemeClr val="bg1"/>
                          </a:solidFill>
                          <a:latin typeface="HK Grotesk" panose="020B0604020202020204" charset="0"/>
                        </a:rPr>
                        <a:t>Cluster</a:t>
                      </a:r>
                      <a:endParaRPr lang="en-US" sz="1600" dirty="0">
                        <a:solidFill>
                          <a:schemeClr val="bg1"/>
                        </a:solidFill>
                        <a:latin typeface="HK Grotesk" panose="020B0604020202020204" charset="0"/>
                      </a:endParaRPr>
                    </a:p>
                  </a:txBody>
                  <a:tcPr marL="60960" marR="60960" marT="30480" marB="30480" anchor="ctr"/>
                </a:tc>
                <a:tc>
                  <a:txBody>
                    <a:bodyPr/>
                    <a:lstStyle/>
                    <a:p>
                      <a:pPr algn="ctr"/>
                      <a:r>
                        <a:rPr lang="en-US" sz="1600" b="1" dirty="0">
                          <a:solidFill>
                            <a:schemeClr val="bg1"/>
                          </a:solidFill>
                          <a:latin typeface="HK Grotesk" panose="020B0604020202020204" charset="0"/>
                        </a:rPr>
                        <a:t>Representation Level</a:t>
                      </a:r>
                      <a:endParaRPr lang="en-US" sz="1600" dirty="0">
                        <a:solidFill>
                          <a:schemeClr val="bg1"/>
                        </a:solidFill>
                        <a:latin typeface="HK Grotesk" panose="020B0604020202020204" charset="0"/>
                      </a:endParaRPr>
                    </a:p>
                  </a:txBody>
                  <a:tcPr marL="60960" marR="60960" marT="30480" marB="30480" anchor="ctr"/>
                </a:tc>
                <a:tc>
                  <a:txBody>
                    <a:bodyPr/>
                    <a:lstStyle/>
                    <a:p>
                      <a:pPr algn="ctr"/>
                      <a:r>
                        <a:rPr lang="en-US" sz="1600" b="1" dirty="0">
                          <a:solidFill>
                            <a:schemeClr val="bg1"/>
                          </a:solidFill>
                          <a:latin typeface="HK Grotesk" panose="020B0604020202020204" charset="0"/>
                        </a:rPr>
                        <a:t>Population Size</a:t>
                      </a:r>
                      <a:endParaRPr lang="en-US" sz="1600" dirty="0">
                        <a:solidFill>
                          <a:schemeClr val="bg1"/>
                        </a:solidFill>
                        <a:latin typeface="HK Grotesk" panose="020B0604020202020204" charset="0"/>
                      </a:endParaRPr>
                    </a:p>
                  </a:txBody>
                  <a:tcPr marL="60960" marR="60960" marT="30480" marB="30480" anchor="ctr"/>
                </a:tc>
                <a:tc>
                  <a:txBody>
                    <a:bodyPr/>
                    <a:lstStyle/>
                    <a:p>
                      <a:pPr algn="ctr"/>
                      <a:r>
                        <a:rPr lang="en-US" sz="1600" b="1" dirty="0">
                          <a:solidFill>
                            <a:schemeClr val="bg1"/>
                          </a:solidFill>
                          <a:latin typeface="HK Grotesk" panose="020B0604020202020204" charset="0"/>
                        </a:rPr>
                        <a:t>Characteristics</a:t>
                      </a:r>
                      <a:endParaRPr lang="en-US" sz="1600" dirty="0">
                        <a:solidFill>
                          <a:schemeClr val="bg1"/>
                        </a:solidFill>
                        <a:latin typeface="HK Grotesk" panose="020B0604020202020204" charset="0"/>
                      </a:endParaRPr>
                    </a:p>
                  </a:txBody>
                  <a:tcPr marL="60960" marR="60960" marT="30480" marB="30480" anchor="ctr"/>
                </a:tc>
                <a:tc>
                  <a:txBody>
                    <a:bodyPr/>
                    <a:lstStyle/>
                    <a:p>
                      <a:pPr algn="ctr"/>
                      <a:r>
                        <a:rPr lang="en-US" sz="1600" b="1" dirty="0">
                          <a:solidFill>
                            <a:schemeClr val="bg1"/>
                          </a:solidFill>
                          <a:latin typeface="HK Grotesk" panose="020B0604020202020204" charset="0"/>
                        </a:rPr>
                        <a:t>Examples</a:t>
                      </a:r>
                      <a:endParaRPr lang="en-US" sz="1600" dirty="0">
                        <a:solidFill>
                          <a:schemeClr val="bg1"/>
                        </a:solidFill>
                        <a:latin typeface="HK Grotesk" panose="020B0604020202020204" charset="0"/>
                      </a:endParaRPr>
                    </a:p>
                  </a:txBody>
                  <a:tcPr marL="60960" marR="60960" marT="30480" marB="30480" anchor="ctr"/>
                </a:tc>
                <a:extLst>
                  <a:ext uri="{0D108BD9-81ED-4DB2-BD59-A6C34878D82A}">
                    <a16:rowId xmlns:a16="http://schemas.microsoft.com/office/drawing/2014/main" val="395905183"/>
                  </a:ext>
                </a:extLst>
              </a:tr>
              <a:tr h="1363629">
                <a:tc>
                  <a:txBody>
                    <a:bodyPr/>
                    <a:lstStyle/>
                    <a:p>
                      <a:pPr algn="l"/>
                      <a:r>
                        <a:rPr lang="en-US" sz="1300" b="1" dirty="0">
                          <a:latin typeface="HK Grotesk" panose="020B0604020202020204" charset="0"/>
                        </a:rPr>
                        <a:t>Cluster 0</a:t>
                      </a:r>
                      <a:endParaRPr lang="en-US" sz="1300" dirty="0">
                        <a:latin typeface="HK Grotesk" panose="020B0604020202020204" charset="0"/>
                      </a:endParaRPr>
                    </a:p>
                  </a:txBody>
                  <a:tcPr marL="60960" marR="60960" marT="30480" marB="30480" anchor="ctr"/>
                </a:tc>
                <a:tc>
                  <a:txBody>
                    <a:bodyPr/>
                    <a:lstStyle/>
                    <a:p>
                      <a:r>
                        <a:rPr lang="en-US" sz="1300" b="1">
                          <a:latin typeface="HK Grotesk" panose="020B0604020202020204" charset="0"/>
                        </a:rPr>
                        <a:t>Low Representation</a:t>
                      </a:r>
                      <a:r>
                        <a:rPr lang="en-US" sz="1300">
                          <a:latin typeface="HK Grotesk" panose="020B0604020202020204" charset="0"/>
                        </a:rPr>
                        <a:t> (&lt;30%)</a:t>
                      </a:r>
                    </a:p>
                  </a:txBody>
                  <a:tcPr marL="60960" marR="60960" marT="30480" marB="30480" anchor="ctr"/>
                </a:tc>
                <a:tc>
                  <a:txBody>
                    <a:bodyPr/>
                    <a:lstStyle/>
                    <a:p>
                      <a:r>
                        <a:rPr lang="en-US" sz="1300" b="1">
                          <a:latin typeface="HK Grotesk" panose="020B0604020202020204" charset="0"/>
                        </a:rPr>
                        <a:t>Small Population</a:t>
                      </a:r>
                      <a:r>
                        <a:rPr lang="en-US" sz="1300">
                          <a:latin typeface="HK Grotesk" panose="020B0604020202020204" charset="0"/>
                        </a:rPr>
                        <a:t> (&lt;400,000)</a:t>
                      </a:r>
                    </a:p>
                  </a:txBody>
                  <a:tcPr marL="60960" marR="60960" marT="30480" marB="30480" anchor="ctr"/>
                </a:tc>
                <a:tc>
                  <a:txBody>
                    <a:bodyPr/>
                    <a:lstStyle/>
                    <a:p>
                      <a:r>
                        <a:rPr lang="en-US" sz="1300" dirty="0">
                          <a:latin typeface="HK Grotesk" panose="020B0604020202020204" charset="0"/>
                        </a:rPr>
                        <a:t>- Few women in parliament. </a:t>
                      </a:r>
                      <a:br>
                        <a:rPr lang="en-US" sz="1300" dirty="0">
                          <a:latin typeface="HK Grotesk" panose="020B0604020202020204" charset="0"/>
                        </a:rPr>
                      </a:br>
                      <a:r>
                        <a:rPr lang="en-US" sz="1300" dirty="0">
                          <a:latin typeface="HK Grotesk" panose="020B0604020202020204" charset="0"/>
                        </a:rPr>
                        <a:t>- Likely due to cultural barriers and lack of gender quotas. </a:t>
                      </a:r>
                      <a:br>
                        <a:rPr lang="en-US" sz="1300" dirty="0">
                          <a:latin typeface="HK Grotesk" panose="020B0604020202020204" charset="0"/>
                        </a:rPr>
                      </a:br>
                      <a:r>
                        <a:rPr lang="en-US" sz="1300" dirty="0">
                          <a:latin typeface="HK Grotesk" panose="020B0604020202020204" charset="0"/>
                        </a:rPr>
                        <a:t>- Limited political participation opportunities.</a:t>
                      </a:r>
                    </a:p>
                  </a:txBody>
                  <a:tcPr marL="60960" marR="60960" marT="30480" marB="30480" anchor="ctr"/>
                </a:tc>
                <a:tc>
                  <a:txBody>
                    <a:bodyPr/>
                    <a:lstStyle/>
                    <a:p>
                      <a:r>
                        <a:rPr lang="en-US" sz="1300" b="1" dirty="0">
                          <a:latin typeface="HK Grotesk" panose="020B0604020202020204" charset="0"/>
                        </a:rPr>
                        <a:t>Tuvalu, Yemen, Oman</a:t>
                      </a:r>
                      <a:endParaRPr lang="en-US" sz="1300" dirty="0">
                        <a:latin typeface="HK Grotesk" panose="020B0604020202020204" charset="0"/>
                      </a:endParaRPr>
                    </a:p>
                  </a:txBody>
                  <a:tcPr marL="60960" marR="60960" marT="30480" marB="30480" anchor="ctr"/>
                </a:tc>
                <a:extLst>
                  <a:ext uri="{0D108BD9-81ED-4DB2-BD59-A6C34878D82A}">
                    <a16:rowId xmlns:a16="http://schemas.microsoft.com/office/drawing/2014/main" val="750210633"/>
                  </a:ext>
                </a:extLst>
              </a:tr>
              <a:tr h="1370245">
                <a:tc>
                  <a:txBody>
                    <a:bodyPr/>
                    <a:lstStyle/>
                    <a:p>
                      <a:pPr algn="l"/>
                      <a:r>
                        <a:rPr lang="en-US" sz="1300" b="1" dirty="0">
                          <a:latin typeface="HK Grotesk" panose="020B0604020202020204" charset="0"/>
                        </a:rPr>
                        <a:t>Cluster 1</a:t>
                      </a:r>
                      <a:endParaRPr lang="en-US" sz="1300" dirty="0">
                        <a:latin typeface="HK Grotesk" panose="020B0604020202020204" charset="0"/>
                      </a:endParaRPr>
                    </a:p>
                  </a:txBody>
                  <a:tcPr marL="60960" marR="60960" marT="30480" marB="30480" anchor="ctr"/>
                </a:tc>
                <a:tc>
                  <a:txBody>
                    <a:bodyPr/>
                    <a:lstStyle/>
                    <a:p>
                      <a:r>
                        <a:rPr lang="en-US" sz="1300" b="1" dirty="0">
                          <a:latin typeface="HK Grotesk" panose="020B0604020202020204" charset="0"/>
                        </a:rPr>
                        <a:t>Moderate Representation</a:t>
                      </a:r>
                      <a:r>
                        <a:rPr lang="en-US" sz="1300" dirty="0">
                          <a:latin typeface="HK Grotesk" panose="020B0604020202020204" charset="0"/>
                        </a:rPr>
                        <a:t> (15-30%)</a:t>
                      </a:r>
                    </a:p>
                  </a:txBody>
                  <a:tcPr marL="60960" marR="60960" marT="30480" marB="30480" anchor="ctr"/>
                </a:tc>
                <a:tc>
                  <a:txBody>
                    <a:bodyPr/>
                    <a:lstStyle/>
                    <a:p>
                      <a:r>
                        <a:rPr lang="en-US" sz="1300" b="1" dirty="0">
                          <a:latin typeface="HK Grotesk" panose="020B0604020202020204" charset="0"/>
                        </a:rPr>
                        <a:t>Large Population</a:t>
                      </a:r>
                      <a:r>
                        <a:rPr lang="en-US" sz="1300" dirty="0">
                          <a:latin typeface="HK Grotesk" panose="020B0604020202020204" charset="0"/>
                        </a:rPr>
                        <a:t> (&gt;1 million)</a:t>
                      </a:r>
                    </a:p>
                  </a:txBody>
                  <a:tcPr marL="60960" marR="60960" marT="30480" marB="30480" anchor="ctr"/>
                </a:tc>
                <a:tc>
                  <a:txBody>
                    <a:bodyPr/>
                    <a:lstStyle/>
                    <a:p>
                      <a:r>
                        <a:rPr lang="en-US" sz="1300">
                          <a:latin typeface="HK Grotesk" panose="020B0604020202020204" charset="0"/>
                        </a:rPr>
                        <a:t>- Large countries with mixed progress. </a:t>
                      </a:r>
                      <a:br>
                        <a:rPr lang="en-US" sz="1300">
                          <a:latin typeface="HK Grotesk" panose="020B0604020202020204" charset="0"/>
                        </a:rPr>
                      </a:br>
                      <a:r>
                        <a:rPr lang="en-US" sz="1300">
                          <a:latin typeface="HK Grotesk" panose="020B0604020202020204" charset="0"/>
                        </a:rPr>
                        <a:t>- Systemic challenges in gender equality. </a:t>
                      </a:r>
                      <a:br>
                        <a:rPr lang="en-US" sz="1300">
                          <a:latin typeface="HK Grotesk" panose="020B0604020202020204" charset="0"/>
                        </a:rPr>
                      </a:br>
                      <a:r>
                        <a:rPr lang="en-US" sz="1300">
                          <a:latin typeface="HK Grotesk" panose="020B0604020202020204" charset="0"/>
                        </a:rPr>
                        <a:t>- Political instability or weak enforcement of quotas.</a:t>
                      </a:r>
                    </a:p>
                  </a:txBody>
                  <a:tcPr marL="60960" marR="60960" marT="30480" marB="30480" anchor="ctr"/>
                </a:tc>
                <a:tc>
                  <a:txBody>
                    <a:bodyPr/>
                    <a:lstStyle/>
                    <a:p>
                      <a:r>
                        <a:rPr lang="en-US" sz="1300" b="1">
                          <a:latin typeface="HK Grotesk" panose="020B0604020202020204" charset="0"/>
                        </a:rPr>
                        <a:t>India, Nigeria, Brazil</a:t>
                      </a:r>
                      <a:endParaRPr lang="en-US" sz="1300">
                        <a:latin typeface="HK Grotesk" panose="020B0604020202020204" charset="0"/>
                      </a:endParaRPr>
                    </a:p>
                  </a:txBody>
                  <a:tcPr marL="60960" marR="60960" marT="30480" marB="30480" anchor="ctr"/>
                </a:tc>
                <a:extLst>
                  <a:ext uri="{0D108BD9-81ED-4DB2-BD59-A6C34878D82A}">
                    <a16:rowId xmlns:a16="http://schemas.microsoft.com/office/drawing/2014/main" val="210946707"/>
                  </a:ext>
                </a:extLst>
              </a:tr>
              <a:tr h="1370245">
                <a:tc>
                  <a:txBody>
                    <a:bodyPr/>
                    <a:lstStyle/>
                    <a:p>
                      <a:pPr algn="l"/>
                      <a:r>
                        <a:rPr lang="en-US" sz="1300" b="1" dirty="0">
                          <a:latin typeface="HK Grotesk" panose="020B0604020202020204" charset="0"/>
                        </a:rPr>
                        <a:t>Cluster 2</a:t>
                      </a:r>
                      <a:endParaRPr lang="en-US" sz="1300" dirty="0">
                        <a:latin typeface="HK Grotesk" panose="020B0604020202020204" charset="0"/>
                      </a:endParaRPr>
                    </a:p>
                  </a:txBody>
                  <a:tcPr marL="60960" marR="60960" marT="30480" marB="30480" anchor="ctr"/>
                </a:tc>
                <a:tc>
                  <a:txBody>
                    <a:bodyPr/>
                    <a:lstStyle/>
                    <a:p>
                      <a:r>
                        <a:rPr lang="en-US" sz="1300" b="1" dirty="0">
                          <a:latin typeface="HK Grotesk" panose="020B0604020202020204" charset="0"/>
                        </a:rPr>
                        <a:t>High Representation</a:t>
                      </a:r>
                      <a:r>
                        <a:rPr lang="en-US" sz="1300" dirty="0">
                          <a:latin typeface="HK Grotesk" panose="020B0604020202020204" charset="0"/>
                        </a:rPr>
                        <a:t> (30-60%)</a:t>
                      </a:r>
                    </a:p>
                  </a:txBody>
                  <a:tcPr marL="60960" marR="60960" marT="30480" marB="30480" anchor="ctr"/>
                </a:tc>
                <a:tc>
                  <a:txBody>
                    <a:bodyPr/>
                    <a:lstStyle/>
                    <a:p>
                      <a:r>
                        <a:rPr lang="en-US" sz="1300" b="1" dirty="0">
                          <a:latin typeface="HK Grotesk" panose="020B0604020202020204" charset="0"/>
                        </a:rPr>
                        <a:t>Mixed Population</a:t>
                      </a:r>
                      <a:endParaRPr lang="en-US" sz="1300" dirty="0">
                        <a:latin typeface="HK Grotesk" panose="020B0604020202020204" charset="0"/>
                      </a:endParaRPr>
                    </a:p>
                  </a:txBody>
                  <a:tcPr marL="60960" marR="60960" marT="30480" marB="30480" anchor="ctr"/>
                </a:tc>
                <a:tc>
                  <a:txBody>
                    <a:bodyPr/>
                    <a:lstStyle/>
                    <a:p>
                      <a:r>
                        <a:rPr lang="en-US" sz="1300">
                          <a:latin typeface="HK Grotesk" panose="020B0604020202020204" charset="0"/>
                        </a:rPr>
                        <a:t>- Strong gender policies and quotas. </a:t>
                      </a:r>
                      <a:br>
                        <a:rPr lang="en-US" sz="1300">
                          <a:latin typeface="HK Grotesk" panose="020B0604020202020204" charset="0"/>
                        </a:rPr>
                      </a:br>
                      <a:r>
                        <a:rPr lang="en-US" sz="1300">
                          <a:latin typeface="HK Grotesk" panose="020B0604020202020204" charset="0"/>
                        </a:rPr>
                        <a:t>- Political inclusivity and legal support. </a:t>
                      </a:r>
                      <a:br>
                        <a:rPr lang="en-US" sz="1300">
                          <a:latin typeface="HK Grotesk" panose="020B0604020202020204" charset="0"/>
                        </a:rPr>
                      </a:br>
                      <a:r>
                        <a:rPr lang="en-US" sz="1300">
                          <a:latin typeface="HK Grotesk" panose="020B0604020202020204" charset="0"/>
                        </a:rPr>
                        <a:t>- Women hold key leadership roles.</a:t>
                      </a:r>
                    </a:p>
                  </a:txBody>
                  <a:tcPr marL="60960" marR="60960" marT="30480" marB="30480" anchor="ctr"/>
                </a:tc>
                <a:tc>
                  <a:txBody>
                    <a:bodyPr/>
                    <a:lstStyle/>
                    <a:p>
                      <a:r>
                        <a:rPr lang="en-US" sz="1300" b="1" dirty="0">
                          <a:latin typeface="HK Grotesk" panose="020B0604020202020204" charset="0"/>
                        </a:rPr>
                        <a:t>Rwanda, Sweden, New Zealand</a:t>
                      </a:r>
                      <a:endParaRPr lang="en-US" sz="1300" dirty="0">
                        <a:latin typeface="HK Grotesk" panose="020B0604020202020204" charset="0"/>
                      </a:endParaRPr>
                    </a:p>
                  </a:txBody>
                  <a:tcPr marL="60960" marR="60960" marT="30480" marB="30480" anchor="ctr"/>
                </a:tc>
                <a:extLst>
                  <a:ext uri="{0D108BD9-81ED-4DB2-BD59-A6C34878D82A}">
                    <a16:rowId xmlns:a16="http://schemas.microsoft.com/office/drawing/2014/main" val="3549461391"/>
                  </a:ext>
                </a:extLst>
              </a:tr>
            </a:tbl>
          </a:graphicData>
        </a:graphic>
      </p:graphicFrame>
      <p:sp>
        <p:nvSpPr>
          <p:cNvPr id="18" name="TextBox 17">
            <a:extLst>
              <a:ext uri="{FF2B5EF4-FFF2-40B4-BE49-F238E27FC236}">
                <a16:creationId xmlns:a16="http://schemas.microsoft.com/office/drawing/2014/main" id="{9B558ABD-0B90-446B-BBC4-1F7968CE0A20}"/>
              </a:ext>
            </a:extLst>
          </p:cNvPr>
          <p:cNvSpPr txBox="1"/>
          <p:nvPr/>
        </p:nvSpPr>
        <p:spPr>
          <a:xfrm>
            <a:off x="558800" y="228600"/>
            <a:ext cx="11074400" cy="830997"/>
          </a:xfrm>
          <a:prstGeom prst="rect">
            <a:avLst/>
          </a:prstGeom>
          <a:noFill/>
        </p:spPr>
        <p:txBody>
          <a:bodyPr wrap="square">
            <a:spAutoFit/>
          </a:bodyPr>
          <a:lstStyle/>
          <a:p>
            <a:pPr algn="just"/>
            <a:r>
              <a:rPr lang="en-US" sz="2400" b="1" dirty="0">
                <a:latin typeface="HK Grotesk" panose="020B0604020202020204" charset="0"/>
                <a:cs typeface="Times New Roman" panose="02020603050405020304" pitchFamily="18" charset="0"/>
              </a:rPr>
              <a:t>How do countries cluster based on women's representation in parliament and population size? (Con’t)</a:t>
            </a:r>
            <a:endParaRPr lang="en-US" sz="2400" b="1" dirty="0">
              <a:solidFill>
                <a:srgbClr val="1C2120"/>
              </a:solidFill>
              <a:latin typeface="HK Grotesk" panose="020B0604020202020204" charset="0"/>
              <a:ea typeface="Poppins Bold"/>
              <a:cs typeface="Times New Roman" panose="02020603050405020304" pitchFamily="18" charset="0"/>
              <a:sym typeface="Poppins Bold"/>
            </a:endParaRPr>
          </a:p>
        </p:txBody>
      </p:sp>
      <p:sp>
        <p:nvSpPr>
          <p:cNvPr id="3" name="Slide Number Placeholder 2">
            <a:extLst>
              <a:ext uri="{FF2B5EF4-FFF2-40B4-BE49-F238E27FC236}">
                <a16:creationId xmlns:a16="http://schemas.microsoft.com/office/drawing/2014/main" id="{103E3BD4-E5A0-4A25-B606-0E898EEC967D}"/>
              </a:ext>
            </a:extLst>
          </p:cNvPr>
          <p:cNvSpPr>
            <a:spLocks noGrp="1"/>
          </p:cNvSpPr>
          <p:nvPr>
            <p:ph type="sldNum" sz="quarter" idx="12"/>
          </p:nvPr>
        </p:nvSpPr>
        <p:spPr/>
        <p:txBody>
          <a:bodyPr/>
          <a:lstStyle/>
          <a:p>
            <a:fld id="{F835B258-23D4-4563-BF37-259D0F7E4779}" type="slidenum">
              <a:rPr lang="en-SG" smtClean="0"/>
              <a:t>19</a:t>
            </a:fld>
            <a:endParaRPr lang="en-SG"/>
          </a:p>
        </p:txBody>
      </p:sp>
    </p:spTree>
    <p:extLst>
      <p:ext uri="{BB962C8B-B14F-4D97-AF65-F5344CB8AC3E}">
        <p14:creationId xmlns:p14="http://schemas.microsoft.com/office/powerpoint/2010/main" val="135902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7932"/>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65200" y="515659"/>
            <a:ext cx="10118939" cy="849784"/>
          </a:xfrm>
          <a:prstGeom prst="rect">
            <a:avLst/>
          </a:prstGeom>
        </p:spPr>
        <p:txBody>
          <a:bodyPr lIns="0" tIns="0" rIns="0" bIns="0" rtlCol="0" anchor="t">
            <a:spAutoFit/>
          </a:bodyPr>
          <a:lstStyle/>
          <a:p>
            <a:pPr>
              <a:lnSpc>
                <a:spcPts val="7467"/>
              </a:lnSpc>
              <a:spcBef>
                <a:spcPct val="0"/>
              </a:spcBef>
            </a:pPr>
            <a:r>
              <a:rPr lang="en-US" sz="4400" dirty="0">
                <a:latin typeface="HK Grotesk" panose="020B0604020202020204" charset="0"/>
                <a:ea typeface="HK Grotesk"/>
                <a:cs typeface="HK Grotesk"/>
                <a:sym typeface="HK Grotesk"/>
              </a:rPr>
              <a:t>Contents</a:t>
            </a:r>
          </a:p>
        </p:txBody>
      </p:sp>
      <p:sp>
        <p:nvSpPr>
          <p:cNvPr id="4" name="TextBox 4"/>
          <p:cNvSpPr txBox="1"/>
          <p:nvPr/>
        </p:nvSpPr>
        <p:spPr>
          <a:xfrm>
            <a:off x="1219200" y="1659034"/>
            <a:ext cx="9144000" cy="4917500"/>
          </a:xfrm>
          <a:prstGeom prst="rect">
            <a:avLst/>
          </a:prstGeom>
        </p:spPr>
        <p:txBody>
          <a:bodyPr wrap="square" lIns="0" tIns="0" rIns="0" bIns="0" rtlCol="0" anchor="t">
            <a:spAutoFit/>
          </a:bodyPr>
          <a:lstStyle/>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Light"/>
                <a:cs typeface="HK Grotesk Light"/>
                <a:sym typeface="HK Grotesk Light"/>
              </a:rPr>
              <a:t>Objectives</a:t>
            </a:r>
          </a:p>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Light"/>
                <a:cs typeface="HK Grotesk Light"/>
                <a:sym typeface="HK Grotesk Light"/>
              </a:rPr>
              <a:t>Introduction</a:t>
            </a:r>
          </a:p>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Light"/>
                <a:cs typeface="HK Grotesk Light"/>
                <a:sym typeface="HK Grotesk Light"/>
              </a:rPr>
              <a:t>Women Representative in Parliament Analysis</a:t>
            </a:r>
          </a:p>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Light"/>
                <a:cs typeface="HK Grotesk Light"/>
                <a:sym typeface="HK Grotesk Light"/>
              </a:rPr>
              <a:t>Political Violence Targeted Women Analysis</a:t>
            </a:r>
          </a:p>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Light"/>
                <a:cs typeface="HK Grotesk Light"/>
                <a:sym typeface="HK Grotesk Light"/>
              </a:rPr>
              <a:t>Statistical Approach &amp; Model Selection</a:t>
            </a:r>
          </a:p>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a:cs typeface="HK Grotesk"/>
                <a:sym typeface="HK Grotesk"/>
              </a:rPr>
              <a:t>Statistical Analysis</a:t>
            </a:r>
          </a:p>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a:cs typeface="HK Grotesk"/>
                <a:sym typeface="HK Grotesk"/>
              </a:rPr>
              <a:t>Key findings and Insights</a:t>
            </a:r>
          </a:p>
          <a:p>
            <a:pPr marL="642008" lvl="1" indent="-381019">
              <a:lnSpc>
                <a:spcPct val="150000"/>
              </a:lnSpc>
              <a:buClr>
                <a:srgbClr val="0070C0"/>
              </a:buClr>
              <a:buFont typeface="Wingdings" panose="05000000000000000000" pitchFamily="2" charset="2"/>
              <a:buChar char="§"/>
            </a:pPr>
            <a:r>
              <a:rPr lang="en-US" sz="2400" dirty="0">
                <a:latin typeface="HK Grotesk" panose="020B0604020202020204" charset="0"/>
                <a:ea typeface="HK Grotesk"/>
                <a:cs typeface="HK Grotesk"/>
                <a:sym typeface="HK Grotesk"/>
              </a:rPr>
              <a:t>Conclusion</a:t>
            </a:r>
          </a:p>
          <a:p>
            <a:pPr marL="381019" indent="-381019">
              <a:lnSpc>
                <a:spcPct val="150000"/>
              </a:lnSpc>
              <a:buClr>
                <a:srgbClr val="0070C0"/>
              </a:buClr>
              <a:buFont typeface="Wingdings" panose="05000000000000000000" pitchFamily="2" charset="2"/>
              <a:buChar char="§"/>
            </a:pPr>
            <a:endParaRPr lang="en-US" sz="2400" dirty="0">
              <a:latin typeface="HK Grotesk" panose="020B0604020202020204" charset="0"/>
              <a:ea typeface="HK Grotesk"/>
              <a:cs typeface="HK Grotesk"/>
              <a:sym typeface="HK Grotesk"/>
            </a:endParaRPr>
          </a:p>
        </p:txBody>
      </p:sp>
      <p:sp>
        <p:nvSpPr>
          <p:cNvPr id="5" name="Slide Number Placeholder 4">
            <a:extLst>
              <a:ext uri="{FF2B5EF4-FFF2-40B4-BE49-F238E27FC236}">
                <a16:creationId xmlns:a16="http://schemas.microsoft.com/office/drawing/2014/main" id="{0AE97B7E-B0DD-4ECB-8C5B-76941A90E689}"/>
              </a:ext>
            </a:extLst>
          </p:cNvPr>
          <p:cNvSpPr>
            <a:spLocks noGrp="1"/>
          </p:cNvSpPr>
          <p:nvPr>
            <p:ph type="sldNum" sz="quarter" idx="12"/>
          </p:nvPr>
        </p:nvSpPr>
        <p:spPr/>
        <p:txBody>
          <a:bodyPr/>
          <a:lstStyle/>
          <a:p>
            <a:fld id="{F835B258-23D4-4563-BF37-259D0F7E4779}" type="slidenum">
              <a:rPr lang="en-SG" smtClean="0"/>
              <a:t>2</a:t>
            </a:fld>
            <a:endParaRPr lang="en-S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5" name="Google Shape;157;p7">
            <a:extLst>
              <a:ext uri="{FF2B5EF4-FFF2-40B4-BE49-F238E27FC236}">
                <a16:creationId xmlns:a16="http://schemas.microsoft.com/office/drawing/2014/main" id="{77FA2A17-31C1-4596-8609-27BF35301C03}"/>
              </a:ext>
            </a:extLst>
          </p:cNvPr>
          <p:cNvPicPr preferRelativeResize="0"/>
          <p:nvPr/>
        </p:nvPicPr>
        <p:blipFill rotWithShape="1">
          <a:blip r:embed="rId4">
            <a:alphaModFix/>
          </a:blip>
          <a:srcRect/>
          <a:stretch/>
        </p:blipFill>
        <p:spPr>
          <a:xfrm>
            <a:off x="587687" y="990600"/>
            <a:ext cx="11016626" cy="5652626"/>
          </a:xfrm>
          <a:prstGeom prst="rect">
            <a:avLst/>
          </a:prstGeom>
          <a:noFill/>
          <a:ln>
            <a:noFill/>
          </a:ln>
        </p:spPr>
      </p:pic>
      <p:sp>
        <p:nvSpPr>
          <p:cNvPr id="16" name="Google Shape;158;p7">
            <a:extLst>
              <a:ext uri="{FF2B5EF4-FFF2-40B4-BE49-F238E27FC236}">
                <a16:creationId xmlns:a16="http://schemas.microsoft.com/office/drawing/2014/main" id="{8711406B-987C-4636-B398-E5E75311DAA6}"/>
              </a:ext>
            </a:extLst>
          </p:cNvPr>
          <p:cNvSpPr txBox="1"/>
          <p:nvPr/>
        </p:nvSpPr>
        <p:spPr>
          <a:xfrm>
            <a:off x="587687" y="235556"/>
            <a:ext cx="10779600" cy="4560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sz="2400" b="1" dirty="0">
                <a:latin typeface="HK Grotesk" panose="020B0604020202020204" charset="0"/>
                <a:ea typeface="Calibri"/>
                <a:cs typeface="Calibri"/>
                <a:sym typeface="Calibri"/>
              </a:rPr>
              <a:t>How does the gender proportion of lower chamber by region?</a:t>
            </a:r>
            <a:endParaRPr sz="2400" b="1" dirty="0">
              <a:latin typeface="HK Grotesk" panose="020B0604020202020204" charset="0"/>
              <a:ea typeface="Calibri"/>
              <a:cs typeface="Calibri"/>
              <a:sym typeface="Calibri"/>
            </a:endParaRPr>
          </a:p>
          <a:p>
            <a:endParaRPr sz="2400" dirty="0">
              <a:latin typeface="HK Grotesk" panose="020B0604020202020204" charset="0"/>
              <a:ea typeface="Calibri"/>
              <a:cs typeface="Calibri"/>
              <a:sym typeface="Calibri"/>
            </a:endParaRPr>
          </a:p>
        </p:txBody>
      </p:sp>
      <p:sp>
        <p:nvSpPr>
          <p:cNvPr id="3" name="Slide Number Placeholder 2">
            <a:extLst>
              <a:ext uri="{FF2B5EF4-FFF2-40B4-BE49-F238E27FC236}">
                <a16:creationId xmlns:a16="http://schemas.microsoft.com/office/drawing/2014/main" id="{7244DB48-17A2-40AD-9AA3-44724202A0AE}"/>
              </a:ext>
            </a:extLst>
          </p:cNvPr>
          <p:cNvSpPr>
            <a:spLocks noGrp="1"/>
          </p:cNvSpPr>
          <p:nvPr>
            <p:ph type="sldNum" sz="quarter" idx="12"/>
          </p:nvPr>
        </p:nvSpPr>
        <p:spPr/>
        <p:txBody>
          <a:bodyPr/>
          <a:lstStyle/>
          <a:p>
            <a:fld id="{F835B258-23D4-4563-BF37-259D0F7E4779}" type="slidenum">
              <a:rPr lang="en-SG" smtClean="0"/>
              <a:t>20</a:t>
            </a:fld>
            <a:endParaRPr lang="en-SG"/>
          </a:p>
        </p:txBody>
      </p:sp>
    </p:spTree>
    <p:extLst>
      <p:ext uri="{BB962C8B-B14F-4D97-AF65-F5344CB8AC3E}">
        <p14:creationId xmlns:p14="http://schemas.microsoft.com/office/powerpoint/2010/main" val="2499808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3" name="Google Shape;163;p8">
            <a:extLst>
              <a:ext uri="{FF2B5EF4-FFF2-40B4-BE49-F238E27FC236}">
                <a16:creationId xmlns:a16="http://schemas.microsoft.com/office/drawing/2014/main" id="{E2C352FE-E281-4DA3-9DC4-090D52361FEA}"/>
              </a:ext>
            </a:extLst>
          </p:cNvPr>
          <p:cNvPicPr preferRelativeResize="0"/>
          <p:nvPr/>
        </p:nvPicPr>
        <p:blipFill rotWithShape="1">
          <a:blip r:embed="rId4">
            <a:alphaModFix/>
          </a:blip>
          <a:srcRect/>
          <a:stretch/>
        </p:blipFill>
        <p:spPr>
          <a:xfrm>
            <a:off x="660400" y="990600"/>
            <a:ext cx="10219400" cy="5384800"/>
          </a:xfrm>
          <a:prstGeom prst="rect">
            <a:avLst/>
          </a:prstGeom>
          <a:noFill/>
          <a:ln>
            <a:noFill/>
          </a:ln>
        </p:spPr>
      </p:pic>
      <p:sp>
        <p:nvSpPr>
          <p:cNvPr id="14" name="Google Shape;164;p8">
            <a:extLst>
              <a:ext uri="{FF2B5EF4-FFF2-40B4-BE49-F238E27FC236}">
                <a16:creationId xmlns:a16="http://schemas.microsoft.com/office/drawing/2014/main" id="{EF17FDB7-D9A0-4C78-83A1-37F87BD02806}"/>
              </a:ext>
            </a:extLst>
          </p:cNvPr>
          <p:cNvSpPr txBox="1"/>
          <p:nvPr/>
        </p:nvSpPr>
        <p:spPr>
          <a:xfrm>
            <a:off x="660401" y="187124"/>
            <a:ext cx="11134075" cy="574275"/>
          </a:xfrm>
          <a:prstGeom prst="rect">
            <a:avLst/>
          </a:prstGeom>
          <a:noFill/>
          <a:ln>
            <a:noFill/>
          </a:ln>
        </p:spPr>
        <p:txBody>
          <a:bodyPr spcFirstLastPara="1" wrap="square" lIns="91425" tIns="91425" rIns="91425" bIns="91425" anchor="t" anchorCtr="0">
            <a:noAutofit/>
          </a:bodyPr>
          <a:lstStyle/>
          <a:p>
            <a:r>
              <a:rPr lang="en-US" sz="2400" b="1" dirty="0">
                <a:latin typeface="HK Grotesk" panose="020B0604020202020204" charset="0"/>
                <a:ea typeface="Calibri"/>
                <a:cs typeface="Calibri"/>
                <a:sym typeface="Calibri"/>
              </a:rPr>
              <a:t>How does the gender proportion of upper chamber by region?</a:t>
            </a:r>
            <a:endParaRPr sz="2400" b="1" dirty="0">
              <a:latin typeface="HK Grotesk" panose="020B0604020202020204" charset="0"/>
              <a:ea typeface="Calibri"/>
              <a:cs typeface="Calibri"/>
              <a:sym typeface="Calibri"/>
            </a:endParaRPr>
          </a:p>
          <a:p>
            <a:endParaRPr sz="2400" dirty="0">
              <a:latin typeface="HK Grotesk" panose="020B0604020202020204" charset="0"/>
              <a:ea typeface="Calibri"/>
              <a:cs typeface="Calibri"/>
              <a:sym typeface="Calibri"/>
            </a:endParaRPr>
          </a:p>
        </p:txBody>
      </p:sp>
      <p:sp>
        <p:nvSpPr>
          <p:cNvPr id="3" name="Slide Number Placeholder 2">
            <a:extLst>
              <a:ext uri="{FF2B5EF4-FFF2-40B4-BE49-F238E27FC236}">
                <a16:creationId xmlns:a16="http://schemas.microsoft.com/office/drawing/2014/main" id="{D34AB1D0-B4FE-4DB7-A87D-FD57BA02B65B}"/>
              </a:ext>
            </a:extLst>
          </p:cNvPr>
          <p:cNvSpPr>
            <a:spLocks noGrp="1"/>
          </p:cNvSpPr>
          <p:nvPr>
            <p:ph type="sldNum" sz="quarter" idx="12"/>
          </p:nvPr>
        </p:nvSpPr>
        <p:spPr/>
        <p:txBody>
          <a:bodyPr/>
          <a:lstStyle/>
          <a:p>
            <a:fld id="{F835B258-23D4-4563-BF37-259D0F7E4779}" type="slidenum">
              <a:rPr lang="en-SG" smtClean="0"/>
              <a:t>21</a:t>
            </a:fld>
            <a:endParaRPr lang="en-SG"/>
          </a:p>
        </p:txBody>
      </p:sp>
    </p:spTree>
    <p:extLst>
      <p:ext uri="{BB962C8B-B14F-4D97-AF65-F5344CB8AC3E}">
        <p14:creationId xmlns:p14="http://schemas.microsoft.com/office/powerpoint/2010/main" val="1331884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0">
            <a:extLst>
              <a:ext uri="{FF2B5EF4-FFF2-40B4-BE49-F238E27FC236}">
                <a16:creationId xmlns:a16="http://schemas.microsoft.com/office/drawing/2014/main" id="{7DFF7E72-BF7C-4980-8DE4-4B6EAF93BD11}"/>
              </a:ext>
            </a:extLst>
          </p:cNvPr>
          <p:cNvSpPr txBox="1"/>
          <p:nvPr/>
        </p:nvSpPr>
        <p:spPr>
          <a:xfrm>
            <a:off x="-60166" y="2616200"/>
            <a:ext cx="12312331" cy="1897699"/>
          </a:xfrm>
          <a:prstGeom prst="rect">
            <a:avLst/>
          </a:prstGeom>
          <a:noFill/>
        </p:spPr>
        <p:txBody>
          <a:bodyPr wrap="square" rtlCol="0">
            <a:spAutoFit/>
          </a:bodyPr>
          <a:lstStyle/>
          <a:p>
            <a:pPr algn="ctr"/>
            <a:r>
              <a:rPr lang="en-US" sz="2933" b="1" dirty="0">
                <a:solidFill>
                  <a:srgbClr val="3F3F3F"/>
                </a:solidFill>
                <a:latin typeface="HK Grotesk" panose="020B0604020202020204" charset="0"/>
                <a:ea typeface="Calibri"/>
                <a:cs typeface="Calibri"/>
                <a:sym typeface="Calibri"/>
              </a:rPr>
              <a:t>Top ten countries of  Women’s Participation </a:t>
            </a:r>
          </a:p>
          <a:p>
            <a:pPr algn="ctr"/>
            <a:r>
              <a:rPr lang="en-US" sz="2933" b="1" dirty="0">
                <a:solidFill>
                  <a:srgbClr val="3F3F3F"/>
                </a:solidFill>
                <a:latin typeface="HK Grotesk" panose="020B0604020202020204" charset="0"/>
                <a:ea typeface="Calibri"/>
                <a:cs typeface="Calibri"/>
                <a:sym typeface="Calibri"/>
              </a:rPr>
              <a:t>in National Parliaments on Asian Region 2024</a:t>
            </a:r>
          </a:p>
          <a:p>
            <a:pPr algn="ctr"/>
            <a:endParaRPr lang="en-US" sz="2933" b="1" dirty="0">
              <a:solidFill>
                <a:srgbClr val="3F3F3F"/>
              </a:solidFill>
              <a:latin typeface="HK Grotesk" panose="020B0604020202020204" charset="0"/>
              <a:ea typeface="Calibri"/>
              <a:cs typeface="Calibri"/>
              <a:sym typeface="Calibri"/>
            </a:endParaRPr>
          </a:p>
          <a:p>
            <a:pPr algn="ctr"/>
            <a:endParaRPr lang="en-US" sz="2933" dirty="0">
              <a:latin typeface="HK Grotesk" panose="020B0604020202020204" charset="0"/>
            </a:endParaRPr>
          </a:p>
        </p:txBody>
      </p:sp>
      <p:pic>
        <p:nvPicPr>
          <p:cNvPr id="12" name="Google Shape;249;g32bb97a7ed1_0_4">
            <a:extLst>
              <a:ext uri="{FF2B5EF4-FFF2-40B4-BE49-F238E27FC236}">
                <a16:creationId xmlns:a16="http://schemas.microsoft.com/office/drawing/2014/main" id="{EE5465F2-9290-45D7-9A9D-21D37F00F6D0}"/>
              </a:ext>
            </a:extLst>
          </p:cNvPr>
          <p:cNvPicPr preferRelativeResize="0"/>
          <p:nvPr/>
        </p:nvPicPr>
        <p:blipFill>
          <a:blip r:embed="rId4">
            <a:alphaModFix/>
          </a:blip>
          <a:stretch>
            <a:fillRect/>
          </a:stretch>
        </p:blipFill>
        <p:spPr>
          <a:xfrm>
            <a:off x="1473200" y="2006600"/>
            <a:ext cx="914400" cy="914400"/>
          </a:xfrm>
          <a:prstGeom prst="rect">
            <a:avLst/>
          </a:prstGeom>
          <a:noFill/>
          <a:ln>
            <a:noFill/>
          </a:ln>
        </p:spPr>
      </p:pic>
      <p:sp>
        <p:nvSpPr>
          <p:cNvPr id="3" name="Slide Number Placeholder 2">
            <a:extLst>
              <a:ext uri="{FF2B5EF4-FFF2-40B4-BE49-F238E27FC236}">
                <a16:creationId xmlns:a16="http://schemas.microsoft.com/office/drawing/2014/main" id="{AC729481-6F0F-4473-BB27-7FF8EF02E4D8}"/>
              </a:ext>
            </a:extLst>
          </p:cNvPr>
          <p:cNvSpPr>
            <a:spLocks noGrp="1"/>
          </p:cNvSpPr>
          <p:nvPr>
            <p:ph type="sldNum" sz="quarter" idx="12"/>
          </p:nvPr>
        </p:nvSpPr>
        <p:spPr/>
        <p:txBody>
          <a:bodyPr/>
          <a:lstStyle/>
          <a:p>
            <a:fld id="{F835B258-23D4-4563-BF37-259D0F7E4779}" type="slidenum">
              <a:rPr lang="en-SG" smtClean="0"/>
              <a:t>22</a:t>
            </a:fld>
            <a:endParaRPr lang="en-SG"/>
          </a:p>
        </p:txBody>
      </p:sp>
    </p:spTree>
    <p:extLst>
      <p:ext uri="{BB962C8B-B14F-4D97-AF65-F5344CB8AC3E}">
        <p14:creationId xmlns:p14="http://schemas.microsoft.com/office/powerpoint/2010/main" val="1368771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Google Shape;235;g32f21170599_1_1">
            <a:extLst>
              <a:ext uri="{FF2B5EF4-FFF2-40B4-BE49-F238E27FC236}">
                <a16:creationId xmlns:a16="http://schemas.microsoft.com/office/drawing/2014/main" id="{4C242723-00A8-428E-82E9-A2D3A072771F}"/>
              </a:ext>
            </a:extLst>
          </p:cNvPr>
          <p:cNvPicPr preferRelativeResize="0"/>
          <p:nvPr/>
        </p:nvPicPr>
        <p:blipFill>
          <a:blip r:embed="rId4">
            <a:alphaModFix/>
          </a:blip>
          <a:stretch>
            <a:fillRect/>
          </a:stretch>
        </p:blipFill>
        <p:spPr>
          <a:xfrm>
            <a:off x="1024613" y="685800"/>
            <a:ext cx="10142775" cy="5943600"/>
          </a:xfrm>
          <a:prstGeom prst="rect">
            <a:avLst/>
          </a:prstGeom>
          <a:noFill/>
          <a:ln>
            <a:noFill/>
          </a:ln>
        </p:spPr>
      </p:pic>
      <p:sp>
        <p:nvSpPr>
          <p:cNvPr id="3" name="Slide Number Placeholder 2">
            <a:extLst>
              <a:ext uri="{FF2B5EF4-FFF2-40B4-BE49-F238E27FC236}">
                <a16:creationId xmlns:a16="http://schemas.microsoft.com/office/drawing/2014/main" id="{15AC746D-91BC-47EC-9BD0-5DDEA5F14DEF}"/>
              </a:ext>
            </a:extLst>
          </p:cNvPr>
          <p:cNvSpPr>
            <a:spLocks noGrp="1"/>
          </p:cNvSpPr>
          <p:nvPr>
            <p:ph type="sldNum" sz="quarter" idx="12"/>
          </p:nvPr>
        </p:nvSpPr>
        <p:spPr/>
        <p:txBody>
          <a:bodyPr/>
          <a:lstStyle/>
          <a:p>
            <a:fld id="{F835B258-23D4-4563-BF37-259D0F7E4779}" type="slidenum">
              <a:rPr lang="en-SG" smtClean="0"/>
              <a:t>23</a:t>
            </a:fld>
            <a:endParaRPr lang="en-SG"/>
          </a:p>
        </p:txBody>
      </p:sp>
    </p:spTree>
    <p:extLst>
      <p:ext uri="{BB962C8B-B14F-4D97-AF65-F5344CB8AC3E}">
        <p14:creationId xmlns:p14="http://schemas.microsoft.com/office/powerpoint/2010/main" val="3427130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Google Shape;248;g32bb97a7ed1_0_4">
            <a:extLst>
              <a:ext uri="{FF2B5EF4-FFF2-40B4-BE49-F238E27FC236}">
                <a16:creationId xmlns:a16="http://schemas.microsoft.com/office/drawing/2014/main" id="{32E6FFDD-9AD2-4CFB-8C58-7E875AF3E0FB}"/>
              </a:ext>
            </a:extLst>
          </p:cNvPr>
          <p:cNvSpPr txBox="1"/>
          <p:nvPr/>
        </p:nvSpPr>
        <p:spPr>
          <a:xfrm>
            <a:off x="2336800" y="791250"/>
            <a:ext cx="8638950" cy="966600"/>
          </a:xfrm>
          <a:prstGeom prst="rect">
            <a:avLst/>
          </a:prstGeom>
          <a:noFill/>
          <a:ln>
            <a:noFill/>
          </a:ln>
        </p:spPr>
        <p:txBody>
          <a:bodyPr spcFirstLastPara="1" wrap="square" lIns="91425" tIns="91425" rIns="91425" bIns="91425" anchor="t" anchorCtr="0">
            <a:noAutofit/>
          </a:bodyPr>
          <a:lstStyle/>
          <a:p>
            <a:r>
              <a:rPr lang="en-US" sz="3000" b="1" dirty="0">
                <a:latin typeface="HK Grotesk" panose="020B0604020202020204" charset="0"/>
              </a:rPr>
              <a:t>Countries with No Women Representatives</a:t>
            </a:r>
            <a:endParaRPr sz="3000" b="1" dirty="0">
              <a:solidFill>
                <a:schemeClr val="accent2"/>
              </a:solidFill>
              <a:latin typeface="HK Grotesk" panose="020B0604020202020204" charset="0"/>
              <a:ea typeface="Calibri"/>
              <a:cs typeface="Calibri"/>
              <a:sym typeface="Calibri"/>
            </a:endParaRPr>
          </a:p>
        </p:txBody>
      </p:sp>
      <p:pic>
        <p:nvPicPr>
          <p:cNvPr id="7" name="Google Shape;249;g32bb97a7ed1_0_4">
            <a:extLst>
              <a:ext uri="{FF2B5EF4-FFF2-40B4-BE49-F238E27FC236}">
                <a16:creationId xmlns:a16="http://schemas.microsoft.com/office/drawing/2014/main" id="{3880728C-078C-4405-9725-F770703506D0}"/>
              </a:ext>
            </a:extLst>
          </p:cNvPr>
          <p:cNvPicPr preferRelativeResize="0"/>
          <p:nvPr/>
        </p:nvPicPr>
        <p:blipFill>
          <a:blip r:embed="rId4">
            <a:alphaModFix/>
          </a:blip>
          <a:stretch>
            <a:fillRect/>
          </a:stretch>
        </p:blipFill>
        <p:spPr>
          <a:xfrm>
            <a:off x="965201" y="482600"/>
            <a:ext cx="1057327" cy="966600"/>
          </a:xfrm>
          <a:prstGeom prst="rect">
            <a:avLst/>
          </a:prstGeom>
          <a:noFill/>
          <a:ln>
            <a:noFill/>
          </a:ln>
        </p:spPr>
      </p:pic>
      <p:sp>
        <p:nvSpPr>
          <p:cNvPr id="8" name="Google Shape;247;g32bb97a7ed1_0_4">
            <a:extLst>
              <a:ext uri="{FF2B5EF4-FFF2-40B4-BE49-F238E27FC236}">
                <a16:creationId xmlns:a16="http://schemas.microsoft.com/office/drawing/2014/main" id="{D82112B4-5B11-4E3E-9E4A-AC4D5674C912}"/>
              </a:ext>
            </a:extLst>
          </p:cNvPr>
          <p:cNvSpPr txBox="1"/>
          <p:nvPr/>
        </p:nvSpPr>
        <p:spPr>
          <a:xfrm>
            <a:off x="711750" y="1757850"/>
            <a:ext cx="11277050" cy="1615787"/>
          </a:xfrm>
          <a:prstGeom prst="rect">
            <a:avLst/>
          </a:prstGeom>
          <a:noFill/>
          <a:ln>
            <a:noFill/>
          </a:ln>
        </p:spPr>
        <p:txBody>
          <a:bodyPr spcFirstLastPara="1" wrap="square" lIns="91425" tIns="45700" rIns="91425" bIns="45700" anchor="t" anchorCtr="0">
            <a:spAutoFit/>
          </a:bodyPr>
          <a:lstStyle/>
          <a:p>
            <a:pPr marL="457223" indent="-368318">
              <a:lnSpc>
                <a:spcPct val="150000"/>
              </a:lnSpc>
              <a:buClr>
                <a:schemeClr val="dk1"/>
              </a:buClr>
              <a:buSzPts val="2200"/>
              <a:buChar char="❏"/>
            </a:pPr>
            <a:r>
              <a:rPr lang="en-US" sz="2200" dirty="0">
                <a:solidFill>
                  <a:schemeClr val="dk1"/>
                </a:solidFill>
                <a:latin typeface="HK Grotesk" panose="020B0604020202020204" charset="0"/>
              </a:rPr>
              <a:t>It has been found that </a:t>
            </a:r>
            <a:r>
              <a:rPr lang="en-US" sz="2200" dirty="0">
                <a:solidFill>
                  <a:srgbClr val="0000FF"/>
                </a:solidFill>
                <a:latin typeface="HK Grotesk" panose="020B0604020202020204" charset="0"/>
              </a:rPr>
              <a:t>no female representatives</a:t>
            </a:r>
            <a:r>
              <a:rPr lang="en-US" sz="2200" dirty="0">
                <a:solidFill>
                  <a:schemeClr val="dk1"/>
                </a:solidFill>
                <a:latin typeface="HK Grotesk" panose="020B0604020202020204" charset="0"/>
              </a:rPr>
              <a:t> have been appointed to the lower chambers of the </a:t>
            </a:r>
            <a:r>
              <a:rPr lang="en-US" sz="2200" dirty="0">
                <a:solidFill>
                  <a:srgbClr val="0000FF"/>
                </a:solidFill>
                <a:latin typeface="HK Grotesk" panose="020B0604020202020204" charset="0"/>
              </a:rPr>
              <a:t>three countries</a:t>
            </a:r>
            <a:r>
              <a:rPr lang="en-US" sz="2200" dirty="0">
                <a:solidFill>
                  <a:schemeClr val="dk1"/>
                </a:solidFill>
                <a:latin typeface="HK Grotesk" panose="020B0604020202020204" charset="0"/>
              </a:rPr>
              <a:t>: </a:t>
            </a:r>
            <a:r>
              <a:rPr lang="en-US" sz="2200" b="1" dirty="0">
                <a:solidFill>
                  <a:schemeClr val="dk1"/>
                </a:solidFill>
                <a:latin typeface="HK Grotesk" panose="020B0604020202020204" charset="0"/>
              </a:rPr>
              <a:t>Yemen, Oman (Middle East and North Africa), and Tuvalu (Pacific).</a:t>
            </a:r>
            <a:endParaRPr sz="2200" b="1" dirty="0">
              <a:solidFill>
                <a:schemeClr val="dk1"/>
              </a:solidFill>
              <a:latin typeface="HK Grotesk" panose="020B0604020202020204" charset="0"/>
            </a:endParaRPr>
          </a:p>
        </p:txBody>
      </p:sp>
      <p:sp>
        <p:nvSpPr>
          <p:cNvPr id="3" name="Slide Number Placeholder 2">
            <a:extLst>
              <a:ext uri="{FF2B5EF4-FFF2-40B4-BE49-F238E27FC236}">
                <a16:creationId xmlns:a16="http://schemas.microsoft.com/office/drawing/2014/main" id="{5B9D29F8-2876-4F7F-A19A-CA7731E7342A}"/>
              </a:ext>
            </a:extLst>
          </p:cNvPr>
          <p:cNvSpPr>
            <a:spLocks noGrp="1"/>
          </p:cNvSpPr>
          <p:nvPr>
            <p:ph type="sldNum" sz="quarter" idx="12"/>
          </p:nvPr>
        </p:nvSpPr>
        <p:spPr/>
        <p:txBody>
          <a:bodyPr/>
          <a:lstStyle/>
          <a:p>
            <a:fld id="{F835B258-23D4-4563-BF37-259D0F7E4779}" type="slidenum">
              <a:rPr lang="en-SG" smtClean="0"/>
              <a:t>24</a:t>
            </a:fld>
            <a:endParaRPr lang="en-SG"/>
          </a:p>
        </p:txBody>
      </p:sp>
    </p:spTree>
    <p:extLst>
      <p:ext uri="{BB962C8B-B14F-4D97-AF65-F5344CB8AC3E}">
        <p14:creationId xmlns:p14="http://schemas.microsoft.com/office/powerpoint/2010/main" val="2355039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Content Placeholder 2">
            <a:extLst>
              <a:ext uri="{FF2B5EF4-FFF2-40B4-BE49-F238E27FC236}">
                <a16:creationId xmlns:a16="http://schemas.microsoft.com/office/drawing/2014/main" id="{968CAA4C-00D1-4371-AB8F-BACB13858960}"/>
              </a:ext>
            </a:extLst>
          </p:cNvPr>
          <p:cNvSpPr txBox="1">
            <a:spLocks/>
          </p:cNvSpPr>
          <p:nvPr/>
        </p:nvSpPr>
        <p:spPr>
          <a:xfrm>
            <a:off x="482600" y="1346200"/>
            <a:ext cx="11226800" cy="4673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200000"/>
              </a:lnSpc>
              <a:buClr>
                <a:srgbClr val="0070C0"/>
              </a:buClr>
              <a:buSzPct val="125000"/>
              <a:buFont typeface="Wingdings" panose="05000000000000000000" pitchFamily="2" charset="2"/>
              <a:buChar char="§"/>
            </a:pPr>
            <a:r>
              <a:rPr lang="en-US" sz="2133">
                <a:latin typeface="HK Grotesk" panose="020B0604020202020204" charset="0"/>
              </a:rPr>
              <a:t>Women's representation varies across regions and is influenced by</a:t>
            </a:r>
            <a:r>
              <a:rPr lang="en-US" sz="2133" b="1">
                <a:latin typeface="HK Grotesk" panose="020B0604020202020204" charset="0"/>
              </a:rPr>
              <a:t> gender quotas and political structures.</a:t>
            </a:r>
          </a:p>
          <a:p>
            <a:pPr lvl="1" algn="just">
              <a:lnSpc>
                <a:spcPct val="200000"/>
              </a:lnSpc>
              <a:buClr>
                <a:srgbClr val="0070C0"/>
              </a:buClr>
              <a:buSzPct val="125000"/>
              <a:buFont typeface="Wingdings" panose="05000000000000000000" pitchFamily="2" charset="2"/>
              <a:buChar char="§"/>
            </a:pPr>
            <a:r>
              <a:rPr lang="en-US" sz="2133" b="1">
                <a:latin typeface="HK Grotesk" panose="020B0604020202020204" charset="0"/>
              </a:rPr>
              <a:t>Population size, total seats, and categorical factors </a:t>
            </a:r>
            <a:r>
              <a:rPr lang="en-US" sz="2133">
                <a:latin typeface="HK Grotesk" panose="020B0604020202020204" charset="0"/>
              </a:rPr>
              <a:t>impact women's participation.</a:t>
            </a:r>
          </a:p>
          <a:p>
            <a:pPr lvl="1" algn="just">
              <a:lnSpc>
                <a:spcPct val="200000"/>
              </a:lnSpc>
              <a:buClr>
                <a:srgbClr val="0070C0"/>
              </a:buClr>
              <a:buSzPct val="125000"/>
              <a:buFont typeface="Wingdings" panose="05000000000000000000" pitchFamily="2" charset="2"/>
              <a:buChar char="§"/>
            </a:pPr>
            <a:r>
              <a:rPr lang="en-US" sz="2133">
                <a:latin typeface="HK Grotesk" panose="020B0604020202020204" charset="0"/>
              </a:rPr>
              <a:t>Some countries, such as </a:t>
            </a:r>
            <a:r>
              <a:rPr lang="en-US" sz="2133" b="1">
                <a:latin typeface="HK Grotesk" panose="020B0604020202020204" charset="0"/>
              </a:rPr>
              <a:t>Yemen, Oman, and Tuvalu</a:t>
            </a:r>
            <a:r>
              <a:rPr lang="en-US" sz="2133">
                <a:latin typeface="HK Grotesk" panose="020B0604020202020204" charset="0"/>
              </a:rPr>
              <a:t>, have no female representatives in the </a:t>
            </a:r>
            <a:r>
              <a:rPr lang="en-US" sz="2133">
                <a:effectLst>
                  <a:outerShdw blurRad="38100" dist="38100" dir="2700000" algn="tl">
                    <a:srgbClr val="000000">
                      <a:alpha val="43137"/>
                    </a:srgbClr>
                  </a:outerShdw>
                </a:effectLst>
                <a:latin typeface="HK Grotesk" panose="020B0604020202020204" charset="0"/>
              </a:rPr>
              <a:t>lower chamber.</a:t>
            </a:r>
          </a:p>
          <a:p>
            <a:pPr marL="266713" lvl="1" indent="0" algn="just">
              <a:lnSpc>
                <a:spcPct val="200000"/>
              </a:lnSpc>
              <a:buNone/>
            </a:pPr>
            <a:endParaRPr lang="en-US" sz="2133" dirty="0">
              <a:latin typeface="HK Grotesk" panose="020B0604020202020204" charset="0"/>
            </a:endParaRPr>
          </a:p>
        </p:txBody>
      </p:sp>
      <p:sp>
        <p:nvSpPr>
          <p:cNvPr id="5" name="Title 1">
            <a:extLst>
              <a:ext uri="{FF2B5EF4-FFF2-40B4-BE49-F238E27FC236}">
                <a16:creationId xmlns:a16="http://schemas.microsoft.com/office/drawing/2014/main" id="{D6407D9F-8572-4FD0-8A25-4C13663B26B6}"/>
              </a:ext>
            </a:extLst>
          </p:cNvPr>
          <p:cNvSpPr txBox="1">
            <a:spLocks/>
          </p:cNvSpPr>
          <p:nvPr/>
        </p:nvSpPr>
        <p:spPr>
          <a:xfrm>
            <a:off x="381000" y="635000"/>
            <a:ext cx="11430000" cy="7620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HK Grotesk" panose="020B0604020202020204" charset="0"/>
              </a:rPr>
              <a:t>Summary of Women's Representation in Parliament (2019-2024)</a:t>
            </a:r>
            <a:br>
              <a:rPr lang="en-US" sz="2400" dirty="0">
                <a:latin typeface="HK Grotesk" panose="020B0604020202020204" charset="0"/>
              </a:rPr>
            </a:br>
            <a:endParaRPr lang="en-US" sz="2400" dirty="0">
              <a:latin typeface="HK Grotesk" panose="020B0604020202020204" charset="0"/>
            </a:endParaRPr>
          </a:p>
        </p:txBody>
      </p:sp>
      <p:sp>
        <p:nvSpPr>
          <p:cNvPr id="3" name="Slide Number Placeholder 2">
            <a:extLst>
              <a:ext uri="{FF2B5EF4-FFF2-40B4-BE49-F238E27FC236}">
                <a16:creationId xmlns:a16="http://schemas.microsoft.com/office/drawing/2014/main" id="{4971145B-56A5-40FA-85D5-1E3FDF7BD186}"/>
              </a:ext>
            </a:extLst>
          </p:cNvPr>
          <p:cNvSpPr>
            <a:spLocks noGrp="1"/>
          </p:cNvSpPr>
          <p:nvPr>
            <p:ph type="sldNum" sz="quarter" idx="12"/>
          </p:nvPr>
        </p:nvSpPr>
        <p:spPr/>
        <p:txBody>
          <a:bodyPr/>
          <a:lstStyle/>
          <a:p>
            <a:fld id="{F835B258-23D4-4563-BF37-259D0F7E4779}" type="slidenum">
              <a:rPr lang="en-SG" smtClean="0"/>
              <a:t>25</a:t>
            </a:fld>
            <a:endParaRPr lang="en-SG"/>
          </a:p>
        </p:txBody>
      </p:sp>
    </p:spTree>
    <p:extLst>
      <p:ext uri="{BB962C8B-B14F-4D97-AF65-F5344CB8AC3E}">
        <p14:creationId xmlns:p14="http://schemas.microsoft.com/office/powerpoint/2010/main" val="2639125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2668693"/>
            <a:ext cx="12192000" cy="1422312"/>
          </a:xfrm>
          <a:prstGeom prst="rect">
            <a:avLst/>
          </a:prstGeom>
        </p:spPr>
        <p:txBody>
          <a:bodyPr lIns="0" tIns="0" rIns="0" bIns="0" rtlCol="0" anchor="t">
            <a:spAutoFit/>
          </a:bodyPr>
          <a:lstStyle/>
          <a:p>
            <a:pPr algn="ctr">
              <a:lnSpc>
                <a:spcPts val="5787"/>
              </a:lnSpc>
              <a:spcBef>
                <a:spcPct val="0"/>
              </a:spcBef>
            </a:pPr>
            <a:r>
              <a:rPr lang="en-US" sz="4134" b="1" dirty="0">
                <a:solidFill>
                  <a:srgbClr val="000000"/>
                </a:solidFill>
                <a:latin typeface="HK Grotesk" panose="020B0604020202020204" charset="0"/>
                <a:ea typeface="Roboto Bold"/>
                <a:cs typeface="Roboto Bold"/>
                <a:sym typeface="Roboto Bold"/>
              </a:rPr>
              <a:t>Political Violence Targeting Women (PVTW) </a:t>
            </a:r>
          </a:p>
          <a:p>
            <a:pPr algn="ctr">
              <a:lnSpc>
                <a:spcPts val="5787"/>
              </a:lnSpc>
              <a:spcBef>
                <a:spcPct val="0"/>
              </a:spcBef>
            </a:pPr>
            <a:r>
              <a:rPr lang="en-US" sz="4134" b="1" dirty="0">
                <a:solidFill>
                  <a:srgbClr val="000000"/>
                </a:solidFill>
                <a:latin typeface="HK Grotesk" panose="020B0604020202020204" charset="0"/>
                <a:ea typeface="Roboto Bold"/>
                <a:cs typeface="Roboto Bold"/>
                <a:sym typeface="Roboto Bold"/>
              </a:rPr>
              <a:t>Analysis &amp; Findings</a:t>
            </a:r>
          </a:p>
        </p:txBody>
      </p:sp>
      <p:sp>
        <p:nvSpPr>
          <p:cNvPr id="4" name="Slide Number Placeholder 3">
            <a:extLst>
              <a:ext uri="{FF2B5EF4-FFF2-40B4-BE49-F238E27FC236}">
                <a16:creationId xmlns:a16="http://schemas.microsoft.com/office/drawing/2014/main" id="{9F2DD8A9-A70F-42FA-B5AA-6B7D1D769F9C}"/>
              </a:ext>
            </a:extLst>
          </p:cNvPr>
          <p:cNvSpPr>
            <a:spLocks noGrp="1"/>
          </p:cNvSpPr>
          <p:nvPr>
            <p:ph type="sldNum" sz="quarter" idx="12"/>
          </p:nvPr>
        </p:nvSpPr>
        <p:spPr/>
        <p:txBody>
          <a:bodyPr/>
          <a:lstStyle/>
          <a:p>
            <a:fld id="{F835B258-23D4-4563-BF37-259D0F7E4779}" type="slidenum">
              <a:rPr lang="en-SG" smtClean="0"/>
              <a:t>26</a:t>
            </a:fld>
            <a:endParaRPr lang="en-SG"/>
          </a:p>
        </p:txBody>
      </p:sp>
    </p:spTree>
    <p:extLst>
      <p:ext uri="{BB962C8B-B14F-4D97-AF65-F5344CB8AC3E}">
        <p14:creationId xmlns:p14="http://schemas.microsoft.com/office/powerpoint/2010/main" val="78531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16909"/>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a:extLst>
              <a:ext uri="{FF2B5EF4-FFF2-40B4-BE49-F238E27FC236}">
                <a16:creationId xmlns:a16="http://schemas.microsoft.com/office/drawing/2014/main" id="{B2BF52BF-F8E7-4D13-9F36-6D347A0FAE2A}"/>
              </a:ext>
            </a:extLst>
          </p:cNvPr>
          <p:cNvSpPr txBox="1"/>
          <p:nvPr/>
        </p:nvSpPr>
        <p:spPr>
          <a:xfrm>
            <a:off x="660400" y="871297"/>
            <a:ext cx="6236855" cy="366447"/>
          </a:xfrm>
          <a:prstGeom prst="rect">
            <a:avLst/>
          </a:prstGeom>
        </p:spPr>
        <p:txBody>
          <a:bodyPr wrap="square" lIns="0" tIns="0" rIns="0" bIns="0" rtlCol="0" anchor="t">
            <a:spAutoFit/>
          </a:bodyPr>
          <a:lstStyle/>
          <a:p>
            <a:pPr>
              <a:lnSpc>
                <a:spcPct val="107000"/>
              </a:lnSpc>
              <a:spcAft>
                <a:spcPts val="533"/>
              </a:spcAft>
            </a:pPr>
            <a:r>
              <a:rPr lang="en-US" sz="2400" b="1" dirty="0">
                <a:latin typeface="HK Grotesk" panose="020B0604020202020204" charset="0"/>
                <a:ea typeface="Yu Mincho" panose="02020400000000000000" pitchFamily="18" charset="-128"/>
                <a:cs typeface="Myanmar Text" panose="020B0502040204020203" pitchFamily="34" charset="0"/>
              </a:rPr>
              <a:t>Understanding the ACLED Data </a:t>
            </a:r>
          </a:p>
        </p:txBody>
      </p:sp>
      <p:sp>
        <p:nvSpPr>
          <p:cNvPr id="5" name="TextBox 4">
            <a:extLst>
              <a:ext uri="{FF2B5EF4-FFF2-40B4-BE49-F238E27FC236}">
                <a16:creationId xmlns:a16="http://schemas.microsoft.com/office/drawing/2014/main" id="{4DDA39A8-FB92-4D3B-8858-333D05236583}"/>
              </a:ext>
            </a:extLst>
          </p:cNvPr>
          <p:cNvSpPr txBox="1"/>
          <p:nvPr/>
        </p:nvSpPr>
        <p:spPr>
          <a:xfrm>
            <a:off x="1549400" y="1600200"/>
            <a:ext cx="9753600" cy="3902479"/>
          </a:xfrm>
          <a:prstGeom prst="rect">
            <a:avLst/>
          </a:prstGeom>
          <a:noFill/>
        </p:spPr>
        <p:txBody>
          <a:bodyPr wrap="square" rtlCol="0">
            <a:spAutoFit/>
          </a:bodyPr>
          <a:lstStyle/>
          <a:p>
            <a:pPr marL="304815" indent="-304815" algn="just">
              <a:lnSpc>
                <a:spcPct val="150000"/>
              </a:lnSpc>
              <a:buClr>
                <a:srgbClr val="0070C0"/>
              </a:buClr>
              <a:buSzPct val="125000"/>
              <a:buFont typeface="Wingdings" panose="05000000000000000000" pitchFamily="2" charset="2"/>
              <a:buChar char="§"/>
            </a:pPr>
            <a:r>
              <a:rPr lang="en-US" sz="2000" b="1" dirty="0">
                <a:solidFill>
                  <a:srgbClr val="1E1E1E"/>
                </a:solidFill>
                <a:latin typeface="HK Grotesk" panose="020B0604020202020204" charset="0"/>
                <a:ea typeface="Yu Mincho" panose="02020400000000000000" pitchFamily="18" charset="-128"/>
                <a:cs typeface="Myanmar Text" panose="020B0502040204020203" pitchFamily="34" charset="0"/>
              </a:rPr>
              <a:t>Armed Conflict Location &amp; Event Data (ACLED)</a:t>
            </a:r>
            <a:r>
              <a:rPr lang="en-US" sz="1867" b="1" dirty="0">
                <a:solidFill>
                  <a:srgbClr val="1E1E1E"/>
                </a:solidFill>
                <a:latin typeface="HK Grotesk" panose="020B0604020202020204" charset="0"/>
                <a:ea typeface="Yu Mincho" panose="02020400000000000000" pitchFamily="18" charset="-128"/>
                <a:cs typeface="Myanmar Text" panose="020B0502040204020203" pitchFamily="34" charset="0"/>
              </a:rPr>
              <a:t> </a:t>
            </a:r>
            <a:r>
              <a:rPr lang="en-US" sz="1867" dirty="0">
                <a:solidFill>
                  <a:srgbClr val="1E1E1E"/>
                </a:solidFill>
                <a:latin typeface="HK Grotesk" panose="020B0604020202020204" charset="0"/>
                <a:ea typeface="Yu Mincho" panose="02020400000000000000" pitchFamily="18" charset="-128"/>
                <a:cs typeface="Myanmar Text" panose="020B0502040204020203" pitchFamily="34" charset="0"/>
              </a:rPr>
              <a:t>is a disaggregated data collection, analysis, and crisis mapping initiative. </a:t>
            </a:r>
          </a:p>
          <a:p>
            <a:pPr marL="304815" indent="-304815" algn="just">
              <a:lnSpc>
                <a:spcPct val="150000"/>
              </a:lnSpc>
              <a:buClr>
                <a:srgbClr val="0070C0"/>
              </a:buClr>
              <a:buSzPct val="125000"/>
              <a:buFont typeface="Wingdings" panose="05000000000000000000" pitchFamily="2" charset="2"/>
              <a:buChar char="§"/>
            </a:pPr>
            <a:endParaRPr lang="en-US" sz="733" dirty="0">
              <a:latin typeface="HK Grotesk" panose="020B0604020202020204" charset="0"/>
              <a:ea typeface="Yu Mincho" panose="02020400000000000000" pitchFamily="18" charset="-128"/>
              <a:cs typeface="Myanmar Text" panose="020B0502040204020203" pitchFamily="34" charset="0"/>
            </a:endParaRPr>
          </a:p>
          <a:p>
            <a:pPr marL="304815" indent="-304815" algn="just">
              <a:lnSpc>
                <a:spcPct val="150000"/>
              </a:lnSpc>
              <a:buClr>
                <a:srgbClr val="0070C0"/>
              </a:buClr>
              <a:buSzPct val="125000"/>
              <a:buFont typeface="Wingdings" panose="05000000000000000000" pitchFamily="2" charset="2"/>
              <a:buChar char="§"/>
            </a:pPr>
            <a:r>
              <a:rPr lang="en-US" sz="1867" dirty="0">
                <a:solidFill>
                  <a:srgbClr val="1E1E1E"/>
                </a:solidFill>
                <a:latin typeface="HK Grotesk" panose="020B0604020202020204" charset="0"/>
                <a:ea typeface="Yu Mincho" panose="02020400000000000000" pitchFamily="18" charset="-128"/>
                <a:cs typeface="Myanmar Text" panose="020B0502040204020203" pitchFamily="34" charset="0"/>
              </a:rPr>
              <a:t>ACLED collects information on the </a:t>
            </a:r>
            <a:r>
              <a:rPr lang="en-US" sz="1867" b="1" dirty="0">
                <a:solidFill>
                  <a:srgbClr val="1E1E1E"/>
                </a:solidFill>
                <a:latin typeface="HK Grotesk" panose="020B0604020202020204" charset="0"/>
                <a:ea typeface="Yu Mincho" panose="02020400000000000000" pitchFamily="18" charset="-128"/>
                <a:cs typeface="Myanmar Text" panose="020B0502040204020203" pitchFamily="34" charset="0"/>
              </a:rPr>
              <a:t>dates, actors, locations, fatalities, and types of all reported political violence and protest events</a:t>
            </a:r>
            <a:r>
              <a:rPr lang="en-US" sz="1867" dirty="0">
                <a:solidFill>
                  <a:srgbClr val="1E1E1E"/>
                </a:solidFill>
                <a:latin typeface="HK Grotesk" panose="020B0604020202020204" charset="0"/>
                <a:ea typeface="Yu Mincho" panose="02020400000000000000" pitchFamily="18" charset="-128"/>
                <a:cs typeface="Myanmar Text" panose="020B0502040204020203" pitchFamily="34" charset="0"/>
              </a:rPr>
              <a:t> around the world. </a:t>
            </a:r>
          </a:p>
          <a:p>
            <a:pPr marL="304815" indent="-304815" algn="just">
              <a:lnSpc>
                <a:spcPct val="150000"/>
              </a:lnSpc>
              <a:buClr>
                <a:srgbClr val="0070C0"/>
              </a:buClr>
              <a:buSzPct val="125000"/>
              <a:buFont typeface="Wingdings" panose="05000000000000000000" pitchFamily="2" charset="2"/>
              <a:buChar char="§"/>
            </a:pPr>
            <a:endParaRPr lang="en-US" sz="933" dirty="0">
              <a:latin typeface="HK Grotesk" panose="020B0604020202020204" charset="0"/>
              <a:ea typeface="Yu Mincho" panose="02020400000000000000" pitchFamily="18" charset="-128"/>
              <a:cs typeface="Myanmar Text" panose="020B0502040204020203" pitchFamily="34" charset="0"/>
            </a:endParaRPr>
          </a:p>
          <a:p>
            <a:pPr marL="304815" indent="-304815" algn="just">
              <a:lnSpc>
                <a:spcPct val="150000"/>
              </a:lnSpc>
              <a:buClr>
                <a:srgbClr val="0070C0"/>
              </a:buClr>
              <a:buSzPct val="125000"/>
              <a:buFont typeface="Wingdings" panose="05000000000000000000" pitchFamily="2" charset="2"/>
              <a:buChar char="§"/>
            </a:pPr>
            <a:r>
              <a:rPr lang="en-US" sz="1867" dirty="0">
                <a:solidFill>
                  <a:srgbClr val="1E1E1E"/>
                </a:solidFill>
                <a:latin typeface="HK Grotesk" panose="020B0604020202020204" charset="0"/>
                <a:ea typeface="Yu Mincho" panose="02020400000000000000" pitchFamily="18" charset="-128"/>
                <a:cs typeface="Myanmar Text" panose="020B0502040204020203" pitchFamily="34" charset="0"/>
              </a:rPr>
              <a:t>ACLED acquires data and applies the political violence and protest activity include events that occur within </a:t>
            </a:r>
            <a:r>
              <a:rPr lang="en-US" sz="1867" b="1" dirty="0">
                <a:solidFill>
                  <a:srgbClr val="1E1E1E"/>
                </a:solidFill>
                <a:latin typeface="HK Grotesk" panose="020B0604020202020204" charset="0"/>
                <a:ea typeface="Yu Mincho" panose="02020400000000000000" pitchFamily="18" charset="-128"/>
                <a:cs typeface="Myanmar Text" panose="020B0502040204020203" pitchFamily="34" charset="0"/>
              </a:rPr>
              <a:t>civil wars and periods of instability, public demonstrations, and regime breakdown.</a:t>
            </a:r>
            <a:endParaRPr lang="en-US" sz="1867" b="1" dirty="0">
              <a:latin typeface="HK Grotesk" panose="020B0604020202020204" charset="0"/>
              <a:ea typeface="Yu Mincho" panose="02020400000000000000" pitchFamily="18" charset="-128"/>
              <a:cs typeface="Myanmar Text" panose="020B0502040204020203" pitchFamily="34" charset="0"/>
            </a:endParaRPr>
          </a:p>
          <a:p>
            <a:pPr algn="just">
              <a:lnSpc>
                <a:spcPct val="150000"/>
              </a:lnSpc>
              <a:buSzPct val="125000"/>
            </a:pPr>
            <a:endParaRPr lang="en-US" sz="1867" dirty="0">
              <a:latin typeface="HK Grotesk" panose="020B0604020202020204" charset="0"/>
            </a:endParaRPr>
          </a:p>
        </p:txBody>
      </p:sp>
      <p:sp>
        <p:nvSpPr>
          <p:cNvPr id="6" name="TextBox 5">
            <a:extLst>
              <a:ext uri="{FF2B5EF4-FFF2-40B4-BE49-F238E27FC236}">
                <a16:creationId xmlns:a16="http://schemas.microsoft.com/office/drawing/2014/main" id="{C4FB87EF-42B6-4C8D-8E1D-200F31B93214}"/>
              </a:ext>
            </a:extLst>
          </p:cNvPr>
          <p:cNvSpPr txBox="1"/>
          <p:nvPr/>
        </p:nvSpPr>
        <p:spPr>
          <a:xfrm>
            <a:off x="1422400" y="5655188"/>
            <a:ext cx="10007600" cy="338554"/>
          </a:xfrm>
          <a:prstGeom prst="rect">
            <a:avLst/>
          </a:prstGeom>
          <a:noFill/>
        </p:spPr>
        <p:txBody>
          <a:bodyPr wrap="square" rtlCol="0">
            <a:spAutoFit/>
          </a:bodyPr>
          <a:lstStyle/>
          <a:p>
            <a:r>
              <a:rPr lang="en-US" sz="1600" b="1" dirty="0">
                <a:latin typeface="HK Grotesk" panose="020B0604020202020204" charset="0"/>
              </a:rPr>
              <a:t>Note : </a:t>
            </a:r>
            <a:r>
              <a:rPr lang="en-US" sz="1600" dirty="0">
                <a:latin typeface="HK Grotesk" panose="020B0604020202020204" charset="0"/>
              </a:rPr>
              <a:t>ACLED data from </a:t>
            </a:r>
            <a:r>
              <a:rPr lang="en-US" sz="1600" dirty="0">
                <a:effectLst>
                  <a:outerShdw blurRad="38100" dist="38100" dir="2700000" algn="tl">
                    <a:srgbClr val="000000">
                      <a:alpha val="43137"/>
                    </a:srgbClr>
                  </a:outerShdw>
                </a:effectLst>
                <a:latin typeface="HK Grotesk" panose="020B0604020202020204" charset="0"/>
              </a:rPr>
              <a:t>2019 to 2024</a:t>
            </a:r>
            <a:r>
              <a:rPr lang="en-US" sz="1600" dirty="0">
                <a:latin typeface="HK Grotesk" panose="020B0604020202020204" charset="0"/>
              </a:rPr>
              <a:t> is utilized for this analysis.</a:t>
            </a:r>
          </a:p>
        </p:txBody>
      </p:sp>
      <p:sp>
        <p:nvSpPr>
          <p:cNvPr id="3" name="Slide Number Placeholder 2">
            <a:extLst>
              <a:ext uri="{FF2B5EF4-FFF2-40B4-BE49-F238E27FC236}">
                <a16:creationId xmlns:a16="http://schemas.microsoft.com/office/drawing/2014/main" id="{C3FD2405-1E0E-4F55-A395-5394EE886A80}"/>
              </a:ext>
            </a:extLst>
          </p:cNvPr>
          <p:cNvSpPr>
            <a:spLocks noGrp="1"/>
          </p:cNvSpPr>
          <p:nvPr>
            <p:ph type="sldNum" sz="quarter" idx="12"/>
          </p:nvPr>
        </p:nvSpPr>
        <p:spPr/>
        <p:txBody>
          <a:bodyPr/>
          <a:lstStyle/>
          <a:p>
            <a:fld id="{F835B258-23D4-4563-BF37-259D0F7E4779}" type="slidenum">
              <a:rPr lang="en-SG" smtClean="0"/>
              <a:t>27</a:t>
            </a:fld>
            <a:endParaRPr lang="en-SG"/>
          </a:p>
        </p:txBody>
      </p:sp>
    </p:spTree>
    <p:extLst>
      <p:ext uri="{BB962C8B-B14F-4D97-AF65-F5344CB8AC3E}">
        <p14:creationId xmlns:p14="http://schemas.microsoft.com/office/powerpoint/2010/main" val="419719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16909"/>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316346" y="263102"/>
            <a:ext cx="11477934" cy="333425"/>
          </a:xfrm>
          <a:prstGeom prst="rect">
            <a:avLst/>
          </a:prstGeom>
        </p:spPr>
        <p:txBody>
          <a:bodyPr lIns="0" tIns="0" rIns="0" bIns="0" rtlCol="0" anchor="t">
            <a:spAutoFit/>
          </a:bodyPr>
          <a:lstStyle/>
          <a:p>
            <a:pPr algn="just">
              <a:lnSpc>
                <a:spcPts val="2613"/>
              </a:lnSpc>
              <a:spcBef>
                <a:spcPct val="0"/>
              </a:spcBef>
            </a:pPr>
            <a:r>
              <a:rPr lang="en-US" sz="2400" b="1" dirty="0">
                <a:solidFill>
                  <a:srgbClr val="000000"/>
                </a:solidFill>
                <a:latin typeface="HK Grotesk" panose="020B0604020202020204" charset="0"/>
                <a:ea typeface="Roboto Bold"/>
                <a:cs typeface="Roboto Bold"/>
                <a:sym typeface="Roboto Bold"/>
              </a:rPr>
              <a:t>What are the most common types of PVTW events? </a:t>
            </a:r>
          </a:p>
        </p:txBody>
      </p:sp>
      <p:pic>
        <p:nvPicPr>
          <p:cNvPr id="8" name="Picture 7">
            <a:extLst>
              <a:ext uri="{FF2B5EF4-FFF2-40B4-BE49-F238E27FC236}">
                <a16:creationId xmlns:a16="http://schemas.microsoft.com/office/drawing/2014/main" id="{27D5A828-D629-4E1E-BBBD-B115A6FBD5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509" y="1041400"/>
            <a:ext cx="8944983" cy="5036089"/>
          </a:xfrm>
          <a:prstGeom prst="rect">
            <a:avLst/>
          </a:prstGeom>
        </p:spPr>
      </p:pic>
      <p:sp>
        <p:nvSpPr>
          <p:cNvPr id="3" name="Slide Number Placeholder 2">
            <a:extLst>
              <a:ext uri="{FF2B5EF4-FFF2-40B4-BE49-F238E27FC236}">
                <a16:creationId xmlns:a16="http://schemas.microsoft.com/office/drawing/2014/main" id="{535A6933-3957-4043-A76A-72C22D94EEA5}"/>
              </a:ext>
            </a:extLst>
          </p:cNvPr>
          <p:cNvSpPr>
            <a:spLocks noGrp="1"/>
          </p:cNvSpPr>
          <p:nvPr>
            <p:ph type="sldNum" sz="quarter" idx="12"/>
          </p:nvPr>
        </p:nvSpPr>
        <p:spPr/>
        <p:txBody>
          <a:bodyPr/>
          <a:lstStyle/>
          <a:p>
            <a:fld id="{F835B258-23D4-4563-BF37-259D0F7E4779}" type="slidenum">
              <a:rPr lang="en-SG" smtClean="0"/>
              <a:t>28</a:t>
            </a:fld>
            <a:endParaRPr lang="en-S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16909"/>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5">
            <a:extLst>
              <a:ext uri="{FF2B5EF4-FFF2-40B4-BE49-F238E27FC236}">
                <a16:creationId xmlns:a16="http://schemas.microsoft.com/office/drawing/2014/main" id="{E3329366-EC17-4247-8FF5-A1060D8B56ED}"/>
              </a:ext>
            </a:extLst>
          </p:cNvPr>
          <p:cNvSpPr txBox="1"/>
          <p:nvPr/>
        </p:nvSpPr>
        <p:spPr>
          <a:xfrm>
            <a:off x="558800" y="282063"/>
            <a:ext cx="11762380" cy="333425"/>
          </a:xfrm>
          <a:prstGeom prst="rect">
            <a:avLst/>
          </a:prstGeom>
        </p:spPr>
        <p:txBody>
          <a:bodyPr lIns="0" tIns="0" rIns="0" bIns="0" rtlCol="0" anchor="t">
            <a:spAutoFit/>
          </a:bodyPr>
          <a:lstStyle/>
          <a:p>
            <a:pPr>
              <a:lnSpc>
                <a:spcPts val="2613"/>
              </a:lnSpc>
              <a:spcBef>
                <a:spcPct val="0"/>
              </a:spcBef>
            </a:pPr>
            <a:r>
              <a:rPr lang="en-US" sz="2400" b="1" dirty="0">
                <a:solidFill>
                  <a:srgbClr val="000000"/>
                </a:solidFill>
                <a:latin typeface="HK Grotesk" panose="020B0604020202020204" charset="0"/>
                <a:ea typeface="Roboto"/>
                <a:cs typeface="Roboto"/>
                <a:sym typeface="Roboto"/>
              </a:rPr>
              <a:t>What are the most frequent attacks by event type? </a:t>
            </a:r>
          </a:p>
        </p:txBody>
      </p:sp>
      <p:pic>
        <p:nvPicPr>
          <p:cNvPr id="14" name="Picture 13">
            <a:extLst>
              <a:ext uri="{FF2B5EF4-FFF2-40B4-BE49-F238E27FC236}">
                <a16:creationId xmlns:a16="http://schemas.microsoft.com/office/drawing/2014/main" id="{3F101901-7851-4240-8499-F049FA3404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2500" y="896196"/>
            <a:ext cx="7747000" cy="5530005"/>
          </a:xfrm>
          <a:prstGeom prst="rect">
            <a:avLst/>
          </a:prstGeom>
        </p:spPr>
      </p:pic>
      <p:sp>
        <p:nvSpPr>
          <p:cNvPr id="3" name="Slide Number Placeholder 2">
            <a:extLst>
              <a:ext uri="{FF2B5EF4-FFF2-40B4-BE49-F238E27FC236}">
                <a16:creationId xmlns:a16="http://schemas.microsoft.com/office/drawing/2014/main" id="{17C10C4C-E5B2-4B71-8C5D-9CA9F93CF947}"/>
              </a:ext>
            </a:extLst>
          </p:cNvPr>
          <p:cNvSpPr>
            <a:spLocks noGrp="1"/>
          </p:cNvSpPr>
          <p:nvPr>
            <p:ph type="sldNum" sz="quarter" idx="12"/>
          </p:nvPr>
        </p:nvSpPr>
        <p:spPr/>
        <p:txBody>
          <a:bodyPr/>
          <a:lstStyle/>
          <a:p>
            <a:fld id="{F835B258-23D4-4563-BF37-259D0F7E4779}" type="slidenum">
              <a:rPr lang="en-SG" smtClean="0"/>
              <a:t>29</a:t>
            </a:fld>
            <a:endParaRPr lang="en-SG"/>
          </a:p>
        </p:txBody>
      </p:sp>
    </p:spTree>
    <p:extLst>
      <p:ext uri="{BB962C8B-B14F-4D97-AF65-F5344CB8AC3E}">
        <p14:creationId xmlns:p14="http://schemas.microsoft.com/office/powerpoint/2010/main" val="374374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9291"/>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219200" y="1659034"/>
            <a:ext cx="9144000" cy="485518"/>
          </a:xfrm>
          <a:prstGeom prst="rect">
            <a:avLst/>
          </a:prstGeom>
        </p:spPr>
        <p:txBody>
          <a:bodyPr wrap="square" lIns="0" tIns="0" rIns="0" bIns="0" rtlCol="0" anchor="t">
            <a:spAutoFit/>
          </a:bodyPr>
          <a:lstStyle/>
          <a:p>
            <a:pPr marL="381019" indent="-381019">
              <a:lnSpc>
                <a:spcPct val="150000"/>
              </a:lnSpc>
              <a:buClr>
                <a:srgbClr val="0070C0"/>
              </a:buClr>
              <a:buFont typeface="Wingdings" panose="05000000000000000000" pitchFamily="2" charset="2"/>
              <a:buChar char="§"/>
            </a:pPr>
            <a:endParaRPr lang="en-US" sz="2400" dirty="0">
              <a:latin typeface="HK Grotesk" panose="020B0604020202020204" charset="0"/>
              <a:ea typeface="HK Grotesk"/>
              <a:cs typeface="HK Grotesk"/>
              <a:sym typeface="HK Grotesk"/>
            </a:endParaRPr>
          </a:p>
        </p:txBody>
      </p:sp>
      <p:sp>
        <p:nvSpPr>
          <p:cNvPr id="5" name="Slide Number Placeholder 4">
            <a:extLst>
              <a:ext uri="{FF2B5EF4-FFF2-40B4-BE49-F238E27FC236}">
                <a16:creationId xmlns:a16="http://schemas.microsoft.com/office/drawing/2014/main" id="{0AE97B7E-B0DD-4ECB-8C5B-76941A90E689}"/>
              </a:ext>
            </a:extLst>
          </p:cNvPr>
          <p:cNvSpPr>
            <a:spLocks noGrp="1"/>
          </p:cNvSpPr>
          <p:nvPr>
            <p:ph type="sldNum" sz="quarter" idx="12"/>
          </p:nvPr>
        </p:nvSpPr>
        <p:spPr/>
        <p:txBody>
          <a:bodyPr/>
          <a:lstStyle/>
          <a:p>
            <a:fld id="{F835B258-23D4-4563-BF37-259D0F7E4779}" type="slidenum">
              <a:rPr lang="en-SG" smtClean="0"/>
              <a:t>3</a:t>
            </a:fld>
            <a:endParaRPr lang="en-SG"/>
          </a:p>
        </p:txBody>
      </p:sp>
      <p:sp>
        <p:nvSpPr>
          <p:cNvPr id="7" name="TextBox 6">
            <a:extLst>
              <a:ext uri="{FF2B5EF4-FFF2-40B4-BE49-F238E27FC236}">
                <a16:creationId xmlns:a16="http://schemas.microsoft.com/office/drawing/2014/main" id="{B9A9C423-A88B-4FC8-85D2-C7FE3CD55F06}"/>
              </a:ext>
            </a:extLst>
          </p:cNvPr>
          <p:cNvSpPr txBox="1"/>
          <p:nvPr/>
        </p:nvSpPr>
        <p:spPr>
          <a:xfrm>
            <a:off x="688181" y="430540"/>
            <a:ext cx="6157912" cy="769441"/>
          </a:xfrm>
          <a:prstGeom prst="rect">
            <a:avLst/>
          </a:prstGeom>
          <a:noFill/>
        </p:spPr>
        <p:txBody>
          <a:bodyPr wrap="square">
            <a:spAutoFit/>
          </a:bodyPr>
          <a:lstStyle/>
          <a:p>
            <a:r>
              <a:rPr lang="en-US" sz="4400" dirty="0">
                <a:latin typeface="HK Grotesk" panose="020B0604020202020204" charset="0"/>
                <a:cs typeface="Arial" panose="020B0604020202020204" pitchFamily="34" charset="0"/>
              </a:rPr>
              <a:t>Introduction</a:t>
            </a:r>
            <a:endParaRPr lang="en-SG" sz="4400" dirty="0"/>
          </a:p>
        </p:txBody>
      </p:sp>
      <p:sp>
        <p:nvSpPr>
          <p:cNvPr id="9" name="TextBox 8">
            <a:extLst>
              <a:ext uri="{FF2B5EF4-FFF2-40B4-BE49-F238E27FC236}">
                <a16:creationId xmlns:a16="http://schemas.microsoft.com/office/drawing/2014/main" id="{73D87D8F-DB5C-4BFB-94F9-B22DF6BB7937}"/>
              </a:ext>
            </a:extLst>
          </p:cNvPr>
          <p:cNvSpPr txBox="1"/>
          <p:nvPr/>
        </p:nvSpPr>
        <p:spPr>
          <a:xfrm>
            <a:off x="802480" y="1573309"/>
            <a:ext cx="10170320" cy="4151136"/>
          </a:xfrm>
          <a:prstGeom prst="rect">
            <a:avLst/>
          </a:prstGeom>
          <a:noFill/>
        </p:spPr>
        <p:txBody>
          <a:bodyPr wrap="square">
            <a:spAutoFit/>
          </a:bodyPr>
          <a:lstStyle/>
          <a:p>
            <a:pPr marL="304815" indent="-304815" algn="just">
              <a:lnSpc>
                <a:spcPct val="160000"/>
              </a:lnSpc>
              <a:buClr>
                <a:srgbClr val="0070C0"/>
              </a:buClr>
              <a:buSzPct val="125000"/>
              <a:buFont typeface="Wingdings" panose="05000000000000000000" pitchFamily="2" charset="2"/>
              <a:buChar char="§"/>
            </a:pPr>
            <a:r>
              <a:rPr lang="en-US" sz="2400" b="0" i="0" dirty="0">
                <a:solidFill>
                  <a:srgbClr val="1F2328"/>
                </a:solidFill>
                <a:effectLst/>
                <a:latin typeface="HK Grotesk" panose="020B0604020202020204" charset="0"/>
                <a:cs typeface="Times New Roman" panose="02020603050405020304" pitchFamily="18" charset="0"/>
              </a:rPr>
              <a:t>This project seeks to analyze </a:t>
            </a:r>
            <a:r>
              <a:rPr lang="en-US" sz="2400" i="0" dirty="0">
                <a:solidFill>
                  <a:schemeClr val="tx1"/>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women's involvement in politics and the prevalence of violence or attacks targeting women</a:t>
            </a:r>
            <a:r>
              <a:rPr lang="en-US" sz="2400" b="0" i="0" dirty="0">
                <a:solidFill>
                  <a:srgbClr val="1F2328"/>
                </a:solidFill>
                <a:effectLst/>
                <a:latin typeface="HK Grotesk" panose="020B0604020202020204" charset="0"/>
                <a:cs typeface="Times New Roman" panose="02020603050405020304" pitchFamily="18" charset="0"/>
              </a:rPr>
              <a:t> in political roles. </a:t>
            </a:r>
          </a:p>
          <a:p>
            <a:pPr marL="304815" indent="-304815" algn="just">
              <a:lnSpc>
                <a:spcPct val="160000"/>
              </a:lnSpc>
              <a:buClr>
                <a:srgbClr val="0070C0"/>
              </a:buClr>
              <a:buSzPct val="125000"/>
              <a:buFont typeface="Wingdings" panose="05000000000000000000" pitchFamily="2" charset="2"/>
              <a:buChar char="§"/>
            </a:pPr>
            <a:endParaRPr lang="en-US" sz="2400" dirty="0">
              <a:solidFill>
                <a:srgbClr val="1F2328"/>
              </a:solidFill>
              <a:latin typeface="HK Grotesk" panose="020B0604020202020204" charset="0"/>
              <a:cs typeface="Times New Roman" panose="02020603050405020304" pitchFamily="18" charset="0"/>
            </a:endParaRPr>
          </a:p>
          <a:p>
            <a:pPr marL="304815" indent="-304815" algn="just">
              <a:lnSpc>
                <a:spcPct val="160000"/>
              </a:lnSpc>
              <a:buClr>
                <a:srgbClr val="0070C0"/>
              </a:buClr>
              <a:buSzPct val="125000"/>
              <a:buFont typeface="Wingdings" panose="05000000000000000000" pitchFamily="2" charset="2"/>
              <a:buChar char="§"/>
            </a:pPr>
            <a:r>
              <a:rPr lang="en-US" sz="2400" b="0" i="0" dirty="0">
                <a:solidFill>
                  <a:srgbClr val="1F2328"/>
                </a:solidFill>
                <a:effectLst/>
                <a:latin typeface="HK Grotesk" panose="020B0604020202020204" charset="0"/>
                <a:cs typeface="Times New Roman" panose="02020603050405020304" pitchFamily="18" charset="0"/>
              </a:rPr>
              <a:t>By studying </a:t>
            </a:r>
            <a:r>
              <a:rPr lang="en-US" sz="2400" i="0" dirty="0">
                <a:solidFill>
                  <a:schemeClr val="tx1"/>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trends, patterns, and underlying factors,</a:t>
            </a:r>
            <a:r>
              <a:rPr lang="en-US" sz="2400" b="0" i="0" dirty="0">
                <a:solidFill>
                  <a:srgbClr val="1F2328"/>
                </a:solidFill>
                <a:effectLst/>
                <a:latin typeface="HK Grotesk" panose="020B0604020202020204" charset="0"/>
                <a:cs typeface="Times New Roman" panose="02020603050405020304" pitchFamily="18" charset="0"/>
              </a:rPr>
              <a:t> the project aims to provide insights into the challenges faced by women in politics, highlight areas requiring intervention, and support data-driven advocacy for gender equity in political spaces. </a:t>
            </a:r>
            <a:endParaRPr lang="en-US" sz="2400" dirty="0">
              <a:latin typeface="HK Grotesk" panose="020B0604020202020204" charset="0"/>
              <a:cs typeface="Times New Roman" panose="02020603050405020304" pitchFamily="18" charset="0"/>
            </a:endParaRPr>
          </a:p>
        </p:txBody>
      </p:sp>
    </p:spTree>
    <p:extLst>
      <p:ext uri="{BB962C8B-B14F-4D97-AF65-F5344CB8AC3E}">
        <p14:creationId xmlns:p14="http://schemas.microsoft.com/office/powerpoint/2010/main" val="333285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600200" y="889000"/>
            <a:ext cx="8991600" cy="5435600"/>
          </a:xfrm>
          <a:custGeom>
            <a:avLst/>
            <a:gdLst/>
            <a:ahLst/>
            <a:cxnLst/>
            <a:rect l="l" t="t" r="r" b="b"/>
            <a:pathLst>
              <a:path w="7189314" h="4825827">
                <a:moveTo>
                  <a:pt x="0" y="0"/>
                </a:moveTo>
                <a:lnTo>
                  <a:pt x="7189314" y="0"/>
                </a:lnTo>
                <a:lnTo>
                  <a:pt x="7189314" y="4825827"/>
                </a:lnTo>
                <a:lnTo>
                  <a:pt x="0" y="4825827"/>
                </a:lnTo>
                <a:lnTo>
                  <a:pt x="0" y="0"/>
                </a:lnTo>
                <a:close/>
              </a:path>
            </a:pathLst>
          </a:custGeom>
          <a:blipFill>
            <a:blip r:embed="rId5"/>
            <a:stretch>
              <a:fillRect/>
            </a:stretch>
          </a:blipFill>
        </p:spPr>
        <p:txBody>
          <a:bodyPr/>
          <a:lstStyle/>
          <a:p>
            <a:endParaRPr lang="en-US" sz="1200" dirty="0"/>
          </a:p>
        </p:txBody>
      </p:sp>
      <p:sp>
        <p:nvSpPr>
          <p:cNvPr id="5" name="TextBox 5"/>
          <p:cNvSpPr txBox="1"/>
          <p:nvPr/>
        </p:nvSpPr>
        <p:spPr>
          <a:xfrm>
            <a:off x="429620" y="191041"/>
            <a:ext cx="11762380" cy="333425"/>
          </a:xfrm>
          <a:prstGeom prst="rect">
            <a:avLst/>
          </a:prstGeom>
        </p:spPr>
        <p:txBody>
          <a:bodyPr lIns="0" tIns="0" rIns="0" bIns="0" rtlCol="0" anchor="t">
            <a:spAutoFit/>
          </a:bodyPr>
          <a:lstStyle/>
          <a:p>
            <a:pPr>
              <a:lnSpc>
                <a:spcPts val="2613"/>
              </a:lnSpc>
              <a:spcBef>
                <a:spcPct val="0"/>
              </a:spcBef>
            </a:pPr>
            <a:r>
              <a:rPr lang="en-US" sz="2400" b="1" dirty="0">
                <a:solidFill>
                  <a:srgbClr val="000000"/>
                </a:solidFill>
                <a:latin typeface="HK Grotesk" panose="020B0604020202020204" charset="0"/>
                <a:ea typeface="Roboto"/>
                <a:cs typeface="Roboto"/>
                <a:sym typeface="Roboto"/>
              </a:rPr>
              <a:t>What are the most frequent interactions that cause fatalities? </a:t>
            </a:r>
          </a:p>
        </p:txBody>
      </p:sp>
      <p:sp>
        <p:nvSpPr>
          <p:cNvPr id="3" name="Slide Number Placeholder 2">
            <a:extLst>
              <a:ext uri="{FF2B5EF4-FFF2-40B4-BE49-F238E27FC236}">
                <a16:creationId xmlns:a16="http://schemas.microsoft.com/office/drawing/2014/main" id="{45F73B4B-EE20-446E-A7B1-04A68B505DD4}"/>
              </a:ext>
            </a:extLst>
          </p:cNvPr>
          <p:cNvSpPr>
            <a:spLocks noGrp="1"/>
          </p:cNvSpPr>
          <p:nvPr>
            <p:ph type="sldNum" sz="quarter" idx="12"/>
          </p:nvPr>
        </p:nvSpPr>
        <p:spPr/>
        <p:txBody>
          <a:bodyPr/>
          <a:lstStyle/>
          <a:p>
            <a:fld id="{F835B258-23D4-4563-BF37-259D0F7E4779}" type="slidenum">
              <a:rPr lang="en-SG" smtClean="0"/>
              <a:t>30</a:t>
            </a:fld>
            <a:endParaRPr lang="en-SG"/>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2224404"/>
            <a:ext cx="12192000" cy="2314929"/>
          </a:xfrm>
          <a:prstGeom prst="rect">
            <a:avLst/>
          </a:prstGeom>
        </p:spPr>
        <p:txBody>
          <a:bodyPr lIns="0" tIns="0" rIns="0" bIns="0" rtlCol="0" anchor="t">
            <a:spAutoFit/>
          </a:bodyPr>
          <a:lstStyle/>
          <a:p>
            <a:pPr algn="ctr">
              <a:lnSpc>
                <a:spcPts val="6160"/>
              </a:lnSpc>
            </a:pPr>
            <a:endParaRPr sz="1333" dirty="0"/>
          </a:p>
          <a:p>
            <a:pPr algn="ctr">
              <a:lnSpc>
                <a:spcPts val="6160"/>
              </a:lnSpc>
            </a:pPr>
            <a:r>
              <a:rPr lang="en-US" sz="4400" b="1" dirty="0">
                <a:solidFill>
                  <a:srgbClr val="000000"/>
                </a:solidFill>
                <a:latin typeface="HK Grotesk Bold"/>
                <a:ea typeface="HK Grotesk Bold"/>
                <a:cs typeface="HK Grotesk Bold"/>
                <a:sym typeface="HK Grotesk Bold"/>
              </a:rPr>
              <a:t>Regional Patterns</a:t>
            </a:r>
          </a:p>
          <a:p>
            <a:pPr algn="ctr">
              <a:lnSpc>
                <a:spcPts val="6160"/>
              </a:lnSpc>
              <a:spcBef>
                <a:spcPct val="0"/>
              </a:spcBef>
            </a:pPr>
            <a:endParaRPr lang="en-US" sz="4400" b="1" dirty="0">
              <a:solidFill>
                <a:srgbClr val="000000"/>
              </a:solidFill>
              <a:latin typeface="HK Grotesk Bold"/>
              <a:ea typeface="HK Grotesk Bold"/>
              <a:cs typeface="HK Grotesk Bold"/>
              <a:sym typeface="HK Grotesk Bold"/>
            </a:endParaRPr>
          </a:p>
        </p:txBody>
      </p:sp>
      <p:sp>
        <p:nvSpPr>
          <p:cNvPr id="4" name="Slide Number Placeholder 3">
            <a:extLst>
              <a:ext uri="{FF2B5EF4-FFF2-40B4-BE49-F238E27FC236}">
                <a16:creationId xmlns:a16="http://schemas.microsoft.com/office/drawing/2014/main" id="{1FB24F68-5509-411C-A4C2-5417287FC9AB}"/>
              </a:ext>
            </a:extLst>
          </p:cNvPr>
          <p:cNvSpPr>
            <a:spLocks noGrp="1"/>
          </p:cNvSpPr>
          <p:nvPr>
            <p:ph type="sldNum" sz="quarter" idx="12"/>
          </p:nvPr>
        </p:nvSpPr>
        <p:spPr/>
        <p:txBody>
          <a:bodyPr/>
          <a:lstStyle/>
          <a:p>
            <a:fld id="{F835B258-23D4-4563-BF37-259D0F7E4779}" type="slidenum">
              <a:rPr lang="en-SG" smtClean="0"/>
              <a:t>31</a:t>
            </a:fld>
            <a:endParaRPr lang="en-SG"/>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6200" y="176107"/>
            <a:ext cx="12039600" cy="645754"/>
          </a:xfrm>
          <a:prstGeom prst="rect">
            <a:avLst/>
          </a:prstGeom>
        </p:spPr>
        <p:txBody>
          <a:bodyPr wrap="square" lIns="0" tIns="0" rIns="0" bIns="0" rtlCol="0" anchor="t">
            <a:spAutoFit/>
          </a:bodyPr>
          <a:lstStyle/>
          <a:p>
            <a:pPr>
              <a:lnSpc>
                <a:spcPts val="2613"/>
              </a:lnSpc>
              <a:spcBef>
                <a:spcPct val="0"/>
              </a:spcBef>
            </a:pPr>
            <a:r>
              <a:rPr lang="en-US" sz="2133" b="1" dirty="0">
                <a:solidFill>
                  <a:srgbClr val="000000"/>
                </a:solidFill>
                <a:latin typeface="HK Grotesk"/>
                <a:ea typeface="HK Grotesk"/>
                <a:cs typeface="HK Grotesk"/>
                <a:sym typeface="HK Grotesk"/>
              </a:rPr>
              <a:t>How do the proportions of PVTW events vary across different regions over time, and are there any notable spikes or trends in specific regions?</a:t>
            </a:r>
          </a:p>
        </p:txBody>
      </p:sp>
      <p:pic>
        <p:nvPicPr>
          <p:cNvPr id="6" name="Picture 5">
            <a:extLst>
              <a:ext uri="{FF2B5EF4-FFF2-40B4-BE49-F238E27FC236}">
                <a16:creationId xmlns:a16="http://schemas.microsoft.com/office/drawing/2014/main" id="{23BFEE46-93EE-45F0-9703-308A89C1AE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0127" y="928793"/>
            <a:ext cx="9171747" cy="5744203"/>
          </a:xfrm>
          <a:prstGeom prst="rect">
            <a:avLst/>
          </a:prstGeom>
        </p:spPr>
      </p:pic>
      <p:sp>
        <p:nvSpPr>
          <p:cNvPr id="3" name="Slide Number Placeholder 2">
            <a:extLst>
              <a:ext uri="{FF2B5EF4-FFF2-40B4-BE49-F238E27FC236}">
                <a16:creationId xmlns:a16="http://schemas.microsoft.com/office/drawing/2014/main" id="{5167311E-4FC2-46B0-8391-E3CFAEE6FDFD}"/>
              </a:ext>
            </a:extLst>
          </p:cNvPr>
          <p:cNvSpPr>
            <a:spLocks noGrp="1"/>
          </p:cNvSpPr>
          <p:nvPr>
            <p:ph type="sldNum" sz="quarter" idx="12"/>
          </p:nvPr>
        </p:nvSpPr>
        <p:spPr/>
        <p:txBody>
          <a:bodyPr/>
          <a:lstStyle/>
          <a:p>
            <a:fld id="{F835B258-23D4-4563-BF37-259D0F7E4779}" type="slidenum">
              <a:rPr lang="en-SG" smtClean="0"/>
              <a:t>32</a:t>
            </a:fld>
            <a:endParaRPr lang="en-SG"/>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2561590"/>
            <a:ext cx="12192000" cy="1610762"/>
          </a:xfrm>
          <a:prstGeom prst="rect">
            <a:avLst/>
          </a:prstGeom>
        </p:spPr>
        <p:txBody>
          <a:bodyPr lIns="0" tIns="0" rIns="0" bIns="0" rtlCol="0" anchor="t">
            <a:spAutoFit/>
          </a:bodyPr>
          <a:lstStyle/>
          <a:p>
            <a:pPr algn="ctr">
              <a:lnSpc>
                <a:spcPts val="7000"/>
              </a:lnSpc>
            </a:pPr>
            <a:r>
              <a:rPr lang="en-US" sz="4400" b="1" dirty="0">
                <a:solidFill>
                  <a:srgbClr val="000000"/>
                </a:solidFill>
                <a:latin typeface="HK Grotesk Bold"/>
                <a:ea typeface="HK Grotesk Bold"/>
                <a:cs typeface="HK Grotesk Bold"/>
                <a:sym typeface="HK Grotesk Bold"/>
              </a:rPr>
              <a:t>Regional Breakdown </a:t>
            </a:r>
          </a:p>
          <a:p>
            <a:pPr algn="ctr">
              <a:lnSpc>
                <a:spcPts val="6160"/>
              </a:lnSpc>
              <a:spcBef>
                <a:spcPct val="0"/>
              </a:spcBef>
            </a:pPr>
            <a:r>
              <a:rPr lang="en-US" sz="4000" b="1" dirty="0">
                <a:solidFill>
                  <a:srgbClr val="000000"/>
                </a:solidFill>
                <a:latin typeface="HK Grotesk Bold"/>
                <a:ea typeface="HK Grotesk Bold"/>
                <a:cs typeface="HK Grotesk Bold"/>
                <a:sym typeface="HK Grotesk Bold"/>
              </a:rPr>
              <a:t>Southeast Asia : Case Study</a:t>
            </a:r>
          </a:p>
        </p:txBody>
      </p:sp>
      <p:sp>
        <p:nvSpPr>
          <p:cNvPr id="4" name="Slide Number Placeholder 3">
            <a:extLst>
              <a:ext uri="{FF2B5EF4-FFF2-40B4-BE49-F238E27FC236}">
                <a16:creationId xmlns:a16="http://schemas.microsoft.com/office/drawing/2014/main" id="{F31784A3-6606-4BFC-9573-6C8613BE5237}"/>
              </a:ext>
            </a:extLst>
          </p:cNvPr>
          <p:cNvSpPr>
            <a:spLocks noGrp="1"/>
          </p:cNvSpPr>
          <p:nvPr>
            <p:ph type="sldNum" sz="quarter" idx="12"/>
          </p:nvPr>
        </p:nvSpPr>
        <p:spPr/>
        <p:txBody>
          <a:bodyPr/>
          <a:lstStyle/>
          <a:p>
            <a:fld id="{F835B258-23D4-4563-BF37-259D0F7E4779}" type="slidenum">
              <a:rPr lang="en-SG" smtClean="0"/>
              <a:t>33</a:t>
            </a:fld>
            <a:endParaRPr lang="en-SG"/>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8">
            <a:extLst>
              <a:ext uri="{FF2B5EF4-FFF2-40B4-BE49-F238E27FC236}">
                <a16:creationId xmlns:a16="http://schemas.microsoft.com/office/drawing/2014/main" id="{D97983B3-E069-4871-AB33-B02DAE023169}"/>
              </a:ext>
            </a:extLst>
          </p:cNvPr>
          <p:cNvSpPr txBox="1"/>
          <p:nvPr/>
        </p:nvSpPr>
        <p:spPr>
          <a:xfrm>
            <a:off x="558800" y="282063"/>
            <a:ext cx="11762380" cy="333425"/>
          </a:xfrm>
          <a:prstGeom prst="rect">
            <a:avLst/>
          </a:prstGeom>
        </p:spPr>
        <p:txBody>
          <a:bodyPr lIns="0" tIns="0" rIns="0" bIns="0" rtlCol="0" anchor="t">
            <a:spAutoFit/>
          </a:bodyPr>
          <a:lstStyle/>
          <a:p>
            <a:pPr>
              <a:lnSpc>
                <a:spcPts val="2613"/>
              </a:lnSpc>
              <a:spcBef>
                <a:spcPct val="0"/>
              </a:spcBef>
            </a:pPr>
            <a:r>
              <a:rPr lang="en-US" sz="2400" b="1" dirty="0">
                <a:solidFill>
                  <a:srgbClr val="000000"/>
                </a:solidFill>
                <a:latin typeface="HK Grotesk" panose="020B0604020202020204" charset="0"/>
                <a:ea typeface="Roboto"/>
                <a:cs typeface="Roboto"/>
                <a:sym typeface="Roboto"/>
              </a:rPr>
              <a:t>What are the most frequent attacks by event types in Southeast Asia? </a:t>
            </a:r>
          </a:p>
        </p:txBody>
      </p:sp>
      <p:pic>
        <p:nvPicPr>
          <p:cNvPr id="4" name="Picture 3">
            <a:extLst>
              <a:ext uri="{FF2B5EF4-FFF2-40B4-BE49-F238E27FC236}">
                <a16:creationId xmlns:a16="http://schemas.microsoft.com/office/drawing/2014/main" id="{9D374D1B-566F-4606-84F5-4B8E9B8ACD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8200" y="838200"/>
            <a:ext cx="7975600" cy="5654172"/>
          </a:xfrm>
          <a:prstGeom prst="rect">
            <a:avLst/>
          </a:prstGeom>
        </p:spPr>
      </p:pic>
      <p:sp>
        <p:nvSpPr>
          <p:cNvPr id="3" name="Slide Number Placeholder 2">
            <a:extLst>
              <a:ext uri="{FF2B5EF4-FFF2-40B4-BE49-F238E27FC236}">
                <a16:creationId xmlns:a16="http://schemas.microsoft.com/office/drawing/2014/main" id="{BDB3B26E-2ECC-420E-B9B6-DF34AB5CD394}"/>
              </a:ext>
            </a:extLst>
          </p:cNvPr>
          <p:cNvSpPr>
            <a:spLocks noGrp="1"/>
          </p:cNvSpPr>
          <p:nvPr>
            <p:ph type="sldNum" sz="quarter" idx="12"/>
          </p:nvPr>
        </p:nvSpPr>
        <p:spPr/>
        <p:txBody>
          <a:bodyPr/>
          <a:lstStyle/>
          <a:p>
            <a:fld id="{F835B258-23D4-4563-BF37-259D0F7E4779}" type="slidenum">
              <a:rPr lang="en-SG" smtClean="0"/>
              <a:t>34</a:t>
            </a:fld>
            <a:endParaRPr lang="en-SG"/>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5">
            <a:extLst>
              <a:ext uri="{FF2B5EF4-FFF2-40B4-BE49-F238E27FC236}">
                <a16:creationId xmlns:a16="http://schemas.microsoft.com/office/drawing/2014/main" id="{CE235C21-8BA3-497F-A3C3-169AE2B8F7A3}"/>
              </a:ext>
            </a:extLst>
          </p:cNvPr>
          <p:cNvSpPr txBox="1"/>
          <p:nvPr/>
        </p:nvSpPr>
        <p:spPr>
          <a:xfrm>
            <a:off x="429620" y="191041"/>
            <a:ext cx="11762380" cy="333425"/>
          </a:xfrm>
          <a:prstGeom prst="rect">
            <a:avLst/>
          </a:prstGeom>
        </p:spPr>
        <p:txBody>
          <a:bodyPr lIns="0" tIns="0" rIns="0" bIns="0" rtlCol="0" anchor="t">
            <a:spAutoFit/>
          </a:bodyPr>
          <a:lstStyle/>
          <a:p>
            <a:pPr>
              <a:lnSpc>
                <a:spcPts val="2613"/>
              </a:lnSpc>
              <a:spcBef>
                <a:spcPct val="0"/>
              </a:spcBef>
            </a:pPr>
            <a:r>
              <a:rPr lang="en-US" sz="2400" b="1" dirty="0">
                <a:solidFill>
                  <a:srgbClr val="000000"/>
                </a:solidFill>
                <a:latin typeface="HK Grotesk" panose="020B0604020202020204" charset="0"/>
                <a:ea typeface="Roboto"/>
                <a:cs typeface="Roboto"/>
                <a:sym typeface="Roboto"/>
              </a:rPr>
              <a:t>What are the most frequent interactions that cause fatalities in Southeast Asia? </a:t>
            </a:r>
          </a:p>
        </p:txBody>
      </p:sp>
      <p:pic>
        <p:nvPicPr>
          <p:cNvPr id="8" name="Picture 7">
            <a:extLst>
              <a:ext uri="{FF2B5EF4-FFF2-40B4-BE49-F238E27FC236}">
                <a16:creationId xmlns:a16="http://schemas.microsoft.com/office/drawing/2014/main" id="{D2E0454D-0BFE-4E0E-B51A-3CD0DE261A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9883" y="808824"/>
            <a:ext cx="8132235" cy="5515776"/>
          </a:xfrm>
          <a:prstGeom prst="rect">
            <a:avLst/>
          </a:prstGeom>
        </p:spPr>
      </p:pic>
      <p:sp>
        <p:nvSpPr>
          <p:cNvPr id="3" name="Slide Number Placeholder 2">
            <a:extLst>
              <a:ext uri="{FF2B5EF4-FFF2-40B4-BE49-F238E27FC236}">
                <a16:creationId xmlns:a16="http://schemas.microsoft.com/office/drawing/2014/main" id="{2D236DD8-0488-4CAD-B8B1-F17F57E17C8F}"/>
              </a:ext>
            </a:extLst>
          </p:cNvPr>
          <p:cNvSpPr>
            <a:spLocks noGrp="1"/>
          </p:cNvSpPr>
          <p:nvPr>
            <p:ph type="sldNum" sz="quarter" idx="12"/>
          </p:nvPr>
        </p:nvSpPr>
        <p:spPr/>
        <p:txBody>
          <a:bodyPr/>
          <a:lstStyle/>
          <a:p>
            <a:fld id="{F835B258-23D4-4563-BF37-259D0F7E4779}" type="slidenum">
              <a:rPr lang="en-SG" smtClean="0"/>
              <a:t>35</a:t>
            </a:fld>
            <a:endParaRPr lang="en-SG"/>
          </a:p>
        </p:txBody>
      </p:sp>
    </p:spTree>
    <p:extLst>
      <p:ext uri="{BB962C8B-B14F-4D97-AF65-F5344CB8AC3E}">
        <p14:creationId xmlns:p14="http://schemas.microsoft.com/office/powerpoint/2010/main" val="3531852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549400" y="762987"/>
            <a:ext cx="9093200" cy="5764813"/>
          </a:xfrm>
          <a:custGeom>
            <a:avLst/>
            <a:gdLst/>
            <a:ahLst/>
            <a:cxnLst/>
            <a:rect l="l" t="t" r="r" b="b"/>
            <a:pathLst>
              <a:path w="10422784" h="6214585">
                <a:moveTo>
                  <a:pt x="0" y="0"/>
                </a:moveTo>
                <a:lnTo>
                  <a:pt x="10422785" y="0"/>
                </a:lnTo>
                <a:lnTo>
                  <a:pt x="10422785" y="6214585"/>
                </a:lnTo>
                <a:lnTo>
                  <a:pt x="0" y="6214585"/>
                </a:lnTo>
                <a:lnTo>
                  <a:pt x="0" y="0"/>
                </a:lnTo>
                <a:close/>
              </a:path>
            </a:pathLst>
          </a:custGeom>
          <a:blipFill>
            <a:blip r:embed="rId5"/>
            <a:stretch>
              <a:fillRect/>
            </a:stretch>
          </a:blipFill>
          <a:ln w="12700">
            <a:solidFill>
              <a:schemeClr val="tx1"/>
            </a:solidFill>
          </a:ln>
        </p:spPr>
        <p:txBody>
          <a:bodyPr/>
          <a:lstStyle/>
          <a:p>
            <a:endParaRPr lang="en-US" sz="1200" dirty="0"/>
          </a:p>
        </p:txBody>
      </p:sp>
      <p:sp>
        <p:nvSpPr>
          <p:cNvPr id="4" name="TextBox 4"/>
          <p:cNvSpPr txBox="1"/>
          <p:nvPr/>
        </p:nvSpPr>
        <p:spPr>
          <a:xfrm>
            <a:off x="609600" y="241841"/>
            <a:ext cx="9672717" cy="333425"/>
          </a:xfrm>
          <a:prstGeom prst="rect">
            <a:avLst/>
          </a:prstGeom>
        </p:spPr>
        <p:txBody>
          <a:bodyPr wrap="square" lIns="0" tIns="0" rIns="0" bIns="0" rtlCol="0" anchor="t">
            <a:spAutoFit/>
          </a:bodyPr>
          <a:lstStyle/>
          <a:p>
            <a:pPr>
              <a:lnSpc>
                <a:spcPts val="2613"/>
              </a:lnSpc>
              <a:spcBef>
                <a:spcPct val="0"/>
              </a:spcBef>
            </a:pPr>
            <a:r>
              <a:rPr lang="en-US" sz="2400" b="1" dirty="0">
                <a:solidFill>
                  <a:srgbClr val="000000"/>
                </a:solidFill>
                <a:latin typeface="HK Grotesk"/>
                <a:ea typeface="HK Grotesk"/>
                <a:cs typeface="HK Grotesk"/>
                <a:sym typeface="HK Grotesk"/>
              </a:rPr>
              <a:t>What is the yearly fatality trend in the Southeast Asian countries? </a:t>
            </a:r>
          </a:p>
        </p:txBody>
      </p:sp>
      <p:sp>
        <p:nvSpPr>
          <p:cNvPr id="5" name="Slide Number Placeholder 4">
            <a:extLst>
              <a:ext uri="{FF2B5EF4-FFF2-40B4-BE49-F238E27FC236}">
                <a16:creationId xmlns:a16="http://schemas.microsoft.com/office/drawing/2014/main" id="{F6E5AB2A-81A8-4D64-A26B-49E7E73F0454}"/>
              </a:ext>
            </a:extLst>
          </p:cNvPr>
          <p:cNvSpPr>
            <a:spLocks noGrp="1"/>
          </p:cNvSpPr>
          <p:nvPr>
            <p:ph type="sldNum" sz="quarter" idx="12"/>
          </p:nvPr>
        </p:nvSpPr>
        <p:spPr/>
        <p:txBody>
          <a:bodyPr/>
          <a:lstStyle/>
          <a:p>
            <a:fld id="{F835B258-23D4-4563-BF37-259D0F7E4779}" type="slidenum">
              <a:rPr lang="en-SG" smtClean="0"/>
              <a:t>36</a:t>
            </a:fld>
            <a:endParaRPr lang="en-SG"/>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128" y="-29646"/>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27000" y="341207"/>
            <a:ext cx="11938000" cy="666849"/>
          </a:xfrm>
          <a:prstGeom prst="rect">
            <a:avLst/>
          </a:prstGeom>
        </p:spPr>
        <p:txBody>
          <a:bodyPr wrap="square" lIns="0" tIns="0" rIns="0" bIns="0" rtlCol="0" anchor="t">
            <a:spAutoFit/>
          </a:bodyPr>
          <a:lstStyle/>
          <a:p>
            <a:pPr>
              <a:lnSpc>
                <a:spcPts val="2613"/>
              </a:lnSpc>
              <a:spcBef>
                <a:spcPct val="0"/>
              </a:spcBef>
            </a:pPr>
            <a:r>
              <a:rPr lang="en-US" sz="2400" b="1" dirty="0">
                <a:solidFill>
                  <a:srgbClr val="000000"/>
                </a:solidFill>
                <a:latin typeface="HK Grotesk"/>
                <a:ea typeface="HK Grotesk"/>
                <a:cs typeface="HK Grotesk"/>
                <a:sym typeface="HK Grotesk"/>
              </a:rPr>
              <a:t>Women's involvement in Southeast Asian countries, by share of political systems, gender quotas, total events, and total fatalities, 2024</a:t>
            </a:r>
          </a:p>
        </p:txBody>
      </p:sp>
      <p:sp>
        <p:nvSpPr>
          <p:cNvPr id="7" name="TextBox 6">
            <a:extLst>
              <a:ext uri="{FF2B5EF4-FFF2-40B4-BE49-F238E27FC236}">
                <a16:creationId xmlns:a16="http://schemas.microsoft.com/office/drawing/2014/main" id="{3054E74F-E47A-4F4B-883B-92985B7E7467}"/>
              </a:ext>
            </a:extLst>
          </p:cNvPr>
          <p:cNvSpPr txBox="1"/>
          <p:nvPr/>
        </p:nvSpPr>
        <p:spPr>
          <a:xfrm>
            <a:off x="1028700" y="5199602"/>
            <a:ext cx="10045700" cy="785343"/>
          </a:xfrm>
          <a:prstGeom prst="rect">
            <a:avLst/>
          </a:prstGeom>
          <a:noFill/>
        </p:spPr>
        <p:txBody>
          <a:bodyPr wrap="square" rtlCol="0">
            <a:spAutoFit/>
          </a:bodyPr>
          <a:lstStyle/>
          <a:p>
            <a:pPr>
              <a:lnSpc>
                <a:spcPct val="150000"/>
              </a:lnSpc>
            </a:pPr>
            <a:r>
              <a:rPr lang="en-US" sz="1600" b="1" dirty="0">
                <a:latin typeface="HK Grotesk" panose="020B0604020202020204" charset="0"/>
              </a:rPr>
              <a:t>Note : </a:t>
            </a:r>
            <a:r>
              <a:rPr lang="en-US" sz="1600" dirty="0">
                <a:latin typeface="HK Grotesk" panose="020B0604020202020204" charset="0"/>
              </a:rPr>
              <a:t>The data collected by ACLED in 2024 indicate that other Southeast Asian countries, such as Cambodia, Vietnam, and East Timor, are not included in the dataset.</a:t>
            </a:r>
          </a:p>
        </p:txBody>
      </p:sp>
      <p:pic>
        <p:nvPicPr>
          <p:cNvPr id="11" name="Picture 10">
            <a:extLst>
              <a:ext uri="{FF2B5EF4-FFF2-40B4-BE49-F238E27FC236}">
                <a16:creationId xmlns:a16="http://schemas.microsoft.com/office/drawing/2014/main" id="{627FB915-2B0F-4C6E-9387-12C8FC0DC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1600200"/>
            <a:ext cx="10134600" cy="3145221"/>
          </a:xfrm>
          <a:prstGeom prst="rect">
            <a:avLst/>
          </a:prstGeom>
        </p:spPr>
      </p:pic>
      <p:sp>
        <p:nvSpPr>
          <p:cNvPr id="3" name="Slide Number Placeholder 2">
            <a:extLst>
              <a:ext uri="{FF2B5EF4-FFF2-40B4-BE49-F238E27FC236}">
                <a16:creationId xmlns:a16="http://schemas.microsoft.com/office/drawing/2014/main" id="{593A940A-1837-4EDA-956A-6162DF760823}"/>
              </a:ext>
            </a:extLst>
          </p:cNvPr>
          <p:cNvSpPr>
            <a:spLocks noGrp="1"/>
          </p:cNvSpPr>
          <p:nvPr>
            <p:ph type="sldNum" sz="quarter" idx="12"/>
          </p:nvPr>
        </p:nvSpPr>
        <p:spPr/>
        <p:txBody>
          <a:bodyPr/>
          <a:lstStyle/>
          <a:p>
            <a:fld id="{F835B258-23D4-4563-BF37-259D0F7E4779}" type="slidenum">
              <a:rPr lang="en-SG" smtClean="0"/>
              <a:t>37</a:t>
            </a:fld>
            <a:endParaRPr lang="en-SG"/>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59291"/>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sz="1200" dirty="0"/>
          </a:p>
        </p:txBody>
      </p:sp>
      <p:sp>
        <p:nvSpPr>
          <p:cNvPr id="4" name="TextBox 3">
            <a:extLst>
              <a:ext uri="{FF2B5EF4-FFF2-40B4-BE49-F238E27FC236}">
                <a16:creationId xmlns:a16="http://schemas.microsoft.com/office/drawing/2014/main" id="{23B680A1-642B-47A4-9682-253C9669A6BB}"/>
              </a:ext>
            </a:extLst>
          </p:cNvPr>
          <p:cNvSpPr txBox="1"/>
          <p:nvPr/>
        </p:nvSpPr>
        <p:spPr>
          <a:xfrm>
            <a:off x="660400" y="2413000"/>
            <a:ext cx="11252170" cy="861774"/>
          </a:xfrm>
          <a:prstGeom prst="rect">
            <a:avLst/>
          </a:prstGeom>
          <a:noFill/>
        </p:spPr>
        <p:txBody>
          <a:bodyPr wrap="square" rtlCol="0">
            <a:spAutoFit/>
          </a:bodyPr>
          <a:lstStyle/>
          <a:p>
            <a:r>
              <a:rPr lang="en-US" sz="5000" b="1" dirty="0"/>
              <a:t>Statistical Analysis for Hypothesis Testing</a:t>
            </a:r>
            <a:endParaRPr lang="en-SG" sz="5000" b="1" dirty="0"/>
          </a:p>
        </p:txBody>
      </p:sp>
      <p:sp>
        <p:nvSpPr>
          <p:cNvPr id="3" name="Slide Number Placeholder 2">
            <a:extLst>
              <a:ext uri="{FF2B5EF4-FFF2-40B4-BE49-F238E27FC236}">
                <a16:creationId xmlns:a16="http://schemas.microsoft.com/office/drawing/2014/main" id="{36EA39D7-0E9B-48FE-AA72-E4531450AAA9}"/>
              </a:ext>
            </a:extLst>
          </p:cNvPr>
          <p:cNvSpPr>
            <a:spLocks noGrp="1"/>
          </p:cNvSpPr>
          <p:nvPr>
            <p:ph type="sldNum" sz="quarter" idx="12"/>
          </p:nvPr>
        </p:nvSpPr>
        <p:spPr/>
        <p:txBody>
          <a:bodyPr/>
          <a:lstStyle/>
          <a:p>
            <a:fld id="{F835B258-23D4-4563-BF37-259D0F7E4779}" type="slidenum">
              <a:rPr lang="en-SG" smtClean="0"/>
              <a:t>38</a:t>
            </a:fld>
            <a:endParaRPr lang="en-SG"/>
          </a:p>
        </p:txBody>
      </p:sp>
    </p:spTree>
    <p:extLst>
      <p:ext uri="{BB962C8B-B14F-4D97-AF65-F5344CB8AC3E}">
        <p14:creationId xmlns:p14="http://schemas.microsoft.com/office/powerpoint/2010/main" val="3512994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59291"/>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36630" y="641350"/>
            <a:ext cx="10718741" cy="3273076"/>
          </a:xfrm>
          <a:prstGeom prst="rect">
            <a:avLst/>
          </a:prstGeom>
        </p:spPr>
        <p:txBody>
          <a:bodyPr lIns="0" tIns="0" rIns="0" bIns="0" rtlCol="0" anchor="t">
            <a:spAutoFit/>
          </a:bodyPr>
          <a:lstStyle/>
          <a:p>
            <a:pPr algn="just">
              <a:lnSpc>
                <a:spcPct val="150000"/>
              </a:lnSpc>
            </a:pPr>
            <a:r>
              <a:rPr lang="en-US" sz="2667" b="1" dirty="0">
                <a:solidFill>
                  <a:srgbClr val="000000"/>
                </a:solidFill>
                <a:ea typeface="HK Grotesk Bold"/>
                <a:cs typeface="HK Grotesk Bold"/>
                <a:sym typeface="HK Grotesk Bold"/>
              </a:rPr>
              <a:t>Goal and Problem Statement</a:t>
            </a:r>
          </a:p>
          <a:p>
            <a:pPr algn="just">
              <a:lnSpc>
                <a:spcPct val="150000"/>
              </a:lnSpc>
            </a:pPr>
            <a:endParaRPr lang="en-US" sz="2133" dirty="0">
              <a:solidFill>
                <a:srgbClr val="000000"/>
              </a:solidFill>
              <a:ea typeface="HK Grotesk"/>
              <a:cs typeface="HK Grotesk"/>
              <a:sym typeface="HK Grotesk"/>
            </a:endParaRPr>
          </a:p>
          <a:p>
            <a:pPr marL="304815" indent="-304815" algn="just">
              <a:lnSpc>
                <a:spcPct val="150000"/>
              </a:lnSpc>
              <a:buClr>
                <a:srgbClr val="0070C0"/>
              </a:buClr>
              <a:buFont typeface="Wingdings" panose="05000000000000000000" pitchFamily="2" charset="2"/>
              <a:buChar char="§"/>
            </a:pPr>
            <a:r>
              <a:rPr lang="en-US" sz="2133" b="1" dirty="0">
                <a:solidFill>
                  <a:srgbClr val="000000"/>
                </a:solidFill>
                <a:ea typeface="HK Grotesk"/>
                <a:cs typeface="HK Grotesk"/>
                <a:sym typeface="HK Grotesk"/>
              </a:rPr>
              <a:t>Null Hypothesis:</a:t>
            </a:r>
            <a:r>
              <a:rPr lang="en-US" sz="2133" dirty="0">
                <a:solidFill>
                  <a:srgbClr val="000000"/>
                </a:solidFill>
                <a:ea typeface="HK Grotesk"/>
                <a:cs typeface="HK Grotesk"/>
                <a:sym typeface="HK Grotesk"/>
              </a:rPr>
              <a:t> The number of attacks and violence has no correlation with the number of women in parliament</a:t>
            </a:r>
          </a:p>
          <a:p>
            <a:pPr marL="304815" indent="-304815" algn="just">
              <a:lnSpc>
                <a:spcPct val="150000"/>
              </a:lnSpc>
              <a:buClr>
                <a:srgbClr val="0070C0"/>
              </a:buClr>
              <a:buFont typeface="Wingdings" panose="05000000000000000000" pitchFamily="2" charset="2"/>
              <a:buChar char="§"/>
            </a:pPr>
            <a:endParaRPr lang="en-US" sz="1067" dirty="0">
              <a:solidFill>
                <a:srgbClr val="000000"/>
              </a:solidFill>
              <a:ea typeface="HK Grotesk"/>
              <a:cs typeface="HK Grotesk"/>
              <a:sym typeface="HK Grotesk"/>
            </a:endParaRPr>
          </a:p>
          <a:p>
            <a:pPr marL="304815" indent="-304815" algn="just">
              <a:lnSpc>
                <a:spcPct val="150000"/>
              </a:lnSpc>
              <a:buClr>
                <a:srgbClr val="0070C0"/>
              </a:buClr>
              <a:buFont typeface="Wingdings" panose="05000000000000000000" pitchFamily="2" charset="2"/>
              <a:buChar char="§"/>
            </a:pPr>
            <a:r>
              <a:rPr lang="en-US" sz="2133" b="1" dirty="0">
                <a:solidFill>
                  <a:srgbClr val="000000"/>
                </a:solidFill>
                <a:ea typeface="HK Grotesk"/>
                <a:cs typeface="HK Grotesk"/>
                <a:sym typeface="HK Grotesk"/>
              </a:rPr>
              <a:t>Alternative Hypothesis:</a:t>
            </a:r>
            <a:r>
              <a:rPr lang="en-US" sz="2133" dirty="0">
                <a:solidFill>
                  <a:srgbClr val="000000"/>
                </a:solidFill>
                <a:ea typeface="HK Grotesk"/>
                <a:cs typeface="HK Grotesk"/>
                <a:sym typeface="HK Grotesk"/>
              </a:rPr>
              <a:t> A significant relationship exists where an increase or decrease in the number of women in parliament leads to more attacks.</a:t>
            </a:r>
          </a:p>
        </p:txBody>
      </p:sp>
      <p:sp>
        <p:nvSpPr>
          <p:cNvPr id="4" name="Slide Number Placeholder 3">
            <a:extLst>
              <a:ext uri="{FF2B5EF4-FFF2-40B4-BE49-F238E27FC236}">
                <a16:creationId xmlns:a16="http://schemas.microsoft.com/office/drawing/2014/main" id="{53904CFC-5501-4D33-9BAB-13FCC8D8E97E}"/>
              </a:ext>
            </a:extLst>
          </p:cNvPr>
          <p:cNvSpPr>
            <a:spLocks noGrp="1"/>
          </p:cNvSpPr>
          <p:nvPr>
            <p:ph type="sldNum" sz="quarter" idx="12"/>
          </p:nvPr>
        </p:nvSpPr>
        <p:spPr/>
        <p:txBody>
          <a:bodyPr/>
          <a:lstStyle/>
          <a:p>
            <a:fld id="{F835B258-23D4-4563-BF37-259D0F7E4779}" type="slidenum">
              <a:rPr lang="en-SG" smtClean="0"/>
              <a:t>39</a:t>
            </a:fld>
            <a:endParaRPr lang="en-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310" y="-29646"/>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12800" y="189009"/>
            <a:ext cx="3251200" cy="814775"/>
          </a:xfrm>
          <a:prstGeom prst="rect">
            <a:avLst/>
          </a:prstGeom>
        </p:spPr>
        <p:txBody>
          <a:bodyPr wrap="square" lIns="0" tIns="0" rIns="0" bIns="0" rtlCol="0" anchor="t">
            <a:spAutoFit/>
          </a:bodyPr>
          <a:lstStyle/>
          <a:p>
            <a:pPr>
              <a:lnSpc>
                <a:spcPts val="7467"/>
              </a:lnSpc>
              <a:spcBef>
                <a:spcPct val="0"/>
              </a:spcBef>
            </a:pPr>
            <a:r>
              <a:rPr lang="en-US" sz="3200" dirty="0">
                <a:solidFill>
                  <a:srgbClr val="322E2D"/>
                </a:solidFill>
                <a:latin typeface="HK Grotesk" panose="020B0604020202020204" charset="0"/>
                <a:ea typeface="HK Grotesk"/>
                <a:cs typeface="HK Grotesk"/>
                <a:sym typeface="HK Grotesk"/>
              </a:rPr>
              <a:t>Objectives</a:t>
            </a:r>
          </a:p>
        </p:txBody>
      </p:sp>
      <p:sp>
        <p:nvSpPr>
          <p:cNvPr id="4" name="TextBox 4"/>
          <p:cNvSpPr txBox="1"/>
          <p:nvPr/>
        </p:nvSpPr>
        <p:spPr>
          <a:xfrm>
            <a:off x="794328" y="1248833"/>
            <a:ext cx="10603345" cy="4815870"/>
          </a:xfrm>
          <a:prstGeom prst="rect">
            <a:avLst/>
          </a:prstGeom>
        </p:spPr>
        <p:txBody>
          <a:bodyPr wrap="square" lIns="0" tIns="0" rIns="0" bIns="0" rtlCol="0" anchor="t">
            <a:spAutoFit/>
          </a:bodyPr>
          <a:lstStyle/>
          <a:p>
            <a:pPr marL="304815" indent="-304815" algn="just">
              <a:lnSpc>
                <a:spcPct val="229000"/>
              </a:lnSpc>
              <a:buClr>
                <a:srgbClr val="0070C0"/>
              </a:buClr>
              <a:buSzPct val="125000"/>
              <a:buFont typeface="Wingdings" panose="05000000000000000000" pitchFamily="2" charset="2"/>
              <a:buChar char="§"/>
            </a:pPr>
            <a:r>
              <a:rPr lang="en-US" sz="2000" dirty="0">
                <a:latin typeface="HK Grotesk" panose="020B0604020202020204" charset="0"/>
              </a:rPr>
              <a:t>To assess the level of </a:t>
            </a:r>
            <a:r>
              <a:rPr lang="en-US" sz="2000" dirty="0">
                <a:effectLst>
                  <a:outerShdw blurRad="38100" dist="38100" dir="2700000" algn="tl">
                    <a:srgbClr val="000000">
                      <a:alpha val="43137"/>
                    </a:srgbClr>
                  </a:outerShdw>
                </a:effectLst>
                <a:latin typeface="HK Grotesk" panose="020B0604020202020204" charset="0"/>
              </a:rPr>
              <a:t>women's participation and representation</a:t>
            </a:r>
            <a:r>
              <a:rPr lang="en-US" sz="2000" dirty="0">
                <a:latin typeface="HK Grotesk" panose="020B0604020202020204" charset="0"/>
              </a:rPr>
              <a:t> in political positions</a:t>
            </a:r>
          </a:p>
          <a:p>
            <a:pPr marL="304815" indent="-304815" algn="just">
              <a:lnSpc>
                <a:spcPct val="229000"/>
              </a:lnSpc>
              <a:buClr>
                <a:srgbClr val="0070C0"/>
              </a:buClr>
              <a:buSzPct val="125000"/>
              <a:buFont typeface="Wingdings" panose="05000000000000000000" pitchFamily="2" charset="2"/>
              <a:buChar char="§"/>
            </a:pPr>
            <a:r>
              <a:rPr lang="en-US" sz="2000" dirty="0">
                <a:latin typeface="HK Grotesk" panose="020B0604020202020204" charset="0"/>
              </a:rPr>
              <a:t>To investigate </a:t>
            </a:r>
            <a:r>
              <a:rPr lang="en-US" sz="2000" dirty="0">
                <a:effectLst>
                  <a:outerShdw blurRad="38100" dist="38100" dir="2700000" algn="tl">
                    <a:srgbClr val="000000">
                      <a:alpha val="43137"/>
                    </a:srgbClr>
                  </a:outerShdw>
                </a:effectLst>
                <a:latin typeface="HK Grotesk" panose="020B0604020202020204" charset="0"/>
              </a:rPr>
              <a:t>trends and incidents of violence or attacks</a:t>
            </a:r>
            <a:r>
              <a:rPr lang="en-US" sz="2000" dirty="0">
                <a:latin typeface="HK Grotesk" panose="020B0604020202020204" charset="0"/>
              </a:rPr>
              <a:t> targeting women in political roles</a:t>
            </a:r>
          </a:p>
          <a:p>
            <a:pPr marL="304815" indent="-304815" algn="just">
              <a:lnSpc>
                <a:spcPct val="229000"/>
              </a:lnSpc>
              <a:buClr>
                <a:srgbClr val="0070C0"/>
              </a:buClr>
              <a:buSzPct val="125000"/>
              <a:buFont typeface="Wingdings" panose="05000000000000000000" pitchFamily="2" charset="2"/>
              <a:buChar char="§"/>
            </a:pPr>
            <a:r>
              <a:rPr lang="en-US" sz="2000" dirty="0">
                <a:latin typeface="HK Grotesk" panose="020B0604020202020204" charset="0"/>
              </a:rPr>
              <a:t>To explore the underlying causes that lead to </a:t>
            </a:r>
            <a:r>
              <a:rPr lang="en-US" sz="2000" dirty="0">
                <a:effectLst>
                  <a:outerShdw blurRad="38100" dist="38100" dir="2700000" algn="tl">
                    <a:srgbClr val="000000">
                      <a:alpha val="43137"/>
                    </a:srgbClr>
                  </a:outerShdw>
                </a:effectLst>
                <a:latin typeface="HK Grotesk" panose="020B0604020202020204" charset="0"/>
              </a:rPr>
              <a:t>gender-based violence in politics</a:t>
            </a:r>
          </a:p>
          <a:p>
            <a:pPr marL="304815" indent="-304815" algn="just">
              <a:lnSpc>
                <a:spcPct val="229000"/>
              </a:lnSpc>
              <a:buClr>
                <a:srgbClr val="0070C0"/>
              </a:buClr>
              <a:buSzPct val="125000"/>
              <a:buFont typeface="Wingdings" panose="05000000000000000000" pitchFamily="2" charset="2"/>
              <a:buChar char="§"/>
            </a:pPr>
            <a:r>
              <a:rPr lang="en-US" sz="2000" dirty="0">
                <a:solidFill>
                  <a:srgbClr val="1F2328"/>
                </a:solidFill>
                <a:latin typeface="HK Grotesk" panose="020B0604020202020204" charset="0"/>
                <a:cs typeface="Arial" panose="020B0604020202020204" pitchFamily="34" charset="0"/>
              </a:rPr>
              <a:t>To find out whether targeted violence against women can </a:t>
            </a:r>
            <a:r>
              <a:rPr lang="en-US" sz="2000" dirty="0">
                <a:solidFill>
                  <a:srgbClr val="1F2328"/>
                </a:solidFill>
                <a:effectLst>
                  <a:outerShdw blurRad="38100" dist="38100" dir="2700000" algn="tl">
                    <a:srgbClr val="000000">
                      <a:alpha val="43137"/>
                    </a:srgbClr>
                  </a:outerShdw>
                </a:effectLst>
                <a:latin typeface="HK Grotesk" panose="020B0604020202020204" charset="0"/>
                <a:cs typeface="Arial" panose="020B0604020202020204" pitchFamily="34" charset="0"/>
              </a:rPr>
              <a:t>affect women’s place in politics</a:t>
            </a:r>
            <a:r>
              <a:rPr lang="en-US" sz="2000" dirty="0">
                <a:solidFill>
                  <a:srgbClr val="1F2328"/>
                </a:solidFill>
                <a:latin typeface="HK Grotesk" panose="020B0604020202020204" charset="0"/>
                <a:cs typeface="Arial" panose="020B0604020202020204" pitchFamily="34" charset="0"/>
              </a:rPr>
              <a:t> </a:t>
            </a:r>
          </a:p>
          <a:p>
            <a:pPr marL="304815" indent="-304815" algn="just">
              <a:lnSpc>
                <a:spcPct val="229000"/>
              </a:lnSpc>
              <a:buClr>
                <a:srgbClr val="0070C0"/>
              </a:buClr>
              <a:buSzPct val="125000"/>
              <a:buFont typeface="Wingdings" panose="05000000000000000000" pitchFamily="2" charset="2"/>
              <a:buChar char="§"/>
            </a:pPr>
            <a:r>
              <a:rPr lang="en-US" sz="2000" dirty="0">
                <a:latin typeface="HK Grotesk" panose="020B0604020202020204" charset="0"/>
              </a:rPr>
              <a:t>To</a:t>
            </a:r>
            <a:r>
              <a:rPr lang="en-US" sz="2000" b="1" dirty="0">
                <a:latin typeface="HK Grotesk" panose="020B0604020202020204" charset="0"/>
              </a:rPr>
              <a:t> </a:t>
            </a:r>
            <a:r>
              <a:rPr lang="en-US" sz="2000" dirty="0">
                <a:latin typeface="HK Grotesk" panose="020B0604020202020204" charset="0"/>
              </a:rPr>
              <a:t>provide practical recommendations to promote </a:t>
            </a:r>
            <a:r>
              <a:rPr lang="en-US" sz="2000" dirty="0">
                <a:effectLst>
                  <a:outerShdw blurRad="38100" dist="38100" dir="2700000" algn="tl">
                    <a:srgbClr val="000000">
                      <a:alpha val="43137"/>
                    </a:srgbClr>
                  </a:outerShdw>
                </a:effectLst>
                <a:latin typeface="HK Grotesk" panose="020B0604020202020204" charset="0"/>
              </a:rPr>
              <a:t>gender equity and improve the safety of women in political roles</a:t>
            </a:r>
          </a:p>
          <a:p>
            <a:pPr algn="l">
              <a:lnSpc>
                <a:spcPct val="229000"/>
              </a:lnSpc>
            </a:pPr>
            <a:endParaRPr lang="en-US" sz="2000" dirty="0">
              <a:solidFill>
                <a:srgbClr val="1F2328"/>
              </a:solidFill>
              <a:latin typeface="HK Grotesk" panose="020B0604020202020204" charset="0"/>
            </a:endParaRPr>
          </a:p>
        </p:txBody>
      </p:sp>
      <p:sp>
        <p:nvSpPr>
          <p:cNvPr id="5" name="Slide Number Placeholder 4">
            <a:extLst>
              <a:ext uri="{FF2B5EF4-FFF2-40B4-BE49-F238E27FC236}">
                <a16:creationId xmlns:a16="http://schemas.microsoft.com/office/drawing/2014/main" id="{CF869F97-6BEB-4543-91F3-9DD47BD84658}"/>
              </a:ext>
            </a:extLst>
          </p:cNvPr>
          <p:cNvSpPr>
            <a:spLocks noGrp="1"/>
          </p:cNvSpPr>
          <p:nvPr>
            <p:ph type="sldNum" sz="quarter" idx="12"/>
          </p:nvPr>
        </p:nvSpPr>
        <p:spPr/>
        <p:txBody>
          <a:bodyPr/>
          <a:lstStyle/>
          <a:p>
            <a:fld id="{F835B258-23D4-4563-BF37-259D0F7E4779}" type="slidenum">
              <a:rPr lang="en-SG" smtClean="0"/>
              <a:t>4</a:t>
            </a:fld>
            <a:endParaRPr lang="en-SG"/>
          </a:p>
        </p:txBody>
      </p:sp>
    </p:spTree>
    <p:extLst>
      <p:ext uri="{BB962C8B-B14F-4D97-AF65-F5344CB8AC3E}">
        <p14:creationId xmlns:p14="http://schemas.microsoft.com/office/powerpoint/2010/main" val="789924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1200" y="635000"/>
            <a:ext cx="10871200" cy="5139997"/>
          </a:xfrm>
          <a:prstGeom prst="rect">
            <a:avLst/>
          </a:prstGeom>
        </p:spPr>
        <p:txBody>
          <a:bodyPr wrap="square" lIns="0" tIns="0" rIns="0" bIns="0" rtlCol="0" anchor="t">
            <a:spAutoFit/>
          </a:bodyPr>
          <a:lstStyle/>
          <a:p>
            <a:pPr algn="just">
              <a:lnSpc>
                <a:spcPct val="150000"/>
              </a:lnSpc>
            </a:pPr>
            <a:r>
              <a:rPr lang="en-US" sz="2400" b="1" dirty="0">
                <a:solidFill>
                  <a:srgbClr val="000000"/>
                </a:solidFill>
                <a:latin typeface="HK Grotesk" panose="020B0604020202020204" charset="0"/>
                <a:ea typeface="HK Grotesk Bold"/>
                <a:cs typeface="HK Grotesk Bold"/>
                <a:sym typeface="HK Grotesk Bold"/>
              </a:rPr>
              <a:t>Understanding Hypothesis Testing </a:t>
            </a:r>
          </a:p>
          <a:p>
            <a:pPr algn="just">
              <a:lnSpc>
                <a:spcPct val="150000"/>
              </a:lnSpc>
            </a:pPr>
            <a:endParaRPr lang="en-US" sz="933" b="1" dirty="0">
              <a:solidFill>
                <a:srgbClr val="000000"/>
              </a:solidFill>
              <a:latin typeface="HK Grotesk" panose="020B0604020202020204" charset="0"/>
              <a:ea typeface="HK Grotesk Bold"/>
              <a:cs typeface="HK Grotesk Bold"/>
              <a:sym typeface="HK Grotesk Bold"/>
            </a:endParaRPr>
          </a:p>
          <a:p>
            <a:pPr marL="304815" indent="-304815" algn="just">
              <a:lnSpc>
                <a:spcPct val="150000"/>
              </a:lnSpc>
              <a:buClr>
                <a:srgbClr val="0070C0"/>
              </a:buClr>
              <a:buFont typeface="Wingdings" panose="05000000000000000000" pitchFamily="2" charset="2"/>
              <a:buChar char="§"/>
            </a:pPr>
            <a:r>
              <a:rPr lang="en-US" sz="2133" b="1" dirty="0">
                <a:solidFill>
                  <a:srgbClr val="000000"/>
                </a:solidFill>
                <a:latin typeface="HK Grotesk" panose="020B0604020202020204" charset="0"/>
                <a:ea typeface="HK Grotesk"/>
                <a:cs typeface="HK Grotesk"/>
                <a:sym typeface="HK Grotesk"/>
              </a:rPr>
              <a:t>Null Hypothesis (H₀)</a:t>
            </a:r>
            <a:r>
              <a:rPr lang="en-US" sz="2133" dirty="0">
                <a:solidFill>
                  <a:srgbClr val="000000"/>
                </a:solidFill>
                <a:latin typeface="HK Grotesk" panose="020B0604020202020204" charset="0"/>
                <a:ea typeface="HK Grotesk"/>
                <a:cs typeface="HK Grotesk"/>
                <a:sym typeface="HK Grotesk"/>
              </a:rPr>
              <a:t>: Assumes no effect or no relationship</a:t>
            </a:r>
          </a:p>
          <a:p>
            <a:pPr marL="304815" indent="-304815" algn="just">
              <a:lnSpc>
                <a:spcPct val="150000"/>
              </a:lnSpc>
              <a:buClr>
                <a:srgbClr val="0070C0"/>
              </a:buClr>
              <a:buFont typeface="Wingdings" panose="05000000000000000000" pitchFamily="2" charset="2"/>
              <a:buChar char="§"/>
            </a:pPr>
            <a:r>
              <a:rPr lang="en-US" sz="2133" b="1" dirty="0">
                <a:solidFill>
                  <a:srgbClr val="000000"/>
                </a:solidFill>
                <a:latin typeface="HK Grotesk" panose="020B0604020202020204" charset="0"/>
                <a:ea typeface="HK Grotesk"/>
                <a:cs typeface="HK Grotesk"/>
                <a:sym typeface="HK Grotesk"/>
              </a:rPr>
              <a:t>Alternative Hypothesis (H₁)</a:t>
            </a:r>
            <a:r>
              <a:rPr lang="en-US" sz="2133" dirty="0">
                <a:solidFill>
                  <a:srgbClr val="000000"/>
                </a:solidFill>
                <a:latin typeface="HK Grotesk" panose="020B0604020202020204" charset="0"/>
                <a:ea typeface="HK Grotesk"/>
                <a:cs typeface="HK Grotesk"/>
                <a:sym typeface="HK Grotesk"/>
              </a:rPr>
              <a:t>: Suggests an effect or relationship exists</a:t>
            </a:r>
          </a:p>
          <a:p>
            <a:pPr marL="304815" indent="-304815" algn="just">
              <a:lnSpc>
                <a:spcPct val="150000"/>
              </a:lnSpc>
              <a:buClr>
                <a:srgbClr val="0070C0"/>
              </a:buClr>
              <a:buFont typeface="Wingdings" panose="05000000000000000000" pitchFamily="2" charset="2"/>
              <a:buChar char="§"/>
            </a:pPr>
            <a:r>
              <a:rPr lang="en-US" sz="2133" b="1" dirty="0">
                <a:solidFill>
                  <a:srgbClr val="000000"/>
                </a:solidFill>
                <a:latin typeface="HK Grotesk" panose="020B0604020202020204" charset="0"/>
                <a:ea typeface="HK Grotesk"/>
                <a:cs typeface="HK Grotesk"/>
                <a:sym typeface="HK Grotesk"/>
              </a:rPr>
              <a:t>P-Value:</a:t>
            </a:r>
            <a:r>
              <a:rPr lang="en-US" sz="2133" dirty="0">
                <a:solidFill>
                  <a:srgbClr val="000000"/>
                </a:solidFill>
                <a:latin typeface="HK Grotesk" panose="020B0604020202020204" charset="0"/>
                <a:ea typeface="HK Grotesk"/>
                <a:cs typeface="HK Grotesk"/>
                <a:sym typeface="HK Grotesk"/>
              </a:rPr>
              <a:t> A number that helps us determine if our results are statistically significant. </a:t>
            </a:r>
            <a:r>
              <a:rPr lang="en-US" sz="2133" dirty="0">
                <a:latin typeface="HK Grotesk" panose="020B0604020202020204" charset="0"/>
              </a:rPr>
              <a:t>It tells us how confident we are about our results.</a:t>
            </a:r>
            <a:endParaRPr lang="en-US" sz="2133" dirty="0">
              <a:solidFill>
                <a:srgbClr val="000000"/>
              </a:solidFill>
              <a:latin typeface="HK Grotesk" panose="020B0604020202020204" charset="0"/>
              <a:sym typeface="HK Grotesk"/>
            </a:endParaRPr>
          </a:p>
          <a:p>
            <a:pPr marL="609630" lvl="1" indent="-304815" algn="just">
              <a:lnSpc>
                <a:spcPct val="150000"/>
              </a:lnSpc>
              <a:buClr>
                <a:srgbClr val="0070C0"/>
              </a:buClr>
              <a:buFont typeface="Wingdings" panose="05000000000000000000" pitchFamily="2" charset="2"/>
              <a:buChar char="§"/>
            </a:pPr>
            <a:r>
              <a:rPr lang="en-US" sz="2133" dirty="0">
                <a:solidFill>
                  <a:srgbClr val="000000"/>
                </a:solidFill>
                <a:latin typeface="HK Grotesk" panose="020B0604020202020204" charset="0"/>
                <a:ea typeface="HK Grotesk"/>
                <a:cs typeface="HK Grotesk"/>
                <a:sym typeface="HK Grotesk"/>
              </a:rPr>
              <a:t>If p-value &lt; 0.05, we have enough evidence to reject H₀ (suggesting a relationship exists).</a:t>
            </a:r>
          </a:p>
          <a:p>
            <a:pPr marL="609630" lvl="1" indent="-304815" algn="just">
              <a:lnSpc>
                <a:spcPct val="150000"/>
              </a:lnSpc>
              <a:buClr>
                <a:srgbClr val="0070C0"/>
              </a:buClr>
              <a:buFont typeface="Wingdings" panose="05000000000000000000" pitchFamily="2" charset="2"/>
              <a:buChar char="§"/>
            </a:pPr>
            <a:r>
              <a:rPr lang="en-US" sz="2133" dirty="0">
                <a:solidFill>
                  <a:srgbClr val="000000"/>
                </a:solidFill>
                <a:latin typeface="HK Grotesk" panose="020B0604020202020204" charset="0"/>
                <a:ea typeface="HK Grotesk"/>
                <a:cs typeface="HK Grotesk"/>
                <a:sym typeface="HK Grotesk"/>
              </a:rPr>
              <a:t>If p-value ≥ 0.05, we do not have enough evidence to reject H₀.</a:t>
            </a:r>
          </a:p>
          <a:p>
            <a:pPr marL="304815" indent="-304815" algn="just">
              <a:lnSpc>
                <a:spcPct val="150000"/>
              </a:lnSpc>
              <a:buClr>
                <a:srgbClr val="0070C0"/>
              </a:buClr>
              <a:buFont typeface="Wingdings" panose="05000000000000000000" pitchFamily="2" charset="2"/>
              <a:buChar char="§"/>
            </a:pPr>
            <a:r>
              <a:rPr lang="en-US" sz="2133" b="1" dirty="0">
                <a:solidFill>
                  <a:srgbClr val="000000"/>
                </a:solidFill>
                <a:latin typeface="HK Grotesk" panose="020B0604020202020204" charset="0"/>
                <a:ea typeface="HK Grotesk"/>
                <a:cs typeface="HK Grotesk"/>
                <a:sym typeface="HK Grotesk"/>
              </a:rPr>
              <a:t>Correlation Tests:</a:t>
            </a:r>
            <a:r>
              <a:rPr lang="en-US" sz="2133" dirty="0">
                <a:solidFill>
                  <a:srgbClr val="000000"/>
                </a:solidFill>
                <a:latin typeface="HK Grotesk" panose="020B0604020202020204" charset="0"/>
                <a:ea typeface="HK Grotesk"/>
                <a:cs typeface="HK Grotesk"/>
                <a:sym typeface="HK Grotesk"/>
              </a:rPr>
              <a:t> </a:t>
            </a:r>
            <a:r>
              <a:rPr lang="en-US" sz="2133" dirty="0">
                <a:latin typeface="HK Grotesk" panose="020B0604020202020204" charset="0"/>
              </a:rPr>
              <a:t>These are tests that help us see if there’s a </a:t>
            </a:r>
            <a:r>
              <a:rPr lang="en-US" sz="2133" b="1" dirty="0">
                <a:latin typeface="HK Grotesk" panose="020B0604020202020204" charset="0"/>
              </a:rPr>
              <a:t>connection or pattern</a:t>
            </a:r>
            <a:r>
              <a:rPr lang="en-US" sz="2133" dirty="0">
                <a:latin typeface="HK Grotesk" panose="020B0604020202020204" charset="0"/>
              </a:rPr>
              <a:t> between two things.</a:t>
            </a:r>
            <a:r>
              <a:rPr lang="en-US" sz="2133" dirty="0">
                <a:solidFill>
                  <a:srgbClr val="000000"/>
                </a:solidFill>
                <a:latin typeface="HK Grotesk" panose="020B0604020202020204" charset="0"/>
                <a:ea typeface="HK Grotesk"/>
                <a:cs typeface="HK Grotesk"/>
                <a:sym typeface="HK Grotesk"/>
              </a:rPr>
              <a:t> Used to measure the relationship between two variables.</a:t>
            </a:r>
          </a:p>
        </p:txBody>
      </p:sp>
      <p:sp>
        <p:nvSpPr>
          <p:cNvPr id="4" name="Slide Number Placeholder 3">
            <a:extLst>
              <a:ext uri="{FF2B5EF4-FFF2-40B4-BE49-F238E27FC236}">
                <a16:creationId xmlns:a16="http://schemas.microsoft.com/office/drawing/2014/main" id="{7C8E56B3-4B53-40FF-9652-8EBAEAA5DECF}"/>
              </a:ext>
            </a:extLst>
          </p:cNvPr>
          <p:cNvSpPr>
            <a:spLocks noGrp="1"/>
          </p:cNvSpPr>
          <p:nvPr>
            <p:ph type="sldNum" sz="quarter" idx="12"/>
          </p:nvPr>
        </p:nvSpPr>
        <p:spPr/>
        <p:txBody>
          <a:bodyPr/>
          <a:lstStyle/>
          <a:p>
            <a:fld id="{F835B258-23D4-4563-BF37-259D0F7E4779}" type="slidenum">
              <a:rPr lang="en-SG" smtClean="0"/>
              <a:t>40</a:t>
            </a:fld>
            <a:endParaRPr lang="en-SG"/>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sz="1200" dirty="0"/>
          </a:p>
        </p:txBody>
      </p:sp>
      <p:pic>
        <p:nvPicPr>
          <p:cNvPr id="5" name="Picture 4">
            <a:extLst>
              <a:ext uri="{FF2B5EF4-FFF2-40B4-BE49-F238E27FC236}">
                <a16:creationId xmlns:a16="http://schemas.microsoft.com/office/drawing/2014/main" id="{C3AB5B67-DDB4-4A82-B915-7337F08739BE}"/>
              </a:ext>
            </a:extLst>
          </p:cNvPr>
          <p:cNvPicPr>
            <a:picLocks noChangeAspect="1"/>
          </p:cNvPicPr>
          <p:nvPr/>
        </p:nvPicPr>
        <p:blipFill>
          <a:blip r:embed="rId4"/>
          <a:stretch>
            <a:fillRect/>
          </a:stretch>
        </p:blipFill>
        <p:spPr>
          <a:xfrm>
            <a:off x="254001" y="882848"/>
            <a:ext cx="6569139" cy="5695753"/>
          </a:xfrm>
          <a:prstGeom prst="rect">
            <a:avLst/>
          </a:prstGeom>
        </p:spPr>
      </p:pic>
      <p:sp>
        <p:nvSpPr>
          <p:cNvPr id="7" name="TextBox 6">
            <a:extLst>
              <a:ext uri="{FF2B5EF4-FFF2-40B4-BE49-F238E27FC236}">
                <a16:creationId xmlns:a16="http://schemas.microsoft.com/office/drawing/2014/main" id="{673C83A9-633E-448E-8E05-DD34F980FF69}"/>
              </a:ext>
            </a:extLst>
          </p:cNvPr>
          <p:cNvSpPr txBox="1"/>
          <p:nvPr/>
        </p:nvSpPr>
        <p:spPr>
          <a:xfrm>
            <a:off x="355600" y="279400"/>
            <a:ext cx="11379200" cy="913199"/>
          </a:xfrm>
          <a:prstGeom prst="rect">
            <a:avLst/>
          </a:prstGeom>
          <a:noFill/>
        </p:spPr>
        <p:txBody>
          <a:bodyPr wrap="square" rtlCol="0">
            <a:spAutoFit/>
          </a:bodyPr>
          <a:lstStyle/>
          <a:p>
            <a:r>
              <a:rPr lang="en-US" sz="2667" b="1" dirty="0">
                <a:latin typeface="HK Grotesk" panose="020B0604020202020204" charset="0"/>
              </a:rPr>
              <a:t>Finding Correlation Between Women in Parliament (%) and Total Fatalities</a:t>
            </a:r>
            <a:endParaRPr lang="en-SG" sz="2667" b="1" dirty="0">
              <a:latin typeface="HK Grotesk" panose="020B0604020202020204" charset="0"/>
            </a:endParaRPr>
          </a:p>
        </p:txBody>
      </p:sp>
      <p:sp>
        <p:nvSpPr>
          <p:cNvPr id="9" name="TextBox 8">
            <a:extLst>
              <a:ext uri="{FF2B5EF4-FFF2-40B4-BE49-F238E27FC236}">
                <a16:creationId xmlns:a16="http://schemas.microsoft.com/office/drawing/2014/main" id="{D8B0AAF6-81F9-4FC2-91A6-58CFC67647DE}"/>
              </a:ext>
            </a:extLst>
          </p:cNvPr>
          <p:cNvSpPr txBox="1"/>
          <p:nvPr/>
        </p:nvSpPr>
        <p:spPr>
          <a:xfrm>
            <a:off x="7120571" y="939800"/>
            <a:ext cx="5181600" cy="6743577"/>
          </a:xfrm>
          <a:prstGeom prst="rect">
            <a:avLst/>
          </a:prstGeom>
          <a:noFill/>
        </p:spPr>
        <p:txBody>
          <a:bodyPr wrap="square" rtlCol="0">
            <a:spAutoFit/>
          </a:bodyPr>
          <a:lstStyle/>
          <a:p>
            <a:pPr>
              <a:lnSpc>
                <a:spcPct val="135000"/>
              </a:lnSpc>
            </a:pPr>
            <a:r>
              <a:rPr lang="en-US" sz="1667" dirty="0">
                <a:latin typeface="HK Grotesk" panose="020B0604020202020204" charset="0"/>
              </a:rPr>
              <a:t>To understand this relationship more accurately, we’ll apply more advanced statistical methods.</a:t>
            </a:r>
          </a:p>
          <a:p>
            <a:pPr>
              <a:lnSpc>
                <a:spcPct val="135000"/>
              </a:lnSpc>
            </a:pPr>
            <a:endParaRPr lang="en-US" sz="1200" dirty="0">
              <a:latin typeface="HK Grotesk" panose="020B0604020202020204" charset="0"/>
            </a:endParaRPr>
          </a:p>
          <a:p>
            <a:pPr>
              <a:lnSpc>
                <a:spcPct val="135000"/>
              </a:lnSpc>
            </a:pPr>
            <a:r>
              <a:rPr lang="en-US" sz="1867" b="1" dirty="0">
                <a:latin typeface="HK Grotesk" panose="020B0604020202020204" charset="0"/>
              </a:rPr>
              <a:t>Method Selection:</a:t>
            </a:r>
          </a:p>
          <a:p>
            <a:pPr marL="228611" indent="-228611">
              <a:lnSpc>
                <a:spcPct val="135000"/>
              </a:lnSpc>
              <a:buFont typeface="Arial" panose="020B0604020202020204" pitchFamily="34" charset="0"/>
              <a:buChar char="•"/>
            </a:pPr>
            <a:r>
              <a:rPr lang="en-US" sz="1733" b="1" dirty="0">
                <a:latin typeface="HK Grotesk" panose="020B0604020202020204" charset="0"/>
              </a:rPr>
              <a:t>Spearman’s Rank Correlation</a:t>
            </a:r>
            <a:r>
              <a:rPr lang="en-US" sz="1733" dirty="0">
                <a:latin typeface="HK Grotesk" panose="020B0604020202020204" charset="0"/>
              </a:rPr>
              <a:t>: </a:t>
            </a:r>
          </a:p>
          <a:p>
            <a:pPr>
              <a:lnSpc>
                <a:spcPct val="135000"/>
              </a:lnSpc>
            </a:pPr>
            <a:r>
              <a:rPr lang="en-US" sz="1733" dirty="0">
                <a:latin typeface="HK Grotesk" panose="020B0604020202020204" charset="0"/>
              </a:rPr>
              <a:t>Suitable for non-normal, skewed data to measure relationships.</a:t>
            </a:r>
          </a:p>
          <a:p>
            <a:pPr marL="228611" indent="-228611">
              <a:lnSpc>
                <a:spcPct val="135000"/>
              </a:lnSpc>
              <a:buFont typeface="Arial" panose="020B0604020202020204" pitchFamily="34" charset="0"/>
              <a:buChar char="•"/>
            </a:pPr>
            <a:r>
              <a:rPr lang="en-US" sz="1733" b="1" dirty="0">
                <a:latin typeface="HK Grotesk" panose="020B0604020202020204" charset="0"/>
              </a:rPr>
              <a:t>Negative Binomial GLM</a:t>
            </a:r>
            <a:r>
              <a:rPr lang="en-US" sz="1733" dirty="0">
                <a:latin typeface="HK Grotesk" panose="020B0604020202020204" charset="0"/>
              </a:rPr>
              <a:t>:</a:t>
            </a:r>
          </a:p>
          <a:p>
            <a:pPr>
              <a:lnSpc>
                <a:spcPct val="135000"/>
              </a:lnSpc>
            </a:pPr>
            <a:r>
              <a:rPr lang="en-US" sz="1733" dirty="0">
                <a:latin typeface="HK Grotesk" panose="020B0604020202020204" charset="0"/>
              </a:rPr>
              <a:t> Chosen for handling overdispersion in count data (like fatalities).</a:t>
            </a:r>
          </a:p>
          <a:p>
            <a:pPr marL="228611" indent="-228611">
              <a:lnSpc>
                <a:spcPct val="135000"/>
              </a:lnSpc>
              <a:buFont typeface="Arial" panose="020B0604020202020204" pitchFamily="34" charset="0"/>
              <a:buChar char="•"/>
            </a:pPr>
            <a:r>
              <a:rPr lang="en-US" sz="1733" b="1" dirty="0">
                <a:latin typeface="HK Grotesk" panose="020B0604020202020204" charset="0"/>
              </a:rPr>
              <a:t>Mann-Whitney U Test</a:t>
            </a:r>
            <a:r>
              <a:rPr lang="en-US" sz="1733" dirty="0">
                <a:latin typeface="HK Grotesk" panose="020B0604020202020204" charset="0"/>
              </a:rPr>
              <a:t>: </a:t>
            </a:r>
          </a:p>
          <a:p>
            <a:pPr>
              <a:lnSpc>
                <a:spcPct val="135000"/>
              </a:lnSpc>
            </a:pPr>
            <a:r>
              <a:rPr lang="en-US" sz="1733" dirty="0">
                <a:latin typeface="HK Grotesk" panose="020B0604020202020204" charset="0"/>
              </a:rPr>
              <a:t>Used for comparing two groups with skewed data.</a:t>
            </a:r>
          </a:p>
          <a:p>
            <a:pPr marL="228611" indent="-228611">
              <a:lnSpc>
                <a:spcPct val="135000"/>
              </a:lnSpc>
              <a:buFont typeface="Arial" panose="020B0604020202020204" pitchFamily="34" charset="0"/>
              <a:buChar char="•"/>
            </a:pPr>
            <a:r>
              <a:rPr lang="en-US" sz="1733" b="1" dirty="0">
                <a:latin typeface="HK Grotesk" panose="020B0604020202020204" charset="0"/>
              </a:rPr>
              <a:t>Why Not Linear Regression?</a:t>
            </a:r>
          </a:p>
          <a:p>
            <a:pPr>
              <a:lnSpc>
                <a:spcPct val="135000"/>
              </a:lnSpc>
            </a:pPr>
            <a:r>
              <a:rPr lang="en-US" sz="1733" dirty="0">
                <a:latin typeface="HK Grotesk" panose="020B0604020202020204" charset="0"/>
              </a:rPr>
              <a:t>Linear regression assumes normality, but our data is not normally distributed, so more appropriate methods are needed.</a:t>
            </a:r>
          </a:p>
          <a:p>
            <a:pPr>
              <a:lnSpc>
                <a:spcPct val="135000"/>
              </a:lnSpc>
            </a:pPr>
            <a:endParaRPr lang="en-US" sz="1667" dirty="0">
              <a:latin typeface="HK Grotesk" panose="020B0604020202020204" charset="0"/>
            </a:endParaRPr>
          </a:p>
          <a:p>
            <a:pPr>
              <a:lnSpc>
                <a:spcPct val="135000"/>
              </a:lnSpc>
              <a:buFont typeface="Arial" panose="020B0604020202020204" pitchFamily="34" charset="0"/>
              <a:buChar char="•"/>
            </a:pPr>
            <a:endParaRPr lang="en-US" sz="1667" dirty="0">
              <a:latin typeface="HK Grotesk" panose="020B0604020202020204" charset="0"/>
            </a:endParaRPr>
          </a:p>
          <a:p>
            <a:pPr>
              <a:lnSpc>
                <a:spcPct val="135000"/>
              </a:lnSpc>
            </a:pPr>
            <a:endParaRPr lang="en-SG" sz="1667" dirty="0">
              <a:latin typeface="HK Grotesk" panose="020B0604020202020204" charset="0"/>
            </a:endParaRPr>
          </a:p>
        </p:txBody>
      </p:sp>
      <p:sp>
        <p:nvSpPr>
          <p:cNvPr id="3" name="Slide Number Placeholder 2">
            <a:extLst>
              <a:ext uri="{FF2B5EF4-FFF2-40B4-BE49-F238E27FC236}">
                <a16:creationId xmlns:a16="http://schemas.microsoft.com/office/drawing/2014/main" id="{41D38C9F-381F-437B-87D5-F779D38FFDC7}"/>
              </a:ext>
            </a:extLst>
          </p:cNvPr>
          <p:cNvSpPr>
            <a:spLocks noGrp="1"/>
          </p:cNvSpPr>
          <p:nvPr>
            <p:ph type="sldNum" sz="quarter" idx="12"/>
          </p:nvPr>
        </p:nvSpPr>
        <p:spPr/>
        <p:txBody>
          <a:bodyPr/>
          <a:lstStyle/>
          <a:p>
            <a:fld id="{F835B258-23D4-4563-BF37-259D0F7E4779}" type="slidenum">
              <a:rPr lang="en-SG" smtClean="0"/>
              <a:t>41</a:t>
            </a:fld>
            <a:endParaRPr lang="en-SG"/>
          </a:p>
        </p:txBody>
      </p:sp>
    </p:spTree>
    <p:extLst>
      <p:ext uri="{BB962C8B-B14F-4D97-AF65-F5344CB8AC3E}">
        <p14:creationId xmlns:p14="http://schemas.microsoft.com/office/powerpoint/2010/main" val="2726697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59291"/>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101972" y="3431681"/>
          <a:ext cx="11778774" cy="3379159"/>
        </p:xfrm>
        <a:graphic>
          <a:graphicData uri="http://schemas.openxmlformats.org/drawingml/2006/table">
            <a:tbl>
              <a:tblPr/>
              <a:tblGrid>
                <a:gridCol w="2115252">
                  <a:extLst>
                    <a:ext uri="{9D8B030D-6E8A-4147-A177-3AD203B41FA5}">
                      <a16:colId xmlns:a16="http://schemas.microsoft.com/office/drawing/2014/main" val="20000"/>
                    </a:ext>
                  </a:extLst>
                </a:gridCol>
                <a:gridCol w="2858124">
                  <a:extLst>
                    <a:ext uri="{9D8B030D-6E8A-4147-A177-3AD203B41FA5}">
                      <a16:colId xmlns:a16="http://schemas.microsoft.com/office/drawing/2014/main" val="20001"/>
                    </a:ext>
                  </a:extLst>
                </a:gridCol>
                <a:gridCol w="2036797">
                  <a:extLst>
                    <a:ext uri="{9D8B030D-6E8A-4147-A177-3AD203B41FA5}">
                      <a16:colId xmlns:a16="http://schemas.microsoft.com/office/drawing/2014/main" val="20002"/>
                    </a:ext>
                  </a:extLst>
                </a:gridCol>
                <a:gridCol w="4768601">
                  <a:extLst>
                    <a:ext uri="{9D8B030D-6E8A-4147-A177-3AD203B41FA5}">
                      <a16:colId xmlns:a16="http://schemas.microsoft.com/office/drawing/2014/main" val="20003"/>
                    </a:ext>
                  </a:extLst>
                </a:gridCol>
              </a:tblGrid>
              <a:tr h="619703">
                <a:tc>
                  <a:txBody>
                    <a:bodyPr/>
                    <a:lstStyle/>
                    <a:p>
                      <a:pPr algn="ctr">
                        <a:lnSpc>
                          <a:spcPct val="110000"/>
                        </a:lnSpc>
                        <a:defRPr/>
                      </a:pPr>
                      <a:r>
                        <a:rPr lang="en-US" sz="1800" b="1" dirty="0">
                          <a:solidFill>
                            <a:srgbClr val="000000"/>
                          </a:solidFill>
                          <a:latin typeface="HK Grotesk" panose="020B0604020202020204" charset="0"/>
                          <a:ea typeface="HK Grotesk Bold"/>
                          <a:cs typeface="HK Grotesk Bold"/>
                          <a:sym typeface="HK Grotesk Bold"/>
                        </a:rPr>
                        <a:t>Test</a:t>
                      </a:r>
                      <a:endParaRPr lang="en-US" sz="18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800" b="1" dirty="0">
                          <a:solidFill>
                            <a:srgbClr val="000000"/>
                          </a:solidFill>
                          <a:latin typeface="HK Grotesk" panose="020B0604020202020204" charset="0"/>
                          <a:ea typeface="HK Grotesk Bold"/>
                          <a:cs typeface="HK Grotesk Bold"/>
                          <a:sym typeface="HK Grotesk Bold"/>
                        </a:rPr>
                        <a:t>Variable</a:t>
                      </a:r>
                      <a:endParaRPr lang="en-US" sz="18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800" b="1" dirty="0">
                          <a:solidFill>
                            <a:srgbClr val="000000"/>
                          </a:solidFill>
                          <a:latin typeface="HK Grotesk" panose="020B0604020202020204" charset="0"/>
                          <a:ea typeface="HK Grotesk Bold"/>
                          <a:cs typeface="HK Grotesk Bold"/>
                          <a:sym typeface="HK Grotesk Bold"/>
                        </a:rPr>
                        <a:t>Result</a:t>
                      </a:r>
                      <a:endParaRPr lang="en-US" sz="18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800" b="1" dirty="0">
                          <a:solidFill>
                            <a:srgbClr val="000000"/>
                          </a:solidFill>
                          <a:latin typeface="HK Grotesk" panose="020B0604020202020204" charset="0"/>
                          <a:ea typeface="HK Grotesk Bold"/>
                          <a:cs typeface="HK Grotesk Bold"/>
                          <a:sym typeface="HK Grotesk Bold"/>
                        </a:rPr>
                        <a:t>Findings</a:t>
                      </a:r>
                      <a:endParaRPr lang="en-US" sz="18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49968">
                <a:tc>
                  <a:txBody>
                    <a:bodyPr/>
                    <a:lstStyle/>
                    <a:p>
                      <a:pPr algn="ctr">
                        <a:lnSpc>
                          <a:spcPct val="110000"/>
                        </a:lnSpc>
                        <a:defRPr/>
                      </a:pPr>
                      <a:r>
                        <a:rPr lang="en-US" sz="1700" b="1" dirty="0">
                          <a:solidFill>
                            <a:srgbClr val="000000"/>
                          </a:solidFill>
                          <a:latin typeface="HK Grotesk" panose="020B0604020202020204" charset="0"/>
                          <a:ea typeface="HK Grotesk"/>
                          <a:cs typeface="HK Grotesk"/>
                          <a:sym typeface="HK Grotesk"/>
                        </a:rPr>
                        <a:t>Spearman's rank correlation</a:t>
                      </a:r>
                      <a:endParaRPr lang="en-US" sz="1700" b="1"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700" dirty="0">
                          <a:solidFill>
                            <a:srgbClr val="000000"/>
                          </a:solidFill>
                          <a:latin typeface="HK Grotesk" panose="020B0604020202020204" charset="0"/>
                          <a:ea typeface="HK Grotesk"/>
                          <a:cs typeface="HK Grotesk"/>
                          <a:sym typeface="HK Grotesk"/>
                        </a:rPr>
                        <a:t>Average Women Representation Vs. Total Fatalities</a:t>
                      </a:r>
                      <a:endParaRPr lang="en-US" sz="1700" dirty="0">
                        <a:latin typeface="HK Grotesk" panose="020B0604020202020204" charset="0"/>
                      </a:endParaRPr>
                    </a:p>
                    <a:p>
                      <a:pPr algn="ctr">
                        <a:lnSpc>
                          <a:spcPct val="110000"/>
                        </a:lnSpc>
                      </a:pPr>
                      <a:endParaRPr lang="en-US" sz="17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700" dirty="0">
                          <a:solidFill>
                            <a:srgbClr val="000000"/>
                          </a:solidFill>
                          <a:latin typeface="HK Grotesk" panose="020B0604020202020204" charset="0"/>
                          <a:ea typeface="Arimo"/>
                          <a:cs typeface="Arimo"/>
                          <a:sym typeface="Arimo"/>
                        </a:rPr>
                        <a:t>Correlation : 0.38, </a:t>
                      </a:r>
                      <a:endParaRPr lang="en-US" sz="1700" dirty="0">
                        <a:latin typeface="HK Grotesk" panose="020B0604020202020204" charset="0"/>
                      </a:endParaRPr>
                    </a:p>
                    <a:p>
                      <a:pPr algn="ctr">
                        <a:lnSpc>
                          <a:spcPct val="110000"/>
                        </a:lnSpc>
                      </a:pPr>
                      <a:r>
                        <a:rPr lang="en-US" sz="1700" dirty="0">
                          <a:solidFill>
                            <a:srgbClr val="000000"/>
                          </a:solidFill>
                          <a:latin typeface="HK Grotesk" panose="020B0604020202020204" charset="0"/>
                          <a:ea typeface="Arimo"/>
                          <a:cs typeface="Arimo"/>
                          <a:sym typeface="Arimo"/>
                        </a:rPr>
                        <a:t>P-value: 6.142e-11</a:t>
                      </a: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700" dirty="0">
                          <a:solidFill>
                            <a:srgbClr val="000000"/>
                          </a:solidFill>
                          <a:latin typeface="HK Grotesk" panose="020B0604020202020204" charset="0"/>
                          <a:ea typeface="Arimo"/>
                          <a:cs typeface="Arimo"/>
                          <a:sym typeface="Arimo"/>
                        </a:rPr>
                        <a:t>There is a </a:t>
                      </a:r>
                      <a:r>
                        <a:rPr lang="en-US" sz="1700" b="1" dirty="0">
                          <a:solidFill>
                            <a:srgbClr val="000000"/>
                          </a:solidFill>
                          <a:latin typeface="HK Grotesk" panose="020B0604020202020204" charset="0"/>
                          <a:ea typeface="Arimo Bold"/>
                          <a:cs typeface="Arimo Bold"/>
                          <a:sym typeface="Arimo Bold"/>
                        </a:rPr>
                        <a:t>weak positive correlation</a:t>
                      </a:r>
                      <a:r>
                        <a:rPr lang="en-US" sz="1700" dirty="0">
                          <a:solidFill>
                            <a:srgbClr val="000000"/>
                          </a:solidFill>
                          <a:latin typeface="HK Grotesk" panose="020B0604020202020204" charset="0"/>
                          <a:ea typeface="Arimo"/>
                          <a:cs typeface="Arimo"/>
                          <a:sym typeface="Arimo"/>
                        </a:rPr>
                        <a:t> between women representation and fatalities, with a very significant relationship (p-value &lt; 0.05).</a:t>
                      </a:r>
                      <a:endParaRPr lang="en-US" sz="17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49968">
                <a:tc>
                  <a:txBody>
                    <a:bodyPr/>
                    <a:lstStyle/>
                    <a:p>
                      <a:pPr algn="ctr">
                        <a:lnSpc>
                          <a:spcPct val="110000"/>
                        </a:lnSpc>
                        <a:defRPr/>
                      </a:pPr>
                      <a:r>
                        <a:rPr lang="en-US" sz="1700" b="1" dirty="0">
                          <a:solidFill>
                            <a:srgbClr val="000000"/>
                          </a:solidFill>
                          <a:latin typeface="HK Grotesk" panose="020B0604020202020204" charset="0"/>
                          <a:ea typeface="HK Grotesk"/>
                          <a:cs typeface="HK Grotesk"/>
                          <a:sym typeface="HK Grotesk"/>
                        </a:rPr>
                        <a:t>Mann-Whitney U test</a:t>
                      </a:r>
                      <a:endParaRPr lang="en-US" sz="1700" b="1" dirty="0">
                        <a:latin typeface="HK Grotesk" panose="020B0604020202020204" charset="0"/>
                      </a:endParaRPr>
                    </a:p>
                    <a:p>
                      <a:pPr algn="ctr">
                        <a:lnSpc>
                          <a:spcPct val="110000"/>
                        </a:lnSpc>
                      </a:pPr>
                      <a:endParaRPr lang="en-US" sz="17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700" dirty="0">
                          <a:solidFill>
                            <a:srgbClr val="000000"/>
                          </a:solidFill>
                          <a:latin typeface="HK Grotesk" panose="020B0604020202020204" charset="0"/>
                          <a:ea typeface="HK Grotesk"/>
                          <a:cs typeface="HK Grotesk"/>
                          <a:sym typeface="HK Grotesk"/>
                        </a:rPr>
                        <a:t>Total fatalities by non-transitional period Vs</a:t>
                      </a:r>
                      <a:endParaRPr lang="en-US" sz="1700" dirty="0">
                        <a:latin typeface="HK Grotesk" panose="020B0604020202020204" charset="0"/>
                      </a:endParaRPr>
                    </a:p>
                    <a:p>
                      <a:pPr algn="ctr">
                        <a:lnSpc>
                          <a:spcPct val="110000"/>
                        </a:lnSpc>
                      </a:pPr>
                      <a:r>
                        <a:rPr lang="en-US" sz="1700" dirty="0">
                          <a:solidFill>
                            <a:srgbClr val="000000"/>
                          </a:solidFill>
                          <a:latin typeface="HK Grotesk" panose="020B0604020202020204" charset="0"/>
                          <a:ea typeface="HK Grotesk"/>
                          <a:cs typeface="HK Grotesk"/>
                          <a:sym typeface="HK Grotesk"/>
                        </a:rPr>
                        <a:t>Total fatalities by transitional period</a:t>
                      </a: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700" dirty="0">
                          <a:solidFill>
                            <a:srgbClr val="000000"/>
                          </a:solidFill>
                          <a:latin typeface="HK Grotesk" panose="020B0604020202020204" charset="0"/>
                          <a:ea typeface="HK Grotesk"/>
                          <a:cs typeface="HK Grotesk"/>
                          <a:sym typeface="HK Grotesk"/>
                        </a:rPr>
                        <a:t>Statistics 16935.5,</a:t>
                      </a:r>
                      <a:endParaRPr lang="en-US" sz="1700" dirty="0">
                        <a:latin typeface="HK Grotesk" panose="020B0604020202020204" charset="0"/>
                      </a:endParaRPr>
                    </a:p>
                    <a:p>
                      <a:pPr algn="ctr">
                        <a:lnSpc>
                          <a:spcPct val="110000"/>
                        </a:lnSpc>
                      </a:pPr>
                      <a:r>
                        <a:rPr lang="en-US" sz="1700" dirty="0">
                          <a:solidFill>
                            <a:srgbClr val="000000"/>
                          </a:solidFill>
                          <a:latin typeface="HK Grotesk" panose="020B0604020202020204" charset="0"/>
                          <a:ea typeface="HK Grotesk"/>
                          <a:cs typeface="HK Grotesk"/>
                          <a:sym typeface="HK Grotesk"/>
                        </a:rPr>
                        <a:t> P-value: 6.14e-11</a:t>
                      </a: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10000"/>
                        </a:lnSpc>
                        <a:defRPr/>
                      </a:pPr>
                      <a:r>
                        <a:rPr lang="en-US" sz="1700" dirty="0">
                          <a:solidFill>
                            <a:srgbClr val="000000"/>
                          </a:solidFill>
                          <a:latin typeface="HK Grotesk" panose="020B0604020202020204" charset="0"/>
                          <a:ea typeface="HK Grotesk"/>
                          <a:cs typeface="HK Grotesk"/>
                          <a:sym typeface="HK Grotesk"/>
                        </a:rPr>
                        <a:t>A significant difference in fatalities between non-transitional and transitional period, with a very low p-value indicating the difference is unlikely due to chance.</a:t>
                      </a:r>
                      <a:endParaRPr lang="en-US" sz="1700" dirty="0">
                        <a:latin typeface="HK Grotesk" panose="020B0604020202020204" charset="0"/>
                      </a:endParaRPr>
                    </a:p>
                  </a:txBody>
                  <a:tcPr marL="127000" marR="127000" marT="127000" marB="1270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extBox 4"/>
          <p:cNvSpPr txBox="1"/>
          <p:nvPr/>
        </p:nvSpPr>
        <p:spPr>
          <a:xfrm>
            <a:off x="61441" y="233694"/>
            <a:ext cx="4053359" cy="769441"/>
          </a:xfrm>
          <a:prstGeom prst="rect">
            <a:avLst/>
          </a:prstGeom>
        </p:spPr>
        <p:txBody>
          <a:bodyPr wrap="square" lIns="0" tIns="0" rIns="0" bIns="0" rtlCol="0" anchor="t">
            <a:spAutoFit/>
          </a:bodyPr>
          <a:lstStyle/>
          <a:p>
            <a:pPr algn="ctr">
              <a:lnSpc>
                <a:spcPts val="2987"/>
              </a:lnSpc>
              <a:spcBef>
                <a:spcPct val="0"/>
              </a:spcBef>
            </a:pPr>
            <a:r>
              <a:rPr lang="en-US" sz="2933" b="1" dirty="0">
                <a:solidFill>
                  <a:srgbClr val="000000"/>
                </a:solidFill>
                <a:latin typeface="HK Grotesk" panose="020B0604020202020204" charset="0"/>
                <a:ea typeface="HK Grotesk Bold"/>
                <a:cs typeface="HK Grotesk Bold"/>
                <a:sym typeface="HK Grotesk Bold"/>
              </a:rPr>
              <a:t>Statistical Test Findings</a:t>
            </a:r>
          </a:p>
        </p:txBody>
      </p:sp>
      <p:sp>
        <p:nvSpPr>
          <p:cNvPr id="5" name="TextBox 5"/>
          <p:cNvSpPr txBox="1"/>
          <p:nvPr/>
        </p:nvSpPr>
        <p:spPr>
          <a:xfrm>
            <a:off x="196453" y="787400"/>
            <a:ext cx="11589813" cy="2532873"/>
          </a:xfrm>
          <a:prstGeom prst="rect">
            <a:avLst/>
          </a:prstGeom>
        </p:spPr>
        <p:txBody>
          <a:bodyPr lIns="0" tIns="0" rIns="0" bIns="0" rtlCol="0" anchor="t">
            <a:spAutoFit/>
          </a:bodyPr>
          <a:lstStyle/>
          <a:p>
            <a:pPr marL="228611" indent="-228611" algn="just">
              <a:lnSpc>
                <a:spcPct val="150000"/>
              </a:lnSpc>
              <a:spcBef>
                <a:spcPct val="0"/>
              </a:spcBef>
              <a:buFont typeface="Arial" panose="020B0604020202020204" pitchFamily="34" charset="0"/>
              <a:buChar char="•"/>
            </a:pPr>
            <a:r>
              <a:rPr lang="en-US" sz="1867" b="1" dirty="0">
                <a:solidFill>
                  <a:srgbClr val="000000"/>
                </a:solidFill>
                <a:latin typeface="HK Grotesk" panose="020B0604020202020204" charset="0"/>
                <a:ea typeface="HK Grotesk"/>
                <a:cs typeface="HK Grotesk"/>
                <a:sym typeface="HK Grotesk"/>
              </a:rPr>
              <a:t>Transitional Status: </a:t>
            </a:r>
            <a:r>
              <a:rPr lang="en-US" sz="1867" dirty="0">
                <a:solidFill>
                  <a:srgbClr val="000000"/>
                </a:solidFill>
                <a:latin typeface="HK Grotesk" panose="020B0604020202020204" charset="0"/>
                <a:ea typeface="HK Grotesk"/>
                <a:cs typeface="HK Grotesk"/>
                <a:sym typeface="HK Grotesk"/>
              </a:rPr>
              <a:t>A country’s parliament is in a temporary or transitional phase, awaiting the establishment of a fully functioning legislative body.</a:t>
            </a:r>
          </a:p>
          <a:p>
            <a:pPr marL="228611" indent="-228611" algn="just">
              <a:lnSpc>
                <a:spcPct val="150000"/>
              </a:lnSpc>
              <a:spcBef>
                <a:spcPct val="0"/>
              </a:spcBef>
              <a:buFont typeface="Arial" panose="020B0604020202020204" pitchFamily="34" charset="0"/>
              <a:buChar char="•"/>
            </a:pPr>
            <a:r>
              <a:rPr lang="en-US" sz="1867" b="1" dirty="0">
                <a:solidFill>
                  <a:srgbClr val="000000"/>
                </a:solidFill>
                <a:latin typeface="HK Grotesk" panose="020B0604020202020204" charset="0"/>
                <a:ea typeface="HK Grotesk"/>
                <a:cs typeface="HK Grotesk"/>
                <a:sym typeface="HK Grotesk"/>
              </a:rPr>
              <a:t>Average Women Representation (%):</a:t>
            </a:r>
            <a:r>
              <a:rPr lang="en-US" sz="1867" dirty="0">
                <a:solidFill>
                  <a:srgbClr val="000000"/>
                </a:solidFill>
                <a:latin typeface="HK Grotesk" panose="020B0604020202020204" charset="0"/>
                <a:ea typeface="HK Grotesk"/>
                <a:cs typeface="HK Grotesk"/>
                <a:sym typeface="HK Grotesk"/>
              </a:rPr>
              <a:t> The monthly average percentage of women in the lower chamber of parliament. This metric helps track how women’s political representation evolves over time.</a:t>
            </a:r>
          </a:p>
          <a:p>
            <a:pPr marL="228611" indent="-228611" algn="just">
              <a:lnSpc>
                <a:spcPct val="150000"/>
              </a:lnSpc>
              <a:spcBef>
                <a:spcPct val="0"/>
              </a:spcBef>
              <a:buFont typeface="Arial" panose="020B0604020202020204" pitchFamily="34" charset="0"/>
              <a:buChar char="•"/>
            </a:pPr>
            <a:r>
              <a:rPr lang="en-US" sz="1867" b="1" dirty="0">
                <a:solidFill>
                  <a:srgbClr val="000000"/>
                </a:solidFill>
                <a:latin typeface="HK Grotesk" panose="020B0604020202020204" charset="0"/>
                <a:ea typeface="HK Grotesk"/>
                <a:cs typeface="HK Grotesk"/>
                <a:sym typeface="HK Grotesk"/>
              </a:rPr>
              <a:t>Total Fatalities:</a:t>
            </a:r>
            <a:r>
              <a:rPr lang="en-US" sz="1867" dirty="0">
                <a:solidFill>
                  <a:srgbClr val="000000"/>
                </a:solidFill>
                <a:latin typeface="HK Grotesk" panose="020B0604020202020204" charset="0"/>
                <a:ea typeface="HK Grotesk"/>
                <a:cs typeface="HK Grotesk"/>
                <a:sym typeface="HK Grotesk"/>
              </a:rPr>
              <a:t> The total number of fatalities per month in incidents targeting political figures. This provides insight into the frequency and severity of political violence over time.</a:t>
            </a:r>
          </a:p>
        </p:txBody>
      </p:sp>
      <p:sp>
        <p:nvSpPr>
          <p:cNvPr id="6" name="Slide Number Placeholder 5">
            <a:extLst>
              <a:ext uri="{FF2B5EF4-FFF2-40B4-BE49-F238E27FC236}">
                <a16:creationId xmlns:a16="http://schemas.microsoft.com/office/drawing/2014/main" id="{A8AAA91F-DE62-4FE9-9AB7-B78BEA8D539C}"/>
              </a:ext>
            </a:extLst>
          </p:cNvPr>
          <p:cNvSpPr>
            <a:spLocks noGrp="1"/>
          </p:cNvSpPr>
          <p:nvPr>
            <p:ph type="sldNum" sz="quarter" idx="12"/>
          </p:nvPr>
        </p:nvSpPr>
        <p:spPr/>
        <p:txBody>
          <a:bodyPr/>
          <a:lstStyle/>
          <a:p>
            <a:fld id="{F835B258-23D4-4563-BF37-259D0F7E4779}" type="slidenum">
              <a:rPr lang="en-SG" smtClean="0"/>
              <a:t>42</a:t>
            </a:fld>
            <a:endParaRPr lang="en-SG"/>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59291"/>
            <a:ext cx="12312331" cy="6917291"/>
          </a:xfrm>
          <a:custGeom>
            <a:avLst/>
            <a:gdLst/>
            <a:ahLst/>
            <a:cxnLst/>
            <a:rect l="l" t="t" r="r" b="b"/>
            <a:pathLst>
              <a:path w="18468496" h="10375937">
                <a:moveTo>
                  <a:pt x="0" y="0"/>
                </a:moveTo>
                <a:lnTo>
                  <a:pt x="18468496" y="0"/>
                </a:lnTo>
                <a:lnTo>
                  <a:pt x="18468496" y="10375937"/>
                </a:lnTo>
                <a:lnTo>
                  <a:pt x="0" y="103759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32356" y="685801"/>
            <a:ext cx="7534173" cy="3927187"/>
          </a:xfrm>
          <a:custGeom>
            <a:avLst/>
            <a:gdLst/>
            <a:ahLst/>
            <a:cxnLst/>
            <a:rect l="l" t="t" r="r" b="b"/>
            <a:pathLst>
              <a:path w="11301259" h="5890781">
                <a:moveTo>
                  <a:pt x="0" y="0"/>
                </a:moveTo>
                <a:lnTo>
                  <a:pt x="11301259" y="0"/>
                </a:lnTo>
                <a:lnTo>
                  <a:pt x="11301259" y="5890781"/>
                </a:lnTo>
                <a:lnTo>
                  <a:pt x="0" y="5890781"/>
                </a:lnTo>
                <a:lnTo>
                  <a:pt x="0" y="0"/>
                </a:lnTo>
                <a:close/>
              </a:path>
            </a:pathLst>
          </a:custGeom>
          <a:blipFill>
            <a:blip r:embed="rId4"/>
            <a:stretch>
              <a:fillRect/>
            </a:stretch>
          </a:blipFill>
        </p:spPr>
      </p:sp>
      <p:graphicFrame>
        <p:nvGraphicFramePr>
          <p:cNvPr id="4" name="Table 4"/>
          <p:cNvGraphicFramePr>
            <a:graphicFrameLocks noGrp="1"/>
          </p:cNvGraphicFramePr>
          <p:nvPr/>
        </p:nvGraphicFramePr>
        <p:xfrm>
          <a:off x="7876784" y="838200"/>
          <a:ext cx="4315215" cy="3588371"/>
        </p:xfrm>
        <a:graphic>
          <a:graphicData uri="http://schemas.openxmlformats.org/drawingml/2006/table">
            <a:tbl>
              <a:tblPr/>
              <a:tblGrid>
                <a:gridCol w="1645617">
                  <a:extLst>
                    <a:ext uri="{9D8B030D-6E8A-4147-A177-3AD203B41FA5}">
                      <a16:colId xmlns:a16="http://schemas.microsoft.com/office/drawing/2014/main" val="20000"/>
                    </a:ext>
                  </a:extLst>
                </a:gridCol>
                <a:gridCol w="1645617">
                  <a:extLst>
                    <a:ext uri="{9D8B030D-6E8A-4147-A177-3AD203B41FA5}">
                      <a16:colId xmlns:a16="http://schemas.microsoft.com/office/drawing/2014/main" val="20001"/>
                    </a:ext>
                  </a:extLst>
                </a:gridCol>
                <a:gridCol w="1023981">
                  <a:extLst>
                    <a:ext uri="{9D8B030D-6E8A-4147-A177-3AD203B41FA5}">
                      <a16:colId xmlns:a16="http://schemas.microsoft.com/office/drawing/2014/main" val="20002"/>
                    </a:ext>
                  </a:extLst>
                </a:gridCol>
              </a:tblGrid>
              <a:tr h="1366125">
                <a:tc>
                  <a:txBody>
                    <a:bodyPr/>
                    <a:lstStyle/>
                    <a:p>
                      <a:pPr algn="ctr">
                        <a:lnSpc>
                          <a:spcPts val="2800"/>
                        </a:lnSpc>
                        <a:defRPr/>
                      </a:pP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Coefficient</a:t>
                      </a: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Value</a:t>
                      </a: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700">
                        <a:latin typeface="HK Grotesk" panose="020B0604020202020204" charset="0"/>
                      </a:endParaRPr>
                    </a:p>
                    <a:p>
                      <a:pPr algn="ctr">
                        <a:lnSpc>
                          <a:spcPts val="2800"/>
                        </a:lnSpc>
                      </a:pPr>
                      <a:r>
                        <a:rPr lang="en-US" sz="1700">
                          <a:solidFill>
                            <a:srgbClr val="000000"/>
                          </a:solidFill>
                          <a:latin typeface="HK Grotesk" panose="020B0604020202020204" charset="0"/>
                          <a:ea typeface="HK Grotesk"/>
                          <a:cs typeface="HK Grotesk"/>
                          <a:sym typeface="HK Grotesk"/>
                        </a:rPr>
                        <a:t>  P-Value</a:t>
                      </a:r>
                    </a:p>
                    <a:p>
                      <a:pPr algn="ctr">
                        <a:lnSpc>
                          <a:spcPts val="2800"/>
                        </a:lnSpc>
                      </a:pPr>
                      <a:r>
                        <a:rPr lang="en-US" sz="170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06551">
                <a:tc>
                  <a:txBody>
                    <a:bodyPr/>
                    <a:lstStyle/>
                    <a:p>
                      <a:pPr algn="ctr">
                        <a:lnSpc>
                          <a:spcPts val="2000"/>
                        </a:lnSpc>
                        <a:defRPr/>
                      </a:pPr>
                      <a:r>
                        <a:rPr lang="en-US" sz="1700" dirty="0">
                          <a:solidFill>
                            <a:srgbClr val="000000"/>
                          </a:solidFill>
                          <a:latin typeface="HK Grotesk" panose="020B0604020202020204" charset="0"/>
                          <a:ea typeface="HK Grotesk"/>
                          <a:cs typeface="HK Grotesk"/>
                          <a:sym typeface="HK Grotesk"/>
                        </a:rPr>
                        <a:t>Average Women Representation</a:t>
                      </a:r>
                      <a:endParaRPr lang="en-US" sz="1700" dirty="0">
                        <a:latin typeface="HK Grotesk" panose="020B0604020202020204" charset="0"/>
                      </a:endParaRPr>
                    </a:p>
                    <a:p>
                      <a:pPr algn="ctr">
                        <a:lnSpc>
                          <a:spcPts val="20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0.058</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endParaRPr lang="en-US" sz="1700" dirty="0">
                        <a:solidFill>
                          <a:srgbClr val="000000"/>
                        </a:solidFill>
                        <a:latin typeface="HK Grotesk" panose="020B0604020202020204" charset="0"/>
                        <a:ea typeface="HK Grotesk"/>
                        <a:cs typeface="HK Grotesk"/>
                        <a:sym typeface="HK Grotesk"/>
                      </a:endParaRPr>
                    </a:p>
                    <a:p>
                      <a:pPr algn="ctr">
                        <a:lnSpc>
                          <a:spcPts val="2800"/>
                        </a:lnSpc>
                        <a:defRPr/>
                      </a:pPr>
                      <a:r>
                        <a:rPr lang="en-US" sz="1700" dirty="0">
                          <a:solidFill>
                            <a:srgbClr val="000000"/>
                          </a:solidFill>
                          <a:latin typeface="HK Grotesk" panose="020B0604020202020204" charset="0"/>
                          <a:ea typeface="HK Grotesk"/>
                          <a:cs typeface="HK Grotesk"/>
                          <a:sym typeface="HK Grotesk"/>
                        </a:rPr>
                        <a:t>0.001</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88991">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Total Fatalities</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a:solidFill>
                            <a:srgbClr val="000000"/>
                          </a:solidFill>
                          <a:latin typeface="HK Grotesk" panose="020B0604020202020204" charset="0"/>
                          <a:ea typeface="HK Grotesk"/>
                          <a:cs typeface="HK Grotesk"/>
                          <a:sym typeface="HK Grotesk"/>
                        </a:rPr>
                        <a:t>0.021</a:t>
                      </a:r>
                      <a:endParaRPr lang="en-US" sz="1700">
                        <a:latin typeface="HK Grotesk" panose="020B0604020202020204" charset="0"/>
                      </a:endParaRPr>
                    </a:p>
                    <a:p>
                      <a:pPr algn="ctr">
                        <a:lnSpc>
                          <a:spcPts val="2800"/>
                        </a:lnSpc>
                      </a:pPr>
                      <a:r>
                        <a:rPr lang="en-US" sz="170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0</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5"/>
          <p:cNvSpPr txBox="1"/>
          <p:nvPr/>
        </p:nvSpPr>
        <p:spPr>
          <a:xfrm>
            <a:off x="-203200" y="94070"/>
            <a:ext cx="12547600" cy="743280"/>
          </a:xfrm>
          <a:prstGeom prst="rect">
            <a:avLst/>
          </a:prstGeom>
        </p:spPr>
        <p:txBody>
          <a:bodyPr wrap="square" lIns="0" tIns="0" rIns="0" bIns="0" rtlCol="0" anchor="t">
            <a:spAutoFit/>
          </a:bodyPr>
          <a:lstStyle/>
          <a:p>
            <a:pPr algn="ctr">
              <a:lnSpc>
                <a:spcPts val="2987"/>
              </a:lnSpc>
              <a:spcBef>
                <a:spcPct val="0"/>
              </a:spcBef>
            </a:pPr>
            <a:r>
              <a:rPr lang="en-US" sz="2400" b="1" dirty="0">
                <a:solidFill>
                  <a:srgbClr val="000000"/>
                </a:solidFill>
                <a:latin typeface="HK Grotesk" panose="020B0604020202020204" charset="0"/>
                <a:ea typeface="HK Grotesk Bold"/>
                <a:cs typeface="HK Grotesk Bold"/>
                <a:sym typeface="HK Grotesk Bold"/>
              </a:rPr>
              <a:t>Negative Binomial Generalized Linear Model Regression Result for non-transitional period</a:t>
            </a:r>
          </a:p>
        </p:txBody>
      </p:sp>
      <p:sp>
        <p:nvSpPr>
          <p:cNvPr id="6" name="TextBox 6"/>
          <p:cNvSpPr txBox="1"/>
          <p:nvPr/>
        </p:nvSpPr>
        <p:spPr>
          <a:xfrm>
            <a:off x="232355" y="4699000"/>
            <a:ext cx="11915475" cy="1896866"/>
          </a:xfrm>
          <a:prstGeom prst="rect">
            <a:avLst/>
          </a:prstGeom>
        </p:spPr>
        <p:txBody>
          <a:bodyPr lIns="0" tIns="0" rIns="0" bIns="0" rtlCol="0" anchor="t">
            <a:spAutoFit/>
          </a:bodyPr>
          <a:lstStyle/>
          <a:p>
            <a:pPr marL="228611" indent="-228611">
              <a:lnSpc>
                <a:spcPct val="135000"/>
              </a:lnSpc>
              <a:spcBef>
                <a:spcPct val="0"/>
              </a:spcBef>
              <a:buFont typeface="Arial" panose="020B0604020202020204" pitchFamily="34" charset="0"/>
              <a:buChar char="•"/>
            </a:pPr>
            <a:r>
              <a:rPr lang="en-US" sz="1867" b="1" dirty="0">
                <a:solidFill>
                  <a:srgbClr val="000000"/>
                </a:solidFill>
                <a:latin typeface="HK Grotesk" panose="020B0604020202020204" charset="0"/>
                <a:ea typeface="HK Grotesk"/>
                <a:cs typeface="HK Grotesk"/>
                <a:sym typeface="HK Grotesk"/>
              </a:rPr>
              <a:t>Women Representation:</a:t>
            </a:r>
            <a:r>
              <a:rPr lang="en-US" sz="1867" dirty="0">
                <a:solidFill>
                  <a:srgbClr val="000000"/>
                </a:solidFill>
                <a:latin typeface="HK Grotesk" panose="020B0604020202020204" charset="0"/>
                <a:ea typeface="HK Grotesk"/>
                <a:cs typeface="HK Grotesk"/>
                <a:sym typeface="HK Grotesk"/>
              </a:rPr>
              <a:t> The relationship between women representation and fatalities remains significant (</a:t>
            </a:r>
            <a:r>
              <a:rPr lang="en-US" sz="1867" dirty="0" err="1">
                <a:solidFill>
                  <a:srgbClr val="000000"/>
                </a:solidFill>
                <a:latin typeface="HK Grotesk" panose="020B0604020202020204" charset="0"/>
                <a:ea typeface="HK Grotesk"/>
                <a:cs typeface="HK Grotesk"/>
                <a:sym typeface="HK Grotesk"/>
              </a:rPr>
              <a:t>coef</a:t>
            </a:r>
            <a:r>
              <a:rPr lang="en-US" sz="1867" dirty="0">
                <a:solidFill>
                  <a:srgbClr val="000000"/>
                </a:solidFill>
                <a:latin typeface="HK Grotesk" panose="020B0604020202020204" charset="0"/>
                <a:ea typeface="HK Grotesk"/>
                <a:cs typeface="HK Grotesk"/>
                <a:sym typeface="HK Grotesk"/>
              </a:rPr>
              <a:t>=0.0582, p=0.001), though with a smaller effect compared to transitional period. This suggests that the relationship holds even when attacks are less frequent.</a:t>
            </a:r>
          </a:p>
          <a:p>
            <a:pPr marL="228611" indent="-228611">
              <a:lnSpc>
                <a:spcPct val="135000"/>
              </a:lnSpc>
              <a:spcBef>
                <a:spcPct val="0"/>
              </a:spcBef>
              <a:buFont typeface="Arial" panose="020B0604020202020204" pitchFamily="34" charset="0"/>
              <a:buChar char="•"/>
            </a:pPr>
            <a:r>
              <a:rPr lang="en-US" sz="1867" b="1" dirty="0">
                <a:solidFill>
                  <a:srgbClr val="000000"/>
                </a:solidFill>
                <a:latin typeface="HK Grotesk" panose="020B0604020202020204" charset="0"/>
                <a:ea typeface="HK Grotesk"/>
                <a:cs typeface="HK Grotesk"/>
                <a:sym typeface="HK Grotesk"/>
              </a:rPr>
              <a:t>Total Fatalities:</a:t>
            </a:r>
            <a:r>
              <a:rPr lang="en-US" sz="1867" dirty="0">
                <a:solidFill>
                  <a:srgbClr val="000000"/>
                </a:solidFill>
                <a:latin typeface="HK Grotesk" panose="020B0604020202020204" charset="0"/>
                <a:ea typeface="HK Grotesk"/>
                <a:cs typeface="HK Grotesk"/>
                <a:sym typeface="HK Grotesk"/>
              </a:rPr>
              <a:t> As in transitional period, fatalities show a significant effect (</a:t>
            </a:r>
            <a:r>
              <a:rPr lang="en-US" sz="1867" dirty="0" err="1">
                <a:solidFill>
                  <a:srgbClr val="000000"/>
                </a:solidFill>
                <a:latin typeface="HK Grotesk" panose="020B0604020202020204" charset="0"/>
                <a:ea typeface="HK Grotesk"/>
                <a:cs typeface="HK Grotesk"/>
                <a:sym typeface="HK Grotesk"/>
              </a:rPr>
              <a:t>coef</a:t>
            </a:r>
            <a:r>
              <a:rPr lang="en-US" sz="1867" dirty="0">
                <a:solidFill>
                  <a:srgbClr val="000000"/>
                </a:solidFill>
                <a:latin typeface="HK Grotesk" panose="020B0604020202020204" charset="0"/>
                <a:ea typeface="HK Grotesk"/>
                <a:cs typeface="HK Grotesk"/>
                <a:sym typeface="HK Grotesk"/>
              </a:rPr>
              <a:t>=0.0218, p=0.000), but with a lower magnitude, indicating smaller changes in fatalities compared to transitional period.</a:t>
            </a:r>
          </a:p>
        </p:txBody>
      </p:sp>
      <p:sp>
        <p:nvSpPr>
          <p:cNvPr id="7" name="Slide Number Placeholder 6">
            <a:extLst>
              <a:ext uri="{FF2B5EF4-FFF2-40B4-BE49-F238E27FC236}">
                <a16:creationId xmlns:a16="http://schemas.microsoft.com/office/drawing/2014/main" id="{2B84DBD2-EBE7-4662-8EB8-28EA6408978D}"/>
              </a:ext>
            </a:extLst>
          </p:cNvPr>
          <p:cNvSpPr>
            <a:spLocks noGrp="1"/>
          </p:cNvSpPr>
          <p:nvPr>
            <p:ph type="sldNum" sz="quarter" idx="12"/>
          </p:nvPr>
        </p:nvSpPr>
        <p:spPr/>
        <p:txBody>
          <a:bodyPr/>
          <a:lstStyle/>
          <a:p>
            <a:fld id="{F835B258-23D4-4563-BF37-259D0F7E4779}" type="slidenum">
              <a:rPr lang="en-SG" smtClean="0"/>
              <a:t>43</a:t>
            </a:fld>
            <a:endParaRPr lang="en-SG"/>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590" y="685801"/>
            <a:ext cx="7534173" cy="3880099"/>
          </a:xfrm>
          <a:custGeom>
            <a:avLst/>
            <a:gdLst/>
            <a:ahLst/>
            <a:cxnLst/>
            <a:rect l="l" t="t" r="r" b="b"/>
            <a:pathLst>
              <a:path w="11301259" h="5820148">
                <a:moveTo>
                  <a:pt x="0" y="0"/>
                </a:moveTo>
                <a:lnTo>
                  <a:pt x="11301258" y="0"/>
                </a:lnTo>
                <a:lnTo>
                  <a:pt x="11301258" y="5820148"/>
                </a:lnTo>
                <a:lnTo>
                  <a:pt x="0" y="5820148"/>
                </a:lnTo>
                <a:lnTo>
                  <a:pt x="0" y="0"/>
                </a:lnTo>
                <a:close/>
              </a:path>
            </a:pathLst>
          </a:custGeom>
          <a:blipFill>
            <a:blip r:embed="rId4"/>
            <a:stretch>
              <a:fillRect/>
            </a:stretch>
          </a:blipFill>
        </p:spPr>
      </p:sp>
      <p:graphicFrame>
        <p:nvGraphicFramePr>
          <p:cNvPr id="4" name="Table 4"/>
          <p:cNvGraphicFramePr>
            <a:graphicFrameLocks noGrp="1"/>
          </p:cNvGraphicFramePr>
          <p:nvPr/>
        </p:nvGraphicFramePr>
        <p:xfrm>
          <a:off x="7894871" y="975961"/>
          <a:ext cx="4152370" cy="3511169"/>
        </p:xfrm>
        <a:graphic>
          <a:graphicData uri="http://schemas.openxmlformats.org/drawingml/2006/table">
            <a:tbl>
              <a:tblPr/>
              <a:tblGrid>
                <a:gridCol w="1698307">
                  <a:extLst>
                    <a:ext uri="{9D8B030D-6E8A-4147-A177-3AD203B41FA5}">
                      <a16:colId xmlns:a16="http://schemas.microsoft.com/office/drawing/2014/main" val="20000"/>
                    </a:ext>
                  </a:extLst>
                </a:gridCol>
                <a:gridCol w="973221">
                  <a:extLst>
                    <a:ext uri="{9D8B030D-6E8A-4147-A177-3AD203B41FA5}">
                      <a16:colId xmlns:a16="http://schemas.microsoft.com/office/drawing/2014/main" val="20001"/>
                    </a:ext>
                  </a:extLst>
                </a:gridCol>
                <a:gridCol w="1480842">
                  <a:extLst>
                    <a:ext uri="{9D8B030D-6E8A-4147-A177-3AD203B41FA5}">
                      <a16:colId xmlns:a16="http://schemas.microsoft.com/office/drawing/2014/main" val="20002"/>
                    </a:ext>
                  </a:extLst>
                </a:gridCol>
              </a:tblGrid>
              <a:tr h="785190">
                <a:tc>
                  <a:txBody>
                    <a:bodyPr/>
                    <a:lstStyle/>
                    <a:p>
                      <a:pPr algn="ctr">
                        <a:lnSpc>
                          <a:spcPts val="2800"/>
                        </a:lnSpc>
                        <a:defRPr/>
                      </a:pPr>
                      <a:r>
                        <a:rPr lang="en-US" sz="1700" b="1" dirty="0">
                          <a:solidFill>
                            <a:srgbClr val="000000"/>
                          </a:solidFill>
                          <a:latin typeface="HK Grotesk" panose="020B0604020202020204" charset="0"/>
                          <a:ea typeface="HK Grotesk"/>
                          <a:cs typeface="HK Grotesk"/>
                          <a:sym typeface="HK Grotesk"/>
                        </a:rPr>
                        <a:t>Coefficient</a:t>
                      </a:r>
                      <a:endParaRPr lang="en-US" sz="1700" b="1" dirty="0">
                        <a:latin typeface="HK Grotesk" panose="020B0604020202020204" charset="0"/>
                      </a:endParaRPr>
                    </a:p>
                    <a:p>
                      <a:pPr algn="ctr">
                        <a:lnSpc>
                          <a:spcPts val="2800"/>
                        </a:lnSpc>
                      </a:pPr>
                      <a:r>
                        <a:rPr lang="en-US" sz="1700" b="1"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b="1">
                          <a:solidFill>
                            <a:srgbClr val="000000"/>
                          </a:solidFill>
                          <a:latin typeface="HK Grotesk" panose="020B0604020202020204" charset="0"/>
                          <a:ea typeface="HK Grotesk"/>
                          <a:cs typeface="HK Grotesk"/>
                          <a:sym typeface="HK Grotesk"/>
                        </a:rPr>
                        <a:t>Value</a:t>
                      </a:r>
                      <a:endParaRPr lang="en-US" sz="1700" b="1">
                        <a:latin typeface="HK Grotesk" panose="020B0604020202020204" charset="0"/>
                      </a:endParaRPr>
                    </a:p>
                    <a:p>
                      <a:pPr algn="ctr">
                        <a:lnSpc>
                          <a:spcPts val="2800"/>
                        </a:lnSpc>
                      </a:pPr>
                      <a:r>
                        <a:rPr lang="en-US" sz="1700" b="1">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b="1" dirty="0">
                          <a:solidFill>
                            <a:srgbClr val="000000"/>
                          </a:solidFill>
                          <a:latin typeface="HK Grotesk" panose="020B0604020202020204" charset="0"/>
                          <a:ea typeface="HK Grotesk"/>
                          <a:cs typeface="HK Grotesk"/>
                          <a:sym typeface="HK Grotesk"/>
                        </a:rPr>
                        <a:t>P-Value</a:t>
                      </a:r>
                      <a:endParaRPr lang="en-US" sz="1700" b="1" dirty="0">
                        <a:latin typeface="HK Grotesk" panose="020B0604020202020204" charset="0"/>
                      </a:endParaRPr>
                    </a:p>
                    <a:p>
                      <a:pPr algn="ctr">
                        <a:lnSpc>
                          <a:spcPts val="2800"/>
                        </a:lnSpc>
                      </a:pPr>
                      <a:r>
                        <a:rPr lang="en-US" sz="1700" b="1"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02267">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Average Women Representation</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0.054</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0.006</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5190">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Total Fatalities</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0.0695</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2800"/>
                        </a:lnSpc>
                        <a:defRPr/>
                      </a:pPr>
                      <a:r>
                        <a:rPr lang="en-US" sz="1700" dirty="0">
                          <a:solidFill>
                            <a:srgbClr val="000000"/>
                          </a:solidFill>
                          <a:latin typeface="HK Grotesk" panose="020B0604020202020204" charset="0"/>
                          <a:ea typeface="HK Grotesk"/>
                          <a:cs typeface="HK Grotesk"/>
                          <a:sym typeface="HK Grotesk"/>
                        </a:rPr>
                        <a:t>0</a:t>
                      </a:r>
                      <a:endParaRPr lang="en-US" sz="1700" dirty="0">
                        <a:latin typeface="HK Grotesk" panose="020B0604020202020204" charset="0"/>
                      </a:endParaRPr>
                    </a:p>
                    <a:p>
                      <a:pPr algn="ctr">
                        <a:lnSpc>
                          <a:spcPts val="2800"/>
                        </a:lnSpc>
                      </a:pPr>
                      <a:r>
                        <a:rPr lang="en-US" sz="1700" dirty="0">
                          <a:solidFill>
                            <a:srgbClr val="000000"/>
                          </a:solidFill>
                          <a:latin typeface="HK Grotesk" panose="020B0604020202020204" charset="0"/>
                          <a:ea typeface="HK Grotesk"/>
                          <a:cs typeface="HK Grotesk"/>
                          <a:sym typeface="HK Grotesk"/>
                        </a:rPr>
                        <a:t>  </a:t>
                      </a:r>
                    </a:p>
                  </a:txBody>
                  <a:tcPr marL="127000" marR="127000" marT="127000" marB="1270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5"/>
          <p:cNvSpPr txBox="1"/>
          <p:nvPr/>
        </p:nvSpPr>
        <p:spPr>
          <a:xfrm>
            <a:off x="-415765" y="135717"/>
            <a:ext cx="12607765" cy="358560"/>
          </a:xfrm>
          <a:prstGeom prst="rect">
            <a:avLst/>
          </a:prstGeom>
        </p:spPr>
        <p:txBody>
          <a:bodyPr wrap="square" lIns="0" tIns="0" rIns="0" bIns="0" rtlCol="0" anchor="t">
            <a:spAutoFit/>
          </a:bodyPr>
          <a:lstStyle/>
          <a:p>
            <a:pPr algn="ctr">
              <a:lnSpc>
                <a:spcPts val="2987"/>
              </a:lnSpc>
              <a:spcBef>
                <a:spcPct val="0"/>
              </a:spcBef>
            </a:pPr>
            <a:r>
              <a:rPr lang="en-US" sz="2400" b="1" dirty="0">
                <a:solidFill>
                  <a:srgbClr val="000000"/>
                </a:solidFill>
                <a:latin typeface="HK Grotesk" panose="020B0604020202020204" charset="0"/>
                <a:ea typeface="HK Grotesk Bold"/>
                <a:cs typeface="HK Grotesk Bold"/>
                <a:sym typeface="HK Grotesk Bold"/>
              </a:rPr>
              <a:t>Negative Binomial Generalized Linear Model Regression Result for transitional period</a:t>
            </a:r>
          </a:p>
        </p:txBody>
      </p:sp>
      <p:sp>
        <p:nvSpPr>
          <p:cNvPr id="6" name="TextBox 6"/>
          <p:cNvSpPr txBox="1"/>
          <p:nvPr/>
        </p:nvSpPr>
        <p:spPr>
          <a:xfrm>
            <a:off x="58524" y="4699000"/>
            <a:ext cx="11877487" cy="1896866"/>
          </a:xfrm>
          <a:prstGeom prst="rect">
            <a:avLst/>
          </a:prstGeom>
        </p:spPr>
        <p:txBody>
          <a:bodyPr lIns="0" tIns="0" rIns="0" bIns="0" rtlCol="0" anchor="t">
            <a:spAutoFit/>
          </a:bodyPr>
          <a:lstStyle/>
          <a:p>
            <a:pPr marL="287882" lvl="1" indent="-143941">
              <a:lnSpc>
                <a:spcPct val="135000"/>
              </a:lnSpc>
              <a:buFont typeface="Arial"/>
              <a:buChar char="•"/>
            </a:pPr>
            <a:r>
              <a:rPr lang="en-US" sz="1867" b="1" dirty="0">
                <a:solidFill>
                  <a:srgbClr val="000000"/>
                </a:solidFill>
                <a:latin typeface="HK Grotesk" panose="020B0604020202020204" charset="0"/>
                <a:ea typeface="HK Grotesk"/>
                <a:cs typeface="HK Grotesk"/>
                <a:sym typeface="HK Grotesk"/>
              </a:rPr>
              <a:t>Women Representation:</a:t>
            </a:r>
            <a:r>
              <a:rPr lang="en-US" sz="1867" dirty="0">
                <a:solidFill>
                  <a:srgbClr val="000000"/>
                </a:solidFill>
                <a:latin typeface="HK Grotesk" panose="020B0604020202020204" charset="0"/>
                <a:ea typeface="HK Grotesk"/>
                <a:cs typeface="HK Grotesk"/>
                <a:sym typeface="HK Grotesk"/>
              </a:rPr>
              <a:t> There is a positive and significant relationship between women representation in parliament and fatalities (</a:t>
            </a:r>
            <a:r>
              <a:rPr lang="en-US" sz="1867" dirty="0" err="1">
                <a:solidFill>
                  <a:srgbClr val="000000"/>
                </a:solidFill>
                <a:latin typeface="HK Grotesk" panose="020B0604020202020204" charset="0"/>
                <a:ea typeface="HK Grotesk"/>
                <a:cs typeface="HK Grotesk"/>
                <a:sym typeface="HK Grotesk"/>
              </a:rPr>
              <a:t>coef</a:t>
            </a:r>
            <a:r>
              <a:rPr lang="en-US" sz="1867" dirty="0">
                <a:solidFill>
                  <a:srgbClr val="000000"/>
                </a:solidFill>
                <a:latin typeface="HK Grotesk" panose="020B0604020202020204" charset="0"/>
                <a:ea typeface="HK Grotesk"/>
                <a:cs typeface="HK Grotesk"/>
                <a:sym typeface="HK Grotesk"/>
              </a:rPr>
              <a:t>=0.0543, p=0.006), suggesting that higher women representation could be linked to an increase in attacks on political figures.</a:t>
            </a:r>
          </a:p>
          <a:p>
            <a:pPr marL="287882" lvl="1" indent="-143941">
              <a:lnSpc>
                <a:spcPct val="135000"/>
              </a:lnSpc>
              <a:buFont typeface="Arial"/>
              <a:buChar char="•"/>
            </a:pPr>
            <a:r>
              <a:rPr lang="en-US" sz="1867" b="1" dirty="0">
                <a:solidFill>
                  <a:srgbClr val="000000"/>
                </a:solidFill>
                <a:latin typeface="HK Grotesk" panose="020B0604020202020204" charset="0"/>
                <a:ea typeface="HK Grotesk"/>
                <a:cs typeface="HK Grotesk"/>
                <a:sym typeface="HK Grotesk"/>
              </a:rPr>
              <a:t>Total Fatalities:</a:t>
            </a:r>
            <a:r>
              <a:rPr lang="en-US" sz="1867" dirty="0">
                <a:solidFill>
                  <a:srgbClr val="000000"/>
                </a:solidFill>
                <a:latin typeface="HK Grotesk" panose="020B0604020202020204" charset="0"/>
                <a:ea typeface="HK Grotesk"/>
                <a:cs typeface="HK Grotesk"/>
                <a:sym typeface="HK Grotesk"/>
              </a:rPr>
              <a:t> The coefficient for total fatalities (</a:t>
            </a:r>
            <a:r>
              <a:rPr lang="en-US" sz="1867" dirty="0" err="1">
                <a:solidFill>
                  <a:srgbClr val="000000"/>
                </a:solidFill>
                <a:latin typeface="HK Grotesk" panose="020B0604020202020204" charset="0"/>
                <a:ea typeface="HK Grotesk"/>
                <a:cs typeface="HK Grotesk"/>
                <a:sym typeface="HK Grotesk"/>
              </a:rPr>
              <a:t>coef</a:t>
            </a:r>
            <a:r>
              <a:rPr lang="en-US" sz="1867" dirty="0">
                <a:solidFill>
                  <a:srgbClr val="000000"/>
                </a:solidFill>
                <a:latin typeface="HK Grotesk" panose="020B0604020202020204" charset="0"/>
                <a:ea typeface="HK Grotesk"/>
                <a:cs typeface="HK Grotesk"/>
                <a:sym typeface="HK Grotesk"/>
              </a:rPr>
              <a:t>=0.0695, p=0.000) is highly significant, indicating that an increase in fatalities is associated with greater impact from the other variables.</a:t>
            </a:r>
          </a:p>
        </p:txBody>
      </p:sp>
      <p:sp>
        <p:nvSpPr>
          <p:cNvPr id="7" name="Slide Number Placeholder 6">
            <a:extLst>
              <a:ext uri="{FF2B5EF4-FFF2-40B4-BE49-F238E27FC236}">
                <a16:creationId xmlns:a16="http://schemas.microsoft.com/office/drawing/2014/main" id="{2185F53D-B99C-4DAA-961B-5B0ACAF98235}"/>
              </a:ext>
            </a:extLst>
          </p:cNvPr>
          <p:cNvSpPr>
            <a:spLocks noGrp="1"/>
          </p:cNvSpPr>
          <p:nvPr>
            <p:ph type="sldNum" sz="quarter" idx="12"/>
          </p:nvPr>
        </p:nvSpPr>
        <p:spPr/>
        <p:txBody>
          <a:bodyPr/>
          <a:lstStyle/>
          <a:p>
            <a:fld id="{F835B258-23D4-4563-BF37-259D0F7E4779}" type="slidenum">
              <a:rPr lang="en-SG" smtClean="0"/>
              <a:t>44</a:t>
            </a:fld>
            <a:endParaRPr lang="en-SG"/>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1"/>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4000" y="381000"/>
            <a:ext cx="11425894" cy="6115777"/>
          </a:xfrm>
          <a:prstGeom prst="rect">
            <a:avLst/>
          </a:prstGeom>
        </p:spPr>
        <p:txBody>
          <a:bodyPr wrap="square" lIns="0" tIns="0" rIns="0" bIns="0" rtlCol="0" anchor="t">
            <a:spAutoFit/>
          </a:bodyPr>
          <a:lstStyle/>
          <a:p>
            <a:pPr algn="just">
              <a:lnSpc>
                <a:spcPct val="130000"/>
              </a:lnSpc>
              <a:spcBef>
                <a:spcPct val="0"/>
              </a:spcBef>
            </a:pPr>
            <a:r>
              <a:rPr lang="en-US" sz="2400" b="1" dirty="0">
                <a:solidFill>
                  <a:srgbClr val="000000"/>
                </a:solidFill>
                <a:latin typeface="HK Grotesk" panose="020B0604020202020204" charset="0"/>
                <a:ea typeface="HK Grotesk"/>
                <a:cs typeface="HK Grotesk"/>
                <a:sym typeface="HK Grotesk"/>
              </a:rPr>
              <a:t>Summary &amp; Conclusion</a:t>
            </a:r>
          </a:p>
          <a:p>
            <a:pPr algn="just">
              <a:lnSpc>
                <a:spcPct val="130000"/>
              </a:lnSpc>
              <a:spcBef>
                <a:spcPct val="0"/>
              </a:spcBef>
            </a:pPr>
            <a:endParaRPr lang="en-US" sz="667" dirty="0">
              <a:solidFill>
                <a:srgbClr val="000000"/>
              </a:solidFill>
              <a:latin typeface="HK Grotesk" panose="020B0604020202020204" charset="0"/>
              <a:ea typeface="HK Grotesk"/>
              <a:cs typeface="HK Grotesk"/>
              <a:sym typeface="HK Grotesk"/>
            </a:endParaRPr>
          </a:p>
          <a:p>
            <a:pPr algn="just">
              <a:lnSpc>
                <a:spcPct val="125000"/>
              </a:lnSpc>
              <a:spcBef>
                <a:spcPct val="0"/>
              </a:spcBef>
            </a:pPr>
            <a:r>
              <a:rPr lang="en-US" sz="2000" dirty="0">
                <a:solidFill>
                  <a:srgbClr val="000000"/>
                </a:solidFill>
                <a:latin typeface="HK Grotesk" panose="020B0604020202020204" charset="0"/>
                <a:ea typeface="HK Grotesk"/>
                <a:cs typeface="HK Grotesk"/>
                <a:sym typeface="HK Grotesk"/>
              </a:rPr>
              <a:t>Based on the statistical tests, we </a:t>
            </a:r>
            <a:r>
              <a:rPr lang="en-US" sz="2000" b="1" dirty="0">
                <a:solidFill>
                  <a:srgbClr val="000000"/>
                </a:solidFill>
                <a:latin typeface="HK Grotesk" panose="020B0604020202020204" charset="0"/>
                <a:ea typeface="HK Grotesk"/>
                <a:cs typeface="HK Grotesk"/>
                <a:sym typeface="HK Grotesk"/>
              </a:rPr>
              <a:t>reject the null hypothesis (H₀) and accept the alternative hypothesis (H₁)</a:t>
            </a:r>
            <a:r>
              <a:rPr lang="en-US" sz="2000" dirty="0">
                <a:solidFill>
                  <a:srgbClr val="000000"/>
                </a:solidFill>
                <a:latin typeface="HK Grotesk" panose="020B0604020202020204" charset="0"/>
                <a:ea typeface="HK Grotesk"/>
                <a:cs typeface="HK Grotesk"/>
                <a:sym typeface="HK Grotesk"/>
              </a:rPr>
              <a:t>. The analysis indicates that </a:t>
            </a:r>
            <a:r>
              <a:rPr lang="en-US" sz="2000" dirty="0">
                <a:solidFill>
                  <a:srgbClr val="000000"/>
                </a:solidFill>
                <a:effectLst>
                  <a:outerShdw blurRad="38100" dist="38100" dir="2700000" algn="tl">
                    <a:srgbClr val="000000">
                      <a:alpha val="43137"/>
                    </a:srgbClr>
                  </a:outerShdw>
                </a:effectLst>
                <a:latin typeface="HK Grotesk" panose="020B0604020202020204" charset="0"/>
                <a:ea typeface="HK Grotesk"/>
                <a:cs typeface="HK Grotesk"/>
                <a:sym typeface="HK Grotesk"/>
              </a:rPr>
              <a:t>higher women’s representation is associated with an increase in political violence (PVTW events) and fatalities</a:t>
            </a:r>
            <a:r>
              <a:rPr lang="en-US" sz="2000" dirty="0">
                <a:solidFill>
                  <a:srgbClr val="000000"/>
                </a:solidFill>
                <a:latin typeface="HK Grotesk" panose="020B0604020202020204" charset="0"/>
                <a:ea typeface="HK Grotesk"/>
                <a:cs typeface="HK Grotesk"/>
                <a:sym typeface="HK Grotesk"/>
              </a:rPr>
              <a:t>. However, the severity and nature of these fatalities vary depending on the country’s transitional status.</a:t>
            </a:r>
          </a:p>
          <a:p>
            <a:pPr algn="just">
              <a:lnSpc>
                <a:spcPct val="125000"/>
              </a:lnSpc>
              <a:spcBef>
                <a:spcPct val="0"/>
              </a:spcBef>
            </a:pPr>
            <a:endParaRPr lang="en-US" sz="800" dirty="0">
              <a:solidFill>
                <a:srgbClr val="000000"/>
              </a:solidFill>
              <a:latin typeface="HK Grotesk" panose="020B0604020202020204" charset="0"/>
              <a:ea typeface="HK Grotesk"/>
              <a:cs typeface="HK Grotesk"/>
              <a:sym typeface="HK Grotesk"/>
            </a:endParaRPr>
          </a:p>
          <a:p>
            <a:pPr marL="499135" lvl="1" indent="-304815" algn="just">
              <a:lnSpc>
                <a:spcPct val="125000"/>
              </a:lnSpc>
              <a:buFont typeface="Arial" panose="020B0604020202020204" pitchFamily="34" charset="0"/>
              <a:buChar char="•"/>
            </a:pPr>
            <a:r>
              <a:rPr lang="en-US" sz="2000" b="1" dirty="0">
                <a:solidFill>
                  <a:srgbClr val="002060"/>
                </a:solidFill>
                <a:latin typeface="HK Grotesk" panose="020B0604020202020204" charset="0"/>
                <a:ea typeface="HK Grotesk"/>
                <a:cs typeface="HK Grotesk"/>
                <a:sym typeface="HK Grotesk"/>
              </a:rPr>
              <a:t>Women’s Representation &amp; Political Violence:</a:t>
            </a:r>
            <a:r>
              <a:rPr lang="en-US" sz="2000" dirty="0">
                <a:solidFill>
                  <a:srgbClr val="000000"/>
                </a:solidFill>
                <a:latin typeface="HK Grotesk" panose="020B0604020202020204" charset="0"/>
                <a:ea typeface="HK Grotesk"/>
                <a:cs typeface="HK Grotesk"/>
                <a:sym typeface="HK Grotesk"/>
              </a:rPr>
              <a:t> Higher women’s representation in parliament is correlated with an increase in political violence (PVTW events and fatalities).</a:t>
            </a:r>
          </a:p>
          <a:p>
            <a:pPr marL="388639" lvl="1" indent="-194320" algn="just">
              <a:lnSpc>
                <a:spcPct val="125000"/>
              </a:lnSpc>
              <a:buFont typeface="Arial"/>
              <a:buChar char="•"/>
            </a:pPr>
            <a:r>
              <a:rPr lang="en-US" sz="2000" b="1" dirty="0">
                <a:solidFill>
                  <a:srgbClr val="002060"/>
                </a:solidFill>
                <a:latin typeface="HK Grotesk" panose="020B0604020202020204" charset="0"/>
                <a:ea typeface="HK Grotesk"/>
                <a:cs typeface="HK Grotesk"/>
                <a:sym typeface="HK Grotesk"/>
              </a:rPr>
              <a:t>The Role of Transitional Status:</a:t>
            </a:r>
          </a:p>
          <a:p>
            <a:pPr marL="777279" lvl="2" indent="-259093" algn="just">
              <a:lnSpc>
                <a:spcPct val="125000"/>
              </a:lnSpc>
              <a:buFont typeface="Arial"/>
              <a:buChar char="⚬"/>
            </a:pPr>
            <a:r>
              <a:rPr lang="en-US" sz="2000" dirty="0">
                <a:solidFill>
                  <a:srgbClr val="000000"/>
                </a:solidFill>
                <a:latin typeface="HK Grotesk" panose="020B0604020202020204" charset="0"/>
                <a:ea typeface="HK Grotesk"/>
                <a:cs typeface="HK Grotesk"/>
                <a:sym typeface="HK Grotesk"/>
              </a:rPr>
              <a:t>Transitional countries experience higher overall fatalities, suggesting that political instability amplifies violence.</a:t>
            </a:r>
          </a:p>
          <a:p>
            <a:pPr marL="777279" lvl="2" indent="-259093" algn="just">
              <a:lnSpc>
                <a:spcPct val="125000"/>
              </a:lnSpc>
              <a:buFont typeface="Arial"/>
              <a:buChar char="⚬"/>
            </a:pPr>
            <a:r>
              <a:rPr lang="en-US" sz="2000" dirty="0">
                <a:solidFill>
                  <a:srgbClr val="000000"/>
                </a:solidFill>
                <a:latin typeface="HK Grotesk" panose="020B0604020202020204" charset="0"/>
                <a:ea typeface="HK Grotesk"/>
                <a:cs typeface="HK Grotesk"/>
                <a:sym typeface="HK Grotesk"/>
              </a:rPr>
              <a:t>In non-transitional periods, as the system stabilizes, fatalities tend to decrease, even if women’s representation remains high.</a:t>
            </a:r>
          </a:p>
          <a:p>
            <a:pPr marL="388639" lvl="1" indent="-194320" algn="just">
              <a:lnSpc>
                <a:spcPct val="125000"/>
              </a:lnSpc>
              <a:buFont typeface="Arial"/>
              <a:buChar char="•"/>
            </a:pPr>
            <a:r>
              <a:rPr lang="en-US" sz="2000" b="1" dirty="0">
                <a:solidFill>
                  <a:srgbClr val="002060"/>
                </a:solidFill>
                <a:latin typeface="HK Grotesk" panose="020B0604020202020204" charset="0"/>
                <a:ea typeface="HK Grotesk"/>
                <a:cs typeface="HK Grotesk"/>
                <a:sym typeface="HK Grotesk"/>
              </a:rPr>
              <a:t>Women’s Representation ≠ Immediate Safety:</a:t>
            </a:r>
            <a:r>
              <a:rPr lang="en-US" sz="2000" dirty="0">
                <a:solidFill>
                  <a:srgbClr val="000000"/>
                </a:solidFill>
                <a:latin typeface="HK Grotesk" panose="020B0604020202020204" charset="0"/>
                <a:ea typeface="HK Grotesk"/>
                <a:cs typeface="HK Grotesk"/>
                <a:sym typeface="HK Grotesk"/>
              </a:rPr>
              <a:t> Greater political participation alone does not automatically lead to safer environments for women in politics. Instead, the interaction between political stability and societal attitudes plays a crucial role.</a:t>
            </a:r>
          </a:p>
        </p:txBody>
      </p:sp>
      <p:sp>
        <p:nvSpPr>
          <p:cNvPr id="4" name="Slide Number Placeholder 3">
            <a:extLst>
              <a:ext uri="{FF2B5EF4-FFF2-40B4-BE49-F238E27FC236}">
                <a16:creationId xmlns:a16="http://schemas.microsoft.com/office/drawing/2014/main" id="{216C5807-4906-4744-834C-AF24B35BB256}"/>
              </a:ext>
            </a:extLst>
          </p:cNvPr>
          <p:cNvSpPr>
            <a:spLocks noGrp="1"/>
          </p:cNvSpPr>
          <p:nvPr>
            <p:ph type="sldNum" sz="quarter" idx="12"/>
          </p:nvPr>
        </p:nvSpPr>
        <p:spPr/>
        <p:txBody>
          <a:bodyPr/>
          <a:lstStyle/>
          <a:p>
            <a:fld id="{F835B258-23D4-4563-BF37-259D0F7E4779}" type="slidenum">
              <a:rPr lang="en-SG" smtClean="0"/>
              <a:t>45</a:t>
            </a:fld>
            <a:endParaRPr lang="en-SG"/>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69530" y="247429"/>
            <a:ext cx="11652937" cy="6896824"/>
          </a:xfrm>
          <a:prstGeom prst="rect">
            <a:avLst/>
          </a:prstGeom>
        </p:spPr>
        <p:txBody>
          <a:bodyPr wrap="square" lIns="0" tIns="0" rIns="0" bIns="0" rtlCol="0" anchor="t">
            <a:spAutoFit/>
          </a:bodyPr>
          <a:lstStyle/>
          <a:p>
            <a:pPr>
              <a:lnSpc>
                <a:spcPct val="150000"/>
              </a:lnSpc>
            </a:pPr>
            <a:r>
              <a:rPr lang="en-US" sz="2400" b="1" dirty="0">
                <a:latin typeface="HK Grotesk" panose="020B0604020202020204"/>
              </a:rPr>
              <a:t>Key Takeaways &amp; Future Research</a:t>
            </a:r>
          </a:p>
          <a:p>
            <a:pPr>
              <a:lnSpc>
                <a:spcPct val="150000"/>
              </a:lnSpc>
            </a:pPr>
            <a:endParaRPr lang="en-US" sz="733" b="1" dirty="0">
              <a:latin typeface="HK Grotesk" panose="020B0604020202020204"/>
            </a:endParaRPr>
          </a:p>
          <a:p>
            <a:pPr marL="228611" indent="-228611">
              <a:lnSpc>
                <a:spcPct val="150000"/>
              </a:lnSpc>
              <a:buFont typeface="Arial" panose="020B0604020202020204" pitchFamily="34" charset="0"/>
              <a:buChar char="•"/>
            </a:pPr>
            <a:r>
              <a:rPr lang="en-US" sz="2000" b="1" dirty="0">
                <a:latin typeface="HK Grotesk" panose="020B0604020202020204"/>
              </a:rPr>
              <a:t>Understanding Political Violence</a:t>
            </a:r>
            <a:r>
              <a:rPr lang="en-US" sz="2000" dirty="0">
                <a:latin typeface="HK Grotesk" panose="020B0604020202020204"/>
              </a:rPr>
              <a:t>:</a:t>
            </a:r>
            <a:br>
              <a:rPr lang="en-US" sz="1867" dirty="0">
                <a:latin typeface="HK Grotesk" panose="020B0604020202020204"/>
              </a:rPr>
            </a:br>
            <a:r>
              <a:rPr lang="en-US" sz="1867" dirty="0">
                <a:latin typeface="HK Grotesk" panose="020B0604020202020204"/>
              </a:rPr>
              <a:t>Further research should investigate how factors like </a:t>
            </a:r>
            <a:r>
              <a:rPr lang="en-US" sz="1867" b="1" dirty="0">
                <a:solidFill>
                  <a:srgbClr val="002060"/>
                </a:solidFill>
                <a:latin typeface="HK Grotesk" panose="020B0604020202020204"/>
              </a:rPr>
              <a:t>regional dynamics, political ideology, and media representation</a:t>
            </a:r>
            <a:r>
              <a:rPr lang="en-US" sz="1867" dirty="0">
                <a:latin typeface="HK Grotesk" panose="020B0604020202020204"/>
              </a:rPr>
              <a:t> shape the relationship between women’s representation and political violence.</a:t>
            </a:r>
          </a:p>
          <a:p>
            <a:pPr marL="228611" indent="-228611">
              <a:lnSpc>
                <a:spcPct val="150000"/>
              </a:lnSpc>
              <a:buFont typeface="Arial" panose="020B0604020202020204" pitchFamily="34" charset="0"/>
              <a:buChar char="•"/>
            </a:pPr>
            <a:r>
              <a:rPr lang="en-US" sz="2000" b="1" dirty="0">
                <a:latin typeface="HK Grotesk" panose="020B0604020202020204"/>
              </a:rPr>
              <a:t>Examining the Role of Political Stability</a:t>
            </a:r>
            <a:r>
              <a:rPr lang="en-US" sz="2000" dirty="0">
                <a:latin typeface="HK Grotesk" panose="020B0604020202020204"/>
              </a:rPr>
              <a:t>:</a:t>
            </a:r>
            <a:br>
              <a:rPr lang="en-US" sz="1867" dirty="0">
                <a:latin typeface="HK Grotesk" panose="020B0604020202020204"/>
              </a:rPr>
            </a:br>
            <a:r>
              <a:rPr lang="en-US" sz="1867" dirty="0">
                <a:latin typeface="HK Grotesk" panose="020B0604020202020204"/>
              </a:rPr>
              <a:t>Future studies should explore the interplay between </a:t>
            </a:r>
            <a:r>
              <a:rPr lang="en-US" sz="1867" b="1" dirty="0">
                <a:solidFill>
                  <a:srgbClr val="002060"/>
                </a:solidFill>
                <a:latin typeface="HK Grotesk" panose="020B0604020202020204"/>
              </a:rPr>
              <a:t>political stability and women’s participation in politics,</a:t>
            </a:r>
            <a:r>
              <a:rPr lang="en-US" sz="1867" dirty="0">
                <a:latin typeface="HK Grotesk" panose="020B0604020202020204"/>
              </a:rPr>
              <a:t> focusing on how political transitions and governance affect women’s safety.</a:t>
            </a:r>
          </a:p>
          <a:p>
            <a:pPr marL="228611" indent="-228611">
              <a:lnSpc>
                <a:spcPct val="150000"/>
              </a:lnSpc>
              <a:buFont typeface="Arial" panose="020B0604020202020204" pitchFamily="34" charset="0"/>
              <a:buChar char="•"/>
            </a:pPr>
            <a:r>
              <a:rPr lang="en-US" sz="2000" b="1" dirty="0">
                <a:latin typeface="HK Grotesk" panose="020B0604020202020204"/>
              </a:rPr>
              <a:t>Exploring Societal and Cultural Factors</a:t>
            </a:r>
            <a:r>
              <a:rPr lang="en-US" sz="2000" dirty="0">
                <a:latin typeface="HK Grotesk" panose="020B0604020202020204"/>
              </a:rPr>
              <a:t>:</a:t>
            </a:r>
            <a:br>
              <a:rPr lang="en-US" sz="1867" dirty="0">
                <a:latin typeface="HK Grotesk" panose="020B0604020202020204"/>
              </a:rPr>
            </a:br>
            <a:r>
              <a:rPr lang="en-US" sz="1867" dirty="0">
                <a:latin typeface="HK Grotesk" panose="020B0604020202020204"/>
              </a:rPr>
              <a:t>Future research could delve into the role of </a:t>
            </a:r>
            <a:r>
              <a:rPr lang="en-US" sz="1867" b="1" dirty="0">
                <a:solidFill>
                  <a:srgbClr val="002060"/>
                </a:solidFill>
                <a:latin typeface="HK Grotesk" panose="020B0604020202020204"/>
              </a:rPr>
              <a:t>societal attitudes, cultural norms, and institutional support systems</a:t>
            </a:r>
            <a:r>
              <a:rPr lang="en-US" sz="1867" dirty="0">
                <a:latin typeface="HK Grotesk" panose="020B0604020202020204"/>
              </a:rPr>
              <a:t> in influencing the safety of women in politics.</a:t>
            </a:r>
          </a:p>
          <a:p>
            <a:pPr marL="228611" indent="-228611">
              <a:lnSpc>
                <a:spcPct val="150000"/>
              </a:lnSpc>
              <a:buFont typeface="Arial" panose="020B0604020202020204" pitchFamily="34" charset="0"/>
              <a:buChar char="•"/>
            </a:pPr>
            <a:r>
              <a:rPr lang="en-US" sz="2000" b="1" dirty="0">
                <a:latin typeface="HK Grotesk" panose="020B0604020202020204"/>
              </a:rPr>
              <a:t>Policy Recommendations</a:t>
            </a:r>
            <a:r>
              <a:rPr lang="en-US" sz="2000" dirty="0">
                <a:latin typeface="HK Grotesk" panose="020B0604020202020204"/>
              </a:rPr>
              <a:t>:</a:t>
            </a:r>
            <a:br>
              <a:rPr lang="en-US" sz="1867" dirty="0">
                <a:latin typeface="HK Grotesk" panose="020B0604020202020204"/>
              </a:rPr>
            </a:br>
            <a:r>
              <a:rPr lang="en-US" sz="1867" dirty="0">
                <a:latin typeface="HK Grotesk" panose="020B0604020202020204"/>
              </a:rPr>
              <a:t>Policymakers should prioritize </a:t>
            </a:r>
            <a:r>
              <a:rPr lang="en-US" sz="1867" b="1" dirty="0">
                <a:solidFill>
                  <a:srgbClr val="002060"/>
                </a:solidFill>
                <a:latin typeface="HK Grotesk" panose="020B0604020202020204"/>
              </a:rPr>
              <a:t>creating safe, supportive environments </a:t>
            </a:r>
            <a:r>
              <a:rPr lang="en-US" sz="1867" dirty="0">
                <a:latin typeface="HK Grotesk" panose="020B0604020202020204"/>
              </a:rPr>
              <a:t>for women in politics by addressing </a:t>
            </a:r>
            <a:r>
              <a:rPr lang="en-US" sz="1867" b="1" dirty="0">
                <a:solidFill>
                  <a:srgbClr val="002060"/>
                </a:solidFill>
                <a:latin typeface="HK Grotesk" panose="020B0604020202020204"/>
              </a:rPr>
              <a:t>systemic violence, strengthening legal frameworks, and promoting gender equality</a:t>
            </a:r>
            <a:r>
              <a:rPr lang="en-US" sz="1867" dirty="0">
                <a:latin typeface="HK Grotesk" panose="020B0604020202020204"/>
              </a:rPr>
              <a:t> in political participation and </a:t>
            </a:r>
            <a:r>
              <a:rPr lang="en-US" sz="1870" b="1" dirty="0">
                <a:solidFill>
                  <a:schemeClr val="accent1">
                    <a:lumMod val="50000"/>
                  </a:schemeClr>
                </a:solidFill>
                <a:latin typeface="HK Grotesk" panose="020B0604020202020204"/>
              </a:rPr>
              <a:t>legal</a:t>
            </a:r>
            <a:r>
              <a:rPr lang="en-US" sz="1870" b="1" dirty="0">
                <a:latin typeface="HK Grotesk" panose="020B0604020202020204"/>
              </a:rPr>
              <a:t> </a:t>
            </a:r>
            <a:r>
              <a:rPr lang="en-US" sz="1870" b="1" dirty="0">
                <a:solidFill>
                  <a:schemeClr val="accent1">
                    <a:lumMod val="50000"/>
                  </a:schemeClr>
                </a:solidFill>
                <a:latin typeface="HK Grotesk" panose="020B0604020202020204"/>
              </a:rPr>
              <a:t>protections and accountability mechanisms</a:t>
            </a:r>
            <a:r>
              <a:rPr lang="en-US" sz="1870" dirty="0">
                <a:solidFill>
                  <a:schemeClr val="accent1">
                    <a:lumMod val="50000"/>
                  </a:schemeClr>
                </a:solidFill>
                <a:latin typeface="HK Grotesk" panose="020B0604020202020204"/>
              </a:rPr>
              <a:t> </a:t>
            </a:r>
            <a:r>
              <a:rPr lang="en-US" sz="1870" dirty="0">
                <a:latin typeface="HK Grotesk" panose="020B0604020202020204"/>
              </a:rPr>
              <a:t>to combat political violence against women</a:t>
            </a:r>
          </a:p>
          <a:p>
            <a:pPr marL="388639" lvl="1" indent="-194320">
              <a:lnSpc>
                <a:spcPct val="150000"/>
              </a:lnSpc>
              <a:buFont typeface="Arial"/>
              <a:buChar char="•"/>
            </a:pPr>
            <a:endParaRPr lang="en-US" sz="1867" dirty="0">
              <a:latin typeface="HK Grotesk" panose="020B0604020202020204"/>
              <a:ea typeface="HK Grotesk" panose="020B0604020202020204"/>
              <a:cs typeface="HK Grotesk" panose="020B0604020202020204"/>
              <a:sym typeface="HK Grotesk"/>
            </a:endParaRPr>
          </a:p>
        </p:txBody>
      </p:sp>
      <p:sp>
        <p:nvSpPr>
          <p:cNvPr id="4" name="Slide Number Placeholder 3">
            <a:extLst>
              <a:ext uri="{FF2B5EF4-FFF2-40B4-BE49-F238E27FC236}">
                <a16:creationId xmlns:a16="http://schemas.microsoft.com/office/drawing/2014/main" id="{66C868AA-5974-4782-9CE0-26117924D8B5}"/>
              </a:ext>
            </a:extLst>
          </p:cNvPr>
          <p:cNvSpPr>
            <a:spLocks noGrp="1"/>
          </p:cNvSpPr>
          <p:nvPr>
            <p:ph type="sldNum" sz="quarter" idx="12"/>
          </p:nvPr>
        </p:nvSpPr>
        <p:spPr>
          <a:xfrm>
            <a:off x="9267825" y="6391717"/>
            <a:ext cx="2743200" cy="365125"/>
          </a:xfrm>
        </p:spPr>
        <p:txBody>
          <a:bodyPr/>
          <a:lstStyle/>
          <a:p>
            <a:fld id="{F835B258-23D4-4563-BF37-259D0F7E4779}" type="slidenum">
              <a:rPr lang="en-SG" smtClean="0"/>
              <a:t>46</a:t>
            </a:fld>
            <a:endParaRPr lang="en-SG"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D2B3D0-A7E9-42A0-A2BD-C2FFDD463B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 y="15240"/>
            <a:ext cx="12192000" cy="6858000"/>
          </a:xfrm>
          <a:prstGeom prst="rect">
            <a:avLst/>
          </a:prstGeom>
        </p:spPr>
      </p:pic>
      <p:sp>
        <p:nvSpPr>
          <p:cNvPr id="3" name="TextBox 3"/>
          <p:cNvSpPr txBox="1"/>
          <p:nvPr/>
        </p:nvSpPr>
        <p:spPr>
          <a:xfrm>
            <a:off x="1801888" y="3339784"/>
            <a:ext cx="9750275" cy="774123"/>
          </a:xfrm>
          <a:prstGeom prst="rect">
            <a:avLst/>
          </a:prstGeom>
        </p:spPr>
        <p:txBody>
          <a:bodyPr lIns="0" tIns="0" rIns="0" bIns="0" rtlCol="0" anchor="t">
            <a:spAutoFit/>
          </a:bodyPr>
          <a:lstStyle/>
          <a:p>
            <a:pPr algn="ctr">
              <a:lnSpc>
                <a:spcPts val="6533"/>
              </a:lnSpc>
              <a:spcBef>
                <a:spcPct val="0"/>
              </a:spcBef>
            </a:pPr>
            <a:r>
              <a:rPr lang="en-US" sz="4400" b="1" dirty="0">
                <a:solidFill>
                  <a:srgbClr val="322E2D"/>
                </a:solidFill>
                <a:latin typeface="HK Grotesk Bold"/>
                <a:ea typeface="HK Grotesk Bold"/>
                <a:cs typeface="HK Grotesk Bold"/>
                <a:sym typeface="HK Grotesk Bold"/>
              </a:rPr>
              <a:t>Thank You for Your Attention!</a:t>
            </a:r>
          </a:p>
        </p:txBody>
      </p:sp>
      <p:sp>
        <p:nvSpPr>
          <p:cNvPr id="2" name="Slide Number Placeholder 1">
            <a:extLst>
              <a:ext uri="{FF2B5EF4-FFF2-40B4-BE49-F238E27FC236}">
                <a16:creationId xmlns:a16="http://schemas.microsoft.com/office/drawing/2014/main" id="{43D9C27D-63A7-4C20-9C90-85909E6C029B}"/>
              </a:ext>
            </a:extLst>
          </p:cNvPr>
          <p:cNvSpPr>
            <a:spLocks noGrp="1"/>
          </p:cNvSpPr>
          <p:nvPr>
            <p:ph type="sldNum" sz="quarter" idx="12"/>
          </p:nvPr>
        </p:nvSpPr>
        <p:spPr/>
        <p:txBody>
          <a:bodyPr/>
          <a:lstStyle/>
          <a:p>
            <a:fld id="{F835B258-23D4-4563-BF37-259D0F7E4779}" type="slidenum">
              <a:rPr lang="en-SG" smtClean="0"/>
              <a:t>47</a:t>
            </a:fld>
            <a:endParaRPr lang="en-SG"/>
          </a:p>
        </p:txBody>
      </p:sp>
    </p:spTree>
    <p:extLst>
      <p:ext uri="{BB962C8B-B14F-4D97-AF65-F5344CB8AC3E}">
        <p14:creationId xmlns:p14="http://schemas.microsoft.com/office/powerpoint/2010/main" val="1299736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0860" y="2717800"/>
            <a:ext cx="12262860" cy="890180"/>
          </a:xfrm>
          <a:prstGeom prst="rect">
            <a:avLst/>
          </a:prstGeom>
        </p:spPr>
        <p:txBody>
          <a:bodyPr wrap="square" lIns="0" tIns="0" rIns="0" bIns="0" rtlCol="0" anchor="t">
            <a:spAutoFit/>
          </a:bodyPr>
          <a:lstStyle/>
          <a:p>
            <a:pPr marL="194320" lvl="1" algn="ctr">
              <a:lnSpc>
                <a:spcPct val="150000"/>
              </a:lnSpc>
            </a:pPr>
            <a:r>
              <a:rPr lang="en-US" sz="4400" b="1" dirty="0">
                <a:latin typeface="HK Grotesk" panose="020B0604020202020204" charset="0"/>
                <a:ea typeface="HK Grotesk"/>
                <a:cs typeface="HK Grotesk"/>
                <a:sym typeface="HK Grotesk"/>
              </a:rPr>
              <a:t>Supplementary Slides </a:t>
            </a:r>
          </a:p>
        </p:txBody>
      </p:sp>
      <p:sp>
        <p:nvSpPr>
          <p:cNvPr id="4" name="Slide Number Placeholder 3">
            <a:extLst>
              <a:ext uri="{FF2B5EF4-FFF2-40B4-BE49-F238E27FC236}">
                <a16:creationId xmlns:a16="http://schemas.microsoft.com/office/drawing/2014/main" id="{5FF80A69-F7E6-4211-80C6-DC4E2C7D1D6A}"/>
              </a:ext>
            </a:extLst>
          </p:cNvPr>
          <p:cNvSpPr>
            <a:spLocks noGrp="1"/>
          </p:cNvSpPr>
          <p:nvPr>
            <p:ph type="sldNum" sz="quarter" idx="12"/>
          </p:nvPr>
        </p:nvSpPr>
        <p:spPr/>
        <p:txBody>
          <a:bodyPr/>
          <a:lstStyle/>
          <a:p>
            <a:fld id="{F835B258-23D4-4563-BF37-259D0F7E4779}" type="slidenum">
              <a:rPr lang="en-SG" smtClean="0"/>
              <a:t>48</a:t>
            </a:fld>
            <a:endParaRPr lang="en-SG"/>
          </a:p>
        </p:txBody>
      </p:sp>
    </p:spTree>
    <p:extLst>
      <p:ext uri="{BB962C8B-B14F-4D97-AF65-F5344CB8AC3E}">
        <p14:creationId xmlns:p14="http://schemas.microsoft.com/office/powerpoint/2010/main" val="569483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7">
            <a:extLst>
              <a:ext uri="{FF2B5EF4-FFF2-40B4-BE49-F238E27FC236}">
                <a16:creationId xmlns:a16="http://schemas.microsoft.com/office/drawing/2014/main" id="{D82E96CD-65C1-4D4B-9FE8-65D35E58107F}"/>
              </a:ext>
            </a:extLst>
          </p:cNvPr>
          <p:cNvGrpSpPr/>
          <p:nvPr/>
        </p:nvGrpSpPr>
        <p:grpSpPr>
          <a:xfrm>
            <a:off x="2679700" y="228601"/>
            <a:ext cx="6832600" cy="6365407"/>
            <a:chOff x="1752600" y="419100"/>
            <a:chExt cx="9753600" cy="9014711"/>
          </a:xfrm>
        </p:grpSpPr>
        <p:pic>
          <p:nvPicPr>
            <p:cNvPr id="5" name="Picture 4">
              <a:extLst>
                <a:ext uri="{FF2B5EF4-FFF2-40B4-BE49-F238E27FC236}">
                  <a16:creationId xmlns:a16="http://schemas.microsoft.com/office/drawing/2014/main" id="{871CB234-9799-46DD-979A-A5D476020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19100"/>
              <a:ext cx="9753600" cy="4543068"/>
            </a:xfrm>
            <a:prstGeom prst="rect">
              <a:avLst/>
            </a:prstGeom>
          </p:spPr>
        </p:pic>
        <p:pic>
          <p:nvPicPr>
            <p:cNvPr id="7" name="Picture 6">
              <a:extLst>
                <a:ext uri="{FF2B5EF4-FFF2-40B4-BE49-F238E27FC236}">
                  <a16:creationId xmlns:a16="http://schemas.microsoft.com/office/drawing/2014/main" id="{3E8CDC16-EDEB-42D5-9470-F9ED699D0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4962168"/>
              <a:ext cx="9677400" cy="4471643"/>
            </a:xfrm>
            <a:prstGeom prst="rect">
              <a:avLst/>
            </a:prstGeom>
          </p:spPr>
        </p:pic>
      </p:grpSp>
      <p:sp>
        <p:nvSpPr>
          <p:cNvPr id="3" name="Slide Number Placeholder 2">
            <a:extLst>
              <a:ext uri="{FF2B5EF4-FFF2-40B4-BE49-F238E27FC236}">
                <a16:creationId xmlns:a16="http://schemas.microsoft.com/office/drawing/2014/main" id="{B74EFFF6-64DB-402C-AE7D-B1CE32ADADB3}"/>
              </a:ext>
            </a:extLst>
          </p:cNvPr>
          <p:cNvSpPr>
            <a:spLocks noGrp="1"/>
          </p:cNvSpPr>
          <p:nvPr>
            <p:ph type="sldNum" sz="quarter" idx="12"/>
          </p:nvPr>
        </p:nvSpPr>
        <p:spPr/>
        <p:txBody>
          <a:bodyPr/>
          <a:lstStyle/>
          <a:p>
            <a:fld id="{F835B258-23D4-4563-BF37-259D0F7E4779}" type="slidenum">
              <a:rPr lang="en-SG" smtClean="0"/>
              <a:t>49</a:t>
            </a:fld>
            <a:endParaRPr lang="en-SG"/>
          </a:p>
        </p:txBody>
      </p:sp>
    </p:spTree>
    <p:extLst>
      <p:ext uri="{BB962C8B-B14F-4D97-AF65-F5344CB8AC3E}">
        <p14:creationId xmlns:p14="http://schemas.microsoft.com/office/powerpoint/2010/main" val="42319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310" y="-76200"/>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12800" y="189009"/>
            <a:ext cx="3251200" cy="814775"/>
          </a:xfrm>
          <a:prstGeom prst="rect">
            <a:avLst/>
          </a:prstGeom>
        </p:spPr>
        <p:txBody>
          <a:bodyPr wrap="square" lIns="0" tIns="0" rIns="0" bIns="0" rtlCol="0" anchor="t">
            <a:spAutoFit/>
          </a:bodyPr>
          <a:lstStyle/>
          <a:p>
            <a:pPr>
              <a:lnSpc>
                <a:spcPts val="7467"/>
              </a:lnSpc>
              <a:spcBef>
                <a:spcPct val="0"/>
              </a:spcBef>
            </a:pPr>
            <a:r>
              <a:rPr lang="en-US" sz="3200" dirty="0">
                <a:solidFill>
                  <a:srgbClr val="322E2D"/>
                </a:solidFill>
                <a:latin typeface="HK Grotesk" panose="020B0604020202020204" charset="0"/>
                <a:ea typeface="HK Grotesk"/>
                <a:cs typeface="HK Grotesk"/>
                <a:sym typeface="HK Grotesk"/>
              </a:rPr>
              <a:t>Data Collection</a:t>
            </a:r>
          </a:p>
        </p:txBody>
      </p:sp>
      <p:sp>
        <p:nvSpPr>
          <p:cNvPr id="4" name="TextBox 4"/>
          <p:cNvSpPr txBox="1"/>
          <p:nvPr/>
        </p:nvSpPr>
        <p:spPr>
          <a:xfrm>
            <a:off x="794327" y="1041400"/>
            <a:ext cx="10991273" cy="4351897"/>
          </a:xfrm>
          <a:prstGeom prst="rect">
            <a:avLst/>
          </a:prstGeom>
        </p:spPr>
        <p:txBody>
          <a:bodyPr wrap="square" lIns="0" tIns="0" rIns="0" bIns="0" rtlCol="0" anchor="t">
            <a:spAutoFit/>
          </a:bodyPr>
          <a:lstStyle/>
          <a:p>
            <a:pPr marL="304815" indent="-304815" algn="just">
              <a:lnSpc>
                <a:spcPct val="180000"/>
              </a:lnSpc>
              <a:buClr>
                <a:srgbClr val="0070C0"/>
              </a:buClr>
              <a:buSzPct val="125000"/>
              <a:buFont typeface="Wingdings" panose="05000000000000000000" pitchFamily="2" charset="2"/>
              <a:buChar char="§"/>
            </a:pPr>
            <a:r>
              <a:rPr lang="en-US" sz="2000" dirty="0">
                <a:latin typeface="HK Grotesk" panose="020B0604020202020204" charset="0"/>
              </a:rPr>
              <a:t>This research utilizes two datasets: the Women in Parliament (WIP) dataset and the Political Violence Targeting Women (PVTW) dataset. </a:t>
            </a:r>
          </a:p>
          <a:p>
            <a:pPr marL="304815" indent="-304815" algn="just">
              <a:lnSpc>
                <a:spcPct val="180000"/>
              </a:lnSpc>
              <a:buClr>
                <a:srgbClr val="0070C0"/>
              </a:buClr>
              <a:buSzPct val="125000"/>
              <a:buFont typeface="Wingdings" panose="05000000000000000000" pitchFamily="2" charset="2"/>
              <a:buChar char="§"/>
            </a:pPr>
            <a:r>
              <a:rPr lang="en-US" sz="2000" dirty="0">
                <a:latin typeface="HK Grotesk" panose="020B0604020202020204" charset="0"/>
              </a:rPr>
              <a:t>While the WIP dataset provides insights into </a:t>
            </a:r>
            <a:r>
              <a:rPr lang="en-US" sz="2000" b="1" dirty="0">
                <a:latin typeface="HK Grotesk" panose="020B0604020202020204" charset="0"/>
              </a:rPr>
              <a:t>women's political representation</a:t>
            </a:r>
            <a:r>
              <a:rPr lang="en-US" sz="2000" dirty="0">
                <a:latin typeface="HK Grotesk" panose="020B0604020202020204" charset="0"/>
              </a:rPr>
              <a:t>, the PVTW dataset extends the analysis beyond formal political institutions to </a:t>
            </a:r>
            <a:r>
              <a:rPr lang="en-US" sz="2000" b="1" dirty="0">
                <a:latin typeface="HK Grotesk" panose="020B0604020202020204" charset="0"/>
              </a:rPr>
              <a:t>examine</a:t>
            </a:r>
            <a:r>
              <a:rPr lang="en-US" sz="2000" dirty="0">
                <a:latin typeface="HK Grotesk" panose="020B0604020202020204" charset="0"/>
              </a:rPr>
              <a:t> </a:t>
            </a:r>
            <a:r>
              <a:rPr lang="en-US" sz="2000" b="1" dirty="0">
                <a:latin typeface="HK Grotesk" panose="020B0604020202020204" charset="0"/>
              </a:rPr>
              <a:t>politically motivated violence against women in public spaces. </a:t>
            </a:r>
          </a:p>
          <a:p>
            <a:pPr marL="304815" indent="-304815" algn="just">
              <a:lnSpc>
                <a:spcPct val="180000"/>
              </a:lnSpc>
              <a:buClr>
                <a:srgbClr val="0070C0"/>
              </a:buClr>
              <a:buSzPct val="125000"/>
              <a:buFont typeface="Wingdings" panose="05000000000000000000" pitchFamily="2" charset="2"/>
              <a:buChar char="§"/>
            </a:pPr>
            <a:r>
              <a:rPr lang="en-US" sz="2000" dirty="0">
                <a:latin typeface="HK Grotesk" panose="020B0604020202020204" charset="0"/>
              </a:rPr>
              <a:t>By combining these two datasets, this study offers a comprehensive understanding of both </a:t>
            </a:r>
            <a:r>
              <a:rPr lang="en-US" sz="2000" b="1" dirty="0">
                <a:latin typeface="HK Grotesk" panose="020B0604020202020204" charset="0"/>
              </a:rPr>
              <a:t>women's participation in politics and the broader threats they face </a:t>
            </a:r>
            <a:r>
              <a:rPr lang="en-US" sz="2000" dirty="0">
                <a:latin typeface="HK Grotesk" panose="020B0604020202020204" charset="0"/>
              </a:rPr>
              <a:t>- not only as </a:t>
            </a:r>
            <a:r>
              <a:rPr lang="en-US" sz="2000" dirty="0">
                <a:solidFill>
                  <a:srgbClr val="002060"/>
                </a:solidFill>
                <a:effectLst>
                  <a:outerShdw blurRad="38100" dist="38100" dir="2700000" algn="tl">
                    <a:srgbClr val="000000">
                      <a:alpha val="43137"/>
                    </a:srgbClr>
                  </a:outerShdw>
                </a:effectLst>
                <a:latin typeface="HK Grotesk" panose="020B0604020202020204" charset="0"/>
              </a:rPr>
              <a:t>politicians but also, as activists, protesters, and members of the general public. </a:t>
            </a:r>
          </a:p>
        </p:txBody>
      </p:sp>
      <p:sp>
        <p:nvSpPr>
          <p:cNvPr id="5" name="Slide Number Placeholder 4">
            <a:extLst>
              <a:ext uri="{FF2B5EF4-FFF2-40B4-BE49-F238E27FC236}">
                <a16:creationId xmlns:a16="http://schemas.microsoft.com/office/drawing/2014/main" id="{839C07FD-D469-4FD1-862A-F9416331AA70}"/>
              </a:ext>
            </a:extLst>
          </p:cNvPr>
          <p:cNvSpPr>
            <a:spLocks noGrp="1"/>
          </p:cNvSpPr>
          <p:nvPr>
            <p:ph type="sldNum" sz="quarter" idx="12"/>
          </p:nvPr>
        </p:nvSpPr>
        <p:spPr/>
        <p:txBody>
          <a:bodyPr/>
          <a:lstStyle/>
          <a:p>
            <a:fld id="{F835B258-23D4-4563-BF37-259D0F7E4779}" type="slidenum">
              <a:rPr lang="en-SG" smtClean="0"/>
              <a:t>5</a:t>
            </a:fld>
            <a:endParaRPr lang="en-SG"/>
          </a:p>
        </p:txBody>
      </p:sp>
    </p:spTree>
    <p:extLst>
      <p:ext uri="{BB962C8B-B14F-4D97-AF65-F5344CB8AC3E}">
        <p14:creationId xmlns:p14="http://schemas.microsoft.com/office/powerpoint/2010/main" val="177265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D1DDD8EB-DC0E-4DCE-AE7A-E36520A34F84}"/>
              </a:ext>
            </a:extLst>
          </p:cNvPr>
          <p:cNvSpPr/>
          <p:nvPr/>
        </p:nvSpPr>
        <p:spPr>
          <a:xfrm>
            <a:off x="0" y="-37932"/>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itle 1">
            <a:extLst>
              <a:ext uri="{FF2B5EF4-FFF2-40B4-BE49-F238E27FC236}">
                <a16:creationId xmlns:a16="http://schemas.microsoft.com/office/drawing/2014/main" id="{9B180096-E6EE-4D89-A301-28584E4CB022}"/>
              </a:ext>
            </a:extLst>
          </p:cNvPr>
          <p:cNvSpPr>
            <a:spLocks noGrp="1"/>
          </p:cNvSpPr>
          <p:nvPr>
            <p:ph type="title"/>
          </p:nvPr>
        </p:nvSpPr>
        <p:spPr>
          <a:xfrm>
            <a:off x="503584" y="290214"/>
            <a:ext cx="10474037" cy="598786"/>
          </a:xfrm>
        </p:spPr>
        <p:txBody>
          <a:bodyPr>
            <a:noAutofit/>
          </a:bodyPr>
          <a:lstStyle/>
          <a:p>
            <a:pPr algn="l"/>
            <a:r>
              <a:rPr lang="en-US" sz="3200" dirty="0">
                <a:latin typeface="HK Grotesk" panose="020B0604020202020204" charset="0"/>
                <a:cs typeface="Arial" panose="020B0604020202020204" pitchFamily="34" charset="0"/>
              </a:rPr>
              <a:t>Data Source Acquisition </a:t>
            </a:r>
          </a:p>
        </p:txBody>
      </p:sp>
      <p:sp>
        <p:nvSpPr>
          <p:cNvPr id="3" name="Text Placeholder 2">
            <a:extLst>
              <a:ext uri="{FF2B5EF4-FFF2-40B4-BE49-F238E27FC236}">
                <a16:creationId xmlns:a16="http://schemas.microsoft.com/office/drawing/2014/main" id="{228AF123-F776-46B8-9E16-807EA8D92747}"/>
              </a:ext>
            </a:extLst>
          </p:cNvPr>
          <p:cNvSpPr>
            <a:spLocks noGrp="1"/>
          </p:cNvSpPr>
          <p:nvPr>
            <p:ph type="body" idx="1"/>
          </p:nvPr>
        </p:nvSpPr>
        <p:spPr>
          <a:xfrm>
            <a:off x="304801" y="1066801"/>
            <a:ext cx="11665527" cy="3682999"/>
          </a:xfrm>
        </p:spPr>
        <p:txBody>
          <a:bodyPr>
            <a:noAutofit/>
          </a:bodyPr>
          <a:lstStyle/>
          <a:p>
            <a:pPr algn="just">
              <a:lnSpc>
                <a:spcPct val="160000"/>
              </a:lnSpc>
              <a:buClr>
                <a:srgbClr val="0070C0"/>
              </a:buClr>
              <a:buFont typeface="Wingdings" panose="05000000000000000000" pitchFamily="2" charset="2"/>
              <a:buChar char="§"/>
            </a:pPr>
            <a:r>
              <a:rPr lang="en-US" sz="2000" b="1" dirty="0">
                <a:solidFill>
                  <a:srgbClr val="1F2328"/>
                </a:solidFill>
                <a:latin typeface="HK Grotesk" panose="020B0604020202020204" charset="0"/>
                <a:cs typeface="Times New Roman" panose="02020603050405020304" pitchFamily="18" charset="0"/>
              </a:rPr>
              <a:t>Parliamentary Data (IPU)</a:t>
            </a:r>
            <a:r>
              <a:rPr lang="en-US" sz="2000" dirty="0">
                <a:solidFill>
                  <a:srgbClr val="1F2328"/>
                </a:solidFill>
                <a:latin typeface="HK Grotesk" panose="020B0604020202020204" charset="0"/>
                <a:cs typeface="Times New Roman" panose="02020603050405020304" pitchFamily="18" charset="0"/>
              </a:rPr>
              <a:t>: Public datasets on Members of Parliament (MPs) from different countries, including gender representation and political roles.</a:t>
            </a:r>
          </a:p>
          <a:p>
            <a:pPr>
              <a:lnSpc>
                <a:spcPct val="160000"/>
              </a:lnSpc>
              <a:buClr>
                <a:srgbClr val="0070C0"/>
              </a:buClr>
              <a:buFont typeface="Wingdings" panose="05000000000000000000" pitchFamily="2" charset="2"/>
              <a:buChar char="§"/>
            </a:pPr>
            <a:endParaRPr lang="en-US" sz="533" dirty="0">
              <a:solidFill>
                <a:srgbClr val="1F2328"/>
              </a:solidFill>
              <a:latin typeface="HK Grotesk" panose="020B0604020202020204" charset="0"/>
              <a:cs typeface="Times New Roman" panose="02020603050405020304" pitchFamily="18" charset="0"/>
            </a:endParaRPr>
          </a:p>
          <a:p>
            <a:pPr>
              <a:lnSpc>
                <a:spcPct val="160000"/>
              </a:lnSpc>
              <a:buClr>
                <a:srgbClr val="0070C0"/>
              </a:buClr>
              <a:buFont typeface="Wingdings" panose="05000000000000000000" pitchFamily="2" charset="2"/>
              <a:buChar char="§"/>
            </a:pPr>
            <a:r>
              <a:rPr lang="en-US" sz="2000" dirty="0">
                <a:solidFill>
                  <a:srgbClr val="1F2328"/>
                </a:solidFill>
                <a:latin typeface="HK Grotesk" panose="020B0604020202020204" charset="0"/>
                <a:cs typeface="Times New Roman" panose="02020603050405020304" pitchFamily="18" charset="0"/>
              </a:rPr>
              <a:t>We have analyzed  the IPU data based on the following factors;</a:t>
            </a:r>
          </a:p>
          <a:p>
            <a:pPr lvl="2">
              <a:lnSpc>
                <a:spcPct val="160000"/>
              </a:lnSpc>
              <a:buClr>
                <a:srgbClr val="0070C0"/>
              </a:buClr>
              <a:buFont typeface="Wingdings" panose="05000000000000000000" pitchFamily="2" charset="2"/>
              <a:buChar char="§"/>
            </a:pPr>
            <a:r>
              <a:rPr lang="en-US" sz="1867" dirty="0">
                <a:solidFill>
                  <a:srgbClr val="1F2328"/>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Global and regional average of  women</a:t>
            </a:r>
          </a:p>
          <a:p>
            <a:pPr lvl="2">
              <a:lnSpc>
                <a:spcPct val="160000"/>
              </a:lnSpc>
              <a:buClr>
                <a:srgbClr val="0070C0"/>
              </a:buClr>
              <a:buFont typeface="Wingdings" panose="05000000000000000000" pitchFamily="2" charset="2"/>
              <a:buChar char="§"/>
            </a:pPr>
            <a:r>
              <a:rPr lang="en-US" sz="1867" dirty="0">
                <a:solidFill>
                  <a:srgbClr val="1F2328"/>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Monthly women ranking, women’s seats in all chambers</a:t>
            </a:r>
          </a:p>
          <a:p>
            <a:pPr lvl="2">
              <a:lnSpc>
                <a:spcPct val="160000"/>
              </a:lnSpc>
              <a:buClr>
                <a:srgbClr val="0070C0"/>
              </a:buClr>
              <a:buFont typeface="Wingdings" panose="05000000000000000000" pitchFamily="2" charset="2"/>
              <a:buChar char="§"/>
            </a:pPr>
            <a:r>
              <a:rPr lang="en-US" sz="1867" dirty="0">
                <a:solidFill>
                  <a:srgbClr val="1F2328"/>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Structure of Parliament and Political System</a:t>
            </a:r>
          </a:p>
          <a:p>
            <a:pPr lvl="2">
              <a:lnSpc>
                <a:spcPct val="160000"/>
              </a:lnSpc>
              <a:buClr>
                <a:srgbClr val="0070C0"/>
              </a:buClr>
              <a:buFont typeface="Wingdings" panose="05000000000000000000" pitchFamily="2" charset="2"/>
              <a:buChar char="§"/>
            </a:pPr>
            <a:r>
              <a:rPr lang="en-US" sz="1867" dirty="0">
                <a:solidFill>
                  <a:srgbClr val="1F2328"/>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Gender Quota and others related facts</a:t>
            </a:r>
          </a:p>
          <a:p>
            <a:pPr lvl="1">
              <a:lnSpc>
                <a:spcPct val="160000"/>
              </a:lnSpc>
            </a:pPr>
            <a:endParaRPr lang="en-US" dirty="0">
              <a:solidFill>
                <a:srgbClr val="1F2328"/>
              </a:solidFill>
              <a:latin typeface="HK Grotesk" panose="020B0604020202020204" charset="0"/>
              <a:cs typeface="Times New Roman" panose="02020603050405020304" pitchFamily="18" charset="0"/>
            </a:endParaRPr>
          </a:p>
          <a:p>
            <a:pPr lvl="1">
              <a:lnSpc>
                <a:spcPct val="160000"/>
              </a:lnSpc>
            </a:pPr>
            <a:endParaRPr lang="en-US" b="0" i="0" dirty="0">
              <a:solidFill>
                <a:srgbClr val="1F2328"/>
              </a:solidFill>
              <a:effectLst/>
              <a:latin typeface="HK Grotesk" panose="020B0604020202020204" charset="0"/>
              <a:cs typeface="Times New Roman" panose="02020603050405020304" pitchFamily="18" charset="0"/>
            </a:endParaRPr>
          </a:p>
        </p:txBody>
      </p:sp>
      <p:sp>
        <p:nvSpPr>
          <p:cNvPr id="4" name="TextBox 3">
            <a:extLst>
              <a:ext uri="{FF2B5EF4-FFF2-40B4-BE49-F238E27FC236}">
                <a16:creationId xmlns:a16="http://schemas.microsoft.com/office/drawing/2014/main" id="{F2595F57-4A25-476E-A096-E18F9572BF43}"/>
              </a:ext>
            </a:extLst>
          </p:cNvPr>
          <p:cNvSpPr txBox="1"/>
          <p:nvPr/>
        </p:nvSpPr>
        <p:spPr>
          <a:xfrm>
            <a:off x="203201" y="5105400"/>
            <a:ext cx="11988799" cy="1332160"/>
          </a:xfrm>
          <a:prstGeom prst="rect">
            <a:avLst/>
          </a:prstGeom>
          <a:solidFill>
            <a:schemeClr val="tx2">
              <a:lumMod val="40000"/>
              <a:lumOff val="60000"/>
            </a:schemeClr>
          </a:solidFill>
        </p:spPr>
        <p:txBody>
          <a:bodyPr wrap="square" rtlCol="0">
            <a:spAutoFit/>
          </a:bodyPr>
          <a:lstStyle/>
          <a:p>
            <a:pPr algn="just">
              <a:lnSpc>
                <a:spcPct val="150000"/>
              </a:lnSpc>
            </a:pPr>
            <a:r>
              <a:rPr lang="en-US" sz="1867" dirty="0">
                <a:solidFill>
                  <a:srgbClr val="1F2328"/>
                </a:solidFill>
                <a:latin typeface="HK Grotesk" panose="020B0604020202020204" charset="0"/>
                <a:cs typeface="Times New Roman" panose="02020603050405020304" pitchFamily="18" charset="0"/>
              </a:rPr>
              <a:t>Notes: </a:t>
            </a:r>
            <a:r>
              <a:rPr lang="en-US" sz="1867" b="1" dirty="0">
                <a:solidFill>
                  <a:srgbClr val="1F2328"/>
                </a:solidFill>
                <a:latin typeface="HK Grotesk" panose="020B0604020202020204" charset="0"/>
                <a:cs typeface="Times New Roman" panose="02020603050405020304" pitchFamily="18" charset="0"/>
              </a:rPr>
              <a:t>IPU</a:t>
            </a:r>
            <a:r>
              <a:rPr lang="en-US" sz="1867" dirty="0">
                <a:solidFill>
                  <a:srgbClr val="1F2328"/>
                </a:solidFill>
                <a:latin typeface="HK Grotesk" panose="020B0604020202020204" charset="0"/>
                <a:cs typeface="Times New Roman" panose="02020603050405020304" pitchFamily="18" charset="0"/>
              </a:rPr>
              <a:t> can refer to the </a:t>
            </a:r>
            <a:r>
              <a:rPr lang="en-US" sz="1867" dirty="0">
                <a:solidFill>
                  <a:srgbClr val="002060"/>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Inter-Parliamentary Union</a:t>
            </a:r>
            <a:r>
              <a:rPr lang="en-US" sz="1867" dirty="0">
                <a:solidFill>
                  <a:srgbClr val="1F2328"/>
                </a:solidFill>
                <a:latin typeface="HK Grotesk" panose="020B0604020202020204" charset="0"/>
                <a:cs typeface="Times New Roman" panose="02020603050405020304" pitchFamily="18" charset="0"/>
              </a:rPr>
              <a:t> , an international organization of national parliaments. IPU facilitates parliamentary diplomacy and empowers parliaments and parliamentarians to promote peace, democracy and sustainable development around the world. </a:t>
            </a:r>
          </a:p>
        </p:txBody>
      </p:sp>
      <p:sp>
        <p:nvSpPr>
          <p:cNvPr id="6" name="Slide Number Placeholder 5">
            <a:extLst>
              <a:ext uri="{FF2B5EF4-FFF2-40B4-BE49-F238E27FC236}">
                <a16:creationId xmlns:a16="http://schemas.microsoft.com/office/drawing/2014/main" id="{CBB1A41A-3051-43BD-BD1A-548019A880AE}"/>
              </a:ext>
            </a:extLst>
          </p:cNvPr>
          <p:cNvSpPr>
            <a:spLocks noGrp="1"/>
          </p:cNvSpPr>
          <p:nvPr>
            <p:ph type="sldNum" sz="quarter" idx="12"/>
          </p:nvPr>
        </p:nvSpPr>
        <p:spPr/>
        <p:txBody>
          <a:bodyPr/>
          <a:lstStyle/>
          <a:p>
            <a:fld id="{F835B258-23D4-4563-BF37-259D0F7E4779}" type="slidenum">
              <a:rPr lang="en-SG" smtClean="0"/>
              <a:t>6</a:t>
            </a:fld>
            <a:endParaRPr lang="en-SG"/>
          </a:p>
        </p:txBody>
      </p:sp>
    </p:spTree>
    <p:extLst>
      <p:ext uri="{BB962C8B-B14F-4D97-AF65-F5344CB8AC3E}">
        <p14:creationId xmlns:p14="http://schemas.microsoft.com/office/powerpoint/2010/main" val="121983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reeform 2">
            <a:extLst>
              <a:ext uri="{FF2B5EF4-FFF2-40B4-BE49-F238E27FC236}">
                <a16:creationId xmlns:a16="http://schemas.microsoft.com/office/drawing/2014/main" id="{6B664FDF-B764-4E49-B508-4F477D98823E}"/>
              </a:ext>
            </a:extLst>
          </p:cNvPr>
          <p:cNvSpPr/>
          <p:nvPr/>
        </p:nvSpPr>
        <p:spPr>
          <a:xfrm>
            <a:off x="0" y="-37932"/>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Content Placeholder 2">
            <a:extLst>
              <a:ext uri="{FF2B5EF4-FFF2-40B4-BE49-F238E27FC236}">
                <a16:creationId xmlns:a16="http://schemas.microsoft.com/office/drawing/2014/main" id="{F4A718FA-A5E8-47D7-89F5-63D89102508A}"/>
              </a:ext>
            </a:extLst>
          </p:cNvPr>
          <p:cNvSpPr>
            <a:spLocks noGrp="1"/>
          </p:cNvSpPr>
          <p:nvPr>
            <p:ph idx="1"/>
          </p:nvPr>
        </p:nvSpPr>
        <p:spPr>
          <a:xfrm>
            <a:off x="838200" y="1229278"/>
            <a:ext cx="10515600" cy="3723722"/>
          </a:xfrm>
        </p:spPr>
        <p:txBody>
          <a:bodyPr>
            <a:noAutofit/>
          </a:bodyPr>
          <a:lstStyle/>
          <a:p>
            <a:pPr>
              <a:lnSpc>
                <a:spcPct val="150000"/>
              </a:lnSpc>
              <a:buClr>
                <a:srgbClr val="0070C0"/>
              </a:buClr>
              <a:buFont typeface="Wingdings" panose="05000000000000000000" pitchFamily="2" charset="2"/>
              <a:buChar char="§"/>
            </a:pPr>
            <a:r>
              <a:rPr lang="en-US" sz="1867" b="1" dirty="0">
                <a:solidFill>
                  <a:srgbClr val="1F2328"/>
                </a:solidFill>
                <a:latin typeface="HK Grotesk" panose="020B0604020202020204" charset="0"/>
                <a:cs typeface="Times New Roman" panose="02020603050405020304" pitchFamily="18" charset="0"/>
              </a:rPr>
              <a:t>PVTW dataset</a:t>
            </a:r>
            <a:r>
              <a:rPr lang="en-US" sz="1867" dirty="0">
                <a:solidFill>
                  <a:srgbClr val="1F2328"/>
                </a:solidFill>
                <a:latin typeface="HK Grotesk" panose="020B0604020202020204" charset="0"/>
                <a:cs typeface="Times New Roman" panose="02020603050405020304" pitchFamily="18" charset="0"/>
              </a:rPr>
              <a:t>: Public datasets on violence against women in politics from </a:t>
            </a:r>
            <a:r>
              <a:rPr lang="en-US" sz="1867" b="1" dirty="0">
                <a:solidFill>
                  <a:srgbClr val="1F2328"/>
                </a:solidFill>
                <a:latin typeface="HK Grotesk" panose="020B0604020202020204" charset="0"/>
                <a:cs typeface="Times New Roman" panose="02020603050405020304" pitchFamily="18" charset="0"/>
              </a:rPr>
              <a:t>ACLED</a:t>
            </a:r>
            <a:r>
              <a:rPr lang="en-US" sz="1867" dirty="0">
                <a:solidFill>
                  <a:srgbClr val="1F2328"/>
                </a:solidFill>
                <a:latin typeface="HK Grotesk" panose="020B0604020202020204" charset="0"/>
                <a:cs typeface="Times New Roman" panose="02020603050405020304" pitchFamily="18" charset="0"/>
              </a:rPr>
              <a:t>. </a:t>
            </a:r>
            <a:r>
              <a:rPr lang="en-US" sz="1867" b="1" dirty="0">
                <a:solidFill>
                  <a:srgbClr val="1E1E1E"/>
                </a:solidFill>
                <a:latin typeface="HK Grotesk" panose="020B0604020202020204" charset="0"/>
                <a:cs typeface="Times New Roman" panose="02020603050405020304" pitchFamily="18" charset="0"/>
              </a:rPr>
              <a:t>PVTW</a:t>
            </a:r>
            <a:r>
              <a:rPr lang="en-US" sz="1867" i="1" dirty="0">
                <a:solidFill>
                  <a:srgbClr val="1E1E1E"/>
                </a:solidFill>
                <a:latin typeface="HK Grotesk" panose="020B0604020202020204" charset="0"/>
                <a:cs typeface="Times New Roman" panose="02020603050405020304" pitchFamily="18" charset="0"/>
              </a:rPr>
              <a:t> is a subset of all violence targeting civilians.</a:t>
            </a:r>
          </a:p>
          <a:p>
            <a:pPr>
              <a:buClr>
                <a:srgbClr val="0070C0"/>
              </a:buClr>
              <a:buFont typeface="Wingdings" panose="05000000000000000000" pitchFamily="2" charset="2"/>
              <a:buChar char="§"/>
            </a:pPr>
            <a:endParaRPr lang="en-US" sz="1067" dirty="0">
              <a:solidFill>
                <a:srgbClr val="1F2328"/>
              </a:solidFill>
              <a:latin typeface="HK Grotesk" panose="020B0604020202020204" charset="0"/>
              <a:cs typeface="Times New Roman" panose="02020603050405020304" pitchFamily="18" charset="0"/>
            </a:endParaRPr>
          </a:p>
          <a:p>
            <a:pPr>
              <a:buClr>
                <a:srgbClr val="0070C0"/>
              </a:buClr>
              <a:buFont typeface="Wingdings" panose="05000000000000000000" pitchFamily="2" charset="2"/>
              <a:buChar char="§"/>
            </a:pPr>
            <a:r>
              <a:rPr lang="en-US" sz="1867" dirty="0">
                <a:solidFill>
                  <a:srgbClr val="1F2328"/>
                </a:solidFill>
                <a:latin typeface="HK Grotesk" panose="020B0604020202020204" charset="0"/>
                <a:cs typeface="Times New Roman" panose="02020603050405020304" pitchFamily="18" charset="0"/>
              </a:rPr>
              <a:t>We have analyzed  the PVTW data based on the following attributes;</a:t>
            </a:r>
          </a:p>
          <a:p>
            <a:pPr lvl="1">
              <a:lnSpc>
                <a:spcPct val="114000"/>
              </a:lnSpc>
              <a:buClr>
                <a:srgbClr val="0070C0"/>
              </a:buClr>
              <a:buFont typeface="Wingdings" panose="05000000000000000000" pitchFamily="2" charset="2"/>
              <a:buChar char="ü"/>
            </a:pPr>
            <a:r>
              <a:rPr lang="en-US" dirty="0">
                <a:solidFill>
                  <a:srgbClr val="1F2328"/>
                </a:solidFill>
                <a:latin typeface="HK Grotesk" panose="020B0604020202020204" charset="0"/>
                <a:cs typeface="Times New Roman" panose="02020603050405020304" pitchFamily="18" charset="0"/>
              </a:rPr>
              <a:t>	</a:t>
            </a:r>
            <a:r>
              <a:rPr lang="en-US" dirty="0" err="1">
                <a:solidFill>
                  <a:srgbClr val="1F2328"/>
                </a:solidFill>
                <a:latin typeface="HK Grotesk" panose="020B0604020202020204" charset="0"/>
                <a:cs typeface="Times New Roman" panose="02020603050405020304" pitchFamily="18" charset="0"/>
              </a:rPr>
              <a:t>event_date</a:t>
            </a:r>
            <a:r>
              <a:rPr lang="en-US" dirty="0">
                <a:solidFill>
                  <a:srgbClr val="1F2328"/>
                </a:solidFill>
                <a:latin typeface="HK Grotesk" panose="020B0604020202020204" charset="0"/>
                <a:cs typeface="Times New Roman" panose="02020603050405020304" pitchFamily="18" charset="0"/>
              </a:rPr>
              <a:t>, year</a:t>
            </a:r>
          </a:p>
          <a:p>
            <a:pPr lvl="1">
              <a:lnSpc>
                <a:spcPct val="114000"/>
              </a:lnSpc>
              <a:buClr>
                <a:srgbClr val="0070C0"/>
              </a:buClr>
              <a:buFont typeface="Wingdings" panose="05000000000000000000" pitchFamily="2" charset="2"/>
              <a:buChar char="ü"/>
            </a:pPr>
            <a:r>
              <a:rPr lang="en-US" b="0" i="0" dirty="0">
                <a:solidFill>
                  <a:srgbClr val="1F2328"/>
                </a:solidFill>
                <a:effectLst/>
                <a:latin typeface="HK Grotesk" panose="020B0604020202020204" charset="0"/>
                <a:cs typeface="Times New Roman" panose="02020603050405020304" pitchFamily="18" charset="0"/>
              </a:rPr>
              <a:t>	</a:t>
            </a:r>
            <a:r>
              <a:rPr lang="en-US" dirty="0" err="1">
                <a:solidFill>
                  <a:srgbClr val="1F2328"/>
                </a:solidFill>
                <a:latin typeface="HK Grotesk" panose="020B0604020202020204" charset="0"/>
                <a:cs typeface="Times New Roman" panose="02020603050405020304" pitchFamily="18" charset="0"/>
              </a:rPr>
              <a:t>e</a:t>
            </a:r>
            <a:r>
              <a:rPr lang="en-US" b="0" i="0" dirty="0" err="1">
                <a:solidFill>
                  <a:srgbClr val="1F2328"/>
                </a:solidFill>
                <a:effectLst/>
                <a:latin typeface="HK Grotesk" panose="020B0604020202020204" charset="0"/>
                <a:cs typeface="Times New Roman" panose="02020603050405020304" pitchFamily="18" charset="0"/>
              </a:rPr>
              <a:t>vent_type</a:t>
            </a:r>
            <a:r>
              <a:rPr lang="en-US" b="0" i="0" dirty="0">
                <a:solidFill>
                  <a:srgbClr val="1F2328"/>
                </a:solidFill>
                <a:effectLst/>
                <a:latin typeface="HK Grotesk" panose="020B0604020202020204" charset="0"/>
                <a:cs typeface="Times New Roman" panose="02020603050405020304" pitchFamily="18" charset="0"/>
              </a:rPr>
              <a:t>, </a:t>
            </a:r>
            <a:r>
              <a:rPr lang="en-US" b="0" i="0" dirty="0" err="1">
                <a:solidFill>
                  <a:srgbClr val="1F2328"/>
                </a:solidFill>
                <a:effectLst/>
                <a:latin typeface="HK Grotesk" panose="020B0604020202020204" charset="0"/>
                <a:cs typeface="Times New Roman" panose="02020603050405020304" pitchFamily="18" charset="0"/>
              </a:rPr>
              <a:t>sub</a:t>
            </a:r>
            <a:r>
              <a:rPr lang="en-US" dirty="0" err="1">
                <a:solidFill>
                  <a:srgbClr val="1F2328"/>
                </a:solidFill>
                <a:latin typeface="HK Grotesk" panose="020B0604020202020204" charset="0"/>
                <a:cs typeface="Times New Roman" panose="02020603050405020304" pitchFamily="18" charset="0"/>
              </a:rPr>
              <a:t>_</a:t>
            </a:r>
            <a:r>
              <a:rPr lang="en-US" b="0" i="0" dirty="0" err="1">
                <a:solidFill>
                  <a:srgbClr val="1F2328"/>
                </a:solidFill>
                <a:effectLst/>
                <a:latin typeface="HK Grotesk" panose="020B0604020202020204" charset="0"/>
                <a:cs typeface="Times New Roman" panose="02020603050405020304" pitchFamily="18" charset="0"/>
              </a:rPr>
              <a:t>event_type</a:t>
            </a:r>
            <a:endParaRPr lang="en-US" b="0" i="0" dirty="0">
              <a:solidFill>
                <a:srgbClr val="1F2328"/>
              </a:solidFill>
              <a:effectLst/>
              <a:latin typeface="HK Grotesk" panose="020B0604020202020204" charset="0"/>
              <a:cs typeface="Times New Roman" panose="02020603050405020304" pitchFamily="18" charset="0"/>
            </a:endParaRPr>
          </a:p>
          <a:p>
            <a:pPr lvl="1">
              <a:lnSpc>
                <a:spcPct val="114000"/>
              </a:lnSpc>
              <a:buClr>
                <a:srgbClr val="0070C0"/>
              </a:buClr>
              <a:buFont typeface="Wingdings" panose="05000000000000000000" pitchFamily="2" charset="2"/>
              <a:buChar char="ü"/>
            </a:pPr>
            <a:r>
              <a:rPr lang="en-US" dirty="0">
                <a:solidFill>
                  <a:srgbClr val="1F2328"/>
                </a:solidFill>
                <a:latin typeface="HK Grotesk" panose="020B0604020202020204" charset="0"/>
                <a:cs typeface="Times New Roman" panose="02020603050405020304" pitchFamily="18" charset="0"/>
              </a:rPr>
              <a:t>	actor, interaction</a:t>
            </a:r>
          </a:p>
          <a:p>
            <a:pPr lvl="1">
              <a:lnSpc>
                <a:spcPct val="114000"/>
              </a:lnSpc>
              <a:buClr>
                <a:srgbClr val="0070C0"/>
              </a:buClr>
              <a:buFont typeface="Wingdings" panose="05000000000000000000" pitchFamily="2" charset="2"/>
              <a:buChar char="ü"/>
            </a:pPr>
            <a:r>
              <a:rPr lang="en-US" b="0" i="0" dirty="0">
                <a:solidFill>
                  <a:srgbClr val="1F2328"/>
                </a:solidFill>
                <a:effectLst/>
                <a:latin typeface="HK Grotesk" panose="020B0604020202020204" charset="0"/>
                <a:cs typeface="Times New Roman" panose="02020603050405020304" pitchFamily="18" charset="0"/>
              </a:rPr>
              <a:t>	region, c</a:t>
            </a:r>
            <a:r>
              <a:rPr lang="en-US" dirty="0">
                <a:solidFill>
                  <a:srgbClr val="1F2328"/>
                </a:solidFill>
                <a:latin typeface="HK Grotesk" panose="020B0604020202020204" charset="0"/>
                <a:cs typeface="Times New Roman" panose="02020603050405020304" pitchFamily="18" charset="0"/>
              </a:rPr>
              <a:t>ountry</a:t>
            </a:r>
          </a:p>
          <a:p>
            <a:pPr lvl="1">
              <a:lnSpc>
                <a:spcPct val="114000"/>
              </a:lnSpc>
              <a:buClr>
                <a:srgbClr val="0070C0"/>
              </a:buClr>
              <a:buFont typeface="Wingdings" panose="05000000000000000000" pitchFamily="2" charset="2"/>
              <a:buChar char="ü"/>
            </a:pPr>
            <a:r>
              <a:rPr lang="en-US" b="0" i="0" dirty="0">
                <a:solidFill>
                  <a:srgbClr val="1F2328"/>
                </a:solidFill>
                <a:effectLst/>
                <a:latin typeface="HK Grotesk" panose="020B0604020202020204" charset="0"/>
                <a:cs typeface="Times New Roman" panose="02020603050405020304" pitchFamily="18" charset="0"/>
              </a:rPr>
              <a:t>	fatalities</a:t>
            </a:r>
          </a:p>
          <a:p>
            <a:pPr lvl="1">
              <a:lnSpc>
                <a:spcPct val="114000"/>
              </a:lnSpc>
              <a:buClr>
                <a:srgbClr val="0070C0"/>
              </a:buClr>
              <a:buFont typeface="Wingdings" panose="05000000000000000000" pitchFamily="2" charset="2"/>
              <a:buChar char="ü"/>
            </a:pPr>
            <a:r>
              <a:rPr lang="en-US" dirty="0">
                <a:solidFill>
                  <a:srgbClr val="1F2328"/>
                </a:solidFill>
                <a:latin typeface="HK Grotesk" panose="020B0604020202020204" charset="0"/>
                <a:cs typeface="Times New Roman" panose="02020603050405020304" pitchFamily="18" charset="0"/>
              </a:rPr>
              <a:t>	notes….</a:t>
            </a:r>
            <a:endParaRPr lang="en-US" b="0" i="0" dirty="0">
              <a:solidFill>
                <a:srgbClr val="1F2328"/>
              </a:solidFill>
              <a:effectLst/>
              <a:latin typeface="HK Grotesk" panose="020B0604020202020204" charset="0"/>
              <a:cs typeface="Times New Roman" panose="02020603050405020304" pitchFamily="18" charset="0"/>
            </a:endParaRPr>
          </a:p>
          <a:p>
            <a:endParaRPr lang="en-US" sz="1867" dirty="0">
              <a:latin typeface="Times New Roman" panose="02020603050405020304" pitchFamily="18" charset="0"/>
              <a:cs typeface="Times New Roman" panose="02020603050405020304" pitchFamily="18" charset="0"/>
            </a:endParaRPr>
          </a:p>
          <a:p>
            <a:endParaRPr lang="en-US" sz="1867" dirty="0"/>
          </a:p>
        </p:txBody>
      </p:sp>
      <p:sp>
        <p:nvSpPr>
          <p:cNvPr id="4" name="Title 1">
            <a:extLst>
              <a:ext uri="{FF2B5EF4-FFF2-40B4-BE49-F238E27FC236}">
                <a16:creationId xmlns:a16="http://schemas.microsoft.com/office/drawing/2014/main" id="{71B33DB9-38DB-4446-855E-A47E6CA30DB0}"/>
              </a:ext>
            </a:extLst>
          </p:cNvPr>
          <p:cNvSpPr>
            <a:spLocks noGrp="1"/>
          </p:cNvSpPr>
          <p:nvPr>
            <p:ph type="title"/>
          </p:nvPr>
        </p:nvSpPr>
        <p:spPr>
          <a:xfrm>
            <a:off x="838200" y="365126"/>
            <a:ext cx="10515600" cy="708301"/>
          </a:xfrm>
        </p:spPr>
        <p:txBody>
          <a:bodyPr>
            <a:normAutofit/>
          </a:bodyPr>
          <a:lstStyle/>
          <a:p>
            <a:pPr algn="l"/>
            <a:r>
              <a:rPr lang="en-US" dirty="0">
                <a:latin typeface="HK Grotesk" panose="020B0604020202020204" charset="0"/>
                <a:cs typeface="Arial" panose="020B0604020202020204" pitchFamily="34" charset="0"/>
              </a:rPr>
              <a:t>Data Source Acquisition</a:t>
            </a:r>
          </a:p>
        </p:txBody>
      </p:sp>
      <p:sp>
        <p:nvSpPr>
          <p:cNvPr id="5" name="TextBox 4">
            <a:extLst>
              <a:ext uri="{FF2B5EF4-FFF2-40B4-BE49-F238E27FC236}">
                <a16:creationId xmlns:a16="http://schemas.microsoft.com/office/drawing/2014/main" id="{ED9452BB-AF51-4AA1-8571-C7ED253A56A7}"/>
              </a:ext>
            </a:extLst>
          </p:cNvPr>
          <p:cNvSpPr txBox="1"/>
          <p:nvPr/>
        </p:nvSpPr>
        <p:spPr>
          <a:xfrm>
            <a:off x="406400" y="5152817"/>
            <a:ext cx="11633200" cy="1391407"/>
          </a:xfrm>
          <a:prstGeom prst="rect">
            <a:avLst/>
          </a:prstGeom>
          <a:solidFill>
            <a:schemeClr val="tx2">
              <a:lumMod val="40000"/>
              <a:lumOff val="60000"/>
            </a:schemeClr>
          </a:solidFill>
        </p:spPr>
        <p:txBody>
          <a:bodyPr wrap="square" rtlCol="0">
            <a:spAutoFit/>
          </a:bodyPr>
          <a:lstStyle/>
          <a:p>
            <a:pPr algn="just">
              <a:lnSpc>
                <a:spcPct val="120000"/>
              </a:lnSpc>
            </a:pPr>
            <a:r>
              <a:rPr lang="en-US" dirty="0">
                <a:solidFill>
                  <a:srgbClr val="1E1E1E"/>
                </a:solidFill>
                <a:latin typeface="HK Grotesk" panose="020B0604020202020204" charset="0"/>
                <a:cs typeface="Times New Roman" panose="02020603050405020304" pitchFamily="18" charset="0"/>
              </a:rPr>
              <a:t>Notes: </a:t>
            </a:r>
            <a:r>
              <a:rPr lang="en-US" dirty="0">
                <a:solidFill>
                  <a:srgbClr val="1E1E1E"/>
                </a:solidFill>
                <a:effectLst>
                  <a:outerShdw blurRad="38100" dist="38100" dir="2700000" algn="tl">
                    <a:srgbClr val="000000">
                      <a:alpha val="43137"/>
                    </a:srgbClr>
                  </a:outerShdw>
                </a:effectLst>
                <a:latin typeface="HK Grotesk" panose="020B0604020202020204" charset="0"/>
                <a:cs typeface="Times New Roman" panose="02020603050405020304" pitchFamily="18" charset="0"/>
              </a:rPr>
              <a:t>Armed Conflict Location &amp; Event Data (ACLED) </a:t>
            </a:r>
            <a:r>
              <a:rPr lang="en-US" dirty="0">
                <a:solidFill>
                  <a:srgbClr val="1E1E1E"/>
                </a:solidFill>
                <a:latin typeface="HK Grotesk" panose="020B0604020202020204" charset="0"/>
                <a:cs typeface="Times New Roman" panose="02020603050405020304" pitchFamily="18" charset="0"/>
              </a:rPr>
              <a:t>is a disaggregated data collection, analysis, and crisis mapping initiative. ACLED collects information on the dates, actors, locations, fatalities, and types of all reported political violence and protest events around the world. The ACLED team conducts analysis to describe and explore conflict trends.</a:t>
            </a:r>
            <a:endParaRPr lang="en-US" dirty="0">
              <a:latin typeface="HK Grotesk" panose="020B060402020202020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ACA6A84-9A71-49E8-8F3A-4930BAEDF04D}"/>
              </a:ext>
            </a:extLst>
          </p:cNvPr>
          <p:cNvSpPr>
            <a:spLocks noGrp="1"/>
          </p:cNvSpPr>
          <p:nvPr>
            <p:ph type="sldNum" sz="quarter" idx="12"/>
          </p:nvPr>
        </p:nvSpPr>
        <p:spPr/>
        <p:txBody>
          <a:bodyPr/>
          <a:lstStyle/>
          <a:p>
            <a:fld id="{F835B258-23D4-4563-BF37-259D0F7E4779}" type="slidenum">
              <a:rPr lang="en-SG" smtClean="0"/>
              <a:t>7</a:t>
            </a:fld>
            <a:endParaRPr lang="en-SG"/>
          </a:p>
        </p:txBody>
      </p:sp>
    </p:spTree>
    <p:extLst>
      <p:ext uri="{BB962C8B-B14F-4D97-AF65-F5344CB8AC3E}">
        <p14:creationId xmlns:p14="http://schemas.microsoft.com/office/powerpoint/2010/main" val="39294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74531"/>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itle 3">
            <a:extLst>
              <a:ext uri="{FF2B5EF4-FFF2-40B4-BE49-F238E27FC236}">
                <a16:creationId xmlns:a16="http://schemas.microsoft.com/office/drawing/2014/main" id="{0934B656-BD90-423F-8AC2-BF3C6A51164B}"/>
              </a:ext>
            </a:extLst>
          </p:cNvPr>
          <p:cNvSpPr>
            <a:spLocks noGrp="1"/>
          </p:cNvSpPr>
          <p:nvPr>
            <p:ph type="title"/>
          </p:nvPr>
        </p:nvSpPr>
        <p:spPr>
          <a:xfrm>
            <a:off x="609600" y="2316692"/>
            <a:ext cx="10972800" cy="1112308"/>
          </a:xfrm>
        </p:spPr>
        <p:txBody>
          <a:bodyPr>
            <a:normAutofit/>
          </a:bodyPr>
          <a:lstStyle/>
          <a:p>
            <a:r>
              <a:rPr lang="en-US" b="1" dirty="0">
                <a:latin typeface="HK Grotesk" panose="020B0604020202020204" charset="0"/>
                <a:cs typeface="Arial" panose="020B0604020202020204" pitchFamily="34" charset="0"/>
              </a:rPr>
              <a:t>IPU Data Analysis</a:t>
            </a:r>
          </a:p>
        </p:txBody>
      </p:sp>
      <p:sp>
        <p:nvSpPr>
          <p:cNvPr id="3" name="Slide Number Placeholder 2">
            <a:extLst>
              <a:ext uri="{FF2B5EF4-FFF2-40B4-BE49-F238E27FC236}">
                <a16:creationId xmlns:a16="http://schemas.microsoft.com/office/drawing/2014/main" id="{8ED71C28-158C-4EF9-84EF-F2382239D7DE}"/>
              </a:ext>
            </a:extLst>
          </p:cNvPr>
          <p:cNvSpPr>
            <a:spLocks noGrp="1"/>
          </p:cNvSpPr>
          <p:nvPr>
            <p:ph type="sldNum" sz="quarter" idx="12"/>
          </p:nvPr>
        </p:nvSpPr>
        <p:spPr/>
        <p:txBody>
          <a:bodyPr/>
          <a:lstStyle/>
          <a:p>
            <a:fld id="{F835B258-23D4-4563-BF37-259D0F7E4779}" type="slidenum">
              <a:rPr lang="en-SG" smtClean="0"/>
              <a:t>8</a:t>
            </a:fld>
            <a:endParaRPr lang="en-SG"/>
          </a:p>
        </p:txBody>
      </p:sp>
    </p:spTree>
    <p:extLst>
      <p:ext uri="{BB962C8B-B14F-4D97-AF65-F5344CB8AC3E}">
        <p14:creationId xmlns:p14="http://schemas.microsoft.com/office/powerpoint/2010/main" val="330547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66" y="-29645"/>
            <a:ext cx="12312331" cy="6917291"/>
          </a:xfrm>
          <a:custGeom>
            <a:avLst/>
            <a:gdLst/>
            <a:ahLst/>
            <a:cxnLst/>
            <a:rect l="l" t="t" r="r" b="b"/>
            <a:pathLst>
              <a:path w="18468496" h="10375937">
                <a:moveTo>
                  <a:pt x="0" y="0"/>
                </a:moveTo>
                <a:lnTo>
                  <a:pt x="18468496" y="0"/>
                </a:lnTo>
                <a:lnTo>
                  <a:pt x="18468496" y="10375936"/>
                </a:lnTo>
                <a:lnTo>
                  <a:pt x="0" y="103759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39" name="Google Shape;145;p5">
            <a:extLst>
              <a:ext uri="{FF2B5EF4-FFF2-40B4-BE49-F238E27FC236}">
                <a16:creationId xmlns:a16="http://schemas.microsoft.com/office/drawing/2014/main" id="{D383036E-7960-4E1B-98B2-8760DAFC962C}"/>
              </a:ext>
            </a:extLst>
          </p:cNvPr>
          <p:cNvPicPr preferRelativeResize="0"/>
          <p:nvPr/>
        </p:nvPicPr>
        <p:blipFill>
          <a:blip r:embed="rId4">
            <a:alphaModFix/>
          </a:blip>
          <a:stretch>
            <a:fillRect/>
          </a:stretch>
        </p:blipFill>
        <p:spPr>
          <a:xfrm>
            <a:off x="1168400" y="806169"/>
            <a:ext cx="2844800" cy="2928903"/>
          </a:xfrm>
          <a:prstGeom prst="rect">
            <a:avLst/>
          </a:prstGeom>
          <a:noFill/>
          <a:ln>
            <a:noFill/>
          </a:ln>
        </p:spPr>
      </p:pic>
      <p:graphicFrame>
        <p:nvGraphicFramePr>
          <p:cNvPr id="40" name="Chart 39">
            <a:extLst>
              <a:ext uri="{FF2B5EF4-FFF2-40B4-BE49-F238E27FC236}">
                <a16:creationId xmlns:a16="http://schemas.microsoft.com/office/drawing/2014/main" id="{6E7FDD9E-CB46-4874-B066-C979B23D4ADF}"/>
              </a:ext>
            </a:extLst>
          </p:cNvPr>
          <p:cNvGraphicFramePr>
            <a:graphicFrameLocks/>
          </p:cNvGraphicFramePr>
          <p:nvPr/>
        </p:nvGraphicFramePr>
        <p:xfrm>
          <a:off x="4982817" y="736600"/>
          <a:ext cx="5879549" cy="29984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1" name="Table 6">
            <a:extLst>
              <a:ext uri="{FF2B5EF4-FFF2-40B4-BE49-F238E27FC236}">
                <a16:creationId xmlns:a16="http://schemas.microsoft.com/office/drawing/2014/main" id="{A46B70C2-035A-4664-8E47-E121E85FADF3}"/>
              </a:ext>
            </a:extLst>
          </p:cNvPr>
          <p:cNvGraphicFramePr>
            <a:graphicFrameLocks noGrp="1"/>
          </p:cNvGraphicFramePr>
          <p:nvPr/>
        </p:nvGraphicFramePr>
        <p:xfrm>
          <a:off x="558800" y="4038600"/>
          <a:ext cx="11125199" cy="2545518"/>
        </p:xfrm>
        <a:graphic>
          <a:graphicData uri="http://schemas.openxmlformats.org/drawingml/2006/table">
            <a:tbl>
              <a:tblPr firstRow="1" bandRow="1">
                <a:tableStyleId>{5C22544A-7EE6-4342-B048-85BDC9FD1C3A}</a:tableStyleId>
              </a:tblPr>
              <a:tblGrid>
                <a:gridCol w="2418523">
                  <a:extLst>
                    <a:ext uri="{9D8B030D-6E8A-4147-A177-3AD203B41FA5}">
                      <a16:colId xmlns:a16="http://schemas.microsoft.com/office/drawing/2014/main" val="1048371230"/>
                    </a:ext>
                  </a:extLst>
                </a:gridCol>
                <a:gridCol w="1020241">
                  <a:extLst>
                    <a:ext uri="{9D8B030D-6E8A-4147-A177-3AD203B41FA5}">
                      <a16:colId xmlns:a16="http://schemas.microsoft.com/office/drawing/2014/main" val="1427341560"/>
                    </a:ext>
                  </a:extLst>
                </a:gridCol>
                <a:gridCol w="972141">
                  <a:extLst>
                    <a:ext uri="{9D8B030D-6E8A-4147-A177-3AD203B41FA5}">
                      <a16:colId xmlns:a16="http://schemas.microsoft.com/office/drawing/2014/main" val="2921172619"/>
                    </a:ext>
                  </a:extLst>
                </a:gridCol>
                <a:gridCol w="972139">
                  <a:extLst>
                    <a:ext uri="{9D8B030D-6E8A-4147-A177-3AD203B41FA5}">
                      <a16:colId xmlns:a16="http://schemas.microsoft.com/office/drawing/2014/main" val="2972349186"/>
                    </a:ext>
                  </a:extLst>
                </a:gridCol>
                <a:gridCol w="2626229">
                  <a:extLst>
                    <a:ext uri="{9D8B030D-6E8A-4147-A177-3AD203B41FA5}">
                      <a16:colId xmlns:a16="http://schemas.microsoft.com/office/drawing/2014/main" val="3957000341"/>
                    </a:ext>
                  </a:extLst>
                </a:gridCol>
                <a:gridCol w="1958789">
                  <a:extLst>
                    <a:ext uri="{9D8B030D-6E8A-4147-A177-3AD203B41FA5}">
                      <a16:colId xmlns:a16="http://schemas.microsoft.com/office/drawing/2014/main" val="1989600541"/>
                    </a:ext>
                  </a:extLst>
                </a:gridCol>
                <a:gridCol w="1157137">
                  <a:extLst>
                    <a:ext uri="{9D8B030D-6E8A-4147-A177-3AD203B41FA5}">
                      <a16:colId xmlns:a16="http://schemas.microsoft.com/office/drawing/2014/main" val="3054298858"/>
                    </a:ext>
                  </a:extLst>
                </a:gridCol>
              </a:tblGrid>
              <a:tr h="497840">
                <a:tc>
                  <a:txBody>
                    <a:bodyPr/>
                    <a:lstStyle/>
                    <a:p>
                      <a:pPr algn="l" fontAlgn="b"/>
                      <a:endParaRPr lang="en-US" sz="13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America</a:t>
                      </a:r>
                    </a:p>
                    <a:p>
                      <a:pPr algn="ctr"/>
                      <a:r>
                        <a:rPr lang="en-US" sz="1300" dirty="0">
                          <a:latin typeface="Arial" panose="020B0604020202020204" pitchFamily="34" charset="0"/>
                          <a:cs typeface="Arial" panose="020B0604020202020204" pitchFamily="34" charset="0"/>
                        </a:rPr>
                        <a:t>Region</a:t>
                      </a:r>
                    </a:p>
                  </a:txBody>
                  <a:tcPr/>
                </a:tc>
                <a:tc>
                  <a:txBody>
                    <a:bodyPr/>
                    <a:lstStyle/>
                    <a:p>
                      <a:pPr algn="ctr"/>
                      <a:r>
                        <a:rPr lang="en-US" sz="1300" dirty="0">
                          <a:latin typeface="Arial" panose="020B0604020202020204" pitchFamily="34" charset="0"/>
                          <a:cs typeface="Arial" panose="020B0604020202020204" pitchFamily="34" charset="0"/>
                        </a:rPr>
                        <a:t>Asia</a:t>
                      </a:r>
                    </a:p>
                    <a:p>
                      <a:pPr algn="ctr"/>
                      <a:r>
                        <a:rPr lang="en-US" sz="1300" dirty="0">
                          <a:latin typeface="Arial" panose="020B0604020202020204" pitchFamily="34" charset="0"/>
                          <a:cs typeface="Arial" panose="020B0604020202020204" pitchFamily="34" charset="0"/>
                        </a:rPr>
                        <a:t>Region</a:t>
                      </a:r>
                    </a:p>
                  </a:txBody>
                  <a:tcPr/>
                </a:tc>
                <a:tc>
                  <a:txBody>
                    <a:bodyPr/>
                    <a:lstStyle/>
                    <a:p>
                      <a:pPr algn="ctr"/>
                      <a:r>
                        <a:rPr lang="en-US" sz="1300" dirty="0">
                          <a:latin typeface="Arial" panose="020B0604020202020204" pitchFamily="34" charset="0"/>
                          <a:cs typeface="Arial" panose="020B0604020202020204" pitchFamily="34" charset="0"/>
                        </a:rPr>
                        <a:t>Europe</a:t>
                      </a:r>
                    </a:p>
                    <a:p>
                      <a:pPr algn="ctr"/>
                      <a:r>
                        <a:rPr lang="en-US" sz="1300" dirty="0">
                          <a:latin typeface="Arial" panose="020B0604020202020204" pitchFamily="34" charset="0"/>
                          <a:cs typeface="Arial" panose="020B0604020202020204" pitchFamily="34" charset="0"/>
                        </a:rPr>
                        <a:t>Region</a:t>
                      </a:r>
                    </a:p>
                  </a:txBody>
                  <a:tcPr/>
                </a:tc>
                <a:tc>
                  <a:txBody>
                    <a:bodyPr/>
                    <a:lstStyle/>
                    <a:p>
                      <a:pPr algn="ctr"/>
                      <a:r>
                        <a:rPr lang="en-US" sz="1300" dirty="0">
                          <a:latin typeface="Arial" panose="020B0604020202020204" pitchFamily="34" charset="0"/>
                          <a:cs typeface="Arial" panose="020B0604020202020204" pitchFamily="34" charset="0"/>
                        </a:rPr>
                        <a:t>Middle East and North Africa Region</a:t>
                      </a:r>
                    </a:p>
                  </a:txBody>
                  <a:tcPr/>
                </a:tc>
                <a:tc>
                  <a:txBody>
                    <a:bodyPr/>
                    <a:lstStyle/>
                    <a:p>
                      <a:pPr algn="ctr"/>
                      <a:r>
                        <a:rPr lang="en-US" sz="1300" dirty="0">
                          <a:latin typeface="Arial" panose="020B0604020202020204" pitchFamily="34" charset="0"/>
                          <a:cs typeface="Arial" panose="020B0604020202020204" pitchFamily="34" charset="0"/>
                        </a:rPr>
                        <a:t>Sub-Saharan Africa</a:t>
                      </a:r>
                    </a:p>
                    <a:p>
                      <a:pPr algn="ctr"/>
                      <a:r>
                        <a:rPr lang="en-US" sz="1300" dirty="0">
                          <a:latin typeface="Arial" panose="020B0604020202020204" pitchFamily="34" charset="0"/>
                          <a:cs typeface="Arial" panose="020B0604020202020204" pitchFamily="34" charset="0"/>
                        </a:rPr>
                        <a:t>Region</a:t>
                      </a:r>
                    </a:p>
                  </a:txBody>
                  <a:tcPr/>
                </a:tc>
                <a:tc>
                  <a:txBody>
                    <a:bodyPr/>
                    <a:lstStyle/>
                    <a:p>
                      <a:pPr algn="ctr"/>
                      <a:r>
                        <a:rPr lang="en-US" sz="1300" dirty="0">
                          <a:latin typeface="Arial" panose="020B0604020202020204" pitchFamily="34" charset="0"/>
                          <a:cs typeface="Arial" panose="020B0604020202020204" pitchFamily="34" charset="0"/>
                        </a:rPr>
                        <a:t>Pacific</a:t>
                      </a:r>
                    </a:p>
                    <a:p>
                      <a:pPr algn="ctr"/>
                      <a:r>
                        <a:rPr lang="en-US" sz="1300" dirty="0">
                          <a:latin typeface="Arial" panose="020B0604020202020204" pitchFamily="34" charset="0"/>
                          <a:cs typeface="Arial" panose="020B0604020202020204" pitchFamily="34" charset="0"/>
                        </a:rPr>
                        <a:t>Region</a:t>
                      </a:r>
                    </a:p>
                  </a:txBody>
                  <a:tcPr/>
                </a:tc>
                <a:extLst>
                  <a:ext uri="{0D108BD9-81ED-4DB2-BD59-A6C34878D82A}">
                    <a16:rowId xmlns:a16="http://schemas.microsoft.com/office/drawing/2014/main" val="3562195321"/>
                  </a:ext>
                </a:extLst>
              </a:tr>
              <a:tr h="294640">
                <a:tc>
                  <a:txBody>
                    <a:bodyPr/>
                    <a:lstStyle/>
                    <a:p>
                      <a:pPr algn="l" fontAlgn="b"/>
                      <a:r>
                        <a:rPr lang="en-US" sz="1300" b="1" i="0" u="none" strike="noStrike" dirty="0">
                          <a:solidFill>
                            <a:srgbClr val="000000"/>
                          </a:solidFill>
                          <a:effectLst/>
                          <a:latin typeface="Arial" panose="020B0604020202020204" pitchFamily="34" charset="0"/>
                          <a:cs typeface="Arial" panose="020B0604020202020204" pitchFamily="34" charset="0"/>
                        </a:rPr>
                        <a:t>Communist system</a:t>
                      </a: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1</a:t>
                      </a:r>
                    </a:p>
                  </a:txBody>
                  <a:tcPr/>
                </a:tc>
                <a:tc>
                  <a:txBody>
                    <a:bodyPr/>
                    <a:lstStyle/>
                    <a:p>
                      <a:pPr algn="ctr" fontAlgn="b"/>
                      <a:r>
                        <a:rPr lang="en-US" sz="1300" b="0" i="0" u="none" strike="noStrike" dirty="0">
                          <a:solidFill>
                            <a:srgbClr val="000000"/>
                          </a:solidFill>
                          <a:effectLst/>
                          <a:latin typeface="Arial" panose="020B0604020202020204" pitchFamily="34" charset="0"/>
                          <a:cs typeface="Arial" panose="020B0604020202020204" pitchFamily="34" charset="0"/>
                        </a:rPr>
                        <a:t>4</a:t>
                      </a: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408874586"/>
                  </a:ext>
                </a:extLst>
              </a:tr>
              <a:tr h="294640">
                <a:tc>
                  <a:txBody>
                    <a:bodyPr/>
                    <a:lstStyle/>
                    <a:p>
                      <a:pPr algn="l" fontAlgn="b"/>
                      <a:r>
                        <a:rPr lang="en-US" sz="1300" b="1" i="0" u="none" strike="noStrike" dirty="0">
                          <a:solidFill>
                            <a:srgbClr val="000000"/>
                          </a:solidFill>
                          <a:effectLst/>
                          <a:latin typeface="Arial" panose="020B0604020202020204" pitchFamily="34" charset="0"/>
                          <a:cs typeface="Arial" panose="020B0604020202020204" pitchFamily="34" charset="0"/>
                        </a:rPr>
                        <a:t>Monarchy</a:t>
                      </a: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2</a:t>
                      </a:r>
                    </a:p>
                  </a:txBody>
                  <a:tcPr/>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7</a:t>
                      </a:r>
                    </a:p>
                  </a:txBody>
                  <a:tcPr/>
                </a:tc>
                <a:tc>
                  <a:txBody>
                    <a:bodyPr/>
                    <a:lstStyle/>
                    <a:p>
                      <a:pPr algn="ctr"/>
                      <a:r>
                        <a:rPr lang="en-US" sz="1300" dirty="0">
                          <a:latin typeface="Arial" panose="020B0604020202020204" pitchFamily="34" charset="0"/>
                          <a:cs typeface="Arial" panose="020B0604020202020204" pitchFamily="34" charset="0"/>
                        </a:rPr>
                        <a:t>1</a:t>
                      </a:r>
                    </a:p>
                  </a:txBody>
                  <a:tcPr/>
                </a:tc>
                <a:tc>
                  <a:txBody>
                    <a:bodyPr/>
                    <a:lstStyle/>
                    <a:p>
                      <a:pPr algn="ctr"/>
                      <a:r>
                        <a:rPr lang="en-US" sz="13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4060528075"/>
                  </a:ext>
                </a:extLst>
              </a:tr>
              <a:tr h="331908">
                <a:tc>
                  <a:txBody>
                    <a:bodyPr/>
                    <a:lstStyle/>
                    <a:p>
                      <a:pPr algn="l" fontAlgn="b"/>
                      <a:r>
                        <a:rPr lang="en-US" sz="1300" b="1" i="0" u="none" strike="noStrike" dirty="0">
                          <a:solidFill>
                            <a:srgbClr val="000000"/>
                          </a:solidFill>
                          <a:effectLst/>
                          <a:latin typeface="Arial" panose="020B0604020202020204" pitchFamily="34" charset="0"/>
                          <a:cs typeface="Arial" panose="020B0604020202020204" pitchFamily="34" charset="0"/>
                        </a:rPr>
                        <a:t>Parliamentary system</a:t>
                      </a: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12</a:t>
                      </a:r>
                    </a:p>
                  </a:txBody>
                  <a:tcPr/>
                </a:tc>
                <a:tc>
                  <a:txBody>
                    <a:bodyPr/>
                    <a:lstStyle/>
                    <a:p>
                      <a:pPr algn="ctr"/>
                      <a:r>
                        <a:rPr lang="en-US" sz="1300" dirty="0">
                          <a:latin typeface="Arial" panose="020B0604020202020204" pitchFamily="34" charset="0"/>
                          <a:cs typeface="Arial" panose="020B0604020202020204" pitchFamily="34" charset="0"/>
                        </a:rPr>
                        <a:t>9</a:t>
                      </a:r>
                    </a:p>
                  </a:txBody>
                  <a:tcPr/>
                </a:tc>
                <a:tc>
                  <a:txBody>
                    <a:bodyPr/>
                    <a:lstStyle/>
                    <a:p>
                      <a:pPr algn="ctr"/>
                      <a:r>
                        <a:rPr lang="en-US" sz="1300" dirty="0">
                          <a:latin typeface="Arial" panose="020B0604020202020204" pitchFamily="34" charset="0"/>
                          <a:cs typeface="Arial" panose="020B0604020202020204" pitchFamily="34" charset="0"/>
                        </a:rPr>
                        <a:t>37</a:t>
                      </a:r>
                    </a:p>
                  </a:txBody>
                  <a:tcPr/>
                </a:tc>
                <a:tc>
                  <a:txBody>
                    <a:bodyPr/>
                    <a:lstStyle/>
                    <a:p>
                      <a:pPr algn="ctr"/>
                      <a:r>
                        <a:rPr lang="en-US" sz="1300" dirty="0">
                          <a:latin typeface="Arial" panose="020B0604020202020204" pitchFamily="34" charset="0"/>
                          <a:cs typeface="Arial" panose="020B0604020202020204" pitchFamily="34" charset="0"/>
                        </a:rPr>
                        <a:t>2</a:t>
                      </a:r>
                    </a:p>
                  </a:txBody>
                  <a:tcPr/>
                </a:tc>
                <a:tc>
                  <a:txBody>
                    <a:bodyPr/>
                    <a:lstStyle/>
                    <a:p>
                      <a:pPr algn="ctr"/>
                      <a:r>
                        <a:rPr lang="en-US" sz="1300" dirty="0">
                          <a:latin typeface="Arial" panose="020B0604020202020204" pitchFamily="34" charset="0"/>
                          <a:cs typeface="Arial" panose="020B0604020202020204" pitchFamily="34" charset="0"/>
                        </a:rPr>
                        <a:t>7</a:t>
                      </a:r>
                    </a:p>
                  </a:txBody>
                  <a:tcPr/>
                </a:tc>
                <a:tc>
                  <a:txBody>
                    <a:bodyPr/>
                    <a:lstStyle/>
                    <a:p>
                      <a:pPr algn="ctr"/>
                      <a:r>
                        <a:rPr lang="en-US" sz="1300" dirty="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912161610"/>
                  </a:ext>
                </a:extLst>
              </a:tr>
              <a:tr h="294640">
                <a:tc>
                  <a:txBody>
                    <a:bodyPr/>
                    <a:lstStyle/>
                    <a:p>
                      <a:pPr algn="l" fontAlgn="b"/>
                      <a:r>
                        <a:rPr lang="en-US" sz="1300" b="1" i="0" u="none" strike="noStrike" dirty="0">
                          <a:solidFill>
                            <a:srgbClr val="000000"/>
                          </a:solidFill>
                          <a:effectLst/>
                          <a:latin typeface="Arial" panose="020B0604020202020204" pitchFamily="34" charset="0"/>
                          <a:cs typeface="Arial" panose="020B0604020202020204" pitchFamily="34" charset="0"/>
                        </a:rPr>
                        <a:t>Presidential system</a:t>
                      </a: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21</a:t>
                      </a:r>
                    </a:p>
                  </a:txBody>
                  <a:tcPr/>
                </a:tc>
                <a:tc>
                  <a:txBody>
                    <a:bodyPr/>
                    <a:lstStyle/>
                    <a:p>
                      <a:pPr algn="ctr"/>
                      <a:r>
                        <a:rPr lang="en-US" sz="1300" dirty="0">
                          <a:latin typeface="Arial" panose="020B0604020202020204" pitchFamily="34" charset="0"/>
                          <a:cs typeface="Arial" panose="020B0604020202020204" pitchFamily="34" charset="0"/>
                        </a:rPr>
                        <a:t>7</a:t>
                      </a:r>
                    </a:p>
                  </a:txBody>
                  <a:tcPr/>
                </a:tc>
                <a:tc>
                  <a:txBody>
                    <a:bodyPr/>
                    <a:lstStyle/>
                    <a:p>
                      <a:pPr algn="ctr"/>
                      <a:r>
                        <a:rPr lang="en-US" sz="1300" dirty="0">
                          <a:latin typeface="Arial" panose="020B0604020202020204" pitchFamily="34" charset="0"/>
                          <a:cs typeface="Arial" panose="020B0604020202020204" pitchFamily="34" charset="0"/>
                        </a:rPr>
                        <a:t>1</a:t>
                      </a:r>
                    </a:p>
                  </a:txBody>
                  <a:tcPr/>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14</a:t>
                      </a:r>
                    </a:p>
                  </a:txBody>
                  <a:tcPr/>
                </a:tc>
                <a:tc>
                  <a:txBody>
                    <a:bodyPr/>
                    <a:lstStyle/>
                    <a:p>
                      <a:pPr algn="ctr"/>
                      <a:r>
                        <a:rPr lang="en-US" sz="1300" dirty="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3511506018"/>
                  </a:ext>
                </a:extLst>
              </a:tr>
              <a:tr h="4159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300" b="1" i="0" u="none" strike="noStrike" dirty="0">
                          <a:solidFill>
                            <a:srgbClr val="000000"/>
                          </a:solidFill>
                          <a:effectLst/>
                          <a:latin typeface="Arial" panose="020B0604020202020204" pitchFamily="34" charset="0"/>
                          <a:cs typeface="Arial" panose="020B0604020202020204" pitchFamily="34" charset="0"/>
                        </a:rPr>
                        <a:t>Presidential-Parliamentary</a:t>
                      </a:r>
                    </a:p>
                    <a:p>
                      <a:pPr algn="l" fontAlgn="b"/>
                      <a:endParaRPr lang="en-US" sz="13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1</a:t>
                      </a:r>
                    </a:p>
                  </a:txBody>
                  <a:tcPr/>
                </a:tc>
                <a:tc>
                  <a:txBody>
                    <a:bodyPr/>
                    <a:lstStyle/>
                    <a:p>
                      <a:pPr algn="ctr"/>
                      <a:r>
                        <a:rPr lang="en-US" sz="1300" dirty="0">
                          <a:latin typeface="Arial" panose="020B0604020202020204" pitchFamily="34" charset="0"/>
                          <a:cs typeface="Arial" panose="020B0604020202020204" pitchFamily="34" charset="0"/>
                        </a:rPr>
                        <a:t>5</a:t>
                      </a:r>
                    </a:p>
                  </a:txBody>
                  <a:tcPr/>
                </a:tc>
                <a:tc>
                  <a:txBody>
                    <a:bodyPr/>
                    <a:lstStyle/>
                    <a:p>
                      <a:pPr algn="ctr"/>
                      <a:r>
                        <a:rPr lang="en-US" sz="1300" dirty="0">
                          <a:latin typeface="Arial" panose="020B0604020202020204" pitchFamily="34" charset="0"/>
                          <a:cs typeface="Arial" panose="020B0604020202020204" pitchFamily="34" charset="0"/>
                        </a:rPr>
                        <a:t>10</a:t>
                      </a:r>
                    </a:p>
                  </a:txBody>
                  <a:tcPr/>
                </a:tc>
                <a:tc>
                  <a:txBody>
                    <a:bodyPr/>
                    <a:lstStyle/>
                    <a:p>
                      <a:pPr algn="ctr"/>
                      <a:r>
                        <a:rPr lang="en-US" sz="1300" dirty="0">
                          <a:latin typeface="Arial" panose="020B0604020202020204" pitchFamily="34" charset="0"/>
                          <a:cs typeface="Arial" panose="020B0604020202020204" pitchFamily="34" charset="0"/>
                        </a:rPr>
                        <a:t>5</a:t>
                      </a:r>
                    </a:p>
                  </a:txBody>
                  <a:tcPr/>
                </a:tc>
                <a:tc>
                  <a:txBody>
                    <a:bodyPr/>
                    <a:lstStyle/>
                    <a:p>
                      <a:pPr algn="ctr"/>
                      <a:r>
                        <a:rPr lang="en-US" sz="1300" dirty="0">
                          <a:latin typeface="Arial" panose="020B0604020202020204" pitchFamily="34" charset="0"/>
                          <a:cs typeface="Arial" panose="020B0604020202020204" pitchFamily="34" charset="0"/>
                        </a:rPr>
                        <a:t>19</a:t>
                      </a:r>
                    </a:p>
                  </a:txBody>
                  <a:tcPr/>
                </a:tc>
                <a:tc>
                  <a:txBody>
                    <a:bodyPr/>
                    <a:lstStyle/>
                    <a:p>
                      <a:pPr algn="ctr"/>
                      <a:r>
                        <a:rPr lang="en-US" sz="13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894808289"/>
                  </a:ext>
                </a:extLst>
              </a:tr>
              <a:tr h="41592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300" b="1" i="0" u="none" strike="noStrike" dirty="0">
                          <a:solidFill>
                            <a:srgbClr val="000000"/>
                          </a:solidFill>
                          <a:effectLst/>
                          <a:latin typeface="Arial" panose="020B0604020202020204" pitchFamily="34" charset="0"/>
                          <a:cs typeface="Arial" panose="020B0604020202020204" pitchFamily="34" charset="0"/>
                        </a:rPr>
                        <a:t>Transitional system</a:t>
                      </a:r>
                    </a:p>
                    <a:p>
                      <a:pPr algn="l" fontAlgn="b"/>
                      <a:endParaRPr lang="en-US" sz="13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2</a:t>
                      </a:r>
                    </a:p>
                  </a:txBody>
                  <a:tcPr/>
                </a:tc>
                <a:tc>
                  <a:txBody>
                    <a:bodyPr/>
                    <a:lstStyle/>
                    <a:p>
                      <a:pPr algn="ctr"/>
                      <a:r>
                        <a:rPr lang="en-US" sz="1300" dirty="0">
                          <a:latin typeface="Arial" panose="020B0604020202020204" pitchFamily="34" charset="0"/>
                          <a:cs typeface="Arial" panose="020B0604020202020204" pitchFamily="34" charset="0"/>
                        </a:rPr>
                        <a:t>-</a:t>
                      </a:r>
                    </a:p>
                  </a:txBody>
                  <a:tcPr/>
                </a:tc>
                <a:tc>
                  <a:txBody>
                    <a:bodyPr/>
                    <a:lstStyle/>
                    <a:p>
                      <a:pPr algn="ctr"/>
                      <a:r>
                        <a:rPr lang="en-US" sz="1300" dirty="0">
                          <a:latin typeface="Arial" panose="020B0604020202020204" pitchFamily="34" charset="0"/>
                          <a:cs typeface="Arial" panose="020B0604020202020204" pitchFamily="34" charset="0"/>
                        </a:rPr>
                        <a:t>4</a:t>
                      </a:r>
                    </a:p>
                  </a:txBody>
                  <a:tcPr/>
                </a:tc>
                <a:tc>
                  <a:txBody>
                    <a:bodyPr/>
                    <a:lstStyle/>
                    <a:p>
                      <a:pPr algn="ctr"/>
                      <a:r>
                        <a:rPr lang="en-US" sz="1300" dirty="0">
                          <a:latin typeface="Arial" panose="020B0604020202020204" pitchFamily="34" charset="0"/>
                          <a:cs typeface="Arial" panose="020B0604020202020204" pitchFamily="34" charset="0"/>
                        </a:rPr>
                        <a:t>6</a:t>
                      </a:r>
                    </a:p>
                  </a:txBody>
                  <a:tcPr/>
                </a:tc>
                <a:tc>
                  <a:txBody>
                    <a:bodyPr/>
                    <a:lstStyle/>
                    <a:p>
                      <a:pPr algn="ctr"/>
                      <a:r>
                        <a:rPr lang="en-US" sz="13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880205778"/>
                  </a:ext>
                </a:extLst>
              </a:tr>
            </a:tbl>
          </a:graphicData>
        </a:graphic>
      </p:graphicFrame>
      <p:sp>
        <p:nvSpPr>
          <p:cNvPr id="42" name="Title 1">
            <a:extLst>
              <a:ext uri="{FF2B5EF4-FFF2-40B4-BE49-F238E27FC236}">
                <a16:creationId xmlns:a16="http://schemas.microsoft.com/office/drawing/2014/main" id="{C2BB4D0D-8264-4E2B-B94A-44E1DDAFD032}"/>
              </a:ext>
            </a:extLst>
          </p:cNvPr>
          <p:cNvSpPr txBox="1">
            <a:spLocks/>
          </p:cNvSpPr>
          <p:nvPr/>
        </p:nvSpPr>
        <p:spPr>
          <a:xfrm>
            <a:off x="558800" y="228600"/>
            <a:ext cx="10303566" cy="45651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a:latin typeface="HK Grotesk" panose="020B0604020202020204" charset="0"/>
                <a:cs typeface="Arial" panose="020B0604020202020204" pitchFamily="34" charset="0"/>
              </a:rPr>
              <a:t>Structure of Parliament and Political System</a:t>
            </a:r>
            <a:endParaRPr lang="en-US" sz="2800" b="1" dirty="0">
              <a:latin typeface="HK Grotesk" panose="020B0604020202020204" charset="0"/>
              <a:cs typeface="Arial" panose="020B0604020202020204" pitchFamily="34" charset="0"/>
            </a:endParaRPr>
          </a:p>
        </p:txBody>
      </p:sp>
      <p:sp>
        <p:nvSpPr>
          <p:cNvPr id="3" name="Slide Number Placeholder 2">
            <a:extLst>
              <a:ext uri="{FF2B5EF4-FFF2-40B4-BE49-F238E27FC236}">
                <a16:creationId xmlns:a16="http://schemas.microsoft.com/office/drawing/2014/main" id="{84E5AFDF-38F7-49BF-BECC-00E2A5944A76}"/>
              </a:ext>
            </a:extLst>
          </p:cNvPr>
          <p:cNvSpPr>
            <a:spLocks noGrp="1"/>
          </p:cNvSpPr>
          <p:nvPr>
            <p:ph type="sldNum" sz="quarter" idx="12"/>
          </p:nvPr>
        </p:nvSpPr>
        <p:spPr/>
        <p:txBody>
          <a:bodyPr/>
          <a:lstStyle/>
          <a:p>
            <a:fld id="{F835B258-23D4-4563-BF37-259D0F7E4779}" type="slidenum">
              <a:rPr lang="en-SG" smtClean="0"/>
              <a:t>9</a:t>
            </a:fld>
            <a:endParaRPr lang="en-S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2465</Words>
  <Application>Microsoft Office PowerPoint</Application>
  <PresentationFormat>Widescreen</PresentationFormat>
  <Paragraphs>352</Paragraphs>
  <Slides>49</Slides>
  <Notes>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Calibri Light</vt:lpstr>
      <vt:lpstr>HK Grotesk</vt:lpstr>
      <vt:lpstr>HK Grotesk Bold</vt:lpstr>
      <vt:lpstr>HK Grotesk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Data Source Acquisition </vt:lpstr>
      <vt:lpstr>Data Source Acquisition</vt:lpstr>
      <vt:lpstr>IPU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nuwai thet</dc:creator>
  <cp:lastModifiedBy>nuwai thet</cp:lastModifiedBy>
  <cp:revision>9</cp:revision>
  <dcterms:created xsi:type="dcterms:W3CDTF">2025-03-08T04:53:34Z</dcterms:created>
  <dcterms:modified xsi:type="dcterms:W3CDTF">2025-03-08T11:53:37Z</dcterms:modified>
</cp:coreProperties>
</file>