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>
                    <a:lumMod val="95000"/>
                  </a:schemeClr>
                </a:solidFill>
              </a:rPr>
              <a:t>Growth of AI &amp; Deepfake-related Attacks(2020 vs 2024)</a:t>
            </a:r>
            <a:endParaRPr lang="en-IN">
              <a:solidFill>
                <a:schemeClr val="bg1">
                  <a:lumMod val="9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>
        <c:manualLayout>
          <c:layoutTarget val="inner"/>
          <c:xMode val="edge"/>
          <c:yMode val="edge"/>
          <c:x val="9.7496801127471097E-2"/>
          <c:y val="0.14176373426003389"/>
          <c:w val="0.9025031167979003"/>
          <c:h val="0.689982037401574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2020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Phishing(AI)</c:v>
                </c:pt>
                <c:pt idx="1">
                  <c:v>DeepFake Scams</c:v>
                </c:pt>
                <c:pt idx="2">
                  <c:v>Vishing</c:v>
                </c:pt>
                <c:pt idx="3">
                  <c:v>Cryptojacking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20</c:v>
                </c:pt>
                <c:pt idx="2">
                  <c:v>50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2C-468E-AA17-6B127FBEB62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Phishing(AI)</c:v>
                </c:pt>
                <c:pt idx="1">
                  <c:v>DeepFake Scams</c:v>
                </c:pt>
                <c:pt idx="2">
                  <c:v>Vishing</c:v>
                </c:pt>
                <c:pt idx="3">
                  <c:v>Cryptojacking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250</c:v>
                </c:pt>
                <c:pt idx="1">
                  <c:v>120</c:v>
                </c:pt>
                <c:pt idx="2">
                  <c:v>180</c:v>
                </c:pt>
                <c:pt idx="3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2C-468E-AA17-6B127FBEB62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Phishing(AI)</c:v>
                </c:pt>
                <c:pt idx="1">
                  <c:v>DeepFake Scams</c:v>
                </c:pt>
                <c:pt idx="2">
                  <c:v>Vishing</c:v>
                </c:pt>
                <c:pt idx="3">
                  <c:v>Cryptojacking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B2C-468E-AA17-6B127FBEB6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8793535"/>
        <c:axId val="188786335"/>
      </c:barChart>
      <c:catAx>
        <c:axId val="188793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F0F0F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86335"/>
        <c:crosses val="autoZero"/>
        <c:auto val="1"/>
        <c:lblAlgn val="ctr"/>
        <c:lblOffset val="100"/>
        <c:noMultiLvlLbl val="0"/>
      </c:catAx>
      <c:valAx>
        <c:axId val="188786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879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0912FB-6A48-2299-5C62-39727AA9D6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1st Semester Lab Work(Week-3)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F8B8B-9B9D-35FD-C65D-8CEDB22F71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887F1-20BA-42B7-93C6-9D8D30F6C63F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B6EB7-FADE-424E-12CE-5EDECEFC06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C094C-B5E3-C1A5-0213-2312689A6E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AC4FD6-C250-4AB2-A854-D826C0F6A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99537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1st Semester Lab Work(Week-3)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CFE0A-231F-4257-B82E-91B3995FE47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462C1-1EBF-4E2A-969A-8EE84BA1FC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820568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taysafeonline.org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745" y="1072228"/>
            <a:ext cx="7912510" cy="2146607"/>
          </a:xfrm>
        </p:spPr>
        <p:txBody>
          <a:bodyPr>
            <a:noAutofit/>
          </a:bodyPr>
          <a:lstStyle/>
          <a:p>
            <a:pPr algn="l"/>
            <a:r>
              <a:rPr sz="6600" b="1" dirty="0">
                <a:solidFill>
                  <a:schemeClr val="bg1"/>
                </a:solidFill>
                <a:latin typeface="Aptos Display" panose="020B0004020202020204" pitchFamily="34" charset="0"/>
              </a:rPr>
              <a:t>Cybersecurity Awareness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5745" y="3886200"/>
            <a:ext cx="7912510" cy="1334729"/>
          </a:xfrm>
        </p:spPr>
        <p:txBody>
          <a:bodyPr>
            <a:normAutofit/>
          </a:bodyPr>
          <a:lstStyle/>
          <a:p>
            <a:r>
              <a:rPr sz="3600" dirty="0">
                <a:solidFill>
                  <a:schemeClr val="bg1"/>
                </a:solidFill>
              </a:rPr>
              <a:t>Protecting Yourself in the Digital World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102AA-87E7-C323-14B3-40791E969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30676" y="5220929"/>
            <a:ext cx="5518355" cy="1220327"/>
          </a:xfrm>
        </p:spPr>
        <p:txBody>
          <a:bodyPr/>
          <a:lstStyle/>
          <a:p>
            <a:pPr algn="r"/>
            <a:r>
              <a:rPr lang="en-US" sz="2400" dirty="0"/>
              <a:t>-NUWAIRA NOOR[25CABSA111]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 advTm="3000">
        <p:sndAc>
          <p:stSnd>
            <p:snd r:embed="rId2" name="click.wav"/>
          </p:stSnd>
        </p:sndAc>
      </p:transition>
    </mc:Choice>
    <mc:Fallback>
      <p:transition spd="slow" advTm="3000">
        <p:sndAc>
          <p:stSnd>
            <p:snd r:embed="rId2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78" y="298553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sz="5400" b="1" dirty="0">
                <a:solidFill>
                  <a:schemeClr val="bg1"/>
                </a:solidFill>
                <a:latin typeface="Aptos Display" panose="020B0004020202020204" pitchFamily="34" charset="0"/>
              </a:rPr>
              <a:t>What is Cybersecurity?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478" y="1725561"/>
            <a:ext cx="8229600" cy="4282615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u="sng" dirty="0">
                <a:solidFill>
                  <a:schemeClr val="bg1"/>
                </a:solidFill>
                <a:latin typeface="Arial" panose="020B0604020202020204" pitchFamily="34" charset="0"/>
              </a:rPr>
              <a:t>Cybersecurity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= protecting systems,                 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 networks, and data from digital attacks.</a:t>
            </a:r>
          </a:p>
          <a:p>
            <a:pPr marL="0" lvl="0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Importance in everyday life: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Online banking &amp; shopping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Social media accounts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Personal &amp; academic data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 descr="A graph of a cost of cybercrime over time&#10;&#10;AI-generated content may be incorrect.">
            <a:extLst>
              <a:ext uri="{FF2B5EF4-FFF2-40B4-BE49-F238E27FC236}">
                <a16:creationId xmlns:a16="http://schemas.microsoft.com/office/drawing/2014/main" id="{D577FF74-D64E-2ACC-A495-568DE42DF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006" y="3147689"/>
            <a:ext cx="3587994" cy="28604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5000">
        <p14:reveal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b="1" dirty="0">
                <a:solidFill>
                  <a:schemeClr val="bg1"/>
                </a:solidFill>
                <a:latin typeface="Aptos Display" panose="020B0004020202020204" pitchFamily="34" charset="0"/>
              </a:rPr>
              <a:t>Common Cyber Threats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998A8C-9B3A-C08F-A8AF-D6973983957B}"/>
              </a:ext>
            </a:extLst>
          </p:cNvPr>
          <p:cNvSpPr txBox="1"/>
          <p:nvPr/>
        </p:nvSpPr>
        <p:spPr>
          <a:xfrm flipH="1">
            <a:off x="457200" y="1769805"/>
            <a:ext cx="48079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chemeClr val="bg1"/>
                </a:solidFill>
              </a:rPr>
              <a:t>Phishing:</a:t>
            </a:r>
            <a:r>
              <a:rPr lang="en-US" altLang="en-US" sz="3200" dirty="0">
                <a:solidFill>
                  <a:schemeClr val="bg1"/>
                </a:solidFill>
              </a:rPr>
              <a:t> Fake emails/websites tricking users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chemeClr val="bg1"/>
                </a:solidFill>
              </a:rPr>
              <a:t>Malware:</a:t>
            </a:r>
            <a:r>
              <a:rPr lang="en-US" altLang="en-US" sz="3200" dirty="0">
                <a:solidFill>
                  <a:schemeClr val="bg1"/>
                </a:solidFill>
              </a:rPr>
              <a:t> Viruses, ransomware, spyware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chemeClr val="bg1"/>
                </a:solidFill>
              </a:rPr>
              <a:t>Weak Passwords:</a:t>
            </a:r>
            <a:r>
              <a:rPr lang="en-US" altLang="en-US" sz="3200" dirty="0">
                <a:solidFill>
                  <a:schemeClr val="bg1"/>
                </a:solidFill>
              </a:rPr>
              <a:t> Easy entry for hackers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chemeClr val="bg1"/>
                </a:solidFill>
              </a:rPr>
              <a:t>Data Breaches:</a:t>
            </a:r>
            <a:r>
              <a:rPr lang="en-US" altLang="en-US" sz="3200" dirty="0">
                <a:solidFill>
                  <a:schemeClr val="bg1"/>
                </a:solidFill>
              </a:rPr>
              <a:t> Stolen sensitive info</a:t>
            </a:r>
          </a:p>
          <a:p>
            <a:endParaRPr lang="en-IN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79AA1B2-FCFE-DC3C-6DEB-618E9B8B7E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7830362"/>
              </p:ext>
            </p:extLst>
          </p:nvPr>
        </p:nvGraphicFramePr>
        <p:xfrm>
          <a:off x="4704734" y="1769805"/>
          <a:ext cx="4336027" cy="4428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000">
        <p159:morph option="byObject"/>
      </p:transition>
    </mc:Choice>
    <mc:Fallback>
      <p:transition spd="slow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>
                <a:solidFill>
                  <a:schemeClr val="bg1"/>
                </a:solidFill>
                <a:latin typeface="Aptos Display" panose="020B0004020202020204" pitchFamily="34" charset="0"/>
              </a:rPr>
              <a:t>Best Practices for Cybersecurity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4798"/>
              </p:ext>
            </p:extLst>
          </p:nvPr>
        </p:nvGraphicFramePr>
        <p:xfrm>
          <a:off x="914400" y="1696065"/>
          <a:ext cx="7315200" cy="441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4417">
                <a:tc>
                  <a:txBody>
                    <a:bodyPr/>
                    <a:lstStyle/>
                    <a:p>
                      <a:pPr algn="ctr"/>
                      <a:r>
                        <a:rPr sz="2800" dirty="0"/>
                        <a:t>Unsafe Practice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2800" dirty="0"/>
                        <a:t>Safe Practice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8184">
                <a:tc>
                  <a:txBody>
                    <a:bodyPr/>
                    <a:lstStyle/>
                    <a:p>
                      <a:r>
                        <a:rPr sz="2000"/>
                        <a:t>Using '123456' as a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Strong password + Two-Factor Auth (2FA)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417">
                <a:tc>
                  <a:txBody>
                    <a:bodyPr/>
                    <a:lstStyle/>
                    <a:p>
                      <a:r>
                        <a:rPr sz="2000" dirty="0"/>
                        <a:t>Clicking unknown 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Verify links &amp; emails before clicking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417">
                <a:tc>
                  <a:txBody>
                    <a:bodyPr/>
                    <a:lstStyle/>
                    <a:p>
                      <a:r>
                        <a:rPr sz="2000"/>
                        <a:t>Ignoring software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Regularly update OS and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417">
                <a:tc>
                  <a:txBody>
                    <a:bodyPr/>
                    <a:lstStyle/>
                    <a:p>
                      <a:r>
                        <a:rPr sz="2000"/>
                        <a:t>No antivirus/firewall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/>
                        <a:t>Use antivirus + firewall protection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417">
                <a:tc>
                  <a:txBody>
                    <a:bodyPr/>
                    <a:lstStyle/>
                    <a:p>
                      <a:r>
                        <a:rPr sz="2000"/>
                        <a:t>No data backup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2000" dirty="0"/>
                        <a:t>Keep cloud/physical backups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5000">
        <p14:flash/>
      </p:transition>
    </mc:Choice>
    <mc:Fallback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b="1" dirty="0">
                <a:solidFill>
                  <a:schemeClr val="bg1"/>
                </a:solidFill>
                <a:latin typeface="Aptos Display" panose="020B0004020202020204" pitchFamily="34" charset="0"/>
              </a:rPr>
              <a:t>Conclusion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Cybersecurity is a shared responsibility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Stay alert &amp; practice safe online habits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Think Before You Click!</a:t>
            </a:r>
          </a:p>
          <a:p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Visit: </a:t>
            </a:r>
            <a:r>
              <a:rPr dirty="0">
                <a:solidFill>
                  <a:schemeClr val="bg1"/>
                </a:solidFill>
                <a:hlinkClick r:id="rId3"/>
              </a:rPr>
              <a:t>https://staysafeonline.org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782BD-CC17-41B4-F78F-C413BC2C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4955" y="5412658"/>
            <a:ext cx="3701845" cy="896067"/>
          </a:xfrm>
        </p:spPr>
        <p:txBody>
          <a:bodyPr/>
          <a:lstStyle/>
          <a:p>
            <a:pPr algn="r"/>
            <a:r>
              <a:rPr lang="en-US" sz="3600" dirty="0">
                <a:solidFill>
                  <a:schemeClr val="bg1">
                    <a:lumMod val="85000"/>
                  </a:schemeClr>
                </a:solidFill>
                <a:latin typeface="Aptos Display" panose="020B0004020202020204" pitchFamily="34" charset="0"/>
              </a:rPr>
              <a:t>~THANK YOU</a:t>
            </a:r>
            <a:r>
              <a:rPr lang="en-US" sz="3600" dirty="0">
                <a:latin typeface="Aptos Display" panose="020B0004020202020204" pitchFamily="34" charset="0"/>
              </a:rPr>
              <a:t>!</a:t>
            </a:r>
          </a:p>
        </p:txBody>
      </p:sp>
    </p:spTree>
  </p:cSld>
  <p:clrMapOvr>
    <a:masterClrMapping/>
  </p:clrMapOvr>
  <p:transition spd="slow" advTm="5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146</TotalTime>
  <Words>180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Cybersecurity Awareness</vt:lpstr>
      <vt:lpstr>What is Cybersecurity?</vt:lpstr>
      <vt:lpstr>Common Cyber Threats</vt:lpstr>
      <vt:lpstr>Best Practices for Cybersecurity</vt:lpstr>
      <vt:lpstr>Conclusion &amp;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Nuwaira Noor</cp:lastModifiedBy>
  <cp:revision>10</cp:revision>
  <dcterms:created xsi:type="dcterms:W3CDTF">2013-01-27T09:14:16Z</dcterms:created>
  <dcterms:modified xsi:type="dcterms:W3CDTF">2025-09-04T13:21:28Z</dcterms:modified>
  <cp:category/>
</cp:coreProperties>
</file>