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sldIdLst>
    <p:sldId id="702" r:id="rId2"/>
    <p:sldId id="589" r:id="rId3"/>
    <p:sldId id="662" r:id="rId4"/>
    <p:sldId id="656" r:id="rId5"/>
    <p:sldId id="663" r:id="rId6"/>
    <p:sldId id="657" r:id="rId7"/>
    <p:sldId id="658" r:id="rId8"/>
    <p:sldId id="664" r:id="rId9"/>
    <p:sldId id="690" r:id="rId10"/>
    <p:sldId id="665" r:id="rId11"/>
    <p:sldId id="706" r:id="rId12"/>
    <p:sldId id="689" r:id="rId13"/>
    <p:sldId id="666" r:id="rId14"/>
    <p:sldId id="667" r:id="rId15"/>
    <p:sldId id="668" r:id="rId16"/>
    <p:sldId id="669" r:id="rId17"/>
    <p:sldId id="670" r:id="rId18"/>
    <p:sldId id="691" r:id="rId19"/>
    <p:sldId id="692" r:id="rId20"/>
    <p:sldId id="693" r:id="rId21"/>
    <p:sldId id="710" r:id="rId22"/>
    <p:sldId id="694" r:id="rId23"/>
    <p:sldId id="697" r:id="rId24"/>
    <p:sldId id="698" r:id="rId2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57" autoAdjust="0"/>
    <p:restoredTop sz="78088" autoAdjust="0"/>
  </p:normalViewPr>
  <p:slideViewPr>
    <p:cSldViewPr>
      <p:cViewPr varScale="1">
        <p:scale>
          <a:sx n="95" d="100"/>
          <a:sy n="95" d="100"/>
        </p:scale>
        <p:origin x="192" y="109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A35C214-CA34-ED0B-D664-8898C4B57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12326D8E-740B-274D-153D-C8F8D11883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D36B4172-E23F-3518-FEC9-BB2BFD4C3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F09D2BF1-5CC8-3B84-C313-E115B9FFA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从这开始讲</a:t>
            </a:r>
          </a:p>
        </p:txBody>
      </p:sp>
    </p:spTree>
    <p:extLst>
      <p:ext uri="{BB962C8B-B14F-4D97-AF65-F5344CB8AC3E}">
        <p14:creationId xmlns:p14="http://schemas.microsoft.com/office/powerpoint/2010/main" val="281871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8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81F4BE89-B0B8-C9E5-FAF2-91AAC8ABD0E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C389286-45E6-284B-B81D-F3E3AE945DC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AEBBF4-DDC0-FB53-3F9F-A0443AFDA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8563" y="704850"/>
            <a:ext cx="4638675" cy="3478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947C0C9-17D9-68D6-F1ED-E62F38004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null </a:t>
            </a:r>
            <a:r>
              <a:rPr lang="zh-CN" altLang="en-US" dirty="0"/>
              <a:t>指针是任何指针类型的常规指针，它具有一个特殊值，指示它不指向任何有效的引用或内存地址。此值是将整数值零类型转换为任何指针类型的结果。</a:t>
            </a:r>
          </a:p>
          <a:p>
            <a:endParaRPr lang="zh-CN" altLang="en-US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4C6F491-AC67-8556-F2AA-D9D7AD0D0F9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942801C-49B7-B943-8B30-86BEE88A9A0B}" type="slidenum">
              <a:rPr lang="zh-CN" altLang="en-US" sz="1000">
                <a:ea typeface="宋体" panose="02010600030101010101" pitchFamily="2" charset="-122"/>
              </a:rPr>
              <a:pPr/>
              <a:t>10</a:t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A39CF46-6D29-4DC2-7563-72287B622B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E7D1B09-B26A-4D68-1873-D9C8512BF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687823F-5179-8599-9C08-EB038EC7EB9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B65401C-FBC2-884D-A877-A9D9DF251372}" type="slidenum">
              <a:rPr lang="en-CA" altLang="en-US" sz="1200">
                <a:latin typeface="Arial" panose="020B0604020202020204" pitchFamily="34" charset="0"/>
              </a:rPr>
              <a:pPr/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9C57B69-DBC2-B4EF-BA15-D09330DB0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7D89CB2-33D0-D0CB-D802-67B223A7C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FF2EA17-A0AA-5C3A-F2F3-3D7E66A96E4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E0939FE-C7BD-AC40-ACAD-C11FE8A86A66}" type="slidenum">
              <a:rPr lang="zh-CN" altLang="en-US" sz="1000">
                <a:ea typeface="宋体" panose="02010600030101010101" pitchFamily="2" charset="-122"/>
              </a:rPr>
              <a:pPr/>
              <a:t>13</a:t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D0C5F69-13A5-E9C9-A352-CCD739263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16123E7-FC70-D7CC-4A2C-ABA4677DD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F4ADF5D-8E9C-57F3-4A4C-1A6E468F769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81596F2-E923-104B-B096-9EDD7862D2A9}" type="slidenum">
              <a:rPr lang="zh-CN" altLang="en-US" sz="1000">
                <a:ea typeface="宋体" panose="02010600030101010101" pitchFamily="2" charset="-122"/>
              </a:rPr>
              <a:pPr/>
              <a:t>14</a:t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5F7B134-E8D2-6DA5-2897-26A776320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455A4E1-5C32-2F53-7613-C9A28F6D1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5F180A4-41E8-B128-08A5-3FB62E60B33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25F9EBD-3954-EB44-8182-1248AD55C12C}" type="slidenum">
              <a:rPr lang="zh-CN" altLang="en-US" sz="1000">
                <a:ea typeface="宋体" panose="02010600030101010101" pitchFamily="2" charset="-122"/>
              </a:rPr>
              <a:pPr/>
              <a:t>15</a:t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C847259-A521-95BE-26F0-F9E66EADD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41080D5-F985-D8CA-5890-3E2115719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752B2A6-FC42-E181-8C12-C3184989C39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34F27F9-F78C-0E46-A493-75DE6C246BA4}" type="slidenum">
              <a:rPr lang="zh-CN" altLang="en-US" sz="1000">
                <a:ea typeface="宋体" panose="02010600030101010101" pitchFamily="2" charset="-122"/>
              </a:rPr>
              <a:pPr/>
              <a:t>16</a:t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34D64C0-8B9F-61F0-3AFB-92D701F6F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3EDB5167-EB3C-6F21-5060-3ECFB79C2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92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www.tju.edu.cn/yx/images/badge.gif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A44DF93D-33F5-40E5-B2B2-DB371CFE6CC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" name="Rectangle 18">
              <a:extLst>
                <a:ext uri="{FF2B5EF4-FFF2-40B4-BE49-F238E27FC236}">
                  <a16:creationId xmlns:a16="http://schemas.microsoft.com/office/drawing/2014/main" id="{0E5F3E98-9A91-AFA8-8F13-BF252058BBF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4" name="Rectangle 28">
              <a:extLst>
                <a:ext uri="{FF2B5EF4-FFF2-40B4-BE49-F238E27FC236}">
                  <a16:creationId xmlns:a16="http://schemas.microsoft.com/office/drawing/2014/main" id="{A29FD4BF-2410-247B-1162-8B48DC9122B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17">
            <a:extLst>
              <a:ext uri="{FF2B5EF4-FFF2-40B4-BE49-F238E27FC236}">
                <a16:creationId xmlns:a16="http://schemas.microsoft.com/office/drawing/2014/main" id="{15A68F40-9601-E05A-A561-928C059AB4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2A48A222-8ED6-F249-FA7F-120093BC6D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0F919C43-D2D0-A3C9-059E-BF0E0AF052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7A815979-94F3-02AE-8FEE-38E526D6E3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BC87BF8A-78FD-5871-8981-F355109042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75673D8C-AC3E-BA71-9596-46E9CAF2F8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68FFF737-FC77-8835-9AB6-AC781D4976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E28E4BF2-E36A-022F-67DD-3E2A71E081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1C5FCCE7-488B-076B-0F22-B8AF375362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A8A073DB-01BB-6A35-E23F-2F44A6A3C4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pic>
        <p:nvPicPr>
          <p:cNvPr id="15" name="Picture 30" descr="http://www.tju.edu.cn/yx/images/badge.gif">
            <a:extLst>
              <a:ext uri="{FF2B5EF4-FFF2-40B4-BE49-F238E27FC236}">
                <a16:creationId xmlns:a16="http://schemas.microsoft.com/office/drawing/2014/main" id="{7FEF8254-28A9-73ED-43AE-B8D2C8C9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4287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2EF984-00BB-23F4-96A9-48EF6C570F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FC082C5-4FB9-5496-9AA0-6787C1A06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EA32A4-85B9-954D-A026-E1DF2DBE2A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0A49ABD-E567-7508-9DBB-2C1220AD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3" y="6165850"/>
            <a:ext cx="7380287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 </a:t>
            </a:r>
            <a:r>
              <a:rPr lang="zh-CN" altLang="en-US"/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坐标测量与定位</a:t>
            </a:r>
            <a:endParaRPr lang="en-US" altLang="zh-CN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5320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8799BB-BEBD-C81D-EC83-5AAC284374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457200"/>
            <a:ext cx="2057400" cy="5916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57200"/>
            <a:ext cx="6019800" cy="5916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F53E06D-37DC-47FB-7747-D802DB533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16E4D8-C380-8748-83B8-B11AC26083A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FA76F49-2D8A-986A-F3EA-8518FD9F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3" y="6165850"/>
            <a:ext cx="7380287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 </a:t>
            </a:r>
            <a:r>
              <a:rPr lang="zh-CN" altLang="en-US"/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坐标测量与定位</a:t>
            </a:r>
            <a:endParaRPr lang="en-US" altLang="zh-CN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0308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07B05D9-0BF7-A5BC-A653-837A0DC806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88" y="457200"/>
            <a:ext cx="8229600" cy="5916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B5BEDB8D-07CA-2C79-EBF6-2AED20EBE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317E14-C460-5E4F-BEF4-468749BD84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F3AC3E0-5CFE-A82C-E9F9-E3FC71C3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3" y="6165850"/>
            <a:ext cx="7380287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 </a:t>
            </a:r>
            <a:r>
              <a:rPr lang="zh-CN" altLang="en-US"/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坐标测量与定位</a:t>
            </a:r>
            <a:endParaRPr lang="en-US" altLang="zh-CN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395081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C094DB-267B-2374-BB1D-232A437CD8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25"/>
            <a:ext cx="8493125" cy="68897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151313" cy="4876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4151312" cy="4876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EE89780-B44C-B97E-2F38-2A35209C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0A6C2DA-CD57-80BD-6EE3-E9612654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273931-C23E-5776-1798-84C35B1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F2DE2-A7A0-8047-972F-9B6C27B011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7D92C2-444C-3A0A-81DF-A8591A5A0D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9641F2-CDF5-8F0C-AE40-59F88AE615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5AB315-7D15-B243-BEC3-4830B2B601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3781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E9E4D-927B-EE08-23FE-7EA01B358D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D9D9F8-47D2-18CD-16EA-50F4800188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E30A4-23AE-8242-ABA9-1A2382A5CD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405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89A6B4-C231-50B0-3E2A-184015C65F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125538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4C7A21-7701-C06E-2D48-3054A2195C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AE7B2D-08AC-1F46-8787-3988AF1D92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9600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1582B51-B47F-CF1B-759C-76861604FA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B9FF3C2-747A-AA77-A9B5-4280F66AEE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52A132-2956-0E48-A619-8CBD431B6C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4921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BAAFF2-301D-5D10-3E09-813D8D4FC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C29754-86CF-C6C8-8B78-F6A544FC75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3237F0-34C2-0648-8FAA-95AC2B0366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692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362E70-1CAC-52E4-093E-3CB16091AA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63BDEFB-08AA-B75D-E8E8-C047B87D4B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54F8B-3089-B74A-B6E7-03D34CABF4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066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185228A-D372-9FF3-061B-F09F141A45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1BBAFF-26CD-ADAB-D191-0AEBF4D428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556213-A81F-E94B-8F5B-5845E81BCF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3829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1B3B0F-9262-EA16-493B-5343BFB163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8965" y="-476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5BFDD4A-4DE2-15DA-19A1-A559224BE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C3EFA3-C92D-034B-80C2-AE8D66B217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7AB4B362-12A9-84B1-11E9-8975D5C1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3" y="6165850"/>
            <a:ext cx="7380287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 </a:t>
            </a:r>
            <a:r>
              <a:rPr lang="zh-CN" altLang="en-US"/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坐标测量与定位</a:t>
            </a:r>
            <a:endParaRPr lang="en-US" altLang="zh-CN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6343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http://www.tju.edu.cn/yx/images/badge.gif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:a16="http://schemas.microsoft.com/office/drawing/2014/main" id="{CA654625-B784-385E-E5F5-7919DBB70D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82F725-D415-7712-F36A-A82B7B447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89DAFD-210E-D3F7-A207-B841B716A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4888" y="6537325"/>
            <a:ext cx="5286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fld id="{310158CC-D635-7144-B0AF-039FF95AFCE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A5FB134A-1F3B-CEC3-4AA0-CF1A258EE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C6BEC51C-CDAA-E588-5276-25ADBCF2A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25">
            <a:extLst>
              <a:ext uri="{FF2B5EF4-FFF2-40B4-BE49-F238E27FC236}">
                <a16:creationId xmlns:a16="http://schemas.microsoft.com/office/drawing/2014/main" id="{5E95EB71-3538-3F2D-A0FA-C925B3B80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26">
            <a:extLst>
              <a:ext uri="{FF2B5EF4-FFF2-40B4-BE49-F238E27FC236}">
                <a16:creationId xmlns:a16="http://schemas.microsoft.com/office/drawing/2014/main" id="{44BC82E8-45E6-ED54-0E1C-4CA59E2433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3" name="Rectangle 28">
            <a:extLst>
              <a:ext uri="{FF2B5EF4-FFF2-40B4-BE49-F238E27FC236}">
                <a16:creationId xmlns:a16="http://schemas.microsoft.com/office/drawing/2014/main" id="{45DC6F7C-F393-004F-9A1D-C757E47B80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4" name="Rectangle 29">
            <a:extLst>
              <a:ext uri="{FF2B5EF4-FFF2-40B4-BE49-F238E27FC236}">
                <a16:creationId xmlns:a16="http://schemas.microsoft.com/office/drawing/2014/main" id="{DFD71DE5-18F2-3FDC-768A-7B8DCEBB34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pic>
        <p:nvPicPr>
          <p:cNvPr id="1035" name="Picture 31" descr="http://www.tju.edu.cn/yx/images/badge.gif">
            <a:extLst>
              <a:ext uri="{FF2B5EF4-FFF2-40B4-BE49-F238E27FC236}">
                <a16:creationId xmlns:a16="http://schemas.microsoft.com/office/drawing/2014/main" id="{BB351DB4-95D1-1066-6332-9A0ADF8A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r:link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Ø"/>
        <a:defRPr sz="2800" b="1">
          <a:solidFill>
            <a:srgbClr val="000099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800" b="1">
          <a:solidFill>
            <a:srgbClr val="000099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•"/>
        <a:defRPr sz="2400" b="1">
          <a:solidFill>
            <a:srgbClr val="000099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99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B0A0E785-BC84-0BDB-6041-379BE44756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229600" cy="1066800"/>
          </a:xfrm>
        </p:spPr>
        <p:txBody>
          <a:bodyPr/>
          <a:lstStyle/>
          <a:p>
            <a:r>
              <a: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程序设计原理</a:t>
            </a:r>
          </a:p>
        </p:txBody>
      </p:sp>
      <p:sp>
        <p:nvSpPr>
          <p:cNvPr id="17412" name="文本框 1">
            <a:extLst>
              <a:ext uri="{FF2B5EF4-FFF2-40B4-BE49-F238E27FC236}">
                <a16:creationId xmlns:a16="http://schemas.microsoft.com/office/drawing/2014/main" id="{C909C8EA-9722-95A0-4478-B9B3F4110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31988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FF2B59-0329-E1B4-1361-4D1DFC6F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3657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  <a:defRPr sz="28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8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任课教师： 喻  梅</a:t>
            </a:r>
            <a:endParaRPr lang="en-US" altLang="zh-CN" sz="240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于瑞国</a:t>
            </a:r>
            <a:endParaRPr lang="en-US" altLang="zh-CN" sz="240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王建荣</a:t>
            </a:r>
            <a:endParaRPr lang="en-US" altLang="zh-CN" sz="240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李雪威</a:t>
            </a:r>
            <a:endParaRPr lang="en-US" altLang="zh-CN" sz="240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赵满坤</a:t>
            </a:r>
            <a:endParaRPr lang="en-US" altLang="zh-CN" sz="240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>
            <a:extLst>
              <a:ext uri="{FF2B5EF4-FFF2-40B4-BE49-F238E27FC236}">
                <a16:creationId xmlns:a16="http://schemas.microsoft.com/office/drawing/2014/main" id="{EDA3769D-4A87-B4E9-C6B0-AA2D9A76F2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7085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latin typeface="+mj-lt"/>
              </a:rPr>
              <a:t>Operations on the address,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not the value pointed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j-lt"/>
              </a:rPr>
              <a:t>Several specific operations</a:t>
            </a:r>
          </a:p>
          <a:p>
            <a:pPr lvl="1" eaLnBrk="1" hangingPunct="1">
              <a:defRPr/>
            </a:pPr>
            <a:r>
              <a:rPr lang="en-US" altLang="zh-CN" sz="2000" dirty="0">
                <a:latin typeface="+mj-lt"/>
              </a:rPr>
              <a:t>Assignment</a:t>
            </a:r>
          </a:p>
          <a:p>
            <a:pPr lvl="1" eaLnBrk="1" hangingPunct="1">
              <a:defRPr/>
            </a:pPr>
            <a:r>
              <a:rPr lang="en-US" altLang="zh-CN" sz="2000" dirty="0">
                <a:latin typeface="+mj-lt"/>
              </a:rPr>
              <a:t>Movement</a:t>
            </a:r>
          </a:p>
          <a:p>
            <a:pPr lvl="1" eaLnBrk="1" hangingPunct="1">
              <a:defRPr/>
            </a:pPr>
            <a:r>
              <a:rPr lang="en-US" altLang="zh-CN" sz="2000" dirty="0">
                <a:latin typeface="+mj-lt"/>
              </a:rPr>
              <a:t>Subtraction</a:t>
            </a:r>
          </a:p>
          <a:p>
            <a:pPr lvl="1" eaLnBrk="1" hangingPunct="1">
              <a:defRPr/>
            </a:pPr>
            <a:r>
              <a:rPr lang="en-US" altLang="zh-CN" sz="2000" dirty="0">
                <a:latin typeface="+mj-lt"/>
              </a:rPr>
              <a:t>Comparison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j-lt"/>
              </a:rPr>
              <a:t>The pointer type determines the unit of the operation results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z="2000" dirty="0">
              <a:solidFill>
                <a:srgbClr val="FF33CC"/>
              </a:solidFill>
              <a:latin typeface="+mj-lt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CC0099"/>
                </a:solidFill>
                <a:latin typeface="+mj-lt"/>
              </a:rPr>
              <a:t>For example: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p±n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;// move n*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sizeof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( 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pionter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 type)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70AFAC5-DBEE-D7E9-7B02-3CBC69C77E86}"/>
              </a:ext>
            </a:extLst>
          </p:cNvPr>
          <p:cNvSpPr>
            <a:spLocks/>
          </p:cNvSpPr>
          <p:nvPr/>
        </p:nvSpPr>
        <p:spPr bwMode="auto">
          <a:xfrm>
            <a:off x="8624888" y="6537325"/>
            <a:ext cx="528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A1DEB616-DBCC-DC40-9DA2-99594C8084DB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 algn="r"/>
              <a:t>10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689D18-35CC-AD4D-FFB7-270E7BA2FE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Operations of Pointer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E9D5977A-A338-DB8A-AF18-82E17D618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F637B4F-3C2A-3948-8A14-E8A886C6F574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E2DF06-EC63-E0F8-3DE8-46121AD0B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01738"/>
            <a:ext cx="77597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void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int</a:t>
            </a:r>
            <a:r>
              <a:rPr lang="en-US" altLang="zh-CN" sz="1600" kern="0" dirty="0"/>
              <a:t> a =10, b = 20;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int</a:t>
            </a:r>
            <a:r>
              <a:rPr lang="en-US" altLang="zh-CN" sz="1600" kern="0" dirty="0"/>
              <a:t> *pa, *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pa = &amp;a; //Assign the address directly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 = pa+2;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 &lt;&lt;"a in: "&lt;&lt; &amp;a 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 &lt;&lt;"b in: "&lt;&lt; &amp;b 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 &lt;&lt;"pa is: "&lt;&lt; pa 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 &lt;&lt;"pa points to: "&lt;&lt; *pa 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 &lt;&lt;"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 is: "&lt;&lt; 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 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 &lt;&lt;"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 points to: "&lt;&lt; *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 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if(pa != 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 &lt;&lt;"pa and 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 are not equal!"&lt;&lt;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en-US" altLang="zh-CN" sz="1600" kern="0" dirty="0" err="1"/>
              <a:t>cout</a:t>
            </a:r>
            <a:r>
              <a:rPr lang="en-US" altLang="zh-CN" sz="1600" kern="0" dirty="0"/>
              <a:t>&lt;&lt;"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 - pa is "&lt;&lt;</a:t>
            </a:r>
            <a:r>
              <a:rPr lang="en-US" altLang="zh-CN" sz="1600" kern="0" dirty="0" err="1"/>
              <a:t>pb</a:t>
            </a:r>
            <a:r>
              <a:rPr lang="en-US" altLang="zh-CN" sz="1600" kern="0" dirty="0"/>
              <a:t>-pa&lt;&lt;</a:t>
            </a:r>
            <a:r>
              <a:rPr lang="en-US" altLang="zh-CN" sz="1600" kern="0" dirty="0" err="1"/>
              <a:t>endl</a:t>
            </a:r>
            <a:r>
              <a:rPr lang="en-US" altLang="zh-CN" sz="1600" kern="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}</a:t>
            </a:r>
          </a:p>
        </p:txBody>
      </p:sp>
      <p:sp>
        <p:nvSpPr>
          <p:cNvPr id="26629" name="矩形 5">
            <a:extLst>
              <a:ext uri="{FF2B5EF4-FFF2-40B4-BE49-F238E27FC236}">
                <a16:creationId xmlns:a16="http://schemas.microsoft.com/office/drawing/2014/main" id="{0E4AB619-4FF2-6062-0DD1-D7F2EA6C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201738"/>
            <a:ext cx="3208337" cy="3416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a in: 0x29fee4</a:t>
            </a:r>
          </a:p>
          <a:p>
            <a:r>
              <a:rPr lang="en-US" altLang="zh-CN">
                <a:solidFill>
                  <a:schemeClr val="bg1"/>
                </a:solidFill>
              </a:rPr>
              <a:t>b in: 0x29fee0</a:t>
            </a:r>
          </a:p>
          <a:p>
            <a:r>
              <a:rPr lang="en-US" altLang="zh-CN">
                <a:solidFill>
                  <a:schemeClr val="bg1"/>
                </a:solidFill>
              </a:rPr>
              <a:t>pa is: 0x29fee4</a:t>
            </a:r>
          </a:p>
          <a:p>
            <a:r>
              <a:rPr lang="en-US" altLang="zh-CN">
                <a:solidFill>
                  <a:schemeClr val="bg1"/>
                </a:solidFill>
              </a:rPr>
              <a:t>pa points to: 10</a:t>
            </a:r>
          </a:p>
          <a:p>
            <a:r>
              <a:rPr lang="en-US" altLang="zh-CN">
                <a:solidFill>
                  <a:schemeClr val="bg1"/>
                </a:solidFill>
              </a:rPr>
              <a:t>pb is: 0x29feec</a:t>
            </a:r>
          </a:p>
          <a:p>
            <a:r>
              <a:rPr lang="en-US" altLang="zh-CN">
                <a:solidFill>
                  <a:schemeClr val="bg1"/>
                </a:solidFill>
              </a:rPr>
              <a:t>pb points to: 2752228</a:t>
            </a:r>
          </a:p>
          <a:p>
            <a:r>
              <a:rPr lang="en-US" altLang="zh-CN">
                <a:solidFill>
                  <a:schemeClr val="bg1"/>
                </a:solidFill>
              </a:rPr>
              <a:t>pa and pb are not equal!</a:t>
            </a:r>
          </a:p>
          <a:p>
            <a:r>
              <a:rPr lang="en-US" altLang="zh-CN">
                <a:solidFill>
                  <a:schemeClr val="bg1"/>
                </a:solidFill>
              </a:rPr>
              <a:t>pb - pa is 2</a:t>
            </a:r>
          </a:p>
          <a:p>
            <a:r>
              <a:rPr lang="zh-CN" altLang="en-US">
                <a:solidFill>
                  <a:schemeClr val="bg1"/>
                </a:solidFill>
              </a:rPr>
              <a:t>请按任意键继续</a:t>
            </a:r>
            <a:r>
              <a:rPr lang="en-US" altLang="zh-CN">
                <a:solidFill>
                  <a:schemeClr val="bg1"/>
                </a:solidFill>
              </a:rPr>
              <a:t>. . .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DB00B9-4A98-4AB7-9636-5EFC99409F12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Examples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3CB84B1E-7552-2E36-6F71-007F1644D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altLang="en-US" dirty="0">
                <a:latin typeface="+mj-lt"/>
              </a:rPr>
              <a:t>Relational operators (&lt;, &gt;=, etc.) can be used to compare addresses in pointers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dirty="0">
                <a:latin typeface="+mj-lt"/>
              </a:rPr>
              <a:t>Comparing addresses </a:t>
            </a:r>
            <a:r>
              <a:rPr lang="en-US" altLang="en-US" u="sng" dirty="0">
                <a:latin typeface="+mj-lt"/>
              </a:rPr>
              <a:t>in</a:t>
            </a:r>
            <a:r>
              <a:rPr lang="en-US" altLang="en-US" dirty="0">
                <a:latin typeface="+mj-lt"/>
              </a:rPr>
              <a:t> pointers is not the same as comparing contents </a:t>
            </a:r>
            <a:r>
              <a:rPr lang="en-US" altLang="en-US" u="sng" dirty="0">
                <a:latin typeface="+mj-lt"/>
              </a:rPr>
              <a:t>pointed at by</a:t>
            </a:r>
            <a:r>
              <a:rPr lang="en-US" altLang="en-US" dirty="0">
                <a:latin typeface="+mj-lt"/>
              </a:rPr>
              <a:t> pointers: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en-US" dirty="0">
                <a:latin typeface="+mj-lt"/>
              </a:rPr>
              <a:t>	if (ptr1 == ptr2)   // compares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en-US" dirty="0">
                <a:latin typeface="+mj-lt"/>
              </a:rPr>
              <a:t>						  // addresses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en-US" dirty="0">
                <a:latin typeface="+mj-lt"/>
              </a:rPr>
              <a:t>	if (*ptr1 == *ptr2) // compares</a:t>
            </a:r>
          </a:p>
          <a:p>
            <a:pPr lvl="1">
              <a:lnSpc>
                <a:spcPct val="85000"/>
              </a:lnSpc>
              <a:buFontTx/>
              <a:buNone/>
              <a:defRPr/>
            </a:pPr>
            <a:r>
              <a:rPr lang="en-US" altLang="en-US" dirty="0">
                <a:latin typeface="+mj-lt"/>
              </a:rPr>
              <a:t>					      // contents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87C175C-FF60-F1A7-80D3-29683B7B9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F7C753A-9937-474C-9B4D-592F5B12000A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CB3125-69C7-00D9-7BC3-8F28888041F9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en-US" dirty="0"/>
              <a:t>Comparing Pointers</a:t>
            </a:r>
            <a:endParaRPr lang="zh-CN" altLang="en-US" kern="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>
            <a:extLst>
              <a:ext uri="{FF2B5EF4-FFF2-40B4-BE49-F238E27FC236}">
                <a16:creationId xmlns:a16="http://schemas.microsoft.com/office/drawing/2014/main" id="{8D25819C-6666-6968-9B1B-B7EB95C1A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085850"/>
            <a:ext cx="8594725" cy="5337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The type of the address assigned to a pointer must be consistent with the pointer type.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+mj-lt"/>
              </a:rPr>
              <a:t>   For example,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 area = 1;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CC0099"/>
                </a:solidFill>
                <a:latin typeface="+mj-lt"/>
              </a:rPr>
              <a:t>double *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pArea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 = &amp;area;</a:t>
            </a:r>
            <a:r>
              <a:rPr lang="en-US" altLang="zh-CN" dirty="0">
                <a:solidFill>
                  <a:srgbClr val="FF33CC"/>
                </a:solidFill>
                <a:latin typeface="+mj-lt"/>
              </a:rPr>
              <a:t> </a:t>
            </a:r>
          </a:p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The white space besides “*” is optional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*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ptr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; 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 *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ptr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; 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* 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ptr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; 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 * </a:t>
            </a: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ptr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One “*” for one pointer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 *ptr1, *ptr2; //two pointers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CC0099"/>
                </a:solidFill>
                <a:latin typeface="+mj-lt"/>
              </a:rPr>
              <a:t>* ptr1, ptr2; // one pointer, one integer</a:t>
            </a:r>
            <a:endParaRPr lang="zh-CN" altLang="en-US" u="sng" dirty="0">
              <a:solidFill>
                <a:srgbClr val="CC0099"/>
              </a:solidFill>
              <a:latin typeface="+mj-lt"/>
            </a:endParaRPr>
          </a:p>
        </p:txBody>
      </p:sp>
      <p:sp>
        <p:nvSpPr>
          <p:cNvPr id="396292" name="Line 4">
            <a:extLst>
              <a:ext uri="{FF2B5EF4-FFF2-40B4-BE49-F238E27FC236}">
                <a16:creationId xmlns:a16="http://schemas.microsoft.com/office/drawing/2014/main" id="{8B9EF2A4-F44F-2908-4CA3-1C532B967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3121025"/>
            <a:ext cx="346075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4" name="Line 6">
            <a:extLst>
              <a:ext uri="{FF2B5EF4-FFF2-40B4-BE49-F238E27FC236}">
                <a16:creationId xmlns:a16="http://schemas.microsoft.com/office/drawing/2014/main" id="{C04CC893-65BB-8ED5-BB5C-350B543F3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9913" y="3160713"/>
            <a:ext cx="460375" cy="306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灯片编号占位符 3">
            <a:extLst>
              <a:ext uri="{FF2B5EF4-FFF2-40B4-BE49-F238E27FC236}">
                <a16:creationId xmlns:a16="http://schemas.microsoft.com/office/drawing/2014/main" id="{98DE3D87-6BB4-3DAA-2A9C-D8ADF5B88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67BF13C-A4C3-C348-B720-AC0DD33D2033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F21C9D-8997-0410-E3E4-CAE1DEDCBFB4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Cautions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>
            <a:extLst>
              <a:ext uri="{FF2B5EF4-FFF2-40B4-BE49-F238E27FC236}">
                <a16:creationId xmlns:a16="http://schemas.microsoft.com/office/drawing/2014/main" id="{043B779F-38EA-9F31-196A-CEABF42F9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5025" cy="5129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Constant Pointer (</a:t>
            </a:r>
            <a:r>
              <a:rPr lang="zh-CN" altLang="en-US" sz="2600" dirty="0">
                <a:latin typeface="Times New Roman" panose="02020603050405020304" pitchFamily="18" charset="0"/>
              </a:rPr>
              <a:t>指针常量）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A pointer whose value can not be changed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double radius = 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double * 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pValue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= &amp;radius;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(*</a:t>
            </a:r>
            <a:r>
              <a:rPr lang="en-US" altLang="zh-CN" sz="2600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pValue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) = 3.0;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600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pValue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++;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Pointer of Constant </a:t>
            </a:r>
            <a:r>
              <a:rPr lang="zh-CN" altLang="en-US" sz="2600" dirty="0">
                <a:latin typeface="Times New Roman" panose="02020603050405020304" pitchFamily="18" charset="0"/>
              </a:rPr>
              <a:t>（常量指针）</a:t>
            </a:r>
            <a:endParaRPr lang="en-US" altLang="zh-CN" sz="26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A pointer that points to a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double radius = 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double * </a:t>
            </a:r>
            <a:r>
              <a:rPr lang="en-US" altLang="zh-CN" sz="2600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pValue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= &amp;radius;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 (*</a:t>
            </a:r>
            <a:r>
              <a:rPr lang="en-US" altLang="zh-CN" sz="2600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pValue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) = 3.0;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600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raidus</a:t>
            </a:r>
            <a:r>
              <a:rPr lang="en-US" altLang="zh-CN" sz="2600" dirty="0">
                <a:solidFill>
                  <a:srgbClr val="CC0099"/>
                </a:solidFill>
                <a:latin typeface="Times New Roman" panose="02020603050405020304" pitchFamily="18" charset="0"/>
              </a:rPr>
              <a:t> = 3.0</a:t>
            </a:r>
          </a:p>
        </p:txBody>
      </p:sp>
      <p:sp>
        <p:nvSpPr>
          <p:cNvPr id="407556" name="Line 4">
            <a:extLst>
              <a:ext uri="{FF2B5EF4-FFF2-40B4-BE49-F238E27FC236}">
                <a16:creationId xmlns:a16="http://schemas.microsoft.com/office/drawing/2014/main" id="{6644EC7C-E07E-7E2B-DE89-52AA0A11C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5564188"/>
            <a:ext cx="346075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57" name="Line 5">
            <a:extLst>
              <a:ext uri="{FF2B5EF4-FFF2-40B4-BE49-F238E27FC236}">
                <a16:creationId xmlns:a16="http://schemas.microsoft.com/office/drawing/2014/main" id="{A99246A9-7B75-E3B9-A68E-D20221BC1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7388" y="5603875"/>
            <a:ext cx="460375" cy="3063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58" name="Line 6">
            <a:extLst>
              <a:ext uri="{FF2B5EF4-FFF2-40B4-BE49-F238E27FC236}">
                <a16:creationId xmlns:a16="http://schemas.microsoft.com/office/drawing/2014/main" id="{2082EC46-F520-7B04-43EC-340E6A4A9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6180138"/>
            <a:ext cx="192087" cy="230187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>
            <a:prstShdw prst="shdw17" dist="17961" dir="2700000">
              <a:srgbClr val="1F7A1F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59" name="Line 7">
            <a:extLst>
              <a:ext uri="{FF2B5EF4-FFF2-40B4-BE49-F238E27FC236}">
                <a16:creationId xmlns:a16="http://schemas.microsoft.com/office/drawing/2014/main" id="{7970415F-13AC-453C-4B44-52A66EDB2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6102350"/>
            <a:ext cx="460375" cy="306388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>
            <a:prstShdw prst="shdw17" dist="17961" dir="2700000">
              <a:srgbClr val="1F7A1F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6372A72-F813-4896-F873-3D5D0B9B7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925" y="3122613"/>
            <a:ext cx="192088" cy="230187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>
            <a:prstShdw prst="shdw17" dist="17961" dir="2700000">
              <a:srgbClr val="1F7A1F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E934CFB-5A34-D403-F33E-89B8E8F5A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8013" y="3044825"/>
            <a:ext cx="460375" cy="306388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>
            <a:prstShdw prst="shdw17" dist="17961" dir="2700000">
              <a:srgbClr val="1F7A1F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A95426C8-CBA6-3012-AB8A-5F93159FD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3476625"/>
            <a:ext cx="346075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9CE23293-A9E8-C1C1-5AC0-98BA3BC14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0450" y="3516313"/>
            <a:ext cx="460375" cy="306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灯片编号占位符 3">
            <a:extLst>
              <a:ext uri="{FF2B5EF4-FFF2-40B4-BE49-F238E27FC236}">
                <a16:creationId xmlns:a16="http://schemas.microsoft.com/office/drawing/2014/main" id="{632CC0AD-DFA6-2FD0-32AF-E2195CB98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BC0F045-E177-8F44-80DD-54B3884B1329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CDD4EE-DA5D-9A44-010B-ED7FA7EEAB8B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Some Special Pointers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7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7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0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B831AB7E-DF78-43A3-01AF-692D9161B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Reference is alias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</a:rPr>
              <a:t>No separate memory, address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</a:rPr>
              <a:t>Bound with the variable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</a:rPr>
              <a:t>Must be initialized</a:t>
            </a:r>
          </a:p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Pointer is variable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</a:rPr>
              <a:t>Memory, address (of itself)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</a:rPr>
              <a:t>Independent of the variable pointed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</a:rPr>
              <a:t>Can be reassigned different values 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075288C0-595F-D5D3-8547-A6F5C2BBF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E8AB089-03F8-344B-B393-89A04E3E8065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74BDAC-D0B4-0EB0-4F43-E0BBEA328090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Pointer vs. Reference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A161D0A4-601F-72A1-B3BB-ED9AB67E5D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74613" y="1317625"/>
            <a:ext cx="5414963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latin typeface="+mj-lt"/>
              </a:rPr>
              <a:t>The name of an array represents the starting address</a:t>
            </a:r>
          </a:p>
          <a:p>
            <a:pPr eaLnBrk="1" hangingPunct="1">
              <a:defRPr/>
            </a:pPr>
            <a:endParaRPr lang="en-US" altLang="zh-CN" sz="2400" dirty="0">
              <a:latin typeface="+mj-lt"/>
            </a:endParaRPr>
          </a:p>
          <a:p>
            <a:pPr eaLnBrk="1" hangingPunct="1">
              <a:defRPr/>
            </a:pPr>
            <a:endParaRPr lang="en-US" altLang="zh-CN" sz="2400" dirty="0">
              <a:latin typeface="+mj-lt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+mj-lt"/>
              </a:rPr>
              <a:t>An array variable is essentially a pointer</a:t>
            </a:r>
          </a:p>
          <a:p>
            <a:pPr eaLnBrk="1" hangingPunct="1">
              <a:defRPr/>
            </a:pPr>
            <a:endParaRPr lang="en-US" altLang="zh-CN" sz="2400" dirty="0">
              <a:latin typeface="+mj-lt"/>
            </a:endParaRPr>
          </a:p>
        </p:txBody>
      </p:sp>
      <p:pic>
        <p:nvPicPr>
          <p:cNvPr id="400388" name="Picture 4">
            <a:extLst>
              <a:ext uri="{FF2B5EF4-FFF2-40B4-BE49-F238E27FC236}">
                <a16:creationId xmlns:a16="http://schemas.microsoft.com/office/drawing/2014/main" id="{63448544-06B8-674F-C996-89FC90B5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778000"/>
            <a:ext cx="1846262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0485" name="Group 101">
            <a:extLst>
              <a:ext uri="{FF2B5EF4-FFF2-40B4-BE49-F238E27FC236}">
                <a16:creationId xmlns:a16="http://schemas.microsoft.com/office/drawing/2014/main" id="{A5A0AFC2-2EE7-A9C9-D486-31A6F37396A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29263" y="1893888"/>
          <a:ext cx="1077912" cy="3459166"/>
        </p:xfrm>
        <a:graphic>
          <a:graphicData uri="http://schemas.openxmlformats.org/drawingml/2006/table">
            <a:tbl>
              <a:tblPr/>
              <a:tblGrid>
                <a:gridCol w="107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Address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0xF5B089A0</a:t>
                      </a: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0xF5B089A1</a:t>
                      </a: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0xF5B089A4</a:t>
                      </a: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0550" name="AutoShape 166">
            <a:extLst>
              <a:ext uri="{FF2B5EF4-FFF2-40B4-BE49-F238E27FC236}">
                <a16:creationId xmlns:a16="http://schemas.microsoft.com/office/drawing/2014/main" id="{07681E48-812E-A13E-A80F-FE86AB17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235200"/>
            <a:ext cx="4032250" cy="498475"/>
          </a:xfrm>
          <a:prstGeom prst="wedgeRoundRectCallout">
            <a:avLst>
              <a:gd name="adj1" fmla="val 64056"/>
              <a:gd name="adj2" fmla="val -34079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“myList” 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itchFamily="2" charset="2"/>
              </a:rPr>
              <a:t>&amp;myList[0]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0577" name="Group 193">
            <a:extLst>
              <a:ext uri="{FF2B5EF4-FFF2-40B4-BE49-F238E27FC236}">
                <a16:creationId xmlns:a16="http://schemas.microsoft.com/office/drawing/2014/main" id="{752F2C29-C818-9F00-8DA8-555D39A394B5}"/>
              </a:ext>
            </a:extLst>
          </p:cNvPr>
          <p:cNvGraphicFramePr>
            <a:graphicFrameLocks noGrp="1"/>
          </p:cNvGraphicFramePr>
          <p:nvPr/>
        </p:nvGraphicFramePr>
        <p:xfrm>
          <a:off x="577850" y="4389438"/>
          <a:ext cx="4608513" cy="38417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myList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myList+1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myList+2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0578" name="AutoShape 194">
            <a:extLst>
              <a:ext uri="{FF2B5EF4-FFF2-40B4-BE49-F238E27FC236}">
                <a16:creationId xmlns:a16="http://schemas.microsoft.com/office/drawing/2014/main" id="{51A2E6CA-0AD3-D057-86C4-C6D58771AC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54113" y="2362200"/>
            <a:ext cx="4375150" cy="2027238"/>
          </a:xfrm>
          <a:prstGeom prst="straightConnector1">
            <a:avLst/>
          </a:prstGeom>
          <a:noFill/>
          <a:ln w="19050">
            <a:solidFill>
              <a:srgbClr val="CC0099"/>
            </a:solidFill>
            <a:round/>
            <a:headEnd/>
            <a:tailEnd type="triangle" w="med" len="med"/>
          </a:ln>
          <a:effectLst>
            <a:prstShdw prst="shdw17" dist="17961" dir="2700000">
              <a:srgbClr val="7A005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579" name="AutoShape 195">
            <a:extLst>
              <a:ext uri="{FF2B5EF4-FFF2-40B4-BE49-F238E27FC236}">
                <a16:creationId xmlns:a16="http://schemas.microsoft.com/office/drawing/2014/main" id="{7C7EDA95-ED62-AFE9-F42A-A1BE444B9D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06638" y="2674938"/>
            <a:ext cx="3222625" cy="1714500"/>
          </a:xfrm>
          <a:prstGeom prst="straightConnector1">
            <a:avLst/>
          </a:prstGeom>
          <a:noFill/>
          <a:ln w="19050">
            <a:solidFill>
              <a:srgbClr val="CC0099"/>
            </a:solidFill>
            <a:round/>
            <a:headEnd/>
            <a:tailEnd type="triangle" w="med" len="med"/>
          </a:ln>
          <a:effectLst>
            <a:prstShdw prst="shdw17" dist="17961" dir="2700000">
              <a:srgbClr val="7A005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580" name="AutoShape 196">
            <a:extLst>
              <a:ext uri="{FF2B5EF4-FFF2-40B4-BE49-F238E27FC236}">
                <a16:creationId xmlns:a16="http://schemas.microsoft.com/office/drawing/2014/main" id="{C144391D-96F4-E7B1-2204-D2CAFBEA45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59163" y="2987675"/>
            <a:ext cx="2070100" cy="1401763"/>
          </a:xfrm>
          <a:prstGeom prst="straightConnector1">
            <a:avLst/>
          </a:prstGeom>
          <a:noFill/>
          <a:ln w="19050">
            <a:solidFill>
              <a:srgbClr val="CC0099"/>
            </a:solidFill>
            <a:round/>
            <a:headEnd/>
            <a:tailEnd type="triangle" w="med" len="med"/>
          </a:ln>
          <a:effectLst>
            <a:prstShdw prst="shdw17" dist="17961" dir="2700000">
              <a:srgbClr val="7A005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62" name="灯片编号占位符 3">
            <a:extLst>
              <a:ext uri="{FF2B5EF4-FFF2-40B4-BE49-F238E27FC236}">
                <a16:creationId xmlns:a16="http://schemas.microsoft.com/office/drawing/2014/main" id="{483E46DC-3E1F-A5A0-7040-997E0FF6FEB6}"/>
              </a:ext>
            </a:extLst>
          </p:cNvPr>
          <p:cNvSpPr>
            <a:spLocks/>
          </p:cNvSpPr>
          <p:nvPr/>
        </p:nvSpPr>
        <p:spPr bwMode="auto">
          <a:xfrm>
            <a:off x="8624888" y="6537325"/>
            <a:ext cx="528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394C8CD1-E2B5-F542-B91F-76A1C9099B2C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 algn="r"/>
              <a:t>16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7315B7-6902-BA3A-1838-6A56AA700BAF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Pointer and Array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0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5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>
            <a:extLst>
              <a:ext uri="{FF2B5EF4-FFF2-40B4-BE49-F238E27FC236}">
                <a16:creationId xmlns:a16="http://schemas.microsoft.com/office/drawing/2014/main" id="{3C80258C-3EC5-F369-8B05-DC5D79C1E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Array variable is different from a pointer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</a:rPr>
              <a:t>Array name is a 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constant</a:t>
            </a:r>
            <a:r>
              <a:rPr lang="en-US" altLang="zh-CN" dirty="0">
                <a:latin typeface="+mj-lt"/>
              </a:rPr>
              <a:t> (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not variable</a:t>
            </a:r>
            <a:r>
              <a:rPr lang="en-US" altLang="zh-CN" dirty="0">
                <a:latin typeface="+mj-lt"/>
              </a:rPr>
              <a:t>) address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>
              <a:solidFill>
                <a:srgbClr val="3333FF"/>
              </a:solidFill>
              <a:latin typeface="+mj-lt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3333FF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3333FF"/>
                </a:solidFill>
                <a:latin typeface="+mj-lt"/>
              </a:rPr>
              <a:t> array[10];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3333FF"/>
                </a:solidFill>
                <a:latin typeface="+mj-lt"/>
              </a:rPr>
              <a:t>int</a:t>
            </a:r>
            <a:r>
              <a:rPr lang="en-US" altLang="zh-CN" dirty="0">
                <a:solidFill>
                  <a:srgbClr val="3333FF"/>
                </a:solidFill>
                <a:latin typeface="+mj-lt"/>
              </a:rPr>
              <a:t>*</a:t>
            </a:r>
            <a:r>
              <a:rPr lang="en-US" altLang="zh-CN" dirty="0" err="1">
                <a:solidFill>
                  <a:srgbClr val="3333FF"/>
                </a:solidFill>
                <a:latin typeface="+mj-lt"/>
              </a:rPr>
              <a:t>ptr</a:t>
            </a:r>
            <a:r>
              <a:rPr lang="en-US" altLang="zh-CN" dirty="0">
                <a:solidFill>
                  <a:srgbClr val="3333FF"/>
                </a:solidFill>
                <a:latin typeface="+mj-lt"/>
              </a:rPr>
              <a:t>=array;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3333FF"/>
                </a:solidFill>
                <a:latin typeface="+mj-lt"/>
              </a:rPr>
              <a:t>for (k=0; k&lt;5; k++){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3333FF"/>
                </a:solidFill>
                <a:latin typeface="+mj-lt"/>
              </a:rPr>
              <a:t>  </a:t>
            </a:r>
            <a:r>
              <a:rPr lang="en-US" altLang="zh-CN" dirty="0" err="1">
                <a:solidFill>
                  <a:srgbClr val="3333FF"/>
                </a:solidFill>
                <a:latin typeface="+mj-lt"/>
              </a:rPr>
              <a:t>cout</a:t>
            </a:r>
            <a:r>
              <a:rPr lang="en-US" altLang="zh-CN" dirty="0">
                <a:solidFill>
                  <a:srgbClr val="3333FF"/>
                </a:solidFill>
                <a:latin typeface="+mj-lt"/>
              </a:rPr>
              <a:t>&lt;&lt; *(</a:t>
            </a:r>
            <a:r>
              <a:rPr lang="en-US" altLang="zh-CN" dirty="0" err="1">
                <a:solidFill>
                  <a:srgbClr val="3333FF"/>
                </a:solidFill>
                <a:latin typeface="+mj-lt"/>
              </a:rPr>
              <a:t>ptr</a:t>
            </a:r>
            <a:r>
              <a:rPr lang="en-US" altLang="zh-CN" dirty="0">
                <a:solidFill>
                  <a:srgbClr val="3333FF"/>
                </a:solidFill>
                <a:latin typeface="+mj-lt"/>
              </a:rPr>
              <a:t>++);	</a:t>
            </a:r>
            <a:endParaRPr lang="en-US" altLang="zh-CN" dirty="0">
              <a:solidFill>
                <a:srgbClr val="3333FF"/>
              </a:solidFill>
              <a:latin typeface="+mj-lt"/>
              <a:sym typeface="Wingdings" panose="05000000000000000000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3333FF"/>
                </a:solidFill>
                <a:latin typeface="+mj-lt"/>
              </a:rPr>
              <a:t>  </a:t>
            </a:r>
            <a:r>
              <a:rPr lang="en-US" altLang="zh-CN" dirty="0" err="1">
                <a:solidFill>
                  <a:srgbClr val="3333FF"/>
                </a:solidFill>
                <a:latin typeface="+mj-lt"/>
              </a:rPr>
              <a:t>cout</a:t>
            </a:r>
            <a:r>
              <a:rPr lang="en-US" altLang="zh-CN" dirty="0">
                <a:solidFill>
                  <a:srgbClr val="3333FF"/>
                </a:solidFill>
                <a:latin typeface="+mj-lt"/>
              </a:rPr>
              <a:t>&lt;&lt; *(array++);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3333FF"/>
                </a:solidFill>
                <a:latin typeface="+mj-lt"/>
              </a:rPr>
              <a:t>}		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ABFA974A-8C3B-478E-9BCD-D0BD84B08828}"/>
              </a:ext>
            </a:extLst>
          </p:cNvPr>
          <p:cNvGrpSpPr>
            <a:grpSpLocks/>
          </p:cNvGrpSpPr>
          <p:nvPr/>
        </p:nvGrpSpPr>
        <p:grpSpPr bwMode="auto">
          <a:xfrm>
            <a:off x="3573463" y="4311650"/>
            <a:ext cx="457200" cy="304800"/>
            <a:chOff x="1680" y="2736"/>
            <a:chExt cx="288" cy="192"/>
          </a:xfrm>
        </p:grpSpPr>
        <p:sp>
          <p:nvSpPr>
            <p:cNvPr id="35849" name="Line 9">
              <a:extLst>
                <a:ext uri="{FF2B5EF4-FFF2-40B4-BE49-F238E27FC236}">
                  <a16:creationId xmlns:a16="http://schemas.microsoft.com/office/drawing/2014/main" id="{440A6442-B51F-8F35-6896-C6B5CB2BA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0" name="Line 10">
              <a:extLst>
                <a:ext uri="{FF2B5EF4-FFF2-40B4-BE49-F238E27FC236}">
                  <a16:creationId xmlns:a16="http://schemas.microsoft.com/office/drawing/2014/main" id="{CF565857-8D42-0B9E-546B-6431978D3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736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CF3868C5-9B2C-9680-AE7F-6A918A5139AC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887913"/>
            <a:ext cx="381000" cy="304800"/>
            <a:chOff x="1680" y="3024"/>
            <a:chExt cx="240" cy="192"/>
          </a:xfrm>
        </p:grpSpPr>
        <p:sp>
          <p:nvSpPr>
            <p:cNvPr id="35847" name="Line 15">
              <a:extLst>
                <a:ext uri="{FF2B5EF4-FFF2-40B4-BE49-F238E27FC236}">
                  <a16:creationId xmlns:a16="http://schemas.microsoft.com/office/drawing/2014/main" id="{32E8F54C-2AAF-66F2-F4BF-1CF5709D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24"/>
              <a:ext cx="19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8" name="Line 16">
              <a:extLst>
                <a:ext uri="{FF2B5EF4-FFF2-40B4-BE49-F238E27FC236}">
                  <a16:creationId xmlns:a16="http://schemas.microsoft.com/office/drawing/2014/main" id="{CF48D84D-DE42-D3EC-6D1C-355989883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024"/>
              <a:ext cx="192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46" name="灯片编号占位符 3">
            <a:extLst>
              <a:ext uri="{FF2B5EF4-FFF2-40B4-BE49-F238E27FC236}">
                <a16:creationId xmlns:a16="http://schemas.microsoft.com/office/drawing/2014/main" id="{DEDE98E8-78E4-1CE4-C0B5-FFBC4056E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002D6C5-6DFD-F744-901F-197C19E3C6D0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92C0560-3352-F1F9-3FD8-822D957BF255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Pointer and Array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2">
            <a:extLst>
              <a:ext uri="{FF2B5EF4-FFF2-40B4-BE49-F238E27FC236}">
                <a16:creationId xmlns:a16="http://schemas.microsoft.com/office/drawing/2014/main" id="{F933F293-298C-7250-6788-51D9C1DB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239838"/>
            <a:ext cx="7488238" cy="4708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  		     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int main( ){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int a[5],i,sum1(0),sum2(0);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cout&lt;&lt;"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个数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:";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for(i=0; i&lt;5; i++)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    cin&gt;&gt;*(a+i);     //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cin&gt;&gt;a[i]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相同。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for(i=0,;i&lt;5;i++)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    sum1+=*(a+i); //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用数组名访问数组元素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for(i=0,;i&lt;5;i++)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    sum2+=a[i]; //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用下标访问数组元素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cout&lt;&lt;"sum1="&lt;&lt;sum1&lt;&lt;endl;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cout&lt;&lt;"sum2="&lt;&lt;sum2&lt;&lt;endl;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B225252-971D-4FAB-7165-FF48181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4449763"/>
            <a:ext cx="2819400" cy="2087562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运行程序：</a:t>
            </a:r>
            <a:endParaRPr lang="zh-CN" altLang="en-US" sz="1800" b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Wingdings 2" pitchFamily="2" charset="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zh-CN" sz="1800" b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Wingdings 2" pitchFamily="2" charset="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输入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5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个数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:3 6 20 45 2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sum1=76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sum2=76</a:t>
            </a:r>
          </a:p>
        </p:txBody>
      </p:sp>
      <p:sp>
        <p:nvSpPr>
          <p:cNvPr id="36869" name="灯片编号占位符 3">
            <a:extLst>
              <a:ext uri="{FF2B5EF4-FFF2-40B4-BE49-F238E27FC236}">
                <a16:creationId xmlns:a16="http://schemas.microsoft.com/office/drawing/2014/main" id="{044324A2-0095-8C49-0ACA-E9F5C61F7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0DB286B-4B93-804E-AA38-BD4067347BB0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8547E71-E32F-F722-5E3A-26FC0FF7CDC5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Pointer and Array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167C1B47-F4EC-F664-A7A6-797E50A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219200"/>
            <a:ext cx="3352800" cy="2376488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zh-CN" sz="1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程序执行结果：</a:t>
            </a:r>
            <a:r>
              <a:rPr lang="zh-CN" altLang="zh-CN" sz="1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</a:t>
            </a:r>
            <a:endParaRPr lang="zh-CN" altLang="en-US" sz="1800" b="1">
              <a:latin typeface="Arial" panose="020B0604020202020204" pitchFamily="34" charset="0"/>
              <a:ea typeface="宋体" panose="02010600030101010101" pitchFamily="2" charset="-122"/>
              <a:sym typeface="Wingdings 2" pitchFamily="2" charset="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10  20  30  40  50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10  20  30  40  50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10  20  30  40  50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10  20  30  40  50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40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3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 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50349A59-15E9-61D4-7DE6-B456DEC8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86200"/>
            <a:ext cx="3384550" cy="24003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该例进一步说明了数组与指针的关系。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执行结果中最后的３为</a:t>
            </a: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p-a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两地址相减结果为ｐ指针与ａ数组首地址之间元素的个数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而不一定是实际地址的数值差。</a:t>
            </a:r>
          </a:p>
        </p:txBody>
      </p:sp>
      <p:sp>
        <p:nvSpPr>
          <p:cNvPr id="37893" name="矩形 2">
            <a:extLst>
              <a:ext uri="{FF2B5EF4-FFF2-40B4-BE49-F238E27FC236}">
                <a16:creationId xmlns:a16="http://schemas.microsoft.com/office/drawing/2014/main" id="{08BE4E98-8BE6-342E-957B-83154D96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5850"/>
            <a:ext cx="6991350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 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 		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int a[5]={10,20,30,40,50};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int *p=a;      //</a:t>
            </a:r>
            <a:r>
              <a:rPr lang="zh-CN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等价于*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p=&amp;a[0];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for(int i=0; i&lt;5; i++)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cout&lt;&lt;a[i]&lt;&lt;"  ";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cout&lt;&lt;endl;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for(i=0; i&lt;5; i++)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cout&lt;&lt;*(a+i)&lt;&lt;"  ";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cout&lt;&lt;endl;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for(i=0; i&lt;5; i++)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cout&lt;&lt;*(p+i)&lt;&lt;"  ";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cout&lt;&lt;endl;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for(i=0; i&lt;5; i++)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cout&lt;&lt;p[i]&lt;&lt;"  ";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cout&lt;&lt;endl;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p=a+3;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cout&lt;&lt;*p&lt;&lt;endl;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cout&lt;&lt;p-a&lt;&lt;endl;</a:t>
            </a:r>
          </a:p>
          <a:p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4" name="灯片编号占位符 3">
            <a:extLst>
              <a:ext uri="{FF2B5EF4-FFF2-40B4-BE49-F238E27FC236}">
                <a16:creationId xmlns:a16="http://schemas.microsoft.com/office/drawing/2014/main" id="{621DF764-B434-9D71-36EC-234BD101D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29FE380-687C-D142-88D8-7BC09F859B99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6C18CC4-6258-65DD-FACB-875C668FDF4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Pointer and Array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1CBD3BB-9FA3-1CF6-FDA4-9762CF2BA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0335" y="560527"/>
            <a:ext cx="7391400" cy="487363"/>
          </a:xfrm>
        </p:spPr>
        <p:txBody>
          <a:bodyPr/>
          <a:lstStyle/>
          <a:p>
            <a:r>
              <a:rPr lang="en-US" altLang="zh-CN" dirty="0"/>
              <a:t>Pointer Basics</a:t>
            </a:r>
            <a:endParaRPr lang="zh-CN" altLang="en-US" dirty="0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5F8872D7-A9AC-26A5-21E1-4F45C1B9B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45362B2-2F7A-9A4E-BD05-7B785A2D6286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CD35E3-A299-FF6F-4BD2-DE3366A9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4" y="1543726"/>
            <a:ext cx="4344988" cy="5359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Memory space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/>
              <a:t>A “continuous” space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/>
              <a:t>Three regions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Memory address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/>
              <a:t>Each memory unit has an address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/>
              <a:t>Variable address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/>
              <a:t>The initial address of the memory allocated for the variable</a:t>
            </a:r>
            <a:endParaRPr lang="en-US" altLang="zh-CN" sz="2000" kern="0" dirty="0">
              <a:solidFill>
                <a:srgbClr val="FF3399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CC0099"/>
                </a:solidFill>
              </a:rPr>
              <a:t>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kern="0" dirty="0">
              <a:solidFill>
                <a:srgbClr val="CC0099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CC0099"/>
                </a:solidFill>
              </a:rPr>
              <a:t>     </a:t>
            </a:r>
            <a:r>
              <a:rPr lang="en-US" altLang="zh-CN" sz="2000" kern="0" dirty="0" err="1">
                <a:solidFill>
                  <a:srgbClr val="CC0099"/>
                </a:solidFill>
              </a:rPr>
              <a:t>int</a:t>
            </a:r>
            <a:r>
              <a:rPr lang="en-US" altLang="zh-CN" sz="2000" kern="0" dirty="0">
                <a:solidFill>
                  <a:srgbClr val="CC0099"/>
                </a:solidFill>
              </a:rPr>
              <a:t> </a:t>
            </a:r>
            <a:r>
              <a:rPr lang="en-US" altLang="zh-CN" sz="2000" kern="0" dirty="0" err="1">
                <a:solidFill>
                  <a:srgbClr val="CC0099"/>
                </a:solidFill>
              </a:rPr>
              <a:t>i</a:t>
            </a:r>
            <a:r>
              <a:rPr lang="en-US" altLang="zh-CN" sz="2000" kern="0" dirty="0">
                <a:solidFill>
                  <a:srgbClr val="CC0099"/>
                </a:solidFill>
              </a:rPr>
              <a:t>=0;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7372FED7-CFB5-ED47-17EB-BE6990EB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034" y="1738988"/>
            <a:ext cx="3533775" cy="720725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Code Region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A61E4C37-4B6A-4833-4849-CF239A71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034" y="2443838"/>
            <a:ext cx="3533775" cy="119062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Static Region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(Static variables, global variables, ...)</a:t>
            </a: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CDFBCCAF-23FF-655D-5C41-758D5B0A6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034" y="3634463"/>
            <a:ext cx="3533775" cy="2535238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Dynamic Region</a:t>
            </a:r>
          </a:p>
          <a:p>
            <a:pPr eaLnBrk="1" hangingPunct="1"/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local variables, parameters, ...)</a:t>
            </a:r>
            <a:r>
              <a:rPr kumimoji="1" lang="en-US" altLang="zh-CN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1" lang="en-US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D78FC4AA-A517-EB8D-188D-66E1CC57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847" y="1117601"/>
            <a:ext cx="306863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Memory Space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763D9067-7DAF-A19B-84F4-04BBD773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122" y="4594901"/>
            <a:ext cx="3073400" cy="6905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Heap</a:t>
            </a:r>
          </a:p>
          <a:p>
            <a:pPr eaLnBrk="1" hangingPunct="1"/>
            <a:r>
              <a:rPr kumimoji="1"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( used by programmer)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37ABD879-24A9-4964-3E9B-BF9FF135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122" y="5287051"/>
            <a:ext cx="3073400" cy="69056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Stack</a:t>
            </a:r>
          </a:p>
          <a:p>
            <a:pPr eaLnBrk="1" hangingPunct="1"/>
            <a:r>
              <a:rPr kumimoji="1"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(used by system)</a:t>
            </a:r>
          </a:p>
        </p:txBody>
      </p:sp>
      <p:graphicFrame>
        <p:nvGraphicFramePr>
          <p:cNvPr id="14" name="Group 118">
            <a:extLst>
              <a:ext uri="{FF2B5EF4-FFF2-40B4-BE49-F238E27FC236}">
                <a16:creationId xmlns:a16="http://schemas.microsoft.com/office/drawing/2014/main" id="{3D0D9BF5-011E-D960-3362-99CE3498B163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82966206"/>
              </p:ext>
            </p:extLst>
          </p:nvPr>
        </p:nvGraphicFramePr>
        <p:xfrm>
          <a:off x="4300097" y="1483401"/>
          <a:ext cx="1152525" cy="4878391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0xF5B089A0</a:t>
                      </a: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0xF5C08A75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0xF5D18995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0xF5E20000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" name="Line 110">
            <a:extLst>
              <a:ext uri="{FF2B5EF4-FFF2-40B4-BE49-F238E27FC236}">
                <a16:creationId xmlns:a16="http://schemas.microsoft.com/office/drawing/2014/main" id="{B4CF3214-07B3-59B9-5D4B-3364976949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3334" y="4693326"/>
            <a:ext cx="2151063" cy="1344612"/>
          </a:xfrm>
          <a:prstGeom prst="line">
            <a:avLst/>
          </a:prstGeom>
          <a:noFill/>
          <a:ln w="5715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矩形 4">
            <a:extLst>
              <a:ext uri="{FF2B5EF4-FFF2-40B4-BE49-F238E27FC236}">
                <a16:creationId xmlns:a16="http://schemas.microsoft.com/office/drawing/2014/main" id="{CA7D4E08-A121-788D-2586-E4D7BFC8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1109663"/>
            <a:ext cx="5915026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int x[4] = {10,20,30,40};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int *p = x;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cout&lt;&lt;*++p&lt;&lt;endl;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cout&lt;&lt;*p++&lt;&lt;endl;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cout&lt;&lt;++*p&lt;&lt;endl;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cout&lt;&lt;(*p)++&lt;&lt;endl;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cout&lt;&lt;*p&lt;&lt;endl;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6" name="矩形 5">
            <a:extLst>
              <a:ext uri="{FF2B5EF4-FFF2-40B4-BE49-F238E27FC236}">
                <a16:creationId xmlns:a16="http://schemas.microsoft.com/office/drawing/2014/main" id="{31354794-BD7E-B5C7-3D83-8D5D6866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239838"/>
            <a:ext cx="218916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20</a:t>
            </a:r>
          </a:p>
          <a:p>
            <a:r>
              <a:rPr lang="zh-CN" altLang="en-US"/>
              <a:t>20</a:t>
            </a:r>
          </a:p>
          <a:p>
            <a:r>
              <a:rPr lang="zh-CN" altLang="en-US"/>
              <a:t>31</a:t>
            </a:r>
          </a:p>
          <a:p>
            <a:r>
              <a:rPr lang="zh-CN" altLang="en-US"/>
              <a:t>31</a:t>
            </a:r>
          </a:p>
          <a:p>
            <a:r>
              <a:rPr lang="zh-CN" altLang="en-US"/>
              <a:t>32</a:t>
            </a:r>
          </a:p>
        </p:txBody>
      </p:sp>
      <p:sp>
        <p:nvSpPr>
          <p:cNvPr id="38917" name="灯片编号占位符 3">
            <a:extLst>
              <a:ext uri="{FF2B5EF4-FFF2-40B4-BE49-F238E27FC236}">
                <a16:creationId xmlns:a16="http://schemas.microsoft.com/office/drawing/2014/main" id="{05AFFF89-E7C3-C24E-E7CD-7C25D56FA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4A506C0-D4A7-974C-8F92-0513A0F90959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8" name="Picture 6">
            <a:extLst>
              <a:ext uri="{FF2B5EF4-FFF2-40B4-BE49-F238E27FC236}">
                <a16:creationId xmlns:a16="http://schemas.microsoft.com/office/drawing/2014/main" id="{7E8F0B1E-740A-829B-74B8-DC0AD97E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3894138"/>
            <a:ext cx="3495675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01F8B"/>
                  </a:outerShdw>
                </a:effectLst>
              </a14:hiddenEffects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C0A02F3-58BA-D48A-4EF7-0AEC3F5AC05D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Pointer and Array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9F26F005-603C-218B-5EDC-A786D458A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361EDCB-4C1F-094F-9433-913AE006D47B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96F071-EBBE-4B2E-9FB9-8821BDF3F594}"/>
              </a:ext>
            </a:extLst>
          </p:cNvPr>
          <p:cNvSpPr txBox="1"/>
          <p:nvPr/>
        </p:nvSpPr>
        <p:spPr>
          <a:xfrm>
            <a:off x="-75004" y="1059875"/>
            <a:ext cx="472381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double getAverage(int arr[], int size);</a:t>
            </a:r>
          </a:p>
          <a:p>
            <a:r>
              <a:rPr lang="zh-CN" altLang="en-US" dirty="0"/>
              <a:t>int main 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int balance[5] = {1000, 2, 3, 17, 50};</a:t>
            </a:r>
          </a:p>
          <a:p>
            <a:r>
              <a:rPr lang="zh-CN" altLang="en-US" dirty="0"/>
              <a:t>   double avg;</a:t>
            </a:r>
          </a:p>
          <a:p>
            <a:endParaRPr lang="zh-CN" altLang="en-US" dirty="0"/>
          </a:p>
          <a:p>
            <a:r>
              <a:rPr lang="zh-CN" altLang="en-US" dirty="0"/>
              <a:t>   cout &lt;&lt; &amp;balance &lt;&lt; endl;</a:t>
            </a:r>
          </a:p>
          <a:p>
            <a:r>
              <a:rPr lang="zh-CN" altLang="en-US" dirty="0"/>
              <a:t>   cout &lt;&lt; &amp;balance[1]&lt;&lt; endl;</a:t>
            </a:r>
          </a:p>
          <a:p>
            <a:r>
              <a:rPr lang="zh-CN" altLang="en-US" dirty="0"/>
              <a:t>   avg = getAverage( balance, 5 ) ;</a:t>
            </a:r>
          </a:p>
          <a:p>
            <a:endParaRPr lang="zh-CN" altLang="en-US" dirty="0"/>
          </a:p>
          <a:p>
            <a:r>
              <a:rPr lang="zh-CN" altLang="en-US" dirty="0"/>
              <a:t>   cout &lt;&lt; "平均值是：" &lt;&lt; avg &lt;&lt; endl;</a:t>
            </a:r>
          </a:p>
          <a:p>
            <a:endParaRPr lang="zh-CN" altLang="en-US" dirty="0"/>
          </a:p>
          <a:p>
            <a:r>
              <a:rPr lang="zh-CN" altLang="en-US" dirty="0"/>
              <a:t>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557578-9109-4AAF-8B6C-40DFC7F74B79}"/>
              </a:ext>
            </a:extLst>
          </p:cNvPr>
          <p:cNvSpPr txBox="1"/>
          <p:nvPr/>
        </p:nvSpPr>
        <p:spPr>
          <a:xfrm>
            <a:off x="4869180" y="1047903"/>
            <a:ext cx="42843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double getAverage(int arr[], int size){</a:t>
            </a:r>
          </a:p>
          <a:p>
            <a:r>
              <a:rPr lang="zh-CN" altLang="en-US"/>
              <a:t>  int    i, sum = 0;</a:t>
            </a:r>
          </a:p>
          <a:p>
            <a:r>
              <a:rPr lang="zh-CN" altLang="en-US"/>
              <a:t>  double avg;</a:t>
            </a:r>
          </a:p>
          <a:p>
            <a:endParaRPr lang="zh-CN" altLang="en-US"/>
          </a:p>
          <a:p>
            <a:r>
              <a:rPr lang="zh-CN" altLang="en-US"/>
              <a:t>  for (i = 0; i &lt; size; ++i)  {</a:t>
            </a:r>
          </a:p>
          <a:p>
            <a:r>
              <a:rPr lang="zh-CN" altLang="en-US"/>
              <a:t>    sum += arr[i];    }</a:t>
            </a:r>
          </a:p>
          <a:p>
            <a:endParaRPr lang="zh-CN" altLang="en-US"/>
          </a:p>
          <a:p>
            <a:r>
              <a:rPr lang="zh-CN" altLang="en-US"/>
              <a:t>  avg = double(sum) / size;</a:t>
            </a:r>
          </a:p>
          <a:p>
            <a:endParaRPr lang="zh-CN" altLang="en-US"/>
          </a:p>
          <a:p>
            <a:r>
              <a:rPr lang="zh-CN" altLang="en-US"/>
              <a:t>  cout &lt;&lt; &amp;arr &lt;&lt; endl;</a:t>
            </a:r>
          </a:p>
          <a:p>
            <a:r>
              <a:rPr lang="zh-CN" altLang="en-US"/>
              <a:t>  cout &lt;&lt; &amp;arr[0] &lt;&lt; endl;</a:t>
            </a:r>
          </a:p>
          <a:p>
            <a:r>
              <a:rPr lang="zh-CN" altLang="en-US"/>
              <a:t>  cout &lt;&lt; &amp;arr[1] &lt;&lt; endl;</a:t>
            </a:r>
          </a:p>
          <a:p>
            <a:endParaRPr lang="zh-CN" altLang="en-US"/>
          </a:p>
          <a:p>
            <a:r>
              <a:rPr lang="zh-CN" altLang="en-US"/>
              <a:t>  return avg;</a:t>
            </a:r>
          </a:p>
          <a:p>
            <a:r>
              <a:rPr lang="zh-CN" altLang="en-US"/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FB4998-B7EE-4652-8700-9F5381A6AD65}"/>
              </a:ext>
            </a:extLst>
          </p:cNvPr>
          <p:cNvSpPr txBox="1"/>
          <p:nvPr/>
        </p:nvSpPr>
        <p:spPr>
          <a:xfrm>
            <a:off x="3650280" y="1739180"/>
            <a:ext cx="576074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0x61fe00</a:t>
            </a:r>
          </a:p>
          <a:p>
            <a:r>
              <a:rPr lang="zh-CN" altLang="en-US" dirty="0"/>
              <a:t>0x61fe04</a:t>
            </a:r>
          </a:p>
          <a:p>
            <a:r>
              <a:rPr lang="zh-CN" altLang="en-US" dirty="0"/>
              <a:t>0x61fde0</a:t>
            </a:r>
          </a:p>
          <a:p>
            <a:r>
              <a:rPr lang="zh-CN" altLang="en-US" dirty="0"/>
              <a:t>0x61fe00</a:t>
            </a:r>
          </a:p>
          <a:p>
            <a:r>
              <a:rPr lang="zh-CN" altLang="en-US" dirty="0"/>
              <a:t>0x61fe04</a:t>
            </a:r>
          </a:p>
          <a:p>
            <a:r>
              <a:rPr lang="zh-CN" altLang="en-US" dirty="0"/>
              <a:t>平均值是：214.4</a:t>
            </a:r>
          </a:p>
          <a:p>
            <a:endParaRPr lang="zh-CN" altLang="en-US" dirty="0"/>
          </a:p>
          <a:p>
            <a:r>
              <a:rPr lang="zh-CN" altLang="en-US" dirty="0"/>
              <a:t>Process returned 0 (0x0)   execution time : 0.019 s</a:t>
            </a:r>
          </a:p>
          <a:p>
            <a:r>
              <a:rPr lang="zh-CN" altLang="en-US" dirty="0"/>
              <a:t>Press any key to continue.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6744F5-157B-C85B-F29B-E0FA93E2DBE5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Passing Arrays to Functions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24784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0D09A859-CC79-878A-DDB2-C6E453912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1662113"/>
          <a:ext cx="8335962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4216400" imgH="3041650" progId="Paint.Picture">
                  <p:embed/>
                </p:oleObj>
              </mc:Choice>
              <mc:Fallback>
                <p:oleObj name="位图图像" r:id="rId3" imgW="4216400" imgH="3041650" progId="Paint.Picture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0D09A859-CC79-878A-DDB2-C6E453912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662113"/>
                        <a:ext cx="8335962" cy="507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>
            <a:extLst>
              <a:ext uri="{FF2B5EF4-FFF2-40B4-BE49-F238E27FC236}">
                <a16:creationId xmlns:a16="http://schemas.microsoft.com/office/drawing/2014/main" id="{C093A2CF-51C2-2E75-2F99-88C594AFE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58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3200">
              <a:latin typeface="CommercialScript BT"/>
            </a:endParaRP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37B715D6-084A-38D9-2587-A97796F9A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123950"/>
            <a:ext cx="91805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  <a:buClr>
                <a:srgbClr val="FF6699"/>
              </a:buClr>
              <a:buSzPct val="185000"/>
              <a:buFontTx/>
              <a:buChar char="•"/>
            </a:pPr>
            <a:r>
              <a:rPr kumimoji="1" lang="zh-CN" altLang="en-US" b="1"/>
              <a:t>二维数组</a:t>
            </a:r>
            <a:r>
              <a:rPr kumimoji="1" lang="en-US" altLang="zh-CN" b="1"/>
              <a:t>:  </a:t>
            </a:r>
            <a:r>
              <a:rPr kumimoji="1" lang="zh-CN" altLang="en-US" b="1"/>
              <a:t>可以看作一维数组的数组，即元素为数组的数组，</a:t>
            </a:r>
            <a:endParaRPr lang="zh-CN" altLang="en-US" sz="3200">
              <a:latin typeface="CommercialScript BT"/>
            </a:endParaRP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A212457-9306-72A1-D504-3196D021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0387"/>
            <a:ext cx="7862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多维数组与指针</a:t>
            </a:r>
            <a:r>
              <a:rPr kumimoji="1"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46086" name="灯片编号占位符 3">
            <a:extLst>
              <a:ext uri="{FF2B5EF4-FFF2-40B4-BE49-F238E27FC236}">
                <a16:creationId xmlns:a16="http://schemas.microsoft.com/office/drawing/2014/main" id="{75AD379D-C507-A6B1-510B-4B6FC3002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526BE87-CBC6-D54A-A810-93753414CC35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2E0FED05-18F1-7858-DF5A-520CEC78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118100"/>
            <a:ext cx="2295525" cy="1700213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程序执行结果：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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１  １  １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５  ５  ５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10  10  10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sym typeface="Wingdings 2" pitchFamily="2" charset="2"/>
              </a:rPr>
              <a:t>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D63D134E-3E66-C8E8-E4C5-2D2003D7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5160963"/>
            <a:ext cx="2736850" cy="14462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accent1"/>
                </a:solidFill>
                <a:latin typeface="CommercialScript BT"/>
                <a:ea typeface="黑体" panose="02010609060101010101" pitchFamily="49" charset="-122"/>
              </a:rPr>
              <a:t>在程序设计中既可以用下标法引用数组元素，也可以用指针（地址）法引用数组元素。</a:t>
            </a:r>
            <a:r>
              <a:rPr lang="zh-CN" altLang="en-US" sz="2800">
                <a:latin typeface="CommercialScript B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7109" name="矩形 1">
            <a:extLst>
              <a:ext uri="{FF2B5EF4-FFF2-40B4-BE49-F238E27FC236}">
                <a16:creationId xmlns:a16="http://schemas.microsoft.com/office/drawing/2014/main" id="{BA1625EB-D52F-5318-57D7-E9CD65BB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093788"/>
            <a:ext cx="76819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	         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main()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int  a[3][4]={{1, 2, 3, 4,},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{5, 6, 7, 8},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{9, 10, 11, 12}};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cout&lt;&lt;*(*a+0) &lt;&lt; *a[0]&lt;&lt;a[0][0]&lt;&lt;endl;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cout&lt;&lt;*(*(a+1)+0)&lt;&lt;*(a[1]+0)&lt;&lt;a[1][0]&lt;&lt;endl；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cout&lt;&lt;*(*(a+2)+1)&lt;&lt;*(a[2]+1)&lt;&lt;a[2][1]&lt;&lt;endl;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7110" name="灯片编号占位符 3">
            <a:extLst>
              <a:ext uri="{FF2B5EF4-FFF2-40B4-BE49-F238E27FC236}">
                <a16:creationId xmlns:a16="http://schemas.microsoft.com/office/drawing/2014/main" id="{360734E4-71FF-A306-5EA1-9FB8A6522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F7B846D-699B-F842-AB28-5EC51A5D48DD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DFC37D2-E2F9-7E3F-6746-6650B6AD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0387"/>
            <a:ext cx="7862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 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使用指针法访问二维数组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矩形 1">
            <a:extLst>
              <a:ext uri="{FF2B5EF4-FFF2-40B4-BE49-F238E27FC236}">
                <a16:creationId xmlns:a16="http://schemas.microsoft.com/office/drawing/2014/main" id="{13E4E4F3-3F6F-AC9F-C317-254FB1B2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163638"/>
            <a:ext cx="6643687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a[3][4]={{1, 2, 3, 4,},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{5, 6, 7, 8},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{9, 10, 11, 12}};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(*p)[4] = a;//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数组指针，与之对应，还有指针数组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=0;i&lt;3;i++){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for(int j=0;j&lt;3;j++){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&lt;&lt;*(*(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)+j)&lt;&lt;" ";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=0;i&lt;3;i++){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for(int j=0;j&lt;3;j++){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&lt;&lt;p[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][j]&lt;&lt;" ";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73F4A81C-DA4E-D24E-2A21-B5AC7AE69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697A3CD-16C8-B645-8B5D-C8698DCB176E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E34582-9B0C-E400-0C73-02F092D8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0387"/>
            <a:ext cx="7862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 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使用指针法访问二维数组 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78F7A-EB61-D4DA-C6DE-9BD293E2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Pointer: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the variable to hold memory addresses as its value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3A880AC-84E7-9E48-E514-545EA6215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3403600"/>
            <a:ext cx="13716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30</a:t>
            </a: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2A743555-6039-EFB6-A276-F1EC95F9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4546600"/>
            <a:ext cx="1397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</a:rPr>
              <a:t>30606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4B928FF-5673-6CC7-DC46-6D01B6E2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4559300"/>
            <a:ext cx="500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ptr</a:t>
            </a: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D6451B91-1B40-A7B8-22B4-621BC933460B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3049588"/>
            <a:ext cx="1371600" cy="2286000"/>
            <a:chOff x="4635" y="1765"/>
            <a:chExt cx="864" cy="1440"/>
          </a:xfrm>
        </p:grpSpPr>
        <p:sp>
          <p:nvSpPr>
            <p:cNvPr id="19475" name="Text Box 6">
              <a:extLst>
                <a:ext uri="{FF2B5EF4-FFF2-40B4-BE49-F238E27FC236}">
                  <a16:creationId xmlns:a16="http://schemas.microsoft.com/office/drawing/2014/main" id="{2273B7AE-098E-D81A-9B20-2476018F8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2228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ea typeface="宋体" panose="02010600030101010101" pitchFamily="2" charset="-122"/>
                </a:rPr>
                <a:t>……</a:t>
              </a:r>
              <a:endParaRPr kumimoji="1"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Line 10">
              <a:extLst>
                <a:ext uri="{FF2B5EF4-FFF2-40B4-BE49-F238E27FC236}">
                  <a16:creationId xmlns:a16="http://schemas.microsoft.com/office/drawing/2014/main" id="{64BA0029-B50E-B624-18C6-64E7E6D54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1765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7" name="Line 11">
              <a:extLst>
                <a:ext uri="{FF2B5EF4-FFF2-40B4-BE49-F238E27FC236}">
                  <a16:creationId xmlns:a16="http://schemas.microsoft.com/office/drawing/2014/main" id="{40D9F589-EEFA-5AF4-E311-AE5A60BDE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9" y="1765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Text Box 12">
            <a:extLst>
              <a:ext uri="{FF2B5EF4-FFF2-40B4-BE49-F238E27FC236}">
                <a16:creationId xmlns:a16="http://schemas.microsoft.com/office/drawing/2014/main" id="{4605EDF9-6E03-F030-B8AE-2ECF23BB6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2946400"/>
            <a:ext cx="91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kumimoji="1" lang="zh-CN" altLang="en-US" sz="2000">
              <a:solidFill>
                <a:srgbClr val="8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30606</a:t>
            </a:r>
          </a:p>
          <a:p>
            <a:pPr algn="r" eaLnBrk="1" hangingPunct="1">
              <a:spcBef>
                <a:spcPct val="50000"/>
              </a:spcBef>
            </a:pPr>
            <a:endParaRPr kumimoji="1"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kumimoji="1"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    32820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55CE9A32-D020-42B6-EB19-7519ACEC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752850"/>
            <a:ext cx="2573338" cy="614363"/>
          </a:xfrm>
          <a:prstGeom prst="wedgeRectCallout">
            <a:avLst>
              <a:gd name="adj1" fmla="val 51296"/>
              <a:gd name="adj2" fmla="val 124162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Pointer</a:t>
            </a:r>
            <a:r>
              <a:rPr kumimoji="1" lang="en-US" altLang="zh-CN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 name</a:t>
            </a:r>
            <a:endParaRPr kumimoji="1" lang="zh-CN" altLang="en-US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5641CBA0-8D5C-AA86-9F68-8C4A649A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5327650"/>
            <a:ext cx="2457450" cy="614363"/>
          </a:xfrm>
          <a:prstGeom prst="wedgeRectCallout">
            <a:avLst>
              <a:gd name="adj1" fmla="val 86241"/>
              <a:gd name="adj2" fmla="val -124417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Pointer</a:t>
            </a:r>
            <a:r>
              <a:rPr kumimoji="1" lang="en-US" altLang="zh-CN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 addr.</a:t>
            </a:r>
            <a:endParaRPr kumimoji="1" lang="zh-CN" altLang="en-US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id="{66167DEE-EF9A-EAF7-5131-0A50B575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6249988"/>
            <a:ext cx="2457450" cy="614362"/>
          </a:xfrm>
          <a:prstGeom prst="wedgeRectCallout">
            <a:avLst>
              <a:gd name="adj1" fmla="val 41083"/>
              <a:gd name="adj2" fmla="val -278940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Pointer</a:t>
            </a:r>
            <a:r>
              <a:rPr kumimoji="1" lang="en-US" altLang="zh-CN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 value</a:t>
            </a:r>
            <a:endParaRPr kumimoji="1" lang="zh-CN" altLang="en-US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3941CBFE-44F6-8D83-ED2B-617BF4B62655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3556000"/>
            <a:ext cx="1774825" cy="927100"/>
            <a:chOff x="3915" y="2084"/>
            <a:chExt cx="1118" cy="584"/>
          </a:xfrm>
        </p:grpSpPr>
        <p:sp>
          <p:nvSpPr>
            <p:cNvPr id="19471" name="Line 13">
              <a:extLst>
                <a:ext uri="{FF2B5EF4-FFF2-40B4-BE49-F238E27FC236}">
                  <a16:creationId xmlns:a16="http://schemas.microsoft.com/office/drawing/2014/main" id="{65BE5942-4361-F0C5-E1AF-ECE3A1F18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0" y="2547"/>
              <a:ext cx="11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" name="Line 14">
              <a:extLst>
                <a:ext uri="{FF2B5EF4-FFF2-40B4-BE49-F238E27FC236}">
                  <a16:creationId xmlns:a16="http://schemas.microsoft.com/office/drawing/2014/main" id="{A4F77F4A-DA53-F2C8-DD9A-91A4342C8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5" y="2084"/>
              <a:ext cx="5" cy="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Line 15">
              <a:extLst>
                <a:ext uri="{FF2B5EF4-FFF2-40B4-BE49-F238E27FC236}">
                  <a16:creationId xmlns:a16="http://schemas.microsoft.com/office/drawing/2014/main" id="{ADE654D7-2CE7-EB16-DA81-F6F2FB086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2084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4" name="Line 20">
              <a:extLst>
                <a:ext uri="{FF2B5EF4-FFF2-40B4-BE49-F238E27FC236}">
                  <a16:creationId xmlns:a16="http://schemas.microsoft.com/office/drawing/2014/main" id="{95DBF247-BD8D-369A-38E1-DE4620E1D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3" y="2571"/>
              <a:ext cx="0" cy="9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AutoShape 25">
            <a:extLst>
              <a:ext uri="{FF2B5EF4-FFF2-40B4-BE49-F238E27FC236}">
                <a16:creationId xmlns:a16="http://schemas.microsoft.com/office/drawing/2014/main" id="{20A5ED80-C869-9711-19B2-0FC4EC3A7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2332038"/>
            <a:ext cx="2457450" cy="500062"/>
          </a:xfrm>
          <a:prstGeom prst="wedgeRectCallout">
            <a:avLst>
              <a:gd name="adj1" fmla="val 24032"/>
              <a:gd name="adj2" fmla="val 186824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Value Pointed</a:t>
            </a:r>
            <a:endParaRPr kumimoji="1" lang="zh-CN" altLang="en-US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70" name="灯片编号占位符 3">
            <a:extLst>
              <a:ext uri="{FF2B5EF4-FFF2-40B4-BE49-F238E27FC236}">
                <a16:creationId xmlns:a16="http://schemas.microsoft.com/office/drawing/2014/main" id="{58A0C23E-3A07-EA07-91EF-A8EE98D2C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A4AB413-DDEF-E34E-8469-E1F14A6FA2C5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1C3493-7B36-DEC8-9462-25A615DECEA4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What’s a Pointer?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3" grpId="0" animBg="1"/>
      <p:bldP spid="14" grpId="0" animBg="1"/>
      <p:bldP spid="1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D128E92B-D81E-4F82-3F31-4C4AB256E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B7E6712-DBE3-8948-A43A-D20656B9C921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CC206B-D3EA-77CE-80A9-2B6BDCA10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01038" cy="3708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/>
              <a:t>Pointer is a composite data type </a:t>
            </a:r>
          </a:p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/>
              <a:t>Syntax:</a:t>
            </a:r>
          </a:p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400" kern="0" dirty="0"/>
          </a:p>
          <a:p>
            <a:pPr marL="0" indent="0" eaLnBrk="1" hangingPunct="1"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3333CC"/>
                </a:solidFill>
              </a:rPr>
              <a:t>           </a:t>
            </a:r>
            <a:r>
              <a:rPr lang="en-US" altLang="zh-CN" sz="2400" kern="0" dirty="0" err="1">
                <a:solidFill>
                  <a:srgbClr val="3333CC"/>
                </a:solidFill>
              </a:rPr>
              <a:t>dataType</a:t>
            </a:r>
            <a:r>
              <a:rPr lang="en-US" altLang="zh-CN" sz="2400" kern="0" dirty="0">
                <a:solidFill>
                  <a:srgbClr val="3333CC"/>
                </a:solidFill>
              </a:rPr>
              <a:t> * </a:t>
            </a:r>
            <a:r>
              <a:rPr lang="en-US" altLang="zh-CN" sz="2400" kern="0" dirty="0" err="1">
                <a:solidFill>
                  <a:srgbClr val="3333CC"/>
                </a:solidFill>
              </a:rPr>
              <a:t>pointerName</a:t>
            </a:r>
            <a:r>
              <a:rPr lang="en-US" altLang="zh-CN" sz="2400" kern="0" dirty="0">
                <a:solidFill>
                  <a:srgbClr val="3333CC"/>
                </a:solidFill>
              </a:rPr>
              <a:t>;</a:t>
            </a:r>
          </a:p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400" kern="0" dirty="0"/>
          </a:p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400" kern="0" dirty="0"/>
          </a:p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400" kern="0" dirty="0"/>
          </a:p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/>
              <a:t>For example, a pointer named </a:t>
            </a:r>
            <a:r>
              <a:rPr lang="en-US" altLang="zh-CN" sz="2400" kern="0" dirty="0" err="1"/>
              <a:t>pCount</a:t>
            </a:r>
            <a:r>
              <a:rPr lang="en-US" altLang="zh-CN" sz="2400" kern="0" dirty="0"/>
              <a:t> that can point to an </a:t>
            </a:r>
            <a:r>
              <a:rPr lang="en-US" altLang="zh-CN" sz="2400" kern="0" dirty="0" err="1"/>
              <a:t>int</a:t>
            </a:r>
            <a:r>
              <a:rPr lang="en-US" altLang="zh-CN" sz="2400" kern="0" dirty="0"/>
              <a:t> value:</a:t>
            </a:r>
          </a:p>
          <a:p>
            <a:pPr marL="0" indent="0" eaLnBrk="1" hangingPunct="1"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FF33CC"/>
                </a:solidFill>
              </a:rPr>
              <a:t>       </a:t>
            </a:r>
            <a:r>
              <a:rPr lang="en-US" altLang="zh-CN" sz="2400" kern="0" dirty="0" err="1">
                <a:solidFill>
                  <a:srgbClr val="CC0099"/>
                </a:solidFill>
              </a:rPr>
              <a:t>int</a:t>
            </a:r>
            <a:r>
              <a:rPr lang="en-US" altLang="zh-CN" sz="2400" kern="0" dirty="0">
                <a:solidFill>
                  <a:srgbClr val="CC0099"/>
                </a:solidFill>
              </a:rPr>
              <a:t> *</a:t>
            </a:r>
            <a:r>
              <a:rPr lang="en-US" altLang="zh-CN" sz="2400" kern="0" dirty="0" err="1">
                <a:solidFill>
                  <a:srgbClr val="CC0099"/>
                </a:solidFill>
              </a:rPr>
              <a:t>pCount</a:t>
            </a:r>
            <a:r>
              <a:rPr lang="en-US" altLang="zh-CN" sz="2400" kern="0" dirty="0">
                <a:solidFill>
                  <a:srgbClr val="CC0099"/>
                </a:solidFill>
              </a:rPr>
              <a:t>;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118AC7E-15B7-7322-E460-25C74F5A1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3352800"/>
            <a:ext cx="1843087" cy="500063"/>
          </a:xfrm>
          <a:prstGeom prst="wedgeRectCallout">
            <a:avLst>
              <a:gd name="adj1" fmla="val 35014"/>
              <a:gd name="adj2" fmla="val -105236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Pointer type</a:t>
            </a:r>
            <a:endParaRPr kumimoji="1" lang="zh-CN" altLang="en-US" sz="2000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5B7017A-8D35-6224-F519-1B37328A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352800"/>
            <a:ext cx="2495550" cy="500063"/>
          </a:xfrm>
          <a:prstGeom prst="wedgeRectCallout">
            <a:avLst>
              <a:gd name="adj1" fmla="val -25444"/>
              <a:gd name="adj2" fmla="val -116032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Pointer symbol </a:t>
            </a:r>
            <a:r>
              <a:rPr kumimoji="1" lang="en-US" altLang="zh-CN" sz="20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1" lang="en-US" altLang="zh-CN" sz="200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*</a:t>
            </a:r>
            <a:r>
              <a:rPr kumimoji="1" lang="en-US" altLang="zh-CN" sz="20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kumimoji="1" lang="zh-CN" altLang="en-US" sz="2000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8D35E66A-69CE-4DAB-1457-D8F9B533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352800"/>
            <a:ext cx="2035175" cy="500063"/>
          </a:xfrm>
          <a:prstGeom prst="wedgeRectCallout">
            <a:avLst>
              <a:gd name="adj1" fmla="val -73556"/>
              <a:gd name="adj2" fmla="val -99843"/>
            </a:avLst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Pointer name</a:t>
            </a:r>
            <a:endParaRPr kumimoji="1" lang="zh-CN" altLang="en-US" sz="2000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29D8D5-4AD1-6E3A-A643-2632285B7534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Declare a Pointer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7B42AD47-905B-257D-18DF-26E4F0D73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4EE29AA-195C-764F-9EB4-21933CB90EB5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6DA093-078C-38CF-53B5-CB0492C07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393825"/>
            <a:ext cx="8455025" cy="26114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kern="0" dirty="0"/>
              <a:t>Implicit initialization </a:t>
            </a:r>
          </a:p>
          <a:p>
            <a:pPr lvl="1" eaLnBrk="1" hangingPunct="1">
              <a:buSzPct val="80000"/>
              <a:defRPr/>
            </a:pPr>
            <a:r>
              <a:rPr lang="en-US" altLang="zh-CN" kern="0" dirty="0"/>
              <a:t>A local pointer is assigned an arbitrary value</a:t>
            </a:r>
          </a:p>
          <a:p>
            <a:pPr lvl="1" eaLnBrk="1" hangingPunct="1">
              <a:buSzPct val="80000"/>
              <a:defRPr/>
            </a:pPr>
            <a:r>
              <a:rPr lang="en-US" altLang="zh-CN" kern="0" dirty="0"/>
              <a:t>A global pointer is assigned to NULL (pointing nothing)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kern="0" dirty="0"/>
              <a:t>NULL is in fact “00000000”</a:t>
            </a:r>
          </a:p>
          <a:p>
            <a:pPr eaLnBrk="1" hangingPunct="1">
              <a:defRPr/>
            </a:pPr>
            <a:endParaRPr lang="en-US" altLang="zh-CN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1DA120-B853-E2AD-ADED-6433DD73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619625"/>
            <a:ext cx="8526463" cy="76835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recommended!</a:t>
            </a: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May cause fatal runtime error or accidental data modification!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B5850B-FC69-35ED-9210-CEEE60653FB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Initialize a Pointer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FB5C491A-7FF3-FAFC-DDAB-B2EDCEE57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FBD8D44-3236-6443-B24F-891D93D3C93E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86D009-B152-1765-1023-221F0D43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7363"/>
            <a:ext cx="8455025" cy="4876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kern="0"/>
              <a:t>Explicit initialization (</a:t>
            </a:r>
            <a:r>
              <a:rPr lang="en-US" altLang="zh-CN" kern="0">
                <a:solidFill>
                  <a:srgbClr val="3333CC"/>
                </a:solidFill>
              </a:rPr>
              <a:t>recommended</a:t>
            </a:r>
            <a:r>
              <a:rPr lang="en-US" altLang="zh-CN" kern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>
                <a:solidFill>
                  <a:srgbClr val="FF33CC"/>
                </a:solidFill>
              </a:rPr>
              <a:t>     </a:t>
            </a:r>
            <a:r>
              <a:rPr lang="en-US" altLang="zh-CN" kern="0">
                <a:solidFill>
                  <a:srgbClr val="CC0099"/>
                </a:solidFill>
              </a:rPr>
              <a:t>int count=5;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>
                <a:solidFill>
                  <a:srgbClr val="CC0099"/>
                </a:solidFill>
              </a:rPr>
              <a:t>     int *pCount = </a:t>
            </a:r>
            <a:r>
              <a:rPr lang="en-US" altLang="zh-CN" kern="0">
                <a:solidFill>
                  <a:srgbClr val="FF3300"/>
                </a:solidFill>
              </a:rPr>
              <a:t>&amp;</a:t>
            </a:r>
            <a:r>
              <a:rPr lang="en-US" altLang="zh-CN" kern="0">
                <a:solidFill>
                  <a:srgbClr val="CC0099"/>
                </a:solidFill>
              </a:rPr>
              <a:t>count;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>
                <a:solidFill>
                  <a:srgbClr val="CC0099"/>
                </a:solidFill>
              </a:rPr>
              <a:t>     </a:t>
            </a:r>
            <a:r>
              <a:rPr lang="en-US" altLang="zh-CN" kern="0">
                <a:solidFill>
                  <a:srgbClr val="CC0099"/>
                </a:solidFill>
              </a:rPr>
              <a:t>int *ptr = NULL;</a:t>
            </a:r>
            <a:endParaRPr lang="en-US" altLang="zh-CN" kern="0" dirty="0">
              <a:solidFill>
                <a:srgbClr val="CC0099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FAC278C-6574-963D-0C6C-18453597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2470150"/>
            <a:ext cx="3494087" cy="1266825"/>
          </a:xfrm>
          <a:prstGeom prst="wedgeRectCallout">
            <a:avLst>
              <a:gd name="adj1" fmla="val -102796"/>
              <a:gd name="adj2" fmla="val 8523"/>
            </a:avLst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Address-of operator “&amp;”.</a:t>
            </a:r>
          </a:p>
          <a:p>
            <a:r>
              <a:rPr lang="en-US" altLang="zh-CN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value of “&amp;i” is the address of i.</a:t>
            </a:r>
            <a:endParaRPr lang="zh-CN" altLang="en-US">
              <a:solidFill>
                <a:srgbClr val="CC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965F7A99-7E95-5700-BCDF-92D4397AB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4159250"/>
          <a:ext cx="81803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200400" imgH="444500" progId="Word.Picture.8">
                  <p:embed/>
                </p:oleObj>
              </mc:Choice>
              <mc:Fallback>
                <p:oleObj name="Picture" r:id="rId2" imgW="3200400" imgH="4445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159250"/>
                        <a:ext cx="818038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42486ECD-CFA8-15E6-74E2-E0A0D03EA6E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Initialize a Pointer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E058E2B3-73CA-439C-456A-F6E58AC1F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2F70B01-8C73-2548-90A7-B91BF682B735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48ED7B-E365-EDD1-40AD-2E6AC064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277938"/>
            <a:ext cx="8455025" cy="4876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i="1" kern="0" dirty="0"/>
              <a:t>Indirection: </a:t>
            </a:r>
            <a:r>
              <a:rPr lang="en-US" altLang="zh-CN" kern="0" dirty="0"/>
              <a:t>referencing a value through a pointer.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   For example: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FF33CC"/>
                </a:solidFill>
              </a:rPr>
              <a:t>   </a:t>
            </a:r>
            <a:r>
              <a:rPr lang="en-US" altLang="zh-CN" kern="0" dirty="0" err="1">
                <a:solidFill>
                  <a:srgbClr val="CC0099"/>
                </a:solidFill>
              </a:rPr>
              <a:t>int</a:t>
            </a:r>
            <a:r>
              <a:rPr lang="en-US" altLang="zh-CN" kern="0" dirty="0">
                <a:solidFill>
                  <a:srgbClr val="CC0099"/>
                </a:solidFill>
              </a:rPr>
              <a:t> count=5;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CC0099"/>
                </a:solidFill>
              </a:rPr>
              <a:t>	 </a:t>
            </a:r>
            <a:r>
              <a:rPr lang="en-US" altLang="zh-CN" kern="0" dirty="0" err="1">
                <a:solidFill>
                  <a:srgbClr val="CC0099"/>
                </a:solidFill>
              </a:rPr>
              <a:t>int</a:t>
            </a:r>
            <a:r>
              <a:rPr lang="en-US" altLang="zh-CN" kern="0" dirty="0">
                <a:solidFill>
                  <a:srgbClr val="CC0099"/>
                </a:solidFill>
              </a:rPr>
              <a:t> *</a:t>
            </a:r>
            <a:r>
              <a:rPr lang="en-US" altLang="zh-CN" kern="0" dirty="0" err="1">
                <a:solidFill>
                  <a:srgbClr val="CC0099"/>
                </a:solidFill>
              </a:rPr>
              <a:t>pCount</a:t>
            </a:r>
            <a:r>
              <a:rPr lang="en-US" altLang="zh-CN" kern="0" dirty="0">
                <a:solidFill>
                  <a:srgbClr val="CC0099"/>
                </a:solidFill>
              </a:rPr>
              <a:t> = &amp;count;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FF33CC"/>
                </a:solidFill>
              </a:rPr>
              <a:t>   </a:t>
            </a:r>
            <a:r>
              <a:rPr lang="en-US" altLang="zh-CN" kern="0" dirty="0">
                <a:solidFill>
                  <a:srgbClr val="3333CC"/>
                </a:solidFill>
              </a:rPr>
              <a:t>count++; //direct reference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3333CC"/>
                </a:solidFill>
              </a:rPr>
              <a:t>   (</a:t>
            </a:r>
            <a:r>
              <a:rPr lang="en-US" altLang="zh-CN" kern="0" dirty="0">
                <a:solidFill>
                  <a:srgbClr val="FF3300"/>
                </a:solidFill>
              </a:rPr>
              <a:t>*</a:t>
            </a:r>
            <a:r>
              <a:rPr lang="en-US" altLang="zh-CN" kern="0" dirty="0" err="1">
                <a:solidFill>
                  <a:srgbClr val="3333CC"/>
                </a:solidFill>
              </a:rPr>
              <a:t>pCount</a:t>
            </a:r>
            <a:r>
              <a:rPr lang="en-US" altLang="zh-CN" kern="0" dirty="0">
                <a:solidFill>
                  <a:srgbClr val="3333CC"/>
                </a:solidFill>
              </a:rPr>
              <a:t>)++; //indirect reference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kern="0" dirty="0">
              <a:solidFill>
                <a:srgbClr val="3333CC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B34058A-05DC-3224-98BE-39576222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5221288"/>
            <a:ext cx="3494088" cy="1266825"/>
          </a:xfrm>
          <a:prstGeom prst="wedgeRectCallout">
            <a:avLst>
              <a:gd name="adj1" fmla="val -115972"/>
              <a:gd name="adj2" fmla="val -86843"/>
            </a:avLst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Indirection operator “*”.</a:t>
            </a:r>
          </a:p>
          <a:p>
            <a:r>
              <a:rPr lang="en-US" altLang="zh-CN">
                <a:solidFill>
                  <a:srgbClr val="CC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value of “*ptr” is the valued pointed by ptr.</a:t>
            </a:r>
            <a:endParaRPr lang="zh-CN" altLang="en-US">
              <a:solidFill>
                <a:srgbClr val="CC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F8613F-66C0-D210-0ADF-CC61512F97F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Indirect Reference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2D76A2A3-3719-32B7-9F83-807265658A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E644924-C7C1-AB44-BB21-5EB67336E224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0440D6-E9FA-C9E7-F740-5636868D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585913"/>
            <a:ext cx="8455025" cy="4876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Ø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CC0099"/>
                </a:solidFill>
                <a:latin typeface="+mj-lt"/>
              </a:rPr>
              <a:t>     </a:t>
            </a:r>
            <a:r>
              <a:rPr lang="en-US" altLang="zh-CN" kern="0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kern="0" dirty="0">
                <a:solidFill>
                  <a:srgbClr val="CC0099"/>
                </a:solidFill>
                <a:latin typeface="+mj-lt"/>
              </a:rPr>
              <a:t> age;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rgbClr val="CC0099"/>
                </a:solidFill>
                <a:latin typeface="+mj-lt"/>
              </a:rPr>
              <a:t>     </a:t>
            </a:r>
            <a:r>
              <a:rPr lang="en-US" altLang="zh-CN" kern="0" dirty="0" err="1">
                <a:solidFill>
                  <a:srgbClr val="CC0099"/>
                </a:solidFill>
                <a:latin typeface="+mj-lt"/>
              </a:rPr>
              <a:t>int</a:t>
            </a:r>
            <a:r>
              <a:rPr lang="en-US" altLang="zh-CN" kern="0" dirty="0">
                <a:solidFill>
                  <a:srgbClr val="CC0099"/>
                </a:solidFill>
                <a:latin typeface="+mj-lt"/>
              </a:rPr>
              <a:t> *</a:t>
            </a:r>
            <a:r>
              <a:rPr lang="en-US" altLang="zh-CN" kern="0" dirty="0" err="1">
                <a:solidFill>
                  <a:srgbClr val="CC0099"/>
                </a:solidFill>
                <a:latin typeface="+mj-lt"/>
              </a:rPr>
              <a:t>age_ptr</a:t>
            </a:r>
            <a:r>
              <a:rPr lang="en-US" altLang="zh-CN" kern="0" dirty="0">
                <a:solidFill>
                  <a:srgbClr val="CC0099"/>
                </a:solidFill>
                <a:latin typeface="+mj-lt"/>
              </a:rPr>
              <a:t> = &amp;age;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+mj-lt"/>
              </a:rPr>
              <a:t>Then,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+mj-lt"/>
              </a:rPr>
              <a:t>     </a:t>
            </a:r>
            <a:r>
              <a:rPr lang="en-US" altLang="zh-CN" kern="0" dirty="0" err="1">
                <a:latin typeface="+mj-lt"/>
              </a:rPr>
              <a:t>age_ptr</a:t>
            </a:r>
            <a:r>
              <a:rPr lang="en-US" altLang="zh-CN" kern="0" dirty="0">
                <a:latin typeface="+mj-lt"/>
              </a:rPr>
              <a:t> </a:t>
            </a: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 &amp;age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	  *</a:t>
            </a:r>
            <a:r>
              <a:rPr lang="en-US" altLang="zh-CN" kern="0" dirty="0" err="1">
                <a:latin typeface="+mj-lt"/>
              </a:rPr>
              <a:t>age_ptr</a:t>
            </a:r>
            <a:r>
              <a:rPr lang="en-US" altLang="zh-CN" kern="0" dirty="0">
                <a:latin typeface="+mj-lt"/>
              </a:rPr>
              <a:t> </a:t>
            </a: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 age		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    *</a:t>
            </a:r>
            <a:r>
              <a:rPr lang="en-US" altLang="zh-CN" kern="0" dirty="0" err="1">
                <a:latin typeface="+mj-lt"/>
              </a:rPr>
              <a:t>age_ptr</a:t>
            </a:r>
            <a:r>
              <a:rPr lang="en-US" altLang="zh-CN" kern="0" dirty="0">
                <a:latin typeface="+mj-lt"/>
              </a:rPr>
              <a:t> = 50 </a:t>
            </a: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 age = 50;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	 (*</a:t>
            </a:r>
            <a:r>
              <a:rPr lang="en-US" altLang="zh-CN" kern="0" dirty="0" err="1">
                <a:latin typeface="+mj-lt"/>
              </a:rPr>
              <a:t>age_ptr</a:t>
            </a:r>
            <a:r>
              <a:rPr lang="en-US" altLang="zh-CN" kern="0" dirty="0">
                <a:latin typeface="+mj-lt"/>
              </a:rPr>
              <a:t>)++;</a:t>
            </a: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 age++; </a:t>
            </a:r>
            <a:endParaRPr lang="en-US" altLang="zh-CN" kern="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+mj-lt"/>
              </a:rPr>
              <a:t>   </a:t>
            </a:r>
            <a:r>
              <a:rPr lang="en-US" altLang="zh-CN" kern="0" dirty="0">
                <a:latin typeface="+mj-lt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FBDFDA-B933-3115-DC51-42022283F4BA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Indirect Reference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1" name="Rectangle 3">
            <a:extLst>
              <a:ext uri="{FF2B5EF4-FFF2-40B4-BE49-F238E27FC236}">
                <a16:creationId xmlns:a16="http://schemas.microsoft.com/office/drawing/2014/main" id="{6D333C9A-B3C3-D9A7-3577-79741CBAC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470025"/>
            <a:ext cx="8909050" cy="46466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latin typeface="+mj-lt"/>
                <a:ea typeface="宋体" panose="02010600030101010101" pitchFamily="2" charset="-122"/>
              </a:rPr>
              <a:t>A null pointer is a regular pointer of any pointer type which has a special value that indicates that it is not pointing to any valid reference or memory address. This value is the result of type-casting the integer value zero to any pointer type. </a:t>
            </a:r>
          </a:p>
          <a:p>
            <a:pPr>
              <a:lnSpc>
                <a:spcPct val="80000"/>
              </a:lnSpc>
              <a:defRPr/>
            </a:pPr>
            <a:endParaRPr lang="en-US" altLang="zh-CN" sz="2400" dirty="0">
              <a:latin typeface="+mj-lt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  <a:latin typeface="+mj-lt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800000"/>
                </a:solidFill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800000"/>
                </a:solidFill>
                <a:latin typeface="+mj-lt"/>
                <a:ea typeface="宋体" panose="02010600030101010101" pitchFamily="2" charset="-122"/>
              </a:rPr>
              <a:t> * p;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  <a:latin typeface="+mj-lt"/>
                <a:ea typeface="宋体" panose="02010600030101010101" pitchFamily="2" charset="-122"/>
              </a:rPr>
              <a:t>     p = 0; // p has a null pointer value 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800000"/>
                </a:solidFill>
                <a:latin typeface="+mj-lt"/>
                <a:ea typeface="宋体" panose="02010600030101010101" pitchFamily="2" charset="-122"/>
              </a:rPr>
              <a:t>  p = NULL; or p = </a:t>
            </a:r>
            <a:r>
              <a:rPr lang="en-US" altLang="zh-CN" sz="2400" dirty="0" err="1">
                <a:solidFill>
                  <a:srgbClr val="800000"/>
                </a:solidFill>
                <a:latin typeface="+mj-lt"/>
                <a:ea typeface="宋体" panose="02010600030101010101" pitchFamily="2" charset="-122"/>
              </a:rPr>
              <a:t>nullptr</a:t>
            </a:r>
            <a:r>
              <a:rPr lang="en-US" altLang="zh-CN" sz="2400" dirty="0">
                <a:solidFill>
                  <a:srgbClr val="800000"/>
                </a:solidFill>
                <a:latin typeface="+mj-lt"/>
                <a:ea typeface="宋体" panose="02010600030101010101" pitchFamily="2" charset="-122"/>
              </a:rPr>
              <a:t>;//C++ 11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latin typeface="+mj-lt"/>
                <a:ea typeface="宋体" panose="02010600030101010101" pitchFamily="2" charset="-122"/>
              </a:rPr>
              <a:t>A null pointer is a value that any pointer may take to represent that it is pointing to "nowhere", while a void pointer is a special type of pointer that can point to somewhere without a specific type. One refers to the value stored in the pointer itself and the other to the type of data it points to. 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FEA59B5-39EA-EC0A-3065-2A57D1A3C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84928E3-9998-3F4D-817C-F8BAAFEFCAF0}" type="slidenum">
              <a:rPr lang="en-US" altLang="zh-CN" sz="1600">
                <a:latin typeface="Lucida Sans Unicode" panose="020B0602030504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60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F722F-4A4D-21E3-E2D9-0B9B82D4FDF2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000335" y="560527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Null pointer</a:t>
            </a:r>
            <a:endParaRPr lang="zh-CN" altLang="en-US" kern="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117TGp_report_diagram_v2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117TGp_report_diagram_v2">
      <a:majorFont>
        <a:latin typeface="Times New Roman"/>
        <a:ea typeface="楷体_GB2312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17TGp_report_diagram_v2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7TGp_report_diagram_v2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7TGp_report_diagram_v2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12205</TotalTime>
  <Words>2398</Words>
  <Application>Microsoft Macintosh PowerPoint</Application>
  <PresentationFormat>全屏显示(4:3)</PresentationFormat>
  <Paragraphs>394</Paragraphs>
  <Slides>24</Slides>
  <Notes>12</Notes>
  <HiddenSlides>0</HiddenSlides>
  <MMClips>0</MMClips>
  <ScaleCrop>false</ScaleCrop>
  <HeadingPairs>
    <vt:vector size="10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  <vt:variant>
        <vt:lpstr>自定义放映</vt:lpstr>
      </vt:variant>
      <vt:variant>
        <vt:i4>1</vt:i4>
      </vt:variant>
    </vt:vector>
  </HeadingPairs>
  <TitlesOfParts>
    <vt:vector size="43" baseType="lpstr">
      <vt:lpstr>黑体</vt:lpstr>
      <vt:lpstr>KaiTi</vt:lpstr>
      <vt:lpstr>楷体_GB2312</vt:lpstr>
      <vt:lpstr>宋体</vt:lpstr>
      <vt:lpstr>微软雅黑</vt:lpstr>
      <vt:lpstr>微软雅黑</vt:lpstr>
      <vt:lpstr>CommercialScript BT</vt:lpstr>
      <vt:lpstr>Arial</vt:lpstr>
      <vt:lpstr>Courier New</vt:lpstr>
      <vt:lpstr>Lucida Sans Unicode</vt:lpstr>
      <vt:lpstr>Monotype Sorts</vt:lpstr>
      <vt:lpstr>Tahoma</vt:lpstr>
      <vt:lpstr>Times New Roman</vt:lpstr>
      <vt:lpstr>Verdana</vt:lpstr>
      <vt:lpstr>Wingdings</vt:lpstr>
      <vt:lpstr>主题1</vt:lpstr>
      <vt:lpstr>Picture</vt:lpstr>
      <vt:lpstr>位图图像</vt:lpstr>
      <vt:lpstr>程序设计原理</vt:lpstr>
      <vt:lpstr>Pointer Basics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一隆 范</cp:lastModifiedBy>
  <cp:revision>440</cp:revision>
  <dcterms:created xsi:type="dcterms:W3CDTF">1995-06-10T17:31:50Z</dcterms:created>
  <dcterms:modified xsi:type="dcterms:W3CDTF">2024-09-16T16:33:47Z</dcterms:modified>
</cp:coreProperties>
</file>