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7" r:id="rId3"/>
    <p:sldId id="260" r:id="rId4"/>
    <p:sldId id="261" r:id="rId5"/>
    <p:sldId id="262" r:id="rId6"/>
    <p:sldId id="264" r:id="rId7"/>
    <p:sldId id="266" r:id="rId8"/>
    <p:sldId id="268" r:id="rId9"/>
    <p:sldId id="269" r:id="rId10"/>
    <p:sldId id="265" r:id="rId11"/>
    <p:sldId id="267" r:id="rId12"/>
    <p:sldId id="270" r:id="rId13"/>
    <p:sldId id="271" r:id="rId14"/>
    <p:sldId id="263" r:id="rId15"/>
    <p:sldId id="258" r:id="rId16"/>
    <p:sldId id="25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51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9D1-3CEC-F3B0-05CF-3A9375CE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D429F-81CA-8099-2BCD-F2EB3A7B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67641-6135-A9D2-B47D-194A16DF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D5FE7-3CB8-EA3E-0C8A-22BA94C3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7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2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6650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flipH="1">
            <a:off x="665019" y="0"/>
            <a:ext cx="1196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5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5BEF25-9BE3-4E0A-832A-A6ABD84E73B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B36096-E483-4652-802D-2BE3EDBB88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011982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53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8B5-3B3F-9300-3FDE-0F768135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881" y="685799"/>
            <a:ext cx="10474239" cy="304062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Time Series Analysis with R Using ARIMA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D649F-0871-ACC1-E390-01EB7E0D5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00568" cy="1716580"/>
          </a:xfrm>
        </p:spPr>
        <p:txBody>
          <a:bodyPr/>
          <a:lstStyle/>
          <a:p>
            <a:r>
              <a:rPr lang="en-US" b="1" dirty="0"/>
              <a:t>N. A. Nuwani Senanayake</a:t>
            </a:r>
          </a:p>
          <a:p>
            <a:r>
              <a:rPr lang="en-US" b="1" dirty="0"/>
              <a:t>001421383</a:t>
            </a:r>
          </a:p>
          <a:p>
            <a:r>
              <a:rPr lang="en-GB" b="1" dirty="0"/>
              <a:t>MSc Data Science (Fintech)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62D8-842C-210F-FB8E-55F80A123B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948" y="265567"/>
            <a:ext cx="10058400" cy="7239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10d 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Backtesting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BA60C3-C8E8-42C4-03B3-6C8BDCD35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741085"/>
              </p:ext>
            </p:extLst>
          </p:nvPr>
        </p:nvGraphicFramePr>
        <p:xfrm>
          <a:off x="786948" y="1541462"/>
          <a:ext cx="11405051" cy="397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969169" imgH="4518644" progId="Excel.Sheet.12">
                  <p:embed/>
                </p:oleObj>
              </mc:Choice>
              <mc:Fallback>
                <p:oleObj name="Worksheet" r:id="rId2" imgW="12969169" imgH="45186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6948" y="1541462"/>
                        <a:ext cx="11405051" cy="3978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17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number of months&#10;&#10;AI-generated content may be incorrect.">
            <a:extLst>
              <a:ext uri="{FF2B5EF4-FFF2-40B4-BE49-F238E27FC236}">
                <a16:creationId xmlns:a16="http://schemas.microsoft.com/office/drawing/2014/main" id="{81223667-1D9E-3176-5104-BE1080E2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09" y="0"/>
            <a:ext cx="4665407" cy="3499055"/>
          </a:xfrm>
          <a:prstGeom prst="rect">
            <a:avLst/>
          </a:prstGeom>
        </p:spPr>
      </p:pic>
      <p:pic>
        <p:nvPicPr>
          <p:cNvPr id="5" name="Picture 4" descr="A graph of a graph showing the number of months&#10;&#10;AI-generated content may be incorrect.">
            <a:extLst>
              <a:ext uri="{FF2B5EF4-FFF2-40B4-BE49-F238E27FC236}">
                <a16:creationId xmlns:a16="http://schemas.microsoft.com/office/drawing/2014/main" id="{B24E6D38-CBD5-BC98-D704-81F00C271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6" y="89719"/>
            <a:ext cx="4783394" cy="3587546"/>
          </a:xfrm>
          <a:prstGeom prst="rect">
            <a:avLst/>
          </a:prstGeom>
        </p:spPr>
      </p:pic>
      <p:pic>
        <p:nvPicPr>
          <p:cNvPr id="7" name="Picture 6" descr="A graph of a graph showing the number of days and months&#10;&#10;AI-generated content may be incorrect.">
            <a:extLst>
              <a:ext uri="{FF2B5EF4-FFF2-40B4-BE49-F238E27FC236}">
                <a16:creationId xmlns:a16="http://schemas.microsoft.com/office/drawing/2014/main" id="{375B4EDD-FCE7-4D87-7234-DE2690E12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09" y="3269226"/>
            <a:ext cx="4665407" cy="3499055"/>
          </a:xfrm>
          <a:prstGeom prst="rect">
            <a:avLst/>
          </a:prstGeom>
        </p:spPr>
      </p:pic>
      <p:pic>
        <p:nvPicPr>
          <p:cNvPr id="9" name="Picture 8" descr="A graph of a graph showing the number of years&#10;&#10;AI-generated content may be incorrect.">
            <a:extLst>
              <a:ext uri="{FF2B5EF4-FFF2-40B4-BE49-F238E27FC236}">
                <a16:creationId xmlns:a16="http://schemas.microsoft.com/office/drawing/2014/main" id="{5CADD53A-4148-5977-4C19-88BA27BDF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91" y="3300565"/>
            <a:ext cx="4623620" cy="34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DBA14CCA-63F7-F49C-2D25-2FB733B9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7" y="1"/>
            <a:ext cx="4822722" cy="3617042"/>
          </a:xfrm>
          <a:prstGeom prst="rect">
            <a:avLst/>
          </a:prstGeom>
        </p:spPr>
      </p:pic>
      <p:pic>
        <p:nvPicPr>
          <p:cNvPr id="6" name="Picture 5" descr="A graph showing the growth of a number of months&#10;&#10;AI-generated content may be incorrect.">
            <a:extLst>
              <a:ext uri="{FF2B5EF4-FFF2-40B4-BE49-F238E27FC236}">
                <a16:creationId xmlns:a16="http://schemas.microsoft.com/office/drawing/2014/main" id="{07AF8A80-2737-79A9-A27A-5EC3C00F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03" y="1"/>
            <a:ext cx="4822723" cy="3617042"/>
          </a:xfrm>
          <a:prstGeom prst="rect">
            <a:avLst/>
          </a:prstGeom>
        </p:spPr>
      </p:pic>
      <p:pic>
        <p:nvPicPr>
          <p:cNvPr id="8" name="Picture 7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F5B5E7B0-4869-143C-24DE-52F514FC6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7" y="3429000"/>
            <a:ext cx="4748981" cy="3267997"/>
          </a:xfrm>
          <a:prstGeom prst="rect">
            <a:avLst/>
          </a:prstGeom>
        </p:spPr>
      </p:pic>
      <p:pic>
        <p:nvPicPr>
          <p:cNvPr id="10" name="Picture 9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C62F3D53-6C1F-866E-64B5-548DFE15A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02" y="3469558"/>
            <a:ext cx="4822722" cy="33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2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5F738EC0-BD14-9CDD-720E-BCC08A66A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2" y="0"/>
            <a:ext cx="4635910" cy="3476933"/>
          </a:xfrm>
          <a:prstGeom prst="rect">
            <a:avLst/>
          </a:prstGeom>
        </p:spPr>
      </p:pic>
      <p:pic>
        <p:nvPicPr>
          <p:cNvPr id="6" name="Picture 5" descr="A graph showing a number of months&#10;&#10;AI-generated content may be incorrect.">
            <a:extLst>
              <a:ext uri="{FF2B5EF4-FFF2-40B4-BE49-F238E27FC236}">
                <a16:creationId xmlns:a16="http://schemas.microsoft.com/office/drawing/2014/main" id="{C0E65974-5931-B26C-A2B4-FF2D6A711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36" y="0"/>
            <a:ext cx="4848941" cy="3636706"/>
          </a:xfrm>
          <a:prstGeom prst="rect">
            <a:avLst/>
          </a:prstGeom>
        </p:spPr>
      </p:pic>
      <p:pic>
        <p:nvPicPr>
          <p:cNvPr id="8" name="Picture 7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BE7B395B-E1C1-D512-CC61-E483D6752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16" y="3354029"/>
            <a:ext cx="4575278" cy="3431459"/>
          </a:xfrm>
          <a:prstGeom prst="rect">
            <a:avLst/>
          </a:prstGeom>
        </p:spPr>
      </p:pic>
      <p:pic>
        <p:nvPicPr>
          <p:cNvPr id="10" name="Picture 9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A1AFD6A2-64BB-F4C7-944F-ACBD0549E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68" y="3426540"/>
            <a:ext cx="4788309" cy="34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BE60-A9A5-B5D8-8CF4-C5A1130A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B8EC-D361-FAF5-9511-9809EE14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11982"/>
            <a:ext cx="10058400" cy="48571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 Model Performance and forecast accuracy in ARIMA vs GARCH family models </a:t>
            </a:r>
            <a:br>
              <a:rPr lang="en-US" b="1" dirty="0"/>
            </a:br>
            <a:r>
              <a:rPr lang="en-US" dirty="0"/>
              <a:t>GARCH models outperformed ARIMA in forecasting volatility, especially for shorter horizons, due to their explicit modeling of time-varying volatility.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 err="1"/>
              <a:t>VaR</a:t>
            </a:r>
            <a:r>
              <a:rPr lang="en-US" b="1" dirty="0"/>
              <a:t> forecasts in Historical </a:t>
            </a:r>
            <a:r>
              <a:rPr lang="en-US" b="1" dirty="0" err="1"/>
              <a:t>VaR</a:t>
            </a:r>
            <a:r>
              <a:rPr lang="en-US" b="1" dirty="0"/>
              <a:t> vs ARIMA-GARCH </a:t>
            </a:r>
            <a:r>
              <a:rPr lang="en-US" b="1" dirty="0" err="1"/>
              <a:t>VaR</a:t>
            </a:r>
            <a:br>
              <a:rPr lang="en-US" b="1" dirty="0"/>
            </a:br>
            <a:r>
              <a:rPr lang="en-US" dirty="0"/>
              <a:t>Historical </a:t>
            </a:r>
            <a:r>
              <a:rPr lang="en-US" dirty="0" err="1"/>
              <a:t>VaR</a:t>
            </a:r>
            <a:r>
              <a:rPr lang="en-US" dirty="0"/>
              <a:t> is less responsive to volatility changes so appears more conservative.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 Accuracy of </a:t>
            </a:r>
            <a:r>
              <a:rPr lang="en-US" b="1" dirty="0" err="1"/>
              <a:t>VaR</a:t>
            </a:r>
            <a:r>
              <a:rPr lang="en-US" b="1" dirty="0"/>
              <a:t> at Different Lookbacks</a:t>
            </a:r>
            <a:br>
              <a:rPr lang="en-US" b="1" dirty="0"/>
            </a:br>
            <a:r>
              <a:rPr lang="en-US" dirty="0" err="1"/>
              <a:t>VaR</a:t>
            </a:r>
            <a:r>
              <a:rPr lang="en-US" dirty="0"/>
              <a:t> based on shorter windows breach more often, whereas longer lookback windows appear overly conservative. A mid-range lookback window (6 months to 1 year) could be a good balance between reactivity and stability for practical </a:t>
            </a:r>
            <a:r>
              <a:rPr lang="en-US" dirty="0" err="1"/>
              <a:t>VaR</a:t>
            </a:r>
            <a:r>
              <a:rPr lang="en-US" dirty="0"/>
              <a:t> estimation.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 Robustness and Stability of Forecasts</a:t>
            </a:r>
            <a:br>
              <a:rPr lang="en-US" b="1" dirty="0"/>
            </a:br>
            <a:r>
              <a:rPr lang="en-US" dirty="0"/>
              <a:t>Model robustness increases with longer training windows, but at the cost of responsiveness.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 1d </a:t>
            </a:r>
            <a:r>
              <a:rPr lang="en-US" b="1" dirty="0" err="1"/>
              <a:t>VaR</a:t>
            </a:r>
            <a:r>
              <a:rPr lang="en-US" b="1" dirty="0"/>
              <a:t> vs 10d </a:t>
            </a:r>
            <a:r>
              <a:rPr lang="en-US" b="1" dirty="0" err="1"/>
              <a:t>VaR</a:t>
            </a:r>
            <a:br>
              <a:rPr lang="en-US" b="1" dirty="0"/>
            </a:br>
            <a:r>
              <a:rPr lang="en-US" dirty="0"/>
              <a:t>GARCH models are not adequate for 10d </a:t>
            </a:r>
            <a:r>
              <a:rPr lang="en-US" dirty="0" err="1"/>
              <a:t>VaR</a:t>
            </a:r>
            <a:r>
              <a:rPr lang="en-US" dirty="0"/>
              <a:t> estimations since both back tests have failed.</a:t>
            </a:r>
          </a:p>
        </p:txBody>
      </p:sp>
    </p:spTree>
    <p:extLst>
      <p:ext uri="{BB962C8B-B14F-4D97-AF65-F5344CB8AC3E}">
        <p14:creationId xmlns:p14="http://schemas.microsoft.com/office/powerpoint/2010/main" val="236929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AF4D73-6E72-36F0-46A9-E6E1F69ADA2F}"/>
              </a:ext>
            </a:extLst>
          </p:cNvPr>
          <p:cNvSpPr txBox="1"/>
          <p:nvPr/>
        </p:nvSpPr>
        <p:spPr>
          <a:xfrm>
            <a:off x="3574026" y="2828836"/>
            <a:ext cx="504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latin typeface="+mj-lt"/>
              </a:rPr>
              <a:t>Thank You !!!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524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C6D86-6AF0-172F-EAF6-A213963D3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7F1102-C4E8-F2CF-58D2-C3F2CA9537D6}"/>
              </a:ext>
            </a:extLst>
          </p:cNvPr>
          <p:cNvSpPr txBox="1"/>
          <p:nvPr/>
        </p:nvSpPr>
        <p:spPr>
          <a:xfrm>
            <a:off x="4923504" y="2828836"/>
            <a:ext cx="2344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latin typeface="+mj-lt"/>
              </a:rPr>
              <a:t>Q &amp; A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639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6A393-EC7A-F9E7-0B6E-C14D8689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6ED95-147D-4D5B-7438-7DE565908520}"/>
              </a:ext>
            </a:extLst>
          </p:cNvPr>
          <p:cNvSpPr txBox="1"/>
          <p:nvPr/>
        </p:nvSpPr>
        <p:spPr>
          <a:xfrm>
            <a:off x="4283464" y="2828836"/>
            <a:ext cx="3625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>
                <a:latin typeface="+mj-lt"/>
              </a:rPr>
              <a:t>Appendix</a:t>
            </a:r>
            <a:endParaRPr 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592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FF40-5731-6836-8BE5-F849F3E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Log Returns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5DEBA-101E-AFEC-A24E-CA332C62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87" y="2225067"/>
            <a:ext cx="8779627" cy="24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1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2626-E76B-B42A-5911-F925796A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ARIMA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6ECDC-EFB1-008B-9474-CF314C1720B7}"/>
              </a:ext>
            </a:extLst>
          </p:cNvPr>
          <p:cNvSpPr txBox="1"/>
          <p:nvPr/>
        </p:nvSpPr>
        <p:spPr>
          <a:xfrm>
            <a:off x="1012723" y="1199536"/>
            <a:ext cx="4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Auto Regressive Integrated Moving Average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DB5B7-AA1E-02CA-2B11-CECA180C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5" y="2100766"/>
            <a:ext cx="7254869" cy="434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6BBED-B1DF-62C7-F859-B0D6E034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54" y="3316930"/>
            <a:ext cx="3429297" cy="100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D95993-C017-C8BC-C2E4-B7E2D4E71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996" y="3316930"/>
            <a:ext cx="488484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5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83A0-E8C7-FC6B-C778-6A586A4D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8062-20D7-118B-A266-88C91E99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0645"/>
            <a:ext cx="10058400" cy="416887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Analysis of Financial Time Series Data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ARIMA model fitting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GARCH volatility modeling and evaluation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Historical </a:t>
            </a:r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 vs. ARIMA-GARCH </a:t>
            </a:r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 comparison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Model Evaluation</a:t>
            </a:r>
          </a:p>
          <a:p>
            <a:endParaRPr lang="en-US" dirty="0"/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the effectiveness of different lookback and forward windows in forecasting and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backtesting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financial time series data for risk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01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77B4-8FCE-E99E-E79A-44541E0D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GARCH Models</a:t>
            </a:r>
          </a:p>
        </p:txBody>
      </p:sp>
    </p:spTree>
    <p:extLst>
      <p:ext uri="{BB962C8B-B14F-4D97-AF65-F5344CB8AC3E}">
        <p14:creationId xmlns:p14="http://schemas.microsoft.com/office/powerpoint/2010/main" val="40932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80F8-CE0F-F999-B457-461ABB12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Value at Risk</a:t>
            </a:r>
          </a:p>
        </p:txBody>
      </p:sp>
    </p:spTree>
    <p:extLst>
      <p:ext uri="{BB962C8B-B14F-4D97-AF65-F5344CB8AC3E}">
        <p14:creationId xmlns:p14="http://schemas.microsoft.com/office/powerpoint/2010/main" val="18907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C2B-C92D-D6F0-E38A-AD8310DF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A898-A7EC-3E5A-F0EA-911FA0DC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927" y="1169584"/>
            <a:ext cx="10260945" cy="115944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Daily Adjusted Closing Price of FTSE 100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Date Range - 2000.01.04 - 2025.05.30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Resource - </a:t>
            </a:r>
            <a:r>
              <a:rPr lang="en-GB" dirty="0">
                <a:solidFill>
                  <a:schemeClr val="tx1"/>
                </a:solidFill>
              </a:rPr>
              <a:t>Yahoo Finance (</a:t>
            </a:r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finance.yahoo.com</a:t>
            </a:r>
            <a:r>
              <a:rPr lang="en-GB" dirty="0">
                <a:solidFill>
                  <a:schemeClr val="tx1"/>
                </a:solidFill>
              </a:rPr>
              <a:t>) accessed through </a:t>
            </a:r>
            <a:r>
              <a:rPr lang="en-GB" dirty="0" err="1">
                <a:solidFill>
                  <a:schemeClr val="tx1"/>
                </a:solidFill>
              </a:rPr>
              <a:t>quantmod</a:t>
            </a:r>
            <a:r>
              <a:rPr lang="en-GB" dirty="0">
                <a:solidFill>
                  <a:schemeClr val="tx1"/>
                </a:solidFill>
              </a:rPr>
              <a:t> package in 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3FA11-640B-A8A0-C193-F24C1BC2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0" t="4894" r="4399" b="4811"/>
          <a:stretch>
            <a:fillRect/>
          </a:stretch>
        </p:blipFill>
        <p:spPr>
          <a:xfrm>
            <a:off x="6095999" y="2390578"/>
            <a:ext cx="6095999" cy="3946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28A27-F15F-C834-AE9F-FBE6ABE537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928" r="5243" b="4729"/>
          <a:stretch>
            <a:fillRect/>
          </a:stretch>
        </p:blipFill>
        <p:spPr>
          <a:xfrm>
            <a:off x="29940" y="2534451"/>
            <a:ext cx="6218459" cy="380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EE04-152F-9DFE-E192-5A16F66B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3DD891-F7E1-4340-B976-04CA4693B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04138"/>
              </p:ext>
            </p:extLst>
          </p:nvPr>
        </p:nvGraphicFramePr>
        <p:xfrm>
          <a:off x="1173970" y="2914589"/>
          <a:ext cx="19608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869">
                  <a:extLst>
                    <a:ext uri="{9D8B030D-6E8A-4147-A177-3AD203B41FA5}">
                      <a16:colId xmlns:a16="http://schemas.microsoft.com/office/drawing/2014/main" val="639971951"/>
                    </a:ext>
                  </a:extLst>
                </a:gridCol>
              </a:tblGrid>
              <a:tr h="294492">
                <a:tc>
                  <a:txBody>
                    <a:bodyPr/>
                    <a:lstStyle/>
                    <a:p>
                      <a:r>
                        <a:rPr lang="en-US" sz="1400" dirty="0"/>
                        <a:t>Lookback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8716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r>
                        <a:rPr lang="en-US" sz="1400" dirty="0"/>
                        <a:t>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637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r>
                        <a:rPr lang="en-US" sz="1400" dirty="0"/>
                        <a:t>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176763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r>
                        <a:rPr lang="en-US" sz="1400" dirty="0"/>
                        <a:t>1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8731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r>
                        <a:rPr lang="en-US" sz="1400" dirty="0"/>
                        <a:t>2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08077"/>
                  </a:ext>
                </a:extLst>
              </a:tr>
              <a:tr h="294492">
                <a:tc>
                  <a:txBody>
                    <a:bodyPr/>
                    <a:lstStyle/>
                    <a:p>
                      <a:r>
                        <a:rPr lang="en-US" sz="1400" dirty="0"/>
                        <a:t>Full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0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B2C670-6C54-C065-7448-404C9A429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37046"/>
              </p:ext>
            </p:extLst>
          </p:nvPr>
        </p:nvGraphicFramePr>
        <p:xfrm>
          <a:off x="9275434" y="3371789"/>
          <a:ext cx="19608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869">
                  <a:extLst>
                    <a:ext uri="{9D8B030D-6E8A-4147-A177-3AD203B41FA5}">
                      <a16:colId xmlns:a16="http://schemas.microsoft.com/office/drawing/2014/main" val="31317029"/>
                    </a:ext>
                  </a:extLst>
                </a:gridCol>
              </a:tblGrid>
              <a:tr h="297617">
                <a:tc>
                  <a:txBody>
                    <a:bodyPr/>
                    <a:lstStyle/>
                    <a:p>
                      <a:r>
                        <a:rPr lang="en-US" sz="1400" dirty="0"/>
                        <a:t>Forward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40223"/>
                  </a:ext>
                </a:extLst>
              </a:tr>
              <a:tr h="297617">
                <a:tc>
                  <a:txBody>
                    <a:bodyPr/>
                    <a:lstStyle/>
                    <a:p>
                      <a:r>
                        <a:rPr lang="en-US" sz="1400" dirty="0"/>
                        <a:t>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66909"/>
                  </a:ext>
                </a:extLst>
              </a:tr>
              <a:tr h="297617">
                <a:tc>
                  <a:txBody>
                    <a:bodyPr/>
                    <a:lstStyle/>
                    <a:p>
                      <a:r>
                        <a:rPr lang="en-US" sz="1400" dirty="0"/>
                        <a:t>10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164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89A34C-A863-D0F1-8745-9F8B9046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32029"/>
              </p:ext>
            </p:extLst>
          </p:nvPr>
        </p:nvGraphicFramePr>
        <p:xfrm>
          <a:off x="3581808" y="2367549"/>
          <a:ext cx="5246657" cy="2926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246657">
                  <a:extLst>
                    <a:ext uri="{9D8B030D-6E8A-4147-A177-3AD203B41FA5}">
                      <a16:colId xmlns:a16="http://schemas.microsoft.com/office/drawing/2014/main" val="637157194"/>
                    </a:ext>
                  </a:extLst>
                </a:gridCol>
              </a:tblGrid>
              <a:tr h="286949">
                <a:tc>
                  <a:txBody>
                    <a:bodyPr/>
                    <a:lstStyle/>
                    <a:p>
                      <a:r>
                        <a:rPr lang="en-US" sz="1400" dirty="0"/>
                        <a:t>Testing Steps for each Lookback and Forward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29587"/>
                  </a:ext>
                </a:extLst>
              </a:tr>
              <a:tr h="48781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1. Fit ARIMA model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400" dirty="0"/>
                        <a:t>Forecast 1d and 10d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122063"/>
                  </a:ext>
                </a:extLst>
              </a:tr>
              <a:tr h="889542">
                <a:tc>
                  <a:txBody>
                    <a:bodyPr/>
                    <a:lstStyle/>
                    <a:p>
                      <a:r>
                        <a:rPr lang="en-US" sz="1400" dirty="0"/>
                        <a:t>2. Fit ARIMA-GARCH models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400" dirty="0"/>
                        <a:t>GARCH(1,1), </a:t>
                      </a:r>
                      <a:r>
                        <a:rPr lang="en-US" sz="1400" dirty="0" err="1"/>
                        <a:t>eGARCH</a:t>
                      </a:r>
                      <a:r>
                        <a:rPr lang="en-US" sz="1400" dirty="0"/>
                        <a:t>(1,1) and </a:t>
                      </a:r>
                      <a:r>
                        <a:rPr lang="en-US" sz="1400" dirty="0" err="1"/>
                        <a:t>tGARCH</a:t>
                      </a:r>
                      <a:r>
                        <a:rPr lang="en-US" sz="1400" dirty="0"/>
                        <a:t>(1,1) with student t distribution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Forecast 1d and 10d returns</a:t>
                      </a:r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Compute 1d and 10d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(95% and 99% confidence intervals)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70101"/>
                  </a:ext>
                </a:extLst>
              </a:tr>
              <a:tr h="688678">
                <a:tc>
                  <a:txBody>
                    <a:bodyPr/>
                    <a:lstStyle/>
                    <a:p>
                      <a:r>
                        <a:rPr lang="en-US" sz="1400" dirty="0"/>
                        <a:t>3. Compute Historical </a:t>
                      </a:r>
                      <a:r>
                        <a:rPr lang="en-US" sz="1400" dirty="0" err="1"/>
                        <a:t>VaR</a:t>
                      </a:r>
                      <a:endParaRPr lang="en-US" sz="1400" dirty="0"/>
                    </a:p>
                    <a:p>
                      <a:pPr marL="800100" lvl="1" indent="-342900">
                        <a:buFont typeface="+mj-lt"/>
                        <a:buAutoNum type="alphaLcPeriod"/>
                      </a:pPr>
                      <a:r>
                        <a:rPr lang="en-US" sz="1400" dirty="0"/>
                        <a:t>Compute 1d and 10d </a:t>
                      </a:r>
                      <a:r>
                        <a:rPr lang="en-US" sz="1400" dirty="0" err="1"/>
                        <a:t>VaR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(95% and 99% confidence intervals)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790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C2DD58-D407-7290-D762-AFBF9C2089B2}"/>
              </a:ext>
            </a:extLst>
          </p:cNvPr>
          <p:cNvSpPr txBox="1"/>
          <p:nvPr/>
        </p:nvSpPr>
        <p:spPr>
          <a:xfrm>
            <a:off x="9114184" y="2661887"/>
            <a:ext cx="2122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Testing Dates</a:t>
            </a:r>
            <a:br>
              <a:rPr lang="en-US" sz="1400" dirty="0"/>
            </a:br>
            <a:r>
              <a:rPr lang="en-US" sz="1400" dirty="0"/>
              <a:t>2024/05/01 – 2025/05/19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F37F6-B606-DDB6-BD48-248AB18C86D8}"/>
              </a:ext>
            </a:extLst>
          </p:cNvPr>
          <p:cNvSpPr txBox="1"/>
          <p:nvPr/>
        </p:nvSpPr>
        <p:spPr>
          <a:xfrm>
            <a:off x="1097280" y="1120877"/>
            <a:ext cx="10219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 Pre Processing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Handling Missing Data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Log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sliding window technique for the below set up.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45AD7-3A74-D103-C4B3-72DFD27D63E3}"/>
              </a:ext>
            </a:extLst>
          </p:cNvPr>
          <p:cNvSpPr txBox="1"/>
          <p:nvPr/>
        </p:nvSpPr>
        <p:spPr>
          <a:xfrm>
            <a:off x="1097280" y="5212827"/>
            <a:ext cx="9267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Model Evaluation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Forecast Accuracy Metrics: RMSE, MAPE, MAE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Model Selection Criteria</a:t>
            </a:r>
            <a:r>
              <a:rPr lang="en-US" b="1" dirty="0"/>
              <a:t>:</a:t>
            </a:r>
            <a:r>
              <a:rPr lang="en-US" dirty="0"/>
              <a:t> AIC, BIC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Comparative </a:t>
            </a:r>
            <a:r>
              <a:rPr lang="en-US" dirty="0" err="1"/>
              <a:t>Backtesting</a:t>
            </a:r>
            <a:r>
              <a:rPr lang="en-US" dirty="0"/>
              <a:t>: GARCH Models and Historical </a:t>
            </a:r>
            <a:r>
              <a:rPr lang="en-US" dirty="0" err="1"/>
              <a:t>VaR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3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193C-7B14-222A-A72D-412F0E408A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5910" y="289033"/>
            <a:ext cx="10058400" cy="7239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Results – Model Metrics, Forecast Accuracy</a:t>
            </a: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0730D54A-CB57-50E3-E231-F1E13D80A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728665"/>
              </p:ext>
            </p:extLst>
          </p:nvPr>
        </p:nvGraphicFramePr>
        <p:xfrm>
          <a:off x="788114" y="1452562"/>
          <a:ext cx="11403886" cy="406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274111" imgH="4732020" progId="Excel.Sheet.12">
                  <p:embed/>
                </p:oleObj>
              </mc:Choice>
              <mc:Fallback>
                <p:oleObj name="Worksheet" r:id="rId2" imgW="13274111" imgH="47320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8114" y="1452562"/>
                        <a:ext cx="11403886" cy="406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95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0691-BE4B-09BC-D9C7-C1DA4A9D2D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2311" y="287338"/>
            <a:ext cx="10058400" cy="7239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1d 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Backtesting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F0BD445-B145-7BC6-9DFC-746EFBBDC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947694"/>
              </p:ext>
            </p:extLst>
          </p:nvPr>
        </p:nvGraphicFramePr>
        <p:xfrm>
          <a:off x="791035" y="1541463"/>
          <a:ext cx="11366163" cy="383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403403" imgH="4518644" progId="Excel.Sheet.12">
                  <p:embed/>
                </p:oleObj>
              </mc:Choice>
              <mc:Fallback>
                <p:oleObj name="Worksheet" r:id="rId2" imgW="13403403" imgH="45186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1035" y="1541463"/>
                        <a:ext cx="11366163" cy="383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43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a number of years&#10;&#10;AI-generated content may be incorrect.">
            <a:extLst>
              <a:ext uri="{FF2B5EF4-FFF2-40B4-BE49-F238E27FC236}">
                <a16:creationId xmlns:a16="http://schemas.microsoft.com/office/drawing/2014/main" id="{5902E772-6706-1F6F-244C-424B750E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55" y="0"/>
            <a:ext cx="4634271" cy="3475703"/>
          </a:xfrm>
          <a:prstGeom prst="rect">
            <a:avLst/>
          </a:prstGeom>
        </p:spPr>
      </p:pic>
      <p:pic>
        <p:nvPicPr>
          <p:cNvPr id="5" name="Picture 4" descr="A graph of a graph showing the number of years&#10;&#10;AI-generated content may be incorrect.">
            <a:extLst>
              <a:ext uri="{FF2B5EF4-FFF2-40B4-BE49-F238E27FC236}">
                <a16:creationId xmlns:a16="http://schemas.microsoft.com/office/drawing/2014/main" id="{B6390179-B369-7F2B-4E86-E9EA601C3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78" y="46703"/>
            <a:ext cx="4572000" cy="3429000"/>
          </a:xfrm>
          <a:prstGeom prst="rect">
            <a:avLst/>
          </a:prstGeom>
        </p:spPr>
      </p:pic>
      <p:pic>
        <p:nvPicPr>
          <p:cNvPr id="7" name="Picture 6" descr="A graph of a graph showing the time of a period&#10;&#10;AI-generated content may be incorrect.">
            <a:extLst>
              <a:ext uri="{FF2B5EF4-FFF2-40B4-BE49-F238E27FC236}">
                <a16:creationId xmlns:a16="http://schemas.microsoft.com/office/drawing/2014/main" id="{40A0B582-2491-1198-AE87-A23C415BA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1" y="3201629"/>
            <a:ext cx="4875161" cy="3656371"/>
          </a:xfrm>
          <a:prstGeom prst="rect">
            <a:avLst/>
          </a:prstGeom>
        </p:spPr>
      </p:pic>
      <p:pic>
        <p:nvPicPr>
          <p:cNvPr id="9" name="Picture 8" descr="A graph of a graph showing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48902775-3C13-CA63-753A-32BE61985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72463"/>
            <a:ext cx="4647382" cy="34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showing a number of data&#10;&#10;AI-generated content may be incorrect.">
            <a:extLst>
              <a:ext uri="{FF2B5EF4-FFF2-40B4-BE49-F238E27FC236}">
                <a16:creationId xmlns:a16="http://schemas.microsoft.com/office/drawing/2014/main" id="{55BDBA8E-B7BE-4FCE-B2F5-B934CD5C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3" y="0"/>
            <a:ext cx="4891548" cy="3668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442B6-95C0-D10B-7A48-CC4939155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9" y="0"/>
            <a:ext cx="4891548" cy="3668661"/>
          </a:xfrm>
          <a:prstGeom prst="rect">
            <a:avLst/>
          </a:prstGeom>
        </p:spPr>
      </p:pic>
      <p:pic>
        <p:nvPicPr>
          <p:cNvPr id="8" name="Picture 7" descr="A graph of a graph showing a number of data&#10;&#10;AI-generated content may be incorrect.">
            <a:extLst>
              <a:ext uri="{FF2B5EF4-FFF2-40B4-BE49-F238E27FC236}">
                <a16:creationId xmlns:a16="http://schemas.microsoft.com/office/drawing/2014/main" id="{571DEB9C-8A98-5901-AB19-E477BC2F6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" y="3429000"/>
            <a:ext cx="4891548" cy="3429000"/>
          </a:xfrm>
          <a:prstGeom prst="rect">
            <a:avLst/>
          </a:prstGeom>
        </p:spPr>
      </p:pic>
      <p:pic>
        <p:nvPicPr>
          <p:cNvPr id="10" name="Picture 9" descr="A graph with colored lines and white text&#10;&#10;AI-generated content may be incorrect.">
            <a:extLst>
              <a:ext uri="{FF2B5EF4-FFF2-40B4-BE49-F238E27FC236}">
                <a16:creationId xmlns:a16="http://schemas.microsoft.com/office/drawing/2014/main" id="{C7697750-6FDB-648A-067C-F2020F194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01" y="3429000"/>
            <a:ext cx="4581833" cy="34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B62CB-C574-6BA9-6BFE-9CBB56866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6" y="-24580"/>
            <a:ext cx="4694903" cy="3521177"/>
          </a:xfrm>
          <a:prstGeom prst="rect">
            <a:avLst/>
          </a:prstGeom>
        </p:spPr>
      </p:pic>
      <p:pic>
        <p:nvPicPr>
          <p:cNvPr id="6" name="Picture 5" descr="A graph of 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BA2CDF92-C85E-D449-84A1-D381C26B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65"/>
            <a:ext cx="4601497" cy="3451123"/>
          </a:xfrm>
          <a:prstGeom prst="rect">
            <a:avLst/>
          </a:prstGeom>
        </p:spPr>
      </p:pic>
      <p:pic>
        <p:nvPicPr>
          <p:cNvPr id="8" name="Picture 7" descr="A graph of a graph showing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9E4FF77D-40AB-3154-A67F-4A41C6CCB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7" y="3336822"/>
            <a:ext cx="4694903" cy="3521178"/>
          </a:xfrm>
          <a:prstGeom prst="rect">
            <a:avLst/>
          </a:prstGeom>
        </p:spPr>
      </p:pic>
      <p:pic>
        <p:nvPicPr>
          <p:cNvPr id="10" name="Picture 9" descr="A graph of a graph with colored lines&#10;&#10;AI-generated content may be incorrect.">
            <a:extLst>
              <a:ext uri="{FF2B5EF4-FFF2-40B4-BE49-F238E27FC236}">
                <a16:creationId xmlns:a16="http://schemas.microsoft.com/office/drawing/2014/main" id="{4F5CCC7D-2840-1775-2FC0-1AED88CEE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01960"/>
            <a:ext cx="4601497" cy="34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7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764</TotalTime>
  <Words>444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Retrospect</vt:lpstr>
      <vt:lpstr>Worksheet</vt:lpstr>
      <vt:lpstr>Time Series Analysis with R Using ARIMA Models </vt:lpstr>
      <vt:lpstr>Introduction</vt:lpstr>
      <vt:lpstr>Data</vt:lpstr>
      <vt:lpstr>Methodology</vt:lpstr>
      <vt:lpstr>Results – Model Metrics, Forecast Accuracy</vt:lpstr>
      <vt:lpstr>Results – 1d VaR Backtesting</vt:lpstr>
      <vt:lpstr>PowerPoint Presentation</vt:lpstr>
      <vt:lpstr>PowerPoint Presentation</vt:lpstr>
      <vt:lpstr>PowerPoint Presentation</vt:lpstr>
      <vt:lpstr>Results – 10d VaR Backtesting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Log Returns</vt:lpstr>
      <vt:lpstr>ARIMA Model</vt:lpstr>
      <vt:lpstr>GARCH Models</vt:lpstr>
      <vt:lpstr>Value at 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Nuwani Senanayake</dc:creator>
  <cp:lastModifiedBy>Nuwani Senanayake</cp:lastModifiedBy>
  <cp:revision>67</cp:revision>
  <dcterms:created xsi:type="dcterms:W3CDTF">2025-08-28T19:51:26Z</dcterms:created>
  <dcterms:modified xsi:type="dcterms:W3CDTF">2025-09-01T10:44:41Z</dcterms:modified>
</cp:coreProperties>
</file>