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629" autoAdjust="0"/>
  </p:normalViewPr>
  <p:slideViewPr>
    <p:cSldViewPr snapToGrid="0">
      <p:cViewPr varScale="1">
        <p:scale>
          <a:sx n="85" d="100"/>
          <a:sy n="85" d="100"/>
        </p:scale>
        <p:origin x="14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34BDB-065D-4F4E-8C0C-707584768D8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4FC1A-ABEE-4ED2-9160-CF3F569D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4FC1A-ABEE-4ED2-9160-CF3F569D4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4FC1A-ABEE-4ED2-9160-CF3F569D49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dirty="0">
              <a:effectLst/>
              <a:latin typeface="source-serif-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4FC1A-ABEE-4ED2-9160-CF3F569D4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4FC1A-ABEE-4ED2-9160-CF3F569D4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4FC1A-ABEE-4ED2-9160-CF3F569D4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CFB36-5F01-12EE-A46C-0A2CD914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B6480-7DE0-C42D-2691-72E9F28CA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CEDE9-7646-FEBB-4F13-ED2A29AEF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FFECE-7AC2-C76A-F313-3CC91957E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4FC1A-ABEE-4ED2-9160-CF3F569D4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E71-9411-03C0-3C9A-A8FB1DFC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BF726-59DC-EFAA-2DEE-8F58AE85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A9EB-D189-0FB8-3372-5C3A485C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E570-DAE9-435E-CB92-7058BB8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DB99-70CC-EBE7-E990-4C206142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BFD2-DC94-A164-D69B-4D4FCA86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FD48-98F6-50AE-0F14-28FE4FF1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302C-01F3-4566-6F35-DE73EBB2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1F76-1396-4DA2-4CE7-D063A73A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A2CB-F971-E445-C721-1C943350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7FA4B-87B3-8856-753D-0F7276E9F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FC559-D706-B88C-2E1C-1FD42054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AA45-DFC5-0E00-139A-DDE53A94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73BE-732C-E581-45DC-BDE98C36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35D9-782D-5B66-E050-AC56EB25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268C-260E-D2DE-D8C3-2FC4B724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F8F-4B87-0A0E-3032-0959948A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C21B-AE6E-DC44-A22D-02557E30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F8CB-F09D-1D59-A5CA-89AEB13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795C-0D78-4CE7-14BF-323AB727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FAD-4CDD-9D94-49B7-D5FE8213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FB9F3-428A-1E4D-CF97-074988A2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F083-72C3-D9A7-BFA8-CF499872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2FA5-A0BE-4632-E7D4-24286B55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4E16-A14C-713C-A31E-A009FACF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0C04-FEE4-32A1-62BC-FC4A6D84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8BFF-C804-AE88-A97B-8CC7400F1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49B9B-7D9E-E001-B700-F1632DC86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30DEE-E695-E389-DD42-BD98C09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10C77-A470-0238-86A6-C729956D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FDA16-5D52-1550-1CA1-C40C9E40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0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8A2C-3A5A-6ACA-F175-373B4461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9F3B-A8C4-6C2C-2503-D43A5A7A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171AC-FE0E-18C4-B279-111F1E10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BB7D1-80BF-0746-C213-52CFACF4D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5FFD-0C4B-0CF0-1125-4B7E022C9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00BA2-0CD8-666B-CF14-65C331F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942B-26D0-F96D-F8C7-F9EB261A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39C5-311B-3C89-C2FE-E578253E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8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A120-2301-A876-6750-2A4FE25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D46CC-D5B3-3337-3670-585A3727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19239-835E-AF5A-9A87-A6D5F4D5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7BCA-CD86-7CBE-8EE6-AB8F0905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B9669-44CC-1C79-B1C8-640CF8E4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23A4-0AE3-431C-0A8E-0AF373CF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B78B5-9C17-9E88-5587-F7738C2F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BC10-6722-D00C-B74F-23B743D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DDB3-B193-632B-2AED-F08CBD98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CD0F5-9831-4E0B-2027-D94D881D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C151-774E-F7BE-D1DB-6E9038C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261B3-7B99-9C75-42B8-4D105C3E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E81B8-D1ED-2DE7-4E5E-FF08BEF0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D718-F771-FB27-2C01-516E9B4A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02D6-F039-5AF5-0CF8-0823C9C03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A842-F0FA-6DEC-84B3-D1FE35EAB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A7A3-96D1-DDAB-A004-3DD875A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8D42-F3DC-65B4-E57E-67E67C78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4409-58FD-DA6C-E218-C8C29D60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8850B-5786-A6D8-CC7E-BF5B480F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5E52-FAE1-E882-AA38-C483CE0FB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4177-A2A2-08BC-EF64-94B65985D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6FFC2-4E3D-4CD3-A619-1BE9DC320C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EEF5-372C-327F-2713-3F2C9904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5E44-A068-4363-DDC1-F9351DB81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4C3C1-589D-43F5-8C5C-E41A31DE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F5DFA-559D-1BD6-1603-B2C8768FC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39" y="561203"/>
            <a:ext cx="9932691" cy="1165996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MapReduce vs Apache Spark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19B906EA-C46C-0074-6E15-7F6A904A7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35" y="2485477"/>
            <a:ext cx="4481866" cy="2532254"/>
          </a:xfrm>
          <a:prstGeom prst="rect">
            <a:avLst/>
          </a:prstGeom>
        </p:spPr>
      </p:pic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37019CA9-3BA0-EBDA-77FE-664312989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24" y="2586834"/>
            <a:ext cx="4486215" cy="2329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FD74F-92B5-D10B-6D30-F0C385E2AC36}"/>
              </a:ext>
            </a:extLst>
          </p:cNvPr>
          <p:cNvSpPr txBox="1"/>
          <p:nvPr/>
        </p:nvSpPr>
        <p:spPr>
          <a:xfrm>
            <a:off x="564444" y="5785797"/>
            <a:ext cx="3273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N. Waihenage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248285E</a:t>
            </a:r>
          </a:p>
        </p:txBody>
      </p:sp>
    </p:spTree>
    <p:extLst>
      <p:ext uri="{BB962C8B-B14F-4D97-AF65-F5344CB8AC3E}">
        <p14:creationId xmlns:p14="http://schemas.microsoft.com/office/powerpoint/2010/main" val="7529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268CCFBF-51BA-4638-344A-62A206CD5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46" y="334937"/>
            <a:ext cx="4370849" cy="2542229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84C039DD-815D-A0BC-911F-C698D3BC48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3"/>
          <a:stretch/>
        </p:blipFill>
        <p:spPr>
          <a:xfrm>
            <a:off x="578840" y="3052182"/>
            <a:ext cx="5686985" cy="3805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00E71F-0098-035F-A24C-5EC2D00BEAF5}"/>
              </a:ext>
            </a:extLst>
          </p:cNvPr>
          <p:cNvSpPr txBox="1"/>
          <p:nvPr/>
        </p:nvSpPr>
        <p:spPr>
          <a:xfrm>
            <a:off x="438325" y="334937"/>
            <a:ext cx="43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MapReduce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C55FB-C693-E4CD-9B1B-4D5531C67520}"/>
              </a:ext>
            </a:extLst>
          </p:cNvPr>
          <p:cNvSpPr txBox="1"/>
          <p:nvPr/>
        </p:nvSpPr>
        <p:spPr>
          <a:xfrm>
            <a:off x="657226" y="1286249"/>
            <a:ext cx="83038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MapReduce is a programming model and framework for processing large datasets in a distributed environment.</a:t>
            </a:r>
          </a:p>
          <a:p>
            <a:pPr algn="l"/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The processing is done in two phases.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ource-serif-pro"/>
              </a:rPr>
              <a:t>map phase</a:t>
            </a:r>
            <a:r>
              <a:rPr lang="en-US" sz="2000" dirty="0">
                <a:solidFill>
                  <a:srgbClr val="242424"/>
                </a:solidFill>
                <a:latin typeface="source-serif-pro"/>
              </a:rPr>
              <a:t> -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 the input data is divided into key-value pairs and processed in parallel across multiple nodes to produce intermediate key-value pairs.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ource-serif-pro"/>
              </a:rPr>
              <a:t>reduce phase</a:t>
            </a:r>
            <a:r>
              <a:rPr lang="en-US" sz="2000" dirty="0">
                <a:solidFill>
                  <a:srgbClr val="242424"/>
                </a:solidFill>
                <a:latin typeface="source-serif-pro"/>
              </a:rPr>
              <a:t> -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 the intermediate key-value pairs are combined and reduced to produce the final output.</a:t>
            </a:r>
          </a:p>
          <a:p>
            <a:endParaRPr lang="en-US" dirty="0"/>
          </a:p>
        </p:txBody>
      </p:sp>
      <p:pic>
        <p:nvPicPr>
          <p:cNvPr id="11" name="Picture 10" descr="A diagram of a computer&#10;&#10;Description automatically generated">
            <a:extLst>
              <a:ext uri="{FF2B5EF4-FFF2-40B4-BE49-F238E27FC236}">
                <a16:creationId xmlns:a16="http://schemas.microsoft.com/office/drawing/2014/main" id="{A7C9BA11-753B-0C46-4ACE-1C202549B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24" y="3337567"/>
            <a:ext cx="4974030" cy="35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7482-974A-BEC6-2C77-F5B5BBC2B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luster manager&#10;&#10;Description automatically generated">
            <a:extLst>
              <a:ext uri="{FF2B5EF4-FFF2-40B4-BE49-F238E27FC236}">
                <a16:creationId xmlns:a16="http://schemas.microsoft.com/office/drawing/2014/main" id="{97D69721-F5EA-97E0-6005-86927CA60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17" y="444549"/>
            <a:ext cx="5009524" cy="3352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9D3996-FD6D-D102-DC8C-CD988636AA01}"/>
              </a:ext>
            </a:extLst>
          </p:cNvPr>
          <p:cNvSpPr txBox="1"/>
          <p:nvPr/>
        </p:nvSpPr>
        <p:spPr>
          <a:xfrm>
            <a:off x="438325" y="334937"/>
            <a:ext cx="43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1D2125"/>
                </a:solidFill>
                <a:effectLst/>
              </a:rPr>
              <a:t>Apache</a:t>
            </a:r>
            <a:r>
              <a:rPr lang="en-US" sz="4800" b="0" i="0" dirty="0">
                <a:solidFill>
                  <a:srgbClr val="1D2125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US" sz="4800" b="1" i="0" dirty="0">
                <a:solidFill>
                  <a:srgbClr val="1D2125"/>
                </a:solidFill>
                <a:effectLst/>
              </a:rPr>
              <a:t>Spark</a:t>
            </a:r>
            <a:endParaRPr 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41A2F-A460-65D4-D66F-BD0E2C4E262E}"/>
              </a:ext>
            </a:extLst>
          </p:cNvPr>
          <p:cNvSpPr txBox="1"/>
          <p:nvPr/>
        </p:nvSpPr>
        <p:spPr>
          <a:xfrm>
            <a:off x="657226" y="1286249"/>
            <a:ext cx="52863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Apache Spark is an open-source, distributed processing system used for big data workloads.</a:t>
            </a:r>
          </a:p>
          <a:p>
            <a:r>
              <a:rPr lang="en-US" sz="2000" b="0" i="0" dirty="0">
                <a:effectLst/>
                <a:latin typeface="source-serif-pro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It utilizes in-memory caching, and optimized query execution for fast analytic queries against data of any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One of the key features of Spark is its use of Resilient Distributed Datasets (RDDs)</a:t>
            </a:r>
          </a:p>
          <a:p>
            <a:endParaRPr lang="en-US" sz="2000" dirty="0"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Spark is built on top of the Hadoop Distributed File System (HDFS)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It provides APIs for several programming languages including Java, Scala, and Python.</a:t>
            </a:r>
          </a:p>
          <a:p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sz="2000" b="0" i="0" dirty="0">
              <a:solidFill>
                <a:srgbClr val="4D5156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pic>
        <p:nvPicPr>
          <p:cNvPr id="8" name="Picture 7" descr="A diagram of a spark&#10;&#10;Description automatically generated">
            <a:extLst>
              <a:ext uri="{FF2B5EF4-FFF2-40B4-BE49-F238E27FC236}">
                <a16:creationId xmlns:a16="http://schemas.microsoft.com/office/drawing/2014/main" id="{2CA8F924-C4C1-D1FB-D7C5-D7EE26095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49" y="4222731"/>
            <a:ext cx="4865358" cy="24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4C30F-29E7-FECF-37D4-6FED39100098}"/>
              </a:ext>
            </a:extLst>
          </p:cNvPr>
          <p:cNvSpPr txBox="1"/>
          <p:nvPr/>
        </p:nvSpPr>
        <p:spPr>
          <a:xfrm>
            <a:off x="3953341" y="911795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r>
              <a:rPr lang="en-US" sz="7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STRATION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B0ED-E244-6237-7068-3D3D52082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FEF62-479D-A780-F929-0D2FD9D7B676}"/>
              </a:ext>
            </a:extLst>
          </p:cNvPr>
          <p:cNvSpPr txBox="1"/>
          <p:nvPr/>
        </p:nvSpPr>
        <p:spPr>
          <a:xfrm>
            <a:off x="438324" y="334937"/>
            <a:ext cx="6696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>
                <a:solidFill>
                  <a:srgbClr val="242424"/>
                </a:solidFill>
                <a:effectLst/>
              </a:rPr>
              <a:t>Compare and Contrast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87142-104B-EBB2-4125-D69125398B5F}"/>
              </a:ext>
            </a:extLst>
          </p:cNvPr>
          <p:cNvSpPr txBox="1"/>
          <p:nvPr/>
        </p:nvSpPr>
        <p:spPr>
          <a:xfrm>
            <a:off x="685800" y="1588168"/>
            <a:ext cx="1074419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242424"/>
                </a:solidFill>
                <a:effectLst/>
                <a:latin typeface="source-serif-pro"/>
              </a:rPr>
              <a:t>Ease of Use: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MapReduce is a simple and easy-to-use framework that is used for batch processing of large data 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Apache Spark provides a higher-level programming model that makes it easier for developers to work with large data sets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3200" b="1" i="0" dirty="0">
                <a:solidFill>
                  <a:srgbClr val="242424"/>
                </a:solidFill>
                <a:effectLst/>
                <a:latin typeface="source-serif-pro"/>
              </a:rPr>
              <a:t>Fast Processing:</a:t>
            </a: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ue to Apache Spark in-memory processing capabilities, it is generally faster than MapReduce.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MapReduce processes data by reading from disk for each MapReduce job and writing intermediate results back to disk. As a result,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 it takes more time to execute the queries.</a:t>
            </a:r>
          </a:p>
        </p:txBody>
      </p:sp>
    </p:spTree>
    <p:extLst>
      <p:ext uri="{BB962C8B-B14F-4D97-AF65-F5344CB8AC3E}">
        <p14:creationId xmlns:p14="http://schemas.microsoft.com/office/powerpoint/2010/main" val="5455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3AF38-6494-6011-2019-A039E8E0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AF76A-002F-4C6C-E3FB-C4A481C39CA1}"/>
              </a:ext>
            </a:extLst>
          </p:cNvPr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</TotalTime>
  <Words>260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Google Sans</vt:lpstr>
      <vt:lpstr>Roboto</vt:lpstr>
      <vt:lpstr>Söhne</vt:lpstr>
      <vt:lpstr>source-serif-pro</vt:lpstr>
      <vt:lpstr>Office Theme</vt:lpstr>
      <vt:lpstr>MapReduce vs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Apache Spark</dc:title>
  <dc:creator>Nuwanthika Waihenage</dc:creator>
  <cp:lastModifiedBy>Nuwanthika Waihenage</cp:lastModifiedBy>
  <cp:revision>6</cp:revision>
  <dcterms:created xsi:type="dcterms:W3CDTF">2024-03-03T13:16:58Z</dcterms:created>
  <dcterms:modified xsi:type="dcterms:W3CDTF">2024-03-04T07:15:50Z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967747-ada6-4a2c-bc30-3aab72b5230a_Enabled">
    <vt:lpwstr>true</vt:lpwstr>
  </property>
  <property fmtid="{D5CDD505-2E9C-101B-9397-08002B2CF9AE}" pid="3" name="MSIP_Label_fb967747-ada6-4a2c-bc30-3aab72b5230a_SetDate">
    <vt:lpwstr>2024-03-03T16:43:24Z</vt:lpwstr>
  </property>
  <property fmtid="{D5CDD505-2E9C-101B-9397-08002B2CF9AE}" pid="4" name="MSIP_Label_fb967747-ada6-4a2c-bc30-3aab72b5230a_Method">
    <vt:lpwstr>Standard</vt:lpwstr>
  </property>
  <property fmtid="{D5CDD505-2E9C-101B-9397-08002B2CF9AE}" pid="5" name="MSIP_Label_fb967747-ada6-4a2c-bc30-3aab72b5230a_Name">
    <vt:lpwstr>Internal</vt:lpwstr>
  </property>
  <property fmtid="{D5CDD505-2E9C-101B-9397-08002B2CF9AE}" pid="6" name="MSIP_Label_fb967747-ada6-4a2c-bc30-3aab72b5230a_SiteId">
    <vt:lpwstr>8fa597a5-c356-4562-8d88-cbf99fc8dd45</vt:lpwstr>
  </property>
  <property fmtid="{D5CDD505-2E9C-101B-9397-08002B2CF9AE}" pid="7" name="MSIP_Label_fb967747-ada6-4a2c-bc30-3aab72b5230a_ActionId">
    <vt:lpwstr>ba2ca7e9-bfc0-4482-acf0-7e4383ba9c95</vt:lpwstr>
  </property>
  <property fmtid="{D5CDD505-2E9C-101B-9397-08002B2CF9AE}" pid="8" name="MSIP_Label_fb967747-ada6-4a2c-bc30-3aab72b5230a_ContentBits">
    <vt:lpwstr>0</vt:lpwstr>
  </property>
</Properties>
</file>