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371" r:id="rId3"/>
    <p:sldId id="381" r:id="rId4"/>
    <p:sldId id="260" r:id="rId5"/>
    <p:sldId id="261" r:id="rId6"/>
    <p:sldId id="397" r:id="rId7"/>
    <p:sldId id="319" r:id="rId8"/>
    <p:sldId id="331" r:id="rId9"/>
    <p:sldId id="320" r:id="rId10"/>
    <p:sldId id="399" r:id="rId11"/>
    <p:sldId id="382" r:id="rId12"/>
    <p:sldId id="383" r:id="rId13"/>
    <p:sldId id="322" r:id="rId14"/>
    <p:sldId id="398" r:id="rId15"/>
    <p:sldId id="400" r:id="rId16"/>
    <p:sldId id="270" r:id="rId17"/>
    <p:sldId id="372" r:id="rId18"/>
    <p:sldId id="271" r:id="rId19"/>
    <p:sldId id="376" r:id="rId20"/>
    <p:sldId id="327" r:id="rId21"/>
    <p:sldId id="328" r:id="rId22"/>
    <p:sldId id="329" r:id="rId23"/>
    <p:sldId id="401" r:id="rId24"/>
    <p:sldId id="374" r:id="rId25"/>
    <p:sldId id="334" r:id="rId26"/>
    <p:sldId id="335" r:id="rId27"/>
    <p:sldId id="379" r:id="rId28"/>
    <p:sldId id="405" r:id="rId29"/>
    <p:sldId id="406" r:id="rId30"/>
    <p:sldId id="402" r:id="rId31"/>
    <p:sldId id="380" r:id="rId32"/>
    <p:sldId id="385" r:id="rId33"/>
    <p:sldId id="338" r:id="rId34"/>
    <p:sldId id="403" r:id="rId35"/>
    <p:sldId id="404" r:id="rId36"/>
  </p:sldIdLst>
  <p:sldSz cx="12192000" cy="6858000"/>
  <p:notesSz cx="6858000" cy="9144000"/>
  <p:embeddedFontLs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华文新魏" panose="02010800040101010101" pitchFamily="2" charset="-122"/>
      <p:regular r:id="rId41"/>
    </p:embeddedFont>
    <p:embeddedFont>
      <p:font typeface="隶书" panose="02010509060101010101" pitchFamily="49" charset="-122"/>
      <p:regular r:id="rId42"/>
    </p:embeddedFont>
    <p:embeddedFont>
      <p:font typeface="微软雅黑" panose="020B0503020204020204" pitchFamily="34" charset="-122"/>
      <p:regular r:id="rId43"/>
      <p:bold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98" autoAdjust="0"/>
  </p:normalViewPr>
  <p:slideViewPr>
    <p:cSldViewPr snapToGrid="0">
      <p:cViewPr varScale="1">
        <p:scale>
          <a:sx n="74" d="100"/>
          <a:sy n="74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B235-D7B6-4E8C-819F-4AB10D242F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2341-CD85-4044-9648-B02DCD780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4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22341-CD85-4044-9648-B02DCD7801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5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22341-CD85-4044-9648-B02DCD7801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9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515601" cy="3675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若运算符为左值运算符，则重载后运算符函数最好返回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非只读左值引用类型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。当运算符要求第一个参数为左值时，不能使用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说明第一个参数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含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，例如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等的第一个参数。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重载运算符函数可以声明为类的友元；重载运算符的普通成员函数也可定义为虚函数；重载运算符的非成员函数被视为普通函数。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重载运算符函数一般不能缺省参数，只有任意目的运算符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省略参数才有意义。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重载不改变运算符的优先级和结合性。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重载一般也不改变运算符的操作数个数。特殊的运算符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（区分前置和后置）除外。</a:t>
            </a:r>
          </a:p>
        </p:txBody>
      </p:sp>
    </p:spTree>
    <p:extLst>
      <p:ext uri="{BB962C8B-B14F-4D97-AF65-F5344CB8AC3E}">
        <p14:creationId xmlns:p14="http://schemas.microsoft.com/office/powerpoint/2010/main" val="349842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59441-3F1B-473F-BC77-160C3AC518C2}"/>
              </a:ext>
            </a:extLst>
          </p:cNvPr>
          <p:cNvSpPr txBox="1"/>
          <p:nvPr/>
        </p:nvSpPr>
        <p:spPr>
          <a:xfrm>
            <a:off x="365760" y="1690688"/>
            <a:ext cx="11201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x;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)const{ return x; }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A*const 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，可代表对象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 x) { A::x=x; }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A*const this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y)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定义非成员函数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)+y;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operator+(int y, A x)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定义非成员函数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)+y; }</a:t>
            </a:r>
          </a:p>
        </p:txBody>
      </p:sp>
    </p:spTree>
    <p:extLst>
      <p:ext uri="{BB962C8B-B14F-4D97-AF65-F5344CB8AC3E}">
        <p14:creationId xmlns:p14="http://schemas.microsoft.com/office/powerpoint/2010/main" val="195386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CA304-94BB-4C0B-BD1D-E190FA7DB77A}"/>
              </a:ext>
            </a:extLst>
          </p:cNvPr>
          <p:cNvSpPr txBox="1"/>
          <p:nvPr/>
        </p:nvSpPr>
        <p:spPr>
          <a:xfrm>
            <a:off x="838200" y="1841256"/>
            <a:ext cx="102017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不能声明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operator+(A[6],int);//A[6]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不是单个对象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不能声明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operator+(A*, int);//A*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是对象指针，属于简单类型，不能用于代表对象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void main(void)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{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A a(6);		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A(int)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时，实参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&amp;a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传递给隐含形参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this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&lt;&lt;"a+7="&lt;&lt;a+7&lt;&lt;"\n";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operator+(const A&amp;, int)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&lt;&lt;"a+7="&lt;&lt; operator+(a,7)&lt;&lt;"\n";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operator+(const A&amp;, int)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&lt;&lt;"8+a="&lt;&lt; operator+(8,a)&lt;&lt;"\n";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operator+(int, A)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&lt;&lt;"8+a="&lt;&lt;8+a&lt;&lt;"\n";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operator+(int, A)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92" y="116632"/>
            <a:ext cx="10714608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x,  y;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(int x,  int y) { A::x=x;  A::y=y;  }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A 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operator=(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送给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指向的可修改对象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x=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y=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return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，赋值后还可赋值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A operator-(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A&amp;);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A operator+(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A&amp;,  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A&amp;); //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不能修改两个加数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a(2, 3),  b(4, 5),  c(1,  9);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operator-(const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重载为单目运算符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A(-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                    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返回右值（临时变量）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operator+(const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{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x.x+y.x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x.y+y.y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//A(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x.x+y.x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x.y+y.y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的常量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(c=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/*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的引用*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c= -b;  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8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7654" y="2431857"/>
            <a:ext cx="11789546" cy="3138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重载函数种类不同，参数表列出的参数个数也不同。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重载为普通函数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全局函数）：参数个数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重载为类的普通成员函数（实例函数）：参数个数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- 1 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重载为类的静态成员函数：参数个数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注意有的运算符既为单目又为双目，如*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+, 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特殊运算符不满足上述关系：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双目重载为单目，前置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重载为单目，后置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重载为双目、函数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可重载为任意目。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表示强制类型转换时为单参数；表示函数时可为任意个参数。</a:t>
            </a:r>
          </a:p>
        </p:txBody>
      </p:sp>
    </p:spTree>
    <p:extLst>
      <p:ext uri="{BB962C8B-B14F-4D97-AF65-F5344CB8AC3E}">
        <p14:creationId xmlns:p14="http://schemas.microsoft.com/office/powerpoint/2010/main" val="307490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127467" cy="399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都会改变当前对象的值，重载时最好将参数定义为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，左值形参在函数返回时能使实参带出执行结果，非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保证可以改变操作数。前置运算是先运算再取值，后置运算是先取值再运算。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后置运算应重载为返回右值（返回类型为值类型）的双目运算符函数：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如果重载为类的普通函数成员，则该函数只需定义一个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已包含一个不用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修饰的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如果重载为全局函数，则最好声明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（原因同上）和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类型的两个参数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前置运算应重载为返回非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左值引用的单目运算符函数：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前置运算结果应为非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左值，其返回类型应该定义为非只读类型的左值引用类型；左值运算结果可继续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如果重载为全局函数，则最好声明非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左值引用类型一个参数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63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196976"/>
            <a:ext cx="8569325" cy="504031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要返回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，否则不能出现在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号左边，改变了运算符的性质</a:t>
            </a:r>
          </a:p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和后置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参数要为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，否则无法将结果带回，也改变了运算符的性质。因为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（不管是前置还是后置）都要求改变操作数自身的值。如果参数为值参，会导致传值调用，函数里改变的是形参，实参不会改变。</a:t>
            </a:r>
          </a:p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上述二个规则不是语法规定，而是语义上的规定。</a:t>
            </a:r>
          </a:p>
          <a:p>
            <a:pPr eaLnBrk="1" hangingPunct="1"/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11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9E924E-1CA5-409F-A85F-2DF20FD17252}"/>
              </a:ext>
            </a:extLst>
          </p:cNvPr>
          <p:cNvSpPr txBox="1">
            <a:spLocks noChangeArrowheads="1"/>
          </p:cNvSpPr>
          <p:nvPr/>
        </p:nvSpPr>
        <p:spPr>
          <a:xfrm>
            <a:off x="139894" y="1204305"/>
            <a:ext cx="11747306" cy="555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a;</a:t>
            </a:r>
          </a:p>
          <a:p>
            <a:pPr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参数和返回值都是非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左值引用，全局函数重载前置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，先运算，后返回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&amp;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operator--(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--; return x; }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operator--(A&amp;, int); 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全局函数重载后置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，返回右值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&amp;operator++( ){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a++;   return *this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}//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实例函数重载，为单目，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，先运算，后返回</a:t>
            </a: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operator++(int){ return  A(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a++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}//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实例函数重载，为双目，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 x) { a=x; }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};//A m(3);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m)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可以；因为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左值，其后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要求左值操作数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operator--(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int){	//x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左值引用，实参被修改</a:t>
            </a: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 A(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--);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//A m(3); </a:t>
            </a:r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(m--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不可；因为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右值，其后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要求左值操作数</a:t>
            </a:r>
          </a:p>
        </p:txBody>
      </p:sp>
    </p:spTree>
    <p:extLst>
      <p:ext uri="{BB962C8B-B14F-4D97-AF65-F5344CB8AC3E}">
        <p14:creationId xmlns:p14="http://schemas.microsoft.com/office/powerpoint/2010/main" val="282484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7B0FC-709B-4DC0-9A2A-A7C1FA3C6621}" type="slidenum"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814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重载的语义</a:t>
            </a:r>
          </a:p>
        </p:txBody>
      </p:sp>
      <p:sp>
        <p:nvSpPr>
          <p:cNvPr id="270340" name="Text Box 8"/>
          <p:cNvSpPr txBox="1">
            <a:spLocks noChangeArrowheads="1"/>
          </p:cNvSpPr>
          <p:nvPr/>
        </p:nvSpPr>
        <p:spPr bwMode="auto">
          <a:xfrm>
            <a:off x="1703388" y="1268414"/>
            <a:ext cx="4392612" cy="4247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 x;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y;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const A operator ++(int){ 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return A(x++, y++); 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i, int j){ x=i; y=j;}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A::x = 23;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main(){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a(4,3);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b = a++; //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,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=?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0;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6167439" y="1125538"/>
            <a:ext cx="39195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a(4,4), b(4,3)</a:t>
            </a:r>
          </a:p>
        </p:txBody>
      </p:sp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6239892" y="1773238"/>
            <a:ext cx="4392613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A(x++,y++)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：先取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temp1 = x; //4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temp2 = y; //3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2: 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a(5,4)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3: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构造临时对象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 = A(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temp1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temp2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//A(4,3)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为静态成员，使得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a(4,4)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4: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b(4,3)</a:t>
            </a:r>
          </a:p>
          <a:p>
            <a:pPr algn="l"/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/>
      <p:bldP spid="4434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12" y="3307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7FA31-7743-4FB5-90FE-A20EB0D7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20519" y="6307711"/>
            <a:ext cx="2133600" cy="365125"/>
          </a:xfrm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0CB8019-0C15-4169-8714-82D54EDE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827" y="2744553"/>
            <a:ext cx="8856984" cy="41044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 int a;  A (int x){ a=x;  } };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 B{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 x;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*operator-&gt; ( 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&amp;x; };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故重载为单目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(int v): x (v) {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}b (5)   ;  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 (void){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i=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-&gt;a;   	 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等价于下一条语句，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b.x.a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-&gt; ( ) -&gt;a;   //i=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b.x.a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1430501-8910-4B08-9BC2-14A4DC80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183" y="4202911"/>
            <a:ext cx="534954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当返回指针后，则内置的成员访问操作符</a:t>
            </a:r>
            <a:r>
              <a:rPr lang="en-US" altLang="zh-CN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语义被应用在返回值上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E07CA2-EF25-4743-91DC-0ADE1985A6A7}"/>
              </a:ext>
            </a:extLst>
          </p:cNvPr>
          <p:cNvCxnSpPr/>
          <p:nvPr/>
        </p:nvCxnSpPr>
        <p:spPr>
          <a:xfrm flipH="1">
            <a:off x="3507071" y="4568493"/>
            <a:ext cx="100811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6C467A1-D90F-4A2A-B67E-0F90696293AD}"/>
              </a:ext>
            </a:extLst>
          </p:cNvPr>
          <p:cNvSpPr txBox="1">
            <a:spLocks noChangeArrowheads="1"/>
          </p:cNvSpPr>
          <p:nvPr/>
        </p:nvSpPr>
        <p:spPr>
          <a:xfrm>
            <a:off x="1598486" y="1063688"/>
            <a:ext cx="8569325" cy="1537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使其只有一个参数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指针类型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是唯一可以重载为单目运算的纯双目运算符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下面例子说明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运算符重载后左操作数不是对象指针，右操作数也不是对象成员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950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6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纯单目运算符，只能有一个操作数，包括：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!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纯双目运算符，只能有两个操作数，包括：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三目运算符，有三个操作数，如“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? :”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既是单目又是双目的运算符，包括：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 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多目运算符，如函数参数表 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)”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左值运算符是运算结果为左值的运算符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，其表达式可出现在等号左边，如前置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以及赋值运算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右值运算符是运算结果为右值的运算符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、后置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某些运算符要求第一个操作数为左值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重载纯单目和纯双目运算符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80728"/>
            <a:ext cx="8856984" cy="5688632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x;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A(int y):x(y){}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operator%(A m) { return 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x%m.x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} 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返回的是右值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operator!() { return A(!x); }	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返回的是右值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a(3),b(3);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a%b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	//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b= !a;		//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82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44624"/>
            <a:ext cx="8712968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调用运算符函数的二种形式：表达式，函数调用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764704"/>
            <a:ext cx="8856984" cy="609329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y):x(x),y(y){}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 operator-() { return POINT(-x,-y);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 operator-(POINT p) { return POINT(x-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p.x,y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 operator+(POINT p) { return POINT(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x+p.x,y+p.y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 }//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friend POINT operator+(POINT p) { return POINT(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p.x,p.y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p1,POINT p2) {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return POINT(p1.x+p2.x,p1.y+p2.y);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p1(1,2),p2(3,4);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p3=-p1;   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p4=p1-p2;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p5=p1.operator -(p2);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p6 = +p1;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p7=operator+(p1,p2);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p1,POINT p2)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p8 = p1.operator +(p2);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operator+(POINT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p9 = p1+p2;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错误，无法确定是调用友元还是函数成员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14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846" y="737536"/>
            <a:ext cx="8569325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为多目运算符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int sum(int x, int y) { return x + y;}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int s =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三个操作数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sum, 1, 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第一个操作数为函数名，这里把函数名看做函数对象</a:t>
            </a:r>
          </a:p>
          <a:p>
            <a:pPr marL="0" indent="0"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只能通过类的普通成员函数重载，这意味着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指针指向的类对象，这样的对象称为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函数对象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7508" y="-28845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重载函数调用操作符（）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96952"/>
            <a:ext cx="10515600" cy="386104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语法：</a:t>
            </a:r>
            <a:r>
              <a:rPr lang="en-US" altLang="zh-CN" sz="20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returnType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operator( ) (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参数列表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调用：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objectofAbsInt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，类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的对象称为函数对象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operator()(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&gt; 0?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(-1);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函数对象可以作为函数的参数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这意味着我们可以将函数当做对象传递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在模板编程里广泛使用。在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C+11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里，还可以用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lamda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10BC528-631E-4CF8-8E02-6858676B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6095038"/>
            <a:ext cx="8856984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函数指针也可以作为函数的参数，但函数指针主要的缺点是：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被函数指针指向的函数是无法内联的。而函数对象则没这个问题。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41095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7" y="147542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11.3  </a:t>
            </a:r>
            <a:r>
              <a:rPr lang="zh-CN" altLang="en-US" dirty="0"/>
              <a:t>赋值与调用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F43BB4-C136-4461-A135-BDD6E5495B83}"/>
              </a:ext>
            </a:extLst>
          </p:cNvPr>
          <p:cNvSpPr txBox="1">
            <a:spLocks noChangeArrowheads="1"/>
          </p:cNvSpPr>
          <p:nvPr/>
        </p:nvSpPr>
        <p:spPr>
          <a:xfrm>
            <a:off x="449094" y="2206254"/>
            <a:ext cx="10610039" cy="5040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默认情况下，编译器为类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默认生成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个实例成员函数：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A(A&amp;&amp;)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A(const A&amp;)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、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=(const A&amp;)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operator=(A&amp;&amp;)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如果类自定义上述函数，则优先调用自定义的函数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若函数体用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=default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取代，表示启用上述函数；若用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=delete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取代表示删除上述函数，且不得再定义同型函数，即禁止使用。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默认赋值运算函数实现数据成员的浅拷贝赋值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，如果普通数据成员为指针或引用类型且指向了一块动态分配的内存，则不复制指针所指存储单元的内容。若类不包含上述普通数据成员，浅拷贝赋值不存在问题。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如果函数参数为值参对象，当实参传值给形参时，若类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没有自定义拷贝构造函数，则值参传递也通过浅拷贝构造实现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（调用编译器提供的默认拷贝构造函数）。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0149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218E92-6474-4EE7-8E84-66280C5D228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87364"/>
            <a:ext cx="8357532" cy="100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Tx/>
              <a:buNone/>
            </a:pPr>
            <a:r>
              <a:rPr lang="zh-CN" altLang="en-US" sz="9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当类包含指针时，浅拷贝赋值可造成内存泄漏，并可导致页面保护错误或变量产生副作用。</a:t>
            </a:r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588092D2-9783-4925-BE6C-AB2EB467650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800600" cy="2971800"/>
            <a:chOff x="1152" y="1632"/>
            <a:chExt cx="3120" cy="2208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A1B65EB-5E06-498A-9582-F7F6A097B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004"/>
              <a:ext cx="288" cy="144"/>
              <a:chOff x="1392" y="3300"/>
              <a:chExt cx="288" cy="144"/>
            </a:xfrm>
          </p:grpSpPr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AA383D3D-3A65-4A52-BE8E-7FDBA6D75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B1EB6BA8-DEDB-4742-B9CB-EC5CA99C4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90BACA0-6ECB-43C9-8F90-71E3BB5C8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60"/>
              <a:ext cx="576" cy="528"/>
              <a:chOff x="1584" y="3408"/>
              <a:chExt cx="576" cy="528"/>
            </a:xfrm>
          </p:grpSpPr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DDFAB536-02F7-4346-AEFC-3A47786A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8" name="Line 12">
                <a:extLst>
                  <a:ext uri="{FF2B5EF4-FFF2-40B4-BE49-F238E27FC236}">
                    <a16:creationId xmlns:a16="http://schemas.microsoft.com/office/drawing/2014/main" id="{290D4710-E231-4252-95CB-160589FD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998BF082-4180-47C5-B736-618C08FDD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820E1A0F-4346-4E30-90D5-C9A6B759D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2F224A26-113A-4DE8-A437-5A513A7AB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字符串</a:t>
                  </a:r>
                </a:p>
              </p:txBody>
            </p:sp>
          </p:grpSp>
        </p:grp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BD2D251-95D5-46F4-B2B7-124494B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F027D24-C78F-44EF-9CA4-65D8FD44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632"/>
              <a:ext cx="768" cy="732"/>
              <a:chOff x="661" y="2400"/>
              <a:chExt cx="768" cy="732"/>
            </a:xfrm>
          </p:grpSpPr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2E9566CF-51C5-4FBE-8B77-1B11149C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F0C03190-53B5-4851-945E-DE633D327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C1F55AC1-F501-4DD6-8242-4F75A012D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E1B6FBE3-DA3D-42FB-A162-A3B673FA5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AEF40F64-9582-4DC8-A855-A9E7C138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0D55F5A3-654E-4B26-9F50-4AF698C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E8D8E607-2AB2-4C7A-89A6-6582E0F6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id="{96CCF1D3-7C58-4B66-BFA7-6B6A35FFF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1632"/>
              <a:ext cx="768" cy="732"/>
              <a:chOff x="661" y="2400"/>
              <a:chExt cx="768" cy="732"/>
            </a:xfrm>
          </p:grpSpPr>
          <p:sp>
            <p:nvSpPr>
              <p:cNvPr id="55" name="Rectangle 29">
                <a:extLst>
                  <a:ext uri="{FF2B5EF4-FFF2-40B4-BE49-F238E27FC236}">
                    <a16:creationId xmlns:a16="http://schemas.microsoft.com/office/drawing/2014/main" id="{C99B45CE-57A7-4419-BA40-1E1CB93B0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855969EA-D696-456C-B432-A682C23F5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4B8F3054-D09A-4794-8EE9-397A7CAE2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78E60123-CBAD-4BED-A7E8-A88FCD4DF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59" name="Rectangle 33">
                <a:extLst>
                  <a:ext uri="{FF2B5EF4-FFF2-40B4-BE49-F238E27FC236}">
                    <a16:creationId xmlns:a16="http://schemas.microsoft.com/office/drawing/2014/main" id="{6B7BE6ED-D9F1-4663-BAAD-281BA62C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6C9DF740-C728-4D8F-B65B-717F1017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1555E72B-2179-4BE7-A353-22D24546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160"/>
              <a:ext cx="576" cy="528"/>
              <a:chOff x="1584" y="3408"/>
              <a:chExt cx="576" cy="528"/>
            </a:xfrm>
          </p:grpSpPr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0E5496E2-488C-4DEB-B61C-3C620D979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1" name="Line 38">
                <a:extLst>
                  <a:ext uri="{FF2B5EF4-FFF2-40B4-BE49-F238E27FC236}">
                    <a16:creationId xmlns:a16="http://schemas.microsoft.com/office/drawing/2014/main" id="{F4F03707-B85D-46E6-9735-DE1DCC4C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52" name="Group 39">
                <a:extLst>
                  <a:ext uri="{FF2B5EF4-FFF2-40B4-BE49-F238E27FC236}">
                    <a16:creationId xmlns:a16="http://schemas.microsoft.com/office/drawing/2014/main" id="{9A5E6D5D-0772-4DFB-BAAC-A2F4943FE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3864C2D0-BDDA-4B11-A40D-360E723B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32D057D0-B759-466F-A869-1CC82D633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字符串</a:t>
                  </a:r>
                </a:p>
              </p:txBody>
            </p:sp>
          </p:grp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4F30B296-5A23-4885-BCEE-46F950EA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04"/>
              <a:ext cx="624" cy="156"/>
              <a:chOff x="2340" y="3300"/>
              <a:chExt cx="624" cy="156"/>
            </a:xfrm>
          </p:grpSpPr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1783C9A9-0984-46FD-A09E-9F8BAEE2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B11B3808-3D67-473E-9914-721201D6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32A40357-81A6-4475-8C5D-DD5B6FFE7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32"/>
              <a:ext cx="131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开始时，对象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指针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指向各自内存</a:t>
              </a:r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B6CA427F-FBD2-473A-9F62-4F2FEBC99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204"/>
              <a:ext cx="288" cy="144"/>
              <a:chOff x="1392" y="3300"/>
              <a:chExt cx="288" cy="144"/>
            </a:xfrm>
          </p:grpSpPr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1D06B11B-7873-453F-A686-BE1ECE22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361067D-04A5-4A0D-B64C-356447927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7" name="Line 52">
              <a:extLst>
                <a:ext uri="{FF2B5EF4-FFF2-40B4-BE49-F238E27FC236}">
                  <a16:creationId xmlns:a16="http://schemas.microsoft.com/office/drawing/2014/main" id="{98EAD1D7-3D26-48AC-AFD0-FDE8A1CF5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DBD59D2C-E12C-4965-B579-7940A289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D20F65BF-962C-4268-907F-DC8DD736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F4072DAD-3CB9-4ADB-BC20-6E2BDDF3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字符串</a:t>
              </a:r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39710C4B-6E8C-4234-8F17-B6E6CAD8A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id="{A5C81A63-2D64-417E-AB93-955C8B569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832"/>
              <a:ext cx="768" cy="732"/>
              <a:chOff x="661" y="2400"/>
              <a:chExt cx="768" cy="732"/>
            </a:xfrm>
          </p:grpSpPr>
          <p:sp>
            <p:nvSpPr>
              <p:cNvPr id="40" name="Rectangle 60">
                <a:extLst>
                  <a:ext uri="{FF2B5EF4-FFF2-40B4-BE49-F238E27FC236}">
                    <a16:creationId xmlns:a16="http://schemas.microsoft.com/office/drawing/2014/main" id="{C9022B5B-BF39-4478-A226-83D6892F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BBB1C0AB-6C33-4ECE-B34B-C8892B264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2" name="Line 62">
                <a:extLst>
                  <a:ext uri="{FF2B5EF4-FFF2-40B4-BE49-F238E27FC236}">
                    <a16:creationId xmlns:a16="http://schemas.microsoft.com/office/drawing/2014/main" id="{DE0E5607-453A-45A3-91CD-97753B34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D71A5D7F-E32A-4337-B695-C8270D1E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44" name="Rectangle 64">
                <a:extLst>
                  <a:ext uri="{FF2B5EF4-FFF2-40B4-BE49-F238E27FC236}">
                    <a16:creationId xmlns:a16="http://schemas.microsoft.com/office/drawing/2014/main" id="{A7F03464-7D4C-4979-8AF9-66CD410C4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45" name="Rectangle 65">
                <a:extLst>
                  <a:ext uri="{FF2B5EF4-FFF2-40B4-BE49-F238E27FC236}">
                    <a16:creationId xmlns:a16="http://schemas.microsoft.com/office/drawing/2014/main" id="{EA5A8E40-6DBC-44A0-9D9A-49D45619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23" name="Rectangle 67">
              <a:extLst>
                <a:ext uri="{FF2B5EF4-FFF2-40B4-BE49-F238E27FC236}">
                  <a16:creationId xmlns:a16="http://schemas.microsoft.com/office/drawing/2014/main" id="{4FCB22BC-FBC7-4166-84D0-1516CCDC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ACFF7262-06D1-4897-A24B-3DB6B971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2832"/>
              <a:ext cx="768" cy="732"/>
              <a:chOff x="661" y="2400"/>
              <a:chExt cx="768" cy="732"/>
            </a:xfrm>
          </p:grpSpPr>
          <p:sp>
            <p:nvSpPr>
              <p:cNvPr id="34" name="Rectangle 69">
                <a:extLst>
                  <a:ext uri="{FF2B5EF4-FFF2-40B4-BE49-F238E27FC236}">
                    <a16:creationId xmlns:a16="http://schemas.microsoft.com/office/drawing/2014/main" id="{05182D93-B249-43E0-9A8D-D341CDE78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7C3D84DC-20DD-4AEE-A2B3-E477CCEB8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6" name="Line 71">
                <a:extLst>
                  <a:ext uri="{FF2B5EF4-FFF2-40B4-BE49-F238E27FC236}">
                    <a16:creationId xmlns:a16="http://schemas.microsoft.com/office/drawing/2014/main" id="{E8272A95-CAFB-4D75-8A3C-9B6888ED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7" name="Rectangle 72">
                <a:extLst>
                  <a:ext uri="{FF2B5EF4-FFF2-40B4-BE49-F238E27FC236}">
                    <a16:creationId xmlns:a16="http://schemas.microsoft.com/office/drawing/2014/main" id="{AE727C86-E027-4CBC-BEA2-FCFAAAFD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38" name="Rectangle 73">
                <a:extLst>
                  <a:ext uri="{FF2B5EF4-FFF2-40B4-BE49-F238E27FC236}">
                    <a16:creationId xmlns:a16="http://schemas.microsoft.com/office/drawing/2014/main" id="{44379149-9520-4409-BCD7-62861BDA2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39" name="Rectangle 74">
                <a:extLst>
                  <a:ext uri="{FF2B5EF4-FFF2-40B4-BE49-F238E27FC236}">
                    <a16:creationId xmlns:a16="http://schemas.microsoft.com/office/drawing/2014/main" id="{63C38499-4364-4AD1-9881-CB94B53A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25" name="Line 76">
              <a:extLst>
                <a:ext uri="{FF2B5EF4-FFF2-40B4-BE49-F238E27FC236}">
                  <a16:creationId xmlns:a16="http://schemas.microsoft.com/office/drawing/2014/main" id="{D1DF1DCF-D323-4959-BD3C-387D8A2D0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" name="Line 77">
              <a:extLst>
                <a:ext uri="{FF2B5EF4-FFF2-40B4-BE49-F238E27FC236}">
                  <a16:creationId xmlns:a16="http://schemas.microsoft.com/office/drawing/2014/main" id="{5D5A18C3-1A55-4073-8110-30C2AFFF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" name="Rectangle 79">
              <a:extLst>
                <a:ext uri="{FF2B5EF4-FFF2-40B4-BE49-F238E27FC236}">
                  <a16:creationId xmlns:a16="http://schemas.microsoft.com/office/drawing/2014/main" id="{E9A79236-FDCC-42DD-B84D-A3F28B5F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8" name="Rectangle 80">
              <a:extLst>
                <a:ext uri="{FF2B5EF4-FFF2-40B4-BE49-F238E27FC236}">
                  <a16:creationId xmlns:a16="http://schemas.microsoft.com/office/drawing/2014/main" id="{99DEE244-83EA-4D95-B877-4A73A474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字符串</a:t>
              </a:r>
            </a:p>
          </p:txBody>
        </p:sp>
        <p:sp>
          <p:nvSpPr>
            <p:cNvPr id="29" name="Text Box 81">
              <a:extLst>
                <a:ext uri="{FF2B5EF4-FFF2-40B4-BE49-F238E27FC236}">
                  <a16:creationId xmlns:a16="http://schemas.microsoft.com/office/drawing/2014/main" id="{12A71605-8D53-4B19-9FCE-61DCACD08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2768"/>
              <a:ext cx="901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浅拷贝赋值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b=a</a:t>
              </a:r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泄漏</a:t>
              </a:r>
            </a:p>
          </p:txBody>
        </p:sp>
        <p:sp>
          <p:nvSpPr>
            <p:cNvPr id="30" name="AutoShape 86">
              <a:extLst>
                <a:ext uri="{FF2B5EF4-FFF2-40B4-BE49-F238E27FC236}">
                  <a16:creationId xmlns:a16="http://schemas.microsoft.com/office/drawing/2014/main" id="{963A3451-F53D-4BB8-A3A6-8BC0114F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110"/>
              <a:ext cx="720" cy="648"/>
            </a:xfrm>
            <a:prstGeom prst="wedgeEllipseCallout">
              <a:avLst>
                <a:gd name="adj1" fmla="val 47917"/>
                <a:gd name="adj2" fmla="val 72222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zh-CN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CD68F958-CC3B-4907-BD5A-F9398C21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1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2" name="Line 91">
              <a:extLst>
                <a:ext uri="{FF2B5EF4-FFF2-40B4-BE49-F238E27FC236}">
                  <a16:creationId xmlns:a16="http://schemas.microsoft.com/office/drawing/2014/main" id="{86E27F54-A860-42B2-985F-BE393946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" name="Line 92">
              <a:extLst>
                <a:ext uri="{FF2B5EF4-FFF2-40B4-BE49-F238E27FC236}">
                  <a16:creationId xmlns:a16="http://schemas.microsoft.com/office/drawing/2014/main" id="{99FF23DE-B5AD-493D-8A54-2B8862EA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93"/>
              <a:ext cx="19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38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08720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STRING{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*s;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char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 ]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x) { return s[x];  } //[]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重载要返回非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 (const char*c)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(s=new char[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(c)+1],  c) ;  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STRING (const STRING &amp;c)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拷贝构造函数 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(s=new char[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+1],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STRING operator+(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STRING&amp;)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不改参数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STRING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(const STRING &amp;);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//&lt;&lt;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必须用全局函数重载，声明为友元是为了方便访问私有成员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ostream&amp; operator&lt;&lt;(ostream &amp;os, const STRING &amp;s);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STRING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(const STRING&amp;s)  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{return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*this=*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this+s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调用重载的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~STRING ( ) { if (s)   { delete [ ]s;  s=0;  }}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s1(“S1”),   s2=“S2”,  s3(“S3”);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280818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26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53344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STRING::operator+(const STRING&amp; c)const{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  *t=new char[strlen (s)+strlen (c.s) +1];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STRING  r(strcat (strcpy (t, s),  c.s));   //strcpy、strcat返回t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[ ]t;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r;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&amp; STRING::operator= (const STRING &amp; rhs){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*t = new char[strlen(rhs.s) + 1];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strcpy(t,rhs.s);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delete[] this-&gt;s; //一定要在char *t指向的内存分配成功后</a:t>
            </a:r>
            <a:r>
              <a:rPr lang="zh-CN" altLang="en-US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再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delete[] this-&gt;s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this-&gt;s = t;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*this;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ostream&amp; operator&lt;&lt;(ostream &amp;os, const STRING &amp;s){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os &lt;&lt; s.s;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os;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(void){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s1=s1+s2;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s1+=s3;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s3[0]='T'; 	 //</a:t>
            </a:r>
            <a:r>
              <a:rPr lang="zh-CN" altLang="en-US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char &amp;operator[ ] (int x)  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  <a:p>
            <a:pPr>
              <a:lnSpc>
                <a:spcPct val="110000"/>
              </a:lnSpc>
            </a:pPr>
            <a:endParaRPr lang="zh-CN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155413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94BAF5-DA56-48C6-8887-74DEC97E99CD}"/>
              </a:ext>
            </a:extLst>
          </p:cNvPr>
          <p:cNvSpPr txBox="1"/>
          <p:nvPr/>
        </p:nvSpPr>
        <p:spPr>
          <a:xfrm>
            <a:off x="744522" y="2406559"/>
            <a:ext cx="96158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T(const T &amp;)”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形式的深拷贝构造函数；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T(T &amp;&amp;)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形式的移动构造函数；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T &amp;operator=(const T &amp;)”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形式的深拷贝赋值运算符；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T &amp;operator=(T &amp;&amp;)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形式的移动赋值运算符；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~T(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形式的虚析构函数；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）在定义引用“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 &amp;p=*new 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后，要用“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&amp;p”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删除对象；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）在定义指针“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 *p=new 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后，要用“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删除对象；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对于形如“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 a; T&amp;&amp;f( );”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的定义，不要使用“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 &amp;&amp;b=f( );”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之类的声明和“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a=f( );”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）不要随便使用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exit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abort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退出程序。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）最好使用异常处理机制。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( 11)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[ ]p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18E786-82CA-4DCF-BFE0-202FD676294D}"/>
              </a:ext>
            </a:extLst>
          </p:cNvPr>
          <p:cNvSpPr txBox="1"/>
          <p:nvPr/>
        </p:nvSpPr>
        <p:spPr>
          <a:xfrm>
            <a:off x="912303" y="1863957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，防止内存泄露要注意以下几点：</a:t>
            </a:r>
          </a:p>
        </p:txBody>
      </p:sp>
    </p:spTree>
    <p:extLst>
      <p:ext uri="{BB962C8B-B14F-4D97-AF65-F5344CB8AC3E}">
        <p14:creationId xmlns:p14="http://schemas.microsoft.com/office/powerpoint/2010/main" val="354201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09" y="542584"/>
            <a:ext cx="11620982" cy="625071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size;  int *p;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A():size(1),p(new int[size]){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"Default Constructor, size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s):size(s &gt; 0?s:1),p(new int[size]){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~A()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if (p){delete[] p; p = 0;size = 0;}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get_size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 return size; };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A(const A &amp;old):size(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),p(new int[size]) {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拷贝构造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(int i = 0; i &lt; size; i++) {p[i]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[i];}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"Copy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A(A &amp;&amp;old):size(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),p(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移动构造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"Move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&amp;operator=(A &amp;&amp;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if(this == &amp;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 return *this;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int *t = this-&gt;p; this-&gt;p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this-&gt;size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if(t) delete t;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"Move =,size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zh-CN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987" y="64706"/>
            <a:ext cx="11250593" cy="61820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对于形如“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a; T&amp;&amp;f(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的定义，不要使用“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&amp;&amp;b=f( );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之类的声明</a:t>
            </a:r>
          </a:p>
        </p:txBody>
      </p:sp>
    </p:spTree>
    <p:extLst>
      <p:ext uri="{BB962C8B-B14F-4D97-AF65-F5344CB8AC3E}">
        <p14:creationId xmlns:p14="http://schemas.microsoft.com/office/powerpoint/2010/main" val="348299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09" y="542584"/>
            <a:ext cx="11620982" cy="625071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返回右值引用的函数要非常小心，特别是引用了即将出栈的临时对象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A&amp;&amp; f() { return A(100);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A&amp;&amp; g() { return A(200);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&amp;&amp; rr1 = f();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右值引用引用了一个已经出栈的对象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rr1.get_size()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会输出不确定值，因为局部对象出栈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&amp;&amp; rr2 = g();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rr2.get_size()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会输出不确定值，因为局部对象出栈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c = A(100);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C++11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下，调用移动构造；但是在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C++17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下，被编译器优化为调用构造函数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A(int), 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c(100)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d = a;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调用拷贝构造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返回右值引用，然后用该右值引用引用的对象去构造对象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 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应该调用移动构造，但是该右值引用引用的对象已经在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返回后出栈，因此出错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b = f();</a:t>
            </a:r>
          </a:p>
          <a:p>
            <a:pPr>
              <a:lnSpc>
                <a:spcPct val="110000"/>
              </a:lnSpc>
            </a:pPr>
            <a:endParaRPr lang="en-US" altLang="zh-CN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 &amp;r = f();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编译错误，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返回的右值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b = f();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存在同样的问题：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返回右值引用，然后将该右值引用引用的对象移动赋值给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应该调用移动赋值，但是但是该右值引用引用的对象已经在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返回后出栈，因此出错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= f(); return 0;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987" y="64706"/>
            <a:ext cx="11250593" cy="61820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对于形如“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a; T&amp;&amp;f(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的定义，不要使用“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&amp;&amp;b=f( );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之类的声明</a:t>
            </a:r>
          </a:p>
        </p:txBody>
      </p:sp>
    </p:spTree>
    <p:extLst>
      <p:ext uri="{BB962C8B-B14F-4D97-AF65-F5344CB8AC3E}">
        <p14:creationId xmlns:p14="http://schemas.microsoft.com/office/powerpoint/2010/main" val="382550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43C32F-11BD-4810-9072-BCC21A657503}"/>
              </a:ext>
            </a:extLst>
          </p:cNvPr>
          <p:cNvSpPr txBox="1">
            <a:spLocks noChangeArrowheads="1"/>
          </p:cNvSpPr>
          <p:nvPr/>
        </p:nvSpPr>
        <p:spPr>
          <a:xfrm>
            <a:off x="979414" y="2193724"/>
            <a:ext cx="10694722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 *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   int x=0;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++x;            //++x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的结果为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左值（可出现在等号左边）</a:t>
            </a: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++  ++x;	  //++x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仍为左值，故可连续运算（作为第二个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的操作数），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x=3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--x=10;	  //--x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x=10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(x=5)=12;	  //x=5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x=12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(x+=5)=7;	  //x+=5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x=7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("%d %d", x, x++); //(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可看作任意目运算符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}//(x--)++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是错的：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x--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的结果为右值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要求一个左值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6265B-0B94-46CE-8EDB-1C80A014629D}"/>
              </a:ext>
            </a:extLst>
          </p:cNvPr>
          <p:cNvSpPr txBox="1"/>
          <p:nvPr/>
        </p:nvSpPr>
        <p:spPr>
          <a:xfrm>
            <a:off x="838200" y="164963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传统左值运算符的用法</a:t>
            </a:r>
          </a:p>
        </p:txBody>
      </p:sp>
    </p:spTree>
    <p:extLst>
      <p:ext uri="{BB962C8B-B14F-4D97-AF65-F5344CB8AC3E}">
        <p14:creationId xmlns:p14="http://schemas.microsoft.com/office/powerpoint/2010/main" val="29136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4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是强类型的语言，运算时要求类型相容或匹配。隐含参数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匹配调用当前函数的对象，若用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指向的对象，则匹配的是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如定义了合适的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类型转换函数重载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，就可以完成操作数的类型转换；如定义了合适的构造函数，就可以构造符合类型要求的对象，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构造函数也可以起到类型转换的作用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对象与不同类型的数据进行运算，可能出现在双目运算符的左边和右边，为此，可能需要定义多种运算符重载函数。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定义几种运算符重载函数是可能的，即限定操作数的类型为少数几种乃至一种。如果运算时对象类型不符合操作数的类型，则可以通过类型转换函数转换对象类型，或者通过构造函数构造出符合类型要求的对象。</a:t>
            </a:r>
          </a:p>
        </p:txBody>
      </p:sp>
    </p:spTree>
    <p:extLst>
      <p:ext uri="{BB962C8B-B14F-4D97-AF65-F5344CB8AC3E}">
        <p14:creationId xmlns:p14="http://schemas.microsoft.com/office/powerpoint/2010/main" val="315218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3382-D4BD-4655-BA53-8B4F99B8D4B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68462"/>
            <a:ext cx="10261060" cy="4824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整数”、 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整数”几种运算（还有复数同实数乘除运算等等，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实在太多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）：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COMPLEX{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double r, v;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COMPLEX(double r1, double v1);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operator+(const COMPLEX &amp;c)const;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operator+(double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operator+(int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operator-(const COMPLEX &amp;c)const;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operator-(double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operator-(int d)const;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EA0412-2F80-4716-86D8-1B140284D5D6}"/>
              </a:ext>
            </a:extLst>
          </p:cNvPr>
          <p:cNvSpPr/>
          <p:nvPr/>
        </p:nvSpPr>
        <p:spPr>
          <a:xfrm>
            <a:off x="3690026" y="5897089"/>
            <a:ext cx="6096000" cy="8225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如果为了满足交换律，还得定义更多版本的重载函数</a:t>
            </a:r>
            <a:endParaRPr lang="en-US" altLang="zh-CN" sz="2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98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0FAFFA-FAEC-49FF-8330-398FCAEC6064}"/>
              </a:ext>
            </a:extLst>
          </p:cNvPr>
          <p:cNvSpPr txBox="1">
            <a:spLocks noChangeArrowheads="1"/>
          </p:cNvSpPr>
          <p:nvPr/>
        </p:nvSpPr>
        <p:spPr>
          <a:xfrm>
            <a:off x="912929" y="1690688"/>
            <a:ext cx="82073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单参数的构造函数具备类型转换作用，必要时能自动将参数类型的值转换为要构造的类型。以下通过定义单参数构造函数简化重载（同时注意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自动将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COMPLEX{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double r, v;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public: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r1);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COMPLEX(double  r1, double v1){ r=r1; v=v1; }    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调用单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operator+(const COMPLEX &amp;c)const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参数构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 operator-(const COMPLEX &amp;c)const;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造函数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};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m(3)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m+2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m+2.0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转换为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(2.0)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48043E01-010E-4FCF-87C5-30606AE549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69366" y="4211638"/>
            <a:ext cx="0" cy="1439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6E62A8A4-4080-4365-BFA9-00DDF756A4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00716" y="4211638"/>
            <a:ext cx="3168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808910F7-31C7-40FC-B323-5981A71061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22636" y="4211639"/>
            <a:ext cx="2952865" cy="14691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1">
            <a:extLst>
              <a:ext uri="{FF2B5EF4-FFF2-40B4-BE49-F238E27FC236}">
                <a16:creationId xmlns:a16="http://schemas.microsoft.com/office/drawing/2014/main" id="{61E3CCCF-5A2D-4F76-8EF0-B63BD8DA0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1124" y="2843213"/>
            <a:ext cx="1440180" cy="290940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8771CFEB-4386-49D6-BE52-714CE95A545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13063" y="4826644"/>
            <a:ext cx="2376364" cy="10709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3012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15" y="764704"/>
            <a:ext cx="10972800" cy="609329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i;  	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(int v)    { i=v;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style casting: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double d; int i = (int) d;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 style casting: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double d; int i = int(d);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重载类型强制转换函数：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 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targetType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，不需要定义返回类型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//( 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只能用普通成员函数重载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i;  }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(int)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}a (5);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i,  j;  	B (int x,  int y)    { i=x;  j=y;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operator  int(  )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i+j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} 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 A(  )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A 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i+j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}b (7,  9),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(a,  b)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，再调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 (void)  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i=1+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int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(a); 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A::operator int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a, i=6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i=b+3; 	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B::operator int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b, i=19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i=a=b; 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1:B::operator A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：调用默认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A::operator int ( ), i=16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4624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强制类型转换运算符重载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317957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144624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281567" y="2030591"/>
            <a:ext cx="11226254" cy="309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单参数的构造函数相当于类型转换函数，单参数的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T::T(const A) T::T(A&amp;&amp;)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T::T(const A&amp;)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等相当于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类的强制转换函数。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定义强制类型转换函数。由于转换后的类型就是函数的返回类型，所以强制类型转换函数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不需要定义返回类型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不应该同时定义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T::operator A( 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A::A (const T&amp;)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，否则容易出现二义性错误。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按照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约定，类型转换的结果通常为右值，故最好不要将类型转换函数的返回值定义为左值，也不应该修改当前被转换的对象 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参数表后用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转换的目标类型只要是能作为函数的返回类型即可。函数不能返回数组和函数。因此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规定转换的类型表达式不能是数组和函数，但可以是指向数组和函数的指针</a:t>
            </a:r>
            <a:endParaRPr lang="en-US" altLang="zh-CN" sz="2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24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863743" cy="323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定义在头文件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new.h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的参数就是要分配的内存的字节数。其函数原型为：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extern void * operator new(unsigned bytes); 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extern void operator delete(void *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在使用运算符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分配内存时，使用类型表达式而不是值表达式作为实参，编译程序会根据类型表达式计算内存大小并调用上述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函数。例如：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long[20]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按上述函数原型重载，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可重载为普通函数，也可重载为静态函数成员。</a:t>
            </a:r>
          </a:p>
        </p:txBody>
      </p:sp>
    </p:spTree>
    <p:extLst>
      <p:ext uri="{BB962C8B-B14F-4D97-AF65-F5344CB8AC3E}">
        <p14:creationId xmlns:p14="http://schemas.microsoft.com/office/powerpoint/2010/main" val="3372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485A4-FDEF-4D0D-A1AC-9EAA4FE9370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1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运算符重载工作机制</a:t>
            </a:r>
          </a:p>
        </p:txBody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278" y="1206817"/>
            <a:ext cx="10653204" cy="5113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运算符重载就是函数重载，编译器在编译时确定调用哪个运算符重载函数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(int x): i(x)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重载双目运算符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，使”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+”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能支持二个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类型对象相加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类型对象相加的语义由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函数负责实现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由于双目运算符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个操作数，因此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也要求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个操作数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的普通成员函数（实例函数）实现，则只需要一个显式参数（因为隐含的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向了第一个操作数，即出现在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左边的操作数）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A a) {  return this-&gt;i +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用全局函数重载双目“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-”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，这时要显式指定二个参数（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为第一个操作数）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operator-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 a1, A a2) { return a1.i – a2.i;}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90F46-9081-4248-80B3-3692A45116E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60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1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运算符重载工作机制</a:t>
            </a:r>
          </a:p>
        </p:txBody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4040" y="908051"/>
            <a:ext cx="7772400" cy="1800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a1(10), a2(20);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a1.i + a2.i;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 + a2;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a1- a2;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2291556" y="2781301"/>
            <a:ext cx="7548861" cy="1015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a1.i + a2.i;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当编译器检查到这个语句时，会检查二个操作数</a:t>
            </a: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的类型。检查结果是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+ int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，编译器会调用内置的简单类型的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2306612" y="3933826"/>
            <a:ext cx="7533805" cy="1323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 + a2;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当编译器检查到这个语句时，会检查二个操作数的类型。检查结果是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+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，内置的简单类型的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不支持。</a:t>
            </a: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编译器会在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里寻找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）函数，如果找到，将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 + a2;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语句编译成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a1.operator+(a2)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2306612" y="5445126"/>
            <a:ext cx="7533805" cy="1019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a1 - a2;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编译器类型检查结果是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-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。编译器会在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里寻找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）函数，如果没找到，将在全局函数里寻找。最后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a1 - a2;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语句编译成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operator-(a1, a2)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nimBg="1"/>
      <p:bldP spid="441349" grpId="0" animBg="1"/>
      <p:bldP spid="4413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预定义了简单类型的运算符重载，如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3+5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3.2+5.3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分别表示整数和浮点加法。故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规定运算符重载必须针对类的对象（复杂类型），即重载时至少有一个参数代表对象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 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A[]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不是复杂类型，是简单类型：指针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加运算符进行运算符重载。如果用类的普通成员函数重载运算符，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隐含参数代表第一个操作数对象。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根据能否重载及重载函数的类型，运算符分为：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不能重载的：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? :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只能重载为普通函数成员的：＝、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不能重载为普通函数成员的：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其他运算符：都不能重载为静态函数成员，但可以重载为普通函数成员和普通函数。</a:t>
            </a:r>
          </a:p>
        </p:txBody>
      </p:sp>
    </p:spTree>
    <p:extLst>
      <p:ext uri="{BB962C8B-B14F-4D97-AF65-F5344CB8AC3E}">
        <p14:creationId xmlns:p14="http://schemas.microsoft.com/office/powerpoint/2010/main" val="129864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261635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根据能否重载及重载函数的类型，运算符分为：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不能重载的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en-US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.    .*  ::    ?: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只能重载为类的普通成员函数的：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＝、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不能重载为类的普通成员函数的：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其他运算符：不能重载为类的静态成员函数，但可以重载为类的普通成员函数和全局函数。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1C148ED2-738E-4F6C-B8FA-EC9E50619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41972"/>
              </p:ext>
            </p:extLst>
          </p:nvPr>
        </p:nvGraphicFramePr>
        <p:xfrm>
          <a:off x="2639616" y="3357979"/>
          <a:ext cx="6910536" cy="2387038"/>
        </p:xfrm>
        <a:graphic>
          <a:graphicData uri="http://schemas.openxmlformats.org/drawingml/2006/table">
            <a:tbl>
              <a:tblPr/>
              <a:tblGrid>
                <a:gridCol w="17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类的普通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类的静态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全局函数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–&gt;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（）、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[]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new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delete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3316549"/>
            <a:ext cx="83820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以上规则只是语法上的规定。但是对于具体的运算符，重载时要根据具体运算符的操作语义来权衡。例如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重载时，就不应该用类的普通成员函数来重载。例如若用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类的普通成员函数去重载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，第一个操作数就必须是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类对象（例如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），第二个操作数是输出流对象，就会出现如下奇怪的语法：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&lt;&lt;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又例如，若想实现一个整数（作为第一个操作数）和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类对象相加，这时显然只能用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去重载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operator+(int, const A 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1C148ED2-738E-4F6C-B8FA-EC9E50619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76283"/>
              </p:ext>
            </p:extLst>
          </p:nvPr>
        </p:nvGraphicFramePr>
        <p:xfrm>
          <a:off x="2362200" y="698638"/>
          <a:ext cx="6910536" cy="2387038"/>
        </p:xfrm>
        <a:graphic>
          <a:graphicData uri="http://schemas.openxmlformats.org/drawingml/2006/table">
            <a:tbl>
              <a:tblPr/>
              <a:tblGrid>
                <a:gridCol w="17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类的普通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类的静态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全局函数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–&gt;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（）、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[]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new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delete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3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A;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operator= (int,  A&amp;);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不能重载为全局函数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+=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s,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可以重载为全局函数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return  s; }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注意这时参数不能写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 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，因此时不知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的字节数。而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*r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可以。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operator+(A[6],int);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A[6]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为普通类型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operator+(A *, int);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A[6]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为普通类型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friend int operator=(int,  A&amp;);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不能为全局函数友元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operator ( ) (A&amp;, int);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不能为静态成员重载函数调用（）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operator+ (A&amp;, int);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不能为静态成员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A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operator+=(A&amp;, A&amp;);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正确，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可以用全局函数重载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 ++( );    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注意重载左值运算符如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时最好返回非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左值引用，凡是左值参数最好都用引用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，否则改变了运算符的性质</a:t>
            </a:r>
          </a:p>
        </p:txBody>
      </p:sp>
    </p:spTree>
    <p:extLst>
      <p:ext uri="{BB962C8B-B14F-4D97-AF65-F5344CB8AC3E}">
        <p14:creationId xmlns:p14="http://schemas.microsoft.com/office/powerpoint/2010/main" val="197173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6926</Words>
  <Application>Microsoft Office PowerPoint</Application>
  <PresentationFormat>宽屏</PresentationFormat>
  <Paragraphs>507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等线 Light</vt:lpstr>
      <vt:lpstr>等线</vt:lpstr>
      <vt:lpstr>隶书</vt:lpstr>
      <vt:lpstr>Wingdings</vt:lpstr>
      <vt:lpstr>华文新魏</vt:lpstr>
      <vt:lpstr>微软雅黑</vt:lpstr>
      <vt:lpstr>Office 主题​​</vt:lpstr>
      <vt:lpstr>PowerPoint 演示文稿</vt:lpstr>
      <vt:lpstr>第11章  运算符重载</vt:lpstr>
      <vt:lpstr>第11章  运算符重载</vt:lpstr>
      <vt:lpstr>运算符重载工作机制</vt:lpstr>
      <vt:lpstr>运算符重载工作机制</vt:lpstr>
      <vt:lpstr>第11章  运算符重载</vt:lpstr>
      <vt:lpstr>PowerPoint 演示文稿</vt:lpstr>
      <vt:lpstr>PowerPoint 演示文稿</vt:lpstr>
      <vt:lpstr>PowerPoint 演示文稿</vt:lpstr>
      <vt:lpstr>第11章  运算符重载</vt:lpstr>
      <vt:lpstr>第11章  运算符重载</vt:lpstr>
      <vt:lpstr>第11章  运算符重载</vt:lpstr>
      <vt:lpstr>PowerPoint 演示文稿</vt:lpstr>
      <vt:lpstr>第11章  运算符重载</vt:lpstr>
      <vt:lpstr>第11章  运算符重载</vt:lpstr>
      <vt:lpstr>重载++， --</vt:lpstr>
      <vt:lpstr>第11章  运算符重载</vt:lpstr>
      <vt:lpstr>后置++，--重载的语义</vt:lpstr>
      <vt:lpstr>第11章  运算符重载</vt:lpstr>
      <vt:lpstr>重载纯单目和纯双目运算符</vt:lpstr>
      <vt:lpstr>调用运算符函数的二种形式：表达式，函数调用</vt:lpstr>
      <vt:lpstr>重载函数调用操作符（）</vt:lpstr>
      <vt:lpstr>第11章  运算符重载</vt:lpstr>
      <vt:lpstr>第11章  运算符重载</vt:lpstr>
      <vt:lpstr>赋值与调用</vt:lpstr>
      <vt:lpstr>赋值与调用</vt:lpstr>
      <vt:lpstr>第11章  运算符重载</vt:lpstr>
      <vt:lpstr>对于形如“T a; T&amp;&amp;f( );”的定义，不要使用“T &amp;&amp;b=f( );和“a=f( );”之类的声明</vt:lpstr>
      <vt:lpstr>对于形如“T a; T&amp;&amp;f( );”的定义，不要使用“T &amp;&amp;b=f( );和“a=f( );”之类的声明</vt:lpstr>
      <vt:lpstr>第11章  运算符重载</vt:lpstr>
      <vt:lpstr>第11章  运算符重载</vt:lpstr>
      <vt:lpstr>第11章  运算符重载</vt:lpstr>
      <vt:lpstr>强制类型转换运算符重载</vt:lpstr>
      <vt:lpstr>第11章  运算符重载</vt:lpstr>
      <vt:lpstr>第11章  运算符重载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辜 希武</cp:lastModifiedBy>
  <cp:revision>471</cp:revision>
  <dcterms:created xsi:type="dcterms:W3CDTF">2020-04-22T10:23:54Z</dcterms:created>
  <dcterms:modified xsi:type="dcterms:W3CDTF">2020-11-02T11:22:12Z</dcterms:modified>
</cp:coreProperties>
</file>