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371" r:id="rId3"/>
    <p:sldId id="374" r:id="rId4"/>
    <p:sldId id="375" r:id="rId5"/>
    <p:sldId id="376" r:id="rId6"/>
    <p:sldId id="377" r:id="rId7"/>
    <p:sldId id="372" r:id="rId8"/>
    <p:sldId id="373" r:id="rId9"/>
    <p:sldId id="378" r:id="rId10"/>
    <p:sldId id="379" r:id="rId11"/>
    <p:sldId id="381" r:id="rId12"/>
    <p:sldId id="380" r:id="rId13"/>
    <p:sldId id="382" r:id="rId14"/>
    <p:sldId id="383" r:id="rId15"/>
    <p:sldId id="384" r:id="rId16"/>
    <p:sldId id="385" r:id="rId17"/>
    <p:sldId id="386" r:id="rId18"/>
    <p:sldId id="265" r:id="rId19"/>
    <p:sldId id="387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275" r:id="rId32"/>
    <p:sldId id="276" r:id="rId33"/>
    <p:sldId id="277" r:id="rId34"/>
    <p:sldId id="400" r:id="rId35"/>
    <p:sldId id="401" r:id="rId36"/>
    <p:sldId id="402" r:id="rId37"/>
    <p:sldId id="403" r:id="rId38"/>
    <p:sldId id="318" r:id="rId39"/>
    <p:sldId id="317" r:id="rId40"/>
  </p:sldIdLst>
  <p:sldSz cx="12192000" cy="6858000"/>
  <p:notesSz cx="6858000" cy="9144000"/>
  <p:embeddedFontLst>
    <p:embeddedFont>
      <p:font typeface="等线" panose="02010600030101010101" pitchFamily="2" charset="-122"/>
      <p:regular r:id="rId42"/>
      <p:bold r:id="rId43"/>
    </p:embeddedFont>
    <p:embeddedFont>
      <p:font typeface="等线 Light" panose="02010600030101010101" pitchFamily="2" charset="-122"/>
      <p:regular r:id="rId44"/>
    </p:embeddedFont>
    <p:embeddedFont>
      <p:font typeface="华文新魏" panose="02010800040101010101" pitchFamily="2" charset="-122"/>
      <p:regular r:id="rId45"/>
    </p:embeddedFont>
    <p:embeddedFont>
      <p:font typeface="隶书" panose="02010509060101010101" pitchFamily="49" charset="-122"/>
      <p:regular r:id="rId46"/>
    </p:embeddedFont>
    <p:embeddedFont>
      <p:font typeface="微软雅黑" panose="020B0503020204020204" pitchFamily="34" charset="-122"/>
      <p:regular r:id="rId47"/>
      <p:bold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8" autoAdjust="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C503-E1D2-4C03-9565-27C84396FA45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78B7E-DEA2-4A2D-9D58-2E77571E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8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2EB20-04A6-4C9E-AE79-9FD0CD7CBBF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67949"/>
            <a:ext cx="9916486" cy="367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派生类可以有三种继承方式：公有继承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、保护继承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、私有继承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基类私有成员对派生类函数是不可见的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buFont typeface="Times New Roman" panose="02020603050405020304" pitchFamily="18" charset="0"/>
              <a:buChar char="①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公有继承：基类的公有成员和保护成员派生到派生类时，都保持原有的权限；</a:t>
            </a:r>
          </a:p>
          <a:p>
            <a:pPr lvl="1" algn="just">
              <a:buFont typeface="Times New Roman" panose="02020603050405020304" pitchFamily="18" charset="0"/>
              <a:buChar char="②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保护继承：基类的公有成员和保护成员派生后都成为派生类的保护成员；</a:t>
            </a:r>
          </a:p>
          <a:p>
            <a:pPr lvl="1" algn="just">
              <a:buFont typeface="Times New Roman" panose="02020603050405020304" pitchFamily="18" charset="0"/>
              <a:buChar char="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私有继承：基类的公有成员和保护成员派生后都作为派生类的私有成员。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36180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59480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D3774-3B7A-4C88-905C-0B79CE80E98B}"/>
              </a:ext>
            </a:extLst>
          </p:cNvPr>
          <p:cNvSpPr txBox="1">
            <a:spLocks noChangeArrowheads="1"/>
          </p:cNvSpPr>
          <p:nvPr/>
        </p:nvSpPr>
        <p:spPr>
          <a:xfrm>
            <a:off x="660646" y="2292170"/>
            <a:ext cx="10210101" cy="37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基类成员继承到派生类时，其访问权限的变化同继承方式有关。</a:t>
            </a:r>
          </a:p>
          <a:p>
            <a:pPr lvl="1" algn="just">
              <a:lnSpc>
                <a:spcPct val="95000"/>
              </a:lnSpc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 &lt; protected &lt; public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。如果基类成员的访问权限高于派生控制，则派生后基类成员在派生类中的访问权限和派生控制一样；否则，基类成员的访问权限保持不变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派生控制符的“筛孔效应”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继承来的基类私有成员不能被派生类函数成员访问。</a:t>
            </a:r>
          </a:p>
        </p:txBody>
      </p:sp>
      <p:graphicFrame>
        <p:nvGraphicFramePr>
          <p:cNvPr id="27" name="Group 85">
            <a:extLst>
              <a:ext uri="{FF2B5EF4-FFF2-40B4-BE49-F238E27FC236}">
                <a16:creationId xmlns:a16="http://schemas.microsoft.com/office/drawing/2014/main" id="{E87ADB2F-4FA6-41F8-BA91-7722DC9AC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35466"/>
              </p:ext>
            </p:extLst>
          </p:nvPr>
        </p:nvGraphicFramePr>
        <p:xfrm>
          <a:off x="1990818" y="3770475"/>
          <a:ext cx="7162800" cy="1627506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             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派生控制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不可见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7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6817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9625" y="2005697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基类的私有成员同样也被继承到派生类中，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构成派生类的一部分（</a:t>
            </a:r>
            <a:r>
              <a:rPr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会计算基类私有实例数据成员）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，但对派生类函数成员不可见，不能被派生类函数成员访问。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若派生类函数成员要访问基类的私有成员，则必须将其声明为基类的成员友元。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在派生类外部，对其成员访问的权限：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对于新定义成员，按定义时的访问权限访问；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对于继承来的基类成员，取决于这些成员在派生类中的访问权限，与其在基类中定义的访问权限无关。</a:t>
            </a:r>
          </a:p>
        </p:txBody>
      </p:sp>
    </p:spTree>
    <p:extLst>
      <p:ext uri="{BB962C8B-B14F-4D97-AF65-F5344CB8AC3E}">
        <p14:creationId xmlns:p14="http://schemas.microsoft.com/office/powerpoint/2010/main" val="12731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144388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FDEE135-44CA-46B9-BF3D-4D94FF93E0B4}"/>
              </a:ext>
            </a:extLst>
          </p:cNvPr>
          <p:cNvSpPr txBox="1">
            <a:spLocks noChangeArrowheads="1"/>
          </p:cNvSpPr>
          <p:nvPr/>
        </p:nvSpPr>
        <p:spPr>
          <a:xfrm>
            <a:off x="580748" y="1980461"/>
            <a:ext cx="3054292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20B2A8A-FB2C-4299-83FA-77D6BCB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4" y="1975699"/>
            <a:ext cx="2523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79BD7CA1-7655-4DC2-B627-95A6BBA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06" y="1975699"/>
            <a:ext cx="42511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0747" y="2128212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，基类函数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派生后的访问权限仍为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来说这是合理的，因为，对类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来说则类需要这样的函数成员；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同上，若类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，基类函数成员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派生后的访问权限为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，对类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来说则是不合理的，因为类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自己定义了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函数成员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。在第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页中，主函数还能调用基类函数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497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F83086-35F8-432F-9D51-DE75584E9D46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2014057"/>
            <a:ext cx="2617362" cy="3733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A38955-4B64-4E60-860E-80587765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6" y="2014057"/>
            <a:ext cx="261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FDD408-775C-46DE-B4B1-14F2A941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08" y="1997673"/>
            <a:ext cx="4345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sz="1800" b="0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sz="1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sz="1800" b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1830F6-12F0-4C51-BC7D-06FF130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88" y="1521903"/>
            <a:ext cx="559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private LOCATION{….};</a:t>
            </a:r>
          </a:p>
        </p:txBody>
      </p:sp>
    </p:spTree>
    <p:extLst>
      <p:ext uri="{BB962C8B-B14F-4D97-AF65-F5344CB8AC3E}">
        <p14:creationId xmlns:p14="http://schemas.microsoft.com/office/powerpoint/2010/main" val="18789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73296"/>
            <a:ext cx="10515600" cy="76328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83657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74575"/>
            <a:ext cx="11887200" cy="5388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时，基类公有成员在派生类中的访问权限变为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。不合理时可以使用“基类名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成员”或“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基类名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成员”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修改某些成员的访问权限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派生类不能再定义同名的成员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POINT: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LOCATION{ 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可省略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visible;		</a:t>
            </a:r>
            <a:endParaRPr lang="en-US" altLang="zh-CN" sz="1800" b="1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修改权限成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，或者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LOCATION::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修改权限成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visible;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void show( ), hide( 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</a:t>
            </a:r>
            <a:endParaRPr lang="en-US" altLang="zh-CN" sz="1800" b="1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POINT(int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</a:t>
            </a:r>
            <a:r>
              <a:rPr lang="en-US" altLang="zh-CN" sz="18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visible=0;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~POINT( ){ hide( );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需要指出的是，选用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作继承方式通常不是最好的选择。如果派生类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作继承方式，却又未修改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的访问权限，则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类中的访问权限将变为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，从而使其它非派生类成员的函数无法访问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POINT::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4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03" y="148082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89CD77-AAE3-4E48-96BC-5EDBDACC2F5D}"/>
              </a:ext>
            </a:extLst>
          </p:cNvPr>
          <p:cNvSpPr txBox="1">
            <a:spLocks noChangeArrowheads="1"/>
          </p:cNvSpPr>
          <p:nvPr/>
        </p:nvSpPr>
        <p:spPr>
          <a:xfrm>
            <a:off x="614493" y="2144637"/>
            <a:ext cx="3155311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9C3BB0-4A76-4635-8638-710A3DF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03" y="2144637"/>
            <a:ext cx="25422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9D19813-3D3A-4D6C-9977-DC1265F9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357" y="2051659"/>
            <a:ext cx="4387443" cy="444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派生的基类成员访问权限时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visible;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~LOCATION(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hide(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6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404" y="890250"/>
            <a:ext cx="10535056" cy="1674654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恢复访问权限是将派生类继承的基类成员的访问权限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复原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成和该成员在基类定义时的访问权限一样。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派生类不仅可以恢复基类成员的访问权限，还可以改变访问权限（但不可改变基类私有成员访问权限）。</a:t>
            </a:r>
          </a:p>
        </p:txBody>
      </p:sp>
      <p:sp>
        <p:nvSpPr>
          <p:cNvPr id="171012" name="矩形 4"/>
          <p:cNvSpPr>
            <a:spLocks noChangeArrowheads="1"/>
          </p:cNvSpPr>
          <p:nvPr/>
        </p:nvSpPr>
        <p:spPr bwMode="auto">
          <a:xfrm>
            <a:off x="6238876" y="2635166"/>
            <a:ext cx="392906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B:protected A{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int a; 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A::cc; // using A::cc;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降低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b,f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e,g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using A::d; 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恢复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A::bb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提升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}b;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3" name="矩形 5"/>
          <p:cNvSpPr>
            <a:spLocks noChangeArrowheads="1"/>
          </p:cNvSpPr>
          <p:nvPr/>
        </p:nvSpPr>
        <p:spPr bwMode="auto">
          <a:xfrm>
            <a:off x="2881313" y="2635166"/>
            <a:ext cx="22145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bb;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d,e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cc;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~A() {};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4" name="TextBox 6"/>
          <p:cNvSpPr txBox="1">
            <a:spLocks noChangeArrowheads="1"/>
          </p:cNvSpPr>
          <p:nvPr/>
        </p:nvSpPr>
        <p:spPr bwMode="auto">
          <a:xfrm>
            <a:off x="1738312" y="5929314"/>
            <a:ext cx="86781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在派生类任何访问权限下用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声明可以改变从基类继承的成员的访问权限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2AA504-B8B2-4FD5-9467-0B20ABCD6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继承方式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5415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89625" y="1979064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按面向对象的作用域，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和基类同名的派生类成员被优先访问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标识符的作用范围越小，被访问到的优先级越高。如果希望访问作用范围更大的标识符，则可以用类名和作用域运算符进行限定。</a:t>
            </a:r>
          </a:p>
        </p:txBody>
      </p:sp>
    </p:spTree>
    <p:extLst>
      <p:ext uri="{BB962C8B-B14F-4D97-AF65-F5344CB8AC3E}">
        <p14:creationId xmlns:p14="http://schemas.microsoft.com/office/powerpoint/2010/main" val="8875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01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类型演化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的重要机制，在保留原有类的属性和行为的基础上，派生出的新类可以有某种程度的变异。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通过继承，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新类自动具有了原有类的属性和行为，因而只需定义原有类型没有的新的数据成员和函数成员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。实现了软件重用，使得类之间具备了层次性。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派生类与基类：接受成员的新类称为派生类，提供成员的原有类型称为基类。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既支持单继承又支持多继承。单继承只能获取一个基类的属性和行为。多继承可获取多个基类的属性和行为。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单继承是只有一个基类的继承方式。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F80027-920C-4DD7-95CD-3E1F8F2BEBD9}"/>
              </a:ext>
            </a:extLst>
          </p:cNvPr>
          <p:cNvSpPr txBox="1">
            <a:spLocks noChangeArrowheads="1"/>
          </p:cNvSpPr>
          <p:nvPr/>
        </p:nvSpPr>
        <p:spPr>
          <a:xfrm>
            <a:off x="922089" y="2168249"/>
            <a:ext cx="10760925" cy="3967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LIST{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struct NODE{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定义节点类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NODE *next;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NODE(int v, NODE *p){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=v; next=p;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~NODE( ){if(next) {delete next; next=0;}}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}*head;   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定义数据成员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insert(int),  contains(int);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LIST( ){ head=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   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~LIST( ){ if(head){ delete head; head=0;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LIST::contains(int v){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搜索链表，查询是否存在该节点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NODE *h=head;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while((h!=0)&amp;&amp;(h-&gt;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!=v))  h=h-&gt;next;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h!=0;		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表示空指针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238226-669F-43F7-8F95-BBBC2E7B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78" y="1649136"/>
            <a:ext cx="8824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6.3】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以链表</a:t>
            </a:r>
            <a:r>
              <a:rPr kumimoji="0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类为基类定义集合类</a:t>
            </a:r>
            <a:r>
              <a:rPr kumimoji="0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98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1DCF29-0268-4F42-B8AD-423D8B5464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25336"/>
            <a:ext cx="9505426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LIST::insert(int v){	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在链表中插入新增节点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head=new NODE(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v,head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	//head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指向新的节点，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head-&gt;next=0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SET: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LIST{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采用保护继承方式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used;		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集合元素的个数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LIST::contains;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contains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函数访问权限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insert(int);	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改写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(Override)</a:t>
            </a:r>
            <a:endParaRPr lang="zh-CN" altLang="en-US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SET( ){ };	        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SET( ):LIST( ){ 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SET::insert(int v){ 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//LIST::insert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不能省略：否则自递归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if(!contains(v)&amp;&amp;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LIST::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insert(v))  return  ++used;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 { SET s;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s.insert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(3);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s.contains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(3); }</a:t>
            </a:r>
          </a:p>
        </p:txBody>
      </p:sp>
    </p:spTree>
    <p:extLst>
      <p:ext uri="{BB962C8B-B14F-4D97-AF65-F5344CB8AC3E}">
        <p14:creationId xmlns:p14="http://schemas.microsoft.com/office/powerpoint/2010/main" val="273363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95C064-9059-4C95-B004-75B74D1B90B2}"/>
              </a:ext>
            </a:extLst>
          </p:cNvPr>
          <p:cNvSpPr txBox="1">
            <a:spLocks noChangeArrowheads="1"/>
          </p:cNvSpPr>
          <p:nvPr/>
        </p:nvSpPr>
        <p:spPr>
          <a:xfrm>
            <a:off x="878746" y="1556857"/>
            <a:ext cx="975849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派生类不能访问基类私有成员，除非将派生类的声明为基类的友元类，或者将要访问基类私有成员的派生类函数成员声明为基类的友元。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211000-DCC5-48F5-B671-9C2D599F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9" y="2490132"/>
            <a:ext cx="975849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B;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前向声明类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kumimoji="0" lang="en-US" altLang="zh-CN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x){a=x;}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的友元类，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类成员可以访问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任何成员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B:A{    	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缺省为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继承，等价于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B: private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x):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  <a:r>
              <a:rPr kumimoji="0"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=x; </a:t>
            </a:r>
            <a:r>
              <a:rPr kumimoji="0" lang="en-US" altLang="zh-CN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A::b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=x;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+=3; }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可访问私有成员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A::a,A::b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 B x(7); }</a:t>
            </a:r>
          </a:p>
        </p:txBody>
      </p:sp>
    </p:spTree>
    <p:extLst>
      <p:ext uri="{BB962C8B-B14F-4D97-AF65-F5344CB8AC3E}">
        <p14:creationId xmlns:p14="http://schemas.microsoft.com/office/powerpoint/2010/main" val="4982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6.4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369651" y="2338650"/>
            <a:ext cx="11682919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单继承派生类的构造顺序比较容易确定：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调用虚基类的构造函数；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按照派生类中数据成员的声明顺序，依次调用数据成员的构造函数或初始化数据成员；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最后执行派生类的构造函数构造派生类。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析构是构造的逆序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以下情况派生类必须定义自己的构造函数：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虚基类或基类只定义了带参数的构造函数；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派生类自身定义了引用成员或只读成员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且这些成员没有类内就地初始化；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派生类定义了需要使用带参数构造函数初始化的其它类对象成员，且这些成员没有类内就地初始化。</a:t>
            </a:r>
          </a:p>
        </p:txBody>
      </p:sp>
    </p:spTree>
    <p:extLst>
      <p:ext uri="{BB962C8B-B14F-4D97-AF65-F5344CB8AC3E}">
        <p14:creationId xmlns:p14="http://schemas.microsoft.com/office/powerpoint/2010/main" val="4103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845EF-357E-4F54-ADEB-220856BC50DF}"/>
              </a:ext>
            </a:extLst>
          </p:cNvPr>
          <p:cNvSpPr txBox="1">
            <a:spLocks noChangeArrowheads="1"/>
          </p:cNvSpPr>
          <p:nvPr/>
        </p:nvSpPr>
        <p:spPr>
          <a:xfrm>
            <a:off x="691980" y="1470031"/>
            <a:ext cx="103539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&lt;&lt;a;}//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成员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也可在构造函数体内再次对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赋值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&lt;&lt;a;}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B:A{ 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私有继承，等价于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B: private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int d;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中定义有只读成员且没有就地初始化，故必须定义构造函数初始化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//x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的构造必须带参数，且没有就地初始化，故必须定义构造函数初始化</a:t>
            </a:r>
            <a:endParaRPr lang="en-US" altLang="zh-CN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B(int v):b(v),y(b+2),x(b+1),d(b),A(v){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注意构造次序与成员初始化列表的出现顺序无关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c=v;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&lt;&lt;b&lt;&lt;c&lt;&lt;d;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//c=v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不是初始化，是重新赋值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~B( ){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派生类数据成员实际构造顺序为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d,x,y</a:t>
            </a:r>
            <a:endParaRPr lang="en-US" altLang="zh-CN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 B z(1); }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123111CD321</a:t>
            </a:r>
          </a:p>
        </p:txBody>
      </p:sp>
    </p:spTree>
    <p:extLst>
      <p:ext uri="{BB962C8B-B14F-4D97-AF65-F5344CB8AC3E}">
        <p14:creationId xmlns:p14="http://schemas.microsoft.com/office/powerpoint/2010/main" val="85209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51472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6.4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573024" y="2002587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如果虚基类和基类的构造函数是无参的，则构造派生类对象时，派生类构造函数可以不用显式调用基类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虚基类的构造函数，编译程序会自动调用虚基类或基类的无参构造函数。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如果被引用的对象是用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生成的，则引用变量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&amp;r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，否则被引用的对象将因无法完全释放空间（为对象申请的空间）而产生内存泄漏。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若被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（指针）指向的对象是用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生成的，则指针变量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不能使用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不调用析构函数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free(p)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，否则将产生内存泄漏。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3C5BC4-FF28-4DE6-B9EA-1ED027DDDBBC}"/>
              </a:ext>
            </a:extLst>
          </p:cNvPr>
          <p:cNvSpPr txBox="1">
            <a:spLocks noChangeArrowheads="1"/>
          </p:cNvSpPr>
          <p:nvPr/>
        </p:nvSpPr>
        <p:spPr>
          <a:xfrm>
            <a:off x="1039536" y="2133600"/>
            <a:ext cx="3581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*s;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x){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s=new int[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=x];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&lt;&lt;"(C):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~A( 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delete s;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&lt;&lt;"(D): 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703E06-3CCF-4F2A-B4C0-521F04833909}"/>
              </a:ext>
            </a:extLst>
          </p:cNvPr>
          <p:cNvSpPr txBox="1">
            <a:spLocks noChangeArrowheads="1"/>
          </p:cNvSpPr>
          <p:nvPr/>
        </p:nvSpPr>
        <p:spPr>
          <a:xfrm>
            <a:off x="5133364" y="2090257"/>
            <a:ext cx="3003958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sub1(void)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&amp;p=*new A(1);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sub2(void){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*q=new A(2);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sub3(void){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&amp;p=*new A(3);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&amp;p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sub4(void)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*q=new A(4);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q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sub1( );    sub2(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sub3( );    sub4(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21C8A9-0B90-49CD-8E70-59F87805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24" y="1524000"/>
            <a:ext cx="46233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6.6】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被引用的对象的析构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B9972E-6E22-4F23-A943-D023A9E6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50" y="2096548"/>
            <a:ext cx="129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1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2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(C): 4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(D): 4</a:t>
            </a:r>
          </a:p>
        </p:txBody>
      </p:sp>
    </p:spTree>
    <p:extLst>
      <p:ext uri="{BB962C8B-B14F-4D97-AF65-F5344CB8AC3E}">
        <p14:creationId xmlns:p14="http://schemas.microsoft.com/office/powerpoint/2010/main" val="316041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如果派生类的继承方式为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，则这样的派生类称为基类的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，而相应的基类则称为派生类的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父类指针直接指向子类对象，也允许父类引用直接引用子类对象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。无须通过强制类型转换保持类型相容。编译时按父类说明的成员权限访问成员（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编译程序只能根据类型定义静态检查语义，因此编译时把父类指针指向的对象都当作父类对象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通过父类指针调用虚函数时晚期绑定，根据对象的实际类型绑定到合适的成员函数。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父类指针实际指向的对象的类型不同，虚函数绑定的函数的行为就不同，从而产生多态。</a:t>
            </a:r>
          </a:p>
        </p:txBody>
      </p:sp>
    </p:spTree>
    <p:extLst>
      <p:ext uri="{BB962C8B-B14F-4D97-AF65-F5344CB8AC3E}">
        <p14:creationId xmlns:p14="http://schemas.microsoft.com/office/powerpoint/2010/main" val="32266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6.5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编译程序只能根据类型定义静态地检查语义。由于父类指针可以直接指向子类对象，而到底是指向父类对象还是子类对象只能在运行时确定。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编译时，只能把父类指针指向的对象都当作父类对象。因此编译时：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父类指针访问对象的数据成员或函数成员时，不能超越父类为相应对象成员规定的访问权限；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也不能通过父类指针访问子类新增的成员，因为这些成员在父类中不存在，编译程序无法识别。</a:t>
            </a:r>
          </a:p>
        </p:txBody>
      </p:sp>
    </p:spTree>
    <p:extLst>
      <p:ext uri="{BB962C8B-B14F-4D97-AF65-F5344CB8AC3E}">
        <p14:creationId xmlns:p14="http://schemas.microsoft.com/office/powerpoint/2010/main" val="2099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1F8D6E-6616-4ACE-9982-C5FDA62C2594}"/>
              </a:ext>
            </a:extLst>
          </p:cNvPr>
          <p:cNvSpPr txBox="1">
            <a:spLocks noChangeArrowheads="1"/>
          </p:cNvSpPr>
          <p:nvPr/>
        </p:nvSpPr>
        <p:spPr>
          <a:xfrm>
            <a:off x="573933" y="2056002"/>
            <a:ext cx="10603148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x;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point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 POINT::x=x; POINT::y=y;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CIRCLE: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POINT{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公有继承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r;           	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私有成员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show(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 a circle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y,int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r)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:POINT(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CIRCLE::r=r;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3556C2-DD84-4101-B66E-A5DDDCA4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12" y="1522602"/>
            <a:ext cx="82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6.7】</a:t>
            </a:r>
            <a:r>
              <a:rPr kumimoji="0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定义点类，并通过点类派生出圆类。</a:t>
            </a:r>
          </a:p>
        </p:txBody>
      </p:sp>
    </p:spTree>
    <p:extLst>
      <p:ext uri="{BB962C8B-B14F-4D97-AF65-F5344CB8AC3E}">
        <p14:creationId xmlns:p14="http://schemas.microsoft.com/office/powerpoint/2010/main" val="36444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D2A9C2-9D44-4F3D-A1BA-6C105DA855A5}"/>
              </a:ext>
            </a:extLst>
          </p:cNvPr>
          <p:cNvSpPr txBox="1">
            <a:spLocks noChangeArrowheads="1"/>
          </p:cNvSpPr>
          <p:nvPr/>
        </p:nvSpPr>
        <p:spPr>
          <a:xfrm>
            <a:off x="920970" y="1954247"/>
            <a:ext cx="10161864" cy="411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单继承的定义格式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&lt;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&gt;&lt;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基类名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派生类新定义成员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派生类重定义基类同名的数据和函数成员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派生类声明修改基类成员访问权限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};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指明派生类采用什么继承方式从基类获得成员，分为三种：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表示私有继承基类；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表示保护继承基类；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表示公有继承基类。 </a:t>
            </a:r>
          </a:p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注意区别继承方式（派生控制）和访问权限。派生控制和类的成员访问控制符的区别：派生控制作用于基类成员，类的成员访问控制符作用于当前类自定义的成员。</a:t>
            </a:r>
          </a:p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27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C1ED0-6B18-494B-BC3A-EB3E8B32E31D}"/>
              </a:ext>
            </a:extLst>
          </p:cNvPr>
          <p:cNvSpPr txBox="1">
            <a:spLocks noChangeArrowheads="1"/>
          </p:cNvSpPr>
          <p:nvPr/>
        </p:nvSpPr>
        <p:spPr>
          <a:xfrm>
            <a:off x="107004" y="1690688"/>
            <a:ext cx="1180289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CIRCLE c(3,7,8);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 *p=&amp;c;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父类对象指针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可以直接指向子类对象，不用类型转换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&lt;&lt;“The circle with radius ”&lt;&lt;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c.getr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 p-&gt;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   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错误，因为</a:t>
            </a:r>
            <a:r>
              <a:rPr lang="en-US" altLang="zh-CN" sz="2000" b="1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函数不是父类的函数成员编译程序无法通过检查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 is at (”&lt;&lt;p-&gt;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)&lt;&lt;“,”&lt;&lt;p-&gt;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)&lt;&lt;“)\n”;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p-&gt;show( );	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虽然指向子类对象，但调用的是父类的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show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函数不是虚函数，没有多态性）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输出结果：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The circle with radius 8 is at (3,7)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Show a point</a:t>
            </a:r>
          </a:p>
        </p:txBody>
      </p:sp>
    </p:spTree>
    <p:extLst>
      <p:ext uri="{BB962C8B-B14F-4D97-AF65-F5344CB8AC3E}">
        <p14:creationId xmlns:p14="http://schemas.microsoft.com/office/powerpoint/2010/main" val="382236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A2017-EFC4-4563-A230-967342C4651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7207" y="1052736"/>
            <a:ext cx="8637587" cy="48965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父类指针指向子类对象而不用强制转换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	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 Person { public: void f() { </a:t>
            </a:r>
            <a:r>
              <a:rPr lang="en-US" altLang="zh-CN" sz="2400" b="1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 “P\n”;}};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class Teacher: public Person()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{ public: void f(){ </a:t>
            </a:r>
            <a:r>
              <a:rPr lang="en-US" altLang="zh-CN" sz="2400" b="1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&lt;&lt; “T\n”;}};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*p = new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();//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左边父类，右边子类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p-&gt;f(); //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输出的是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，为什么不输出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父类指针可以直接指向子类对象？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因为子类对象有多个类型，子类本身及父类、父类的父类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。（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编译器认为子类指针赋给父类指针类型是匹配的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8F5549-F904-49F7-B458-1781F0CB38AC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D7E2F-2DA7-4F4E-B4B3-3AD0400D650D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006" y="1341462"/>
            <a:ext cx="10459973" cy="48958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p-&gt;f()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调用的是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f()?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首先要理解类型检查（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type checking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）发生在编译（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Compile time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）时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然后要理解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 *p = new Teacher()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的真正涵义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但第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步、第三步发生在运行时（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Run time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因为编译时程序还没运行，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编译器无法知道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会指向什么类型对象，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编译器在编译时只能根据变量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的声明类型（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 *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）来类型检查</a:t>
            </a:r>
          </a:p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因此编译器在编译到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p-&gt;f()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语句时，认为调用的是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，绑定到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524126" y="2676029"/>
            <a:ext cx="12698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Person *p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4540251" y="2676029"/>
            <a:ext cx="186621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new Teacher();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116388" y="2676029"/>
            <a:ext cx="39786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</p:txBody>
      </p:sp>
      <p:sp>
        <p:nvSpPr>
          <p:cNvPr id="181257" name="AutoShape 9"/>
          <p:cNvSpPr>
            <a:spLocks/>
          </p:cNvSpPr>
          <p:nvPr/>
        </p:nvSpPr>
        <p:spPr bwMode="auto">
          <a:xfrm>
            <a:off x="3921125" y="4504830"/>
            <a:ext cx="6161088" cy="293687"/>
          </a:xfrm>
          <a:prstGeom prst="accentCallout2">
            <a:avLst>
              <a:gd name="adj1" fmla="val 38917"/>
              <a:gd name="adj2" fmla="val -1236"/>
              <a:gd name="adj3" fmla="val 38917"/>
              <a:gd name="adj4" fmla="val -3787"/>
              <a:gd name="adj5" fmla="val -430810"/>
              <a:gd name="adj6" fmla="val -12190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声明一个类型为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的指针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为声明类型</a:t>
            </a:r>
            <a:endParaRPr lang="en-US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1258" name="AutoShape 10"/>
          <p:cNvSpPr>
            <a:spLocks/>
          </p:cNvSpPr>
          <p:nvPr/>
        </p:nvSpPr>
        <p:spPr bwMode="auto">
          <a:xfrm>
            <a:off x="5664201" y="3492005"/>
            <a:ext cx="3744913" cy="287337"/>
          </a:xfrm>
          <a:prstGeom prst="accentCallout2">
            <a:avLst>
              <a:gd name="adj1" fmla="val 39778"/>
              <a:gd name="adj2" fmla="val -2037"/>
              <a:gd name="adj3" fmla="val 39778"/>
              <a:gd name="adj4" fmla="val -4620"/>
              <a:gd name="adj5" fmla="val -89505"/>
              <a:gd name="adj6" fmla="val -7333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创建一个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类型的对象</a:t>
            </a:r>
          </a:p>
        </p:txBody>
      </p:sp>
      <p:sp>
        <p:nvSpPr>
          <p:cNvPr id="181259" name="AutoShape 11"/>
          <p:cNvSpPr>
            <a:spLocks/>
          </p:cNvSpPr>
          <p:nvPr/>
        </p:nvSpPr>
        <p:spPr bwMode="auto">
          <a:xfrm>
            <a:off x="4835526" y="4077792"/>
            <a:ext cx="5508625" cy="276225"/>
          </a:xfrm>
          <a:prstGeom prst="accentCallout2">
            <a:avLst>
              <a:gd name="adj1" fmla="val 41380"/>
              <a:gd name="adj2" fmla="val -1384"/>
              <a:gd name="adj3" fmla="val 41380"/>
              <a:gd name="adj4" fmla="val -5708"/>
              <a:gd name="adj5" fmla="val -290806"/>
              <a:gd name="adj6" fmla="val -10171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3.Person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类型的指针指向一个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>
            <a:off x="2593975" y="3223716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4700589" y="3234829"/>
            <a:ext cx="166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4116388" y="3223716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7FF64F3-5985-439D-9E67-3BE9B3F493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5" grpId="0"/>
      <p:bldP spid="181256" grpId="0"/>
      <p:bldP spid="181257" grpId="0" animBg="1"/>
      <p:bldP spid="181258" grpId="0" animBg="1"/>
      <p:bldP spid="181259" grpId="0" animBg="1"/>
      <p:bldP spid="305162" grpId="0" animBg="1"/>
      <p:bldP spid="305163" grpId="0" animBg="1"/>
      <p:bldP spid="3051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3E2EF-45C1-4D89-80C3-C9A1C75B12A6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280934"/>
            <a:ext cx="8642350" cy="5194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子类指针不能指向父类对象（子类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父类）必须强制转换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 *p = new Teacher();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Teacher *t =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(Teacher *)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p; // Teacher *t = 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会出错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或者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Teahcer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*t =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(Teacher *)new Person(); //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必须强制类型转换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首先编译时编译器认为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Person*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（按声明类型检查）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父类型不一定是子类型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不一定是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）所以当编译器检查到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*t = 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时，认为一个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Person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类型的指针要赋值给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类型的指针，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类型是不匹配的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 *t = (Teacher *)p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的意思是告诉编译器，请不要再做类型检查，风险我自己承担。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强制类型转换的风险是：运行时如果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指向的对象不是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的实例时程序会出错（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Run Time Error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eaLnBrk="1" hangingPunct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因此在赋值前必须利用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RTTI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（运行时类型标识）来检查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是不是指向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Teacher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的实例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2474913" y="2890044"/>
            <a:ext cx="7242175" cy="107791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/>
              <a:t>if(</a:t>
            </a:r>
            <a:r>
              <a:rPr lang="zh-CN" altLang="en-US" sz="3200"/>
              <a:t>！</a:t>
            </a:r>
            <a:r>
              <a:rPr lang="en-US" altLang="zh-CN" sz="3200"/>
              <a:t>strcmp(typeid(*p).name(),”Teacher”))</a:t>
            </a:r>
          </a:p>
          <a:p>
            <a:pPr algn="l"/>
            <a:r>
              <a:rPr lang="en-US" altLang="zh-CN" sz="3200"/>
              <a:t>	Teacher *t = (Teacher *)p;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77EA8E-C37A-463D-B866-492C9234B73A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8913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父类和子类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6112B5-6731-42F5-B311-87AB256AF1B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97012"/>
            <a:ext cx="10255541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若基类和派生类没有构成父子关系，则：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普通函数里，定义的基类指针不能直接指向派生类对象，而必须通过强制类型转换才能指向派生类对象。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普通函数里定义的基类引用也不能直接引用派生类对象，而必须通过强制类型转换才能引用派生类对象。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6.7】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引用父类对象的引用变量引用子类对象。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4605F54-6188-4C0F-9AA5-2F62BB119D5D}"/>
              </a:ext>
            </a:extLst>
          </p:cNvPr>
          <p:cNvGrpSpPr>
            <a:grpSpLocks/>
          </p:cNvGrpSpPr>
          <p:nvPr/>
        </p:nvGrpSpPr>
        <p:grpSpPr bwMode="auto">
          <a:xfrm>
            <a:off x="1481138" y="3935411"/>
            <a:ext cx="9236091" cy="2340443"/>
            <a:chOff x="549" y="2688"/>
            <a:chExt cx="4539" cy="1251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848269C-721F-43DC-8968-8B378FC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688"/>
              <a:ext cx="2143" cy="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#include &lt;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iostream.h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&gt;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class A{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a;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public: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getv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 ) { return a;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A( ) { a=0;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A(int x) { a=x;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~A( ){ </a:t>
              </a:r>
              <a:r>
                <a:rPr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cout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&lt;&lt;</a:t>
              </a:r>
              <a:r>
                <a:rPr lang="en-US" altLang="zh-CN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"~A\n";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};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87DB10-B52B-4DDD-8071-AD766FC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700"/>
              <a:ext cx="2195" cy="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class B: A{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//</a:t>
              </a:r>
              <a:r>
                <a:rPr lang="zh-CN" altLang="en-US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非父子：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private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b;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public: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int getv( ) {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return b+A::getv( );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B( ) { b=0; }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//</a:t>
              </a:r>
              <a:r>
                <a:rPr lang="zh-CN" altLang="en-US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等于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B( ):A( )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B(int x):</a:t>
              </a:r>
              <a:r>
                <a:rPr lang="en-US" altLang="zh-CN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A(x)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{ b=x;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~B( ){ cout&lt;&lt;</a:t>
              </a:r>
              <a:r>
                <a:rPr lang="en-US" altLang="zh-CN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"~B\n";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10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5D5927-8768-4B30-A8DC-A80D0BB16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40079"/>
            <a:ext cx="1007587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A{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父子关系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c;         	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私有成员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c+A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 ) { c=0; }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 ):A( ) { c=0;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C(int x):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A(x)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 c=x;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~C( ){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~C\n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&amp;p=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*new C(3)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直接引用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&amp;q=*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)new B(5);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强制转换引用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&lt;&lt;“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)=”&lt;&lt;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)&lt;&lt;“\n”;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执行的是哪个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)="&lt;&lt;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)&lt;&lt;"\n";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执行的是哪个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getv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&amp;p;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C(3)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（为什么？析构函数不是虚函数）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&amp;q;	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B(5)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14D70C-87BA-4DDA-8EF6-340E7F1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300" y="1631113"/>
            <a:ext cx="1914417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p.getv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)=3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q.getv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)=5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~A</a:t>
            </a:r>
          </a:p>
        </p:txBody>
      </p:sp>
    </p:spTree>
    <p:extLst>
      <p:ext uri="{BB962C8B-B14F-4D97-AF65-F5344CB8AC3E}">
        <p14:creationId xmlns:p14="http://schemas.microsoft.com/office/powerpoint/2010/main" val="7051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95AAD-3F01-481B-BA3E-19340253D5D7}"/>
              </a:ext>
            </a:extLst>
          </p:cNvPr>
          <p:cNvSpPr txBox="1">
            <a:spLocks noChangeArrowheads="1"/>
          </p:cNvSpPr>
          <p:nvPr/>
        </p:nvSpPr>
        <p:spPr>
          <a:xfrm>
            <a:off x="944459" y="1690688"/>
            <a:ext cx="92733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在派生类函数成员内部，定义的基类指针可以直接指向该派生类对象，即对派生类函数成员而言，基类被等同地当作父类。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如果函数声明为派生类的友元，则该友元定义的基类指针也可以直接指向该基类的派生类对象，也不必通过强制类型转换。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6.9】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定义机车类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，并派生出汽车类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VEHICLE{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speed,weight,wheels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	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VEHICLE(int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wgt,int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400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BBE507-1DDA-4717-B8BC-73E07F2E37E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5580"/>
            <a:ext cx="96228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VEHICLE::VEHICLE(int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speed=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spd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weight=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wgt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wheels=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whl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CAR: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VEHICLE{	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非父子关系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private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seats;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VEHICLE *who(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CAR(int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void main(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CAR::CAR(int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):VEHICLE(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sd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4) {  seats=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VEHICLE *CAR::who( 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*p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=this;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派生类内的基类指针直接指向派生类对象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&amp;q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派生类内的基类引用直接引用派生类对象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在派生类的友元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main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中，基类和派生类构成父子关系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 { CAR c(1,2,3); </a:t>
            </a:r>
            <a:r>
              <a:rPr lang="en-US" altLang="zh-CN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VEHICLE *p=&amp;c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1574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016" y="152636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 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 : protected A {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以下代码点可以同时访问基类和派生类的公有接口（函数）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f() {  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 = this; 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static void g() { 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 = 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B();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void h() { A *p = new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B(); }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30000"/>
              </a:lnSpc>
            </a:pP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判断基类指针是否可以直接指向派生类，就要看当前代码点是否可以同时访问基类和派生类的公有接口（函数）。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对于非父子关系，当前代码点不能访问基类的公有接口，因此基类指针不能直接指向派生类而必须强制转换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*p1 = (A *)(new B);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对于非父子关系，可以用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p1;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527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054" y="116632"/>
            <a:ext cx="9951868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	virtual void f() {};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C:public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C( ) = default;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test() 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*p3 = new C;</a:t>
            </a:r>
          </a:p>
          <a:p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运行时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必须是多态类型。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没有虚函数，也就没有虚函数表，因此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不是多态类型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里加上虚函数，这个语句就可以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p4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&gt;(p3);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父类向子类转换，必须具有多态性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14475E-ACEC-4414-A25A-3729B858461C}"/>
              </a:ext>
            </a:extLst>
          </p:cNvPr>
          <p:cNvSpPr/>
          <p:nvPr/>
        </p:nvSpPr>
        <p:spPr>
          <a:xfrm>
            <a:off x="6235832" y="3244334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dynamic_cast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DC8316-A44A-4B25-B8C6-64CD9D280DC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79958"/>
            <a:ext cx="929448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6.1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6.2】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分别定义定位坐标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类和其派生的点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5C78DF-49CF-49C7-B236-B0E8DF0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1958"/>
            <a:ext cx="809537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graphics.h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LOCATION{	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定义定位坐标类</a:t>
            </a:r>
          </a:p>
          <a:p>
            <a:pPr algn="just" fontAlgn="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 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获得当前坐标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定义移动坐标函数成员</a:t>
            </a:r>
          </a:p>
          <a:p>
            <a:pPr algn="just" fontAlgn="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LOCATION(int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~LOCATION( );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lang="en-US" altLang="zh-CN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,int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LOCATION::y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 algn="just" fontAlgn="t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LOCATION::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35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4504CBC0-7809-48CE-AFBE-0F5E47C9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3270"/>
            <a:ext cx="9455092" cy="437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LOCATION::LOCATION(int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LOCATION::x=x;    LOCATION::y=y;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LOCATION::~LOCATION( ){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:public</a:t>
            </a:r>
            <a:r>
              <a:rPr kumimoji="0"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定义点类，从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类继承，继承方式为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visible;	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新增可见属性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){ return visible; } 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新增函数成员</a:t>
            </a:r>
            <a:endParaRPr kumimoji="0"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show( ),hide(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y);		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重新定义与基类同名函数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LOCATION(</a:t>
            </a:r>
            <a:r>
              <a:rPr kumimoji="0"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visible=0; }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//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在构造派生类对象前先构造基类对象</a:t>
            </a:r>
            <a:endParaRPr kumimoji="0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~POINT( ){ hide( );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37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0D91BF0-B632-40D2-B3AD-D244FF0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10184934" cy="524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POINT::show(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visible=1;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putpixel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),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POINT::hide(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visible=0;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putpixel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),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POINT::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v=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isvisible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if(v)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LOCATION::</a:t>
            </a:r>
            <a:r>
              <a:rPr kumimoji="0" lang="en-US" altLang="zh-CN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不能去掉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LOCATION::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，会自递归</a:t>
            </a:r>
            <a:endParaRPr kumimoji="0" lang="en-US" altLang="zh-CN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if(v) show( );	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POINT p(3,6);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p.LOCATION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(7,8); 	                 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调用基类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p.moveto</a:t>
            </a: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(9,18);</a:t>
            </a:r>
            <a:r>
              <a:rPr kumimoji="0"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调用派生类</a:t>
            </a:r>
            <a:r>
              <a:rPr kumimoji="0" lang="en-US" altLang="zh-CN" dirty="0" err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grpSp>
        <p:nvGrpSpPr>
          <p:cNvPr id="7" name="Group 1031">
            <a:extLst>
              <a:ext uri="{FF2B5EF4-FFF2-40B4-BE49-F238E27FC236}">
                <a16:creationId xmlns:a16="http://schemas.microsoft.com/office/drawing/2014/main" id="{DEBA4D65-9CBA-419C-B53E-23DE779EDADD}"/>
              </a:ext>
            </a:extLst>
          </p:cNvPr>
          <p:cNvGrpSpPr>
            <a:grpSpLocks/>
          </p:cNvGrpSpPr>
          <p:nvPr/>
        </p:nvGrpSpPr>
        <p:grpSpPr bwMode="auto">
          <a:xfrm>
            <a:off x="2997679" y="2577531"/>
            <a:ext cx="5257800" cy="923925"/>
            <a:chOff x="2016" y="1968"/>
            <a:chExt cx="3312" cy="582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4D7D69BC-B761-431A-8A42-653DA5D9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60" cy="58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带类名访问基类的</a:t>
              </a:r>
              <a:r>
                <a:rPr kumimoji="0"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moveto</a:t>
              </a:r>
              <a:r>
                <a:rPr kumimoji="0"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函数，如果不带类名会导致无休止的递归调用。</a:t>
              </a:r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2D519991-0ED4-4EAC-9227-8384237A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256"/>
              <a:ext cx="1152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Group 1035">
            <a:extLst>
              <a:ext uri="{FF2B5EF4-FFF2-40B4-BE49-F238E27FC236}">
                <a16:creationId xmlns:a16="http://schemas.microsoft.com/office/drawing/2014/main" id="{6FC7DF93-8F98-46C6-90F1-6E1F51C82379}"/>
              </a:ext>
            </a:extLst>
          </p:cNvPr>
          <p:cNvGrpSpPr>
            <a:grpSpLocks/>
          </p:cNvGrpSpPr>
          <p:nvPr/>
        </p:nvGrpSpPr>
        <p:grpSpPr bwMode="auto">
          <a:xfrm>
            <a:off x="3142328" y="4574606"/>
            <a:ext cx="5121275" cy="835025"/>
            <a:chOff x="2102" y="2768"/>
            <a:chExt cx="3226" cy="526"/>
          </a:xfrm>
        </p:grpSpPr>
        <p:sp>
          <p:nvSpPr>
            <p:cNvPr id="11" name="Text Box 1033">
              <a:extLst>
                <a:ext uri="{FF2B5EF4-FFF2-40B4-BE49-F238E27FC236}">
                  <a16:creationId xmlns:a16="http://schemas.microsoft.com/office/drawing/2014/main" id="{F31176AA-4EF9-4D0E-B107-1819B6E6F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8"/>
              <a:ext cx="2160" cy="40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问题</a:t>
              </a:r>
              <a:r>
                <a:rPr kumimoji="0"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：调用基类</a:t>
              </a:r>
              <a:r>
                <a:rPr kumimoji="0" lang="en-US" altLang="zh-CN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moveto</a:t>
              </a:r>
              <a:r>
                <a:rPr kumimoji="0"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函数会导致什么问题？</a:t>
              </a: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F2C68B7-E9EC-44A7-B771-F85758F9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2" y="3008"/>
              <a:ext cx="1066" cy="28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0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34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多继承的派生类有多于一个的基类，派生类将是所有基类行为的组合。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派生类与基类：接受成员的新类称为派生类，如例中的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类；提供成员的类称为基类，如例中的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Location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基类是对派生类的抽象，提取了派生类的公共特征；而派生类是基类的具体化，通过增加属性或行为变为更有用的类型。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派生类可以看作基类定义的延续，先定义一个抽象程度较高的基类，该基类中有些操作并未实现（称为抽象方法，相应的基类为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抽象类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）；然后定义更为具体的派生类，实现抽象基类中未实现的操作。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55689"/>
            <a:ext cx="11269509" cy="16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通过多种控制派生的方法获得新的派生类，可在定义派生类时：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添加新的数据成员和函数成员；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改变继承来的基类成员的访问权限；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重新定义同名的数据和函数成员（特别是实例函数成员，称为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Override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6077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C134E1-0599-4BFF-BF34-808B2987C0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9349"/>
            <a:ext cx="9572538" cy="397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声明的类的继承方式缺省为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，因此，声明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private LOCATION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等价于声明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POINT: LOCATION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派生类也可以用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声明，不同之处在于：用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声明的继承方式和访问权限缺省为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声明的类既不能作派生类的基类，也不能作任何基类的派生类。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当基类成员被继承到派生类时，该成员在派生类中的访问权限由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继承方式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决定。必须慎重的选择继承方式，它是面向对象程序设计的一个非常重要的环节</a:t>
            </a:r>
          </a:p>
        </p:txBody>
      </p:sp>
    </p:spTree>
    <p:extLst>
      <p:ext uri="{BB962C8B-B14F-4D97-AF65-F5344CB8AC3E}">
        <p14:creationId xmlns:p14="http://schemas.microsoft.com/office/powerpoint/2010/main" val="11581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6250</Words>
  <Application>Microsoft Office PowerPoint</Application>
  <PresentationFormat>宽屏</PresentationFormat>
  <Paragraphs>617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华文新魏</vt:lpstr>
      <vt:lpstr>Wingdings</vt:lpstr>
      <vt:lpstr>Arial</vt:lpstr>
      <vt:lpstr>隶书</vt:lpstr>
      <vt:lpstr>Times New Roman</vt:lpstr>
      <vt:lpstr>等线</vt:lpstr>
      <vt:lpstr>等线 Light</vt:lpstr>
      <vt:lpstr>微软雅黑</vt:lpstr>
      <vt:lpstr>Office 主题​​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继承方式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PowerPoint 演示文稿</vt:lpstr>
      <vt:lpstr>PowerPoint 演示文稿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407</cp:revision>
  <dcterms:created xsi:type="dcterms:W3CDTF">2020-04-22T10:23:54Z</dcterms:created>
  <dcterms:modified xsi:type="dcterms:W3CDTF">2024-10-10T14:08:53Z</dcterms:modified>
</cp:coreProperties>
</file>