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6"/>
  </p:notesMasterIdLst>
  <p:sldIdLst>
    <p:sldId id="256" r:id="rId2"/>
    <p:sldId id="371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402" r:id="rId11"/>
    <p:sldId id="403" r:id="rId12"/>
    <p:sldId id="408" r:id="rId13"/>
    <p:sldId id="409" r:id="rId14"/>
    <p:sldId id="410" r:id="rId15"/>
    <p:sldId id="404" r:id="rId16"/>
    <p:sldId id="405" r:id="rId17"/>
    <p:sldId id="268" r:id="rId18"/>
    <p:sldId id="269" r:id="rId19"/>
    <p:sldId id="411" r:id="rId20"/>
    <p:sldId id="412" r:id="rId21"/>
    <p:sldId id="327" r:id="rId22"/>
    <p:sldId id="406" r:id="rId23"/>
    <p:sldId id="407" r:id="rId24"/>
    <p:sldId id="413" r:id="rId25"/>
    <p:sldId id="415" r:id="rId26"/>
    <p:sldId id="416" r:id="rId27"/>
    <p:sldId id="419" r:id="rId28"/>
    <p:sldId id="417" r:id="rId29"/>
    <p:sldId id="418" r:id="rId30"/>
    <p:sldId id="422" r:id="rId31"/>
    <p:sldId id="423" r:id="rId32"/>
    <p:sldId id="424" r:id="rId33"/>
    <p:sldId id="330" r:id="rId34"/>
    <p:sldId id="425" r:id="rId35"/>
    <p:sldId id="281" r:id="rId36"/>
    <p:sldId id="427" r:id="rId37"/>
    <p:sldId id="428" r:id="rId38"/>
    <p:sldId id="429" r:id="rId39"/>
    <p:sldId id="432" r:id="rId40"/>
    <p:sldId id="288" r:id="rId41"/>
    <p:sldId id="289" r:id="rId42"/>
    <p:sldId id="290" r:id="rId43"/>
    <p:sldId id="332" r:id="rId44"/>
    <p:sldId id="333" r:id="rId45"/>
  </p:sldIdLst>
  <p:sldSz cx="12192000" cy="6858000"/>
  <p:notesSz cx="6858000" cy="9144000"/>
  <p:embeddedFontLst>
    <p:embeddedFont>
      <p:font typeface="等线" panose="02010600030101010101" pitchFamily="2" charset="-122"/>
      <p:regular r:id="rId47"/>
      <p:bold r:id="rId48"/>
    </p:embeddedFont>
    <p:embeddedFont>
      <p:font typeface="等线 Light" panose="02010600030101010101" pitchFamily="2" charset="-122"/>
      <p:regular r:id="rId49"/>
    </p:embeddedFont>
    <p:embeddedFont>
      <p:font typeface="华文新魏" panose="02010800040101010101" pitchFamily="2" charset="-122"/>
      <p:regular r:id="rId50"/>
    </p:embeddedFont>
    <p:embeddedFont>
      <p:font typeface="隶书" panose="02010509060101010101" pitchFamily="49" charset="-122"/>
      <p:regular r:id="rId51"/>
    </p:embeddedFont>
    <p:embeddedFont>
      <p:font typeface="微软雅黑" panose="020B0503020204020204" pitchFamily="34" charset="-122"/>
      <p:regular r:id="rId52"/>
      <p:bold r:id="rId5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2453A-EC5D-46D8-B054-29800D80A933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9E2F9-EE4D-4506-B8E9-CBFFBE6EB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116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9FF876-D213-42E0-A095-CAD19049E657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318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lIns="91431" tIns="45716" rIns="91431" bIns="45716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CF0C-C475-4597-B975-761023A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B5FE-657F-4D8B-84E3-E536CCD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FAACB-5D95-4341-8E03-190B047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D607A-C6EE-4D13-8E7B-0EDF043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F028-0370-44F9-A9C1-3B00EA5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22-F3CA-4388-B307-CD410D37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CEA9-13AA-475A-A86D-2F07E97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C104-755C-4E0D-9F81-A888604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B4F1-94C5-4B38-8BBC-AB30692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26C39-16EC-4296-BF5E-FEB96E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0373B-42B1-4F77-9762-3C13FFB1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513F6-E5B9-47AB-AE23-22C6725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392D-DCDE-4D68-B1E9-730B2BE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CDE0-0D96-4F89-9406-3462357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C6AB-9F40-41ED-A2EF-05E4175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C112-8DDA-424A-8687-9B08C0F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34B4-F529-479F-8D3D-638208EC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4AA9-D021-46EA-92FF-75A1EE98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98F7-9E36-4728-B2D9-613DBB6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5C4-5F65-4F3A-BC56-CDC583E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AFFF-1FD0-49A4-ABC8-C6B3BCCF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9BB2-69D8-4AEC-9DA6-59545E6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1129-1CE0-4747-9A14-F9136DD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E072-2FB1-43AE-920C-5C7CFCF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1053-7032-4F3B-953F-99BEA37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E13-2A25-4E8A-8D6A-3D8F008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B380-0545-4A23-A627-821B53F6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65105-301E-4376-9902-AA7FB720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762A9-08E1-40A9-8209-F190BB3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4DA0-3903-4EED-941D-4CD406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5038-3152-49B8-B12B-6C0C256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C9AB-7816-46C9-8626-C82D559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8DD6A-22B3-42BE-86F7-5571FC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259E3-A6F7-4163-B36C-A0CD3161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5018B-3435-4D69-9FE6-C24A90CA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F1995-AA67-4C7F-953C-F1D51CF7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DC97C-91A9-41E5-BC8F-23F7B4C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9A81E-6710-4AB7-8C28-B9F5FAB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CB70-63F3-44A8-AA4B-0F3D689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9F9-1E38-4E49-80E4-243A184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CDB1F-C0A8-481F-BC96-1D0BA31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6FF67-8CFB-454F-B47C-BB28074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252D3-E73D-48DD-9431-DE99E94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54011-230D-4A0C-AF29-B14A77E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8A4FE-5206-4BB1-AB85-473ED2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0D088-C531-48B5-AE41-2B221EC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8DB-51CF-4FA9-B53E-FE1F9320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8352-0694-4CBC-83D4-FAB4328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AA069-C76B-484B-AE2F-2B81413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3AAC2-59E6-47B2-A4C9-A7653A7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5DDE-C59F-48F4-B077-0BB817E3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200E-8EA2-45D8-959D-94A1125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0032-65D6-4CF1-BE29-B7AAF2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ADBB6-84E9-4DFE-AF51-FD1D931C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DEF10-CA04-4BD5-9028-E9969839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1394-226A-4C6E-8662-5A59A2E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503B-4B4C-4709-BEA5-E0D3B3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6B1C9-2E73-40D7-84DE-8722119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2292C-D63E-43C6-BEE6-7859A6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22FE6-45C3-4A8F-957E-C710D2A1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1465-63E9-43E4-AFA8-64101752F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2EFA-BE2A-40A7-A0E8-44F720E634FB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B7F57-5C28-44F9-BD9D-A46592A8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04EA-7B0E-4EE1-90EB-A235A0E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3150-BEC9-4ECB-B4DD-8BAF2D56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D3A65-6862-43F3-B0B7-10205FFD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254CA-192B-4969-915C-E83C3C3A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9F472-CBA2-4177-8CA7-DD302FC90870}"/>
              </a:ext>
            </a:extLst>
          </p:cNvPr>
          <p:cNvSpPr/>
          <p:nvPr/>
        </p:nvSpPr>
        <p:spPr>
          <a:xfrm>
            <a:off x="3573710" y="1359673"/>
            <a:ext cx="83806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程序设计精要教程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85761-B2E6-4E27-8353-63D7D448F057}"/>
              </a:ext>
            </a:extLst>
          </p:cNvPr>
          <p:cNvSpPr/>
          <p:nvPr/>
        </p:nvSpPr>
        <p:spPr>
          <a:xfrm>
            <a:off x="6600253" y="4703544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华中科技大学</a:t>
            </a:r>
          </a:p>
        </p:txBody>
      </p:sp>
    </p:spTree>
    <p:extLst>
      <p:ext uri="{BB962C8B-B14F-4D97-AF65-F5344CB8AC3E}">
        <p14:creationId xmlns:p14="http://schemas.microsoft.com/office/powerpoint/2010/main" val="17139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982173-98EC-48DA-B63F-A6AC1C9A6EED}"/>
              </a:ext>
            </a:extLst>
          </p:cNvPr>
          <p:cNvSpPr txBox="1"/>
          <p:nvPr/>
        </p:nvSpPr>
        <p:spPr>
          <a:xfrm>
            <a:off x="965200" y="2131537"/>
            <a:ext cx="1051560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&lt;iostream&gt;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using namespace std;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POINT2D{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 x, y;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 { return x; }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gety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 { return y; }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POINT2D* show( ){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&lt;&lt;"Show a point\n"; return this;}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定义虚函数</a:t>
            </a:r>
          </a:p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POINT2D(int x, int y) { POINT2D::x=x; POINT2D::y=y; }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CIRCLE: public POINT2D{	//POINT2D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CIRCE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满足父子关系</a:t>
            </a:r>
          </a:p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r;</a:t>
            </a:r>
          </a:p>
          <a:p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0FB7CE-5805-4093-BF9E-5DEE6D03E161}"/>
              </a:ext>
            </a:extLst>
          </p:cNvPr>
          <p:cNvSpPr txBox="1"/>
          <p:nvPr/>
        </p:nvSpPr>
        <p:spPr>
          <a:xfrm>
            <a:off x="838200" y="1711045"/>
            <a:ext cx="8200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【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8.1】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定义父类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POINT2D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和子类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CIRCLE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的绘图函数成员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show()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760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DBE882-D48F-450F-BBE8-7578F21582BD}"/>
              </a:ext>
            </a:extLst>
          </p:cNvPr>
          <p:cNvSpPr txBox="1"/>
          <p:nvPr/>
        </p:nvSpPr>
        <p:spPr>
          <a:xfrm>
            <a:off x="762000" y="1690688"/>
            <a:ext cx="1118734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getr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 { return r; }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CIRCLE* show( ) {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&lt;&lt;“Show a circle\n”; return this;}//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原型“一样”，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自动成为虚函数</a:t>
            </a:r>
          </a:p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CIRCLE(int x, int y, int r):POINT2D(x, y) { CIRCLE::r=r; }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main(void)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CIRCLE c(3, 7, 8);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POINT2D *p=&amp;c;		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父类指针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可以直接指向子类对象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&lt;&lt;"The circle with radius "&lt;&lt;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c.getr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 is at ("&lt;&lt;p-&gt;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)&lt;&lt;", "&lt;&lt;p-&gt;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gety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)&lt;&lt;")\n";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p-&gt;show( );  //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Show a circle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，如果把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Circle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里的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show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函数定义为私有的会如何？请思考</a:t>
            </a:r>
            <a:endParaRPr lang="en-US" altLang="zh-CN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zh-CN" altLang="en-US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062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8.1   </a:t>
            </a:r>
            <a:r>
              <a:rPr lang="zh-CN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虚函数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235951" y="2458132"/>
            <a:ext cx="10930295" cy="2943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虚函数必须是类的实例成员函数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，非类的成员函数不能说明为虚函数，普通函数如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main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不能说明为虚函数。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虚函数一般在基类的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protected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部分（为什么？）。在派生类中重新定义成员函数时，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函数原型必须完全相同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虚函数只有在具有继承关系的类层次结构中定义才有意义，否则引起额外开销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需要通过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访问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一般用父类指针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或引用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访问虚函数。根据父类指针所指对象类型的不同，动态绑定相应对象的虚函数；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虚函数的动态多态性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	</a:t>
            </a:r>
          </a:p>
        </p:txBody>
      </p:sp>
    </p:spTree>
    <p:extLst>
      <p:ext uri="{BB962C8B-B14F-4D97-AF65-F5344CB8AC3E}">
        <p14:creationId xmlns:p14="http://schemas.microsoft.com/office/powerpoint/2010/main" val="2214390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8.1   </a:t>
            </a:r>
            <a:r>
              <a:rPr lang="zh-CN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虚函数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2547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虚函数有隐含的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参数，参数表后可出现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volatile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静态函数成员没有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参数，不能定义为虚函数：即不能有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 static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之类的说明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构造函数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构造对象的类型是确定的，不需根据类型表现出多态性，故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不能定义为虚函数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；析构函数可通过父类指针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引用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调用，父类指针指向的对象类型可能是不确定的，因此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析构函数可定义为虚函数（强烈建议）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一旦父类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基类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定义了虚函数，所有派生类中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原型相同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的非静态成员函数自动成为虚函数（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即使没有“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virtual”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声明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）；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虚函数特性的无限传递性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557918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8.1   </a:t>
            </a:r>
            <a:r>
              <a:rPr lang="zh-CN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虚函数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2214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虚函数同普通函数成员一样，可声明为或自动成为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inline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函数，也可重载、缺省和省略参数。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虚函数能根据对象类型适当地绑定函数成员，且绑定函数成员的效率非常之高，因此，最好将实例函数成员全部定义为虚函数。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注意：虚函数主要通过基类和派生类表现出多态特性，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由于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union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既不能定义基类又不能定义派生类，故不能在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union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中定义虚函数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52166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7CCAB6-19AE-41A9-8193-91EF00EFA48E}"/>
              </a:ext>
            </a:extLst>
          </p:cNvPr>
          <p:cNvSpPr txBox="1"/>
          <p:nvPr/>
        </p:nvSpPr>
        <p:spPr>
          <a:xfrm>
            <a:off x="933450" y="1486557"/>
            <a:ext cx="1033145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&lt;iostream&gt;			//【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8.2】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虚函数的使用方法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using namespace std;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A{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void f1( ){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&lt;&lt;"A::f1\n"; };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定义虚函数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f1()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void f2( ){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&lt;&lt;"A::f2\n"; };	//this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指向基类对象，定义虚函数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f2()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void f3( ){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&lt;&lt;"A::f3\n"; };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定义虚函数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f3()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void f4( ){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&lt;&lt;"A::f4\n"; };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定义虚函数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f4()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B: public A{   //A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满足父子关系</a:t>
            </a:r>
          </a:p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virtual void f1( ){//virtual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可省略，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f1()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自动成为虚函数</a:t>
            </a:r>
          </a:p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&lt;&lt;"B::f1\n"; 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void f2( ) { 	  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除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指向派生类对象外，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f2()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和基类函数原型相同，自动成为虚函数</a:t>
            </a:r>
          </a:p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&lt;&lt;"B::f2\n"; 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16336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A305F6-96A4-41B4-BD64-FF5E8D3E695F}"/>
              </a:ext>
            </a:extLst>
          </p:cNvPr>
          <p:cNvSpPr txBox="1"/>
          <p:nvPr/>
        </p:nvSpPr>
        <p:spPr>
          <a:xfrm>
            <a:off x="838200" y="1601788"/>
            <a:ext cx="100838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C: B{	     //B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不满足父子关系，故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也不满足父子关系</a:t>
            </a:r>
          </a:p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f4( ) { 	     //f4()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自动成为虚函数，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即使不是父子关系，也有多态性</a:t>
            </a:r>
          </a:p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&lt;&lt;"C::f4\n"; 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main(void)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*p=(A *)&amp;c;	//A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不满足父子关系，需要进行强制类型转换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p-&gt;f1( );	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B::f1( )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p-&gt;f2( );	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B::f2( )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p-&gt;f3( );	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A::f3( )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p-&gt;f4( );	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C::f4( )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p-&gt;A::f2( );	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明确调用实函数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A::f2( 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没有多态性</a:t>
            </a:r>
            <a:endParaRPr lang="en-US" altLang="zh-CN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3381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D6816A-24D6-4A10-A6FD-7C2EF6FDD36E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2017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13971"/>
            <a:ext cx="9144000" cy="1326798"/>
          </a:xfrm>
        </p:spPr>
        <p:txBody>
          <a:bodyPr>
            <a:normAutofit/>
          </a:bodyPr>
          <a:lstStyle/>
          <a:p>
            <a:pPr lvl="1" algn="just" eaLnBrk="1" hangingPunct="1">
              <a:buFontTx/>
              <a:buChar char="•"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多态性实现的条件</a:t>
            </a:r>
          </a:p>
          <a:p>
            <a:pPr lvl="2" algn="just" eaLnBrk="1" hangingPunct="1"/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有一条继承链</a:t>
            </a:r>
          </a:p>
          <a:p>
            <a:pPr lvl="2" algn="just" eaLnBrk="1" hangingPunct="1"/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基类要申明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virtual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类型的成员函数</a:t>
            </a:r>
          </a:p>
          <a:p>
            <a:pPr lvl="2" algn="just" eaLnBrk="1" hangingPunct="1"/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用基类型的指针（或引用）指向（引用）派生类（不一定必须是父子关系）</a:t>
            </a:r>
          </a:p>
          <a:p>
            <a:pPr lvl="2" algn="just" eaLnBrk="1" hangingPunct="1">
              <a:lnSpc>
                <a:spcPct val="110000"/>
              </a:lnSpc>
              <a:buFontTx/>
              <a:buNone/>
            </a:pPr>
            <a:endParaRPr lang="en-US" altLang="zh-CN" sz="1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1732" name="Text Box 3"/>
          <p:cNvSpPr txBox="1">
            <a:spLocks noChangeArrowheads="1"/>
          </p:cNvSpPr>
          <p:nvPr/>
        </p:nvSpPr>
        <p:spPr bwMode="auto">
          <a:xfrm>
            <a:off x="1739516" y="1225689"/>
            <a:ext cx="8712968" cy="56323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A {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void f1() {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"A:f1()\n"; } virtual void f2() {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"A:f2()\n"; }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void f3() {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"A:f3()\n"; } virtual void f4() {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"A:f4()\n"; }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B :A {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私有派生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void f1() {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"B:f1()\n"; } //virtual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可省略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void f2() {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"B:f2()\n"; }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C :B {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私有派生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void f4() {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"C:f4()\n"; }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test(void) {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非父子关系，多态性质还是存在</a:t>
            </a:r>
          </a:p>
          <a:p>
            <a:r>
              <a:rPr lang="pt-BR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 c; A *p = (A *)&amp;c;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p-&gt;f1(); 	//B::f1();   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p-&gt;f2();	//B::f2();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p-&gt;f3();	//A::f3()    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p-&gt;f4();	//C::f4()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//c.f1(), c.f2(), c.f3(), c.f4(); //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编译会出错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altLang="zh-CN" sz="1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E01843-EB1A-4089-AEFB-8C9A577A07D7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18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5087939" y="620713"/>
            <a:ext cx="1152525" cy="36933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class A</a:t>
            </a:r>
          </a:p>
        </p:txBody>
      </p:sp>
      <p:sp>
        <p:nvSpPr>
          <p:cNvPr id="202756" name="Text Box 5"/>
          <p:cNvSpPr txBox="1">
            <a:spLocks noChangeArrowheads="1"/>
          </p:cNvSpPr>
          <p:nvPr/>
        </p:nvSpPr>
        <p:spPr bwMode="auto">
          <a:xfrm>
            <a:off x="5087939" y="1590675"/>
            <a:ext cx="1152525" cy="36933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class B</a:t>
            </a:r>
          </a:p>
        </p:txBody>
      </p:sp>
      <p:sp>
        <p:nvSpPr>
          <p:cNvPr id="202757" name="Text Box 6"/>
          <p:cNvSpPr txBox="1">
            <a:spLocks noChangeArrowheads="1"/>
          </p:cNvSpPr>
          <p:nvPr/>
        </p:nvSpPr>
        <p:spPr bwMode="auto">
          <a:xfrm>
            <a:off x="5087939" y="2565400"/>
            <a:ext cx="1152525" cy="36933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class C</a:t>
            </a:r>
          </a:p>
        </p:txBody>
      </p:sp>
      <p:sp>
        <p:nvSpPr>
          <p:cNvPr id="202758" name="Line 14"/>
          <p:cNvSpPr>
            <a:spLocks noChangeShapeType="1"/>
          </p:cNvSpPr>
          <p:nvPr/>
        </p:nvSpPr>
        <p:spPr bwMode="auto">
          <a:xfrm flipV="1">
            <a:off x="5662613" y="1068389"/>
            <a:ext cx="0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2759" name="Line 18"/>
          <p:cNvSpPr>
            <a:spLocks noChangeShapeType="1"/>
          </p:cNvSpPr>
          <p:nvPr/>
        </p:nvSpPr>
        <p:spPr bwMode="auto">
          <a:xfrm flipV="1">
            <a:off x="5664200" y="2062164"/>
            <a:ext cx="0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2760" name="Text Box 19"/>
          <p:cNvSpPr txBox="1">
            <a:spLocks noChangeArrowheads="1"/>
          </p:cNvSpPr>
          <p:nvPr/>
        </p:nvSpPr>
        <p:spPr bwMode="auto">
          <a:xfrm>
            <a:off x="5734051" y="1125538"/>
            <a:ext cx="968535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</a:p>
        </p:txBody>
      </p:sp>
      <p:sp>
        <p:nvSpPr>
          <p:cNvPr id="202761" name="Text Box 20"/>
          <p:cNvSpPr txBox="1">
            <a:spLocks noChangeArrowheads="1"/>
          </p:cNvSpPr>
          <p:nvPr/>
        </p:nvSpPr>
        <p:spPr bwMode="auto">
          <a:xfrm>
            <a:off x="5735639" y="2060575"/>
            <a:ext cx="968535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</a:p>
        </p:txBody>
      </p:sp>
      <p:sp>
        <p:nvSpPr>
          <p:cNvPr id="202762" name="Text Box 21"/>
          <p:cNvSpPr txBox="1">
            <a:spLocks noChangeArrowheads="1"/>
          </p:cNvSpPr>
          <p:nvPr/>
        </p:nvSpPr>
        <p:spPr bwMode="auto">
          <a:xfrm>
            <a:off x="7175500" y="692150"/>
            <a:ext cx="326563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公有虚函数成员：</a:t>
            </a:r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f1(),f2(),f3(),f4()</a:t>
            </a:r>
          </a:p>
        </p:txBody>
      </p:sp>
      <p:sp>
        <p:nvSpPr>
          <p:cNvPr id="202763" name="Text Box 22"/>
          <p:cNvSpPr txBox="1">
            <a:spLocks noChangeArrowheads="1"/>
          </p:cNvSpPr>
          <p:nvPr/>
        </p:nvSpPr>
        <p:spPr bwMode="auto">
          <a:xfrm>
            <a:off x="7175500" y="1628776"/>
            <a:ext cx="3265638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私有虚函数成员：</a:t>
            </a:r>
            <a:r>
              <a:rPr lang="en-US" altLang="zh-CN" sz="1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f1(),f2(),</a:t>
            </a:r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f3(),f4()</a:t>
            </a:r>
          </a:p>
          <a:p>
            <a:pPr algn="l"/>
            <a:r>
              <a:rPr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其中</a:t>
            </a:r>
            <a:r>
              <a:rPr lang="en-US" altLang="zh-CN" sz="1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f1(),f2()</a:t>
            </a:r>
            <a:r>
              <a:rPr lang="zh-CN" altLang="en-US" sz="1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被改写</a:t>
            </a:r>
          </a:p>
        </p:txBody>
      </p:sp>
      <p:sp>
        <p:nvSpPr>
          <p:cNvPr id="202764" name="Text Box 23"/>
          <p:cNvSpPr txBox="1">
            <a:spLocks noChangeArrowheads="1"/>
          </p:cNvSpPr>
          <p:nvPr/>
        </p:nvSpPr>
        <p:spPr bwMode="auto">
          <a:xfrm>
            <a:off x="7075488" y="2587626"/>
            <a:ext cx="3470822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不可见虚函数成员：</a:t>
            </a:r>
            <a:r>
              <a:rPr lang="en-US" altLang="zh-CN" sz="1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f1(),f2(),</a:t>
            </a:r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f3(),</a:t>
            </a:r>
            <a:r>
              <a:rPr lang="en-US" altLang="zh-CN" sz="1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f4()</a:t>
            </a:r>
          </a:p>
          <a:p>
            <a:pPr algn="l"/>
            <a:r>
              <a:rPr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其中 </a:t>
            </a:r>
            <a:r>
              <a:rPr lang="en-US" altLang="zh-CN" sz="1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f4()</a:t>
            </a:r>
            <a:r>
              <a:rPr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被改写</a:t>
            </a:r>
          </a:p>
        </p:txBody>
      </p:sp>
      <p:sp>
        <p:nvSpPr>
          <p:cNvPr id="202765" name="Text Box 24"/>
          <p:cNvSpPr txBox="1">
            <a:spLocks noChangeArrowheads="1"/>
          </p:cNvSpPr>
          <p:nvPr/>
        </p:nvSpPr>
        <p:spPr bwMode="auto">
          <a:xfrm>
            <a:off x="1703388" y="476250"/>
            <a:ext cx="3168650" cy="175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假设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 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← B 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← C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都是私有派生，但基类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中的虚函数特性会一直传递下去而不管是什么类型的派生。因此，在派生类中对虚函数重新改写时可不加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关键字。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035301" y="3910015"/>
            <a:ext cx="6151563" cy="992188"/>
            <a:chOff x="952" y="2463"/>
            <a:chExt cx="3875" cy="625"/>
          </a:xfrm>
        </p:grpSpPr>
        <p:sp>
          <p:nvSpPr>
            <p:cNvPr id="202769" name="Rectangle 8"/>
            <p:cNvSpPr>
              <a:spLocks noChangeArrowheads="1"/>
            </p:cNvSpPr>
            <p:nvPr/>
          </p:nvSpPr>
          <p:spPr bwMode="auto">
            <a:xfrm>
              <a:off x="952" y="2463"/>
              <a:ext cx="454" cy="25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  <a:r>
                <a:rPr lang="en-US" altLang="zh-CN" sz="2000" baseline="-1000"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202770" name="Rectangle 9"/>
            <p:cNvSpPr>
              <a:spLocks noChangeArrowheads="1"/>
            </p:cNvSpPr>
            <p:nvPr/>
          </p:nvSpPr>
          <p:spPr bwMode="auto">
            <a:xfrm>
              <a:off x="1774" y="2463"/>
              <a:ext cx="454" cy="25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  <a:r>
                <a:rPr lang="en-US" altLang="zh-CN" sz="2000" baseline="-1000"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202771" name="AutoShape 10"/>
            <p:cNvSpPr>
              <a:spLocks noChangeArrowheads="1"/>
            </p:cNvSpPr>
            <p:nvPr/>
          </p:nvSpPr>
          <p:spPr bwMode="auto">
            <a:xfrm rot="-5400000">
              <a:off x="1406" y="2548"/>
              <a:ext cx="85" cy="85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cxnSp>
          <p:nvCxnSpPr>
            <p:cNvPr id="202772" name="AutoShape 11"/>
            <p:cNvCxnSpPr>
              <a:cxnSpLocks noChangeShapeType="1"/>
              <a:stCxn id="202771" idx="3"/>
              <a:endCxn id="202770" idx="1"/>
            </p:cNvCxnSpPr>
            <p:nvPr/>
          </p:nvCxnSpPr>
          <p:spPr bwMode="auto">
            <a:xfrm flipV="1">
              <a:off x="1492" y="2591"/>
              <a:ext cx="282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02773" name="Rectangle 12"/>
            <p:cNvSpPr>
              <a:spLocks noChangeArrowheads="1"/>
            </p:cNvSpPr>
            <p:nvPr/>
          </p:nvSpPr>
          <p:spPr bwMode="auto">
            <a:xfrm>
              <a:off x="2596" y="2463"/>
              <a:ext cx="454" cy="25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>
                  <a:latin typeface="华文新魏" panose="02010800040101010101" pitchFamily="2" charset="-122"/>
                  <a:ea typeface="华文新魏" panose="02010800040101010101" pitchFamily="2" charset="-122"/>
                </a:rPr>
                <a:t>…</a:t>
              </a:r>
              <a:endParaRPr lang="en-US" altLang="zh-CN" sz="2000" baseline="-10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2774" name="AutoShape 13"/>
            <p:cNvSpPr>
              <a:spLocks noChangeArrowheads="1"/>
            </p:cNvSpPr>
            <p:nvPr/>
          </p:nvSpPr>
          <p:spPr bwMode="auto">
            <a:xfrm rot="-5400000">
              <a:off x="2228" y="2548"/>
              <a:ext cx="85" cy="85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cxnSp>
          <p:nvCxnSpPr>
            <p:cNvPr id="202775" name="AutoShape 14"/>
            <p:cNvCxnSpPr>
              <a:cxnSpLocks noChangeShapeType="1"/>
              <a:stCxn id="202774" idx="3"/>
              <a:endCxn id="202773" idx="1"/>
            </p:cNvCxnSpPr>
            <p:nvPr/>
          </p:nvCxnSpPr>
          <p:spPr bwMode="auto">
            <a:xfrm flipV="1">
              <a:off x="2314" y="2591"/>
              <a:ext cx="282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02776" name="Rectangle 15"/>
            <p:cNvSpPr>
              <a:spLocks noChangeArrowheads="1"/>
            </p:cNvSpPr>
            <p:nvPr/>
          </p:nvSpPr>
          <p:spPr bwMode="auto">
            <a:xfrm>
              <a:off x="3418" y="2463"/>
              <a:ext cx="454" cy="25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  <a:r>
                <a:rPr lang="en-US" altLang="zh-CN" sz="2000" baseline="-1000">
                  <a:latin typeface="华文新魏" panose="02010800040101010101" pitchFamily="2" charset="-122"/>
                  <a:ea typeface="华文新魏" panose="02010800040101010101" pitchFamily="2" charset="-122"/>
                </a:rPr>
                <a:t>n-1</a:t>
              </a:r>
            </a:p>
          </p:txBody>
        </p:sp>
        <p:sp>
          <p:nvSpPr>
            <p:cNvPr id="202777" name="AutoShape 16"/>
            <p:cNvSpPr>
              <a:spLocks noChangeArrowheads="1"/>
            </p:cNvSpPr>
            <p:nvPr/>
          </p:nvSpPr>
          <p:spPr bwMode="auto">
            <a:xfrm rot="-5400000">
              <a:off x="3050" y="2548"/>
              <a:ext cx="85" cy="85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cxnSp>
          <p:nvCxnSpPr>
            <p:cNvPr id="202778" name="AutoShape 17"/>
            <p:cNvCxnSpPr>
              <a:cxnSpLocks noChangeShapeType="1"/>
              <a:stCxn id="202777" idx="3"/>
              <a:endCxn id="202776" idx="1"/>
            </p:cNvCxnSpPr>
            <p:nvPr/>
          </p:nvCxnSpPr>
          <p:spPr bwMode="auto">
            <a:xfrm flipV="1">
              <a:off x="3136" y="2591"/>
              <a:ext cx="282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02779" name="Rectangle 18"/>
            <p:cNvSpPr>
              <a:spLocks noChangeArrowheads="1"/>
            </p:cNvSpPr>
            <p:nvPr/>
          </p:nvSpPr>
          <p:spPr bwMode="auto">
            <a:xfrm>
              <a:off x="4240" y="2463"/>
              <a:ext cx="454" cy="25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  <a:r>
                <a:rPr lang="en-US" altLang="zh-CN" sz="2000" baseline="-1000"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</a:p>
          </p:txBody>
        </p:sp>
        <p:sp>
          <p:nvSpPr>
            <p:cNvPr id="202780" name="AutoShape 19"/>
            <p:cNvSpPr>
              <a:spLocks noChangeArrowheads="1"/>
            </p:cNvSpPr>
            <p:nvPr/>
          </p:nvSpPr>
          <p:spPr bwMode="auto">
            <a:xfrm rot="-5400000">
              <a:off x="3872" y="2548"/>
              <a:ext cx="85" cy="85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cxnSp>
          <p:nvCxnSpPr>
            <p:cNvPr id="202781" name="AutoShape 20"/>
            <p:cNvCxnSpPr>
              <a:cxnSpLocks noChangeShapeType="1"/>
              <a:stCxn id="202780" idx="3"/>
              <a:endCxn id="202779" idx="1"/>
            </p:cNvCxnSpPr>
            <p:nvPr/>
          </p:nvCxnSpPr>
          <p:spPr bwMode="auto">
            <a:xfrm flipV="1">
              <a:off x="3958" y="2591"/>
              <a:ext cx="282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02782" name="Text Box 22"/>
            <p:cNvSpPr txBox="1">
              <a:spLocks noChangeArrowheads="1"/>
            </p:cNvSpPr>
            <p:nvPr/>
          </p:nvSpPr>
          <p:spPr bwMode="auto">
            <a:xfrm>
              <a:off x="3731" y="2875"/>
              <a:ext cx="1096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查找方法</a:t>
              </a:r>
              <a:r>
                <a:rPr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p</a:t>
              </a:r>
              <a:r>
                <a:rPr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的顺序</a:t>
              </a:r>
            </a:p>
          </p:txBody>
        </p:sp>
        <p:sp>
          <p:nvSpPr>
            <p:cNvPr id="202783" name="Line 23"/>
            <p:cNvSpPr>
              <a:spLocks noChangeShapeType="1"/>
            </p:cNvSpPr>
            <p:nvPr/>
          </p:nvSpPr>
          <p:spPr bwMode="auto">
            <a:xfrm flipH="1">
              <a:off x="1179" y="2860"/>
              <a:ext cx="35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2784" name="Line 24"/>
            <p:cNvSpPr>
              <a:spLocks noChangeShapeType="1"/>
            </p:cNvSpPr>
            <p:nvPr/>
          </p:nvSpPr>
          <p:spPr bwMode="auto">
            <a:xfrm flipH="1">
              <a:off x="4468" y="286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2785" name="Line 25"/>
            <p:cNvSpPr>
              <a:spLocks noChangeShapeType="1"/>
            </p:cNvSpPr>
            <p:nvPr/>
          </p:nvSpPr>
          <p:spPr bwMode="auto">
            <a:xfrm flipH="1">
              <a:off x="3645" y="2860"/>
              <a:ext cx="10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2786" name="Line 26"/>
            <p:cNvSpPr>
              <a:spLocks noChangeShapeType="1"/>
            </p:cNvSpPr>
            <p:nvPr/>
          </p:nvSpPr>
          <p:spPr bwMode="auto">
            <a:xfrm flipH="1">
              <a:off x="2823" y="2860"/>
              <a:ext cx="18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2787" name="Line 27"/>
            <p:cNvSpPr>
              <a:spLocks noChangeShapeType="1"/>
            </p:cNvSpPr>
            <p:nvPr/>
          </p:nvSpPr>
          <p:spPr bwMode="auto">
            <a:xfrm flipH="1">
              <a:off x="2001" y="2860"/>
              <a:ext cx="18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202767" name="Text Box 28"/>
          <p:cNvSpPr txBox="1">
            <a:spLocks noChangeArrowheads="1"/>
          </p:cNvSpPr>
          <p:nvPr/>
        </p:nvSpPr>
        <p:spPr bwMode="auto">
          <a:xfrm>
            <a:off x="8270875" y="3573463"/>
            <a:ext cx="71846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对象</a:t>
            </a:r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o</a:t>
            </a:r>
          </a:p>
        </p:txBody>
      </p:sp>
      <p:sp>
        <p:nvSpPr>
          <p:cNvPr id="202768" name="Text Box 48"/>
          <p:cNvSpPr txBox="1">
            <a:spLocks noChangeArrowheads="1"/>
          </p:cNvSpPr>
          <p:nvPr/>
        </p:nvSpPr>
        <p:spPr bwMode="auto">
          <a:xfrm>
            <a:off x="2279651" y="5013326"/>
            <a:ext cx="7910513" cy="161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在如图所示的继承链中，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C1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是祖先类</a:t>
            </a:r>
          </a:p>
          <a:p>
            <a:pPr algn="l"/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C1 *p =new Cn( );  p-&gt;f( );</a:t>
            </a:r>
          </a:p>
          <a:p>
            <a:pPr algn="l"/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这时会沿着继承链从子类到父类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Cn,Cn-1,… C1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查找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的实现，一旦找到</a:t>
            </a:r>
          </a:p>
          <a:p>
            <a:pPr algn="l"/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一个实现，将停止查找，并执行找到的第一个实现。</a:t>
            </a:r>
          </a:p>
          <a:p>
            <a:pPr algn="l"/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查找是通过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virtual function table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进行。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8.1   </a:t>
            </a:r>
            <a:r>
              <a:rPr lang="zh-CN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虚函数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2879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重载函数使用静态联编（早期绑定）机制；虚函数采用动态联编（晚期绑定）机制；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早期绑定：在程序运行之前的绑定；晚期绑定：在程序运行中，由程序自己完成的绑定。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对于父类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中声明的虚函数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f( 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，若在子类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中重定义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f( 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必须确保子类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B::f( )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与父类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A::f( )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具有完全相同的函数原型，才能覆盖原虚函数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f( )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而产生虚特性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，执行动态联编机制。否则，只要有一个参数不同，编译系统就认为它是一个全新的（函数名相同时重载）函数，而不实现动态联编。</a:t>
            </a:r>
          </a:p>
        </p:txBody>
      </p:sp>
    </p:spTree>
    <p:extLst>
      <p:ext uri="{BB962C8B-B14F-4D97-AF65-F5344CB8AC3E}">
        <p14:creationId xmlns:p14="http://schemas.microsoft.com/office/powerpoint/2010/main" val="292112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8.1   </a:t>
            </a:r>
            <a:r>
              <a:rPr lang="zh-CN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虚函数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608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虚函数：即用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定义的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实例成员函数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几乎所有函数都默认为虚函数。当基类对象指针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引用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指向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引用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不同类型派生类对象时，通过虚函数到基类或派生类中同名函数的映射实现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动态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多态。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动态多态：重载函数表现的是静态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编译时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多态性，虚函数表现的是动态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运行时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多态性：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重载函数是静态多态函数，通过静态绑定调用重载函数；虚函数是动态多态函数，通过动态绑定调用函数。动态绑定是程序运行时自己完成的，静态绑定是编译或操作系统完成的。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虚函数的动态绑定通过存储在对象中的一个指针完成，因此虚函数一定有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指向这个对象）。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该指针指向虚函数入口地址表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VFT)</a:t>
            </a:r>
          </a:p>
        </p:txBody>
      </p:sp>
    </p:spTree>
    <p:extLst>
      <p:ext uri="{BB962C8B-B14F-4D97-AF65-F5344CB8AC3E}">
        <p14:creationId xmlns:p14="http://schemas.microsoft.com/office/powerpoint/2010/main" val="176978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8.2   </a:t>
            </a:r>
            <a:r>
              <a:rPr lang="zh-CN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虚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析构</a:t>
            </a:r>
            <a:r>
              <a:rPr lang="zh-CN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2879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如果基类的析构函数定义为虚析构函数，则派生类的析构函数就会自动成为虚析构函数（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即使原型不同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说明虚析构函数的目的在于在使用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运算符释放一个对象时，能够保证所执行的析构函数就是该对象的析构函数；最好将所有的析构函数都定义为虚析构函数。注意，对象数组指针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应用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 []p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释放。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注意：如果为基类和派生类的对象分配了动态内存，或者为派生类的对象成员分配了动态内存，则一定要将基类和派生类的析构函数定义为虚析构函数，否则便可能造成内存泄漏，导致系统出现内存保护错误。</a:t>
            </a:r>
          </a:p>
        </p:txBody>
      </p:sp>
    </p:spTree>
    <p:extLst>
      <p:ext uri="{BB962C8B-B14F-4D97-AF65-F5344CB8AC3E}">
        <p14:creationId xmlns:p14="http://schemas.microsoft.com/office/powerpoint/2010/main" val="925755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CBB95-E14E-43D6-B23B-78CC99336EF0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21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364E13C-7828-4004-AD48-745503E6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508" y="116632"/>
            <a:ext cx="8856984" cy="6552728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 {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*p;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size;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A(int s) : p(new int[size = s]) {}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的析构函数是虚函数，它所有的后代的析构函数就都是虚函数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~A() { if (p) { delete[]p; p = 0; } }  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B : public A {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private: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*q;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 length;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B(int s, int l) :A(s), q(new int[length = l]) {}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的析构会自动调用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的析构，所以不用操心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的释放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~B() { if (q) { delete[]q; q = 0; } }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test() {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*p = new B(10, 10);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由于多态，会调用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的析构函数。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但如果析构函数不是虚函数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，由于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的声明类型为  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//A *,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因此编译时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 P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被绑定到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的析构函数，只会执行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的析构，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导致对象里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指针指向的内存没有被释放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delete p;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504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DFBC700-5351-45C0-BE19-12EAAF577DCC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524000"/>
            <a:ext cx="10515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【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8.5】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输入职员的花名册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如果职员的姓名、编号和年龄等信息齐全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则登记该职员的个人信息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否则只登记职员的姓名。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0C796ED-AACE-464A-9DBD-78C97EB81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74925"/>
            <a:ext cx="3617913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stdio.h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string.h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STRING{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char *str;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STRING(char *s);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~STRING( ){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if (str){delete str; str=0; } 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STRING::STRING(char *s){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str=new char[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strlen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(s)+1];   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28F538E0-A78B-4E68-8F6B-4C1CB8914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913" y="2574031"/>
            <a:ext cx="7215064" cy="4249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strcpy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(str, s);</a:t>
            </a:r>
          </a:p>
          <a:p>
            <a:pPr>
              <a:lnSpc>
                <a:spcPct val="90000"/>
              </a:lnSpc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CLERK: public STRING{ //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注意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CLERK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对象有二个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STRING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STRING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clkid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  int age;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CLERK(char *n, char *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int a);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~CLERK( ){ } 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自动成为虚函数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自动调用</a:t>
            </a:r>
            <a:r>
              <a:rPr lang="en-US" altLang="zh-CN" sz="2000" b="1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clkid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.~STRING( )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STRING::~STRING( )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CLERK::CLERK(char *n, char *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int a):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STRING(n), </a:t>
            </a:r>
            <a:r>
              <a:rPr lang="en-US" altLang="zh-CN" sz="2000" b="1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clkid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(i)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分别初始化继承的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STRING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和对象成员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STRING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age=a;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2701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0605D1ED-E8FE-4EC1-83EC-AC8B7AE4B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18" y="1524000"/>
            <a:ext cx="11274641" cy="4693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  int  max=10;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main(void){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STRING *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s[max];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花名册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a, k, m;    char n[12],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[12], t[256];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("Please input name, number and age:\n");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for(k=0; k&lt;max; k++) {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gets(t);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先从键盘输入，作为字符串保存在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m=</a:t>
            </a:r>
            <a:r>
              <a:rPr lang="en-US" altLang="zh-CN" sz="20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sscanf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(t,“%8s %8s %d”,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n,i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&amp;a)!=3; 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从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里解析出名字，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id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，年龄。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记录信息是否齐全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s[k]=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m?</a:t>
            </a:r>
            <a:r>
              <a:rPr lang="en-US" altLang="zh-CN" sz="2000" b="1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STRING(n)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new CLERK(</a:t>
            </a:r>
            <a:r>
              <a:rPr lang="en-US" altLang="zh-CN" sz="2000" b="1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n,i,a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for(k=0; k&lt;max; k++) 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delete s[k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]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多态调用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析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构函数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s[k]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指向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STRING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的对象，则用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s[k]-&gt;~STRING( )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析构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s[k]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指向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CLERK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的对象，则用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s[k]-&gt;~CLERK( )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析构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18611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8.3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类的引用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672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用父类引用实现动态多态性时需要注意，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产生的被引用对象必须用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 &amp;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析构：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		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STRING  &amp;z=*new CLERK("zang","982021",23);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		delete &amp;z;  //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析构对象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z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并释放对象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z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占用的内存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上述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 &amp;z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完成了两个任务：①调用该对象析构函数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~CLERK( 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，释放其基类和对象成员各自为字符指针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分配的空间；②释放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CLERK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对象自身占用的存储空间。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如将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 &amp;z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改为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z.~STRING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，则只完成任务①而没完成②；如果改为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free(&amp;z)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，则只完成任务②而没完成①。造成内存泄露。为什么</a:t>
            </a:r>
            <a:r>
              <a:rPr lang="en-US" altLang="zh-CN" sz="24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z.~STRING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) 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执行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~CLERK( )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？ 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(z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实现为指针，同样具有多态性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1932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B3BEB5-68C9-48D8-B4FD-3A79C7CD112C}"/>
              </a:ext>
            </a:extLst>
          </p:cNvPr>
          <p:cNvSpPr txBox="1"/>
          <p:nvPr/>
        </p:nvSpPr>
        <p:spPr>
          <a:xfrm>
            <a:off x="952500" y="2407143"/>
            <a:ext cx="105156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&lt;iostream&gt;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using namespace std;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A(int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{ A::i=i;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&lt;&lt;"A: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="&lt;&lt;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&lt;&lt;"\n"; };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~A( ) { if(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&lt;&lt;"~A: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="&lt;&lt;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&lt;&lt;"\n";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=0; };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g(A &amp;a) {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 "g is running\n"; }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调用时初始化形参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h(A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&amp;&amp;a=A(5))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 "h is running\n"; }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调用时初始化形参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A(5)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为默认值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4CCFB0-B20C-4F18-8871-9A763822EFDC}"/>
              </a:ext>
            </a:extLst>
          </p:cNvPr>
          <p:cNvSpPr txBox="1"/>
          <p:nvPr/>
        </p:nvSpPr>
        <p:spPr>
          <a:xfrm>
            <a:off x="797168" y="1837124"/>
            <a:ext cx="8956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【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8.7】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应用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析构有址引用变量引用的通过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生成的对象</a:t>
            </a:r>
          </a:p>
        </p:txBody>
      </p:sp>
    </p:spTree>
    <p:extLst>
      <p:ext uri="{BB962C8B-B14F-4D97-AF65-F5344CB8AC3E}">
        <p14:creationId xmlns:p14="http://schemas.microsoft.com/office/powerpoint/2010/main" val="3515587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8BD38F-50A1-434F-9261-312CFF474B9B}"/>
              </a:ext>
            </a:extLst>
          </p:cNvPr>
          <p:cNvSpPr txBox="1"/>
          <p:nvPr/>
        </p:nvSpPr>
        <p:spPr>
          <a:xfrm>
            <a:off x="996950" y="1510596"/>
            <a:ext cx="1024255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main(void)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a(1), b(2);		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自动调用构造函数构造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&amp;p=a;			//p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本身不用负责构造和析构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&amp;q=*new A(3);		//q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有址引用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生成的无名对象</a:t>
            </a:r>
          </a:p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&amp;r=p;			//r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有址引用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所引用的对象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&lt;&lt;"CALL g(b)\n";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g(b);			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使用同类型的传统左值作为实参调用函数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g()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h( );			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使用无址右值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A(5)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作为实参调用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h()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，初始化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h()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的形参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h(A(4));		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使用无址右值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A(4)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作为实参调用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h()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，初始化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h()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的形参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&lt;&lt;"main return\n";	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delete &amp;q;	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//q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析构并释放通过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产生的对象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A(3)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			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退出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main()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时依次自动析构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85321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47051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8.3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类的引用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127408" y="2032004"/>
            <a:ext cx="11302184" cy="3214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当类的内部包含指针成员时，为了防止内存泄漏，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不应使用编译自动生成的构造函数、赋值运算符函数和析构函数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对于类型为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且内部有指针的类，应自定义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A(A&amp;&amp;)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noexcept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A(const A&amp;)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A&amp; operator=(const A&amp;)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A&amp; operator=(A&amp;&amp;)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noexcept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以及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~A(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A(A&amp;&amp;)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 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A&amp; operator=(A&amp;&amp;)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通常应按移动语义实现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，构造和赋值分别是浅拷贝移动构造和浅拷贝移动赋值。“移动”即将一个对象（通常是常量）内部的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分配内存的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指针成员浅拷贝赋给新对象的内部指针成员，而前者的内部指针成员设置为空指针（即内存被移走了）。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8252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38B60F-36C9-4922-9C93-82F4D4DCA1A3}"/>
              </a:ext>
            </a:extLst>
          </p:cNvPr>
          <p:cNvSpPr txBox="1"/>
          <p:nvPr/>
        </p:nvSpPr>
        <p:spPr>
          <a:xfrm>
            <a:off x="960083" y="1587302"/>
            <a:ext cx="1010285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 {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int*  p;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m;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A(): p(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nullptr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), m(0) {}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A(int m): p(new int[m]), m(p?m:0){ }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A(const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A&amp;a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): p(new int[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a.m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]), m(p ?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a.m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: 0) {//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深拷贝构造必须为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重新分配内存</a:t>
            </a:r>
          </a:p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for (int x = 0; x &lt; m; x++) p[x] =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a.p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[x];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A(A&amp;&amp; a)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noexcept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 p(p), m(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a.m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{//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深拷贝构造必须为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重新分配内存</a:t>
            </a:r>
          </a:p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a.p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=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nullptr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a.m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= 0;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~A() { 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if (p){ delete p; p =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nullptr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m = 0; } </a:t>
            </a:r>
          </a:p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  <a:endParaRPr lang="zh-CN" altLang="en-US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9097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034395-A357-4A1C-97AE-3C6B3DFB6F9E}"/>
              </a:ext>
            </a:extLst>
          </p:cNvPr>
          <p:cNvSpPr txBox="1"/>
          <p:nvPr/>
        </p:nvSpPr>
        <p:spPr>
          <a:xfrm>
            <a:off x="901700" y="1514545"/>
            <a:ext cx="102108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A&amp; operator=(const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A&amp;a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{//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深拷贝赋值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if (&amp;a == this) return *this;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if (p) delete p;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p = new int[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a.m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];	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m = p ?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a.m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 0;    	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for (int x = 0; x &lt; m; x++) p[x] =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a.p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[x];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return *this;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A&amp; operator=(A&amp;&amp; a)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noexcept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浅拷贝移动构造不为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重新分配内存</a:t>
            </a:r>
          </a:p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if (&amp;a == this) return *this;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if (p) delete p;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p =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a.p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  m = p ?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a.m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: 0;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移动语义：资源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a.p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转移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a.p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=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nullptr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a.m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= 0;    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移动语义：资源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a.p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已经转移，故资源数量设为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return *this;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  <a:endParaRPr lang="zh-CN" altLang="en-US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994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188913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什么是多态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1758752" y="980729"/>
            <a:ext cx="8382000" cy="49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继承关系使一个派生类继承基类类的特征，并附加新特征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派生类是基类的具体化（沿着继承链从祖先类到后代类，特征越来越具体）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每个子类对象都是父类的实例，如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Person *p = new Teacher( );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这是多态性的重要基础。先看一个例子</a:t>
            </a:r>
          </a:p>
          <a:p>
            <a:pPr algn="just">
              <a:lnSpc>
                <a:spcPct val="120000"/>
              </a:lnSpc>
            </a:pP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8426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9D897D-D3B9-4591-B6AB-81E3077B3EC4}"/>
              </a:ext>
            </a:extLst>
          </p:cNvPr>
          <p:cNvSpPr txBox="1"/>
          <p:nvPr/>
        </p:nvSpPr>
        <p:spPr>
          <a:xfrm>
            <a:off x="977899" y="1423927"/>
            <a:ext cx="103759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&amp;f(A&amp;&amp; x) {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A &amp;&amp;a=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static_cast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&lt;A&amp;&amp;&gt;(x); //a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引用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所引用的对象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//A &amp;&amp;a = x;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报错，无法把右值绑定到左值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,x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是左值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return a; 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 &amp;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：参数有名有址，类型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&amp;&amp;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自动转换为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都不负责析构</a:t>
            </a:r>
          </a:p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//return x;  //</a:t>
            </a:r>
            <a:r>
              <a:rPr lang="zh-CN" altLang="en-US" sz="2000" b="1" dirty="0"/>
              <a:t>结果同上述两条语句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main() {     A c(20);     c = f(A(30));   } 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9499EB-E99B-4091-96FB-DC4E486A4B8C}"/>
              </a:ext>
            </a:extLst>
          </p:cNvPr>
          <p:cNvSpPr txBox="1"/>
          <p:nvPr/>
        </p:nvSpPr>
        <p:spPr>
          <a:xfrm>
            <a:off x="977898" y="3659078"/>
            <a:ext cx="10101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在函数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中，移动构造或赋值新变量，不用反复释放和申请内存，提高了程序执行效率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98361E-8D29-4F83-B629-7F8CE9EBD5A0}"/>
              </a:ext>
            </a:extLst>
          </p:cNvPr>
          <p:cNvSpPr txBox="1"/>
          <p:nvPr/>
        </p:nvSpPr>
        <p:spPr>
          <a:xfrm>
            <a:off x="977898" y="4653057"/>
            <a:ext cx="2954823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main: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构造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c(20), A(30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7079E1-BC21-4834-A3E6-C2A2EB076810}"/>
              </a:ext>
            </a:extLst>
          </p:cNvPr>
          <p:cNvSpPr txBox="1"/>
          <p:nvPr/>
        </p:nvSpPr>
        <p:spPr>
          <a:xfrm>
            <a:off x="4759094" y="4653057"/>
            <a:ext cx="2954823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f: A &amp;&amp;x = A(30)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DDF1EE-EA5C-4A46-B184-F1C1D920A438}"/>
              </a:ext>
            </a:extLst>
          </p:cNvPr>
          <p:cNvSpPr txBox="1"/>
          <p:nvPr/>
        </p:nvSpPr>
        <p:spPr>
          <a:xfrm>
            <a:off x="8428797" y="4653057"/>
            <a:ext cx="2954823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f: A &amp;&amp; a = A(30)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FF1C3B9-CB88-47D2-89F5-4C080219A168}"/>
              </a:ext>
            </a:extLst>
          </p:cNvPr>
          <p:cNvSpPr txBox="1"/>
          <p:nvPr/>
        </p:nvSpPr>
        <p:spPr>
          <a:xfrm>
            <a:off x="8428797" y="5866147"/>
            <a:ext cx="2925002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&amp;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引用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A(30)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8F9BEF-549B-466C-9018-FEE50BBFAF25}"/>
              </a:ext>
            </a:extLst>
          </p:cNvPr>
          <p:cNvSpPr txBox="1"/>
          <p:nvPr/>
        </p:nvSpPr>
        <p:spPr>
          <a:xfrm>
            <a:off x="4759094" y="5866147"/>
            <a:ext cx="2954823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&amp;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引用拷贝赋值给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93E018-2BAA-4CA3-9622-3CAC04CA0C26}"/>
              </a:ext>
            </a:extLst>
          </p:cNvPr>
          <p:cNvSpPr txBox="1"/>
          <p:nvPr/>
        </p:nvSpPr>
        <p:spPr>
          <a:xfrm>
            <a:off x="977899" y="5866147"/>
            <a:ext cx="2954823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A(30)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被析构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C274C149-00CC-41BC-9CB2-193A2FB74221}"/>
              </a:ext>
            </a:extLst>
          </p:cNvPr>
          <p:cNvSpPr/>
          <p:nvPr/>
        </p:nvSpPr>
        <p:spPr>
          <a:xfrm>
            <a:off x="4046706" y="4753032"/>
            <a:ext cx="56659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E7D36F10-2BC6-462C-A1C2-7D78F2DFC9B0}"/>
              </a:ext>
            </a:extLst>
          </p:cNvPr>
          <p:cNvSpPr/>
          <p:nvPr/>
        </p:nvSpPr>
        <p:spPr>
          <a:xfrm>
            <a:off x="7788062" y="4753032"/>
            <a:ext cx="56659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920D378-0AF0-434B-B2F0-5C26ADE43230}"/>
              </a:ext>
            </a:extLst>
          </p:cNvPr>
          <p:cNvSpPr/>
          <p:nvPr/>
        </p:nvSpPr>
        <p:spPr>
          <a:xfrm rot="5400000">
            <a:off x="9579682" y="5384035"/>
            <a:ext cx="56659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10D726E7-B0AF-4B44-90EA-80F036734862}"/>
              </a:ext>
            </a:extLst>
          </p:cNvPr>
          <p:cNvSpPr/>
          <p:nvPr/>
        </p:nvSpPr>
        <p:spPr>
          <a:xfrm rot="10800000">
            <a:off x="7777688" y="5958480"/>
            <a:ext cx="56659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5C904176-8F3B-4641-AA05-BE311F72BE10}"/>
              </a:ext>
            </a:extLst>
          </p:cNvPr>
          <p:cNvSpPr/>
          <p:nvPr/>
        </p:nvSpPr>
        <p:spPr>
          <a:xfrm rot="10800000">
            <a:off x="4044214" y="5958481"/>
            <a:ext cx="56659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39BF3C4-428D-4A0F-A908-B8159460268D}"/>
              </a:ext>
            </a:extLst>
          </p:cNvPr>
          <p:cNvSpPr txBox="1"/>
          <p:nvPr/>
        </p:nvSpPr>
        <p:spPr>
          <a:xfrm>
            <a:off x="3281598" y="6417296"/>
            <a:ext cx="57685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由于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A(30)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被引用（变成有名），其生命周期被延长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39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8.4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抽象类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1302184" cy="2739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纯虚函数：不必定义函数体的虚函数，也可以重载、缺省参数、省略参数、内联等，相当于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interface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定义格式：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virtual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函数原型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=0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(0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即函数体为空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纯虚函数有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，不能同时用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static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表示无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构造函数不能定义为虚函数，同样也不能定义为纯虚函数。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析构函数可以定义为虚函数，也可定义为纯虚函数。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函数体定义应在派生类中实现，成为非纯虚函数。</a:t>
            </a:r>
          </a:p>
        </p:txBody>
      </p:sp>
    </p:spTree>
    <p:extLst>
      <p:ext uri="{BB962C8B-B14F-4D97-AF65-F5344CB8AC3E}">
        <p14:creationId xmlns:p14="http://schemas.microsoft.com/office/powerpoint/2010/main" val="1254738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8.4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抽象类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1302184" cy="2279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抽象类：含有纯虚函数的类。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抽象类常用作派生类的基类，不应该有对象或类实例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相当于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interface)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如果派生类继承了抽象类的纯虚函数，却没有在派生类中重新定义该原型虚函数，或者派生类定义了基类所没有的纯虚函数，则派生类就会自动成为抽象类。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在多级派生的过程中，如果到某个派生类为止，所有纯虚函数都已在派生类中全部重新定义，则该派生类就会成为非抽象类（具体类）。</a:t>
            </a:r>
          </a:p>
        </p:txBody>
      </p:sp>
    </p:spTree>
    <p:extLst>
      <p:ext uri="{BB962C8B-B14F-4D97-AF65-F5344CB8AC3E}">
        <p14:creationId xmlns:p14="http://schemas.microsoft.com/office/powerpoint/2010/main" val="4288623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7.3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抽象类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1FA41491-5C22-4093-A50D-D22F6C67F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508" y="908720"/>
            <a:ext cx="8856984" cy="5760640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A { virtual void f1()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 0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f2()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 0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};  //A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为抽象类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不能定义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A f ( )   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但还是可以给出纯虚函数的函数体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尽管如此，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f1,f2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还是纯虚函数，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还是抽象类 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A::f2() {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"A2"; } 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A::f1() {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"A1"; }   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B:public A {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取代型定义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f2,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未定义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f1, 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为抽象类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void f2() { A::f2(); 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"B2"; } 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自动成虚函数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导致内联失败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  //B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为抽象类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不能定义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 (B b),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不能定义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 *s=new B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C:public B { // f1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f2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均取代型定义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具体类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可定义变量、常量等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void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f1() {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"C1"; }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自动成虚函数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虚函数导致内联失败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}c;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test(void) {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*p = &amp;c;   //A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满足父子关系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虽然抽象类没有可供引用或指向的对象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但是抽象类仍然可以作为父类定义指针或引用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指向或引用子对象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p-&gt;f1();//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C::f1 ( )    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p-&gt;f2 (  );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B::f2 ( )   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   //C1A2B2</a:t>
            </a:r>
          </a:p>
        </p:txBody>
      </p:sp>
    </p:spTree>
    <p:extLst>
      <p:ext uri="{BB962C8B-B14F-4D97-AF65-F5344CB8AC3E}">
        <p14:creationId xmlns:p14="http://schemas.microsoft.com/office/powerpoint/2010/main" val="3575905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8.4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抽象类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1302184" cy="2217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抽象类不能定义或产生任何对象，包括用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创建的对象，故不能用作函数参数的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值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类型和函数的返回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值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类型（调用前后要产生该类型的对象）。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抽象类可作派生类的基类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父类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，若定义相应的基类引用和指针，就可引用或指向非抽象派生类对象。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通过抽象类指针或引用可调用抽象类的纯虚函数，根据多态性，实际调用的应是该类的非抽象派生类的虚函数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88583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2DF589-7A9B-4CCE-A953-20C7DA302727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35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19288" y="476250"/>
            <a:ext cx="7848600" cy="533400"/>
          </a:xfrm>
        </p:spPr>
        <p:txBody>
          <a:bodyPr/>
          <a:lstStyle/>
          <a:p>
            <a:pPr algn="just"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【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8.11 】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本例说明抽象类不能产生对象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2147888" y="1054100"/>
            <a:ext cx="3810000" cy="434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#include &lt;iostream.h&gt;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struct A{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定义类</a:t>
            </a:r>
            <a:r>
              <a:rPr lang="en-US" altLang="zh-CN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为抽象类</a:t>
            </a:r>
            <a:r>
              <a:rPr lang="zh-CN" altLang="en-US" sz="20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virtual void f1( )=0;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void f2( ) { };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struct B: A{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的非抽象子类</a:t>
            </a:r>
            <a:r>
              <a:rPr lang="en-US" altLang="zh-CN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void f1( ){ };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  f( );  //</a:t>
            </a:r>
            <a:r>
              <a:rPr lang="en-US" altLang="zh-CN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×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，返回类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意味着抽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象类要产生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类对象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int g(A  x); //</a:t>
            </a:r>
            <a:r>
              <a:rPr lang="en-US" altLang="zh-CN" sz="20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×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，调用时要传递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	   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一个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类的对象</a:t>
            </a:r>
          </a:p>
        </p:txBody>
      </p:sp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6060504" y="1009650"/>
            <a:ext cx="4572000" cy="457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&amp;h(A &amp;y); 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√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，可以引用非</a:t>
            </a:r>
          </a:p>
          <a:p>
            <a:pPr algn="l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       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抽象子类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的对象</a:t>
            </a:r>
          </a:p>
          <a:p>
            <a:pPr algn="l">
              <a:lnSpc>
                <a:spcPct val="95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 * h(A * p); //ok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>
              <a:lnSpc>
                <a:spcPct val="9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main(void)</a:t>
            </a:r>
          </a:p>
          <a:p>
            <a:pPr algn="l">
              <a:lnSpc>
                <a:spcPct val="9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 algn="l">
              <a:lnSpc>
                <a:spcPct val="9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   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×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，抽象类不能产生</a:t>
            </a:r>
          </a:p>
          <a:p>
            <a:pPr algn="l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  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对象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  <a:p>
            <a:pPr algn="l">
              <a:lnSpc>
                <a:spcPct val="9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*p=new B(); 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√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，可以指向非抽象</a:t>
            </a:r>
          </a:p>
          <a:p>
            <a:pPr algn="l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  	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子类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的对象</a:t>
            </a:r>
          </a:p>
          <a:p>
            <a:pPr algn="l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p-&gt;f1( ); 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√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，调用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B::f1( )</a:t>
            </a:r>
          </a:p>
          <a:p>
            <a:pPr algn="l">
              <a:lnSpc>
                <a:spcPct val="9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p-&gt;f2( ); 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√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，调用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A::f2( )</a:t>
            </a:r>
          </a:p>
          <a:p>
            <a:pPr algn="l">
              <a:lnSpc>
                <a:spcPct val="9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215046" name="Line 6"/>
          <p:cNvSpPr>
            <a:spLocks noChangeShapeType="1"/>
          </p:cNvSpPr>
          <p:nvPr/>
        </p:nvSpPr>
        <p:spPr bwMode="auto">
          <a:xfrm>
            <a:off x="5957888" y="1009650"/>
            <a:ext cx="0" cy="42672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5047" name="Text Box 7"/>
          <p:cNvSpPr txBox="1">
            <a:spLocks noChangeArrowheads="1"/>
          </p:cNvSpPr>
          <p:nvPr/>
        </p:nvSpPr>
        <p:spPr bwMode="auto">
          <a:xfrm>
            <a:off x="2783632" y="5707916"/>
            <a:ext cx="7296566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多态性必须基于指针或引用。通过对象调用虚函数时，在编译时函数入口地址就被绑定。因此没有多态性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8.4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抽象类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1302184" cy="1424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抽象类作为抽象级别最高的类，主要用于定义派生类共有的数据和函数成员。抽象类的纯虚函数没有函数体，意味目前尚无法描述该函数的功能。例如，如果图形是点、线和圆等类的抽象类，那么抽象类的绘图函数就无法绘出具体的图形。 </a:t>
            </a:r>
          </a:p>
        </p:txBody>
      </p:sp>
    </p:spTree>
    <p:extLst>
      <p:ext uri="{BB962C8B-B14F-4D97-AF65-F5344CB8AC3E}">
        <p14:creationId xmlns:p14="http://schemas.microsoft.com/office/powerpoint/2010/main" val="866608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8.4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抽象类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1302184" cy="1818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纯虚函数和虚函数都能定义成另一个类的成员友元。由于纯虚函数一般不会定义函数体，故纯虚函数一般不要定义为其他类的成员友元。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的函数成员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定义为类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的友元，那么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就可以访问类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的所有成员，但是，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并不能访问从类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派生的类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的所有成员，除非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也定义为类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的友元或者类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就是类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。（即友元对派生不具备传递性） </a:t>
            </a:r>
          </a:p>
        </p:txBody>
      </p:sp>
    </p:spTree>
    <p:extLst>
      <p:ext uri="{BB962C8B-B14F-4D97-AF65-F5344CB8AC3E}">
        <p14:creationId xmlns:p14="http://schemas.microsoft.com/office/powerpoint/2010/main" val="1114861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69E0FA4-4339-4772-8272-C8632B37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447800"/>
            <a:ext cx="7848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【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8.13】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说明纯虚函数和虚函数定义为友元的用法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360A8C1B-DE49-4411-B810-8977DB588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199" y="1968500"/>
            <a:ext cx="4494567" cy="4430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iostream.h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C;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A {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void f1(C &amp;c)=0;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void f2(C &amp;c);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B: A{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void f1(C &amp;c); 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//f1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自动成虚函数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C {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char c;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//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允许但无意义，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A::f1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无函数体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friend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void A::f1(C &amp;c);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friend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void A::f2(C &amp;c);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A2D5FFEF-3A73-4BA9-952C-C83CEF101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113" y="1943100"/>
            <a:ext cx="6729273" cy="4570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C(char c) { C::c=c; }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A::f1(C &amp;c) 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&lt;&lt;"B outputs "&lt;&lt;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c.c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&lt;&lt;"\n"; }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A::f2(C &amp;c) </a:t>
            </a:r>
            <a:b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&lt;&lt;"A outputs "&lt;&lt;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c.c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&lt;&lt;"\n"; }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B::f1(C &amp;c) </a:t>
            </a:r>
            <a:b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c.c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;} </a:t>
            </a:r>
            <a:r>
              <a:rPr lang="en-US" altLang="zh-CN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//×</a:t>
            </a:r>
            <a:r>
              <a:rPr lang="zh-CN" altLang="en-US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B::f1</a:t>
            </a:r>
            <a:r>
              <a:rPr lang="zh-CN" altLang="en-US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不是</a:t>
            </a:r>
            <a:r>
              <a:rPr lang="en-US" altLang="zh-CN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        </a:t>
            </a:r>
            <a:r>
              <a:rPr lang="en-US" altLang="zh-CN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友元，不能访问</a:t>
            </a:r>
            <a:r>
              <a:rPr lang="en-US" altLang="zh-CN" b="1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c.c</a:t>
            </a:r>
            <a:endParaRPr lang="en-US" altLang="zh-CN" b="1" dirty="0">
              <a:solidFill>
                <a:schemeClr val="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 void){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B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  C c('C');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*p=(A *) new B;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p-&gt;f1(c);	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B::f1( 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p-&gt;f2(c);	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A::f2( 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2781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8.5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虚函数友元与晚期绑定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1302184" cy="2943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虚函数动态绑定：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使用虚函数地址表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(VFT)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来实现虚函数的动态绑定。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是一个函数指针列表，存放对象的所有虚函数的入口地址。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编译程序为有虚函数的类创建一个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，其首地址通常存放在对象的起始单元中。调用虚函数的对象通过起始单元找到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，从而动态绑定相应的函数成员，从而使虚函数随调用对象的不同而表现多态特性。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动态绑定比静态绑定多一次地址访问，在一定程度上降低了程序的执行效率，但同虚函数的多态特性带来的优点相比，效率降低所产生的影响是微不足道的。</a:t>
            </a:r>
          </a:p>
        </p:txBody>
      </p:sp>
    </p:spTree>
    <p:extLst>
      <p:ext uri="{BB962C8B-B14F-4D97-AF65-F5344CB8AC3E}">
        <p14:creationId xmlns:p14="http://schemas.microsoft.com/office/powerpoint/2010/main" val="234352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188913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什么是多态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1758752" y="980729"/>
            <a:ext cx="8382000" cy="49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 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void info() {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“A\n”); }   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B: public A{ 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void info() {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“B\n”); }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C: public B{ 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void info() {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“C\n”); }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如果需要编写一个全局函数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，能够打印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类对象的信息，怎么实现？</a:t>
            </a:r>
          </a:p>
          <a:p>
            <a:pPr algn="just">
              <a:lnSpc>
                <a:spcPct val="120000"/>
              </a:lnSpc>
            </a:pP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362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E55B41-8973-4283-8421-68142B1893C4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2222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76251"/>
            <a:ext cx="7772400" cy="58737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虚函数表（</a:t>
            </a:r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Virtual Function Table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0" y="1196976"/>
            <a:ext cx="9036050" cy="496887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int x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 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virtual void f1( )  {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“A1\n”; } virtual void f2( ) {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“A2\n” ;}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B: public A{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int y;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static int s;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具体定义后面省略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 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void f1() {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“ B1\n”; } void f2( ) {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“ B2\n” }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void f3() {}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static void g();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具体定义后面省略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*p = new B( );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p-&gt;f1( );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多态性，调用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B::f1( )</a:t>
            </a:r>
          </a:p>
          <a:p>
            <a:pPr eaLnBrk="1" hangingPunct="1">
              <a:buFontTx/>
              <a:buNone/>
            </a:pP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6240463" y="4868864"/>
            <a:ext cx="4176712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多态性涉及二个问题</a:t>
            </a: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：程序在运行时怎么知道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指向的是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类的对象</a:t>
            </a: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：怎么找到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B::f1()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函数的入口地址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AAAD20-9209-4C29-BC7A-048197032132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41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32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76251"/>
            <a:ext cx="7772400" cy="587375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虚函数表（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Virtual Function Table</a:t>
            </a: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/>
          </a:p>
        </p:txBody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1" y="1111250"/>
            <a:ext cx="7921625" cy="12954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第一个问题：利用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RTTI (</a:t>
            </a:r>
            <a:r>
              <a: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un</a:t>
            </a:r>
            <a:r>
              <a: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ime </a:t>
            </a:r>
            <a:r>
              <a: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ype </a:t>
            </a:r>
            <a:r>
              <a: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dentification)</a:t>
            </a:r>
          </a:p>
          <a:p>
            <a:pPr eaLnBrk="1" hangingPunct="1"/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第二个问题：建立一个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，在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中，包含每个虚函数的入口地址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同时用一个索引号来关联函数名。同时将指向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的指针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vptr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加到对象内存中。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885950" y="2492374"/>
            <a:ext cx="8313738" cy="1587500"/>
            <a:chOff x="228" y="1570"/>
            <a:chExt cx="5237" cy="1000"/>
          </a:xfrm>
        </p:grpSpPr>
        <p:sp>
          <p:nvSpPr>
            <p:cNvPr id="223266" name="Rectangle 26"/>
            <p:cNvSpPr>
              <a:spLocks noChangeArrowheads="1"/>
            </p:cNvSpPr>
            <p:nvPr/>
          </p:nvSpPr>
          <p:spPr bwMode="auto">
            <a:xfrm>
              <a:off x="2481" y="2322"/>
              <a:ext cx="2005" cy="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67" name="Rectangle 6"/>
            <p:cNvSpPr>
              <a:spLocks noChangeArrowheads="1"/>
            </p:cNvSpPr>
            <p:nvPr/>
          </p:nvSpPr>
          <p:spPr bwMode="auto">
            <a:xfrm>
              <a:off x="1045" y="1707"/>
              <a:ext cx="844" cy="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68" name="Text Box 7"/>
            <p:cNvSpPr txBox="1">
              <a:spLocks noChangeArrowheads="1"/>
            </p:cNvSpPr>
            <p:nvPr/>
          </p:nvSpPr>
          <p:spPr bwMode="auto">
            <a:xfrm>
              <a:off x="1254" y="1680"/>
              <a:ext cx="381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vptr</a:t>
              </a:r>
            </a:p>
          </p:txBody>
        </p:sp>
        <p:sp>
          <p:nvSpPr>
            <p:cNvPr id="223269" name="Rectangle 8"/>
            <p:cNvSpPr>
              <a:spLocks noChangeArrowheads="1"/>
            </p:cNvSpPr>
            <p:nvPr/>
          </p:nvSpPr>
          <p:spPr bwMode="auto">
            <a:xfrm>
              <a:off x="1045" y="1951"/>
              <a:ext cx="844" cy="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70" name="Text Box 9"/>
            <p:cNvSpPr txBox="1">
              <a:spLocks noChangeArrowheads="1"/>
            </p:cNvSpPr>
            <p:nvPr/>
          </p:nvSpPr>
          <p:spPr bwMode="auto">
            <a:xfrm>
              <a:off x="1370" y="1906"/>
              <a:ext cx="19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</a:p>
          </p:txBody>
        </p:sp>
        <p:sp>
          <p:nvSpPr>
            <p:cNvPr id="223271" name="Rectangle 10"/>
            <p:cNvSpPr>
              <a:spLocks noChangeArrowheads="1"/>
            </p:cNvSpPr>
            <p:nvPr/>
          </p:nvSpPr>
          <p:spPr bwMode="auto">
            <a:xfrm>
              <a:off x="2481" y="1832"/>
              <a:ext cx="2005" cy="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72" name="Line 12"/>
            <p:cNvSpPr>
              <a:spLocks noChangeShapeType="1"/>
            </p:cNvSpPr>
            <p:nvPr/>
          </p:nvSpPr>
          <p:spPr bwMode="auto">
            <a:xfrm>
              <a:off x="1798" y="1843"/>
              <a:ext cx="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73" name="Text Box 14"/>
            <p:cNvSpPr txBox="1">
              <a:spLocks noChangeArrowheads="1"/>
            </p:cNvSpPr>
            <p:nvPr/>
          </p:nvSpPr>
          <p:spPr bwMode="auto">
            <a:xfrm>
              <a:off x="2436" y="1797"/>
              <a:ext cx="1684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RTTI type for object of A</a:t>
              </a:r>
            </a:p>
          </p:txBody>
        </p:sp>
        <p:sp>
          <p:nvSpPr>
            <p:cNvPr id="223274" name="Rectangle 15"/>
            <p:cNvSpPr>
              <a:spLocks noChangeArrowheads="1"/>
            </p:cNvSpPr>
            <p:nvPr/>
          </p:nvSpPr>
          <p:spPr bwMode="auto">
            <a:xfrm>
              <a:off x="2480" y="2078"/>
              <a:ext cx="2005" cy="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75" name="Text Box 16"/>
            <p:cNvSpPr txBox="1">
              <a:spLocks noChangeArrowheads="1"/>
            </p:cNvSpPr>
            <p:nvPr/>
          </p:nvSpPr>
          <p:spPr bwMode="auto">
            <a:xfrm>
              <a:off x="2687" y="2045"/>
              <a:ext cx="1132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A::f1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的入口地址</a:t>
              </a:r>
            </a:p>
          </p:txBody>
        </p:sp>
        <p:sp>
          <p:nvSpPr>
            <p:cNvPr id="223276" name="Text Box 18"/>
            <p:cNvSpPr txBox="1">
              <a:spLocks noChangeArrowheads="1"/>
            </p:cNvSpPr>
            <p:nvPr/>
          </p:nvSpPr>
          <p:spPr bwMode="auto">
            <a:xfrm>
              <a:off x="2697" y="2280"/>
              <a:ext cx="1157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A::f2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的入口地址</a:t>
              </a:r>
            </a:p>
          </p:txBody>
        </p:sp>
        <p:sp>
          <p:nvSpPr>
            <p:cNvPr id="223277" name="Text Box 19"/>
            <p:cNvSpPr txBox="1">
              <a:spLocks noChangeArrowheads="1"/>
            </p:cNvSpPr>
            <p:nvPr/>
          </p:nvSpPr>
          <p:spPr bwMode="auto">
            <a:xfrm>
              <a:off x="5034" y="2069"/>
              <a:ext cx="405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A::f1</a:t>
              </a:r>
            </a:p>
          </p:txBody>
        </p:sp>
        <p:sp>
          <p:nvSpPr>
            <p:cNvPr id="223278" name="Text Box 20"/>
            <p:cNvSpPr txBox="1">
              <a:spLocks noChangeArrowheads="1"/>
            </p:cNvSpPr>
            <p:nvPr/>
          </p:nvSpPr>
          <p:spPr bwMode="auto">
            <a:xfrm>
              <a:off x="5035" y="2286"/>
              <a:ext cx="43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A::f2</a:t>
              </a:r>
            </a:p>
          </p:txBody>
        </p:sp>
        <p:sp>
          <p:nvSpPr>
            <p:cNvPr id="223279" name="Line 21"/>
            <p:cNvSpPr>
              <a:spLocks noChangeShapeType="1"/>
            </p:cNvSpPr>
            <p:nvPr/>
          </p:nvSpPr>
          <p:spPr bwMode="auto">
            <a:xfrm>
              <a:off x="4401" y="2206"/>
              <a:ext cx="6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80" name="Line 22"/>
            <p:cNvSpPr>
              <a:spLocks noChangeShapeType="1"/>
            </p:cNvSpPr>
            <p:nvPr/>
          </p:nvSpPr>
          <p:spPr bwMode="auto">
            <a:xfrm>
              <a:off x="4420" y="2441"/>
              <a:ext cx="6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81" name="Text Box 23"/>
            <p:cNvSpPr txBox="1">
              <a:spLocks noChangeArrowheads="1"/>
            </p:cNvSpPr>
            <p:nvPr/>
          </p:nvSpPr>
          <p:spPr bwMode="auto">
            <a:xfrm>
              <a:off x="3061" y="1570"/>
              <a:ext cx="376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VFT</a:t>
              </a:r>
            </a:p>
          </p:txBody>
        </p:sp>
        <p:sp>
          <p:nvSpPr>
            <p:cNvPr id="223282" name="Text Box 24"/>
            <p:cNvSpPr txBox="1">
              <a:spLocks noChangeArrowheads="1"/>
            </p:cNvSpPr>
            <p:nvPr/>
          </p:nvSpPr>
          <p:spPr bwMode="auto">
            <a:xfrm>
              <a:off x="228" y="1661"/>
              <a:ext cx="649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类对象</a:t>
              </a:r>
            </a:p>
          </p:txBody>
        </p:sp>
        <p:sp>
          <p:nvSpPr>
            <p:cNvPr id="223283" name="Text Box 48"/>
            <p:cNvSpPr txBox="1">
              <a:spLocks noChangeArrowheads="1"/>
            </p:cNvSpPr>
            <p:nvPr/>
          </p:nvSpPr>
          <p:spPr bwMode="auto">
            <a:xfrm>
              <a:off x="2183" y="2051"/>
              <a:ext cx="255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#1</a:t>
              </a:r>
            </a:p>
          </p:txBody>
        </p:sp>
        <p:sp>
          <p:nvSpPr>
            <p:cNvPr id="223284" name="Text Box 49"/>
            <p:cNvSpPr txBox="1">
              <a:spLocks noChangeArrowheads="1"/>
            </p:cNvSpPr>
            <p:nvPr/>
          </p:nvSpPr>
          <p:spPr bwMode="auto">
            <a:xfrm>
              <a:off x="2184" y="2323"/>
              <a:ext cx="28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#2</a:t>
              </a:r>
            </a:p>
          </p:txBody>
        </p:sp>
      </p:grp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1631951" y="4149726"/>
            <a:ext cx="8556625" cy="2333625"/>
            <a:chOff x="68" y="2750"/>
            <a:chExt cx="5390" cy="1470"/>
          </a:xfrm>
        </p:grpSpPr>
        <p:sp>
          <p:nvSpPr>
            <p:cNvPr id="223239" name="Rectangle 29"/>
            <p:cNvSpPr>
              <a:spLocks noChangeArrowheads="1"/>
            </p:cNvSpPr>
            <p:nvPr/>
          </p:nvSpPr>
          <p:spPr bwMode="auto">
            <a:xfrm>
              <a:off x="2485" y="3501"/>
              <a:ext cx="2005" cy="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40" name="Rectangle 30"/>
            <p:cNvSpPr>
              <a:spLocks noChangeArrowheads="1"/>
            </p:cNvSpPr>
            <p:nvPr/>
          </p:nvSpPr>
          <p:spPr bwMode="auto">
            <a:xfrm>
              <a:off x="1049" y="2886"/>
              <a:ext cx="844" cy="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41" name="Text Box 31"/>
            <p:cNvSpPr txBox="1">
              <a:spLocks noChangeArrowheads="1"/>
            </p:cNvSpPr>
            <p:nvPr/>
          </p:nvSpPr>
          <p:spPr bwMode="auto">
            <a:xfrm>
              <a:off x="1258" y="2859"/>
              <a:ext cx="381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vptr</a:t>
              </a:r>
            </a:p>
          </p:txBody>
        </p:sp>
        <p:sp>
          <p:nvSpPr>
            <p:cNvPr id="223242" name="Rectangle 32"/>
            <p:cNvSpPr>
              <a:spLocks noChangeArrowheads="1"/>
            </p:cNvSpPr>
            <p:nvPr/>
          </p:nvSpPr>
          <p:spPr bwMode="auto">
            <a:xfrm>
              <a:off x="1049" y="3130"/>
              <a:ext cx="844" cy="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43" name="Text Box 33"/>
            <p:cNvSpPr txBox="1">
              <a:spLocks noChangeArrowheads="1"/>
            </p:cNvSpPr>
            <p:nvPr/>
          </p:nvSpPr>
          <p:spPr bwMode="auto">
            <a:xfrm>
              <a:off x="1374" y="3085"/>
              <a:ext cx="19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</a:p>
          </p:txBody>
        </p:sp>
        <p:sp>
          <p:nvSpPr>
            <p:cNvPr id="223244" name="Rectangle 34"/>
            <p:cNvSpPr>
              <a:spLocks noChangeArrowheads="1"/>
            </p:cNvSpPr>
            <p:nvPr/>
          </p:nvSpPr>
          <p:spPr bwMode="auto">
            <a:xfrm>
              <a:off x="2485" y="3011"/>
              <a:ext cx="2005" cy="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45" name="Line 35"/>
            <p:cNvSpPr>
              <a:spLocks noChangeShapeType="1"/>
            </p:cNvSpPr>
            <p:nvPr/>
          </p:nvSpPr>
          <p:spPr bwMode="auto">
            <a:xfrm>
              <a:off x="1802" y="3022"/>
              <a:ext cx="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46" name="Text Box 36"/>
            <p:cNvSpPr txBox="1">
              <a:spLocks noChangeArrowheads="1"/>
            </p:cNvSpPr>
            <p:nvPr/>
          </p:nvSpPr>
          <p:spPr bwMode="auto">
            <a:xfrm>
              <a:off x="2445" y="2976"/>
              <a:ext cx="1673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RTTI type for object of B</a:t>
              </a:r>
            </a:p>
          </p:txBody>
        </p:sp>
        <p:sp>
          <p:nvSpPr>
            <p:cNvPr id="223247" name="Rectangle 37"/>
            <p:cNvSpPr>
              <a:spLocks noChangeArrowheads="1"/>
            </p:cNvSpPr>
            <p:nvPr/>
          </p:nvSpPr>
          <p:spPr bwMode="auto">
            <a:xfrm>
              <a:off x="2484" y="3257"/>
              <a:ext cx="2005" cy="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48" name="Text Box 38"/>
            <p:cNvSpPr txBox="1">
              <a:spLocks noChangeArrowheads="1"/>
            </p:cNvSpPr>
            <p:nvPr/>
          </p:nvSpPr>
          <p:spPr bwMode="auto">
            <a:xfrm>
              <a:off x="2696" y="3224"/>
              <a:ext cx="1121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B::f1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的入口地址</a:t>
              </a:r>
            </a:p>
          </p:txBody>
        </p:sp>
        <p:sp>
          <p:nvSpPr>
            <p:cNvPr id="223249" name="Text Box 39"/>
            <p:cNvSpPr txBox="1">
              <a:spLocks noChangeArrowheads="1"/>
            </p:cNvSpPr>
            <p:nvPr/>
          </p:nvSpPr>
          <p:spPr bwMode="auto">
            <a:xfrm>
              <a:off x="2706" y="3459"/>
              <a:ext cx="1146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B::f2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的入口地址</a:t>
              </a:r>
            </a:p>
          </p:txBody>
        </p:sp>
        <p:sp>
          <p:nvSpPr>
            <p:cNvPr id="223250" name="Text Box 40"/>
            <p:cNvSpPr txBox="1">
              <a:spLocks noChangeArrowheads="1"/>
            </p:cNvSpPr>
            <p:nvPr/>
          </p:nvSpPr>
          <p:spPr bwMode="auto">
            <a:xfrm>
              <a:off x="5038" y="3248"/>
              <a:ext cx="394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B::f1</a:t>
              </a:r>
            </a:p>
          </p:txBody>
        </p:sp>
        <p:sp>
          <p:nvSpPr>
            <p:cNvPr id="223251" name="Text Box 41"/>
            <p:cNvSpPr txBox="1">
              <a:spLocks noChangeArrowheads="1"/>
            </p:cNvSpPr>
            <p:nvPr/>
          </p:nvSpPr>
          <p:spPr bwMode="auto">
            <a:xfrm>
              <a:off x="5039" y="3465"/>
              <a:ext cx="419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B::f2</a:t>
              </a:r>
            </a:p>
          </p:txBody>
        </p:sp>
        <p:sp>
          <p:nvSpPr>
            <p:cNvPr id="223252" name="Line 42"/>
            <p:cNvSpPr>
              <a:spLocks noChangeShapeType="1"/>
            </p:cNvSpPr>
            <p:nvPr/>
          </p:nvSpPr>
          <p:spPr bwMode="auto">
            <a:xfrm>
              <a:off x="4405" y="3385"/>
              <a:ext cx="6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53" name="Line 43"/>
            <p:cNvSpPr>
              <a:spLocks noChangeShapeType="1"/>
            </p:cNvSpPr>
            <p:nvPr/>
          </p:nvSpPr>
          <p:spPr bwMode="auto">
            <a:xfrm>
              <a:off x="4424" y="3620"/>
              <a:ext cx="6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54" name="Text Box 44"/>
            <p:cNvSpPr txBox="1">
              <a:spLocks noChangeArrowheads="1"/>
            </p:cNvSpPr>
            <p:nvPr/>
          </p:nvSpPr>
          <p:spPr bwMode="auto">
            <a:xfrm>
              <a:off x="3182" y="2750"/>
              <a:ext cx="376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VFT</a:t>
              </a:r>
            </a:p>
          </p:txBody>
        </p:sp>
        <p:sp>
          <p:nvSpPr>
            <p:cNvPr id="223255" name="Text Box 45"/>
            <p:cNvSpPr txBox="1">
              <a:spLocks noChangeArrowheads="1"/>
            </p:cNvSpPr>
            <p:nvPr/>
          </p:nvSpPr>
          <p:spPr bwMode="auto">
            <a:xfrm>
              <a:off x="237" y="2840"/>
              <a:ext cx="63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类对象</a:t>
              </a:r>
            </a:p>
          </p:txBody>
        </p:sp>
        <p:sp>
          <p:nvSpPr>
            <p:cNvPr id="223256" name="Rectangle 46"/>
            <p:cNvSpPr>
              <a:spLocks noChangeArrowheads="1"/>
            </p:cNvSpPr>
            <p:nvPr/>
          </p:nvSpPr>
          <p:spPr bwMode="auto">
            <a:xfrm>
              <a:off x="1050" y="3374"/>
              <a:ext cx="844" cy="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57" name="Text Box 47"/>
            <p:cNvSpPr txBox="1">
              <a:spLocks noChangeArrowheads="1"/>
            </p:cNvSpPr>
            <p:nvPr/>
          </p:nvSpPr>
          <p:spPr bwMode="auto">
            <a:xfrm>
              <a:off x="1384" y="3320"/>
              <a:ext cx="192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</a:p>
          </p:txBody>
        </p:sp>
        <p:sp>
          <p:nvSpPr>
            <p:cNvPr id="223258" name="Text Box 50"/>
            <p:cNvSpPr txBox="1">
              <a:spLocks noChangeArrowheads="1"/>
            </p:cNvSpPr>
            <p:nvPr/>
          </p:nvSpPr>
          <p:spPr bwMode="auto">
            <a:xfrm>
              <a:off x="2181" y="3235"/>
              <a:ext cx="255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#1</a:t>
              </a:r>
            </a:p>
          </p:txBody>
        </p:sp>
        <p:sp>
          <p:nvSpPr>
            <p:cNvPr id="223259" name="Text Box 51"/>
            <p:cNvSpPr txBox="1">
              <a:spLocks noChangeArrowheads="1"/>
            </p:cNvSpPr>
            <p:nvPr/>
          </p:nvSpPr>
          <p:spPr bwMode="auto">
            <a:xfrm>
              <a:off x="2194" y="3476"/>
              <a:ext cx="28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#2</a:t>
              </a:r>
            </a:p>
          </p:txBody>
        </p:sp>
        <p:sp>
          <p:nvSpPr>
            <p:cNvPr id="223260" name="Rectangle 76"/>
            <p:cNvSpPr>
              <a:spLocks noChangeArrowheads="1"/>
            </p:cNvSpPr>
            <p:nvPr/>
          </p:nvSpPr>
          <p:spPr bwMode="auto">
            <a:xfrm>
              <a:off x="1886" y="3971"/>
              <a:ext cx="1737" cy="24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61" name="Rectangle 78"/>
            <p:cNvSpPr>
              <a:spLocks noChangeArrowheads="1"/>
            </p:cNvSpPr>
            <p:nvPr/>
          </p:nvSpPr>
          <p:spPr bwMode="auto">
            <a:xfrm>
              <a:off x="3683" y="3972"/>
              <a:ext cx="1737" cy="24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62" name="Text Box 75"/>
            <p:cNvSpPr txBox="1">
              <a:spLocks noChangeArrowheads="1"/>
            </p:cNvSpPr>
            <p:nvPr/>
          </p:nvSpPr>
          <p:spPr bwMode="auto">
            <a:xfrm>
              <a:off x="3714" y="3958"/>
              <a:ext cx="1292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普通函数成员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B::f3</a:t>
              </a:r>
            </a:p>
          </p:txBody>
        </p:sp>
        <p:sp>
          <p:nvSpPr>
            <p:cNvPr id="223263" name="Text Box 77"/>
            <p:cNvSpPr txBox="1">
              <a:spLocks noChangeArrowheads="1"/>
            </p:cNvSpPr>
            <p:nvPr/>
          </p:nvSpPr>
          <p:spPr bwMode="auto">
            <a:xfrm>
              <a:off x="1957" y="3951"/>
              <a:ext cx="1236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静态函数成员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B::g</a:t>
              </a:r>
            </a:p>
          </p:txBody>
        </p:sp>
        <p:sp>
          <p:nvSpPr>
            <p:cNvPr id="223264" name="Rectangle 79"/>
            <p:cNvSpPr>
              <a:spLocks noChangeArrowheads="1"/>
            </p:cNvSpPr>
            <p:nvPr/>
          </p:nvSpPr>
          <p:spPr bwMode="auto">
            <a:xfrm>
              <a:off x="68" y="3967"/>
              <a:ext cx="1737" cy="24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65" name="Text Box 80"/>
            <p:cNvSpPr txBox="1">
              <a:spLocks noChangeArrowheads="1"/>
            </p:cNvSpPr>
            <p:nvPr/>
          </p:nvSpPr>
          <p:spPr bwMode="auto">
            <a:xfrm>
              <a:off x="150" y="3947"/>
              <a:ext cx="1213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静态数据成员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B::s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6BCD61-2B0B-4D0F-B3B6-0B0B9C0D47CE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42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425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76251"/>
            <a:ext cx="7772400" cy="587375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虚函数表（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Virtual Function Table</a:t>
            </a: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1" y="1111250"/>
            <a:ext cx="7921625" cy="29654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p-&gt;f1( 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是如何实现多态的</a:t>
            </a:r>
          </a:p>
          <a:p>
            <a:pPr eaLnBrk="1" hangingPunct="1"/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首先通过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找到所指向的对象</a:t>
            </a:r>
          </a:p>
          <a:p>
            <a:pPr eaLnBrk="1" hangingPunct="1"/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通过对象内存中的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vptr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找到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</a:p>
          <a:p>
            <a:pPr eaLnBrk="1" hangingPunct="1"/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通过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中的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RTTI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类型信息得知对象的类型，从而知道该对象的确是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类的子类型</a:t>
            </a:r>
          </a:p>
          <a:p>
            <a:pPr eaLnBrk="1" hangingPunct="1"/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程序知道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f1() 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对应的是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slot#1,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因此可以调用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B::f1()</a:t>
            </a: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程序如何知道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f1()  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对应的是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slot#1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？因为在编译时编译器将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p-&gt;f1()</a:t>
            </a: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编译为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(*(p-&gt;</a:t>
            </a:r>
            <a:r>
              <a:rPr lang="en-US" altLang="zh-CN" sz="20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vptr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[1]))( );</a:t>
            </a:r>
          </a:p>
        </p:txBody>
      </p:sp>
      <p:sp>
        <p:nvSpPr>
          <p:cNvPr id="322585" name="Rectangle 25"/>
          <p:cNvSpPr>
            <a:spLocks noChangeArrowheads="1"/>
          </p:cNvSpPr>
          <p:nvPr/>
        </p:nvSpPr>
        <p:spPr bwMode="auto">
          <a:xfrm>
            <a:off x="5468939" y="6107113"/>
            <a:ext cx="3182937" cy="393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2586" name="Rectangle 26"/>
          <p:cNvSpPr>
            <a:spLocks noChangeArrowheads="1"/>
          </p:cNvSpPr>
          <p:nvPr/>
        </p:nvSpPr>
        <p:spPr bwMode="auto">
          <a:xfrm>
            <a:off x="3189288" y="5130800"/>
            <a:ext cx="1339850" cy="393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2587" name="Text Box 27"/>
          <p:cNvSpPr txBox="1">
            <a:spLocks noChangeArrowheads="1"/>
          </p:cNvSpPr>
          <p:nvPr/>
        </p:nvSpPr>
        <p:spPr bwMode="auto">
          <a:xfrm>
            <a:off x="3521076" y="5087938"/>
            <a:ext cx="60465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vptr</a:t>
            </a:r>
          </a:p>
        </p:txBody>
      </p:sp>
      <p:sp>
        <p:nvSpPr>
          <p:cNvPr id="322588" name="Rectangle 28"/>
          <p:cNvSpPr>
            <a:spLocks noChangeArrowheads="1"/>
          </p:cNvSpPr>
          <p:nvPr/>
        </p:nvSpPr>
        <p:spPr bwMode="auto">
          <a:xfrm>
            <a:off x="3189288" y="5518150"/>
            <a:ext cx="1339850" cy="393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2589" name="Text Box 29"/>
          <p:cNvSpPr txBox="1">
            <a:spLocks noChangeArrowheads="1"/>
          </p:cNvSpPr>
          <p:nvPr/>
        </p:nvSpPr>
        <p:spPr bwMode="auto">
          <a:xfrm>
            <a:off x="3705225" y="5446713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</a:p>
        </p:txBody>
      </p:sp>
      <p:sp>
        <p:nvSpPr>
          <p:cNvPr id="322590" name="Rectangle 30"/>
          <p:cNvSpPr>
            <a:spLocks noChangeArrowheads="1"/>
          </p:cNvSpPr>
          <p:nvPr/>
        </p:nvSpPr>
        <p:spPr bwMode="auto">
          <a:xfrm>
            <a:off x="5468939" y="5329238"/>
            <a:ext cx="3182937" cy="393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2591" name="Line 31"/>
          <p:cNvSpPr>
            <a:spLocks noChangeShapeType="1"/>
          </p:cNvSpPr>
          <p:nvPr/>
        </p:nvSpPr>
        <p:spPr bwMode="auto">
          <a:xfrm>
            <a:off x="4384675" y="5346700"/>
            <a:ext cx="1079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2592" name="Text Box 32"/>
          <p:cNvSpPr txBox="1">
            <a:spLocks noChangeArrowheads="1"/>
          </p:cNvSpPr>
          <p:nvPr/>
        </p:nvSpPr>
        <p:spPr bwMode="auto">
          <a:xfrm>
            <a:off x="5405438" y="5273675"/>
            <a:ext cx="265649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RTTI type for object of B</a:t>
            </a:r>
          </a:p>
        </p:txBody>
      </p:sp>
      <p:sp>
        <p:nvSpPr>
          <p:cNvPr id="322593" name="Rectangle 33"/>
          <p:cNvSpPr>
            <a:spLocks noChangeArrowheads="1"/>
          </p:cNvSpPr>
          <p:nvPr/>
        </p:nvSpPr>
        <p:spPr bwMode="auto">
          <a:xfrm>
            <a:off x="5467350" y="5719763"/>
            <a:ext cx="3182938" cy="393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2594" name="Text Box 34"/>
          <p:cNvSpPr txBox="1">
            <a:spLocks noChangeArrowheads="1"/>
          </p:cNvSpPr>
          <p:nvPr/>
        </p:nvSpPr>
        <p:spPr bwMode="auto">
          <a:xfrm>
            <a:off x="5803900" y="5667375"/>
            <a:ext cx="177965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B::f1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的入口地址</a:t>
            </a:r>
          </a:p>
        </p:txBody>
      </p:sp>
      <p:sp>
        <p:nvSpPr>
          <p:cNvPr id="322595" name="Text Box 35"/>
          <p:cNvSpPr txBox="1">
            <a:spLocks noChangeArrowheads="1"/>
          </p:cNvSpPr>
          <p:nvPr/>
        </p:nvSpPr>
        <p:spPr bwMode="auto">
          <a:xfrm>
            <a:off x="5819776" y="6040438"/>
            <a:ext cx="181972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B::f2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的入口地址</a:t>
            </a:r>
          </a:p>
        </p:txBody>
      </p:sp>
      <p:sp>
        <p:nvSpPr>
          <p:cNvPr id="322596" name="Text Box 36"/>
          <p:cNvSpPr txBox="1">
            <a:spLocks noChangeArrowheads="1"/>
          </p:cNvSpPr>
          <p:nvPr/>
        </p:nvSpPr>
        <p:spPr bwMode="auto">
          <a:xfrm>
            <a:off x="9529763" y="5705475"/>
            <a:ext cx="62549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B::f1</a:t>
            </a:r>
          </a:p>
        </p:txBody>
      </p:sp>
      <p:sp>
        <p:nvSpPr>
          <p:cNvPr id="322598" name="Line 38"/>
          <p:cNvSpPr>
            <a:spLocks noChangeShapeType="1"/>
          </p:cNvSpPr>
          <p:nvPr/>
        </p:nvSpPr>
        <p:spPr bwMode="auto">
          <a:xfrm>
            <a:off x="8516939" y="5922963"/>
            <a:ext cx="10810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2600" name="Text Box 40"/>
          <p:cNvSpPr txBox="1">
            <a:spLocks noChangeArrowheads="1"/>
          </p:cNvSpPr>
          <p:nvPr/>
        </p:nvSpPr>
        <p:spPr bwMode="auto">
          <a:xfrm>
            <a:off x="6575425" y="4914900"/>
            <a:ext cx="59663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</a:p>
        </p:txBody>
      </p:sp>
      <p:sp>
        <p:nvSpPr>
          <p:cNvPr id="322601" name="Text Box 41"/>
          <p:cNvSpPr txBox="1">
            <a:spLocks noChangeArrowheads="1"/>
          </p:cNvSpPr>
          <p:nvPr/>
        </p:nvSpPr>
        <p:spPr bwMode="auto">
          <a:xfrm>
            <a:off x="2422525" y="4889500"/>
            <a:ext cx="31931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</a:p>
        </p:txBody>
      </p:sp>
      <p:sp>
        <p:nvSpPr>
          <p:cNvPr id="322602" name="Rectangle 42"/>
          <p:cNvSpPr>
            <a:spLocks noChangeArrowheads="1"/>
          </p:cNvSpPr>
          <p:nvPr/>
        </p:nvSpPr>
        <p:spPr bwMode="auto">
          <a:xfrm>
            <a:off x="3190875" y="5905500"/>
            <a:ext cx="1339850" cy="393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2603" name="Text Box 43"/>
          <p:cNvSpPr txBox="1">
            <a:spLocks noChangeArrowheads="1"/>
          </p:cNvSpPr>
          <p:nvPr/>
        </p:nvSpPr>
        <p:spPr bwMode="auto">
          <a:xfrm>
            <a:off x="3721100" y="5819775"/>
            <a:ext cx="30489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</a:p>
        </p:txBody>
      </p:sp>
      <p:sp>
        <p:nvSpPr>
          <p:cNvPr id="322604" name="Text Box 44"/>
          <p:cNvSpPr txBox="1">
            <a:spLocks noChangeArrowheads="1"/>
          </p:cNvSpPr>
          <p:nvPr/>
        </p:nvSpPr>
        <p:spPr bwMode="auto">
          <a:xfrm>
            <a:off x="4986338" y="5684838"/>
            <a:ext cx="40427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#1</a:t>
            </a:r>
          </a:p>
        </p:txBody>
      </p:sp>
      <p:sp>
        <p:nvSpPr>
          <p:cNvPr id="322605" name="Text Box 45"/>
          <p:cNvSpPr txBox="1">
            <a:spLocks noChangeArrowheads="1"/>
          </p:cNvSpPr>
          <p:nvPr/>
        </p:nvSpPr>
        <p:spPr bwMode="auto">
          <a:xfrm>
            <a:off x="5006975" y="6067425"/>
            <a:ext cx="44435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#2</a:t>
            </a:r>
          </a:p>
        </p:txBody>
      </p:sp>
      <p:sp>
        <p:nvSpPr>
          <p:cNvPr id="322613" name="Line 53"/>
          <p:cNvSpPr>
            <a:spLocks noChangeShapeType="1"/>
          </p:cNvSpPr>
          <p:nvPr/>
        </p:nvSpPr>
        <p:spPr bwMode="auto">
          <a:xfrm>
            <a:off x="2697164" y="5143500"/>
            <a:ext cx="503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2615" name="Text Box 55"/>
          <p:cNvSpPr txBox="1">
            <a:spLocks noChangeArrowheads="1"/>
          </p:cNvSpPr>
          <p:nvPr/>
        </p:nvSpPr>
        <p:spPr bwMode="auto">
          <a:xfrm>
            <a:off x="2289175" y="3938589"/>
            <a:ext cx="738028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这里非常重要的是在子类的</a:t>
            </a:r>
            <a:r>
              <a: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zh-CN" altLang="en-US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中，子类继承父类或覆盖父类的</a:t>
            </a:r>
          </a:p>
          <a:p>
            <a:pPr algn="l"/>
            <a:r>
              <a:rPr lang="zh-CN" altLang="en-US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同名虚函数的</a:t>
            </a:r>
            <a:r>
              <a: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slot</a:t>
            </a:r>
            <a:r>
              <a:rPr lang="zh-CN" altLang="en-US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序号必须和父类</a:t>
            </a:r>
            <a:r>
              <a: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zh-CN" altLang="en-US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一致。子类新增加的虚函数</a:t>
            </a:r>
          </a:p>
          <a:p>
            <a:pPr algn="l"/>
            <a:r>
              <a:rPr lang="zh-CN" altLang="en-US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添加在</a:t>
            </a:r>
            <a:r>
              <a: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zh-CN" altLang="en-US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的最后</a:t>
            </a:r>
            <a:r>
              <a: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编译器会确保这一点。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2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2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22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2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mph" presetSubtype="5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322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322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322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2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2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85" grpId="0" animBg="1"/>
      <p:bldP spid="322586" grpId="0" animBg="1"/>
      <p:bldP spid="322587" grpId="0"/>
      <p:bldP spid="322588" grpId="0" animBg="1"/>
      <p:bldP spid="322589" grpId="0"/>
      <p:bldP spid="322590" grpId="0" animBg="1"/>
      <p:bldP spid="322591" grpId="0" animBg="1"/>
      <p:bldP spid="322592" grpId="0" build="allAtOnce"/>
      <p:bldP spid="322592" grpId="1" build="allAtOnce"/>
      <p:bldP spid="322593" grpId="0" animBg="1"/>
      <p:bldP spid="322594" grpId="0"/>
      <p:bldP spid="322595" grpId="0"/>
      <p:bldP spid="322596" grpId="0"/>
      <p:bldP spid="322598" grpId="0" animBg="1"/>
      <p:bldP spid="322600" grpId="0"/>
      <p:bldP spid="322601" grpId="0"/>
      <p:bldP spid="322602" grpId="0" animBg="1"/>
      <p:bldP spid="322603" grpId="0"/>
      <p:bldP spid="322604" grpId="0"/>
      <p:bldP spid="322605" grpId="0"/>
      <p:bldP spid="322613" grpId="0" animBg="1"/>
      <p:bldP spid="3226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45AA11-2B1E-4174-BE66-D1E4AD12B121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921" y="372405"/>
            <a:ext cx="10875146" cy="6248400"/>
          </a:xfrm>
        </p:spPr>
        <p:txBody>
          <a:bodyPr/>
          <a:lstStyle/>
          <a:p>
            <a:pPr algn="just" eaLnBrk="1" fontAlgn="t" hangingPunct="1">
              <a:lnSpc>
                <a:spcPct val="11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　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设基类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和派生类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都有虚函数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对应的虚函数入口地址表分别为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en-US" altLang="zh-CN" sz="24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en-US" altLang="zh-CN" sz="24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派生类对象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在生命期各阶段：</a:t>
            </a:r>
          </a:p>
          <a:p>
            <a:pPr lvl="1" algn="just">
              <a:lnSpc>
                <a:spcPct val="110000"/>
              </a:lnSpc>
              <a:buFontTx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构造阶段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：先将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en-US" altLang="zh-CN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的首地址存放到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的起始单元，在基类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构造函数的函数体执行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时，如果构造函数函数体调用了虚函数，则与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en-US" altLang="zh-CN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绑定，执行的虚函数将是类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的函数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在类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构造函数的函数体执行前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，将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en-US" altLang="zh-CN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的首地址存放到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的起始单元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如果构造函数函数体调用了虚函数，则与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en-US" altLang="zh-CN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绑定，执行的虚函数将是类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的函数。如果类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没有定义这样的函数，根据面向对象的作用域，将调用基类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的相同原型的函数。</a:t>
            </a:r>
          </a:p>
          <a:p>
            <a:pPr lvl="1" algn="just" eaLnBrk="1" hangingPunct="1">
              <a:lnSpc>
                <a:spcPct val="110000"/>
              </a:lnSpc>
              <a:buFontTx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生存阶段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起始单元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指向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en-US" altLang="zh-CN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，若调用了虚函数，则绑定和执行的将是类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的函数。如果类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没有定义这样的函数，根据面向对象的作用域，将调用基类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的相同原型的函数。</a:t>
            </a:r>
          </a:p>
          <a:p>
            <a:pPr lvl="1" algn="just" eaLnBrk="1" hangingPunct="1">
              <a:lnSpc>
                <a:spcPct val="110000"/>
              </a:lnSpc>
              <a:buFontTx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析构阶段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起始单元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指向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en-US" altLang="zh-CN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，若析构函数里调用了虚函数，则绑定和执行的将是类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的函数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的析构函数执行完后、基类的析构函数执行前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将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en-US" altLang="zh-CN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首地址存放到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起始单元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，此后绑定和执行的将是基类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的函数。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D2A5CC-975B-4F3C-A28C-B1518ED8150F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44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6307" name="Text Box 4"/>
          <p:cNvSpPr txBox="1">
            <a:spLocks noChangeArrowheads="1"/>
          </p:cNvSpPr>
          <p:nvPr/>
        </p:nvSpPr>
        <p:spPr bwMode="auto">
          <a:xfrm>
            <a:off x="1752600" y="327025"/>
            <a:ext cx="5486400" cy="672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iostream.h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algn="l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</a:t>
            </a:r>
          </a:p>
          <a:p>
            <a:pPr algn="l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  x;</a:t>
            </a:r>
          </a:p>
          <a:p>
            <a:pPr algn="l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 void  c (  )   </a:t>
            </a:r>
          </a:p>
          <a:p>
            <a:pPr algn="l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{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</a:t>
            </a:r>
            <a:r>
              <a:rPr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Construct A\n</a:t>
            </a:r>
            <a:r>
              <a:rPr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}</a:t>
            </a:r>
          </a:p>
          <a:p>
            <a:pPr algn="l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 void  d (  )   </a:t>
            </a:r>
          </a:p>
          <a:p>
            <a:pPr algn="l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{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</a:t>
            </a:r>
            <a:r>
              <a:rPr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Deconstruct A\n</a:t>
            </a:r>
            <a:r>
              <a:rPr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}</a:t>
            </a:r>
          </a:p>
          <a:p>
            <a:pPr algn="l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 algn="l"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(  )  {c (  ) ; } 		//this-&gt;c( )</a:t>
            </a:r>
          </a:p>
          <a:p>
            <a:pPr algn="l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  ~A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  ) {d ( ) ; } 	//this-&gt;d( )</a:t>
            </a:r>
          </a:p>
          <a:p>
            <a:pPr algn="l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 </a:t>
            </a:r>
          </a:p>
          <a:p>
            <a:pPr algn="l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A{</a:t>
            </a:r>
          </a:p>
          <a:p>
            <a:pPr algn="l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 void  c(  )   </a:t>
            </a:r>
          </a:p>
          <a:p>
            <a:pPr algn="l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{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</a:t>
            </a:r>
            <a:r>
              <a:rPr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Construct B\n</a:t>
            </a:r>
            <a:r>
              <a:rPr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}</a:t>
            </a:r>
          </a:p>
          <a:p>
            <a:pPr algn="l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 void  d(  )   </a:t>
            </a:r>
          </a:p>
          <a:p>
            <a:pPr algn="l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{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</a:t>
            </a:r>
            <a:r>
              <a:rPr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Deconstruct B\n</a:t>
            </a:r>
            <a:r>
              <a:rPr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}</a:t>
            </a:r>
          </a:p>
          <a:p>
            <a:pPr algn="l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 algn="l"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 (  ) {c (  ); }//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等于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 ( ): A(  ){c (  ); }</a:t>
            </a:r>
          </a:p>
          <a:p>
            <a:pPr algn="l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  ~B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  ) {d (  ); }//virtual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可省</a:t>
            </a:r>
          </a:p>
          <a:p>
            <a:pPr algn="l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 </a:t>
            </a:r>
          </a:p>
        </p:txBody>
      </p:sp>
      <p:sp>
        <p:nvSpPr>
          <p:cNvPr id="226308" name="Rectangle 5"/>
          <p:cNvSpPr>
            <a:spLocks noChangeArrowheads="1"/>
          </p:cNvSpPr>
          <p:nvPr/>
        </p:nvSpPr>
        <p:spPr bwMode="auto">
          <a:xfrm>
            <a:off x="6248400" y="838200"/>
            <a:ext cx="2057400" cy="1828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6309" name="Rectangle 8"/>
          <p:cNvSpPr>
            <a:spLocks noChangeArrowheads="1"/>
          </p:cNvSpPr>
          <p:nvPr/>
        </p:nvSpPr>
        <p:spPr bwMode="auto">
          <a:xfrm>
            <a:off x="8653464" y="1985964"/>
            <a:ext cx="1296987" cy="129063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6310" name="Text Box 9"/>
          <p:cNvSpPr txBox="1">
            <a:spLocks noChangeArrowheads="1"/>
          </p:cNvSpPr>
          <p:nvPr/>
        </p:nvSpPr>
        <p:spPr bwMode="auto">
          <a:xfrm>
            <a:off x="8664575" y="2033588"/>
            <a:ext cx="1229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~B ()   </a:t>
            </a:r>
            <a:r>
              <a:rPr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地址</a:t>
            </a:r>
          </a:p>
        </p:txBody>
      </p:sp>
      <p:sp>
        <p:nvSpPr>
          <p:cNvPr id="226311" name="Text Box 10"/>
          <p:cNvSpPr txBox="1">
            <a:spLocks noChangeArrowheads="1"/>
          </p:cNvSpPr>
          <p:nvPr/>
        </p:nvSpPr>
        <p:spPr bwMode="auto">
          <a:xfrm>
            <a:off x="8651876" y="2479675"/>
            <a:ext cx="1133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B::c</a:t>
            </a:r>
            <a:r>
              <a:rPr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的地址</a:t>
            </a:r>
          </a:p>
        </p:txBody>
      </p:sp>
      <p:sp>
        <p:nvSpPr>
          <p:cNvPr id="226312" name="Text Box 11"/>
          <p:cNvSpPr txBox="1">
            <a:spLocks noChangeArrowheads="1"/>
          </p:cNvSpPr>
          <p:nvPr/>
        </p:nvSpPr>
        <p:spPr bwMode="auto">
          <a:xfrm>
            <a:off x="8027602" y="2016807"/>
            <a:ext cx="6864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en-US" altLang="zh-CN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</p:txBody>
      </p:sp>
      <p:sp>
        <p:nvSpPr>
          <p:cNvPr id="226313" name="Line 12"/>
          <p:cNvSpPr>
            <a:spLocks noChangeShapeType="1"/>
          </p:cNvSpPr>
          <p:nvPr/>
        </p:nvSpPr>
        <p:spPr bwMode="auto">
          <a:xfrm>
            <a:off x="8648700" y="2419350"/>
            <a:ext cx="13160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6314" name="Line 13"/>
          <p:cNvSpPr>
            <a:spLocks noChangeShapeType="1"/>
          </p:cNvSpPr>
          <p:nvPr/>
        </p:nvSpPr>
        <p:spPr bwMode="auto">
          <a:xfrm>
            <a:off x="8645525" y="2873375"/>
            <a:ext cx="13160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6315" name="Text Box 14"/>
          <p:cNvSpPr txBox="1">
            <a:spLocks noChangeArrowheads="1"/>
          </p:cNvSpPr>
          <p:nvPr/>
        </p:nvSpPr>
        <p:spPr bwMode="auto">
          <a:xfrm>
            <a:off x="8667751" y="2884488"/>
            <a:ext cx="1164101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B::d</a:t>
            </a:r>
            <a:r>
              <a:rPr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的地址</a:t>
            </a:r>
          </a:p>
        </p:txBody>
      </p:sp>
      <p:sp>
        <p:nvSpPr>
          <p:cNvPr id="226316" name="Rectangle 16"/>
          <p:cNvSpPr>
            <a:spLocks noChangeArrowheads="1"/>
          </p:cNvSpPr>
          <p:nvPr/>
        </p:nvSpPr>
        <p:spPr bwMode="auto">
          <a:xfrm>
            <a:off x="8647113" y="533400"/>
            <a:ext cx="1295400" cy="12906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6317" name="Text Box 17"/>
          <p:cNvSpPr txBox="1">
            <a:spLocks noChangeArrowheads="1"/>
          </p:cNvSpPr>
          <p:nvPr/>
        </p:nvSpPr>
        <p:spPr bwMode="auto">
          <a:xfrm>
            <a:off x="8658226" y="577850"/>
            <a:ext cx="1400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~A ()   </a:t>
            </a:r>
            <a:r>
              <a:rPr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地址</a:t>
            </a:r>
          </a:p>
        </p:txBody>
      </p:sp>
      <p:sp>
        <p:nvSpPr>
          <p:cNvPr id="226318" name="Text Box 18"/>
          <p:cNvSpPr txBox="1">
            <a:spLocks noChangeArrowheads="1"/>
          </p:cNvSpPr>
          <p:nvPr/>
        </p:nvSpPr>
        <p:spPr bwMode="auto">
          <a:xfrm>
            <a:off x="8610600" y="1027113"/>
            <a:ext cx="1144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A::c</a:t>
            </a:r>
            <a:r>
              <a:rPr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的地址</a:t>
            </a:r>
          </a:p>
        </p:txBody>
      </p:sp>
      <p:sp>
        <p:nvSpPr>
          <p:cNvPr id="226319" name="Text Box 19"/>
          <p:cNvSpPr txBox="1">
            <a:spLocks noChangeArrowheads="1"/>
          </p:cNvSpPr>
          <p:nvPr/>
        </p:nvSpPr>
        <p:spPr bwMode="auto">
          <a:xfrm>
            <a:off x="7961313" y="405065"/>
            <a:ext cx="725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en-US" altLang="zh-CN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</p:txBody>
      </p:sp>
      <p:sp>
        <p:nvSpPr>
          <p:cNvPr id="226320" name="Line 20"/>
          <p:cNvSpPr>
            <a:spLocks noChangeShapeType="1"/>
          </p:cNvSpPr>
          <p:nvPr/>
        </p:nvSpPr>
        <p:spPr bwMode="auto">
          <a:xfrm>
            <a:off x="8642350" y="966788"/>
            <a:ext cx="13160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6321" name="Line 21"/>
          <p:cNvSpPr>
            <a:spLocks noChangeShapeType="1"/>
          </p:cNvSpPr>
          <p:nvPr/>
        </p:nvSpPr>
        <p:spPr bwMode="auto">
          <a:xfrm>
            <a:off x="8639175" y="1420813"/>
            <a:ext cx="13160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6322" name="Text Box 22"/>
          <p:cNvSpPr txBox="1">
            <a:spLocks noChangeArrowheads="1"/>
          </p:cNvSpPr>
          <p:nvPr/>
        </p:nvSpPr>
        <p:spPr bwMode="auto">
          <a:xfrm>
            <a:off x="8686800" y="1524000"/>
            <a:ext cx="1219200" cy="336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A::d</a:t>
            </a:r>
            <a:r>
              <a:rPr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的地址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542088" y="1143000"/>
            <a:ext cx="1352550" cy="533400"/>
            <a:chOff x="3065" y="1056"/>
            <a:chExt cx="852" cy="336"/>
          </a:xfrm>
        </p:grpSpPr>
        <p:sp>
          <p:nvSpPr>
            <p:cNvPr id="226329" name="Rectangle 24"/>
            <p:cNvSpPr>
              <a:spLocks noChangeArrowheads="1"/>
            </p:cNvSpPr>
            <p:nvPr/>
          </p:nvSpPr>
          <p:spPr bwMode="auto">
            <a:xfrm>
              <a:off x="3065" y="1056"/>
              <a:ext cx="85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6330" name="Text Box 25"/>
            <p:cNvSpPr txBox="1">
              <a:spLocks noChangeArrowheads="1"/>
            </p:cNvSpPr>
            <p:nvPr/>
          </p:nvSpPr>
          <p:spPr bwMode="auto">
            <a:xfrm>
              <a:off x="3072" y="1133"/>
              <a:ext cx="741" cy="21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VFT</a:t>
              </a:r>
              <a:r>
                <a:rPr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首地址</a:t>
              </a:r>
            </a:p>
          </p:txBody>
        </p:sp>
        <p:sp>
          <p:nvSpPr>
            <p:cNvPr id="226331" name="Oval 26"/>
            <p:cNvSpPr>
              <a:spLocks noChangeArrowheads="1"/>
            </p:cNvSpPr>
            <p:nvPr/>
          </p:nvSpPr>
          <p:spPr bwMode="auto">
            <a:xfrm>
              <a:off x="3792" y="1248"/>
              <a:ext cx="74" cy="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7772400" y="762001"/>
            <a:ext cx="838200" cy="1323975"/>
            <a:chOff x="3936" y="1296"/>
            <a:chExt cx="528" cy="834"/>
          </a:xfrm>
        </p:grpSpPr>
        <p:sp>
          <p:nvSpPr>
            <p:cNvPr id="226327" name="Line 29"/>
            <p:cNvSpPr>
              <a:spLocks noChangeShapeType="1"/>
            </p:cNvSpPr>
            <p:nvPr/>
          </p:nvSpPr>
          <p:spPr bwMode="auto">
            <a:xfrm>
              <a:off x="3936" y="1756"/>
              <a:ext cx="51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6328" name="Line 30"/>
            <p:cNvSpPr>
              <a:spLocks noChangeShapeType="1"/>
            </p:cNvSpPr>
            <p:nvPr/>
          </p:nvSpPr>
          <p:spPr bwMode="auto">
            <a:xfrm flipV="1">
              <a:off x="3945" y="1296"/>
              <a:ext cx="519" cy="4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226325" name="Text Box 31"/>
          <p:cNvSpPr txBox="1">
            <a:spLocks noChangeArrowheads="1"/>
          </p:cNvSpPr>
          <p:nvPr/>
        </p:nvSpPr>
        <p:spPr bwMode="auto">
          <a:xfrm>
            <a:off x="7315200" y="3429000"/>
            <a:ext cx="3352800" cy="20679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void main (void) {  B b; }</a:t>
            </a:r>
          </a:p>
          <a:p>
            <a:pPr algn="l">
              <a:lnSpc>
                <a:spcPct val="120000"/>
              </a:lnSpc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输出结果：</a:t>
            </a:r>
          </a:p>
          <a:p>
            <a:pPr algn="l">
              <a:lnSpc>
                <a:spcPct val="120000"/>
              </a:lnSpc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Construct A</a:t>
            </a:r>
          </a:p>
          <a:p>
            <a:pPr algn="l">
              <a:lnSpc>
                <a:spcPct val="120000"/>
              </a:lnSpc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Construct B</a:t>
            </a:r>
          </a:p>
          <a:p>
            <a:pPr algn="l">
              <a:lnSpc>
                <a:spcPct val="120000"/>
              </a:lnSpc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Deconstruct B</a:t>
            </a:r>
          </a:p>
          <a:p>
            <a:pPr algn="l">
              <a:lnSpc>
                <a:spcPct val="120000"/>
              </a:lnSpc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Deconstruct A</a:t>
            </a:r>
          </a:p>
        </p:txBody>
      </p:sp>
      <p:sp>
        <p:nvSpPr>
          <p:cNvPr id="226326" name="Text Box 34"/>
          <p:cNvSpPr txBox="1">
            <a:spLocks noChangeArrowheads="1"/>
          </p:cNvSpPr>
          <p:nvPr/>
        </p:nvSpPr>
        <p:spPr bwMode="auto">
          <a:xfrm>
            <a:off x="6383338" y="1844675"/>
            <a:ext cx="12255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int  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188913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什么是多态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1758752" y="980728"/>
            <a:ext cx="83820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可以用重载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(A* a) { a-&gt;info( );}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(B* b) { b-&gt;info( );}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(C* c) { c-&gt;info( );}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但重载函数定发生在编译时，例如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*p = new A( 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(p);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在编译时确定调用函数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(A  *p) 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因此重载称为静态绑定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如果我们从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派生了一个新的子类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，我们需要添加新的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重载版本，这意味着源代码要重新编译。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(D *d) { d-&gt;info( );}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能不能实现一个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函数，无论从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类派生多少级子类，该函数都可以工作？可以利用多态</a:t>
            </a:r>
          </a:p>
          <a:p>
            <a:pPr algn="just">
              <a:lnSpc>
                <a:spcPct val="120000"/>
              </a:lnSpc>
            </a:pP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306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188913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什么是多态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1758752" y="980728"/>
            <a:ext cx="83820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 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void info() {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“A\n”); } 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	//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首先将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info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定义为虚函数 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B: public A{ 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 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void info() {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“B\n”); }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C: public B{ 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 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void info() {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“C\n”); }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algn="just">
              <a:lnSpc>
                <a:spcPct val="120000"/>
              </a:lnSpc>
            </a:pP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68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188913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什么是多态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1758752" y="980728"/>
            <a:ext cx="83820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*p) { p -&gt;info(); }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形参定义为顶级父类指针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*a = new A( ); B *b = new B( ); C *c = new C( );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(a);  	//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info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，显示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* p = a;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(b); 		//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info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，显示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*p = b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(c); 		//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info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，显示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*p = c;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程序编译时，形参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的类型是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*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p-&gt;info()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调用的绑定的是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A::Info( )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但程序运行时，当顶级父类指针指向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继承链中不同子类对象时，会自动地调用相应子类的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info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同一条语句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p-&gt;info( 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在运行时表现出动态的行为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面向对象的程序设计语言的这种特性称为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多态</a:t>
            </a:r>
          </a:p>
          <a:p>
            <a:pPr algn="just">
              <a:lnSpc>
                <a:spcPct val="120000"/>
              </a:lnSpc>
            </a:pP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3737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188913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什么是多态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1758752" y="980728"/>
            <a:ext cx="83820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假设从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派生出子类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class D: public C{ 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 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void info() {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“D\n”); }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	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这时函数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不用做任何修改。当传递一个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类型的对象时，照样打印出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的信息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(new D()); //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显示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</a:p>
          <a:p>
            <a:pPr algn="just">
              <a:lnSpc>
                <a:spcPct val="11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只要是从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类开始沿着继承链任意级的派生类对象，</a:t>
            </a:r>
            <a:r>
              <a:rPr lang="en-US" altLang="zh-CN" sz="24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都可以打印出其信息。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即使这些派生类是在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函数被编译好以后（假设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函数被单独编译为一个动态链接库）才定义。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甚至都不需要重新编译都可以很好地工作。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这就是多态的强大之处。</a:t>
            </a:r>
          </a:p>
          <a:p>
            <a:pPr algn="just">
              <a:lnSpc>
                <a:spcPct val="110000"/>
              </a:lnSpc>
            </a:pP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6552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188913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基于多态的通用编程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1758752" y="980728"/>
            <a:ext cx="83820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父类指针（引用）可以指向（引用）子类对象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，针对父类对象设计的任何代码都可以应用于子类对象。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多态性允许方法使用更通用的类作为参数类型。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如果方法参数是父类指针（引用），那么这个参数可以接受任何子类对象指针（引用）作为实参。当调用这对象的方法时，将动态绑定方法的实现。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因此方法的参数尽量用父类类型（抽象类、接口）</a:t>
            </a:r>
          </a:p>
          <a:p>
            <a:pPr algn="just">
              <a:lnSpc>
                <a:spcPct val="110000"/>
              </a:lnSpc>
            </a:pP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758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3305</TotalTime>
  <Words>7539</Words>
  <Application>Microsoft Office PowerPoint</Application>
  <PresentationFormat>宽屏</PresentationFormat>
  <Paragraphs>592</Paragraphs>
  <Slides>44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等线 Light</vt:lpstr>
      <vt:lpstr>等线</vt:lpstr>
      <vt:lpstr>隶书</vt:lpstr>
      <vt:lpstr>Wingdings</vt:lpstr>
      <vt:lpstr>华文新魏</vt:lpstr>
      <vt:lpstr>微软雅黑</vt:lpstr>
      <vt:lpstr>Arial</vt:lpstr>
      <vt:lpstr>Office 主题​​</vt:lpstr>
      <vt:lpstr>PowerPoint 演示文稿</vt:lpstr>
      <vt:lpstr>第8章  虚函数与多态</vt:lpstr>
      <vt:lpstr>什么是多态</vt:lpstr>
      <vt:lpstr>什么是多态</vt:lpstr>
      <vt:lpstr>什么是多态</vt:lpstr>
      <vt:lpstr>什么是多态</vt:lpstr>
      <vt:lpstr>什么是多态</vt:lpstr>
      <vt:lpstr>什么是多态</vt:lpstr>
      <vt:lpstr>基于多态的通用编程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PowerPoint 演示文稿</vt:lpstr>
      <vt:lpstr>PowerPoint 演示文稿</vt:lpstr>
      <vt:lpstr>第8章  虚函数与多态</vt:lpstr>
      <vt:lpstr>第8章  虚函数与多态</vt:lpstr>
      <vt:lpstr>PowerPoint 演示文稿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7.3　抽象类</vt:lpstr>
      <vt:lpstr>第8章  虚函数与多态</vt:lpstr>
      <vt:lpstr>PowerPoint 演示文稿</vt:lpstr>
      <vt:lpstr>第8章  虚函数与多态</vt:lpstr>
      <vt:lpstr>第8章  虚函数与多态</vt:lpstr>
      <vt:lpstr>第8章  虚函数与多态</vt:lpstr>
      <vt:lpstr>第8章  虚函数与多态</vt:lpstr>
      <vt:lpstr>虚函数表（Virtual Function Table）</vt:lpstr>
      <vt:lpstr>虚函数表（Virtual Function Table）</vt:lpstr>
      <vt:lpstr>虚函数表（Virtual Function Table）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guangzhi ma</dc:creator>
  <cp:lastModifiedBy>辜 希武</cp:lastModifiedBy>
  <cp:revision>480</cp:revision>
  <dcterms:created xsi:type="dcterms:W3CDTF">2020-04-22T10:23:54Z</dcterms:created>
  <dcterms:modified xsi:type="dcterms:W3CDTF">2020-10-26T16:04:57Z</dcterms:modified>
</cp:coreProperties>
</file>