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9"/>
  </p:notesMasterIdLst>
  <p:sldIdLst>
    <p:sldId id="256" r:id="rId2"/>
    <p:sldId id="412" r:id="rId3"/>
    <p:sldId id="371" r:id="rId4"/>
    <p:sldId id="391" r:id="rId5"/>
    <p:sldId id="376" r:id="rId6"/>
    <p:sldId id="393" r:id="rId7"/>
    <p:sldId id="394" r:id="rId8"/>
    <p:sldId id="392" r:id="rId9"/>
    <p:sldId id="395" r:id="rId10"/>
    <p:sldId id="396" r:id="rId11"/>
    <p:sldId id="397" r:id="rId12"/>
    <p:sldId id="379" r:id="rId13"/>
    <p:sldId id="399" r:id="rId14"/>
    <p:sldId id="398" r:id="rId15"/>
    <p:sldId id="400" r:id="rId16"/>
    <p:sldId id="401" r:id="rId17"/>
    <p:sldId id="383" r:id="rId18"/>
    <p:sldId id="403" r:id="rId19"/>
    <p:sldId id="402" r:id="rId20"/>
    <p:sldId id="413" r:id="rId21"/>
    <p:sldId id="259" r:id="rId22"/>
    <p:sldId id="260" r:id="rId23"/>
    <p:sldId id="261" r:id="rId24"/>
    <p:sldId id="414" r:id="rId25"/>
    <p:sldId id="415" r:id="rId26"/>
    <p:sldId id="416" r:id="rId27"/>
    <p:sldId id="417" r:id="rId28"/>
    <p:sldId id="404" r:id="rId29"/>
    <p:sldId id="405" r:id="rId30"/>
    <p:sldId id="406" r:id="rId31"/>
    <p:sldId id="407" r:id="rId32"/>
    <p:sldId id="408" r:id="rId33"/>
    <p:sldId id="272" r:id="rId34"/>
    <p:sldId id="409" r:id="rId35"/>
    <p:sldId id="410" r:id="rId36"/>
    <p:sldId id="270" r:id="rId37"/>
    <p:sldId id="271" r:id="rId38"/>
  </p:sldIdLst>
  <p:sldSz cx="12192000" cy="6858000"/>
  <p:notesSz cx="6858000" cy="9144000"/>
  <p:embeddedFontLst>
    <p:embeddedFont>
      <p:font typeface="Tahoma" panose="020B0604030504040204" pitchFamily="34" charset="0"/>
      <p:regular r:id="rId40"/>
      <p:bold r:id="rId41"/>
    </p:embeddedFont>
    <p:embeddedFont>
      <p:font typeface="等线" panose="02010600030101010101" pitchFamily="2" charset="-122"/>
      <p:regular r:id="rId42"/>
      <p:bold r:id="rId43"/>
    </p:embeddedFont>
    <p:embeddedFont>
      <p:font typeface="等线 Light" panose="02010600030101010101" pitchFamily="2" charset="-122"/>
      <p:regular r:id="rId44"/>
    </p:embeddedFont>
    <p:embeddedFont>
      <p:font typeface="华文新魏" panose="02010800040101010101" pitchFamily="2" charset="-122"/>
      <p:regular r:id="rId45"/>
    </p:embeddedFont>
    <p:embeddedFont>
      <p:font typeface="隶书" panose="02010509060101010101" pitchFamily="49" charset="-122"/>
      <p:regular r:id="rId46"/>
    </p:embeddedFont>
    <p:embeddedFont>
      <p:font typeface="微软雅黑" panose="020B0503020204020204" pitchFamily="34" charset="-122"/>
      <p:regular r:id="rId47"/>
      <p:bold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216" autoAdjust="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DC6AE-D3E5-4E43-AD6E-9D7CE2145555}" type="datetimeFigureOut">
              <a:rPr lang="zh-CN" altLang="en-US" smtClean="0"/>
              <a:t>2024/8/27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2AD3D-6F22-4647-BF39-553F4AA0174C}" type="slidenum">
              <a:rPr lang="zh-CN" altLang="en-US" smtClean="0"/>
              <a:t>‹#›</a:t>
            </a:fld>
            <a:endParaRPr lang="zh-CN" altLang="en-US"/>
          </a:p>
        </p:txBody>
      </p:sp>
    </p:spTree>
    <p:extLst>
      <p:ext uri="{BB962C8B-B14F-4D97-AF65-F5344CB8AC3E}">
        <p14:creationId xmlns:p14="http://schemas.microsoft.com/office/powerpoint/2010/main" val="238887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a:t>
            </a:r>
            <a:r>
              <a:rPr lang="en-US" altLang="zh-CN" dirty="0"/>
              <a:t>inline</a:t>
            </a:r>
            <a:r>
              <a:rPr lang="zh-CN" altLang="en-US" dirty="0"/>
              <a:t>修饰符，见</a:t>
            </a:r>
            <a:r>
              <a:rPr lang="en-US" altLang="zh-CN" dirty="0"/>
              <a:t>C++17</a:t>
            </a:r>
            <a:r>
              <a:rPr lang="zh-CN" altLang="en-US" dirty="0"/>
              <a:t>标准</a:t>
            </a:r>
            <a:r>
              <a:rPr lang="en-US" altLang="zh-CN" dirty="0"/>
              <a:t>10.16</a:t>
            </a:r>
            <a:r>
              <a:rPr lang="zh-CN" altLang="en-US" dirty="0"/>
              <a:t>：</a:t>
            </a:r>
            <a:endParaRPr lang="en-US" altLang="zh-CN" dirty="0"/>
          </a:p>
          <a:p>
            <a:r>
              <a:rPr lang="en-US" altLang="zh-CN" dirty="0"/>
              <a:t>The inline specifier can be applied only to the declaration or definition of a variable or function</a:t>
            </a:r>
          </a:p>
          <a:p>
            <a:endParaRPr lang="en-US" altLang="zh-CN" dirty="0"/>
          </a:p>
          <a:p>
            <a:r>
              <a:rPr lang="en-US" altLang="zh-CN" dirty="0"/>
              <a:t>A variable declaration with an inline specifier declares an inline variable.</a:t>
            </a:r>
            <a:endParaRPr lang="zh-CN" altLang="en-US" dirty="0"/>
          </a:p>
        </p:txBody>
      </p:sp>
      <p:sp>
        <p:nvSpPr>
          <p:cNvPr id="4" name="灯片编号占位符 3"/>
          <p:cNvSpPr>
            <a:spLocks noGrp="1"/>
          </p:cNvSpPr>
          <p:nvPr>
            <p:ph type="sldNum" sz="quarter" idx="5"/>
          </p:nvPr>
        </p:nvSpPr>
        <p:spPr/>
        <p:txBody>
          <a:bodyPr/>
          <a:lstStyle/>
          <a:p>
            <a:fld id="{9D52AD3D-6F22-4647-BF39-553F4AA0174C}" type="slidenum">
              <a:rPr lang="zh-CN" altLang="en-US" smtClean="0"/>
              <a:t>20</a:t>
            </a:fld>
            <a:endParaRPr lang="zh-CN" altLang="en-US"/>
          </a:p>
        </p:txBody>
      </p:sp>
    </p:spTree>
    <p:extLst>
      <p:ext uri="{BB962C8B-B14F-4D97-AF65-F5344CB8AC3E}">
        <p14:creationId xmlns:p14="http://schemas.microsoft.com/office/powerpoint/2010/main" val="313529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a:t>
            </a:r>
            <a:r>
              <a:rPr lang="en-US" altLang="zh-CN" dirty="0"/>
              <a:t>inline</a:t>
            </a:r>
            <a:r>
              <a:rPr lang="zh-CN" altLang="en-US" dirty="0"/>
              <a:t>修饰符，见</a:t>
            </a:r>
            <a:r>
              <a:rPr lang="en-US" altLang="zh-CN" dirty="0"/>
              <a:t>C++17</a:t>
            </a:r>
            <a:r>
              <a:rPr lang="zh-CN" altLang="en-US" dirty="0"/>
              <a:t>标准</a:t>
            </a:r>
            <a:r>
              <a:rPr lang="en-US" altLang="zh-CN" dirty="0"/>
              <a:t>10.16</a:t>
            </a:r>
            <a:r>
              <a:rPr lang="zh-CN" altLang="en-US" dirty="0"/>
              <a:t>：</a:t>
            </a:r>
            <a:endParaRPr lang="en-US" altLang="zh-CN" dirty="0"/>
          </a:p>
          <a:p>
            <a:r>
              <a:rPr lang="en-US" altLang="zh-CN" dirty="0"/>
              <a:t>The inline specifier can be applied only to the declaration or definition of a variable or function</a:t>
            </a:r>
          </a:p>
          <a:p>
            <a:endParaRPr lang="en-US" altLang="zh-CN" dirty="0"/>
          </a:p>
          <a:p>
            <a:r>
              <a:rPr lang="en-US" altLang="zh-CN" dirty="0"/>
              <a:t>A variable declaration with an inline specifier declares an inline variable.</a:t>
            </a:r>
            <a:endParaRPr lang="zh-CN" altLang="en-US" dirty="0"/>
          </a:p>
        </p:txBody>
      </p:sp>
      <p:sp>
        <p:nvSpPr>
          <p:cNvPr id="4" name="灯片编号占位符 3"/>
          <p:cNvSpPr>
            <a:spLocks noGrp="1"/>
          </p:cNvSpPr>
          <p:nvPr>
            <p:ph type="sldNum" sz="quarter" idx="5"/>
          </p:nvPr>
        </p:nvSpPr>
        <p:spPr/>
        <p:txBody>
          <a:bodyPr/>
          <a:lstStyle/>
          <a:p>
            <a:fld id="{9D52AD3D-6F22-4647-BF39-553F4AA0174C}" type="slidenum">
              <a:rPr lang="zh-CN" altLang="en-US" smtClean="0"/>
              <a:t>28</a:t>
            </a:fld>
            <a:endParaRPr lang="zh-CN" altLang="en-US"/>
          </a:p>
        </p:txBody>
      </p:sp>
    </p:spTree>
    <p:extLst>
      <p:ext uri="{BB962C8B-B14F-4D97-AF65-F5344CB8AC3E}">
        <p14:creationId xmlns:p14="http://schemas.microsoft.com/office/powerpoint/2010/main" val="381143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a:extLst>
              <a:ext uri="{FF2B5EF4-FFF2-40B4-BE49-F238E27FC236}">
                <a16:creationId xmlns:a16="http://schemas.microsoft.com/office/drawing/2014/main" id="{A20745A8-6965-4F70-AF68-B6020135D8CD}"/>
              </a:ext>
            </a:extLst>
          </p:cNvPr>
          <p:cNvSpPr txBox="1">
            <a:spLocks noChangeArrowheads="1"/>
          </p:cNvSpPr>
          <p:nvPr/>
        </p:nvSpPr>
        <p:spPr>
          <a:xfrm>
            <a:off x="838200" y="1639349"/>
            <a:ext cx="10515600" cy="4876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TUTOR::TUTOR(const char *n, const TUTOR *t): </a:t>
            </a:r>
            <a:r>
              <a:rPr lang="en-US" altLang="zh-CN" sz="2000" b="1" dirty="0">
                <a:solidFill>
                  <a:schemeClr val="hlink"/>
                </a:solidFill>
                <a:latin typeface="华文新魏" panose="02010800040101010101" pitchFamily="2" charset="-122"/>
                <a:ea typeface="华文新魏" panose="02010800040101010101" pitchFamily="2" charset="-122"/>
              </a:rPr>
              <a:t>sex(t-&gt;sex)</a:t>
            </a: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name,n</a:t>
            </a:r>
            <a:r>
              <a:rPr lang="en-US" altLang="zh-CN" sz="2000" b="1" dirty="0">
                <a:latin typeface="华文新魏" panose="02010800040101010101" pitchFamily="2" charset="-122"/>
                <a:ea typeface="华文新魏" panose="02010800040101010101" pitchFamily="2" charset="-122"/>
              </a:rPr>
              <a:t>);    salary=t-&gt;salary;</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只读成员</a:t>
            </a:r>
            <a:r>
              <a:rPr lang="en-US" altLang="zh-CN" sz="2000" b="1" dirty="0">
                <a:latin typeface="华文新魏" panose="02010800040101010101" pitchFamily="2" charset="-122"/>
                <a:ea typeface="华文新魏" panose="02010800040101010101" pitchFamily="2" charset="-122"/>
              </a:rPr>
              <a:t>sex</a:t>
            </a:r>
            <a:r>
              <a:rPr lang="zh-CN" altLang="en-US" sz="2000" b="1" dirty="0">
                <a:latin typeface="华文新魏" panose="02010800040101010101" pitchFamily="2" charset="-122"/>
                <a:ea typeface="华文新魏" panose="02010800040101010101" pitchFamily="2" charset="-122"/>
              </a:rPr>
              <a:t>必须在构造函数体之前初始化</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TUTOR::TUTOR(const char *n, char g, int s): </a:t>
            </a:r>
            <a:r>
              <a:rPr lang="en-US" altLang="zh-CN" sz="2000" b="1" dirty="0">
                <a:solidFill>
                  <a:schemeClr val="hlink"/>
                </a:solidFill>
                <a:latin typeface="华文新魏" panose="02010800040101010101" pitchFamily="2" charset="-122"/>
                <a:ea typeface="华文新魏" panose="02010800040101010101" pitchFamily="2" charset="-122"/>
              </a:rPr>
              <a:t>sex(g)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sarlary</a:t>
            </a:r>
            <a:r>
              <a:rPr lang="en-US" altLang="zh-CN" sz="2000" b="1" dirty="0">
                <a:latin typeface="华文新魏" panose="02010800040101010101" pitchFamily="2" charset="-122"/>
                <a:ea typeface="华文新魏" panose="02010800040101010101" pitchFamily="2" charset="-122"/>
              </a:rPr>
              <a:t>(s){</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name,n</a:t>
            </a: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非只读成员</a:t>
            </a:r>
            <a:r>
              <a:rPr lang="en-US" altLang="zh-CN" sz="2000" b="1" dirty="0" err="1">
                <a:latin typeface="华文新魏" panose="02010800040101010101" pitchFamily="2" charset="-122"/>
                <a:ea typeface="华文新魏" panose="02010800040101010101" pitchFamily="2" charset="-122"/>
              </a:rPr>
              <a:t>sarlary</a:t>
            </a:r>
            <a:r>
              <a:rPr lang="zh-CN" altLang="en-US" sz="2000" b="1" dirty="0">
                <a:latin typeface="华文新魏" panose="02010800040101010101" pitchFamily="2" charset="-122"/>
                <a:ea typeface="华文新魏" panose="02010800040101010101" pitchFamily="2" charset="-122"/>
              </a:rPr>
              <a:t>可在函数体前初始化，也可在体内再次赋值</a:t>
            </a:r>
          </a:p>
          <a:p>
            <a:pPr>
              <a:lnSpc>
                <a:spcPct val="85000"/>
              </a:lnSpc>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char *</a:t>
            </a:r>
            <a:r>
              <a:rPr lang="en-US" altLang="zh-CN" sz="2000" b="1" dirty="0">
                <a:latin typeface="华文新魏" panose="02010800040101010101" pitchFamily="2" charset="-122"/>
                <a:ea typeface="华文新魏" panose="02010800040101010101" pitchFamily="2" charset="-122"/>
              </a:rPr>
              <a:t>TUTOR::</a:t>
            </a:r>
            <a:r>
              <a:rPr lang="en-US" altLang="zh-CN" sz="2000" b="1" dirty="0" err="1">
                <a:latin typeface="华文新魏" panose="02010800040101010101" pitchFamily="2" charset="-122"/>
                <a:ea typeface="华文新魏" panose="02010800040101010101" pitchFamily="2" charset="-122"/>
              </a:rPr>
              <a:t>setname</a:t>
            </a:r>
            <a:r>
              <a:rPr lang="en-US" altLang="zh-CN" sz="2000" b="1" dirty="0">
                <a:latin typeface="华文新魏" panose="02010800040101010101" pitchFamily="2" charset="-122"/>
                <a:ea typeface="华文新魏" panose="02010800040101010101" pitchFamily="2" charset="-122"/>
              </a:rPr>
              <a:t>(const char*n){</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hlink"/>
                </a:solidFill>
                <a:latin typeface="华文新魏" panose="02010800040101010101" pitchFamily="2" charset="-122"/>
                <a:ea typeface="华文新魏" panose="02010800040101010101" pitchFamily="2" charset="-122"/>
              </a:rPr>
              <a:t>name</a:t>
            </a:r>
            <a:r>
              <a:rPr lang="en-US" altLang="zh-CN" sz="2000" b="1" dirty="0">
                <a:latin typeface="华文新魏" panose="02010800040101010101" pitchFamily="2" charset="-122"/>
                <a:ea typeface="华文新魏" panose="02010800040101010101" pitchFamily="2" charset="-122"/>
              </a:rPr>
              <a:t>, n); //</a:t>
            </a:r>
            <a:r>
              <a:rPr lang="zh-CN" altLang="en-US" sz="2000" b="1" dirty="0">
                <a:latin typeface="华文新魏" panose="02010800040101010101" pitchFamily="2" charset="-122"/>
                <a:ea typeface="华文新魏" panose="02010800040101010101" pitchFamily="2" charset="-122"/>
              </a:rPr>
              <a:t>注意：</a:t>
            </a:r>
            <a:r>
              <a:rPr lang="en-US" altLang="zh-CN" sz="2000" b="1" dirty="0" err="1">
                <a:latin typeface="华文新魏" panose="02010800040101010101" pitchFamily="2" charset="-122"/>
                <a:ea typeface="华文新魏" panose="02010800040101010101" pitchFamily="2" charset="-122"/>
              </a:rPr>
              <a:t>strcpy</a:t>
            </a:r>
            <a:r>
              <a:rPr lang="zh-CN" altLang="en-US" sz="2000" b="1" dirty="0">
                <a:latin typeface="华文新魏" panose="02010800040101010101" pitchFamily="2" charset="-122"/>
                <a:ea typeface="华文新魏" panose="02010800040101010101" pitchFamily="2" charset="-122"/>
              </a:rPr>
              <a:t>的返回值为</a:t>
            </a:r>
            <a:r>
              <a:rPr lang="en-US" altLang="zh-CN" sz="2000" b="1" dirty="0">
                <a:latin typeface="华文新魏" panose="02010800040101010101" pitchFamily="2" charset="-122"/>
                <a:ea typeface="华文新魏" panose="02010800040101010101" pitchFamily="2" charset="-122"/>
              </a:rPr>
              <a:t>name</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  wang("wang", 'F', 2000);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  yang("yang", &amp;wang);</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wang.getname</a:t>
            </a:r>
            <a:r>
              <a:rPr lang="en-US" altLang="zh-CN" sz="2000" b="1" dirty="0">
                <a:latin typeface="华文新魏" panose="02010800040101010101" pitchFamily="2" charset="-122"/>
                <a:ea typeface="华文新魏" panose="02010800040101010101" pitchFamily="2" charset="-122"/>
              </a:rPr>
              <a:t>( )=‘W’;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错误:不能改</a:t>
            </a:r>
            <a:r>
              <a:rPr lang="en-US" altLang="zh-CN" sz="2000" b="1" dirty="0" err="1">
                <a:solidFill>
                  <a:schemeClr val="hlink"/>
                </a:solidFill>
                <a:latin typeface="华文新魏" panose="02010800040101010101" pitchFamily="2" charset="-122"/>
                <a:ea typeface="华文新魏" panose="02010800040101010101" pitchFamily="2" charset="-122"/>
              </a:rPr>
              <a:t>wang.getname</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返回的指针指向的字符</a:t>
            </a:r>
            <a:r>
              <a:rPr lang="en-US" altLang="zh-CN" sz="2000" b="1" dirty="0">
                <a:solidFill>
                  <a:schemeClr val="hlink"/>
                </a:solidFill>
                <a:latin typeface="华文新魏" panose="02010800040101010101" pitchFamily="2" charset="-122"/>
                <a:ea typeface="华文新魏" panose="02010800040101010101" pitchFamily="2" charset="-122"/>
              </a:rPr>
              <a:t>(const char *)</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yang.setname</a:t>
            </a:r>
            <a:r>
              <a:rPr lang="en-US" altLang="zh-CN" sz="2000" b="1" dirty="0">
                <a:latin typeface="华文新魏" panose="02010800040101010101" pitchFamily="2" charset="-122"/>
                <a:ea typeface="华文新魏" panose="02010800040101010101" pitchFamily="2" charset="-122"/>
              </a:rPr>
              <a:t>(“Zang”)=‘Y’;//</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可改</a:t>
            </a:r>
            <a:r>
              <a:rPr lang="en-US" altLang="zh-CN" sz="2000" b="1" dirty="0" err="1">
                <a:solidFill>
                  <a:schemeClr val="hlink"/>
                </a:solidFill>
                <a:latin typeface="华文新魏" panose="02010800040101010101" pitchFamily="2" charset="-122"/>
                <a:ea typeface="华文新魏" panose="02010800040101010101" pitchFamily="2" charset="-122"/>
              </a:rPr>
              <a:t>wang.setname</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返回的指针指向的字符</a:t>
            </a:r>
            <a:r>
              <a:rPr lang="en-US" altLang="zh-CN" sz="2000" b="1" dirty="0">
                <a:solidFill>
                  <a:schemeClr val="hlink"/>
                </a:solidFill>
                <a:latin typeface="华文新魏" panose="02010800040101010101" pitchFamily="2" charset="-122"/>
                <a:ea typeface="华文新魏" panose="02010800040101010101" pitchFamily="2" charset="-122"/>
              </a:rPr>
              <a:t>(char *)</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1233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34040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普通函数成员参数表后出现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，修饰隐含参数</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指向的对象。出现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表示</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指向的对象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其非静态数据成员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不能被函数修改，但可以修改</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指向对象的非只读类型的静态数据成员。</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构造或析构函数的</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不能被说明为</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即要构造或析构的对象应该能被修改，且状态要稳定不易变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对隐含参数的修饰还会会影响函数成员的重载：</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普通对象应调用参数表后不带</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a:t>
            </a: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对象应分别调用参数表后出现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的函数成员，否则编译程序会对函数调用发出警告。</a:t>
            </a:r>
          </a:p>
        </p:txBody>
      </p:sp>
    </p:spTree>
    <p:extLst>
      <p:ext uri="{BB962C8B-B14F-4D97-AF65-F5344CB8AC3E}">
        <p14:creationId xmlns:p14="http://schemas.microsoft.com/office/powerpoint/2010/main" val="362786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a:t>
            </a:r>
            <a:r>
              <a:rPr lang="en-US" altLang="zh-CN" sz="3600" b="1" dirty="0">
                <a:solidFill>
                  <a:srgbClr val="FF0000"/>
                </a:solidFill>
                <a:latin typeface="微软雅黑" pitchFamily="34" charset="-122"/>
                <a:ea typeface="微软雅黑" pitchFamily="34" charset="-122"/>
              </a:rPr>
              <a:t>volatile</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mutable</a:t>
            </a:r>
            <a:r>
              <a:rPr lang="zh-CN" altLang="en-US" sz="3600" b="1" dirty="0">
                <a:solidFill>
                  <a:srgbClr val="FF0000"/>
                </a:solidFill>
                <a:latin typeface="微软雅黑" pitchFamily="34" charset="-122"/>
                <a:ea typeface="微软雅黑" pitchFamily="34" charset="-122"/>
              </a:rPr>
              <a:t> </a:t>
            </a:r>
          </a:p>
        </p:txBody>
      </p:sp>
      <p:sp>
        <p:nvSpPr>
          <p:cNvPr id="4" name="TextBox 5">
            <a:extLst>
              <a:ext uri="{FF2B5EF4-FFF2-40B4-BE49-F238E27FC236}">
                <a16:creationId xmlns:a16="http://schemas.microsoft.com/office/drawing/2014/main" id="{6A2017E9-11A2-478D-B8F8-130FB85A1795}"/>
              </a:ext>
            </a:extLst>
          </p:cNvPr>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string.h</a:t>
            </a:r>
            <a:r>
              <a:rPr lang="en-US" altLang="zh-CN" sz="1600" b="1" dirty="0">
                <a:latin typeface="华文新魏" panose="02010800040101010101" pitchFamily="2" charset="-122"/>
                <a:ea typeface="华文新魏" panose="02010800040101010101" pitchFamily="2" charset="-122"/>
              </a:rPr>
              <a:t>&gt;</a:t>
            </a:r>
          </a:p>
          <a:p>
            <a:r>
              <a:rPr lang="en-US" altLang="zh-CN" sz="1600" b="1" dirty="0">
                <a:latin typeface="华文新魏" panose="02010800040101010101" pitchFamily="2" charset="-122"/>
                <a:ea typeface="华文新魏" panose="02010800040101010101" pitchFamily="2" charset="-122"/>
              </a:rPr>
              <a:t>class TUTOR{</a:t>
            </a:r>
          </a:p>
          <a:p>
            <a:r>
              <a:rPr lang="en-US" altLang="zh-CN" sz="1600" b="1" dirty="0">
                <a:latin typeface="华文新魏" panose="02010800040101010101" pitchFamily="2" charset="-122"/>
                <a:ea typeface="华文新魏" panose="02010800040101010101" pitchFamily="2" charset="-122"/>
              </a:rPr>
              <a:t>    char  	name[20]; </a:t>
            </a:r>
          </a:p>
          <a:p>
            <a:r>
              <a:rPr lang="en-US" altLang="zh-CN" sz="1600" b="1" dirty="0">
                <a:latin typeface="华文新魏" panose="02010800040101010101" pitchFamily="2" charset="-122"/>
                <a:ea typeface="华文新魏" panose="02010800040101010101" pitchFamily="2" charset="-122"/>
              </a:rPr>
              <a:t>    const 	char  gender; 	//</a:t>
            </a:r>
            <a:r>
              <a:rPr lang="zh-CN" altLang="en-US" sz="1600" b="1" dirty="0">
                <a:latin typeface="华文新魏" panose="02010800040101010101" pitchFamily="2" charset="-122"/>
                <a:ea typeface="华文新魏" panose="02010800040101010101" pitchFamily="2" charset="-122"/>
              </a:rPr>
              <a:t>性别为只读成员</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wage; </a:t>
            </a:r>
          </a:p>
          <a:p>
            <a:r>
              <a:rPr lang="en-US" altLang="zh-CN" sz="1600" b="1" dirty="0">
                <a:latin typeface="华文新魏" panose="02010800040101010101" pitchFamily="2" charset="-122"/>
                <a:ea typeface="华文新魏" panose="02010800040101010101" pitchFamily="2" charset="-122"/>
              </a:rPr>
              <a:t>    mutable int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public</a:t>
            </a:r>
            <a:r>
              <a:rPr lang="zh-CN" altLang="en-US" sz="1600" b="1" dirty="0">
                <a:latin typeface="华文新魏" panose="02010800040101010101" pitchFamily="2" charset="-122"/>
                <a:ea typeface="华文新魏" panose="02010800040101010101" pitchFamily="2" charset="-122"/>
              </a:rPr>
              <a:t>：</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TUTOR (const char *n,  char g,  int w) </a:t>
            </a:r>
            <a:r>
              <a:rPr lang="zh-CN" altLang="en-US"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gender (g)</a:t>
            </a:r>
            <a:r>
              <a:rPr lang="en-US" altLang="zh-CN" sz="1600" b="1" dirty="0">
                <a:latin typeface="华文新魏" panose="02010800040101010101" pitchFamily="2" charset="-122"/>
                <a:ea typeface="华文新魏" panose="02010800040101010101" pitchFamily="2" charset="-122"/>
              </a:rPr>
              <a:t>,  wage (w) {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(name,  n);  }</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const char *</a:t>
            </a:r>
            <a:r>
              <a:rPr lang="en-US" altLang="zh-CN" sz="1600" b="1" dirty="0" err="1">
                <a:latin typeface="华文新魏" panose="02010800040101010101" pitchFamily="2" charset="-122"/>
                <a:ea typeface="华文新魏" panose="02010800040101010101" pitchFamily="2" charset="-122"/>
              </a:rPr>
              <a:t>getname</a:t>
            </a:r>
            <a:r>
              <a:rPr lang="en-US" altLang="zh-CN" sz="1600" b="1" dirty="0">
                <a:latin typeface="华文新魏" panose="02010800040101010101" pitchFamily="2" charset="-122"/>
                <a:ea typeface="华文新魏" panose="02010800040101010101" pitchFamily="2" charset="-122"/>
              </a:rPr>
              <a:t> (  ) </a:t>
            </a:r>
            <a:r>
              <a:rPr lang="en-US" altLang="zh-CN" sz="1600" b="1" dirty="0">
                <a:solidFill>
                  <a:srgbClr val="FF0000"/>
                </a:solidFill>
                <a:latin typeface="华文新魏" panose="02010800040101010101" pitchFamily="2" charset="-122"/>
                <a:ea typeface="华文新魏" panose="02010800040101010101" pitchFamily="2" charset="-122"/>
              </a:rPr>
              <a:t>const </a:t>
            </a:r>
            <a:r>
              <a:rPr lang="en-US" altLang="zh-CN" sz="1600" b="1" dirty="0">
                <a:latin typeface="华文新魏" panose="02010800040101010101" pitchFamily="2" charset="-122"/>
                <a:ea typeface="华文新魏" panose="02010800040101010101" pitchFamily="2" charset="-122"/>
              </a:rPr>
              <a:t>{ return name;  }</a:t>
            </a:r>
          </a:p>
          <a:p>
            <a:pPr>
              <a:buNone/>
            </a:pPr>
            <a:r>
              <a:rPr lang="en-US" altLang="zh-CN" sz="1600" b="1" dirty="0">
                <a:latin typeface="华文新魏" panose="02010800040101010101" pitchFamily="2" charset="-122"/>
                <a:ea typeface="华文新魏" panose="02010800040101010101" pitchFamily="2" charset="-122"/>
              </a:rPr>
              <a:t>    </a:t>
            </a:r>
          </a:p>
          <a:p>
            <a:pPr>
              <a:buNone/>
            </a:pPr>
            <a:r>
              <a:rPr lang="en-US" altLang="zh-CN" sz="1600" b="1" dirty="0">
                <a:latin typeface="华文新魏" panose="02010800040101010101" pitchFamily="2" charset="-122"/>
                <a:ea typeface="华文新魏" panose="02010800040101010101" pitchFamily="2" charset="-122"/>
              </a:rPr>
              <a:t>    char *</a:t>
            </a:r>
            <a:r>
              <a:rPr lang="en-US" altLang="zh-CN" sz="1600" b="1" dirty="0" err="1">
                <a:latin typeface="华文新魏" panose="02010800040101010101" pitchFamily="2" charset="-122"/>
                <a:ea typeface="华文新魏" panose="02010800040101010101" pitchFamily="2" charset="-122"/>
              </a:rPr>
              <a:t>setname</a:t>
            </a:r>
            <a:r>
              <a:rPr lang="en-US" altLang="zh-CN" sz="1600" b="1" dirty="0">
                <a:latin typeface="华文新魏" panose="02010800040101010101" pitchFamily="2" charset="-122"/>
                <a:ea typeface="华文新魏" panose="02010800040101010101" pitchFamily="2" charset="-122"/>
              </a:rPr>
              <a:t> (const char *n)   </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由于</a:t>
            </a:r>
            <a:r>
              <a:rPr lang="en-US" altLang="zh-CN" sz="1600" b="1" dirty="0">
                <a:solidFill>
                  <a:srgbClr val="FF0000"/>
                </a:solidFill>
                <a:latin typeface="华文新魏" panose="02010800040101010101" pitchFamily="2" charset="-122"/>
                <a:ea typeface="华文新魏" panose="02010800040101010101" pitchFamily="2" charset="-122"/>
              </a:rPr>
              <a:t>this</a:t>
            </a:r>
            <a:r>
              <a:rPr lang="zh-CN" altLang="en-US" sz="1600" b="1" dirty="0">
                <a:solidFill>
                  <a:srgbClr val="FF0000"/>
                </a:solidFill>
                <a:latin typeface="华文新魏" panose="02010800040101010101" pitchFamily="2" charset="-122"/>
                <a:ea typeface="华文新魏" panose="02010800040101010101" pitchFamily="2" charset="-122"/>
              </a:rPr>
              <a:t>指针被</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zh-CN" altLang="en-US" sz="1600" b="1" dirty="0">
                <a:solidFill>
                  <a:srgbClr val="FF0000"/>
                </a:solidFill>
                <a:latin typeface="华文新魏" panose="02010800040101010101" pitchFamily="2" charset="-122"/>
                <a:ea typeface="华文新魏" panose="02010800040101010101" pitchFamily="2" charset="-122"/>
              </a:rPr>
              <a:t>修饰，导致</a:t>
            </a:r>
            <a:r>
              <a:rPr lang="en-US" altLang="zh-CN" sz="1600" b="1" dirty="0">
                <a:solidFill>
                  <a:srgbClr val="FF0000"/>
                </a:solidFill>
                <a:latin typeface="华文新魏" panose="02010800040101010101" pitchFamily="2" charset="-122"/>
                <a:ea typeface="华文新魏" panose="02010800040101010101" pitchFamily="2" charset="-122"/>
              </a:rPr>
              <a:t>name</a:t>
            </a:r>
            <a:r>
              <a:rPr lang="zh-CN" altLang="en-US" sz="1600" b="1" dirty="0">
                <a:solidFill>
                  <a:srgbClr val="FF0000"/>
                </a:solidFill>
                <a:latin typeface="华文新魏" panose="02010800040101010101" pitchFamily="2" charset="-122"/>
                <a:ea typeface="华文新魏" panose="02010800040101010101" pitchFamily="2" charset="-122"/>
              </a:rPr>
              <a:t>类型为 </a:t>
            </a:r>
            <a:r>
              <a:rPr lang="en-US" altLang="zh-CN" sz="1600" b="1" dirty="0" err="1">
                <a:solidFill>
                  <a:srgbClr val="FF0000"/>
                </a:solidFill>
                <a:latin typeface="华文新魏" panose="02010800040101010101" pitchFamily="2" charset="-122"/>
                <a:ea typeface="华文新魏" panose="02010800040101010101" pitchFamily="2" charset="-122"/>
              </a:rPr>
              <a:t>voliatile</a:t>
            </a:r>
            <a:r>
              <a:rPr lang="en-US" altLang="zh-CN" sz="1600" b="1" dirty="0">
                <a:solidFill>
                  <a:srgbClr val="FF0000"/>
                </a:solidFill>
                <a:latin typeface="华文新魏" panose="02010800040101010101" pitchFamily="2" charset="-122"/>
                <a:ea typeface="华文新魏" panose="02010800040101010101" pitchFamily="2" charset="-122"/>
              </a:rPr>
              <a:t> char [20]</a:t>
            </a:r>
          </a:p>
          <a:p>
            <a:r>
              <a:rPr lang="en-US" altLang="zh-CN" sz="1600" b="1" dirty="0">
                <a:latin typeface="华文新魏" panose="02010800040101010101" pitchFamily="2" charset="-122"/>
                <a:ea typeface="华文新魏" panose="02010800040101010101" pitchFamily="2" charset="-122"/>
              </a:rPr>
              <a:t>    {return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(char *) </a:t>
            </a:r>
            <a:r>
              <a:rPr lang="en-US" altLang="zh-CN" sz="1600" b="1" dirty="0">
                <a:latin typeface="华文新魏" panose="02010800040101010101" pitchFamily="2" charset="-122"/>
                <a:ea typeface="华文新魏" panose="02010800040101010101" pitchFamily="2" charset="-122"/>
              </a:rPr>
              <a:t>name,  n)   ;  } //</a:t>
            </a:r>
            <a:r>
              <a:rPr lang="zh-CN" altLang="en-US" sz="1600" b="1" dirty="0">
                <a:latin typeface="华文新魏" panose="02010800040101010101" pitchFamily="2" charset="-122"/>
                <a:ea typeface="华文新魏" panose="02010800040101010101" pitchFamily="2" charset="-122"/>
              </a:rPr>
              <a:t>必须强制将</a:t>
            </a:r>
            <a:r>
              <a:rPr lang="en-US" altLang="zh-CN" sz="1600" b="1" dirty="0">
                <a:latin typeface="华文新魏" panose="02010800040101010101" pitchFamily="2" charset="-122"/>
                <a:ea typeface="华文新魏" panose="02010800040101010101" pitchFamily="2" charset="-122"/>
              </a:rPr>
              <a:t>volatile char * </a:t>
            </a:r>
            <a:r>
              <a:rPr lang="zh-CN" altLang="en-US" sz="1600" b="1" dirty="0">
                <a:latin typeface="华文新魏" panose="02010800040101010101" pitchFamily="2" charset="-122"/>
                <a:ea typeface="华文新魏" panose="02010800040101010101" pitchFamily="2" charset="-122"/>
              </a:rPr>
              <a:t>转换为</a:t>
            </a:r>
            <a:r>
              <a:rPr lang="en-US" altLang="zh-CN" sz="1600" b="1" dirty="0">
                <a:latin typeface="华文新魏" panose="02010800040101010101" pitchFamily="2" charset="-122"/>
                <a:ea typeface="华文新魏" panose="02010800040101010101" pitchFamily="2" charset="-122"/>
              </a:rPr>
              <a:t>char *	</a:t>
            </a:r>
          </a:p>
          <a:p>
            <a:r>
              <a:rPr lang="en-US" altLang="zh-CN" sz="1600" b="1" dirty="0">
                <a:latin typeface="华文新魏" panose="02010800040101010101" pitchFamily="2" charset="-122"/>
                <a:ea typeface="华文新魏" panose="02010800040101010101" pitchFamily="2" charset="-122"/>
              </a:rPr>
              <a:t>   void query (char* &amp;n,  char &amp;s,  int &amp;w)   </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但修改机动成员。</a:t>
            </a:r>
            <a:r>
              <a:rPr lang="en-US" altLang="zh-CN" sz="1600" b="1" dirty="0">
                <a:solidFill>
                  <a:srgbClr val="FF0000"/>
                </a:solidFill>
                <a:latin typeface="华文新魏" panose="02010800040101010101" pitchFamily="2" charset="-122"/>
                <a:ea typeface="华文新魏" panose="02010800040101010101" pitchFamily="2" charset="-122"/>
              </a:rPr>
              <a:t>&amp;name[0]</a:t>
            </a:r>
            <a:r>
              <a:rPr lang="zh-CN" altLang="en-US" sz="1600" b="1" dirty="0">
                <a:solidFill>
                  <a:srgbClr val="FF0000"/>
                </a:solidFill>
                <a:latin typeface="华文新魏" panose="02010800040101010101" pitchFamily="2" charset="-122"/>
                <a:ea typeface="华文新魏" panose="02010800040101010101" pitchFamily="2" charset="-122"/>
              </a:rPr>
              <a:t>类型为</a:t>
            </a:r>
            <a:r>
              <a:rPr lang="en-US" altLang="zh-CN" sz="1600" b="1" dirty="0">
                <a:solidFill>
                  <a:srgbClr val="FF0000"/>
                </a:solidFill>
                <a:latin typeface="华文新魏" panose="02010800040101010101" pitchFamily="2" charset="-122"/>
                <a:ea typeface="华文新魏" panose="02010800040101010101" pitchFamily="2" charset="-122"/>
              </a:rPr>
              <a:t>const char *</a:t>
            </a:r>
          </a:p>
          <a:p>
            <a:r>
              <a:rPr lang="en-US" altLang="zh-CN" sz="1600" b="1" dirty="0">
                <a:latin typeface="华文新魏" panose="02010800040101010101" pitchFamily="2" charset="-122"/>
                <a:ea typeface="华文新魏" panose="02010800040101010101" pitchFamily="2" charset="-122"/>
              </a:rPr>
              <a:t>    {  n=</a:t>
            </a:r>
            <a:r>
              <a:rPr lang="en-US" altLang="zh-CN" sz="1600" b="1" dirty="0">
                <a:solidFill>
                  <a:srgbClr val="FF0000"/>
                </a:solidFill>
                <a:latin typeface="华文新魏" panose="02010800040101010101" pitchFamily="2" charset="-122"/>
                <a:ea typeface="华文新魏" panose="02010800040101010101" pitchFamily="2" charset="-122"/>
              </a:rPr>
              <a:t> (char*) </a:t>
            </a:r>
            <a:r>
              <a:rPr lang="en-US" altLang="zh-CN" sz="1600" b="1" dirty="0">
                <a:latin typeface="华文新魏" panose="02010800040101010101" pitchFamily="2" charset="-122"/>
                <a:ea typeface="华文新魏" panose="02010800040101010101" pitchFamily="2" charset="-122"/>
              </a:rPr>
              <a:t>&amp;name[0];  s=gender;  w=wage;  </a:t>
            </a:r>
          </a:p>
          <a:p>
            <a:r>
              <a:rPr lang="en-US" altLang="zh-CN" sz="1600" b="1" dirty="0">
                <a:latin typeface="华文新魏" panose="02010800040101010101" pitchFamily="2" charset="-122"/>
                <a:ea typeface="华文新魏" panose="02010800040101010101" pitchFamily="2" charset="-122"/>
              </a:rPr>
              <a:t>       wage ++; 		 //</a:t>
            </a:r>
            <a:r>
              <a:rPr lang="zh-CN" altLang="en-US" sz="1600" b="1" dirty="0">
                <a:latin typeface="华文新魏" panose="02010800040101010101" pitchFamily="2" charset="-122"/>
                <a:ea typeface="华文新魏" panose="02010800040101010101" pitchFamily="2" charset="-122"/>
              </a:rPr>
              <a:t>错误，不能修改</a:t>
            </a:r>
            <a:r>
              <a:rPr lang="en-US" altLang="zh-CN" sz="1600" b="1" dirty="0">
                <a:latin typeface="华文新魏" panose="02010800040101010101" pitchFamily="2" charset="-122"/>
                <a:ea typeface="华文新魏" panose="02010800040101010101" pitchFamily="2" charset="-122"/>
              </a:rPr>
              <a:t>const</a:t>
            </a:r>
            <a:r>
              <a:rPr lang="zh-CN" altLang="en-US" sz="1600" b="1" dirty="0">
                <a:latin typeface="华文新魏" panose="02010800040101010101" pitchFamily="2" charset="-122"/>
                <a:ea typeface="华文新魏" panose="02010800040101010101" pitchFamily="2" charset="-122"/>
              </a:rPr>
              <a:t>对象的成员</a:t>
            </a:r>
          </a:p>
          <a:p>
            <a:r>
              <a:rPr lang="zh-CN" altLang="en-US" sz="1600" b="1" dirty="0">
                <a:solidFill>
                  <a:srgbClr val="FF0000"/>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 		//ok</a:t>
            </a:r>
            <a:r>
              <a:rPr lang="zh-CN" altLang="en-US" sz="1600" b="1" dirty="0">
                <a:latin typeface="华文新魏" panose="02010800040101010101" pitchFamily="2" charset="-122"/>
                <a:ea typeface="华文新魏" panose="02010800040101010101" pitchFamily="2" charset="-122"/>
              </a:rPr>
              <a:t>，</a:t>
            </a:r>
            <a:r>
              <a:rPr lang="en-US" altLang="zh-CN" sz="1600" b="1" dirty="0" err="1">
                <a:latin typeface="华文新魏" panose="02010800040101010101" pitchFamily="2" charset="-122"/>
                <a:ea typeface="华文新魏" panose="02010800040101010101" pitchFamily="2" charset="-122"/>
              </a:rPr>
              <a:t>querytimes</a:t>
            </a:r>
            <a:r>
              <a:rPr lang="zh-CN" altLang="en-US" sz="1600" b="1" dirty="0">
                <a:latin typeface="华文新魏" panose="02010800040101010101" pitchFamily="2" charset="-122"/>
                <a:ea typeface="华文新魏" panose="02010800040101010101" pitchFamily="2" charset="-122"/>
              </a:rPr>
              <a:t>是</a:t>
            </a:r>
            <a:r>
              <a:rPr lang="en-US" altLang="zh-CN" sz="1600" b="1" dirty="0">
                <a:latin typeface="华文新魏" panose="02010800040101010101" pitchFamily="2" charset="-122"/>
                <a:ea typeface="华文新魏" panose="02010800040101010101" pitchFamily="2" charset="-122"/>
              </a:rPr>
              <a:t>mutable</a:t>
            </a:r>
            <a:r>
              <a:rPr lang="zh-CN" altLang="en-US" sz="1600" b="1" dirty="0">
                <a:latin typeface="华文新魏" panose="02010800040101010101" pitchFamily="2" charset="-122"/>
                <a:ea typeface="华文新魏" panose="02010800040101010101" pitchFamily="2" charset="-122"/>
              </a:rPr>
              <a:t>成员 </a:t>
            </a: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a:t>
            </a:r>
          </a:p>
          <a:p>
            <a:r>
              <a:rPr lang="en-US" altLang="zh-CN" sz="16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9336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7B224A4C-27BE-4037-B780-AEB6BB7A6DC2}"/>
              </a:ext>
            </a:extLst>
          </p:cNvPr>
          <p:cNvSpPr txBox="1">
            <a:spLocks noChangeArrowheads="1"/>
          </p:cNvSpPr>
          <p:nvPr/>
        </p:nvSpPr>
        <p:spPr>
          <a:xfrm>
            <a:off x="838200" y="1555669"/>
            <a:ext cx="10774680" cy="457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400" b="1" dirty="0">
                <a:latin typeface="Times New Roman" panose="02020603050405020304" pitchFamily="18" charset="0"/>
              </a:rPr>
              <a:t>【</a:t>
            </a: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5</a:t>
            </a:r>
            <a:r>
              <a:rPr lang="zh-CN" altLang="en-US" sz="2400" b="1" dirty="0">
                <a:latin typeface="华文新魏" panose="02010800040101010101" pitchFamily="2" charset="-122"/>
                <a:ea typeface="华文新魏" panose="02010800040101010101" pitchFamily="2" charset="-122"/>
              </a:rPr>
              <a:t>.4】参数表后出现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include &lt;</a:t>
            </a:r>
            <a:r>
              <a:rPr lang="en-US" altLang="zh-CN" sz="1800" b="1" dirty="0" err="1">
                <a:latin typeface="华文新魏" panose="02010800040101010101" pitchFamily="2" charset="-122"/>
                <a:ea typeface="华文新魏" panose="02010800040101010101" pitchFamily="2" charset="-122"/>
              </a:rPr>
              <a:t>iostream.h</a:t>
            </a:r>
            <a:r>
              <a:rPr lang="en-US" altLang="zh-CN" sz="1800" b="1" dirty="0">
                <a:latin typeface="华文新魏" panose="02010800040101010101" pitchFamily="2" charset="-122"/>
                <a:ea typeface="华文新魏" panose="02010800040101010101" pitchFamily="2" charset="-122"/>
              </a:rPr>
              <a:t>&gt;</a:t>
            </a: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class </a:t>
            </a:r>
            <a:r>
              <a:rPr lang="en-US" altLang="zh-CN" sz="1800" b="1" dirty="0">
                <a:solidFill>
                  <a:schemeClr val="hlink"/>
                </a:solidFill>
                <a:latin typeface="华文新魏" panose="02010800040101010101" pitchFamily="2" charset="-122"/>
                <a:ea typeface="华文新魏" panose="02010800040101010101" pitchFamily="2" charset="-122"/>
              </a:rPr>
              <a:t>A</a:t>
            </a:r>
            <a:r>
              <a:rPr lang="en-US" altLang="zh-CN" sz="18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a;  const  int  b; //b</a:t>
            </a:r>
            <a:r>
              <a:rPr lang="zh-CN" altLang="en-US" sz="1800" b="1" dirty="0">
                <a:latin typeface="华文新魏" panose="02010800040101010101" pitchFamily="2" charset="-122"/>
                <a:ea typeface="华文新魏" panose="02010800040101010101" pitchFamily="2" charset="-122"/>
              </a:rPr>
              <a:t>为</a:t>
            </a:r>
            <a:r>
              <a:rPr lang="en-US" altLang="zh-CN" sz="1800" b="1" dirty="0">
                <a:latin typeface="华文新魏" panose="02010800040101010101" pitchFamily="2" charset="-122"/>
                <a:ea typeface="华文新魏" panose="02010800040101010101" pitchFamily="2" charset="-122"/>
              </a:rPr>
              <a:t>const</a:t>
            </a:r>
            <a:r>
              <a:rPr lang="zh-CN" altLang="en-US" sz="1800" b="1" dirty="0">
                <a:latin typeface="华文新魏" panose="02010800040101010101" pitchFamily="2" charset="-122"/>
                <a:ea typeface="华文新魏" panose="02010800040101010101" pitchFamily="2" charset="-122"/>
              </a:rPr>
              <a:t>成员或</a:t>
            </a:r>
            <a:r>
              <a:rPr lang="en-US" altLang="zh-CN" sz="1800" b="1" dirty="0">
                <a:latin typeface="华文新魏" panose="02010800040101010101" pitchFamily="2" charset="-122"/>
                <a:ea typeface="华文新魏" panose="02010800040101010101" pitchFamily="2" charset="-122"/>
              </a:rPr>
              <a:t>y</a:t>
            </a:r>
            <a:r>
              <a:rPr lang="zh-CN" altLang="en-US" sz="1800" b="1" dirty="0">
                <a:latin typeface="华文新魏" panose="02010800040101010101" pitchFamily="2" charset="-122"/>
                <a:ea typeface="华文新魏" panose="02010800040101010101" pitchFamily="2" charset="-122"/>
              </a:rPr>
              <a:t>引用时，只能在构造函数后的成员初始化列表初始化</a:t>
            </a: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public:</a:t>
            </a: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f( ){a++; </a:t>
            </a:r>
            <a:r>
              <a:rPr lang="en-US" altLang="zh-CN" sz="1800" b="1" dirty="0">
                <a:solidFill>
                  <a:srgbClr val="FF0000"/>
                </a:solidFill>
                <a:latin typeface="华文新魏" panose="02010800040101010101" pitchFamily="2" charset="-122"/>
                <a:ea typeface="华文新魏" panose="02010800040101010101" pitchFamily="2" charset="-122"/>
              </a:rPr>
              <a:t>//this</a:t>
            </a:r>
            <a:r>
              <a:rPr lang="zh-CN" altLang="en-US" sz="1800" b="1" dirty="0">
                <a:solidFill>
                  <a:srgbClr val="FF0000"/>
                </a:solidFill>
                <a:latin typeface="华文新魏" panose="02010800040101010101" pitchFamily="2" charset="-122"/>
                <a:ea typeface="华文新魏" panose="02010800040101010101" pitchFamily="2" charset="-122"/>
              </a:rPr>
              <a:t>类型为</a:t>
            </a:r>
            <a:r>
              <a:rPr lang="en-US" altLang="zh-CN" sz="1800" b="1" dirty="0">
                <a:solidFill>
                  <a:srgbClr val="FF0000"/>
                </a:solidFill>
                <a:latin typeface="华文新魏" panose="02010800040101010101" pitchFamily="2" charset="-122"/>
                <a:ea typeface="华文新魏" panose="02010800040101010101" pitchFamily="2" charset="-122"/>
              </a:rPr>
              <a:t>A * const  this, </a:t>
            </a:r>
            <a:r>
              <a:rPr lang="zh-CN" altLang="en-US" sz="1800" b="1" dirty="0">
                <a:solidFill>
                  <a:srgbClr val="FF0000"/>
                </a:solidFill>
                <a:latin typeface="华文新魏" panose="02010800040101010101" pitchFamily="2" charset="-122"/>
                <a:ea typeface="华文新魏" panose="02010800040101010101" pitchFamily="2" charset="-122"/>
              </a:rPr>
              <a:t>指向的</a:t>
            </a: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return a; </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对象可修改(故其普通成员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可修改)，只读成员</a:t>
            </a:r>
            <a:r>
              <a:rPr lang="en-US" altLang="zh-CN" sz="1800" b="1" dirty="0">
                <a:solidFill>
                  <a:srgbClr val="FF0000"/>
                </a:solidFill>
                <a:latin typeface="华文新魏" panose="02010800040101010101" pitchFamily="2" charset="-122"/>
                <a:ea typeface="华文新魏" panose="02010800040101010101" pitchFamily="2" charset="-122"/>
              </a:rPr>
              <a:t>b</a:t>
            </a:r>
            <a:r>
              <a:rPr lang="zh-CN" altLang="en-US" sz="1800" b="1" dirty="0">
                <a:solidFill>
                  <a:srgbClr val="FF0000"/>
                </a:solidFill>
                <a:latin typeface="华文新魏" panose="02010800040101010101" pitchFamily="2" charset="-122"/>
                <a:ea typeface="华文新魏" panose="02010800040101010101" pitchFamily="2" charset="-122"/>
              </a:rPr>
              <a:t>不可改</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f( )</a:t>
            </a:r>
            <a:r>
              <a:rPr lang="en-US" altLang="zh-CN" sz="1800" b="1" dirty="0">
                <a:solidFill>
                  <a:schemeClr val="hlink"/>
                </a:solidFill>
                <a:latin typeface="华文新魏" panose="02010800040101010101" pitchFamily="2" charset="-122"/>
                <a:ea typeface="华文新魏" panose="02010800040101010101" pitchFamily="2" charset="-122"/>
              </a:rPr>
              <a:t>const</a:t>
            </a:r>
            <a:r>
              <a:rPr lang="en-US" altLang="zh-CN" sz="1800" b="1" dirty="0">
                <a:latin typeface="华文新魏" panose="02010800040101010101" pitchFamily="2" charset="-122"/>
                <a:ea typeface="华文新魏" panose="02010800040101010101" pitchFamily="2" charset="-122"/>
              </a:rPr>
              <a:t>{//a++; 	 </a:t>
            </a:r>
            <a:r>
              <a:rPr lang="en-US" altLang="zh-CN" sz="1800" b="1" dirty="0">
                <a:solidFill>
                  <a:srgbClr val="FF0000"/>
                </a:solidFill>
                <a:latin typeface="华文新魏" panose="02010800040101010101" pitchFamily="2" charset="-122"/>
                <a:ea typeface="华文新魏" panose="02010800040101010101" pitchFamily="2" charset="-122"/>
              </a:rPr>
              <a:t>//this</a:t>
            </a:r>
            <a:r>
              <a:rPr lang="zh-CN" altLang="en-US" sz="1800" b="1" dirty="0">
                <a:solidFill>
                  <a:srgbClr val="FF0000"/>
                </a:solidFill>
                <a:latin typeface="华文新魏" panose="02010800040101010101" pitchFamily="2" charset="-122"/>
                <a:ea typeface="华文新魏" panose="02010800040101010101" pitchFamily="2" charset="-122"/>
              </a:rPr>
              <a:t>类型为</a:t>
            </a:r>
            <a:r>
              <a:rPr lang="en-US" altLang="zh-CN" sz="1800" b="1" dirty="0">
                <a:solidFill>
                  <a:srgbClr val="FF0000"/>
                </a:solidFill>
                <a:latin typeface="华文新魏" panose="02010800040101010101" pitchFamily="2" charset="-122"/>
                <a:ea typeface="华文新魏" panose="02010800040101010101" pitchFamily="2" charset="-122"/>
              </a:rPr>
              <a:t>const A * const  this，</a:t>
            </a:r>
            <a:r>
              <a:rPr lang="zh-CN" altLang="en-US" sz="1800" b="1" dirty="0">
                <a:solidFill>
                  <a:srgbClr val="FF0000"/>
                </a:solidFill>
                <a:latin typeface="华文新魏" panose="02010800040101010101" pitchFamily="2" charset="-122"/>
                <a:ea typeface="华文新魏" panose="02010800040101010101" pitchFamily="2" charset="-122"/>
              </a:rPr>
              <a:t>指向的对象</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return a;  </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不可改</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其普通成员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不可改。同上, </a:t>
            </a:r>
            <a:r>
              <a:rPr lang="en-US" altLang="zh-CN" sz="1800" b="1" dirty="0">
                <a:solidFill>
                  <a:srgbClr val="FF0000"/>
                </a:solidFill>
                <a:latin typeface="华文新魏" panose="02010800040101010101" pitchFamily="2" charset="-122"/>
                <a:ea typeface="华文新魏" panose="02010800040101010101" pitchFamily="2" charset="-122"/>
              </a:rPr>
              <a:t>b</a:t>
            </a:r>
            <a:r>
              <a:rPr lang="zh-CN" altLang="en-US" sz="1800" b="1" dirty="0">
                <a:solidFill>
                  <a:srgbClr val="FF0000"/>
                </a:solidFill>
                <a:latin typeface="华文新魏" panose="02010800040101010101" pitchFamily="2" charset="-122"/>
                <a:ea typeface="华文新魏" panose="02010800040101010101" pitchFamily="2" charset="-122"/>
              </a:rPr>
              <a:t>不可改</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f( )</a:t>
            </a:r>
            <a:r>
              <a:rPr lang="en-US" altLang="zh-CN" sz="1800" b="1" dirty="0">
                <a:solidFill>
                  <a:schemeClr val="hlink"/>
                </a:solidFill>
                <a:latin typeface="华文新魏" panose="02010800040101010101" pitchFamily="2" charset="-122"/>
                <a:ea typeface="华文新魏" panose="02010800040101010101" pitchFamily="2" charset="-122"/>
              </a:rPr>
              <a:t>volatile </a:t>
            </a:r>
            <a:r>
              <a:rPr lang="en-US" altLang="zh-CN" sz="1800" b="1" dirty="0">
                <a:latin typeface="华文新魏" panose="02010800040101010101" pitchFamily="2" charset="-122"/>
                <a:ea typeface="华文新魏" panose="02010800040101010101" pitchFamily="2" charset="-122"/>
              </a:rPr>
              <a:t>{ </a:t>
            </a:r>
            <a:r>
              <a:rPr lang="en-US" altLang="zh-CN" sz="1800" b="1" dirty="0">
                <a:solidFill>
                  <a:srgbClr val="FF0000"/>
                </a:solidFill>
                <a:latin typeface="华文新魏" panose="02010800040101010101" pitchFamily="2" charset="-122"/>
                <a:ea typeface="华文新魏" panose="02010800040101010101" pitchFamily="2" charset="-122"/>
              </a:rPr>
              <a:t>//this</a:t>
            </a:r>
            <a:r>
              <a:rPr lang="zh-CN" altLang="en-US" sz="1800" b="1" dirty="0">
                <a:solidFill>
                  <a:srgbClr val="FF0000"/>
                </a:solidFill>
                <a:latin typeface="华文新魏" panose="02010800040101010101" pitchFamily="2" charset="-122"/>
                <a:ea typeface="华文新魏" panose="02010800040101010101" pitchFamily="2" charset="-122"/>
              </a:rPr>
              <a:t>类型为</a:t>
            </a:r>
            <a:r>
              <a:rPr lang="en-US" altLang="zh-CN" sz="1800" b="1" dirty="0">
                <a:solidFill>
                  <a:srgbClr val="FF0000"/>
                </a:solidFill>
                <a:latin typeface="华文新魏" panose="02010800040101010101" pitchFamily="2" charset="-122"/>
                <a:ea typeface="华文新魏" panose="02010800040101010101" pitchFamily="2" charset="-122"/>
              </a:rPr>
              <a:t>volatile A * const this，</a:t>
            </a:r>
            <a:r>
              <a:rPr lang="zh-CN" altLang="en-US" sz="1800" b="1" dirty="0">
                <a:solidFill>
                  <a:srgbClr val="FF0000"/>
                </a:solidFill>
                <a:latin typeface="华文新魏" panose="02010800040101010101" pitchFamily="2" charset="-122"/>
                <a:ea typeface="华文新魏" panose="02010800040101010101" pitchFamily="2" charset="-122"/>
              </a:rPr>
              <a:t>指向的对象可修</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          </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改，其普通成员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可修改。同上，只读成员</a:t>
            </a:r>
            <a:r>
              <a:rPr lang="en-US" altLang="zh-CN" sz="1800" b="1" dirty="0">
                <a:solidFill>
                  <a:srgbClr val="FF0000"/>
                </a:solidFill>
                <a:latin typeface="华文新魏" panose="02010800040101010101" pitchFamily="2" charset="-122"/>
                <a:ea typeface="华文新魏" panose="02010800040101010101" pitchFamily="2" charset="-122"/>
              </a:rPr>
              <a:t>b</a:t>
            </a:r>
            <a:r>
              <a:rPr lang="zh-CN" altLang="en-US" sz="1800" b="1" dirty="0">
                <a:solidFill>
                  <a:srgbClr val="FF0000"/>
                </a:solidFill>
                <a:latin typeface="华文新魏" panose="02010800040101010101" pitchFamily="2" charset="-122"/>
                <a:ea typeface="华文新魏" panose="02010800040101010101" pitchFamily="2" charset="-122"/>
              </a:rPr>
              <a:t>不可改     </a:t>
            </a:r>
            <a:r>
              <a:rPr lang="zh-CN" altLang="en-US"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return a;</a:t>
            </a: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endParaRPr lang="zh-CN" altLang="en-US" sz="18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71927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a:extLst>
              <a:ext uri="{FF2B5EF4-FFF2-40B4-BE49-F238E27FC236}">
                <a16:creationId xmlns:a16="http://schemas.microsoft.com/office/drawing/2014/main" id="{E73E9BE1-85FC-4AC7-B3EF-AA0FCE1EB35C}"/>
              </a:ext>
            </a:extLst>
          </p:cNvPr>
          <p:cNvSpPr txBox="1">
            <a:spLocks noChangeArrowheads="1"/>
          </p:cNvSpPr>
          <p:nvPr/>
        </p:nvSpPr>
        <p:spPr>
          <a:xfrm>
            <a:off x="685800" y="1676400"/>
            <a:ext cx="9061882" cy="4495800"/>
          </a:xfrm>
          <a:prstGeom prst="rect">
            <a:avLst/>
          </a:prstGeom>
          <a:ln>
            <a:solidFill>
              <a:schemeClr val="hlink"/>
            </a:solidFill>
            <a:miter lim="800000"/>
            <a:headEnd/>
            <a:tailEnd/>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f( )const volatile{	</a:t>
            </a:r>
            <a:r>
              <a:rPr lang="en-US" altLang="zh-CN" sz="2000" b="1" dirty="0">
                <a:solidFill>
                  <a:srgbClr val="FF0000"/>
                </a:solidFill>
                <a:latin typeface="华文新魏" panose="02010800040101010101" pitchFamily="2" charset="-122"/>
                <a:ea typeface="华文新魏" panose="02010800040101010101" pitchFamily="2" charset="-122"/>
              </a:rPr>
              <a:t>//this</a:t>
            </a:r>
            <a:r>
              <a:rPr lang="zh-CN" altLang="en-US" sz="2000" b="1" dirty="0">
                <a:solidFill>
                  <a:srgbClr val="FF0000"/>
                </a:solidFill>
                <a:latin typeface="华文新魏" panose="02010800040101010101" pitchFamily="2" charset="-122"/>
                <a:ea typeface="华文新魏" panose="02010800040101010101" pitchFamily="2" charset="-122"/>
              </a:rPr>
              <a:t>类型为</a:t>
            </a:r>
            <a:r>
              <a:rPr lang="en-US" altLang="zh-CN" sz="2000" b="1" dirty="0">
                <a:solidFill>
                  <a:srgbClr val="FF0000"/>
                </a:solidFill>
                <a:latin typeface="华文新魏" panose="02010800040101010101" pitchFamily="2" charset="-122"/>
                <a:ea typeface="华文新魏" panose="02010800040101010101" pitchFamily="2" charset="-122"/>
              </a:rPr>
              <a:t>const volatile A* const this，</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不能修改普通成员</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同上，只读成员</a:t>
            </a:r>
            <a:r>
              <a:rPr lang="en-US" altLang="zh-CN" sz="2000" b="1" dirty="0">
                <a:solidFill>
                  <a:srgbClr val="FF0000"/>
                </a:solidFill>
                <a:latin typeface="华文新魏" panose="02010800040101010101" pitchFamily="2" charset="-122"/>
                <a:ea typeface="华文新魏" panose="02010800040101010101" pitchFamily="2" charset="-122"/>
              </a:rPr>
              <a:t>b</a:t>
            </a:r>
            <a:r>
              <a:rPr lang="zh-CN" altLang="en-US" sz="2000" b="1" dirty="0">
                <a:solidFill>
                  <a:srgbClr val="FF0000"/>
                </a:solidFill>
                <a:latin typeface="华文新魏" panose="02010800040101010101" pitchFamily="2" charset="-122"/>
                <a:ea typeface="华文新魏" panose="02010800040101010101" pitchFamily="2" charset="-122"/>
              </a:rPr>
              <a:t>不可改</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a;</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A(int x) ：b(x) { a=x;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x(3);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等价于</a:t>
            </a:r>
            <a:r>
              <a:rPr lang="en-US" altLang="zh-CN" sz="2000" b="1" dirty="0">
                <a:solidFill>
                  <a:schemeClr val="hlink"/>
                </a:solidFill>
                <a:latin typeface="华文新魏" panose="02010800040101010101" pitchFamily="2" charset="-122"/>
                <a:ea typeface="华文新魏" panose="02010800040101010101" pitchFamily="2" charset="-122"/>
              </a:rPr>
              <a:t>A  x(3), x</a:t>
            </a:r>
            <a:r>
              <a:rPr lang="zh-CN" altLang="en-US" sz="2000" b="1" dirty="0">
                <a:solidFill>
                  <a:schemeClr val="hlink"/>
                </a:solidFill>
                <a:latin typeface="华文新魏" panose="02010800040101010101" pitchFamily="2" charset="-122"/>
                <a:ea typeface="华文新魏" panose="02010800040101010101" pitchFamily="2" charset="-122"/>
              </a:rPr>
              <a:t>可修改,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const A y(6);		</a:t>
            </a:r>
            <a:r>
              <a:rPr lang="en-US" altLang="zh-CN" sz="2000" b="1" dirty="0">
                <a:solidFill>
                  <a:schemeClr val="hlink"/>
                </a:solidFill>
                <a:latin typeface="华文新魏" panose="02010800040101010101" pitchFamily="2" charset="-122"/>
                <a:ea typeface="华文新魏" panose="02010800040101010101" pitchFamily="2" charset="-122"/>
              </a:rPr>
              <a:t>// </a:t>
            </a:r>
            <a:r>
              <a:rPr lang="en-US" altLang="zh-CN" sz="2000" b="1" dirty="0" err="1">
                <a:solidFill>
                  <a:schemeClr val="hlink"/>
                </a:solidFill>
                <a:latin typeface="华文新魏" panose="02010800040101010101" pitchFamily="2" charset="-122"/>
                <a:ea typeface="华文新魏" panose="02010800040101010101" pitchFamily="2" charset="-122"/>
              </a:rPr>
              <a:t>y、z</a:t>
            </a:r>
            <a:r>
              <a:rPr lang="zh-CN" altLang="en-US" sz="2000" b="1" dirty="0">
                <a:solidFill>
                  <a:schemeClr val="hlink"/>
                </a:solidFill>
                <a:latin typeface="华文新魏" panose="02010800040101010101" pitchFamily="2" charset="-122"/>
                <a:ea typeface="华文新魏" panose="02010800040101010101" pitchFamily="2" charset="-122"/>
              </a:rPr>
              <a:t>不可改</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const volatile A z(8);	</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r>
              <a:rPr lang="en-US" altLang="zh-CN" sz="2000" b="1" dirty="0" err="1">
                <a:solidFill>
                  <a:schemeClr val="hlink"/>
                </a:solidFill>
                <a:latin typeface="华文新魏" panose="02010800040101010101" pitchFamily="2" charset="-122"/>
                <a:ea typeface="华文新魏" panose="02010800040101010101" pitchFamily="2" charset="-122"/>
              </a:rPr>
              <a:t>x、y、z</a:t>
            </a:r>
            <a:r>
              <a:rPr lang="zh-CN" altLang="en-US" sz="2000" b="1" dirty="0">
                <a:solidFill>
                  <a:schemeClr val="hlink"/>
                </a:solidFill>
                <a:latin typeface="华文新魏" panose="02010800040101010101" pitchFamily="2" charset="-122"/>
                <a:ea typeface="华文新魏" panose="02010800040101010101" pitchFamily="2" charset="-122"/>
              </a:rPr>
              <a:t>由开工函数构造、收工函数析构</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x.f</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普通对象</a:t>
            </a:r>
            <a:r>
              <a:rPr lang="en-US" altLang="zh-CN" sz="2000" b="1" dirty="0">
                <a:solidFill>
                  <a:schemeClr val="hlink"/>
                </a:solidFill>
                <a:latin typeface="华文新魏" panose="02010800040101010101" pitchFamily="2" charset="-122"/>
                <a:ea typeface="华文新魏" panose="02010800040101010101" pitchFamily="2" charset="-122"/>
              </a:rPr>
              <a:t>x</a:t>
            </a:r>
            <a:r>
              <a:rPr lang="zh-CN" altLang="en-US" sz="2000" b="1" dirty="0">
                <a:solidFill>
                  <a:schemeClr val="hlink"/>
                </a:solidFill>
                <a:latin typeface="华文新魏" panose="02010800040101010101" pitchFamily="2" charset="-122"/>
                <a:ea typeface="华文新魏" panose="02010800040101010101" pitchFamily="2" charset="-122"/>
              </a:rPr>
              <a:t>调用</a:t>
            </a:r>
            <a:r>
              <a:rPr lang="en-US" altLang="zh-CN" sz="2000" b="1" dirty="0">
                <a:solidFill>
                  <a:schemeClr val="hlink"/>
                </a:solidFill>
                <a:latin typeface="华文新魏" panose="02010800040101010101" pitchFamily="2" charset="-122"/>
                <a:ea typeface="华文新魏" panose="02010800040101010101" pitchFamily="2" charset="-122"/>
              </a:rPr>
              <a:t>int f( ): </a:t>
            </a:r>
            <a:r>
              <a:rPr lang="zh-CN" altLang="en-US" sz="2000" b="1" dirty="0">
                <a:solidFill>
                  <a:schemeClr val="hlink"/>
                </a:solidFill>
                <a:latin typeface="华文新魏" panose="02010800040101010101" pitchFamily="2" charset="-122"/>
                <a:ea typeface="华文新魏" panose="02010800040101010101" pitchFamily="2" charset="-122"/>
              </a:rPr>
              <a:t>指向的对象可修改</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y.f</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只读对象</a:t>
            </a:r>
            <a:r>
              <a:rPr lang="en-US" altLang="zh-CN" sz="2000" b="1" dirty="0">
                <a:solidFill>
                  <a:schemeClr val="hlink"/>
                </a:solidFill>
                <a:latin typeface="华文新魏" panose="02010800040101010101" pitchFamily="2" charset="-122"/>
                <a:ea typeface="华文新魏" panose="02010800040101010101" pitchFamily="2" charset="-122"/>
              </a:rPr>
              <a:t>y</a:t>
            </a:r>
            <a:r>
              <a:rPr lang="zh-CN" altLang="en-US" sz="2000" b="1" dirty="0">
                <a:solidFill>
                  <a:schemeClr val="hlink"/>
                </a:solidFill>
                <a:latin typeface="华文新魏" panose="02010800040101010101" pitchFamily="2" charset="-122"/>
                <a:ea typeface="华文新魏" panose="02010800040101010101" pitchFamily="2" charset="-122"/>
              </a:rPr>
              <a:t>调用</a:t>
            </a:r>
            <a:r>
              <a:rPr lang="en-US" altLang="zh-CN" sz="2000" b="1" dirty="0">
                <a:solidFill>
                  <a:schemeClr val="hlink"/>
                </a:solidFill>
                <a:latin typeface="华文新魏" panose="02010800040101010101" pitchFamily="2" charset="-122"/>
                <a:ea typeface="华文新魏" panose="02010800040101010101" pitchFamily="2" charset="-122"/>
              </a:rPr>
              <a:t>int f( )const:</a:t>
            </a:r>
            <a:r>
              <a:rPr lang="zh-CN" altLang="en-US" sz="2000" b="1" dirty="0">
                <a:solidFill>
                  <a:schemeClr val="hlink"/>
                </a:solidFill>
                <a:latin typeface="华文新魏" panose="02010800040101010101" pitchFamily="2" charset="-122"/>
                <a:ea typeface="华文新魏" panose="02010800040101010101" pitchFamily="2" charset="-122"/>
              </a:rPr>
              <a:t>指向的对象不可修改</a:t>
            </a:r>
            <a:endParaRPr lang="en-US" altLang="zh-CN"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z.f</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只读易变对象</a:t>
            </a:r>
            <a:r>
              <a:rPr lang="en-US" altLang="zh-CN" sz="2000" b="1" dirty="0">
                <a:solidFill>
                  <a:schemeClr val="hlink"/>
                </a:solidFill>
                <a:latin typeface="华文新魏" panose="02010800040101010101" pitchFamily="2" charset="-122"/>
                <a:ea typeface="华文新魏" panose="02010800040101010101" pitchFamily="2" charset="-122"/>
              </a:rPr>
              <a:t>z</a:t>
            </a:r>
            <a:r>
              <a:rPr lang="zh-CN" altLang="en-US" sz="2000" b="1" dirty="0">
                <a:solidFill>
                  <a:schemeClr val="hlink"/>
                </a:solidFill>
                <a:latin typeface="华文新魏" panose="02010800040101010101" pitchFamily="2" charset="-122"/>
                <a:ea typeface="华文新魏" panose="02010800040101010101" pitchFamily="2" charset="-122"/>
              </a:rPr>
              <a:t>调用</a:t>
            </a:r>
            <a:r>
              <a:rPr lang="en-US" altLang="zh-CN" sz="2000" b="1" dirty="0">
                <a:solidFill>
                  <a:schemeClr val="hlink"/>
                </a:solidFill>
                <a:latin typeface="华文新魏" panose="02010800040101010101" pitchFamily="2" charset="-122"/>
                <a:ea typeface="华文新魏" panose="02010800040101010101" pitchFamily="2" charset="-122"/>
              </a:rPr>
              <a:t>int f( )const volatile</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3161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1411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函数成员参数表后出现</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，常表示调用该函数成员的对象是挥发对象，这通常意味着存在并发执行的进程。</a:t>
            </a:r>
          </a:p>
          <a:p>
            <a:pPr lvl="1">
              <a:lnSpc>
                <a:spcPct val="90000"/>
              </a:lnSpc>
              <a:spcBef>
                <a:spcPts val="500"/>
              </a:spcBef>
              <a:defRPr/>
            </a:pPr>
            <a:r>
              <a:rPr lang="zh-CN" altLang="en-US"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函数成员参数表后出现</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时，不能修改调用对象的非静态数据成员，但如果该数据成员的存储类为</a:t>
            </a:r>
            <a:r>
              <a:rPr lang="en-US" altLang="zh-CN" sz="2400" b="1" dirty="0">
                <a:solidFill>
                  <a:srgbClr val="FF0000"/>
                </a:solidFill>
                <a:latin typeface="华文新魏" panose="02010800040101010101" pitchFamily="2" charset="-122"/>
                <a:ea typeface="华文新魏" panose="02010800040101010101" pitchFamily="2" charset="-122"/>
              </a:rPr>
              <a:t>mutable</a:t>
            </a:r>
            <a:r>
              <a:rPr lang="zh-CN" altLang="en-US" sz="2400" b="1" dirty="0">
                <a:solidFill>
                  <a:srgbClr val="FF0000"/>
                </a:solidFill>
                <a:latin typeface="华文新魏" panose="02010800040101010101" pitchFamily="2" charset="-122"/>
                <a:ea typeface="华文新魏" panose="02010800040101010101" pitchFamily="2" charset="-122"/>
              </a:rPr>
              <a:t>，则该数据成员就可以被修改。</a:t>
            </a:r>
          </a:p>
          <a:p>
            <a:pPr marL="685800" lvl="1" indent="-228600">
              <a:lnSpc>
                <a:spcPct val="90000"/>
              </a:lnSpc>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mutable</a:t>
            </a:r>
            <a:r>
              <a:rPr lang="zh-CN" altLang="en-US" sz="2400" b="1" dirty="0">
                <a:solidFill>
                  <a:srgbClr val="FF0000"/>
                </a:solidFill>
                <a:latin typeface="华文新魏" panose="02010800040101010101" pitchFamily="2" charset="-122"/>
                <a:ea typeface="华文新魏" panose="02010800040101010101" pitchFamily="2" charset="-122"/>
              </a:rPr>
              <a:t>说明数据成员为机动数据成员，该成员不能用</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solidFill>
                  <a:srgbClr val="FF0000"/>
                </a:solidFill>
                <a:latin typeface="华文新魏" panose="02010800040101010101" pitchFamily="2" charset="-122"/>
                <a:ea typeface="华文新魏" panose="02010800040101010101" pitchFamily="2" charset="-122"/>
              </a:rPr>
              <a:t>或</a:t>
            </a:r>
            <a:r>
              <a:rPr lang="en-US" altLang="zh-CN" sz="2400" b="1" dirty="0">
                <a:solidFill>
                  <a:srgbClr val="FF0000"/>
                </a:solidFill>
                <a:latin typeface="华文新魏" panose="02010800040101010101" pitchFamily="2" charset="-122"/>
                <a:ea typeface="华文新魏" panose="02010800040101010101" pitchFamily="2" charset="-122"/>
              </a:rPr>
              <a:t>static</a:t>
            </a:r>
            <a:r>
              <a:rPr lang="zh-CN" altLang="en-US" sz="2400" b="1" dirty="0">
                <a:solidFill>
                  <a:srgbClr val="FF0000"/>
                </a:solidFill>
                <a:latin typeface="华文新魏" panose="02010800040101010101" pitchFamily="2" charset="-122"/>
                <a:ea typeface="华文新魏" panose="02010800040101010101" pitchFamily="2" charset="-122"/>
              </a:rPr>
              <a:t>修饰。 </a:t>
            </a:r>
          </a:p>
        </p:txBody>
      </p:sp>
    </p:spTree>
    <p:extLst>
      <p:ext uri="{BB962C8B-B14F-4D97-AF65-F5344CB8AC3E}">
        <p14:creationId xmlns:p14="http://schemas.microsoft.com/office/powerpoint/2010/main" val="207932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27891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有址（左值）引用变量</a:t>
            </a:r>
            <a:r>
              <a:rPr lang="en-US" altLang="zh-CN" sz="2400" b="1" dirty="0">
                <a:latin typeface="华文新魏" panose="02010800040101010101" pitchFamily="2" charset="-122"/>
                <a:ea typeface="华文新魏" panose="02010800040101010101" pitchFamily="2" charset="-122"/>
              </a:rPr>
              <a:t>(&amp;)</a:t>
            </a:r>
            <a:r>
              <a:rPr lang="zh-CN" altLang="en-US" sz="2400" b="1" dirty="0">
                <a:solidFill>
                  <a:srgbClr val="FF0000"/>
                </a:solidFill>
                <a:latin typeface="华文新魏" panose="02010800040101010101" pitchFamily="2" charset="-122"/>
                <a:ea typeface="华文新魏" panose="02010800040101010101" pitchFamily="2" charset="-122"/>
              </a:rPr>
              <a:t>只是被引用对象的别名，被引用对象自己负责构造和析构</a:t>
            </a:r>
            <a:r>
              <a:rPr lang="zh-CN" altLang="en-US" sz="2400" b="1" dirty="0">
                <a:latin typeface="华文新魏" panose="02010800040101010101" pitchFamily="2" charset="-122"/>
                <a:ea typeface="华文新魏" panose="02010800040101010101" pitchFamily="2" charset="-122"/>
              </a:rPr>
              <a:t>，该引用变量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逻辑上不分配内存的实体</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不必构造和析构。</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无址（右值）引用变量</a:t>
            </a:r>
            <a:r>
              <a:rPr lang="en-US" altLang="zh-CN" sz="2400" b="1" dirty="0">
                <a:latin typeface="华文新魏" panose="02010800040101010101" pitchFamily="2" charset="-122"/>
                <a:ea typeface="华文新魏" panose="02010800040101010101" pitchFamily="2" charset="-122"/>
              </a:rPr>
              <a:t>(&amp;&amp;)</a:t>
            </a:r>
            <a:r>
              <a:rPr lang="zh-CN" altLang="en-US" sz="2400" b="1" dirty="0">
                <a:latin typeface="华文新魏" panose="02010800040101010101" pitchFamily="2" charset="-122"/>
                <a:ea typeface="华文新魏" panose="02010800040101010101" pitchFamily="2" charset="-122"/>
              </a:rPr>
              <a:t>常用来引用缓存中的常量对象，该引用变量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逻辑上不分配缓存的实体</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不必构造和析构。无址引用变量为左值，但若同时用</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定义则不能出现在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左边。</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类型的有址（左值）引用变量</a:t>
            </a:r>
            <a:r>
              <a:rPr lang="en-US" altLang="zh-CN" sz="2400" b="1" dirty="0">
                <a:latin typeface="华文新魏" panose="02010800040101010101" pitchFamily="2" charset="-122"/>
                <a:ea typeface="华文新魏" panose="02010800040101010101" pitchFamily="2" charset="-122"/>
              </a:rPr>
              <a:t>r</a:t>
            </a:r>
            <a:r>
              <a:rPr lang="zh-CN" altLang="en-US" sz="2400" b="1" dirty="0">
                <a:latin typeface="华文新魏" panose="02010800040101010101" pitchFamily="2" charset="-122"/>
                <a:ea typeface="华文新魏" panose="02010800040101010101" pitchFamily="2" charset="-122"/>
              </a:rPr>
              <a:t>引用了</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生成的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一定有址的）对象</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，则应使用</a:t>
            </a:r>
            <a:r>
              <a:rPr lang="en-US" altLang="zh-CN" sz="2400" b="1" dirty="0">
                <a:solidFill>
                  <a:srgbClr val="FF0000"/>
                </a:solidFill>
                <a:latin typeface="华文新魏" panose="02010800040101010101" pitchFamily="2" charset="-122"/>
                <a:ea typeface="华文新魏" panose="02010800040101010101" pitchFamily="2" charset="-122"/>
              </a:rPr>
              <a:t>delete &amp;r</a:t>
            </a:r>
            <a:r>
              <a:rPr lang="zh-CN" altLang="en-US" sz="2400" b="1" dirty="0">
                <a:latin typeface="华文新魏" panose="02010800040101010101" pitchFamily="2" charset="-122"/>
                <a:ea typeface="华文新魏" panose="02010800040101010101" pitchFamily="2" charset="-122"/>
              </a:rPr>
              <a:t>析构</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，同时释放其所占内存。</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引用变量必须在定义的同时初始化，函数的引用参数则在调用函数时初始化。非</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左值引用变量和参数必须用同类型的左值表达式初始化。</a:t>
            </a:r>
          </a:p>
        </p:txBody>
      </p:sp>
    </p:spTree>
    <p:extLst>
      <p:ext uri="{BB962C8B-B14F-4D97-AF65-F5344CB8AC3E}">
        <p14:creationId xmlns:p14="http://schemas.microsoft.com/office/powerpoint/2010/main" val="1874865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左值引用对象</a:t>
            </a:r>
          </a:p>
        </p:txBody>
      </p:sp>
      <p:sp>
        <p:nvSpPr>
          <p:cNvPr id="4" name="TextBox 5">
            <a:extLst>
              <a:ext uri="{FF2B5EF4-FFF2-40B4-BE49-F238E27FC236}">
                <a16:creationId xmlns:a16="http://schemas.microsoft.com/office/drawing/2014/main" id="{4D463786-533F-4E71-88D3-9C7BA7F90953}"/>
              </a:ext>
            </a:extLst>
          </p:cNvPr>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000" b="1" dirty="0">
                <a:latin typeface="华文新魏" panose="02010800040101010101" pitchFamily="2" charset="-122"/>
                <a:ea typeface="华文新魏" panose="02010800040101010101" pitchFamily="2" charset="-122"/>
              </a:rPr>
              <a:t>class A{</a:t>
            </a:r>
          </a:p>
          <a:p>
            <a:pPr>
              <a:lnSpc>
                <a:spcPct val="110000"/>
              </a:lnSpc>
            </a:pPr>
            <a:r>
              <a:rPr lang="en-US" altLang="zh-CN" sz="2000" b="1" dirty="0">
                <a:latin typeface="华文新魏" panose="02010800040101010101" pitchFamily="2" charset="-122"/>
                <a:ea typeface="华文新魏" panose="02010800040101010101" pitchFamily="2" charset="-122"/>
              </a:rPr>
              <a:t>	int i;</a:t>
            </a:r>
          </a:p>
          <a:p>
            <a:pPr>
              <a:lnSpc>
                <a:spcPct val="110000"/>
              </a:lnSpc>
            </a:pPr>
            <a:r>
              <a:rPr lang="en-US" altLang="zh-CN" sz="2000" b="1" dirty="0">
                <a:latin typeface="华文新魏" panose="02010800040101010101" pitchFamily="2" charset="-122"/>
                <a:ea typeface="华文新魏" panose="02010800040101010101" pitchFamily="2" charset="-122"/>
              </a:rPr>
              <a:t>public:</a:t>
            </a:r>
          </a:p>
          <a:p>
            <a:pPr>
              <a:lnSpc>
                <a:spcPct val="110000"/>
              </a:lnSpc>
            </a:pPr>
            <a:r>
              <a:rPr lang="en-US" altLang="zh-CN" sz="2000" b="1" dirty="0">
                <a:latin typeface="华文新魏" panose="02010800040101010101" pitchFamily="2" charset="-122"/>
                <a:ea typeface="华文新魏" panose="02010800040101010101" pitchFamily="2" charset="-122"/>
              </a:rPr>
              <a:t>	A(int i){ A::i= 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&lt;&lt;"A:i = "&lt;&lt;i&lt;&lt;"\n";}</a:t>
            </a:r>
          </a:p>
          <a:p>
            <a:pPr>
              <a:lnSpc>
                <a:spcPct val="110000"/>
              </a:lnSpc>
            </a:pPr>
            <a:r>
              <a:rPr lang="en-US" altLang="zh-CN" sz="2000" b="1" dirty="0">
                <a:latin typeface="华文新魏" panose="02010800040101010101" pitchFamily="2" charset="-122"/>
                <a:ea typeface="华文新魏" panose="02010800040101010101" pitchFamily="2" charset="-122"/>
              </a:rPr>
              <a:t>	~A(){if(i)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t>
            </a:r>
            <a:r>
              <a:rPr lang="en-US" altLang="zh-CN" sz="2000" b="1" dirty="0" err="1">
                <a:latin typeface="华文新魏" panose="02010800040101010101" pitchFamily="2" charset="-122"/>
                <a:ea typeface="华文新魏" panose="02010800040101010101" pitchFamily="2" charset="-122"/>
              </a:rPr>
              <a:t>A:i</a:t>
            </a:r>
            <a:r>
              <a:rPr lang="en-US" altLang="zh-CN" sz="2000" b="1" dirty="0">
                <a:latin typeface="华文新魏" panose="02010800040101010101" pitchFamily="2" charset="-122"/>
                <a:ea typeface="华文新魏" panose="02010800040101010101" pitchFamily="2" charset="-122"/>
              </a:rPr>
              <a:t> = "&lt;&lt;i&lt;&lt;"\</a:t>
            </a:r>
            <a:r>
              <a:rPr lang="en-US" altLang="zh-CN" sz="2000" b="1" dirty="0" err="1">
                <a:latin typeface="华文新魏" panose="02010800040101010101" pitchFamily="2" charset="-122"/>
                <a:ea typeface="华文新魏" panose="02010800040101010101" pitchFamily="2" charset="-122"/>
              </a:rPr>
              <a:t>n";i</a:t>
            </a:r>
            <a:r>
              <a:rPr lang="en-US" altLang="zh-CN" sz="2000" b="1" dirty="0">
                <a:latin typeface="华文新魏" panose="02010800040101010101" pitchFamily="2" charset="-122"/>
                <a:ea typeface="华文新魏" panose="02010800040101010101" pitchFamily="2" charset="-122"/>
              </a:rPr>
              <a:t>=0;}</a:t>
            </a:r>
          </a:p>
          <a:p>
            <a:pPr>
              <a:lnSpc>
                <a:spcPct val="110000"/>
              </a:lnSpc>
            </a:pP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void g(A </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a:latin typeface="华文新魏" panose="02010800040101010101" pitchFamily="2" charset="-122"/>
                <a:ea typeface="华文新魏" panose="02010800040101010101" pitchFamily="2" charset="-122"/>
              </a:rPr>
              <a:t>a){</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&lt;&lt;"g is running\n";}</a:t>
            </a:r>
          </a:p>
          <a:p>
            <a:pPr>
              <a:lnSpc>
                <a:spcPct val="110000"/>
              </a:lnSpc>
            </a:pPr>
            <a:r>
              <a:rPr lang="en-US" altLang="zh-CN" sz="2000" b="1" dirty="0">
                <a:latin typeface="华文新魏" panose="02010800040101010101" pitchFamily="2" charset="-122"/>
                <a:ea typeface="华文新魏" panose="02010800040101010101" pitchFamily="2" charset="-122"/>
              </a:rPr>
              <a:t>void main(int </a:t>
            </a:r>
            <a:r>
              <a:rPr lang="en-US" altLang="zh-CN" sz="2000" b="1" dirty="0" err="1">
                <a:latin typeface="华文新魏" panose="02010800040101010101" pitchFamily="2" charset="-122"/>
                <a:ea typeface="华文新魏" panose="02010800040101010101" pitchFamily="2" charset="-122"/>
              </a:rPr>
              <a:t>argc</a:t>
            </a: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argv</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	A a(1),b(2);</a:t>
            </a:r>
          </a:p>
          <a:p>
            <a:pPr>
              <a:lnSpc>
                <a:spcPct val="110000"/>
              </a:lnSpc>
            </a:pPr>
            <a:r>
              <a:rPr lang="en-US" altLang="zh-CN" sz="2000" b="1" dirty="0">
                <a:latin typeface="华文新魏" panose="02010800040101010101" pitchFamily="2" charset="-122"/>
                <a:ea typeface="华文新魏" panose="02010800040101010101" pitchFamily="2" charset="-122"/>
              </a:rPr>
              <a:t>	A &amp;p = a;  //p</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A &amp;q = *new A(3); </a:t>
            </a:r>
          </a:p>
          <a:p>
            <a:pPr>
              <a:lnSpc>
                <a:spcPct val="110000"/>
              </a:lnSpc>
            </a:pPr>
            <a:r>
              <a:rPr lang="en-US" altLang="zh-CN" sz="2000" b="1" dirty="0">
                <a:latin typeface="华文新魏" panose="02010800040101010101" pitchFamily="2" charset="-122"/>
                <a:ea typeface="华文新魏" panose="02010800040101010101" pitchFamily="2" charset="-122"/>
              </a:rPr>
              <a:t>	A &amp;r = p; </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//r</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&lt;&lt;"call g(b)\n";</a:t>
            </a:r>
          </a:p>
          <a:p>
            <a:pPr>
              <a:lnSpc>
                <a:spcPct val="110000"/>
              </a:lnSpc>
            </a:pPr>
            <a:r>
              <a:rPr lang="en-US" altLang="zh-CN" sz="2000" b="1" dirty="0">
                <a:latin typeface="华文新魏" panose="02010800040101010101" pitchFamily="2" charset="-122"/>
                <a:ea typeface="华文新魏" panose="02010800040101010101" pitchFamily="2" charset="-122"/>
              </a:rPr>
              <a:t>	g(b); // </a:t>
            </a:r>
            <a:r>
              <a:rPr lang="zh-CN" altLang="en-US" sz="2000" b="1" dirty="0">
                <a:latin typeface="华文新魏" panose="02010800040101010101" pitchFamily="2" charset="-122"/>
                <a:ea typeface="华文新魏" panose="02010800040101010101" pitchFamily="2" charset="-122"/>
              </a:rPr>
              <a:t>实参传递给形参，</a:t>
            </a:r>
            <a:r>
              <a:rPr lang="en-US" altLang="zh-CN" sz="2000" b="1" dirty="0">
                <a:latin typeface="华文新魏" panose="02010800040101010101" pitchFamily="2" charset="-122"/>
                <a:ea typeface="华文新魏" panose="02010800040101010101" pitchFamily="2" charset="-122"/>
              </a:rPr>
              <a:t>A &amp;a  = b; </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&lt;&lt;"main return\n";</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delete &amp;q;  //</a:t>
            </a:r>
            <a:r>
              <a:rPr lang="zh-CN" altLang="en-US" sz="2000" b="1" dirty="0">
                <a:solidFill>
                  <a:srgbClr val="FF0000"/>
                </a:solidFill>
                <a:latin typeface="华文新魏" panose="02010800040101010101" pitchFamily="2" charset="-122"/>
                <a:ea typeface="华文新魏" panose="02010800040101010101" pitchFamily="2" charset="-122"/>
              </a:rPr>
              <a:t>必须</a:t>
            </a:r>
            <a:r>
              <a:rPr lang="en-US" altLang="zh-CN" sz="2000" b="1" dirty="0">
                <a:solidFill>
                  <a:srgbClr val="FF0000"/>
                </a:solidFill>
                <a:latin typeface="华文新魏" panose="02010800040101010101" pitchFamily="2" charset="-122"/>
                <a:ea typeface="华文新魏" panose="02010800040101010101" pitchFamily="2" charset="-122"/>
              </a:rPr>
              <a:t>delete</a:t>
            </a:r>
          </a:p>
          <a:p>
            <a:pPr>
              <a:lnSpc>
                <a:spcPct val="110000"/>
              </a:lnSpc>
            </a:pPr>
            <a:r>
              <a:rPr lang="en-US" altLang="zh-CN" sz="2000" b="1" dirty="0">
                <a:latin typeface="华文新魏" panose="02010800040101010101" pitchFamily="2" charset="-122"/>
                <a:ea typeface="华文新魏" panose="02010800040101010101" pitchFamily="2" charset="-122"/>
              </a:rPr>
              <a:t>}</a:t>
            </a:r>
          </a:p>
        </p:txBody>
      </p:sp>
      <p:sp>
        <p:nvSpPr>
          <p:cNvPr id="6" name="Text Box 5">
            <a:extLst>
              <a:ext uri="{FF2B5EF4-FFF2-40B4-BE49-F238E27FC236}">
                <a16:creationId xmlns:a16="http://schemas.microsoft.com/office/drawing/2014/main" id="{62EEC671-CE9B-4DBE-BE31-50BCE9816348}"/>
              </a:ext>
            </a:extLst>
          </p:cNvPr>
          <p:cNvSpPr txBox="1">
            <a:spLocks noChangeArrowheads="1"/>
          </p:cNvSpPr>
          <p:nvPr/>
        </p:nvSpPr>
        <p:spPr bwMode="auto">
          <a:xfrm>
            <a:off x="8472488" y="1052514"/>
            <a:ext cx="1354858" cy="2862322"/>
          </a:xfrm>
          <a:prstGeom prst="rect">
            <a:avLst/>
          </a:prstGeom>
          <a:noFill/>
          <a:ln w="12700">
            <a:noFill/>
            <a:miter lim="800000"/>
            <a:headEnd/>
            <a:tailEnd/>
          </a:ln>
        </p:spPr>
        <p:txBody>
          <a:bodyPr wrap="none">
            <a:spAutoFit/>
          </a:bodyPr>
          <a:lstStyle/>
          <a:p>
            <a:r>
              <a:rPr lang="zh-CN" altLang="en-US" dirty="0">
                <a:latin typeface="华文新魏" panose="02010800040101010101" pitchFamily="2" charset="-122"/>
                <a:ea typeface="华文新魏" panose="02010800040101010101" pitchFamily="2" charset="-122"/>
              </a:rPr>
              <a:t>输出：</a:t>
            </a:r>
          </a:p>
          <a:p>
            <a:r>
              <a:rPr lang="en-US" altLang="zh-CN" dirty="0">
                <a:latin typeface="华文新魏" panose="02010800040101010101" pitchFamily="2" charset="-122"/>
                <a:ea typeface="华文新魏" panose="02010800040101010101" pitchFamily="2" charset="-122"/>
              </a:rPr>
              <a:t>A:i=1</a:t>
            </a:r>
          </a:p>
          <a:p>
            <a:r>
              <a:rPr lang="en-US" altLang="zh-CN" dirty="0">
                <a:latin typeface="华文新魏" panose="02010800040101010101" pitchFamily="2" charset="-122"/>
                <a:ea typeface="华文新魏" panose="02010800040101010101" pitchFamily="2" charset="-122"/>
              </a:rPr>
              <a:t>A:i=2</a:t>
            </a:r>
          </a:p>
          <a:p>
            <a:r>
              <a:rPr lang="en-US" altLang="zh-CN" dirty="0">
                <a:latin typeface="华文新魏" panose="02010800040101010101" pitchFamily="2" charset="-122"/>
                <a:ea typeface="华文新魏" panose="02010800040101010101" pitchFamily="2" charset="-122"/>
              </a:rPr>
              <a:t>A:i=3</a:t>
            </a:r>
          </a:p>
          <a:p>
            <a:r>
              <a:rPr lang="en-US" altLang="zh-CN" dirty="0">
                <a:latin typeface="华文新魏" panose="02010800040101010101" pitchFamily="2" charset="-122"/>
                <a:ea typeface="华文新魏" panose="02010800040101010101" pitchFamily="2" charset="-122"/>
              </a:rPr>
              <a:t>call g(b)</a:t>
            </a:r>
          </a:p>
          <a:p>
            <a:r>
              <a:rPr lang="en-US" altLang="zh-CN" dirty="0">
                <a:latin typeface="华文新魏" panose="02010800040101010101" pitchFamily="2" charset="-122"/>
                <a:ea typeface="华文新魏" panose="02010800040101010101" pitchFamily="2" charset="-122"/>
              </a:rPr>
              <a:t>g is running</a:t>
            </a:r>
          </a:p>
          <a:p>
            <a:r>
              <a:rPr lang="en-US" altLang="zh-CN" dirty="0">
                <a:latin typeface="华文新魏" panose="02010800040101010101" pitchFamily="2" charset="-122"/>
                <a:ea typeface="华文新魏" panose="02010800040101010101" pitchFamily="2" charset="-122"/>
              </a:rPr>
              <a:t>main return</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=3</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=2</a:t>
            </a: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=1</a:t>
            </a:r>
          </a:p>
        </p:txBody>
      </p:sp>
    </p:spTree>
    <p:extLst>
      <p:ext uri="{BB962C8B-B14F-4D97-AF65-F5344CB8AC3E}">
        <p14:creationId xmlns:p14="http://schemas.microsoft.com/office/powerpoint/2010/main" val="161967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1148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仅用于说明实例数据成员为机动成员，不能用于静态数据成员的。</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所谓机动是指在整个对象为只读状态时，其每个成员理论上都是不可写的，但若某个成员是</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成员，则该成员在此状态是可写的。</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例如，产品对象的信息在查询时应处于只读状态，但是其成员“查询次数”应在此状态可写，故可以定义为“机动”成员。</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保留字</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还可用于定义</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表达式的参数列表是否允许在</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的表达式内修改捕获的外部的参数列表的值。</a:t>
            </a:r>
          </a:p>
        </p:txBody>
      </p:sp>
    </p:spTree>
    <p:extLst>
      <p:ext uri="{BB962C8B-B14F-4D97-AF65-F5344CB8AC3E}">
        <p14:creationId xmlns:p14="http://schemas.microsoft.com/office/powerpoint/2010/main" val="2026054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7" name="文本框 6">
            <a:extLst>
              <a:ext uri="{FF2B5EF4-FFF2-40B4-BE49-F238E27FC236}">
                <a16:creationId xmlns:a16="http://schemas.microsoft.com/office/drawing/2014/main" id="{6679A78B-25B7-4DB8-9A4A-2898C8D0B322}"/>
              </a:ext>
            </a:extLst>
          </p:cNvPr>
          <p:cNvSpPr txBox="1"/>
          <p:nvPr/>
        </p:nvSpPr>
        <p:spPr>
          <a:xfrm>
            <a:off x="601910" y="2403080"/>
            <a:ext cx="10035330" cy="4247317"/>
          </a:xfrm>
          <a:prstGeom prst="rect">
            <a:avLst/>
          </a:prstGeom>
          <a:noFill/>
        </p:spPr>
        <p:txBody>
          <a:bodyPr wrap="square">
            <a:spAutoFit/>
          </a:bodyPr>
          <a:lstStyle/>
          <a:p>
            <a:pPr indent="269875" algn="just"/>
            <a:r>
              <a:rPr lang="en-US" altLang="zh-CN" sz="1800" kern="100" dirty="0">
                <a:effectLst/>
                <a:latin typeface="华文新魏" panose="02010800040101010101" pitchFamily="2" charset="-122"/>
                <a:ea typeface="华文新魏" panose="02010800040101010101" pitchFamily="2" charset="-122"/>
              </a:rPr>
              <a:t>class PRODUCT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char* name;			//</a:t>
            </a:r>
            <a:r>
              <a:rPr lang="zh-CN" altLang="zh-CN" sz="1800" kern="100" dirty="0">
                <a:effectLst/>
                <a:latin typeface="华文新魏" panose="02010800040101010101" pitchFamily="2" charset="-122"/>
                <a:ea typeface="华文新魏" panose="02010800040101010101" pitchFamily="2" charset="-122"/>
              </a:rPr>
              <a:t>产品名称</a:t>
            </a:r>
          </a:p>
          <a:p>
            <a:pPr indent="269875" algn="just"/>
            <a:r>
              <a:rPr lang="en-US" altLang="zh-CN" sz="1800" kern="100" dirty="0">
                <a:effectLst/>
                <a:latin typeface="华文新魏" panose="02010800040101010101" pitchFamily="2" charset="-122"/>
                <a:ea typeface="华文新魏" panose="02010800040101010101" pitchFamily="2" charset="-122"/>
              </a:rPr>
              <a:t>    int  price;			//</a:t>
            </a:r>
            <a:r>
              <a:rPr lang="zh-CN" altLang="zh-CN" sz="1800" kern="100" dirty="0">
                <a:effectLst/>
                <a:latin typeface="华文新魏" panose="02010800040101010101" pitchFamily="2" charset="-122"/>
                <a:ea typeface="华文新魏" panose="02010800040101010101" pitchFamily="2" charset="-122"/>
              </a:rPr>
              <a:t>产品价格</a:t>
            </a:r>
          </a:p>
          <a:p>
            <a:pPr indent="269875" algn="just"/>
            <a:r>
              <a:rPr lang="en-US" altLang="zh-CN" sz="1800" kern="100" dirty="0">
                <a:effectLst/>
                <a:latin typeface="华文新魏" panose="02010800040101010101" pitchFamily="2" charset="-122"/>
                <a:ea typeface="华文新魏" panose="02010800040101010101" pitchFamily="2" charset="-122"/>
              </a:rPr>
              <a:t>    int  quantity;			//</a:t>
            </a:r>
            <a:r>
              <a:rPr lang="zh-CN" altLang="zh-CN" sz="1800" kern="100" dirty="0">
                <a:effectLst/>
                <a:latin typeface="华文新魏" panose="02010800040101010101" pitchFamily="2" charset="-122"/>
                <a:ea typeface="华文新魏" panose="02010800040101010101" pitchFamily="2" charset="-122"/>
              </a:rPr>
              <a:t>产品数量</a:t>
            </a:r>
          </a:p>
          <a:p>
            <a:pPr indent="269875" algn="just"/>
            <a:r>
              <a:rPr lang="en-US" altLang="zh-CN" sz="1800" kern="100" dirty="0">
                <a:effectLst/>
                <a:latin typeface="华文新魏" panose="02010800040101010101" pitchFamily="2" charset="-122"/>
                <a:ea typeface="华文新魏" panose="02010800040101010101" pitchFamily="2" charset="-122"/>
              </a:rPr>
              <a:t>    </a:t>
            </a:r>
            <a:r>
              <a:rPr lang="en-US" altLang="zh-CN" sz="1800" kern="100" dirty="0">
                <a:solidFill>
                  <a:srgbClr val="FF0000"/>
                </a:solidFill>
                <a:effectLst/>
                <a:latin typeface="华文新魏" panose="02010800040101010101" pitchFamily="2" charset="-122"/>
                <a:ea typeface="华文新魏" panose="02010800040101010101" pitchFamily="2" charset="-122"/>
              </a:rPr>
              <a:t>mutable int count;		//</a:t>
            </a:r>
            <a:r>
              <a:rPr lang="zh-CN" altLang="zh-CN" sz="1800" kern="100" dirty="0">
                <a:solidFill>
                  <a:srgbClr val="FF0000"/>
                </a:solidFill>
                <a:effectLst/>
                <a:latin typeface="华文新魏" panose="02010800040101010101" pitchFamily="2" charset="-122"/>
                <a:ea typeface="华文新魏" panose="02010800040101010101" pitchFamily="2" charset="-122"/>
              </a:rPr>
              <a:t>产品查询次数</a:t>
            </a:r>
          </a:p>
          <a:p>
            <a:pPr indent="269875" algn="just"/>
            <a:r>
              <a:rPr lang="en-US" altLang="zh-CN" sz="1800" kern="100" dirty="0">
                <a:effectLst/>
                <a:latin typeface="华文新魏" panose="02010800040101010101" pitchFamily="2" charset="-122"/>
                <a:ea typeface="华文新魏" panose="02010800040101010101" pitchFamily="2" charset="-122"/>
              </a:rPr>
              <a:t>public:</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PRODUCT(const char* n, int m, int p);</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buy(int money);</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void get(int&amp; p, int&amp; q)</a:t>
            </a:r>
            <a:r>
              <a:rPr lang="en-US" altLang="zh-CN" sz="1800" kern="100" dirty="0">
                <a:solidFill>
                  <a:srgbClr val="FF0000"/>
                </a:solidFill>
                <a:effectLst/>
                <a:latin typeface="华文新魏" panose="02010800040101010101" pitchFamily="2" charset="-122"/>
                <a:ea typeface="华文新魏" panose="02010800040101010101" pitchFamily="2" charset="-122"/>
              </a:rPr>
              <a:t>const</a:t>
            </a:r>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~PRODUCT(void);</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p>
          <a:p>
            <a:pPr indent="269875" algn="just"/>
            <a:r>
              <a:rPr lang="en-US" altLang="zh-CN" kern="100" dirty="0">
                <a:latin typeface="华文新魏" panose="02010800040101010101" pitchFamily="2" charset="-122"/>
                <a:ea typeface="华文新魏" panose="02010800040101010101" pitchFamily="2" charset="-122"/>
              </a:rPr>
              <a:t>void PRODUCT::get(int &amp;p, int &amp;q)</a:t>
            </a:r>
            <a:r>
              <a:rPr lang="en-US" altLang="zh-CN" kern="100" dirty="0">
                <a:solidFill>
                  <a:srgbClr val="FF0000"/>
                </a:solidFill>
                <a:latin typeface="华文新魏" panose="02010800040101010101" pitchFamily="2" charset="-122"/>
                <a:ea typeface="华文新魏" panose="02010800040101010101" pitchFamily="2" charset="-122"/>
              </a:rPr>
              <a:t>const</a:t>
            </a:r>
            <a:r>
              <a:rPr lang="en-US" altLang="zh-CN" kern="100" dirty="0">
                <a:latin typeface="华文新魏" panose="02010800040101010101" pitchFamily="2" charset="-122"/>
                <a:ea typeface="华文新魏" panose="02010800040101010101" pitchFamily="2" charset="-122"/>
              </a:rPr>
              <a:t>{//const  PRODUCT *const this</a:t>
            </a:r>
          </a:p>
          <a:p>
            <a:pPr indent="269875" algn="just"/>
            <a:r>
              <a:rPr lang="en-US" altLang="zh-CN" kern="100" dirty="0">
                <a:latin typeface="华文新魏" panose="02010800040101010101" pitchFamily="2" charset="-122"/>
                <a:ea typeface="华文新魏" panose="02010800040101010101" pitchFamily="2" charset="-122"/>
              </a:rPr>
              <a:t>    p=price;       q=quantity; //</a:t>
            </a:r>
            <a:r>
              <a:rPr lang="zh-CN" altLang="en-US" kern="100" dirty="0">
                <a:latin typeface="华文新魏" panose="02010800040101010101" pitchFamily="2" charset="-122"/>
                <a:ea typeface="华文新魏" panose="02010800040101010101" pitchFamily="2" charset="-122"/>
              </a:rPr>
              <a:t>当前对象为</a:t>
            </a:r>
            <a:r>
              <a:rPr lang="en-US" altLang="zh-CN" kern="100" dirty="0">
                <a:solidFill>
                  <a:srgbClr val="FF0000"/>
                </a:solidFill>
                <a:latin typeface="华文新魏" panose="02010800040101010101" pitchFamily="2" charset="-122"/>
                <a:ea typeface="华文新魏" panose="02010800040101010101" pitchFamily="2" charset="-122"/>
              </a:rPr>
              <a:t>const</a:t>
            </a:r>
            <a:r>
              <a:rPr lang="zh-CN" altLang="en-US" kern="100" dirty="0">
                <a:latin typeface="华文新魏" panose="02010800040101010101" pitchFamily="2" charset="-122"/>
                <a:ea typeface="华文新魏" panose="02010800040101010101" pitchFamily="2" charset="-122"/>
              </a:rPr>
              <a:t>对象，故其成员不能被修改</a:t>
            </a:r>
          </a:p>
          <a:p>
            <a:pPr indent="269875" algn="just"/>
            <a:r>
              <a:rPr lang="zh-CN" altLang="en-US" kern="100" dirty="0">
                <a:latin typeface="华文新魏" panose="02010800040101010101" pitchFamily="2" charset="-122"/>
                <a:ea typeface="华文新魏" panose="02010800040101010101" pitchFamily="2" charset="-122"/>
              </a:rPr>
              <a:t>    </a:t>
            </a:r>
            <a:r>
              <a:rPr lang="en-US" altLang="zh-CN" kern="100" dirty="0">
                <a:solidFill>
                  <a:srgbClr val="FF0000"/>
                </a:solidFill>
                <a:latin typeface="华文新魏" panose="02010800040101010101" pitchFamily="2" charset="-122"/>
                <a:ea typeface="华文新魏" panose="02010800040101010101" pitchFamily="2" charset="-122"/>
              </a:rPr>
              <a:t>count++;    		//</a:t>
            </a:r>
            <a:r>
              <a:rPr lang="zh-CN" altLang="en-US" kern="100" dirty="0">
                <a:solidFill>
                  <a:srgbClr val="FF0000"/>
                </a:solidFill>
                <a:latin typeface="华文新魏" panose="02010800040101010101" pitchFamily="2" charset="-122"/>
                <a:ea typeface="华文新魏" panose="02010800040101010101" pitchFamily="2" charset="-122"/>
              </a:rPr>
              <a:t>但</a:t>
            </a:r>
            <a:r>
              <a:rPr lang="en-US" altLang="zh-CN" kern="100" dirty="0">
                <a:solidFill>
                  <a:srgbClr val="FF0000"/>
                </a:solidFill>
                <a:latin typeface="华文新魏" panose="02010800040101010101" pitchFamily="2" charset="-122"/>
                <a:ea typeface="华文新魏" panose="02010800040101010101" pitchFamily="2" charset="-122"/>
              </a:rPr>
              <a:t>count</a:t>
            </a:r>
            <a:r>
              <a:rPr lang="zh-CN" altLang="en-US" kern="100" dirty="0">
                <a:solidFill>
                  <a:srgbClr val="FF0000"/>
                </a:solidFill>
                <a:latin typeface="华文新魏" panose="02010800040101010101" pitchFamily="2" charset="-122"/>
                <a:ea typeface="华文新魏" panose="02010800040101010101" pitchFamily="2" charset="-122"/>
              </a:rPr>
              <a:t>为</a:t>
            </a:r>
            <a:r>
              <a:rPr lang="en-US" altLang="zh-CN" kern="100" dirty="0">
                <a:solidFill>
                  <a:srgbClr val="FF0000"/>
                </a:solidFill>
                <a:latin typeface="华文新魏" panose="02010800040101010101" pitchFamily="2" charset="-122"/>
                <a:ea typeface="华文新魏" panose="02010800040101010101" pitchFamily="2" charset="-122"/>
              </a:rPr>
              <a:t>mutable</a:t>
            </a:r>
            <a:r>
              <a:rPr lang="zh-CN" altLang="en-US" kern="100" dirty="0">
                <a:solidFill>
                  <a:srgbClr val="FF0000"/>
                </a:solidFill>
                <a:latin typeface="华文新魏" panose="02010800040101010101" pitchFamily="2" charset="-122"/>
                <a:ea typeface="华文新魏" panose="02010800040101010101" pitchFamily="2" charset="-122"/>
              </a:rPr>
              <a:t>成员，可以修改</a:t>
            </a:r>
          </a:p>
          <a:p>
            <a:pPr indent="269875" algn="just"/>
            <a:r>
              <a:rPr lang="en-US" altLang="zh-CN" kern="1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19295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76463" y="1435007"/>
            <a:ext cx="10515600" cy="4351338"/>
          </a:xfrm>
        </p:spPr>
        <p:txBody>
          <a:bodyPr/>
          <a:lstStyle/>
          <a:p>
            <a:pPr>
              <a:buFont typeface="Wingdings" panose="05000000000000000000" pitchFamily="2" charset="2"/>
              <a:buChar char="u"/>
            </a:pPr>
            <a:r>
              <a:rPr lang="en-US" altLang="zh-CN" dirty="0"/>
              <a:t>5.1  </a:t>
            </a:r>
            <a:r>
              <a:rPr lang="zh-CN" altLang="en-US" dirty="0"/>
              <a:t>实例成员指针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164929" y="1907716"/>
            <a:ext cx="11615739" cy="481772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成员指针：指向类的成员（普通和静态成员）的指针，分为</a:t>
            </a:r>
            <a:r>
              <a:rPr lang="zh-CN" altLang="en-US" sz="2400" b="1" dirty="0">
                <a:solidFill>
                  <a:srgbClr val="FF0000"/>
                </a:solidFill>
                <a:latin typeface="华文新魏" panose="02010800040101010101" pitchFamily="2" charset="-122"/>
                <a:ea typeface="华文新魏" panose="02010800040101010101" pitchFamily="2" charset="-122"/>
              </a:rPr>
              <a:t>实例成员指针</a:t>
            </a:r>
            <a:r>
              <a:rPr lang="zh-CN" altLang="en-US" sz="2400" b="1" dirty="0">
                <a:latin typeface="华文新魏" panose="02010800040101010101" pitchFamily="2" charset="-122"/>
                <a:ea typeface="华文新魏" panose="02010800040101010101" pitchFamily="2" charset="-122"/>
              </a:rPr>
              <a:t>和</a:t>
            </a:r>
            <a:r>
              <a:rPr lang="zh-CN" altLang="en-US" sz="2400" b="1" dirty="0">
                <a:solidFill>
                  <a:srgbClr val="FF0000"/>
                </a:solidFill>
                <a:latin typeface="华文新魏" panose="02010800040101010101" pitchFamily="2" charset="-122"/>
                <a:ea typeface="华文新魏" panose="02010800040101010101" pitchFamily="2" charset="-122"/>
              </a:rPr>
              <a:t>静态成员指针</a:t>
            </a:r>
            <a:r>
              <a:rPr lang="zh-CN" altLang="en-US" sz="2400" b="1" dirty="0">
                <a:latin typeface="华文新魏" panose="02010800040101010101" pitchFamily="2" charset="-122"/>
                <a:ea typeface="华文新魏" panose="02010800040101010101" pitchFamily="2" charset="-122"/>
              </a:rPr>
              <a:t>。变量、数据成员、函数参数和返回类型都可定义为成员指针类型</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即普通指针能用的地方成员指针都能用</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solidFill>
                  <a:srgbClr val="FF0000"/>
                </a:solidFill>
                <a:latin typeface="华文新魏" panose="02010800040101010101" pitchFamily="2" charset="-122"/>
                <a:ea typeface="华文新魏" panose="02010800040101010101" pitchFamily="2" charset="-122"/>
              </a:rPr>
              <a:t>实例成员指针声明：</a:t>
            </a:r>
            <a:endParaRPr lang="en-US" altLang="zh-CN" sz="2000" b="1" dirty="0">
              <a:solidFill>
                <a:srgbClr val="FF0000"/>
              </a:solidFill>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int  </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类的成员指针，指向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a:t>
            </a:r>
            <a:r>
              <a:rPr lang="en-US" altLang="zh-CN" sz="2000" b="1" dirty="0">
                <a:latin typeface="华文新魏" panose="02010800040101010101" pitchFamily="2" charset="-122"/>
                <a:ea typeface="华文新魏" panose="02010800040101010101" pitchFamily="2" charset="-122"/>
              </a:rPr>
              <a:t>int</a:t>
            </a:r>
            <a:r>
              <a:rPr lang="zh-CN" altLang="en-US" sz="2000" b="1" dirty="0">
                <a:latin typeface="华文新魏" panose="02010800040101010101" pitchFamily="2" charset="-122"/>
                <a:ea typeface="华文新魏" panose="02010800040101010101" pitchFamily="2" charset="-122"/>
              </a:rPr>
              <a:t>类型</a:t>
            </a:r>
            <a:r>
              <a:rPr lang="zh-CN" altLang="en-US" sz="2000" b="1" dirty="0">
                <a:solidFill>
                  <a:srgbClr val="FF0000"/>
                </a:solidFill>
                <a:latin typeface="华文新魏" panose="02010800040101010101" pitchFamily="2" charset="-122"/>
                <a:ea typeface="华文新魏" panose="02010800040101010101" pitchFamily="2" charset="-122"/>
              </a:rPr>
              <a:t>实例</a:t>
            </a:r>
            <a:r>
              <a:rPr lang="zh-CN" altLang="en-US" sz="2000" b="1" dirty="0">
                <a:latin typeface="华文新魏" panose="02010800040101010101" pitchFamily="2" charset="-122"/>
                <a:ea typeface="华文新魏" panose="02010800040101010101" pitchFamily="2" charset="-122"/>
              </a:rPr>
              <a:t>数据成员</a:t>
            </a:r>
            <a:endParaRPr lang="en-US" altLang="zh-CN" sz="20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实例成员指针使用：</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struct A{  </a:t>
            </a:r>
          </a:p>
          <a:p>
            <a:pPr>
              <a:spcBef>
                <a:spcPct val="50000"/>
              </a:spcBef>
            </a:pPr>
            <a:r>
              <a:rPr lang="en-US" altLang="zh-CN" sz="2000" b="1" dirty="0">
                <a:latin typeface="华文新魏" panose="02010800040101010101" pitchFamily="2" charset="-122"/>
                <a:ea typeface="华文新魏" panose="02010800040101010101" pitchFamily="2" charset="-122"/>
              </a:rPr>
              <a:t>    		int   m,  n; </a:t>
            </a:r>
          </a:p>
          <a:p>
            <a:pPr>
              <a:spcBef>
                <a:spcPct val="50000"/>
              </a:spcBef>
            </a:pPr>
            <a:r>
              <a:rPr lang="en-US" altLang="zh-CN" sz="2000" b="1" dirty="0">
                <a:latin typeface="华文新魏" panose="02010800040101010101" pitchFamily="2" charset="-122"/>
                <a:ea typeface="华文新魏" panose="02010800040101010101" pitchFamily="2" charset="-122"/>
              </a:rPr>
              <a:t>	}a={1, 2},  b={3, 4}; </a:t>
            </a:r>
          </a:p>
          <a:p>
            <a:pPr>
              <a:spcBef>
                <a:spcPct val="50000"/>
              </a:spcBef>
            </a:pPr>
            <a:r>
              <a:rPr lang="en-US" altLang="zh-CN" sz="2000" b="1" dirty="0">
                <a:latin typeface="华文新魏" panose="02010800040101010101" pitchFamily="2" charset="-122"/>
                <a:ea typeface="华文新魏" panose="02010800040101010101" pitchFamily="2" charset="-122"/>
              </a:rPr>
              <a:t> 	p =  &amp;A::m; //</a:t>
            </a:r>
            <a:r>
              <a:rPr lang="zh-CN" altLang="en-US" sz="2000" b="1" dirty="0">
                <a:latin typeface="华文新魏" panose="02010800040101010101" pitchFamily="2" charset="-122"/>
                <a:ea typeface="华文新魏" panose="02010800040101010101" pitchFamily="2" charset="-122"/>
              </a:rPr>
              <a:t>实例成员指针</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a:t>
            </a:r>
            <a:r>
              <a:rPr lang="zh-CN" altLang="en-US" sz="2000" b="1" dirty="0">
                <a:solidFill>
                  <a:srgbClr val="FF0000"/>
                </a:solidFill>
                <a:latin typeface="华文新魏" panose="02010800040101010101" pitchFamily="2" charset="-122"/>
                <a:ea typeface="华文新魏" panose="02010800040101010101" pitchFamily="2" charset="-122"/>
              </a:rPr>
              <a:t>实例</a:t>
            </a:r>
            <a:r>
              <a:rPr lang="zh-CN" altLang="en-US" sz="2000" b="1" dirty="0">
                <a:latin typeface="华文新魏" panose="02010800040101010101" pitchFamily="2" charset="-122"/>
                <a:ea typeface="华文新魏" panose="02010800040101010101" pitchFamily="2" charset="-122"/>
              </a:rPr>
              <a:t>数据成员</a:t>
            </a:r>
            <a:r>
              <a:rPr lang="en-US" altLang="zh-CN" sz="2000" b="1" dirty="0">
                <a:latin typeface="华文新魏" panose="02010800040101010101" pitchFamily="2" charset="-122"/>
                <a:ea typeface="华文新魏" panose="02010800040101010101" pitchFamily="2" charset="-122"/>
              </a:rPr>
              <a:t>m</a:t>
            </a:r>
          </a:p>
          <a:p>
            <a:pPr>
              <a:spcBef>
                <a:spcPct val="50000"/>
              </a:spcBef>
            </a:pPr>
            <a:r>
              <a:rPr lang="en-US" altLang="zh-CN" sz="2000" b="1" dirty="0">
                <a:latin typeface="华文新魏" panose="02010800040101010101" pitchFamily="2" charset="-122"/>
                <a:ea typeface="华文新魏" panose="02010800040101010101" pitchFamily="2" charset="-122"/>
              </a:rPr>
              <a:t>	int x = a.*p  	//x = </a:t>
            </a:r>
            <a:r>
              <a:rPr lang="en-US" altLang="zh-CN" sz="2000" b="1" dirty="0" err="1">
                <a:latin typeface="华文新魏" panose="02010800040101010101" pitchFamily="2" charset="-122"/>
                <a:ea typeface="华文新魏" panose="02010800040101010101" pitchFamily="2" charset="-122"/>
              </a:rPr>
              <a:t>a.m</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利用实例成员指针访问成员  </a:t>
            </a:r>
            <a:r>
              <a:rPr lang="zh-CN" altLang="en-US" sz="2000" b="1" dirty="0">
                <a:solidFill>
                  <a:srgbClr val="FF0000"/>
                </a:solidFill>
                <a:latin typeface="华文新魏" panose="02010800040101010101" pitchFamily="2" charset="-122"/>
                <a:ea typeface="华文新魏" panose="02010800040101010101" pitchFamily="2" charset="-122"/>
              </a:rPr>
              <a:t>对象名</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指针名或对象指针</a:t>
            </a:r>
            <a:r>
              <a:rPr lang="en-US" altLang="zh-CN" sz="2000" b="1" dirty="0">
                <a:solidFill>
                  <a:srgbClr val="FF0000"/>
                </a:solidFill>
                <a:latin typeface="华文新魏" panose="02010800040101010101" pitchFamily="2" charset="-122"/>
                <a:ea typeface="华文新魏" panose="02010800040101010101" pitchFamily="2" charset="-122"/>
              </a:rPr>
              <a:t>-&gt;*</a:t>
            </a:r>
            <a:r>
              <a:rPr lang="zh-CN" altLang="en-US" sz="2000" b="1" dirty="0">
                <a:solidFill>
                  <a:srgbClr val="FF0000"/>
                </a:solidFill>
                <a:latin typeface="华文新魏" panose="02010800040101010101" pitchFamily="2" charset="-122"/>
                <a:ea typeface="华文新魏" panose="02010800040101010101" pitchFamily="2" charset="-122"/>
              </a:rPr>
              <a:t>指针名</a:t>
            </a:r>
            <a:endParaRPr lang="en-US" altLang="zh-CN" sz="20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016620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358140" y="134556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5.3  </a:t>
            </a:r>
            <a:r>
              <a:rPr lang="zh-CN" altLang="en-US" dirty="0">
                <a:latin typeface="华文新魏" panose="02010800040101010101" pitchFamily="2" charset="-122"/>
                <a:ea typeface="华文新魏" panose="02010800040101010101" pitchFamily="2" charset="-122"/>
              </a:rPr>
              <a:t>静态数据成员</a:t>
            </a:r>
          </a:p>
        </p:txBody>
      </p:sp>
      <p:sp>
        <p:nvSpPr>
          <p:cNvPr id="5" name="Rectangle 7">
            <a:extLst>
              <a:ext uri="{FF2B5EF4-FFF2-40B4-BE49-F238E27FC236}">
                <a16:creationId xmlns:a16="http://schemas.microsoft.com/office/drawing/2014/main" id="{8691C570-6370-4516-8F64-F9A6D31AAF99}"/>
              </a:ext>
            </a:extLst>
          </p:cNvPr>
          <p:cNvSpPr>
            <a:spLocks noChangeArrowheads="1"/>
          </p:cNvSpPr>
          <p:nvPr/>
        </p:nvSpPr>
        <p:spPr bwMode="auto">
          <a:xfrm>
            <a:off x="838200" y="1889225"/>
            <a:ext cx="9949378" cy="4968775"/>
          </a:xfrm>
          <a:prstGeom prst="rect">
            <a:avLst/>
          </a:prstGeom>
          <a:noFill/>
          <a:ln w="9525">
            <a:noFill/>
            <a:miter lim="800000"/>
            <a:headEnd/>
            <a:tailEnd/>
          </a:ln>
        </p:spPr>
        <p:txBody>
          <a:bodyPr>
            <a:noAutofit/>
          </a:bodyPr>
          <a:lstStyle/>
          <a:p>
            <a:pPr algn="just">
              <a:lnSpc>
                <a:spcPct val="120000"/>
              </a:lnSpc>
            </a:pPr>
            <a:r>
              <a:rPr lang="en-US" altLang="zh-CN" sz="2400" b="1" dirty="0">
                <a:latin typeface="华文新魏" pitchFamily="2" charset="-122"/>
                <a:ea typeface="华文新魏" pitchFamily="2" charset="-122"/>
              </a:rPr>
              <a:t>	</a:t>
            </a:r>
            <a:r>
              <a:rPr lang="zh-CN" altLang="en-US" sz="2200" b="1" dirty="0">
                <a:latin typeface="华文新魏" panose="02010800040101010101" pitchFamily="2" charset="-122"/>
                <a:ea typeface="华文新魏" panose="02010800040101010101" pitchFamily="2" charset="-122"/>
              </a:rPr>
              <a:t>静态成员用</a:t>
            </a:r>
            <a:r>
              <a:rPr lang="en-US" altLang="zh-CN" sz="2200" b="1" dirty="0">
                <a:solidFill>
                  <a:srgbClr val="FF0000"/>
                </a:solidFill>
                <a:latin typeface="华文新魏" panose="02010800040101010101" pitchFamily="2" charset="-122"/>
                <a:ea typeface="华文新魏" panose="02010800040101010101" pitchFamily="2" charset="-122"/>
              </a:rPr>
              <a:t>static</a:t>
            </a:r>
            <a:r>
              <a:rPr lang="zh-CN" altLang="en-US" sz="2200" b="1" dirty="0">
                <a:latin typeface="华文新魏" panose="02010800040101010101" pitchFamily="2" charset="-122"/>
                <a:ea typeface="华文新魏" panose="02010800040101010101" pitchFamily="2" charset="-122"/>
              </a:rPr>
              <a:t>声明</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包括静态数据成员和静态函数成员，</a:t>
            </a:r>
            <a:r>
              <a:rPr lang="en-US" altLang="zh-CN" sz="2200" b="1" dirty="0">
                <a:solidFill>
                  <a:srgbClr val="FF0000"/>
                </a:solidFill>
                <a:latin typeface="华文新魏" panose="02010800040101010101" pitchFamily="2" charset="-122"/>
                <a:ea typeface="华文新魏" panose="02010800040101010101" pitchFamily="2" charset="-122"/>
              </a:rPr>
              <a:t>static</a:t>
            </a:r>
            <a:r>
              <a:rPr lang="zh-CN" altLang="en-US" sz="2200" b="1" dirty="0">
                <a:solidFill>
                  <a:srgbClr val="FF0000"/>
                </a:solidFill>
                <a:latin typeface="华文新魏" panose="02010800040101010101" pitchFamily="2" charset="-122"/>
                <a:ea typeface="华文新魏" panose="02010800040101010101" pitchFamily="2" charset="-122"/>
              </a:rPr>
              <a:t>声明只能出现在类内。</a:t>
            </a:r>
            <a:endParaRPr lang="en-US" altLang="zh-CN" sz="2200" b="1" dirty="0">
              <a:solidFill>
                <a:srgbClr val="FF0000"/>
              </a:solidFill>
              <a:latin typeface="华文新魏" panose="02010800040101010101" pitchFamily="2" charset="-122"/>
              <a:ea typeface="华文新魏" panose="02010800040101010101" pitchFamily="2" charset="-122"/>
            </a:endParaRP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非</a:t>
            </a:r>
            <a:r>
              <a:rPr lang="en-US" altLang="zh-CN" sz="2200" b="1" dirty="0">
                <a:latin typeface="华文新魏" panose="02010800040101010101" pitchFamily="2" charset="-122"/>
                <a:ea typeface="华文新魏" panose="02010800040101010101" pitchFamily="2" charset="-122"/>
              </a:rPr>
              <a:t>const</a:t>
            </a:r>
            <a:r>
              <a:rPr lang="zh-CN" altLang="en-US" sz="2200" b="1" dirty="0">
                <a:latin typeface="华文新魏" panose="02010800040101010101" pitchFamily="2" charset="-122"/>
                <a:ea typeface="华文新魏" panose="02010800040101010101" pitchFamily="2" charset="-122"/>
              </a:rPr>
              <a:t>、非</a:t>
            </a:r>
            <a:r>
              <a:rPr lang="en-US" altLang="zh-CN" sz="2200" b="1" dirty="0">
                <a:latin typeface="华文新魏" panose="02010800040101010101" pitchFamily="2" charset="-122"/>
                <a:ea typeface="华文新魏" panose="02010800040101010101" pitchFamily="2" charset="-122"/>
              </a:rPr>
              <a:t>inline</a:t>
            </a:r>
            <a:r>
              <a:rPr lang="zh-CN" altLang="en-US" sz="2200" b="1" dirty="0">
                <a:latin typeface="华文新魏" panose="02010800040101010101" pitchFamily="2" charset="-122"/>
                <a:ea typeface="华文新魏" panose="02010800040101010101" pitchFamily="2" charset="-122"/>
              </a:rPr>
              <a:t>静态数据成员在</a:t>
            </a:r>
            <a:r>
              <a:rPr lang="zh-CN" altLang="en-US" sz="2200" b="1" dirty="0">
                <a:solidFill>
                  <a:srgbClr val="FF0000"/>
                </a:solidFill>
                <a:latin typeface="华文新魏" panose="02010800040101010101" pitchFamily="2" charset="-122"/>
                <a:ea typeface="华文新魏" panose="02010800040101010101" pitchFamily="2" charset="-122"/>
              </a:rPr>
              <a:t>类体内声明、类体外定义并初始化</a:t>
            </a:r>
            <a:r>
              <a:rPr lang="zh-CN" altLang="en-US" sz="2200" b="1" dirty="0">
                <a:latin typeface="华文新魏" panose="02010800040101010101" pitchFamily="2" charset="-122"/>
                <a:ea typeface="华文新魏" panose="02010800040101010101" pitchFamily="2" charset="-122"/>
              </a:rPr>
              <a:t>。</a:t>
            </a:r>
            <a:endParaRPr lang="zh-CN" altLang="en-US" sz="2200" b="1" dirty="0">
              <a:solidFill>
                <a:srgbClr val="FF0000"/>
              </a:solidFill>
              <a:latin typeface="华文新魏" panose="02010800040101010101" pitchFamily="2" charset="-122"/>
              <a:ea typeface="华文新魏" panose="02010800040101010101" pitchFamily="2" charset="-122"/>
            </a:endParaRPr>
          </a:p>
          <a:p>
            <a:pPr algn="just">
              <a:lnSpc>
                <a:spcPct val="120000"/>
              </a:lnSpc>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solidFill>
                  <a:srgbClr val="FF0000"/>
                </a:solidFill>
                <a:latin typeface="华文新魏" panose="02010800040101010101" pitchFamily="2" charset="-122"/>
                <a:ea typeface="华文新魏" panose="02010800040101010101" pitchFamily="2" charset="-122"/>
              </a:rPr>
              <a:t>类的静态数据成员在类还没有实例化对象前就已存在，</a:t>
            </a:r>
            <a:r>
              <a:rPr lang="zh-CN" altLang="en-US" sz="2200" b="1" dirty="0">
                <a:latin typeface="华文新魏" panose="02010800040101010101" pitchFamily="2" charset="-122"/>
                <a:ea typeface="华文新魏" panose="02010800040101010101" pitchFamily="2" charset="-122"/>
              </a:rPr>
              <a:t>相当于</a:t>
            </a:r>
            <a:r>
              <a:rPr lang="en-US" altLang="zh-CN" sz="2200" b="1" dirty="0">
                <a:latin typeface="华文新魏" panose="02010800040101010101" pitchFamily="2" charset="-122"/>
                <a:ea typeface="华文新魏" panose="02010800040101010101" pitchFamily="2" charset="-122"/>
              </a:rPr>
              <a:t>Java</a:t>
            </a:r>
            <a:r>
              <a:rPr lang="zh-CN" altLang="en-US" sz="2200" b="1" dirty="0">
                <a:latin typeface="华文新魏" panose="02010800040101010101" pitchFamily="2" charset="-122"/>
                <a:ea typeface="华文新魏" panose="02010800040101010101" pitchFamily="2" charset="-122"/>
              </a:rPr>
              <a:t>的类变量，用于描述类的总体信息，如对象总数、连接所有对象的链表表头等。</a:t>
            </a:r>
            <a:r>
              <a:rPr lang="zh-CN" altLang="en-US" sz="2200" b="1" dirty="0">
                <a:solidFill>
                  <a:srgbClr val="FF0000"/>
                </a:solidFill>
                <a:latin typeface="华文新魏" panose="02010800040101010101" pitchFamily="2" charset="-122"/>
                <a:ea typeface="华文新魏" panose="02010800040101010101" pitchFamily="2" charset="-122"/>
              </a:rPr>
              <a:t>访问权限同普通成员</a:t>
            </a:r>
            <a:r>
              <a:rPr lang="zh-CN" altLang="en-US" sz="2200" b="1" dirty="0">
                <a:latin typeface="华文新魏" panose="02010800040101010101" pitchFamily="2" charset="-122"/>
                <a:ea typeface="华文新魏" panose="02010800040101010101" pitchFamily="2" charset="-122"/>
              </a:rPr>
              <a:t>。</a:t>
            </a: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逻辑上，所有对象共享静态数据成员内存，任何对象修改静态数据成员的值，都会同时影响其他对象关于该成员的值。</a:t>
            </a:r>
            <a:r>
              <a:rPr lang="zh-CN" altLang="en-US" sz="2200" b="1" dirty="0">
                <a:solidFill>
                  <a:srgbClr val="FF0000"/>
                </a:solidFill>
                <a:latin typeface="华文新魏" panose="02010800040101010101" pitchFamily="2" charset="-122"/>
                <a:ea typeface="华文新魏" panose="02010800040101010101" pitchFamily="2" charset="-122"/>
              </a:rPr>
              <a:t>物理上，静态数据成员相当于独立分配内存的变量</a:t>
            </a:r>
            <a:r>
              <a:rPr lang="zh-CN" altLang="en-US" sz="2200" b="1" dirty="0">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不属于任何对象内存的一部分</a:t>
            </a:r>
            <a:r>
              <a:rPr lang="zh-CN" altLang="en-US" sz="2200" b="1" dirty="0">
                <a:latin typeface="华文新魏" panose="02010800040101010101" pitchFamily="2" charset="-122"/>
                <a:ea typeface="华文新魏" panose="02010800040101010101" pitchFamily="2" charset="-122"/>
              </a:rPr>
              <a:t>。</a:t>
            </a: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静态数据成员相当于有</a:t>
            </a:r>
            <a:r>
              <a:rPr lang="zh-CN" altLang="en-US" sz="2200" b="1" dirty="0">
                <a:solidFill>
                  <a:srgbClr val="FF0000"/>
                </a:solidFill>
                <a:latin typeface="华文新魏" panose="02010800040101010101" pitchFamily="2" charset="-122"/>
                <a:ea typeface="华文新魏" panose="02010800040101010101" pitchFamily="2" charset="-122"/>
              </a:rPr>
              <a:t>类名限定、带访问权限</a:t>
            </a:r>
            <a:r>
              <a:rPr lang="zh-CN" altLang="en-US" sz="2200" b="1" dirty="0">
                <a:latin typeface="华文新魏" panose="02010800040101010101" pitchFamily="2" charset="-122"/>
                <a:ea typeface="华文新魏" panose="02010800040101010101" pitchFamily="2" charset="-122"/>
              </a:rPr>
              <a:t>的全局变量</a:t>
            </a:r>
          </a:p>
        </p:txBody>
      </p:sp>
    </p:spTree>
    <p:extLst>
      <p:ext uri="{BB962C8B-B14F-4D97-AF65-F5344CB8AC3E}">
        <p14:creationId xmlns:p14="http://schemas.microsoft.com/office/powerpoint/2010/main" val="31018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p:cNvSpPr>
            <a:spLocks noGrp="1"/>
          </p:cNvSpPr>
          <p:nvPr>
            <p:ph type="sldNum" sz="quarter" idx="12"/>
          </p:nvPr>
        </p:nvSpPr>
        <p:spPr>
          <a:noFill/>
        </p:spPr>
        <p:txBody>
          <a:bodyPr/>
          <a:lstStyle/>
          <a:p>
            <a:fld id="{D527A474-5FEB-40C9-86EE-38F661282CAA}" type="slidenum">
              <a:rPr lang="en-US" altLang="zh-CN" smtClean="0">
                <a:latin typeface="华文新魏" panose="02010800040101010101" pitchFamily="2" charset="-122"/>
                <a:ea typeface="华文新魏" panose="02010800040101010101" pitchFamily="2" charset="-122"/>
              </a:rPr>
              <a:pPr/>
              <a:t>21</a:t>
            </a:fld>
            <a:endParaRPr lang="en-US" altLang="zh-CN" dirty="0">
              <a:latin typeface="华文新魏" panose="02010800040101010101" pitchFamily="2" charset="-122"/>
              <a:ea typeface="华文新魏" panose="02010800040101010101" pitchFamily="2" charset="-122"/>
            </a:endParaRPr>
          </a:p>
        </p:txBody>
      </p:sp>
      <p:sp>
        <p:nvSpPr>
          <p:cNvPr id="137219" name="TextBox 4"/>
          <p:cNvSpPr txBox="1">
            <a:spLocks noChangeArrowheads="1"/>
          </p:cNvSpPr>
          <p:nvPr/>
        </p:nvSpPr>
        <p:spPr bwMode="auto">
          <a:xfrm>
            <a:off x="1809751" y="428625"/>
            <a:ext cx="7572375" cy="4286250"/>
          </a:xfrm>
          <a:prstGeom prst="rect">
            <a:avLst/>
          </a:prstGeom>
          <a:noFill/>
          <a:ln w="9525">
            <a:noFill/>
            <a:miter lim="800000"/>
            <a:headEnd/>
            <a:tailEnd/>
          </a:ln>
        </p:spPr>
        <p:txBody>
          <a:bodyPr/>
          <a:lstStyle/>
          <a:p>
            <a:pPr algn="l"/>
            <a:r>
              <a:rPr lang="en-US" altLang="zh-CN" dirty="0">
                <a:latin typeface="华文新魏" panose="02010800040101010101" pitchFamily="2" charset="-122"/>
                <a:ea typeface="华文新魏" panose="02010800040101010101" pitchFamily="2" charset="-122"/>
              </a:rPr>
              <a:t>class Circle {</a:t>
            </a:r>
          </a:p>
          <a:p>
            <a:pPr algn="l"/>
            <a:r>
              <a:rPr lang="en-US" altLang="zh-CN" dirty="0">
                <a:latin typeface="华文新魏" panose="02010800040101010101" pitchFamily="2" charset="-122"/>
                <a:ea typeface="华文新魏" panose="02010800040101010101" pitchFamily="2" charset="-122"/>
              </a:rPr>
              <a:t>private:</a:t>
            </a:r>
          </a:p>
          <a:p>
            <a:pPr algn="l"/>
            <a:r>
              <a:rPr lang="en-US" altLang="zh-CN" dirty="0">
                <a:latin typeface="华文新魏" panose="02010800040101010101" pitchFamily="2" charset="-122"/>
                <a:ea typeface="华文新魏" panose="02010800040101010101" pitchFamily="2" charset="-122"/>
              </a:rPr>
              <a:t>      double radius</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static</a:t>
            </a:r>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p>
          <a:p>
            <a:pPr algn="l"/>
            <a:r>
              <a:rPr lang="en-US" altLang="zh-CN" dirty="0">
                <a:latin typeface="华文新魏" panose="02010800040101010101" pitchFamily="2" charset="-122"/>
                <a:ea typeface="华文新魏" panose="02010800040101010101" pitchFamily="2" charset="-122"/>
              </a:rPr>
              <a:t>public:</a:t>
            </a:r>
          </a:p>
          <a:p>
            <a:pPr algn="l"/>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static</a:t>
            </a:r>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getTotalCount</a:t>
            </a:r>
            <a:r>
              <a:rPr lang="en-US" altLang="zh-CN" dirty="0">
                <a:latin typeface="华文新魏" panose="02010800040101010101" pitchFamily="2" charset="-122"/>
                <a:ea typeface="华文新魏" panose="02010800040101010101" pitchFamily="2" charset="-122"/>
              </a:rPr>
              <a:t>();</a:t>
            </a:r>
          </a:p>
          <a:p>
            <a:pPr algn="l"/>
            <a:r>
              <a:rPr lang="en-US" altLang="zh-CN" dirty="0">
                <a:latin typeface="华文新魏" panose="02010800040101010101" pitchFamily="2" charset="-122"/>
                <a:ea typeface="华文新魏" panose="02010800040101010101" pitchFamily="2" charset="-122"/>
              </a:rPr>
              <a:t>public</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Circle():radius(1.0){Circle::</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p>
          <a:p>
            <a:pPr algn="l"/>
            <a:r>
              <a:rPr lang="en-US" altLang="zh-CN" dirty="0">
                <a:latin typeface="华文新魏" panose="02010800040101010101" pitchFamily="2" charset="-122"/>
                <a:ea typeface="华文新魏" panose="02010800040101010101" pitchFamily="2" charset="-122"/>
              </a:rPr>
              <a:t>       Circle(double r):radius(r){Circle::</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p>
          <a:p>
            <a:pPr algn="l"/>
            <a:r>
              <a:rPr lang="en-US" altLang="zh-CN" dirty="0">
                <a:latin typeface="华文新魏" panose="02010800040101010101" pitchFamily="2" charset="-122"/>
                <a:ea typeface="华文新魏" panose="02010800040101010101" pitchFamily="2" charset="-122"/>
              </a:rPr>
              <a:t>};</a:t>
            </a:r>
          </a:p>
          <a:p>
            <a:pPr algn="l"/>
            <a:r>
              <a:rPr lang="en-US" altLang="zh-CN" dirty="0">
                <a:latin typeface="华文新魏" panose="02010800040101010101" pitchFamily="2" charset="-122"/>
                <a:ea typeface="华文新魏" panose="02010800040101010101" pitchFamily="2" charset="-122"/>
              </a:rPr>
              <a:t>int Circle::</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 = 0;</a:t>
            </a:r>
          </a:p>
          <a:p>
            <a:pPr algn="l"/>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int Circle::</a:t>
            </a:r>
            <a:r>
              <a:rPr lang="en-US" altLang="zh-CN" dirty="0" err="1">
                <a:latin typeface="华文新魏" panose="02010800040101010101" pitchFamily="2" charset="-122"/>
                <a:ea typeface="华文新魏" panose="02010800040101010101" pitchFamily="2" charset="-122"/>
              </a:rPr>
              <a:t>getTotalCount</a:t>
            </a:r>
            <a:r>
              <a:rPr lang="en-US" altLang="zh-CN" dirty="0">
                <a:latin typeface="华文新魏" panose="02010800040101010101" pitchFamily="2" charset="-122"/>
                <a:ea typeface="华文新魏" panose="02010800040101010101" pitchFamily="2" charset="-122"/>
              </a:rPr>
              <a:t>(){</a:t>
            </a:r>
          </a:p>
          <a:p>
            <a:pPr algn="l"/>
            <a:r>
              <a:rPr lang="en-US" altLang="zh-CN" dirty="0">
                <a:latin typeface="华文新魏" panose="02010800040101010101" pitchFamily="2" charset="-122"/>
                <a:ea typeface="华文新魏" panose="02010800040101010101" pitchFamily="2" charset="-122"/>
              </a:rPr>
              <a:t>    return </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p>
          <a:p>
            <a:pPr algn="l"/>
            <a:r>
              <a:rPr lang="en-US" altLang="zh-CN" dirty="0">
                <a:latin typeface="华文新魏" panose="02010800040101010101" pitchFamily="2" charset="-122"/>
                <a:ea typeface="华文新魏" panose="02010800040101010101" pitchFamily="2" charset="-122"/>
              </a:rPr>
              <a:t>}</a:t>
            </a:r>
          </a:p>
          <a:p>
            <a:pPr algn="l"/>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37220" name="矩形标注 5"/>
          <p:cNvSpPr>
            <a:spLocks noChangeArrowheads="1"/>
          </p:cNvSpPr>
          <p:nvPr/>
        </p:nvSpPr>
        <p:spPr bwMode="auto">
          <a:xfrm>
            <a:off x="5810251" y="673101"/>
            <a:ext cx="3000375" cy="612775"/>
          </a:xfrm>
          <a:prstGeom prst="wedgeRectCallout">
            <a:avLst>
              <a:gd name="adj1" fmla="val -102792"/>
              <a:gd name="adj2" fmla="val 77009"/>
            </a:avLst>
          </a:prstGeom>
          <a:solidFill>
            <a:schemeClr val="accent1"/>
          </a:solidFill>
          <a:ln w="12700" algn="ctr">
            <a:solidFill>
              <a:schemeClr val="tx1"/>
            </a:solidFill>
            <a:round/>
            <a:headEnd/>
            <a:tailEnd type="triangle" w="med" len="med"/>
          </a:ln>
        </p:spPr>
        <p:txBody>
          <a:bodyPr/>
          <a:lstStyle/>
          <a:p>
            <a:pPr algn="l"/>
            <a:r>
              <a:rPr lang="zh-CN" altLang="en-US" b="1" dirty="0">
                <a:latin typeface="华文新魏" panose="02010800040101010101" pitchFamily="2" charset="-122"/>
                <a:ea typeface="华文新魏" panose="02010800040101010101" pitchFamily="2" charset="-122"/>
              </a:rPr>
              <a:t>非</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，非</a:t>
            </a:r>
            <a:r>
              <a:rPr lang="en-US" altLang="zh-CN" b="1" dirty="0">
                <a:latin typeface="华文新魏" panose="02010800040101010101" pitchFamily="2" charset="-122"/>
                <a:ea typeface="华文新魏" panose="02010800040101010101" pitchFamily="2" charset="-122"/>
              </a:rPr>
              <a:t>inline</a:t>
            </a:r>
            <a:r>
              <a:rPr lang="zh-CN" altLang="en-US" b="1" dirty="0">
                <a:latin typeface="华文新魏" panose="02010800040101010101" pitchFamily="2" charset="-122"/>
                <a:ea typeface="华文新魏" panose="02010800040101010101" pitchFamily="2" charset="-122"/>
              </a:rPr>
              <a:t>静态数据成员成员在类体内声明</a:t>
            </a:r>
          </a:p>
        </p:txBody>
      </p:sp>
      <p:sp>
        <p:nvSpPr>
          <p:cNvPr id="137221" name="矩形标注 6"/>
          <p:cNvSpPr>
            <a:spLocks noChangeArrowheads="1"/>
          </p:cNvSpPr>
          <p:nvPr/>
        </p:nvSpPr>
        <p:spPr bwMode="auto">
          <a:xfrm>
            <a:off x="5595938" y="3030538"/>
            <a:ext cx="5072062" cy="469900"/>
          </a:xfrm>
          <a:prstGeom prst="wedgeRectCallout">
            <a:avLst>
              <a:gd name="adj1" fmla="val -70160"/>
              <a:gd name="adj2" fmla="val 13116"/>
            </a:avLst>
          </a:prstGeom>
          <a:solidFill>
            <a:schemeClr val="accent1"/>
          </a:solidFill>
          <a:ln w="12700" algn="ctr">
            <a:solidFill>
              <a:schemeClr val="tx1"/>
            </a:solidFill>
            <a:round/>
            <a:headEnd/>
            <a:tailEnd type="triangle" w="med" len="med"/>
          </a:ln>
        </p:spPr>
        <p:txBody>
          <a:bodyPr/>
          <a:lstStyle/>
          <a:p>
            <a:pPr algn="l"/>
            <a:r>
              <a:rPr lang="zh-CN" altLang="en-US" b="1" dirty="0">
                <a:latin typeface="华文新魏" panose="02010800040101010101" pitchFamily="2" charset="-122"/>
                <a:ea typeface="华文新魏" panose="02010800040101010101" pitchFamily="2" charset="-122"/>
              </a:rPr>
              <a:t>非</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静态数据成员成员在类体外定义并初始化</a:t>
            </a:r>
          </a:p>
        </p:txBody>
      </p:sp>
      <p:sp>
        <p:nvSpPr>
          <p:cNvPr id="137222" name="矩形标注 7"/>
          <p:cNvSpPr>
            <a:spLocks noChangeArrowheads="1"/>
          </p:cNvSpPr>
          <p:nvPr/>
        </p:nvSpPr>
        <p:spPr bwMode="auto">
          <a:xfrm>
            <a:off x="5524500" y="3571876"/>
            <a:ext cx="4000500" cy="612775"/>
          </a:xfrm>
          <a:prstGeom prst="wedgeRectCallout">
            <a:avLst>
              <a:gd name="adj1" fmla="val -92634"/>
              <a:gd name="adj2" fmla="val 52134"/>
            </a:avLst>
          </a:prstGeom>
          <a:solidFill>
            <a:schemeClr val="accent1"/>
          </a:solidFill>
          <a:ln w="12700" algn="ctr">
            <a:solidFill>
              <a:schemeClr val="tx1"/>
            </a:solidFill>
            <a:round/>
            <a:headEnd/>
            <a:tailEnd type="triangle" w="med" len="med"/>
          </a:ln>
        </p:spPr>
        <p:txBody>
          <a:bodyPr/>
          <a:lstStyle/>
          <a:p>
            <a:pPr algn="l"/>
            <a:r>
              <a:rPr lang="zh-CN" altLang="en-US" b="1" dirty="0">
                <a:latin typeface="华文新魏" panose="02010800040101010101" pitchFamily="2" charset="-122"/>
                <a:ea typeface="华文新魏" panose="02010800040101010101" pitchFamily="2" charset="-122"/>
              </a:rPr>
              <a:t>静态函数成员内只能访问静态成员，不能访问实例</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普通</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数据成员（</a:t>
            </a:r>
            <a:r>
              <a:rPr lang="en-US" altLang="zh-CN" b="1" dirty="0">
                <a:latin typeface="华文新魏" panose="02010800040101010101" pitchFamily="2" charset="-122"/>
                <a:ea typeface="华文新魏" panose="02010800040101010101" pitchFamily="2" charset="-122"/>
              </a:rPr>
              <a:t>radius</a:t>
            </a:r>
            <a:r>
              <a:rPr lang="zh-CN" altLang="en-US" b="1" dirty="0">
                <a:latin typeface="华文新魏" panose="02010800040101010101" pitchFamily="2" charset="-122"/>
                <a:ea typeface="华文新魏" panose="02010800040101010101" pitchFamily="2" charset="-122"/>
              </a:rPr>
              <a:t>）</a:t>
            </a:r>
          </a:p>
        </p:txBody>
      </p:sp>
      <p:sp>
        <p:nvSpPr>
          <p:cNvPr id="14" name="Rectangle 22"/>
          <p:cNvSpPr>
            <a:spLocks noChangeArrowheads="1"/>
          </p:cNvSpPr>
          <p:nvPr/>
        </p:nvSpPr>
        <p:spPr bwMode="auto">
          <a:xfrm>
            <a:off x="8347076" y="5605464"/>
            <a:ext cx="765175" cy="3143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altLang="zh-CN" sz="2000" dirty="0">
                <a:solidFill>
                  <a:srgbClr val="000000"/>
                </a:solidFill>
                <a:latin typeface="华文新魏" panose="02010800040101010101" pitchFamily="2" charset="-122"/>
                <a:ea typeface="华文新魏" panose="02010800040101010101" pitchFamily="2" charset="-122"/>
              </a:rPr>
              <a:t>2</a:t>
            </a:r>
          </a:p>
        </p:txBody>
      </p:sp>
      <p:sp>
        <p:nvSpPr>
          <p:cNvPr id="24" name="Text Box 43"/>
          <p:cNvSpPr txBox="1">
            <a:spLocks noChangeArrowheads="1"/>
          </p:cNvSpPr>
          <p:nvPr/>
        </p:nvSpPr>
        <p:spPr bwMode="auto">
          <a:xfrm>
            <a:off x="9096375" y="5529263"/>
            <a:ext cx="1393330" cy="400110"/>
          </a:xfrm>
          <a:prstGeom prst="rect">
            <a:avLst/>
          </a:prstGeom>
          <a:noFill/>
          <a:ln w="9525" algn="ctr">
            <a:noFill/>
            <a:miter lim="800000"/>
            <a:headEnd/>
            <a:tailEnd/>
          </a:ln>
        </p:spPr>
        <p:txBody>
          <a:bodyPr wrap="none">
            <a:spAutoFit/>
          </a:bodyPr>
          <a:lstStyle/>
          <a:p>
            <a:r>
              <a:rPr lang="en-US" altLang="zh-CN" sz="2000">
                <a:latin typeface="华文新魏" panose="02010800040101010101" pitchFamily="2" charset="-122"/>
                <a:ea typeface="华文新魏" panose="02010800040101010101" pitchFamily="2" charset="-122"/>
              </a:rPr>
              <a:t>totalCount</a:t>
            </a:r>
          </a:p>
        </p:txBody>
      </p:sp>
      <p:grpSp>
        <p:nvGrpSpPr>
          <p:cNvPr id="2" name="组合 26"/>
          <p:cNvGrpSpPr>
            <a:grpSpLocks/>
          </p:cNvGrpSpPr>
          <p:nvPr/>
        </p:nvGrpSpPr>
        <p:grpSpPr bwMode="auto">
          <a:xfrm>
            <a:off x="5310189" y="4500563"/>
            <a:ext cx="1571625" cy="726443"/>
            <a:chOff x="1071538" y="4857760"/>
            <a:chExt cx="1571636" cy="726603"/>
          </a:xfrm>
        </p:grpSpPr>
        <p:sp>
          <p:nvSpPr>
            <p:cNvPr id="137235" name="TextBox 24"/>
            <p:cNvSpPr txBox="1">
              <a:spLocks noChangeArrowheads="1"/>
            </p:cNvSpPr>
            <p:nvPr/>
          </p:nvSpPr>
          <p:spPr bwMode="auto">
            <a:xfrm>
              <a:off x="1071538" y="4857760"/>
              <a:ext cx="1571636" cy="369332"/>
            </a:xfrm>
            <a:prstGeom prst="rect">
              <a:avLst/>
            </a:prstGeom>
            <a:noFill/>
            <a:ln w="9525">
              <a:solidFill>
                <a:schemeClr val="accent1"/>
              </a:solidFill>
              <a:miter lim="800000"/>
              <a:headEnd/>
              <a:tailEnd/>
            </a:ln>
          </p:spPr>
          <p:txBody>
            <a:bodyPr>
              <a:spAutoFit/>
            </a:bodyPr>
            <a:lstStyle/>
            <a:p>
              <a:r>
                <a:rPr lang="en-US" altLang="zh-CN">
                  <a:latin typeface="华文新魏" panose="02010800040101010101" pitchFamily="2" charset="-122"/>
                  <a:ea typeface="华文新魏" panose="02010800040101010101" pitchFamily="2" charset="-122"/>
                </a:rPr>
                <a:t>c1</a:t>
              </a:r>
              <a:endParaRPr lang="zh-CN" altLang="en-US">
                <a:latin typeface="华文新魏" panose="02010800040101010101" pitchFamily="2" charset="-122"/>
                <a:ea typeface="华文新魏" panose="02010800040101010101" pitchFamily="2" charset="-122"/>
              </a:endParaRPr>
            </a:p>
          </p:txBody>
        </p:sp>
        <p:sp>
          <p:nvSpPr>
            <p:cNvPr id="137236" name="TextBox 25"/>
            <p:cNvSpPr txBox="1">
              <a:spLocks noChangeArrowheads="1"/>
            </p:cNvSpPr>
            <p:nvPr/>
          </p:nvSpPr>
          <p:spPr bwMode="auto">
            <a:xfrm>
              <a:off x="1071538" y="5214950"/>
              <a:ext cx="1571636" cy="369413"/>
            </a:xfrm>
            <a:prstGeom prst="rect">
              <a:avLst/>
            </a:prstGeom>
            <a:noFill/>
            <a:ln w="9525">
              <a:solidFill>
                <a:schemeClr val="accent1"/>
              </a:solidFill>
              <a:miter lim="800000"/>
              <a:headEnd/>
              <a:tailEnd/>
            </a:ln>
          </p:spPr>
          <p:txBody>
            <a:bodyPr>
              <a:spAutoFit/>
            </a:bodyPr>
            <a:lstStyle/>
            <a:p>
              <a:pPr algn="l"/>
              <a:r>
                <a:rPr lang="en-US" altLang="zh-CN" dirty="0">
                  <a:latin typeface="华文新魏" panose="02010800040101010101" pitchFamily="2" charset="-122"/>
                  <a:ea typeface="华文新魏" panose="02010800040101010101" pitchFamily="2" charset="-122"/>
                </a:rPr>
                <a:t>radius=1.0</a:t>
              </a:r>
            </a:p>
          </p:txBody>
        </p:sp>
      </p:grpSp>
      <p:grpSp>
        <p:nvGrpSpPr>
          <p:cNvPr id="3" name="组合 27"/>
          <p:cNvGrpSpPr>
            <a:grpSpLocks/>
          </p:cNvGrpSpPr>
          <p:nvPr/>
        </p:nvGrpSpPr>
        <p:grpSpPr bwMode="auto">
          <a:xfrm>
            <a:off x="5310189" y="5640387"/>
            <a:ext cx="1571625" cy="739141"/>
            <a:chOff x="1071538" y="4857760"/>
            <a:chExt cx="1571636" cy="739302"/>
          </a:xfrm>
        </p:grpSpPr>
        <p:sp>
          <p:nvSpPr>
            <p:cNvPr id="137233" name="TextBox 28"/>
            <p:cNvSpPr txBox="1">
              <a:spLocks noChangeArrowheads="1"/>
            </p:cNvSpPr>
            <p:nvPr/>
          </p:nvSpPr>
          <p:spPr bwMode="auto">
            <a:xfrm>
              <a:off x="1071538" y="4857760"/>
              <a:ext cx="1571636" cy="369332"/>
            </a:xfrm>
            <a:prstGeom prst="rect">
              <a:avLst/>
            </a:prstGeom>
            <a:noFill/>
            <a:ln w="9525">
              <a:solidFill>
                <a:schemeClr val="accent1"/>
              </a:solidFill>
              <a:miter lim="800000"/>
              <a:headEnd/>
              <a:tailEnd/>
            </a:ln>
          </p:spPr>
          <p:txBody>
            <a:bodyPr>
              <a:spAutoFit/>
            </a:bodyPr>
            <a:lstStyle/>
            <a:p>
              <a:r>
                <a:rPr lang="en-US" altLang="zh-CN">
                  <a:latin typeface="华文新魏" panose="02010800040101010101" pitchFamily="2" charset="-122"/>
                  <a:ea typeface="华文新魏" panose="02010800040101010101" pitchFamily="2" charset="-122"/>
                </a:rPr>
                <a:t>c2</a:t>
              </a:r>
              <a:endParaRPr lang="zh-CN" altLang="en-US">
                <a:latin typeface="华文新魏" panose="02010800040101010101" pitchFamily="2" charset="-122"/>
                <a:ea typeface="华文新魏" panose="02010800040101010101" pitchFamily="2" charset="-122"/>
              </a:endParaRPr>
            </a:p>
          </p:txBody>
        </p:sp>
        <p:sp>
          <p:nvSpPr>
            <p:cNvPr id="137234" name="TextBox 29"/>
            <p:cNvSpPr txBox="1">
              <a:spLocks noChangeArrowheads="1"/>
            </p:cNvSpPr>
            <p:nvPr/>
          </p:nvSpPr>
          <p:spPr bwMode="auto">
            <a:xfrm>
              <a:off x="1071538" y="5227650"/>
              <a:ext cx="1571636" cy="369412"/>
            </a:xfrm>
            <a:prstGeom prst="rect">
              <a:avLst/>
            </a:prstGeom>
            <a:noFill/>
            <a:ln w="9525">
              <a:solidFill>
                <a:schemeClr val="accent1"/>
              </a:solidFill>
              <a:miter lim="800000"/>
              <a:headEnd/>
              <a:tailEnd/>
            </a:ln>
          </p:spPr>
          <p:txBody>
            <a:bodyPr>
              <a:spAutoFit/>
            </a:bodyPr>
            <a:lstStyle/>
            <a:p>
              <a:pPr algn="l"/>
              <a:r>
                <a:rPr lang="en-US" altLang="zh-CN" dirty="0">
                  <a:latin typeface="华文新魏" panose="02010800040101010101" pitchFamily="2" charset="-122"/>
                  <a:ea typeface="华文新魏" panose="02010800040101010101" pitchFamily="2" charset="-122"/>
                </a:rPr>
                <a:t>radius=5.0</a:t>
              </a:r>
            </a:p>
          </p:txBody>
        </p:sp>
      </p:grpSp>
      <p:cxnSp>
        <p:nvCxnSpPr>
          <p:cNvPr id="32" name="形状 31"/>
          <p:cNvCxnSpPr>
            <a:cxnSpLocks noChangeShapeType="1"/>
            <a:endCxn id="36" idx="0"/>
          </p:cNvCxnSpPr>
          <p:nvPr/>
        </p:nvCxnSpPr>
        <p:spPr bwMode="auto">
          <a:xfrm>
            <a:off x="6453191" y="5286388"/>
            <a:ext cx="2278061" cy="315900"/>
          </a:xfrm>
          <a:prstGeom prst="bentConnector2">
            <a:avLst/>
          </a:prstGeom>
          <a:noFill/>
          <a:ln w="12700" algn="ctr">
            <a:solidFill>
              <a:schemeClr val="tx1"/>
            </a:solidFill>
            <a:round/>
            <a:headEnd/>
            <a:tailEnd type="arrow" w="med" len="med"/>
          </a:ln>
        </p:spPr>
      </p:cxnSp>
      <p:cxnSp>
        <p:nvCxnSpPr>
          <p:cNvPr id="34" name="形状 33"/>
          <p:cNvCxnSpPr>
            <a:cxnSpLocks noChangeShapeType="1"/>
            <a:endCxn id="36" idx="2"/>
          </p:cNvCxnSpPr>
          <p:nvPr/>
        </p:nvCxnSpPr>
        <p:spPr bwMode="auto">
          <a:xfrm flipV="1">
            <a:off x="6453191" y="5916614"/>
            <a:ext cx="2278061" cy="568343"/>
          </a:xfrm>
          <a:prstGeom prst="bentConnector2">
            <a:avLst/>
          </a:prstGeom>
          <a:noFill/>
          <a:ln w="12700" algn="ctr">
            <a:solidFill>
              <a:schemeClr val="tx1"/>
            </a:solidFill>
            <a:round/>
            <a:headEnd/>
            <a:tailEnd type="arrow" w="med" len="med"/>
          </a:ln>
        </p:spPr>
      </p:cxnSp>
      <p:sp>
        <p:nvSpPr>
          <p:cNvPr id="35" name="TextBox 34"/>
          <p:cNvSpPr txBox="1">
            <a:spLocks noChangeArrowheads="1"/>
          </p:cNvSpPr>
          <p:nvPr/>
        </p:nvSpPr>
        <p:spPr bwMode="auto">
          <a:xfrm>
            <a:off x="2024064" y="4786314"/>
            <a:ext cx="1601721" cy="646331"/>
          </a:xfrm>
          <a:prstGeom prst="rect">
            <a:avLst/>
          </a:prstGeom>
          <a:noFill/>
          <a:ln w="9525">
            <a:noFill/>
            <a:miter lim="800000"/>
            <a:headEnd/>
            <a:tailEnd/>
          </a:ln>
        </p:spPr>
        <p:txBody>
          <a:bodyPr wrap="none">
            <a:spAutoFit/>
          </a:bodyPr>
          <a:lstStyle/>
          <a:p>
            <a:pPr algn="l"/>
            <a:r>
              <a:rPr lang="en-US" altLang="zh-CN" dirty="0">
                <a:latin typeface="华文新魏" panose="02010800040101010101" pitchFamily="2" charset="-122"/>
                <a:ea typeface="华文新魏" panose="02010800040101010101" pitchFamily="2" charset="-122"/>
              </a:rPr>
              <a:t>Circle c1;</a:t>
            </a:r>
          </a:p>
          <a:p>
            <a:pPr algn="l"/>
            <a:r>
              <a:rPr lang="en-US" altLang="zh-CN" dirty="0">
                <a:latin typeface="华文新魏" panose="02010800040101010101" pitchFamily="2" charset="-122"/>
                <a:ea typeface="华文新魏" panose="02010800040101010101" pitchFamily="2" charset="-122"/>
              </a:rPr>
              <a:t>Circle c2(5.0);</a:t>
            </a:r>
            <a:endParaRPr lang="zh-CN" altLang="en-US" dirty="0">
              <a:latin typeface="华文新魏" panose="02010800040101010101" pitchFamily="2" charset="-122"/>
              <a:ea typeface="华文新魏" panose="02010800040101010101" pitchFamily="2" charset="-122"/>
            </a:endParaRPr>
          </a:p>
        </p:txBody>
      </p:sp>
      <p:sp>
        <p:nvSpPr>
          <p:cNvPr id="36" name="Rectangle 22"/>
          <p:cNvSpPr>
            <a:spLocks noChangeArrowheads="1"/>
          </p:cNvSpPr>
          <p:nvPr/>
        </p:nvSpPr>
        <p:spPr bwMode="auto">
          <a:xfrm>
            <a:off x="8348664" y="5602289"/>
            <a:ext cx="765175" cy="3143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altLang="zh-CN" sz="2000" dirty="0">
                <a:solidFill>
                  <a:srgbClr val="000000"/>
                </a:solidFill>
                <a:latin typeface="华文新魏" panose="02010800040101010101" pitchFamily="2" charset="-122"/>
                <a:ea typeface="华文新魏" panose="02010800040101010101" pitchFamily="2" charset="-122"/>
              </a:rPr>
              <a:t>1</a:t>
            </a:r>
          </a:p>
        </p:txBody>
      </p:sp>
      <p:sp>
        <p:nvSpPr>
          <p:cNvPr id="38" name="矩形标注 37"/>
          <p:cNvSpPr>
            <a:spLocks noChangeArrowheads="1"/>
          </p:cNvSpPr>
          <p:nvPr/>
        </p:nvSpPr>
        <p:spPr bwMode="auto">
          <a:xfrm>
            <a:off x="8667751" y="4357689"/>
            <a:ext cx="1857375" cy="612775"/>
          </a:xfrm>
          <a:prstGeom prst="wedgeRectCallout">
            <a:avLst>
              <a:gd name="adj1" fmla="val -33069"/>
              <a:gd name="adj2" fmla="val 137125"/>
            </a:avLst>
          </a:prstGeom>
          <a:solidFill>
            <a:schemeClr val="accent1"/>
          </a:solidFill>
          <a:ln w="12700" algn="ctr">
            <a:solidFill>
              <a:schemeClr val="tx1"/>
            </a:solidFill>
            <a:round/>
            <a:headEnd/>
            <a:tailEnd type="triangle" w="med" len="med"/>
          </a:ln>
        </p:spPr>
        <p:txBody>
          <a:bodyPr/>
          <a:lstStyle/>
          <a:p>
            <a:r>
              <a:rPr lang="zh-CN" altLang="en-US" b="1">
                <a:latin typeface="华文新魏" panose="02010800040101010101" pitchFamily="2" charset="-122"/>
                <a:ea typeface="华文新魏" panose="02010800040101010101" pitchFamily="2" charset="-122"/>
              </a:rPr>
              <a:t>对象共享静态数据成员内存</a:t>
            </a:r>
            <a:endParaRPr lang="zh-CN" altLang="en-US">
              <a:latin typeface="华文新魏" panose="02010800040101010101" pitchFamily="2" charset="-122"/>
              <a:ea typeface="华文新魏" panose="02010800040101010101" pitchFamily="2" charset="-122"/>
            </a:endParaRPr>
          </a:p>
        </p:txBody>
      </p:sp>
      <p:sp>
        <p:nvSpPr>
          <p:cNvPr id="39" name="矩形标注 38"/>
          <p:cNvSpPr>
            <a:spLocks noChangeArrowheads="1"/>
          </p:cNvSpPr>
          <p:nvPr/>
        </p:nvSpPr>
        <p:spPr bwMode="auto">
          <a:xfrm>
            <a:off x="1524000" y="5786438"/>
            <a:ext cx="2857500" cy="857250"/>
          </a:xfrm>
          <a:prstGeom prst="wedgeRectCallout">
            <a:avLst>
              <a:gd name="adj1" fmla="val 82634"/>
              <a:gd name="adj2" fmla="val -6097"/>
            </a:avLst>
          </a:prstGeom>
          <a:solidFill>
            <a:schemeClr val="accent1"/>
          </a:solidFill>
          <a:ln w="12700" algn="ctr">
            <a:solidFill>
              <a:schemeClr val="tx1"/>
            </a:solidFill>
            <a:round/>
            <a:headEnd/>
            <a:tailEnd type="triangle" w="med" len="med"/>
          </a:ln>
        </p:spPr>
        <p:txBody>
          <a:bodyPr/>
          <a:lstStyle/>
          <a:p>
            <a:pPr algn="l"/>
            <a:r>
              <a:rPr lang="zh-CN" altLang="en-US" b="1">
                <a:latin typeface="华文新魏" panose="02010800040101010101" pitchFamily="2" charset="-122"/>
                <a:ea typeface="华文新魏" panose="02010800040101010101" pitchFamily="2" charset="-122"/>
              </a:rPr>
              <a:t>实例数据成员属于对象内存布局的一部分，随着对象的存在而存在</a:t>
            </a:r>
            <a:endParaRPr lang="zh-CN" altLang="en-US">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blinds(horizontal)">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linds(horizontal)">
                                      <p:cBhvr>
                                        <p:cTn id="15" dur="500"/>
                                        <p:tgtEl>
                                          <p:spTgt spid="3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5">
                                            <p:txEl>
                                              <p:pRg st="1" end="1"/>
                                            </p:txEl>
                                          </p:spTgt>
                                        </p:tgtEl>
                                        <p:attrNameLst>
                                          <p:attrName>style.visibility</p:attrName>
                                        </p:attrNameLst>
                                      </p:cBhvr>
                                      <p:to>
                                        <p:strVal val="visible"/>
                                      </p:to>
                                    </p:set>
                                    <p:animEffect transition="in" filter="blinds(horizontal)">
                                      <p:cBhvr>
                                        <p:cTn id="26" dur="500"/>
                                        <p:tgtEl>
                                          <p:spTgt spid="3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xit" presetSubtype="10" fill="hold" grpId="1" nodeType="withEffect">
                                  <p:stCondLst>
                                    <p:cond delay="0"/>
                                  </p:stCondLst>
                                  <p:childTnLst>
                                    <p:animEffect transition="out" filter="blinds(horizontal)">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linds(horizontal)">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P spid="24" grpId="1"/>
      <p:bldP spid="36" grpId="0" animBg="1"/>
      <p:bldP spid="36" grpId="1"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pPr/>
              <a:t>22</a:t>
            </a:fld>
            <a:endParaRPr lang="en-US" altLang="zh-CN"/>
          </a:p>
        </p:txBody>
      </p:sp>
      <p:sp>
        <p:nvSpPr>
          <p:cNvPr id="6" name="TextBox 5">
            <a:extLst>
              <a:ext uri="{FF2B5EF4-FFF2-40B4-BE49-F238E27FC236}">
                <a16:creationId xmlns:a16="http://schemas.microsoft.com/office/drawing/2014/main" id="{08394419-818A-4F22-83E5-9FC24BCC9228}"/>
              </a:ext>
            </a:extLst>
          </p:cNvPr>
          <p:cNvSpPr txBox="1">
            <a:spLocks noChangeArrowheads="1"/>
          </p:cNvSpPr>
          <p:nvPr/>
        </p:nvSpPr>
        <p:spPr bwMode="auto">
          <a:xfrm>
            <a:off x="1703512" y="136526"/>
            <a:ext cx="8856984" cy="653283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iostream.h</a:t>
            </a:r>
            <a:r>
              <a:rPr lang="en-US" altLang="zh-CN" b="1" dirty="0">
                <a:latin typeface="华文新魏" panose="02010800040101010101" pitchFamily="2" charset="-122"/>
                <a:ea typeface="华文新魏" panose="02010800040101010101" pitchFamily="2" charset="-122"/>
              </a:rPr>
              <a:t>&gt;</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string.h</a:t>
            </a:r>
            <a:r>
              <a:rPr lang="en-US" altLang="zh-CN" b="1" dirty="0">
                <a:latin typeface="华文新魏" panose="02010800040101010101" pitchFamily="2" charset="-122"/>
                <a:ea typeface="华文新魏" panose="02010800040101010101" pitchFamily="2" charset="-122"/>
              </a:rPr>
              <a:t>&gt;</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H {     //</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(H)=</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(char[11])</a:t>
            </a:r>
            <a:r>
              <a:rPr lang="zh-CN" altLang="en-US" b="1" dirty="0">
                <a:latin typeface="华文新魏" panose="02010800040101010101" pitchFamily="2" charset="-122"/>
                <a:ea typeface="华文新魏" panose="02010800040101010101" pitchFamily="2" charset="-122"/>
              </a:rPr>
              <a:t>，对象内存布局不包括</a:t>
            </a:r>
            <a:r>
              <a:rPr lang="zh-CN" altLang="en-US" b="1" dirty="0">
                <a:solidFill>
                  <a:srgbClr val="FF0000"/>
                </a:solidFill>
                <a:latin typeface="华文新魏" panose="02010800040101010101" pitchFamily="2" charset="-122"/>
                <a:ea typeface="华文新魏" panose="02010800040101010101" pitchFamily="2" charset="-122"/>
              </a:rPr>
              <a:t>静态</a:t>
            </a:r>
            <a:r>
              <a:rPr lang="zh-CN" altLang="en-US" b="1" dirty="0">
                <a:latin typeface="华文新魏" panose="02010800040101010101" pitchFamily="2" charset="-122"/>
                <a:ea typeface="华文新魏" panose="02010800040101010101" pitchFamily="2" charset="-122"/>
              </a:rPr>
              <a:t>成员</a:t>
            </a:r>
            <a:r>
              <a:rPr lang="en-US" altLang="zh-CN" b="1" dirty="0">
                <a:latin typeface="华文新魏" panose="02010800040101010101" pitchFamily="2" charset="-122"/>
                <a:ea typeface="华文新魏" panose="02010800040101010101" pitchFamily="2" charset="-122"/>
              </a:rPr>
              <a:t>total</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char name[11];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static</a:t>
            </a:r>
            <a:r>
              <a:rPr lang="en-US" altLang="zh-CN" b="1" dirty="0">
                <a:latin typeface="华文新魏" panose="02010800040101010101" pitchFamily="2" charset="-122"/>
                <a:ea typeface="华文新魏" panose="02010800040101010101" pitchFamily="2" charset="-122"/>
              </a:rPr>
              <a:t>  int  total;    //</a:t>
            </a:r>
            <a:r>
              <a:rPr lang="zh-CN" altLang="en-US" b="1" dirty="0">
                <a:latin typeface="华文新魏" panose="02010800040101010101" pitchFamily="2" charset="-122"/>
                <a:ea typeface="华文新魏" panose="02010800040101010101" pitchFamily="2" charset="-122"/>
              </a:rPr>
              <a:t>类体内声明</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访问权限</a:t>
            </a:r>
            <a:r>
              <a:rPr lang="en-US" altLang="zh-CN" b="1" dirty="0">
                <a:latin typeface="华文新魏" panose="02010800040101010101" pitchFamily="2" charset="-122"/>
                <a:ea typeface="华文新魏" panose="02010800040101010101" pitchFamily="2" charset="-122"/>
              </a:rPr>
              <a:t>public</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H (char *n)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strncpy</a:t>
            </a:r>
            <a:r>
              <a:rPr lang="en-US" altLang="zh-CN" b="1" dirty="0">
                <a:latin typeface="华文新魏" panose="02010800040101010101" pitchFamily="2" charset="-122"/>
                <a:ea typeface="华文新魏" panose="02010800040101010101" pitchFamily="2" charset="-122"/>
              </a:rPr>
              <a:t> (name,  n,  10) ;  </a:t>
            </a: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H::total++; </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这里</a:t>
            </a:r>
            <a:r>
              <a:rPr lang="en-US" altLang="zh-CN" b="1" dirty="0">
                <a:latin typeface="华文新魏" panose="02010800040101010101" pitchFamily="2" charset="-122"/>
                <a:ea typeface="华文新魏" panose="02010800040101010101" pitchFamily="2" charset="-122"/>
              </a:rPr>
              <a:t>,H::</a:t>
            </a:r>
            <a:r>
              <a:rPr lang="zh-CN" altLang="en-US" b="1" dirty="0">
                <a:latin typeface="华文新魏" panose="02010800040101010101" pitchFamily="2" charset="-122"/>
                <a:ea typeface="华文新魏" panose="02010800040101010101" pitchFamily="2" charset="-122"/>
              </a:rPr>
              <a:t>可以省略</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但不提倡</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~H (  )   { </a:t>
            </a:r>
            <a:r>
              <a:rPr lang="en-US" altLang="zh-CN" b="1" dirty="0">
                <a:solidFill>
                  <a:srgbClr val="FF0000"/>
                </a:solidFill>
                <a:latin typeface="华文新魏" panose="02010800040101010101" pitchFamily="2" charset="-122"/>
                <a:ea typeface="华文新魏" panose="02010800040101010101" pitchFamily="2" charset="-122"/>
              </a:rPr>
              <a:t>H::total --;  </a:t>
            </a:r>
            <a:r>
              <a:rPr lang="en-US" altLang="zh-CN" b="1" dirty="0">
                <a:latin typeface="华文新魏" panose="02010800040101010101" pitchFamily="2" charset="-122"/>
                <a:ea typeface="华文新魏" panose="02010800040101010101" pitchFamily="2" charset="-122"/>
              </a:rPr>
              <a:t>};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int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a:latin typeface="华文新魏" panose="02010800040101010101" pitchFamily="2" charset="-122"/>
                <a:ea typeface="华文新魏" panose="02010800040101010101" pitchFamily="2" charset="-122"/>
              </a:rPr>
              <a:t>=0; 	    //</a:t>
            </a:r>
            <a:r>
              <a:rPr lang="zh-CN" altLang="en-US" b="1" dirty="0">
                <a:latin typeface="华文新魏" panose="02010800040101010101" pitchFamily="2" charset="-122"/>
                <a:ea typeface="华文新魏" panose="02010800040101010101" pitchFamily="2" charset="-122"/>
              </a:rPr>
              <a:t>类体外定义并初始化</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有</a:t>
            </a:r>
            <a:r>
              <a:rPr lang="zh-CN" altLang="en-US" b="1" dirty="0">
                <a:solidFill>
                  <a:srgbClr val="FF0000"/>
                </a:solidFill>
                <a:latin typeface="华文新魏" panose="02010800040101010101" pitchFamily="2" charset="-122"/>
                <a:ea typeface="华文新魏" panose="02010800040101010101" pitchFamily="2" charset="-122"/>
              </a:rPr>
              <a:t>访问权限</a:t>
            </a:r>
            <a:r>
              <a:rPr lang="zh-CN" altLang="en-US" b="1" dirty="0">
                <a:latin typeface="华文新魏" panose="02010800040101010101" pitchFamily="2" charset="-122"/>
                <a:ea typeface="华文新魏" panose="02010800040101010101" pitchFamily="2" charset="-122"/>
              </a:rPr>
              <a:t>的独立变量，</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注意这里不能加</a:t>
            </a:r>
            <a:r>
              <a:rPr lang="en-US" altLang="zh-CN" b="1" dirty="0">
                <a:latin typeface="华文新魏" panose="02010800040101010101" pitchFamily="2" charset="-122"/>
                <a:ea typeface="华文新魏" panose="02010800040101010101" pitchFamily="2" charset="-122"/>
              </a:rPr>
              <a:t>static</a:t>
            </a:r>
            <a:r>
              <a:rPr lang="zh-CN" altLang="en-US" b="1" dirty="0">
                <a:latin typeface="华文新魏" panose="02010800040101010101" pitchFamily="2" charset="-122"/>
                <a:ea typeface="华文新魏" panose="02010800040101010101" pitchFamily="2" charset="-122"/>
              </a:rPr>
              <a:t>，加了</a:t>
            </a:r>
            <a:r>
              <a:rPr lang="en-US" altLang="zh-CN" b="1" dirty="0">
                <a:latin typeface="华文新魏" panose="02010800040101010101" pitchFamily="2" charset="-122"/>
                <a:ea typeface="华文新魏" panose="02010800040101010101" pitchFamily="2" charset="-122"/>
              </a:rPr>
              <a:t>static</a:t>
            </a:r>
            <a:r>
              <a:rPr lang="zh-CN" altLang="en-US" b="1" dirty="0">
                <a:latin typeface="华文新魏" panose="02010800040101010101" pitchFamily="2" charset="-122"/>
                <a:ea typeface="华文新魏" panose="02010800040101010101" pitchFamily="2" charset="-122"/>
              </a:rPr>
              <a:t>使</a:t>
            </a:r>
            <a:r>
              <a:rPr lang="en-US" altLang="zh-CN" b="1" dirty="0">
                <a:latin typeface="华文新魏" panose="02010800040101010101" pitchFamily="2" charset="-122"/>
                <a:ea typeface="华文新魏" panose="02010800040101010101" pitchFamily="2" charset="-122"/>
              </a:rPr>
              <a:t>H::total</a:t>
            </a:r>
            <a:r>
              <a:rPr lang="zh-CN" altLang="en-US" b="1" dirty="0">
                <a:latin typeface="华文新魏" panose="02010800040101010101" pitchFamily="2" charset="-122"/>
                <a:ea typeface="华文新魏" panose="02010800040101010101" pitchFamily="2" charset="-122"/>
              </a:rPr>
              <a:t>局限于本文件</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void main (void)   {   //</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(H)=</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x=</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y</a:t>
            </a:r>
          </a:p>
          <a:p>
            <a:pPr>
              <a:lnSpc>
                <a:spcPct val="120000"/>
              </a:lnSpc>
              <a:spcBef>
                <a:spcPct val="0"/>
              </a:spcBef>
            </a:pPr>
            <a:r>
              <a:rPr lang="en-US" altLang="zh-CN" b="1" dirty="0">
                <a:solidFill>
                  <a:schemeClr val="hlink"/>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H   x ("Xi") ;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=1</a:t>
            </a: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H   y ("Yi") ;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err="1">
                <a:solidFill>
                  <a:srgbClr val="FF0000"/>
                </a:solidFill>
                <a:latin typeface="华文新魏" panose="02010800040101010101" pitchFamily="2" charset="-122"/>
                <a:ea typeface="华文新魏" panose="02010800040101010101" pitchFamily="2" charset="-122"/>
              </a:rPr>
              <a:t>y.total</a:t>
            </a:r>
            <a:r>
              <a:rPr lang="en-US" altLang="zh-CN" b="1" dirty="0">
                <a:solidFill>
                  <a:srgbClr val="FF0000"/>
                </a:solidFill>
                <a:latin typeface="华文新魏" panose="02010800040101010101" pitchFamily="2" charset="-122"/>
                <a:ea typeface="华文新魏" panose="02010800040101010101" pitchFamily="2" charset="-122"/>
              </a:rPr>
              <a:t>=2</a:t>
            </a: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err="1">
                <a:solidFill>
                  <a:srgbClr val="FF0000"/>
                </a:solidFill>
                <a:latin typeface="华文新魏" panose="02010800040101010101" pitchFamily="2" charset="-122"/>
                <a:ea typeface="华文新魏" panose="02010800040101010101" pitchFamily="2" charset="-122"/>
              </a:rPr>
              <a:t>cout</a:t>
            </a:r>
            <a:r>
              <a:rPr lang="en-US" altLang="zh-CN" b="1" dirty="0">
                <a:solidFill>
                  <a:srgbClr val="FF0000"/>
                </a:solidFill>
                <a:latin typeface="华文新魏" panose="02010800040101010101" pitchFamily="2" charset="-122"/>
                <a:ea typeface="华文新魏" panose="02010800040101010101" pitchFamily="2" charset="-122"/>
              </a:rPr>
              <a:t>&lt;&lt;H::total&lt;&lt;</a:t>
            </a:r>
            <a:r>
              <a:rPr lang="en-US" altLang="zh-CN" b="1" dirty="0" err="1">
                <a:solidFill>
                  <a:srgbClr val="FF0000"/>
                </a:solidFill>
                <a:latin typeface="华文新魏" panose="02010800040101010101" pitchFamily="2" charset="-122"/>
                <a:ea typeface="华文新魏" panose="02010800040101010101" pitchFamily="2" charset="-122"/>
              </a:rPr>
              <a:t>x.H</a:t>
            </a:r>
            <a:r>
              <a:rPr lang="en-US" altLang="zh-CN" b="1" dirty="0">
                <a:solidFill>
                  <a:srgbClr val="FF0000"/>
                </a:solidFill>
                <a:latin typeface="华文新魏" panose="02010800040101010101" pitchFamily="2" charset="-122"/>
                <a:ea typeface="华文新魏" panose="02010800040101010101" pitchFamily="2" charset="-122"/>
              </a:rPr>
              <a:t>::total&lt;&lt;</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静态数据成员的三种访问方式</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p:spPr>
        <p:txBody>
          <a:bodyPr/>
          <a:lstStyle/>
          <a:p>
            <a:fld id="{3771C63D-4969-41D9-A1A9-FE3E65C93126}" type="slidenum">
              <a:rPr lang="en-US" altLang="zh-CN" smtClean="0">
                <a:latin typeface="华文新魏" panose="02010800040101010101" pitchFamily="2" charset="-122"/>
                <a:ea typeface="华文新魏" panose="02010800040101010101" pitchFamily="2" charset="-122"/>
              </a:rPr>
              <a:pPr/>
              <a:t>23</a:t>
            </a:fld>
            <a:endParaRPr lang="en-US" altLang="zh-CN">
              <a:latin typeface="华文新魏" panose="02010800040101010101" pitchFamily="2" charset="-122"/>
              <a:ea typeface="华文新魏" panose="02010800040101010101" pitchFamily="2" charset="-122"/>
            </a:endParaRPr>
          </a:p>
        </p:txBody>
      </p:sp>
      <p:grpSp>
        <p:nvGrpSpPr>
          <p:cNvPr id="2" name="Group 21"/>
          <p:cNvGrpSpPr>
            <a:grpSpLocks/>
          </p:cNvGrpSpPr>
          <p:nvPr/>
        </p:nvGrpSpPr>
        <p:grpSpPr bwMode="auto">
          <a:xfrm>
            <a:off x="2374901" y="1412875"/>
            <a:ext cx="2144713" cy="3200400"/>
            <a:chOff x="536" y="1146"/>
            <a:chExt cx="1351" cy="2016"/>
          </a:xfrm>
        </p:grpSpPr>
        <p:sp>
          <p:nvSpPr>
            <p:cNvPr id="139280" name="Text Box 4"/>
            <p:cNvSpPr txBox="1">
              <a:spLocks noChangeArrowheads="1"/>
            </p:cNvSpPr>
            <p:nvPr/>
          </p:nvSpPr>
          <p:spPr bwMode="auto">
            <a:xfrm>
              <a:off x="751" y="1298"/>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name[0]:’X’</a:t>
              </a:r>
            </a:p>
          </p:txBody>
        </p:sp>
        <p:sp>
          <p:nvSpPr>
            <p:cNvPr id="139281" name="Text Box 6"/>
            <p:cNvSpPr txBox="1">
              <a:spLocks noChangeArrowheads="1"/>
            </p:cNvSpPr>
            <p:nvPr/>
          </p:nvSpPr>
          <p:spPr bwMode="auto">
            <a:xfrm>
              <a:off x="753" y="1596"/>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name[1]:’i’  </a:t>
              </a:r>
            </a:p>
          </p:txBody>
        </p:sp>
        <p:sp>
          <p:nvSpPr>
            <p:cNvPr id="139282" name="Text Box 7"/>
            <p:cNvSpPr txBox="1">
              <a:spLocks noChangeArrowheads="1"/>
            </p:cNvSpPr>
            <p:nvPr/>
          </p:nvSpPr>
          <p:spPr bwMode="auto">
            <a:xfrm>
              <a:off x="752" y="1893"/>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name[2]:’\0’</a:t>
              </a:r>
            </a:p>
          </p:txBody>
        </p:sp>
        <p:sp>
          <p:nvSpPr>
            <p:cNvPr id="139283" name="Text Box 8"/>
            <p:cNvSpPr txBox="1">
              <a:spLocks noChangeArrowheads="1"/>
            </p:cNvSpPr>
            <p:nvPr/>
          </p:nvSpPr>
          <p:spPr bwMode="auto">
            <a:xfrm>
              <a:off x="749" y="2866"/>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name[10]:’\0’</a:t>
              </a:r>
            </a:p>
          </p:txBody>
        </p:sp>
        <p:sp>
          <p:nvSpPr>
            <p:cNvPr id="139284" name="Text Box 9"/>
            <p:cNvSpPr txBox="1">
              <a:spLocks noChangeArrowheads="1"/>
            </p:cNvSpPr>
            <p:nvPr/>
          </p:nvSpPr>
          <p:spPr bwMode="auto">
            <a:xfrm>
              <a:off x="748" y="2362"/>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a:t>
              </a:r>
            </a:p>
          </p:txBody>
        </p:sp>
        <p:sp>
          <p:nvSpPr>
            <p:cNvPr id="139285" name="Text Box 11"/>
            <p:cNvSpPr txBox="1">
              <a:spLocks noChangeArrowheads="1"/>
            </p:cNvSpPr>
            <p:nvPr/>
          </p:nvSpPr>
          <p:spPr bwMode="auto">
            <a:xfrm>
              <a:off x="536" y="1146"/>
              <a:ext cx="190" cy="233"/>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x</a:t>
              </a:r>
            </a:p>
          </p:txBody>
        </p:sp>
      </p:grpSp>
      <p:grpSp>
        <p:nvGrpSpPr>
          <p:cNvPr id="3" name="Group 13"/>
          <p:cNvGrpSpPr>
            <a:grpSpLocks/>
          </p:cNvGrpSpPr>
          <p:nvPr/>
        </p:nvGrpSpPr>
        <p:grpSpPr bwMode="auto">
          <a:xfrm>
            <a:off x="6111876" y="1412875"/>
            <a:ext cx="2144713" cy="3200400"/>
            <a:chOff x="536" y="1146"/>
            <a:chExt cx="1351" cy="2016"/>
          </a:xfrm>
        </p:grpSpPr>
        <p:sp>
          <p:nvSpPr>
            <p:cNvPr id="139274" name="Text Box 14"/>
            <p:cNvSpPr txBox="1">
              <a:spLocks noChangeArrowheads="1"/>
            </p:cNvSpPr>
            <p:nvPr/>
          </p:nvSpPr>
          <p:spPr bwMode="auto">
            <a:xfrm>
              <a:off x="751" y="1298"/>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name[0]:’Y’</a:t>
              </a:r>
            </a:p>
          </p:txBody>
        </p:sp>
        <p:sp>
          <p:nvSpPr>
            <p:cNvPr id="139275" name="Text Box 15"/>
            <p:cNvSpPr txBox="1">
              <a:spLocks noChangeArrowheads="1"/>
            </p:cNvSpPr>
            <p:nvPr/>
          </p:nvSpPr>
          <p:spPr bwMode="auto">
            <a:xfrm>
              <a:off x="753" y="1596"/>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name[1]:’i’  </a:t>
              </a:r>
            </a:p>
          </p:txBody>
        </p:sp>
        <p:sp>
          <p:nvSpPr>
            <p:cNvPr id="139276" name="Text Box 16"/>
            <p:cNvSpPr txBox="1">
              <a:spLocks noChangeArrowheads="1"/>
            </p:cNvSpPr>
            <p:nvPr/>
          </p:nvSpPr>
          <p:spPr bwMode="auto">
            <a:xfrm>
              <a:off x="752" y="1893"/>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name[2]:’\0’</a:t>
              </a:r>
            </a:p>
          </p:txBody>
        </p:sp>
        <p:sp>
          <p:nvSpPr>
            <p:cNvPr id="139277" name="Text Box 17"/>
            <p:cNvSpPr txBox="1">
              <a:spLocks noChangeArrowheads="1"/>
            </p:cNvSpPr>
            <p:nvPr/>
          </p:nvSpPr>
          <p:spPr bwMode="auto">
            <a:xfrm>
              <a:off x="749" y="2866"/>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name[10]:’\0’</a:t>
              </a:r>
            </a:p>
          </p:txBody>
        </p:sp>
        <p:sp>
          <p:nvSpPr>
            <p:cNvPr id="139278" name="Text Box 18"/>
            <p:cNvSpPr txBox="1">
              <a:spLocks noChangeArrowheads="1"/>
            </p:cNvSpPr>
            <p:nvPr/>
          </p:nvSpPr>
          <p:spPr bwMode="auto">
            <a:xfrm>
              <a:off x="748" y="2362"/>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a:t>
              </a:r>
            </a:p>
          </p:txBody>
        </p:sp>
        <p:sp>
          <p:nvSpPr>
            <p:cNvPr id="139279" name="Text Box 19"/>
            <p:cNvSpPr txBox="1">
              <a:spLocks noChangeArrowheads="1"/>
            </p:cNvSpPr>
            <p:nvPr/>
          </p:nvSpPr>
          <p:spPr bwMode="auto">
            <a:xfrm>
              <a:off x="536" y="1146"/>
              <a:ext cx="192" cy="233"/>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y</a:t>
              </a:r>
            </a:p>
          </p:txBody>
        </p:sp>
      </p:grpSp>
      <p:sp>
        <p:nvSpPr>
          <p:cNvPr id="292884" name="Text Box 20"/>
          <p:cNvSpPr txBox="1">
            <a:spLocks noChangeArrowheads="1"/>
          </p:cNvSpPr>
          <p:nvPr/>
        </p:nvSpPr>
        <p:spPr bwMode="auto">
          <a:xfrm>
            <a:off x="2725739" y="5695950"/>
            <a:ext cx="1800225" cy="469900"/>
          </a:xfrm>
          <a:prstGeom prst="rect">
            <a:avLst/>
          </a:prstGeom>
          <a:noFill/>
          <a:ln w="12700">
            <a:solidFill>
              <a:srgbClr val="FF0000"/>
            </a:solidFill>
            <a:miter lim="800000"/>
            <a:headEnd/>
            <a:tailEnd/>
          </a:ln>
        </p:spPr>
        <p:txBody>
          <a:bodyPr wrap="none"/>
          <a:lstStyle/>
          <a:p>
            <a:pPr algn="dist"/>
            <a:r>
              <a:rPr lang="en-US" altLang="zh-CN">
                <a:solidFill>
                  <a:srgbClr val="FF0000"/>
                </a:solidFill>
                <a:latin typeface="华文新魏" panose="02010800040101010101" pitchFamily="2" charset="-122"/>
                <a:ea typeface="华文新魏" panose="02010800040101010101" pitchFamily="2" charset="-122"/>
              </a:rPr>
              <a:t>H::total = 1</a:t>
            </a:r>
          </a:p>
        </p:txBody>
      </p:sp>
      <p:sp>
        <p:nvSpPr>
          <p:cNvPr id="292886" name="Text Box 22"/>
          <p:cNvSpPr txBox="1">
            <a:spLocks noChangeArrowheads="1"/>
          </p:cNvSpPr>
          <p:nvPr/>
        </p:nvSpPr>
        <p:spPr bwMode="auto">
          <a:xfrm>
            <a:off x="2711451" y="5700713"/>
            <a:ext cx="1800225" cy="469900"/>
          </a:xfrm>
          <a:prstGeom prst="rect">
            <a:avLst/>
          </a:prstGeom>
          <a:noFill/>
          <a:ln w="12700">
            <a:solidFill>
              <a:srgbClr val="FF0000"/>
            </a:solidFill>
            <a:miter lim="800000"/>
            <a:headEnd/>
            <a:tailEnd/>
          </a:ln>
        </p:spPr>
        <p:txBody>
          <a:bodyPr wrap="none"/>
          <a:lstStyle/>
          <a:p>
            <a:pPr algn="dist"/>
            <a:r>
              <a:rPr lang="en-US" altLang="zh-CN">
                <a:solidFill>
                  <a:srgbClr val="FF0000"/>
                </a:solidFill>
                <a:latin typeface="华文新魏" panose="02010800040101010101" pitchFamily="2" charset="-122"/>
                <a:ea typeface="华文新魏" panose="02010800040101010101" pitchFamily="2" charset="-122"/>
              </a:rPr>
              <a:t>H::total = 2</a:t>
            </a:r>
          </a:p>
        </p:txBody>
      </p:sp>
      <p:sp>
        <p:nvSpPr>
          <p:cNvPr id="292887" name="Text Box 23"/>
          <p:cNvSpPr txBox="1">
            <a:spLocks noChangeArrowheads="1"/>
          </p:cNvSpPr>
          <p:nvPr/>
        </p:nvSpPr>
        <p:spPr bwMode="auto">
          <a:xfrm>
            <a:off x="5224463" y="5373688"/>
            <a:ext cx="3648756" cy="923330"/>
          </a:xfrm>
          <a:prstGeom prst="rect">
            <a:avLst/>
          </a:prstGeom>
          <a:noFill/>
          <a:ln w="12700">
            <a:noFill/>
            <a:miter lim="800000"/>
            <a:headEnd/>
            <a:tailEnd/>
          </a:ln>
        </p:spPr>
        <p:txBody>
          <a:bodyPr wrap="none">
            <a:spAutoFit/>
          </a:bodyPr>
          <a:lstStyle/>
          <a:p>
            <a:pPr algn="l"/>
            <a:r>
              <a:rPr lang="zh-CN" altLang="en-US">
                <a:latin typeface="华文新魏" panose="02010800040101010101" pitchFamily="2" charset="-122"/>
                <a:ea typeface="华文新魏" panose="02010800040101010101" pitchFamily="2" charset="-122"/>
              </a:rPr>
              <a:t>此时</a:t>
            </a:r>
          </a:p>
          <a:p>
            <a:pPr algn="l"/>
            <a:r>
              <a:rPr lang="en-US" altLang="zh-CN">
                <a:latin typeface="华文新魏" panose="02010800040101010101" pitchFamily="2" charset="-122"/>
                <a:ea typeface="华文新魏" panose="02010800040101010101" pitchFamily="2" charset="-122"/>
              </a:rPr>
              <a:t>x.H::total = x.total = H::total = 2</a:t>
            </a:r>
          </a:p>
          <a:p>
            <a:pPr algn="l"/>
            <a:r>
              <a:rPr lang="en-US" altLang="zh-CN">
                <a:latin typeface="华文新魏" panose="02010800040101010101" pitchFamily="2" charset="-122"/>
                <a:ea typeface="华文新魏" panose="02010800040101010101" pitchFamily="2" charset="-122"/>
              </a:rPr>
              <a:t>y.H::total = y.total = H::total = 2</a:t>
            </a:r>
          </a:p>
        </p:txBody>
      </p:sp>
      <p:sp>
        <p:nvSpPr>
          <p:cNvPr id="292888" name="Text Box 24"/>
          <p:cNvSpPr txBox="1">
            <a:spLocks noChangeArrowheads="1"/>
          </p:cNvSpPr>
          <p:nvPr/>
        </p:nvSpPr>
        <p:spPr bwMode="auto">
          <a:xfrm>
            <a:off x="1919288" y="4941889"/>
            <a:ext cx="8362950" cy="396875"/>
          </a:xfrm>
          <a:prstGeom prst="rect">
            <a:avLst/>
          </a:prstGeom>
          <a:noFill/>
          <a:ln w="12700">
            <a:noFill/>
            <a:miter lim="800000"/>
            <a:headEnd/>
            <a:tailEnd/>
          </a:ln>
        </p:spPr>
        <p:txBody>
          <a:bodyPr wrap="none">
            <a:spAutoFit/>
          </a:bodyPr>
          <a:lstStyle/>
          <a:p>
            <a:r>
              <a:rPr lang="zh-CN" altLang="en-US" sz="2000" b="1">
                <a:solidFill>
                  <a:srgbClr val="FF0000"/>
                </a:solidFill>
                <a:latin typeface="华文新魏" panose="02010800040101010101" pitchFamily="2" charset="-122"/>
                <a:ea typeface="华文新魏" panose="02010800040101010101" pitchFamily="2" charset="-122"/>
              </a:rPr>
              <a:t>静态数据成员相当于独立分配内存的变量</a:t>
            </a:r>
            <a:r>
              <a:rPr lang="zh-CN" altLang="en-US" sz="2000" b="1">
                <a:latin typeface="华文新魏" panose="02010800040101010101" pitchFamily="2" charset="-122"/>
                <a:ea typeface="华文新魏" panose="02010800040101010101" pitchFamily="2" charset="-122"/>
              </a:rPr>
              <a:t>，</a:t>
            </a:r>
            <a:r>
              <a:rPr lang="zh-CN" altLang="en-US" sz="2000" b="1">
                <a:solidFill>
                  <a:srgbClr val="FF0000"/>
                </a:solidFill>
                <a:latin typeface="华文新魏" panose="02010800040101010101" pitchFamily="2" charset="-122"/>
                <a:ea typeface="华文新魏" panose="02010800040101010101" pitchFamily="2" charset="-122"/>
              </a:rPr>
              <a:t>不属于任何对象内存的一部分</a:t>
            </a:r>
          </a:p>
        </p:txBody>
      </p:sp>
      <p:sp>
        <p:nvSpPr>
          <p:cNvPr id="24" name="Rectangle 4">
            <a:extLst>
              <a:ext uri="{FF2B5EF4-FFF2-40B4-BE49-F238E27FC236}">
                <a16:creationId xmlns:a16="http://schemas.microsoft.com/office/drawing/2014/main" id="{D8A91BD4-068B-4C86-9A93-51AD60E1E37D}"/>
              </a:ext>
            </a:extLst>
          </p:cNvPr>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静态数据成员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2884"/>
                                        </p:tgtEl>
                                        <p:attrNameLst>
                                          <p:attrName>style.visibility</p:attrName>
                                        </p:attrNameLst>
                                      </p:cBhvr>
                                      <p:to>
                                        <p:strVal val="visible"/>
                                      </p:to>
                                    </p:set>
                                    <p:animEffect transition="in" filter="blinds(horizontal)">
                                      <p:cBhvr>
                                        <p:cTn id="12" dur="500"/>
                                        <p:tgtEl>
                                          <p:spTgt spid="2928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2886"/>
                                        </p:tgtEl>
                                        <p:attrNameLst>
                                          <p:attrName>style.visibility</p:attrName>
                                        </p:attrNameLst>
                                      </p:cBhvr>
                                      <p:to>
                                        <p:strVal val="visible"/>
                                      </p:to>
                                    </p:set>
                                    <p:animEffect transition="in" filter="blinds(horizontal)">
                                      <p:cBhvr>
                                        <p:cTn id="22" dur="500"/>
                                        <p:tgtEl>
                                          <p:spTgt spid="292886"/>
                                        </p:tgtEl>
                                      </p:cBhvr>
                                    </p:animEffect>
                                  </p:childTnLst>
                                </p:cTn>
                              </p:par>
                              <p:par>
                                <p:cTn id="23" presetID="3" presetClass="exit" presetSubtype="10" fill="hold" grpId="1" nodeType="withEffect">
                                  <p:stCondLst>
                                    <p:cond delay="0"/>
                                  </p:stCondLst>
                                  <p:childTnLst>
                                    <p:animEffect transition="out" filter="blinds(horizontal)">
                                      <p:cBhvr>
                                        <p:cTn id="24" dur="500"/>
                                        <p:tgtEl>
                                          <p:spTgt spid="292884"/>
                                        </p:tgtEl>
                                      </p:cBhvr>
                                    </p:animEffect>
                                    <p:set>
                                      <p:cBhvr>
                                        <p:cTn id="25" dur="1" fill="hold">
                                          <p:stCondLst>
                                            <p:cond delay="499"/>
                                          </p:stCondLst>
                                        </p:cTn>
                                        <p:tgtEl>
                                          <p:spTgt spid="29288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92887"/>
                                        </p:tgtEl>
                                        <p:attrNameLst>
                                          <p:attrName>style.visibility</p:attrName>
                                        </p:attrNameLst>
                                      </p:cBhvr>
                                      <p:to>
                                        <p:strVal val="visible"/>
                                      </p:to>
                                    </p:set>
                                    <p:animEffect transition="in" filter="blinds(horizontal)">
                                      <p:cBhvr>
                                        <p:cTn id="30" dur="500"/>
                                        <p:tgtEl>
                                          <p:spTgt spid="29288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2888"/>
                                        </p:tgtEl>
                                        <p:attrNameLst>
                                          <p:attrName>style.visibility</p:attrName>
                                        </p:attrNameLst>
                                      </p:cBhvr>
                                      <p:to>
                                        <p:strVal val="visible"/>
                                      </p:to>
                                    </p:set>
                                    <p:animEffect transition="in" filter="blinds(horizontal)">
                                      <p:cBhvr>
                                        <p:cTn id="35" dur="500"/>
                                        <p:tgtEl>
                                          <p:spTgt spid="29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4" grpId="0" animBg="1"/>
      <p:bldP spid="292884" grpId="1" animBg="1"/>
      <p:bldP spid="292886" grpId="0" animBg="1"/>
      <p:bldP spid="292887" grpId="0"/>
      <p:bldP spid="2928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pPr/>
              <a:t>24</a:t>
            </a:fld>
            <a:endParaRPr lang="en-US" altLang="zh-CN"/>
          </a:p>
        </p:txBody>
      </p:sp>
      <p:sp>
        <p:nvSpPr>
          <p:cNvPr id="6" name="TextBox 5">
            <a:extLst>
              <a:ext uri="{FF2B5EF4-FFF2-40B4-BE49-F238E27FC236}">
                <a16:creationId xmlns:a16="http://schemas.microsoft.com/office/drawing/2014/main" id="{08394419-818A-4F22-83E5-9FC24BCC9228}"/>
              </a:ext>
            </a:extLst>
          </p:cNvPr>
          <p:cNvSpPr txBox="1">
            <a:spLocks noChangeArrowheads="1"/>
          </p:cNvSpPr>
          <p:nvPr/>
        </p:nvSpPr>
        <p:spPr bwMode="auto">
          <a:xfrm>
            <a:off x="662940" y="1485267"/>
            <a:ext cx="11121390" cy="2549523"/>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A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非常量静态成员必须在类里声明，类外定义和初始化 ，静态成员的</a:t>
            </a:r>
            <a:r>
              <a:rPr lang="en-US" altLang="zh-CN" b="1" dirty="0">
                <a:solidFill>
                  <a:srgbClr val="FF0000"/>
                </a:solidFill>
                <a:latin typeface="华文新魏" panose="02010800040101010101" pitchFamily="2" charset="-122"/>
                <a:ea typeface="华文新魏" panose="02010800040101010101" pitchFamily="2" charset="-122"/>
              </a:rPr>
              <a:t>static</a:t>
            </a:r>
            <a:r>
              <a:rPr lang="zh-CN" altLang="en-US" b="1" dirty="0">
                <a:solidFill>
                  <a:srgbClr val="FF0000"/>
                </a:solidFill>
                <a:latin typeface="华文新魏" panose="02010800040101010101" pitchFamily="2" charset="-122"/>
                <a:ea typeface="华文新魏" panose="02010800040101010101" pitchFamily="2" charset="-122"/>
              </a:rPr>
              <a:t>声明只能出现在类里</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static int i = 0;  //</a:t>
            </a:r>
            <a:r>
              <a:rPr lang="zh-CN" altLang="en-US" b="1" dirty="0">
                <a:latin typeface="华文新魏" panose="02010800040101010101" pitchFamily="2" charset="-122"/>
                <a:ea typeface="华文新魏" panose="02010800040101010101" pitchFamily="2" charset="-122"/>
              </a:rPr>
              <a:t>错误</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p>
        </p:txBody>
      </p:sp>
      <p:sp>
        <p:nvSpPr>
          <p:cNvPr id="4" name="Rectangle 4">
            <a:extLst>
              <a:ext uri="{FF2B5EF4-FFF2-40B4-BE49-F238E27FC236}">
                <a16:creationId xmlns:a16="http://schemas.microsoft.com/office/drawing/2014/main" id="{CF844CC1-90BD-49B3-BBF2-E12C45DDB1BA}"/>
              </a:ext>
            </a:extLst>
          </p:cNvPr>
          <p:cNvSpPr>
            <a:spLocks noGrp="1" noChangeArrowheads="1"/>
          </p:cNvSpPr>
          <p:nvPr>
            <p:ph type="title"/>
          </p:nvPr>
        </p:nvSpPr>
        <p:spPr>
          <a:xfrm>
            <a:off x="1531620" y="246383"/>
            <a:ext cx="9212580" cy="838200"/>
          </a:xfrm>
        </p:spPr>
        <p:txBody>
          <a:bodyPr>
            <a:normAutofit fontScale="90000"/>
          </a:bodyPr>
          <a:lstStyle/>
          <a:p>
            <a:pPr algn="l"/>
            <a:r>
              <a:rPr lang="zh-CN" altLang="en-US" sz="3600" b="1" dirty="0">
                <a:solidFill>
                  <a:srgbClr val="FF0000"/>
                </a:solidFill>
                <a:latin typeface="微软雅黑" pitchFamily="34" charset="-122"/>
                <a:ea typeface="微软雅黑" pitchFamily="34" charset="-122"/>
              </a:rPr>
              <a:t>静态数据成员的初始化</a:t>
            </a:r>
            <a:r>
              <a:rPr lang="en-US" altLang="zh-CN" sz="3600" b="1" dirty="0">
                <a:solidFill>
                  <a:srgbClr val="FF0000"/>
                </a:solidFill>
                <a:latin typeface="微软雅黑" pitchFamily="34" charset="-122"/>
                <a:ea typeface="微软雅黑" pitchFamily="34" charset="-122"/>
              </a:rPr>
              <a:t>-</a:t>
            </a:r>
            <a:r>
              <a:rPr lang="zh-CN" altLang="en-US" sz="3600" b="1" dirty="0">
                <a:solidFill>
                  <a:srgbClr val="FF0000"/>
                </a:solidFill>
                <a:latin typeface="微软雅黑" pitchFamily="34" charset="-122"/>
                <a:ea typeface="微软雅黑" pitchFamily="34" charset="-122"/>
              </a:rPr>
              <a:t>非</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、非</a:t>
            </a:r>
            <a:r>
              <a:rPr lang="en-US" altLang="zh-CN" sz="3600" b="1" dirty="0">
                <a:solidFill>
                  <a:srgbClr val="FF0000"/>
                </a:solidFill>
                <a:latin typeface="微软雅黑" pitchFamily="34" charset="-122"/>
                <a:ea typeface="微软雅黑" pitchFamily="34" charset="-122"/>
              </a:rPr>
              <a:t>inline</a:t>
            </a:r>
            <a:r>
              <a:rPr lang="zh-CN" altLang="en-US" sz="3600" b="1" dirty="0">
                <a:solidFill>
                  <a:srgbClr val="FF0000"/>
                </a:solidFill>
                <a:latin typeface="微软雅黑" pitchFamily="34" charset="-122"/>
                <a:ea typeface="微软雅黑" pitchFamily="34" charset="-122"/>
              </a:rPr>
              <a:t>成员</a:t>
            </a:r>
          </a:p>
        </p:txBody>
      </p:sp>
      <p:sp>
        <p:nvSpPr>
          <p:cNvPr id="2" name="矩形 1">
            <a:extLst>
              <a:ext uri="{FF2B5EF4-FFF2-40B4-BE49-F238E27FC236}">
                <a16:creationId xmlns:a16="http://schemas.microsoft.com/office/drawing/2014/main" id="{80AC48AB-E10F-4AFA-8FA5-37773EF92654}"/>
              </a:ext>
            </a:extLst>
          </p:cNvPr>
          <p:cNvSpPr/>
          <p:nvPr/>
        </p:nvSpPr>
        <p:spPr>
          <a:xfrm>
            <a:off x="1312545" y="4541736"/>
            <a:ext cx="9566910" cy="830997"/>
          </a:xfrm>
          <a:prstGeom prst="rect">
            <a:avLst/>
          </a:prstGeom>
        </p:spPr>
        <p:txBody>
          <a:bodyPr wrap="square">
            <a:spAutoFit/>
          </a:bodyPr>
          <a:lstStyle/>
          <a:p>
            <a:r>
              <a:rPr lang="zh-CN" altLang="en-US" sz="2400" b="1" dirty="0">
                <a:solidFill>
                  <a:srgbClr val="FF0000"/>
                </a:solidFill>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error C2864: A::i: </a:t>
            </a:r>
            <a:r>
              <a:rPr lang="zh-CN" altLang="en-US" sz="2400" b="1" dirty="0">
                <a:solidFill>
                  <a:srgbClr val="FF0000"/>
                </a:solidFill>
                <a:latin typeface="华文新魏" panose="02010800040101010101" pitchFamily="2" charset="-122"/>
                <a:ea typeface="华文新魏" panose="02010800040101010101" pitchFamily="2" charset="-122"/>
              </a:rPr>
              <a:t>带有类内初始化表达式的静态 数据成员 必须具有不可变的常量</a:t>
            </a:r>
            <a:r>
              <a:rPr lang="zh-CN" altLang="en-US" sz="2400" b="1" dirty="0">
                <a:solidFill>
                  <a:schemeClr val="accent1"/>
                </a:solidFill>
                <a:latin typeface="华文新魏" panose="02010800040101010101" pitchFamily="2" charset="-122"/>
                <a:ea typeface="华文新魏" panose="02010800040101010101" pitchFamily="2" charset="-122"/>
              </a:rPr>
              <a:t>整型</a:t>
            </a:r>
            <a:r>
              <a:rPr lang="zh-CN" altLang="en-US" sz="2400" b="1" dirty="0">
                <a:solidFill>
                  <a:srgbClr val="FF0000"/>
                </a:solidFill>
                <a:latin typeface="华文新魏" panose="02010800040101010101" pitchFamily="2" charset="-122"/>
                <a:ea typeface="华文新魏" panose="02010800040101010101" pitchFamily="2" charset="-122"/>
              </a:rPr>
              <a:t>类型，或必须被指定为“内联”</a:t>
            </a:r>
          </a:p>
        </p:txBody>
      </p:sp>
    </p:spTree>
    <p:extLst>
      <p:ext uri="{BB962C8B-B14F-4D97-AF65-F5344CB8AC3E}">
        <p14:creationId xmlns:p14="http://schemas.microsoft.com/office/powerpoint/2010/main" val="937767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pPr/>
              <a:t>25</a:t>
            </a:fld>
            <a:endParaRPr lang="en-US" altLang="zh-CN"/>
          </a:p>
        </p:txBody>
      </p:sp>
      <p:sp>
        <p:nvSpPr>
          <p:cNvPr id="6" name="TextBox 5">
            <a:extLst>
              <a:ext uri="{FF2B5EF4-FFF2-40B4-BE49-F238E27FC236}">
                <a16:creationId xmlns:a16="http://schemas.microsoft.com/office/drawing/2014/main" id="{08394419-818A-4F22-83E5-9FC24BCC9228}"/>
              </a:ext>
            </a:extLst>
          </p:cNvPr>
          <p:cNvSpPr txBox="1">
            <a:spLocks noChangeArrowheads="1"/>
          </p:cNvSpPr>
          <p:nvPr/>
        </p:nvSpPr>
        <p:spPr bwMode="auto">
          <a:xfrm>
            <a:off x="577215" y="1828167"/>
            <a:ext cx="11121390" cy="2549523"/>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A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非常量静态成员必须在类里声明，类外定义和初始化 ，静态成员的</a:t>
            </a:r>
            <a:r>
              <a:rPr lang="en-US" altLang="zh-CN" b="1" dirty="0">
                <a:solidFill>
                  <a:srgbClr val="FF0000"/>
                </a:solidFill>
                <a:latin typeface="华文新魏" panose="02010800040101010101" pitchFamily="2" charset="-122"/>
                <a:ea typeface="华文新魏" panose="02010800040101010101" pitchFamily="2" charset="-122"/>
              </a:rPr>
              <a:t>static</a:t>
            </a:r>
            <a:r>
              <a:rPr lang="zh-CN" altLang="en-US" b="1" dirty="0">
                <a:solidFill>
                  <a:srgbClr val="FF0000"/>
                </a:solidFill>
                <a:latin typeface="华文新魏" panose="02010800040101010101" pitchFamily="2" charset="-122"/>
                <a:ea typeface="华文新魏" panose="02010800040101010101" pitchFamily="2" charset="-122"/>
              </a:rPr>
              <a:t>声明只能出现在类里</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static int i ;  //</a:t>
            </a:r>
            <a:r>
              <a:rPr lang="zh-CN" altLang="en-US" b="1" dirty="0">
                <a:latin typeface="华文新魏" panose="02010800040101010101" pitchFamily="2" charset="-122"/>
                <a:ea typeface="华文新魏" panose="02010800040101010101" pitchFamily="2" charset="-122"/>
              </a:rPr>
              <a:t>类里声明</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p>
          <a:p>
            <a:pPr>
              <a:lnSpc>
                <a:spcPct val="120000"/>
              </a:lnSpc>
              <a:spcBef>
                <a:spcPct val="0"/>
              </a:spcBef>
            </a:pP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int A::i = 10;  //</a:t>
            </a:r>
            <a:r>
              <a:rPr lang="zh-CN" altLang="en-US" b="1" dirty="0">
                <a:latin typeface="华文新魏" panose="02010800040101010101" pitchFamily="2" charset="-122"/>
                <a:ea typeface="华文新魏" panose="02010800040101010101" pitchFamily="2" charset="-122"/>
              </a:rPr>
              <a:t>类体外初始化，注意不能加</a:t>
            </a:r>
            <a:r>
              <a:rPr lang="en-US" altLang="zh-CN" b="1" dirty="0">
                <a:latin typeface="华文新魏" panose="02010800040101010101" pitchFamily="2" charset="-122"/>
                <a:ea typeface="华文新魏" panose="02010800040101010101" pitchFamily="2" charset="-122"/>
              </a:rPr>
              <a:t>static</a:t>
            </a:r>
          </a:p>
        </p:txBody>
      </p:sp>
      <p:sp>
        <p:nvSpPr>
          <p:cNvPr id="4" name="Rectangle 4">
            <a:extLst>
              <a:ext uri="{FF2B5EF4-FFF2-40B4-BE49-F238E27FC236}">
                <a16:creationId xmlns:a16="http://schemas.microsoft.com/office/drawing/2014/main" id="{CF844CC1-90BD-49B3-BBF2-E12C45DDB1BA}"/>
              </a:ext>
            </a:extLst>
          </p:cNvPr>
          <p:cNvSpPr>
            <a:spLocks noGrp="1" noChangeArrowheads="1"/>
          </p:cNvSpPr>
          <p:nvPr>
            <p:ph type="title"/>
          </p:nvPr>
        </p:nvSpPr>
        <p:spPr>
          <a:xfrm>
            <a:off x="1531620" y="246383"/>
            <a:ext cx="9212580" cy="838200"/>
          </a:xfrm>
        </p:spPr>
        <p:txBody>
          <a:bodyPr>
            <a:normAutofit fontScale="90000"/>
          </a:bodyPr>
          <a:lstStyle/>
          <a:p>
            <a:pPr algn="l"/>
            <a:r>
              <a:rPr lang="zh-CN" altLang="en-US" sz="3600" b="1" dirty="0">
                <a:solidFill>
                  <a:srgbClr val="FF0000"/>
                </a:solidFill>
                <a:latin typeface="微软雅黑" pitchFamily="34" charset="-122"/>
                <a:ea typeface="微软雅黑" pitchFamily="34" charset="-122"/>
              </a:rPr>
              <a:t>静态数据成员的初始化</a:t>
            </a:r>
            <a:r>
              <a:rPr lang="en-US" altLang="zh-CN" sz="3600" b="1" dirty="0">
                <a:solidFill>
                  <a:srgbClr val="FF0000"/>
                </a:solidFill>
                <a:latin typeface="微软雅黑" pitchFamily="34" charset="-122"/>
                <a:ea typeface="微软雅黑" pitchFamily="34" charset="-122"/>
              </a:rPr>
              <a:t>-</a:t>
            </a:r>
            <a:r>
              <a:rPr lang="zh-CN" altLang="en-US" sz="3600" b="1" dirty="0">
                <a:solidFill>
                  <a:srgbClr val="FF0000"/>
                </a:solidFill>
                <a:latin typeface="微软雅黑" pitchFamily="34" charset="-122"/>
                <a:ea typeface="微软雅黑" pitchFamily="34" charset="-122"/>
              </a:rPr>
              <a:t>非</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、非</a:t>
            </a:r>
            <a:r>
              <a:rPr lang="en-US" altLang="zh-CN" sz="3600" b="1" dirty="0">
                <a:solidFill>
                  <a:srgbClr val="FF0000"/>
                </a:solidFill>
                <a:latin typeface="微软雅黑" pitchFamily="34" charset="-122"/>
                <a:ea typeface="微软雅黑" pitchFamily="34" charset="-122"/>
              </a:rPr>
              <a:t>inline</a:t>
            </a:r>
            <a:r>
              <a:rPr lang="zh-CN" altLang="en-US" sz="3600" b="1" dirty="0">
                <a:solidFill>
                  <a:srgbClr val="FF0000"/>
                </a:solidFill>
                <a:latin typeface="微软雅黑" pitchFamily="34" charset="-122"/>
                <a:ea typeface="微软雅黑" pitchFamily="34" charset="-122"/>
              </a:rPr>
              <a:t>成员</a:t>
            </a:r>
          </a:p>
        </p:txBody>
      </p:sp>
    </p:spTree>
    <p:extLst>
      <p:ext uri="{BB962C8B-B14F-4D97-AF65-F5344CB8AC3E}">
        <p14:creationId xmlns:p14="http://schemas.microsoft.com/office/powerpoint/2010/main" val="3190784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pPr/>
              <a:t>26</a:t>
            </a:fld>
            <a:endParaRPr lang="en-US" altLang="zh-CN"/>
          </a:p>
        </p:txBody>
      </p:sp>
      <p:sp>
        <p:nvSpPr>
          <p:cNvPr id="6" name="TextBox 5">
            <a:extLst>
              <a:ext uri="{FF2B5EF4-FFF2-40B4-BE49-F238E27FC236}">
                <a16:creationId xmlns:a16="http://schemas.microsoft.com/office/drawing/2014/main" id="{08394419-818A-4F22-83E5-9FC24BCC9228}"/>
              </a:ext>
            </a:extLst>
          </p:cNvPr>
          <p:cNvSpPr txBox="1">
            <a:spLocks noChangeArrowheads="1"/>
          </p:cNvSpPr>
          <p:nvPr/>
        </p:nvSpPr>
        <p:spPr bwMode="auto">
          <a:xfrm>
            <a:off x="411480" y="1828167"/>
            <a:ext cx="11287125" cy="4528183"/>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B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//const</a:t>
            </a:r>
            <a:r>
              <a:rPr lang="zh-CN" altLang="en-US" b="1" dirty="0">
                <a:latin typeface="华文新魏" panose="02010800040101010101" pitchFamily="2" charset="-122"/>
                <a:ea typeface="华文新魏" panose="02010800040101010101" pitchFamily="2" charset="-122"/>
              </a:rPr>
              <a:t>静态整型常量可以在类里初始化</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static int i = 0;		//</a:t>
            </a:r>
            <a:r>
              <a:rPr lang="zh-CN" altLang="en-US" b="1" dirty="0">
                <a:latin typeface="华文新魏" panose="02010800040101010101" pitchFamily="2" charset="-122"/>
                <a:ea typeface="华文新魏" panose="02010800040101010101" pitchFamily="2" charset="-122"/>
              </a:rPr>
              <a:t>正确</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static int j{ 1 };		//</a:t>
            </a:r>
            <a:r>
              <a:rPr lang="zh-CN" altLang="en-US" b="1" dirty="0">
                <a:latin typeface="华文新魏" panose="02010800040101010101" pitchFamily="2" charset="-122"/>
                <a:ea typeface="华文新魏" panose="02010800040101010101" pitchFamily="2" charset="-122"/>
              </a:rPr>
              <a:t>正确</a:t>
            </a:r>
          </a:p>
          <a:p>
            <a:pPr>
              <a:lnSpc>
                <a:spcPct val="120000"/>
              </a:lnSpc>
              <a:spcBef>
                <a:spcPct val="0"/>
              </a:spcBef>
            </a:pP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错误。</a:t>
            </a:r>
            <a:r>
              <a:rPr lang="en-US" altLang="zh-CN" b="1" dirty="0">
                <a:latin typeface="华文新魏" panose="02010800040101010101" pitchFamily="2" charset="-122"/>
                <a:ea typeface="华文新魏" panose="02010800040101010101" pitchFamily="2" charset="-122"/>
              </a:rPr>
              <a:t>error C2864: B::d: </a:t>
            </a:r>
            <a:r>
              <a:rPr lang="zh-CN" altLang="en-US" b="1" dirty="0">
                <a:latin typeface="华文新魏" panose="02010800040101010101" pitchFamily="2" charset="-122"/>
                <a:ea typeface="华文新魏" panose="02010800040101010101" pitchFamily="2" charset="-122"/>
              </a:rPr>
              <a:t>带有类内初始化表达式的静态数据成员必须具有不可变的常量</a:t>
            </a:r>
            <a:r>
              <a:rPr lang="zh-CN" altLang="en-US" b="1" dirty="0">
                <a:solidFill>
                  <a:srgbClr val="FF0000"/>
                </a:solidFill>
                <a:latin typeface="华文新魏" panose="02010800040101010101" pitchFamily="2" charset="-122"/>
                <a:ea typeface="华文新魏" panose="02010800040101010101" pitchFamily="2" charset="-122"/>
              </a:rPr>
              <a:t>整型</a:t>
            </a:r>
            <a:r>
              <a:rPr lang="zh-CN" altLang="en-US" b="1" dirty="0">
                <a:latin typeface="华文新魏" panose="02010800040101010101" pitchFamily="2" charset="-122"/>
                <a:ea typeface="华文新魏" panose="02010800040101010101" pitchFamily="2" charset="-122"/>
              </a:rPr>
              <a:t>类型，或必须被指定为“内联”</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static double d = 3.14 ; </a:t>
            </a:r>
          </a:p>
          <a:p>
            <a:pPr>
              <a:lnSpc>
                <a:spcPct val="120000"/>
              </a:lnSpc>
              <a:spcBef>
                <a:spcPct val="0"/>
              </a:spcBef>
            </a:pP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 constexpr</a:t>
            </a:r>
            <a:r>
              <a:rPr lang="zh-CN" altLang="en-US" b="1" dirty="0">
                <a:latin typeface="华文新魏" panose="02010800040101010101" pitchFamily="2" charset="-122"/>
                <a:ea typeface="华文新魏" panose="02010800040101010101" pitchFamily="2" charset="-122"/>
              </a:rPr>
              <a:t>类型的字面值类型可以在类体里初始化</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static constexpr double dd = 3.14;	//static constexpr double</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p>
        </p:txBody>
      </p:sp>
      <p:sp>
        <p:nvSpPr>
          <p:cNvPr id="4" name="Rectangle 4">
            <a:extLst>
              <a:ext uri="{FF2B5EF4-FFF2-40B4-BE49-F238E27FC236}">
                <a16:creationId xmlns:a16="http://schemas.microsoft.com/office/drawing/2014/main" id="{CF844CC1-90BD-49B3-BBF2-E12C45DDB1BA}"/>
              </a:ext>
            </a:extLst>
          </p:cNvPr>
          <p:cNvSpPr>
            <a:spLocks noGrp="1" noChangeArrowheads="1"/>
          </p:cNvSpPr>
          <p:nvPr>
            <p:ph type="title"/>
          </p:nvPr>
        </p:nvSpPr>
        <p:spPr>
          <a:xfrm>
            <a:off x="1531620" y="246383"/>
            <a:ext cx="921258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静态数据成员的初始化</a:t>
            </a:r>
            <a:r>
              <a:rPr lang="en-US" altLang="zh-CN" sz="3600" b="1" dirty="0">
                <a:solidFill>
                  <a:srgbClr val="FF0000"/>
                </a:solidFill>
                <a:latin typeface="微软雅黑" pitchFamily="34" charset="-122"/>
                <a:ea typeface="微软雅黑" pitchFamily="34" charset="-122"/>
              </a:rPr>
              <a:t>-const</a:t>
            </a:r>
            <a:r>
              <a:rPr lang="zh-CN" altLang="en-US" sz="3600" b="1" dirty="0">
                <a:solidFill>
                  <a:srgbClr val="FF0000"/>
                </a:solidFill>
                <a:latin typeface="微软雅黑" pitchFamily="34" charset="-122"/>
                <a:ea typeface="微软雅黑" pitchFamily="34" charset="-122"/>
              </a:rPr>
              <a:t>成员</a:t>
            </a:r>
          </a:p>
        </p:txBody>
      </p:sp>
    </p:spTree>
    <p:extLst>
      <p:ext uri="{BB962C8B-B14F-4D97-AF65-F5344CB8AC3E}">
        <p14:creationId xmlns:p14="http://schemas.microsoft.com/office/powerpoint/2010/main" val="4093991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pPr/>
              <a:t>27</a:t>
            </a:fld>
            <a:endParaRPr lang="en-US" altLang="zh-CN"/>
          </a:p>
        </p:txBody>
      </p:sp>
      <p:sp>
        <p:nvSpPr>
          <p:cNvPr id="6" name="TextBox 5">
            <a:extLst>
              <a:ext uri="{FF2B5EF4-FFF2-40B4-BE49-F238E27FC236}">
                <a16:creationId xmlns:a16="http://schemas.microsoft.com/office/drawing/2014/main" id="{08394419-818A-4F22-83E5-9FC24BCC9228}"/>
              </a:ext>
            </a:extLst>
          </p:cNvPr>
          <p:cNvSpPr txBox="1">
            <a:spLocks noChangeArrowheads="1"/>
          </p:cNvSpPr>
          <p:nvPr/>
        </p:nvSpPr>
        <p:spPr bwMode="auto">
          <a:xfrm>
            <a:off x="411480" y="1828167"/>
            <a:ext cx="11287125" cy="4528183"/>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C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内联的静态数据成员可以在类里初始化</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inline static int i = 0;</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inline static double d = { 3.14 };</a:t>
            </a:r>
          </a:p>
          <a:p>
            <a:pPr>
              <a:lnSpc>
                <a:spcPct val="120000"/>
              </a:lnSpc>
              <a:spcBef>
                <a:spcPct val="0"/>
              </a:spcBef>
            </a:pP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//inline</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可以一起使用</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inline static const int j = 1;</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p>
        </p:txBody>
      </p:sp>
      <p:sp>
        <p:nvSpPr>
          <p:cNvPr id="4" name="Rectangle 4">
            <a:extLst>
              <a:ext uri="{FF2B5EF4-FFF2-40B4-BE49-F238E27FC236}">
                <a16:creationId xmlns:a16="http://schemas.microsoft.com/office/drawing/2014/main" id="{CF844CC1-90BD-49B3-BBF2-E12C45DDB1BA}"/>
              </a:ext>
            </a:extLst>
          </p:cNvPr>
          <p:cNvSpPr>
            <a:spLocks noGrp="1" noChangeArrowheads="1"/>
          </p:cNvSpPr>
          <p:nvPr>
            <p:ph type="title"/>
          </p:nvPr>
        </p:nvSpPr>
        <p:spPr>
          <a:xfrm>
            <a:off x="1531620" y="246383"/>
            <a:ext cx="921258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静态数据成员的初始化</a:t>
            </a:r>
            <a:r>
              <a:rPr lang="en-US" altLang="zh-CN" sz="3600" b="1" dirty="0">
                <a:solidFill>
                  <a:srgbClr val="FF0000"/>
                </a:solidFill>
                <a:latin typeface="微软雅黑" pitchFamily="34" charset="-122"/>
                <a:ea typeface="微软雅黑" pitchFamily="34" charset="-122"/>
              </a:rPr>
              <a:t>-inline</a:t>
            </a:r>
            <a:r>
              <a:rPr lang="zh-CN" altLang="en-US" sz="3600" b="1" dirty="0">
                <a:solidFill>
                  <a:srgbClr val="FF0000"/>
                </a:solidFill>
                <a:latin typeface="微软雅黑" pitchFamily="34" charset="-122"/>
                <a:ea typeface="微软雅黑" pitchFamily="34" charset="-122"/>
              </a:rPr>
              <a:t>成员（</a:t>
            </a:r>
            <a:r>
              <a:rPr lang="en-US" altLang="zh-CN" sz="3600" b="1" dirty="0">
                <a:solidFill>
                  <a:srgbClr val="FF0000"/>
                </a:solidFill>
                <a:latin typeface="微软雅黑" pitchFamily="34" charset="-122"/>
                <a:ea typeface="微软雅黑" pitchFamily="34" charset="-122"/>
              </a:rPr>
              <a:t>17 </a:t>
            </a:r>
            <a:r>
              <a:rPr lang="zh-CN" altLang="en-US" sz="3600" b="1" dirty="0">
                <a:solidFill>
                  <a:srgbClr val="FF0000"/>
                </a:solidFill>
                <a:latin typeface="微软雅黑" pitchFamily="34" charset="-122"/>
                <a:ea typeface="微软雅黑" pitchFamily="34" charset="-122"/>
              </a:rPr>
              <a:t>标准）</a:t>
            </a:r>
          </a:p>
        </p:txBody>
      </p:sp>
    </p:spTree>
    <p:extLst>
      <p:ext uri="{BB962C8B-B14F-4D97-AF65-F5344CB8AC3E}">
        <p14:creationId xmlns:p14="http://schemas.microsoft.com/office/powerpoint/2010/main" val="1876820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5.3  </a:t>
            </a:r>
            <a:r>
              <a:rPr lang="zh-CN" altLang="en-US" dirty="0">
                <a:latin typeface="华文新魏" panose="02010800040101010101" pitchFamily="2" charset="-122"/>
                <a:ea typeface="华文新魏" panose="02010800040101010101" pitchFamily="2" charset="-122"/>
              </a:rPr>
              <a:t>静态数据成员</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1552797"/>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静态数据成员在类中初始化只能定义为</a:t>
            </a:r>
            <a:r>
              <a:rPr lang="en-US" altLang="zh-CN" sz="2400" b="1" dirty="0">
                <a:latin typeface="华文新魏" panose="02010800040101010101" pitchFamily="2" charset="-122"/>
                <a:ea typeface="华文新魏" panose="02010800040101010101" pitchFamily="2" charset="-122"/>
              </a:rPr>
              <a:t>inline static</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const static</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const inline static</a:t>
            </a:r>
            <a:r>
              <a:rPr lang="zh-CN" altLang="en-US" sz="2400" b="1" dirty="0">
                <a:latin typeface="华文新魏" panose="02010800040101010101" pitchFamily="2" charset="-122"/>
                <a:ea typeface="华文新魏" panose="02010800040101010101" pitchFamily="2" charset="-122"/>
              </a:rPr>
              <a:t>类型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保留字顺序可变）。</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函数中的局部类不能定义静态数据成员，容易造成生命期矛盾。</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静态数据成员不能定义为位段成员。</a:t>
            </a:r>
          </a:p>
        </p:txBody>
      </p:sp>
    </p:spTree>
    <p:extLst>
      <p:ext uri="{BB962C8B-B14F-4D97-AF65-F5344CB8AC3E}">
        <p14:creationId xmlns:p14="http://schemas.microsoft.com/office/powerpoint/2010/main" val="1893293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50558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5.3  </a:t>
            </a:r>
            <a:r>
              <a:rPr lang="zh-CN" altLang="en-US" dirty="0">
                <a:latin typeface="华文新魏" panose="02010800040101010101" pitchFamily="2" charset="-122"/>
                <a:ea typeface="华文新魏" panose="02010800040101010101" pitchFamily="2" charset="-122"/>
              </a:rPr>
              <a:t>静态数据成员</a:t>
            </a:r>
          </a:p>
        </p:txBody>
      </p:sp>
      <p:sp>
        <p:nvSpPr>
          <p:cNvPr id="7" name="文本框 6">
            <a:extLst>
              <a:ext uri="{FF2B5EF4-FFF2-40B4-BE49-F238E27FC236}">
                <a16:creationId xmlns:a16="http://schemas.microsoft.com/office/drawing/2014/main" id="{7D15768E-A38D-4F9E-9B5C-D3F69E61740E}"/>
              </a:ext>
            </a:extLst>
          </p:cNvPr>
          <p:cNvSpPr txBox="1"/>
          <p:nvPr/>
        </p:nvSpPr>
        <p:spPr>
          <a:xfrm>
            <a:off x="838200" y="2010205"/>
            <a:ext cx="9221598" cy="4555093"/>
          </a:xfrm>
          <a:prstGeom prst="rect">
            <a:avLst/>
          </a:prstGeom>
          <a:noFill/>
        </p:spPr>
        <p:txBody>
          <a:bodyPr wrap="square">
            <a:spAutoFit/>
          </a:bodyPr>
          <a:lstStyle/>
          <a:p>
            <a:pPr indent="269875" algn="just"/>
            <a:r>
              <a:rPr lang="zh-CN" altLang="zh-CN" sz="1800" kern="100" dirty="0">
                <a:effectLst/>
                <a:latin typeface="华文新魏" panose="02010800040101010101" pitchFamily="2" charset="-122"/>
                <a:ea typeface="华文新魏" panose="02010800040101010101" pitchFamily="2" charset="-122"/>
              </a:rPr>
              <a:t>例</a:t>
            </a:r>
            <a:r>
              <a:rPr lang="en-US" altLang="zh-CN" sz="1800" kern="100" dirty="0">
                <a:effectLst/>
                <a:latin typeface="华文新魏" panose="02010800040101010101" pitchFamily="2" charset="-122"/>
                <a:ea typeface="华文新魏" panose="02010800040101010101" pitchFamily="2" charset="-122"/>
              </a:rPr>
              <a:t>5.9</a:t>
            </a:r>
            <a:r>
              <a:rPr lang="zh-CN" altLang="zh-CN" sz="1800" kern="100" dirty="0">
                <a:effectLst/>
                <a:latin typeface="华文新魏" panose="02010800040101010101" pitchFamily="2" charset="-122"/>
                <a:ea typeface="华文新魏" panose="02010800040101010101" pitchFamily="2" charset="-122"/>
              </a:rPr>
              <a:t>函数局部类不能定义静态数据成员</a:t>
            </a:r>
            <a:r>
              <a:rPr lang="zh-CN" altLang="en-US" kern="100" dirty="0">
                <a:latin typeface="华文新魏" panose="02010800040101010101" pitchFamily="2" charset="-122"/>
                <a:ea typeface="华文新魏" panose="02010800040101010101" pitchFamily="2" charset="-122"/>
              </a:rPr>
              <a:t>，</a:t>
            </a:r>
            <a:r>
              <a:rPr lang="zh-CN" altLang="en-US" kern="100" dirty="0">
                <a:solidFill>
                  <a:srgbClr val="FF0000"/>
                </a:solidFill>
                <a:latin typeface="华文新魏" panose="02010800040101010101" pitchFamily="2" charset="-122"/>
                <a:ea typeface="华文新魏" panose="02010800040101010101" pitchFamily="2" charset="-122"/>
              </a:rPr>
              <a:t>全局类可以定义</a:t>
            </a:r>
            <a:r>
              <a:rPr lang="en-US" altLang="zh-CN" kern="100" dirty="0">
                <a:solidFill>
                  <a:srgbClr val="FF0000"/>
                </a:solidFill>
                <a:latin typeface="华文新魏" panose="02010800040101010101" pitchFamily="2" charset="-122"/>
                <a:ea typeface="华文新魏" panose="02010800040101010101" pitchFamily="2" charset="-122"/>
              </a:rPr>
              <a:t>inline</a:t>
            </a:r>
            <a:r>
              <a:rPr lang="zh-CN" altLang="en-US" kern="100" dirty="0">
                <a:solidFill>
                  <a:srgbClr val="FF0000"/>
                </a:solidFill>
                <a:latin typeface="华文新魏" panose="02010800040101010101" pitchFamily="2" charset="-122"/>
                <a:ea typeface="华文新魏" panose="02010800040101010101" pitchFamily="2" charset="-122"/>
              </a:rPr>
              <a:t>或</a:t>
            </a:r>
            <a:r>
              <a:rPr lang="en-US" altLang="zh-CN" kern="100" dirty="0">
                <a:solidFill>
                  <a:srgbClr val="FF0000"/>
                </a:solidFill>
                <a:latin typeface="华文新魏" panose="02010800040101010101" pitchFamily="2" charset="-122"/>
                <a:ea typeface="华文新魏" panose="02010800040101010101" pitchFamily="2" charset="-122"/>
              </a:rPr>
              <a:t>const</a:t>
            </a:r>
            <a:r>
              <a:rPr lang="zh-CN" altLang="en-US" kern="100" dirty="0">
                <a:solidFill>
                  <a:srgbClr val="FF0000"/>
                </a:solidFill>
                <a:latin typeface="华文新魏" panose="02010800040101010101" pitchFamily="2" charset="-122"/>
                <a:ea typeface="华文新魏" panose="02010800040101010101" pitchFamily="2" charset="-122"/>
              </a:rPr>
              <a:t>静态数据成员</a:t>
            </a:r>
            <a:r>
              <a:rPr lang="zh-CN" altLang="zh-CN" sz="1800" kern="100" dirty="0">
                <a:solidFill>
                  <a:srgbClr val="FF0000"/>
                </a:solidFill>
                <a:effectLst/>
                <a:latin typeface="华文新魏" panose="02010800040101010101" pitchFamily="2" charset="-122"/>
                <a:ea typeface="华文新魏" panose="02010800040101010101" pitchFamily="2" charset="-122"/>
              </a:rPr>
              <a:t>。</a:t>
            </a:r>
            <a:endParaRPr lang="en-US" altLang="zh-CN" sz="1800" kern="100" dirty="0">
              <a:solidFill>
                <a:srgbClr val="FF0000"/>
              </a:solidFill>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int  x=3;</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union  S {  //</a:t>
            </a:r>
            <a:r>
              <a:rPr lang="zh-CN" altLang="en-US" kern="100" dirty="0">
                <a:latin typeface="华文新魏" panose="02010800040101010101" pitchFamily="2" charset="-122"/>
                <a:ea typeface="华文新魏" panose="02010800040101010101" pitchFamily="2" charset="-122"/>
              </a:rPr>
              <a:t>定义全局类</a:t>
            </a:r>
            <a:r>
              <a:rPr lang="en-US" altLang="zh-CN" kern="100" dirty="0">
                <a:latin typeface="华文新魏" panose="02010800040101010101" pitchFamily="2" charset="-122"/>
                <a:ea typeface="华文新魏" panose="02010800040101010101" pitchFamily="2" charset="-122"/>
              </a:rPr>
              <a:t>T</a:t>
            </a:r>
          </a:p>
          <a:p>
            <a:pPr indent="269875" algn="just"/>
            <a:r>
              <a:rPr lang="en-US" altLang="zh-CN" kern="100" dirty="0">
                <a:latin typeface="华文新魏" panose="02010800040101010101" pitchFamily="2" charset="-122"/>
                <a:ea typeface="华文新魏" panose="02010800040101010101" pitchFamily="2" charset="-122"/>
              </a:rPr>
              <a:t>    const  static int b=0;       //</a:t>
            </a:r>
            <a:r>
              <a:rPr lang="zh-CN" altLang="en-US" kern="100" dirty="0">
                <a:latin typeface="华文新魏" panose="02010800040101010101" pitchFamily="2" charset="-122"/>
                <a:ea typeface="华文新魏" panose="02010800040101010101" pitchFamily="2" charset="-122"/>
              </a:rPr>
              <a:t>全局类中可用</a:t>
            </a:r>
            <a:r>
              <a:rPr lang="en-US" altLang="zh-CN" kern="100" dirty="0">
                <a:latin typeface="华文新魏" panose="02010800040101010101" pitchFamily="2" charset="-122"/>
                <a:ea typeface="华文新魏" panose="02010800040101010101" pitchFamily="2" charset="-122"/>
              </a:rPr>
              <a:t>const</a:t>
            </a:r>
            <a:r>
              <a:rPr lang="zh-CN" altLang="en-US" kern="100" dirty="0">
                <a:latin typeface="华文新魏" panose="02010800040101010101" pitchFamily="2" charset="-122"/>
                <a:ea typeface="华文新魏" panose="02010800040101010101" pitchFamily="2" charset="-122"/>
              </a:rPr>
              <a:t>定义同时初始化静态成员</a:t>
            </a:r>
            <a:r>
              <a:rPr lang="en-US" altLang="zh-CN" kern="100" dirty="0">
                <a:latin typeface="华文新魏" panose="02010800040101010101" pitchFamily="2" charset="-122"/>
                <a:ea typeface="华文新魏" panose="02010800040101010101" pitchFamily="2" charset="-122"/>
              </a:rPr>
              <a:t>,</a:t>
            </a:r>
            <a:r>
              <a:rPr lang="zh-CN" altLang="en-US" kern="100" dirty="0">
                <a:latin typeface="华文新魏" panose="02010800040101010101" pitchFamily="2" charset="-122"/>
                <a:ea typeface="华文新魏" panose="02010800040101010101" pitchFamily="2" charset="-122"/>
              </a:rPr>
              <a:t>必须用常量</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inline  static int c = x;	//</a:t>
            </a:r>
            <a:r>
              <a:rPr lang="zh-CN" altLang="en-US" kern="100" dirty="0">
                <a:latin typeface="华文新魏" panose="02010800040101010101" pitchFamily="2" charset="-122"/>
                <a:ea typeface="华文新魏" panose="02010800040101010101" pitchFamily="2" charset="-122"/>
              </a:rPr>
              <a:t>全局类可用</a:t>
            </a:r>
            <a:r>
              <a:rPr lang="en-US" altLang="zh-CN" kern="100" dirty="0">
                <a:latin typeface="华文新魏" panose="02010800040101010101" pitchFamily="2" charset="-122"/>
                <a:ea typeface="华文新魏" panose="02010800040101010101" pitchFamily="2" charset="-122"/>
              </a:rPr>
              <a:t>inline</a:t>
            </a:r>
            <a:r>
              <a:rPr lang="zh-CN" altLang="en-US" kern="100" dirty="0">
                <a:latin typeface="华文新魏" panose="02010800040101010101" pitchFamily="2" charset="-122"/>
                <a:ea typeface="华文新魏" panose="02010800040101010101" pitchFamily="2" charset="-122"/>
              </a:rPr>
              <a:t>定义同时初始化静态成员，可用任意表达式</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inline  const static int d = x;  //</a:t>
            </a:r>
            <a:r>
              <a:rPr lang="zh-CN" altLang="en-US" kern="100" dirty="0">
                <a:latin typeface="华文新魏" panose="02010800040101010101" pitchFamily="2" charset="-122"/>
                <a:ea typeface="华文新魏" panose="02010800040101010101" pitchFamily="2" charset="-122"/>
              </a:rPr>
              <a:t>可用任意表达式</a:t>
            </a:r>
            <a:r>
              <a:rPr lang="en-US" altLang="zh-CN" kern="100" dirty="0">
                <a:latin typeface="华文新魏" panose="02010800040101010101" pitchFamily="2" charset="-122"/>
                <a:ea typeface="华文新魏" panose="02010800040101010101" pitchFamily="2" charset="-122"/>
              </a:rPr>
              <a:t>	</a:t>
            </a:r>
            <a:endParaRPr lang="zh-CN" altLang="en-US"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a:t>
            </a:r>
            <a:endParaRPr lang="zh-CN" altLang="zh-CN" kern="100" dirty="0">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void f(void){</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class  T{ 	 	//</a:t>
            </a:r>
            <a:r>
              <a:rPr lang="zh-CN" altLang="zh-CN" sz="1800" kern="100" dirty="0">
                <a:effectLst/>
                <a:latin typeface="华文新魏" panose="02010800040101010101" pitchFamily="2" charset="-122"/>
                <a:ea typeface="华文新魏" panose="02010800040101010101" pitchFamily="2" charset="-122"/>
              </a:rPr>
              <a:t>定义</a:t>
            </a:r>
            <a:r>
              <a:rPr lang="zh-CN" altLang="en-US" kern="100" dirty="0">
                <a:latin typeface="华文新魏" panose="02010800040101010101" pitchFamily="2" charset="-122"/>
                <a:ea typeface="华文新魏" panose="02010800040101010101" pitchFamily="2" charset="-122"/>
              </a:rPr>
              <a:t>函数中的</a:t>
            </a:r>
            <a:r>
              <a:rPr lang="zh-CN" altLang="zh-CN" sz="1800" kern="100" dirty="0">
                <a:solidFill>
                  <a:srgbClr val="FF0000"/>
                </a:solidFill>
                <a:effectLst/>
                <a:latin typeface="华文新魏" panose="02010800040101010101" pitchFamily="2" charset="-122"/>
                <a:ea typeface="华文新魏" panose="02010800040101010101" pitchFamily="2" charset="-122"/>
              </a:rPr>
              <a:t>局部类</a:t>
            </a:r>
            <a:r>
              <a:rPr lang="en-US" altLang="zh-CN" sz="1800" kern="100" dirty="0">
                <a:solidFill>
                  <a:srgbClr val="FF0000"/>
                </a:solidFill>
                <a:effectLst/>
                <a:latin typeface="华文新魏" panose="02010800040101010101" pitchFamily="2" charset="-122"/>
                <a:ea typeface="华文新魏" panose="02010800040101010101" pitchFamily="2" charset="-122"/>
              </a:rPr>
              <a:t>T</a:t>
            </a:r>
            <a:endParaRPr lang="zh-CN" altLang="zh-CN" sz="1800" kern="100" dirty="0">
              <a:solidFill>
                <a:srgbClr val="FF0000"/>
              </a:solidFill>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c;                         </a:t>
            </a:r>
          </a:p>
          <a:p>
            <a:pPr indent="269875" algn="just"/>
            <a:r>
              <a:rPr lang="en-US" altLang="zh-CN" kern="100" dirty="0">
                <a:latin typeface="华文新魏" panose="02010800040101010101" pitchFamily="2" charset="-122"/>
                <a:ea typeface="华文新魏" panose="02010800040101010101" pitchFamily="2" charset="-122"/>
              </a:rPr>
              <a:t>      </a:t>
            </a:r>
            <a:r>
              <a:rPr lang="en-US" altLang="zh-CN" sz="1800" kern="100" dirty="0">
                <a:effectLst/>
                <a:latin typeface="华文新魏" panose="02010800040101010101" pitchFamily="2" charset="-122"/>
                <a:ea typeface="华文新魏" panose="02010800040101010101" pitchFamily="2" charset="-122"/>
              </a:rPr>
              <a:t> //static int d;   	//</a:t>
            </a:r>
            <a:r>
              <a:rPr lang="zh-CN" altLang="zh-CN" sz="1800" kern="100" dirty="0">
                <a:effectLst/>
                <a:latin typeface="华文新魏" panose="02010800040101010101" pitchFamily="2" charset="-122"/>
                <a:ea typeface="华文新魏" panose="02010800040101010101" pitchFamily="2" charset="-122"/>
              </a:rPr>
              <a:t>错误：</a:t>
            </a:r>
            <a:r>
              <a:rPr lang="zh-CN" altLang="en-US" sz="1800" kern="100" dirty="0">
                <a:effectLst/>
                <a:latin typeface="华文新魏" panose="02010800040101010101" pitchFamily="2" charset="-122"/>
                <a:ea typeface="华文新魏" panose="02010800040101010101" pitchFamily="2" charset="-122"/>
              </a:rPr>
              <a:t>函数中的</a:t>
            </a:r>
            <a:r>
              <a:rPr lang="zh-CN" altLang="zh-CN" sz="1800" kern="100" dirty="0">
                <a:effectLst/>
                <a:latin typeface="华文新魏" panose="02010800040101010101" pitchFamily="2" charset="-122"/>
                <a:ea typeface="华文新魏" panose="02010800040101010101" pitchFamily="2" charset="-122"/>
              </a:rPr>
              <a:t>局部类不能定义静态数据成员</a:t>
            </a:r>
          </a:p>
          <a:p>
            <a:pPr indent="269875" algn="just"/>
            <a:r>
              <a:rPr lang="en-US" altLang="zh-CN" sz="1800" kern="100" dirty="0">
                <a:effectLst/>
                <a:latin typeface="华文新魏" panose="02010800040101010101" pitchFamily="2" charset="-122"/>
                <a:ea typeface="华文新魏" panose="02010800040101010101" pitchFamily="2" charset="-122"/>
              </a:rPr>
              <a:t>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T a;         		//</a:t>
            </a:r>
            <a:r>
              <a:rPr lang="zh-CN" altLang="zh-CN" sz="1800" kern="100" dirty="0">
                <a:effectLst/>
                <a:latin typeface="华文新魏" panose="02010800040101010101" pitchFamily="2" charset="-122"/>
                <a:ea typeface="华文新魏" panose="02010800040101010101" pitchFamily="2" charset="-122"/>
              </a:rPr>
              <a:t>局部自动变量</a:t>
            </a:r>
            <a:r>
              <a:rPr lang="en-US" altLang="zh-CN" sz="1800" kern="100" dirty="0">
                <a:effectLst/>
                <a:latin typeface="华文新魏" panose="02010800040101010101" pitchFamily="2" charset="-122"/>
                <a:ea typeface="华文新魏" panose="02010800040101010101" pitchFamily="2" charset="-122"/>
              </a:rPr>
              <a:t>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static T s;  		//</a:t>
            </a:r>
            <a:r>
              <a:rPr lang="zh-CN" altLang="zh-CN" sz="1800" kern="100" dirty="0">
                <a:effectLst/>
                <a:latin typeface="华文新魏" panose="02010800040101010101" pitchFamily="2" charset="-122"/>
                <a:ea typeface="华文新魏" panose="02010800040101010101" pitchFamily="2" charset="-122"/>
              </a:rPr>
              <a:t>局部静态变量</a:t>
            </a:r>
            <a:r>
              <a:rPr lang="en-US" altLang="zh-CN" sz="1800" kern="100" dirty="0">
                <a:effectLst/>
                <a:latin typeface="华文新魏" panose="02010800040101010101" pitchFamily="2" charset="-122"/>
                <a:ea typeface="华文新魏" panose="02010800040101010101" pitchFamily="2" charset="-122"/>
              </a:rPr>
              <a:t>s</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void main( ){ f( ); f( ); }	//</a:t>
            </a:r>
            <a:r>
              <a:rPr lang="zh-CN" altLang="zh-CN" sz="1800" kern="100" dirty="0">
                <a:effectLst/>
                <a:latin typeface="华文新魏" panose="02010800040101010101" pitchFamily="2" charset="-122"/>
                <a:ea typeface="华文新魏" panose="02010800040101010101" pitchFamily="2" charset="-122"/>
              </a:rPr>
              <a:t>第一个函数调用</a:t>
            </a:r>
            <a:r>
              <a:rPr lang="en-US" altLang="zh-CN" sz="1800" kern="100" dirty="0">
                <a:effectLst/>
                <a:latin typeface="华文新魏" panose="02010800040101010101" pitchFamily="2" charset="-122"/>
                <a:ea typeface="华文新魏" panose="02010800040101010101" pitchFamily="2" charset="-122"/>
              </a:rPr>
              <a:t>f( )</a:t>
            </a:r>
            <a:r>
              <a:rPr lang="zh-CN" altLang="zh-CN" sz="1800" kern="100" dirty="0">
                <a:effectLst/>
                <a:latin typeface="华文新魏" panose="02010800040101010101" pitchFamily="2" charset="-122"/>
                <a:ea typeface="华文新魏" panose="02010800040101010101" pitchFamily="2" charset="-122"/>
              </a:rPr>
              <a:t>返回后</a:t>
            </a:r>
            <a:r>
              <a:rPr lang="en-US" altLang="zh-CN" sz="1800" kern="100" dirty="0" err="1">
                <a:effectLst/>
                <a:latin typeface="华文新魏" panose="02010800040101010101" pitchFamily="2" charset="-122"/>
                <a:ea typeface="华文新魏" panose="02010800040101010101" pitchFamily="2" charset="-122"/>
              </a:rPr>
              <a:t>a.d</a:t>
            </a:r>
            <a:r>
              <a:rPr lang="en-US" altLang="zh-CN" sz="2000" kern="100" dirty="0" err="1">
                <a:solidFill>
                  <a:srgbClr val="000000"/>
                </a:solidFill>
                <a:effectLst/>
                <a:latin typeface="华文新魏" panose="02010800040101010101" pitchFamily="2" charset="-122"/>
                <a:ea typeface="华文新魏" panose="02010800040101010101" pitchFamily="2" charset="-122"/>
                <a:cs typeface="Cambria Math" panose="02040503050406030204" pitchFamily="18" charset="0"/>
              </a:rPr>
              <a:t>⇔</a:t>
            </a:r>
            <a:r>
              <a:rPr lang="en-US" altLang="zh-CN" sz="1800" kern="100" dirty="0" err="1">
                <a:effectLst/>
                <a:latin typeface="华文新魏" panose="02010800040101010101" pitchFamily="2" charset="-122"/>
                <a:ea typeface="华文新魏" panose="02010800040101010101" pitchFamily="2" charset="-122"/>
              </a:rPr>
              <a:t>s.d</a:t>
            </a:r>
            <a:r>
              <a:rPr lang="en-US" altLang="zh-CN" sz="2000" kern="100" dirty="0" err="1">
                <a:solidFill>
                  <a:srgbClr val="000000"/>
                </a:solidFill>
                <a:effectLst/>
                <a:latin typeface="华文新魏" panose="02010800040101010101" pitchFamily="2" charset="-122"/>
                <a:ea typeface="华文新魏" panose="02010800040101010101" pitchFamily="2" charset="-122"/>
                <a:cs typeface="Cambria Math" panose="02040503050406030204" pitchFamily="18" charset="0"/>
              </a:rPr>
              <a:t>⇔</a:t>
            </a:r>
            <a:r>
              <a:rPr lang="en-US" altLang="zh-CN" sz="1800" kern="100" dirty="0" err="1">
                <a:effectLst/>
                <a:latin typeface="华文新魏" panose="02010800040101010101" pitchFamily="2" charset="-122"/>
                <a:ea typeface="华文新魏" panose="02010800040101010101" pitchFamily="2" charset="-122"/>
              </a:rPr>
              <a:t>T</a:t>
            </a:r>
            <a:r>
              <a:rPr lang="en-US" altLang="zh-CN" sz="1800" kern="100" dirty="0">
                <a:effectLst/>
                <a:latin typeface="华文新魏" panose="02010800040101010101" pitchFamily="2" charset="-122"/>
                <a:ea typeface="华文新魏" panose="02010800040101010101" pitchFamily="2" charset="-122"/>
              </a:rPr>
              <a:t>::d</a:t>
            </a:r>
            <a:r>
              <a:rPr lang="zh-CN" altLang="zh-CN" sz="1800" kern="100" dirty="0">
                <a:effectLst/>
                <a:latin typeface="华文新魏" panose="02010800040101010101" pitchFamily="2" charset="-122"/>
                <a:ea typeface="华文新魏" panose="02010800040101010101" pitchFamily="2" charset="-122"/>
              </a:rPr>
              <a:t>产生生成矛盾</a:t>
            </a:r>
          </a:p>
        </p:txBody>
      </p:sp>
    </p:spTree>
    <p:extLst>
      <p:ext uri="{BB962C8B-B14F-4D97-AF65-F5344CB8AC3E}">
        <p14:creationId xmlns:p14="http://schemas.microsoft.com/office/powerpoint/2010/main" val="405335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763481"/>
            <a:ext cx="10515600" cy="4351338"/>
          </a:xfrm>
        </p:spPr>
        <p:txBody>
          <a:bodyPr/>
          <a:lstStyle/>
          <a:p>
            <a:pPr>
              <a:buFont typeface="Wingdings" panose="05000000000000000000" pitchFamily="2" charset="2"/>
              <a:buChar char="u"/>
            </a:pPr>
            <a:r>
              <a:rPr lang="en-US" altLang="zh-CN" dirty="0"/>
              <a:t>5.1  </a:t>
            </a:r>
            <a:r>
              <a:rPr lang="zh-CN" altLang="en-US" dirty="0"/>
              <a:t>实例成员指针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4658198"/>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运算符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均为双目运算符，优先级均为第</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级，结合性自左向右</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的左操作数为类的实例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，右操作数为指向实例成员的指针</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的左操作数为对象指针，右操作数为指向该对象实例成员的指针。</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实例成员指针是指向实例成员的指针</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，可分为</a:t>
            </a:r>
            <a:r>
              <a:rPr lang="zh-CN" altLang="en-US" sz="2400" b="1"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实例数据成员指针和实例函数成员指针</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实例成员指针必须直接或间接同</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*左边的实例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结合，以便访问该对象的实例数据成员或函数成员</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a:t>
            </a:r>
            <a:endParaRPr lang="en-US" altLang="zh-CN" sz="2400" b="1" dirty="0">
              <a:latin typeface="华文新魏" panose="02010800040101010101" pitchFamily="2" charset="-122"/>
              <a:ea typeface="华文新魏" panose="02010800040101010101" pitchFamily="2" charset="-122"/>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构造函数不能被显式调用，故不能有指向构造函数的实例成员指针。</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声明语法 </a:t>
            </a:r>
            <a:endParaRPr lang="en-US" altLang="zh-CN" sz="2400" b="1" dirty="0">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数据类型  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指针名 </a:t>
            </a:r>
            <a:r>
              <a:rPr lang="en-US" altLang="zh-CN" sz="2400" b="1" dirty="0">
                <a:latin typeface="华文新魏" panose="02010800040101010101" pitchFamily="2" charset="-122"/>
                <a:ea typeface="华文新魏" panose="02010800040101010101" pitchFamily="2" charset="-122"/>
              </a:rPr>
              <a:t>= &amp;</a:t>
            </a:r>
            <a:r>
              <a:rPr lang="zh-CN" altLang="en-US" sz="2400" b="1" dirty="0">
                <a:solidFill>
                  <a:srgbClr val="FF0000"/>
                </a:solidFill>
                <a:latin typeface="华文新魏" panose="02010800040101010101" pitchFamily="2" charset="-122"/>
                <a:ea typeface="华文新魏" panose="02010800040101010101" pitchFamily="2" charset="-122"/>
              </a:rPr>
              <a:t>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成员名</a:t>
            </a:r>
            <a:endParaRPr lang="en-US" altLang="zh-CN"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en-US" altLang="zh-CN" sz="2400" b="1" dirty="0">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769782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5.4  </a:t>
            </a:r>
            <a:r>
              <a:rPr lang="zh-CN" altLang="en-US" dirty="0">
                <a:latin typeface="华文新魏" panose="02010800040101010101" pitchFamily="2" charset="-122"/>
                <a:ea typeface="华文新魏" panose="02010800040101010101" pitchFamily="2" charset="-122"/>
              </a:rPr>
              <a:t>静态函数成员</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80384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静态函数成员通常在类里以</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说明或定义，</a:t>
            </a:r>
            <a:r>
              <a:rPr lang="zh-CN" altLang="en-US" sz="2400" b="1" dirty="0">
                <a:solidFill>
                  <a:srgbClr val="FF0000"/>
                </a:solidFill>
                <a:latin typeface="华文新魏" panose="02010800040101010101" pitchFamily="2" charset="-122"/>
                <a:ea typeface="华文新魏" panose="02010800040101010101" pitchFamily="2" charset="-122"/>
              </a:rPr>
              <a:t>它没有</a:t>
            </a:r>
            <a:r>
              <a:rPr lang="en-US" altLang="zh-CN" sz="2400" b="1" dirty="0">
                <a:solidFill>
                  <a:srgbClr val="FF0000"/>
                </a:solidFill>
                <a:latin typeface="华文新魏" panose="02010800040101010101" pitchFamily="2" charset="-122"/>
                <a:ea typeface="华文新魏" panose="02010800040101010101" pitchFamily="2" charset="-122"/>
              </a:rPr>
              <a:t>this</a:t>
            </a:r>
            <a:r>
              <a:rPr lang="zh-CN" altLang="en-US" sz="2400" b="1" dirty="0">
                <a:solidFill>
                  <a:srgbClr val="FF0000"/>
                </a:solidFill>
                <a:latin typeface="华文新魏" panose="02010800040101010101" pitchFamily="2" charset="-122"/>
                <a:ea typeface="华文新魏" panose="02010800040101010101" pitchFamily="2" charset="-122"/>
              </a:rPr>
              <a:t>参数</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有</a:t>
            </a:r>
            <a:r>
              <a:rPr lang="en-US" altLang="zh-CN" sz="2400" b="1" dirty="0">
                <a:solidFill>
                  <a:srgbClr val="FF0000"/>
                </a:solidFill>
                <a:latin typeface="华文新魏" panose="02010800040101010101" pitchFamily="2" charset="-122"/>
                <a:ea typeface="华文新魏" panose="02010800040101010101" pitchFamily="2" charset="-122"/>
              </a:rPr>
              <a:t>this</a:t>
            </a:r>
            <a:r>
              <a:rPr lang="zh-CN" altLang="en-US" sz="2400" b="1" dirty="0">
                <a:solidFill>
                  <a:srgbClr val="FF0000"/>
                </a:solidFill>
                <a:latin typeface="华文新魏" panose="02010800040101010101" pitchFamily="2" charset="-122"/>
                <a:ea typeface="华文新魏" panose="02010800040101010101" pitchFamily="2" charset="-122"/>
              </a:rPr>
              <a:t>的</a:t>
            </a:r>
            <a:r>
              <a:rPr lang="zh-CN" altLang="en-US" sz="2400" b="1" dirty="0">
                <a:latin typeface="华文新魏" panose="02010800040101010101" pitchFamily="2" charset="-122"/>
                <a:ea typeface="华文新魏" panose="02010800040101010101" pitchFamily="2" charset="-122"/>
              </a:rPr>
              <a:t>构造和析构函数、虚函数及纯虚函数</a:t>
            </a:r>
            <a:r>
              <a:rPr lang="zh-CN" altLang="en-US" sz="2400" b="1" dirty="0">
                <a:solidFill>
                  <a:srgbClr val="FF0000"/>
                </a:solidFill>
                <a:latin typeface="华文新魏" panose="02010800040101010101" pitchFamily="2" charset="-122"/>
                <a:ea typeface="华文新魏" panose="02010800040101010101" pitchFamily="2" charset="-122"/>
              </a:rPr>
              <a:t>都不能定义为静态函数成员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静态函数成员一般用来访问类的总体信息，例如对象总个数。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静态函数成员可以重载、内联、定义默认值参数。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静态函数成员同实例成员的继承、访问规则没有区别。</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静态函数成员的</a:t>
            </a:r>
            <a:r>
              <a:rPr lang="zh-CN" altLang="en-US" sz="2400" b="1" dirty="0">
                <a:solidFill>
                  <a:srgbClr val="FF0000"/>
                </a:solidFill>
                <a:latin typeface="华文新魏" panose="02010800040101010101" pitchFamily="2" charset="-122"/>
                <a:ea typeface="华文新魏" panose="02010800040101010101" pitchFamily="2" charset="-122"/>
              </a:rPr>
              <a:t>参数表后不能出现</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const volatile</a:t>
            </a:r>
            <a:r>
              <a:rPr lang="zh-CN" altLang="en-US" sz="2400" b="1" dirty="0">
                <a:solidFill>
                  <a:srgbClr val="FF0000"/>
                </a:solidFill>
                <a:latin typeface="华文新魏" panose="02010800040101010101" pitchFamily="2" charset="-122"/>
                <a:ea typeface="华文新魏" panose="02010800040101010101" pitchFamily="2" charset="-122"/>
              </a:rPr>
              <a:t>等修饰符</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静态函数成员的返回类型可以同时使用</a:t>
            </a:r>
            <a:r>
              <a:rPr lang="en-US" altLang="zh-CN" sz="2400" b="1" dirty="0">
                <a:latin typeface="华文新魏" panose="02010800040101010101" pitchFamily="2" charset="-122"/>
                <a:ea typeface="华文新魏" panose="02010800040101010101" pitchFamily="2" charset="-122"/>
              </a:rPr>
              <a:t>inline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等修饰。</a:t>
            </a:r>
          </a:p>
        </p:txBody>
      </p:sp>
    </p:spTree>
    <p:extLst>
      <p:ext uri="{BB962C8B-B14F-4D97-AF65-F5344CB8AC3E}">
        <p14:creationId xmlns:p14="http://schemas.microsoft.com/office/powerpoint/2010/main" val="767110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29590" y="1690688"/>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5.4  </a:t>
            </a:r>
            <a:r>
              <a:rPr lang="zh-CN" altLang="en-US" dirty="0">
                <a:latin typeface="华文新魏" panose="02010800040101010101" pitchFamily="2" charset="-122"/>
                <a:ea typeface="华文新魏" panose="02010800040101010101" pitchFamily="2" charset="-122"/>
              </a:rPr>
              <a:t>静态函数成员</a:t>
            </a:r>
          </a:p>
        </p:txBody>
      </p:sp>
      <p:sp>
        <p:nvSpPr>
          <p:cNvPr id="7" name="文本框 6">
            <a:extLst>
              <a:ext uri="{FF2B5EF4-FFF2-40B4-BE49-F238E27FC236}">
                <a16:creationId xmlns:a16="http://schemas.microsoft.com/office/drawing/2014/main" id="{4ADD8930-7989-4BC5-98A4-CBE44A440045}"/>
              </a:ext>
            </a:extLst>
          </p:cNvPr>
          <p:cNvSpPr txBox="1"/>
          <p:nvPr/>
        </p:nvSpPr>
        <p:spPr>
          <a:xfrm>
            <a:off x="335245" y="2194139"/>
            <a:ext cx="11541563" cy="4247317"/>
          </a:xfrm>
          <a:prstGeom prst="rect">
            <a:avLst/>
          </a:prstGeom>
          <a:noFill/>
        </p:spPr>
        <p:txBody>
          <a:bodyPr wrap="square">
            <a:spAutoFit/>
          </a:bodyPr>
          <a:lstStyle/>
          <a:p>
            <a:pPr indent="269875" algn="just"/>
            <a:r>
              <a:rPr lang="en-US" altLang="zh-CN" sz="1800" kern="100" dirty="0">
                <a:effectLst/>
                <a:latin typeface="华文新魏" panose="02010800040101010101" pitchFamily="2" charset="-122"/>
                <a:ea typeface="华文新魏" panose="02010800040101010101" pitchFamily="2" charset="-122"/>
              </a:rPr>
              <a:t>class 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double  </a:t>
            </a:r>
            <a:r>
              <a:rPr lang="en-US" altLang="zh-CN" sz="1800" kern="100" dirty="0" err="1">
                <a:effectLst/>
                <a:latin typeface="华文新魏" panose="02010800040101010101" pitchFamily="2" charset="-122"/>
                <a:ea typeface="华文新魏" panose="02010800040101010101" pitchFamily="2" charset="-122"/>
              </a:rPr>
              <a:t>i</a:t>
            </a:r>
            <a:r>
              <a:rPr lang="en-US" altLang="zh-CN" sz="1800" kern="100" dirty="0">
                <a:effectLst/>
                <a:latin typeface="华文新魏" panose="02010800040101010101" pitchFamily="2" charset="-122"/>
                <a:ea typeface="华文新魏" panose="02010800040101010101" pitchFamily="2" charset="-122"/>
              </a:rPr>
              <a:t>;</a:t>
            </a:r>
          </a:p>
          <a:p>
            <a:pPr indent="269875" algn="just"/>
            <a:r>
              <a:rPr lang="en-US" altLang="zh-CN" kern="100" dirty="0">
                <a:latin typeface="华文新魏" panose="02010800040101010101" pitchFamily="2" charset="-122"/>
                <a:ea typeface="华文新魏" panose="02010800040101010101" pitchFamily="2" charset="-122"/>
              </a:rPr>
              <a:t>    const static int  j=3;</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public:</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static A&amp; </a:t>
            </a:r>
            <a:r>
              <a:rPr lang="en-US" altLang="zh-CN" sz="1800" kern="100" dirty="0" err="1">
                <a:effectLst/>
                <a:latin typeface="华文新魏" panose="02010800040101010101" pitchFamily="2" charset="-122"/>
                <a:ea typeface="华文新魏" panose="02010800040101010101" pitchFamily="2" charset="-122"/>
              </a:rPr>
              <a:t>inc</a:t>
            </a:r>
            <a:r>
              <a:rPr lang="en-US" altLang="zh-CN" sz="1800" kern="100" dirty="0">
                <a:effectLst/>
                <a:latin typeface="华文新魏" panose="02010800040101010101" pitchFamily="2" charset="-122"/>
                <a:ea typeface="华文新魏" panose="02010800040101010101" pitchFamily="2" charset="-122"/>
              </a:rPr>
              <a:t>(A &amp;);	//</a:t>
            </a:r>
            <a:r>
              <a:rPr lang="zh-CN" altLang="zh-CN" sz="1800" kern="100" dirty="0">
                <a:effectLst/>
                <a:latin typeface="华文新魏" panose="02010800040101010101" pitchFamily="2" charset="-122"/>
                <a:ea typeface="华文新魏" panose="02010800040101010101" pitchFamily="2" charset="-122"/>
              </a:rPr>
              <a:t>说明静态函数成员</a:t>
            </a:r>
          </a:p>
          <a:p>
            <a:pPr indent="269875" algn="just"/>
            <a:r>
              <a:rPr lang="en-US" altLang="zh-CN" kern="100" dirty="0">
                <a:latin typeface="华文新魏" panose="02010800040101010101" pitchFamily="2" charset="-122"/>
                <a:ea typeface="华文新魏" panose="02010800040101010101" pitchFamily="2" charset="-122"/>
              </a:rPr>
              <a:t>    static A&amp; </a:t>
            </a:r>
            <a:r>
              <a:rPr lang="en-US" altLang="zh-CN" kern="100" dirty="0" err="1">
                <a:latin typeface="华文新魏" panose="02010800040101010101" pitchFamily="2" charset="-122"/>
                <a:ea typeface="华文新魏" panose="02010800040101010101" pitchFamily="2" charset="-122"/>
              </a:rPr>
              <a:t>dec</a:t>
            </a:r>
            <a:r>
              <a:rPr lang="en-US" altLang="zh-CN" kern="100" dirty="0">
                <a:latin typeface="华文新魏" panose="02010800040101010101" pitchFamily="2" charset="-122"/>
                <a:ea typeface="华文新魏" panose="02010800040101010101" pitchFamily="2" charset="-122"/>
              </a:rPr>
              <a:t>(A &amp;a){	//</a:t>
            </a:r>
            <a:r>
              <a:rPr lang="zh-CN" altLang="zh-CN" kern="100" dirty="0">
                <a:latin typeface="华文新魏" panose="02010800040101010101" pitchFamily="2" charset="-122"/>
                <a:ea typeface="华文新魏" panose="02010800040101010101" pitchFamily="2" charset="-122"/>
              </a:rPr>
              <a:t>在内体内定义静态函数成员：</a:t>
            </a:r>
            <a:r>
              <a:rPr lang="zh-CN" altLang="en-US" kern="100" dirty="0">
                <a:latin typeface="华文新魏" panose="02010800040101010101" pitchFamily="2" charset="-122"/>
                <a:ea typeface="华文新魏" panose="02010800040101010101" pitchFamily="2" charset="-122"/>
              </a:rPr>
              <a:t>自动</a:t>
            </a:r>
            <a:r>
              <a:rPr lang="en-US" altLang="zh-CN" kern="100" dirty="0">
                <a:latin typeface="华文新魏" panose="02010800040101010101" pitchFamily="2" charset="-122"/>
                <a:ea typeface="华文新魏" panose="02010800040101010101" pitchFamily="2" charset="-122"/>
              </a:rPr>
              <a:t>inline</a:t>
            </a:r>
            <a:endParaRPr lang="zh-CN" altLang="zh-CN" kern="100" dirty="0">
              <a:latin typeface="华文新魏" panose="02010800040101010101" pitchFamily="2" charset="-122"/>
              <a:ea typeface="华文新魏" panose="02010800040101010101" pitchFamily="2" charset="-122"/>
            </a:endParaRPr>
          </a:p>
          <a:p>
            <a:pPr marL="530225" indent="269875" algn="just"/>
            <a:r>
              <a:rPr lang="en-US" altLang="zh-CN" sz="1800" kern="100" dirty="0" err="1">
                <a:effectLst/>
                <a:latin typeface="华文新魏" panose="02010800040101010101" pitchFamily="2" charset="-122"/>
                <a:ea typeface="华文新魏" panose="02010800040101010101" pitchFamily="2" charset="-122"/>
              </a:rPr>
              <a:t>a.i</a:t>
            </a:r>
            <a:r>
              <a:rPr lang="en-US" altLang="zh-CN" sz="1800" kern="100" dirty="0">
                <a:effectLst/>
                <a:latin typeface="华文新魏" panose="02010800040101010101" pitchFamily="2" charset="-122"/>
                <a:ea typeface="华文新魏" panose="02010800040101010101" pitchFamily="2" charset="-122"/>
              </a:rPr>
              <a:t>=</a:t>
            </a:r>
            <a:r>
              <a:rPr lang="en-US" altLang="zh-CN" sz="1800" kern="100" dirty="0" err="1">
                <a:effectLst/>
                <a:latin typeface="华文新魏" panose="02010800040101010101" pitchFamily="2" charset="-122"/>
                <a:ea typeface="华文新魏" panose="02010800040101010101" pitchFamily="2" charset="-122"/>
              </a:rPr>
              <a:t>a.i</a:t>
            </a:r>
            <a:r>
              <a:rPr lang="en-US" altLang="zh-CN" sz="1800" kern="100" dirty="0">
                <a:effectLst/>
                <a:latin typeface="华文新魏" panose="02010800040101010101" pitchFamily="2" charset="-122"/>
                <a:ea typeface="华文新魏" panose="02010800040101010101" pitchFamily="2" charset="-122"/>
              </a:rPr>
              <a:t>-A::j;</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return a;</a:t>
            </a:r>
            <a:endParaRPr lang="zh-CN" altLang="zh-CN" sz="1800" kern="100" dirty="0">
              <a:effectLst/>
              <a:latin typeface="华文新魏" panose="02010800040101010101" pitchFamily="2" charset="-122"/>
              <a:ea typeface="华文新魏" panose="02010800040101010101" pitchFamily="2" charset="-122"/>
            </a:endParaRPr>
          </a:p>
          <a:p>
            <a:pPr marL="263525"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A&amp; A::inc(A&amp;a){ 	//</a:t>
            </a:r>
            <a:r>
              <a:rPr lang="zh-CN" altLang="zh-CN" sz="1800" kern="100" dirty="0">
                <a:effectLst/>
                <a:latin typeface="华文新魏" panose="02010800040101010101" pitchFamily="2" charset="-122"/>
                <a:ea typeface="华文新魏" panose="02010800040101010101" pitchFamily="2" charset="-122"/>
              </a:rPr>
              <a:t>不能定义</a:t>
            </a:r>
            <a:r>
              <a:rPr lang="en-US" altLang="zh-CN" sz="1800" kern="100" dirty="0">
                <a:effectLst/>
                <a:latin typeface="华文新魏" panose="02010800040101010101" pitchFamily="2" charset="-122"/>
                <a:ea typeface="华文新魏" panose="02010800040101010101" pitchFamily="2" charset="-122"/>
              </a:rPr>
              <a:t>static  A&amp; A::inc(A&amp;a)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a:t>
            </a:r>
            <a:r>
              <a:rPr lang="en-US" altLang="zh-CN" kern="100" dirty="0" err="1">
                <a:latin typeface="华文新魏" panose="02010800040101010101" pitchFamily="2" charset="-122"/>
                <a:ea typeface="华文新魏" panose="02010800040101010101" pitchFamily="2" charset="-122"/>
              </a:rPr>
              <a:t>a.i</a:t>
            </a:r>
            <a:r>
              <a:rPr lang="en-US" altLang="zh-CN" kern="100" dirty="0">
                <a:latin typeface="华文新魏" panose="02010800040101010101" pitchFamily="2" charset="-122"/>
                <a:ea typeface="华文新魏" panose="02010800040101010101" pitchFamily="2" charset="-122"/>
              </a:rPr>
              <a:t>+=A::j;		//</a:t>
            </a:r>
            <a:r>
              <a:rPr lang="zh-CN" altLang="en-US" kern="100" dirty="0">
                <a:latin typeface="华文新魏" panose="02010800040101010101" pitchFamily="2" charset="-122"/>
                <a:ea typeface="华文新魏" panose="02010800040101010101" pitchFamily="2" charset="-122"/>
              </a:rPr>
              <a:t>静态函数可访问静态数据成员，</a:t>
            </a:r>
            <a:r>
              <a:rPr lang="zh-CN" altLang="en-US" kern="100" dirty="0">
                <a:solidFill>
                  <a:srgbClr val="FF0000"/>
                </a:solidFill>
                <a:latin typeface="华文新魏" panose="02010800040101010101" pitchFamily="2" charset="-122"/>
                <a:ea typeface="华文新魏" panose="02010800040101010101" pitchFamily="2" charset="-122"/>
              </a:rPr>
              <a:t>但不能访问实例成员</a:t>
            </a:r>
            <a:r>
              <a:rPr lang="en-US" altLang="zh-CN" kern="100" dirty="0">
                <a:solidFill>
                  <a:srgbClr val="FF0000"/>
                </a:solidFill>
                <a:latin typeface="华文新魏" panose="02010800040101010101" pitchFamily="2" charset="-122"/>
                <a:ea typeface="华文新魏" panose="02010800040101010101" pitchFamily="2" charset="-122"/>
              </a:rPr>
              <a:t>this-&gt;i</a:t>
            </a:r>
            <a:r>
              <a:rPr lang="zh-CN" altLang="en-US" kern="100" dirty="0">
                <a:solidFill>
                  <a:srgbClr val="FF0000"/>
                </a:solidFill>
                <a:latin typeface="华文新魏" panose="02010800040101010101" pitchFamily="2" charset="-122"/>
                <a:ea typeface="华文新魏" panose="02010800040101010101" pitchFamily="2" charset="-122"/>
              </a:rPr>
              <a:t>，但可以访问</a:t>
            </a:r>
            <a:r>
              <a:rPr lang="en-US" altLang="zh-CN" kern="100" dirty="0" err="1">
                <a:solidFill>
                  <a:srgbClr val="FF0000"/>
                </a:solidFill>
                <a:latin typeface="华文新魏" panose="02010800040101010101" pitchFamily="2" charset="-122"/>
                <a:ea typeface="华文新魏" panose="02010800040101010101" pitchFamily="2" charset="-122"/>
              </a:rPr>
              <a:t>a.i</a:t>
            </a:r>
            <a:r>
              <a:rPr lang="zh-CN" altLang="en-US" kern="100" dirty="0">
                <a:solidFill>
                  <a:srgbClr val="FF0000"/>
                </a:solidFill>
                <a:latin typeface="华文新魏" panose="02010800040101010101" pitchFamily="2" charset="-122"/>
                <a:ea typeface="华文新魏" panose="02010800040101010101" pitchFamily="2" charset="-122"/>
              </a:rPr>
              <a:t>（另外一个已构造好的对象）</a:t>
            </a:r>
            <a:endParaRPr lang="zh-CN" altLang="zh-CN" kern="100" dirty="0">
              <a:solidFill>
                <a:srgbClr val="FF0000"/>
              </a:solidFill>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return a;</a:t>
            </a:r>
            <a:endParaRPr lang="zh-CN" altLang="zh-CN" kern="100" dirty="0">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36847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5.5  </a:t>
            </a:r>
            <a:r>
              <a:rPr lang="zh-CN" altLang="en-US" dirty="0">
                <a:latin typeface="华文新魏" panose="02010800040101010101" pitchFamily="2" charset="-122"/>
                <a:ea typeface="华文新魏" panose="02010800040101010101" pitchFamily="2" charset="-122"/>
              </a:rPr>
              <a:t>静态成员指针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94388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静态成员指针是指向类的静态成员的指针，包括静态数据成员指针和静态函数成员指针。</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静态数据成员的存储单元为该类所有的对象共享，因此，通过该指针修改成员的值时会影响到所有对象该成员的值。  </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静态数据成员和静态函数成员除了具有访问权限外，同普通变量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普通函数没有本质区别；</a:t>
            </a:r>
            <a:r>
              <a:rPr lang="zh-CN" altLang="en-US" sz="2400" b="1" dirty="0">
                <a:solidFill>
                  <a:srgbClr val="FF0000"/>
                </a:solidFill>
                <a:latin typeface="华文新魏" panose="02010800040101010101" pitchFamily="2" charset="-122"/>
                <a:ea typeface="华文新魏" panose="02010800040101010101" pitchFamily="2" charset="-122"/>
              </a:rPr>
              <a:t>静态成员指针则和普通指针没有任何区别。</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变量、数据成员、普通函数和函数成员的参数和返回值都可以定义成静态成员指针。</a:t>
            </a:r>
          </a:p>
        </p:txBody>
      </p:sp>
    </p:spTree>
    <p:extLst>
      <p:ext uri="{BB962C8B-B14F-4D97-AF65-F5344CB8AC3E}">
        <p14:creationId xmlns:p14="http://schemas.microsoft.com/office/powerpoint/2010/main" val="2038545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p>
            <a:fld id="{E3F6E04B-4260-43B4-A847-999A4D57479A}" type="slidenum">
              <a:rPr lang="en-US" altLang="zh-CN" smtClean="0"/>
              <a:pPr/>
              <a:t>33</a:t>
            </a:fld>
            <a:endParaRPr lang="en-US" altLang="zh-CN"/>
          </a:p>
        </p:txBody>
      </p:sp>
      <p:sp>
        <p:nvSpPr>
          <p:cNvPr id="150531" name="Rectangle 2"/>
          <p:cNvSpPr>
            <a:spLocks noGrp="1" noChangeArrowheads="1"/>
          </p:cNvSpPr>
          <p:nvPr>
            <p:ph type="title"/>
          </p:nvPr>
        </p:nvSpPr>
        <p:spPr>
          <a:xfrm>
            <a:off x="2057400" y="304800"/>
            <a:ext cx="7772400" cy="685800"/>
          </a:xfrm>
        </p:spPr>
        <p:txBody>
          <a:bodyPr/>
          <a:lstStyle/>
          <a:p>
            <a:pPr algn="l" eaLnBrk="1" hangingPunct="1"/>
            <a:r>
              <a:rPr lang="zh-CN" altLang="en-US" sz="3600" b="1" dirty="0">
                <a:solidFill>
                  <a:srgbClr val="FF0000"/>
                </a:solidFill>
                <a:latin typeface="微软雅黑" panose="020B0503020204020204" pitchFamily="34" charset="-122"/>
                <a:ea typeface="微软雅黑" panose="020B0503020204020204" pitchFamily="34" charset="-122"/>
              </a:rPr>
              <a:t>静态成员指针</a:t>
            </a:r>
          </a:p>
        </p:txBody>
      </p:sp>
      <p:sp>
        <p:nvSpPr>
          <p:cNvPr id="150532" name="Rectangle 3"/>
          <p:cNvSpPr>
            <a:spLocks noGrp="1" noChangeArrowheads="1"/>
          </p:cNvSpPr>
          <p:nvPr>
            <p:ph type="body" idx="1"/>
          </p:nvPr>
        </p:nvSpPr>
        <p:spPr>
          <a:xfrm>
            <a:off x="1919288" y="1052513"/>
            <a:ext cx="8280400" cy="5562600"/>
          </a:xfrm>
        </p:spPr>
        <p:txBody>
          <a:bodyPr/>
          <a:lstStyle/>
          <a:p>
            <a:pPr marL="0" indent="0" algn="just">
              <a:lnSpc>
                <a:spcPct val="130000"/>
              </a:lnSpc>
              <a:buClr>
                <a:schemeClr val="tx2"/>
              </a:buClr>
              <a:buNone/>
            </a:pPr>
            <a:r>
              <a:rPr lang="en-US" altLang="zh-CN" sz="4400" b="1" dirty="0"/>
              <a:t>	</a:t>
            </a:r>
            <a:r>
              <a:rPr lang="zh-CN" altLang="en-US" sz="4400" b="1" dirty="0">
                <a:solidFill>
                  <a:srgbClr val="FF0000"/>
                </a:solidFill>
                <a:latin typeface="华文新魏" panose="02010800040101010101" pitchFamily="2" charset="-122"/>
                <a:ea typeface="华文新魏" panose="02010800040101010101" pitchFamily="2" charset="-122"/>
              </a:rPr>
              <a:t>静态成员指针（不管指向静态数据成员还是指向静态函数成员）就是普通指针，因此如果申明指向类的静态成员的指针，就用普通指针。</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472440" y="1396628"/>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5.5  </a:t>
            </a:r>
            <a:r>
              <a:rPr lang="zh-CN" altLang="en-US" dirty="0">
                <a:latin typeface="华文新魏" panose="02010800040101010101" pitchFamily="2" charset="-122"/>
                <a:ea typeface="华文新魏" panose="02010800040101010101" pitchFamily="2" charset="-122"/>
              </a:rPr>
              <a:t>静态成员指针</a:t>
            </a:r>
          </a:p>
        </p:txBody>
      </p:sp>
      <p:sp>
        <p:nvSpPr>
          <p:cNvPr id="7" name="Rectangle 3">
            <a:extLst>
              <a:ext uri="{FF2B5EF4-FFF2-40B4-BE49-F238E27FC236}">
                <a16:creationId xmlns:a16="http://schemas.microsoft.com/office/drawing/2014/main" id="{BF500BCA-FF77-42BF-8191-A3E39FE62077}"/>
              </a:ext>
            </a:extLst>
          </p:cNvPr>
          <p:cNvSpPr txBox="1">
            <a:spLocks noChangeArrowheads="1"/>
          </p:cNvSpPr>
          <p:nvPr/>
        </p:nvSpPr>
        <p:spPr>
          <a:xfrm>
            <a:off x="504597" y="2203823"/>
            <a:ext cx="3886201" cy="3793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#include &lt;iostream&gt;</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using namespace std;</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class  CROWD{</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age;</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char   name[20];</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public:</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static</a:t>
            </a:r>
            <a:r>
              <a:rPr lang="en-US" altLang="zh-CN" sz="1800" b="1" dirty="0">
                <a:latin typeface="华文新魏" panose="02010800040101010101" pitchFamily="2" charset="-122"/>
                <a:ea typeface="华文新魏" panose="02010800040101010101" pitchFamily="2" charset="-122"/>
              </a:rPr>
              <a:t> int number;</a:t>
            </a:r>
          </a:p>
          <a:p>
            <a:pPr>
              <a:spcBef>
                <a:spcPct val="5000"/>
              </a:spcBef>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static</a:t>
            </a:r>
            <a:r>
              <a:rPr lang="en-US" altLang="zh-CN" sz="1800" b="1" dirty="0">
                <a:latin typeface="华文新魏" panose="02010800040101010101" pitchFamily="2" charset="-122"/>
                <a:ea typeface="华文新魏" panose="02010800040101010101" pitchFamily="2" charset="-122"/>
              </a:rPr>
              <a:t> int </a:t>
            </a:r>
            <a:r>
              <a:rPr lang="en-US" altLang="zh-CN" sz="1800" b="1" dirty="0" err="1">
                <a:latin typeface="华文新魏" panose="02010800040101010101" pitchFamily="2" charset="-122"/>
                <a:ea typeface="华文新魏" panose="02010800040101010101" pitchFamily="2" charset="-122"/>
              </a:rPr>
              <a:t>getn</a:t>
            </a:r>
            <a:r>
              <a:rPr lang="en-US" altLang="zh-CN" sz="1800" b="1" dirty="0">
                <a:latin typeface="华文新魏" panose="02010800040101010101" pitchFamily="2" charset="-122"/>
                <a:ea typeface="华文新魏" panose="02010800040101010101" pitchFamily="2" charset="-122"/>
              </a:rPr>
              <a:t>( ) { return </a:t>
            </a:r>
            <a:r>
              <a:rPr lang="en-US" altLang="zh-CN" sz="1800" b="1" dirty="0">
                <a:solidFill>
                  <a:srgbClr val="FF0000"/>
                </a:solidFill>
                <a:latin typeface="华文新魏" panose="02010800040101010101" pitchFamily="2" charset="-122"/>
                <a:ea typeface="华文新魏" panose="02010800040101010101" pitchFamily="2" charset="-122"/>
              </a:rPr>
              <a:t>number</a:t>
            </a:r>
            <a:r>
              <a:rPr lang="en-US" altLang="zh-CN" sz="1800" b="1" dirty="0">
                <a:latin typeface="华文新魏" panose="02010800040101010101" pitchFamily="2" charset="-122"/>
                <a:ea typeface="华文新魏" panose="02010800040101010101" pitchFamily="2" charset="-122"/>
              </a:rPr>
              <a:t>;}</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CROWD(char *n, int a){</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strcpy</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name,n</a:t>
            </a:r>
            <a:r>
              <a:rPr lang="en-US" altLang="zh-CN" sz="1800" b="1" dirty="0">
                <a:latin typeface="华文新魏" panose="02010800040101010101" pitchFamily="2" charset="-122"/>
                <a:ea typeface="华文新魏" panose="02010800040101010101" pitchFamily="2" charset="-122"/>
              </a:rPr>
              <a:t>);</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age=a;   </a:t>
            </a:r>
            <a:r>
              <a:rPr lang="en-US" altLang="zh-CN" sz="1800" b="1" dirty="0">
                <a:solidFill>
                  <a:srgbClr val="FF0000"/>
                </a:solidFill>
                <a:latin typeface="华文新魏" panose="02010800040101010101" pitchFamily="2" charset="-122"/>
                <a:ea typeface="华文新魏" panose="02010800040101010101" pitchFamily="2" charset="-122"/>
              </a:rPr>
              <a:t>number++;</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~CROWD( ) { number – –; }</a:t>
            </a: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a:t>
            </a:r>
          </a:p>
        </p:txBody>
      </p:sp>
      <p:sp>
        <p:nvSpPr>
          <p:cNvPr id="8" name="Rectangle 4">
            <a:extLst>
              <a:ext uri="{FF2B5EF4-FFF2-40B4-BE49-F238E27FC236}">
                <a16:creationId xmlns:a16="http://schemas.microsoft.com/office/drawing/2014/main" id="{30F0F799-4B66-41A6-81E2-462DEA71A80E}"/>
              </a:ext>
            </a:extLst>
          </p:cNvPr>
          <p:cNvSpPr txBox="1">
            <a:spLocks noChangeArrowheads="1"/>
          </p:cNvSpPr>
          <p:nvPr/>
        </p:nvSpPr>
        <p:spPr>
          <a:xfrm>
            <a:off x="4676023" y="2203822"/>
            <a:ext cx="7163777" cy="37008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sz="1800" b="1" dirty="0">
                <a:solidFill>
                  <a:schemeClr val="hlink"/>
                </a:solidFill>
                <a:latin typeface="华文新魏" panose="02010800040101010101" pitchFamily="2" charset="-122"/>
                <a:ea typeface="华文新魏" panose="02010800040101010101" pitchFamily="2" charset="-122"/>
              </a:rPr>
              <a:t>int CROWD::number=0;</a:t>
            </a: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void main(void){</a:t>
            </a:r>
          </a:p>
          <a:p>
            <a:pPr>
              <a:spcBef>
                <a:spcPct val="10000"/>
              </a:spcBef>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int *</a:t>
            </a:r>
            <a:r>
              <a:rPr lang="en-US" altLang="zh-CN" sz="1800" b="1" dirty="0">
                <a:latin typeface="华文新魏" panose="02010800040101010101" pitchFamily="2" charset="-122"/>
                <a:ea typeface="华文新魏" panose="02010800040101010101" pitchFamily="2" charset="-122"/>
              </a:rPr>
              <a:t>d=&amp;CROWD::number;</a:t>
            </a:r>
            <a:r>
              <a:rPr lang="en-US" altLang="zh-CN" sz="1800" b="1" dirty="0">
                <a:solidFill>
                  <a:srgbClr val="FF3300"/>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新魏" panose="02010800040101010101" pitchFamily="2" charset="-122"/>
                <a:ea typeface="华文新魏" panose="02010800040101010101" pitchFamily="2" charset="-122"/>
              </a:rPr>
              <a:t>普通指针指向静态数据成员</a:t>
            </a:r>
            <a:endParaRPr lang="zh-CN" altLang="en-US" sz="1800" b="1" dirty="0">
              <a:latin typeface="华文新魏" panose="02010800040101010101" pitchFamily="2" charset="-122"/>
              <a:ea typeface="华文新魏" panose="02010800040101010101" pitchFamily="2" charset="-122"/>
            </a:endParaRPr>
          </a:p>
          <a:p>
            <a:pPr>
              <a:spcBef>
                <a:spcPct val="10000"/>
              </a:spcBef>
              <a:buNone/>
            </a:pPr>
            <a:r>
              <a:rPr lang="en-US" altLang="zh-CN" sz="1800" b="1" dirty="0">
                <a:solidFill>
                  <a:schemeClr val="hlink"/>
                </a:solidFill>
                <a:latin typeface="华文新魏" panose="02010800040101010101" pitchFamily="2" charset="-122"/>
                <a:ea typeface="华文新魏" panose="02010800040101010101" pitchFamily="2" charset="-122"/>
              </a:rPr>
              <a:t>    int (*f)( )</a:t>
            </a:r>
            <a:r>
              <a:rPr lang="en-US" altLang="zh-CN" sz="1800" b="1" dirty="0">
                <a:latin typeface="华文新魏" panose="02010800040101010101" pitchFamily="2" charset="-122"/>
                <a:ea typeface="华文新魏" panose="02010800040101010101" pitchFamily="2" charset="-122"/>
              </a:rPr>
              <a:t>=&amp;CROWD::</a:t>
            </a:r>
            <a:r>
              <a:rPr lang="en-US" altLang="zh-CN" sz="1800" b="1" dirty="0" err="1">
                <a:latin typeface="华文新魏" panose="02010800040101010101" pitchFamily="2" charset="-122"/>
                <a:ea typeface="华文新魏" panose="02010800040101010101" pitchFamily="2" charset="-122"/>
              </a:rPr>
              <a:t>getn</a:t>
            </a:r>
            <a:r>
              <a:rPr lang="en-US" altLang="zh-CN" sz="1800" b="1" dirty="0">
                <a:latin typeface="华文新魏" panose="02010800040101010101" pitchFamily="2" charset="-122"/>
                <a:ea typeface="华文新魏" panose="02010800040101010101" pitchFamily="2" charset="-122"/>
              </a:rPr>
              <a:t>;</a:t>
            </a:r>
            <a:r>
              <a:rPr lang="en-US" altLang="zh-CN" sz="1800" b="1" dirty="0">
                <a:solidFill>
                  <a:srgbClr val="FF3300"/>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新魏" panose="02010800040101010101" pitchFamily="2" charset="-122"/>
                <a:ea typeface="华文新魏" panose="02010800040101010101" pitchFamily="2" charset="-122"/>
              </a:rPr>
              <a:t>普通函数指针指向静态函数成员</a:t>
            </a:r>
            <a:endParaRPr lang="en-US" altLang="zh-CN" sz="1800" b="1" dirty="0">
              <a:solidFill>
                <a:srgbClr val="FF3300"/>
              </a:solidFill>
              <a:latin typeface="华文新魏" panose="02010800040101010101" pitchFamily="2" charset="-122"/>
              <a:ea typeface="华文新魏" panose="02010800040101010101" pitchFamily="2" charset="-122"/>
            </a:endParaRPr>
          </a:p>
          <a:p>
            <a:pPr>
              <a:spcBef>
                <a:spcPct val="10000"/>
              </a:spcBef>
              <a:buNone/>
            </a:pPr>
            <a:r>
              <a:rPr lang="en-US" altLang="zh-CN" sz="1800" b="1" dirty="0">
                <a:solidFill>
                  <a:srgbClr val="FF3300"/>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新魏" panose="02010800040101010101" pitchFamily="2" charset="-122"/>
                <a:ea typeface="华文新魏" panose="02010800040101010101" pitchFamily="2" charset="-122"/>
              </a:rPr>
              <a:t>类</a:t>
            </a:r>
            <a:r>
              <a:rPr lang="en-US" altLang="zh-CN" sz="1800" b="1" dirty="0">
                <a:solidFill>
                  <a:srgbClr val="FF3300"/>
                </a:solidFill>
                <a:latin typeface="华文新魏" panose="02010800040101010101" pitchFamily="2" charset="-122"/>
                <a:ea typeface="华文新魏" panose="02010800040101010101" pitchFamily="2" charset="-122"/>
              </a:rPr>
              <a:t>CROWD</a:t>
            </a:r>
            <a:r>
              <a:rPr lang="zh-CN" altLang="en-US" sz="1800" b="1" dirty="0">
                <a:solidFill>
                  <a:srgbClr val="FF3300"/>
                </a:solidFill>
                <a:latin typeface="华文新魏" panose="02010800040101010101" pitchFamily="2" charset="-122"/>
                <a:ea typeface="华文新魏" panose="02010800040101010101" pitchFamily="2" charset="-122"/>
              </a:rPr>
              <a:t>无对象时访问静态成员</a:t>
            </a:r>
            <a:endParaRPr lang="zh-CN" altLang="en-US"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cout</a:t>
            </a:r>
            <a:r>
              <a:rPr lang="en-US" altLang="zh-CN" sz="1800" b="1" dirty="0">
                <a:latin typeface="华文新魏" panose="02010800040101010101" pitchFamily="2" charset="-122"/>
                <a:ea typeface="华文新魏" panose="02010800040101010101" pitchFamily="2" charset="-122"/>
              </a:rPr>
              <a:t>&lt;&lt;“\</a:t>
            </a:r>
            <a:r>
              <a:rPr lang="en-US" altLang="zh-CN" sz="1800" b="1" dirty="0" err="1">
                <a:latin typeface="华文新魏" panose="02010800040101010101" pitchFamily="2" charset="-122"/>
                <a:ea typeface="华文新魏" panose="02010800040101010101" pitchFamily="2" charset="-122"/>
              </a:rPr>
              <a:t>nCrowd</a:t>
            </a:r>
            <a:r>
              <a:rPr lang="en-US" altLang="zh-CN" sz="1800" b="1" dirty="0">
                <a:latin typeface="华文新魏" panose="02010800040101010101" pitchFamily="2" charset="-122"/>
                <a:ea typeface="华文新魏" panose="02010800040101010101" pitchFamily="2" charset="-122"/>
              </a:rPr>
              <a:t> number=”&lt;&lt;*d;  //</a:t>
            </a:r>
            <a:r>
              <a:rPr lang="zh-CN" altLang="en-US" sz="1800" b="1" dirty="0">
                <a:latin typeface="华文新魏" panose="02010800040101010101" pitchFamily="2" charset="-122"/>
                <a:ea typeface="华文新魏" panose="02010800040101010101" pitchFamily="2" charset="-122"/>
              </a:rPr>
              <a:t>输出</a:t>
            </a:r>
            <a:r>
              <a:rPr lang="en-US" altLang="zh-CN" sz="1800" b="1" dirty="0">
                <a:latin typeface="华文新魏" panose="02010800040101010101" pitchFamily="2" charset="-122"/>
                <a:ea typeface="华文新魏" panose="02010800040101010101" pitchFamily="2" charset="-122"/>
              </a:rPr>
              <a:t>0</a:t>
            </a:r>
          </a:p>
          <a:p>
            <a:pPr algn="just" fontAlgn="t">
              <a:spcBef>
                <a:spcPct val="10000"/>
              </a:spcBef>
              <a:buClr>
                <a:schemeClr val="tx1"/>
              </a:buClr>
              <a:buSzPct val="75000"/>
              <a:buFont typeface="Wingdings" panose="05000000000000000000" pitchFamily="2" charset="2"/>
              <a:buNone/>
            </a:pPr>
            <a:r>
              <a:rPr lang="en-US" altLang="zh-CN" sz="1800" b="1" dirty="0">
                <a:solidFill>
                  <a:srgbClr val="FF3300"/>
                </a:solidFill>
                <a:latin typeface="华文新魏" panose="02010800040101010101" pitchFamily="2" charset="-122"/>
                <a:ea typeface="华文新魏" panose="02010800040101010101" pitchFamily="2" charset="-122"/>
              </a:rPr>
              <a:t>    </a:t>
            </a:r>
            <a:endParaRPr lang="zh-CN" altLang="en-US"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CROWD </a:t>
            </a:r>
            <a:r>
              <a:rPr lang="en-US" altLang="zh-CN" sz="1800" b="1" dirty="0" err="1">
                <a:latin typeface="华文新魏" panose="02010800040101010101" pitchFamily="2" charset="-122"/>
                <a:ea typeface="华文新魏" panose="02010800040101010101" pitchFamily="2" charset="-122"/>
              </a:rPr>
              <a:t>zan</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zan</a:t>
            </a:r>
            <a:r>
              <a:rPr lang="en-US" altLang="zh-CN" sz="1800" b="1" dirty="0">
                <a:latin typeface="华文新魏" panose="02010800040101010101" pitchFamily="2" charset="-122"/>
                <a:ea typeface="华文新魏" panose="02010800040101010101" pitchFamily="2" charset="-122"/>
              </a:rPr>
              <a:t>", 20);</a:t>
            </a: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d=&amp;</a:t>
            </a:r>
            <a:r>
              <a:rPr lang="en-US" altLang="zh-CN" sz="1800" b="1" dirty="0" err="1">
                <a:solidFill>
                  <a:schemeClr val="hlink"/>
                </a:solidFill>
                <a:latin typeface="华文新魏" panose="02010800040101010101" pitchFamily="2" charset="-122"/>
                <a:ea typeface="华文新魏" panose="02010800040101010101" pitchFamily="2" charset="-122"/>
              </a:rPr>
              <a:t>zan.number</a:t>
            </a:r>
            <a:r>
              <a:rPr lang="en-US" altLang="zh-CN" sz="1800" b="1" dirty="0">
                <a:solidFill>
                  <a:schemeClr val="hlink"/>
                </a:solidFill>
                <a:latin typeface="华文新魏" panose="02010800040101010101" pitchFamily="2" charset="-122"/>
                <a:ea typeface="华文新魏" panose="02010800040101010101" pitchFamily="2" charset="-122"/>
              </a:rPr>
              <a:t>;  </a:t>
            </a:r>
            <a:r>
              <a:rPr lang="zh-CN" altLang="en-US" sz="1800" b="1" dirty="0">
                <a:solidFill>
                  <a:schemeClr val="hlink"/>
                </a:solidFill>
                <a:latin typeface="华文新魏" panose="02010800040101010101" pitchFamily="2" charset="-122"/>
                <a:ea typeface="华文新魏" panose="02010800040101010101" pitchFamily="2" charset="-122"/>
              </a:rPr>
              <a:t>等价于如下</a:t>
            </a:r>
          </a:p>
          <a:p>
            <a:pPr>
              <a:spcBef>
                <a:spcPct val="10000"/>
              </a:spcBef>
              <a:buFont typeface="Wingdings" panose="05000000000000000000" pitchFamily="2" charset="2"/>
              <a:buNone/>
            </a:pPr>
            <a:r>
              <a:rPr lang="zh-CN" altLang="en-US" sz="1800" b="1" dirty="0">
                <a:solidFill>
                  <a:schemeClr val="hlink"/>
                </a:solidFill>
                <a:latin typeface="华文新魏" panose="02010800040101010101" pitchFamily="2" charset="-122"/>
                <a:ea typeface="华文新魏" panose="02010800040101010101" pitchFamily="2" charset="-122"/>
              </a:rPr>
              <a:t>    </a:t>
            </a:r>
            <a:r>
              <a:rPr lang="en-US" altLang="zh-CN" sz="1800" b="1" dirty="0">
                <a:solidFill>
                  <a:schemeClr val="bg2"/>
                </a:solidFill>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d=&amp;CROWD::number;</a:t>
            </a: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cout</a:t>
            </a:r>
            <a:r>
              <a:rPr lang="en-US" altLang="zh-CN" sz="1800" b="1" dirty="0">
                <a:latin typeface="华文新魏" panose="02010800040101010101" pitchFamily="2" charset="-122"/>
                <a:ea typeface="华文新魏" panose="02010800040101010101" pitchFamily="2" charset="-122"/>
              </a:rPr>
              <a:t>&lt;&lt;“\</a:t>
            </a:r>
            <a:r>
              <a:rPr lang="en-US" altLang="zh-CN" sz="1800" b="1" dirty="0" err="1">
                <a:latin typeface="华文新魏" panose="02010800040101010101" pitchFamily="2" charset="-122"/>
                <a:ea typeface="华文新魏" panose="02010800040101010101" pitchFamily="2" charset="-122"/>
              </a:rPr>
              <a:t>nCrowd</a:t>
            </a:r>
            <a:r>
              <a:rPr lang="en-US" altLang="zh-CN" sz="1800" b="1" dirty="0">
                <a:latin typeface="华文新魏" panose="02010800040101010101" pitchFamily="2" charset="-122"/>
                <a:ea typeface="华文新魏" panose="02010800040101010101" pitchFamily="2" charset="-122"/>
              </a:rPr>
              <a:t> number=”&lt;&lt;*d;	//</a:t>
            </a:r>
            <a:r>
              <a:rPr lang="zh-CN" altLang="en-US" sz="1800" b="1" dirty="0">
                <a:latin typeface="华文新魏" panose="02010800040101010101" pitchFamily="2" charset="-122"/>
                <a:ea typeface="华文新魏" panose="02010800040101010101" pitchFamily="2" charset="-122"/>
              </a:rPr>
              <a:t>输出</a:t>
            </a:r>
            <a:r>
              <a:rPr lang="en-US" altLang="zh-CN" sz="1800" b="1" dirty="0">
                <a:latin typeface="华文新魏" panose="02010800040101010101" pitchFamily="2" charset="-122"/>
                <a:ea typeface="华文新魏" panose="02010800040101010101" pitchFamily="2" charset="-122"/>
              </a:rPr>
              <a:t>1</a:t>
            </a: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CROWD tan("tan", 21);</a:t>
            </a: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cout</a:t>
            </a:r>
            <a:r>
              <a:rPr lang="en-US" altLang="zh-CN" sz="1800" b="1" dirty="0">
                <a:latin typeface="华文新魏" panose="02010800040101010101" pitchFamily="2" charset="-122"/>
                <a:ea typeface="华文新魏" panose="02010800040101010101" pitchFamily="2" charset="-122"/>
              </a:rPr>
              <a:t>&lt;&lt;“\</a:t>
            </a:r>
            <a:r>
              <a:rPr lang="en-US" altLang="zh-CN" sz="1800" b="1" dirty="0" err="1">
                <a:latin typeface="华文新魏" panose="02010800040101010101" pitchFamily="2" charset="-122"/>
                <a:ea typeface="华文新魏" panose="02010800040101010101" pitchFamily="2" charset="-122"/>
              </a:rPr>
              <a:t>nCrowd</a:t>
            </a:r>
            <a:r>
              <a:rPr lang="en-US" altLang="zh-CN" sz="1800" b="1" dirty="0">
                <a:latin typeface="华文新魏" panose="02010800040101010101" pitchFamily="2" charset="-122"/>
                <a:ea typeface="华文新魏" panose="02010800040101010101" pitchFamily="2" charset="-122"/>
              </a:rPr>
              <a:t> number=”&lt;&lt;(*f)( );    //</a:t>
            </a:r>
            <a:r>
              <a:rPr lang="zh-CN" altLang="en-US" sz="1800" b="1" dirty="0">
                <a:latin typeface="华文新魏" panose="02010800040101010101" pitchFamily="2" charset="-122"/>
                <a:ea typeface="华文新魏" panose="02010800040101010101" pitchFamily="2" charset="-122"/>
              </a:rPr>
              <a:t>输出</a:t>
            </a:r>
            <a:r>
              <a:rPr lang="en-US" altLang="zh-CN" sz="1800" b="1" dirty="0">
                <a:latin typeface="华文新魏" panose="02010800040101010101" pitchFamily="2" charset="-122"/>
                <a:ea typeface="华文新魏" panose="02010800040101010101" pitchFamily="2" charset="-122"/>
              </a:rPr>
              <a:t>2</a:t>
            </a: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a:t>
            </a:r>
          </a:p>
        </p:txBody>
      </p:sp>
      <p:sp>
        <p:nvSpPr>
          <p:cNvPr id="9" name="Text Box 5">
            <a:extLst>
              <a:ext uri="{FF2B5EF4-FFF2-40B4-BE49-F238E27FC236}">
                <a16:creationId xmlns:a16="http://schemas.microsoft.com/office/drawing/2014/main" id="{F45C8E93-082C-4972-B695-59C68EC1D91B}"/>
              </a:ext>
            </a:extLst>
          </p:cNvPr>
          <p:cNvSpPr txBox="1">
            <a:spLocks noChangeArrowheads="1"/>
          </p:cNvSpPr>
          <p:nvPr/>
        </p:nvSpPr>
        <p:spPr bwMode="auto">
          <a:xfrm>
            <a:off x="352198" y="1857703"/>
            <a:ext cx="55515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5.15】</a:t>
            </a:r>
            <a:r>
              <a:rPr lang="zh-CN" altLang="en-US" b="1" dirty="0">
                <a:latin typeface="华文新魏" panose="02010800040101010101" pitchFamily="2" charset="-122"/>
                <a:ea typeface="华文新魏" panose="02010800040101010101" pitchFamily="2" charset="-122"/>
              </a:rPr>
              <a:t>定义群众类，使每个群众共享人数信息。</a:t>
            </a:r>
          </a:p>
        </p:txBody>
      </p:sp>
      <p:cxnSp>
        <p:nvCxnSpPr>
          <p:cNvPr id="12" name="直接连接符 11">
            <a:extLst>
              <a:ext uri="{FF2B5EF4-FFF2-40B4-BE49-F238E27FC236}">
                <a16:creationId xmlns:a16="http://schemas.microsoft.com/office/drawing/2014/main" id="{7EA3C3F8-A44C-4B30-93CA-ACC53D438536}"/>
              </a:ext>
            </a:extLst>
          </p:cNvPr>
          <p:cNvCxnSpPr/>
          <p:nvPr/>
        </p:nvCxnSpPr>
        <p:spPr>
          <a:xfrm>
            <a:off x="4390798" y="2297425"/>
            <a:ext cx="0" cy="3498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285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14634"/>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5.5  </a:t>
            </a:r>
            <a:r>
              <a:rPr lang="zh-CN" altLang="en-US" dirty="0">
                <a:latin typeface="华文新魏" panose="02010800040101010101" pitchFamily="2" charset="-122"/>
                <a:ea typeface="华文新魏" panose="02010800040101010101" pitchFamily="2" charset="-122"/>
              </a:rPr>
              <a:t>静态成员指针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23505" y="2085131"/>
            <a:ext cx="10930295" cy="108952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成员指针与普通成员指针有很大区别。静态成员指针存放成员地址，普通成员指针存放成员偏移；静态成员指针可以移动，普通成员指针不能移动；静态成员指针可以强制转换类型，普通成员指针不能强制转换类型。</a:t>
            </a:r>
          </a:p>
        </p:txBody>
      </p:sp>
      <p:grpSp>
        <p:nvGrpSpPr>
          <p:cNvPr id="7" name="Group 8">
            <a:extLst>
              <a:ext uri="{FF2B5EF4-FFF2-40B4-BE49-F238E27FC236}">
                <a16:creationId xmlns:a16="http://schemas.microsoft.com/office/drawing/2014/main" id="{3CD50BEE-50CA-4A3E-8E43-22B6B0FDA736}"/>
              </a:ext>
            </a:extLst>
          </p:cNvPr>
          <p:cNvGrpSpPr>
            <a:grpSpLocks/>
          </p:cNvGrpSpPr>
          <p:nvPr/>
        </p:nvGrpSpPr>
        <p:grpSpPr bwMode="auto">
          <a:xfrm>
            <a:off x="545634" y="3544714"/>
            <a:ext cx="11100732" cy="3048000"/>
            <a:chOff x="624" y="2304"/>
            <a:chExt cx="4750" cy="1776"/>
          </a:xfrm>
        </p:grpSpPr>
        <p:sp>
          <p:nvSpPr>
            <p:cNvPr id="8" name="Rectangle 4">
              <a:extLst>
                <a:ext uri="{FF2B5EF4-FFF2-40B4-BE49-F238E27FC236}">
                  <a16:creationId xmlns:a16="http://schemas.microsoft.com/office/drawing/2014/main" id="{42ED53DF-86E6-4046-A5B3-B98C6502B66F}"/>
                </a:ext>
              </a:extLst>
            </p:cNvPr>
            <p:cNvSpPr>
              <a:spLocks noChangeArrowheads="1"/>
            </p:cNvSpPr>
            <p:nvPr/>
          </p:nvSpPr>
          <p:spPr bwMode="auto">
            <a:xfrm>
              <a:off x="624" y="2304"/>
              <a:ext cx="2256"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struct A{</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 *b;</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A::*u;   int A::*A::*x;</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A::**y; int *A::*z;</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static int c, A::*d;</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}z;</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chemeClr val="hlink"/>
                  </a:solidFill>
                  <a:latin typeface="华文新魏" panose="02010800040101010101" pitchFamily="2" charset="-122"/>
                  <a:ea typeface="华文新魏" panose="02010800040101010101" pitchFamily="2" charset="-122"/>
                </a:rPr>
                <a:t>A::c</a:t>
              </a:r>
              <a:r>
                <a:rPr lang="en-US" altLang="zh-CN" sz="2000" b="1" dirty="0">
                  <a:latin typeface="华文新魏" panose="02010800040101010101" pitchFamily="2" charset="-122"/>
                  <a:ea typeface="华文新魏" panose="02010800040101010101" pitchFamily="2" charset="-122"/>
                </a:rPr>
                <a:t>=0;</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a:t>
              </a:r>
              <a:r>
                <a:rPr lang="en-US" altLang="zh-CN" sz="2000" b="1" dirty="0">
                  <a:solidFill>
                    <a:schemeClr val="hlink"/>
                  </a:solidFill>
                  <a:latin typeface="华文新魏" panose="02010800040101010101" pitchFamily="2" charset="-122"/>
                  <a:ea typeface="华文新魏" panose="02010800040101010101" pitchFamily="2" charset="-122"/>
                </a:rPr>
                <a:t>A::d</a:t>
              </a:r>
              <a:r>
                <a:rPr lang="en-US" altLang="zh-CN" sz="2000" b="1" dirty="0">
                  <a:latin typeface="华文新魏" panose="02010800040101010101" pitchFamily="2" charset="-122"/>
                  <a:ea typeface="华文新魏" panose="02010800040101010101" pitchFamily="2" charset="-122"/>
                </a:rPr>
                <a:t>=&amp;A::a;</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p>
          </p:txBody>
        </p:sp>
        <p:sp>
          <p:nvSpPr>
            <p:cNvPr id="9" name="Rectangle 5">
              <a:extLst>
                <a:ext uri="{FF2B5EF4-FFF2-40B4-BE49-F238E27FC236}">
                  <a16:creationId xmlns:a16="http://schemas.microsoft.com/office/drawing/2014/main" id="{E4A333AB-8410-41EA-8FF2-6D77BBEB26FA}"/>
                </a:ext>
              </a:extLst>
            </p:cNvPr>
            <p:cNvSpPr>
              <a:spLocks noChangeArrowheads="1"/>
            </p:cNvSpPr>
            <p:nvPr/>
          </p:nvSpPr>
          <p:spPr bwMode="auto">
            <a:xfrm>
              <a:off x="2523" y="2304"/>
              <a:ext cx="2851"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i, A::**m;</a:t>
              </a:r>
              <a:endParaRPr lang="en-US" altLang="zh-CN" sz="1800"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=5;</a:t>
              </a:r>
              <a:r>
                <a:rPr lang="en-US" altLang="zh-CN" sz="1800"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=&amp;A::a;</a:t>
              </a:r>
              <a:r>
                <a:rPr lang="en-US" altLang="zh-CN" sz="2000" b="1" dirty="0">
                  <a:solidFill>
                    <a:schemeClr val="hlink"/>
                  </a:solidFill>
                  <a:latin typeface="华文新魏" panose="02010800040101010101" pitchFamily="2" charset="-122"/>
                  <a:ea typeface="华文新魏" panose="02010800040101010101" pitchFamily="2" charset="-122"/>
                </a:rPr>
                <a:t>   i=z.*</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z.x</a:t>
              </a:r>
              <a:r>
                <a:rPr lang="en-US" altLang="zh-CN" sz="2000" b="1" dirty="0">
                  <a:latin typeface="华文新魏" panose="02010800040101010101" pitchFamily="2" charset="-122"/>
                  <a:ea typeface="华文新魏" panose="02010800040101010101" pitchFamily="2" charset="-122"/>
                </a:rPr>
                <a:t>=&amp;A::u;</a:t>
              </a:r>
              <a:r>
                <a:rPr lang="en-US" altLang="zh-CN" sz="2000" b="1" dirty="0">
                  <a:solidFill>
                    <a:schemeClr val="hlink"/>
                  </a:solidFill>
                  <a:latin typeface="华文新魏" panose="02010800040101010101" pitchFamily="2" charset="-122"/>
                  <a:ea typeface="华文新魏" panose="02010800040101010101" pitchFamily="2" charset="-122"/>
                </a:rPr>
                <a:t>   	 i=z.*(z.*</a:t>
              </a:r>
              <a:r>
                <a:rPr lang="en-US" altLang="zh-CN" sz="2000" b="1" dirty="0" err="1">
                  <a:solidFill>
                    <a:schemeClr val="hlink"/>
                  </a:solidFill>
                  <a:latin typeface="华文新魏" panose="02010800040101010101" pitchFamily="2" charset="-122"/>
                  <a:ea typeface="华文新魏" panose="02010800040101010101" pitchFamily="2" charset="-122"/>
                </a:rPr>
                <a:t>z.x</a:t>
              </a:r>
              <a:r>
                <a:rPr lang="en-US" altLang="zh-CN" sz="2000" b="1" dirty="0">
                  <a:solidFill>
                    <a:schemeClr val="hlink"/>
                  </a:solidFill>
                  <a:latin typeface="华文新魏" panose="02010800040101010101" pitchFamily="2" charset="-122"/>
                  <a:ea typeface="华文新魏" panose="02010800040101010101" pitchFamily="2" charset="-122"/>
                </a:rPr>
                <a:t>)=z.</a:t>
              </a:r>
              <a:r>
                <a:rPr lang="zh-CN" altLang="en-US" sz="2000" b="1" dirty="0">
                  <a:solidFill>
                    <a:schemeClr val="hlink"/>
                  </a:solidFill>
                  <a:latin typeface="华文新魏" panose="02010800040101010101" pitchFamily="2" charset="-122"/>
                  <a:ea typeface="华文新魏" panose="02010800040101010101" pitchFamily="2" charset="-122"/>
                </a:rPr>
                <a:t>*</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p>
            <a:p>
              <a:pPr>
                <a:lnSpc>
                  <a:spcPct val="90000"/>
                </a:lnSpc>
                <a:spcBef>
                  <a:spcPct val="20000"/>
                </a:spcBef>
                <a:buClr>
                  <a:schemeClr val="folHlink"/>
                </a:buClr>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    m=&amp;A::d;</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m=&amp;</a:t>
              </a:r>
              <a:r>
                <a:rPr lang="en-US" altLang="zh-CN" sz="2000" b="1" dirty="0" err="1">
                  <a:solidFill>
                    <a:srgbClr val="FF0000"/>
                  </a:solidFill>
                  <a:latin typeface="华文新魏" panose="02010800040101010101" pitchFamily="2" charset="-122"/>
                  <a:ea typeface="华文新魏" panose="02010800040101010101" pitchFamily="2" charset="-122"/>
                </a:rPr>
                <a:t>z</a:t>
              </a:r>
              <a:r>
                <a:rPr lang="en-US" altLang="zh-CN" sz="2000" b="1" dirty="0" err="1">
                  <a:latin typeface="华文新魏" panose="02010800040101010101" pitchFamily="2" charset="-122"/>
                  <a:ea typeface="华文新魏" panose="02010800040101010101" pitchFamily="2" charset="-122"/>
                </a:rPr>
                <a:t>.u</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i=z.**m = z.*</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p>
            <a:p>
              <a:pPr>
                <a:lnSpc>
                  <a:spcPct val="90000"/>
                </a:lnSpc>
                <a:spcBef>
                  <a:spcPct val="20000"/>
                </a:spcBef>
                <a:buClr>
                  <a:schemeClr val="folHlink"/>
                </a:buClr>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z.y</a:t>
              </a:r>
              <a:r>
                <a:rPr lang="en-US" altLang="zh-CN" sz="2000" b="1" dirty="0">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  	 i=z.**</a:t>
              </a:r>
              <a:r>
                <a:rPr lang="en-US" altLang="zh-CN" sz="2000" b="1" dirty="0" err="1">
                  <a:solidFill>
                    <a:schemeClr val="hlink"/>
                  </a:solidFill>
                  <a:latin typeface="华文新魏" panose="02010800040101010101" pitchFamily="2" charset="-122"/>
                  <a:ea typeface="华文新魏" panose="02010800040101010101" pitchFamily="2" charset="-122"/>
                </a:rPr>
                <a:t>z.y</a:t>
              </a:r>
              <a:r>
                <a:rPr lang="en-US" altLang="zh-CN" sz="2000" b="1" dirty="0">
                  <a:solidFill>
                    <a:schemeClr val="hlink"/>
                  </a:solidFill>
                  <a:latin typeface="华文新魏" panose="02010800040101010101" pitchFamily="2" charset="-122"/>
                  <a:ea typeface="华文新魏" panose="02010800040101010101" pitchFamily="2" charset="-122"/>
                </a:rPr>
                <a:t>= z.*</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z.b</a:t>
              </a:r>
              <a:r>
                <a:rPr lang="en-US" altLang="zh-CN" sz="2000" b="1" dirty="0">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	 </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z.z</a:t>
              </a:r>
              <a:r>
                <a:rPr lang="en-US" altLang="zh-CN" sz="2000" b="1" dirty="0">
                  <a:latin typeface="华文新魏" panose="02010800040101010101" pitchFamily="2" charset="-122"/>
                  <a:ea typeface="华文新魏" panose="02010800040101010101" pitchFamily="2" charset="-122"/>
                </a:rPr>
                <a:t>=&amp;A::b;</a:t>
              </a:r>
              <a:r>
                <a:rPr lang="en-US" altLang="zh-CN" sz="2000" b="1" dirty="0">
                  <a:solidFill>
                    <a:schemeClr val="hlink"/>
                  </a:solidFill>
                  <a:latin typeface="华文新魏" panose="02010800040101010101" pitchFamily="2" charset="-122"/>
                  <a:ea typeface="华文新魏" panose="02010800040101010101" pitchFamily="2" charset="-122"/>
                </a:rPr>
                <a:t>   	 i=*(z.*</a:t>
              </a:r>
              <a:r>
                <a:rPr lang="en-US" altLang="zh-CN" sz="2000" b="1" dirty="0" err="1">
                  <a:solidFill>
                    <a:schemeClr val="hlink"/>
                  </a:solidFill>
                  <a:latin typeface="华文新魏" panose="02010800040101010101" pitchFamily="2" charset="-122"/>
                  <a:ea typeface="华文新魏" panose="02010800040101010101" pitchFamily="2" charset="-122"/>
                </a:rPr>
                <a:t>z.z</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z.b</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*(&amp;</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p:txBody>
        </p:sp>
        <p:sp>
          <p:nvSpPr>
            <p:cNvPr id="10" name="Line 6">
              <a:extLst>
                <a:ext uri="{FF2B5EF4-FFF2-40B4-BE49-F238E27FC236}">
                  <a16:creationId xmlns:a16="http://schemas.microsoft.com/office/drawing/2014/main" id="{3F72B21A-D4B1-45AD-B5A5-EEE259E438EC}"/>
                </a:ext>
              </a:extLst>
            </p:cNvPr>
            <p:cNvSpPr>
              <a:spLocks noChangeShapeType="1"/>
            </p:cNvSpPr>
            <p:nvPr/>
          </p:nvSpPr>
          <p:spPr bwMode="auto">
            <a:xfrm>
              <a:off x="2461" y="2352"/>
              <a:ext cx="0" cy="1728"/>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新魏" panose="02010800040101010101" pitchFamily="2" charset="-122"/>
                <a:ea typeface="华文新魏" panose="02010800040101010101" pitchFamily="2" charset="-122"/>
              </a:endParaRPr>
            </a:p>
          </p:txBody>
        </p:sp>
      </p:grpSp>
    </p:spTree>
    <p:extLst>
      <p:ext uri="{BB962C8B-B14F-4D97-AF65-F5344CB8AC3E}">
        <p14:creationId xmlns:p14="http://schemas.microsoft.com/office/powerpoint/2010/main" val="297307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p:spPr>
        <p:txBody>
          <a:bodyPr/>
          <a:lstStyle/>
          <a:p>
            <a:fld id="{ED9492EC-5541-4D5C-B766-CBE8ADCF4E0D}" type="slidenum">
              <a:rPr lang="en-US" altLang="zh-CN" smtClean="0"/>
              <a:pPr/>
              <a:t>36</a:t>
            </a:fld>
            <a:endParaRPr lang="en-US" altLang="zh-CN"/>
          </a:p>
        </p:txBody>
      </p:sp>
      <p:sp>
        <p:nvSpPr>
          <p:cNvPr id="148483" name="Rectangle 2"/>
          <p:cNvSpPr>
            <a:spLocks noGrp="1" noChangeArrowheads="1"/>
          </p:cNvSpPr>
          <p:nvPr>
            <p:ph type="title"/>
          </p:nvPr>
        </p:nvSpPr>
        <p:spPr>
          <a:xfrm>
            <a:off x="2209800" y="260648"/>
            <a:ext cx="7772400" cy="731838"/>
          </a:xfrm>
        </p:spPr>
        <p:txBody>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静态函数成员指针与普通函数成员指针的区别</a:t>
            </a:r>
          </a:p>
        </p:txBody>
      </p:sp>
      <p:sp>
        <p:nvSpPr>
          <p:cNvPr id="148484" name="Rectangle 3"/>
          <p:cNvSpPr>
            <a:spLocks noGrp="1" noChangeArrowheads="1"/>
          </p:cNvSpPr>
          <p:nvPr>
            <p:ph type="body" idx="1"/>
          </p:nvPr>
        </p:nvSpPr>
        <p:spPr>
          <a:xfrm>
            <a:off x="1558926" y="1196975"/>
            <a:ext cx="8893175" cy="4464050"/>
          </a:xfrm>
        </p:spPr>
        <p:txBody>
          <a:bodyPr>
            <a:normAutofit lnSpcReduction="10000"/>
          </a:bodyPr>
          <a:lstStyle/>
          <a:p>
            <a:pPr eaLnBrk="1" hangingPunct="1"/>
            <a:r>
              <a:rPr lang="zh-CN" altLang="en-US" sz="2400" dirty="0">
                <a:latin typeface="华文新魏" panose="02010800040101010101" pitchFamily="2" charset="-122"/>
                <a:ea typeface="华文新魏" panose="02010800040101010101" pitchFamily="2" charset="-122"/>
              </a:rPr>
              <a:t>对于一个全局函数，我们可以声明一个指向该函数的指针（普通函数指针），如</a:t>
            </a:r>
          </a:p>
          <a:p>
            <a:pPr lvl="1" eaLnBrk="1" hangingPunct="1">
              <a:buFontTx/>
              <a:buNone/>
            </a:pPr>
            <a:r>
              <a:rPr lang="en-US" altLang="zh-CN" dirty="0">
                <a:latin typeface="华文新魏" panose="02010800040101010101" pitchFamily="2" charset="-122"/>
                <a:ea typeface="华文新魏" panose="02010800040101010101" pitchFamily="2" charset="-122"/>
              </a:rPr>
              <a:t>int sum( int x, int y) { return x + y;}</a:t>
            </a:r>
          </a:p>
          <a:p>
            <a:pPr lvl="1" eaLnBrk="1" hangingPunct="1">
              <a:buFontTx/>
              <a:buNone/>
            </a:pPr>
            <a:r>
              <a:rPr lang="en-US" altLang="zh-CN" dirty="0">
                <a:latin typeface="华文新魏" panose="02010800040101010101" pitchFamily="2" charset="-122"/>
                <a:ea typeface="华文新魏" panose="02010800040101010101" pitchFamily="2" charset="-122"/>
              </a:rPr>
              <a:t>int (*pf)(int, int) = &amp;sum; //&amp;</a:t>
            </a:r>
            <a:r>
              <a:rPr lang="zh-CN" altLang="en-US" dirty="0">
                <a:latin typeface="华文新魏" panose="02010800040101010101" pitchFamily="2" charset="-122"/>
                <a:ea typeface="华文新魏" panose="02010800040101010101" pitchFamily="2" charset="-122"/>
              </a:rPr>
              <a:t>可省略</a:t>
            </a:r>
          </a:p>
          <a:p>
            <a:pPr lvl="1" eaLnBrk="1" hangingPunct="1">
              <a:buFontTx/>
              <a:buNone/>
            </a:pPr>
            <a:r>
              <a:rPr lang="en-US" altLang="zh-CN" dirty="0">
                <a:latin typeface="华文新魏" panose="02010800040101010101" pitchFamily="2" charset="-122"/>
                <a:ea typeface="华文新魏" panose="02010800040101010101" pitchFamily="2" charset="-122"/>
              </a:rPr>
              <a:t>int s = pf(2,3); //</a:t>
            </a:r>
            <a:r>
              <a:rPr lang="zh-CN" altLang="en-US" dirty="0">
                <a:latin typeface="华文新魏" panose="02010800040101010101" pitchFamily="2" charset="-122"/>
                <a:ea typeface="华文新魏" panose="02010800040101010101" pitchFamily="2" charset="-122"/>
              </a:rPr>
              <a:t>通过普通函数指针调用函数，或</a:t>
            </a:r>
            <a:r>
              <a:rPr lang="en-US" altLang="zh-CN" dirty="0">
                <a:latin typeface="华文新魏" panose="02010800040101010101" pitchFamily="2" charset="-122"/>
                <a:ea typeface="华文新魏" panose="02010800040101010101" pitchFamily="2" charset="-122"/>
              </a:rPr>
              <a:t>int s = (*pf)(2,3)</a:t>
            </a:r>
          </a:p>
          <a:p>
            <a:pPr eaLnBrk="1" hangingPunct="1"/>
            <a:r>
              <a:rPr lang="zh-CN" altLang="en-US" sz="2400" dirty="0">
                <a:latin typeface="华文新魏" panose="02010800040101010101" pitchFamily="2" charset="-122"/>
                <a:ea typeface="华文新魏" panose="02010800040101010101" pitchFamily="2" charset="-122"/>
              </a:rPr>
              <a:t>对于类的静态函数，</a:t>
            </a:r>
            <a:r>
              <a:rPr lang="zh-CN" altLang="en-US" sz="2400" dirty="0">
                <a:solidFill>
                  <a:srgbClr val="FF0000"/>
                </a:solidFill>
                <a:latin typeface="华文新魏" panose="02010800040101010101" pitchFamily="2" charset="-122"/>
                <a:ea typeface="华文新魏" panose="02010800040101010101" pitchFamily="2" charset="-122"/>
              </a:rPr>
              <a:t>静态函数成员指针就是普通函数指针</a:t>
            </a:r>
            <a:r>
              <a:rPr lang="zh-CN" altLang="en-US" sz="2400" dirty="0">
                <a:latin typeface="华文新魏" panose="02010800040101010101" pitchFamily="2" charset="-122"/>
                <a:ea typeface="华文新魏" panose="02010800040101010101" pitchFamily="2" charset="-122"/>
              </a:rPr>
              <a:t>，如：</a:t>
            </a:r>
          </a:p>
          <a:p>
            <a:pPr eaLnBrk="1" hangingPunct="1">
              <a:buFontTx/>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class A { public: static int sum(int x, int y);};</a:t>
            </a:r>
          </a:p>
          <a:p>
            <a:pPr eaLnBrk="1" hangingPunct="1">
              <a:buFontTx/>
              <a:buNone/>
            </a:pPr>
            <a:r>
              <a:rPr lang="en-US" altLang="zh-CN" sz="2400" dirty="0">
                <a:latin typeface="华文新魏" panose="02010800040101010101" pitchFamily="2" charset="-122"/>
                <a:ea typeface="华文新魏" panose="02010800040101010101" pitchFamily="2" charset="-122"/>
              </a:rPr>
              <a:t>	int A::sum(int x, int y) { return x + y;}</a:t>
            </a:r>
          </a:p>
          <a:p>
            <a:pPr eaLnBrk="1" hangingPunct="1">
              <a:buFontTx/>
              <a:buNone/>
            </a:pPr>
            <a:r>
              <a:rPr lang="en-US" altLang="zh-CN" sz="2400" dirty="0">
                <a:latin typeface="华文新魏" panose="02010800040101010101" pitchFamily="2" charset="-122"/>
                <a:ea typeface="华文新魏" panose="02010800040101010101" pitchFamily="2" charset="-122"/>
              </a:rPr>
              <a:t>	int  (*</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int,int</a:t>
            </a:r>
            <a:r>
              <a:rPr lang="en-US" altLang="zh-CN" sz="2400" dirty="0">
                <a:latin typeface="华文新魏" panose="02010800040101010101" pitchFamily="2" charset="-122"/>
                <a:ea typeface="华文新魏" panose="02010800040101010101" pitchFamily="2" charset="-122"/>
              </a:rPr>
              <a:t>) = &amp;A::sum 	//</a:t>
            </a:r>
            <a:r>
              <a:rPr lang="zh-CN" altLang="en-US" sz="2400" dirty="0">
                <a:latin typeface="华文新魏" panose="02010800040101010101" pitchFamily="2" charset="-122"/>
                <a:ea typeface="华文新魏" panose="02010800040101010101" pitchFamily="2" charset="-122"/>
              </a:rPr>
              <a:t>普通函数指针， </a:t>
            </a:r>
            <a:r>
              <a:rPr lang="en-US" altLang="zh-CN" sz="2400" dirty="0">
                <a:latin typeface="华文新魏" panose="02010800040101010101" pitchFamily="2" charset="-122"/>
                <a:ea typeface="华文新魏" panose="02010800040101010101" pitchFamily="2" charset="-122"/>
              </a:rPr>
              <a:t>&amp;</a:t>
            </a:r>
            <a:r>
              <a:rPr lang="zh-CN" altLang="en-US" sz="2400" dirty="0">
                <a:latin typeface="华文新魏" panose="02010800040101010101" pitchFamily="2" charset="-122"/>
                <a:ea typeface="华文新魏" panose="02010800040101010101" pitchFamily="2" charset="-122"/>
              </a:rPr>
              <a:t>可省略</a:t>
            </a:r>
          </a:p>
          <a:p>
            <a:pPr eaLnBrk="1" hangingPunct="1">
              <a:buFontTx/>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int s = </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(2,3); //</a:t>
            </a:r>
            <a:r>
              <a:rPr lang="zh-CN" altLang="en-US" sz="2400" dirty="0">
                <a:latin typeface="华文新魏" panose="02010800040101010101" pitchFamily="2" charset="-122"/>
                <a:ea typeface="华文新魏" panose="02010800040101010101" pitchFamily="2" charset="-122"/>
              </a:rPr>
              <a:t>或 </a:t>
            </a:r>
            <a:r>
              <a:rPr lang="en-US" altLang="zh-CN" sz="2400" dirty="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)(2,3);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p:spPr>
        <p:txBody>
          <a:bodyPr/>
          <a:lstStyle/>
          <a:p>
            <a:fld id="{44DDB84F-DE62-462B-88DA-9EE6EAFF1BAA}" type="slidenum">
              <a:rPr lang="en-US" altLang="zh-CN" smtClean="0"/>
              <a:pPr/>
              <a:t>37</a:t>
            </a:fld>
            <a:endParaRPr lang="en-US" altLang="zh-CN"/>
          </a:p>
        </p:txBody>
      </p:sp>
      <p:sp>
        <p:nvSpPr>
          <p:cNvPr id="149507" name="Rectangle 2"/>
          <p:cNvSpPr>
            <a:spLocks noGrp="1" noChangeArrowheads="1"/>
          </p:cNvSpPr>
          <p:nvPr>
            <p:ph type="title"/>
          </p:nvPr>
        </p:nvSpPr>
        <p:spPr>
          <a:xfrm>
            <a:off x="2209800" y="476250"/>
            <a:ext cx="7772400" cy="731838"/>
          </a:xfrm>
        </p:spPr>
        <p:txBody>
          <a:bodyPr>
            <a:normAutofit/>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静态函数成员指针与普通函数成员指针的区别</a:t>
            </a:r>
          </a:p>
        </p:txBody>
      </p:sp>
      <p:sp>
        <p:nvSpPr>
          <p:cNvPr id="149508" name="Rectangle 3"/>
          <p:cNvSpPr>
            <a:spLocks noGrp="1" noChangeArrowheads="1"/>
          </p:cNvSpPr>
          <p:nvPr>
            <p:ph type="body" idx="1"/>
          </p:nvPr>
        </p:nvSpPr>
        <p:spPr>
          <a:xfrm>
            <a:off x="2135189" y="1196976"/>
            <a:ext cx="7921625" cy="5040313"/>
          </a:xfrm>
        </p:spPr>
        <p:txBody>
          <a:bodyPr/>
          <a:lstStyle/>
          <a:p>
            <a:pPr eaLnBrk="1" hangingPunct="1"/>
            <a:r>
              <a:rPr lang="zh-CN" altLang="en-US" sz="2400" dirty="0">
                <a:latin typeface="华文新魏" panose="02010800040101010101" pitchFamily="2" charset="-122"/>
                <a:ea typeface="华文新魏" panose="02010800040101010101" pitchFamily="2" charset="-122"/>
              </a:rPr>
              <a:t>但指向类的普通函数成员的指针该怎么声明呢？如果用普通函数指针来声明会怎样？</a:t>
            </a:r>
          </a:p>
          <a:p>
            <a:pPr eaLnBrk="1" hangingPunct="1">
              <a:buFontTx/>
              <a:buNone/>
            </a:pPr>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class A { public:  int sum(int x, int y); };</a:t>
            </a:r>
          </a:p>
          <a:p>
            <a:pPr eaLnBrk="1" hangingPunct="1">
              <a:buFontTx/>
              <a:buNone/>
            </a:pPr>
            <a:r>
              <a:rPr lang="en-US" altLang="zh-CN" sz="1800" b="1" dirty="0">
                <a:latin typeface="华文新魏" panose="02010800040101010101" pitchFamily="2" charset="-122"/>
                <a:ea typeface="华文新魏" panose="02010800040101010101" pitchFamily="2" charset="-122"/>
              </a:rPr>
              <a:t>		int A::sum(int x, int y) { return x + y;}</a:t>
            </a:r>
          </a:p>
          <a:p>
            <a:pPr eaLnBrk="1" hangingPunct="1">
              <a:buFontTx/>
              <a:buNone/>
            </a:pPr>
            <a:r>
              <a:rPr lang="en-US" altLang="zh-CN" sz="1800" b="1" dirty="0">
                <a:latin typeface="华文新魏" panose="02010800040101010101" pitchFamily="2" charset="-122"/>
                <a:ea typeface="华文新魏" panose="02010800040101010101" pitchFamily="2" charset="-122"/>
              </a:rPr>
              <a:t>		int  (*</a:t>
            </a:r>
            <a:r>
              <a:rPr lang="en-US" altLang="zh-CN" sz="1800" b="1" dirty="0" err="1">
                <a:latin typeface="华文新魏" panose="02010800040101010101" pitchFamily="2" charset="-122"/>
                <a:ea typeface="华文新魏" panose="02010800040101010101" pitchFamily="2" charset="-122"/>
              </a:rPr>
              <a:t>pf_A</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int,int</a:t>
            </a:r>
            <a:r>
              <a:rPr lang="en-US" altLang="zh-CN" sz="1800" b="1" dirty="0">
                <a:latin typeface="华文新魏" panose="02010800040101010101" pitchFamily="2" charset="-122"/>
                <a:ea typeface="华文新魏" panose="02010800040101010101" pitchFamily="2" charset="-122"/>
              </a:rPr>
              <a:t>) = &amp;A::sum  //</a:t>
            </a:r>
            <a:r>
              <a:rPr lang="zh-CN" altLang="en-US" sz="1800" b="1" dirty="0">
                <a:latin typeface="华文新魏" panose="02010800040101010101" pitchFamily="2" charset="-122"/>
                <a:ea typeface="华文新魏" panose="02010800040101010101" pitchFamily="2" charset="-122"/>
              </a:rPr>
              <a:t>这样可以吗？错误</a:t>
            </a:r>
          </a:p>
          <a:p>
            <a:pPr eaLnBrk="1" hangingPunct="1"/>
            <a:r>
              <a:rPr lang="zh-CN" altLang="en-US" sz="2400" dirty="0">
                <a:latin typeface="华文新魏" panose="02010800040101010101" pitchFamily="2" charset="-122"/>
                <a:ea typeface="华文新魏" panose="02010800040101010101" pitchFamily="2" charset="-122"/>
              </a:rPr>
              <a:t>因为类的普通函数成员除了函数返回类型及参数列表这两个重要特性外，还有第三个重要特性：所属的类类型。类的普通成员函数必通过一个对象来调用（</a:t>
            </a:r>
            <a:r>
              <a:rPr lang="en-US" altLang="zh-CN" sz="2400" dirty="0">
                <a:latin typeface="华文新魏" panose="02010800040101010101" pitchFamily="2" charset="-122"/>
                <a:ea typeface="华文新魏" panose="02010800040101010101" pitchFamily="2" charset="-122"/>
              </a:rPr>
              <a:t>this</a:t>
            </a:r>
            <a:r>
              <a:rPr lang="zh-CN" altLang="en-US" sz="2400" dirty="0">
                <a:latin typeface="华文新魏" panose="02010800040101010101" pitchFamily="2" charset="-122"/>
                <a:ea typeface="华文新魏" panose="02010800040101010101" pitchFamily="2" charset="-122"/>
              </a:rPr>
              <a:t>指针就是指向这个对象）。</a:t>
            </a:r>
          </a:p>
          <a:p>
            <a:pPr eaLnBrk="1" hangingPunct="1"/>
            <a:r>
              <a:rPr lang="zh-CN" altLang="en-US" sz="2400" dirty="0">
                <a:latin typeface="华文新魏" panose="02010800040101010101" pitchFamily="2" charset="-122"/>
                <a:ea typeface="华文新魏" panose="02010800040101010101" pitchFamily="2" charset="-122"/>
              </a:rPr>
              <a:t>而普通函数指针无法匹配类的普通函数成员第三个特征：类类型</a:t>
            </a:r>
          </a:p>
          <a:p>
            <a:pPr eaLnBrk="1" hangingPunct="1"/>
            <a:r>
              <a:rPr lang="zh-CN" altLang="en-US" sz="2400" dirty="0">
                <a:solidFill>
                  <a:srgbClr val="FF0000"/>
                </a:solidFill>
                <a:latin typeface="华文新魏" panose="02010800040101010101" pitchFamily="2" charset="-122"/>
                <a:ea typeface="华文新魏" panose="02010800040101010101" pitchFamily="2" charset="-122"/>
              </a:rPr>
              <a:t>所以类的普通函数成员必须用成员指针来指向。</a:t>
            </a:r>
          </a:p>
          <a:p>
            <a:pPr eaLnBrk="1" hangingPunct="1">
              <a:buFontTx/>
              <a:buNone/>
            </a:pPr>
            <a:r>
              <a:rPr lang="zh-CN" altLang="en-US" sz="2000" dirty="0">
                <a:solidFill>
                  <a:srgbClr val="FF0000"/>
                </a:solidFill>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	int (A::*</a:t>
            </a:r>
            <a:r>
              <a:rPr lang="en-US" altLang="zh-CN" sz="2000" dirty="0" err="1">
                <a:solidFill>
                  <a:srgbClr val="FF0000"/>
                </a:solidFill>
                <a:latin typeface="华文新魏" panose="02010800040101010101" pitchFamily="2" charset="-122"/>
                <a:ea typeface="华文新魏" panose="02010800040101010101" pitchFamily="2" charset="-122"/>
              </a:rPr>
              <a:t>pf_A</a:t>
            </a:r>
            <a:r>
              <a:rPr lang="en-US" altLang="zh-CN" sz="2000" dirty="0">
                <a:solidFill>
                  <a:srgbClr val="FF0000"/>
                </a:solidFill>
                <a:latin typeface="华文新魏" panose="02010800040101010101" pitchFamily="2" charset="-122"/>
                <a:ea typeface="华文新魏" panose="02010800040101010101" pitchFamily="2" charset="-122"/>
              </a:rPr>
              <a:t>)(</a:t>
            </a:r>
            <a:r>
              <a:rPr lang="en-US" altLang="zh-CN" sz="2000" dirty="0" err="1">
                <a:solidFill>
                  <a:srgbClr val="FF0000"/>
                </a:solidFill>
                <a:latin typeface="华文新魏" panose="02010800040101010101" pitchFamily="2" charset="-122"/>
                <a:ea typeface="华文新魏" panose="02010800040101010101" pitchFamily="2" charset="-122"/>
              </a:rPr>
              <a:t>int,int</a:t>
            </a:r>
            <a:r>
              <a:rPr lang="en-US" altLang="zh-CN" sz="2000" dirty="0">
                <a:solidFill>
                  <a:srgbClr val="FF0000"/>
                </a:solidFill>
                <a:latin typeface="华文新魏" panose="02010800040101010101" pitchFamily="2" charset="-122"/>
                <a:ea typeface="华文新魏" panose="02010800040101010101" pitchFamily="2" charset="-122"/>
              </a:rPr>
              <a:t>) = &amp;A::sum;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5.1  </a:t>
            </a:r>
            <a:r>
              <a:rPr lang="zh-CN" altLang="en-US" dirty="0"/>
              <a:t>实例数据成员指针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1553595" cy="357944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实例数据成员指针是数据成员相对于对象首地址的偏移，不是真正的代表地址的指针。</a:t>
            </a:r>
            <a:endParaRPr lang="en-US" altLang="zh-CN"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实例数据成员指针不能移动：</a:t>
            </a: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数据成员的大小及类型不一定相同，移动后指向的内存可能是某个成员的一部分，或者跨越两个</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或以上</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成员的内存；</a:t>
            </a: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即使移动前后指向的成员的类型正好相同，这两个成员的访问权限也有可能不同，移动后可能出现越权访问问题。</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实例成员指针不能转换类型：</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否则便可以通过类型转换，间接实现实例成员指针移动</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60463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实例数据成员指针 </a:t>
            </a:r>
          </a:p>
        </p:txBody>
      </p:sp>
      <p:sp>
        <p:nvSpPr>
          <p:cNvPr id="8196" name="Rectangle 7"/>
          <p:cNvSpPr>
            <a:spLocks noChangeArrowheads="1"/>
          </p:cNvSpPr>
          <p:nvPr/>
        </p:nvSpPr>
        <p:spPr bwMode="auto">
          <a:xfrm>
            <a:off x="1758751" y="980728"/>
            <a:ext cx="9302825" cy="5400600"/>
          </a:xfrm>
          <a:prstGeom prst="rect">
            <a:avLst/>
          </a:prstGeom>
          <a:noFill/>
          <a:ln w="9525">
            <a:noFill/>
            <a:miter lim="800000"/>
            <a:headEnd/>
            <a:tailEnd/>
          </a:ln>
        </p:spPr>
        <p:txBody>
          <a:bodyPr>
            <a:noAutofit/>
          </a:bodyPr>
          <a:lstStyle/>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struct A{   //</a:t>
            </a:r>
            <a:r>
              <a:rPr lang="zh-CN" altLang="en-US" sz="2000" b="1" dirty="0">
                <a:solidFill>
                  <a:srgbClr val="FF0000"/>
                </a:solidFill>
                <a:latin typeface="华文新魏" panose="02010800040101010101" pitchFamily="2" charset="-122"/>
                <a:ea typeface="华文新魏" panose="02010800040101010101" pitchFamily="2" charset="-122"/>
              </a:rPr>
              <a:t>实例数据成员指针是偏移量</a:t>
            </a: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m,  n; </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}a={1, 2},  b={3, 4}; </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void main (void)   {//</a:t>
            </a:r>
            <a:r>
              <a:rPr lang="zh-CN" altLang="en-US" sz="2000" b="1" dirty="0">
                <a:latin typeface="华文新魏" panose="02010800040101010101" pitchFamily="2" charset="-122"/>
                <a:ea typeface="华文新魏" panose="02010800040101010101" pitchFamily="2" charset="-122"/>
              </a:rPr>
              <a:t>以下</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表示偏移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实现时实际</a:t>
            </a:r>
            <a:r>
              <a:rPr lang="en-US" altLang="zh-CN" sz="2000" b="1" dirty="0">
                <a:latin typeface="华文新魏" panose="02010800040101010101" pitchFamily="2" charset="-122"/>
                <a:ea typeface="华文新魏" panose="02010800040101010101" pitchFamily="2" charset="-122"/>
              </a:rPr>
              <a:t>&lt;&gt;0</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int x</a:t>
            </a:r>
            <a:r>
              <a:rPr lang="zh-CN" altLang="en-US" sz="2000" b="1" dirty="0">
                <a:latin typeface="华文新魏" panose="02010800040101010101" pitchFamily="2" charset="-122"/>
                <a:ea typeface="华文新魏" panose="02010800040101010101" pitchFamily="2" charset="-122"/>
              </a:rPr>
              <a:t>；</a:t>
            </a: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A::*p=&amp;</a:t>
            </a:r>
            <a:r>
              <a:rPr lang="en-US" altLang="zh-CN" sz="2000" b="1" dirty="0">
                <a:solidFill>
                  <a:srgbClr val="FF0000"/>
                </a:solidFill>
                <a:latin typeface="华文新魏" panose="02010800040101010101" pitchFamily="2" charset="-122"/>
                <a:ea typeface="华文新魏" panose="02010800040101010101" pitchFamily="2" charset="-122"/>
              </a:rPr>
              <a:t>A</a:t>
            </a:r>
            <a:r>
              <a:rPr lang="en-US" altLang="zh-CN" sz="2000" b="1" dirty="0">
                <a:latin typeface="华文新魏" panose="02010800040101010101" pitchFamily="2" charset="-122"/>
                <a:ea typeface="华文新魏" panose="02010800040101010101" pitchFamily="2" charset="-122"/>
              </a:rPr>
              <a:t>::m;  //p</a:t>
            </a:r>
            <a:r>
              <a:rPr lang="zh-CN" altLang="en-US" sz="2000" b="1" dirty="0">
                <a:latin typeface="华文新魏" panose="02010800040101010101" pitchFamily="2" charset="-122"/>
                <a:ea typeface="华文新魏" panose="02010800040101010101" pitchFamily="2" charset="-122"/>
              </a:rPr>
              <a:t>是</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的实例数据成员指针，指向整型成员</a:t>
            </a:r>
            <a:r>
              <a:rPr lang="en-US" altLang="zh-CN" sz="2000" b="1" dirty="0">
                <a:latin typeface="华文新魏" panose="02010800040101010101" pitchFamily="2" charset="-122"/>
                <a:ea typeface="华文新魏" panose="02010800040101010101" pitchFamily="2" charset="-122"/>
              </a:rPr>
              <a:t>m</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设</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m</a:t>
            </a:r>
            <a:r>
              <a:rPr lang="zh-CN" altLang="en-US" sz="2000" b="1" dirty="0">
                <a:latin typeface="华文新魏" panose="02010800040101010101" pitchFamily="2" charset="-122"/>
                <a:ea typeface="华文新魏" panose="02010800040101010101" pitchFamily="2" charset="-122"/>
              </a:rPr>
              <a:t>相对结构体首址的偏移。编译后，偏移实际</a:t>
            </a:r>
            <a:r>
              <a:rPr lang="en-US" altLang="zh-CN" sz="2000" b="1" dirty="0">
                <a:latin typeface="华文新魏" panose="02010800040101010101" pitchFamily="2" charset="-122"/>
                <a:ea typeface="华文新魏" panose="02010800040101010101" pitchFamily="2" charset="-122"/>
              </a:rPr>
              <a:t>&lt;&gt;0</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(2000+0) =1 = m</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//a.*p</a:t>
            </a:r>
            <a:r>
              <a:rPr lang="zh-CN" altLang="en-US" sz="2000" b="1" dirty="0">
                <a:latin typeface="华文新魏" panose="02010800040101010101" pitchFamily="2" charset="-122"/>
                <a:ea typeface="华文新魏" panose="02010800040101010101" pitchFamily="2" charset="-122"/>
              </a:rPr>
              <a:t>指向相对</a:t>
            </a:r>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首地址</a:t>
            </a:r>
            <a:r>
              <a:rPr lang="zh-CN" altLang="en-US" sz="2000" b="1" dirty="0">
                <a:latin typeface="华文新魏" panose="02010800040101010101" pitchFamily="2" charset="-122"/>
                <a:ea typeface="华文新魏" panose="02010800040101010101" pitchFamily="2" charset="-122"/>
              </a:rPr>
              <a:t>偏移为</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的成员，即</a:t>
            </a:r>
            <a:r>
              <a:rPr lang="en-US" altLang="zh-CN" sz="2000" b="1" dirty="0">
                <a:latin typeface="华文新魏" panose="02010800040101010101" pitchFamily="2" charset="-122"/>
                <a:ea typeface="华文新魏" panose="02010800040101010101" pitchFamily="2" charset="-122"/>
              </a:rPr>
              <a:t>m</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(2004+0) =3</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p=&amp;A::n; </a:t>
            </a:r>
            <a:r>
              <a:rPr lang="en-US" altLang="zh-CN" sz="2000" b="1" dirty="0">
                <a:latin typeface="华文新魏" panose="02010800040101010101" pitchFamily="2" charset="-122"/>
                <a:ea typeface="华文新魏" panose="02010800040101010101" pitchFamily="2" charset="-122"/>
              </a:rPr>
              <a:t>	              //p=2</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n</a:t>
            </a:r>
            <a:r>
              <a:rPr lang="zh-CN" altLang="en-US" sz="2000" b="1" dirty="0">
                <a:latin typeface="华文新魏" panose="02010800040101010101" pitchFamily="2" charset="-122"/>
                <a:ea typeface="华文新魏" panose="02010800040101010101" pitchFamily="2" charset="-122"/>
              </a:rPr>
              <a:t>相对结构体首址偏移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实际</a:t>
            </a:r>
            <a:r>
              <a:rPr lang="en-US" altLang="zh-CN" sz="2000" b="1" dirty="0">
                <a:latin typeface="华文新魏" panose="02010800040101010101" pitchFamily="2" charset="-122"/>
                <a:ea typeface="华文新魏" panose="02010800040101010101" pitchFamily="2" charset="-122"/>
              </a:rPr>
              <a:t>&lt;&gt;2</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(2000+2) =2</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(2004+2) =4</a:t>
            </a: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t>
            </a:r>
          </a:p>
          <a:p>
            <a:pPr lvl="1">
              <a:lnSpc>
                <a:spcPct val="135000"/>
              </a:lnSpc>
              <a:spcBef>
                <a:spcPct val="50000"/>
              </a:spcBef>
              <a:buClr>
                <a:schemeClr val="tx1"/>
              </a:buClr>
            </a:pPr>
            <a:endParaRPr lang="en-US" altLang="zh-CN" sz="2000" b="1" dirty="0">
              <a:solidFill>
                <a:srgbClr val="FF0000"/>
              </a:solidFill>
              <a:latin typeface="华文新魏" panose="02010800040101010101" pitchFamily="2" charset="-122"/>
              <a:ea typeface="华文新魏" panose="02010800040101010101" pitchFamily="2" charset="-122"/>
            </a:endParaRPr>
          </a:p>
        </p:txBody>
      </p:sp>
      <p:grpSp>
        <p:nvGrpSpPr>
          <p:cNvPr id="4" name="Group 4">
            <a:extLst>
              <a:ext uri="{FF2B5EF4-FFF2-40B4-BE49-F238E27FC236}">
                <a16:creationId xmlns:a16="http://schemas.microsoft.com/office/drawing/2014/main" id="{54651BF3-B118-459D-B61B-B1D519348B3D}"/>
              </a:ext>
            </a:extLst>
          </p:cNvPr>
          <p:cNvGrpSpPr>
            <a:grpSpLocks/>
          </p:cNvGrpSpPr>
          <p:nvPr/>
        </p:nvGrpSpPr>
        <p:grpSpPr bwMode="auto">
          <a:xfrm>
            <a:off x="7705818" y="333379"/>
            <a:ext cx="2009050" cy="1343025"/>
            <a:chOff x="3963" y="1584"/>
            <a:chExt cx="1130" cy="846"/>
          </a:xfrm>
        </p:grpSpPr>
        <p:grpSp>
          <p:nvGrpSpPr>
            <p:cNvPr id="5" name="Group 5">
              <a:extLst>
                <a:ext uri="{FF2B5EF4-FFF2-40B4-BE49-F238E27FC236}">
                  <a16:creationId xmlns:a16="http://schemas.microsoft.com/office/drawing/2014/main" id="{B8DBDD09-13CA-44F6-842A-8C67DFA07A19}"/>
                </a:ext>
              </a:extLst>
            </p:cNvPr>
            <p:cNvGrpSpPr>
              <a:grpSpLocks/>
            </p:cNvGrpSpPr>
            <p:nvPr/>
          </p:nvGrpSpPr>
          <p:grpSpPr bwMode="auto">
            <a:xfrm>
              <a:off x="4482" y="1584"/>
              <a:ext cx="611" cy="846"/>
              <a:chOff x="4482" y="1584"/>
              <a:chExt cx="611" cy="846"/>
            </a:xfrm>
          </p:grpSpPr>
          <p:sp>
            <p:nvSpPr>
              <p:cNvPr id="13" name="Rectangle 6">
                <a:extLst>
                  <a:ext uri="{FF2B5EF4-FFF2-40B4-BE49-F238E27FC236}">
                    <a16:creationId xmlns:a16="http://schemas.microsoft.com/office/drawing/2014/main" id="{B4F764E8-5F2D-4937-99C0-EFF598A71B57}"/>
                  </a:ext>
                </a:extLst>
              </p:cNvPr>
              <p:cNvSpPr>
                <a:spLocks noChangeArrowheads="1"/>
              </p:cNvSpPr>
              <p:nvPr/>
            </p:nvSpPr>
            <p:spPr bwMode="auto">
              <a:xfrm>
                <a:off x="4483" y="1584"/>
                <a:ext cx="610" cy="846"/>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4" name="Rectangle 7">
                <a:extLst>
                  <a:ext uri="{FF2B5EF4-FFF2-40B4-BE49-F238E27FC236}">
                    <a16:creationId xmlns:a16="http://schemas.microsoft.com/office/drawing/2014/main" id="{C16E1A3B-78E7-4E88-90FD-D7016BD58EB8}"/>
                  </a:ext>
                </a:extLst>
              </p:cNvPr>
              <p:cNvSpPr>
                <a:spLocks noChangeArrowheads="1"/>
              </p:cNvSpPr>
              <p:nvPr/>
            </p:nvSpPr>
            <p:spPr bwMode="auto">
              <a:xfrm>
                <a:off x="4482" y="2006"/>
                <a:ext cx="610" cy="424"/>
              </a:xfrm>
              <a:prstGeom prst="rect">
                <a:avLst/>
              </a:prstGeom>
              <a:solidFill>
                <a:srgbClr val="FFFFFF"/>
              </a:solidFill>
              <a:ln w="15875">
                <a:solidFill>
                  <a:srgbClr val="000000"/>
                </a:solidFill>
                <a:miter lim="800000"/>
                <a:headEnd/>
                <a:tailEnd/>
              </a:ln>
            </p:spPr>
            <p:txBody>
              <a:bodyPr/>
              <a:lstStyle/>
              <a:p>
                <a:endParaRPr lang="zh-CN" altLang="en-US"/>
              </a:p>
            </p:txBody>
          </p:sp>
        </p:grpSp>
        <p:grpSp>
          <p:nvGrpSpPr>
            <p:cNvPr id="6" name="Group 8">
              <a:extLst>
                <a:ext uri="{FF2B5EF4-FFF2-40B4-BE49-F238E27FC236}">
                  <a16:creationId xmlns:a16="http://schemas.microsoft.com/office/drawing/2014/main" id="{825CAD01-9E01-4E8C-887D-57B9A054B132}"/>
                </a:ext>
              </a:extLst>
            </p:cNvPr>
            <p:cNvGrpSpPr>
              <a:grpSpLocks/>
            </p:cNvGrpSpPr>
            <p:nvPr/>
          </p:nvGrpSpPr>
          <p:grpSpPr bwMode="auto">
            <a:xfrm>
              <a:off x="3963" y="1612"/>
              <a:ext cx="1098" cy="813"/>
              <a:chOff x="3963" y="1612"/>
              <a:chExt cx="1098" cy="813"/>
            </a:xfrm>
          </p:grpSpPr>
          <p:grpSp>
            <p:nvGrpSpPr>
              <p:cNvPr id="7" name="Group 9">
                <a:extLst>
                  <a:ext uri="{FF2B5EF4-FFF2-40B4-BE49-F238E27FC236}">
                    <a16:creationId xmlns:a16="http://schemas.microsoft.com/office/drawing/2014/main" id="{F0B0B43E-71E6-4E61-87D5-34B35FE94BF2}"/>
                  </a:ext>
                </a:extLst>
              </p:cNvPr>
              <p:cNvGrpSpPr>
                <a:grpSpLocks/>
              </p:cNvGrpSpPr>
              <p:nvPr/>
            </p:nvGrpSpPr>
            <p:grpSpPr bwMode="auto">
              <a:xfrm>
                <a:off x="3963" y="1612"/>
                <a:ext cx="1098" cy="390"/>
                <a:chOff x="3963" y="1612"/>
                <a:chExt cx="1098" cy="390"/>
              </a:xfrm>
            </p:grpSpPr>
            <p:sp>
              <p:nvSpPr>
                <p:cNvPr id="11" name="Rectangle 10">
                  <a:extLst>
                    <a:ext uri="{FF2B5EF4-FFF2-40B4-BE49-F238E27FC236}">
                      <a16:creationId xmlns:a16="http://schemas.microsoft.com/office/drawing/2014/main" id="{C2A27451-17E5-446E-8BCD-B041B517580C}"/>
                    </a:ext>
                  </a:extLst>
                </p:cNvPr>
                <p:cNvSpPr>
                  <a:spLocks noChangeArrowheads="1"/>
                </p:cNvSpPr>
                <p:nvPr/>
              </p:nvSpPr>
              <p:spPr bwMode="auto">
                <a:xfrm>
                  <a:off x="3963" y="1612"/>
                  <a:ext cx="1098" cy="174"/>
                </a:xfrm>
                <a:prstGeom prst="rect">
                  <a:avLst/>
                </a:prstGeom>
                <a:noFill/>
                <a:ln w="9525">
                  <a:noFill/>
                  <a:miter lim="800000"/>
                  <a:headEnd/>
                  <a:tailEnd/>
                </a:ln>
              </p:spPr>
              <p:txBody>
                <a:bodyPr wrap="none" lIns="0" tIns="0" rIns="0" bIns="0">
                  <a:spAutoFit/>
                </a:bodyPr>
                <a:lstStyle/>
                <a:p>
                  <a:pPr algn="l"/>
                  <a:r>
                    <a:rPr lang="en-US" altLang="zh-CN" b="1" dirty="0">
                      <a:solidFill>
                        <a:srgbClr val="000000"/>
                      </a:solidFill>
                    </a:rPr>
                    <a:t>a</a:t>
                  </a:r>
                  <a:r>
                    <a:rPr lang="zh-CN" altLang="en-US" b="1" dirty="0">
                      <a:solidFill>
                        <a:srgbClr val="000000"/>
                      </a:solidFill>
                    </a:rPr>
                    <a:t>：</a:t>
                  </a:r>
                  <a:r>
                    <a:rPr lang="en-US" altLang="zh-CN" b="1" dirty="0">
                      <a:solidFill>
                        <a:srgbClr val="000000"/>
                      </a:solidFill>
                    </a:rPr>
                    <a:t>2000      m=1</a:t>
                  </a:r>
                  <a:endParaRPr lang="en-US" altLang="zh-CN" b="1" dirty="0">
                    <a:latin typeface="Tahoma" pitchFamily="34" charset="0"/>
                  </a:endParaRPr>
                </a:p>
              </p:txBody>
            </p:sp>
            <p:sp>
              <p:nvSpPr>
                <p:cNvPr id="12" name="Rectangle 11">
                  <a:extLst>
                    <a:ext uri="{FF2B5EF4-FFF2-40B4-BE49-F238E27FC236}">
                      <a16:creationId xmlns:a16="http://schemas.microsoft.com/office/drawing/2014/main" id="{D62E2A8D-9B98-401F-A6B5-90F0C18EEA64}"/>
                    </a:ext>
                  </a:extLst>
                </p:cNvPr>
                <p:cNvSpPr>
                  <a:spLocks noChangeArrowheads="1"/>
                </p:cNvSpPr>
                <p:nvPr/>
              </p:nvSpPr>
              <p:spPr bwMode="auto">
                <a:xfrm>
                  <a:off x="4668" y="1828"/>
                  <a:ext cx="238" cy="174"/>
                </a:xfrm>
                <a:prstGeom prst="rect">
                  <a:avLst/>
                </a:prstGeom>
                <a:noFill/>
                <a:ln w="9525">
                  <a:noFill/>
                  <a:miter lim="800000"/>
                  <a:headEnd/>
                  <a:tailEnd/>
                </a:ln>
              </p:spPr>
              <p:txBody>
                <a:bodyPr wrap="none" lIns="0" tIns="0" rIns="0" bIns="0">
                  <a:spAutoFit/>
                </a:bodyPr>
                <a:lstStyle/>
                <a:p>
                  <a:pPr algn="l"/>
                  <a:r>
                    <a:rPr lang="en-US" altLang="zh-CN" b="1" dirty="0">
                      <a:solidFill>
                        <a:srgbClr val="000000"/>
                      </a:solidFill>
                    </a:rPr>
                    <a:t>n=2</a:t>
                  </a:r>
                  <a:endParaRPr lang="en-US" altLang="zh-CN" b="1" dirty="0">
                    <a:latin typeface="Tahoma" pitchFamily="34" charset="0"/>
                  </a:endParaRPr>
                </a:p>
              </p:txBody>
            </p:sp>
          </p:grpSp>
          <p:grpSp>
            <p:nvGrpSpPr>
              <p:cNvPr id="8" name="Group 12">
                <a:extLst>
                  <a:ext uri="{FF2B5EF4-FFF2-40B4-BE49-F238E27FC236}">
                    <a16:creationId xmlns:a16="http://schemas.microsoft.com/office/drawing/2014/main" id="{01A612D0-3DBD-4768-AD90-3F5E78348286}"/>
                  </a:ext>
                </a:extLst>
              </p:cNvPr>
              <p:cNvGrpSpPr>
                <a:grpSpLocks/>
              </p:cNvGrpSpPr>
              <p:nvPr/>
            </p:nvGrpSpPr>
            <p:grpSpPr bwMode="auto">
              <a:xfrm>
                <a:off x="3963" y="2034"/>
                <a:ext cx="997" cy="391"/>
                <a:chOff x="3888" y="2034"/>
                <a:chExt cx="997" cy="391"/>
              </a:xfrm>
            </p:grpSpPr>
            <p:sp>
              <p:nvSpPr>
                <p:cNvPr id="9" name="Rectangle 13">
                  <a:extLst>
                    <a:ext uri="{FF2B5EF4-FFF2-40B4-BE49-F238E27FC236}">
                      <a16:creationId xmlns:a16="http://schemas.microsoft.com/office/drawing/2014/main" id="{EFEABA23-1970-4B24-8A4E-9FBA9105C7F2}"/>
                    </a:ext>
                  </a:extLst>
                </p:cNvPr>
                <p:cNvSpPr>
                  <a:spLocks noChangeArrowheads="1"/>
                </p:cNvSpPr>
                <p:nvPr/>
              </p:nvSpPr>
              <p:spPr bwMode="auto">
                <a:xfrm>
                  <a:off x="3888" y="2034"/>
                  <a:ext cx="991" cy="174"/>
                </a:xfrm>
                <a:prstGeom prst="rect">
                  <a:avLst/>
                </a:prstGeom>
                <a:noFill/>
                <a:ln w="9525">
                  <a:noFill/>
                  <a:miter lim="800000"/>
                  <a:headEnd/>
                  <a:tailEnd/>
                </a:ln>
              </p:spPr>
              <p:txBody>
                <a:bodyPr wrap="none" lIns="0" tIns="0" rIns="0" bIns="0">
                  <a:spAutoFit/>
                </a:bodyPr>
                <a:lstStyle/>
                <a:p>
                  <a:pPr algn="l"/>
                  <a:r>
                    <a:rPr lang="en-US" altLang="zh-CN" b="1" dirty="0">
                      <a:solidFill>
                        <a:srgbClr val="000000"/>
                      </a:solidFill>
                    </a:rPr>
                    <a:t>b</a:t>
                  </a:r>
                  <a:r>
                    <a:rPr lang="zh-CN" altLang="en-US" b="1" dirty="0">
                      <a:solidFill>
                        <a:srgbClr val="000000"/>
                      </a:solidFill>
                    </a:rPr>
                    <a:t>：</a:t>
                  </a:r>
                  <a:r>
                    <a:rPr lang="en-US" altLang="zh-CN" b="1" dirty="0">
                      <a:solidFill>
                        <a:srgbClr val="000000"/>
                      </a:solidFill>
                    </a:rPr>
                    <a:t>2004      m=3</a:t>
                  </a:r>
                  <a:endParaRPr lang="en-US" altLang="zh-CN" b="1" dirty="0">
                    <a:latin typeface="Tahoma" pitchFamily="34" charset="0"/>
                  </a:endParaRPr>
                </a:p>
              </p:txBody>
            </p:sp>
            <p:sp>
              <p:nvSpPr>
                <p:cNvPr id="10" name="Rectangle 14">
                  <a:extLst>
                    <a:ext uri="{FF2B5EF4-FFF2-40B4-BE49-F238E27FC236}">
                      <a16:creationId xmlns:a16="http://schemas.microsoft.com/office/drawing/2014/main" id="{F8C5393D-4A6B-4E86-86FF-3684DF1FEB17}"/>
                    </a:ext>
                  </a:extLst>
                </p:cNvPr>
                <p:cNvSpPr>
                  <a:spLocks noChangeArrowheads="1"/>
                </p:cNvSpPr>
                <p:nvPr/>
              </p:nvSpPr>
              <p:spPr bwMode="auto">
                <a:xfrm>
                  <a:off x="4538" y="2251"/>
                  <a:ext cx="347" cy="174"/>
                </a:xfrm>
                <a:prstGeom prst="rect">
                  <a:avLst/>
                </a:prstGeom>
                <a:noFill/>
                <a:ln w="9525">
                  <a:noFill/>
                  <a:miter lim="800000"/>
                  <a:headEnd/>
                  <a:tailEnd/>
                </a:ln>
              </p:spPr>
              <p:txBody>
                <a:bodyPr wrap="none" lIns="0" tIns="0" rIns="0" bIns="0">
                  <a:spAutoFit/>
                </a:bodyPr>
                <a:lstStyle/>
                <a:p>
                  <a:pPr algn="l"/>
                  <a:r>
                    <a:rPr lang="en-US" altLang="zh-CN" b="1" dirty="0">
                      <a:solidFill>
                        <a:srgbClr val="000000"/>
                      </a:solidFill>
                    </a:rPr>
                    <a:t>  n=4</a:t>
                  </a:r>
                  <a:endParaRPr lang="en-US" altLang="zh-CN" b="1" dirty="0">
                    <a:latin typeface="Tahoma" pitchFamily="34" charset="0"/>
                  </a:endParaRPr>
                </a:p>
              </p:txBody>
            </p:sp>
          </p:grpSp>
        </p:grpSp>
      </p:grpSp>
    </p:spTree>
    <p:extLst>
      <p:ext uri="{BB962C8B-B14F-4D97-AF65-F5344CB8AC3E}">
        <p14:creationId xmlns:p14="http://schemas.microsoft.com/office/powerpoint/2010/main" val="300839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7" name="Rectangle 3">
            <a:extLst>
              <a:ext uri="{FF2B5EF4-FFF2-40B4-BE49-F238E27FC236}">
                <a16:creationId xmlns:a16="http://schemas.microsoft.com/office/drawing/2014/main" id="{D708A847-76FB-4FEA-980C-9CDEF8A2D982}"/>
              </a:ext>
            </a:extLst>
          </p:cNvPr>
          <p:cNvSpPr txBox="1">
            <a:spLocks noChangeArrowheads="1"/>
          </p:cNvSpPr>
          <p:nvPr/>
        </p:nvSpPr>
        <p:spPr>
          <a:xfrm>
            <a:off x="672516" y="1804537"/>
            <a:ext cx="8974403" cy="4343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5</a:t>
            </a:r>
            <a:r>
              <a:rPr lang="zh-CN" altLang="en-US" sz="2400" b="1" dirty="0">
                <a:latin typeface="华文新魏" panose="02010800040101010101" pitchFamily="2" charset="-122"/>
                <a:ea typeface="华文新魏" panose="02010800040101010101" pitchFamily="2" charset="-122"/>
              </a:rPr>
              <a:t>.2】本例说明实例成员指针不能移动。</a:t>
            </a: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struct A{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公有的成员</a:t>
            </a:r>
            <a:r>
              <a:rPr lang="en-US" altLang="zh-CN" sz="2000" b="1" dirty="0" err="1">
                <a:latin typeface="华文新魏" panose="02010800040101010101" pitchFamily="2" charset="-122"/>
                <a:ea typeface="华文新魏" panose="02010800040101010101" pitchFamily="2" charset="-122"/>
              </a:rPr>
              <a:t>i</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private:</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long j;</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f(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&lt;&lt;"F\n";   return 1;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private: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void  g(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&lt;&lt;"Function g\n";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a:t>
            </a:r>
            <a:endParaRPr lang="zh-CN" altLang="en-US"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50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DF4E2B1E-186F-4496-9C18-61A669661514}"/>
              </a:ext>
            </a:extLst>
          </p:cNvPr>
          <p:cNvSpPr txBox="1">
            <a:spLocks noChangeArrowheads="1"/>
          </p:cNvSpPr>
          <p:nvPr/>
        </p:nvSpPr>
        <p:spPr>
          <a:xfrm>
            <a:off x="400812" y="1359072"/>
            <a:ext cx="9005316" cy="4495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A::*pi=&amp;A::i;     	//</a:t>
            </a:r>
            <a:r>
              <a:rPr lang="zh-CN" altLang="en-US" sz="2000" b="1" dirty="0">
                <a:latin typeface="华文新魏" panose="02010800040101010101" pitchFamily="2" charset="-122"/>
                <a:ea typeface="华文新魏" panose="02010800040101010101" pitchFamily="2" charset="-122"/>
              </a:rPr>
              <a:t>实例数据成员指针</a:t>
            </a:r>
            <a:r>
              <a:rPr lang="en-US" altLang="zh-CN" sz="2000" b="1" dirty="0">
                <a:latin typeface="华文新魏" panose="02010800040101010101" pitchFamily="2" charset="-122"/>
                <a:ea typeface="华文新魏" panose="02010800040101010101" pitchFamily="2" charset="-122"/>
              </a:rPr>
              <a:t>pi</a:t>
            </a:r>
            <a:r>
              <a:rPr lang="zh-CN" altLang="en-US" sz="2000" b="1" dirty="0">
                <a:latin typeface="华文新魏" panose="02010800040101010101" pitchFamily="2" charset="-122"/>
                <a:ea typeface="华文新魏" panose="02010800040101010101" pitchFamily="2" charset="-122"/>
              </a:rPr>
              <a:t>指向</a:t>
            </a: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成员</a:t>
            </a:r>
            <a:r>
              <a:rPr lang="en-US" altLang="zh-CN" sz="2000" b="1" dirty="0">
                <a:latin typeface="华文新魏" panose="02010800040101010101" pitchFamily="2" charset="-122"/>
                <a:ea typeface="华文新魏" panose="02010800040101010101" pitchFamily="2" charset="-122"/>
              </a:rPr>
              <a:t>A::i</a:t>
            </a: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int(A::*pf)( )=&amp;A::f;	//</a:t>
            </a:r>
            <a:r>
              <a:rPr lang="zh-CN" altLang="en-US" sz="2000" b="1" dirty="0">
                <a:latin typeface="华文新魏" panose="02010800040101010101" pitchFamily="2" charset="-122"/>
                <a:ea typeface="华文新魏" panose="02010800040101010101" pitchFamily="2" charset="-122"/>
              </a:rPr>
              <a:t>实例函数成员指针</a:t>
            </a:r>
            <a:r>
              <a:rPr lang="en-US" altLang="zh-CN" sz="2000" b="1" dirty="0">
                <a:latin typeface="华文新魏" panose="02010800040101010101" pitchFamily="2" charset="-122"/>
                <a:ea typeface="华文新魏" panose="02010800040101010101" pitchFamily="2" charset="-122"/>
              </a:rPr>
              <a:t>pf</a:t>
            </a:r>
            <a:r>
              <a:rPr lang="zh-CN" altLang="en-US" sz="2000" b="1" dirty="0">
                <a:latin typeface="华文新魏" panose="02010800040101010101" pitchFamily="2" charset="-122"/>
                <a:ea typeface="华文新魏" panose="02010800040101010101" pitchFamily="2" charset="-122"/>
              </a:rPr>
              <a:t>指向函数成员</a:t>
            </a:r>
            <a:r>
              <a:rPr lang="en-US" altLang="zh-CN" sz="2000" b="1" dirty="0">
                <a:latin typeface="华文新魏" panose="02010800040101010101" pitchFamily="2" charset="-122"/>
                <a:ea typeface="华文新魏" panose="02010800040101010101" pitchFamily="2" charset="-122"/>
              </a:rPr>
              <a:t>A::f</a:t>
            </a: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long  x=a.*pi;	      	//</a:t>
            </a:r>
            <a:r>
              <a:rPr lang="zh-CN" altLang="en-US" sz="2000" b="1" dirty="0">
                <a:latin typeface="华文新魏" panose="02010800040101010101" pitchFamily="2" charset="-122"/>
                <a:ea typeface="华文新魏" panose="02010800040101010101" pitchFamily="2" charset="-122"/>
              </a:rPr>
              <a:t>等价于</a:t>
            </a:r>
            <a:r>
              <a:rPr lang="en-US" altLang="zh-CN" sz="2000" b="1" dirty="0">
                <a:latin typeface="华文新魏" panose="02010800040101010101" pitchFamily="2" charset="-122"/>
                <a:ea typeface="华文新魏" panose="02010800040101010101" pitchFamily="2" charset="-122"/>
              </a:rPr>
              <a:t>x=a.*(&amp;A::</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a.A</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a.i</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x=(a.*pf)( );	       	//.*</a:t>
            </a:r>
            <a:r>
              <a:rPr lang="zh-CN" altLang="en-US" sz="2000" b="1" dirty="0">
                <a:latin typeface="华文新魏" panose="02010800040101010101" pitchFamily="2" charset="-122"/>
                <a:ea typeface="华文新魏" panose="02010800040101010101" pitchFamily="2" charset="-122"/>
              </a:rPr>
              <a:t>的优先级低，故用(</a:t>
            </a:r>
            <a:r>
              <a:rPr lang="en-US" altLang="zh-CN" sz="2000" b="1" dirty="0">
                <a:latin typeface="华文新魏" panose="02010800040101010101" pitchFamily="2" charset="-122"/>
                <a:ea typeface="华文新魏" panose="02010800040101010101" pitchFamily="2" charset="-122"/>
              </a:rPr>
              <a:t>a.*pf)</a:t>
            </a: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pi++;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 </a:t>
            </a:r>
            <a:r>
              <a:rPr lang="en-US" altLang="zh-CN" sz="2000" b="1" dirty="0">
                <a:solidFill>
                  <a:schemeClr val="hlink"/>
                </a:solidFill>
                <a:latin typeface="华文新魏" panose="02010800040101010101" pitchFamily="2" charset="-122"/>
                <a:ea typeface="华文新魏" panose="02010800040101010101" pitchFamily="2" charset="-122"/>
              </a:rPr>
              <a:t>pi</a:t>
            </a:r>
            <a:r>
              <a:rPr lang="zh-CN" altLang="en-US" sz="2000" b="1" dirty="0">
                <a:solidFill>
                  <a:schemeClr val="hlink"/>
                </a:solidFill>
                <a:latin typeface="华文新魏" panose="02010800040101010101" pitchFamily="2" charset="-122"/>
                <a:ea typeface="华文新魏" panose="02010800040101010101" pitchFamily="2" charset="-122"/>
              </a:rPr>
              <a:t>不能移动，否则指向私有成员</a:t>
            </a:r>
            <a:r>
              <a:rPr lang="en-US" altLang="zh-CN" sz="2000" b="1" dirty="0">
                <a:solidFill>
                  <a:schemeClr val="hlink"/>
                </a:solidFill>
                <a:latin typeface="华文新魏" panose="02010800040101010101" pitchFamily="2" charset="-122"/>
                <a:ea typeface="华文新魏" panose="02010800040101010101" pitchFamily="2" charset="-122"/>
              </a:rPr>
              <a:t>j</a:t>
            </a:r>
          </a:p>
          <a:p>
            <a:pPr>
              <a:lnSpc>
                <a:spcPct val="10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pf+=1;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 </a:t>
            </a:r>
            <a:r>
              <a:rPr lang="en-US" altLang="zh-CN" sz="2000" b="1" dirty="0">
                <a:solidFill>
                  <a:schemeClr val="hlink"/>
                </a:solidFill>
                <a:latin typeface="华文新魏" panose="02010800040101010101" pitchFamily="2" charset="-122"/>
                <a:ea typeface="华文新魏" panose="02010800040101010101" pitchFamily="2" charset="-122"/>
              </a:rPr>
              <a:t>pf</a:t>
            </a:r>
            <a:r>
              <a:rPr lang="zh-CN" altLang="en-US" sz="2000" b="1" dirty="0">
                <a:solidFill>
                  <a:schemeClr val="hlink"/>
                </a:solidFill>
                <a:latin typeface="华文新魏" panose="02010800040101010101" pitchFamily="2" charset="-122"/>
                <a:ea typeface="华文新魏" panose="02010800040101010101" pitchFamily="2" charset="-122"/>
              </a:rPr>
              <a:t>不能移动</a:t>
            </a: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x=(long) pi;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pi</a:t>
            </a:r>
            <a:r>
              <a:rPr lang="zh-CN" altLang="en-US" sz="2000" b="1" dirty="0">
                <a:solidFill>
                  <a:schemeClr val="hlink"/>
                </a:solidFill>
                <a:latin typeface="华文新魏" panose="02010800040101010101" pitchFamily="2" charset="-122"/>
                <a:ea typeface="华文新魏" panose="02010800040101010101" pitchFamily="2" charset="-122"/>
              </a:rPr>
              <a:t>不能转换为长整型</a:t>
            </a:r>
          </a:p>
          <a:p>
            <a:pPr>
              <a:lnSpc>
                <a:spcPct val="105000"/>
              </a:lnSpc>
              <a:buFont typeface="Wingdings" panose="05000000000000000000" pitchFamily="2" charset="2"/>
              <a:buNone/>
            </a:pP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x=x+ </a:t>
            </a:r>
            <a:r>
              <a:rPr lang="en-US" altLang="zh-CN" sz="2000" b="1" dirty="0" err="1">
                <a:solidFill>
                  <a:schemeClr val="hlink"/>
                </a:solidFill>
                <a:latin typeface="华文新魏" panose="02010800040101010101" pitchFamily="2" charset="-122"/>
                <a:ea typeface="华文新魏" panose="02010800040101010101" pitchFamily="2" charset="-122"/>
              </a:rPr>
              <a:t>sizeof</a:t>
            </a:r>
            <a:r>
              <a:rPr lang="en-US" altLang="zh-CN" sz="2000" b="1" dirty="0">
                <a:solidFill>
                  <a:schemeClr val="hlink"/>
                </a:solidFill>
                <a:latin typeface="华文新魏" panose="02010800040101010101" pitchFamily="2" charset="-122"/>
                <a:ea typeface="华文新魏" panose="02010800040101010101" pitchFamily="2" charset="-122"/>
              </a:rPr>
              <a:t>(int)             	//</a:t>
            </a:r>
            <a:r>
              <a:rPr lang="zh-CN" altLang="en-US" sz="2000" b="1" dirty="0">
                <a:solidFill>
                  <a:schemeClr val="hlink"/>
                </a:solidFill>
                <a:latin typeface="华文新魏" panose="02010800040101010101" pitchFamily="2" charset="-122"/>
                <a:ea typeface="华文新魏" panose="02010800040101010101" pitchFamily="2" charset="-122"/>
              </a:rPr>
              <a:t>间接移动指针</a:t>
            </a: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pi=(int A::*)x;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x</a:t>
            </a:r>
            <a:r>
              <a:rPr lang="zh-CN" altLang="en-US" sz="2000" b="1" dirty="0">
                <a:solidFill>
                  <a:schemeClr val="hlink"/>
                </a:solidFill>
                <a:latin typeface="华文新魏" panose="02010800040101010101" pitchFamily="2" charset="-122"/>
                <a:ea typeface="华文新魏" panose="02010800040101010101" pitchFamily="2" charset="-122"/>
              </a:rPr>
              <a:t>不能转换为成员指针</a:t>
            </a:r>
          </a:p>
          <a:p>
            <a:pPr>
              <a:lnSpc>
                <a:spcPct val="10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p>
        </p:txBody>
      </p:sp>
      <p:sp>
        <p:nvSpPr>
          <p:cNvPr id="3" name="矩形 2">
            <a:extLst>
              <a:ext uri="{FF2B5EF4-FFF2-40B4-BE49-F238E27FC236}">
                <a16:creationId xmlns:a16="http://schemas.microsoft.com/office/drawing/2014/main" id="{0731A951-F119-458D-840B-0278C09FE6D1}"/>
              </a:ext>
            </a:extLst>
          </p:cNvPr>
          <p:cNvSpPr/>
          <p:nvPr/>
        </p:nvSpPr>
        <p:spPr>
          <a:xfrm>
            <a:off x="2785872" y="5382097"/>
            <a:ext cx="8891016" cy="1341457"/>
          </a:xfrm>
          <a:prstGeom prst="rect">
            <a:avLst/>
          </a:prstGeom>
        </p:spPr>
        <p:txBody>
          <a:bodyPr wrap="square">
            <a:spAutoFit/>
          </a:bodyPr>
          <a:lstStyle/>
          <a:p>
            <a:pPr algn="just">
              <a:lnSpc>
                <a:spcPct val="180000"/>
              </a:lnSpc>
            </a:pPr>
            <a:r>
              <a:rPr lang="zh-CN" altLang="en-US" sz="2400" b="1" dirty="0">
                <a:solidFill>
                  <a:srgbClr val="FF0000"/>
                </a:solidFill>
                <a:latin typeface="华文新魏" panose="02010800040101010101" pitchFamily="2" charset="-122"/>
                <a:ea typeface="华文新魏" panose="02010800040101010101" pitchFamily="2" charset="-122"/>
              </a:rPr>
              <a:t>实例成员指针不能和其它类型互相转换</a:t>
            </a:r>
            <a:r>
              <a:rPr lang="zh-CN" altLang="en-US" sz="2400" b="1" dirty="0">
                <a:latin typeface="华文新魏" panose="02010800040101010101" pitchFamily="2" charset="-122"/>
                <a:ea typeface="华文新魏" panose="02010800040101010101" pitchFamily="2" charset="-122"/>
              </a:rPr>
              <a:t>：否则便可以通过类型转换间接实现指针移动。</a:t>
            </a:r>
          </a:p>
        </p:txBody>
      </p:sp>
    </p:spTree>
    <p:extLst>
      <p:ext uri="{BB962C8B-B14F-4D97-AF65-F5344CB8AC3E}">
        <p14:creationId xmlns:p14="http://schemas.microsoft.com/office/powerpoint/2010/main" val="77170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20040" y="2413744"/>
            <a:ext cx="11548872" cy="267560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只读，</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易变，</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机动：</a:t>
            </a: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可以定义变量、类的数据成员、函数成员及普通函数的参数和返回类型。</a:t>
            </a: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只能用来定义类的数据成员。</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含</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数据成员的类必须定义构造函数（如果没有类内就地初始），且数据成员必须在构造函数参数表之后，函数体之前初始化。</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含</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数据成员的类则不一定需要定义构造函数。</a:t>
            </a:r>
          </a:p>
        </p:txBody>
      </p:sp>
    </p:spTree>
    <p:extLst>
      <p:ext uri="{BB962C8B-B14F-4D97-AF65-F5344CB8AC3E}">
        <p14:creationId xmlns:p14="http://schemas.microsoft.com/office/powerpoint/2010/main" val="167292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9FF01CA2-A0BB-4705-AFBE-5678ADAED567}"/>
              </a:ext>
            </a:extLst>
          </p:cNvPr>
          <p:cNvSpPr txBox="1">
            <a:spLocks noChangeArrowheads="1"/>
          </p:cNvSpPr>
          <p:nvPr/>
        </p:nvSpPr>
        <p:spPr>
          <a:xfrm>
            <a:off x="609600" y="1524000"/>
            <a:ext cx="9457678" cy="457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5</a:t>
            </a:r>
            <a:r>
              <a:rPr lang="zh-CN" altLang="en-US" sz="2400" b="1" dirty="0">
                <a:latin typeface="华文新魏" panose="02010800040101010101" pitchFamily="2" charset="-122"/>
                <a:ea typeface="华文新魏" panose="02010800040101010101" pitchFamily="2" charset="-122"/>
              </a:rPr>
              <a:t>. 3】定义导师类，允许改名但不允许改性别。</a:t>
            </a: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string.h</a:t>
            </a:r>
            <a:r>
              <a:rPr lang="en-US" altLang="zh-CN" sz="2000" b="1" dirty="0">
                <a:latin typeface="华文新魏" panose="02010800040101010101" pitchFamily="2" charset="-122"/>
                <a:ea typeface="华文新魏" panose="02010800040101010101" pitchFamily="2" charset="-122"/>
              </a:rPr>
              <a:t>&gt;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class TUTOR{</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char  	name[20];</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sex;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性别为只读成员</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salary;</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*name, </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TUTOR *t);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*name, char gender, int salary);</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getname</a:t>
            </a:r>
            <a:r>
              <a:rPr lang="en-US" altLang="zh-CN" sz="2000" b="1" dirty="0">
                <a:latin typeface="华文新魏" panose="02010800040101010101" pitchFamily="2" charset="-122"/>
                <a:ea typeface="华文新魏" panose="02010800040101010101" pitchFamily="2" charset="-122"/>
              </a:rPr>
              <a:t>( ) { return name;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setname</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*name);</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080308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TotalTime>
  <Words>5897</Words>
  <Application>Microsoft Office PowerPoint</Application>
  <PresentationFormat>宽屏</PresentationFormat>
  <Paragraphs>495</Paragraphs>
  <Slides>37</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隶书</vt:lpstr>
      <vt:lpstr>Times New Roman</vt:lpstr>
      <vt:lpstr>等线</vt:lpstr>
      <vt:lpstr>等线 Light</vt:lpstr>
      <vt:lpstr>微软雅黑</vt:lpstr>
      <vt:lpstr>Wingdings</vt:lpstr>
      <vt:lpstr>华文新魏</vt:lpstr>
      <vt:lpstr>Tahoma</vt:lpstr>
      <vt:lpstr>Office 主题​​</vt:lpstr>
      <vt:lpstr>PowerPoint 演示文稿</vt:lpstr>
      <vt:lpstr>第5章 成员及成员指针</vt:lpstr>
      <vt:lpstr>第5章 成员及成员指针</vt:lpstr>
      <vt:lpstr>第5章 成员及成员指针</vt:lpstr>
      <vt:lpstr>实例数据成员指针 </vt:lpstr>
      <vt:lpstr>第5章 成员及成员指针</vt:lpstr>
      <vt:lpstr>第5章 成员及成员指针</vt:lpstr>
      <vt:lpstr>第5章 成员及成员指针</vt:lpstr>
      <vt:lpstr>第5章 成员及成员指针</vt:lpstr>
      <vt:lpstr>第5章 成员及成员指针</vt:lpstr>
      <vt:lpstr>第5章 成员及成员指针</vt:lpstr>
      <vt:lpstr>const、volatile和mutable </vt:lpstr>
      <vt:lpstr>第5章 成员及成员指针</vt:lpstr>
      <vt:lpstr>第5章 成员及成员指针</vt:lpstr>
      <vt:lpstr>第5章 成员及成员指针</vt:lpstr>
      <vt:lpstr>第5章 成员及成员指针</vt:lpstr>
      <vt:lpstr>左值引用对象</vt:lpstr>
      <vt:lpstr>第5章 成员及成员指针</vt:lpstr>
      <vt:lpstr>第5章 成员及成员指针</vt:lpstr>
      <vt:lpstr>第5章 成员及成员指针</vt:lpstr>
      <vt:lpstr>PowerPoint 演示文稿</vt:lpstr>
      <vt:lpstr>PowerPoint 演示文稿</vt:lpstr>
      <vt:lpstr>静态数据成员</vt:lpstr>
      <vt:lpstr>静态数据成员的初始化-非const、非inline成员</vt:lpstr>
      <vt:lpstr>静态数据成员的初始化-非const、非inline成员</vt:lpstr>
      <vt:lpstr>静态数据成员的初始化-const成员</vt:lpstr>
      <vt:lpstr>静态数据成员的初始化-inline成员（17 标准）</vt:lpstr>
      <vt:lpstr>第5章 成员及成员指针</vt:lpstr>
      <vt:lpstr>第5章 成员及成员指针</vt:lpstr>
      <vt:lpstr>第5章 成员及成员指针</vt:lpstr>
      <vt:lpstr>第5章 成员及成员指针</vt:lpstr>
      <vt:lpstr>第5章 成员及成员指针</vt:lpstr>
      <vt:lpstr>静态成员指针</vt:lpstr>
      <vt:lpstr>第5章 成员及成员指针</vt:lpstr>
      <vt:lpstr>第5章 成员及成员指针</vt:lpstr>
      <vt:lpstr>静态函数成员指针与普通函数成员指针的区别</vt:lpstr>
      <vt:lpstr>静态函数成员指针与普通函数成员指针的区别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辜 希武</cp:lastModifiedBy>
  <cp:revision>359</cp:revision>
  <dcterms:created xsi:type="dcterms:W3CDTF">2020-04-22T10:23:54Z</dcterms:created>
  <dcterms:modified xsi:type="dcterms:W3CDTF">2024-08-27T03:30:04Z</dcterms:modified>
</cp:coreProperties>
</file>