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978B"/>
    <a:srgbClr val="244B61"/>
    <a:srgbClr val="E9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6"/>
    <p:restoredTop sz="94683"/>
  </p:normalViewPr>
  <p:slideViewPr>
    <p:cSldViewPr snapToGrid="0" snapToObjects="1">
      <p:cViewPr>
        <p:scale>
          <a:sx n="75" d="100"/>
          <a:sy n="75" d="100"/>
        </p:scale>
        <p:origin x="10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___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0.591663"/>
          <c:y val="0.0391639"/>
          <c:w val="0.403337"/>
          <c:h val="0.8915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Sheet1!$A$2</c:f>
              <c:strCache>
                <c:ptCount val="1"/>
                <c:pt idx="0">
                  <c:v>Region 1</c:v>
                </c:pt>
              </c:strCache>
            </c:strRef>
          </c:tx>
          <c:spPr>
            <a:solidFill>
              <a:srgbClr val="4AB5CA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17.0</c:v>
                </c:pt>
                <c:pt idx="1">
                  <c:v>26.0</c:v>
                </c:pt>
                <c:pt idx="2">
                  <c:v>53.0</c:v>
                </c:pt>
                <c:pt idx="3">
                  <c:v>96.0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ABF7-4876-BE46-678DA4FDE5D9}"/>
            </c:ext>
          </c:extLst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Region 2</c:v>
                </c:pt>
              </c:strCache>
            </c:strRef>
          </c:tx>
          <c:spPr>
            <a:solidFill>
              <a:srgbClr val="008FFA"/>
            </a:solidFill>
            <a:ln>
              <a:noFill/>
            </a:ln>
            <a:effectLst/>
          </c:spPr>
          <c:invertIfNegative val="0"/>
          <c:cat>
            <c:strRef>
              <c:f>Sheet1!$B$1:$E$1</c:f>
              <c:strCache>
                <c:ptCount val="4"/>
                <c:pt idx="0">
                  <c:v>April</c:v>
                </c:pt>
                <c:pt idx="1">
                  <c:v>May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55.0</c:v>
                </c:pt>
                <c:pt idx="1">
                  <c:v>43.0</c:v>
                </c:pt>
                <c:pt idx="2">
                  <c:v>70.0</c:v>
                </c:pt>
                <c:pt idx="3">
                  <c:v>58.0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ABF7-4876-BE46-678DA4FDE5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769256272"/>
        <c:axId val="634284192"/>
      </c:barChart>
      <c:catAx>
        <c:axId val="76925627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634284192"/>
        <c:crosses val="autoZero"/>
        <c:auto val="1"/>
        <c:lblAlgn val="ctr"/>
        <c:lblOffset val="100"/>
        <c:noMultiLvlLbl val="1"/>
      </c:catAx>
      <c:valAx>
        <c:axId val="634284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0" spcFirstLastPara="1" vertOverflow="ellipsis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769256272"/>
        <c:crosses val="autoZero"/>
        <c:crossBetween val="between"/>
        <c:majorUnit val="25.0"/>
        <c:minorUnit val="12.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51151778393199"/>
          <c:y val="0.926698605510156"/>
          <c:w val="0.207225414783187"/>
          <c:h val="0.073301394489844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1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89352-7C6D-AE46-B3D1-3043903F0858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45CFF-F689-594A-ABD3-6ED0736D5C7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18125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 smtClean="0"/>
              <a:t>单击此处编辑母版副标题样式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25083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8745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9247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8692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5376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39088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96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40351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5311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3021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899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 smtClean="0"/>
              <a:t>单击此处编辑母版标题样式</a:t>
            </a:r>
            <a:endParaRPr kumimoji="1"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 smtClean="0"/>
              <a:t>单击此处编辑母版文本样式</a:t>
            </a:r>
          </a:p>
          <a:p>
            <a:pPr lvl="1"/>
            <a:r>
              <a:rPr kumimoji="1" lang="zh-CN" altLang="en-US" smtClean="0"/>
              <a:t>二级</a:t>
            </a:r>
          </a:p>
          <a:p>
            <a:pPr lvl="2"/>
            <a:r>
              <a:rPr kumimoji="1" lang="zh-CN" altLang="en-US" smtClean="0"/>
              <a:t>三级</a:t>
            </a:r>
          </a:p>
          <a:p>
            <a:pPr lvl="3"/>
            <a:r>
              <a:rPr kumimoji="1" lang="zh-CN" altLang="en-US" smtClean="0"/>
              <a:t>四级</a:t>
            </a:r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CCF1B-7B1A-C644-B031-CDCF7AE94813}" type="datetimeFigureOut">
              <a:rPr kumimoji="1" lang="zh-CN" altLang="en-US" smtClean="0"/>
              <a:t>2022/3/24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E7B76-6D4A-D043-9FCE-C1FDFE2F9D3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6072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-152399" y="0"/>
            <a:ext cx="12344400" cy="6857999"/>
          </a:xfrm>
          <a:prstGeom prst="rect">
            <a:avLst/>
          </a:prstGeom>
          <a:solidFill>
            <a:srgbClr val="E9EA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平行四边形 6"/>
          <p:cNvSpPr/>
          <p:nvPr/>
        </p:nvSpPr>
        <p:spPr>
          <a:xfrm>
            <a:off x="5147733" y="0"/>
            <a:ext cx="9809247" cy="6857999"/>
          </a:xfrm>
          <a:prstGeom prst="parallelogram">
            <a:avLst>
              <a:gd name="adj" fmla="val 63733"/>
            </a:avLst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51466" y="1801898"/>
            <a:ext cx="6925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 smtClean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主标题栏</a:t>
            </a:r>
            <a:endParaRPr kumimoji="1" lang="en-US" altLang="zh-CN" sz="6000" b="1" dirty="0" smtClean="0">
              <a:solidFill>
                <a:srgbClr val="244B6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6000" b="1" dirty="0" smtClean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微软雅黑</a:t>
            </a:r>
            <a:r>
              <a:rPr kumimoji="1" lang="en-US" altLang="zh-CN" sz="6000" b="1" dirty="0" smtClean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60</a:t>
            </a:r>
            <a:r>
              <a:rPr kumimoji="1" lang="zh-CN" altLang="en-US" sz="6000" b="1" dirty="0" smtClean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号字体</a:t>
            </a:r>
            <a:endParaRPr kumimoji="1" lang="en-US" altLang="zh-CN" sz="6000" b="1" dirty="0" smtClean="0">
              <a:solidFill>
                <a:srgbClr val="244B6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6000" b="1" dirty="0" smtClean="0">
                <a:solidFill>
                  <a:srgbClr val="244B6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加粗</a:t>
            </a:r>
            <a:endParaRPr kumimoji="1" lang="zh-CN" altLang="en-US" sz="6000" b="1" dirty="0">
              <a:solidFill>
                <a:srgbClr val="244B6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98" y="447231"/>
            <a:ext cx="3986145" cy="907436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478" y="188877"/>
            <a:ext cx="12475041" cy="6669122"/>
          </a:xfrm>
          <a:prstGeom prst="rect">
            <a:avLst/>
          </a:prstGeo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5200" y="591912"/>
            <a:ext cx="1964267" cy="6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919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/>
          <a:stretch/>
        </p:blipFill>
        <p:spPr>
          <a:xfrm>
            <a:off x="1" y="0"/>
            <a:ext cx="12192000" cy="687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453467" y="556771"/>
            <a:ext cx="6925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6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主标题栏微软雅黑</a:t>
            </a:r>
            <a:endParaRPr kumimoji="1" lang="en-US" altLang="zh-CN" sz="6000" b="1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kumimoji="1" lang="en-US" altLang="zh-CN" sz="6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60</a:t>
            </a:r>
            <a:r>
              <a:rPr kumimoji="1" lang="zh-CN" altLang="en-US" sz="6000" b="1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号字体加粗</a:t>
            </a:r>
            <a:endParaRPr kumimoji="1" lang="zh-CN" altLang="en-US" sz="6000" b="1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149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60" r="26250" b="22542"/>
          <a:stretch/>
        </p:blipFill>
        <p:spPr>
          <a:xfrm>
            <a:off x="-1" y="0"/>
            <a:ext cx="12261273" cy="68580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558800" y="3429000"/>
            <a:ext cx="692573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6000" b="1" dirty="0" smtClean="0">
                <a:latin typeface="Microsoft YaHei" charset="-122"/>
                <a:ea typeface="Microsoft YaHei" charset="-122"/>
                <a:cs typeface="Microsoft YaHei" charset="-122"/>
              </a:rPr>
              <a:t>主标题栏微软雅黑</a:t>
            </a:r>
            <a:endParaRPr kumimoji="1" lang="en-US" altLang="zh-CN" sz="60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en-US" altLang="zh-CN" sz="6000" b="1" dirty="0" smtClean="0">
                <a:latin typeface="Microsoft YaHei" charset="-122"/>
                <a:ea typeface="Microsoft YaHei" charset="-122"/>
                <a:cs typeface="Microsoft YaHei" charset="-122"/>
              </a:rPr>
              <a:t>60</a:t>
            </a:r>
            <a:r>
              <a:rPr kumimoji="1" lang="zh-CN" altLang="en-US" sz="6000" b="1" dirty="0" smtClean="0">
                <a:latin typeface="Microsoft YaHei" charset="-122"/>
                <a:ea typeface="Microsoft YaHei" charset="-122"/>
                <a:cs typeface="Microsoft YaHei" charset="-122"/>
              </a:rPr>
              <a:t>号字体</a:t>
            </a:r>
            <a:endParaRPr kumimoji="1" lang="en-US" altLang="zh-CN" sz="6000" b="1" dirty="0" smtClean="0">
              <a:latin typeface="Microsoft YaHei" charset="-122"/>
              <a:ea typeface="Microsoft YaHei" charset="-122"/>
              <a:cs typeface="Microsoft YaHei" charset="-122"/>
            </a:endParaRPr>
          </a:p>
          <a:p>
            <a:r>
              <a:rPr kumimoji="1" lang="zh-CN" altLang="en-US" sz="6000" b="1" dirty="0" smtClean="0">
                <a:latin typeface="Microsoft YaHei" charset="-122"/>
                <a:ea typeface="Microsoft YaHei" charset="-122"/>
                <a:cs typeface="Microsoft YaHei" charset="-122"/>
              </a:rPr>
              <a:t>加粗</a:t>
            </a:r>
            <a:endParaRPr kumimoji="1" lang="zh-CN" altLang="en-US" sz="60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1882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alphaModFix amt="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39" r="28793" b="22469"/>
          <a:stretch/>
        </p:blipFill>
        <p:spPr>
          <a:xfrm>
            <a:off x="2641601" y="902926"/>
            <a:ext cx="9550400" cy="595507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2285999" y="2988871"/>
            <a:ext cx="78401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文本内容文本内容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文本内容文本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</a:t>
            </a:r>
            <a:r>
              <a:rPr kumimoji="1" lang="zh-CN" altLang="en-US" sz="2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内容文</a:t>
            </a:r>
            <a:r>
              <a:rPr kumimoji="1"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icrosoft YaHei" charset="-122"/>
                <a:ea typeface="Microsoft YaHei" charset="-122"/>
                <a:cs typeface="Microsoft YaHei" charset="-122"/>
              </a:rPr>
              <a:t>本内容文本内容</a:t>
            </a:r>
          </a:p>
          <a:p>
            <a:pPr algn="just"/>
            <a:endParaRPr kumimoji="1" lang="zh-CN" altLang="en-US" sz="2000" dirty="0">
              <a:solidFill>
                <a:schemeClr val="tx1">
                  <a:lumMod val="50000"/>
                  <a:lumOff val="50000"/>
                </a:schemeClr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286000" y="2277671"/>
            <a:ext cx="17441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 smtClean="0">
                <a:latin typeface="Microsoft YaHei" charset="-122"/>
                <a:ea typeface="Microsoft YaHei" charset="-122"/>
                <a:cs typeface="Microsoft YaHei" charset="-122"/>
              </a:rPr>
              <a:t>小标题</a:t>
            </a:r>
            <a:endParaRPr kumimoji="1" lang="zh-CN" altLang="en-US" sz="3200" b="1" dirty="0"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3860800" y="2547198"/>
            <a:ext cx="6129867" cy="45719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586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206489" y="1720372"/>
            <a:ext cx="3117231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48979" y="1675750"/>
            <a:ext cx="2832252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zh-CN" altLang="en-US" sz="3200" b="1" dirty="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   录</a:t>
            </a:r>
            <a:endParaRPr lang="zh-CN" altLang="en-US" sz="32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3701260" y="2688964"/>
            <a:ext cx="3479971" cy="22430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8810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6213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6432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5242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44053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28640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16747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904854" algn="l" defTabSz="976213" rtl="0" eaLnBrk="1" latinLnBrk="0" hangingPunct="1">
              <a:defRPr sz="192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r>
              <a:rPr lang="zh-CN" altLang="en-US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endParaRPr lang="en-US" altLang="zh-CN" sz="2400" i="1" dirty="0" smtClean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r>
              <a:rPr lang="zh-CN" altLang="en-US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endParaRPr lang="en-US" altLang="zh-CN" sz="2400" i="1" dirty="0" smtClean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r>
              <a:rPr lang="zh-CN" altLang="en-US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endParaRPr lang="en-US" altLang="zh-CN" sz="2400" i="1" dirty="0" smtClean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  <a:p>
            <a:pPr marL="457200" lvl="1">
              <a:lnSpc>
                <a:spcPct val="150000"/>
              </a:lnSpc>
            </a:pPr>
            <a:r>
              <a:rPr lang="en-US" altLang="zh-CN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r>
              <a:rPr lang="zh-CN" altLang="en-US" sz="2400" i="1" dirty="0" smtClean="0">
                <a:solidFill>
                  <a:srgbClr val="23978B"/>
                </a:solidFill>
                <a:latin typeface="微软雅黑" panose="020B0503020204020204" charset="-122"/>
                <a:ea typeface="微软雅黑" panose="020B0503020204020204" charset="-122"/>
              </a:rPr>
              <a:t>、</a:t>
            </a:r>
            <a:endParaRPr lang="zh-CN" altLang="en-US" sz="2400" i="1" dirty="0">
              <a:solidFill>
                <a:srgbClr val="23978B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00386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291768" y="3087213"/>
            <a:ext cx="3096642" cy="523220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" y="338667"/>
            <a:ext cx="2607733" cy="593644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0" y="6688667"/>
            <a:ext cx="12192000" cy="169333"/>
          </a:xfrm>
          <a:prstGeom prst="rect">
            <a:avLst/>
          </a:prstGeom>
          <a:solidFill>
            <a:srgbClr val="2397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aphicFrame>
        <p:nvGraphicFramePr>
          <p:cNvPr id="4" name="2D Column Chart"/>
          <p:cNvGraphicFramePr/>
          <p:nvPr>
            <p:extLst>
              <p:ext uri="{D42A27DB-BD31-4B8C-83A1-F6EECF244321}">
                <p14:modId xmlns:p14="http://schemas.microsoft.com/office/powerpoint/2010/main" val="1660950394"/>
              </p:ext>
            </p:extLst>
          </p:nvPr>
        </p:nvGraphicFramePr>
        <p:xfrm>
          <a:off x="1007993" y="1537891"/>
          <a:ext cx="9660007" cy="42066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矩形 4"/>
          <p:cNvSpPr/>
          <p:nvPr/>
        </p:nvSpPr>
        <p:spPr>
          <a:xfrm>
            <a:off x="1159573" y="3056436"/>
            <a:ext cx="3361033" cy="58477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200" b="1" dirty="0" smtClean="0">
                <a:solidFill>
                  <a:schemeClr val="bg1"/>
                </a:solidFill>
                <a:latin typeface="微软雅黑" charset="-122"/>
                <a:ea typeface="微软雅黑" charset="-122"/>
                <a:sym typeface="+mn-ea"/>
              </a:rPr>
              <a:t>主要专利数据</a:t>
            </a:r>
            <a:endParaRPr lang="zh-CN" altLang="en-US" sz="3200" b="1" dirty="0">
              <a:solidFill>
                <a:schemeClr val="bg1"/>
              </a:solidFill>
              <a:latin typeface="微软雅黑" charset="-122"/>
              <a:ea typeface="微软雅黑" charset="-122"/>
              <a:sym typeface="+mn-ea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alphaModFix amt="1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8266" y="338667"/>
            <a:ext cx="1964267" cy="61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550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56"/>
          <a:stretch/>
        </p:blipFill>
        <p:spPr>
          <a:xfrm>
            <a:off x="1" y="0"/>
            <a:ext cx="12192000" cy="687139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3600" y="387438"/>
            <a:ext cx="692573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zh-CN" altLang="en-US" sz="6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汇报完毕</a:t>
            </a:r>
            <a:endParaRPr kumimoji="1" lang="en-US" altLang="zh-CN" sz="6000" dirty="0" smtClean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  <a:p>
            <a:pPr algn="r"/>
            <a:r>
              <a:rPr kumimoji="1" lang="zh-CN" altLang="en-US" sz="6000" dirty="0" smtClean="0">
                <a:solidFill>
                  <a:schemeClr val="bg1"/>
                </a:solidFill>
                <a:latin typeface="Microsoft YaHei" charset="-122"/>
                <a:ea typeface="Microsoft YaHei" charset="-122"/>
                <a:cs typeface="Microsoft YaHei" charset="-122"/>
              </a:rPr>
              <a:t>欢迎指正</a:t>
            </a:r>
            <a:endParaRPr kumimoji="1" lang="zh-CN" altLang="en-US" sz="6000" dirty="0">
              <a:solidFill>
                <a:schemeClr val="bg1"/>
              </a:solidFill>
              <a:latin typeface="Microsoft YaHei" charset="-122"/>
              <a:ea typeface="Microsoft YaHei" charset="-122"/>
              <a:cs typeface="Microsoft YaHei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13004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148</Words>
  <Application>Microsoft Macintosh PowerPoint</Application>
  <PresentationFormat>宽屏</PresentationFormat>
  <Paragraphs>18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DengXian</vt:lpstr>
      <vt:lpstr>DengXian Light</vt:lpstr>
      <vt:lpstr>Microsoft YaHei</vt:lpstr>
      <vt:lpstr>微软雅黑</vt:lpstr>
      <vt:lpstr>Arial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Microsoft Office 用户</cp:lastModifiedBy>
  <cp:revision>6</cp:revision>
  <dcterms:created xsi:type="dcterms:W3CDTF">2022-03-24T14:55:38Z</dcterms:created>
  <dcterms:modified xsi:type="dcterms:W3CDTF">2022-03-24T15:39:48Z</dcterms:modified>
</cp:coreProperties>
</file>