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xml" ContentType="application/vnd.openxmlformats-officedocument.presentationml.tags+xml"/>
  <Override PartName="/ppt/notesSlides/notesSlide31.xml" ContentType="application/vnd.openxmlformats-officedocument.presentationml.notesSlide+xml"/>
  <Override PartName="/ppt/tags/tag2.xml" ContentType="application/vnd.openxmlformats-officedocument.presentationml.tags+xml"/>
  <Override PartName="/ppt/notesSlides/notesSlide32.xml" ContentType="application/vnd.openxmlformats-officedocument.presentationml.notesSlide+xml"/>
  <Override PartName="/ppt/tags/tag3.xml" ContentType="application/vnd.openxmlformats-officedocument.presentationml.tags+xml"/>
  <Override PartName="/ppt/notesSlides/notesSlide33.xml" ContentType="application/vnd.openxmlformats-officedocument.presentationml.notesSlide+xml"/>
  <Override PartName="/ppt/tags/tag4.xml" ContentType="application/vnd.openxmlformats-officedocument.presentationml.tags+xml"/>
  <Override PartName="/ppt/notesSlides/notesSlide34.xml" ContentType="application/vnd.openxmlformats-officedocument.presentationml.notesSlide+xml"/>
  <Override PartName="/ppt/tags/tag5.xml" ContentType="application/vnd.openxmlformats-officedocument.presentationml.tags+xml"/>
  <Override PartName="/ppt/notesSlides/notesSlide35.xml" ContentType="application/vnd.openxmlformats-officedocument.presentationml.notesSlide+xml"/>
  <Override PartName="/ppt/tags/tag6.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7.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8.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9.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10.xml" ContentType="application/vnd.openxmlformats-officedocument.presentationml.tags+xml"/>
  <Override PartName="/ppt/notesSlides/notesSlide63.xml" ContentType="application/vnd.openxmlformats-officedocument.presentationml.notesSlide+xml"/>
  <Override PartName="/ppt/tags/tag11.xml" ContentType="application/vnd.openxmlformats-officedocument.presentationml.tags+xml"/>
  <Override PartName="/ppt/notesSlides/notesSlide64.xml" ContentType="application/vnd.openxmlformats-officedocument.presentationml.notesSlide+xml"/>
  <Override PartName="/ppt/tags/tag12.xml" ContentType="application/vnd.openxmlformats-officedocument.presentationml.tags+xml"/>
  <Override PartName="/ppt/notesSlides/notesSlide65.xml" ContentType="application/vnd.openxmlformats-officedocument.presentationml.notesSlide+xml"/>
  <Override PartName="/ppt/tags/tag13.xml" ContentType="application/vnd.openxmlformats-officedocument.presentationml.tags+xml"/>
  <Override PartName="/ppt/notesSlides/notesSlide66.xml" ContentType="application/vnd.openxmlformats-officedocument.presentationml.notesSlide+xml"/>
  <Override PartName="/ppt/tags/tag14.xml" ContentType="application/vnd.openxmlformats-officedocument.presentationml.tags+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15.xml" ContentType="application/vnd.openxmlformats-officedocument.presentationml.tags+xml"/>
  <Override PartName="/ppt/notesSlides/notesSlide72.xml" ContentType="application/vnd.openxmlformats-officedocument.presentationml.notesSlide+xml"/>
  <Override PartName="/ppt/tags/tag16.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ags/tag17.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18.xml" ContentType="application/vnd.openxmlformats-officedocument.presentationml.tags+xml"/>
  <Override PartName="/ppt/notesSlides/notesSlide77.xml" ContentType="application/vnd.openxmlformats-officedocument.presentationml.notesSlide+xml"/>
  <Override PartName="/ppt/tags/tag19.xml" ContentType="application/vnd.openxmlformats-officedocument.presentationml.tags+xml"/>
  <Override PartName="/ppt/notesSlides/notesSlide78.xml" ContentType="application/vnd.openxmlformats-officedocument.presentationml.notesSlide+xml"/>
  <Override PartName="/ppt/tags/tag20.xml" ContentType="application/vnd.openxmlformats-officedocument.presentationml.tags+xml"/>
  <Override PartName="/ppt/notesSlides/notesSlide79.xml" ContentType="application/vnd.openxmlformats-officedocument.presentationml.notesSlide+xml"/>
  <Override PartName="/ppt/tags/tag21.xml" ContentType="application/vnd.openxmlformats-officedocument.presentationml.tags+xml"/>
  <Override PartName="/ppt/notesSlides/notesSlide80.xml" ContentType="application/vnd.openxmlformats-officedocument.presentationml.notesSlide+xml"/>
  <Override PartName="/ppt/tags/tag22.xml" ContentType="application/vnd.openxmlformats-officedocument.presentationml.tags+xml"/>
  <Override PartName="/ppt/notesSlides/notesSlide81.xml" ContentType="application/vnd.openxmlformats-officedocument.presentationml.notesSlide+xml"/>
  <Override PartName="/ppt/tags/tag23.xml" ContentType="application/vnd.openxmlformats-officedocument.presentationml.tags+xml"/>
  <Override PartName="/ppt/notesSlides/notesSlide82.xml" ContentType="application/vnd.openxmlformats-officedocument.presentationml.notesSlide+xml"/>
  <Override PartName="/ppt/tags/tag24.xml" ContentType="application/vnd.openxmlformats-officedocument.presentationml.tags+xml"/>
  <Override PartName="/ppt/notesSlides/notesSlide83.xml" ContentType="application/vnd.openxmlformats-officedocument.presentationml.notesSlide+xml"/>
  <Override PartName="/ppt/tags/tag25.xml" ContentType="application/vnd.openxmlformats-officedocument.presentationml.tags+xml"/>
  <Override PartName="/ppt/notesSlides/notesSlide84.xml" ContentType="application/vnd.openxmlformats-officedocument.presentationml.notesSlide+xml"/>
  <Override PartName="/ppt/tags/tag26.xml" ContentType="application/vnd.openxmlformats-officedocument.presentationml.tags+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tags/tag27.xml" ContentType="application/vnd.openxmlformats-officedocument.presentationml.tags+xml"/>
  <Override PartName="/ppt/notesSlides/notesSlide87.xml" ContentType="application/vnd.openxmlformats-officedocument.presentationml.notesSlide+xml"/>
  <Override PartName="/ppt/tags/tag28.xml" ContentType="application/vnd.openxmlformats-officedocument.presentationml.tags+xml"/>
  <Override PartName="/ppt/notesSlides/notesSlide88.xml" ContentType="application/vnd.openxmlformats-officedocument.presentationml.notesSlide+xml"/>
  <Override PartName="/ppt/tags/tag29.xml" ContentType="application/vnd.openxmlformats-officedocument.presentationml.tags+xml"/>
  <Override PartName="/ppt/notesSlides/notesSlide89.xml" ContentType="application/vnd.openxmlformats-officedocument.presentationml.notesSlide+xml"/>
  <Override PartName="/ppt/tags/tag30.xml" ContentType="application/vnd.openxmlformats-officedocument.presentationml.tags+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tags/tag31.xml" ContentType="application/vnd.openxmlformats-officedocument.presentationml.tags+xml"/>
  <Override PartName="/ppt/notesSlides/notesSlide92.xml" ContentType="application/vnd.openxmlformats-officedocument.presentationml.notesSlide+xml"/>
  <Override PartName="/ppt/tags/tag32.xml" ContentType="application/vnd.openxmlformats-officedocument.presentationml.tags+xml"/>
  <Override PartName="/ppt/notesSlides/notesSlide93.xml" ContentType="application/vnd.openxmlformats-officedocument.presentationml.notesSlide+xml"/>
  <Override PartName="/ppt/tags/tag33.xml" ContentType="application/vnd.openxmlformats-officedocument.presentationml.tags+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0" r:id="rId1"/>
  </p:sldMasterIdLst>
  <p:notesMasterIdLst>
    <p:notesMasterId r:id="rId98"/>
  </p:notesMasterIdLst>
  <p:sldIdLst>
    <p:sldId id="611" r:id="rId2"/>
    <p:sldId id="636" r:id="rId3"/>
    <p:sldId id="631" r:id="rId4"/>
    <p:sldId id="626" r:id="rId5"/>
    <p:sldId id="256" r:id="rId6"/>
    <p:sldId id="614" r:id="rId7"/>
    <p:sldId id="714" r:id="rId8"/>
    <p:sldId id="715" r:id="rId9"/>
    <p:sldId id="716" r:id="rId10"/>
    <p:sldId id="630" r:id="rId11"/>
    <p:sldId id="615" r:id="rId12"/>
    <p:sldId id="616" r:id="rId13"/>
    <p:sldId id="275" r:id="rId14"/>
    <p:sldId id="280" r:id="rId15"/>
    <p:sldId id="281" r:id="rId16"/>
    <p:sldId id="632" r:id="rId17"/>
    <p:sldId id="283" r:id="rId18"/>
    <p:sldId id="293" r:id="rId19"/>
    <p:sldId id="301" r:id="rId20"/>
    <p:sldId id="637" r:id="rId21"/>
    <p:sldId id="638" r:id="rId22"/>
    <p:sldId id="639" r:id="rId23"/>
    <p:sldId id="640" r:id="rId24"/>
    <p:sldId id="641" r:id="rId25"/>
    <p:sldId id="642" r:id="rId26"/>
    <p:sldId id="643" r:id="rId27"/>
    <p:sldId id="644" r:id="rId28"/>
    <p:sldId id="645" r:id="rId29"/>
    <p:sldId id="646" r:id="rId30"/>
    <p:sldId id="647" r:id="rId31"/>
    <p:sldId id="648" r:id="rId32"/>
    <p:sldId id="649" r:id="rId33"/>
    <p:sldId id="650" r:id="rId34"/>
    <p:sldId id="651" r:id="rId35"/>
    <p:sldId id="652" r:id="rId36"/>
    <p:sldId id="653" r:id="rId37"/>
    <p:sldId id="654" r:id="rId38"/>
    <p:sldId id="655" r:id="rId39"/>
    <p:sldId id="656" r:id="rId40"/>
    <p:sldId id="657" r:id="rId41"/>
    <p:sldId id="658" r:id="rId42"/>
    <p:sldId id="659" r:id="rId43"/>
    <p:sldId id="660" r:id="rId44"/>
    <p:sldId id="661" r:id="rId45"/>
    <p:sldId id="662" r:id="rId46"/>
    <p:sldId id="663" r:id="rId47"/>
    <p:sldId id="664" r:id="rId48"/>
    <p:sldId id="665" r:id="rId49"/>
    <p:sldId id="666" r:id="rId50"/>
    <p:sldId id="667" r:id="rId51"/>
    <p:sldId id="668" r:id="rId52"/>
    <p:sldId id="669" r:id="rId53"/>
    <p:sldId id="670" r:id="rId54"/>
    <p:sldId id="671" r:id="rId55"/>
    <p:sldId id="672" r:id="rId56"/>
    <p:sldId id="673" r:id="rId57"/>
    <p:sldId id="674" r:id="rId58"/>
    <p:sldId id="675" r:id="rId59"/>
    <p:sldId id="676" r:id="rId60"/>
    <p:sldId id="677" r:id="rId61"/>
    <p:sldId id="678" r:id="rId62"/>
    <p:sldId id="679" r:id="rId63"/>
    <p:sldId id="680" r:id="rId64"/>
    <p:sldId id="681" r:id="rId65"/>
    <p:sldId id="682" r:id="rId66"/>
    <p:sldId id="683" r:id="rId67"/>
    <p:sldId id="684" r:id="rId68"/>
    <p:sldId id="685" r:id="rId69"/>
    <p:sldId id="686" r:id="rId70"/>
    <p:sldId id="687" r:id="rId71"/>
    <p:sldId id="688" r:id="rId72"/>
    <p:sldId id="689" r:id="rId73"/>
    <p:sldId id="690" r:id="rId74"/>
    <p:sldId id="691" r:id="rId75"/>
    <p:sldId id="692" r:id="rId76"/>
    <p:sldId id="693" r:id="rId77"/>
    <p:sldId id="694" r:id="rId78"/>
    <p:sldId id="695" r:id="rId79"/>
    <p:sldId id="696" r:id="rId80"/>
    <p:sldId id="697" r:id="rId81"/>
    <p:sldId id="698" r:id="rId82"/>
    <p:sldId id="699" r:id="rId83"/>
    <p:sldId id="700" r:id="rId84"/>
    <p:sldId id="701" r:id="rId85"/>
    <p:sldId id="702" r:id="rId86"/>
    <p:sldId id="703" r:id="rId87"/>
    <p:sldId id="704" r:id="rId88"/>
    <p:sldId id="705" r:id="rId89"/>
    <p:sldId id="706" r:id="rId90"/>
    <p:sldId id="707" r:id="rId91"/>
    <p:sldId id="708" r:id="rId92"/>
    <p:sldId id="709" r:id="rId93"/>
    <p:sldId id="710" r:id="rId94"/>
    <p:sldId id="711" r:id="rId95"/>
    <p:sldId id="712" r:id="rId96"/>
    <p:sldId id="713" r:id="rId97"/>
  </p:sldIdLst>
  <p:sldSz cx="12190413" cy="6859588"/>
  <p:notesSz cx="6858000" cy="9144000"/>
  <p:defaultTextStyle>
    <a:defPPr>
      <a:defRPr lang="zh-CN"/>
    </a:defPPr>
    <a:lvl1pPr marL="0" algn="l" defTabSz="1172261" rtl="0" eaLnBrk="1" latinLnBrk="0" hangingPunct="1">
      <a:defRPr sz="2300" kern="1200">
        <a:solidFill>
          <a:schemeClr val="tx1"/>
        </a:solidFill>
        <a:latin typeface="+mn-lt"/>
        <a:ea typeface="+mn-ea"/>
        <a:cs typeface="+mn-cs"/>
      </a:defRPr>
    </a:lvl1pPr>
    <a:lvl2pPr marL="586130" algn="l" defTabSz="1172261" rtl="0" eaLnBrk="1" latinLnBrk="0" hangingPunct="1">
      <a:defRPr sz="2300" kern="1200">
        <a:solidFill>
          <a:schemeClr val="tx1"/>
        </a:solidFill>
        <a:latin typeface="+mn-lt"/>
        <a:ea typeface="+mn-ea"/>
        <a:cs typeface="+mn-cs"/>
      </a:defRPr>
    </a:lvl2pPr>
    <a:lvl3pPr marL="1172261" algn="l" defTabSz="1172261" rtl="0" eaLnBrk="1" latinLnBrk="0" hangingPunct="1">
      <a:defRPr sz="2300" kern="1200">
        <a:solidFill>
          <a:schemeClr val="tx1"/>
        </a:solidFill>
        <a:latin typeface="+mn-lt"/>
        <a:ea typeface="+mn-ea"/>
        <a:cs typeface="+mn-cs"/>
      </a:defRPr>
    </a:lvl3pPr>
    <a:lvl4pPr marL="1758391" algn="l" defTabSz="1172261" rtl="0" eaLnBrk="1" latinLnBrk="0" hangingPunct="1">
      <a:defRPr sz="2300" kern="1200">
        <a:solidFill>
          <a:schemeClr val="tx1"/>
        </a:solidFill>
        <a:latin typeface="+mn-lt"/>
        <a:ea typeface="+mn-ea"/>
        <a:cs typeface="+mn-cs"/>
      </a:defRPr>
    </a:lvl4pPr>
    <a:lvl5pPr marL="2344522" algn="l" defTabSz="1172261" rtl="0" eaLnBrk="1" latinLnBrk="0" hangingPunct="1">
      <a:defRPr sz="2300" kern="1200">
        <a:solidFill>
          <a:schemeClr val="tx1"/>
        </a:solidFill>
        <a:latin typeface="+mn-lt"/>
        <a:ea typeface="+mn-ea"/>
        <a:cs typeface="+mn-cs"/>
      </a:defRPr>
    </a:lvl5pPr>
    <a:lvl6pPr marL="2930652" algn="l" defTabSz="1172261" rtl="0" eaLnBrk="1" latinLnBrk="0" hangingPunct="1">
      <a:defRPr sz="2300" kern="1200">
        <a:solidFill>
          <a:schemeClr val="tx1"/>
        </a:solidFill>
        <a:latin typeface="+mn-lt"/>
        <a:ea typeface="+mn-ea"/>
        <a:cs typeface="+mn-cs"/>
      </a:defRPr>
    </a:lvl6pPr>
    <a:lvl7pPr marL="3516782" algn="l" defTabSz="1172261" rtl="0" eaLnBrk="1" latinLnBrk="0" hangingPunct="1">
      <a:defRPr sz="2300" kern="1200">
        <a:solidFill>
          <a:schemeClr val="tx1"/>
        </a:solidFill>
        <a:latin typeface="+mn-lt"/>
        <a:ea typeface="+mn-ea"/>
        <a:cs typeface="+mn-cs"/>
      </a:defRPr>
    </a:lvl7pPr>
    <a:lvl8pPr marL="4102913" algn="l" defTabSz="1172261" rtl="0" eaLnBrk="1" latinLnBrk="0" hangingPunct="1">
      <a:defRPr sz="2300" kern="1200">
        <a:solidFill>
          <a:schemeClr val="tx1"/>
        </a:solidFill>
        <a:latin typeface="+mn-lt"/>
        <a:ea typeface="+mn-ea"/>
        <a:cs typeface="+mn-cs"/>
      </a:defRPr>
    </a:lvl8pPr>
    <a:lvl9pPr marL="4689043" algn="l" defTabSz="1172261" rtl="0" eaLnBrk="1" latinLnBrk="0" hangingPunct="1">
      <a:defRPr sz="2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4817"/>
    <a:srgbClr val="CCECFF"/>
    <a:srgbClr val="0033CC"/>
    <a:srgbClr val="CC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49" autoAdjust="0"/>
    <p:restoredTop sz="85480" autoAdjust="0"/>
  </p:normalViewPr>
  <p:slideViewPr>
    <p:cSldViewPr>
      <p:cViewPr varScale="1">
        <p:scale>
          <a:sx n="82" d="100"/>
          <a:sy n="82" d="100"/>
        </p:scale>
        <p:origin x="483" y="44"/>
      </p:cViewPr>
      <p:guideLst>
        <p:guide orient="horz" pos="2161"/>
        <p:guide pos="3840"/>
      </p:guideLst>
    </p:cSldViewPr>
  </p:slideViewPr>
  <p:outlineViewPr>
    <p:cViewPr>
      <p:scale>
        <a:sx n="33" d="100"/>
        <a:sy n="33" d="100"/>
      </p:scale>
      <p:origin x="0" y="-4099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0D5B73-1CFF-4F2A-B1D0-41E5FC78EF18}" type="datetimeFigureOut">
              <a:rPr lang="zh-CN" altLang="en-US" smtClean="0"/>
              <a:t>2025/5/12</a:t>
            </a:fld>
            <a:endParaRPr lang="zh-CN" altLang="en-US"/>
          </a:p>
        </p:txBody>
      </p:sp>
      <p:sp>
        <p:nvSpPr>
          <p:cNvPr id="4" name="幻灯片图像占位符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183639-5382-4069-92C4-98A91733FB03}" type="slidenum">
              <a:rPr lang="zh-CN" altLang="en-US" smtClean="0"/>
              <a:t>‹#›</a:t>
            </a:fld>
            <a:endParaRPr lang="zh-CN" altLang="en-US"/>
          </a:p>
        </p:txBody>
      </p:sp>
    </p:spTree>
    <p:extLst>
      <p:ext uri="{BB962C8B-B14F-4D97-AF65-F5344CB8AC3E}">
        <p14:creationId xmlns:p14="http://schemas.microsoft.com/office/powerpoint/2010/main" val="3877116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同学们好，本章我们学习关系数据库引擎基础，我是华中科技大学计算机学院的</a:t>
            </a:r>
            <a:r>
              <a:rPr lang="en-US" altLang="zh-CN" dirty="0"/>
              <a:t>XXX</a:t>
            </a:r>
            <a:r>
              <a:rPr lang="zh-CN" altLang="en-US" dirty="0"/>
              <a:t>。</a:t>
            </a:r>
          </a:p>
        </p:txBody>
      </p:sp>
      <p:sp>
        <p:nvSpPr>
          <p:cNvPr id="4" name="灯片编号占位符 3"/>
          <p:cNvSpPr>
            <a:spLocks noGrp="1"/>
          </p:cNvSpPr>
          <p:nvPr>
            <p:ph type="sldNum" sz="quarter" idx="10"/>
          </p:nvPr>
        </p:nvSpPr>
        <p:spPr/>
        <p:txBody>
          <a:bodyPr/>
          <a:lstStyle/>
          <a:p>
            <a:fld id="{9D183639-5382-4069-92C4-98A91733FB03}" type="slidenum">
              <a:rPr lang="zh-CN" altLang="en-US" smtClean="0"/>
              <a:t>1</a:t>
            </a:fld>
            <a:endParaRPr lang="zh-CN" altLang="en-US"/>
          </a:p>
        </p:txBody>
      </p:sp>
    </p:spTree>
    <p:extLst>
      <p:ext uri="{BB962C8B-B14F-4D97-AF65-F5344CB8AC3E}">
        <p14:creationId xmlns:p14="http://schemas.microsoft.com/office/powerpoint/2010/main" val="297305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大家都知道，计算机存储体系一般分为主存储器和磁盘存储，其中主存储器一般是字节寻址，具有高效随机访问的特点，但是它的缺点是存储在它上面的数据掉电后就丢失了，而磁盘存储一般是“块寻址”，具有顺序访问的特点，存储在它上面的数据掉电后不丢失。所以一般</a:t>
            </a:r>
            <a:r>
              <a:rPr lang="en-US" altLang="zh-CN" dirty="0"/>
              <a:t>DBMS</a:t>
            </a:r>
            <a:r>
              <a:rPr lang="zh-CN" altLang="en-US" dirty="0"/>
              <a:t>通常将数据存储在磁盘上，当应用发出查询时将磁盘上的数据加载到主存储器中进行处理，这样两种存储器的优点都得以发挥。这一节我们重点研究数据库的数据是如何存储在磁盘上面的。</a:t>
            </a:r>
          </a:p>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10</a:t>
            </a:fld>
            <a:endParaRPr lang="zh-CN" altLang="en-US"/>
          </a:p>
        </p:txBody>
      </p:sp>
    </p:spTree>
    <p:extLst>
      <p:ext uri="{BB962C8B-B14F-4D97-AF65-F5344CB8AC3E}">
        <p14:creationId xmlns:p14="http://schemas.microsoft.com/office/powerpoint/2010/main" val="3009054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DBMS</a:t>
            </a:r>
            <a:r>
              <a:rPr lang="zh-CN" altLang="en-US" dirty="0"/>
              <a:t>要将元组或者其它数据库元素存储到磁盘中，必须通过操作系统进行存储。而操作系统通常通过“文件”的形式管理磁盘，因此，</a:t>
            </a:r>
            <a:r>
              <a:rPr lang="en-US" altLang="zh-CN" dirty="0"/>
              <a:t>DBMS</a:t>
            </a:r>
            <a:r>
              <a:rPr lang="zh-CN" altLang="en-US" dirty="0"/>
              <a:t>只能将数据库数据存储到文件中。但是以什么形式存储呢，如果以记录的形式进行存储，那么对元组的查找速度和效率显然受限于操作系统对文件的物理组织。所以</a:t>
            </a:r>
            <a:r>
              <a:rPr lang="en-US" altLang="zh-CN" dirty="0"/>
              <a:t>DBMS</a:t>
            </a:r>
            <a:r>
              <a:rPr lang="zh-CN" altLang="en-US" dirty="0"/>
              <a:t>必须按照“磁盘块”，也就是“页”，对文件进行组织，这样才能更加有效的进行数据的读写操作，更加有效的管理存储空间。</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页（内存）</a:t>
            </a:r>
            <a:r>
              <a:rPr lang="en-US" altLang="zh-CN" dirty="0"/>
              <a:t>&gt;</a:t>
            </a:r>
            <a:r>
              <a:rPr lang="zh-CN" altLang="en-US" dirty="0"/>
              <a:t>块（磁盘） </a:t>
            </a:r>
            <a:r>
              <a:rPr lang="en-US" altLang="zh-CN" dirty="0"/>
              <a:t>&gt;</a:t>
            </a:r>
            <a:r>
              <a:rPr lang="en-US" altLang="zh-CN" baseline="0" dirty="0"/>
              <a:t> </a:t>
            </a:r>
            <a:r>
              <a:rPr lang="zh-CN" altLang="en-US" baseline="0" dirty="0"/>
              <a:t>扇区（磁盘）</a:t>
            </a:r>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11</a:t>
            </a:fld>
            <a:endParaRPr lang="zh-CN" altLang="en-US"/>
          </a:p>
        </p:txBody>
      </p:sp>
    </p:spTree>
    <p:extLst>
      <p:ext uri="{BB962C8B-B14F-4D97-AF65-F5344CB8AC3E}">
        <p14:creationId xmlns:p14="http://schemas.microsoft.com/office/powerpoint/2010/main" val="4139619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191B1F"/>
                </a:solidFill>
                <a:effectLst/>
                <a:latin typeface="-apple-system"/>
              </a:rPr>
              <a:t>数据库文件组织方式是指在数据库中存储数据的方式，常见的文件组织方式包括：堆文件组织、顺序文件组织、哈希文件组织等。其中堆文件是一种常见的方式。每个文件由固定大小的页面构成，新写入的数据可以通过遍历数据页找到一个空闲页写入，但是这样的效率很低。因此堆文件通常会设立一个目录页，如图所示，在这个目录页中记录每个页的空闲空间信息以及这个页的物理位置。这样新增数据通过页目录就可以很容易找到一个有空闲空间的页写入，通常以追加的形式追加到堆文件末尾，当页写满的时候创建一个新页继续写入。因为页目录中页的空闲信息对写数据很重要，因此</a:t>
            </a:r>
            <a:r>
              <a:rPr lang="en-US" altLang="zh-CN" dirty="0"/>
              <a:t>DBMS</a:t>
            </a:r>
            <a:r>
              <a:rPr lang="zh-CN" altLang="en-US" dirty="0"/>
              <a:t>必须保持目录页与所有页的当前信息同步。</a:t>
            </a:r>
            <a:endParaRPr lang="en-US" altLang="zh-CN" dirty="0"/>
          </a:p>
          <a:p>
            <a:endParaRPr lang="en-US" altLang="zh-CN" dirty="0"/>
          </a:p>
          <a:p>
            <a:r>
              <a:rPr lang="zh-CN" altLang="en-US" dirty="0"/>
              <a:t>页（内存）</a:t>
            </a:r>
            <a:r>
              <a:rPr lang="en-US" altLang="zh-CN" dirty="0"/>
              <a:t>&gt;</a:t>
            </a:r>
            <a:r>
              <a:rPr lang="zh-CN" altLang="en-US" dirty="0"/>
              <a:t>块（磁盘） </a:t>
            </a:r>
            <a:r>
              <a:rPr lang="en-US" altLang="zh-CN" dirty="0"/>
              <a:t>&gt;</a:t>
            </a:r>
            <a:r>
              <a:rPr lang="en-US" altLang="zh-CN" baseline="0" dirty="0"/>
              <a:t> </a:t>
            </a:r>
            <a:r>
              <a:rPr lang="zh-CN" altLang="en-US" baseline="0" dirty="0"/>
              <a:t>扇区（磁盘）</a:t>
            </a:r>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12</a:t>
            </a:fld>
            <a:endParaRPr lang="zh-CN" altLang="en-US"/>
          </a:p>
        </p:txBody>
      </p:sp>
    </p:spTree>
    <p:extLst>
      <p:ext uri="{BB962C8B-B14F-4D97-AF65-F5344CB8AC3E}">
        <p14:creationId xmlns:p14="http://schemas.microsoft.com/office/powerpoint/2010/main" val="29459206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FF0000"/>
                </a:solidFill>
              </a:rPr>
              <a:t>页是数据库数据存放的重要载体。它的结构设计直接影响数据库的功能</a:t>
            </a:r>
            <a:r>
              <a:rPr lang="zh-CN" altLang="en-US" sz="1200" b="1" dirty="0">
                <a:solidFill>
                  <a:srgbClr val="FF0000"/>
                </a:solidFill>
              </a:rPr>
              <a:t>和</a:t>
            </a:r>
            <a:r>
              <a:rPr lang="zh-CN" altLang="en-US" sz="1200" dirty="0">
                <a:solidFill>
                  <a:srgbClr val="FF0000"/>
                </a:solidFill>
              </a:rPr>
              <a:t>性能。页的设计通常考虑三个基本问题，页可以存放什么内容，页的大小应该设计为多大以及页的标识该如何进行设计。</a:t>
            </a:r>
            <a:endParaRPr lang="en-US" altLang="zh-CN" sz="1200" dirty="0">
              <a:solidFill>
                <a:srgbClr val="FF0000"/>
              </a:solidFill>
            </a:endParaRPr>
          </a:p>
          <a:p>
            <a:r>
              <a:rPr lang="zh-CN" altLang="en-US" sz="1200" dirty="0">
                <a:solidFill>
                  <a:srgbClr val="FF0000"/>
                </a:solidFill>
              </a:rPr>
              <a:t>第一、数据库的对象有元组、元数据、索引和日志记录等，这些对象都要存放在数据文件中，他们都要存放在页中。但是这些数据都有不同的操作特征，如元组数据有增删改查等操作，而日志数据只有追加和查询，没有其它操作。因此为了性能最大化，这些数据通常不能混合存放在一个页内。</a:t>
            </a:r>
            <a:endParaRPr lang="en-US" altLang="zh-CN" sz="1200" dirty="0">
              <a:solidFill>
                <a:srgbClr val="FF0000"/>
              </a:solidFill>
            </a:endParaRPr>
          </a:p>
          <a:p>
            <a:r>
              <a:rPr lang="zh-CN" altLang="en-US" sz="1200" dirty="0">
                <a:solidFill>
                  <a:srgbClr val="FF0000"/>
                </a:solidFill>
              </a:rPr>
              <a:t>第二，页大小应该设计为多大呢。通常设计为磁盘页的整数倍。这个问题涉及到对数据运行管理的效率和原子性保障等方面，本章我们就不具体展开了。</a:t>
            </a:r>
            <a:endParaRPr lang="en-US" altLang="zh-CN" strike="sngStrike" dirty="0">
              <a:solidFill>
                <a:srgbClr val="FF0000"/>
              </a:solidFill>
            </a:endParaRPr>
          </a:p>
          <a:p>
            <a:r>
              <a:rPr lang="zh-CN" altLang="en-US" dirty="0"/>
              <a:t>第三，页的标识。页的标识就是页的名字，也称作</a:t>
            </a:r>
            <a:r>
              <a:rPr lang="en-US" altLang="zh-CN" dirty="0" err="1"/>
              <a:t>PageID</a:t>
            </a:r>
            <a:r>
              <a:rPr lang="zh-CN" altLang="en-US" dirty="0"/>
              <a:t>。页的标识会被别的结构所引用。如索引中需要指明数据在哪个页中就需要引用这个页的</a:t>
            </a:r>
            <a:r>
              <a:rPr lang="en-US" altLang="zh-CN" dirty="0" err="1"/>
              <a:t>PageID</a:t>
            </a:r>
            <a:r>
              <a:rPr lang="zh-CN" altLang="en-US" dirty="0"/>
              <a:t>。所以</a:t>
            </a:r>
            <a:r>
              <a:rPr lang="en-US" altLang="zh-CN" dirty="0" err="1"/>
              <a:t>PageID</a:t>
            </a:r>
            <a:r>
              <a:rPr lang="zh-CN" altLang="en-US" dirty="0"/>
              <a:t>首先应具备唯一性，其次</a:t>
            </a:r>
            <a:r>
              <a:rPr lang="en-US" altLang="zh-CN" dirty="0"/>
              <a:t>DBMS</a:t>
            </a:r>
            <a:r>
              <a:rPr lang="zh-CN" altLang="en-US" dirty="0"/>
              <a:t>看到</a:t>
            </a:r>
            <a:r>
              <a:rPr lang="en-US" altLang="zh-CN" dirty="0" err="1"/>
              <a:t>PageID</a:t>
            </a:r>
            <a:r>
              <a:rPr lang="zh-CN" altLang="en-US" dirty="0"/>
              <a:t>，要能通过</a:t>
            </a:r>
            <a:r>
              <a:rPr lang="en-US" altLang="zh-CN" dirty="0" err="1"/>
              <a:t>PageID</a:t>
            </a:r>
            <a:r>
              <a:rPr lang="zh-CN" altLang="en-US" dirty="0"/>
              <a:t>获得这个页，所以一般情况下为了简化设计，我们直接使用文件</a:t>
            </a:r>
            <a:r>
              <a:rPr lang="en-US" altLang="zh-CN" dirty="0"/>
              <a:t>+</a:t>
            </a:r>
            <a:r>
              <a:rPr lang="zh-CN" altLang="en-US" dirty="0"/>
              <a:t>页在文件内的偏移地址作为页的</a:t>
            </a:r>
            <a:r>
              <a:rPr lang="en-US" altLang="zh-CN" dirty="0" err="1"/>
              <a:t>PageID</a:t>
            </a:r>
            <a:r>
              <a:rPr lang="zh-CN" altLang="en-US" dirty="0"/>
              <a:t>。</a:t>
            </a:r>
          </a:p>
        </p:txBody>
      </p:sp>
      <p:sp>
        <p:nvSpPr>
          <p:cNvPr id="4" name="灯片编号占位符 3"/>
          <p:cNvSpPr>
            <a:spLocks noGrp="1"/>
          </p:cNvSpPr>
          <p:nvPr>
            <p:ph type="sldNum" sz="quarter" idx="10"/>
          </p:nvPr>
        </p:nvSpPr>
        <p:spPr/>
        <p:txBody>
          <a:bodyPr/>
          <a:lstStyle/>
          <a:p>
            <a:fld id="{A39D9F6A-8624-4181-8D13-5EBC09FE3A26}" type="slidenum">
              <a:rPr lang="zh-CN" altLang="en-US" smtClean="0"/>
              <a:t>13</a:t>
            </a:fld>
            <a:endParaRPr lang="zh-CN" altLang="en-US"/>
          </a:p>
        </p:txBody>
      </p:sp>
    </p:spTree>
    <p:extLst>
      <p:ext uri="{BB962C8B-B14F-4D97-AF65-F5344CB8AC3E}">
        <p14:creationId xmlns:p14="http://schemas.microsoft.com/office/powerpoint/2010/main" val="19903111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trike="noStrike" dirty="0"/>
              <a:t>一个数据页一般分两个部分：页头和数据区域。为了存储管理的需要，通常在页头会存放有关页内容的元数据，如页的大小，校验和等，也会存放和事务相关的内容，如脏数据标记，版本信息等。在页头的后面存放的是数据区，数据区因存放的数据类型不同而有不同的组织结构。</a:t>
            </a:r>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14</a:t>
            </a:fld>
            <a:endParaRPr lang="zh-CN" altLang="en-US"/>
          </a:p>
        </p:txBody>
      </p:sp>
    </p:spTree>
    <p:extLst>
      <p:ext uri="{BB962C8B-B14F-4D97-AF65-F5344CB8AC3E}">
        <p14:creationId xmlns:p14="http://schemas.microsoft.com/office/powerpoint/2010/main" val="2152049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我们重点介绍面向元组型的页设计。面向元组型的页设计有很多种设计方法，最直接的方法就是采用数组的方式存放。具体来说，在页头存放一个页内的元组数，每增加一个元组就在已有的元组后面增加。这种存放方式不利于关系的增删操作。例如删除元组时，（鼠标点一下）如右图，这里就会产生碎片，虽然可以通过移动其它元组来填充碎片，但是这样就改变了其他元组的地址，元组地址的改变会引起其他引用该元组的数据的变动，如索引。当然我们也可以建立一些机制来管理这些碎片，但是需要额外的数据结构。再如对于变长元组的存放，（鼠标点一下），当删除变长元组时，一定要移动其他元组，否则就找不到其他元组了，但是这样一来，又会引发刚才提到的问题。</a:t>
            </a:r>
            <a:endParaRPr lang="en-US" altLang="zh-CN" dirty="0"/>
          </a:p>
          <a:p>
            <a:pPr marL="0" indent="0">
              <a:buNone/>
            </a:pPr>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15</a:t>
            </a:fld>
            <a:endParaRPr lang="zh-CN" altLang="en-US"/>
          </a:p>
        </p:txBody>
      </p:sp>
    </p:spTree>
    <p:extLst>
      <p:ext uri="{BB962C8B-B14F-4D97-AF65-F5344CB8AC3E}">
        <p14:creationId xmlns:p14="http://schemas.microsoft.com/office/powerpoint/2010/main" val="22121643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所以，在设计元组型页时。我们有这几个方面的需求，（</a:t>
            </a:r>
            <a:r>
              <a:rPr lang="en-US" altLang="zh-CN" dirty="0"/>
              <a:t>1</a:t>
            </a:r>
            <a:r>
              <a:rPr lang="zh-CN" altLang="en-US" dirty="0"/>
              <a:t>）回收碎片不能影响元组对外的地址；（</a:t>
            </a:r>
            <a:r>
              <a:rPr lang="en-US" altLang="zh-CN" dirty="0"/>
              <a:t>2</a:t>
            </a:r>
            <a:r>
              <a:rPr lang="zh-CN" altLang="en-US" dirty="0"/>
              <a:t>）能有效管理页内空闲空间。槽页的设计正是为了解决这两个问题而提出的。如图所示，我们在页头之后建立一个槽数组。假设此时插入一个元组，我们就从块尾分配一个区域存放该元组，在槽数组中的第一个位置记录该元组在页内的偏移地址，当插入第二个数组时，重复刚才的动作。这样在槽数组和元组中的区域就是空闲区域。在这种结构中，即使元组不等长，并不影响外部对元组的引用，从而轻松应对定长和变长元组。（鼠标点一下），当删除一个元组时，如删除元组</a:t>
            </a:r>
            <a:r>
              <a:rPr lang="en-US" altLang="zh-CN" dirty="0"/>
              <a:t>3</a:t>
            </a:r>
            <a:r>
              <a:rPr lang="zh-CN" altLang="en-US" dirty="0"/>
              <a:t>，我们在元组</a:t>
            </a:r>
            <a:r>
              <a:rPr lang="en-US" altLang="zh-CN" dirty="0"/>
              <a:t>3</a:t>
            </a:r>
            <a:r>
              <a:rPr lang="zh-CN" altLang="en-US" dirty="0"/>
              <a:t>所对应的槽标记为空闲。此时在元组</a:t>
            </a:r>
            <a:r>
              <a:rPr lang="en-US" altLang="zh-CN" dirty="0"/>
              <a:t>4</a:t>
            </a:r>
            <a:r>
              <a:rPr lang="zh-CN" altLang="en-US" dirty="0"/>
              <a:t>和元组</a:t>
            </a:r>
            <a:r>
              <a:rPr lang="en-US" altLang="zh-CN" dirty="0"/>
              <a:t>2</a:t>
            </a:r>
            <a:r>
              <a:rPr lang="zh-CN" altLang="en-US" dirty="0"/>
              <a:t>之间出现碎片，（鼠标点一下）通过移动元组</a:t>
            </a:r>
            <a:r>
              <a:rPr lang="en-US" altLang="zh-CN" dirty="0"/>
              <a:t>4</a:t>
            </a:r>
            <a:r>
              <a:rPr lang="zh-CN" altLang="en-US" dirty="0"/>
              <a:t>的位置，保证了空闲区域的连续性，同时改变槽</a:t>
            </a:r>
            <a:r>
              <a:rPr lang="en-US" altLang="zh-CN" dirty="0"/>
              <a:t>4</a:t>
            </a:r>
            <a:r>
              <a:rPr lang="zh-CN" altLang="en-US" dirty="0"/>
              <a:t>对元组</a:t>
            </a:r>
            <a:r>
              <a:rPr lang="en-US" altLang="zh-CN" dirty="0"/>
              <a:t>4</a:t>
            </a:r>
            <a:r>
              <a:rPr lang="zh-CN" altLang="en-US" dirty="0"/>
              <a:t>的指针保证了元组</a:t>
            </a:r>
            <a:r>
              <a:rPr lang="en-US" altLang="zh-CN" dirty="0"/>
              <a:t>4</a:t>
            </a:r>
            <a:r>
              <a:rPr lang="zh-CN" altLang="en-US" dirty="0"/>
              <a:t>对外的地址不变。满足了我们刚开始提出来的需求。为了方便插入元组，我们通常在页头</a:t>
            </a:r>
            <a:r>
              <a:rPr lang="zh-CN" altLang="en-US" sz="1200" dirty="0"/>
              <a:t>记录已占用的槽位以及上一次使用槽位的开始位置。在槽页这种设计方式下，元组的物理位置，也被视为</a:t>
            </a:r>
            <a:r>
              <a:rPr lang="en-US" altLang="zh-CN" sz="1200" dirty="0" err="1"/>
              <a:t>TupleID</a:t>
            </a:r>
            <a:r>
              <a:rPr lang="zh-CN" altLang="en-US" sz="1200" dirty="0"/>
              <a:t>，</a:t>
            </a:r>
            <a:r>
              <a:rPr lang="en-US" altLang="zh-CN" sz="1200" dirty="0" err="1"/>
              <a:t>tupleID</a:t>
            </a:r>
            <a:r>
              <a:rPr lang="zh-CN" altLang="en-US" sz="1200" dirty="0"/>
              <a:t>由文件位置</a:t>
            </a:r>
            <a:r>
              <a:rPr lang="en-US" altLang="zh-CN" sz="1200" dirty="0"/>
              <a:t>+</a:t>
            </a:r>
            <a:r>
              <a:rPr lang="zh-CN" altLang="en-US" sz="1200" dirty="0"/>
              <a:t>元组所在页的</a:t>
            </a:r>
            <a:r>
              <a:rPr lang="en-US" altLang="zh-CN" sz="1200" dirty="0" err="1"/>
              <a:t>pageID</a:t>
            </a:r>
            <a:r>
              <a:rPr lang="en-US" altLang="zh-CN" sz="1200" dirty="0"/>
              <a:t>+</a:t>
            </a:r>
            <a:r>
              <a:rPr lang="zh-CN" altLang="en-US" sz="1200" dirty="0"/>
              <a:t>在页内的</a:t>
            </a:r>
            <a:r>
              <a:rPr lang="en-US" altLang="zh-CN" sz="1200" dirty="0" err="1"/>
              <a:t>slotID</a:t>
            </a:r>
            <a:r>
              <a:rPr lang="zh-CN" altLang="en-US" sz="1200" dirty="0"/>
              <a:t>构成。</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16</a:t>
            </a:fld>
            <a:endParaRPr lang="zh-CN" altLang="en-US"/>
          </a:p>
        </p:txBody>
      </p:sp>
    </p:spTree>
    <p:extLst>
      <p:ext uri="{BB962C8B-B14F-4D97-AF65-F5344CB8AC3E}">
        <p14:creationId xmlns:p14="http://schemas.microsoft.com/office/powerpoint/2010/main" val="1887726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mn-lt"/>
                <a:ea typeface="+mn-ea"/>
                <a:cs typeface="+mn-cs"/>
              </a:rPr>
              <a:t>元组本质上是一个字节序列，如右图中的元组有</a:t>
            </a:r>
            <a:r>
              <a:rPr lang="en-US" altLang="zh-CN" sz="1200" b="0" i="0" u="none" strike="noStrike" kern="1200" baseline="0" dirty="0">
                <a:solidFill>
                  <a:srgbClr val="FF0000"/>
                </a:solidFill>
                <a:latin typeface="+mn-lt"/>
                <a:ea typeface="+mn-ea"/>
                <a:cs typeface="+mn-cs"/>
              </a:rPr>
              <a:t>14</a:t>
            </a:r>
            <a:r>
              <a:rPr lang="zh-CN" altLang="en-US" sz="1200" b="0" i="0" u="none" strike="noStrike" kern="1200" baseline="0" dirty="0">
                <a:solidFill>
                  <a:schemeClr val="tx1"/>
                </a:solidFill>
                <a:latin typeface="+mn-lt"/>
                <a:ea typeface="+mn-ea"/>
                <a:cs typeface="+mn-cs"/>
              </a:rPr>
              <a:t>个字节构成，但是应用怎么知道每个字段开始的位置呢？这就需要模式信息来进行字节切分，在这个例子中，通过模式信息我们知道第一个字节开始</a:t>
            </a:r>
            <a:r>
              <a:rPr lang="en-US" altLang="zh-CN" sz="1200" b="0" i="0" u="none" strike="noStrike" kern="1200" baseline="0" dirty="0">
                <a:solidFill>
                  <a:schemeClr val="tx1"/>
                </a:solidFill>
                <a:latin typeface="+mn-lt"/>
                <a:ea typeface="+mn-ea"/>
                <a:cs typeface="+mn-cs"/>
              </a:rPr>
              <a:t>4</a:t>
            </a:r>
            <a:r>
              <a:rPr lang="zh-CN" altLang="en-US" sz="1200" b="0" i="0" u="none" strike="noStrike" kern="1200" baseline="0" dirty="0">
                <a:solidFill>
                  <a:schemeClr val="tx1"/>
                </a:solidFill>
                <a:latin typeface="+mn-lt"/>
                <a:ea typeface="+mn-ea"/>
                <a:cs typeface="+mn-cs"/>
              </a:rPr>
              <a:t>个字节存放的是</a:t>
            </a:r>
            <a:r>
              <a:rPr lang="en-US" altLang="zh-CN" sz="1200" b="0" i="0" u="none" strike="noStrike" kern="1200" baseline="0" dirty="0">
                <a:solidFill>
                  <a:schemeClr val="tx1"/>
                </a:solidFill>
                <a:latin typeface="+mn-lt"/>
                <a:ea typeface="+mn-ea"/>
                <a:cs typeface="+mn-cs"/>
              </a:rPr>
              <a:t>SID</a:t>
            </a:r>
            <a:r>
              <a:rPr lang="zh-CN" altLang="en-US" sz="1200" b="0" i="0" u="none" strike="noStrike" kern="1200" baseline="0" dirty="0">
                <a:solidFill>
                  <a:schemeClr val="tx1"/>
                </a:solidFill>
                <a:latin typeface="+mn-lt"/>
                <a:ea typeface="+mn-ea"/>
                <a:cs typeface="+mn-cs"/>
              </a:rPr>
              <a:t>，也就是学号，第</a:t>
            </a:r>
            <a:r>
              <a:rPr lang="en-US" altLang="zh-CN" sz="1200" b="0" i="0" u="none" strike="noStrike" kern="1200" baseline="0" dirty="0">
                <a:solidFill>
                  <a:schemeClr val="tx1"/>
                </a:solidFill>
                <a:latin typeface="+mn-lt"/>
                <a:ea typeface="+mn-ea"/>
                <a:cs typeface="+mn-cs"/>
              </a:rPr>
              <a:t>5</a:t>
            </a:r>
            <a:r>
              <a:rPr lang="zh-CN" altLang="en-US" sz="1200" b="0" i="0" u="none" strike="noStrike" kern="1200" baseline="0" dirty="0">
                <a:solidFill>
                  <a:schemeClr val="tx1"/>
                </a:solidFill>
                <a:latin typeface="+mn-lt"/>
                <a:ea typeface="+mn-ea"/>
                <a:cs typeface="+mn-cs"/>
              </a:rPr>
              <a:t>个字节开始</a:t>
            </a:r>
            <a:r>
              <a:rPr lang="en-US" altLang="zh-CN" sz="1200" b="0" i="0" u="none" strike="noStrike" kern="1200" baseline="0" dirty="0">
                <a:solidFill>
                  <a:schemeClr val="tx1"/>
                </a:solidFill>
                <a:latin typeface="+mn-lt"/>
                <a:ea typeface="+mn-ea"/>
                <a:cs typeface="+mn-cs"/>
              </a:rPr>
              <a:t>6</a:t>
            </a:r>
            <a:r>
              <a:rPr lang="zh-CN" altLang="en-US" sz="1200" b="0" i="0" u="none" strike="noStrike" kern="1200" baseline="0" dirty="0">
                <a:solidFill>
                  <a:schemeClr val="tx1"/>
                </a:solidFill>
                <a:latin typeface="+mn-lt"/>
                <a:ea typeface="+mn-ea"/>
                <a:cs typeface="+mn-cs"/>
              </a:rPr>
              <a:t>个字节存放的是姓名信息。模式信息通常无需存放在页中，有专门的字典页存放模式信息，这样可以有效减少重复信息。每个元组有个元组头，</a:t>
            </a:r>
            <a:r>
              <a:rPr lang="en-US" altLang="zh-CN" sz="1200" b="0" i="0" u="none" strike="noStrike" kern="1200" baseline="0" dirty="0">
                <a:solidFill>
                  <a:schemeClr val="tx1"/>
                </a:solidFill>
                <a:latin typeface="+mn-lt"/>
                <a:ea typeface="+mn-ea"/>
                <a:cs typeface="+mn-cs"/>
              </a:rPr>
              <a:t>Header</a:t>
            </a:r>
            <a:r>
              <a:rPr lang="zh-CN" altLang="en-US" sz="1200" b="0" i="0" u="none" strike="noStrike" kern="1200" baseline="0" dirty="0">
                <a:solidFill>
                  <a:schemeClr val="tx1"/>
                </a:solidFill>
                <a:latin typeface="+mn-lt"/>
                <a:ea typeface="+mn-ea"/>
                <a:cs typeface="+mn-cs"/>
              </a:rPr>
              <a:t>，通常存放着与元组相关的元数据，如创建该元组的事务号，以及空值位图。（鼠标点一下），如图，在这个学生信息中，</a:t>
            </a:r>
            <a:r>
              <a:rPr lang="en-US" altLang="zh-CN" sz="1200" b="0" i="0" u="none" strike="noStrike" kern="1200" baseline="0" dirty="0">
                <a:solidFill>
                  <a:schemeClr val="tx1"/>
                </a:solidFill>
                <a:latin typeface="+mn-lt"/>
                <a:ea typeface="+mn-ea"/>
                <a:cs typeface="+mn-cs"/>
              </a:rPr>
              <a:t>S age</a:t>
            </a:r>
            <a:r>
              <a:rPr lang="zh-CN" altLang="en-US" sz="1200" b="0" i="0" u="none" strike="noStrike" kern="1200" baseline="0" dirty="0">
                <a:solidFill>
                  <a:schemeClr val="tx1"/>
                </a:solidFill>
                <a:latin typeface="+mn-lt"/>
                <a:ea typeface="+mn-ea"/>
                <a:cs typeface="+mn-cs"/>
              </a:rPr>
              <a:t>取值为空，如果还是用刚才的字节解释就会产生错误。如果我们在元组头放一个空值位图，那么我们就知道第三个字段此时取值为空，因此第</a:t>
            </a:r>
            <a:r>
              <a:rPr lang="en-US" altLang="zh-CN" sz="1200" b="0" i="0" u="none" strike="noStrike" kern="1200" baseline="0">
                <a:solidFill>
                  <a:schemeClr val="tx1"/>
                </a:solidFill>
                <a:latin typeface="+mn-lt"/>
                <a:ea typeface="+mn-ea"/>
                <a:cs typeface="+mn-cs"/>
              </a:rPr>
              <a:t>11</a:t>
            </a:r>
            <a:r>
              <a:rPr lang="zh-CN" altLang="en-US" sz="1200" b="0" i="0" u="none" strike="noStrike" kern="1200" baseline="0">
                <a:solidFill>
                  <a:schemeClr val="tx1"/>
                </a:solidFill>
                <a:latin typeface="+mn-lt"/>
                <a:ea typeface="+mn-ea"/>
                <a:cs typeface="+mn-cs"/>
              </a:rPr>
              <a:t>个</a:t>
            </a:r>
            <a:r>
              <a:rPr lang="zh-CN" altLang="en-US" sz="1200" b="0" i="0" u="none" strike="noStrike" kern="1200" baseline="0" dirty="0">
                <a:solidFill>
                  <a:schemeClr val="tx1"/>
                </a:solidFill>
                <a:latin typeface="+mn-lt"/>
                <a:ea typeface="+mn-ea"/>
                <a:cs typeface="+mn-cs"/>
              </a:rPr>
              <a:t>字节处实际开始存放的是性别字段。元组更加复杂的设计思想还包括如何存放变长字段及其解析，本节就不展开描述了。</a:t>
            </a:r>
            <a:endParaRPr lang="en-US" altLang="zh-CN" sz="1200" b="0" i="0" u="none" strike="noStrike" kern="1200" baseline="0" dirty="0">
              <a:solidFill>
                <a:schemeClr val="tx1"/>
              </a:solidFill>
              <a:latin typeface="+mn-lt"/>
              <a:ea typeface="+mn-ea"/>
              <a:cs typeface="+mn-cs"/>
            </a:endParaRPr>
          </a:p>
        </p:txBody>
      </p:sp>
      <p:sp>
        <p:nvSpPr>
          <p:cNvPr id="4" name="灯片编号占位符 3"/>
          <p:cNvSpPr>
            <a:spLocks noGrp="1"/>
          </p:cNvSpPr>
          <p:nvPr>
            <p:ph type="sldNum" sz="quarter" idx="10"/>
          </p:nvPr>
        </p:nvSpPr>
        <p:spPr/>
        <p:txBody>
          <a:bodyPr/>
          <a:lstStyle/>
          <a:p>
            <a:fld id="{A39D9F6A-8624-4181-8D13-5EBC09FE3A26}" type="slidenum">
              <a:rPr lang="zh-CN" altLang="en-US" smtClean="0"/>
              <a:t>17</a:t>
            </a:fld>
            <a:endParaRPr lang="zh-CN" altLang="en-US"/>
          </a:p>
        </p:txBody>
      </p:sp>
    </p:spTree>
    <p:extLst>
      <p:ext uri="{BB962C8B-B14F-4D97-AF65-F5344CB8AC3E}">
        <p14:creationId xmlns:p14="http://schemas.microsoft.com/office/powerpoint/2010/main" val="3874613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随着数据库的蓬勃发展，数据库应用越来越多样化。按照数据库的应用特征来划分，主要分为以下两类：第一类</a:t>
            </a:r>
            <a:r>
              <a:rPr lang="en-US" altLang="zh-CN" dirty="0"/>
              <a:t>OLTP</a:t>
            </a:r>
            <a:r>
              <a:rPr lang="zh-CN" altLang="en-US" dirty="0"/>
              <a:t>，联机事务处理，这类应用就是传统具有较强事务特性的应用，例如新增学生，修改学生信息等。这类应用的特点就是每次操作少量的元组，我们前面介绍的以元组为单位的存储模型非常适合这类应用。第二类</a:t>
            </a:r>
            <a:r>
              <a:rPr lang="en-US" altLang="zh-CN" dirty="0"/>
              <a:t>OLAP</a:t>
            </a:r>
            <a:r>
              <a:rPr lang="zh-CN" altLang="en-US" dirty="0"/>
              <a:t>，</a:t>
            </a:r>
            <a:r>
              <a:rPr lang="zh-CN" altLang="en-US" b="1" dirty="0"/>
              <a:t>联机分析处理。如</a:t>
            </a:r>
            <a:r>
              <a:rPr lang="zh-CN" altLang="en-US" sz="1200" dirty="0"/>
              <a:t>复杂查询、统计、数据挖掘等，这类应用的特点就是每次查询会涉及到非常多的元组，例如查询在校男生和女生的数量，如果按照行存储页的形式进行查询，就会涉及到无效字段的读取。但是当我们采用如右图所示的列存储时，就不会读取与查询无关的字段，减少了数据页的</a:t>
            </a:r>
            <a:r>
              <a:rPr lang="en-US" altLang="zh-CN" sz="1200" dirty="0"/>
              <a:t>IO</a:t>
            </a:r>
            <a:r>
              <a:rPr lang="zh-CN" altLang="en-US" sz="1200" dirty="0"/>
              <a:t>次数，提高了查询效率。</a:t>
            </a:r>
            <a:endParaRPr lang="en-US" altLang="zh-CN"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18</a:t>
            </a:fld>
            <a:endParaRPr lang="zh-CN" altLang="en-US"/>
          </a:p>
        </p:txBody>
      </p:sp>
    </p:spTree>
    <p:extLst>
      <p:ext uri="{BB962C8B-B14F-4D97-AF65-F5344CB8AC3E}">
        <p14:creationId xmlns:p14="http://schemas.microsoft.com/office/powerpoint/2010/main" val="18793959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以上，我们介绍了关系数据库引擎相关的数据库存储结构，进而逐步从数据文件细化到页面、元组的结构设计和设计思想。也了解了</a:t>
            </a:r>
            <a:r>
              <a:rPr lang="zh-CN" altLang="en-US" sz="2400" dirty="0"/>
              <a:t>结合目标负载类型选择合适的存储模型。我们已经在头哥平台上部署了与存储管理相关的实验内容，欢迎同学们加入学习。</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19</a:t>
            </a:fld>
            <a:endParaRPr lang="zh-CN" altLang="en-US"/>
          </a:p>
        </p:txBody>
      </p:sp>
    </p:spTree>
    <p:extLst>
      <p:ext uri="{BB962C8B-B14F-4D97-AF65-F5344CB8AC3E}">
        <p14:creationId xmlns:p14="http://schemas.microsoft.com/office/powerpoint/2010/main" val="3053955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2</a:t>
            </a:fld>
            <a:endParaRPr lang="zh-CN" altLang="en-US"/>
          </a:p>
        </p:txBody>
      </p:sp>
    </p:spTree>
    <p:extLst>
      <p:ext uri="{BB962C8B-B14F-4D97-AF65-F5344CB8AC3E}">
        <p14:creationId xmlns:p14="http://schemas.microsoft.com/office/powerpoint/2010/main" val="315638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同学们好，本节我们学习</a:t>
            </a:r>
            <a:r>
              <a:rPr lang="en-US" altLang="zh-CN" dirty="0"/>
              <a:t>B+</a:t>
            </a:r>
            <a:r>
              <a:rPr lang="zh-CN" altLang="en-US" dirty="0"/>
              <a:t>树索引的知识</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1172261" rtl="0" eaLnBrk="1" fontAlgn="auto" latinLnBrk="0" hangingPunct="1">
              <a:lnSpc>
                <a:spcPct val="100000"/>
              </a:lnSpc>
              <a:spcBef>
                <a:spcPts val="0"/>
              </a:spcBef>
              <a:spcAft>
                <a:spcPts val="0"/>
              </a:spcAft>
              <a:buClrTx/>
              <a:buSzTx/>
              <a:buFontTx/>
              <a:buNone/>
              <a:tabLst/>
              <a:defRPr/>
            </a:pPr>
            <a:fld id="{9D183639-5382-4069-92C4-98A91733FB0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172261"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043271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本节的主要内容包括：</a:t>
            </a:r>
            <a:r>
              <a:rPr lang="en-US" altLang="zh-CN" sz="1200" dirty="0">
                <a:latin typeface="+mn-ea"/>
              </a:rPr>
              <a:t> </a:t>
            </a:r>
            <a:r>
              <a:rPr lang="zh-CN" altLang="en-US" sz="1200" dirty="0">
                <a:latin typeface="+mn-ea"/>
              </a:rPr>
              <a:t>表索引、</a:t>
            </a:r>
            <a:r>
              <a:rPr lang="en-US" altLang="zh-CN" sz="1200" dirty="0">
                <a:latin typeface="+mn-ea"/>
              </a:rPr>
              <a:t>B+</a:t>
            </a:r>
            <a:r>
              <a:rPr lang="zh-CN" altLang="en-US" sz="1200" dirty="0">
                <a:latin typeface="+mn-ea"/>
              </a:rPr>
              <a:t>树索引、以及</a:t>
            </a:r>
            <a:r>
              <a:rPr lang="zh-CN" altLang="en-US" sz="1200" dirty="0">
                <a:solidFill>
                  <a:schemeClr val="tx1"/>
                </a:solidFill>
                <a:latin typeface="+mn-ea"/>
              </a:rPr>
              <a:t>聚簇索引和非聚簇索引</a:t>
            </a:r>
            <a:endParaRPr lang="en-US" altLang="zh-CN" sz="1200" dirty="0">
              <a:solidFill>
                <a:schemeClr val="tx1"/>
              </a:solidFill>
              <a:latin typeface="+mn-ea"/>
            </a:endParaRPr>
          </a:p>
          <a:p>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21</a:t>
            </a:fld>
            <a:endParaRPr lang="zh-CN" altLang="en-US"/>
          </a:p>
        </p:txBody>
      </p:sp>
    </p:spTree>
    <p:extLst>
      <p:ext uri="{BB962C8B-B14F-4D97-AF65-F5344CB8AC3E}">
        <p14:creationId xmlns:p14="http://schemas.microsoft.com/office/powerpoint/2010/main" val="4217137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在前面的学习中，我们了解了索引的作用。如右图所示，对于学生选课关系而言，如果我们不建立索引，那么选择学号</a:t>
            </a:r>
            <a:r>
              <a:rPr lang="en-US" altLang="zh-CN" dirty="0"/>
              <a:t>S3</a:t>
            </a:r>
            <a:r>
              <a:rPr lang="zh-CN" altLang="en-US" dirty="0"/>
              <a:t>的选课记录，就需要依次顺序扫描关系，才能找到学生</a:t>
            </a:r>
            <a:r>
              <a:rPr lang="en-US" altLang="zh-CN" dirty="0"/>
              <a:t>S3</a:t>
            </a:r>
            <a:r>
              <a:rPr lang="zh-CN" altLang="en-US" dirty="0"/>
              <a:t>的选课记录。其实这里对</a:t>
            </a:r>
            <a:r>
              <a:rPr lang="en-US" altLang="zh-CN" dirty="0"/>
              <a:t>S1</a:t>
            </a:r>
            <a:r>
              <a:rPr lang="zh-CN" altLang="en-US" dirty="0"/>
              <a:t>、</a:t>
            </a:r>
            <a:r>
              <a:rPr lang="en-US" altLang="zh-CN" dirty="0"/>
              <a:t>S2</a:t>
            </a:r>
            <a:r>
              <a:rPr lang="zh-CN" altLang="en-US" dirty="0"/>
              <a:t>的选课记录的访问是不必要的。如果我们建立一个表索引，在这个表索引中，学号是选课关系的属性子集，同时记录了每个学生选课的第一条记录的位置。在选课关系按照学号排序的情况下，这个表索引极大的提升了对学号</a:t>
            </a:r>
            <a:r>
              <a:rPr lang="en-US" altLang="zh-CN" dirty="0"/>
              <a:t>S3</a:t>
            </a:r>
            <a:r>
              <a:rPr lang="zh-CN" altLang="en-US" dirty="0"/>
              <a:t>的选课记录的查找效率。当然</a:t>
            </a:r>
            <a:r>
              <a:rPr lang="en-US" altLang="zh-CN" dirty="0"/>
              <a:t>DBMS</a:t>
            </a:r>
            <a:r>
              <a:rPr lang="zh-CN" altLang="en-US" dirty="0"/>
              <a:t>必须要保证索引和表的内容是一致的，这样才能确保索引提升查询效率。如果有多个表索引，那么对于</a:t>
            </a:r>
            <a:r>
              <a:rPr lang="en-US" altLang="zh-CN" dirty="0"/>
              <a:t>DBMS</a:t>
            </a:r>
            <a:r>
              <a:rPr lang="zh-CN" altLang="en-US" dirty="0"/>
              <a:t>要能计算出对查询最有帮助的索引。一般来讲，索引越多对查询越有帮助，但是这样维护索引的代价就会越高，因此设计者必须要权衡</a:t>
            </a:r>
            <a:r>
              <a:rPr lang="zh-CN" altLang="en-US" sz="1200" dirty="0"/>
              <a:t>索引的数量和开销</a:t>
            </a:r>
            <a:r>
              <a:rPr lang="zh-CN" altLang="en-US" dirty="0"/>
              <a:t>。</a:t>
            </a:r>
          </a:p>
        </p:txBody>
      </p:sp>
      <p:sp>
        <p:nvSpPr>
          <p:cNvPr id="4" name="灯片编号占位符 3"/>
          <p:cNvSpPr>
            <a:spLocks noGrp="1"/>
          </p:cNvSpPr>
          <p:nvPr>
            <p:ph type="sldNum" sz="quarter" idx="5"/>
          </p:nvPr>
        </p:nvSpPr>
        <p:spPr/>
        <p:txBody>
          <a:bodyPr/>
          <a:lstStyle/>
          <a:p>
            <a:fld id="{9D183639-5382-4069-92C4-98A91733FB03}" type="slidenum">
              <a:rPr lang="zh-CN" altLang="en-US" smtClean="0"/>
              <a:t>22</a:t>
            </a:fld>
            <a:endParaRPr lang="zh-CN" altLang="en-US"/>
          </a:p>
        </p:txBody>
      </p:sp>
    </p:spTree>
    <p:extLst>
      <p:ext uri="{BB962C8B-B14F-4D97-AF65-F5344CB8AC3E}">
        <p14:creationId xmlns:p14="http://schemas.microsoft.com/office/powerpoint/2010/main" val="40360804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随着数据量的增加，前面介绍的简易索引也会越来越大，当大到一定程度时，内存都装不下索引，我们可以借助磁盘来存放索引。那么对索引的查找也需要建立索引的索引来加快索引项的查找。这就形成了分级索引。随着数据的插入和删除，这种分级索引结构的查找性能越来越低。有时候需要重组一下数据和索引才能重新发挥索引的作用。现在人们设计出在数据插入和删除的情况下仍能保持其执行效率的数据结构，其中</a:t>
                </a:r>
                <a:r>
                  <a:rPr lang="en-US" altLang="zh-CN" sz="1200" dirty="0"/>
                  <a:t>B+</a:t>
                </a:r>
                <a:r>
                  <a:rPr lang="zh-CN" altLang="en-US" sz="1200" dirty="0"/>
                  <a:t>树就是应用最为广泛的数据结构之一。如右图所示，一棵</a:t>
                </a:r>
                <a:r>
                  <a:rPr lang="en-US" altLang="zh-CN" sz="1200" dirty="0"/>
                  <a:t>B+</a:t>
                </a:r>
                <a:r>
                  <a:rPr lang="zh-CN" altLang="en-US" sz="1200" dirty="0"/>
                  <a:t>树由三部分构成，分别是根节点，内部结点和叶子结点。和所有的树结构一样，只有一个根节点，它保证了搜索入口的唯一性，简化了查询复杂度。叶子结点和前面介绍的表索引一样，它包含了指向元组记录的指针。内部结点可以有两个以上的子节点，这样它就可以起到分级索引的作用，帮助我们快速找到搜索键所在的叶子结点。我们仔细观察一下右边这棵</a:t>
                </a:r>
                <a:r>
                  <a:rPr lang="en-US" altLang="zh-CN" sz="1200" dirty="0"/>
                  <a:t>B+</a:t>
                </a:r>
                <a:r>
                  <a:rPr lang="zh-CN" altLang="en-US" sz="1200" dirty="0"/>
                  <a:t>树，我们发现无论哪个叶子结点，它们到根节点的路径长度都是一样的。这也就意味着，无论搜索键是什么值，找到包含搜索键的元组记录的代价都是一样的，代价都是树的高度。实际上</a:t>
                </a:r>
                <a:r>
                  <a:rPr lang="en-US" altLang="zh-CN" sz="1200" dirty="0"/>
                  <a:t>B+</a:t>
                </a:r>
                <a:r>
                  <a:rPr lang="zh-CN" altLang="en-US" sz="1200" dirty="0"/>
                  <a:t>树的</a:t>
                </a:r>
                <a:r>
                  <a:rPr lang="en-US" altLang="zh-CN" sz="1200" dirty="0"/>
                  <a:t>B</a:t>
                </a:r>
                <a:r>
                  <a:rPr lang="zh-CN" altLang="en-US" sz="1200" dirty="0"/>
                  <a:t>就是</a:t>
                </a:r>
                <a:r>
                  <a:rPr lang="en-US" altLang="zh-CN" sz="1200" b="1" dirty="0"/>
                  <a:t>balance</a:t>
                </a:r>
                <a:r>
                  <a:rPr lang="zh-CN" altLang="en-US" sz="1200" dirty="0"/>
                  <a:t>平衡的意思，它这一性质保证了</a:t>
                </a:r>
                <a:r>
                  <a:rPr lang="en-US" altLang="zh-CN" sz="1200" dirty="0"/>
                  <a:t>B+</a:t>
                </a:r>
                <a:r>
                  <a:rPr lang="zh-CN" altLang="en-US" sz="1200" dirty="0"/>
                  <a:t>树索引具有良好的查找，插入和修改的性能。</a:t>
                </a: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，它保持数据排序，支持在</a:t>
                </a:r>
                <a:r>
                  <a:rPr lang="en-US" altLang="zh-CN" sz="1200" dirty="0"/>
                  <a:t>O(</a:t>
                </a:r>
                <a:r>
                  <a:rPr lang="en-US" altLang="zh-CN" sz="1200" i="0">
                    <a:latin typeface="Cambria Math" panose="02040503050406030204" pitchFamily="18" charset="0"/>
                  </a:rPr>
                  <a:t>𝐥𝐨𝐠⁡𝒏</a:t>
                </a:r>
                <a:r>
                  <a:rPr lang="en-US" altLang="zh-CN" sz="1200" dirty="0"/>
                  <a:t>)</a:t>
                </a:r>
                <a:r>
                  <a:rPr lang="zh-CN" altLang="en-US" sz="1200" dirty="0"/>
                  <a:t>的复杂度内进行搜索、顺序访问、插入和删除。</a:t>
                </a:r>
                <a:endParaRPr lang="en-US" altLang="zh-CN" sz="1200" dirty="0"/>
              </a:p>
              <a:p>
                <a:r>
                  <a:rPr lang="zh-CN" altLang="en-US" dirty="0"/>
                  <a:t>树保证数据是有序的，</a:t>
                </a:r>
                <a:r>
                  <a:rPr lang="en-US" altLang="zh-CN" dirty="0"/>
                  <a:t>B+</a:t>
                </a:r>
                <a:r>
                  <a:rPr lang="zh-CN" altLang="en-US" dirty="0"/>
                  <a:t>树也能保证这一点，更重要的是它是平衡的。画个示意图。</a:t>
                </a:r>
              </a:p>
            </p:txBody>
          </p:sp>
        </mc:Fallback>
      </mc:AlternateContent>
      <p:sp>
        <p:nvSpPr>
          <p:cNvPr id="4" name="灯片编号占位符 3"/>
          <p:cNvSpPr>
            <a:spLocks noGrp="1"/>
          </p:cNvSpPr>
          <p:nvPr>
            <p:ph type="sldNum" sz="quarter" idx="5"/>
          </p:nvPr>
        </p:nvSpPr>
        <p:spPr/>
        <p:txBody>
          <a:bodyPr/>
          <a:lstStyle/>
          <a:p>
            <a:fld id="{A39D9F6A-8624-4181-8D13-5EBC09FE3A26}" type="slidenum">
              <a:rPr lang="zh-CN" altLang="en-US" smtClean="0"/>
              <a:t>23</a:t>
            </a:fld>
            <a:endParaRPr lang="zh-CN" altLang="en-US"/>
          </a:p>
        </p:txBody>
      </p:sp>
    </p:spTree>
    <p:extLst>
      <p:ext uri="{BB962C8B-B14F-4D97-AF65-F5344CB8AC3E}">
        <p14:creationId xmlns:p14="http://schemas.microsoft.com/office/powerpoint/2010/main" val="29981865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mn-lt"/>
                <a:ea typeface="+mn-ea"/>
                <a:cs typeface="+mn-cs"/>
              </a:rPr>
              <a:t>如前所述，</a:t>
            </a:r>
            <a:r>
              <a:rPr lang="en-US" altLang="zh-CN" sz="1200" kern="1200" dirty="0">
                <a:solidFill>
                  <a:schemeClr val="tx1"/>
                </a:solidFill>
                <a:latin typeface="+mn-lt"/>
                <a:ea typeface="+mn-ea"/>
                <a:cs typeface="+mn-cs"/>
              </a:rPr>
              <a:t>B+</a:t>
            </a:r>
            <a:r>
              <a:rPr lang="zh-CN" altLang="en-US" sz="1200" kern="1200" dirty="0">
                <a:solidFill>
                  <a:schemeClr val="tx1"/>
                </a:solidFill>
                <a:latin typeface="+mn-lt"/>
                <a:ea typeface="+mn-ea"/>
                <a:cs typeface="+mn-cs"/>
              </a:rPr>
              <a:t>树的结点分为根节点、内部结点和叶子结点。所有结点都是由一个“键</a:t>
            </a:r>
            <a:r>
              <a:rPr lang="en-US" altLang="zh-CN" sz="1200" kern="1200" dirty="0">
                <a:solidFill>
                  <a:schemeClr val="tx1"/>
                </a:solidFill>
                <a:latin typeface="+mn-lt"/>
                <a:ea typeface="+mn-ea"/>
                <a:cs typeface="+mn-cs"/>
              </a:rPr>
              <a:t>-</a:t>
            </a:r>
            <a:r>
              <a:rPr lang="zh-CN" altLang="en-US" sz="1200" kern="1200" dirty="0">
                <a:solidFill>
                  <a:schemeClr val="tx1"/>
                </a:solidFill>
                <a:latin typeface="+mn-lt"/>
                <a:ea typeface="+mn-ea"/>
                <a:cs typeface="+mn-cs"/>
              </a:rPr>
              <a:t>值” 数组组成。</a:t>
            </a:r>
            <a:r>
              <a:rPr lang="zh-CN" altLang="en-US" sz="1200" spc="7" dirty="0">
                <a:cs typeface="Times New Roman"/>
              </a:rPr>
              <a:t>键是从索引所基于的属性产生的</a:t>
            </a:r>
            <a:r>
              <a:rPr lang="en-US" altLang="zh-CN" sz="1200" spc="7" dirty="0">
                <a:cs typeface="Times New Roman"/>
              </a:rPr>
              <a:t>,</a:t>
            </a:r>
            <a:r>
              <a:rPr lang="zh-CN" altLang="en-US" sz="1200" dirty="0">
                <a:cs typeface="Times New Roman"/>
              </a:rPr>
              <a:t>值则依据结点类型不同而有所不同。</a:t>
            </a:r>
            <a:r>
              <a:rPr lang="zh-CN" altLang="en-US" sz="1200" kern="1200" dirty="0">
                <a:solidFill>
                  <a:schemeClr val="tx1"/>
                </a:solidFill>
                <a:latin typeface="+mn-lt"/>
                <a:ea typeface="+mn-ea"/>
                <a:cs typeface="+mn-cs"/>
              </a:rPr>
              <a:t>根节点、内部结点中的“值”指向的是</a:t>
            </a:r>
            <a:r>
              <a:rPr lang="en-US" altLang="zh-CN" sz="1200" kern="1200" dirty="0">
                <a:solidFill>
                  <a:schemeClr val="tx1"/>
                </a:solidFill>
                <a:latin typeface="+mn-lt"/>
                <a:ea typeface="+mn-ea"/>
                <a:cs typeface="+mn-cs"/>
              </a:rPr>
              <a:t>B+</a:t>
            </a:r>
            <a:r>
              <a:rPr lang="zh-CN" altLang="en-US" sz="1200" kern="1200" dirty="0">
                <a:solidFill>
                  <a:schemeClr val="tx1"/>
                </a:solidFill>
                <a:latin typeface="+mn-lt"/>
                <a:ea typeface="+mn-ea"/>
                <a:cs typeface="+mn-cs"/>
              </a:rPr>
              <a:t>树的结点，而叶子结点的值通常指向元组的“物理” 位置。</a:t>
            </a:r>
            <a:r>
              <a:rPr lang="zh-CN" altLang="en-US" sz="1200" spc="33" dirty="0">
                <a:cs typeface="Times New Roman"/>
              </a:rPr>
              <a:t>节点内的键值数组按照键的顺序排序。这种方式很容易让我们进行查找。如图所示，在某个内部结点中，一个键值对的键为</a:t>
            </a:r>
            <a:r>
              <a:rPr lang="en-US" altLang="zh-CN" sz="1200" spc="33" dirty="0">
                <a:cs typeface="Times New Roman"/>
              </a:rPr>
              <a:t>20</a:t>
            </a:r>
            <a:r>
              <a:rPr lang="zh-CN" altLang="en-US" sz="1200" spc="33">
                <a:cs typeface="Times New Roman"/>
              </a:rPr>
              <a:t>，它的值指向</a:t>
            </a:r>
            <a:r>
              <a:rPr lang="zh-CN" altLang="en-US" sz="1200" spc="33" dirty="0">
                <a:cs typeface="Times New Roman"/>
              </a:rPr>
              <a:t>的是</a:t>
            </a:r>
            <a:r>
              <a:rPr lang="en-US" altLang="zh-CN" sz="1200" spc="33" dirty="0">
                <a:cs typeface="Times New Roman"/>
              </a:rPr>
              <a:t>B+</a:t>
            </a:r>
            <a:r>
              <a:rPr lang="zh-CN" altLang="en-US" sz="1200" spc="33" dirty="0">
                <a:cs typeface="Times New Roman"/>
              </a:rPr>
              <a:t>树的一个叶子结点，而这个叶子结点的键是</a:t>
            </a:r>
            <a:r>
              <a:rPr lang="en-US" altLang="zh-CN" sz="1200" spc="33" dirty="0">
                <a:cs typeface="Times New Roman"/>
              </a:rPr>
              <a:t>7,13</a:t>
            </a:r>
            <a:r>
              <a:rPr lang="zh-CN" altLang="en-US" sz="1200" spc="33" dirty="0">
                <a:cs typeface="Times New Roman"/>
              </a:rPr>
              <a:t>，它们都比</a:t>
            </a:r>
            <a:r>
              <a:rPr lang="en-US" altLang="zh-CN" sz="1200" spc="33" dirty="0">
                <a:cs typeface="Times New Roman"/>
              </a:rPr>
              <a:t>20</a:t>
            </a:r>
            <a:r>
              <a:rPr lang="zh-CN" altLang="en-US" sz="1200" spc="33" dirty="0">
                <a:cs typeface="Times New Roman"/>
              </a:rPr>
              <a:t>小。在叶子结点中，键为</a:t>
            </a:r>
            <a:r>
              <a:rPr lang="en-US" altLang="zh-CN" sz="1200" spc="33" dirty="0">
                <a:cs typeface="Times New Roman"/>
              </a:rPr>
              <a:t>7</a:t>
            </a:r>
            <a:r>
              <a:rPr lang="zh-CN" altLang="en-US" sz="1200" spc="33" dirty="0">
                <a:cs typeface="Times New Roman"/>
              </a:rPr>
              <a:t>的键值对中的值一般指向的是包含键值为</a:t>
            </a:r>
            <a:r>
              <a:rPr lang="en-US" altLang="zh-CN" sz="1200" spc="33" dirty="0">
                <a:cs typeface="Times New Roman"/>
              </a:rPr>
              <a:t>7</a:t>
            </a:r>
            <a:r>
              <a:rPr lang="zh-CN" altLang="en-US" sz="1200" spc="33" dirty="0">
                <a:cs typeface="Times New Roman"/>
              </a:rPr>
              <a:t>的元组所在的物理位置。</a:t>
            </a:r>
            <a:endParaRPr lang="en-US" altLang="zh-CN" sz="1200" spc="33" dirty="0">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latin typeface="+mn-lt"/>
              <a:ea typeface="+mn-ea"/>
              <a:cs typeface="+mn-cs"/>
            </a:endParaRPr>
          </a:p>
          <a:p>
            <a:pPr marL="326551" marR="601904" lvl="1" indent="-326551">
              <a:lnSpc>
                <a:spcPts val="3280"/>
              </a:lnSpc>
              <a:spcBef>
                <a:spcPts val="1376"/>
              </a:spcBef>
              <a:buClr>
                <a:schemeClr val="accent1"/>
              </a:buClr>
            </a:pPr>
            <a:endParaRPr lang="en-US" altLang="zh-CN" sz="1200" spc="7" dirty="0">
              <a:cs typeface="Times New Roman"/>
            </a:endParaRPr>
          </a:p>
          <a:p>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24</a:t>
            </a:fld>
            <a:endParaRPr lang="zh-CN" altLang="en-US"/>
          </a:p>
        </p:txBody>
      </p:sp>
    </p:spTree>
    <p:extLst>
      <p:ext uri="{BB962C8B-B14F-4D97-AF65-F5344CB8AC3E}">
        <p14:creationId xmlns:p14="http://schemas.microsoft.com/office/powerpoint/2010/main" val="2425661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spc="33" dirty="0">
                <a:cs typeface="Times New Roman"/>
              </a:rPr>
              <a:t>叶子结点和内部结点、根节点一样，也是一个索引页。所有的叶子结点的键值和内部结点一样都是按照键值的顺序依次存放的，如图所示。最左边的结点包含键值</a:t>
            </a:r>
            <a:r>
              <a:rPr lang="en-US" altLang="zh-CN" sz="1200" spc="33" dirty="0">
                <a:cs typeface="Times New Roman"/>
              </a:rPr>
              <a:t>7,13</a:t>
            </a:r>
            <a:r>
              <a:rPr lang="zh-CN" altLang="en-US" sz="1200" spc="33" dirty="0">
                <a:cs typeface="Times New Roman"/>
              </a:rPr>
              <a:t>，他们都比</a:t>
            </a:r>
            <a:r>
              <a:rPr lang="en-US" altLang="zh-CN" sz="1200" spc="33" dirty="0">
                <a:cs typeface="Times New Roman"/>
              </a:rPr>
              <a:t>20</a:t>
            </a:r>
            <a:r>
              <a:rPr lang="zh-CN" altLang="en-US" sz="1200" spc="33" dirty="0">
                <a:cs typeface="Times New Roman"/>
              </a:rPr>
              <a:t>小，而中间的结点包含</a:t>
            </a:r>
            <a:r>
              <a:rPr lang="en-US" altLang="zh-CN" sz="1200" spc="33" dirty="0">
                <a:cs typeface="Times New Roman"/>
              </a:rPr>
              <a:t>21,24</a:t>
            </a:r>
            <a:r>
              <a:rPr lang="zh-CN" altLang="en-US" sz="1200" spc="33" dirty="0">
                <a:cs typeface="Times New Roman"/>
              </a:rPr>
              <a:t>，他们都比</a:t>
            </a:r>
            <a:r>
              <a:rPr lang="en-US" altLang="zh-CN" sz="1200" spc="33" dirty="0">
                <a:cs typeface="Times New Roman"/>
              </a:rPr>
              <a:t>20</a:t>
            </a:r>
            <a:r>
              <a:rPr lang="zh-CN" altLang="en-US" sz="1200" spc="33" dirty="0">
                <a:cs typeface="Times New Roman"/>
              </a:rPr>
              <a:t>大，但是比</a:t>
            </a:r>
            <a:r>
              <a:rPr lang="en-US" altLang="zh-CN" sz="1200" spc="33" dirty="0">
                <a:cs typeface="Times New Roman"/>
              </a:rPr>
              <a:t>25</a:t>
            </a:r>
            <a:r>
              <a:rPr lang="zh-CN" altLang="en-US" sz="1200" spc="33" dirty="0">
                <a:cs typeface="Times New Roman"/>
              </a:rPr>
              <a:t>小。要注意的是，叶子结点比内部结点和根节点多两个指针，一个指向它右部兄弟结点所在页的位置，一个指向它左部兄弟结点所在页的位置。页的位置通常用页的</a:t>
            </a:r>
            <a:r>
              <a:rPr lang="en-US" altLang="zh-CN" sz="1200" spc="33" dirty="0" err="1">
                <a:cs typeface="Times New Roman"/>
              </a:rPr>
              <a:t>PageID</a:t>
            </a:r>
            <a:r>
              <a:rPr lang="zh-CN" altLang="en-US" sz="1200" spc="33" dirty="0">
                <a:cs typeface="Times New Roman"/>
              </a:rPr>
              <a:t>表示。当搜索到一个叶子结点时，如果没有找到键值，那么就可以直接通过兄弟结点进行查找。这种设计避免了再次从根节点进行查找，提高了查询效率。</a:t>
            </a:r>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25</a:t>
            </a:fld>
            <a:endParaRPr lang="zh-CN" altLang="en-US"/>
          </a:p>
        </p:txBody>
      </p:sp>
    </p:spTree>
    <p:extLst>
      <p:ext uri="{BB962C8B-B14F-4D97-AF65-F5344CB8AC3E}">
        <p14:creationId xmlns:p14="http://schemas.microsoft.com/office/powerpoint/2010/main" val="31785830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实际上</a:t>
            </a:r>
            <a:r>
              <a:rPr lang="en-US" altLang="zh-CN" dirty="0"/>
              <a:t>DBMS</a:t>
            </a:r>
            <a:r>
              <a:rPr lang="zh-CN" altLang="en-US" dirty="0"/>
              <a:t>厂商不会像上一页那样设计</a:t>
            </a:r>
            <a:r>
              <a:rPr lang="en-US" altLang="zh-CN" dirty="0"/>
              <a:t>B+</a:t>
            </a:r>
            <a:r>
              <a:rPr lang="zh-CN" altLang="en-US" dirty="0"/>
              <a:t>树的叶子结点。这里有一个更加贴近实际的设计。我们可以看到它和槽页设计一样也有一个页头，在页头中包含了有关这个叶子结点信息的元数据。</a:t>
            </a:r>
            <a:r>
              <a:rPr lang="en-US" altLang="zh-CN" dirty="0"/>
              <a:t>Level</a:t>
            </a:r>
            <a:r>
              <a:rPr lang="zh-CN" altLang="en-US" dirty="0"/>
              <a:t>表示这个结点在这棵</a:t>
            </a:r>
            <a:r>
              <a:rPr lang="en-US" altLang="zh-CN" dirty="0"/>
              <a:t>B+</a:t>
            </a:r>
            <a:r>
              <a:rPr lang="zh-CN" altLang="en-US" dirty="0"/>
              <a:t>树的第几层。</a:t>
            </a:r>
            <a:r>
              <a:rPr lang="en-US" altLang="zh-CN" dirty="0"/>
              <a:t>Slots</a:t>
            </a:r>
            <a:r>
              <a:rPr lang="zh-CN" altLang="en-US" dirty="0"/>
              <a:t>代表该页还有多少个空的槽位，</a:t>
            </a:r>
            <a:r>
              <a:rPr lang="en-US" altLang="zh-CN" dirty="0" err="1"/>
              <a:t>Prev</a:t>
            </a:r>
            <a:r>
              <a:rPr lang="zh-CN" altLang="en-US" dirty="0"/>
              <a:t>表示该叶子结点左部兄弟结点的</a:t>
            </a:r>
            <a:r>
              <a:rPr lang="en-US" altLang="zh-CN" dirty="0" err="1"/>
              <a:t>PageID</a:t>
            </a:r>
            <a:r>
              <a:rPr lang="zh-CN" altLang="en-US" dirty="0"/>
              <a:t>，</a:t>
            </a:r>
            <a:r>
              <a:rPr lang="en-US" altLang="zh-CN" dirty="0"/>
              <a:t>Next</a:t>
            </a:r>
            <a:r>
              <a:rPr lang="zh-CN" altLang="en-US" dirty="0"/>
              <a:t>表示该叶子结点右部兄弟结点的</a:t>
            </a:r>
            <a:r>
              <a:rPr lang="en-US" altLang="zh-CN" dirty="0" err="1"/>
              <a:t>PageID</a:t>
            </a:r>
            <a:r>
              <a:rPr lang="zh-CN" altLang="en-US" dirty="0"/>
              <a:t>。页头之后就是“键</a:t>
            </a:r>
            <a:r>
              <a:rPr lang="en-US" altLang="zh-CN" dirty="0"/>
              <a:t>-</a:t>
            </a:r>
            <a:r>
              <a:rPr lang="zh-CN" altLang="en-US" dirty="0"/>
              <a:t>值”数组。与上一页不同的是，我们将键集中存放在一个数组，而值集中存放在另一个数组中。将键集中存放在一个数组中有利于我们使用高效的查找算法，如二分查找等。叶子结点中“键</a:t>
            </a:r>
            <a:r>
              <a:rPr lang="en-US" altLang="zh-CN" dirty="0"/>
              <a:t>-</a:t>
            </a:r>
            <a:r>
              <a:rPr lang="zh-CN" altLang="en-US" dirty="0"/>
              <a:t>值”数组的值存放什么内容呢？一般情况下，它存放元组的物理位置，但是也可以直接存放元组。这个要依据实际情况。</a:t>
            </a:r>
            <a:r>
              <a:rPr lang="zh-CN" altLang="en-US" b="1" dirty="0"/>
              <a:t>下面我们讨论两种典型方式。</a:t>
            </a:r>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26</a:t>
            </a:fld>
            <a:endParaRPr lang="zh-CN" altLang="en-US"/>
          </a:p>
        </p:txBody>
      </p:sp>
    </p:spTree>
    <p:extLst>
      <p:ext uri="{BB962C8B-B14F-4D97-AF65-F5344CB8AC3E}">
        <p14:creationId xmlns:p14="http://schemas.microsoft.com/office/powerpoint/2010/main" val="13776134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我们就结合聚簇索引和非聚簇索引来讨论树索引中键值数组中的内容。这是一棵非聚簇索引，这里面的键值都是人名，它们之间按照字母顺序排序。根节点在</a:t>
            </a:r>
            <a:r>
              <a:rPr lang="en-US" altLang="zh-CN" dirty="0"/>
              <a:t>Page12</a:t>
            </a:r>
            <a:r>
              <a:rPr lang="zh-CN" altLang="en-US" dirty="0"/>
              <a:t>，里面有两个搜索键，</a:t>
            </a:r>
            <a:r>
              <a:rPr lang="en-US" altLang="zh-CN" dirty="0"/>
              <a:t>Allen</a:t>
            </a:r>
            <a:r>
              <a:rPr lang="zh-CN" altLang="en-US" dirty="0"/>
              <a:t>和</a:t>
            </a:r>
            <a:r>
              <a:rPr lang="en-US" altLang="zh-CN" dirty="0"/>
              <a:t>Martin</a:t>
            </a:r>
            <a:r>
              <a:rPr lang="zh-CN" altLang="en-US" dirty="0"/>
              <a:t>。比</a:t>
            </a:r>
            <a:r>
              <a:rPr lang="en-US" altLang="zh-CN" dirty="0"/>
              <a:t>Allen</a:t>
            </a:r>
            <a:r>
              <a:rPr lang="zh-CN" altLang="en-US" dirty="0"/>
              <a:t>大又比</a:t>
            </a:r>
            <a:r>
              <a:rPr lang="en-US" altLang="zh-CN" dirty="0"/>
              <a:t>Martin</a:t>
            </a:r>
            <a:r>
              <a:rPr lang="zh-CN" altLang="en-US" dirty="0"/>
              <a:t>小的搜索键的非叶子结点在</a:t>
            </a:r>
            <a:r>
              <a:rPr lang="en-US" altLang="zh-CN" dirty="0"/>
              <a:t>Page37</a:t>
            </a:r>
            <a:r>
              <a:rPr lang="zh-CN" altLang="en-US" dirty="0"/>
              <a:t>，比</a:t>
            </a:r>
            <a:r>
              <a:rPr lang="en-US" altLang="zh-CN" dirty="0"/>
              <a:t>Martin</a:t>
            </a:r>
            <a:r>
              <a:rPr lang="zh-CN" altLang="en-US" dirty="0"/>
              <a:t>大的搜索键的非叶子结点在</a:t>
            </a:r>
            <a:r>
              <a:rPr lang="en-US" altLang="zh-CN" dirty="0"/>
              <a:t>Page28</a:t>
            </a:r>
            <a:r>
              <a:rPr lang="zh-CN" altLang="en-US" dirty="0"/>
              <a:t>。比</a:t>
            </a:r>
            <a:r>
              <a:rPr lang="en-US" altLang="zh-CN" dirty="0"/>
              <a:t>Martin</a:t>
            </a:r>
            <a:r>
              <a:rPr lang="zh-CN" altLang="en-US" dirty="0"/>
              <a:t>大又比</a:t>
            </a:r>
            <a:r>
              <a:rPr lang="en-US" altLang="zh-CN" dirty="0"/>
              <a:t>Smith</a:t>
            </a:r>
            <a:r>
              <a:rPr lang="zh-CN" altLang="en-US" dirty="0"/>
              <a:t>小的搜索键在</a:t>
            </a:r>
            <a:r>
              <a:rPr lang="en-US" altLang="zh-CN" sz="1200" kern="1200" dirty="0">
                <a:solidFill>
                  <a:schemeClr val="tx1"/>
                </a:solidFill>
                <a:latin typeface="+mn-lt"/>
                <a:ea typeface="+mn-ea"/>
                <a:cs typeface="+mn-cs"/>
              </a:rPr>
              <a:t>Page61</a:t>
            </a:r>
            <a:r>
              <a:rPr lang="zh-CN" altLang="en-US" sz="1200" kern="1200" dirty="0">
                <a:solidFill>
                  <a:schemeClr val="tx1"/>
                </a:solidFill>
                <a:latin typeface="+mn-lt"/>
                <a:ea typeface="+mn-ea"/>
                <a:cs typeface="+mn-cs"/>
              </a:rPr>
              <a:t>。我们观察一下</a:t>
            </a:r>
            <a:r>
              <a:rPr lang="en-US" altLang="zh-CN" sz="1200" kern="1200" dirty="0">
                <a:solidFill>
                  <a:schemeClr val="tx1"/>
                </a:solidFill>
                <a:latin typeface="+mn-lt"/>
                <a:ea typeface="+mn-ea"/>
                <a:cs typeface="+mn-cs"/>
              </a:rPr>
              <a:t>Page61</a:t>
            </a:r>
            <a:r>
              <a:rPr lang="zh-CN" altLang="en-US" sz="1200" kern="1200" dirty="0">
                <a:solidFill>
                  <a:schemeClr val="tx1"/>
                </a:solidFill>
                <a:latin typeface="+mn-lt"/>
                <a:ea typeface="+mn-ea"/>
                <a:cs typeface="+mn-cs"/>
              </a:rPr>
              <a:t>，这是一个叶子结点。键值为</a:t>
            </a:r>
            <a:r>
              <a:rPr lang="en-US" altLang="zh-CN" sz="1200" kern="1200" dirty="0">
                <a:solidFill>
                  <a:schemeClr val="tx1"/>
                </a:solidFill>
                <a:latin typeface="+mn-lt"/>
                <a:ea typeface="+mn-ea"/>
                <a:cs typeface="+mn-cs"/>
              </a:rPr>
              <a:t>Mary</a:t>
            </a:r>
            <a:r>
              <a:rPr lang="zh-CN" altLang="en-US" sz="1200" kern="1200" dirty="0">
                <a:solidFill>
                  <a:schemeClr val="tx1"/>
                </a:solidFill>
                <a:latin typeface="+mn-lt"/>
                <a:ea typeface="+mn-ea"/>
                <a:cs typeface="+mn-cs"/>
              </a:rPr>
              <a:t>的</a:t>
            </a:r>
            <a:r>
              <a:rPr lang="en-US" altLang="zh-CN" sz="1200" kern="1200" dirty="0">
                <a:solidFill>
                  <a:schemeClr val="tx1"/>
                </a:solidFill>
                <a:latin typeface="+mn-lt"/>
                <a:ea typeface="+mn-ea"/>
                <a:cs typeface="+mn-cs"/>
              </a:rPr>
              <a:t>value</a:t>
            </a:r>
            <a:r>
              <a:rPr lang="zh-CN" altLang="en-US" sz="1200" kern="1200" dirty="0">
                <a:solidFill>
                  <a:schemeClr val="tx1"/>
                </a:solidFill>
                <a:latin typeface="+mn-lt"/>
                <a:ea typeface="+mn-ea"/>
                <a:cs typeface="+mn-cs"/>
              </a:rPr>
              <a:t>是</a:t>
            </a:r>
            <a:r>
              <a:rPr lang="en-US" altLang="zh-CN" sz="1200" kern="1200" dirty="0">
                <a:solidFill>
                  <a:schemeClr val="tx1"/>
                </a:solidFill>
                <a:latin typeface="+mn-lt"/>
                <a:ea typeface="+mn-ea"/>
                <a:cs typeface="+mn-cs"/>
              </a:rPr>
              <a:t>4:706:03</a:t>
            </a:r>
            <a:r>
              <a:rPr lang="zh-CN" altLang="en-US" sz="1200" kern="1200" dirty="0">
                <a:solidFill>
                  <a:schemeClr val="tx1"/>
                </a:solidFill>
                <a:latin typeface="+mn-lt"/>
                <a:ea typeface="+mn-ea"/>
                <a:cs typeface="+mn-cs"/>
              </a:rPr>
              <a:t>，表明包含键</a:t>
            </a:r>
            <a:r>
              <a:rPr lang="en-US" altLang="zh-CN" sz="1200" kern="1200" dirty="0">
                <a:solidFill>
                  <a:schemeClr val="tx1"/>
                </a:solidFill>
                <a:latin typeface="+mn-lt"/>
                <a:ea typeface="+mn-ea"/>
                <a:cs typeface="+mn-cs"/>
              </a:rPr>
              <a:t>Mary</a:t>
            </a:r>
            <a:r>
              <a:rPr lang="zh-CN" altLang="en-US" sz="1200" kern="1200" dirty="0">
                <a:solidFill>
                  <a:schemeClr val="tx1"/>
                </a:solidFill>
                <a:latin typeface="+mn-lt"/>
                <a:ea typeface="+mn-ea"/>
                <a:cs typeface="+mn-cs"/>
              </a:rPr>
              <a:t>的元组在第</a:t>
            </a:r>
            <a:r>
              <a:rPr lang="en-US" altLang="zh-CN" sz="1200" kern="1200" dirty="0">
                <a:solidFill>
                  <a:schemeClr val="tx1"/>
                </a:solidFill>
                <a:latin typeface="+mn-lt"/>
                <a:ea typeface="+mn-ea"/>
                <a:cs typeface="+mn-cs"/>
              </a:rPr>
              <a:t>4</a:t>
            </a:r>
            <a:r>
              <a:rPr lang="zh-CN" altLang="en-US" sz="1200" kern="1200" dirty="0">
                <a:solidFill>
                  <a:schemeClr val="tx1"/>
                </a:solidFill>
                <a:latin typeface="+mn-lt"/>
                <a:ea typeface="+mn-ea"/>
                <a:cs typeface="+mn-cs"/>
              </a:rPr>
              <a:t>个文件的第</a:t>
            </a:r>
            <a:r>
              <a:rPr lang="en-US" altLang="zh-CN" sz="1200" kern="1200" dirty="0">
                <a:solidFill>
                  <a:schemeClr val="tx1"/>
                </a:solidFill>
                <a:latin typeface="+mn-lt"/>
                <a:ea typeface="+mn-ea"/>
                <a:cs typeface="+mn-cs"/>
              </a:rPr>
              <a:t>706</a:t>
            </a:r>
            <a:r>
              <a:rPr lang="zh-CN" altLang="en-US" sz="1200" kern="1200" dirty="0">
                <a:solidFill>
                  <a:schemeClr val="tx1"/>
                </a:solidFill>
                <a:latin typeface="+mn-lt"/>
                <a:ea typeface="+mn-ea"/>
                <a:cs typeface="+mn-cs"/>
              </a:rPr>
              <a:t>页，其在页内的偏移地址是</a:t>
            </a:r>
            <a:r>
              <a:rPr lang="en-US" altLang="zh-CN" sz="1200" kern="1200" dirty="0">
                <a:solidFill>
                  <a:schemeClr val="tx1"/>
                </a:solidFill>
                <a:latin typeface="+mn-lt"/>
                <a:ea typeface="+mn-ea"/>
                <a:cs typeface="+mn-cs"/>
              </a:rPr>
              <a:t>3</a:t>
            </a:r>
            <a:r>
              <a:rPr lang="zh-CN" altLang="en-US" sz="1200" kern="1200" dirty="0">
                <a:solidFill>
                  <a:schemeClr val="tx1"/>
                </a:solidFill>
                <a:latin typeface="+mn-lt"/>
                <a:ea typeface="+mn-ea"/>
                <a:cs typeface="+mn-cs"/>
              </a:rPr>
              <a:t>。这就是我们所说的元组的物理地址，也称作</a:t>
            </a:r>
            <a:r>
              <a:rPr lang="en-US" altLang="zh-CN" sz="1200" kern="1200" dirty="0" err="1">
                <a:solidFill>
                  <a:schemeClr val="tx1"/>
                </a:solidFill>
                <a:latin typeface="+mn-lt"/>
                <a:ea typeface="+mn-ea"/>
                <a:cs typeface="+mn-cs"/>
              </a:rPr>
              <a:t>tupleID</a:t>
            </a:r>
            <a:r>
              <a:rPr lang="zh-CN" altLang="en-US" sz="1200" kern="1200" dirty="0">
                <a:solidFill>
                  <a:schemeClr val="tx1"/>
                </a:solidFill>
                <a:latin typeface="+mn-lt"/>
                <a:ea typeface="+mn-ea"/>
                <a:cs typeface="+mn-cs"/>
              </a:rPr>
              <a:t>。非聚簇索引和堆文件中元组存放的顺序没有关系，也就是说重构非聚簇索引不改变元组在堆文件中的存放。</a:t>
            </a:r>
          </a:p>
        </p:txBody>
      </p:sp>
      <p:sp>
        <p:nvSpPr>
          <p:cNvPr id="4" name="灯片编号占位符 3"/>
          <p:cNvSpPr>
            <a:spLocks noGrp="1"/>
          </p:cNvSpPr>
          <p:nvPr>
            <p:ph type="sldNum" sz="quarter" idx="5"/>
          </p:nvPr>
        </p:nvSpPr>
        <p:spPr/>
        <p:txBody>
          <a:bodyPr/>
          <a:lstStyle/>
          <a:p>
            <a:fld id="{A39D9F6A-8624-4181-8D13-5EBC09FE3A26}" type="slidenum">
              <a:rPr lang="zh-CN" altLang="en-US" smtClean="0"/>
              <a:t>27</a:t>
            </a:fld>
            <a:endParaRPr lang="zh-CN" altLang="en-US"/>
          </a:p>
        </p:txBody>
      </p:sp>
    </p:spTree>
    <p:extLst>
      <p:ext uri="{BB962C8B-B14F-4D97-AF65-F5344CB8AC3E}">
        <p14:creationId xmlns:p14="http://schemas.microsoft.com/office/powerpoint/2010/main" val="17438203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我们再来看看什么是聚簇索引。</a:t>
            </a:r>
            <a:r>
              <a:rPr lang="zh-CN" altLang="en-US" dirty="0"/>
              <a:t>这是一棵聚簇索引，和上一页一样，这里面的键值也是人名。根节点在</a:t>
            </a:r>
            <a:r>
              <a:rPr lang="en-US" altLang="zh-CN" dirty="0"/>
              <a:t>Page140</a:t>
            </a:r>
            <a:r>
              <a:rPr lang="zh-CN" altLang="en-US" dirty="0"/>
              <a:t>，里面有两个搜索键，</a:t>
            </a:r>
            <a:r>
              <a:rPr lang="en-US" altLang="zh-CN" dirty="0"/>
              <a:t>Allen</a:t>
            </a:r>
            <a:r>
              <a:rPr lang="zh-CN" altLang="en-US" dirty="0"/>
              <a:t>和</a:t>
            </a:r>
            <a:r>
              <a:rPr lang="en-US" altLang="zh-CN" dirty="0"/>
              <a:t>Martin</a:t>
            </a:r>
            <a:r>
              <a:rPr lang="zh-CN" altLang="en-US" dirty="0"/>
              <a:t>。</a:t>
            </a:r>
            <a:r>
              <a:rPr lang="en-US" altLang="zh-CN" dirty="0"/>
              <a:t>Page145</a:t>
            </a:r>
            <a:r>
              <a:rPr lang="zh-CN" altLang="en-US" dirty="0"/>
              <a:t>是一个非叶子结点，里面包含了比</a:t>
            </a:r>
            <a:r>
              <a:rPr lang="en-US" altLang="zh-CN" dirty="0"/>
              <a:t>Martin</a:t>
            </a:r>
            <a:r>
              <a:rPr lang="zh-CN" altLang="en-US" dirty="0"/>
              <a:t>大的搜索键。比</a:t>
            </a:r>
            <a:r>
              <a:rPr lang="en-US" altLang="zh-CN" dirty="0"/>
              <a:t>Martin</a:t>
            </a:r>
            <a:r>
              <a:rPr lang="zh-CN" altLang="en-US" dirty="0"/>
              <a:t>大又比</a:t>
            </a:r>
            <a:r>
              <a:rPr lang="en-US" altLang="zh-CN" dirty="0"/>
              <a:t>Smith</a:t>
            </a:r>
            <a:r>
              <a:rPr lang="zh-CN" altLang="en-US" dirty="0"/>
              <a:t>小的搜索键在</a:t>
            </a:r>
            <a:r>
              <a:rPr lang="en-US" altLang="zh-CN" sz="1200" kern="1200" dirty="0">
                <a:solidFill>
                  <a:schemeClr val="tx1"/>
                </a:solidFill>
                <a:latin typeface="+mn-lt"/>
                <a:ea typeface="+mn-ea"/>
                <a:cs typeface="+mn-cs"/>
              </a:rPr>
              <a:t>Page120</a:t>
            </a:r>
            <a:r>
              <a:rPr lang="zh-CN" altLang="en-US" sz="1200" kern="1200" dirty="0">
                <a:solidFill>
                  <a:schemeClr val="tx1"/>
                </a:solidFill>
                <a:latin typeface="+mn-lt"/>
                <a:ea typeface="+mn-ea"/>
                <a:cs typeface="+mn-cs"/>
              </a:rPr>
              <a:t>。我们观察一下</a:t>
            </a:r>
            <a:r>
              <a:rPr lang="en-US" altLang="zh-CN" sz="1200" kern="1200" dirty="0">
                <a:solidFill>
                  <a:schemeClr val="tx1"/>
                </a:solidFill>
                <a:latin typeface="+mn-lt"/>
                <a:ea typeface="+mn-ea"/>
                <a:cs typeface="+mn-cs"/>
              </a:rPr>
              <a:t>Page120</a:t>
            </a:r>
            <a:r>
              <a:rPr lang="zh-CN" altLang="en-US" sz="1200" kern="1200" dirty="0">
                <a:solidFill>
                  <a:schemeClr val="tx1"/>
                </a:solidFill>
                <a:latin typeface="+mn-lt"/>
                <a:ea typeface="+mn-ea"/>
                <a:cs typeface="+mn-cs"/>
              </a:rPr>
              <a:t>，这是一个叶子结点。在这里值不再是元组地址，而是元组本身。聚簇索引和非聚簇索引不同，它要求元组存放的顺序和键的顺序一致，当叶子结点中的值就是键所对应的元组本身，这种结构自然而然的满足了聚簇索引的要求。当然聚簇索引的叶子结点的值也可以存放元组在堆文件中的地址，但是一旦数据文件发生较大变化时，聚簇索引就需要重构。在聚簇索引中，因为元组是按照键值顺序依次存放的，所以它的查询效率要比非聚簇索引高得多。</a:t>
            </a:r>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28</a:t>
            </a:fld>
            <a:endParaRPr lang="zh-CN" altLang="en-US"/>
          </a:p>
        </p:txBody>
      </p:sp>
    </p:spTree>
    <p:extLst>
      <p:ext uri="{BB962C8B-B14F-4D97-AF65-F5344CB8AC3E}">
        <p14:creationId xmlns:p14="http://schemas.microsoft.com/office/powerpoint/2010/main" val="3966818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以上，我们从表索引开始引入</a:t>
            </a:r>
            <a:r>
              <a:rPr lang="en-US" altLang="zh-CN" dirty="0"/>
              <a:t>B+</a:t>
            </a:r>
            <a:r>
              <a:rPr lang="zh-CN" altLang="en-US" dirty="0"/>
              <a:t>树索引设计的思想，进而详细介绍了</a:t>
            </a:r>
            <a:r>
              <a:rPr lang="en-US" altLang="zh-CN" dirty="0"/>
              <a:t>B+</a:t>
            </a:r>
            <a:r>
              <a:rPr lang="zh-CN" altLang="en-US" dirty="0"/>
              <a:t>树的根节点，内部结点和叶子结点的内部数据结构。同时还介绍了</a:t>
            </a:r>
            <a:r>
              <a:rPr lang="en-US" altLang="zh-CN" dirty="0"/>
              <a:t>B+</a:t>
            </a:r>
            <a:r>
              <a:rPr lang="zh-CN" altLang="en-US" dirty="0"/>
              <a:t>树在聚簇索引和非聚簇索引上的应用</a:t>
            </a:r>
            <a:r>
              <a:rPr lang="zh-CN" altLang="en-US" sz="2400" dirty="0"/>
              <a:t>。</a:t>
            </a:r>
            <a:r>
              <a:rPr lang="zh-CN" altLang="en-US" sz="2400" b="0" dirty="0"/>
              <a:t>目前，对于诸多技术逐渐成熟的国产</a:t>
            </a:r>
            <a:r>
              <a:rPr lang="en-US" altLang="zh-CN" sz="2400" b="0" dirty="0"/>
              <a:t>DBMS</a:t>
            </a:r>
            <a:r>
              <a:rPr lang="zh-CN" altLang="en-US" sz="2400" b="0" dirty="0"/>
              <a:t>，</a:t>
            </a:r>
            <a:r>
              <a:rPr lang="en-US" altLang="zh-CN" sz="2400" b="0" dirty="0"/>
              <a:t>B+</a:t>
            </a:r>
            <a:r>
              <a:rPr lang="zh-CN" altLang="en-US" sz="2400" b="0" dirty="0"/>
              <a:t>树已是关键技术之一，对于提升系统的性能有着重要意义。</a:t>
            </a:r>
            <a:r>
              <a:rPr lang="zh-CN" altLang="en-US" sz="2400" dirty="0"/>
              <a:t>本节</a:t>
            </a:r>
            <a:r>
              <a:rPr lang="en-US" altLang="zh-CN" sz="2400" dirty="0"/>
              <a:t>B+</a:t>
            </a:r>
            <a:r>
              <a:rPr lang="zh-CN" altLang="en-US" sz="2400" dirty="0"/>
              <a:t>树的相关实验内容，同学们可以在头歌平台进行实际操作体验。</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29</a:t>
            </a:fld>
            <a:endParaRPr lang="zh-CN" altLang="en-US"/>
          </a:p>
        </p:txBody>
      </p:sp>
    </p:spTree>
    <p:extLst>
      <p:ext uri="{BB962C8B-B14F-4D97-AF65-F5344CB8AC3E}">
        <p14:creationId xmlns:p14="http://schemas.microsoft.com/office/powerpoint/2010/main" val="1325223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据前面慕课的内容，我们在这里简述一下查询和关系数据库引擎之间的关系。查询通过查询编译器完成语法分析和查询优化。查询编译器输出的结果是查询计划，这个计划将被送到执行引擎。执行引擎向资源管理器发出一系列的数据请求，这些数据请求包括索引请求或元组请求等。无论是数据还是索引都是以页的形式存放在磁盘中的，因此数据请求转换为页命令，为了加快磁盘的读取，在磁盘管理器之上我们通常会加一个缓冲池，缓冲池管理器负责对缓冲池的读写。其中缓冲池管理器收到页命令之后，缓冲池管理器根据策略适时的向存储器管理器发出读写页的命令。返回的数据通常存放在缓冲池中，供执行引擎直接读取。</a:t>
            </a:r>
          </a:p>
        </p:txBody>
      </p:sp>
      <p:sp>
        <p:nvSpPr>
          <p:cNvPr id="4" name="灯片编号占位符 3"/>
          <p:cNvSpPr>
            <a:spLocks noGrp="1"/>
          </p:cNvSpPr>
          <p:nvPr>
            <p:ph type="sldNum" sz="quarter" idx="5"/>
          </p:nvPr>
        </p:nvSpPr>
        <p:spPr/>
        <p:txBody>
          <a:bodyPr/>
          <a:lstStyle/>
          <a:p>
            <a:fld id="{9D183639-5382-4069-92C4-98A91733FB03}" type="slidenum">
              <a:rPr lang="zh-CN" altLang="en-US" smtClean="0"/>
              <a:t>3</a:t>
            </a:fld>
            <a:endParaRPr lang="zh-CN" altLang="en-US"/>
          </a:p>
        </p:txBody>
      </p:sp>
    </p:spTree>
    <p:extLst>
      <p:ext uri="{BB962C8B-B14F-4D97-AF65-F5344CB8AC3E}">
        <p14:creationId xmlns:p14="http://schemas.microsoft.com/office/powerpoint/2010/main" val="3303581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同学们好，这一节，我们学习缓冲池的知识。</a:t>
            </a:r>
            <a:r>
              <a:rPr lang="zh-CN" altLang="en-US" b="0" dirty="0"/>
              <a:t>缓存池管理器是我们自主研发高性能</a:t>
            </a:r>
            <a:r>
              <a:rPr lang="en-US" altLang="zh-CN" b="0" dirty="0"/>
              <a:t>DBMS</a:t>
            </a:r>
            <a:r>
              <a:rPr lang="zh-CN" altLang="en-US" b="0" dirty="0"/>
              <a:t>的关键技术之一。</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1172261" rtl="0" eaLnBrk="1" fontAlgn="auto" latinLnBrk="0" hangingPunct="1">
              <a:lnSpc>
                <a:spcPct val="100000"/>
              </a:lnSpc>
              <a:spcBef>
                <a:spcPts val="0"/>
              </a:spcBef>
              <a:spcAft>
                <a:spcPts val="0"/>
              </a:spcAft>
              <a:buClrTx/>
              <a:buSzTx/>
              <a:buFontTx/>
              <a:buNone/>
              <a:tabLst/>
              <a:defRPr/>
            </a:pPr>
            <a:fld id="{9D183639-5382-4069-92C4-98A91733FB0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172261"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0814294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本节的主要内容包括：</a:t>
            </a:r>
            <a:r>
              <a:rPr lang="en-US" altLang="zh-CN" sz="1200" dirty="0">
                <a:latin typeface="+mn-ea"/>
              </a:rPr>
              <a:t> </a:t>
            </a:r>
            <a:r>
              <a:rPr lang="zh-CN" altLang="en-US" sz="1200" dirty="0">
                <a:latin typeface="+mn-ea"/>
              </a:rPr>
              <a:t>缓冲池的工作原理和作用，缓冲池的结构和缓冲池的页面替换算法。</a:t>
            </a:r>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31</a:t>
            </a:fld>
            <a:endParaRPr lang="zh-CN" altLang="en-US"/>
          </a:p>
        </p:txBody>
      </p:sp>
    </p:spTree>
    <p:extLst>
      <p:ext uri="{BB962C8B-B14F-4D97-AF65-F5344CB8AC3E}">
        <p14:creationId xmlns:p14="http://schemas.microsoft.com/office/powerpoint/2010/main" val="39782364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数据库文件存储在磁盘上，这些文件被分成了很多页，有数据页，还有目录页。</a:t>
            </a:r>
            <a:r>
              <a:rPr lang="en-US" altLang="zh-CN" dirty="0"/>
              <a:t>DBMS</a:t>
            </a:r>
            <a:r>
              <a:rPr lang="zh-CN" altLang="en-US" dirty="0"/>
              <a:t>存取数据时，需要将数据页从磁盘读入内存，修改后，再写回磁盘。 这一节我们讨论</a:t>
            </a:r>
            <a:r>
              <a:rPr lang="en-US" altLang="zh-CN" dirty="0"/>
              <a:t>DBMS</a:t>
            </a:r>
            <a:r>
              <a:rPr lang="zh-CN" altLang="en-US" dirty="0"/>
              <a:t>如何管理内存，并在磁盘和内存之间来回移动数据。</a:t>
            </a: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477516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这片特殊的内存区域就是缓冲池－</a:t>
            </a:r>
            <a:r>
              <a:rPr lang="en-US" altLang="zh-CN" dirty="0"/>
              <a:t>Buffer Pool</a:t>
            </a:r>
            <a:r>
              <a:rPr lang="zh-CN" altLang="en-US" dirty="0"/>
              <a:t>．有的</a:t>
            </a:r>
            <a:r>
              <a:rPr lang="en-US" altLang="zh-CN" dirty="0"/>
              <a:t>DBMS</a:t>
            </a:r>
            <a:r>
              <a:rPr lang="zh-CN" altLang="en-US" dirty="0"/>
              <a:t>，比如</a:t>
            </a:r>
            <a:r>
              <a:rPr lang="en-US" altLang="zh-CN" dirty="0"/>
              <a:t>Oracle</a:t>
            </a:r>
            <a:r>
              <a:rPr lang="zh-CN" altLang="en-US" dirty="0"/>
              <a:t>称之为</a:t>
            </a:r>
            <a:r>
              <a:rPr lang="en-US" altLang="zh-CN" dirty="0"/>
              <a:t>Buffer Cache</a:t>
            </a:r>
            <a:r>
              <a:rPr lang="zh-CN" altLang="en-US" dirty="0"/>
              <a:t>。</a:t>
            </a:r>
            <a:r>
              <a:rPr lang="en-US" altLang="zh-CN" dirty="0"/>
              <a:t>DBMS</a:t>
            </a:r>
            <a:r>
              <a:rPr lang="zh-CN" altLang="en-US" dirty="0"/>
              <a:t>中负责管理缓冲池的子程序称为缓冲池管理器（</a:t>
            </a:r>
            <a:r>
              <a:rPr lang="en-US" altLang="zh-CN" dirty="0"/>
              <a:t>Buffer Pool Manager</a:t>
            </a:r>
            <a:r>
              <a:rPr lang="zh-CN" altLang="en-US" dirty="0"/>
              <a:t>）。它为上层的执行引擎服务，并在必要时调用底层的磁盘管理器读写页面。</a:t>
            </a:r>
            <a:endParaRPr lang="en-US" altLang="zh-CN" dirty="0"/>
          </a:p>
          <a:p>
            <a:endParaRPr kumimoji="1" lang="en-US" altLang="zh-CN" sz="1200" kern="1200" dirty="0">
              <a:solidFill>
                <a:schemeClr val="tx1"/>
              </a:solidFill>
              <a:effectLst/>
              <a:latin typeface="Times New Roman" pitchFamily="18" charset="0"/>
              <a:ea typeface="宋体" pitchFamily="2" charset="-122"/>
              <a:cs typeface="+mn-cs"/>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18186270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kern="1200" dirty="0">
                <a:solidFill>
                  <a:schemeClr val="tx1"/>
                </a:solidFill>
                <a:effectLst/>
                <a:latin typeface="Times New Roman" pitchFamily="18" charset="0"/>
                <a:ea typeface="宋体" pitchFamily="2" charset="-122"/>
                <a:cs typeface="+mn-cs"/>
              </a:rPr>
              <a:t>当上层的执行引擎需要读取磁盘上的页面，比如</a:t>
            </a:r>
            <a:r>
              <a:rPr kumimoji="1" lang="en-US" altLang="zh-CN" sz="1200" kern="1200" dirty="0">
                <a:solidFill>
                  <a:schemeClr val="tx1"/>
                </a:solidFill>
                <a:effectLst/>
                <a:latin typeface="Times New Roman" pitchFamily="18" charset="0"/>
                <a:ea typeface="宋体" pitchFamily="2" charset="-122"/>
                <a:cs typeface="+mn-cs"/>
              </a:rPr>
              <a:t>page2</a:t>
            </a:r>
            <a:r>
              <a:rPr kumimoji="1" lang="zh-CN" altLang="en-US" sz="1200" kern="1200" dirty="0">
                <a:solidFill>
                  <a:schemeClr val="tx1"/>
                </a:solidFill>
                <a:effectLst/>
                <a:latin typeface="Times New Roman" pitchFamily="18" charset="0"/>
                <a:ea typeface="宋体" pitchFamily="2" charset="-122"/>
                <a:cs typeface="+mn-cs"/>
              </a:rPr>
              <a:t>时，它向缓冲池管理器发出请求。如果这个页已经在缓冲池中，缓冲池管理器便将该页在内存中的地址传给请求者。被请求的页面恰好在缓冲池中，这就叫命中。一个缓冲池管理器设计得好不好，就看命中率高不高。</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6567522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126CD-6C69-BAED-278C-1137C5EB707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4A75034-87D1-0029-B73D-F9563766D4D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7BA5250-2501-7B44-F30A-B565256018A8}"/>
              </a:ext>
            </a:extLst>
          </p:cNvPr>
          <p:cNvSpPr>
            <a:spLocks noGrp="1"/>
          </p:cNvSpPr>
          <p:nvPr>
            <p:ph type="body" idx="1"/>
          </p:nvPr>
        </p:nvSpPr>
        <p:spPr/>
        <p:txBody>
          <a:bodyPr/>
          <a:lstStyle/>
          <a:p>
            <a:r>
              <a:rPr kumimoji="1" lang="zh-CN" altLang="en-US" sz="1200" kern="1200" dirty="0">
                <a:solidFill>
                  <a:schemeClr val="tx1"/>
                </a:solidFill>
                <a:effectLst/>
                <a:latin typeface="Times New Roman" pitchFamily="18" charset="0"/>
                <a:ea typeface="宋体" pitchFamily="2" charset="-122"/>
                <a:cs typeface="+mn-cs"/>
              </a:rPr>
              <a:t>如果</a:t>
            </a:r>
            <a:r>
              <a:rPr kumimoji="1" lang="en-US" altLang="zh-CN" sz="1200" kern="1200" dirty="0">
                <a:solidFill>
                  <a:schemeClr val="tx1"/>
                </a:solidFill>
                <a:effectLst/>
                <a:latin typeface="Times New Roman" pitchFamily="18" charset="0"/>
                <a:ea typeface="宋体" pitchFamily="2" charset="-122"/>
                <a:cs typeface="+mn-cs"/>
              </a:rPr>
              <a:t>page2</a:t>
            </a:r>
            <a:r>
              <a:rPr kumimoji="1" lang="zh-CN" altLang="en-US" sz="1200" kern="1200" dirty="0">
                <a:solidFill>
                  <a:schemeClr val="tx1"/>
                </a:solidFill>
                <a:effectLst/>
                <a:latin typeface="Times New Roman" pitchFamily="18" charset="0"/>
                <a:ea typeface="宋体" pitchFamily="2" charset="-122"/>
                <a:cs typeface="+mn-cs"/>
              </a:rPr>
              <a:t>不在缓冲池中，则为该页分配空间，并从磁盘读入请求的页面到缓冲池，然后将该页在内存中的地址传给请求者。不知道 同学们注意到没有，在</a:t>
            </a:r>
            <a:r>
              <a:rPr kumimoji="1" lang="en-US" altLang="zh-CN" sz="1200" kern="1200" dirty="0">
                <a:solidFill>
                  <a:schemeClr val="tx1"/>
                </a:solidFill>
                <a:effectLst/>
                <a:latin typeface="Times New Roman" pitchFamily="18" charset="0"/>
                <a:ea typeface="宋体" pitchFamily="2" charset="-122"/>
                <a:cs typeface="+mn-cs"/>
              </a:rPr>
              <a:t>page2</a:t>
            </a:r>
            <a:r>
              <a:rPr kumimoji="1" lang="zh-CN" altLang="en-US" sz="1200" kern="1200" dirty="0">
                <a:solidFill>
                  <a:schemeClr val="tx1"/>
                </a:solidFill>
                <a:effectLst/>
                <a:latin typeface="Times New Roman" pitchFamily="18" charset="0"/>
                <a:ea typeface="宋体" pitchFamily="2" charset="-122"/>
                <a:cs typeface="+mn-cs"/>
              </a:rPr>
              <a:t>加载到缓冲池前，我们还加载了什么？我们加载了文件目录，如果文件目录不在内存，必须首先加载它，通常</a:t>
            </a:r>
            <a:r>
              <a:rPr kumimoji="1" lang="en-US" altLang="zh-CN" sz="1200" kern="1200" dirty="0">
                <a:solidFill>
                  <a:schemeClr val="tx1"/>
                </a:solidFill>
                <a:effectLst/>
                <a:latin typeface="Times New Roman" pitchFamily="18" charset="0"/>
                <a:ea typeface="宋体" pitchFamily="2" charset="-122"/>
                <a:cs typeface="+mn-cs"/>
              </a:rPr>
              <a:t>DBMS</a:t>
            </a:r>
            <a:r>
              <a:rPr kumimoji="1" lang="zh-CN" altLang="en-US" sz="1200" kern="1200" dirty="0">
                <a:solidFill>
                  <a:schemeClr val="tx1"/>
                </a:solidFill>
                <a:effectLst/>
                <a:latin typeface="Times New Roman" pitchFamily="18" charset="0"/>
                <a:ea typeface="宋体" pitchFamily="2" charset="-122"/>
                <a:cs typeface="+mn-cs"/>
              </a:rPr>
              <a:t>在开机预热后，目录页、元数据、</a:t>
            </a:r>
            <a:r>
              <a:rPr kumimoji="1" lang="en-US" altLang="zh-CN" sz="1200" kern="1200" dirty="0">
                <a:solidFill>
                  <a:schemeClr val="tx1"/>
                </a:solidFill>
                <a:effectLst/>
                <a:latin typeface="Times New Roman" pitchFamily="18" charset="0"/>
                <a:ea typeface="宋体" pitchFamily="2" charset="-122"/>
                <a:cs typeface="+mn-cs"/>
              </a:rPr>
              <a:t>B</a:t>
            </a:r>
            <a:r>
              <a:rPr kumimoji="1" lang="zh-CN" altLang="en-US" sz="1200" kern="1200" dirty="0">
                <a:solidFill>
                  <a:schemeClr val="tx1"/>
                </a:solidFill>
                <a:effectLst/>
                <a:latin typeface="Times New Roman" pitchFamily="18" charset="0"/>
                <a:ea typeface="宋体" pitchFamily="2" charset="-122"/>
                <a:cs typeface="+mn-cs"/>
              </a:rPr>
              <a:t>＋树索引的根页面等常用数据会加载到内存，且不会轻易被移出缓冲池。</a:t>
            </a:r>
            <a:endParaRPr lang="zh-CN" altLang="en-US" dirty="0"/>
          </a:p>
        </p:txBody>
      </p:sp>
      <p:sp>
        <p:nvSpPr>
          <p:cNvPr id="4" name="灯片编号占位符 3">
            <a:extLst>
              <a:ext uri="{FF2B5EF4-FFF2-40B4-BE49-F238E27FC236}">
                <a16:creationId xmlns:a16="http://schemas.microsoft.com/office/drawing/2014/main" id="{689C8A53-5D3E-3BC4-C140-DD65D8527C5C}"/>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40719466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5EC83-B7FB-EB48-9E67-DB6DE169440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1230FA8-83B2-2CBB-3E00-E332E3260F5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7443A30-BE2C-054E-7321-656D345B610E}"/>
              </a:ext>
            </a:extLst>
          </p:cNvPr>
          <p:cNvSpPr>
            <a:spLocks noGrp="1"/>
          </p:cNvSpPr>
          <p:nvPr>
            <p:ph type="body" idx="1"/>
          </p:nvPr>
        </p:nvSpPr>
        <p:spPr/>
        <p:txBody>
          <a:bodyPr/>
          <a:lstStyle/>
          <a:p>
            <a:r>
              <a:rPr kumimoji="1" lang="zh-CN" altLang="en-US" sz="1200" kern="1200" dirty="0">
                <a:solidFill>
                  <a:schemeClr val="tx1"/>
                </a:solidFill>
                <a:effectLst/>
                <a:latin typeface="Times New Roman" pitchFamily="18" charset="0"/>
                <a:ea typeface="宋体" pitchFamily="2" charset="-122"/>
                <a:cs typeface="+mn-cs"/>
              </a:rPr>
              <a:t>如果缓冲池没有空闲空间，缓冲池管理器将根据页面置换算法，淘汰一个页面，为这个新页面腾出空间。</a:t>
            </a:r>
            <a:endParaRPr lang="zh-CN" altLang="en-US" dirty="0"/>
          </a:p>
        </p:txBody>
      </p:sp>
      <p:sp>
        <p:nvSpPr>
          <p:cNvPr id="4" name="灯片编号占位符 3">
            <a:extLst>
              <a:ext uri="{FF2B5EF4-FFF2-40B4-BE49-F238E27FC236}">
                <a16:creationId xmlns:a16="http://schemas.microsoft.com/office/drawing/2014/main" id="{2541DF03-69C6-ECD4-8AD3-377DACE642E6}"/>
              </a:ext>
            </a:extLst>
          </p:cNvPr>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444074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200" dirty="0">
                <a:effectLst/>
                <a:latin typeface="Calibri" panose="020F0502020204030204" pitchFamily="34" charset="0"/>
                <a:ea typeface="宋体" panose="02010600030101010101" pitchFamily="2" charset="-122"/>
                <a:cs typeface="mn-cs"/>
              </a:rPr>
              <a:t>为什么要使用缓冲池呢？因为磁盘和内存的访问速度天差地别，把经常使用的数据加载到缓冲池中，提高缓冲池页面的命中率</a:t>
            </a:r>
            <a:r>
              <a:rPr lang="zh-CN" altLang="en-US" sz="1800" kern="1200" dirty="0">
                <a:effectLst/>
                <a:latin typeface="Calibri" panose="020F0502020204030204" pitchFamily="34" charset="0"/>
                <a:ea typeface="宋体" panose="02010600030101010101" pitchFamily="2" charset="-122"/>
                <a:cs typeface="mn-cs"/>
              </a:rPr>
              <a:t>，</a:t>
            </a:r>
            <a:r>
              <a:rPr lang="zh-CN" altLang="zh-CN" sz="1800" kern="1200" dirty="0">
                <a:effectLst/>
                <a:latin typeface="Calibri" panose="020F0502020204030204" pitchFamily="34" charset="0"/>
                <a:ea typeface="宋体" panose="02010600030101010101" pitchFamily="2" charset="-122"/>
                <a:cs typeface="mn-cs"/>
              </a:rPr>
              <a:t>避免每次访问都进行磁盘</a:t>
            </a:r>
            <a:r>
              <a:rPr lang="en-US" altLang="zh-CN" sz="1800" kern="1200" dirty="0">
                <a:effectLst/>
                <a:latin typeface="Calibri" panose="020F0502020204030204" pitchFamily="34" charset="0"/>
                <a:ea typeface="宋体" panose="02010600030101010101" pitchFamily="2" charset="-122"/>
                <a:cs typeface="mn-cs"/>
              </a:rPr>
              <a:t>IO</a:t>
            </a:r>
            <a:r>
              <a:rPr lang="zh-CN" altLang="zh-CN" sz="1800" kern="1200" dirty="0">
                <a:effectLst/>
                <a:latin typeface="Calibri" panose="020F0502020204030204" pitchFamily="34" charset="0"/>
                <a:ea typeface="宋体" panose="02010600030101010101" pitchFamily="2" charset="-122"/>
                <a:cs typeface="mn-cs"/>
              </a:rPr>
              <a:t>，可以提升数据库整体的访问性能。例如在读数据时，可以利用“局部性原理”，也就是如果某个数据被访问，它的近邻数据大概率也会被访问。因此预先把这些数据加载到缓冲池中，就可以减少磁盘</a:t>
            </a:r>
            <a:r>
              <a:rPr lang="en-US" altLang="zh-CN" sz="1800" kern="1200" dirty="0">
                <a:effectLst/>
                <a:latin typeface="Calibri" panose="020F0502020204030204" pitchFamily="34" charset="0"/>
                <a:ea typeface="宋体" panose="02010600030101010101" pitchFamily="2" charset="-122"/>
                <a:cs typeface="mn-cs"/>
              </a:rPr>
              <a:t>IO</a:t>
            </a:r>
            <a:r>
              <a:rPr lang="zh-CN" altLang="zh-CN" sz="1800" kern="1200" dirty="0">
                <a:effectLst/>
                <a:latin typeface="Calibri" panose="020F0502020204030204" pitchFamily="34" charset="0"/>
                <a:ea typeface="宋体" panose="02010600030101010101" pitchFamily="2" charset="-122"/>
                <a:cs typeface="mn-cs"/>
              </a:rPr>
              <a:t>。发生写操作时，对于已经修改的页面也不要立即写回磁盘，因为这个页面中刚刚修改的元组的下一个元组很有可能马上也会被修改。不妨在稍后某个时间点，比如检查点，再写回磁盘，这等于把多次修改攒到一起写磁盘，减少了读写磁盘的次数。可以用一句话概括缓冲池的作用：减少磁盘</a:t>
            </a:r>
            <a:r>
              <a:rPr lang="en-US" altLang="zh-CN" sz="1800" kern="1200" dirty="0">
                <a:effectLst/>
                <a:latin typeface="Calibri" panose="020F0502020204030204" pitchFamily="34" charset="0"/>
                <a:ea typeface="宋体" panose="02010600030101010101" pitchFamily="2" charset="-122"/>
                <a:cs typeface="mn-cs"/>
              </a:rPr>
              <a:t>IO</a:t>
            </a:r>
            <a:r>
              <a:rPr lang="zh-CN" altLang="zh-CN" sz="1800" kern="1200" dirty="0">
                <a:effectLst/>
                <a:latin typeface="Calibri" panose="020F0502020204030204" pitchFamily="34" charset="0"/>
                <a:ea typeface="宋体" panose="02010600030101010101" pitchFamily="2" charset="-122"/>
                <a:cs typeface="mn-cs"/>
              </a:rPr>
              <a:t>，提高数据库的性能和响应速度。</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9D183639-5382-4069-92C4-98A91733FB03}" type="slidenum">
              <a:rPr lang="zh-CN" altLang="en-US" smtClean="0"/>
              <a:t>37</a:t>
            </a:fld>
            <a:endParaRPr lang="zh-CN" altLang="en-US"/>
          </a:p>
        </p:txBody>
      </p:sp>
    </p:spTree>
    <p:extLst>
      <p:ext uri="{BB962C8B-B14F-4D97-AF65-F5344CB8AC3E}">
        <p14:creationId xmlns:p14="http://schemas.microsoft.com/office/powerpoint/2010/main" val="3819008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200" dirty="0">
                <a:effectLst/>
                <a:latin typeface="Calibri" panose="020F0502020204030204" pitchFamily="34" charset="0"/>
                <a:ea typeface="宋体" panose="02010600030101010101" pitchFamily="2" charset="-122"/>
                <a:cs typeface="mn-cs"/>
              </a:rPr>
              <a:t>缓冲池是</a:t>
            </a:r>
            <a:r>
              <a:rPr lang="en-US" altLang="zh-CN" sz="1800" kern="1200" dirty="0">
                <a:effectLst/>
                <a:latin typeface="Calibri" panose="020F0502020204030204" pitchFamily="34" charset="0"/>
                <a:ea typeface="宋体" panose="02010600030101010101" pitchFamily="2" charset="-122"/>
                <a:cs typeface="mn-cs"/>
              </a:rPr>
              <a:t>DBMS</a:t>
            </a:r>
            <a:r>
              <a:rPr lang="zh-CN" altLang="zh-CN" sz="1800" kern="1200" dirty="0">
                <a:effectLst/>
                <a:latin typeface="Calibri" panose="020F0502020204030204" pitchFamily="34" charset="0"/>
                <a:ea typeface="宋体" panose="02010600030101010101" pitchFamily="2" charset="-122"/>
                <a:cs typeface="mn-cs"/>
              </a:rPr>
              <a:t>管理的一大片内存区域，用于缓存从磁盘获取的页面。缓存页面的内存空间被组织为一个数组，其中每个数组项被称为一个帧，帧的大小和页面大小保持一致，这样，从磁盘中读取的页面正好放满一帧。如图，页面</a:t>
            </a:r>
            <a:r>
              <a:rPr lang="en-US" altLang="zh-CN" sz="1800" kern="1200" dirty="0">
                <a:effectLst/>
                <a:latin typeface="Calibri" panose="020F0502020204030204" pitchFamily="34" charset="0"/>
                <a:ea typeface="宋体" panose="02010600030101010101" pitchFamily="2" charset="-122"/>
                <a:cs typeface="mn-cs"/>
              </a:rPr>
              <a:t>1</a:t>
            </a:r>
            <a:r>
              <a:rPr lang="zh-CN" altLang="zh-CN" sz="1800" kern="1200" dirty="0">
                <a:effectLst/>
                <a:latin typeface="Calibri" panose="020F0502020204030204" pitchFamily="34" charset="0"/>
                <a:ea typeface="宋体" panose="02010600030101010101" pitchFamily="2" charset="-122"/>
                <a:cs typeface="mn-cs"/>
              </a:rPr>
              <a:t>被加载到缓冲池的第</a:t>
            </a:r>
            <a:r>
              <a:rPr lang="en-US" altLang="zh-CN" sz="1800" kern="1200" dirty="0">
                <a:effectLst/>
                <a:latin typeface="Calibri" panose="020F0502020204030204" pitchFamily="34" charset="0"/>
                <a:ea typeface="宋体" panose="02010600030101010101" pitchFamily="2" charset="-122"/>
                <a:cs typeface="mn-cs"/>
              </a:rPr>
              <a:t>1</a:t>
            </a:r>
            <a:r>
              <a:rPr lang="zh-CN" altLang="zh-CN" sz="1800" kern="1200" dirty="0">
                <a:effectLst/>
                <a:latin typeface="Calibri" panose="020F0502020204030204" pitchFamily="34" charset="0"/>
                <a:ea typeface="宋体" panose="02010600030101010101" pitchFamily="2" charset="-122"/>
                <a:cs typeface="mn-cs"/>
              </a:rPr>
              <a:t>帧，页面</a:t>
            </a:r>
            <a:r>
              <a:rPr lang="en-US" altLang="zh-CN" sz="1800" kern="1200" dirty="0">
                <a:effectLst/>
                <a:latin typeface="Calibri" panose="020F0502020204030204" pitchFamily="34" charset="0"/>
                <a:ea typeface="宋体" panose="02010600030101010101" pitchFamily="2" charset="-122"/>
                <a:cs typeface="mn-cs"/>
              </a:rPr>
              <a:t>3</a:t>
            </a:r>
            <a:r>
              <a:rPr lang="zh-CN" altLang="zh-CN" sz="1800" kern="1200" dirty="0">
                <a:effectLst/>
                <a:latin typeface="Calibri" panose="020F0502020204030204" pitchFamily="34" charset="0"/>
                <a:ea typeface="宋体" panose="02010600030101010101" pitchFamily="2" charset="-122"/>
                <a:cs typeface="mn-cs"/>
              </a:rPr>
              <a:t>被加载到缓冲池的第</a:t>
            </a:r>
            <a:r>
              <a:rPr lang="en-US" altLang="zh-CN" sz="1800" kern="1200" dirty="0">
                <a:effectLst/>
                <a:latin typeface="Calibri" panose="020F0502020204030204" pitchFamily="34" charset="0"/>
                <a:ea typeface="宋体" panose="02010600030101010101" pitchFamily="2" charset="-122"/>
                <a:cs typeface="mn-cs"/>
              </a:rPr>
              <a:t>2</a:t>
            </a:r>
            <a:r>
              <a:rPr lang="zh-CN" altLang="zh-CN" sz="1800" kern="1200" dirty="0">
                <a:effectLst/>
                <a:latin typeface="Calibri" panose="020F0502020204030204" pitchFamily="34" charset="0"/>
                <a:ea typeface="宋体" panose="02010600030101010101" pitchFamily="2" charset="-122"/>
                <a:cs typeface="mn-cs"/>
              </a:rPr>
              <a:t>帧。为保存缓冲池中帧和页面的映射关系，还需要设立新的数据结构</a:t>
            </a:r>
            <a:r>
              <a:rPr lang="en-US" altLang="zh-CN" sz="1800" kern="1200" dirty="0">
                <a:effectLst/>
                <a:latin typeface="Calibri" panose="020F0502020204030204" pitchFamily="34" charset="0"/>
                <a:ea typeface="宋体" panose="02010600030101010101" pitchFamily="2" charset="-122"/>
                <a:cs typeface="mn-cs"/>
              </a:rPr>
              <a:t>-</a:t>
            </a:r>
            <a:r>
              <a:rPr lang="zh-CN" altLang="zh-CN" sz="1800" kern="1200" dirty="0">
                <a:effectLst/>
                <a:latin typeface="Calibri" panose="020F0502020204030204" pitchFamily="34" charset="0"/>
                <a:ea typeface="宋体" panose="02010600030101010101" pitchFamily="2" charset="-122"/>
                <a:cs typeface="mn-cs"/>
              </a:rPr>
              <a:t>页表。</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38</a:t>
            </a:fld>
            <a:endParaRPr lang="zh-CN" altLang="en-US"/>
          </a:p>
        </p:txBody>
      </p:sp>
    </p:spTree>
    <p:extLst>
      <p:ext uri="{BB962C8B-B14F-4D97-AF65-F5344CB8AC3E}">
        <p14:creationId xmlns:p14="http://schemas.microsoft.com/office/powerpoint/2010/main" val="20752460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页表除了保存帧和页面的映射关系外，还负责维护每个页的额外元数据，例如： 脏标记，即页面被修改过的标记。被修改过的页面在写回磁盘前不能被淘汰出缓冲池。此外，一个正在被访问的页面也不能被换出，所以必须设置一个标记，这就是引用计数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-reference counter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，又叫</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pin counter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。如果某页面的引用计数大于零，称该页被钉住，不允许淘汰该页。此外，为防止并发修改，还会用到</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latch(</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闩</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p:txBody>
      </p:sp>
      <p:sp>
        <p:nvSpPr>
          <p:cNvPr id="4" name="灯片编号占位符 3"/>
          <p:cNvSpPr>
            <a:spLocks noGrp="1"/>
          </p:cNvSpPr>
          <p:nvPr>
            <p:ph type="sldNum" sz="quarter" idx="5"/>
          </p:nvPr>
        </p:nvSpPr>
        <p:spPr/>
        <p:txBody>
          <a:bodyPr/>
          <a:lstStyle/>
          <a:p>
            <a:fld id="{A39D9F6A-8624-4181-8D13-5EBC09FE3A26}" type="slidenum">
              <a:rPr lang="zh-CN" altLang="en-US" smtClean="0"/>
              <a:t>39</a:t>
            </a:fld>
            <a:endParaRPr lang="zh-CN" altLang="en-US"/>
          </a:p>
        </p:txBody>
      </p:sp>
    </p:spTree>
    <p:extLst>
      <p:ext uri="{BB962C8B-B14F-4D97-AF65-F5344CB8AC3E}">
        <p14:creationId xmlns:p14="http://schemas.microsoft.com/office/powerpoint/2010/main" val="1500711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目前，在国内</a:t>
            </a:r>
            <a:r>
              <a:rPr lang="en-US" altLang="zh-CN" dirty="0"/>
              <a:t>IT</a:t>
            </a:r>
            <a:r>
              <a:rPr lang="zh-CN" altLang="en-US" dirty="0"/>
              <a:t>领域，数据库核心技术关系到国家数据安全，国产数据库自主研发正是国家自主可控战略布局的重要内容之一。</a:t>
            </a:r>
            <a:endParaRPr lang="en-US" altLang="zh-CN" dirty="0"/>
          </a:p>
          <a:p>
            <a:r>
              <a:rPr lang="zh-CN" altLang="en-US" dirty="0"/>
              <a:t>经历了技术成长期，当前国产数据库发展势头正盛，逐步实现了</a:t>
            </a:r>
            <a:r>
              <a:rPr lang="zh-CN" altLang="en-US" sz="1200" dirty="0"/>
              <a:t>计算存储分离、共享存储引擎等先进技术，而国内整个行业在优秀企业突破了</a:t>
            </a:r>
            <a:r>
              <a:rPr lang="en-US" altLang="zh-CN" sz="1200" dirty="0"/>
              <a:t>OLTP</a:t>
            </a:r>
            <a:r>
              <a:rPr lang="zh-CN" altLang="en-US" sz="1200" dirty="0"/>
              <a:t>评测和</a:t>
            </a:r>
            <a:r>
              <a:rPr lang="en-US" altLang="zh-CN" sz="1200" dirty="0"/>
              <a:t>OLAP</a:t>
            </a:r>
            <a:r>
              <a:rPr lang="zh-CN" altLang="en-US" sz="1200" dirty="0"/>
              <a:t>评测全球第一的良好形势下依然保持着积极进取的态势，下面，让我们一起来学习相关核心技术的基础知识。</a:t>
            </a:r>
            <a:endParaRPr lang="en-US" altLang="zh-CN"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4</a:t>
            </a:fld>
            <a:endParaRPr lang="zh-CN" altLang="en-US"/>
          </a:p>
        </p:txBody>
      </p:sp>
    </p:spTree>
    <p:extLst>
      <p:ext uri="{BB962C8B-B14F-4D97-AF65-F5344CB8AC3E}">
        <p14:creationId xmlns:p14="http://schemas.microsoft.com/office/powerpoint/2010/main" val="40284050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在淘汰页面时，如果缓冲池有脏页，可能会出现两难的选择：优先淘汰非脏页面，快速完成置换；这有可能留下未来不再访问的脏页； 将脏页写回磁盘，再将其淘汰，这又会降低页面置换的速度。而且刚刚写回的脏页极有可能很快再次被修改，不得不再次召回。 这些都影响</a:t>
            </a:r>
            <a:r>
              <a:rPr lang="en-US" altLang="zh-CN" dirty="0"/>
              <a:t>DBMS</a:t>
            </a:r>
            <a:r>
              <a:rPr lang="zh-CN" altLang="en-US" dirty="0"/>
              <a:t>的性能。通常的做法是</a:t>
            </a:r>
            <a:r>
              <a:rPr lang="en-US" altLang="zh-CN" dirty="0"/>
              <a:t>DBMS</a:t>
            </a:r>
            <a:r>
              <a:rPr lang="zh-CN" altLang="en-US" dirty="0"/>
              <a:t>在后台</a:t>
            </a:r>
            <a:r>
              <a:rPr lang="zh-CN" altLang="zh-CN" dirty="0"/>
              <a:t>定期遍历页表</a:t>
            </a:r>
            <a:r>
              <a:rPr lang="zh-CN" altLang="en-US" dirty="0"/>
              <a:t>，</a:t>
            </a:r>
            <a:r>
              <a:rPr lang="zh-CN" altLang="zh-CN" dirty="0"/>
              <a:t>将脏页写入磁盘</a:t>
            </a:r>
            <a:r>
              <a:rPr lang="zh-CN" altLang="en-US" dirty="0"/>
              <a:t>，并将脏页标记复位，</a:t>
            </a:r>
            <a:r>
              <a:rPr lang="zh-CN" altLang="zh-CN" dirty="0"/>
              <a:t>避免在淘汰页面时</a:t>
            </a:r>
            <a:r>
              <a:rPr lang="zh-CN" altLang="en-US" dirty="0"/>
              <a:t>才</a:t>
            </a:r>
            <a:r>
              <a:rPr lang="zh-CN" altLang="zh-CN" dirty="0"/>
              <a:t>执行页面写操作</a:t>
            </a:r>
            <a:r>
              <a:rPr lang="zh-CN" altLang="en-US" dirty="0"/>
              <a:t>。特别需要注意的是，写脏页前，必须保证先写日志。</a:t>
            </a:r>
          </a:p>
        </p:txBody>
      </p:sp>
      <p:sp>
        <p:nvSpPr>
          <p:cNvPr id="4" name="灯片编号占位符 3"/>
          <p:cNvSpPr>
            <a:spLocks noGrp="1"/>
          </p:cNvSpPr>
          <p:nvPr>
            <p:ph type="sldNum" sz="quarter" idx="5"/>
          </p:nvPr>
        </p:nvSpPr>
        <p:spPr/>
        <p:txBody>
          <a:bodyPr/>
          <a:lstStyle/>
          <a:p>
            <a:fld id="{9D183639-5382-4069-92C4-98A91733FB03}" type="slidenum">
              <a:rPr lang="zh-CN" altLang="en-US" smtClean="0"/>
              <a:t>40</a:t>
            </a:fld>
            <a:endParaRPr lang="zh-CN" altLang="en-US"/>
          </a:p>
        </p:txBody>
      </p:sp>
    </p:spTree>
    <p:extLst>
      <p:ext uri="{BB962C8B-B14F-4D97-AF65-F5344CB8AC3E}">
        <p14:creationId xmlns:p14="http://schemas.microsoft.com/office/powerpoint/2010/main" val="26275757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缓冲池管理器的核心是页面置换算法。</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LRU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算法是最常用的缓冲池替换算法之一。</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LRU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是英文</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Least Recently Used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的首字母</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缩写</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，顾名思义，它的思想就是淘汰最近的一次使用时间离当下最久的页面。为此，一般需维护页面最后一次被访问的时间戳。在图中的例子中，缓冲池的容量为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个页面，在</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t2</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t3</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四个时间点，先后有</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个面页</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P1,P2,P3,P4</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被读入缓冲池，现在要访问</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P5,  </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这时，缓冲池已没有空闲页面，必须淘汰一个页面。由于</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P1</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的</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时间</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戳</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最早，所以</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被淘汰出缓冲池，同时将页面</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P5</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加载到缓冲池。被选中淘汰的页面称为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victim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，淘汰的过程又称为页面置换、替换，或驱逐（</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Evict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）。页面置换程序被称为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replacer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 请同学们思考一个问题，在这个例子中，缓冲池的数据结构是队列，时间戳的记录是必不可少的吗？</a:t>
            </a:r>
          </a:p>
        </p:txBody>
      </p:sp>
      <p:sp>
        <p:nvSpPr>
          <p:cNvPr id="4" name="灯片编号占位符 3"/>
          <p:cNvSpPr>
            <a:spLocks noGrp="1"/>
          </p:cNvSpPr>
          <p:nvPr>
            <p:ph type="sldNum" sz="quarter" idx="5"/>
          </p:nvPr>
        </p:nvSpPr>
        <p:spPr/>
        <p:txBody>
          <a:bodyPr/>
          <a:lstStyle/>
          <a:p>
            <a:fld id="{A39D9F6A-8624-4181-8D13-5EBC09FE3A26}" type="slidenum">
              <a:rPr lang="zh-CN" altLang="en-US" smtClean="0"/>
              <a:t>41</a:t>
            </a:fld>
            <a:endParaRPr lang="zh-CN" altLang="en-US"/>
          </a:p>
        </p:txBody>
      </p:sp>
    </p:spTree>
    <p:extLst>
      <p:ext uri="{BB962C8B-B14F-4D97-AF65-F5344CB8AC3E}">
        <p14:creationId xmlns:p14="http://schemas.microsoft.com/office/powerpoint/2010/main" val="7460016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19F45-9574-C6DA-572C-9B02865926B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FDAB2DF-4105-38C5-5C46-7DAC2B726E5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3586027-56DD-6C84-02F9-5E7AA07D3594}"/>
              </a:ext>
            </a:extLst>
          </p:cNvPr>
          <p:cNvSpPr>
            <a:spLocks noGrp="1"/>
          </p:cNvSpPr>
          <p:nvPr>
            <p:ph type="body" idx="1"/>
          </p:nvPr>
        </p:nvSpPr>
        <p:spPr/>
        <p:txBody>
          <a:bodyPr/>
          <a:lstStyle/>
          <a:p>
            <a:pPr algn="just"/>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被选中淘汰的页面称为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victim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，淘汰的过程又称为页面置换、替换，或驱逐（</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Evict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）。页面置换程序被称为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replacer</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 请同学们思考一个问题，在这个例子中，缓冲池的数据结构是队列，</a:t>
            </a:r>
            <a:r>
              <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rPr>
              <a:t>那么</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时间戳是必不可少的吗？</a:t>
            </a:r>
          </a:p>
        </p:txBody>
      </p:sp>
      <p:sp>
        <p:nvSpPr>
          <p:cNvPr id="4" name="灯片编号占位符 3">
            <a:extLst>
              <a:ext uri="{FF2B5EF4-FFF2-40B4-BE49-F238E27FC236}">
                <a16:creationId xmlns:a16="http://schemas.microsoft.com/office/drawing/2014/main" id="{077B8539-1CBB-311A-161F-97A5984EC7D8}"/>
              </a:ext>
            </a:extLst>
          </p:cNvPr>
          <p:cNvSpPr>
            <a:spLocks noGrp="1"/>
          </p:cNvSpPr>
          <p:nvPr>
            <p:ph type="sldNum" sz="quarter" idx="5"/>
          </p:nvPr>
        </p:nvSpPr>
        <p:spPr/>
        <p:txBody>
          <a:bodyPr/>
          <a:lstStyle/>
          <a:p>
            <a:fld id="{A39D9F6A-8624-4181-8D13-5EBC09FE3A26}" type="slidenum">
              <a:rPr lang="zh-CN" altLang="en-US" smtClean="0"/>
              <a:t>42</a:t>
            </a:fld>
            <a:endParaRPr lang="zh-CN" altLang="en-US"/>
          </a:p>
        </p:txBody>
      </p:sp>
    </p:spTree>
    <p:extLst>
      <p:ext uri="{BB962C8B-B14F-4D97-AF65-F5344CB8AC3E}">
        <p14:creationId xmlns:p14="http://schemas.microsoft.com/office/powerpoint/2010/main" val="38719605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en-US" altLang="zh-CN" sz="1800" kern="1200" dirty="0">
                <a:effectLst/>
                <a:latin typeface="宋体" panose="02010600030101010101" pitchFamily="2" charset="-122"/>
                <a:cs typeface="mn-cs"/>
              </a:rPr>
              <a:t>LRU</a:t>
            </a:r>
            <a:r>
              <a:rPr lang="zh-CN" altLang="zh-CN" sz="1800" kern="1200" dirty="0">
                <a:effectLst/>
                <a:ea typeface="宋体" panose="02010600030101010101" pitchFamily="2" charset="-122"/>
                <a:cs typeface="mn-cs"/>
              </a:rPr>
              <a:t>算法实现简单。但是容易受到顺序洪泛的影响。所谓顺序洪泛是指，一次顺序扫描需将表的所有页面读入缓存，如果页面数远大于缓冲池的容量，则命中率极低，根据</a:t>
            </a:r>
            <a:r>
              <a:rPr lang="en-US" altLang="zh-CN" sz="1800" kern="1200" dirty="0">
                <a:effectLst/>
                <a:ea typeface="宋体" panose="02010600030101010101" pitchFamily="2" charset="-122"/>
                <a:cs typeface="mn-cs"/>
              </a:rPr>
              <a:t>LRU</a:t>
            </a:r>
            <a:r>
              <a:rPr lang="zh-CN" altLang="zh-CN" sz="1800" kern="1200" dirty="0">
                <a:effectLst/>
                <a:ea typeface="宋体" panose="02010600030101010101" pitchFamily="2" charset="-122"/>
                <a:cs typeface="mn-cs"/>
              </a:rPr>
              <a:t>的机制，这一操作会导致缓冲池中所有的页面依次被置换出，留下最近访问过的页面，实事上这些页面访问过后将不再有用。这种现象称为缓存污染</a:t>
            </a:r>
            <a:r>
              <a:rPr lang="zh-CN" altLang="en-US" sz="1800" kern="1200" dirty="0">
                <a:effectLst/>
                <a:ea typeface="宋体" panose="02010600030101010101" pitchFamily="2" charset="-122"/>
                <a:cs typeface="mn-cs"/>
              </a:rPr>
              <a:t>。</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341594883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BA105-114B-74F2-1CB5-BBE16B4DCE3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0169364-D6CE-499E-5705-3418553F8F9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CDF6083-866E-11EC-EE8F-160F4A15BDDA}"/>
              </a:ext>
            </a:extLst>
          </p:cNvPr>
          <p:cNvSpPr>
            <a:spLocks noGrp="1"/>
          </p:cNvSpPr>
          <p:nvPr>
            <p:ph type="body" idx="1"/>
          </p:nvPr>
        </p:nvSpPr>
        <p:spPr/>
        <p:txBody>
          <a:bodyPr/>
          <a:lstStyle/>
          <a:p>
            <a:pPr algn="just"/>
            <a:r>
              <a:rPr lang="zh-CN" altLang="zh-CN" sz="1800" kern="1200" dirty="0">
                <a:effectLst/>
                <a:latin typeface="Calibri" panose="020F0502020204030204" pitchFamily="34" charset="0"/>
                <a:ea typeface="宋体" panose="02010600030101010101" pitchFamily="2" charset="-122"/>
                <a:cs typeface="mn-cs"/>
              </a:rPr>
              <a:t>举个例子，设缓冲池大小为</a:t>
            </a:r>
            <a:r>
              <a:rPr lang="en-US" altLang="zh-CN" sz="1800" kern="1200" dirty="0">
                <a:effectLst/>
                <a:latin typeface="Calibri" panose="020F0502020204030204" pitchFamily="34" charset="0"/>
                <a:ea typeface="宋体" panose="02010600030101010101" pitchFamily="2" charset="-122"/>
                <a:cs typeface="mn-cs"/>
              </a:rPr>
              <a:t>3</a:t>
            </a:r>
            <a:r>
              <a:rPr lang="zh-CN" altLang="zh-CN" sz="1800" kern="1200" dirty="0">
                <a:effectLst/>
                <a:latin typeface="Calibri" panose="020F0502020204030204" pitchFamily="34" charset="0"/>
                <a:ea typeface="宋体" panose="02010600030101010101" pitchFamily="2" charset="-122"/>
                <a:cs typeface="mn-cs"/>
              </a:rPr>
              <a:t>个页面</a:t>
            </a:r>
            <a:r>
              <a:rPr lang="en-US" altLang="zh-CN" sz="1800" kern="1200" dirty="0">
                <a:effectLst/>
                <a:latin typeface="Calibri" panose="020F0502020204030204" pitchFamily="34" charset="0"/>
                <a:ea typeface="宋体" panose="02010600030101010101" pitchFamily="2" charset="-122"/>
                <a:cs typeface="mn-cs"/>
              </a:rPr>
              <a:t>,</a:t>
            </a:r>
            <a:r>
              <a:rPr lang="zh-CN" altLang="zh-CN" sz="1800" kern="1200" dirty="0">
                <a:effectLst/>
                <a:latin typeface="Calibri" panose="020F0502020204030204" pitchFamily="34" charset="0"/>
                <a:ea typeface="宋体" panose="02010600030101010101" pitchFamily="2" charset="-122"/>
                <a:cs typeface="mn-cs"/>
              </a:rPr>
              <a:t>全部空闲</a:t>
            </a:r>
            <a:r>
              <a:rPr lang="en-US" altLang="zh-CN" sz="1800" kern="1200" dirty="0">
                <a:effectLst/>
                <a:latin typeface="Calibri" panose="020F0502020204030204" pitchFamily="34" charset="0"/>
                <a:ea typeface="宋体" panose="02010600030101010101" pitchFamily="2" charset="-122"/>
                <a:cs typeface="mn-cs"/>
              </a:rPr>
              <a:t>.  (</a:t>
            </a:r>
            <a:r>
              <a:rPr lang="zh-CN" altLang="zh-CN" sz="1800" kern="1200" dirty="0">
                <a:effectLst/>
                <a:latin typeface="Calibri" panose="020F0502020204030204" pitchFamily="34" charset="0"/>
                <a:ea typeface="宋体" panose="02010600030101010101" pitchFamily="2" charset="-122"/>
                <a:cs typeface="mn-cs"/>
              </a:rPr>
              <a:t>动画</a:t>
            </a:r>
            <a:r>
              <a:rPr lang="en-US" altLang="zh-CN" sz="1800" kern="1200" dirty="0">
                <a:effectLst/>
                <a:latin typeface="Calibri" panose="020F0502020204030204" pitchFamily="34" charset="0"/>
                <a:ea typeface="宋体" panose="02010600030101010101" pitchFamily="2" charset="-122"/>
                <a:cs typeface="mn-cs"/>
              </a:rPr>
              <a:t>1)</a:t>
            </a:r>
            <a:r>
              <a:rPr lang="zh-CN" altLang="zh-CN" sz="1800" kern="1200" dirty="0">
                <a:effectLst/>
                <a:latin typeface="Calibri" panose="020F0502020204030204" pitchFamily="34" charset="0"/>
                <a:ea typeface="宋体" panose="02010600030101010101" pitchFamily="2" charset="-122"/>
                <a:cs typeface="mn-cs"/>
              </a:rPr>
              <a:t>先执行</a:t>
            </a:r>
            <a:r>
              <a:rPr lang="en-US" altLang="zh-CN" sz="1800" kern="1200" dirty="0">
                <a:effectLst/>
                <a:latin typeface="Calibri" panose="020F0502020204030204" pitchFamily="34" charset="0"/>
                <a:ea typeface="宋体" panose="02010600030101010101" pitchFamily="2" charset="-122"/>
                <a:cs typeface="mn-cs"/>
              </a:rPr>
              <a:t>Q1</a:t>
            </a:r>
            <a:r>
              <a:rPr lang="zh-CN" altLang="zh-CN" sz="1800" kern="1200" dirty="0">
                <a:effectLst/>
                <a:latin typeface="Calibri" panose="020F0502020204030204" pitchFamily="34" charset="0"/>
                <a:ea typeface="宋体" panose="02010600030101010101" pitchFamily="2" charset="-122"/>
                <a:cs typeface="mn-cs"/>
              </a:rPr>
              <a:t>：从选课关系</a:t>
            </a:r>
            <a:r>
              <a:rPr lang="en-US" altLang="zh-CN" sz="1800" kern="1200" dirty="0">
                <a:effectLst/>
                <a:latin typeface="Calibri" panose="020F0502020204030204" pitchFamily="34" charset="0"/>
                <a:ea typeface="宋体" panose="02010600030101010101" pitchFamily="2" charset="-122"/>
                <a:cs typeface="mn-cs"/>
              </a:rPr>
              <a:t>SC</a:t>
            </a:r>
            <a:r>
              <a:rPr lang="zh-CN" altLang="zh-CN" sz="1800" kern="1200" dirty="0">
                <a:effectLst/>
                <a:latin typeface="Calibri" panose="020F0502020204030204" pitchFamily="34" charset="0"/>
                <a:ea typeface="宋体" panose="02010600030101010101" pitchFamily="2" charset="-122"/>
                <a:cs typeface="mn-cs"/>
              </a:rPr>
              <a:t>中选择</a:t>
            </a:r>
            <a:r>
              <a:rPr lang="en-US" altLang="zh-CN" sz="1800" kern="1200" dirty="0">
                <a:effectLst/>
                <a:latin typeface="Calibri" panose="020F0502020204030204" pitchFamily="34" charset="0"/>
                <a:ea typeface="宋体" panose="02010600030101010101" pitchFamily="2" charset="-122"/>
                <a:cs typeface="mn-cs"/>
              </a:rPr>
              <a:t>1</a:t>
            </a:r>
            <a:r>
              <a:rPr lang="zh-CN" altLang="zh-CN" sz="1800" kern="1200" dirty="0">
                <a:effectLst/>
                <a:latin typeface="Calibri" panose="020F0502020204030204" pitchFamily="34" charset="0"/>
                <a:ea typeface="宋体" panose="02010600030101010101" pitchFamily="2" charset="-122"/>
                <a:cs typeface="mn-cs"/>
              </a:rPr>
              <a:t>号学生选修</a:t>
            </a:r>
            <a:r>
              <a:rPr lang="en-US" altLang="zh-CN" sz="1800" kern="1200" dirty="0">
                <a:effectLst/>
                <a:latin typeface="Calibri" panose="020F0502020204030204" pitchFamily="34" charset="0"/>
                <a:ea typeface="宋体" panose="02010600030101010101" pitchFamily="2" charset="-122"/>
                <a:cs typeface="mn-cs"/>
              </a:rPr>
              <a:t>1</a:t>
            </a:r>
            <a:r>
              <a:rPr lang="zh-CN" altLang="zh-CN" sz="1800" kern="1200" dirty="0">
                <a:effectLst/>
                <a:latin typeface="Calibri" panose="020F0502020204030204" pitchFamily="34" charset="0"/>
                <a:ea typeface="宋体" panose="02010600030101010101" pitchFamily="2" charset="-122"/>
                <a:cs typeface="mn-cs"/>
              </a:rPr>
              <a:t>号课程的选课记录，设所有的选课记录在</a:t>
            </a:r>
            <a:r>
              <a:rPr lang="en-US" altLang="zh-CN" sz="1800" kern="1200" dirty="0">
                <a:effectLst/>
                <a:latin typeface="Calibri" panose="020F0502020204030204" pitchFamily="34" charset="0"/>
                <a:ea typeface="宋体" panose="02010600030101010101" pitchFamily="2" charset="-122"/>
                <a:cs typeface="mn-cs"/>
              </a:rPr>
              <a:t>0</a:t>
            </a:r>
            <a:r>
              <a:rPr lang="zh-CN" altLang="zh-CN" sz="1800" kern="1200" dirty="0">
                <a:effectLst/>
                <a:latin typeface="Calibri" panose="020F0502020204030204" pitchFamily="34" charset="0"/>
                <a:ea typeface="宋体" panose="02010600030101010101" pitchFamily="2" charset="-122"/>
                <a:cs typeface="mn-cs"/>
              </a:rPr>
              <a:t>至</a:t>
            </a:r>
            <a:r>
              <a:rPr lang="en-US" altLang="zh-CN" sz="1800" kern="1200" dirty="0">
                <a:effectLst/>
                <a:latin typeface="Calibri" panose="020F0502020204030204" pitchFamily="34" charset="0"/>
                <a:ea typeface="宋体" panose="02010600030101010101" pitchFamily="2" charset="-122"/>
                <a:cs typeface="mn-cs"/>
              </a:rPr>
              <a:t>5</a:t>
            </a:r>
            <a:r>
              <a:rPr lang="zh-CN" altLang="zh-CN" sz="1800" kern="1200" dirty="0">
                <a:effectLst/>
                <a:latin typeface="Calibri" panose="020F0502020204030204" pitchFamily="34" charset="0"/>
                <a:ea typeface="宋体" panose="02010600030101010101" pitchFamily="2" charset="-122"/>
                <a:cs typeface="mn-cs"/>
              </a:rPr>
              <a:t>页中。</a:t>
            </a:r>
            <a:r>
              <a:rPr lang="en-US" altLang="zh-CN" sz="1800" kern="1200" dirty="0">
                <a:effectLst/>
                <a:latin typeface="Calibri" panose="020F0502020204030204" pitchFamily="34" charset="0"/>
                <a:ea typeface="宋体" panose="02010600030101010101" pitchFamily="2" charset="-122"/>
                <a:cs typeface="mn-cs"/>
              </a:rPr>
              <a:t>Q1</a:t>
            </a:r>
            <a:r>
              <a:rPr lang="zh-CN" altLang="zh-CN" sz="1800" kern="1200" dirty="0">
                <a:effectLst/>
                <a:latin typeface="Calibri" panose="020F0502020204030204" pitchFamily="34" charset="0"/>
                <a:ea typeface="宋体" panose="02010600030101010101" pitchFamily="2" charset="-122"/>
                <a:cs typeface="mn-cs"/>
              </a:rPr>
              <a:t>首先将第</a:t>
            </a:r>
            <a:r>
              <a:rPr lang="en-US" altLang="zh-CN" sz="1800" kern="1200" dirty="0">
                <a:effectLst/>
                <a:latin typeface="Calibri" panose="020F0502020204030204" pitchFamily="34" charset="0"/>
                <a:ea typeface="宋体" panose="02010600030101010101" pitchFamily="2" charset="-122"/>
                <a:cs typeface="mn-cs"/>
              </a:rPr>
              <a:t>0</a:t>
            </a:r>
            <a:r>
              <a:rPr lang="zh-CN" altLang="zh-CN" sz="1800" kern="1200" dirty="0">
                <a:effectLst/>
                <a:latin typeface="Calibri" panose="020F0502020204030204" pitchFamily="34" charset="0"/>
                <a:ea typeface="宋体" panose="02010600030101010101" pitchFamily="2" charset="-122"/>
                <a:cs typeface="mn-cs"/>
              </a:rPr>
              <a:t>页加载到缓冲池。</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a:extLst>
              <a:ext uri="{FF2B5EF4-FFF2-40B4-BE49-F238E27FC236}">
                <a16:creationId xmlns:a16="http://schemas.microsoft.com/office/drawing/2014/main" id="{FA6B5B1C-3D99-9123-0158-DD61C76F7998}"/>
              </a:ext>
            </a:extLst>
          </p:cNvPr>
          <p:cNvSpPr>
            <a:spLocks noGrp="1"/>
          </p:cNvSpPr>
          <p:nvPr>
            <p:ph type="sldNum" sz="quarter" idx="10"/>
          </p:nvPr>
        </p:nvSpPr>
        <p:spPr/>
        <p:txBody>
          <a:bodyPr/>
          <a:lstStyle/>
          <a:p>
            <a:fld id="{A39D9F6A-8624-4181-8D13-5EBC09FE3A26}" type="slidenum">
              <a:rPr lang="zh-CN" altLang="en-US" smtClean="0"/>
              <a:t>44</a:t>
            </a:fld>
            <a:endParaRPr lang="zh-CN" altLang="en-US"/>
          </a:p>
        </p:txBody>
      </p:sp>
    </p:spTree>
    <p:extLst>
      <p:ext uri="{BB962C8B-B14F-4D97-AF65-F5344CB8AC3E}">
        <p14:creationId xmlns:p14="http://schemas.microsoft.com/office/powerpoint/2010/main" val="35485788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171BB-67B5-06FD-7406-EAE702F281E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0692649-7C52-2D86-DD95-B7A9A44C3B4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6DE1942-F49C-9ED6-C460-EB1A0AF9A06D}"/>
              </a:ext>
            </a:extLst>
          </p:cNvPr>
          <p:cNvSpPr>
            <a:spLocks noGrp="1"/>
          </p:cNvSpPr>
          <p:nvPr>
            <p:ph type="body" idx="1"/>
          </p:nvPr>
        </p:nvSpPr>
        <p:spPr/>
        <p:txBody>
          <a:bodyPr/>
          <a:lstStyle/>
          <a:p>
            <a:r>
              <a:rPr lang="zh-CN" altLang="en-US" dirty="0"/>
              <a:t>由于满足条件的元组恰好就在第</a:t>
            </a:r>
            <a:r>
              <a:rPr lang="en-US" altLang="zh-CN" dirty="0"/>
              <a:t>0</a:t>
            </a:r>
            <a:r>
              <a:rPr lang="zh-CN" altLang="en-US" dirty="0"/>
              <a:t>页，</a:t>
            </a:r>
            <a:r>
              <a:rPr lang="en-US" altLang="zh-CN" dirty="0"/>
              <a:t>Q1</a:t>
            </a:r>
            <a:r>
              <a:rPr lang="zh-CN" altLang="en-US" dirty="0"/>
              <a:t>完成。</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a:extLst>
              <a:ext uri="{FF2B5EF4-FFF2-40B4-BE49-F238E27FC236}">
                <a16:creationId xmlns:a16="http://schemas.microsoft.com/office/drawing/2014/main" id="{CEB74EFF-7AB0-9752-C246-7BD4A7658638}"/>
              </a:ext>
            </a:extLst>
          </p:cNvPr>
          <p:cNvSpPr>
            <a:spLocks noGrp="1"/>
          </p:cNvSpPr>
          <p:nvPr>
            <p:ph type="sldNum" sz="quarter" idx="10"/>
          </p:nvPr>
        </p:nvSpPr>
        <p:spPr/>
        <p:txBody>
          <a:bodyPr/>
          <a:lstStyle/>
          <a:p>
            <a:fld id="{A39D9F6A-8624-4181-8D13-5EBC09FE3A26}" type="slidenum">
              <a:rPr lang="zh-CN" altLang="en-US" smtClean="0"/>
              <a:t>45</a:t>
            </a:fld>
            <a:endParaRPr lang="zh-CN" altLang="en-US"/>
          </a:p>
        </p:txBody>
      </p:sp>
    </p:spTree>
    <p:extLst>
      <p:ext uri="{BB962C8B-B14F-4D97-AF65-F5344CB8AC3E}">
        <p14:creationId xmlns:p14="http://schemas.microsoft.com/office/powerpoint/2010/main" val="20521062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8E6DD-09E4-2BC9-FFB6-389B6E1319C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731CFDE-92AF-EE26-D737-13D4FEFB46A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A1479EC-F31E-D885-C12A-F50591709729}"/>
              </a:ext>
            </a:extLst>
          </p:cNvPr>
          <p:cNvSpPr>
            <a:spLocks noGrp="1"/>
          </p:cNvSpPr>
          <p:nvPr>
            <p:ph type="body" idx="1"/>
          </p:nvPr>
        </p:nvSpPr>
        <p:spPr/>
        <p:txBody>
          <a:bodyPr/>
          <a:lstStyle/>
          <a:p>
            <a:pPr algn="just"/>
            <a:r>
              <a:rPr lang="zh-CN" altLang="zh-CN" sz="1800" kern="1200" dirty="0">
                <a:effectLst/>
                <a:latin typeface="Calibri" panose="020F0502020204030204" pitchFamily="34" charset="0"/>
                <a:ea typeface="宋体" panose="02010600030101010101" pitchFamily="2" charset="-122"/>
                <a:cs typeface="mn-cs"/>
              </a:rPr>
              <a:t>接下来执行</a:t>
            </a:r>
            <a:r>
              <a:rPr lang="en-US" altLang="zh-CN" sz="1800" kern="1200" dirty="0">
                <a:effectLst/>
                <a:latin typeface="Calibri" panose="020F0502020204030204" pitchFamily="34" charset="0"/>
                <a:ea typeface="宋体" panose="02010600030101010101" pitchFamily="2" charset="-122"/>
                <a:cs typeface="mn-cs"/>
              </a:rPr>
              <a:t>Q2</a:t>
            </a:r>
            <a:r>
              <a:rPr lang="zh-CN" altLang="zh-CN" sz="1800" kern="1200" dirty="0">
                <a:effectLst/>
                <a:latin typeface="Calibri" panose="020F0502020204030204" pitchFamily="34" charset="0"/>
                <a:ea typeface="宋体" panose="02010600030101010101" pitchFamily="2" charset="-122"/>
                <a:cs typeface="mn-cs"/>
              </a:rPr>
              <a:t>：查询</a:t>
            </a:r>
            <a:r>
              <a:rPr lang="en-US" altLang="zh-CN" sz="1800" kern="1200" dirty="0">
                <a:effectLst/>
                <a:latin typeface="Calibri" panose="020F0502020204030204" pitchFamily="34" charset="0"/>
                <a:ea typeface="宋体" panose="02010600030101010101" pitchFamily="2" charset="-122"/>
                <a:cs typeface="mn-cs"/>
              </a:rPr>
              <a:t>2</a:t>
            </a:r>
            <a:r>
              <a:rPr lang="zh-CN" altLang="zh-CN" sz="1800" kern="1200" dirty="0">
                <a:effectLst/>
                <a:latin typeface="Calibri" panose="020F0502020204030204" pitchFamily="34" charset="0"/>
                <a:ea typeface="宋体" panose="02010600030101010101" pitchFamily="2" charset="-122"/>
                <a:cs typeface="mn-cs"/>
              </a:rPr>
              <a:t>号课程的平均成绩。这个查询的执行计划是顺序扫描</a:t>
            </a:r>
            <a:r>
              <a:rPr lang="en-US" altLang="zh-CN" sz="1800" kern="1200" dirty="0">
                <a:effectLst/>
                <a:latin typeface="Calibri" panose="020F0502020204030204" pitchFamily="34" charset="0"/>
                <a:ea typeface="宋体" panose="02010600030101010101" pitchFamily="2" charset="-122"/>
                <a:cs typeface="mn-cs"/>
              </a:rPr>
              <a:t>0</a:t>
            </a:r>
            <a:r>
              <a:rPr lang="zh-CN" altLang="zh-CN" sz="1800" kern="1200" dirty="0">
                <a:effectLst/>
                <a:latin typeface="Calibri" panose="020F0502020204030204" pitchFamily="34" charset="0"/>
                <a:ea typeface="宋体" panose="02010600030101010101" pitchFamily="2" charset="-122"/>
                <a:cs typeface="mn-cs"/>
              </a:rPr>
              <a:t>到</a:t>
            </a:r>
            <a:r>
              <a:rPr lang="en-US" altLang="zh-CN" sz="1800" kern="1200" dirty="0">
                <a:effectLst/>
                <a:latin typeface="Calibri" panose="020F0502020204030204" pitchFamily="34" charset="0"/>
                <a:ea typeface="宋体" panose="02010600030101010101" pitchFamily="2" charset="-122"/>
                <a:cs typeface="mn-cs"/>
              </a:rPr>
              <a:t>5</a:t>
            </a:r>
            <a:r>
              <a:rPr lang="zh-CN" altLang="zh-CN" sz="1800" kern="1200" dirty="0">
                <a:effectLst/>
                <a:latin typeface="Calibri" panose="020F0502020204030204" pitchFamily="34" charset="0"/>
                <a:ea typeface="宋体" panose="02010600030101010101" pitchFamily="2" charset="-122"/>
                <a:cs typeface="mn-cs"/>
              </a:rPr>
              <a:t>页</a:t>
            </a:r>
            <a:r>
              <a:rPr lang="en-US" altLang="zh-CN" sz="1800" kern="1200" dirty="0">
                <a:effectLst/>
                <a:latin typeface="Calibri" panose="020F0502020204030204" pitchFamily="34" charset="0"/>
                <a:ea typeface="宋体" panose="02010600030101010101" pitchFamily="2" charset="-122"/>
                <a:cs typeface="mn-cs"/>
              </a:rPr>
              <a:t>. </a:t>
            </a:r>
            <a:r>
              <a:rPr lang="zh-CN" altLang="zh-CN" sz="1800" kern="1200" dirty="0">
                <a:effectLst/>
                <a:latin typeface="Calibri" panose="020F0502020204030204" pitchFamily="34" charset="0"/>
                <a:ea typeface="宋体" panose="02010600030101010101" pitchFamily="2" charset="-122"/>
                <a:cs typeface="mn-cs"/>
              </a:rPr>
              <a:t>首先请求页面</a:t>
            </a:r>
            <a:r>
              <a:rPr lang="en-US" altLang="zh-CN" sz="1800" kern="1200" dirty="0">
                <a:effectLst/>
                <a:latin typeface="Calibri" panose="020F0502020204030204" pitchFamily="34" charset="0"/>
                <a:ea typeface="宋体" panose="02010600030101010101" pitchFamily="2" charset="-122"/>
                <a:cs typeface="mn-cs"/>
              </a:rPr>
              <a:t>0</a:t>
            </a:r>
            <a:r>
              <a:rPr lang="zh-CN" altLang="zh-CN" sz="1800" kern="1200" dirty="0">
                <a:effectLst/>
                <a:latin typeface="Calibri" panose="020F0502020204030204" pitchFamily="34" charset="0"/>
                <a:ea typeface="宋体" panose="02010600030101010101" pitchFamily="2" charset="-122"/>
                <a:cs typeface="mn-cs"/>
              </a:rPr>
              <a:t>，它已经在缓冲池中。</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a:extLst>
              <a:ext uri="{FF2B5EF4-FFF2-40B4-BE49-F238E27FC236}">
                <a16:creationId xmlns:a16="http://schemas.microsoft.com/office/drawing/2014/main" id="{FDB87ABE-B6F6-E29E-23EF-3154D56C56CB}"/>
              </a:ext>
            </a:extLst>
          </p:cNvPr>
          <p:cNvSpPr>
            <a:spLocks noGrp="1"/>
          </p:cNvSpPr>
          <p:nvPr>
            <p:ph type="sldNum" sz="quarter" idx="10"/>
          </p:nvPr>
        </p:nvSpPr>
        <p:spPr/>
        <p:txBody>
          <a:bodyPr/>
          <a:lstStyle/>
          <a:p>
            <a:fld id="{A39D9F6A-8624-4181-8D13-5EBC09FE3A26}" type="slidenum">
              <a:rPr lang="zh-CN" altLang="en-US" smtClean="0"/>
              <a:t>46</a:t>
            </a:fld>
            <a:endParaRPr lang="zh-CN" altLang="en-US"/>
          </a:p>
        </p:txBody>
      </p:sp>
    </p:spTree>
    <p:extLst>
      <p:ext uri="{BB962C8B-B14F-4D97-AF65-F5344CB8AC3E}">
        <p14:creationId xmlns:p14="http://schemas.microsoft.com/office/powerpoint/2010/main" val="22155759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F0FD5-11F0-037B-0A9A-B8E23E415DD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CFBE7F4-E0AA-9ECB-3800-92215DF1ADD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E38E928-283D-0431-B237-8DFEFEC1E154}"/>
              </a:ext>
            </a:extLst>
          </p:cNvPr>
          <p:cNvSpPr>
            <a:spLocks noGrp="1"/>
          </p:cNvSpPr>
          <p:nvPr>
            <p:ph type="body" idx="1"/>
          </p:nvPr>
        </p:nvSpPr>
        <p:spPr/>
        <p:txBody>
          <a:bodyPr/>
          <a:lstStyle/>
          <a:p>
            <a:r>
              <a:rPr lang="zh-CN" altLang="zh-CN" sz="1800" kern="1200" dirty="0">
                <a:effectLst/>
                <a:ea typeface="宋体" panose="02010600030101010101" pitchFamily="2" charset="-122"/>
                <a:cs typeface="mn-cs"/>
              </a:rPr>
              <a:t>接下来，页面</a:t>
            </a:r>
            <a:r>
              <a:rPr lang="en-US" altLang="zh-CN" sz="1800" kern="1200" dirty="0">
                <a:effectLst/>
                <a:ea typeface="宋体" panose="02010600030101010101" pitchFamily="2" charset="-122"/>
                <a:cs typeface="mn-cs"/>
              </a:rPr>
              <a:t>1</a:t>
            </a:r>
            <a:r>
              <a:rPr lang="zh-CN" altLang="zh-CN" sz="1800" kern="1200" dirty="0">
                <a:effectLst/>
                <a:ea typeface="宋体" panose="02010600030101010101" pitchFamily="2" charset="-122"/>
                <a:cs typeface="mn-cs"/>
              </a:rPr>
              <a:t>被加载到缓冲池。</a:t>
            </a:r>
            <a:endParaRPr lang="en-US" altLang="zh-CN" dirty="0"/>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a:extLst>
              <a:ext uri="{FF2B5EF4-FFF2-40B4-BE49-F238E27FC236}">
                <a16:creationId xmlns:a16="http://schemas.microsoft.com/office/drawing/2014/main" id="{37CB817C-6135-D2E3-D33D-A660F750809D}"/>
              </a:ext>
            </a:extLst>
          </p:cNvPr>
          <p:cNvSpPr>
            <a:spLocks noGrp="1"/>
          </p:cNvSpPr>
          <p:nvPr>
            <p:ph type="sldNum" sz="quarter" idx="10"/>
          </p:nvPr>
        </p:nvSpPr>
        <p:spPr/>
        <p:txBody>
          <a:bodyPr/>
          <a:lstStyle/>
          <a:p>
            <a:fld id="{A39D9F6A-8624-4181-8D13-5EBC09FE3A26}" type="slidenum">
              <a:rPr lang="zh-CN" altLang="en-US" smtClean="0"/>
              <a:t>47</a:t>
            </a:fld>
            <a:endParaRPr lang="zh-CN" altLang="en-US"/>
          </a:p>
        </p:txBody>
      </p:sp>
    </p:spTree>
    <p:extLst>
      <p:ext uri="{BB962C8B-B14F-4D97-AF65-F5344CB8AC3E}">
        <p14:creationId xmlns:p14="http://schemas.microsoft.com/office/powerpoint/2010/main" val="19514646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F7E60-843A-AE00-AFA2-7DC2B69573B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754AD64-80D5-A141-4B07-49CFE9C3FB1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4F6D813-7AF8-8FA9-B98D-82ECE5F11E3B}"/>
              </a:ext>
            </a:extLst>
          </p:cNvPr>
          <p:cNvSpPr>
            <a:spLocks noGrp="1"/>
          </p:cNvSpPr>
          <p:nvPr>
            <p:ph type="body" idx="1"/>
          </p:nvPr>
        </p:nvSpPr>
        <p:spPr/>
        <p:txBody>
          <a:bodyPr/>
          <a:lstStyle/>
          <a:p>
            <a:pPr algn="just"/>
            <a:r>
              <a:rPr lang="zh-CN" altLang="zh-CN" sz="1800" kern="1200" dirty="0">
                <a:effectLst/>
                <a:latin typeface="Calibri" panose="020F0502020204030204" pitchFamily="34" charset="0"/>
                <a:ea typeface="宋体" panose="02010600030101010101" pitchFamily="2" charset="-122"/>
                <a:cs typeface="mn-cs"/>
              </a:rPr>
              <a:t>然后，页面</a:t>
            </a:r>
            <a:r>
              <a:rPr lang="en-US" altLang="zh-CN" sz="1800" kern="1200" dirty="0">
                <a:effectLst/>
                <a:latin typeface="Calibri" panose="020F0502020204030204" pitchFamily="34" charset="0"/>
                <a:ea typeface="宋体" panose="02010600030101010101" pitchFamily="2" charset="-122"/>
                <a:cs typeface="mn-cs"/>
              </a:rPr>
              <a:t>2</a:t>
            </a:r>
            <a:r>
              <a:rPr lang="zh-CN" altLang="zh-CN" sz="1800" kern="1200" dirty="0">
                <a:effectLst/>
                <a:latin typeface="Calibri" panose="020F0502020204030204" pitchFamily="34" charset="0"/>
                <a:ea typeface="宋体" panose="02010600030101010101" pitchFamily="2" charset="-122"/>
                <a:cs typeface="mn-cs"/>
              </a:rPr>
              <a:t>被加载到缓冲池。</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a:extLst>
              <a:ext uri="{FF2B5EF4-FFF2-40B4-BE49-F238E27FC236}">
                <a16:creationId xmlns:a16="http://schemas.microsoft.com/office/drawing/2014/main" id="{1BF1CBC8-A708-9CA4-C146-3F1E69547ECE}"/>
              </a:ext>
            </a:extLst>
          </p:cNvPr>
          <p:cNvSpPr>
            <a:spLocks noGrp="1"/>
          </p:cNvSpPr>
          <p:nvPr>
            <p:ph type="sldNum" sz="quarter" idx="10"/>
          </p:nvPr>
        </p:nvSpPr>
        <p:spPr/>
        <p:txBody>
          <a:bodyPr/>
          <a:lstStyle/>
          <a:p>
            <a:fld id="{A39D9F6A-8624-4181-8D13-5EBC09FE3A26}" type="slidenum">
              <a:rPr lang="zh-CN" altLang="en-US" smtClean="0"/>
              <a:t>48</a:t>
            </a:fld>
            <a:endParaRPr lang="zh-CN" altLang="en-US"/>
          </a:p>
        </p:txBody>
      </p:sp>
    </p:spTree>
    <p:extLst>
      <p:ext uri="{BB962C8B-B14F-4D97-AF65-F5344CB8AC3E}">
        <p14:creationId xmlns:p14="http://schemas.microsoft.com/office/powerpoint/2010/main" val="12882356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AE925-0DD9-8A3F-F40D-7B567D8F7AD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83D3E5E-4629-7641-4947-18922CBFF3E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69F3C15-3F6F-D0C5-D608-BBEC8F900246}"/>
              </a:ext>
            </a:extLst>
          </p:cNvPr>
          <p:cNvSpPr>
            <a:spLocks noGrp="1"/>
          </p:cNvSpPr>
          <p:nvPr>
            <p:ph type="body" idx="1"/>
          </p:nvPr>
        </p:nvSpPr>
        <p:spPr/>
        <p:txBody>
          <a:bodyPr/>
          <a:lstStyle/>
          <a:p>
            <a:pPr algn="just"/>
            <a:r>
              <a:rPr lang="zh-CN" altLang="zh-CN" sz="1800" kern="1200" dirty="0">
                <a:effectLst/>
                <a:latin typeface="Calibri" panose="020F0502020204030204" pitchFamily="34" charset="0"/>
                <a:ea typeface="宋体" panose="02010600030101010101" pitchFamily="2" charset="-122"/>
                <a:cs typeface="mn-cs"/>
              </a:rPr>
              <a:t>当请求页面</a:t>
            </a:r>
            <a:r>
              <a:rPr lang="en-US" altLang="zh-CN" sz="1800" kern="1200" dirty="0">
                <a:effectLst/>
                <a:latin typeface="Calibri" panose="020F0502020204030204" pitchFamily="34" charset="0"/>
                <a:ea typeface="宋体" panose="02010600030101010101" pitchFamily="2" charset="-122"/>
                <a:cs typeface="mn-cs"/>
              </a:rPr>
              <a:t>3</a:t>
            </a:r>
            <a:r>
              <a:rPr lang="zh-CN" altLang="zh-CN" sz="1800" kern="1200" dirty="0">
                <a:effectLst/>
                <a:latin typeface="Calibri" panose="020F0502020204030204" pitchFamily="34" charset="0"/>
                <a:ea typeface="宋体" panose="02010600030101010101" pitchFamily="2" charset="-122"/>
                <a:cs typeface="mn-cs"/>
              </a:rPr>
              <a:t>时，缓冲池满。</a:t>
            </a:r>
            <a:r>
              <a:rPr lang="zh-CN" altLang="en-US" sz="1800" kern="1200" dirty="0">
                <a:effectLst/>
                <a:latin typeface="Calibri" panose="020F0502020204030204" pitchFamily="34" charset="0"/>
                <a:ea typeface="宋体" panose="02010600030101010101" pitchFamily="2" charset="-122"/>
                <a:cs typeface="mn-cs"/>
              </a:rPr>
              <a:t>必须淘汰</a:t>
            </a:r>
            <a:r>
              <a:rPr lang="en-US" altLang="zh-CN" sz="1800" kern="1200" dirty="0">
                <a:effectLst/>
                <a:latin typeface="Calibri" panose="020F0502020204030204" pitchFamily="34" charset="0"/>
                <a:ea typeface="宋体" panose="02010600030101010101" pitchFamily="2" charset="-122"/>
                <a:cs typeface="mn-cs"/>
              </a:rPr>
              <a:t>1</a:t>
            </a:r>
            <a:r>
              <a:rPr lang="zh-CN" altLang="en-US" sz="1800" kern="1200" dirty="0">
                <a:effectLst/>
                <a:latin typeface="Calibri" panose="020F0502020204030204" pitchFamily="34" charset="0"/>
                <a:ea typeface="宋体" panose="02010600030101010101" pitchFamily="2" charset="-122"/>
                <a:cs typeface="mn-cs"/>
              </a:rPr>
              <a:t>个页面，由于页面</a:t>
            </a:r>
            <a:r>
              <a:rPr lang="en-US" altLang="zh-CN" sz="1800" kern="1200" dirty="0">
                <a:effectLst/>
                <a:latin typeface="Calibri" panose="020F0502020204030204" pitchFamily="34" charset="0"/>
                <a:ea typeface="宋体" panose="02010600030101010101" pitchFamily="2" charset="-122"/>
                <a:cs typeface="mn-cs"/>
              </a:rPr>
              <a:t>0</a:t>
            </a:r>
            <a:r>
              <a:rPr lang="zh-CN" altLang="en-US" sz="1800" kern="1200" dirty="0">
                <a:effectLst/>
                <a:latin typeface="Calibri" panose="020F0502020204030204" pitchFamily="34" charset="0"/>
                <a:ea typeface="宋体" panose="02010600030101010101" pitchFamily="2" charset="-122"/>
                <a:cs typeface="mn-cs"/>
              </a:rPr>
              <a:t>的时间戳最早，被淘汰</a:t>
            </a:r>
            <a:r>
              <a:rPr lang="en-US" altLang="zh-CN" sz="1800" kern="1200" dirty="0">
                <a:effectLst/>
                <a:latin typeface="Calibri" panose="020F0502020204030204" pitchFamily="34" charset="0"/>
                <a:ea typeface="宋体" panose="02010600030101010101" pitchFamily="2" charset="-122"/>
                <a:cs typeface="mn-cs"/>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a:extLst>
              <a:ext uri="{FF2B5EF4-FFF2-40B4-BE49-F238E27FC236}">
                <a16:creationId xmlns:a16="http://schemas.microsoft.com/office/drawing/2014/main" id="{FCF63D36-C9E1-C744-55F9-7A4149A22E6B}"/>
              </a:ext>
            </a:extLst>
          </p:cNvPr>
          <p:cNvSpPr>
            <a:spLocks noGrp="1"/>
          </p:cNvSpPr>
          <p:nvPr>
            <p:ph type="sldNum" sz="quarter" idx="10"/>
          </p:nvPr>
        </p:nvSpPr>
        <p:spPr/>
        <p:txBody>
          <a:bodyPr/>
          <a:lstStyle/>
          <a:p>
            <a:fld id="{A39D9F6A-8624-4181-8D13-5EBC09FE3A26}" type="slidenum">
              <a:rPr lang="zh-CN" altLang="en-US" smtClean="0"/>
              <a:t>49</a:t>
            </a:fld>
            <a:endParaRPr lang="zh-CN" altLang="en-US"/>
          </a:p>
        </p:txBody>
      </p:sp>
    </p:spTree>
    <p:extLst>
      <p:ext uri="{BB962C8B-B14F-4D97-AF65-F5344CB8AC3E}">
        <p14:creationId xmlns:p14="http://schemas.microsoft.com/office/powerpoint/2010/main" val="3002819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这一节，我们学习数据库存储结构的相关知识。</a:t>
            </a:r>
          </a:p>
        </p:txBody>
      </p:sp>
      <p:sp>
        <p:nvSpPr>
          <p:cNvPr id="4" name="灯片编号占位符 3"/>
          <p:cNvSpPr>
            <a:spLocks noGrp="1"/>
          </p:cNvSpPr>
          <p:nvPr>
            <p:ph type="sldNum" sz="quarter" idx="5"/>
          </p:nvPr>
        </p:nvSpPr>
        <p:spPr/>
        <p:txBody>
          <a:bodyPr/>
          <a:lstStyle/>
          <a:p>
            <a:fld id="{A39D9F6A-8624-4181-8D13-5EBC09FE3A26}" type="slidenum">
              <a:rPr lang="zh-CN" altLang="en-US" smtClean="0"/>
              <a:t>5</a:t>
            </a:fld>
            <a:endParaRPr lang="zh-CN" altLang="en-US"/>
          </a:p>
        </p:txBody>
      </p:sp>
    </p:spTree>
    <p:extLst>
      <p:ext uri="{BB962C8B-B14F-4D97-AF65-F5344CB8AC3E}">
        <p14:creationId xmlns:p14="http://schemas.microsoft.com/office/powerpoint/2010/main" val="253033018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4F383-309F-8F91-F97D-26C20C06E22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8A1843E-975A-2F44-38F5-C6816C2CCD2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6049DCB-8DB0-5CEB-9222-9A73B69D1175}"/>
              </a:ext>
            </a:extLst>
          </p:cNvPr>
          <p:cNvSpPr>
            <a:spLocks noGrp="1"/>
          </p:cNvSpPr>
          <p:nvPr>
            <p:ph type="body" idx="1"/>
          </p:nvPr>
        </p:nvSpPr>
        <p:spPr/>
        <p:txBody>
          <a:bodyPr/>
          <a:lstStyle/>
          <a:p>
            <a:pPr algn="just"/>
            <a:r>
              <a:rPr lang="zh-CN" altLang="en-US" sz="1800" kern="1200" dirty="0">
                <a:effectLst/>
                <a:latin typeface="Calibri" panose="020F0502020204030204" pitchFamily="34" charset="0"/>
                <a:ea typeface="宋体" panose="02010600030101010101" pitchFamily="2" charset="-122"/>
                <a:cs typeface="mn-cs"/>
              </a:rPr>
              <a:t>页面</a:t>
            </a:r>
            <a:r>
              <a:rPr lang="en-US" altLang="zh-CN" sz="1800" kern="1200" dirty="0">
                <a:effectLst/>
                <a:latin typeface="Calibri" panose="020F0502020204030204" pitchFamily="34" charset="0"/>
                <a:ea typeface="宋体" panose="02010600030101010101" pitchFamily="2" charset="-122"/>
                <a:cs typeface="mn-cs"/>
              </a:rPr>
              <a:t>3</a:t>
            </a:r>
            <a:r>
              <a:rPr lang="zh-CN" altLang="en-US" sz="1800" kern="1200" dirty="0">
                <a:effectLst/>
                <a:latin typeface="Calibri" panose="020F0502020204030204" pitchFamily="34" charset="0"/>
                <a:ea typeface="宋体" panose="02010600030101010101" pitchFamily="2" charset="-122"/>
                <a:cs typeface="mn-cs"/>
              </a:rPr>
              <a:t>替换页面</a:t>
            </a:r>
            <a:r>
              <a:rPr lang="en-US" altLang="zh-CN" sz="1800" kern="1200" dirty="0">
                <a:effectLst/>
                <a:latin typeface="Calibri" panose="020F0502020204030204" pitchFamily="34" charset="0"/>
                <a:ea typeface="宋体" panose="02010600030101010101" pitchFamily="2" charset="-122"/>
                <a:cs typeface="mn-cs"/>
              </a:rPr>
              <a:t>0</a:t>
            </a:r>
            <a:r>
              <a:rPr lang="zh-CN" altLang="en-US" sz="1800" kern="1200" dirty="0">
                <a:effectLst/>
                <a:latin typeface="Calibri" panose="020F0502020204030204" pitchFamily="34" charset="0"/>
                <a:ea typeface="宋体" panose="02010600030101010101" pitchFamily="2" charset="-122"/>
                <a:cs typeface="mn-cs"/>
              </a:rPr>
              <a:t>被加载到缓冲池。</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a:extLst>
              <a:ext uri="{FF2B5EF4-FFF2-40B4-BE49-F238E27FC236}">
                <a16:creationId xmlns:a16="http://schemas.microsoft.com/office/drawing/2014/main" id="{5334969A-730D-4DB5-42EC-E82D4926CA5F}"/>
              </a:ext>
            </a:extLst>
          </p:cNvPr>
          <p:cNvSpPr>
            <a:spLocks noGrp="1"/>
          </p:cNvSpPr>
          <p:nvPr>
            <p:ph type="sldNum" sz="quarter" idx="10"/>
          </p:nvPr>
        </p:nvSpPr>
        <p:spPr/>
        <p:txBody>
          <a:bodyPr/>
          <a:lstStyle/>
          <a:p>
            <a:fld id="{A39D9F6A-8624-4181-8D13-5EBC09FE3A26}" type="slidenum">
              <a:rPr lang="zh-CN" altLang="en-US" smtClean="0"/>
              <a:t>50</a:t>
            </a:fld>
            <a:endParaRPr lang="zh-CN" altLang="en-US"/>
          </a:p>
        </p:txBody>
      </p:sp>
    </p:spTree>
    <p:extLst>
      <p:ext uri="{BB962C8B-B14F-4D97-AF65-F5344CB8AC3E}">
        <p14:creationId xmlns:p14="http://schemas.microsoft.com/office/powerpoint/2010/main" val="1298563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a:t>
            </a:r>
            <a:r>
              <a:rPr lang="en-US" altLang="zh-CN" dirty="0"/>
              <a:t>Q3</a:t>
            </a:r>
            <a:r>
              <a:rPr lang="zh-CN" altLang="en-US" dirty="0"/>
              <a:t>开始执行，和</a:t>
            </a:r>
            <a:r>
              <a:rPr lang="en-US" altLang="zh-CN" dirty="0"/>
              <a:t>Q1</a:t>
            </a:r>
            <a:r>
              <a:rPr lang="zh-CN" altLang="en-US" dirty="0"/>
              <a:t>一样，查询</a:t>
            </a:r>
            <a:r>
              <a:rPr lang="en-US" altLang="zh-CN" dirty="0"/>
              <a:t>1</a:t>
            </a:r>
            <a:r>
              <a:rPr lang="zh-CN" altLang="en-US" dirty="0"/>
              <a:t>号学生选修</a:t>
            </a:r>
            <a:r>
              <a:rPr lang="en-US" altLang="zh-CN" dirty="0"/>
              <a:t>1</a:t>
            </a:r>
            <a:r>
              <a:rPr lang="zh-CN" altLang="en-US" dirty="0"/>
              <a:t>号课程的选课记录。我们知道，结果就在第</a:t>
            </a:r>
            <a:r>
              <a:rPr lang="en-US" altLang="zh-CN" dirty="0"/>
              <a:t>0</a:t>
            </a:r>
            <a:r>
              <a:rPr lang="zh-CN" altLang="en-US" dirty="0"/>
              <a:t>页，可惜的是，</a:t>
            </a:r>
            <a:r>
              <a:rPr lang="zh-CN" altLang="en-US" dirty="0">
                <a:solidFill>
                  <a:schemeClr val="bg1"/>
                </a:solidFill>
                <a:latin typeface="微软雅黑" panose="020B0503020204020204" pitchFamily="34" charset="-122"/>
                <a:ea typeface="微软雅黑" panose="020B0503020204020204" pitchFamily="34" charset="-122"/>
              </a:rPr>
              <a:t>由于</a:t>
            </a:r>
            <a:r>
              <a:rPr lang="en-US" altLang="zh-CN" dirty="0">
                <a:solidFill>
                  <a:schemeClr val="bg1"/>
                </a:solidFill>
                <a:latin typeface="微软雅黑" panose="020B0503020204020204" pitchFamily="34" charset="-122"/>
                <a:ea typeface="微软雅黑" panose="020B0503020204020204" pitchFamily="34" charset="-122"/>
              </a:rPr>
              <a:t>Q2</a:t>
            </a:r>
            <a:r>
              <a:rPr lang="zh-CN" altLang="en-US" dirty="0">
                <a:solidFill>
                  <a:schemeClr val="bg1"/>
                </a:solidFill>
                <a:latin typeface="微软雅黑" panose="020B0503020204020204" pitchFamily="34" charset="-122"/>
                <a:ea typeface="微软雅黑" panose="020B0503020204020204" pitchFamily="34" charset="-122"/>
              </a:rPr>
              <a:t>的顺序扫描操作，导致即将被再次访问的第</a:t>
            </a:r>
            <a:r>
              <a:rPr lang="en-US" altLang="zh-CN" dirty="0">
                <a:solidFill>
                  <a:schemeClr val="bg1"/>
                </a:solidFill>
                <a:latin typeface="微软雅黑" panose="020B0503020204020204" pitchFamily="34" charset="-122"/>
                <a:ea typeface="微软雅黑" panose="020B0503020204020204" pitchFamily="34" charset="-122"/>
              </a:rPr>
              <a:t>0</a:t>
            </a:r>
            <a:r>
              <a:rPr lang="zh-CN" altLang="en-US" dirty="0">
                <a:solidFill>
                  <a:schemeClr val="bg1"/>
                </a:solidFill>
                <a:latin typeface="微软雅黑" panose="020B0503020204020204" pitchFamily="34" charset="-122"/>
                <a:ea typeface="微软雅黑" panose="020B0503020204020204" pitchFamily="34" charset="-122"/>
              </a:rPr>
              <a:t>页刚刚被淘汰。缓冲池管理器不得不再次加载第</a:t>
            </a:r>
            <a:r>
              <a:rPr lang="en-US" altLang="zh-CN" dirty="0">
                <a:solidFill>
                  <a:schemeClr val="bg1"/>
                </a:solidFill>
                <a:latin typeface="微软雅黑" panose="020B0503020204020204" pitchFamily="34" charset="-122"/>
                <a:ea typeface="微软雅黑" panose="020B0503020204020204" pitchFamily="34" charset="-122"/>
              </a:rPr>
              <a:t>0</a:t>
            </a:r>
            <a:r>
              <a:rPr lang="zh-CN" altLang="en-US" dirty="0">
                <a:solidFill>
                  <a:schemeClr val="bg1"/>
                </a:solidFill>
                <a:latin typeface="微软雅黑" panose="020B0503020204020204" pitchFamily="34" charset="-122"/>
                <a:ea typeface="微软雅黑" panose="020B0503020204020204" pitchFamily="34" charset="-122"/>
              </a:rPr>
              <a:t>页，淘汰第</a:t>
            </a:r>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页。这里显然出现了并发操作，因为</a:t>
            </a:r>
            <a:r>
              <a:rPr lang="en-US" altLang="zh-CN" dirty="0">
                <a:solidFill>
                  <a:schemeClr val="bg1"/>
                </a:solidFill>
                <a:latin typeface="微软雅黑" panose="020B0503020204020204" pitchFamily="34" charset="-122"/>
                <a:ea typeface="微软雅黑" panose="020B0503020204020204" pitchFamily="34" charset="-122"/>
              </a:rPr>
              <a:t>Q2</a:t>
            </a:r>
            <a:r>
              <a:rPr lang="zh-CN" altLang="en-US" dirty="0">
                <a:solidFill>
                  <a:schemeClr val="bg1"/>
                </a:solidFill>
                <a:latin typeface="微软雅黑" panose="020B0503020204020204" pitchFamily="34" charset="-122"/>
                <a:ea typeface="微软雅黑" panose="020B0503020204020204" pitchFamily="34" charset="-122"/>
              </a:rPr>
              <a:t>并没有执行完。即使没有</a:t>
            </a:r>
            <a:r>
              <a:rPr lang="en-US" altLang="zh-CN" dirty="0">
                <a:solidFill>
                  <a:schemeClr val="bg1"/>
                </a:solidFill>
                <a:latin typeface="微软雅黑" panose="020B0503020204020204" pitchFamily="34" charset="-122"/>
                <a:ea typeface="微软雅黑" panose="020B0503020204020204" pitchFamily="34" charset="-122"/>
              </a:rPr>
              <a:t>Q3</a:t>
            </a:r>
            <a:r>
              <a:rPr lang="zh-CN" altLang="en-US" dirty="0">
                <a:solidFill>
                  <a:schemeClr val="bg1"/>
                </a:solidFill>
                <a:latin typeface="微软雅黑" panose="020B0503020204020204" pitchFamily="34" charset="-122"/>
                <a:ea typeface="微软雅黑" panose="020B0503020204020204" pitchFamily="34" charset="-122"/>
              </a:rPr>
              <a:t>的加入</a:t>
            </a:r>
            <a:r>
              <a:rPr lang="en-US" altLang="zh-CN" dirty="0">
                <a:solidFill>
                  <a:schemeClr val="bg1"/>
                </a:solidFill>
                <a:latin typeface="微软雅黑" panose="020B0503020204020204" pitchFamily="34" charset="-122"/>
                <a:ea typeface="微软雅黑" panose="020B0503020204020204" pitchFamily="34" charset="-122"/>
              </a:rPr>
              <a:t>, Q2</a:t>
            </a:r>
            <a:r>
              <a:rPr lang="zh-CN" altLang="en-US" dirty="0">
                <a:solidFill>
                  <a:schemeClr val="bg1"/>
                </a:solidFill>
                <a:latin typeface="微软雅黑" panose="020B0503020204020204" pitchFamily="34" charset="-122"/>
                <a:ea typeface="微软雅黑" panose="020B0503020204020204" pitchFamily="34" charset="-122"/>
              </a:rPr>
              <a:t>的继续执行，也要连续淘汰页面，以便加载第</a:t>
            </a:r>
            <a:r>
              <a:rPr lang="en-US" altLang="zh-CN" dirty="0">
                <a:solidFill>
                  <a:schemeClr val="bg1"/>
                </a:solidFill>
                <a:latin typeface="微软雅黑" panose="020B0503020204020204" pitchFamily="34" charset="-122"/>
                <a:ea typeface="微软雅黑" panose="020B0503020204020204" pitchFamily="34" charset="-122"/>
              </a:rPr>
              <a:t>4</a:t>
            </a:r>
            <a:r>
              <a:rPr lang="zh-CN" altLang="en-US" dirty="0">
                <a:solidFill>
                  <a:schemeClr val="bg1"/>
                </a:solidFill>
                <a:latin typeface="微软雅黑" panose="020B0503020204020204" pitchFamily="34" charset="-122"/>
                <a:ea typeface="微软雅黑" panose="020B0503020204020204" pitchFamily="34" charset="-122"/>
              </a:rPr>
              <a:t>和第</a:t>
            </a:r>
            <a:r>
              <a:rPr lang="en-US" altLang="zh-CN" dirty="0">
                <a:solidFill>
                  <a:schemeClr val="bg1"/>
                </a:solidFill>
                <a:latin typeface="微软雅黑" panose="020B0503020204020204" pitchFamily="34" charset="-122"/>
                <a:ea typeface="微软雅黑" panose="020B0503020204020204" pitchFamily="34" charset="-122"/>
              </a:rPr>
              <a:t>5</a:t>
            </a:r>
            <a:r>
              <a:rPr lang="zh-CN" altLang="en-US" dirty="0">
                <a:solidFill>
                  <a:schemeClr val="bg1"/>
                </a:solidFill>
                <a:latin typeface="微软雅黑" panose="020B0503020204020204" pitchFamily="34" charset="-122"/>
                <a:ea typeface="微软雅黑" panose="020B0503020204020204" pitchFamily="34" charset="-122"/>
              </a:rPr>
              <a:t>页。 请同学们思考，淘汰页面意味着什么？意味着没有命中，换言之，请求的页面不在内存中。请问，在上述一系列的页面操作中，一共有几次命中？答案是仅有</a:t>
            </a:r>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次，哪</a:t>
            </a:r>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次？就是</a:t>
            </a:r>
            <a:r>
              <a:rPr lang="en-US" altLang="zh-CN" dirty="0">
                <a:solidFill>
                  <a:schemeClr val="bg1"/>
                </a:solidFill>
                <a:latin typeface="微软雅黑" panose="020B0503020204020204" pitchFamily="34" charset="-122"/>
                <a:ea typeface="微软雅黑" panose="020B0503020204020204" pitchFamily="34" charset="-122"/>
              </a:rPr>
              <a:t>Q2</a:t>
            </a:r>
            <a:r>
              <a:rPr lang="zh-CN" altLang="en-US" dirty="0">
                <a:solidFill>
                  <a:schemeClr val="bg1"/>
                </a:solidFill>
                <a:latin typeface="微软雅黑" panose="020B0503020204020204" pitchFamily="34" charset="-122"/>
                <a:ea typeface="微软雅黑" panose="020B0503020204020204" pitchFamily="34" charset="-122"/>
              </a:rPr>
              <a:t>请求第</a:t>
            </a:r>
            <a:r>
              <a:rPr lang="en-US" altLang="zh-CN" dirty="0">
                <a:solidFill>
                  <a:schemeClr val="bg1"/>
                </a:solidFill>
                <a:latin typeface="微软雅黑" panose="020B0503020204020204" pitchFamily="34" charset="-122"/>
                <a:ea typeface="微软雅黑" panose="020B0503020204020204" pitchFamily="34" charset="-122"/>
              </a:rPr>
              <a:t>0</a:t>
            </a:r>
            <a:r>
              <a:rPr lang="zh-CN" altLang="en-US" dirty="0">
                <a:solidFill>
                  <a:schemeClr val="bg1"/>
                </a:solidFill>
                <a:latin typeface="微软雅黑" panose="020B0503020204020204" pitchFamily="34" charset="-122"/>
                <a:ea typeface="微软雅黑" panose="020B0503020204020204" pitchFamily="34" charset="-122"/>
              </a:rPr>
              <a:t>页的那</a:t>
            </a:r>
            <a:r>
              <a:rPr lang="en-US" altLang="zh-CN" dirty="0">
                <a:solidFill>
                  <a:schemeClr val="bg1"/>
                </a:solidFill>
                <a:latin typeface="微软雅黑" panose="020B0503020204020204" pitchFamily="34" charset="-122"/>
                <a:ea typeface="微软雅黑" panose="020B0503020204020204" pitchFamily="34" charset="-122"/>
              </a:rPr>
              <a:t>1</a:t>
            </a:r>
            <a:r>
              <a:rPr lang="zh-CN" altLang="en-US" dirty="0">
                <a:solidFill>
                  <a:schemeClr val="bg1"/>
                </a:solidFill>
                <a:latin typeface="微软雅黑" panose="020B0503020204020204" pitchFamily="34" charset="-122"/>
                <a:ea typeface="微软雅黑" panose="020B0503020204020204" pitchFamily="34" charset="-122"/>
              </a:rPr>
              <a:t>次。总之，顺序洪泛会带来极低的命中率。</a:t>
            </a:r>
            <a:r>
              <a:rPr lang="en-US" altLang="zh-CN" dirty="0">
                <a:solidFill>
                  <a:schemeClr val="bg1"/>
                </a:solidFill>
                <a:latin typeface="微软雅黑" panose="020B0503020204020204" pitchFamily="34" charset="-122"/>
                <a:ea typeface="微软雅黑" panose="020B0503020204020204" pitchFamily="34" charset="-122"/>
              </a:rPr>
              <a:t>LRU</a:t>
            </a:r>
            <a:r>
              <a:rPr lang="zh-CN" altLang="en-US" dirty="0">
                <a:solidFill>
                  <a:schemeClr val="bg1"/>
                </a:solidFill>
                <a:latin typeface="微软雅黑" panose="020B0503020204020204" pitchFamily="34" charset="-122"/>
                <a:ea typeface="微软雅黑" panose="020B0503020204020204" pitchFamily="34" charset="-122"/>
              </a:rPr>
              <a:t>和</a:t>
            </a:r>
            <a:r>
              <a:rPr lang="en-US" altLang="zh-CN" dirty="0">
                <a:solidFill>
                  <a:schemeClr val="bg1"/>
                </a:solidFill>
                <a:latin typeface="微软雅黑" panose="020B0503020204020204" pitchFamily="34" charset="-122"/>
                <a:ea typeface="微软雅黑" panose="020B0503020204020204" pitchFamily="34" charset="-122"/>
              </a:rPr>
              <a:t>CLOCK</a:t>
            </a:r>
            <a:r>
              <a:rPr lang="zh-CN" altLang="en-US" dirty="0">
                <a:solidFill>
                  <a:schemeClr val="bg1"/>
                </a:solidFill>
                <a:latin typeface="微软雅黑" panose="020B0503020204020204" pitchFamily="34" charset="-122"/>
                <a:ea typeface="微软雅黑" panose="020B0503020204020204" pitchFamily="34" charset="-122"/>
              </a:rPr>
              <a:t>置换算法，都易受洪泛影响，一般不适用于</a:t>
            </a:r>
            <a:r>
              <a:rPr lang="en-US" altLang="zh-CN" dirty="0">
                <a:solidFill>
                  <a:schemeClr val="bg1"/>
                </a:solidFill>
                <a:latin typeface="微软雅黑" panose="020B0503020204020204" pitchFamily="34" charset="-122"/>
                <a:ea typeface="微软雅黑" panose="020B0503020204020204" pitchFamily="34" charset="-122"/>
              </a:rPr>
              <a:t>OLAP</a:t>
            </a:r>
            <a:r>
              <a:rPr lang="zh-CN" altLang="en-US" dirty="0">
                <a:solidFill>
                  <a:schemeClr val="bg1"/>
                </a:solidFill>
                <a:latin typeface="微软雅黑" panose="020B0503020204020204" pitchFamily="34" charset="-122"/>
                <a:ea typeface="微软雅黑" panose="020B0503020204020204" pitchFamily="34" charset="-122"/>
              </a:rPr>
              <a:t>场景。 同学们可以自行去了解</a:t>
            </a:r>
            <a:r>
              <a:rPr lang="en-US" altLang="zh-CN" dirty="0">
                <a:solidFill>
                  <a:schemeClr val="bg1"/>
                </a:solidFill>
                <a:latin typeface="微软雅黑" panose="020B0503020204020204" pitchFamily="34" charset="-122"/>
                <a:ea typeface="微软雅黑" panose="020B0503020204020204" pitchFamily="34" charset="-122"/>
              </a:rPr>
              <a:t>CLOCK</a:t>
            </a:r>
            <a:r>
              <a:rPr lang="zh-CN" altLang="en-US" dirty="0">
                <a:solidFill>
                  <a:schemeClr val="bg1"/>
                </a:solidFill>
                <a:latin typeface="微软雅黑" panose="020B0503020204020204" pitchFamily="34" charset="-122"/>
                <a:ea typeface="微软雅黑" panose="020B0503020204020204" pitchFamily="34" charset="-122"/>
              </a:rPr>
              <a:t>算法。</a:t>
            </a:r>
            <a:endParaRPr lang="en-US" altLang="zh-CN" dirty="0">
              <a:solidFill>
                <a:schemeClr val="bg1"/>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51</a:t>
            </a:fld>
            <a:endParaRPr lang="zh-CN" altLang="en-US"/>
          </a:p>
        </p:txBody>
      </p:sp>
    </p:spTree>
    <p:extLst>
      <p:ext uri="{BB962C8B-B14F-4D97-AF65-F5344CB8AC3E}">
        <p14:creationId xmlns:p14="http://schemas.microsoft.com/office/powerpoint/2010/main" val="269537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800" kern="1200" dirty="0">
                <a:effectLst/>
                <a:latin typeface="Calibri" panose="020F0502020204030204" pitchFamily="34" charset="0"/>
                <a:ea typeface="宋体" panose="02010600030101010101" pitchFamily="2" charset="-122"/>
                <a:cs typeface="mn-cs"/>
              </a:rPr>
              <a:t>一个更好的页面置换算法是</a:t>
            </a:r>
            <a:r>
              <a:rPr lang="en-US" altLang="zh-CN" sz="1800" kern="1200" dirty="0">
                <a:effectLst/>
                <a:latin typeface="Calibri" panose="020F0502020204030204" pitchFamily="34" charset="0"/>
                <a:ea typeface="宋体" panose="02010600030101010101" pitchFamily="2" charset="-122"/>
                <a:cs typeface="mn-cs"/>
              </a:rPr>
              <a:t>LRU-K, </a:t>
            </a:r>
            <a:r>
              <a:rPr lang="zh-CN" altLang="zh-CN" sz="1800" kern="1200" dirty="0">
                <a:effectLst/>
                <a:latin typeface="Calibri" panose="020F0502020204030204" pitchFamily="34" charset="0"/>
                <a:ea typeface="宋体" panose="02010600030101010101" pitchFamily="2" charset="-122"/>
                <a:cs typeface="mn-cs"/>
              </a:rPr>
              <a:t>同学们可以在</a:t>
            </a:r>
            <a:r>
              <a:rPr lang="en-US" altLang="zh-CN" sz="1800" kern="1200" dirty="0" err="1">
                <a:effectLst/>
                <a:latin typeface="Calibri" panose="020F0502020204030204" pitchFamily="34" charset="0"/>
                <a:ea typeface="宋体" panose="02010600030101010101" pitchFamily="2" charset="-122"/>
                <a:cs typeface="mn-cs"/>
              </a:rPr>
              <a:t>acm</a:t>
            </a:r>
            <a:r>
              <a:rPr lang="zh-CN" altLang="zh-CN" sz="1800" kern="1200" dirty="0">
                <a:effectLst/>
                <a:latin typeface="Calibri" panose="020F0502020204030204" pitchFamily="34" charset="0"/>
                <a:ea typeface="宋体" panose="02010600030101010101" pitchFamily="2" charset="-122"/>
                <a:cs typeface="mn-cs"/>
              </a:rPr>
              <a:t>网站上查阅该算法的原文。其核</a:t>
            </a:r>
            <a:r>
              <a:rPr lang="zh-CN" altLang="zh-CN" sz="1800" kern="1200" dirty="0">
                <a:effectLst/>
                <a:latin typeface="Calibri" panose="020F0502020204030204" pitchFamily="34" charset="0"/>
                <a:ea typeface="微软雅黑" panose="020B0503020204020204" pitchFamily="34" charset="-122"/>
                <a:cs typeface="微软雅黑" panose="020B0503020204020204" pitchFamily="34" charset="-122"/>
              </a:rPr>
              <a:t>⼼</a:t>
            </a:r>
            <a:r>
              <a:rPr lang="zh-CN" altLang="zh-CN" sz="1800" kern="1200" dirty="0">
                <a:effectLst/>
                <a:latin typeface="Calibri" panose="020F0502020204030204" pitchFamily="34" charset="0"/>
                <a:ea typeface="宋体" panose="02010600030101010101" pitchFamily="2" charset="-122"/>
                <a:cs typeface="宋体" panose="02010600030101010101" pitchFamily="2" charset="-122"/>
              </a:rPr>
              <a:t>思路是将最近使</a:t>
            </a:r>
            <a:r>
              <a:rPr lang="zh-CN" altLang="zh-CN" sz="1800" kern="1200" dirty="0">
                <a:effectLst/>
                <a:latin typeface="Calibri" panose="020F0502020204030204" pitchFamily="34" charset="0"/>
                <a:ea typeface="微软雅黑" panose="020B0503020204020204" pitchFamily="34" charset="-122"/>
                <a:cs typeface="微软雅黑" panose="020B0503020204020204" pitchFamily="34" charset="-122"/>
              </a:rPr>
              <a:t>⽤</a:t>
            </a:r>
            <a:r>
              <a:rPr lang="zh-CN" altLang="zh-CN" sz="1800" kern="1200" dirty="0">
                <a:effectLst/>
                <a:latin typeface="Calibri" panose="020F0502020204030204" pitchFamily="34" charset="0"/>
                <a:ea typeface="宋体" panose="02010600030101010101" pitchFamily="2" charset="-122"/>
                <a:cs typeface="宋体" panose="02010600030101010101" pitchFamily="2" charset="-122"/>
              </a:rPr>
              <a:t>过</a:t>
            </a:r>
            <a:r>
              <a:rPr lang="en-US" altLang="zh-CN" sz="1800" kern="1200" dirty="0">
                <a:effectLst/>
                <a:latin typeface="宋体" panose="02010600030101010101" pitchFamily="2" charset="-122"/>
                <a:ea typeface="宋体" panose="02010600030101010101" pitchFamily="2" charset="-122"/>
                <a:cs typeface="mn-cs"/>
              </a:rPr>
              <a:t>1</a:t>
            </a:r>
            <a:r>
              <a:rPr lang="zh-CN" altLang="zh-CN" sz="1800" kern="1200" dirty="0">
                <a:effectLst/>
                <a:latin typeface="Calibri" panose="020F0502020204030204" pitchFamily="34" charset="0"/>
                <a:ea typeface="宋体" panose="02010600030101010101" pitchFamily="2" charset="-122"/>
                <a:cs typeface="mn-cs"/>
              </a:rPr>
              <a:t>次的判断标准扩展为最近使</a:t>
            </a:r>
            <a:r>
              <a:rPr lang="zh-CN" altLang="zh-CN" sz="1800" kern="1200" dirty="0">
                <a:effectLst/>
                <a:latin typeface="Calibri" panose="020F0502020204030204" pitchFamily="34" charset="0"/>
                <a:ea typeface="微软雅黑" panose="020B0503020204020204" pitchFamily="34" charset="-122"/>
                <a:cs typeface="微软雅黑" panose="020B0503020204020204" pitchFamily="34" charset="-122"/>
              </a:rPr>
              <a:t>⽤</a:t>
            </a:r>
            <a:r>
              <a:rPr lang="zh-CN" altLang="zh-CN" sz="1800" kern="1200" dirty="0">
                <a:effectLst/>
                <a:latin typeface="Calibri" panose="020F0502020204030204" pitchFamily="34" charset="0"/>
                <a:ea typeface="宋体" panose="02010600030101010101" pitchFamily="2" charset="-122"/>
                <a:cs typeface="宋体" panose="02010600030101010101" pitchFamily="2" charset="-122"/>
              </a:rPr>
              <a:t>过</a:t>
            </a:r>
            <a:r>
              <a:rPr lang="en-US" altLang="zh-CN" sz="1800" kern="1200" dirty="0">
                <a:effectLst/>
                <a:latin typeface="宋体" panose="02010600030101010101" pitchFamily="2" charset="-122"/>
                <a:ea typeface="宋体" panose="02010600030101010101" pitchFamily="2" charset="-122"/>
                <a:cs typeface="mn-cs"/>
              </a:rPr>
              <a:t>K</a:t>
            </a:r>
            <a:r>
              <a:rPr lang="zh-CN" altLang="zh-CN" sz="1800" kern="1200" dirty="0">
                <a:effectLst/>
                <a:latin typeface="Calibri" panose="020F0502020204030204" pitchFamily="34" charset="0"/>
                <a:ea typeface="宋体" panose="02010600030101010101" pitchFamily="2" charset="-122"/>
                <a:cs typeface="mn-cs"/>
              </a:rPr>
              <a:t>次。</a:t>
            </a:r>
            <a:r>
              <a:rPr lang="zh-CN" altLang="en-US" sz="1800" kern="1200" dirty="0">
                <a:effectLst/>
                <a:latin typeface="Calibri" panose="020F0502020204030204" pitchFamily="34" charset="0"/>
                <a:ea typeface="宋体" panose="02010600030101010101" pitchFamily="2" charset="-122"/>
                <a:cs typeface="mn-cs"/>
              </a:rPr>
              <a:t>因为</a:t>
            </a:r>
            <a:r>
              <a:rPr lang="en-US" altLang="zh-CN" sz="1800" kern="1200" dirty="0">
                <a:effectLst/>
                <a:latin typeface="Calibri" panose="020F0502020204030204" pitchFamily="34" charset="0"/>
                <a:ea typeface="宋体" panose="02010600030101010101" pitchFamily="2" charset="-122"/>
                <a:cs typeface="mn-cs"/>
              </a:rPr>
              <a:t>1</a:t>
            </a:r>
            <a:r>
              <a:rPr lang="zh-CN" altLang="en-US" sz="1800" kern="1200" dirty="0">
                <a:effectLst/>
                <a:latin typeface="Calibri" panose="020F0502020204030204" pitchFamily="34" charset="0"/>
                <a:ea typeface="宋体" panose="02010600030101010101" pitchFamily="2" charset="-122"/>
                <a:cs typeface="mn-cs"/>
              </a:rPr>
              <a:t>次使用太过偶然，不能说明页面的受欢迎程度或者说热度。把常用的页面留在内存一定会提高命中率。</a:t>
            </a:r>
            <a:r>
              <a:rPr lang="zh-CN" altLang="zh-CN" sz="1800" kern="1200" dirty="0">
                <a:effectLst/>
                <a:latin typeface="Calibri" panose="020F0502020204030204" pitchFamily="34" charset="0"/>
                <a:ea typeface="宋体" panose="02010600030101010101" pitchFamily="2" charset="-122"/>
                <a:cs typeface="mn-cs"/>
              </a:rPr>
              <a:t>在之前的洪泛例子中，页面</a:t>
            </a:r>
            <a:r>
              <a:rPr lang="en-US" altLang="zh-CN" sz="1800" kern="1200" dirty="0">
                <a:effectLst/>
                <a:latin typeface="Calibri" panose="020F0502020204030204" pitchFamily="34" charset="0"/>
                <a:ea typeface="宋体" panose="02010600030101010101" pitchFamily="2" charset="-122"/>
                <a:cs typeface="mn-cs"/>
              </a:rPr>
              <a:t>0</a:t>
            </a:r>
            <a:r>
              <a:rPr lang="zh-CN" altLang="en-US" sz="1800" kern="1200" dirty="0">
                <a:effectLst/>
                <a:latin typeface="Calibri" panose="020F0502020204030204" pitchFamily="34" charset="0"/>
                <a:ea typeface="宋体" panose="02010600030101010101" pitchFamily="2" charset="-122"/>
                <a:cs typeface="mn-cs"/>
              </a:rPr>
              <a:t>因</a:t>
            </a:r>
            <a:r>
              <a:rPr lang="en-US" altLang="zh-CN" sz="1800" kern="1200" dirty="0">
                <a:effectLst/>
                <a:latin typeface="Calibri" panose="020F0502020204030204" pitchFamily="34" charset="0"/>
                <a:ea typeface="宋体" panose="02010600030101010101" pitchFamily="2" charset="-122"/>
                <a:cs typeface="mn-cs"/>
              </a:rPr>
              <a:t>Q2</a:t>
            </a:r>
            <a:r>
              <a:rPr lang="zh-CN" altLang="en-US" sz="1800" kern="1200" dirty="0">
                <a:effectLst/>
                <a:latin typeface="Calibri" panose="020F0502020204030204" pitchFamily="34" charset="0"/>
                <a:ea typeface="宋体" panose="02010600030101010101" pitchFamily="2" charset="-122"/>
                <a:cs typeface="mn-cs"/>
              </a:rPr>
              <a:t>被淘汰</a:t>
            </a:r>
            <a:r>
              <a:rPr lang="zh-CN" altLang="zh-CN" sz="1800" kern="1200" dirty="0">
                <a:effectLst/>
                <a:latin typeface="Calibri" panose="020F0502020204030204" pitchFamily="34" charset="0"/>
                <a:ea typeface="宋体" panose="02010600030101010101" pitchFamily="2" charset="-122"/>
                <a:cs typeface="mn-cs"/>
              </a:rPr>
              <a:t>时，已经被访问了两次，且即将被</a:t>
            </a:r>
            <a:r>
              <a:rPr lang="en-US" altLang="zh-CN" sz="1800" kern="1200" dirty="0">
                <a:effectLst/>
                <a:latin typeface="Calibri" panose="020F0502020204030204" pitchFamily="34" charset="0"/>
                <a:ea typeface="宋体" panose="02010600030101010101" pitchFamily="2" charset="-122"/>
                <a:cs typeface="mn-cs"/>
              </a:rPr>
              <a:t>Q3</a:t>
            </a:r>
            <a:r>
              <a:rPr lang="zh-CN" altLang="zh-CN" sz="1800" kern="1200" dirty="0">
                <a:effectLst/>
                <a:latin typeface="Calibri" panose="020F0502020204030204" pitchFamily="34" charset="0"/>
                <a:ea typeface="宋体" panose="02010600030101010101" pitchFamily="2" charset="-122"/>
                <a:cs typeface="mn-cs"/>
              </a:rPr>
              <a:t>再次访问。显然，如果它留在缓冲池会提高命中率。</a:t>
            </a:r>
            <a:r>
              <a:rPr lang="en-US" altLang="zh-CN" sz="1800" kern="1200" dirty="0">
                <a:effectLst/>
                <a:latin typeface="Calibri" panose="020F0502020204030204" pitchFamily="34" charset="0"/>
                <a:ea typeface="宋体" panose="02010600030101010101" pitchFamily="2" charset="-122"/>
                <a:cs typeface="mn-cs"/>
              </a:rPr>
              <a:t>LRU-K</a:t>
            </a:r>
            <a:r>
              <a:rPr lang="zh-CN" altLang="zh-CN" sz="1800" kern="1200" dirty="0">
                <a:effectLst/>
                <a:latin typeface="Calibri" panose="020F0502020204030204" pitchFamily="34" charset="0"/>
                <a:ea typeface="宋体" panose="02010600030101010101" pitchFamily="2" charset="-122"/>
                <a:cs typeface="mn-cs"/>
              </a:rPr>
              <a:t>算法每次</a:t>
            </a:r>
            <a:r>
              <a:rPr lang="zh-CN" altLang="en-US" sz="1800" kern="1200" dirty="0">
                <a:effectLst/>
                <a:latin typeface="Calibri" panose="020F0502020204030204" pitchFamily="34" charset="0"/>
                <a:ea typeface="宋体" panose="02010600030101010101" pitchFamily="2" charset="-122"/>
                <a:cs typeface="mn-cs"/>
              </a:rPr>
              <a:t>驱逐</a:t>
            </a:r>
            <a:r>
              <a:rPr lang="zh-CN" altLang="zh-CN" sz="1800" kern="1200" dirty="0">
                <a:effectLst/>
                <a:latin typeface="Calibri" panose="020F0502020204030204" pitchFamily="34" charset="0"/>
                <a:ea typeface="宋体" panose="02010600030101010101" pitchFamily="2" charset="-122"/>
                <a:cs typeface="mn-cs"/>
              </a:rPr>
              <a:t>最近第</a:t>
            </a:r>
            <a:r>
              <a:rPr lang="en-US" altLang="zh-CN" sz="1800" kern="1200" dirty="0">
                <a:effectLst/>
                <a:latin typeface="Calibri" panose="020F0502020204030204" pitchFamily="34" charset="0"/>
                <a:ea typeface="宋体" panose="02010600030101010101" pitchFamily="2" charset="-122"/>
                <a:cs typeface="mn-cs"/>
              </a:rPr>
              <a:t>k</a:t>
            </a:r>
            <a:r>
              <a:rPr lang="zh-CN" altLang="zh-CN" sz="1800" kern="1200" dirty="0">
                <a:effectLst/>
                <a:latin typeface="Calibri" panose="020F0502020204030204" pitchFamily="34" charset="0"/>
                <a:ea typeface="宋体" panose="02010600030101010101" pitchFamily="2" charset="-122"/>
                <a:cs typeface="mn-cs"/>
              </a:rPr>
              <a:t>次访问距今时间最久</a:t>
            </a:r>
            <a:r>
              <a:rPr lang="zh-CN" altLang="en-US" sz="1800" kern="1200" dirty="0">
                <a:effectLst/>
                <a:latin typeface="Calibri" panose="020F0502020204030204" pitchFamily="34" charset="0"/>
                <a:ea typeface="宋体" panose="02010600030101010101" pitchFamily="2" charset="-122"/>
                <a:cs typeface="mn-cs"/>
              </a:rPr>
              <a:t>，或者说</a:t>
            </a:r>
            <a:r>
              <a:rPr lang="en-US" altLang="zh-CN" sz="1800" kern="1200" dirty="0">
                <a:effectLst/>
                <a:latin typeface="Calibri" panose="020F0502020204030204" pitchFamily="34" charset="0"/>
                <a:ea typeface="宋体" panose="02010600030101010101" pitchFamily="2" charset="-122"/>
                <a:cs typeface="mn-cs"/>
              </a:rPr>
              <a:t>k</a:t>
            </a:r>
            <a:r>
              <a:rPr lang="zh-CN" altLang="en-US" sz="1800" kern="1200" dirty="0">
                <a:effectLst/>
                <a:latin typeface="Calibri" panose="020F0502020204030204" pitchFamily="34" charset="0"/>
                <a:ea typeface="宋体" panose="02010600030101010101" pitchFamily="2" charset="-122"/>
                <a:cs typeface="mn-cs"/>
              </a:rPr>
              <a:t>距离最大</a:t>
            </a:r>
            <a:r>
              <a:rPr lang="zh-CN" altLang="zh-CN" sz="1800" kern="1200" dirty="0">
                <a:effectLst/>
                <a:latin typeface="Calibri" panose="020F0502020204030204" pitchFamily="34" charset="0"/>
                <a:ea typeface="宋体" panose="02010600030101010101" pitchFamily="2" charset="-122"/>
                <a:cs typeface="mn-cs"/>
              </a:rPr>
              <a:t>的页面，少于</a:t>
            </a:r>
            <a:r>
              <a:rPr lang="en-US" altLang="zh-CN" sz="1800" kern="1200" dirty="0">
                <a:effectLst/>
                <a:latin typeface="Calibri" panose="020F0502020204030204" pitchFamily="34" charset="0"/>
                <a:ea typeface="宋体" panose="02010600030101010101" pitchFamily="2" charset="-122"/>
                <a:cs typeface="mn-cs"/>
              </a:rPr>
              <a:t>k</a:t>
            </a:r>
            <a:r>
              <a:rPr lang="zh-CN" altLang="zh-CN" sz="1800" kern="1200" dirty="0">
                <a:effectLst/>
                <a:latin typeface="Calibri" panose="020F0502020204030204" pitchFamily="34" charset="0"/>
                <a:ea typeface="宋体" panose="02010600030101010101" pitchFamily="2" charset="-122"/>
                <a:cs typeface="mn-cs"/>
              </a:rPr>
              <a:t>个访问记录的页面，其</a:t>
            </a:r>
            <a:r>
              <a:rPr lang="en-US" altLang="zh-CN" sz="1800" kern="1200" dirty="0">
                <a:effectLst/>
                <a:latin typeface="Calibri" panose="020F0502020204030204" pitchFamily="34" charset="0"/>
                <a:ea typeface="宋体" panose="02010600030101010101" pitchFamily="2" charset="-122"/>
                <a:cs typeface="mn-cs"/>
              </a:rPr>
              <a:t>k</a:t>
            </a:r>
            <a:r>
              <a:rPr lang="zh-CN" altLang="zh-CN" sz="1800" kern="1200" dirty="0">
                <a:effectLst/>
                <a:latin typeface="Calibri" panose="020F0502020204030204" pitchFamily="34" charset="0"/>
                <a:ea typeface="宋体" panose="02010600030101010101" pitchFamily="2" charset="-122"/>
                <a:cs typeface="mn-cs"/>
              </a:rPr>
              <a:t>距离被赋予</a:t>
            </a:r>
            <a:r>
              <a:rPr lang="zh-CN" altLang="en-US" sz="1800" kern="1200" dirty="0">
                <a:effectLst/>
                <a:latin typeface="Calibri" panose="020F0502020204030204" pitchFamily="34" charset="0"/>
                <a:ea typeface="宋体" panose="02010600030101010101" pitchFamily="2" charset="-122"/>
                <a:cs typeface="mn-cs"/>
              </a:rPr>
              <a:t>正</a:t>
            </a:r>
            <a:r>
              <a:rPr lang="zh-CN" altLang="zh-CN" sz="1800" kern="1200" dirty="0">
                <a:effectLst/>
                <a:latin typeface="Calibri" panose="020F0502020204030204" pitchFamily="34" charset="0"/>
                <a:ea typeface="宋体" panose="02010600030101010101" pitchFamily="2" charset="-122"/>
                <a:cs typeface="mn-cs"/>
              </a:rPr>
              <a:t>无穷大。</a:t>
            </a:r>
            <a:r>
              <a:rPr lang="zh-CN" altLang="en-US" sz="1800" kern="1200" dirty="0">
                <a:effectLst/>
                <a:latin typeface="Calibri" panose="020F0502020204030204" pitchFamily="34" charset="0"/>
                <a:ea typeface="宋体" panose="02010600030101010101" pitchFamily="2" charset="-122"/>
                <a:cs typeface="mn-cs"/>
              </a:rPr>
              <a:t>当缓冲池中有多个页面的ｋ距离为正无穷大时，可采用普通的</a:t>
            </a:r>
            <a:r>
              <a:rPr lang="en-US" altLang="zh-CN" sz="1800" kern="1200" dirty="0">
                <a:effectLst/>
                <a:latin typeface="Calibri" panose="020F0502020204030204" pitchFamily="34" charset="0"/>
                <a:ea typeface="宋体" panose="02010600030101010101" pitchFamily="2" charset="-122"/>
                <a:cs typeface="mn-cs"/>
              </a:rPr>
              <a:t>LRU</a:t>
            </a:r>
            <a:r>
              <a:rPr lang="zh-CN" altLang="en-US" sz="1800" kern="1200" dirty="0">
                <a:effectLst/>
                <a:latin typeface="Calibri" panose="020F0502020204030204" pitchFamily="34" charset="0"/>
                <a:ea typeface="宋体" panose="02010600030101010101" pitchFamily="2" charset="-122"/>
                <a:cs typeface="mn-cs"/>
              </a:rPr>
              <a:t>算法淘汰时间戳最早的页面。</a:t>
            </a:r>
            <a:r>
              <a:rPr lang="en-US" altLang="zh-CN" sz="1800" kern="1200" dirty="0">
                <a:effectLst/>
                <a:latin typeface="Calibri" panose="020F0502020204030204" pitchFamily="34" charset="0"/>
                <a:ea typeface="宋体" panose="02010600030101010101" pitchFamily="2" charset="-122"/>
                <a:cs typeface="mn-cs"/>
              </a:rPr>
              <a:t>SQL Server</a:t>
            </a:r>
            <a:r>
              <a:rPr lang="zh-CN" altLang="en-US" sz="1800" kern="1200" dirty="0">
                <a:effectLst/>
                <a:latin typeface="Calibri" panose="020F0502020204030204" pitchFamily="34" charset="0"/>
                <a:ea typeface="宋体" panose="02010600030101010101" pitchFamily="2" charset="-122"/>
                <a:cs typeface="mn-cs"/>
              </a:rPr>
              <a:t>和</a:t>
            </a:r>
            <a:r>
              <a:rPr lang="en-US" altLang="zh-CN" sz="1800" kern="1200" dirty="0">
                <a:effectLst/>
                <a:latin typeface="Calibri" panose="020F0502020204030204" pitchFamily="34" charset="0"/>
                <a:ea typeface="宋体" panose="02010600030101010101" pitchFamily="2" charset="-122"/>
                <a:cs typeface="mn-cs"/>
              </a:rPr>
              <a:t>PostgreSQL</a:t>
            </a:r>
            <a:r>
              <a:rPr lang="zh-CN" altLang="en-US" sz="1800" kern="1200" dirty="0">
                <a:effectLst/>
                <a:latin typeface="Calibri" panose="020F0502020204030204" pitchFamily="34" charset="0"/>
                <a:ea typeface="宋体" panose="02010600030101010101" pitchFamily="2" charset="-122"/>
                <a:cs typeface="mn-cs"/>
              </a:rPr>
              <a:t>都采用</a:t>
            </a:r>
            <a:r>
              <a:rPr lang="en-US" altLang="zh-CN" sz="1800" kern="1200" dirty="0">
                <a:effectLst/>
                <a:latin typeface="Calibri" panose="020F0502020204030204" pitchFamily="34" charset="0"/>
                <a:ea typeface="宋体" panose="02010600030101010101" pitchFamily="2" charset="-122"/>
                <a:cs typeface="mn-cs"/>
              </a:rPr>
              <a:t>LRU-K</a:t>
            </a:r>
            <a:r>
              <a:rPr lang="zh-CN" altLang="en-US" sz="1800" kern="1200" dirty="0">
                <a:effectLst/>
                <a:latin typeface="Calibri" panose="020F0502020204030204" pitchFamily="34" charset="0"/>
                <a:ea typeface="宋体" panose="02010600030101010101" pitchFamily="2" charset="-122"/>
                <a:cs typeface="mn-cs"/>
              </a:rPr>
              <a:t>算法。</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DB126A5-168A-4B7A-B64C-980FBAFB82DB}" type="slidenum">
              <a:rPr kumimoji="1" lang="en-US" altLang="zh-CN" sz="1200" b="0" i="0" u="none" strike="noStrike" kern="1200" cap="none" spc="0" normalizeH="0" baseline="0" noProof="0" smtClean="0">
                <a:ln>
                  <a:noFill/>
                </a:ln>
                <a:solidFill>
                  <a:srgbClr val="000000"/>
                </a:solidFill>
                <a:effectLst/>
                <a:uLnTx/>
                <a:uFillTx/>
                <a:latin typeface="Verdana"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1" lang="en-US" altLang="zh-CN" sz="1200" b="0" i="0" u="none" strike="noStrike" kern="1200" cap="none" spc="0" normalizeH="0" baseline="0" noProof="0">
              <a:ln>
                <a:noFill/>
              </a:ln>
              <a:solidFill>
                <a:srgbClr val="000000"/>
              </a:solidFill>
              <a:effectLst/>
              <a:uLnTx/>
              <a:uFillTx/>
              <a:latin typeface="Verdana" pitchFamily="34" charset="0"/>
              <a:ea typeface="宋体" pitchFamily="2" charset="-122"/>
              <a:cs typeface="+mn-cs"/>
            </a:endParaRPr>
          </a:p>
        </p:txBody>
      </p:sp>
    </p:spTree>
    <p:extLst>
      <p:ext uri="{BB962C8B-B14F-4D97-AF65-F5344CB8AC3E}">
        <p14:creationId xmlns:p14="http://schemas.microsoft.com/office/powerpoint/2010/main" val="42573617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2BABD-EEB6-F3ED-0399-B66500F0ABE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83DCFFF-B5B3-C9F5-094D-7026BEA722C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31E6BC8-6AB7-E307-402D-BBB53FB79DCB}"/>
              </a:ext>
            </a:extLst>
          </p:cNvPr>
          <p:cNvSpPr>
            <a:spLocks noGrp="1"/>
          </p:cNvSpPr>
          <p:nvPr>
            <p:ph type="body" idx="1"/>
          </p:nvPr>
        </p:nvSpPr>
        <p:spPr/>
        <p:txBody>
          <a:bodyPr/>
          <a:lstStyle/>
          <a:p>
            <a:pPr algn="just"/>
            <a:r>
              <a:rPr lang="zh-CN" altLang="zh-CN" sz="1800" kern="1200" dirty="0">
                <a:effectLst/>
                <a:latin typeface="Calibri" panose="020F0502020204030204" pitchFamily="34" charset="0"/>
                <a:ea typeface="宋体" panose="02010600030101010101" pitchFamily="2" charset="-122"/>
                <a:cs typeface="mn-cs"/>
              </a:rPr>
              <a:t>这里举例说明</a:t>
            </a:r>
            <a:r>
              <a:rPr lang="en-US" altLang="zh-CN" sz="1800" kern="1200" dirty="0">
                <a:effectLst/>
                <a:latin typeface="Calibri" panose="020F0502020204030204" pitchFamily="34" charset="0"/>
                <a:ea typeface="宋体" panose="02010600030101010101" pitchFamily="2" charset="-122"/>
                <a:cs typeface="mn-cs"/>
              </a:rPr>
              <a:t>LRU-K</a:t>
            </a:r>
            <a:r>
              <a:rPr lang="zh-CN" altLang="zh-CN" sz="1800" kern="1200" dirty="0">
                <a:effectLst/>
                <a:latin typeface="Calibri" panose="020F0502020204030204" pitchFamily="34" charset="0"/>
                <a:ea typeface="宋体" panose="02010600030101010101" pitchFamily="2" charset="-122"/>
                <a:cs typeface="mn-cs"/>
              </a:rPr>
              <a:t>算法的一个实现。假定</a:t>
            </a:r>
            <a:r>
              <a:rPr lang="en-US" altLang="zh-CN" sz="1800" kern="1200" dirty="0">
                <a:effectLst/>
                <a:latin typeface="Calibri" panose="020F0502020204030204" pitchFamily="34" charset="0"/>
                <a:ea typeface="宋体" panose="02010600030101010101" pitchFamily="2" charset="-122"/>
                <a:cs typeface="mn-cs"/>
              </a:rPr>
              <a:t>k=2</a:t>
            </a:r>
            <a:r>
              <a:rPr lang="zh-CN" altLang="zh-CN" sz="1800" kern="1200" dirty="0">
                <a:effectLst/>
                <a:latin typeface="Calibri" panose="020F0502020204030204" pitchFamily="34" charset="0"/>
                <a:ea typeface="宋体" panose="02010600030101010101" pitchFamily="2" charset="-122"/>
                <a:cs typeface="mn-cs"/>
              </a:rPr>
              <a:t>。算法维护两个队列，历史队列和缓存队列，两个队列的大小均为</a:t>
            </a:r>
            <a:r>
              <a:rPr lang="en-US" altLang="zh-CN" sz="1800" kern="1200" dirty="0">
                <a:effectLst/>
                <a:latin typeface="Calibri" panose="020F0502020204030204" pitchFamily="34" charset="0"/>
                <a:ea typeface="宋体" panose="02010600030101010101" pitchFamily="2" charset="-122"/>
                <a:cs typeface="mn-cs"/>
              </a:rPr>
              <a:t>4</a:t>
            </a:r>
            <a:r>
              <a:rPr lang="zh-CN" altLang="zh-CN" sz="1800" kern="1200" dirty="0">
                <a:effectLst/>
                <a:latin typeface="Calibri" panose="020F0502020204030204" pitchFamily="34" charset="0"/>
                <a:ea typeface="宋体" panose="02010600030101010101" pitchFamily="2" charset="-122"/>
                <a:cs typeface="mn-cs"/>
              </a:rPr>
              <a:t>个页面：历史队列保存新进入内存的页面及其访问次数和访问时间，当一个页面的访问次数达到</a:t>
            </a:r>
            <a:r>
              <a:rPr lang="en-US" altLang="zh-CN" sz="1800" kern="1200" dirty="0">
                <a:effectLst/>
                <a:latin typeface="Calibri" panose="020F0502020204030204" pitchFamily="34" charset="0"/>
                <a:ea typeface="宋体" panose="02010600030101010101" pitchFamily="2" charset="-122"/>
                <a:cs typeface="mn-cs"/>
              </a:rPr>
              <a:t>K</a:t>
            </a:r>
            <a:r>
              <a:rPr lang="zh-CN" altLang="zh-CN" sz="1800" kern="1200" dirty="0">
                <a:effectLst/>
                <a:latin typeface="Calibri" panose="020F0502020204030204" pitchFamily="34" charset="0"/>
                <a:ea typeface="宋体" panose="02010600030101010101" pitchFamily="2" charset="-122"/>
                <a:cs typeface="mn-cs"/>
              </a:rPr>
              <a:t>次，则将该页面保存至缓存队列；若历史队列满了，则根据一定的淘汰策略（例如</a:t>
            </a:r>
            <a:r>
              <a:rPr lang="en-US" altLang="zh-CN" sz="1800" kern="1200" dirty="0">
                <a:effectLst/>
                <a:latin typeface="Calibri" panose="020F0502020204030204" pitchFamily="34" charset="0"/>
                <a:ea typeface="宋体" panose="02010600030101010101" pitchFamily="2" charset="-122"/>
                <a:cs typeface="mn-cs"/>
              </a:rPr>
              <a:t>LRU</a:t>
            </a:r>
            <a:r>
              <a:rPr lang="zh-CN" altLang="zh-CN" sz="1800" kern="1200" dirty="0">
                <a:effectLst/>
                <a:latin typeface="Calibri" panose="020F0502020204030204" pitchFamily="34" charset="0"/>
                <a:ea typeface="宋体" panose="02010600030101010101" pitchFamily="2" charset="-122"/>
                <a:cs typeface="mn-cs"/>
              </a:rPr>
              <a:t>）进行淘汰。缓存队列保存着已经访问过</a:t>
            </a:r>
            <a:r>
              <a:rPr lang="en-US" altLang="zh-CN" sz="1800" kern="1200" dirty="0">
                <a:effectLst/>
                <a:latin typeface="Calibri" panose="020F0502020204030204" pitchFamily="34" charset="0"/>
                <a:ea typeface="宋体" panose="02010600030101010101" pitchFamily="2" charset="-122"/>
                <a:cs typeface="mn-cs"/>
              </a:rPr>
              <a:t>K</a:t>
            </a:r>
            <a:r>
              <a:rPr lang="zh-CN" altLang="zh-CN" sz="1800" kern="1200" dirty="0">
                <a:effectLst/>
                <a:latin typeface="Calibri" panose="020F0502020204030204" pitchFamily="34" charset="0"/>
                <a:ea typeface="宋体" panose="02010600030101010101" pitchFamily="2" charset="-122"/>
                <a:cs typeface="mn-cs"/>
              </a:rPr>
              <a:t>次的页面，当该队列满了之后，则淘汰倒数第</a:t>
            </a:r>
            <a:r>
              <a:rPr lang="en-US" altLang="zh-CN" sz="1800" kern="1200" dirty="0">
                <a:effectLst/>
                <a:latin typeface="Calibri" panose="020F0502020204030204" pitchFamily="34" charset="0"/>
                <a:ea typeface="宋体" panose="02010600030101010101" pitchFamily="2" charset="-122"/>
                <a:cs typeface="mn-cs"/>
              </a:rPr>
              <a:t>K</a:t>
            </a:r>
            <a:r>
              <a:rPr lang="zh-CN" altLang="zh-CN" sz="1800" kern="1200" dirty="0">
                <a:effectLst/>
                <a:latin typeface="Calibri" panose="020F0502020204030204" pitchFamily="34" charset="0"/>
                <a:ea typeface="宋体" panose="02010600030101010101" pitchFamily="2" charset="-122"/>
                <a:cs typeface="mn-cs"/>
              </a:rPr>
              <a:t>次访问距离现在最久的那个页面。如图所示，</a:t>
            </a:r>
            <a:r>
              <a:rPr lang="en-US" altLang="zh-CN" sz="1800" kern="1200" dirty="0">
                <a:effectLst/>
                <a:latin typeface="Calibri" panose="020F0502020204030204" pitchFamily="34" charset="0"/>
                <a:ea typeface="宋体" panose="02010600030101010101" pitchFamily="2" charset="-122"/>
                <a:cs typeface="mn-cs"/>
              </a:rPr>
              <a:t>P1</a:t>
            </a:r>
            <a:r>
              <a:rPr lang="zh-CN" altLang="zh-CN" sz="1800" kern="1200" dirty="0">
                <a:effectLst/>
                <a:latin typeface="Calibri" panose="020F0502020204030204" pitchFamily="34" charset="0"/>
                <a:ea typeface="宋体" panose="02010600030101010101" pitchFamily="2" charset="-122"/>
                <a:cs typeface="mn-cs"/>
              </a:rPr>
              <a:t>，</a:t>
            </a:r>
            <a:r>
              <a:rPr lang="en-US" altLang="zh-CN" sz="1800" kern="1200" dirty="0">
                <a:effectLst/>
                <a:latin typeface="Calibri" panose="020F0502020204030204" pitchFamily="34" charset="0"/>
                <a:ea typeface="宋体" panose="02010600030101010101" pitchFamily="2" charset="-122"/>
                <a:cs typeface="mn-cs"/>
              </a:rPr>
              <a:t>P2</a:t>
            </a:r>
            <a:r>
              <a:rPr lang="zh-CN" altLang="zh-CN" sz="1800" kern="1200" dirty="0">
                <a:effectLst/>
                <a:latin typeface="Calibri" panose="020F0502020204030204" pitchFamily="34" charset="0"/>
                <a:ea typeface="宋体" panose="02010600030101010101" pitchFamily="2" charset="-122"/>
                <a:cs typeface="mn-cs"/>
              </a:rPr>
              <a:t>，</a:t>
            </a:r>
            <a:r>
              <a:rPr lang="en-US" altLang="zh-CN" sz="1800" kern="1200" dirty="0">
                <a:effectLst/>
                <a:latin typeface="Calibri" panose="020F0502020204030204" pitchFamily="34" charset="0"/>
                <a:ea typeface="宋体" panose="02010600030101010101" pitchFamily="2" charset="-122"/>
                <a:cs typeface="mn-cs"/>
              </a:rPr>
              <a:t>P6</a:t>
            </a:r>
            <a:r>
              <a:rPr lang="zh-CN" altLang="zh-CN" sz="1800" kern="1200" dirty="0">
                <a:effectLst/>
                <a:latin typeface="Calibri" panose="020F0502020204030204" pitchFamily="34" charset="0"/>
                <a:ea typeface="宋体" panose="02010600030101010101" pitchFamily="2" charset="-122"/>
                <a:cs typeface="mn-cs"/>
              </a:rPr>
              <a:t>，</a:t>
            </a:r>
            <a:r>
              <a:rPr lang="en-US" altLang="zh-CN" sz="1800" kern="1200" dirty="0">
                <a:effectLst/>
                <a:latin typeface="Calibri" panose="020F0502020204030204" pitchFamily="34" charset="0"/>
                <a:ea typeface="宋体" panose="02010600030101010101" pitchFamily="2" charset="-122"/>
                <a:cs typeface="mn-cs"/>
              </a:rPr>
              <a:t>P5</a:t>
            </a:r>
            <a:r>
              <a:rPr lang="zh-CN" altLang="zh-CN" sz="1800" kern="1200" dirty="0">
                <a:effectLst/>
                <a:latin typeface="Calibri" panose="020F0502020204030204" pitchFamily="34" charset="0"/>
                <a:ea typeface="宋体" panose="02010600030101010101" pitchFamily="2" charset="-122"/>
                <a:cs typeface="mn-cs"/>
              </a:rPr>
              <a:t>都是第一次访问，它们都将保存在历史队列中，此时，如果执行引擎请求页面</a:t>
            </a:r>
            <a:r>
              <a:rPr lang="en-US" altLang="zh-CN" sz="1800" kern="1200" dirty="0">
                <a:effectLst/>
                <a:latin typeface="Calibri" panose="020F0502020204030204" pitchFamily="34" charset="0"/>
                <a:ea typeface="宋体" panose="02010600030101010101" pitchFamily="2" charset="-122"/>
                <a:cs typeface="mn-cs"/>
              </a:rPr>
              <a:t>P4</a:t>
            </a:r>
            <a:r>
              <a:rPr lang="zh-CN" altLang="zh-CN" sz="1800" kern="1200" dirty="0">
                <a:effectLst/>
                <a:latin typeface="Calibri" panose="020F0502020204030204" pitchFamily="34" charset="0"/>
                <a:ea typeface="宋体" panose="02010600030101010101" pitchFamily="2" charset="-122"/>
                <a:cs typeface="mn-cs"/>
              </a:rPr>
              <a:t>，因为历史队列满了，于是按照</a:t>
            </a:r>
            <a:r>
              <a:rPr lang="en-US" altLang="zh-CN" sz="1800" kern="1200" dirty="0">
                <a:effectLst/>
                <a:latin typeface="Calibri" panose="020F0502020204030204" pitchFamily="34" charset="0"/>
                <a:ea typeface="宋体" panose="02010600030101010101" pitchFamily="2" charset="-122"/>
                <a:cs typeface="mn-cs"/>
              </a:rPr>
              <a:t>LRU</a:t>
            </a:r>
            <a:r>
              <a:rPr lang="zh-CN" altLang="zh-CN" sz="1800" kern="1200" dirty="0">
                <a:effectLst/>
                <a:latin typeface="Calibri" panose="020F0502020204030204" pitchFamily="34" charset="0"/>
                <a:ea typeface="宋体" panose="02010600030101010101" pitchFamily="2" charset="-122"/>
                <a:cs typeface="mn-cs"/>
              </a:rPr>
              <a:t>策略淘汰</a:t>
            </a:r>
            <a:r>
              <a:rPr lang="en-US" altLang="zh-CN" sz="1800" kern="1200" dirty="0">
                <a:effectLst/>
                <a:latin typeface="Calibri" panose="020F0502020204030204" pitchFamily="34" charset="0"/>
                <a:ea typeface="宋体" panose="02010600030101010101" pitchFamily="2" charset="-122"/>
                <a:cs typeface="mn-cs"/>
              </a:rPr>
              <a:t>P1</a:t>
            </a:r>
            <a:r>
              <a:rPr lang="zh-CN" altLang="zh-CN" sz="1800" kern="1200" dirty="0">
                <a:effectLst/>
                <a:latin typeface="Calibri" panose="020F0502020204030204" pitchFamily="34" charset="0"/>
                <a:ea typeface="宋体" panose="02010600030101010101" pitchFamily="2" charset="-122"/>
                <a:cs typeface="mn-cs"/>
              </a:rPr>
              <a:t>。</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a:extLst>
              <a:ext uri="{FF2B5EF4-FFF2-40B4-BE49-F238E27FC236}">
                <a16:creationId xmlns:a16="http://schemas.microsoft.com/office/drawing/2014/main" id="{78AF1BE6-89C7-07D1-9CCE-CA06C888D2A1}"/>
              </a:ext>
            </a:extLst>
          </p:cNvPr>
          <p:cNvSpPr>
            <a:spLocks noGrp="1"/>
          </p:cNvSpPr>
          <p:nvPr>
            <p:ph type="sldNum" sz="quarter" idx="5"/>
          </p:nvPr>
        </p:nvSpPr>
        <p:spPr/>
        <p:txBody>
          <a:bodyPr/>
          <a:lstStyle/>
          <a:p>
            <a:fld id="{9D183639-5382-4069-92C4-98A91733FB03}" type="slidenum">
              <a:rPr lang="zh-CN" altLang="en-US" smtClean="0"/>
              <a:t>53</a:t>
            </a:fld>
            <a:endParaRPr lang="zh-CN" altLang="en-US"/>
          </a:p>
        </p:txBody>
      </p:sp>
    </p:spTree>
    <p:extLst>
      <p:ext uri="{BB962C8B-B14F-4D97-AF65-F5344CB8AC3E}">
        <p14:creationId xmlns:p14="http://schemas.microsoft.com/office/powerpoint/2010/main" val="102651101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36374-26D4-5ADA-BB60-D6311660610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89CA2F-0650-4725-1166-F69B60A396C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E37C136-9F6F-6981-1DF2-B1B512B26E92}"/>
              </a:ext>
            </a:extLst>
          </p:cNvPr>
          <p:cNvSpPr>
            <a:spLocks noGrp="1"/>
          </p:cNvSpPr>
          <p:nvPr>
            <p:ph type="body" idx="1"/>
          </p:nvPr>
        </p:nvSpPr>
        <p:spPr/>
        <p:txBody>
          <a:bodyPr/>
          <a:lstStyle/>
          <a:p>
            <a:pPr algn="just"/>
            <a:r>
              <a:rPr lang="zh-CN" altLang="zh-CN" sz="1800" kern="1200" dirty="0">
                <a:effectLst/>
                <a:latin typeface="Calibri" panose="020F0502020204030204" pitchFamily="34" charset="0"/>
                <a:ea typeface="宋体" panose="02010600030101010101" pitchFamily="2" charset="-122"/>
                <a:cs typeface="mn-cs"/>
              </a:rPr>
              <a:t>为了便于理解，我们按页面访问的时间顺序记录访问的页面，用来代替时间戳。</a:t>
            </a:r>
            <a:r>
              <a:rPr lang="zh-CN" altLang="en-US" sz="1800" kern="1200" dirty="0">
                <a:effectLst/>
                <a:latin typeface="Calibri" panose="020F0502020204030204" pitchFamily="34" charset="0"/>
                <a:ea typeface="宋体" panose="02010600030101010101" pitchFamily="2" charset="-122"/>
                <a:cs typeface="mn-cs"/>
              </a:rPr>
              <a:t>并给倒数第</a:t>
            </a:r>
            <a:r>
              <a:rPr lang="en-US" altLang="zh-CN" sz="1800" kern="1200" dirty="0">
                <a:effectLst/>
                <a:latin typeface="Calibri" panose="020F0502020204030204" pitchFamily="34" charset="0"/>
                <a:ea typeface="宋体" panose="02010600030101010101" pitchFamily="2" charset="-122"/>
                <a:cs typeface="mn-cs"/>
              </a:rPr>
              <a:t>2</a:t>
            </a:r>
            <a:r>
              <a:rPr lang="zh-CN" altLang="en-US" sz="1800" kern="1200" dirty="0">
                <a:effectLst/>
                <a:latin typeface="Calibri" panose="020F0502020204030204" pitchFamily="34" charset="0"/>
                <a:ea typeface="宋体" panose="02010600030101010101" pitchFamily="2" charset="-122"/>
                <a:cs typeface="mn-cs"/>
              </a:rPr>
              <a:t>次访问的页面作上标记。不过现在没有页面被请求过两次。</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a:extLst>
              <a:ext uri="{FF2B5EF4-FFF2-40B4-BE49-F238E27FC236}">
                <a16:creationId xmlns:a16="http://schemas.microsoft.com/office/drawing/2014/main" id="{AB7C776C-ADA4-999D-E182-F1BA3CCBD078}"/>
              </a:ext>
            </a:extLst>
          </p:cNvPr>
          <p:cNvSpPr>
            <a:spLocks noGrp="1"/>
          </p:cNvSpPr>
          <p:nvPr>
            <p:ph type="sldNum" sz="quarter" idx="5"/>
          </p:nvPr>
        </p:nvSpPr>
        <p:spPr/>
        <p:txBody>
          <a:bodyPr/>
          <a:lstStyle/>
          <a:p>
            <a:fld id="{9D183639-5382-4069-92C4-98A91733FB03}" type="slidenum">
              <a:rPr lang="zh-CN" altLang="en-US" smtClean="0"/>
              <a:t>54</a:t>
            </a:fld>
            <a:endParaRPr lang="zh-CN" altLang="en-US"/>
          </a:p>
        </p:txBody>
      </p:sp>
    </p:spTree>
    <p:extLst>
      <p:ext uri="{BB962C8B-B14F-4D97-AF65-F5344CB8AC3E}">
        <p14:creationId xmlns:p14="http://schemas.microsoft.com/office/powerpoint/2010/main" val="427856267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B333C-6F61-9726-6749-19EB81B6D21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B394856-F62C-C4CC-8419-DE3C47BAF43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D02A243-8D97-BA9C-8E8F-B44BD7E1C9DF}"/>
              </a:ext>
            </a:extLst>
          </p:cNvPr>
          <p:cNvSpPr>
            <a:spLocks noGrp="1"/>
          </p:cNvSpPr>
          <p:nvPr>
            <p:ph type="body" idx="1"/>
          </p:nvPr>
        </p:nvSpPr>
        <p:spPr/>
        <p:txBody>
          <a:bodyPr/>
          <a:lstStyle/>
          <a:p>
            <a:pPr algn="just"/>
            <a:r>
              <a:rPr lang="zh-CN" altLang="zh-CN" sz="1800" kern="1200" dirty="0">
                <a:effectLst/>
                <a:latin typeface="Calibri" panose="020F0502020204030204" pitchFamily="34" charset="0"/>
                <a:ea typeface="宋体" panose="02010600030101010101" pitchFamily="2" charset="-122"/>
                <a:cs typeface="mn-cs"/>
              </a:rPr>
              <a:t>如果</a:t>
            </a:r>
            <a:r>
              <a:rPr lang="en-US" altLang="zh-CN" sz="1800" kern="1200" dirty="0">
                <a:effectLst/>
                <a:latin typeface="Calibri" panose="020F0502020204030204" pitchFamily="34" charset="0"/>
                <a:ea typeface="宋体" panose="02010600030101010101" pitchFamily="2" charset="-122"/>
                <a:cs typeface="mn-cs"/>
              </a:rPr>
              <a:t>P2</a:t>
            </a:r>
            <a:r>
              <a:rPr lang="zh-CN" altLang="zh-CN" sz="1800" kern="1200" dirty="0">
                <a:effectLst/>
                <a:latin typeface="Calibri" panose="020F0502020204030204" pitchFamily="34" charset="0"/>
                <a:ea typeface="宋体" panose="02010600030101010101" pitchFamily="2" charset="-122"/>
                <a:cs typeface="mn-cs"/>
              </a:rPr>
              <a:t>再次被访问，则达到</a:t>
            </a:r>
            <a:r>
              <a:rPr lang="en-US" altLang="zh-CN" sz="1800" kern="1200" dirty="0">
                <a:effectLst/>
                <a:latin typeface="Calibri" panose="020F0502020204030204" pitchFamily="34" charset="0"/>
                <a:ea typeface="宋体" panose="02010600030101010101" pitchFamily="2" charset="-122"/>
                <a:cs typeface="mn-cs"/>
              </a:rPr>
              <a:t>2</a:t>
            </a:r>
            <a:r>
              <a:rPr lang="zh-CN" altLang="zh-CN" sz="1800" kern="1200" dirty="0">
                <a:effectLst/>
                <a:latin typeface="Calibri" panose="020F0502020204030204" pitchFamily="34" charset="0"/>
                <a:ea typeface="宋体" panose="02010600030101010101" pitchFamily="2" charset="-122"/>
                <a:cs typeface="mn-cs"/>
              </a:rPr>
              <a:t>次，</a:t>
            </a:r>
            <a:r>
              <a:rPr lang="en-US" altLang="zh-CN" sz="1800" kern="1200" dirty="0">
                <a:effectLst/>
                <a:latin typeface="Calibri" panose="020F0502020204030204" pitchFamily="34" charset="0"/>
                <a:ea typeface="宋体" panose="02010600030101010101" pitchFamily="2" charset="-122"/>
                <a:cs typeface="mn-cs"/>
              </a:rPr>
              <a:t>P2</a:t>
            </a:r>
            <a:r>
              <a:rPr lang="zh-CN" altLang="zh-CN" sz="1800" kern="1200" dirty="0">
                <a:effectLst/>
                <a:latin typeface="Calibri" panose="020F0502020204030204" pitchFamily="34" charset="0"/>
                <a:ea typeface="宋体" panose="02010600030101010101" pitchFamily="2" charset="-122"/>
                <a:cs typeface="mn-cs"/>
              </a:rPr>
              <a:t>从历史队列中移出，移入到缓存队列中。</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a:extLst>
              <a:ext uri="{FF2B5EF4-FFF2-40B4-BE49-F238E27FC236}">
                <a16:creationId xmlns:a16="http://schemas.microsoft.com/office/drawing/2014/main" id="{E240D01B-BCB9-4A25-CF44-E6DE982FBC62}"/>
              </a:ext>
            </a:extLst>
          </p:cNvPr>
          <p:cNvSpPr>
            <a:spLocks noGrp="1"/>
          </p:cNvSpPr>
          <p:nvPr>
            <p:ph type="sldNum" sz="quarter" idx="5"/>
          </p:nvPr>
        </p:nvSpPr>
        <p:spPr/>
        <p:txBody>
          <a:bodyPr/>
          <a:lstStyle/>
          <a:p>
            <a:fld id="{9D183639-5382-4069-92C4-98A91733FB03}" type="slidenum">
              <a:rPr lang="zh-CN" altLang="en-US" smtClean="0"/>
              <a:t>55</a:t>
            </a:fld>
            <a:endParaRPr lang="zh-CN" altLang="en-US"/>
          </a:p>
        </p:txBody>
      </p:sp>
    </p:spTree>
    <p:extLst>
      <p:ext uri="{BB962C8B-B14F-4D97-AF65-F5344CB8AC3E}">
        <p14:creationId xmlns:p14="http://schemas.microsoft.com/office/powerpoint/2010/main" val="11483138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BA3AF-7BF6-8176-D0D7-92027298F83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6DABCE3-DA33-DD33-796C-D4AD678B685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180A186-C566-744F-6B56-1BEAC6E0F982}"/>
              </a:ext>
            </a:extLst>
          </p:cNvPr>
          <p:cNvSpPr>
            <a:spLocks noGrp="1"/>
          </p:cNvSpPr>
          <p:nvPr>
            <p:ph type="body" idx="1"/>
          </p:nvPr>
        </p:nvSpPr>
        <p:spPr/>
        <p:txBody>
          <a:bodyPr/>
          <a:lstStyle/>
          <a:p>
            <a:pPr algn="just"/>
            <a:r>
              <a:rPr lang="zh-CN" altLang="en-US" sz="1800" kern="1200" dirty="0">
                <a:effectLst/>
                <a:latin typeface="Calibri" panose="020F0502020204030204" pitchFamily="34" charset="0"/>
                <a:ea typeface="宋体" panose="02010600030101010101" pitchFamily="2" charset="-122"/>
                <a:cs typeface="Times New Roman" panose="02020603050405020304" pitchFamily="18" charset="0"/>
              </a:rPr>
              <a:t>我们在</a:t>
            </a:r>
            <a:r>
              <a:rPr lang="en-US" altLang="zh-CN" sz="1800" kern="1200" dirty="0">
                <a:effectLst/>
                <a:latin typeface="Calibri" panose="020F0502020204030204" pitchFamily="34" charset="0"/>
                <a:ea typeface="宋体" panose="02010600030101010101" pitchFamily="2" charset="-122"/>
                <a:cs typeface="Times New Roman" panose="02020603050405020304" pitchFamily="18" charset="0"/>
              </a:rPr>
              <a:t>P2</a:t>
            </a:r>
            <a:r>
              <a:rPr lang="zh-CN" altLang="en-US" sz="1800" kern="1200" dirty="0">
                <a:effectLst/>
                <a:latin typeface="Calibri" panose="020F0502020204030204" pitchFamily="34" charset="0"/>
                <a:ea typeface="宋体" panose="02010600030101010101" pitchFamily="2" charset="-122"/>
                <a:cs typeface="Times New Roman" panose="02020603050405020304" pitchFamily="18" charset="0"/>
              </a:rPr>
              <a:t>倒数第</a:t>
            </a:r>
            <a:r>
              <a:rPr lang="en-US" altLang="zh-CN" sz="1800" kern="1200" dirty="0">
                <a:effectLst/>
                <a:latin typeface="Calibri" panose="020F0502020204030204" pitchFamily="34" charset="0"/>
                <a:ea typeface="宋体" panose="02010600030101010101" pitchFamily="2" charset="-122"/>
                <a:cs typeface="Times New Roman" panose="02020603050405020304" pitchFamily="18" charset="0"/>
              </a:rPr>
              <a:t>2</a:t>
            </a:r>
            <a:r>
              <a:rPr lang="zh-CN" altLang="en-US" sz="1800" kern="1200" dirty="0">
                <a:effectLst/>
                <a:latin typeface="Calibri" panose="020F0502020204030204" pitchFamily="34" charset="0"/>
                <a:ea typeface="宋体" panose="02010600030101010101" pitchFamily="2" charset="-122"/>
                <a:cs typeface="Times New Roman" panose="02020603050405020304" pitchFamily="18" charset="0"/>
              </a:rPr>
              <a:t>次被访问的地方作上标记。</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a:extLst>
              <a:ext uri="{FF2B5EF4-FFF2-40B4-BE49-F238E27FC236}">
                <a16:creationId xmlns:a16="http://schemas.microsoft.com/office/drawing/2014/main" id="{8C9848B0-50FC-47F0-BE33-BDA59051902E}"/>
              </a:ext>
            </a:extLst>
          </p:cNvPr>
          <p:cNvSpPr>
            <a:spLocks noGrp="1"/>
          </p:cNvSpPr>
          <p:nvPr>
            <p:ph type="sldNum" sz="quarter" idx="5"/>
          </p:nvPr>
        </p:nvSpPr>
        <p:spPr/>
        <p:txBody>
          <a:bodyPr/>
          <a:lstStyle/>
          <a:p>
            <a:fld id="{9D183639-5382-4069-92C4-98A91733FB03}" type="slidenum">
              <a:rPr lang="zh-CN" altLang="en-US" smtClean="0"/>
              <a:t>56</a:t>
            </a:fld>
            <a:endParaRPr lang="zh-CN" altLang="en-US"/>
          </a:p>
        </p:txBody>
      </p:sp>
    </p:spTree>
    <p:extLst>
      <p:ext uri="{BB962C8B-B14F-4D97-AF65-F5344CB8AC3E}">
        <p14:creationId xmlns:p14="http://schemas.microsoft.com/office/powerpoint/2010/main" val="5152612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AAFAC-259E-1F93-1C3F-5F79611D188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ACA32AB-C5F9-2395-2E36-6D2743CF4CB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8FA1094-8117-D34C-F1BD-019303ED287C}"/>
              </a:ext>
            </a:extLst>
          </p:cNvPr>
          <p:cNvSpPr>
            <a:spLocks noGrp="1"/>
          </p:cNvSpPr>
          <p:nvPr>
            <p:ph type="body" idx="1"/>
          </p:nvPr>
        </p:nvSpPr>
        <p:spPr/>
        <p:txBody>
          <a:bodyPr/>
          <a:lstStyle/>
          <a:p>
            <a:pPr algn="just"/>
            <a:r>
              <a:rPr lang="zh-CN" altLang="zh-CN" sz="1800" kern="1200" dirty="0">
                <a:effectLst/>
                <a:latin typeface="Calibri" panose="020F0502020204030204" pitchFamily="34" charset="0"/>
                <a:ea typeface="宋体" panose="02010600030101010101" pitchFamily="2" charset="-122"/>
                <a:cs typeface="mn-cs"/>
              </a:rPr>
              <a:t>缓存队列中的页面按照倒数第</a:t>
            </a:r>
            <a:r>
              <a:rPr lang="en-US" altLang="zh-CN" sz="1800" kern="1200" dirty="0">
                <a:effectLst/>
                <a:latin typeface="Calibri" panose="020F0502020204030204" pitchFamily="34" charset="0"/>
                <a:ea typeface="宋体" panose="02010600030101010101" pitchFamily="2" charset="-122"/>
                <a:cs typeface="mn-cs"/>
              </a:rPr>
              <a:t>K</a:t>
            </a:r>
            <a:r>
              <a:rPr lang="zh-CN" altLang="zh-CN" sz="1800" kern="1200" dirty="0">
                <a:effectLst/>
                <a:latin typeface="Calibri" panose="020F0502020204030204" pitchFamily="34" charset="0"/>
                <a:ea typeface="宋体" panose="02010600030101010101" pitchFamily="2" charset="-122"/>
                <a:cs typeface="mn-cs"/>
              </a:rPr>
              <a:t>次访问的时间排序。假设接下来顺序请求：</a:t>
            </a:r>
            <a:r>
              <a:rPr lang="en-US" altLang="zh-CN" sz="1800" kern="1200" dirty="0">
                <a:effectLst/>
                <a:latin typeface="Calibri" panose="020F0502020204030204" pitchFamily="34" charset="0"/>
                <a:ea typeface="宋体" panose="02010600030101010101" pitchFamily="2" charset="-122"/>
                <a:cs typeface="mn-cs"/>
              </a:rPr>
              <a:t>P6</a:t>
            </a:r>
            <a:r>
              <a:rPr lang="zh-CN" altLang="zh-CN" sz="1800" kern="1200" dirty="0">
                <a:effectLst/>
                <a:latin typeface="Calibri" panose="020F0502020204030204" pitchFamily="34" charset="0"/>
                <a:ea typeface="宋体" panose="02010600030101010101" pitchFamily="2" charset="-122"/>
                <a:cs typeface="mn-cs"/>
              </a:rPr>
              <a:t>，</a:t>
            </a:r>
            <a:r>
              <a:rPr lang="en-US" altLang="zh-CN" sz="1800" kern="1200" dirty="0">
                <a:effectLst/>
                <a:latin typeface="Calibri" panose="020F0502020204030204" pitchFamily="34" charset="0"/>
                <a:ea typeface="宋体" panose="02010600030101010101" pitchFamily="2" charset="-122"/>
                <a:cs typeface="mn-cs"/>
              </a:rPr>
              <a:t>P5</a:t>
            </a:r>
            <a:r>
              <a:rPr lang="zh-CN" altLang="zh-CN" sz="1800" kern="1200" dirty="0">
                <a:effectLst/>
                <a:latin typeface="Calibri" panose="020F0502020204030204" pitchFamily="34" charset="0"/>
                <a:ea typeface="宋体" panose="02010600030101010101" pitchFamily="2" charset="-122"/>
                <a:cs typeface="mn-cs"/>
              </a:rPr>
              <a:t>，</a:t>
            </a:r>
            <a:r>
              <a:rPr lang="en-US" altLang="zh-CN" sz="1800" kern="1200" dirty="0">
                <a:effectLst/>
                <a:latin typeface="Calibri" panose="020F0502020204030204" pitchFamily="34" charset="0"/>
                <a:ea typeface="宋体" panose="02010600030101010101" pitchFamily="2" charset="-122"/>
                <a:cs typeface="mn-cs"/>
              </a:rPr>
              <a:t>P4</a:t>
            </a:r>
            <a:r>
              <a:rPr lang="zh-CN" altLang="zh-CN" sz="1800" kern="1200" dirty="0">
                <a:effectLst/>
                <a:latin typeface="Calibri" panose="020F0502020204030204" pitchFamily="34" charset="0"/>
                <a:ea typeface="宋体" panose="02010600030101010101" pitchFamily="2" charset="-122"/>
                <a:cs typeface="mn-cs"/>
              </a:rPr>
              <a:t>，</a:t>
            </a:r>
            <a:r>
              <a:rPr lang="en-US" altLang="zh-CN" sz="1800" kern="1200" dirty="0">
                <a:effectLst/>
                <a:latin typeface="Calibri" panose="020F0502020204030204" pitchFamily="34" charset="0"/>
                <a:ea typeface="宋体" panose="02010600030101010101" pitchFamily="2" charset="-122"/>
                <a:cs typeface="mn-cs"/>
              </a:rPr>
              <a:t>P2</a:t>
            </a:r>
            <a:r>
              <a:rPr lang="zh-CN" altLang="zh-CN" sz="1800" kern="1200" dirty="0">
                <a:effectLst/>
                <a:latin typeface="Calibri" panose="020F0502020204030204" pitchFamily="34" charset="0"/>
                <a:ea typeface="宋体" panose="02010600030101010101" pitchFamily="2" charset="-122"/>
                <a:cs typeface="mn-cs"/>
              </a:rPr>
              <a:t>，</a:t>
            </a:r>
            <a:r>
              <a:rPr lang="en-US" altLang="zh-CN" sz="1800" kern="1200" dirty="0">
                <a:effectLst/>
                <a:latin typeface="Calibri" panose="020F0502020204030204" pitchFamily="34" charset="0"/>
                <a:ea typeface="宋体" panose="02010600030101010101" pitchFamily="2" charset="-122"/>
                <a:cs typeface="mn-cs"/>
              </a:rPr>
              <a:t>P1</a:t>
            </a:r>
            <a:r>
              <a:rPr lang="zh-CN" altLang="zh-CN" sz="1800" kern="1200" dirty="0">
                <a:effectLst/>
                <a:latin typeface="Calibri" panose="020F0502020204030204" pitchFamily="34" charset="0"/>
                <a:ea typeface="宋体" panose="02010600030101010101" pitchFamily="2" charset="-122"/>
                <a:cs typeface="mn-cs"/>
              </a:rPr>
              <a:t>，</a:t>
            </a:r>
            <a:r>
              <a:rPr lang="en-US" altLang="zh-CN" sz="1800" kern="1200" dirty="0">
                <a:effectLst/>
                <a:latin typeface="Calibri" panose="020F0502020204030204" pitchFamily="34" charset="0"/>
                <a:ea typeface="宋体" panose="02010600030101010101" pitchFamily="2" charset="-122"/>
                <a:cs typeface="mn-cs"/>
              </a:rPr>
              <a:t>P6</a:t>
            </a:r>
            <a:r>
              <a:rPr lang="zh-CN" altLang="zh-CN" sz="1800" kern="1200" dirty="0">
                <a:effectLst/>
                <a:latin typeface="Calibri" panose="020F0502020204030204" pitchFamily="34" charset="0"/>
                <a:ea typeface="宋体" panose="02010600030101010101" pitchFamily="2" charset="-122"/>
                <a:cs typeface="mn-cs"/>
              </a:rPr>
              <a:t>，</a:t>
            </a:r>
            <a:r>
              <a:rPr lang="en-US" altLang="zh-CN" sz="1800" kern="1200" dirty="0">
                <a:effectLst/>
                <a:latin typeface="Calibri" panose="020F0502020204030204" pitchFamily="34" charset="0"/>
                <a:ea typeface="宋体" panose="02010600030101010101" pitchFamily="2" charset="-122"/>
                <a:cs typeface="mn-cs"/>
              </a:rPr>
              <a:t>P4, P1</a:t>
            </a:r>
            <a:r>
              <a:rPr lang="zh-CN" altLang="zh-CN" sz="1800" kern="1200" dirty="0">
                <a:effectLst/>
                <a:latin typeface="Calibri" panose="020F0502020204030204" pitchFamily="34" charset="0"/>
                <a:ea typeface="宋体" panose="02010600030101010101" pitchFamily="2" charset="-122"/>
                <a:cs typeface="mn-cs"/>
              </a:rPr>
              <a:t>等页面。我们来演示缓存队列的变化。首先访问</a:t>
            </a:r>
            <a:r>
              <a:rPr lang="en-US" altLang="zh-CN" sz="1800" kern="1200" dirty="0">
                <a:effectLst/>
                <a:latin typeface="Calibri" panose="020F0502020204030204" pitchFamily="34" charset="0"/>
                <a:ea typeface="宋体" panose="02010600030101010101" pitchFamily="2" charset="-122"/>
                <a:cs typeface="mn-cs"/>
              </a:rPr>
              <a:t>P6</a:t>
            </a:r>
            <a:r>
              <a:rPr lang="zh-CN" altLang="zh-CN" sz="1800" kern="1200" dirty="0">
                <a:effectLst/>
                <a:latin typeface="Calibri" panose="020F0502020204030204" pitchFamily="34" charset="0"/>
                <a:ea typeface="宋体" panose="02010600030101010101" pitchFamily="2" charset="-122"/>
                <a:cs typeface="mn-cs"/>
              </a:rPr>
              <a:t>，由于</a:t>
            </a:r>
            <a:r>
              <a:rPr lang="en-US" altLang="zh-CN" sz="1800" kern="1200" dirty="0">
                <a:effectLst/>
                <a:latin typeface="Calibri" panose="020F0502020204030204" pitchFamily="34" charset="0"/>
                <a:ea typeface="宋体" panose="02010600030101010101" pitchFamily="2" charset="-122"/>
                <a:cs typeface="mn-cs"/>
              </a:rPr>
              <a:t>P6</a:t>
            </a:r>
            <a:r>
              <a:rPr lang="zh-CN" altLang="zh-CN" sz="1800" kern="1200" dirty="0">
                <a:effectLst/>
                <a:latin typeface="Calibri" panose="020F0502020204030204" pitchFamily="34" charset="0"/>
                <a:ea typeface="宋体" panose="02010600030101010101" pitchFamily="2" charset="-122"/>
                <a:cs typeface="mn-cs"/>
              </a:rPr>
              <a:t>已在历史队列中，</a:t>
            </a:r>
            <a:r>
              <a:rPr lang="en-US" altLang="zh-CN" sz="1800" kern="1200" dirty="0">
                <a:effectLst/>
                <a:latin typeface="Calibri" panose="020F0502020204030204" pitchFamily="34" charset="0"/>
                <a:ea typeface="宋体" panose="02010600030101010101" pitchFamily="2" charset="-122"/>
                <a:cs typeface="mn-cs"/>
              </a:rPr>
              <a:t>P6</a:t>
            </a:r>
            <a:r>
              <a:rPr lang="zh-CN" altLang="zh-CN" sz="1800" kern="1200" dirty="0">
                <a:effectLst/>
                <a:latin typeface="Calibri" panose="020F0502020204030204" pitchFamily="34" charset="0"/>
                <a:ea typeface="宋体" panose="02010600030101010101" pitchFamily="2" charset="-122"/>
                <a:cs typeface="mn-cs"/>
              </a:rPr>
              <a:t>将被移至缓存队列。</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15AEC206-A386-F03B-7133-E099C03EA701}"/>
              </a:ext>
            </a:extLst>
          </p:cNvPr>
          <p:cNvSpPr>
            <a:spLocks noGrp="1"/>
          </p:cNvSpPr>
          <p:nvPr>
            <p:ph type="sldNum" sz="quarter" idx="5"/>
          </p:nvPr>
        </p:nvSpPr>
        <p:spPr/>
        <p:txBody>
          <a:bodyPr/>
          <a:lstStyle/>
          <a:p>
            <a:fld id="{9D183639-5382-4069-92C4-98A91733FB03}" type="slidenum">
              <a:rPr lang="zh-CN" altLang="en-US" smtClean="0"/>
              <a:t>57</a:t>
            </a:fld>
            <a:endParaRPr lang="zh-CN" altLang="en-US"/>
          </a:p>
        </p:txBody>
      </p:sp>
    </p:spTree>
    <p:extLst>
      <p:ext uri="{BB962C8B-B14F-4D97-AF65-F5344CB8AC3E}">
        <p14:creationId xmlns:p14="http://schemas.microsoft.com/office/powerpoint/2010/main" val="36885991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4E66E-F386-93D4-E2E0-CD8A5C5269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F62824C-DAB2-5854-9BE9-0608E408DC6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25FE33A-AE68-7258-DB7D-FA1BD90D6B3C}"/>
              </a:ext>
            </a:extLst>
          </p:cNvPr>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zh-CN" sz="1800" kern="1200" dirty="0">
                <a:effectLst/>
                <a:latin typeface="Calibri" panose="020F0502020204030204" pitchFamily="34" charset="0"/>
                <a:ea typeface="宋体" panose="02010600030101010101" pitchFamily="2" charset="-122"/>
                <a:cs typeface="mn-cs"/>
              </a:rPr>
              <a:t>我们在</a:t>
            </a:r>
            <a:r>
              <a:rPr lang="en-US" altLang="zh-CN" sz="1800" kern="1200" dirty="0">
                <a:effectLst/>
                <a:latin typeface="Calibri" panose="020F0502020204030204" pitchFamily="34" charset="0"/>
                <a:ea typeface="宋体" panose="02010600030101010101" pitchFamily="2" charset="-122"/>
                <a:cs typeface="mn-cs"/>
              </a:rPr>
              <a:t>P6</a:t>
            </a:r>
            <a:r>
              <a:rPr lang="zh-CN" altLang="zh-CN" sz="1800" kern="1200" dirty="0">
                <a:effectLst/>
                <a:latin typeface="Calibri" panose="020F0502020204030204" pitchFamily="34" charset="0"/>
                <a:ea typeface="宋体" panose="02010600030101010101" pitchFamily="2" charset="-122"/>
                <a:cs typeface="mn-cs"/>
              </a:rPr>
              <a:t>倒数第</a:t>
            </a:r>
            <a:r>
              <a:rPr lang="en-US" altLang="zh-CN" sz="1800" kern="1200" dirty="0">
                <a:effectLst/>
                <a:latin typeface="Calibri" panose="020F0502020204030204" pitchFamily="34" charset="0"/>
                <a:ea typeface="宋体" panose="02010600030101010101" pitchFamily="2" charset="-122"/>
                <a:cs typeface="mn-cs"/>
              </a:rPr>
              <a:t>2</a:t>
            </a:r>
            <a:r>
              <a:rPr lang="zh-CN" altLang="zh-CN" sz="1800" kern="1200" dirty="0">
                <a:effectLst/>
                <a:latin typeface="Calibri" panose="020F0502020204030204" pitchFamily="34" charset="0"/>
                <a:ea typeface="宋体" panose="02010600030101010101" pitchFamily="2" charset="-122"/>
                <a:cs typeface="mn-cs"/>
              </a:rPr>
              <a:t>次被访问的位置上作好标记。显然</a:t>
            </a:r>
            <a:r>
              <a:rPr lang="en-US" altLang="zh-CN" sz="1800" kern="1200" dirty="0">
                <a:effectLst/>
                <a:latin typeface="Calibri" panose="020F0502020204030204" pitchFamily="34" charset="0"/>
                <a:ea typeface="宋体" panose="02010600030101010101" pitchFamily="2" charset="-122"/>
                <a:cs typeface="mn-cs"/>
              </a:rPr>
              <a:t>P6</a:t>
            </a:r>
            <a:r>
              <a:rPr lang="zh-CN" altLang="zh-CN" sz="1800" kern="1200" dirty="0">
                <a:effectLst/>
                <a:latin typeface="Calibri" panose="020F0502020204030204" pitchFamily="34" charset="0"/>
                <a:ea typeface="宋体" panose="02010600030101010101" pitchFamily="2" charset="-122"/>
                <a:cs typeface="mn-cs"/>
              </a:rPr>
              <a:t>的倒数第</a:t>
            </a:r>
            <a:r>
              <a:rPr lang="en-US" altLang="zh-CN" sz="1800" kern="1200" dirty="0">
                <a:effectLst/>
                <a:latin typeface="Calibri" panose="020F0502020204030204" pitchFamily="34" charset="0"/>
                <a:ea typeface="宋体" panose="02010600030101010101" pitchFamily="2" charset="-122"/>
                <a:cs typeface="mn-cs"/>
              </a:rPr>
              <a:t>2</a:t>
            </a:r>
            <a:r>
              <a:rPr lang="zh-CN" altLang="zh-CN" sz="1800" kern="1200" dirty="0">
                <a:effectLst/>
                <a:latin typeface="Calibri" panose="020F0502020204030204" pitchFamily="34" charset="0"/>
                <a:ea typeface="宋体" panose="02010600030101010101" pitchFamily="2" charset="-122"/>
                <a:cs typeface="mn-cs"/>
              </a:rPr>
              <a:t>次访问比</a:t>
            </a:r>
            <a:r>
              <a:rPr lang="en-US" altLang="zh-CN" sz="1800" kern="1200" dirty="0">
                <a:effectLst/>
                <a:latin typeface="Calibri" panose="020F0502020204030204" pitchFamily="34" charset="0"/>
                <a:ea typeface="宋体" panose="02010600030101010101" pitchFamily="2" charset="-122"/>
                <a:cs typeface="mn-cs"/>
              </a:rPr>
              <a:t>P2</a:t>
            </a:r>
            <a:r>
              <a:rPr lang="zh-CN" altLang="zh-CN" sz="1800" kern="1200" dirty="0">
                <a:effectLst/>
                <a:latin typeface="Calibri" panose="020F0502020204030204" pitchFamily="34" charset="0"/>
                <a:ea typeface="宋体" panose="02010600030101010101" pitchFamily="2" charset="-122"/>
                <a:cs typeface="mn-cs"/>
              </a:rPr>
              <a:t>晚。</a:t>
            </a:r>
            <a:r>
              <a:rPr lang="zh-CN" altLang="zh-CN" sz="1200" kern="1200" dirty="0">
                <a:effectLst/>
                <a:latin typeface="Calibri" panose="020F0502020204030204" pitchFamily="34" charset="0"/>
                <a:ea typeface="宋体" panose="02010600030101010101" pitchFamily="2" charset="-122"/>
                <a:cs typeface="mn-cs"/>
              </a:rPr>
              <a:t>接下来访问</a:t>
            </a:r>
            <a:r>
              <a:rPr lang="en-US" altLang="zh-CN" sz="1200" kern="1200" dirty="0">
                <a:effectLst/>
                <a:latin typeface="Calibri" panose="020F0502020204030204" pitchFamily="34" charset="0"/>
                <a:ea typeface="宋体" panose="02010600030101010101" pitchFamily="2" charset="-122"/>
                <a:cs typeface="mn-cs"/>
              </a:rPr>
              <a:t>P5,</a:t>
            </a:r>
            <a:r>
              <a:rPr lang="zh-CN" altLang="zh-CN" sz="1200" kern="1200" dirty="0">
                <a:effectLst/>
                <a:latin typeface="Calibri" panose="020F0502020204030204" pitchFamily="34" charset="0"/>
                <a:ea typeface="宋体" panose="02010600030101010101" pitchFamily="2" charset="-122"/>
                <a:cs typeface="mn-cs"/>
              </a:rPr>
              <a:t>同理，</a:t>
            </a:r>
            <a:r>
              <a:rPr lang="en-US" altLang="zh-CN" sz="1200" kern="1200" dirty="0">
                <a:effectLst/>
                <a:latin typeface="Calibri" panose="020F0502020204030204" pitchFamily="34" charset="0"/>
                <a:ea typeface="宋体" panose="02010600030101010101" pitchFamily="2" charset="-122"/>
                <a:cs typeface="mn-cs"/>
              </a:rPr>
              <a:t>P5</a:t>
            </a:r>
            <a:r>
              <a:rPr lang="zh-CN" altLang="zh-CN" sz="1200" kern="1200" dirty="0">
                <a:effectLst/>
                <a:latin typeface="Calibri" panose="020F0502020204030204" pitchFamily="34" charset="0"/>
                <a:ea typeface="宋体" panose="02010600030101010101" pitchFamily="2" charset="-122"/>
                <a:cs typeface="mn-cs"/>
              </a:rPr>
              <a:t>将被移至缓存队列</a:t>
            </a:r>
            <a:r>
              <a:rPr lang="en-US" altLang="zh-CN" sz="1200" kern="1200" dirty="0">
                <a:effectLst/>
                <a:latin typeface="Calibri" panose="020F0502020204030204" pitchFamily="34" charset="0"/>
                <a:ea typeface="宋体" panose="02010600030101010101" pitchFamily="2" charset="-122"/>
                <a:cs typeface="mn-cs"/>
              </a:rPr>
              <a:t>.</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endParaRPr lang="zh-CN" altLang="en-US" dirty="0"/>
          </a:p>
        </p:txBody>
      </p:sp>
      <p:sp>
        <p:nvSpPr>
          <p:cNvPr id="4" name="灯片编号占位符 3">
            <a:extLst>
              <a:ext uri="{FF2B5EF4-FFF2-40B4-BE49-F238E27FC236}">
                <a16:creationId xmlns:a16="http://schemas.microsoft.com/office/drawing/2014/main" id="{71161FA5-6907-F272-F73E-0A1B0255D43E}"/>
              </a:ext>
            </a:extLst>
          </p:cNvPr>
          <p:cNvSpPr>
            <a:spLocks noGrp="1"/>
          </p:cNvSpPr>
          <p:nvPr>
            <p:ph type="sldNum" sz="quarter" idx="5"/>
          </p:nvPr>
        </p:nvSpPr>
        <p:spPr/>
        <p:txBody>
          <a:bodyPr/>
          <a:lstStyle/>
          <a:p>
            <a:fld id="{9D183639-5382-4069-92C4-98A91733FB03}" type="slidenum">
              <a:rPr lang="zh-CN" altLang="en-US" smtClean="0"/>
              <a:t>58</a:t>
            </a:fld>
            <a:endParaRPr lang="zh-CN" altLang="en-US"/>
          </a:p>
        </p:txBody>
      </p:sp>
    </p:spTree>
    <p:extLst>
      <p:ext uri="{BB962C8B-B14F-4D97-AF65-F5344CB8AC3E}">
        <p14:creationId xmlns:p14="http://schemas.microsoft.com/office/powerpoint/2010/main" val="22146625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DA17B-D5F7-E6AC-9235-3CE1B40DEC9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B12156A-68F5-9615-D34B-3A34DDEBBD2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FB7D94A-399F-3026-A162-33E3429B456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200" dirty="0">
                <a:effectLst/>
                <a:latin typeface="Calibri" panose="020F0502020204030204" pitchFamily="34" charset="0"/>
                <a:ea typeface="宋体" panose="02010600030101010101" pitchFamily="2" charset="-122"/>
                <a:cs typeface="mn-cs"/>
              </a:rPr>
              <a:t>P5</a:t>
            </a:r>
            <a:r>
              <a:rPr lang="zh-CN" altLang="zh-CN" sz="1800" kern="1200" dirty="0">
                <a:effectLst/>
                <a:latin typeface="Calibri" panose="020F0502020204030204" pitchFamily="34" charset="0"/>
                <a:ea typeface="宋体" panose="02010600030101010101" pitchFamily="2" charset="-122"/>
                <a:cs typeface="mn-cs"/>
              </a:rPr>
              <a:t>的倒数第２次访问又比</a:t>
            </a:r>
            <a:r>
              <a:rPr lang="en-US" altLang="zh-CN" sz="1800" kern="1200" dirty="0">
                <a:effectLst/>
                <a:latin typeface="Calibri" panose="020F0502020204030204" pitchFamily="34" charset="0"/>
                <a:ea typeface="宋体" panose="02010600030101010101" pitchFamily="2" charset="-122"/>
                <a:cs typeface="mn-cs"/>
              </a:rPr>
              <a:t>P6</a:t>
            </a:r>
            <a:r>
              <a:rPr lang="zh-CN" altLang="zh-CN" sz="1800" kern="1200" dirty="0">
                <a:effectLst/>
                <a:latin typeface="Calibri" panose="020F0502020204030204" pitchFamily="34" charset="0"/>
                <a:ea typeface="宋体" panose="02010600030101010101" pitchFamily="2" charset="-122"/>
                <a:cs typeface="mn-cs"/>
              </a:rPr>
              <a:t>晚。</a:t>
            </a:r>
            <a:r>
              <a:rPr lang="zh-CN" altLang="zh-CN" sz="1800" kern="1200" dirty="0">
                <a:effectLst/>
                <a:ea typeface="宋体" panose="02010600030101010101" pitchFamily="2" charset="-122"/>
                <a:cs typeface="mn-cs"/>
              </a:rPr>
              <a:t>接下来读入</a:t>
            </a:r>
            <a:r>
              <a:rPr lang="en-US" altLang="zh-CN" sz="1800" kern="1200" dirty="0">
                <a:effectLst/>
                <a:ea typeface="宋体" panose="02010600030101010101" pitchFamily="2" charset="-122"/>
                <a:cs typeface="mn-cs"/>
              </a:rPr>
              <a:t>P4</a:t>
            </a:r>
            <a:r>
              <a:rPr lang="zh-CN" altLang="zh-CN" sz="1800" kern="1200" dirty="0">
                <a:effectLst/>
                <a:ea typeface="宋体" panose="02010600030101010101" pitchFamily="2" charset="-122"/>
                <a:cs typeface="mn-cs"/>
              </a:rPr>
              <a:t>，</a:t>
            </a:r>
            <a:r>
              <a:rPr lang="en-US" altLang="zh-CN" sz="1800" kern="1200" dirty="0">
                <a:effectLst/>
                <a:ea typeface="宋体" panose="02010600030101010101" pitchFamily="2" charset="-122"/>
                <a:cs typeface="mn-cs"/>
              </a:rPr>
              <a:t>P4</a:t>
            </a:r>
            <a:r>
              <a:rPr lang="zh-CN" altLang="zh-CN" sz="1800" kern="1200" dirty="0">
                <a:effectLst/>
                <a:ea typeface="宋体" panose="02010600030101010101" pitchFamily="2" charset="-122"/>
                <a:cs typeface="mn-cs"/>
              </a:rPr>
              <a:t>从历史队列移至缓存队列</a:t>
            </a:r>
            <a:r>
              <a:rPr lang="en-US" altLang="zh-CN" sz="1800" kern="1200" dirty="0">
                <a:effectLst/>
                <a:ea typeface="宋体" panose="02010600030101010101" pitchFamily="2" charset="-122"/>
                <a:cs typeface="mn-cs"/>
              </a:rPr>
              <a:t>.</a:t>
            </a:r>
            <a:endParaRPr lang="zh-CN" altLang="en-US" dirty="0"/>
          </a:p>
        </p:txBody>
      </p:sp>
      <p:sp>
        <p:nvSpPr>
          <p:cNvPr id="4" name="灯片编号占位符 3">
            <a:extLst>
              <a:ext uri="{FF2B5EF4-FFF2-40B4-BE49-F238E27FC236}">
                <a16:creationId xmlns:a16="http://schemas.microsoft.com/office/drawing/2014/main" id="{E1C0257D-59BA-095B-B9B4-5E426C3AF8CF}"/>
              </a:ext>
            </a:extLst>
          </p:cNvPr>
          <p:cNvSpPr>
            <a:spLocks noGrp="1"/>
          </p:cNvSpPr>
          <p:nvPr>
            <p:ph type="sldNum" sz="quarter" idx="5"/>
          </p:nvPr>
        </p:nvSpPr>
        <p:spPr/>
        <p:txBody>
          <a:bodyPr/>
          <a:lstStyle/>
          <a:p>
            <a:fld id="{9D183639-5382-4069-92C4-98A91733FB03}" type="slidenum">
              <a:rPr lang="zh-CN" altLang="en-US" smtClean="0"/>
              <a:t>59</a:t>
            </a:fld>
            <a:endParaRPr lang="zh-CN" altLang="en-US"/>
          </a:p>
        </p:txBody>
      </p:sp>
    </p:spTree>
    <p:extLst>
      <p:ext uri="{BB962C8B-B14F-4D97-AF65-F5344CB8AC3E}">
        <p14:creationId xmlns:p14="http://schemas.microsoft.com/office/powerpoint/2010/main" val="215558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本节讨论数据在数据库中是如何存放的，介绍数据库的存储结构，介绍堆文件中页的组织方式，数据页是如何以槽页的形式进行组织，以及重点介绍元组是如何存放的。同时介绍在不同应用环境中的存储模型</a:t>
            </a:r>
            <a:r>
              <a:rPr lang="en-US" altLang="zh-CN" dirty="0"/>
              <a:t>---</a:t>
            </a:r>
            <a:r>
              <a:rPr lang="zh-CN" altLang="en-US" dirty="0"/>
              <a:t>行存储和列存储。</a:t>
            </a:r>
          </a:p>
        </p:txBody>
      </p:sp>
      <p:sp>
        <p:nvSpPr>
          <p:cNvPr id="4" name="灯片编号占位符 3"/>
          <p:cNvSpPr>
            <a:spLocks noGrp="1"/>
          </p:cNvSpPr>
          <p:nvPr>
            <p:ph type="sldNum" sz="quarter" idx="5"/>
          </p:nvPr>
        </p:nvSpPr>
        <p:spPr/>
        <p:txBody>
          <a:bodyPr/>
          <a:lstStyle/>
          <a:p>
            <a:fld id="{9D183639-5382-4069-92C4-98A91733FB03}" type="slidenum">
              <a:rPr lang="zh-CN" altLang="en-US" smtClean="0"/>
              <a:t>6</a:t>
            </a:fld>
            <a:endParaRPr lang="zh-CN" altLang="en-US"/>
          </a:p>
        </p:txBody>
      </p:sp>
    </p:spTree>
    <p:extLst>
      <p:ext uri="{BB962C8B-B14F-4D97-AF65-F5344CB8AC3E}">
        <p14:creationId xmlns:p14="http://schemas.microsoft.com/office/powerpoint/2010/main" val="45931470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B519C-03B4-B8D2-7012-E636DC24B2A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2C15B62-2A38-14FD-9977-7CFC906637C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9E74B89-959D-7BE5-242E-939F5EE4C389}"/>
              </a:ext>
            </a:extLst>
          </p:cNvPr>
          <p:cNvSpPr>
            <a:spLocks noGrp="1"/>
          </p:cNvSpPr>
          <p:nvPr>
            <p:ph type="body" idx="1"/>
          </p:nvPr>
        </p:nvSpPr>
        <p:spPr/>
        <p:txBody>
          <a:bodyPr/>
          <a:lstStyle/>
          <a:p>
            <a:pPr algn="just"/>
            <a:r>
              <a:rPr lang="zh-CN" altLang="zh-CN" sz="1800" kern="1200" dirty="0">
                <a:effectLst/>
                <a:latin typeface="Calibri" panose="020F0502020204030204" pitchFamily="34" charset="0"/>
                <a:ea typeface="宋体" panose="02010600030101010101" pitchFamily="2" charset="-122"/>
                <a:cs typeface="mn-cs"/>
              </a:rPr>
              <a:t>其倒数第</a:t>
            </a:r>
            <a:r>
              <a:rPr lang="en-US" altLang="zh-CN" sz="1800" kern="1200" dirty="0">
                <a:effectLst/>
                <a:latin typeface="Calibri" panose="020F0502020204030204" pitchFamily="34" charset="0"/>
                <a:ea typeface="宋体" panose="02010600030101010101" pitchFamily="2" charset="-122"/>
                <a:cs typeface="mn-cs"/>
              </a:rPr>
              <a:t>2</a:t>
            </a:r>
            <a:r>
              <a:rPr lang="zh-CN" altLang="zh-CN" sz="1800" kern="1200" dirty="0">
                <a:effectLst/>
                <a:latin typeface="Calibri" panose="020F0502020204030204" pitchFamily="34" charset="0"/>
                <a:ea typeface="宋体" panose="02010600030101010101" pitchFamily="2" charset="-122"/>
                <a:cs typeface="mn-cs"/>
              </a:rPr>
              <a:t>次访问比</a:t>
            </a:r>
            <a:r>
              <a:rPr lang="en-US" altLang="zh-CN" sz="1800" kern="1200" dirty="0">
                <a:effectLst/>
                <a:latin typeface="Calibri" panose="020F0502020204030204" pitchFamily="34" charset="0"/>
                <a:ea typeface="宋体" panose="02010600030101010101" pitchFamily="2" charset="-122"/>
                <a:cs typeface="mn-cs"/>
              </a:rPr>
              <a:t>P5</a:t>
            </a:r>
            <a:r>
              <a:rPr lang="zh-CN" altLang="zh-CN" sz="1800" kern="1200" dirty="0">
                <a:effectLst/>
                <a:latin typeface="Calibri" panose="020F0502020204030204" pitchFamily="34" charset="0"/>
                <a:ea typeface="宋体" panose="02010600030101010101" pitchFamily="2" charset="-122"/>
                <a:cs typeface="mn-cs"/>
              </a:rPr>
              <a:t>晚。接下来读入</a:t>
            </a:r>
            <a:r>
              <a:rPr lang="en-US" altLang="zh-CN" sz="1800" kern="1200" dirty="0">
                <a:effectLst/>
                <a:latin typeface="Calibri" panose="020F0502020204030204" pitchFamily="34" charset="0"/>
                <a:ea typeface="宋体" panose="02010600030101010101" pitchFamily="2" charset="-122"/>
                <a:cs typeface="mn-cs"/>
              </a:rPr>
              <a:t>P2.</a:t>
            </a:r>
            <a:r>
              <a:rPr lang="zh-CN" altLang="zh-CN" sz="1800" kern="1200" dirty="0">
                <a:effectLst/>
                <a:latin typeface="Calibri" panose="020F0502020204030204" pitchFamily="34" charset="0"/>
                <a:ea typeface="宋体" panose="02010600030101010101" pitchFamily="2" charset="-122"/>
                <a:cs typeface="mn-cs"/>
              </a:rPr>
              <a:t>注意</a:t>
            </a:r>
            <a:r>
              <a:rPr lang="en-US" altLang="zh-CN" sz="1800" kern="1200" dirty="0">
                <a:effectLst/>
                <a:latin typeface="Calibri" panose="020F0502020204030204" pitchFamily="34" charset="0"/>
                <a:ea typeface="宋体" panose="02010600030101010101" pitchFamily="2" charset="-122"/>
                <a:cs typeface="mn-cs"/>
              </a:rPr>
              <a:t>P2</a:t>
            </a:r>
            <a:r>
              <a:rPr lang="zh-CN" altLang="zh-CN" sz="1800" kern="1200" dirty="0">
                <a:effectLst/>
                <a:latin typeface="Calibri" panose="020F0502020204030204" pitchFamily="34" charset="0"/>
                <a:ea typeface="宋体" panose="02010600030101010101" pitchFamily="2" charset="-122"/>
                <a:cs typeface="mn-cs"/>
              </a:rPr>
              <a:t>已在缓存队列。之前的倒数第２次访问已成为倒数第３次，倒数第２次访问时间后移，所以缓存队列的页面顺序</a:t>
            </a:r>
            <a:r>
              <a:rPr lang="zh-CN" altLang="en-US" sz="1800" kern="1200" dirty="0">
                <a:effectLst/>
                <a:latin typeface="Calibri" panose="020F0502020204030204" pitchFamily="34" charset="0"/>
                <a:ea typeface="宋体" panose="02010600030101010101" pitchFamily="2" charset="-122"/>
                <a:cs typeface="mn-cs"/>
              </a:rPr>
              <a:t>将</a:t>
            </a:r>
            <a:r>
              <a:rPr lang="zh-CN" altLang="zh-CN" sz="1800" kern="1200" dirty="0">
                <a:effectLst/>
                <a:latin typeface="Calibri" panose="020F0502020204030204" pitchFamily="34" charset="0"/>
                <a:ea typeface="宋体" panose="02010600030101010101" pitchFamily="2" charset="-122"/>
                <a:cs typeface="mn-cs"/>
              </a:rPr>
              <a:t>发生变化。</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a:extLst>
              <a:ext uri="{FF2B5EF4-FFF2-40B4-BE49-F238E27FC236}">
                <a16:creationId xmlns:a16="http://schemas.microsoft.com/office/drawing/2014/main" id="{8041D4A8-2D4E-5885-BBAC-987D128A1F96}"/>
              </a:ext>
            </a:extLst>
          </p:cNvPr>
          <p:cNvSpPr>
            <a:spLocks noGrp="1"/>
          </p:cNvSpPr>
          <p:nvPr>
            <p:ph type="sldNum" sz="quarter" idx="5"/>
          </p:nvPr>
        </p:nvSpPr>
        <p:spPr/>
        <p:txBody>
          <a:bodyPr/>
          <a:lstStyle/>
          <a:p>
            <a:fld id="{9D183639-5382-4069-92C4-98A91733FB03}" type="slidenum">
              <a:rPr lang="zh-CN" altLang="en-US" smtClean="0"/>
              <a:t>60</a:t>
            </a:fld>
            <a:endParaRPr lang="zh-CN" altLang="en-US"/>
          </a:p>
        </p:txBody>
      </p:sp>
    </p:spTree>
    <p:extLst>
      <p:ext uri="{BB962C8B-B14F-4D97-AF65-F5344CB8AC3E}">
        <p14:creationId xmlns:p14="http://schemas.microsoft.com/office/powerpoint/2010/main" val="6952611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DA09C-2B94-6B99-B20C-0869A9B2256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156846B-05B6-FCC0-2BE1-466EEA2A97C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ACFBA4F-34E6-3F4F-46C5-927627D309E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接下来读入</a:t>
            </a:r>
            <a:r>
              <a:rPr lang="en-US" altLang="zh-CN" dirty="0"/>
              <a:t>P</a:t>
            </a:r>
            <a:r>
              <a:rPr lang="zh-CN" altLang="en-US" dirty="0"/>
              <a:t>１，</a:t>
            </a:r>
            <a:r>
              <a:rPr lang="en-US" altLang="zh-CN" dirty="0"/>
              <a:t>P</a:t>
            </a:r>
            <a:r>
              <a:rPr lang="zh-CN" altLang="en-US" dirty="0"/>
              <a:t>１入历史队列。再读</a:t>
            </a:r>
            <a:r>
              <a:rPr lang="en-US" altLang="zh-CN" dirty="0"/>
              <a:t>P</a:t>
            </a:r>
            <a:r>
              <a:rPr lang="zh-CN" altLang="en-US" dirty="0"/>
              <a:t>６，导致缓存队列的顺序再次变动。</a:t>
            </a:r>
          </a:p>
        </p:txBody>
      </p:sp>
      <p:sp>
        <p:nvSpPr>
          <p:cNvPr id="4" name="灯片编号占位符 3">
            <a:extLst>
              <a:ext uri="{FF2B5EF4-FFF2-40B4-BE49-F238E27FC236}">
                <a16:creationId xmlns:a16="http://schemas.microsoft.com/office/drawing/2014/main" id="{B38A1D22-5A74-E0AE-FF18-E344ED8D4CEF}"/>
              </a:ext>
            </a:extLst>
          </p:cNvPr>
          <p:cNvSpPr>
            <a:spLocks noGrp="1"/>
          </p:cNvSpPr>
          <p:nvPr>
            <p:ph type="sldNum" sz="quarter" idx="5"/>
          </p:nvPr>
        </p:nvSpPr>
        <p:spPr/>
        <p:txBody>
          <a:bodyPr/>
          <a:lstStyle/>
          <a:p>
            <a:fld id="{9D183639-5382-4069-92C4-98A91733FB03}" type="slidenum">
              <a:rPr lang="zh-CN" altLang="en-US" smtClean="0"/>
              <a:t>61</a:t>
            </a:fld>
            <a:endParaRPr lang="zh-CN" altLang="en-US"/>
          </a:p>
        </p:txBody>
      </p:sp>
    </p:spTree>
    <p:extLst>
      <p:ext uri="{BB962C8B-B14F-4D97-AF65-F5344CB8AC3E}">
        <p14:creationId xmlns:p14="http://schemas.microsoft.com/office/powerpoint/2010/main" val="14324833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3690E-D2C7-1D72-642C-6821A7C2735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DF47F7D-FEDA-FBA0-0371-7EF5F98B730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C277A00-B45A-4F4D-E05B-763D3BB7824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接下来读入</a:t>
            </a:r>
            <a:r>
              <a:rPr lang="en-US" altLang="zh-CN" dirty="0"/>
              <a:t>P</a:t>
            </a:r>
            <a:r>
              <a:rPr lang="zh-CN" altLang="en-US" dirty="0"/>
              <a:t>１，</a:t>
            </a:r>
            <a:r>
              <a:rPr lang="en-US" altLang="zh-CN" dirty="0"/>
              <a:t>P</a:t>
            </a:r>
            <a:r>
              <a:rPr lang="zh-CN" altLang="en-US" dirty="0"/>
              <a:t>１入历史队列。再读</a:t>
            </a:r>
            <a:r>
              <a:rPr lang="en-US" altLang="zh-CN" dirty="0"/>
              <a:t>P</a:t>
            </a:r>
            <a:r>
              <a:rPr lang="zh-CN" altLang="en-US" dirty="0"/>
              <a:t>６，导致缓存队列的页面顺序再次变动。再读入</a:t>
            </a:r>
            <a:r>
              <a:rPr lang="en-US" altLang="zh-CN" dirty="0"/>
              <a:t>P4</a:t>
            </a:r>
            <a:r>
              <a:rPr lang="zh-CN" altLang="en-US" dirty="0"/>
              <a:t>，缓存页面顺序继续变化。</a:t>
            </a:r>
          </a:p>
        </p:txBody>
      </p:sp>
      <p:sp>
        <p:nvSpPr>
          <p:cNvPr id="4" name="灯片编号占位符 3">
            <a:extLst>
              <a:ext uri="{FF2B5EF4-FFF2-40B4-BE49-F238E27FC236}">
                <a16:creationId xmlns:a16="http://schemas.microsoft.com/office/drawing/2014/main" id="{35A3DC4E-E1BC-83B3-259D-8040E04C09C6}"/>
              </a:ext>
            </a:extLst>
          </p:cNvPr>
          <p:cNvSpPr>
            <a:spLocks noGrp="1"/>
          </p:cNvSpPr>
          <p:nvPr>
            <p:ph type="sldNum" sz="quarter" idx="5"/>
          </p:nvPr>
        </p:nvSpPr>
        <p:spPr/>
        <p:txBody>
          <a:bodyPr/>
          <a:lstStyle/>
          <a:p>
            <a:fld id="{9D183639-5382-4069-92C4-98A91733FB03}" type="slidenum">
              <a:rPr lang="zh-CN" altLang="en-US" smtClean="0"/>
              <a:t>62</a:t>
            </a:fld>
            <a:endParaRPr lang="zh-CN" altLang="en-US"/>
          </a:p>
        </p:txBody>
      </p:sp>
    </p:spTree>
    <p:extLst>
      <p:ext uri="{BB962C8B-B14F-4D97-AF65-F5344CB8AC3E}">
        <p14:creationId xmlns:p14="http://schemas.microsoft.com/office/powerpoint/2010/main" val="31112298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E39B7-3F79-AEA4-E652-CD166A6FECB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9A7159C-B7FF-458D-9FD5-CFA499D8776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A00E452-4A19-6E68-7912-2CCE13638E5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接下来读入</a:t>
            </a:r>
            <a:r>
              <a:rPr lang="en-US" altLang="zh-CN" dirty="0"/>
              <a:t>P</a:t>
            </a:r>
            <a:r>
              <a:rPr lang="zh-CN" altLang="en-US" dirty="0"/>
              <a:t>１，</a:t>
            </a:r>
            <a:r>
              <a:rPr lang="en-US" altLang="zh-CN" dirty="0"/>
              <a:t>P</a:t>
            </a:r>
            <a:r>
              <a:rPr lang="zh-CN" altLang="en-US" dirty="0"/>
              <a:t>１入历史队列。再读</a:t>
            </a:r>
            <a:r>
              <a:rPr lang="en-US" altLang="zh-CN" dirty="0"/>
              <a:t>P</a:t>
            </a:r>
            <a:r>
              <a:rPr lang="zh-CN" altLang="en-US" dirty="0"/>
              <a:t>６，导致缓存队列的页面顺序再次变动。再读入</a:t>
            </a:r>
            <a:r>
              <a:rPr lang="en-US" altLang="zh-CN" dirty="0"/>
              <a:t>P4</a:t>
            </a:r>
            <a:r>
              <a:rPr lang="zh-CN" altLang="en-US" dirty="0"/>
              <a:t>，缓存页面顺序继续变化。</a:t>
            </a:r>
            <a:r>
              <a:rPr lang="zh-CN" altLang="zh-CN" sz="1800" kern="1200" dirty="0">
                <a:effectLst/>
                <a:ea typeface="宋体" panose="02010600030101010101" pitchFamily="2" charset="-122"/>
                <a:cs typeface="mn-cs"/>
              </a:rPr>
              <a:t>再读入</a:t>
            </a:r>
            <a:r>
              <a:rPr lang="en-US" altLang="zh-CN" sz="1800" kern="1200" dirty="0">
                <a:effectLst/>
                <a:ea typeface="宋体" panose="02010600030101010101" pitchFamily="2" charset="-122"/>
                <a:cs typeface="mn-cs"/>
              </a:rPr>
              <a:t>P1</a:t>
            </a:r>
            <a:r>
              <a:rPr lang="zh-CN" altLang="zh-CN" sz="1800" kern="1200" dirty="0">
                <a:effectLst/>
                <a:ea typeface="宋体" panose="02010600030101010101" pitchFamily="2" charset="-122"/>
                <a:cs typeface="mn-cs"/>
              </a:rPr>
              <a:t>，</a:t>
            </a:r>
            <a:r>
              <a:rPr lang="en-US" altLang="zh-CN" sz="1800" kern="1200" dirty="0">
                <a:effectLst/>
                <a:ea typeface="宋体" panose="02010600030101010101" pitchFamily="2" charset="-122"/>
                <a:cs typeface="mn-cs"/>
              </a:rPr>
              <a:t>P1</a:t>
            </a:r>
            <a:r>
              <a:rPr lang="zh-CN" altLang="zh-CN" sz="1800" kern="1200" dirty="0">
                <a:effectLst/>
                <a:ea typeface="宋体" panose="02010600030101010101" pitchFamily="2" charset="-122"/>
                <a:cs typeface="mn-cs"/>
              </a:rPr>
              <a:t>从历史队列移至缓存队列，这一次需要淘汰缓存页面。倒数第</a:t>
            </a:r>
            <a:r>
              <a:rPr lang="en-US" altLang="zh-CN" sz="1800" kern="1200" dirty="0">
                <a:effectLst/>
                <a:ea typeface="宋体" panose="02010600030101010101" pitchFamily="2" charset="-122"/>
                <a:cs typeface="mn-cs"/>
              </a:rPr>
              <a:t>2</a:t>
            </a:r>
            <a:r>
              <a:rPr lang="zh-CN" altLang="zh-CN" sz="1800" kern="1200" dirty="0">
                <a:effectLst/>
                <a:ea typeface="宋体" panose="02010600030101010101" pitchFamily="2" charset="-122"/>
                <a:cs typeface="mn-cs"/>
              </a:rPr>
              <a:t>次访问时间戳最早的页面</a:t>
            </a:r>
            <a:r>
              <a:rPr lang="en-US" altLang="zh-CN" sz="1800" kern="1200" dirty="0">
                <a:effectLst/>
                <a:ea typeface="宋体" panose="02010600030101010101" pitchFamily="2" charset="-122"/>
                <a:cs typeface="mn-cs"/>
              </a:rPr>
              <a:t>P</a:t>
            </a:r>
            <a:r>
              <a:rPr lang="zh-CN" altLang="zh-CN" sz="1800" kern="1200" dirty="0">
                <a:effectLst/>
                <a:ea typeface="宋体" panose="02010600030101010101" pitchFamily="2" charset="-122"/>
                <a:cs typeface="mn-cs"/>
              </a:rPr>
              <a:t>５被淘汰。</a:t>
            </a:r>
            <a:endParaRPr lang="zh-CN" altLang="en-US" dirty="0"/>
          </a:p>
        </p:txBody>
      </p:sp>
      <p:sp>
        <p:nvSpPr>
          <p:cNvPr id="4" name="灯片编号占位符 3">
            <a:extLst>
              <a:ext uri="{FF2B5EF4-FFF2-40B4-BE49-F238E27FC236}">
                <a16:creationId xmlns:a16="http://schemas.microsoft.com/office/drawing/2014/main" id="{87622F11-E7FD-46C0-E429-4F108C4CE343}"/>
              </a:ext>
            </a:extLst>
          </p:cNvPr>
          <p:cNvSpPr>
            <a:spLocks noGrp="1"/>
          </p:cNvSpPr>
          <p:nvPr>
            <p:ph type="sldNum" sz="quarter" idx="5"/>
          </p:nvPr>
        </p:nvSpPr>
        <p:spPr/>
        <p:txBody>
          <a:bodyPr/>
          <a:lstStyle/>
          <a:p>
            <a:fld id="{9D183639-5382-4069-92C4-98A91733FB03}" type="slidenum">
              <a:rPr lang="zh-CN" altLang="en-US" smtClean="0"/>
              <a:t>63</a:t>
            </a:fld>
            <a:endParaRPr lang="zh-CN" altLang="en-US"/>
          </a:p>
        </p:txBody>
      </p:sp>
    </p:spTree>
    <p:extLst>
      <p:ext uri="{BB962C8B-B14F-4D97-AF65-F5344CB8AC3E}">
        <p14:creationId xmlns:p14="http://schemas.microsoft.com/office/powerpoint/2010/main" val="110029500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4DB9A3-F33C-DB14-980D-328905D201F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E20707E-22CC-A688-CB8F-6B4F97716DB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08928A7-3267-93E2-E326-C759EA75691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接下来读入</a:t>
            </a:r>
            <a:r>
              <a:rPr lang="en-US" altLang="zh-CN" dirty="0"/>
              <a:t>P</a:t>
            </a:r>
            <a:r>
              <a:rPr lang="zh-CN" altLang="en-US" dirty="0"/>
              <a:t>１，</a:t>
            </a:r>
            <a:r>
              <a:rPr lang="en-US" altLang="zh-CN" dirty="0"/>
              <a:t>P</a:t>
            </a:r>
            <a:r>
              <a:rPr lang="zh-CN" altLang="en-US" dirty="0"/>
              <a:t>１入历史队列。再读</a:t>
            </a:r>
            <a:r>
              <a:rPr lang="en-US" altLang="zh-CN" dirty="0"/>
              <a:t>P</a:t>
            </a:r>
            <a:r>
              <a:rPr lang="zh-CN" altLang="en-US" dirty="0"/>
              <a:t>６，导致缓存队列的页面顺序再次变动。再读入</a:t>
            </a:r>
            <a:r>
              <a:rPr lang="en-US" altLang="zh-CN" dirty="0"/>
              <a:t>P4</a:t>
            </a:r>
            <a:r>
              <a:rPr lang="zh-CN" altLang="en-US" dirty="0"/>
              <a:t>，缓存页面顺序继续变化。</a:t>
            </a:r>
            <a:r>
              <a:rPr lang="zh-CN" altLang="zh-CN" sz="1800" kern="1200" dirty="0">
                <a:effectLst/>
                <a:ea typeface="宋体" panose="02010600030101010101" pitchFamily="2" charset="-122"/>
                <a:cs typeface="mn-cs"/>
              </a:rPr>
              <a:t>再读入</a:t>
            </a:r>
            <a:r>
              <a:rPr lang="en-US" altLang="zh-CN" sz="1800" kern="1200" dirty="0">
                <a:effectLst/>
                <a:ea typeface="宋体" panose="02010600030101010101" pitchFamily="2" charset="-122"/>
                <a:cs typeface="mn-cs"/>
              </a:rPr>
              <a:t>P1</a:t>
            </a:r>
            <a:r>
              <a:rPr lang="zh-CN" altLang="zh-CN" sz="1800" kern="1200" dirty="0">
                <a:effectLst/>
                <a:ea typeface="宋体" panose="02010600030101010101" pitchFamily="2" charset="-122"/>
                <a:cs typeface="mn-cs"/>
              </a:rPr>
              <a:t>，</a:t>
            </a:r>
            <a:r>
              <a:rPr lang="en-US" altLang="zh-CN" sz="1800" kern="1200" dirty="0">
                <a:effectLst/>
                <a:ea typeface="宋体" panose="02010600030101010101" pitchFamily="2" charset="-122"/>
                <a:cs typeface="mn-cs"/>
              </a:rPr>
              <a:t>P1</a:t>
            </a:r>
            <a:r>
              <a:rPr lang="zh-CN" altLang="zh-CN" sz="1800" kern="1200" dirty="0">
                <a:effectLst/>
                <a:ea typeface="宋体" panose="02010600030101010101" pitchFamily="2" charset="-122"/>
                <a:cs typeface="mn-cs"/>
              </a:rPr>
              <a:t>从历史队列移至缓存队列，这一次需要淘汰缓存页面。倒数第</a:t>
            </a:r>
            <a:r>
              <a:rPr lang="en-US" altLang="zh-CN" sz="1800" kern="1200" dirty="0">
                <a:effectLst/>
                <a:ea typeface="宋体" panose="02010600030101010101" pitchFamily="2" charset="-122"/>
                <a:cs typeface="mn-cs"/>
              </a:rPr>
              <a:t>2</a:t>
            </a:r>
            <a:r>
              <a:rPr lang="zh-CN" altLang="zh-CN" sz="1800" kern="1200" dirty="0">
                <a:effectLst/>
                <a:ea typeface="宋体" panose="02010600030101010101" pitchFamily="2" charset="-122"/>
                <a:cs typeface="mn-cs"/>
              </a:rPr>
              <a:t>次访问时间戳最早的页面</a:t>
            </a:r>
            <a:r>
              <a:rPr lang="en-US" altLang="zh-CN" sz="1800" kern="1200" dirty="0">
                <a:effectLst/>
                <a:ea typeface="宋体" panose="02010600030101010101" pitchFamily="2" charset="-122"/>
                <a:cs typeface="mn-cs"/>
              </a:rPr>
              <a:t>P</a:t>
            </a:r>
            <a:r>
              <a:rPr lang="zh-CN" altLang="zh-CN" sz="1800" kern="1200" dirty="0">
                <a:effectLst/>
                <a:ea typeface="宋体" panose="02010600030101010101" pitchFamily="2" charset="-122"/>
                <a:cs typeface="mn-cs"/>
              </a:rPr>
              <a:t>５被淘汰。</a:t>
            </a:r>
            <a:r>
              <a:rPr lang="zh-CN" altLang="en-US" sz="1800" kern="1200" dirty="0">
                <a:effectLst/>
                <a:ea typeface="宋体" panose="02010600030101010101" pitchFamily="2" charset="-122"/>
                <a:cs typeface="mn-cs"/>
              </a:rPr>
              <a:t>后面的</a:t>
            </a:r>
            <a:r>
              <a:rPr lang="en-US" altLang="zh-CN" sz="1800" kern="1200" dirty="0">
                <a:effectLst/>
                <a:ea typeface="宋体" panose="02010600030101010101" pitchFamily="2" charset="-122"/>
                <a:cs typeface="mn-cs"/>
              </a:rPr>
              <a:t>P3,P7,P8</a:t>
            </a:r>
            <a:r>
              <a:rPr lang="zh-CN" altLang="en-US" sz="1800" kern="1200" dirty="0">
                <a:effectLst/>
                <a:ea typeface="宋体" panose="02010600030101010101" pitchFamily="2" charset="-122"/>
                <a:cs typeface="mn-cs"/>
              </a:rPr>
              <a:t>都将入历史队列，这里就不演示了。请同学们思考一个问题，假如</a:t>
            </a:r>
            <a:r>
              <a:rPr lang="en-US" altLang="zh-CN" sz="1800" kern="1200" dirty="0">
                <a:effectLst/>
                <a:ea typeface="宋体" panose="02010600030101010101" pitchFamily="2" charset="-122"/>
                <a:cs typeface="mn-cs"/>
              </a:rPr>
              <a:t>P1</a:t>
            </a:r>
            <a:r>
              <a:rPr lang="zh-CN" altLang="en-US" sz="1800" kern="1200" dirty="0">
                <a:effectLst/>
                <a:ea typeface="宋体" panose="02010600030101010101" pitchFamily="2" charset="-122"/>
                <a:cs typeface="mn-cs"/>
              </a:rPr>
              <a:t>的倒数第</a:t>
            </a:r>
            <a:r>
              <a:rPr lang="en-US" altLang="zh-CN" sz="1800" kern="1200" dirty="0">
                <a:effectLst/>
                <a:ea typeface="宋体" panose="02010600030101010101" pitchFamily="2" charset="-122"/>
                <a:cs typeface="mn-cs"/>
              </a:rPr>
              <a:t>2</a:t>
            </a:r>
            <a:r>
              <a:rPr lang="zh-CN" altLang="en-US" sz="1800" kern="1200" dirty="0">
                <a:effectLst/>
                <a:ea typeface="宋体" panose="02010600030101010101" pitchFamily="2" charset="-122"/>
                <a:cs typeface="mn-cs"/>
              </a:rPr>
              <a:t>次访问发生在</a:t>
            </a:r>
            <a:r>
              <a:rPr lang="en-US" altLang="zh-CN" sz="1800" kern="1200" dirty="0">
                <a:effectLst/>
                <a:ea typeface="宋体" panose="02010600030101010101" pitchFamily="2" charset="-122"/>
                <a:cs typeface="mn-cs"/>
              </a:rPr>
              <a:t>P5</a:t>
            </a:r>
            <a:r>
              <a:rPr lang="zh-CN" altLang="en-US" sz="1800" kern="1200" dirty="0">
                <a:effectLst/>
                <a:ea typeface="宋体" panose="02010600030101010101" pitchFamily="2" charset="-122"/>
                <a:cs typeface="mn-cs"/>
              </a:rPr>
              <a:t>的倒数第</a:t>
            </a:r>
            <a:r>
              <a:rPr lang="en-US" altLang="zh-CN" sz="1800" kern="1200" dirty="0">
                <a:effectLst/>
                <a:ea typeface="宋体" panose="02010600030101010101" pitchFamily="2" charset="-122"/>
                <a:cs typeface="mn-cs"/>
              </a:rPr>
              <a:t>2</a:t>
            </a:r>
            <a:r>
              <a:rPr lang="zh-CN" altLang="en-US" sz="1800" kern="1200" dirty="0">
                <a:effectLst/>
                <a:ea typeface="宋体" panose="02010600030101010101" pitchFamily="2" charset="-122"/>
                <a:cs typeface="mn-cs"/>
              </a:rPr>
              <a:t>次访问之前，执行引擎第２次请求页面</a:t>
            </a:r>
            <a:r>
              <a:rPr lang="en-US" altLang="zh-CN" sz="1800" kern="1200" dirty="0">
                <a:effectLst/>
                <a:ea typeface="宋体" panose="02010600030101010101" pitchFamily="2" charset="-122"/>
                <a:cs typeface="mn-cs"/>
              </a:rPr>
              <a:t>P1</a:t>
            </a:r>
            <a:r>
              <a:rPr lang="zh-CN" altLang="en-US" sz="1800" kern="1200" dirty="0">
                <a:effectLst/>
                <a:ea typeface="宋体" panose="02010600030101010101" pitchFamily="2" charset="-122"/>
                <a:cs typeface="mn-cs"/>
              </a:rPr>
              <a:t>时，缓冲上池管理器怎么办？此种情况下，</a:t>
            </a:r>
            <a:r>
              <a:rPr lang="en-US" altLang="zh-CN" sz="1800" kern="1200" dirty="0">
                <a:effectLst/>
                <a:ea typeface="宋体" panose="02010600030101010101" pitchFamily="2" charset="-122"/>
                <a:cs typeface="mn-cs"/>
              </a:rPr>
              <a:t>P1</a:t>
            </a:r>
            <a:r>
              <a:rPr lang="zh-CN" altLang="en-US" sz="1800" kern="1200" dirty="0">
                <a:effectLst/>
                <a:ea typeface="宋体" panose="02010600030101010101" pitchFamily="2" charset="-122"/>
                <a:cs typeface="mn-cs"/>
              </a:rPr>
              <a:t>自己倒数第</a:t>
            </a:r>
            <a:r>
              <a:rPr lang="en-US" altLang="zh-CN" sz="1800" kern="1200" dirty="0">
                <a:effectLst/>
                <a:ea typeface="宋体" panose="02010600030101010101" pitchFamily="2" charset="-122"/>
                <a:cs typeface="mn-cs"/>
              </a:rPr>
              <a:t>2</a:t>
            </a:r>
            <a:r>
              <a:rPr lang="zh-CN" altLang="en-US" sz="1800" kern="1200" dirty="0">
                <a:effectLst/>
                <a:ea typeface="宋体" panose="02010600030101010101" pitchFamily="2" charset="-122"/>
                <a:cs typeface="mn-cs"/>
              </a:rPr>
              <a:t>次的访问时间戳是最早的。</a:t>
            </a:r>
            <a:endParaRPr lang="zh-CN" altLang="en-US" dirty="0"/>
          </a:p>
        </p:txBody>
      </p:sp>
      <p:sp>
        <p:nvSpPr>
          <p:cNvPr id="4" name="灯片编号占位符 3">
            <a:extLst>
              <a:ext uri="{FF2B5EF4-FFF2-40B4-BE49-F238E27FC236}">
                <a16:creationId xmlns:a16="http://schemas.microsoft.com/office/drawing/2014/main" id="{E8868973-8E15-8E6C-B149-C9502AA9C59C}"/>
              </a:ext>
            </a:extLst>
          </p:cNvPr>
          <p:cNvSpPr>
            <a:spLocks noGrp="1"/>
          </p:cNvSpPr>
          <p:nvPr>
            <p:ph type="sldNum" sz="quarter" idx="5"/>
          </p:nvPr>
        </p:nvSpPr>
        <p:spPr/>
        <p:txBody>
          <a:bodyPr/>
          <a:lstStyle/>
          <a:p>
            <a:fld id="{9D183639-5382-4069-92C4-98A91733FB03}" type="slidenum">
              <a:rPr lang="zh-CN" altLang="en-US" smtClean="0"/>
              <a:t>64</a:t>
            </a:fld>
            <a:endParaRPr lang="zh-CN" altLang="en-US"/>
          </a:p>
        </p:txBody>
      </p:sp>
    </p:spTree>
    <p:extLst>
      <p:ext uri="{BB962C8B-B14F-4D97-AF65-F5344CB8AC3E}">
        <p14:creationId xmlns:p14="http://schemas.microsoft.com/office/powerpoint/2010/main" val="8606455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800" kern="1200" dirty="0">
                <a:effectLst/>
                <a:latin typeface="宋体" panose="02010600030101010101" pitchFamily="2" charset="-122"/>
                <a:ea typeface="宋体" panose="02010600030101010101" pitchFamily="2" charset="-122"/>
                <a:cs typeface="mn-cs"/>
              </a:rPr>
              <a:t>MySQL</a:t>
            </a:r>
            <a:r>
              <a:rPr lang="zh-CN" altLang="zh-CN" sz="1800" kern="1200" dirty="0">
                <a:effectLst/>
                <a:latin typeface="Calibri" panose="020F0502020204030204" pitchFamily="34" charset="0"/>
                <a:ea typeface="宋体" panose="02010600030101010101" pitchFamily="2" charset="-122"/>
                <a:cs typeface="mn-cs"/>
              </a:rPr>
              <a:t>和</a:t>
            </a:r>
            <a:r>
              <a:rPr lang="en-US" altLang="zh-CN" sz="1800" kern="1200" dirty="0">
                <a:effectLst/>
                <a:latin typeface="Calibri" panose="020F0502020204030204" pitchFamily="34" charset="0"/>
                <a:ea typeface="宋体" panose="02010600030101010101" pitchFamily="2" charset="-122"/>
                <a:cs typeface="mn-cs"/>
              </a:rPr>
              <a:t>Oracle</a:t>
            </a:r>
            <a:r>
              <a:rPr lang="zh-CN" altLang="zh-CN" sz="1800" kern="1200" dirty="0">
                <a:effectLst/>
                <a:latin typeface="Calibri" panose="020F0502020204030204" pitchFamily="34" charset="0"/>
                <a:ea typeface="宋体" panose="02010600030101010101" pitchFamily="2" charset="-122"/>
                <a:cs typeface="mn-cs"/>
              </a:rPr>
              <a:t>采用了与</a:t>
            </a:r>
            <a:r>
              <a:rPr lang="en-US" altLang="zh-CN" sz="1800" kern="1200" dirty="0">
                <a:effectLst/>
                <a:latin typeface="Calibri" panose="020F0502020204030204" pitchFamily="34" charset="0"/>
                <a:ea typeface="宋体" panose="02010600030101010101" pitchFamily="2" charset="-122"/>
                <a:cs typeface="mn-cs"/>
              </a:rPr>
              <a:t>LRU-K</a:t>
            </a:r>
            <a:r>
              <a:rPr lang="zh-CN" altLang="zh-CN" sz="1800" kern="1200" dirty="0">
                <a:effectLst/>
                <a:latin typeface="Calibri" panose="020F0502020204030204" pitchFamily="34" charset="0"/>
                <a:ea typeface="宋体" panose="02010600030101010101" pitchFamily="2" charset="-122"/>
                <a:cs typeface="mn-cs"/>
              </a:rPr>
              <a:t>类似的置换策略。以</a:t>
            </a:r>
            <a:r>
              <a:rPr lang="en-US" altLang="zh-CN" sz="1800" kern="1200" dirty="0">
                <a:effectLst/>
                <a:latin typeface="Calibri" panose="020F0502020204030204" pitchFamily="34" charset="0"/>
                <a:ea typeface="宋体" panose="02010600030101010101" pitchFamily="2" charset="-122"/>
                <a:cs typeface="mn-cs"/>
              </a:rPr>
              <a:t>MySQL</a:t>
            </a:r>
            <a:r>
              <a:rPr lang="zh-CN" altLang="zh-CN" sz="1800" kern="1200" dirty="0">
                <a:effectLst/>
                <a:latin typeface="Calibri" panose="020F0502020204030204" pitchFamily="34" charset="0"/>
                <a:ea typeface="宋体" panose="02010600030101010101" pitchFamily="2" charset="-122"/>
                <a:cs typeface="mn-cs"/>
              </a:rPr>
              <a:t>为例，它把一个物理的缓冲池分成两个逻辑队列来管理：</a:t>
            </a:r>
            <a:r>
              <a:rPr lang="en-US" altLang="zh-CN" sz="1800" kern="1200" dirty="0">
                <a:effectLst/>
                <a:latin typeface="Calibri" panose="020F0502020204030204" pitchFamily="34" charset="0"/>
                <a:ea typeface="宋体" panose="02010600030101010101" pitchFamily="2" charset="-122"/>
                <a:cs typeface="mn-cs"/>
              </a:rPr>
              <a:t>LRU_OLD</a:t>
            </a:r>
            <a:r>
              <a:rPr lang="zh-CN" altLang="zh-CN" sz="1800" kern="1200" dirty="0">
                <a:effectLst/>
                <a:latin typeface="Calibri" panose="020F0502020204030204" pitchFamily="34" charset="0"/>
                <a:ea typeface="宋体" panose="02010600030101010101" pitchFamily="2" charset="-122"/>
                <a:cs typeface="mn-cs"/>
              </a:rPr>
              <a:t>和</a:t>
            </a:r>
            <a:r>
              <a:rPr lang="en-US" altLang="zh-CN" sz="1800" kern="1200" dirty="0">
                <a:effectLst/>
                <a:latin typeface="Calibri" panose="020F0502020204030204" pitchFamily="34" charset="0"/>
                <a:ea typeface="宋体" panose="02010600030101010101" pitchFamily="2" charset="-122"/>
                <a:cs typeface="mn-cs"/>
              </a:rPr>
              <a:t>LRU_NEW</a:t>
            </a:r>
            <a:r>
              <a:rPr lang="zh-CN" altLang="zh-CN" sz="1800" kern="1200" dirty="0">
                <a:effectLst/>
                <a:latin typeface="Calibri" panose="020F0502020204030204" pitchFamily="34" charset="0"/>
                <a:ea typeface="宋体" panose="02010600030101010101" pitchFamily="2" charset="-122"/>
                <a:cs typeface="mn-cs"/>
              </a:rPr>
              <a:t>，</a:t>
            </a:r>
            <a:r>
              <a:rPr lang="en-US" altLang="zh-CN" sz="1800" kern="1200" dirty="0">
                <a:effectLst/>
                <a:latin typeface="Calibri" panose="020F0502020204030204" pitchFamily="34" charset="0"/>
                <a:ea typeface="宋体" panose="02010600030101010101" pitchFamily="2" charset="-122"/>
                <a:cs typeface="mn-cs"/>
              </a:rPr>
              <a:t>OLD</a:t>
            </a:r>
            <a:r>
              <a:rPr lang="zh-CN" altLang="zh-CN" sz="1800" kern="1200" dirty="0">
                <a:effectLst/>
                <a:latin typeface="Calibri" panose="020F0502020204030204" pitchFamily="34" charset="0"/>
                <a:ea typeface="宋体" panose="02010600030101010101" pitchFamily="2" charset="-122"/>
                <a:cs typeface="mn-cs"/>
              </a:rPr>
              <a:t>队列中的页面称为冷页面，</a:t>
            </a:r>
            <a:r>
              <a:rPr lang="en-US" altLang="zh-CN" sz="1800" kern="1200" dirty="0">
                <a:effectLst/>
                <a:latin typeface="Calibri" panose="020F0502020204030204" pitchFamily="34" charset="0"/>
                <a:ea typeface="宋体" panose="02010600030101010101" pitchFamily="2" charset="-122"/>
                <a:cs typeface="mn-cs"/>
              </a:rPr>
              <a:t>NEW</a:t>
            </a:r>
            <a:r>
              <a:rPr lang="zh-CN" altLang="zh-CN" sz="1800" kern="1200" dirty="0">
                <a:effectLst/>
                <a:latin typeface="Calibri" panose="020F0502020204030204" pitchFamily="34" charset="0"/>
                <a:ea typeface="宋体" panose="02010600030101010101" pitchFamily="2" charset="-122"/>
                <a:cs typeface="mn-cs"/>
              </a:rPr>
              <a:t>队列中的页面称为热页面，指针</a:t>
            </a:r>
            <a:r>
              <a:rPr lang="en-US" altLang="zh-CN" sz="1800" kern="1200" dirty="0">
                <a:effectLst/>
                <a:latin typeface="Calibri" panose="020F0502020204030204" pitchFamily="34" charset="0"/>
                <a:ea typeface="宋体" panose="02010600030101010101" pitchFamily="2" charset="-122"/>
                <a:cs typeface="mn-cs"/>
              </a:rPr>
              <a:t>Midpoint</a:t>
            </a:r>
            <a:r>
              <a:rPr lang="zh-CN" altLang="zh-CN" sz="1800" kern="1200" dirty="0">
                <a:effectLst/>
                <a:latin typeface="Calibri" panose="020F0502020204030204" pitchFamily="34" charset="0"/>
                <a:ea typeface="宋体" panose="02010600030101010101" pitchFamily="2" charset="-122"/>
                <a:cs typeface="mn-cs"/>
              </a:rPr>
              <a:t>用来分隔冷热队列，它指向</a:t>
            </a:r>
            <a:r>
              <a:rPr lang="en-US" altLang="zh-CN" sz="1800" kern="1200" dirty="0">
                <a:effectLst/>
                <a:latin typeface="Calibri" panose="020F0502020204030204" pitchFamily="34" charset="0"/>
                <a:ea typeface="宋体" panose="02010600030101010101" pitchFamily="2" charset="-122"/>
                <a:cs typeface="mn-cs"/>
              </a:rPr>
              <a:t>OLD</a:t>
            </a:r>
            <a:r>
              <a:rPr lang="zh-CN" altLang="zh-CN" sz="1800" kern="1200" dirty="0">
                <a:effectLst/>
                <a:latin typeface="Calibri" panose="020F0502020204030204" pitchFamily="34" charset="0"/>
                <a:ea typeface="宋体" panose="02010600030101010101" pitchFamily="2" charset="-122"/>
                <a:cs typeface="mn-cs"/>
              </a:rPr>
              <a:t>队列的头部。 大家不要被这个名字误导，</a:t>
            </a:r>
            <a:r>
              <a:rPr lang="en-US" altLang="zh-CN" sz="1800" kern="1200" dirty="0">
                <a:effectLst/>
                <a:latin typeface="Calibri" panose="020F0502020204030204" pitchFamily="34" charset="0"/>
                <a:ea typeface="宋体" panose="02010600030101010101" pitchFamily="2" charset="-122"/>
                <a:cs typeface="mn-cs"/>
              </a:rPr>
              <a:t>Midpoint</a:t>
            </a:r>
            <a:r>
              <a:rPr lang="zh-CN" altLang="zh-CN" sz="1800" kern="1200" dirty="0">
                <a:effectLst/>
                <a:latin typeface="Calibri" panose="020F0502020204030204" pitchFamily="34" charset="0"/>
                <a:ea typeface="宋体" panose="02010600030101010101" pitchFamily="2" charset="-122"/>
                <a:cs typeface="mn-cs"/>
              </a:rPr>
              <a:t>并不指向缓冲池队列的正中间，通常冷热比为３：５。首次访问的页面先插入到</a:t>
            </a:r>
            <a:r>
              <a:rPr lang="en-US" altLang="zh-CN" sz="1800" kern="1200" dirty="0">
                <a:effectLst/>
                <a:latin typeface="Calibri" panose="020F0502020204030204" pitchFamily="34" charset="0"/>
                <a:ea typeface="宋体" panose="02010600030101010101" pitchFamily="2" charset="-122"/>
                <a:cs typeface="mn-cs"/>
              </a:rPr>
              <a:t>OLD</a:t>
            </a:r>
            <a:r>
              <a:rPr lang="zh-CN" altLang="zh-CN" sz="1800" kern="1200" dirty="0">
                <a:effectLst/>
                <a:latin typeface="Calibri" panose="020F0502020204030204" pitchFamily="34" charset="0"/>
                <a:ea typeface="宋体" panose="02010600030101010101" pitchFamily="2" charset="-122"/>
                <a:cs typeface="mn-cs"/>
              </a:rPr>
              <a:t>队列的头部，如果</a:t>
            </a:r>
            <a:r>
              <a:rPr lang="en-US" altLang="zh-CN" sz="1800" kern="1200" dirty="0">
                <a:effectLst/>
                <a:latin typeface="Calibri" panose="020F0502020204030204" pitchFamily="34" charset="0"/>
                <a:ea typeface="宋体" panose="02010600030101010101" pitchFamily="2" charset="-122"/>
                <a:cs typeface="mn-cs"/>
              </a:rPr>
              <a:t>OLD</a:t>
            </a:r>
            <a:r>
              <a:rPr lang="zh-CN" altLang="zh-CN" sz="1800" kern="1200" dirty="0">
                <a:effectLst/>
                <a:latin typeface="Calibri" panose="020F0502020204030204" pitchFamily="34" charset="0"/>
                <a:ea typeface="宋体" panose="02010600030101010101" pitchFamily="2" charset="-122"/>
                <a:cs typeface="mn-cs"/>
              </a:rPr>
              <a:t>队列溢出，则淘汰队列尾部的页面。</a:t>
            </a:r>
            <a:r>
              <a:rPr lang="en-US" altLang="zh-CN" sz="1800" kern="1200" dirty="0">
                <a:effectLst/>
                <a:latin typeface="Calibri" panose="020F0502020204030204" pitchFamily="34" charset="0"/>
                <a:ea typeface="宋体" panose="02010600030101010101" pitchFamily="2" charset="-122"/>
                <a:cs typeface="mn-cs"/>
              </a:rPr>
              <a:t>OLD</a:t>
            </a:r>
            <a:r>
              <a:rPr lang="zh-CN" altLang="zh-CN" sz="1800" kern="1200" dirty="0">
                <a:effectLst/>
                <a:latin typeface="Calibri" panose="020F0502020204030204" pitchFamily="34" charset="0"/>
                <a:ea typeface="宋体" panose="02010600030101010101" pitchFamily="2" charset="-122"/>
                <a:cs typeface="mn-cs"/>
              </a:rPr>
              <a:t>队列中的页面再次被访问时，则将其移动到</a:t>
            </a:r>
            <a:r>
              <a:rPr lang="en-US" altLang="zh-CN" sz="1800" kern="1200" dirty="0">
                <a:effectLst/>
                <a:latin typeface="Calibri" panose="020F0502020204030204" pitchFamily="34" charset="0"/>
                <a:ea typeface="宋体" panose="02010600030101010101" pitchFamily="2" charset="-122"/>
                <a:cs typeface="mn-cs"/>
              </a:rPr>
              <a:t>NEW</a:t>
            </a:r>
            <a:r>
              <a:rPr lang="zh-CN" altLang="zh-CN" sz="1800" kern="1200" dirty="0">
                <a:effectLst/>
                <a:latin typeface="Calibri" panose="020F0502020204030204" pitchFamily="34" charset="0"/>
                <a:ea typeface="宋体" panose="02010600030101010101" pitchFamily="2" charset="-122"/>
                <a:cs typeface="mn-cs"/>
              </a:rPr>
              <a:t>队列的头部，</a:t>
            </a:r>
            <a:r>
              <a:rPr lang="en-US" altLang="zh-CN" sz="1800" kern="1200" dirty="0">
                <a:effectLst/>
                <a:latin typeface="Calibri" panose="020F0502020204030204" pitchFamily="34" charset="0"/>
                <a:ea typeface="宋体" panose="02010600030101010101" pitchFamily="2" charset="-122"/>
                <a:cs typeface="mn-cs"/>
              </a:rPr>
              <a:t>NEW</a:t>
            </a:r>
            <a:r>
              <a:rPr lang="zh-CN" altLang="zh-CN" sz="1800" kern="1200" dirty="0">
                <a:effectLst/>
                <a:latin typeface="Calibri" panose="020F0502020204030204" pitchFamily="34" charset="0"/>
                <a:ea typeface="宋体" panose="02010600030101010101" pitchFamily="2" charset="-122"/>
                <a:cs typeface="mn-cs"/>
              </a:rPr>
              <a:t>队列溢出时，则队尾的页面移动到</a:t>
            </a:r>
            <a:r>
              <a:rPr lang="en-US" altLang="zh-CN" sz="1800" kern="1200" dirty="0">
                <a:effectLst/>
                <a:latin typeface="Calibri" panose="020F0502020204030204" pitchFamily="34" charset="0"/>
                <a:ea typeface="宋体" panose="02010600030101010101" pitchFamily="2" charset="-122"/>
                <a:cs typeface="mn-cs"/>
              </a:rPr>
              <a:t>OLD</a:t>
            </a:r>
            <a:r>
              <a:rPr lang="zh-CN" altLang="zh-CN" sz="1800" kern="1200" dirty="0">
                <a:effectLst/>
                <a:latin typeface="Calibri" panose="020F0502020204030204" pitchFamily="34" charset="0"/>
                <a:ea typeface="宋体" panose="02010600030101010101" pitchFamily="2" charset="-122"/>
                <a:cs typeface="mn-cs"/>
              </a:rPr>
              <a:t>队列的头部，热页面被再次访问时，也将该页面移动到热队列的头部。</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9D183639-5382-4069-92C4-98A91733FB03}" type="slidenum">
              <a:rPr lang="zh-CN" altLang="en-US" smtClean="0"/>
              <a:t>65</a:t>
            </a:fld>
            <a:endParaRPr lang="zh-CN" altLang="en-US"/>
          </a:p>
        </p:txBody>
      </p:sp>
    </p:spTree>
    <p:extLst>
      <p:ext uri="{BB962C8B-B14F-4D97-AF65-F5344CB8AC3E}">
        <p14:creationId xmlns:p14="http://schemas.microsoft.com/office/powerpoint/2010/main" val="24312178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4EBF9-7733-6568-204B-0612D47FC13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054D7BF-C48C-55C7-F434-33C723BB749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E263D71-D65D-580F-4C51-13DE763838DD}"/>
              </a:ext>
            </a:extLst>
          </p:cNvPr>
          <p:cNvSpPr>
            <a:spLocks noGrp="1"/>
          </p:cNvSpPr>
          <p:nvPr>
            <p:ph type="body" idx="1"/>
          </p:nvPr>
        </p:nvSpPr>
        <p:spPr/>
        <p:txBody>
          <a:bodyPr/>
          <a:lstStyle/>
          <a:p>
            <a:pPr algn="just"/>
            <a:r>
              <a:rPr lang="zh-CN" altLang="zh-CN" sz="1800" kern="1200" dirty="0">
                <a:effectLst/>
                <a:latin typeface="Calibri" panose="020F0502020204030204" pitchFamily="34" charset="0"/>
                <a:ea typeface="宋体" panose="02010600030101010101" pitchFamily="2" charset="-122"/>
                <a:cs typeface="mn-cs"/>
              </a:rPr>
              <a:t>举个例子。设缓冲池格局如图所示，两个列队均已装满。（动画</a:t>
            </a:r>
            <a:r>
              <a:rPr lang="en-US" altLang="zh-CN" sz="1800" kern="1200" dirty="0">
                <a:effectLst/>
                <a:latin typeface="Calibri" panose="020F0502020204030204" pitchFamily="34" charset="0"/>
                <a:ea typeface="宋体" panose="02010600030101010101" pitchFamily="2" charset="-122"/>
                <a:cs typeface="mn-cs"/>
              </a:rPr>
              <a:t>1</a:t>
            </a:r>
            <a:r>
              <a:rPr lang="zh-CN" altLang="zh-CN" sz="1800" kern="1200" dirty="0">
                <a:effectLst/>
                <a:latin typeface="Calibri" panose="020F0502020204030204" pitchFamily="34" charset="0"/>
                <a:ea typeface="宋体" panose="02010600030101010101" pitchFamily="2" charset="-122"/>
                <a:cs typeface="mn-cs"/>
              </a:rPr>
              <a:t>）有查询</a:t>
            </a:r>
            <a:r>
              <a:rPr lang="en-US" altLang="zh-CN" sz="1800" kern="1200" dirty="0">
                <a:effectLst/>
                <a:latin typeface="Calibri" panose="020F0502020204030204" pitchFamily="34" charset="0"/>
                <a:ea typeface="宋体" panose="02010600030101010101" pitchFamily="2" charset="-122"/>
                <a:cs typeface="mn-cs"/>
              </a:rPr>
              <a:t>Q1</a:t>
            </a:r>
            <a:r>
              <a:rPr lang="zh-CN" altLang="zh-CN" sz="1800" kern="1200" dirty="0">
                <a:effectLst/>
                <a:latin typeface="Calibri" panose="020F0502020204030204" pitchFamily="34" charset="0"/>
                <a:ea typeface="宋体" panose="02010600030101010101" pitchFamily="2" charset="-122"/>
                <a:cs typeface="mn-cs"/>
              </a:rPr>
              <a:t>访问页面</a:t>
            </a:r>
            <a:r>
              <a:rPr lang="en-US" altLang="zh-CN" sz="1800" kern="1200" dirty="0">
                <a:effectLst/>
                <a:latin typeface="Calibri" panose="020F0502020204030204" pitchFamily="34" charset="0"/>
                <a:ea typeface="宋体" panose="02010600030101010101" pitchFamily="2" charset="-122"/>
                <a:cs typeface="mn-cs"/>
              </a:rPr>
              <a:t>1</a:t>
            </a:r>
            <a:r>
              <a:rPr lang="zh-CN" altLang="zh-CN" sz="1800" kern="1200" dirty="0">
                <a:effectLst/>
                <a:latin typeface="Calibri" panose="020F0502020204030204" pitchFamily="34" charset="0"/>
                <a:ea typeface="宋体" panose="02010600030101010101" pitchFamily="2" charset="-122"/>
                <a:cs typeface="mn-cs"/>
              </a:rPr>
              <a:t>。由于页面</a:t>
            </a:r>
            <a:r>
              <a:rPr lang="en-US" altLang="zh-CN" sz="1800" kern="1200" dirty="0">
                <a:effectLst/>
                <a:latin typeface="Calibri" panose="020F0502020204030204" pitchFamily="34" charset="0"/>
                <a:ea typeface="宋体" panose="02010600030101010101" pitchFamily="2" charset="-122"/>
                <a:cs typeface="mn-cs"/>
              </a:rPr>
              <a:t>1</a:t>
            </a:r>
            <a:r>
              <a:rPr lang="zh-CN" altLang="zh-CN" sz="1800" kern="1200" dirty="0">
                <a:effectLst/>
                <a:latin typeface="Calibri" panose="020F0502020204030204" pitchFamily="34" charset="0"/>
                <a:ea typeface="宋体" panose="02010600030101010101" pitchFamily="2" charset="-122"/>
                <a:cs typeface="mn-cs"/>
              </a:rPr>
              <a:t>不在缓冲池中，它将从磁盘文件中读出，（动画</a:t>
            </a:r>
            <a:r>
              <a:rPr lang="en-US" altLang="zh-CN" sz="1800" kern="1200" dirty="0">
                <a:effectLst/>
                <a:latin typeface="Calibri" panose="020F0502020204030204" pitchFamily="34" charset="0"/>
                <a:ea typeface="宋体" panose="02010600030101010101" pitchFamily="2" charset="-122"/>
                <a:cs typeface="mn-cs"/>
              </a:rPr>
              <a:t>2</a:t>
            </a:r>
            <a:r>
              <a:rPr lang="zh-CN" altLang="zh-CN" sz="1800" kern="1200" dirty="0">
                <a:effectLst/>
                <a:latin typeface="Calibri" panose="020F0502020204030204" pitchFamily="34" charset="0"/>
                <a:ea typeface="宋体" panose="02010600030101010101" pitchFamily="2" charset="-122"/>
                <a:cs typeface="mn-cs"/>
              </a:rPr>
              <a:t>）并缓存至</a:t>
            </a:r>
            <a:r>
              <a:rPr lang="en-US" altLang="zh-CN" sz="1800" kern="1200" dirty="0">
                <a:effectLst/>
                <a:latin typeface="Calibri" panose="020F0502020204030204" pitchFamily="34" charset="0"/>
                <a:ea typeface="宋体" panose="02010600030101010101" pitchFamily="2" charset="-122"/>
                <a:cs typeface="mn-cs"/>
              </a:rPr>
              <a:t>OLD</a:t>
            </a:r>
            <a:r>
              <a:rPr lang="zh-CN" altLang="zh-CN" sz="1800" kern="1200" dirty="0">
                <a:effectLst/>
                <a:latin typeface="Calibri" panose="020F0502020204030204" pitchFamily="34" charset="0"/>
                <a:ea typeface="宋体" panose="02010600030101010101" pitchFamily="2" charset="-122"/>
                <a:cs typeface="mn-cs"/>
              </a:rPr>
              <a:t>队列的队首，（动画</a:t>
            </a:r>
            <a:r>
              <a:rPr lang="en-US" altLang="zh-CN" sz="1800" kern="1200" dirty="0">
                <a:effectLst/>
                <a:latin typeface="Calibri" panose="020F0502020204030204" pitchFamily="34" charset="0"/>
                <a:ea typeface="宋体" panose="02010600030101010101" pitchFamily="2" charset="-122"/>
                <a:cs typeface="mn-cs"/>
              </a:rPr>
              <a:t>3</a:t>
            </a:r>
            <a:r>
              <a:rPr lang="zh-CN" altLang="zh-CN" sz="1800" kern="1200" dirty="0">
                <a:effectLst/>
                <a:latin typeface="Calibri" panose="020F0502020204030204" pitchFamily="34" charset="0"/>
                <a:ea typeface="宋体" panose="02010600030101010101" pitchFamily="2" charset="-122"/>
                <a:cs typeface="mn-cs"/>
              </a:rPr>
              <a:t>）队尾的页面</a:t>
            </a:r>
            <a:r>
              <a:rPr lang="en-US" altLang="zh-CN" sz="1800" kern="1200" dirty="0">
                <a:effectLst/>
                <a:latin typeface="Calibri" panose="020F0502020204030204" pitchFamily="34" charset="0"/>
                <a:ea typeface="宋体" panose="02010600030101010101" pitchFamily="2" charset="-122"/>
                <a:cs typeface="mn-cs"/>
              </a:rPr>
              <a:t>8</a:t>
            </a:r>
            <a:r>
              <a:rPr lang="zh-CN" altLang="zh-CN" sz="1800" kern="1200" dirty="0">
                <a:effectLst/>
                <a:latin typeface="Calibri" panose="020F0502020204030204" pitchFamily="34" charset="0"/>
                <a:ea typeface="宋体" panose="02010600030101010101" pitchFamily="2" charset="-122"/>
                <a:cs typeface="mn-cs"/>
              </a:rPr>
              <a:t>被淘汰。</a:t>
            </a:r>
            <a:endParaRPr lang="zh-CN" altLang="zh-CN" sz="18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F0DA14DC-8F84-F100-4F2E-E98DE141C457}"/>
              </a:ext>
            </a:extLst>
          </p:cNvPr>
          <p:cNvSpPr>
            <a:spLocks noGrp="1"/>
          </p:cNvSpPr>
          <p:nvPr>
            <p:ph type="sldNum" sz="quarter" idx="5"/>
          </p:nvPr>
        </p:nvSpPr>
        <p:spPr/>
        <p:txBody>
          <a:bodyPr/>
          <a:lstStyle/>
          <a:p>
            <a:fld id="{9D183639-5382-4069-92C4-98A91733FB03}" type="slidenum">
              <a:rPr lang="zh-CN" altLang="en-US" smtClean="0"/>
              <a:t>66</a:t>
            </a:fld>
            <a:endParaRPr lang="zh-CN" altLang="en-US"/>
          </a:p>
        </p:txBody>
      </p:sp>
    </p:spTree>
    <p:extLst>
      <p:ext uri="{BB962C8B-B14F-4D97-AF65-F5344CB8AC3E}">
        <p14:creationId xmlns:p14="http://schemas.microsoft.com/office/powerpoint/2010/main" val="5608273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BB4F8-3C45-2DD1-ACAF-E1B604086C9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AA9CEB0-946B-B335-7D98-A4DAB25D72C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B9D1CE2-987A-FF2B-3FAE-8A0A81AD9FD8}"/>
              </a:ext>
            </a:extLst>
          </p:cNvPr>
          <p:cNvSpPr>
            <a:spLocks noGrp="1"/>
          </p:cNvSpPr>
          <p:nvPr>
            <p:ph type="body" idx="1"/>
          </p:nvPr>
        </p:nvSpPr>
        <p:spPr/>
        <p:txBody>
          <a:bodyPr/>
          <a:lstStyle/>
          <a:p>
            <a:pPr algn="just"/>
            <a:r>
              <a:rPr lang="en-US" altLang="zh-CN" sz="1800" kern="1200" dirty="0">
                <a:effectLst/>
                <a:ea typeface="宋体" panose="02010600030101010101" pitchFamily="2" charset="-122"/>
                <a:cs typeface="mn-cs"/>
              </a:rPr>
              <a:t>(</a:t>
            </a:r>
            <a:r>
              <a:rPr lang="zh-CN" altLang="zh-CN" sz="1800" kern="1200" dirty="0">
                <a:effectLst/>
                <a:ea typeface="宋体" panose="02010600030101010101" pitchFamily="2" charset="-122"/>
                <a:cs typeface="mn-cs"/>
              </a:rPr>
              <a:t>动画</a:t>
            </a:r>
            <a:r>
              <a:rPr lang="en-US" altLang="zh-CN" sz="1800" kern="1200" dirty="0">
                <a:effectLst/>
                <a:ea typeface="宋体" panose="02010600030101010101" pitchFamily="2" charset="-122"/>
                <a:cs typeface="mn-cs"/>
              </a:rPr>
              <a:t>1)</a:t>
            </a:r>
            <a:r>
              <a:rPr lang="zh-CN" altLang="zh-CN" sz="1800" kern="1200" dirty="0">
                <a:effectLst/>
                <a:ea typeface="宋体" panose="02010600030101010101" pitchFamily="2" charset="-122"/>
                <a:cs typeface="mn-cs"/>
              </a:rPr>
              <a:t>设有查询</a:t>
            </a:r>
            <a:r>
              <a:rPr lang="en-US" altLang="zh-CN" sz="1800" kern="1200" dirty="0">
                <a:effectLst/>
                <a:ea typeface="宋体" panose="02010600030101010101" pitchFamily="2" charset="-122"/>
                <a:cs typeface="mn-cs"/>
              </a:rPr>
              <a:t>Q2</a:t>
            </a:r>
            <a:r>
              <a:rPr lang="zh-CN" altLang="zh-CN" sz="1800" kern="1200" dirty="0">
                <a:effectLst/>
                <a:ea typeface="宋体" panose="02010600030101010101" pitchFamily="2" charset="-122"/>
                <a:cs typeface="mn-cs"/>
              </a:rPr>
              <a:t>再次访问页面</a:t>
            </a:r>
            <a:r>
              <a:rPr lang="en-US" altLang="zh-CN" sz="1800" kern="1200" dirty="0">
                <a:effectLst/>
                <a:ea typeface="宋体" panose="02010600030101010101" pitchFamily="2" charset="-122"/>
                <a:cs typeface="mn-cs"/>
              </a:rPr>
              <a:t>1</a:t>
            </a:r>
            <a:r>
              <a:rPr lang="zh-CN" altLang="zh-CN" sz="1800" kern="1200" dirty="0">
                <a:effectLst/>
                <a:ea typeface="宋体" panose="02010600030101010101" pitchFamily="2" charset="-122"/>
                <a:cs typeface="mn-cs"/>
              </a:rPr>
              <a:t>，</a:t>
            </a:r>
            <a:r>
              <a:rPr lang="en-US" altLang="zh-CN" sz="1800" kern="1200" dirty="0">
                <a:effectLst/>
                <a:ea typeface="宋体" panose="02010600030101010101" pitchFamily="2" charset="-122"/>
                <a:cs typeface="mn-cs"/>
              </a:rPr>
              <a:t>(</a:t>
            </a:r>
            <a:r>
              <a:rPr lang="zh-CN" altLang="zh-CN" sz="1800" kern="1200" dirty="0">
                <a:effectLst/>
                <a:ea typeface="宋体" panose="02010600030101010101" pitchFamily="2" charset="-122"/>
                <a:cs typeface="mn-cs"/>
              </a:rPr>
              <a:t>动画</a:t>
            </a:r>
            <a:r>
              <a:rPr lang="en-US" altLang="zh-CN" sz="1800" kern="1200" dirty="0">
                <a:effectLst/>
                <a:ea typeface="宋体" panose="02010600030101010101" pitchFamily="2" charset="-122"/>
                <a:cs typeface="mn-cs"/>
              </a:rPr>
              <a:t>2)</a:t>
            </a:r>
            <a:r>
              <a:rPr lang="zh-CN" altLang="zh-CN" sz="1800" kern="1200" dirty="0">
                <a:effectLst/>
                <a:ea typeface="宋体" panose="02010600030101010101" pitchFamily="2" charset="-122"/>
                <a:cs typeface="mn-cs"/>
              </a:rPr>
              <a:t>页面</a:t>
            </a:r>
            <a:r>
              <a:rPr lang="en-US" altLang="zh-CN" sz="1800" kern="1200" dirty="0">
                <a:effectLst/>
                <a:ea typeface="宋体" panose="02010600030101010101" pitchFamily="2" charset="-122"/>
                <a:cs typeface="mn-cs"/>
              </a:rPr>
              <a:t>1</a:t>
            </a:r>
            <a:r>
              <a:rPr lang="zh-CN" altLang="zh-CN" sz="1800" kern="1200" dirty="0">
                <a:effectLst/>
                <a:ea typeface="宋体" panose="02010600030101010101" pitchFamily="2" charset="-122"/>
                <a:cs typeface="mn-cs"/>
              </a:rPr>
              <a:t>将从冷</a:t>
            </a:r>
            <a:r>
              <a:rPr lang="en-US" altLang="zh-CN" sz="1800" kern="1200" dirty="0">
                <a:effectLst/>
                <a:ea typeface="宋体" panose="02010600030101010101" pitchFamily="2" charset="-122"/>
                <a:cs typeface="mn-cs"/>
              </a:rPr>
              <a:t>OLD</a:t>
            </a:r>
            <a:r>
              <a:rPr lang="zh-CN" altLang="zh-CN" sz="1800" kern="1200" dirty="0">
                <a:effectLst/>
                <a:ea typeface="宋体" panose="02010600030101010101" pitchFamily="2" charset="-122"/>
                <a:cs typeface="mn-cs"/>
              </a:rPr>
              <a:t>队列中移动到</a:t>
            </a:r>
            <a:r>
              <a:rPr lang="en-US" altLang="zh-CN" sz="1800" kern="1200" dirty="0">
                <a:effectLst/>
                <a:ea typeface="宋体" panose="02010600030101010101" pitchFamily="2" charset="-122"/>
                <a:cs typeface="mn-cs"/>
              </a:rPr>
              <a:t>NEW</a:t>
            </a:r>
            <a:r>
              <a:rPr lang="zh-CN" altLang="zh-CN" sz="1800" kern="1200" dirty="0">
                <a:effectLst/>
                <a:ea typeface="宋体" panose="02010600030101010101" pitchFamily="2" charset="-122"/>
                <a:cs typeface="mn-cs"/>
              </a:rPr>
              <a:t>队列的队首</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C6862437-18D9-A195-447C-27903435896C}"/>
              </a:ext>
            </a:extLst>
          </p:cNvPr>
          <p:cNvSpPr>
            <a:spLocks noGrp="1"/>
          </p:cNvSpPr>
          <p:nvPr>
            <p:ph type="sldNum" sz="quarter" idx="5"/>
          </p:nvPr>
        </p:nvSpPr>
        <p:spPr/>
        <p:txBody>
          <a:bodyPr/>
          <a:lstStyle/>
          <a:p>
            <a:fld id="{9D183639-5382-4069-92C4-98A91733FB03}" type="slidenum">
              <a:rPr lang="zh-CN" altLang="en-US" smtClean="0"/>
              <a:t>67</a:t>
            </a:fld>
            <a:endParaRPr lang="zh-CN" altLang="en-US"/>
          </a:p>
        </p:txBody>
      </p:sp>
    </p:spTree>
    <p:extLst>
      <p:ext uri="{BB962C8B-B14F-4D97-AF65-F5344CB8AC3E}">
        <p14:creationId xmlns:p14="http://schemas.microsoft.com/office/powerpoint/2010/main" val="11525504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6F0A7-9AB7-9E94-EA04-CF07F04234D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2E8F309-DBBB-E436-E60C-6B8AF5EF57B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D0C2D80-83CB-892A-FC17-F246AAF20DA4}"/>
              </a:ext>
            </a:extLst>
          </p:cNvPr>
          <p:cNvSpPr>
            <a:spLocks noGrp="1"/>
          </p:cNvSpPr>
          <p:nvPr>
            <p:ph type="body" idx="1"/>
          </p:nvPr>
        </p:nvSpPr>
        <p:spPr/>
        <p:txBody>
          <a:bodyPr/>
          <a:lstStyle/>
          <a:p>
            <a:pPr algn="just"/>
            <a:r>
              <a:rPr lang="zh-CN" altLang="zh-CN" sz="1800" kern="1200" dirty="0">
                <a:effectLst/>
                <a:latin typeface="Calibri" panose="020F0502020204030204" pitchFamily="34" charset="0"/>
                <a:ea typeface="宋体" panose="02010600030101010101" pitchFamily="2" charset="-122"/>
                <a:cs typeface="mn-cs"/>
              </a:rPr>
              <a:t>注意，原</a:t>
            </a:r>
            <a:r>
              <a:rPr lang="en-US" altLang="zh-CN" sz="1800" kern="1200" dirty="0">
                <a:effectLst/>
                <a:latin typeface="Calibri" panose="020F0502020204030204" pitchFamily="34" charset="0"/>
                <a:ea typeface="宋体" panose="02010600030101010101" pitchFamily="2" charset="-122"/>
                <a:cs typeface="mn-cs"/>
              </a:rPr>
              <a:t>NEW</a:t>
            </a:r>
            <a:r>
              <a:rPr lang="zh-CN" altLang="zh-CN" sz="1800" kern="1200" dirty="0">
                <a:effectLst/>
                <a:latin typeface="Calibri" panose="020F0502020204030204" pitchFamily="34" charset="0"/>
                <a:ea typeface="宋体" panose="02010600030101010101" pitchFamily="2" charset="-122"/>
                <a:cs typeface="mn-cs"/>
              </a:rPr>
              <a:t>队列队尾的</a:t>
            </a:r>
            <a:r>
              <a:rPr lang="en-US" altLang="zh-CN" sz="1800" kern="1200" dirty="0">
                <a:effectLst/>
                <a:latin typeface="Calibri" panose="020F0502020204030204" pitchFamily="34" charset="0"/>
                <a:ea typeface="宋体" panose="02010600030101010101" pitchFamily="2" charset="-122"/>
                <a:cs typeface="mn-cs"/>
              </a:rPr>
              <a:t>page</a:t>
            </a:r>
            <a:r>
              <a:rPr lang="zh-CN" altLang="zh-CN" sz="1800" kern="1200" dirty="0">
                <a:effectLst/>
                <a:latin typeface="Calibri" panose="020F0502020204030204" pitchFamily="34" charset="0"/>
                <a:ea typeface="宋体" panose="02010600030101010101" pitchFamily="2" charset="-122"/>
                <a:cs typeface="mn-cs"/>
              </a:rPr>
              <a:t>３被移至</a:t>
            </a:r>
            <a:r>
              <a:rPr lang="en-US" altLang="zh-CN" sz="1800" kern="1200" dirty="0">
                <a:effectLst/>
                <a:latin typeface="Calibri" panose="020F0502020204030204" pitchFamily="34" charset="0"/>
                <a:ea typeface="宋体" panose="02010600030101010101" pitchFamily="2" charset="-122"/>
                <a:cs typeface="mn-cs"/>
              </a:rPr>
              <a:t>OLD</a:t>
            </a:r>
            <a:r>
              <a:rPr lang="zh-CN" altLang="zh-CN" sz="1800" kern="1200" dirty="0">
                <a:effectLst/>
                <a:latin typeface="Calibri" panose="020F0502020204030204" pitchFamily="34" charset="0"/>
                <a:ea typeface="宋体" panose="02010600030101010101" pitchFamily="2" charset="-122"/>
                <a:cs typeface="mn-cs"/>
              </a:rPr>
              <a:t>队列的头部。 在具体实现时，冷页和热页的移动时机有更复杂的考量机制，这里</a:t>
            </a:r>
            <a:r>
              <a:rPr lang="zh-CN" altLang="en-US" sz="1800" kern="1200" dirty="0">
                <a:effectLst/>
                <a:latin typeface="Calibri" panose="020F0502020204030204" pitchFamily="34" charset="0"/>
                <a:ea typeface="宋体" panose="02010600030101010101" pitchFamily="2" charset="-122"/>
                <a:cs typeface="mn-cs"/>
              </a:rPr>
              <a:t>就</a:t>
            </a:r>
            <a:r>
              <a:rPr lang="zh-CN" altLang="zh-CN" sz="1800" kern="1200" dirty="0">
                <a:effectLst/>
                <a:latin typeface="Calibri" panose="020F0502020204030204" pitchFamily="34" charset="0"/>
                <a:ea typeface="宋体" panose="02010600030101010101" pitchFamily="2" charset="-122"/>
                <a:cs typeface="mn-cs"/>
              </a:rPr>
              <a:t>不深入讨论</a:t>
            </a:r>
            <a:r>
              <a:rPr lang="zh-CN" altLang="en-US" sz="1800" kern="1200" dirty="0">
                <a:effectLst/>
                <a:latin typeface="Calibri" panose="020F0502020204030204" pitchFamily="34" charset="0"/>
                <a:ea typeface="宋体" panose="02010600030101010101" pitchFamily="2" charset="-122"/>
                <a:cs typeface="mn-cs"/>
              </a:rPr>
              <a:t>了</a:t>
            </a:r>
            <a:r>
              <a:rPr lang="zh-CN" altLang="zh-CN" sz="1800" kern="1200" dirty="0">
                <a:effectLst/>
                <a:latin typeface="Calibri" panose="020F0502020204030204" pitchFamily="34" charset="0"/>
                <a:ea typeface="宋体" panose="02010600030101010101" pitchFamily="2" charset="-122"/>
                <a:cs typeface="mn-cs"/>
              </a:rPr>
              <a:t>，感兴趣的同学可以去阅读</a:t>
            </a:r>
            <a:r>
              <a:rPr lang="en-US" altLang="zh-CN" sz="1800" kern="1200" dirty="0">
                <a:effectLst/>
                <a:latin typeface="Calibri" panose="020F0502020204030204" pitchFamily="34" charset="0"/>
                <a:ea typeface="宋体" panose="02010600030101010101" pitchFamily="2" charset="-122"/>
                <a:cs typeface="mn-cs"/>
              </a:rPr>
              <a:t>MySQL</a:t>
            </a:r>
            <a:r>
              <a:rPr lang="zh-CN" altLang="zh-CN" sz="1800" kern="1200" dirty="0">
                <a:effectLst/>
                <a:latin typeface="Calibri" panose="020F0502020204030204" pitchFamily="34" charset="0"/>
                <a:ea typeface="宋体" panose="02010600030101010101" pitchFamily="2" charset="-122"/>
                <a:cs typeface="mn-cs"/>
              </a:rPr>
              <a:t>的源</a:t>
            </a:r>
            <a:r>
              <a:rPr lang="zh-CN" altLang="en-US" sz="1800" kern="1200" dirty="0">
                <a:effectLst/>
                <a:latin typeface="Calibri" panose="020F0502020204030204" pitchFamily="34" charset="0"/>
                <a:ea typeface="宋体" panose="02010600030101010101" pitchFamily="2" charset="-122"/>
                <a:cs typeface="mn-cs"/>
              </a:rPr>
              <a:t>代</a:t>
            </a:r>
            <a:r>
              <a:rPr lang="zh-CN" altLang="zh-CN" sz="1800" kern="1200" dirty="0">
                <a:effectLst/>
                <a:latin typeface="Calibri" panose="020F0502020204030204" pitchFamily="34" charset="0"/>
                <a:ea typeface="宋体" panose="02010600030101010101" pitchFamily="2" charset="-122"/>
                <a:cs typeface="mn-cs"/>
              </a:rPr>
              <a:t>码。</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F1ED86A7-B67A-7F99-84B8-E8AC2D39DB91}"/>
              </a:ext>
            </a:extLst>
          </p:cNvPr>
          <p:cNvSpPr>
            <a:spLocks noGrp="1"/>
          </p:cNvSpPr>
          <p:nvPr>
            <p:ph type="sldNum" sz="quarter" idx="5"/>
          </p:nvPr>
        </p:nvSpPr>
        <p:spPr/>
        <p:txBody>
          <a:bodyPr/>
          <a:lstStyle/>
          <a:p>
            <a:fld id="{9D183639-5382-4069-92C4-98A91733FB03}" type="slidenum">
              <a:rPr lang="zh-CN" altLang="en-US" smtClean="0"/>
              <a:t>68</a:t>
            </a:fld>
            <a:endParaRPr lang="zh-CN" altLang="en-US"/>
          </a:p>
        </p:txBody>
      </p:sp>
    </p:spTree>
    <p:extLst>
      <p:ext uri="{BB962C8B-B14F-4D97-AF65-F5344CB8AC3E}">
        <p14:creationId xmlns:p14="http://schemas.microsoft.com/office/powerpoint/2010/main" val="12754502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本节介绍了缓冲池的工作原理，其功能是减少磁盘</a:t>
            </a:r>
            <a:r>
              <a:rPr lang="en-US" altLang="zh-CN" dirty="0"/>
              <a:t>I/O</a:t>
            </a:r>
            <a:r>
              <a:rPr lang="zh-CN" altLang="en-US" dirty="0"/>
              <a:t>，提升页面读写效率。介绍了缓冲池和页表的数据结构，重点介绍了</a:t>
            </a:r>
            <a:r>
              <a:rPr lang="zh-CN" altLang="en-US" dirty="0">
                <a:solidFill>
                  <a:schemeClr val="tx1"/>
                </a:solidFill>
              </a:rPr>
              <a:t>缓冲池的页面替换算法：</a:t>
            </a:r>
            <a:r>
              <a:rPr lang="en-US" altLang="zh-CN" dirty="0">
                <a:solidFill>
                  <a:schemeClr val="tx1"/>
                </a:solidFill>
              </a:rPr>
              <a:t>LRU</a:t>
            </a:r>
            <a:r>
              <a:rPr lang="zh-CN" altLang="en-US" dirty="0">
                <a:solidFill>
                  <a:schemeClr val="tx1"/>
                </a:solidFill>
              </a:rPr>
              <a:t>和</a:t>
            </a:r>
            <a:r>
              <a:rPr lang="en-US" altLang="zh-CN" dirty="0">
                <a:solidFill>
                  <a:schemeClr val="tx1"/>
                </a:solidFill>
              </a:rPr>
              <a:t>LRU-K</a:t>
            </a:r>
            <a:r>
              <a:rPr lang="zh-CN" altLang="en-US" dirty="0"/>
              <a:t>，</a:t>
            </a:r>
            <a:r>
              <a:rPr lang="en-US" altLang="zh-CN" dirty="0"/>
              <a:t>LRU</a:t>
            </a:r>
            <a:r>
              <a:rPr lang="zh-CN" altLang="en-US" dirty="0"/>
              <a:t>算法存在顺序洪泛问题，所以才有了</a:t>
            </a:r>
            <a:r>
              <a:rPr lang="en-US" altLang="zh-CN" dirty="0"/>
              <a:t>LRU-K</a:t>
            </a:r>
            <a:r>
              <a:rPr lang="zh-CN" altLang="en-US" dirty="0"/>
              <a:t>及其类似算法。我们在头歌部署了配套的缓冲池实验，你需要实现缓冲池管理器和页面替换算法，用普通的</a:t>
            </a:r>
            <a:r>
              <a:rPr lang="en-US" altLang="zh-CN" dirty="0"/>
              <a:t>LRU</a:t>
            </a:r>
            <a:r>
              <a:rPr lang="zh-CN" altLang="en-US" dirty="0"/>
              <a:t>算法即可，欢迎同学们线上体验。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69</a:t>
            </a:fld>
            <a:endParaRPr lang="zh-CN" altLang="en-US"/>
          </a:p>
        </p:txBody>
      </p:sp>
    </p:spTree>
    <p:extLst>
      <p:ext uri="{BB962C8B-B14F-4D97-AF65-F5344CB8AC3E}">
        <p14:creationId xmlns:p14="http://schemas.microsoft.com/office/powerpoint/2010/main" val="1470162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497A9-AF31-64B7-7A9C-7DCB42B603B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58E0467-C2A3-C1FA-5DCC-9F8F1A130BB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BA25257-794F-7027-EC37-1F790DD2B321}"/>
              </a:ext>
            </a:extLst>
          </p:cNvPr>
          <p:cNvSpPr>
            <a:spLocks noGrp="1"/>
          </p:cNvSpPr>
          <p:nvPr>
            <p:ph type="body" idx="1"/>
          </p:nvPr>
        </p:nvSpPr>
        <p:spPr/>
        <p:txBody>
          <a:bodyPr/>
          <a:lstStyle/>
          <a:p>
            <a:r>
              <a:rPr lang="en-US" altLang="zh-CN" dirty="0"/>
              <a:t>DBMS</a:t>
            </a:r>
            <a:r>
              <a:rPr lang="zh-CN" altLang="en-US" dirty="0"/>
              <a:t>要将元组或者其它数据库元素存储到磁盘中，必须通过操作系统进行存储。而操作系统通常通过“文件”的形式管理磁盘，因此，</a:t>
            </a:r>
            <a:r>
              <a:rPr lang="en-US" altLang="zh-CN" dirty="0"/>
              <a:t>DBMS</a:t>
            </a:r>
            <a:r>
              <a:rPr lang="zh-CN" altLang="en-US" dirty="0"/>
              <a:t>只能将数据库数据存储到文件中。但是以什么形式存储呢，如果以记录的形式进行存储，那么对元组的查找速度和效率显然受限于操作系统对文件的物理组织。所以</a:t>
            </a:r>
            <a:r>
              <a:rPr lang="en-US" altLang="zh-CN" dirty="0"/>
              <a:t>DBMS</a:t>
            </a:r>
            <a:r>
              <a:rPr lang="zh-CN" altLang="en-US" dirty="0"/>
              <a:t>必须按照“磁盘块”，也就是“页”，对文件进行组织，这样才能更加有效的进行数据的读写操作，更加有效的管理存储空间。</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页（内存）</a:t>
            </a:r>
            <a:r>
              <a:rPr lang="en-US" altLang="zh-CN" dirty="0"/>
              <a:t>&gt;</a:t>
            </a:r>
            <a:r>
              <a:rPr lang="zh-CN" altLang="en-US" dirty="0"/>
              <a:t>块（磁盘） </a:t>
            </a:r>
            <a:r>
              <a:rPr lang="en-US" altLang="zh-CN" dirty="0"/>
              <a:t>&gt;</a:t>
            </a:r>
            <a:r>
              <a:rPr lang="en-US" altLang="zh-CN" baseline="0" dirty="0"/>
              <a:t> </a:t>
            </a:r>
            <a:r>
              <a:rPr lang="zh-CN" altLang="en-US" baseline="0" dirty="0"/>
              <a:t>扇区（磁盘）</a:t>
            </a:r>
            <a:endParaRPr lang="zh-CN" altLang="en-US" dirty="0"/>
          </a:p>
        </p:txBody>
      </p:sp>
      <p:sp>
        <p:nvSpPr>
          <p:cNvPr id="4" name="灯片编号占位符 3">
            <a:extLst>
              <a:ext uri="{FF2B5EF4-FFF2-40B4-BE49-F238E27FC236}">
                <a16:creationId xmlns:a16="http://schemas.microsoft.com/office/drawing/2014/main" id="{0BC5D38B-AC5F-BF6F-60A1-76DD10EAABA1}"/>
              </a:ext>
            </a:extLst>
          </p:cNvPr>
          <p:cNvSpPr>
            <a:spLocks noGrp="1"/>
          </p:cNvSpPr>
          <p:nvPr>
            <p:ph type="sldNum" sz="quarter" idx="5"/>
          </p:nvPr>
        </p:nvSpPr>
        <p:spPr/>
        <p:txBody>
          <a:bodyPr/>
          <a:lstStyle/>
          <a:p>
            <a:fld id="{9D183639-5382-4069-92C4-98A91733FB03}" type="slidenum">
              <a:rPr lang="zh-CN" altLang="en-US" smtClean="0"/>
              <a:t>7</a:t>
            </a:fld>
            <a:endParaRPr lang="zh-CN" altLang="en-US"/>
          </a:p>
        </p:txBody>
      </p:sp>
    </p:spTree>
    <p:extLst>
      <p:ext uri="{BB962C8B-B14F-4D97-AF65-F5344CB8AC3E}">
        <p14:creationId xmlns:p14="http://schemas.microsoft.com/office/powerpoint/2010/main" val="24846458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同学们好，这一节，我们学习查询处理的知识。</a:t>
            </a:r>
          </a:p>
          <a:p>
            <a:endParaRPr lang="zh-CN" altLang="en-US" dirty="0"/>
          </a:p>
        </p:txBody>
      </p:sp>
      <p:sp>
        <p:nvSpPr>
          <p:cNvPr id="4" name="灯片编号占位符 3"/>
          <p:cNvSpPr>
            <a:spLocks noGrp="1"/>
          </p:cNvSpPr>
          <p:nvPr>
            <p:ph type="sldNum" sz="quarter" idx="10"/>
          </p:nvPr>
        </p:nvSpPr>
        <p:spPr/>
        <p:txBody>
          <a:bodyPr/>
          <a:lstStyle/>
          <a:p>
            <a:pPr marL="0" marR="0" lvl="0" indent="0" algn="r" defTabSz="1172261" rtl="0" eaLnBrk="1" fontAlgn="auto" latinLnBrk="0" hangingPunct="1">
              <a:lnSpc>
                <a:spcPct val="100000"/>
              </a:lnSpc>
              <a:spcBef>
                <a:spcPts val="0"/>
              </a:spcBef>
              <a:spcAft>
                <a:spcPts val="0"/>
              </a:spcAft>
              <a:buClrTx/>
              <a:buSzTx/>
              <a:buFontTx/>
              <a:buNone/>
              <a:tabLst/>
              <a:defRPr/>
            </a:pPr>
            <a:fld id="{9D183639-5382-4069-92C4-98A91733FB03}"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1172261" rtl="0" eaLnBrk="1" fontAlgn="auto" latinLnBrk="0" hangingPunct="1">
                <a:lnSpc>
                  <a:spcPct val="100000"/>
                </a:lnSpc>
                <a:spcBef>
                  <a:spcPts val="0"/>
                </a:spcBef>
                <a:spcAft>
                  <a:spcPts val="0"/>
                </a:spcAft>
                <a:buClrTx/>
                <a:buSzTx/>
                <a:buFontTx/>
                <a:buNone/>
                <a:tabLst/>
                <a:defRPr/>
              </a:pPr>
              <a:t>70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49392551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本节的主要内容包括：</a:t>
            </a:r>
            <a:r>
              <a:rPr lang="en-US" altLang="zh-CN" sz="1200" dirty="0">
                <a:latin typeface="+mn-ea"/>
              </a:rPr>
              <a:t> </a:t>
            </a:r>
            <a:r>
              <a:rPr lang="zh-CN" altLang="en-US" sz="1200" dirty="0">
                <a:latin typeface="+mn-ea"/>
              </a:rPr>
              <a:t>介绍什么是查询计划以及它的形式，进一步讨论给定一个查询计划如何进行查询，也就是查询处理的模型，最后介绍数据存取的方法。</a:t>
            </a:r>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71</a:t>
            </a:fld>
            <a:endParaRPr lang="zh-CN" altLang="en-US"/>
          </a:p>
        </p:txBody>
      </p:sp>
    </p:spTree>
    <p:extLst>
      <p:ext uri="{BB962C8B-B14F-4D97-AF65-F5344CB8AC3E}">
        <p14:creationId xmlns:p14="http://schemas.microsoft.com/office/powerpoint/2010/main" val="346675695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en-US" altLang="zh-CN" sz="1800" kern="1200" dirty="0">
                <a:solidFill>
                  <a:srgbClr val="000000"/>
                </a:solidFill>
                <a:effectLst/>
                <a:latin typeface="Calibri" panose="020F0502020204030204" pitchFamily="34" charset="0"/>
                <a:ea typeface="宋体" panose="02010600030101010101" pitchFamily="2" charset="-122"/>
                <a:cs typeface="mn-cs"/>
              </a:rPr>
              <a:t>SQL</a:t>
            </a:r>
            <a:r>
              <a:rPr lang="zh-CN" altLang="en-US" sz="1800" kern="1200" dirty="0">
                <a:solidFill>
                  <a:srgbClr val="000000"/>
                </a:solidFill>
                <a:effectLst/>
                <a:latin typeface="宋体" panose="02010600030101010101" pitchFamily="2" charset="-122"/>
                <a:ea typeface="宋体" panose="02010600030101010101" pitchFamily="2" charset="-122"/>
                <a:cs typeface="mn-cs"/>
              </a:rPr>
              <a:t>语句经解析、优化后会生成执行计划，执行计划用算子树表示，每个算子代表一个关系代数运算。数据流从算子树的叶子结点流向根节点，根节点的输出即为查询的结果。这里有一个查询：查询选修了</a:t>
            </a:r>
            <a:r>
              <a:rPr lang="en-US" altLang="zh-CN" sz="1800" kern="1200" dirty="0">
                <a:solidFill>
                  <a:srgbClr val="000000"/>
                </a:solidFill>
                <a:effectLst/>
                <a:latin typeface="Calibri" panose="020F0502020204030204" pitchFamily="34" charset="0"/>
                <a:ea typeface="宋体" panose="02010600030101010101" pitchFamily="2" charset="-122"/>
                <a:cs typeface="mn-cs"/>
              </a:rPr>
              <a:t>C1</a:t>
            </a:r>
            <a:r>
              <a:rPr lang="zh-CN" altLang="en-US" sz="1800" kern="1200" dirty="0">
                <a:solidFill>
                  <a:srgbClr val="000000"/>
                </a:solidFill>
                <a:effectLst/>
                <a:latin typeface="宋体" panose="02010600030101010101" pitchFamily="2" charset="-122"/>
                <a:ea typeface="宋体" panose="02010600030101010101" pitchFamily="2" charset="-122"/>
                <a:cs typeface="mn-cs"/>
              </a:rPr>
              <a:t>号课程的学生姓名和课程号，图中的这棵树就是它的一个查询计划。在这个查询计划中，首先对叶子结点进行扫描。（鼠标点一下）首先扫描表</a:t>
            </a:r>
            <a:r>
              <a:rPr lang="en-US" altLang="zh-CN" sz="1800" kern="1200" dirty="0">
                <a:solidFill>
                  <a:srgbClr val="000000"/>
                </a:solidFill>
                <a:effectLst/>
                <a:latin typeface="Calibri" panose="020F0502020204030204" pitchFamily="34" charset="0"/>
                <a:ea typeface="宋体" panose="02010600030101010101" pitchFamily="2" charset="-122"/>
                <a:cs typeface="mn-cs"/>
              </a:rPr>
              <a:t>S</a:t>
            </a:r>
            <a:r>
              <a:rPr lang="zh-CN" altLang="en-US" sz="1800" kern="1200" dirty="0">
                <a:solidFill>
                  <a:srgbClr val="000000"/>
                </a:solidFill>
                <a:effectLst/>
                <a:latin typeface="宋体" panose="02010600030101010101" pitchFamily="2" charset="-122"/>
                <a:ea typeface="宋体" panose="02010600030101010101" pitchFamily="2" charset="-122"/>
                <a:cs typeface="mn-cs"/>
              </a:rPr>
              <a:t>，它的父节点是一个连接操作，直接将扫描的结果传给这个连接操作。（鼠标点一下）然后扫描表</a:t>
            </a:r>
            <a:r>
              <a:rPr lang="en-US" altLang="zh-CN" sz="1800" kern="1200" dirty="0">
                <a:solidFill>
                  <a:srgbClr val="000000"/>
                </a:solidFill>
                <a:effectLst/>
                <a:latin typeface="Calibri" panose="020F0502020204030204" pitchFamily="34" charset="0"/>
                <a:ea typeface="宋体" panose="02010600030101010101" pitchFamily="2" charset="-122"/>
                <a:cs typeface="mn-cs"/>
              </a:rPr>
              <a:t>SC</a:t>
            </a:r>
            <a:r>
              <a:rPr lang="zh-CN" altLang="en-US" sz="1800" kern="1200" dirty="0">
                <a:solidFill>
                  <a:srgbClr val="000000"/>
                </a:solidFill>
                <a:effectLst/>
                <a:latin typeface="宋体" panose="02010600030101010101" pitchFamily="2" charset="-122"/>
                <a:ea typeface="宋体" panose="02010600030101010101" pitchFamily="2" charset="-122"/>
                <a:cs typeface="mn-cs"/>
              </a:rPr>
              <a:t>，再将扫描的结果传递给它的父节点，（鼠标点一下）它的父节点是一个选择操作，将选了</a:t>
            </a:r>
            <a:r>
              <a:rPr lang="en-US" altLang="zh-CN" sz="1800" kern="1200" dirty="0">
                <a:solidFill>
                  <a:srgbClr val="000000"/>
                </a:solidFill>
                <a:effectLst/>
                <a:latin typeface="Calibri" panose="020F0502020204030204" pitchFamily="34" charset="0"/>
                <a:ea typeface="宋体" panose="02010600030101010101" pitchFamily="2" charset="-122"/>
                <a:cs typeface="mn-cs"/>
              </a:rPr>
              <a:t>C1</a:t>
            </a:r>
            <a:r>
              <a:rPr lang="zh-CN" altLang="en-US" sz="1800" kern="1200" dirty="0">
                <a:solidFill>
                  <a:srgbClr val="000000"/>
                </a:solidFill>
                <a:effectLst/>
                <a:latin typeface="宋体" panose="02010600030101010101" pitchFamily="2" charset="-122"/>
                <a:ea typeface="宋体" panose="02010600030101010101" pitchFamily="2" charset="-122"/>
                <a:cs typeface="mn-cs"/>
              </a:rPr>
              <a:t>号课程的选课记录挑选出来。然后再将这个选择的结果给它的父节点。（鼠标点一下）同时也是</a:t>
            </a:r>
            <a:r>
              <a:rPr lang="en-US" altLang="zh-CN" sz="1800" kern="1200" dirty="0">
                <a:solidFill>
                  <a:srgbClr val="000000"/>
                </a:solidFill>
                <a:effectLst/>
                <a:latin typeface="Calibri" panose="020F0502020204030204" pitchFamily="34" charset="0"/>
                <a:ea typeface="宋体" panose="02010600030101010101" pitchFamily="2" charset="-122"/>
                <a:cs typeface="mn-cs"/>
              </a:rPr>
              <a:t>S</a:t>
            </a:r>
            <a:r>
              <a:rPr lang="zh-CN" altLang="en-US" sz="1800" kern="1200" dirty="0">
                <a:solidFill>
                  <a:srgbClr val="000000"/>
                </a:solidFill>
                <a:effectLst/>
                <a:latin typeface="宋体" panose="02010600030101010101" pitchFamily="2" charset="-122"/>
                <a:ea typeface="宋体" panose="02010600030101010101" pitchFamily="2" charset="-122"/>
                <a:cs typeface="mn-cs"/>
              </a:rPr>
              <a:t>的父节点，是一个自然连接，执行完自然连接后，将结果给它的父节点，（鼠标点一下）是一个投影操作，执行完投影操作后，就将选修了</a:t>
            </a:r>
            <a:r>
              <a:rPr lang="en-US" altLang="zh-CN" sz="1800" kern="1200" dirty="0">
                <a:solidFill>
                  <a:srgbClr val="000000"/>
                </a:solidFill>
                <a:effectLst/>
                <a:latin typeface="Calibri" panose="020F0502020204030204" pitchFamily="34" charset="0"/>
                <a:ea typeface="宋体" panose="02010600030101010101" pitchFamily="2" charset="-122"/>
                <a:cs typeface="mn-cs"/>
              </a:rPr>
              <a:t>C1</a:t>
            </a:r>
            <a:r>
              <a:rPr lang="zh-CN" altLang="en-US" sz="1800" kern="1200" dirty="0">
                <a:solidFill>
                  <a:srgbClr val="000000"/>
                </a:solidFill>
                <a:effectLst/>
                <a:latin typeface="宋体" panose="02010600030101010101" pitchFamily="2" charset="-122"/>
                <a:ea typeface="宋体" panose="02010600030101010101" pitchFamily="2" charset="-122"/>
                <a:cs typeface="mn-cs"/>
              </a:rPr>
              <a:t>号课程的学生姓名和课程号的查询结果输出出来了。</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A39D9F6A-8624-4181-8D13-5EBC09FE3A26}" type="slidenum">
              <a:rPr lang="zh-CN" altLang="en-US" smtClean="0"/>
              <a:t>72</a:t>
            </a:fld>
            <a:endParaRPr lang="zh-CN" altLang="en-US"/>
          </a:p>
        </p:txBody>
      </p:sp>
    </p:spTree>
    <p:extLst>
      <p:ext uri="{BB962C8B-B14F-4D97-AF65-F5344CB8AC3E}">
        <p14:creationId xmlns:p14="http://schemas.microsoft.com/office/powerpoint/2010/main" val="7821532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200" dirty="0">
                <a:solidFill>
                  <a:srgbClr val="000000"/>
                </a:solidFill>
                <a:effectLst/>
                <a:latin typeface="宋体" panose="02010600030101010101" pitchFamily="2" charset="-122"/>
                <a:ea typeface="宋体" panose="02010600030101010101" pitchFamily="2" charset="-122"/>
                <a:cs typeface="mn-cs"/>
              </a:rPr>
              <a:t>对于给定的查询计划，实际该如何去执⾏呢？自下而上还是自上而下？拉取亦或推送？以数据为中心或者以算子为中心？算子之间传递一个元组？一批元组？还是全部元组？</a:t>
            </a:r>
            <a:r>
              <a:rPr lang="en-US" altLang="zh-CN" sz="1800" kern="1200" dirty="0">
                <a:solidFill>
                  <a:srgbClr val="000000"/>
                </a:solidFill>
                <a:effectLst/>
                <a:latin typeface="Calibri" panose="020F0502020204030204" pitchFamily="34" charset="0"/>
                <a:ea typeface="宋体" panose="02010600030101010101" pitchFamily="2" charset="-122"/>
                <a:cs typeface="mn-cs"/>
              </a:rPr>
              <a:t>SQL</a:t>
            </a:r>
            <a:r>
              <a:rPr lang="zh-CN" altLang="en-US" sz="1800" kern="1200" dirty="0">
                <a:solidFill>
                  <a:srgbClr val="000000"/>
                </a:solidFill>
                <a:effectLst/>
                <a:latin typeface="宋体" panose="02010600030101010101" pitchFamily="2" charset="-122"/>
                <a:ea typeface="宋体" panose="02010600030101010101" pitchFamily="2" charset="-122"/>
                <a:cs typeface="mn-cs"/>
              </a:rPr>
              <a:t>查询的执行过程，就像工厂的加工流水线，加工过程中的每一种工序都对应一个查询算子，每种查询算子可能存在不同的物理实现方式，比如选择算子可以顺序扫描也可以用索引扫描，不同实现方式适合不同的场景。对于不同的任务负载和不同的操作环境，也会有不同的取舍，对性能也有不同的影响。本节我们重点介绍三种拉取式模型：迭代模型，物化模型和向量模型。</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39D9F6A-8624-4181-8D13-5EBC09FE3A26}" type="slidenum">
              <a:rPr lang="zh-CN" altLang="en-US" smtClean="0"/>
              <a:t>73</a:t>
            </a:fld>
            <a:endParaRPr lang="zh-CN" altLang="en-US"/>
          </a:p>
        </p:txBody>
      </p:sp>
    </p:spTree>
    <p:extLst>
      <p:ext uri="{BB962C8B-B14F-4D97-AF65-F5344CB8AC3E}">
        <p14:creationId xmlns:p14="http://schemas.microsoft.com/office/powerpoint/2010/main" val="84447881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拉取式模型的共性是每个算子都要实现</a:t>
            </a:r>
            <a:r>
              <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open()/Next()/Close()</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函数，从根结点开始自上而下，以算子为中心，通过调用算子的</a:t>
            </a:r>
            <a:r>
              <a:rPr lang="en-US" altLang="zh-CN"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Next()</a:t>
            </a:r>
            <a:r>
              <a:rPr lang="zh-CN" altLang="en-US" sz="1800" kern="1200" dirty="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函数从子结点“拉取”数据。</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39D9F6A-8624-4181-8D13-5EBC09FE3A26}" type="slidenum">
              <a:rPr lang="zh-CN" altLang="en-US" smtClean="0"/>
              <a:t>74</a:t>
            </a:fld>
            <a:endParaRPr lang="zh-CN" altLang="en-US"/>
          </a:p>
        </p:txBody>
      </p:sp>
    </p:spTree>
    <p:extLst>
      <p:ext uri="{BB962C8B-B14F-4D97-AF65-F5344CB8AC3E}">
        <p14:creationId xmlns:p14="http://schemas.microsoft.com/office/powerpoint/2010/main" val="79493737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200" dirty="0">
                <a:solidFill>
                  <a:srgbClr val="000000"/>
                </a:solidFill>
                <a:effectLst/>
                <a:latin typeface="宋体" panose="02010600030101010101" pitchFamily="2" charset="-122"/>
                <a:ea typeface="宋体" panose="02010600030101010101" pitchFamily="2" charset="-122"/>
                <a:cs typeface="mn-cs"/>
              </a:rPr>
              <a:t>控制流从上向下调用，数据流自底向上返回。区别是返回元组数。火山模型一次返回一个元组，物化模型一次返回所有满足条件的元组，向量模型则是返回一批元组。无论哪种模型，当没有符合条件的元组时，都返回空值标记。</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39D9F6A-8624-4181-8D13-5EBC09FE3A26}" type="slidenum">
              <a:rPr lang="zh-CN" altLang="en-US" smtClean="0"/>
              <a:t>75</a:t>
            </a:fld>
            <a:endParaRPr lang="zh-CN" altLang="en-US"/>
          </a:p>
        </p:txBody>
      </p:sp>
    </p:spTree>
    <p:extLst>
      <p:ext uri="{BB962C8B-B14F-4D97-AF65-F5344CB8AC3E}">
        <p14:creationId xmlns:p14="http://schemas.microsoft.com/office/powerpoint/2010/main" val="44692328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迭代模型又叫火山模型或流水线模型，它一次只返回一个元组，需要很多次的调用，直到返回空标记才结束，因此，数据取到内存后应一次尽量做足够多的操作。  我们将以右边的查询为例，讲解迭代模型的执行过程。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76</a:t>
            </a:fld>
            <a:endParaRPr lang="zh-CN" altLang="en-US"/>
          </a:p>
        </p:txBody>
      </p:sp>
    </p:spTree>
    <p:extLst>
      <p:ext uri="{BB962C8B-B14F-4D97-AF65-F5344CB8AC3E}">
        <p14:creationId xmlns:p14="http://schemas.microsoft.com/office/powerpoint/2010/main" val="213651631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200" kern="1200" dirty="0">
                <a:effectLst/>
                <a:latin typeface="Calibri" panose="020F0502020204030204" pitchFamily="34" charset="0"/>
                <a:ea typeface="宋体" panose="02010600030101010101" pitchFamily="2" charset="-122"/>
                <a:cs typeface="mn-cs"/>
              </a:rPr>
              <a:t>首先从根结点开始，迭代调用其孩子结点，即连接算子的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函数，对返回结果中的元组作投影操作，并返回结果。其子结点对应连接运算，而且是哈希连接，所以连接算子迭代调用左孩子结点（表</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函数，并将返回的结果放入</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表，注意左孩子</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的全表扫描算子是叶子结点，它不需要接收其它算子的输入，其</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的所有元组，所以这个</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表的建立会很快。 连接算子还要调用右孩子结点（选择算子）的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函数，并将返回的结果作</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探测，如果探测到，则返回哈希连接给根结点。连接算子的右孩子是选择算子，它调用自己孩子</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a:t>
            </a:r>
            <a:r>
              <a:rPr lang="en-US" altLang="zh-CN" sz="1200" kern="1200" dirty="0">
                <a:effectLst/>
                <a:latin typeface="Calibri" panose="020F0502020204030204" pitchFamily="34" charset="0"/>
                <a:ea typeface="宋体" panose="02010600030101010101" pitchFamily="2" charset="-122"/>
                <a:cs typeface="mn-cs"/>
              </a:rPr>
              <a:t>)</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函灵敏，并检查返回的结果是否满足选择条件</a:t>
            </a:r>
            <a:r>
              <a:rPr lang="en-US" altLang="zh-CN" sz="1200" kern="1200" dirty="0">
                <a:effectLst/>
                <a:latin typeface="Calibri" panose="020F0502020204030204" pitchFamily="34" charset="0"/>
                <a:ea typeface="宋体" panose="02010600030101010101" pitchFamily="2" charset="-122"/>
                <a:cs typeface="mn-cs"/>
              </a:rPr>
              <a:t>CNO=</a:t>
            </a:r>
            <a:r>
              <a:rPr lang="zh-CN" altLang="zh-CN" sz="1200" kern="1200" dirty="0">
                <a:effectLst/>
                <a:latin typeface="Calibri" panose="020F0502020204030204" pitchFamily="34" charset="0"/>
                <a:ea typeface="宋体" panose="02010600030101010101" pitchFamily="2" charset="-122"/>
                <a:cs typeface="mn-cs"/>
              </a:rPr>
              <a:t>’</a:t>
            </a:r>
            <a:r>
              <a:rPr lang="en-US" altLang="zh-CN" sz="1200" kern="1200" dirty="0">
                <a:effectLst/>
                <a:latin typeface="Calibri" panose="020F0502020204030204" pitchFamily="34" charset="0"/>
                <a:ea typeface="宋体" panose="02010600030101010101" pitchFamily="2" charset="-122"/>
                <a:cs typeface="mn-cs"/>
              </a:rPr>
              <a:t>C1</a:t>
            </a:r>
            <a:r>
              <a:rPr lang="zh-CN" altLang="zh-CN" sz="1200" kern="1200" dirty="0">
                <a:effectLst/>
                <a:latin typeface="Calibri" panose="020F0502020204030204" pitchFamily="34" charset="0"/>
                <a:ea typeface="宋体" panose="02010600030101010101" pitchFamily="2" charset="-122"/>
                <a:cs typeface="mn-cs"/>
              </a:rPr>
              <a:t>’，是，则返回父结点，不是则丢弃。注意，</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的全表扫描算子也是叶结点，它的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的所有元组。</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77</a:t>
            </a:fld>
            <a:endParaRPr lang="zh-CN" altLang="en-US"/>
          </a:p>
        </p:txBody>
      </p:sp>
    </p:spTree>
    <p:extLst>
      <p:ext uri="{BB962C8B-B14F-4D97-AF65-F5344CB8AC3E}">
        <p14:creationId xmlns:p14="http://schemas.microsoft.com/office/powerpoint/2010/main" val="1841296232"/>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200" kern="1200" dirty="0">
                <a:effectLst/>
                <a:latin typeface="Calibri" panose="020F0502020204030204" pitchFamily="34" charset="0"/>
                <a:ea typeface="宋体" panose="02010600030101010101" pitchFamily="2" charset="-122"/>
                <a:cs typeface="mn-cs"/>
              </a:rPr>
              <a:t>首先从根结点开始，迭代调用其孩子结点，即连接算子的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函数，对返回结果中的元组作投影操作，并返回结果。其子结点对应连接运算，而且是哈希连接，所以连接算子迭代调用左孩子结点（表</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函数，并将返回的结果放入</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表，注意左孩子</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的全表扫描算子是叶子结点，它不需要接收其它算子的输入，其</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的所有元组，所以这个</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表的建立会很快。 连接算子还要调用右孩子结点（选择算子）的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函数，并将返回的结果作</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探测，如果探测到，则返回哈希连接给根结点。连接算子的右孩子是选择算子，它调用自己孩子</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a:t>
            </a:r>
            <a:r>
              <a:rPr lang="en-US" altLang="zh-CN" sz="1200" kern="1200" dirty="0">
                <a:effectLst/>
                <a:latin typeface="Calibri" panose="020F0502020204030204" pitchFamily="34" charset="0"/>
                <a:ea typeface="宋体" panose="02010600030101010101" pitchFamily="2" charset="-122"/>
                <a:cs typeface="mn-cs"/>
              </a:rPr>
              <a:t>)</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函灵敏，并检查返回的结果是否满足选择条件</a:t>
            </a:r>
            <a:r>
              <a:rPr lang="en-US" altLang="zh-CN" sz="1200" kern="1200" dirty="0">
                <a:effectLst/>
                <a:latin typeface="Calibri" panose="020F0502020204030204" pitchFamily="34" charset="0"/>
                <a:ea typeface="宋体" panose="02010600030101010101" pitchFamily="2" charset="-122"/>
                <a:cs typeface="mn-cs"/>
              </a:rPr>
              <a:t>CNO=</a:t>
            </a:r>
            <a:r>
              <a:rPr lang="zh-CN" altLang="zh-CN" sz="1200" kern="1200" dirty="0">
                <a:effectLst/>
                <a:latin typeface="Calibri" panose="020F0502020204030204" pitchFamily="34" charset="0"/>
                <a:ea typeface="宋体" panose="02010600030101010101" pitchFamily="2" charset="-122"/>
                <a:cs typeface="mn-cs"/>
              </a:rPr>
              <a:t>’</a:t>
            </a:r>
            <a:r>
              <a:rPr lang="en-US" altLang="zh-CN" sz="1200" kern="1200" dirty="0">
                <a:effectLst/>
                <a:latin typeface="Calibri" panose="020F0502020204030204" pitchFamily="34" charset="0"/>
                <a:ea typeface="宋体" panose="02010600030101010101" pitchFamily="2" charset="-122"/>
                <a:cs typeface="mn-cs"/>
              </a:rPr>
              <a:t>C1</a:t>
            </a:r>
            <a:r>
              <a:rPr lang="zh-CN" altLang="zh-CN" sz="1200" kern="1200" dirty="0">
                <a:effectLst/>
                <a:latin typeface="Calibri" panose="020F0502020204030204" pitchFamily="34" charset="0"/>
                <a:ea typeface="宋体" panose="02010600030101010101" pitchFamily="2" charset="-122"/>
                <a:cs typeface="mn-cs"/>
              </a:rPr>
              <a:t>’，是，则返回父结点，不是则丢弃。注意，</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的全表扫描算子也是叶结点，它的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的所有元组。</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78</a:t>
            </a:fld>
            <a:endParaRPr lang="zh-CN" altLang="en-US"/>
          </a:p>
        </p:txBody>
      </p:sp>
    </p:spTree>
    <p:extLst>
      <p:ext uri="{BB962C8B-B14F-4D97-AF65-F5344CB8AC3E}">
        <p14:creationId xmlns:p14="http://schemas.microsoft.com/office/powerpoint/2010/main" val="259581012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200" kern="1200" dirty="0">
                <a:effectLst/>
                <a:latin typeface="Calibri" panose="020F0502020204030204" pitchFamily="34" charset="0"/>
                <a:ea typeface="宋体" panose="02010600030101010101" pitchFamily="2" charset="-122"/>
                <a:cs typeface="mn-cs"/>
              </a:rPr>
              <a:t>首先从根结点开始，迭代调用其孩子结点，即连接算子的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函数，对返回结果中的元组作投影操作，并返回结果。其子结点对应连接运算，而且是哈希连接，所以连接算子迭代调用左孩子结点（表</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函数，并将返回的结果放入</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表，注意左孩子</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的全表扫描算子是叶子结点，它不需要接收其它算子的输入，其</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的所有元组，所以这个</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表的建立会很快。 连接算子还要调用右孩子结点（选择算子）的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函数，并将返回的结果作</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探测，如果探测到，则返回哈希连接给根结点。连接算子的右孩子是选择算子，它调用自己孩子</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a:t>
            </a:r>
            <a:r>
              <a:rPr lang="en-US" altLang="zh-CN" sz="1200" kern="1200" dirty="0">
                <a:effectLst/>
                <a:latin typeface="Calibri" panose="020F0502020204030204" pitchFamily="34" charset="0"/>
                <a:ea typeface="宋体" panose="02010600030101010101" pitchFamily="2" charset="-122"/>
                <a:cs typeface="mn-cs"/>
              </a:rPr>
              <a:t>)</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函灵敏，并检查返回的结果是否满足选择条件</a:t>
            </a:r>
            <a:r>
              <a:rPr lang="en-US" altLang="zh-CN" sz="1200" kern="1200" dirty="0">
                <a:effectLst/>
                <a:latin typeface="Calibri" panose="020F0502020204030204" pitchFamily="34" charset="0"/>
                <a:ea typeface="宋体" panose="02010600030101010101" pitchFamily="2" charset="-122"/>
                <a:cs typeface="mn-cs"/>
              </a:rPr>
              <a:t>CNO=</a:t>
            </a:r>
            <a:r>
              <a:rPr lang="zh-CN" altLang="zh-CN" sz="1200" kern="1200" dirty="0">
                <a:effectLst/>
                <a:latin typeface="Calibri" panose="020F0502020204030204" pitchFamily="34" charset="0"/>
                <a:ea typeface="宋体" panose="02010600030101010101" pitchFamily="2" charset="-122"/>
                <a:cs typeface="mn-cs"/>
              </a:rPr>
              <a:t>’</a:t>
            </a:r>
            <a:r>
              <a:rPr lang="en-US" altLang="zh-CN" sz="1200" kern="1200" dirty="0">
                <a:effectLst/>
                <a:latin typeface="Calibri" panose="020F0502020204030204" pitchFamily="34" charset="0"/>
                <a:ea typeface="宋体" panose="02010600030101010101" pitchFamily="2" charset="-122"/>
                <a:cs typeface="mn-cs"/>
              </a:rPr>
              <a:t>C1</a:t>
            </a:r>
            <a:r>
              <a:rPr lang="zh-CN" altLang="zh-CN" sz="1200" kern="1200" dirty="0">
                <a:effectLst/>
                <a:latin typeface="Calibri" panose="020F0502020204030204" pitchFamily="34" charset="0"/>
                <a:ea typeface="宋体" panose="02010600030101010101" pitchFamily="2" charset="-122"/>
                <a:cs typeface="mn-cs"/>
              </a:rPr>
              <a:t>’，是，则返回父结点，不是则丢弃。注意，</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的全表扫描算子也是叶结点，它的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的所有元组。</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79</a:t>
            </a:fld>
            <a:endParaRPr lang="zh-CN" altLang="en-US"/>
          </a:p>
        </p:txBody>
      </p:sp>
    </p:spTree>
    <p:extLst>
      <p:ext uri="{BB962C8B-B14F-4D97-AF65-F5344CB8AC3E}">
        <p14:creationId xmlns:p14="http://schemas.microsoft.com/office/powerpoint/2010/main" val="15634912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76344-7960-98EB-772F-E731784EEC7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45C0C35-9F90-66F5-4318-024A35ACC89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81F0CED-F4B0-EFC2-1A7D-E982115DADDF}"/>
              </a:ext>
            </a:extLst>
          </p:cNvPr>
          <p:cNvSpPr>
            <a:spLocks noGrp="1"/>
          </p:cNvSpPr>
          <p:nvPr>
            <p:ph type="body" idx="1"/>
          </p:nvPr>
        </p:nvSpPr>
        <p:spPr/>
        <p:txBody>
          <a:bodyPr/>
          <a:lstStyle/>
          <a:p>
            <a:r>
              <a:rPr lang="en-US" altLang="zh-CN" dirty="0"/>
              <a:t>DBMS</a:t>
            </a:r>
            <a:r>
              <a:rPr lang="zh-CN" altLang="en-US" dirty="0"/>
              <a:t>要将元组或者其它数据库元素存储到磁盘中，必须通过操作系统进行存储。而操作系统通常通过“文件”的形式管理磁盘，因此，</a:t>
            </a:r>
            <a:r>
              <a:rPr lang="en-US" altLang="zh-CN" dirty="0"/>
              <a:t>DBMS</a:t>
            </a:r>
            <a:r>
              <a:rPr lang="zh-CN" altLang="en-US" dirty="0"/>
              <a:t>只能将数据库数据存储到文件中。但是以什么形式存储呢，如果以记录的形式进行存储，那么对元组的查找速度和效率显然受限于操作系统对文件的物理组织。所以</a:t>
            </a:r>
            <a:r>
              <a:rPr lang="en-US" altLang="zh-CN" dirty="0"/>
              <a:t>DBMS</a:t>
            </a:r>
            <a:r>
              <a:rPr lang="zh-CN" altLang="en-US" dirty="0"/>
              <a:t>必须按照“磁盘块”，也就是“页”，对文件进行组织，这样才能更加有效的进行数据的读写操作，更加有效的管理存储空间。</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页（内存）</a:t>
            </a:r>
            <a:r>
              <a:rPr lang="en-US" altLang="zh-CN" dirty="0"/>
              <a:t>&gt;</a:t>
            </a:r>
            <a:r>
              <a:rPr lang="zh-CN" altLang="en-US" dirty="0"/>
              <a:t>块（磁盘） </a:t>
            </a:r>
            <a:r>
              <a:rPr lang="en-US" altLang="zh-CN" dirty="0"/>
              <a:t>&gt;</a:t>
            </a:r>
            <a:r>
              <a:rPr lang="en-US" altLang="zh-CN" baseline="0" dirty="0"/>
              <a:t> </a:t>
            </a:r>
            <a:r>
              <a:rPr lang="zh-CN" altLang="en-US" baseline="0" dirty="0"/>
              <a:t>扇区（磁盘）</a:t>
            </a:r>
            <a:endParaRPr lang="zh-CN" altLang="en-US" dirty="0"/>
          </a:p>
        </p:txBody>
      </p:sp>
      <p:sp>
        <p:nvSpPr>
          <p:cNvPr id="4" name="灯片编号占位符 3">
            <a:extLst>
              <a:ext uri="{FF2B5EF4-FFF2-40B4-BE49-F238E27FC236}">
                <a16:creationId xmlns:a16="http://schemas.microsoft.com/office/drawing/2014/main" id="{B9E8AFC7-F0B2-CB31-83F8-47EB83D0023E}"/>
              </a:ext>
            </a:extLst>
          </p:cNvPr>
          <p:cNvSpPr>
            <a:spLocks noGrp="1"/>
          </p:cNvSpPr>
          <p:nvPr>
            <p:ph type="sldNum" sz="quarter" idx="5"/>
          </p:nvPr>
        </p:nvSpPr>
        <p:spPr/>
        <p:txBody>
          <a:bodyPr/>
          <a:lstStyle/>
          <a:p>
            <a:fld id="{9D183639-5382-4069-92C4-98A91733FB03}" type="slidenum">
              <a:rPr lang="zh-CN" altLang="en-US" smtClean="0"/>
              <a:t>8</a:t>
            </a:fld>
            <a:endParaRPr lang="zh-CN" altLang="en-US"/>
          </a:p>
        </p:txBody>
      </p:sp>
    </p:spTree>
    <p:extLst>
      <p:ext uri="{BB962C8B-B14F-4D97-AF65-F5344CB8AC3E}">
        <p14:creationId xmlns:p14="http://schemas.microsoft.com/office/powerpoint/2010/main" val="30558241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200" kern="1200" dirty="0">
                <a:effectLst/>
                <a:latin typeface="Calibri" panose="020F0502020204030204" pitchFamily="34" charset="0"/>
                <a:ea typeface="宋体" panose="02010600030101010101" pitchFamily="2" charset="-122"/>
                <a:cs typeface="mn-cs"/>
              </a:rPr>
              <a:t>首先从根结点开始，迭代调用其孩子结点，即连接算子的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函数，对返回结果中的元组作投影操作，并返回结果。其子结点对应连接运算，而且是哈希连接，所以连接算子迭代调用左孩子结点（表</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函数，并将返回的结果放入</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表，注意左孩子</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的全表扫描算子是叶子结点，它不需要接收其它算子的输入，其</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的所有元组，所以这个</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表的建立会很快。 连接算子还要调用右孩子结点（选择算子）的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函数，并将返回的结果作</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探测，如果探测到，则返回哈希连接给根结点。连接算子的右孩子是选择算子，它调用自己孩子</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a:t>
            </a:r>
            <a:r>
              <a:rPr lang="en-US" altLang="zh-CN" sz="1200" kern="1200" dirty="0">
                <a:effectLst/>
                <a:latin typeface="Calibri" panose="020F0502020204030204" pitchFamily="34" charset="0"/>
                <a:ea typeface="宋体" panose="02010600030101010101" pitchFamily="2" charset="-122"/>
                <a:cs typeface="mn-cs"/>
              </a:rPr>
              <a:t>)</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函灵敏，并检查返回的结果是否满足选择条件</a:t>
            </a:r>
            <a:r>
              <a:rPr lang="en-US" altLang="zh-CN" sz="1200" kern="1200" dirty="0">
                <a:effectLst/>
                <a:latin typeface="Calibri" panose="020F0502020204030204" pitchFamily="34" charset="0"/>
                <a:ea typeface="宋体" panose="02010600030101010101" pitchFamily="2" charset="-122"/>
                <a:cs typeface="mn-cs"/>
              </a:rPr>
              <a:t>CNO=</a:t>
            </a:r>
            <a:r>
              <a:rPr lang="zh-CN" altLang="zh-CN" sz="1200" kern="1200" dirty="0">
                <a:effectLst/>
                <a:latin typeface="Calibri" panose="020F0502020204030204" pitchFamily="34" charset="0"/>
                <a:ea typeface="宋体" panose="02010600030101010101" pitchFamily="2" charset="-122"/>
                <a:cs typeface="mn-cs"/>
              </a:rPr>
              <a:t>’</a:t>
            </a:r>
            <a:r>
              <a:rPr lang="en-US" altLang="zh-CN" sz="1200" kern="1200" dirty="0">
                <a:effectLst/>
                <a:latin typeface="Calibri" panose="020F0502020204030204" pitchFamily="34" charset="0"/>
                <a:ea typeface="宋体" panose="02010600030101010101" pitchFamily="2" charset="-122"/>
                <a:cs typeface="mn-cs"/>
              </a:rPr>
              <a:t>C1</a:t>
            </a:r>
            <a:r>
              <a:rPr lang="zh-CN" altLang="zh-CN" sz="1200" kern="1200" dirty="0">
                <a:effectLst/>
                <a:latin typeface="Calibri" panose="020F0502020204030204" pitchFamily="34" charset="0"/>
                <a:ea typeface="宋体" panose="02010600030101010101" pitchFamily="2" charset="-122"/>
                <a:cs typeface="mn-cs"/>
              </a:rPr>
              <a:t>’，是，则返回父结点，不是则丢弃。注意，</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的全表扫描算子也是叶结点，它的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的所有元组。</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80</a:t>
            </a:fld>
            <a:endParaRPr lang="zh-CN" altLang="en-US"/>
          </a:p>
        </p:txBody>
      </p:sp>
    </p:spTree>
    <p:extLst>
      <p:ext uri="{BB962C8B-B14F-4D97-AF65-F5344CB8AC3E}">
        <p14:creationId xmlns:p14="http://schemas.microsoft.com/office/powerpoint/2010/main" val="36440434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200" kern="1200" dirty="0">
                <a:effectLst/>
                <a:latin typeface="Calibri" panose="020F0502020204030204" pitchFamily="34" charset="0"/>
                <a:ea typeface="宋体" panose="02010600030101010101" pitchFamily="2" charset="-122"/>
                <a:cs typeface="mn-cs"/>
              </a:rPr>
              <a:t>首先从根结点开始，迭代调用其孩子结点，即连接算子的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函数，对返回结果中的元组作投影操作，并返回结果。其子结点对应连接运算，而且是哈希连接，所以连接算子迭代调用左孩子结点（表</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函数，并将返回的结果放入</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表，注意左孩子</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的全表扫描算子是叶子结点，它不需要接收其它算子的输入，其</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的所有元组，所以这个</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表的建立会很快。 连接算子还要调用右孩子结点（选择算子）的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函数，并将返回的结果作</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探测，如果探测到，则返回哈希连接给根结点。连接算子的右孩子是选择算子，它调用自己孩子</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a:t>
            </a:r>
            <a:r>
              <a:rPr lang="en-US" altLang="zh-CN" sz="1200" kern="1200" dirty="0">
                <a:effectLst/>
                <a:latin typeface="Calibri" panose="020F0502020204030204" pitchFamily="34" charset="0"/>
                <a:ea typeface="宋体" panose="02010600030101010101" pitchFamily="2" charset="-122"/>
                <a:cs typeface="mn-cs"/>
              </a:rPr>
              <a:t>)</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函灵敏，并检查返回的结果是否满足选择条件</a:t>
            </a:r>
            <a:r>
              <a:rPr lang="en-US" altLang="zh-CN" sz="1200" kern="1200" dirty="0">
                <a:effectLst/>
                <a:latin typeface="Calibri" panose="020F0502020204030204" pitchFamily="34" charset="0"/>
                <a:ea typeface="宋体" panose="02010600030101010101" pitchFamily="2" charset="-122"/>
                <a:cs typeface="mn-cs"/>
              </a:rPr>
              <a:t>CNO=</a:t>
            </a:r>
            <a:r>
              <a:rPr lang="zh-CN" altLang="zh-CN" sz="1200" kern="1200" dirty="0">
                <a:effectLst/>
                <a:latin typeface="Calibri" panose="020F0502020204030204" pitchFamily="34" charset="0"/>
                <a:ea typeface="宋体" panose="02010600030101010101" pitchFamily="2" charset="-122"/>
                <a:cs typeface="mn-cs"/>
              </a:rPr>
              <a:t>’</a:t>
            </a:r>
            <a:r>
              <a:rPr lang="en-US" altLang="zh-CN" sz="1200" kern="1200" dirty="0">
                <a:effectLst/>
                <a:latin typeface="Calibri" panose="020F0502020204030204" pitchFamily="34" charset="0"/>
                <a:ea typeface="宋体" panose="02010600030101010101" pitchFamily="2" charset="-122"/>
                <a:cs typeface="mn-cs"/>
              </a:rPr>
              <a:t>C1</a:t>
            </a:r>
            <a:r>
              <a:rPr lang="zh-CN" altLang="zh-CN" sz="1200" kern="1200" dirty="0">
                <a:effectLst/>
                <a:latin typeface="Calibri" panose="020F0502020204030204" pitchFamily="34" charset="0"/>
                <a:ea typeface="宋体" panose="02010600030101010101" pitchFamily="2" charset="-122"/>
                <a:cs typeface="mn-cs"/>
              </a:rPr>
              <a:t>’，是，则返回父结点，不是则丢弃。注意，</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的全表扫描算子也是叶结点，它的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的所有元组。</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81</a:t>
            </a:fld>
            <a:endParaRPr lang="zh-CN" altLang="en-US"/>
          </a:p>
        </p:txBody>
      </p:sp>
    </p:spTree>
    <p:extLst>
      <p:ext uri="{BB962C8B-B14F-4D97-AF65-F5344CB8AC3E}">
        <p14:creationId xmlns:p14="http://schemas.microsoft.com/office/powerpoint/2010/main" val="272763121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200" kern="1200" dirty="0">
                <a:effectLst/>
                <a:latin typeface="Calibri" panose="020F0502020204030204" pitchFamily="34" charset="0"/>
                <a:ea typeface="宋体" panose="02010600030101010101" pitchFamily="2" charset="-122"/>
                <a:cs typeface="mn-cs"/>
              </a:rPr>
              <a:t>首先从根结点开始，迭代调用其孩子结点，即连接算子的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函数，对返回结果中的元组作投影操作，并返回结果。其子结点对应连接运算，而且是哈希连接，所以连接算子迭代调用左孩子结点（表</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函数，并将返回的结果放入</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表，注意左孩子</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的全表扫描算子是叶子结点，它不需要接收其它算子的输入，其</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的所有元组，所以这个</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表的建立会很快。 连接算子还要调用右孩子结点（选择算子）的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函数，并将返回的结果作</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探测，如果探测到，则返回哈希连接给根结点。连接算子的右孩子是选择算子，它调用自己孩子</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a:t>
            </a:r>
            <a:r>
              <a:rPr lang="en-US" altLang="zh-CN" sz="1200" kern="1200" dirty="0">
                <a:effectLst/>
                <a:latin typeface="Calibri" panose="020F0502020204030204" pitchFamily="34" charset="0"/>
                <a:ea typeface="宋体" panose="02010600030101010101" pitchFamily="2" charset="-122"/>
                <a:cs typeface="mn-cs"/>
              </a:rPr>
              <a:t>)</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函灵敏，并检查返回的结果是否满足选择条件</a:t>
            </a:r>
            <a:r>
              <a:rPr lang="en-US" altLang="zh-CN" sz="1200" kern="1200" dirty="0">
                <a:effectLst/>
                <a:latin typeface="Calibri" panose="020F0502020204030204" pitchFamily="34" charset="0"/>
                <a:ea typeface="宋体" panose="02010600030101010101" pitchFamily="2" charset="-122"/>
                <a:cs typeface="mn-cs"/>
              </a:rPr>
              <a:t>CNO=</a:t>
            </a:r>
            <a:r>
              <a:rPr lang="zh-CN" altLang="zh-CN" sz="1200" kern="1200" dirty="0">
                <a:effectLst/>
                <a:latin typeface="Calibri" panose="020F0502020204030204" pitchFamily="34" charset="0"/>
                <a:ea typeface="宋体" panose="02010600030101010101" pitchFamily="2" charset="-122"/>
                <a:cs typeface="mn-cs"/>
              </a:rPr>
              <a:t>’</a:t>
            </a:r>
            <a:r>
              <a:rPr lang="en-US" altLang="zh-CN" sz="1200" kern="1200" dirty="0">
                <a:effectLst/>
                <a:latin typeface="Calibri" panose="020F0502020204030204" pitchFamily="34" charset="0"/>
                <a:ea typeface="宋体" panose="02010600030101010101" pitchFamily="2" charset="-122"/>
                <a:cs typeface="mn-cs"/>
              </a:rPr>
              <a:t>C1</a:t>
            </a:r>
            <a:r>
              <a:rPr lang="zh-CN" altLang="zh-CN" sz="1200" kern="1200" dirty="0">
                <a:effectLst/>
                <a:latin typeface="Calibri" panose="020F0502020204030204" pitchFamily="34" charset="0"/>
                <a:ea typeface="宋体" panose="02010600030101010101" pitchFamily="2" charset="-122"/>
                <a:cs typeface="mn-cs"/>
              </a:rPr>
              <a:t>’，是，则返回父结点，不是则丢弃。注意，</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的全表扫描算子也是叶结点，它的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的所有元组。</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82</a:t>
            </a:fld>
            <a:endParaRPr lang="zh-CN" altLang="en-US"/>
          </a:p>
        </p:txBody>
      </p:sp>
    </p:spTree>
    <p:extLst>
      <p:ext uri="{BB962C8B-B14F-4D97-AF65-F5344CB8AC3E}">
        <p14:creationId xmlns:p14="http://schemas.microsoft.com/office/powerpoint/2010/main" val="71967698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zh-CN" sz="1200" kern="1200" dirty="0">
                <a:effectLst/>
                <a:latin typeface="Calibri" panose="020F0502020204030204" pitchFamily="34" charset="0"/>
                <a:ea typeface="宋体" panose="02010600030101010101" pitchFamily="2" charset="-122"/>
                <a:cs typeface="mn-cs"/>
              </a:rPr>
              <a:t>首先从根结点开始，迭代调用其孩子结点，即连接算子的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函数，对返回结果中的元组作投影操作，并返回结果。其子结点对应连接运算，而且是哈希连接，所以连接算子迭代调用左孩子结点（表</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函数，并将返回的结果放入</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表，注意左孩子</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的全表扫描算子是叶子结点，它不需要接收其它算子的输入，其</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a:t>
            </a:r>
            <a:r>
              <a:rPr lang="zh-CN" altLang="zh-CN" sz="1200" kern="1200" dirty="0">
                <a:effectLst/>
                <a:latin typeface="Calibri" panose="020F0502020204030204" pitchFamily="34" charset="0"/>
                <a:ea typeface="宋体" panose="02010600030101010101" pitchFamily="2" charset="-122"/>
                <a:cs typeface="mn-cs"/>
              </a:rPr>
              <a:t>的所有元组，所以这个</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表的建立会很快。 连接算子还要调用右孩子结点（选择算子）的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函数，并将返回的结果作</a:t>
            </a:r>
            <a:r>
              <a:rPr lang="en-US" altLang="zh-CN" sz="1200" kern="1200" dirty="0">
                <a:effectLst/>
                <a:latin typeface="Calibri" panose="020F0502020204030204" pitchFamily="34" charset="0"/>
                <a:ea typeface="宋体" panose="02010600030101010101" pitchFamily="2" charset="-122"/>
                <a:cs typeface="mn-cs"/>
              </a:rPr>
              <a:t>hash</a:t>
            </a:r>
            <a:r>
              <a:rPr lang="zh-CN" altLang="zh-CN" sz="1200" kern="1200" dirty="0">
                <a:effectLst/>
                <a:latin typeface="Calibri" panose="020F0502020204030204" pitchFamily="34" charset="0"/>
                <a:ea typeface="宋体" panose="02010600030101010101" pitchFamily="2" charset="-122"/>
                <a:cs typeface="mn-cs"/>
              </a:rPr>
              <a:t>探测，如果探测到，则返回哈希连接给根结点。连接算子的右孩子是选择算子，它调用自己孩子</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a:t>
            </a:r>
            <a:r>
              <a:rPr lang="en-US" altLang="zh-CN" sz="1200" kern="1200" dirty="0">
                <a:effectLst/>
                <a:latin typeface="Calibri" panose="020F0502020204030204" pitchFamily="34" charset="0"/>
                <a:ea typeface="宋体" panose="02010600030101010101" pitchFamily="2" charset="-122"/>
                <a:cs typeface="mn-cs"/>
              </a:rPr>
              <a:t>)</a:t>
            </a:r>
            <a:r>
              <a:rPr lang="zh-CN" altLang="zh-CN" sz="1200" kern="1200" dirty="0">
                <a:effectLst/>
                <a:latin typeface="Calibri" panose="020F0502020204030204" pitchFamily="34" charset="0"/>
                <a:ea typeface="宋体" panose="02010600030101010101" pitchFamily="2" charset="-122"/>
                <a:cs typeface="mn-cs"/>
              </a:rPr>
              <a:t>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函灵敏，并检查返回的结果是否满足选择条件</a:t>
            </a:r>
            <a:r>
              <a:rPr lang="en-US" altLang="zh-CN" sz="1200" kern="1200" dirty="0">
                <a:effectLst/>
                <a:latin typeface="Calibri" panose="020F0502020204030204" pitchFamily="34" charset="0"/>
                <a:ea typeface="宋体" panose="02010600030101010101" pitchFamily="2" charset="-122"/>
                <a:cs typeface="mn-cs"/>
              </a:rPr>
              <a:t>CNO=</a:t>
            </a:r>
            <a:r>
              <a:rPr lang="zh-CN" altLang="zh-CN" sz="1200" kern="1200" dirty="0">
                <a:effectLst/>
                <a:latin typeface="Calibri" panose="020F0502020204030204" pitchFamily="34" charset="0"/>
                <a:ea typeface="宋体" panose="02010600030101010101" pitchFamily="2" charset="-122"/>
                <a:cs typeface="mn-cs"/>
              </a:rPr>
              <a:t>’</a:t>
            </a:r>
            <a:r>
              <a:rPr lang="en-US" altLang="zh-CN" sz="1200" kern="1200" dirty="0">
                <a:effectLst/>
                <a:latin typeface="Calibri" panose="020F0502020204030204" pitchFamily="34" charset="0"/>
                <a:ea typeface="宋体" panose="02010600030101010101" pitchFamily="2" charset="-122"/>
                <a:cs typeface="mn-cs"/>
              </a:rPr>
              <a:t>C1</a:t>
            </a:r>
            <a:r>
              <a:rPr lang="zh-CN" altLang="zh-CN" sz="1200" kern="1200" dirty="0">
                <a:effectLst/>
                <a:latin typeface="Calibri" panose="020F0502020204030204" pitchFamily="34" charset="0"/>
                <a:ea typeface="宋体" panose="02010600030101010101" pitchFamily="2" charset="-122"/>
                <a:cs typeface="mn-cs"/>
              </a:rPr>
              <a:t>’，是，则返回父结点，不是则丢弃。注意，</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的全表扫描算子也是叶结点，它的</a:t>
            </a:r>
            <a:r>
              <a:rPr lang="en-US" altLang="zh-CN" sz="1200" kern="1200" dirty="0">
                <a:effectLst/>
                <a:latin typeface="Calibri" panose="020F0502020204030204" pitchFamily="34" charset="0"/>
                <a:ea typeface="宋体" panose="02010600030101010101" pitchFamily="2" charset="-122"/>
                <a:cs typeface="mn-cs"/>
              </a:rPr>
              <a:t>next</a:t>
            </a:r>
            <a:r>
              <a:rPr lang="zh-CN" altLang="zh-CN" sz="1200" kern="1200" dirty="0">
                <a:effectLst/>
                <a:latin typeface="Calibri" panose="020F0502020204030204" pitchFamily="34" charset="0"/>
                <a:ea typeface="宋体" panose="02010600030101010101" pitchFamily="2" charset="-122"/>
                <a:cs typeface="mn-cs"/>
              </a:rPr>
              <a:t>（）函数，经过一个</a:t>
            </a:r>
            <a:r>
              <a:rPr lang="en-US" altLang="zh-CN" sz="1200" kern="1200" dirty="0">
                <a:effectLst/>
                <a:latin typeface="Calibri" panose="020F0502020204030204" pitchFamily="34" charset="0"/>
                <a:ea typeface="宋体" panose="02010600030101010101" pitchFamily="2" charset="-122"/>
                <a:cs typeface="mn-cs"/>
              </a:rPr>
              <a:t>for</a:t>
            </a:r>
            <a:r>
              <a:rPr lang="zh-CN" altLang="zh-CN" sz="1200" kern="1200" dirty="0">
                <a:effectLst/>
                <a:latin typeface="Calibri" panose="020F0502020204030204" pitchFamily="34" charset="0"/>
                <a:ea typeface="宋体" panose="02010600030101010101" pitchFamily="2" charset="-122"/>
                <a:cs typeface="mn-cs"/>
              </a:rPr>
              <a:t>循环，就会返回</a:t>
            </a:r>
            <a:r>
              <a:rPr lang="en-US" altLang="zh-CN" sz="1200" kern="1200" dirty="0">
                <a:effectLst/>
                <a:latin typeface="Calibri" panose="020F0502020204030204" pitchFamily="34" charset="0"/>
                <a:ea typeface="宋体" panose="02010600030101010101" pitchFamily="2" charset="-122"/>
                <a:cs typeface="mn-cs"/>
              </a:rPr>
              <a:t>SC</a:t>
            </a:r>
            <a:r>
              <a:rPr lang="zh-CN" altLang="zh-CN" sz="1200" kern="1200" dirty="0">
                <a:effectLst/>
                <a:latin typeface="Calibri" panose="020F0502020204030204" pitchFamily="34" charset="0"/>
                <a:ea typeface="宋体" panose="02010600030101010101" pitchFamily="2" charset="-122"/>
                <a:cs typeface="mn-cs"/>
              </a:rPr>
              <a:t>的所有元组。</a:t>
            </a:r>
            <a:endParaRPr lang="zh-CN" altLang="zh-CN" sz="12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83</a:t>
            </a:fld>
            <a:endParaRPr lang="zh-CN" altLang="en-US"/>
          </a:p>
        </p:txBody>
      </p:sp>
    </p:spTree>
    <p:extLst>
      <p:ext uri="{BB962C8B-B14F-4D97-AF65-F5344CB8AC3E}">
        <p14:creationId xmlns:p14="http://schemas.microsoft.com/office/powerpoint/2010/main" val="270197047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迭代模型是当前最流行的</a:t>
            </a:r>
            <a:r>
              <a:rPr lang="zh-CN" altLang="en-US" b="1" dirty="0"/>
              <a:t>查询处理</a:t>
            </a:r>
            <a:r>
              <a:rPr lang="zh-CN" altLang="en-US" dirty="0"/>
              <a:t>模型，因为这个模型是取一个元组，然后尽可能多的对它进行处理，所以该模型很容易控制输出的数量。但是有些算子会阻塞数据的流动，如子查询，排序，</a:t>
            </a:r>
            <a:r>
              <a:rPr lang="en-US" altLang="zh-CN" dirty="0"/>
              <a:t>join</a:t>
            </a:r>
            <a:r>
              <a:rPr lang="zh-CN" altLang="en-US" dirty="0"/>
              <a:t>操作。</a:t>
            </a:r>
          </a:p>
        </p:txBody>
      </p:sp>
      <p:sp>
        <p:nvSpPr>
          <p:cNvPr id="4" name="灯片编号占位符 3"/>
          <p:cNvSpPr>
            <a:spLocks noGrp="1"/>
          </p:cNvSpPr>
          <p:nvPr>
            <p:ph type="sldNum" sz="quarter" idx="5"/>
          </p:nvPr>
        </p:nvSpPr>
        <p:spPr/>
        <p:txBody>
          <a:bodyPr/>
          <a:lstStyle/>
          <a:p>
            <a:fld id="{9D183639-5382-4069-92C4-98A91733FB03}" type="slidenum">
              <a:rPr lang="zh-CN" altLang="en-US" smtClean="0"/>
              <a:t>84</a:t>
            </a:fld>
            <a:endParaRPr lang="zh-CN" altLang="en-US"/>
          </a:p>
        </p:txBody>
      </p:sp>
    </p:spTree>
    <p:extLst>
      <p:ext uri="{BB962C8B-B14F-4D97-AF65-F5344CB8AC3E}">
        <p14:creationId xmlns:p14="http://schemas.microsoft.com/office/powerpoint/2010/main" val="270160440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接下来介绍物化模型，与火山模型中算子每次通过</a:t>
            </a:r>
            <a:r>
              <a:rPr lang="en-US" altLang="zh-CN" dirty="0"/>
              <a:t>next</a:t>
            </a:r>
            <a:r>
              <a:rPr lang="zh-CN" altLang="en-US" dirty="0"/>
              <a:t>（）获取子结点的一个元组不同，物化模型的基本思想是算子会将所有输入处理好后，将执行后的全部结果一次性输出。因此物化模型避免了火山模型中不断调用</a:t>
            </a:r>
            <a:r>
              <a:rPr lang="en-US" altLang="zh-CN" dirty="0"/>
              <a:t>next</a:t>
            </a:r>
            <a:r>
              <a:rPr lang="zh-CN" altLang="en-US" dirty="0"/>
              <a:t>（）的问题。除此之外，为避免算子将不必要的结果一起打包输出，</a:t>
            </a:r>
            <a:r>
              <a:rPr lang="en-US" altLang="zh-CN" dirty="0"/>
              <a:t>DBMS</a:t>
            </a:r>
            <a:r>
              <a:rPr lang="zh-CN" altLang="en-US" dirty="0"/>
              <a:t>可以向算子传递“提示”信息，</a:t>
            </a:r>
            <a:r>
              <a:rPr lang="zh-CN" altLang="en-US" sz="1800" b="0" i="0" u="none" strike="noStrike" baseline="0" dirty="0">
                <a:solidFill>
                  <a:srgbClr val="494949"/>
                </a:solidFill>
                <a:latin typeface="Arial" panose="020B0604020202020204" pitchFamily="34" charset="0"/>
              </a:rPr>
              <a:t>以避免多余的扫描。比如，当查询只关心前</a:t>
            </a:r>
            <a:r>
              <a:rPr lang="en-US" altLang="zh-CN" sz="1800" b="0" i="0" u="none" strike="noStrike" baseline="0" dirty="0">
                <a:solidFill>
                  <a:srgbClr val="494949"/>
                </a:solidFill>
                <a:latin typeface="Arial" panose="020B0604020202020204" pitchFamily="34" charset="0"/>
              </a:rPr>
              <a:t>10</a:t>
            </a:r>
            <a:r>
              <a:rPr lang="zh-CN" altLang="en-US" sz="1800" b="0" i="0" u="none" strike="noStrike" baseline="0" dirty="0">
                <a:solidFill>
                  <a:srgbClr val="494949"/>
                </a:solidFill>
                <a:latin typeface="Arial" panose="020B0604020202020204" pitchFamily="34" charset="0"/>
              </a:rPr>
              <a:t>个元组时，</a:t>
            </a:r>
            <a:r>
              <a:rPr lang="en-US" altLang="zh-CN" sz="1800" b="0" i="0" u="none" strike="noStrike" baseline="0" dirty="0">
                <a:solidFill>
                  <a:srgbClr val="494949"/>
                </a:solidFill>
                <a:latin typeface="Arial" panose="020B0604020202020204" pitchFamily="34" charset="0"/>
              </a:rPr>
              <a:t>DBMS</a:t>
            </a:r>
            <a:r>
              <a:rPr lang="zh-CN" altLang="en-US" sz="1800" b="0" i="0" u="none" strike="noStrike" baseline="0" dirty="0">
                <a:solidFill>
                  <a:srgbClr val="494949"/>
                </a:solidFill>
                <a:latin typeface="Arial" panose="020B0604020202020204" pitchFamily="34" charset="0"/>
              </a:rPr>
              <a:t>会在扫描完前</a:t>
            </a:r>
            <a:r>
              <a:rPr lang="en-US" altLang="zh-CN" sz="1800" b="0" i="0" u="none" strike="noStrike" baseline="0" dirty="0">
                <a:solidFill>
                  <a:srgbClr val="494949"/>
                </a:solidFill>
                <a:latin typeface="Arial" panose="020B0604020202020204" pitchFamily="34" charset="0"/>
              </a:rPr>
              <a:t>10</a:t>
            </a:r>
            <a:r>
              <a:rPr lang="zh-CN" altLang="en-US" sz="1800" b="0" i="0" u="none" strike="noStrike" baseline="0" dirty="0">
                <a:solidFill>
                  <a:srgbClr val="494949"/>
                </a:solidFill>
                <a:latin typeface="Arial" panose="020B0604020202020204" pitchFamily="34" charset="0"/>
              </a:rPr>
              <a:t>个元组后停止，并且只返回这</a:t>
            </a:r>
            <a:r>
              <a:rPr lang="en-US" altLang="zh-CN" sz="1800" b="0" i="0" u="none" strike="noStrike" baseline="0" dirty="0">
                <a:solidFill>
                  <a:srgbClr val="494949"/>
                </a:solidFill>
                <a:latin typeface="Arial" panose="020B0604020202020204" pitchFamily="34" charset="0"/>
              </a:rPr>
              <a:t>10</a:t>
            </a:r>
            <a:r>
              <a:rPr lang="zh-CN" altLang="en-US" sz="1800" b="0" i="0" u="none" strike="noStrike" baseline="0" dirty="0">
                <a:solidFill>
                  <a:srgbClr val="494949"/>
                </a:solidFill>
                <a:latin typeface="Arial" panose="020B0604020202020204" pitchFamily="34" charset="0"/>
              </a:rPr>
              <a:t>个元组。算子输出的结果是一个物化的结果，可以是物化的元组，也可以是物化的列，或部分列。</a:t>
            </a:r>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85</a:t>
            </a:fld>
            <a:endParaRPr lang="zh-CN" altLang="en-US"/>
          </a:p>
        </p:txBody>
      </p:sp>
    </p:spTree>
    <p:extLst>
      <p:ext uri="{BB962C8B-B14F-4D97-AF65-F5344CB8AC3E}">
        <p14:creationId xmlns:p14="http://schemas.microsoft.com/office/powerpoint/2010/main" val="246936061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200" dirty="0">
                <a:solidFill>
                  <a:srgbClr val="000000"/>
                </a:solidFill>
                <a:effectLst/>
                <a:latin typeface="宋体" panose="02010600030101010101" pitchFamily="2" charset="-122"/>
                <a:ea typeface="宋体" panose="02010600030101010101" pitchFamily="2" charset="-122"/>
                <a:cs typeface="mn-cs"/>
              </a:rPr>
              <a:t>物化模型中每个算子获取运算结果的函数命名为</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Output</a:t>
            </a:r>
            <a:r>
              <a:rPr lang="zh-CN" altLang="en-US" sz="1800" kern="1200" dirty="0">
                <a:solidFill>
                  <a:srgbClr val="000000"/>
                </a:solidFill>
                <a:effectLst/>
                <a:latin typeface="宋体" panose="02010600030101010101" pitchFamily="2" charset="-122"/>
                <a:ea typeface="宋体" panose="02010600030101010101" pitchFamily="2" charset="-122"/>
                <a:cs typeface="mn-cs"/>
              </a:rPr>
              <a:t>，以示区别。获取的结果不再用</a:t>
            </a:r>
            <a:r>
              <a:rPr lang="en-US" altLang="zh-CN" sz="1800" kern="1200" dirty="0">
                <a:solidFill>
                  <a:srgbClr val="000000"/>
                </a:solidFill>
                <a:effectLst/>
                <a:latin typeface="Calibri" panose="020F0502020204030204" pitchFamily="34" charset="0"/>
                <a:ea typeface="宋体" panose="02010600030101010101" pitchFamily="2" charset="-122"/>
                <a:cs typeface="mn-cs"/>
              </a:rPr>
              <a:t>emit</a:t>
            </a:r>
            <a:r>
              <a:rPr lang="zh-CN" altLang="en-US" sz="1800" kern="1200" dirty="0">
                <a:solidFill>
                  <a:srgbClr val="000000"/>
                </a:solidFill>
                <a:effectLst/>
                <a:latin typeface="宋体" panose="02010600030101010101" pitchFamily="2" charset="-122"/>
                <a:ea typeface="宋体" panose="02010600030101010101" pitchFamily="2" charset="-122"/>
                <a:cs typeface="mn-cs"/>
              </a:rPr>
              <a:t>立即输出，而是将其物化到</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a:t>
            </a:r>
            <a:r>
              <a:rPr lang="zh-CN" altLang="en-US" sz="1800" kern="1200" dirty="0">
                <a:solidFill>
                  <a:srgbClr val="000000"/>
                </a:solidFill>
                <a:effectLst/>
                <a:latin typeface="宋体" panose="02010600030101010101" pitchFamily="2" charset="-122"/>
                <a:ea typeface="宋体" panose="02010600030101010101" pitchFamily="2" charset="-122"/>
                <a:cs typeface="mn-cs"/>
              </a:rPr>
              <a:t>中，当获取到全部结果后，再一次性输出</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a:t>
            </a:r>
            <a:r>
              <a:rPr lang="zh-CN" altLang="en-US" sz="1800" kern="1200" dirty="0">
                <a:solidFill>
                  <a:srgbClr val="000000"/>
                </a:solidFill>
                <a:effectLst/>
                <a:latin typeface="宋体" panose="02010600030101010101" pitchFamily="2" charset="-122"/>
                <a:ea typeface="宋体" panose="02010600030101010101" pitchFamily="2" charset="-122"/>
                <a:cs typeface="mn-cs"/>
              </a:rPr>
              <a:t>。</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a:p>
            <a:r>
              <a:rPr lang="zh-CN" altLang="en-US" dirty="0"/>
              <a:t>仍以上一个查询为例。根结点调用连接算子的</a:t>
            </a:r>
            <a:r>
              <a:rPr lang="en-US" altLang="zh-CN" dirty="0"/>
              <a:t>Output</a:t>
            </a:r>
            <a:r>
              <a:rPr lang="zh-CN" altLang="en-US" dirty="0"/>
              <a:t>函数，连接算子先调用左孩子</a:t>
            </a:r>
            <a:r>
              <a:rPr lang="en-US" altLang="zh-CN" dirty="0"/>
              <a:t>(</a:t>
            </a:r>
            <a:r>
              <a:rPr lang="zh-CN" altLang="en-US" dirty="0"/>
              <a:t>表</a:t>
            </a:r>
            <a:r>
              <a:rPr lang="en-US" altLang="zh-CN" dirty="0"/>
              <a:t>S)</a:t>
            </a:r>
            <a:r>
              <a:rPr lang="zh-CN" altLang="en-US" dirty="0"/>
              <a:t>的</a:t>
            </a:r>
            <a:r>
              <a:rPr lang="en-US" altLang="zh-CN" dirty="0"/>
              <a:t>Output()</a:t>
            </a:r>
            <a:r>
              <a:rPr lang="zh-CN" altLang="en-US" dirty="0"/>
              <a:t>函数</a:t>
            </a:r>
            <a:r>
              <a:rPr lang="en-US" altLang="zh-CN" dirty="0"/>
              <a:t>,</a:t>
            </a:r>
            <a:r>
              <a:rPr lang="zh-CN" altLang="en-US" dirty="0"/>
              <a:t> 将结果存放至</a:t>
            </a:r>
            <a:r>
              <a:rPr lang="en-US" altLang="zh-CN" dirty="0"/>
              <a:t>hash</a:t>
            </a:r>
            <a:r>
              <a:rPr lang="zh-CN" altLang="en-US" dirty="0"/>
              <a:t>表，再调用右孩子（选择算子）的</a:t>
            </a:r>
            <a:r>
              <a:rPr lang="en-US" altLang="zh-CN" dirty="0"/>
              <a:t>Output</a:t>
            </a:r>
            <a:r>
              <a:rPr lang="zh-CN" altLang="en-US" dirty="0"/>
              <a:t>函数，用选择算子返回的结果去探测</a:t>
            </a:r>
            <a:r>
              <a:rPr lang="en-US" altLang="zh-CN" dirty="0"/>
              <a:t>hash</a:t>
            </a:r>
            <a:r>
              <a:rPr lang="zh-CN" altLang="en-US" dirty="0"/>
              <a:t>表，探测成功的数据夹层玻璃</a:t>
            </a:r>
            <a:r>
              <a:rPr lang="en-US" altLang="zh-CN" dirty="0" err="1"/>
              <a:t>Sgercplkdr</a:t>
            </a:r>
            <a:r>
              <a:rPr lang="zh-CN" altLang="en-US" dirty="0"/>
              <a:t>将左右结点３返回表</a:t>
            </a:r>
            <a:r>
              <a:rPr lang="en-US" altLang="zh-CN" dirty="0"/>
              <a:t>S</a:t>
            </a:r>
            <a:r>
              <a:rPr lang="zh-CN" altLang="en-US" dirty="0"/>
              <a:t>，结点４调子结点</a:t>
            </a:r>
            <a:r>
              <a:rPr lang="en-US" altLang="zh-CN" dirty="0"/>
              <a:t>5</a:t>
            </a:r>
            <a:r>
              <a:rPr lang="zh-CN" altLang="en-US" dirty="0"/>
              <a:t>的</a:t>
            </a:r>
            <a:r>
              <a:rPr lang="en-US" altLang="zh-CN" dirty="0"/>
              <a:t>Output</a:t>
            </a:r>
            <a:r>
              <a:rPr lang="zh-CN" altLang="en-US" dirty="0"/>
              <a:t>函数，结点</a:t>
            </a:r>
            <a:r>
              <a:rPr lang="en-US" altLang="zh-CN" dirty="0"/>
              <a:t>5</a:t>
            </a:r>
            <a:r>
              <a:rPr lang="zh-CN" altLang="en-US" dirty="0"/>
              <a:t>返回表</a:t>
            </a:r>
            <a:r>
              <a:rPr lang="en-US" altLang="zh-CN" dirty="0"/>
              <a:t>SC</a:t>
            </a:r>
            <a:r>
              <a:rPr lang="zh-CN" altLang="en-US" dirty="0"/>
              <a:t>。每个算子都将结果物化在</a:t>
            </a:r>
            <a:r>
              <a:rPr lang="en-US" altLang="zh-CN" dirty="0"/>
              <a:t>out</a:t>
            </a:r>
            <a:r>
              <a:rPr lang="zh-CN" altLang="en-US" dirty="0"/>
              <a:t>中，待取完结果一次性返给父结点。</a:t>
            </a:r>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86</a:t>
            </a:fld>
            <a:endParaRPr lang="zh-CN" altLang="en-US"/>
          </a:p>
        </p:txBody>
      </p:sp>
    </p:spTree>
    <p:extLst>
      <p:ext uri="{BB962C8B-B14F-4D97-AF65-F5344CB8AC3E}">
        <p14:creationId xmlns:p14="http://schemas.microsoft.com/office/powerpoint/2010/main" val="253183966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200" dirty="0">
                <a:solidFill>
                  <a:srgbClr val="000000"/>
                </a:solidFill>
                <a:effectLst/>
                <a:latin typeface="宋体" panose="02010600030101010101" pitchFamily="2" charset="-122"/>
                <a:ea typeface="宋体" panose="02010600030101010101" pitchFamily="2" charset="-122"/>
                <a:cs typeface="mn-cs"/>
              </a:rPr>
              <a:t>物化模型中每个算子获取运算结果的函数命名为</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Output</a:t>
            </a:r>
            <a:r>
              <a:rPr lang="zh-CN" altLang="en-US" sz="1800" kern="1200" dirty="0">
                <a:solidFill>
                  <a:srgbClr val="000000"/>
                </a:solidFill>
                <a:effectLst/>
                <a:latin typeface="宋体" panose="02010600030101010101" pitchFamily="2" charset="-122"/>
                <a:ea typeface="宋体" panose="02010600030101010101" pitchFamily="2" charset="-122"/>
                <a:cs typeface="mn-cs"/>
              </a:rPr>
              <a:t>，以示区别。获取的结果不再用</a:t>
            </a:r>
            <a:r>
              <a:rPr lang="en-US" altLang="zh-CN" sz="1800" kern="1200" dirty="0">
                <a:solidFill>
                  <a:srgbClr val="000000"/>
                </a:solidFill>
                <a:effectLst/>
                <a:latin typeface="Calibri" panose="020F0502020204030204" pitchFamily="34" charset="0"/>
                <a:ea typeface="宋体" panose="02010600030101010101" pitchFamily="2" charset="-122"/>
                <a:cs typeface="mn-cs"/>
              </a:rPr>
              <a:t>emit</a:t>
            </a:r>
            <a:r>
              <a:rPr lang="zh-CN" altLang="en-US" sz="1800" kern="1200" dirty="0">
                <a:solidFill>
                  <a:srgbClr val="000000"/>
                </a:solidFill>
                <a:effectLst/>
                <a:latin typeface="宋体" panose="02010600030101010101" pitchFamily="2" charset="-122"/>
                <a:ea typeface="宋体" panose="02010600030101010101" pitchFamily="2" charset="-122"/>
                <a:cs typeface="mn-cs"/>
              </a:rPr>
              <a:t>立即输出，而是将其物化到</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a:t>
            </a:r>
            <a:r>
              <a:rPr lang="zh-CN" altLang="en-US" sz="1800" kern="1200" dirty="0">
                <a:solidFill>
                  <a:srgbClr val="000000"/>
                </a:solidFill>
                <a:effectLst/>
                <a:latin typeface="宋体" panose="02010600030101010101" pitchFamily="2" charset="-122"/>
                <a:ea typeface="宋体" panose="02010600030101010101" pitchFamily="2" charset="-122"/>
                <a:cs typeface="mn-cs"/>
              </a:rPr>
              <a:t>中，当获取到全部结果后，再一次性输出</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a:t>
            </a:r>
            <a:r>
              <a:rPr lang="zh-CN" altLang="en-US" sz="1800" kern="1200" dirty="0">
                <a:solidFill>
                  <a:srgbClr val="000000"/>
                </a:solidFill>
                <a:effectLst/>
                <a:latin typeface="宋体" panose="02010600030101010101" pitchFamily="2" charset="-122"/>
                <a:ea typeface="宋体" panose="02010600030101010101" pitchFamily="2" charset="-122"/>
                <a:cs typeface="mn-cs"/>
              </a:rPr>
              <a:t>。</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a:p>
            <a:r>
              <a:rPr lang="zh-CN" altLang="en-US" dirty="0"/>
              <a:t>仍以上一个查询为例。根结点调用连接算子的</a:t>
            </a:r>
            <a:r>
              <a:rPr lang="en-US" altLang="zh-CN" dirty="0"/>
              <a:t>Output</a:t>
            </a:r>
            <a:r>
              <a:rPr lang="zh-CN" altLang="en-US" dirty="0"/>
              <a:t>函数，连接算子先调用左孩子</a:t>
            </a:r>
            <a:r>
              <a:rPr lang="en-US" altLang="zh-CN" dirty="0"/>
              <a:t>(</a:t>
            </a:r>
            <a:r>
              <a:rPr lang="zh-CN" altLang="en-US" dirty="0"/>
              <a:t>表</a:t>
            </a:r>
            <a:r>
              <a:rPr lang="en-US" altLang="zh-CN" dirty="0"/>
              <a:t>S)</a:t>
            </a:r>
            <a:r>
              <a:rPr lang="zh-CN" altLang="en-US" dirty="0"/>
              <a:t>的</a:t>
            </a:r>
            <a:r>
              <a:rPr lang="en-US" altLang="zh-CN" dirty="0"/>
              <a:t>Output()</a:t>
            </a:r>
            <a:r>
              <a:rPr lang="zh-CN" altLang="en-US" dirty="0"/>
              <a:t>函数</a:t>
            </a:r>
            <a:r>
              <a:rPr lang="en-US" altLang="zh-CN" dirty="0"/>
              <a:t>,</a:t>
            </a:r>
            <a:r>
              <a:rPr lang="zh-CN" altLang="en-US" dirty="0"/>
              <a:t> 将结果存放至</a:t>
            </a:r>
            <a:r>
              <a:rPr lang="en-US" altLang="zh-CN" dirty="0"/>
              <a:t>hash</a:t>
            </a:r>
            <a:r>
              <a:rPr lang="zh-CN" altLang="en-US" dirty="0"/>
              <a:t>表，再调用右孩子（选择算子）的</a:t>
            </a:r>
            <a:r>
              <a:rPr lang="en-US" altLang="zh-CN" dirty="0"/>
              <a:t>Output</a:t>
            </a:r>
            <a:r>
              <a:rPr lang="zh-CN" altLang="en-US" dirty="0"/>
              <a:t>函数，用选择算子返回的结果去探测</a:t>
            </a:r>
            <a:r>
              <a:rPr lang="en-US" altLang="zh-CN" dirty="0"/>
              <a:t>hash</a:t>
            </a:r>
            <a:r>
              <a:rPr lang="zh-CN" altLang="en-US" dirty="0"/>
              <a:t>表，探测成功的数据夹层玻璃</a:t>
            </a:r>
            <a:r>
              <a:rPr lang="en-US" altLang="zh-CN" dirty="0" err="1"/>
              <a:t>Sgercplkdr</a:t>
            </a:r>
            <a:r>
              <a:rPr lang="zh-CN" altLang="en-US" dirty="0"/>
              <a:t>将左右结点３返回表</a:t>
            </a:r>
            <a:r>
              <a:rPr lang="en-US" altLang="zh-CN" dirty="0"/>
              <a:t>S</a:t>
            </a:r>
            <a:r>
              <a:rPr lang="zh-CN" altLang="en-US" dirty="0"/>
              <a:t>，结点４调子结点</a:t>
            </a:r>
            <a:r>
              <a:rPr lang="en-US" altLang="zh-CN" dirty="0"/>
              <a:t>5</a:t>
            </a:r>
            <a:r>
              <a:rPr lang="zh-CN" altLang="en-US" dirty="0"/>
              <a:t>的</a:t>
            </a:r>
            <a:r>
              <a:rPr lang="en-US" altLang="zh-CN" dirty="0"/>
              <a:t>Output</a:t>
            </a:r>
            <a:r>
              <a:rPr lang="zh-CN" altLang="en-US" dirty="0"/>
              <a:t>函数，结点</a:t>
            </a:r>
            <a:r>
              <a:rPr lang="en-US" altLang="zh-CN" dirty="0"/>
              <a:t>5</a:t>
            </a:r>
            <a:r>
              <a:rPr lang="zh-CN" altLang="en-US" dirty="0"/>
              <a:t>返回表</a:t>
            </a:r>
            <a:r>
              <a:rPr lang="en-US" altLang="zh-CN" dirty="0"/>
              <a:t>SC</a:t>
            </a:r>
            <a:r>
              <a:rPr lang="zh-CN" altLang="en-US" dirty="0"/>
              <a:t>。每个算子都将结果物化在</a:t>
            </a:r>
            <a:r>
              <a:rPr lang="en-US" altLang="zh-CN" dirty="0"/>
              <a:t>out</a:t>
            </a:r>
            <a:r>
              <a:rPr lang="zh-CN" altLang="en-US" dirty="0"/>
              <a:t>中，待取完结果一次性返给父结点。</a:t>
            </a:r>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87</a:t>
            </a:fld>
            <a:endParaRPr lang="zh-CN" altLang="en-US"/>
          </a:p>
        </p:txBody>
      </p:sp>
    </p:spTree>
    <p:extLst>
      <p:ext uri="{BB962C8B-B14F-4D97-AF65-F5344CB8AC3E}">
        <p14:creationId xmlns:p14="http://schemas.microsoft.com/office/powerpoint/2010/main" val="380202679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200" dirty="0">
                <a:solidFill>
                  <a:srgbClr val="000000"/>
                </a:solidFill>
                <a:effectLst/>
                <a:latin typeface="宋体" panose="02010600030101010101" pitchFamily="2" charset="-122"/>
                <a:ea typeface="宋体" panose="02010600030101010101" pitchFamily="2" charset="-122"/>
                <a:cs typeface="mn-cs"/>
              </a:rPr>
              <a:t>物化模型中每个算子获取运算结果的函数命名为</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Output</a:t>
            </a:r>
            <a:r>
              <a:rPr lang="zh-CN" altLang="en-US" sz="1800" kern="1200" dirty="0">
                <a:solidFill>
                  <a:srgbClr val="000000"/>
                </a:solidFill>
                <a:effectLst/>
                <a:latin typeface="宋体" panose="02010600030101010101" pitchFamily="2" charset="-122"/>
                <a:ea typeface="宋体" panose="02010600030101010101" pitchFamily="2" charset="-122"/>
                <a:cs typeface="mn-cs"/>
              </a:rPr>
              <a:t>，以示区别。获取的结果不再用</a:t>
            </a:r>
            <a:r>
              <a:rPr lang="en-US" altLang="zh-CN" sz="1800" kern="1200" dirty="0">
                <a:solidFill>
                  <a:srgbClr val="000000"/>
                </a:solidFill>
                <a:effectLst/>
                <a:latin typeface="Calibri" panose="020F0502020204030204" pitchFamily="34" charset="0"/>
                <a:ea typeface="宋体" panose="02010600030101010101" pitchFamily="2" charset="-122"/>
                <a:cs typeface="mn-cs"/>
              </a:rPr>
              <a:t>emit</a:t>
            </a:r>
            <a:r>
              <a:rPr lang="zh-CN" altLang="en-US" sz="1800" kern="1200" dirty="0">
                <a:solidFill>
                  <a:srgbClr val="000000"/>
                </a:solidFill>
                <a:effectLst/>
                <a:latin typeface="宋体" panose="02010600030101010101" pitchFamily="2" charset="-122"/>
                <a:ea typeface="宋体" panose="02010600030101010101" pitchFamily="2" charset="-122"/>
                <a:cs typeface="mn-cs"/>
              </a:rPr>
              <a:t>立即输出，而是将其物化到</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a:t>
            </a:r>
            <a:r>
              <a:rPr lang="zh-CN" altLang="en-US" sz="1800" kern="1200" dirty="0">
                <a:solidFill>
                  <a:srgbClr val="000000"/>
                </a:solidFill>
                <a:effectLst/>
                <a:latin typeface="宋体" panose="02010600030101010101" pitchFamily="2" charset="-122"/>
                <a:ea typeface="宋体" panose="02010600030101010101" pitchFamily="2" charset="-122"/>
                <a:cs typeface="mn-cs"/>
              </a:rPr>
              <a:t>中，当获取到全部结果后，再一次性输出</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a:t>
            </a:r>
            <a:r>
              <a:rPr lang="zh-CN" altLang="en-US" sz="1800" kern="1200" dirty="0">
                <a:solidFill>
                  <a:srgbClr val="000000"/>
                </a:solidFill>
                <a:effectLst/>
                <a:latin typeface="宋体" panose="02010600030101010101" pitchFamily="2" charset="-122"/>
                <a:ea typeface="宋体" panose="02010600030101010101" pitchFamily="2" charset="-122"/>
                <a:cs typeface="mn-cs"/>
              </a:rPr>
              <a:t>。</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a:p>
            <a:r>
              <a:rPr lang="zh-CN" altLang="en-US" dirty="0"/>
              <a:t>仍以上一个查询为例。根结点调用连接算子的</a:t>
            </a:r>
            <a:r>
              <a:rPr lang="en-US" altLang="zh-CN" dirty="0"/>
              <a:t>Output</a:t>
            </a:r>
            <a:r>
              <a:rPr lang="zh-CN" altLang="en-US" dirty="0"/>
              <a:t>函数，连接算子先调用左孩子</a:t>
            </a:r>
            <a:r>
              <a:rPr lang="en-US" altLang="zh-CN" dirty="0"/>
              <a:t>(</a:t>
            </a:r>
            <a:r>
              <a:rPr lang="zh-CN" altLang="en-US" dirty="0"/>
              <a:t>表</a:t>
            </a:r>
            <a:r>
              <a:rPr lang="en-US" altLang="zh-CN" dirty="0"/>
              <a:t>S)</a:t>
            </a:r>
            <a:r>
              <a:rPr lang="zh-CN" altLang="en-US" dirty="0"/>
              <a:t>的</a:t>
            </a:r>
            <a:r>
              <a:rPr lang="en-US" altLang="zh-CN" dirty="0"/>
              <a:t>Output()</a:t>
            </a:r>
            <a:r>
              <a:rPr lang="zh-CN" altLang="en-US" dirty="0"/>
              <a:t>函数</a:t>
            </a:r>
            <a:r>
              <a:rPr lang="en-US" altLang="zh-CN" dirty="0"/>
              <a:t>,</a:t>
            </a:r>
            <a:r>
              <a:rPr lang="zh-CN" altLang="en-US" dirty="0"/>
              <a:t> 将结果存放至</a:t>
            </a:r>
            <a:r>
              <a:rPr lang="en-US" altLang="zh-CN" dirty="0"/>
              <a:t>hash</a:t>
            </a:r>
            <a:r>
              <a:rPr lang="zh-CN" altLang="en-US" dirty="0"/>
              <a:t>表，再调用右孩子（选择算子）的</a:t>
            </a:r>
            <a:r>
              <a:rPr lang="en-US" altLang="zh-CN" dirty="0"/>
              <a:t>Output</a:t>
            </a:r>
            <a:r>
              <a:rPr lang="zh-CN" altLang="en-US" dirty="0"/>
              <a:t>函数，用选择算子返回的结果去探测</a:t>
            </a:r>
            <a:r>
              <a:rPr lang="en-US" altLang="zh-CN" dirty="0"/>
              <a:t>hash</a:t>
            </a:r>
            <a:r>
              <a:rPr lang="zh-CN" altLang="en-US" dirty="0"/>
              <a:t>表，探测成功的数据夹层玻璃</a:t>
            </a:r>
            <a:r>
              <a:rPr lang="en-US" altLang="zh-CN" dirty="0" err="1"/>
              <a:t>Sgercplkdr</a:t>
            </a:r>
            <a:r>
              <a:rPr lang="zh-CN" altLang="en-US" dirty="0"/>
              <a:t>将左右结点３返回表</a:t>
            </a:r>
            <a:r>
              <a:rPr lang="en-US" altLang="zh-CN" dirty="0"/>
              <a:t>S</a:t>
            </a:r>
            <a:r>
              <a:rPr lang="zh-CN" altLang="en-US" dirty="0"/>
              <a:t>，结点４调子结点</a:t>
            </a:r>
            <a:r>
              <a:rPr lang="en-US" altLang="zh-CN" dirty="0"/>
              <a:t>5</a:t>
            </a:r>
            <a:r>
              <a:rPr lang="zh-CN" altLang="en-US" dirty="0"/>
              <a:t>的</a:t>
            </a:r>
            <a:r>
              <a:rPr lang="en-US" altLang="zh-CN" dirty="0"/>
              <a:t>Output</a:t>
            </a:r>
            <a:r>
              <a:rPr lang="zh-CN" altLang="en-US" dirty="0"/>
              <a:t>函数，结点</a:t>
            </a:r>
            <a:r>
              <a:rPr lang="en-US" altLang="zh-CN" dirty="0"/>
              <a:t>5</a:t>
            </a:r>
            <a:r>
              <a:rPr lang="zh-CN" altLang="en-US" dirty="0"/>
              <a:t>返回表</a:t>
            </a:r>
            <a:r>
              <a:rPr lang="en-US" altLang="zh-CN" dirty="0"/>
              <a:t>SC</a:t>
            </a:r>
            <a:r>
              <a:rPr lang="zh-CN" altLang="en-US" dirty="0"/>
              <a:t>。每个算子都将结果物化在</a:t>
            </a:r>
            <a:r>
              <a:rPr lang="en-US" altLang="zh-CN" dirty="0"/>
              <a:t>out</a:t>
            </a:r>
            <a:r>
              <a:rPr lang="zh-CN" altLang="en-US" dirty="0"/>
              <a:t>中，待取完结果一次性返给父结点。</a:t>
            </a:r>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88</a:t>
            </a:fld>
            <a:endParaRPr lang="zh-CN" altLang="en-US"/>
          </a:p>
        </p:txBody>
      </p:sp>
    </p:spTree>
    <p:extLst>
      <p:ext uri="{BB962C8B-B14F-4D97-AF65-F5344CB8AC3E}">
        <p14:creationId xmlns:p14="http://schemas.microsoft.com/office/powerpoint/2010/main" val="388386250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200" dirty="0">
                <a:solidFill>
                  <a:srgbClr val="000000"/>
                </a:solidFill>
                <a:effectLst/>
                <a:latin typeface="宋体" panose="02010600030101010101" pitchFamily="2" charset="-122"/>
                <a:ea typeface="宋体" panose="02010600030101010101" pitchFamily="2" charset="-122"/>
                <a:cs typeface="mn-cs"/>
              </a:rPr>
              <a:t>物化模型中每个算子获取运算结果的函数命名为</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Output</a:t>
            </a:r>
            <a:r>
              <a:rPr lang="zh-CN" altLang="en-US" sz="1800" kern="1200" dirty="0">
                <a:solidFill>
                  <a:srgbClr val="000000"/>
                </a:solidFill>
                <a:effectLst/>
                <a:latin typeface="宋体" panose="02010600030101010101" pitchFamily="2" charset="-122"/>
                <a:ea typeface="宋体" panose="02010600030101010101" pitchFamily="2" charset="-122"/>
                <a:cs typeface="mn-cs"/>
              </a:rPr>
              <a:t>，以示区别。获取的结果不再用</a:t>
            </a:r>
            <a:r>
              <a:rPr lang="en-US" altLang="zh-CN" sz="1800" kern="1200" dirty="0">
                <a:solidFill>
                  <a:srgbClr val="000000"/>
                </a:solidFill>
                <a:effectLst/>
                <a:latin typeface="Calibri" panose="020F0502020204030204" pitchFamily="34" charset="0"/>
                <a:ea typeface="宋体" panose="02010600030101010101" pitchFamily="2" charset="-122"/>
                <a:cs typeface="mn-cs"/>
              </a:rPr>
              <a:t>emit</a:t>
            </a:r>
            <a:r>
              <a:rPr lang="zh-CN" altLang="en-US" sz="1800" kern="1200" dirty="0">
                <a:solidFill>
                  <a:srgbClr val="000000"/>
                </a:solidFill>
                <a:effectLst/>
                <a:latin typeface="宋体" panose="02010600030101010101" pitchFamily="2" charset="-122"/>
                <a:ea typeface="宋体" panose="02010600030101010101" pitchFamily="2" charset="-122"/>
                <a:cs typeface="mn-cs"/>
              </a:rPr>
              <a:t>立即输出，而是将其物化到</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a:t>
            </a:r>
            <a:r>
              <a:rPr lang="zh-CN" altLang="en-US" sz="1800" kern="1200" dirty="0">
                <a:solidFill>
                  <a:srgbClr val="000000"/>
                </a:solidFill>
                <a:effectLst/>
                <a:latin typeface="宋体" panose="02010600030101010101" pitchFamily="2" charset="-122"/>
                <a:ea typeface="宋体" panose="02010600030101010101" pitchFamily="2" charset="-122"/>
                <a:cs typeface="mn-cs"/>
              </a:rPr>
              <a:t>中，当获取到全部结果后，再一次性输出</a:t>
            </a:r>
            <a:r>
              <a:rPr lang="en-US" altLang="zh-CN" sz="1800" kern="1200" dirty="0">
                <a:solidFill>
                  <a:srgbClr val="000000"/>
                </a:solidFill>
                <a:effectLst/>
                <a:latin typeface="Calibri" panose="020F0502020204030204" pitchFamily="34" charset="0"/>
                <a:ea typeface="宋体" panose="02010600030101010101" pitchFamily="2" charset="-122"/>
                <a:cs typeface="mn-cs"/>
              </a:rPr>
              <a:t>out</a:t>
            </a:r>
            <a:r>
              <a:rPr lang="zh-CN" altLang="en-US" sz="1800" kern="1200" dirty="0">
                <a:solidFill>
                  <a:srgbClr val="000000"/>
                </a:solidFill>
                <a:effectLst/>
                <a:latin typeface="宋体" panose="02010600030101010101" pitchFamily="2" charset="-122"/>
                <a:ea typeface="宋体" panose="02010600030101010101" pitchFamily="2" charset="-122"/>
                <a:cs typeface="mn-cs"/>
              </a:rPr>
              <a:t>。</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US" altLang="zh-CN" dirty="0"/>
          </a:p>
          <a:p>
            <a:r>
              <a:rPr lang="zh-CN" altLang="en-US" dirty="0"/>
              <a:t>仍以上一个查询为例。根结点调用连接算子的</a:t>
            </a:r>
            <a:r>
              <a:rPr lang="en-US" altLang="zh-CN" dirty="0"/>
              <a:t>Output</a:t>
            </a:r>
            <a:r>
              <a:rPr lang="zh-CN" altLang="en-US" dirty="0"/>
              <a:t>函数，连接算子先调用左孩子</a:t>
            </a:r>
            <a:r>
              <a:rPr lang="en-US" altLang="zh-CN" dirty="0"/>
              <a:t>(</a:t>
            </a:r>
            <a:r>
              <a:rPr lang="zh-CN" altLang="en-US" dirty="0"/>
              <a:t>表</a:t>
            </a:r>
            <a:r>
              <a:rPr lang="en-US" altLang="zh-CN" dirty="0"/>
              <a:t>S)</a:t>
            </a:r>
            <a:r>
              <a:rPr lang="zh-CN" altLang="en-US" dirty="0"/>
              <a:t>的</a:t>
            </a:r>
            <a:r>
              <a:rPr lang="en-US" altLang="zh-CN" dirty="0"/>
              <a:t>Output()</a:t>
            </a:r>
            <a:r>
              <a:rPr lang="zh-CN" altLang="en-US" dirty="0"/>
              <a:t>函数</a:t>
            </a:r>
            <a:r>
              <a:rPr lang="en-US" altLang="zh-CN" dirty="0"/>
              <a:t>,</a:t>
            </a:r>
            <a:r>
              <a:rPr lang="zh-CN" altLang="en-US" dirty="0"/>
              <a:t> 将结果存放至</a:t>
            </a:r>
            <a:r>
              <a:rPr lang="en-US" altLang="zh-CN" dirty="0"/>
              <a:t>hash</a:t>
            </a:r>
            <a:r>
              <a:rPr lang="zh-CN" altLang="en-US" dirty="0"/>
              <a:t>表，再调用右孩子（选择算子）的</a:t>
            </a:r>
            <a:r>
              <a:rPr lang="en-US" altLang="zh-CN" dirty="0"/>
              <a:t>Output</a:t>
            </a:r>
            <a:r>
              <a:rPr lang="zh-CN" altLang="en-US" dirty="0"/>
              <a:t>函数，用选择算子返回的结果去探测</a:t>
            </a:r>
            <a:r>
              <a:rPr lang="en-US" altLang="zh-CN" dirty="0"/>
              <a:t>hash</a:t>
            </a:r>
            <a:r>
              <a:rPr lang="zh-CN" altLang="en-US" dirty="0"/>
              <a:t>表，探测成功的数据夹层玻璃</a:t>
            </a:r>
            <a:r>
              <a:rPr lang="en-US" altLang="zh-CN" dirty="0" err="1"/>
              <a:t>Sgercplkdr</a:t>
            </a:r>
            <a:r>
              <a:rPr lang="zh-CN" altLang="en-US" dirty="0"/>
              <a:t>将左右结点３返回表</a:t>
            </a:r>
            <a:r>
              <a:rPr lang="en-US" altLang="zh-CN" dirty="0"/>
              <a:t>S</a:t>
            </a:r>
            <a:r>
              <a:rPr lang="zh-CN" altLang="en-US" dirty="0"/>
              <a:t>，结点４调子结点</a:t>
            </a:r>
            <a:r>
              <a:rPr lang="en-US" altLang="zh-CN" dirty="0"/>
              <a:t>5</a:t>
            </a:r>
            <a:r>
              <a:rPr lang="zh-CN" altLang="en-US" dirty="0"/>
              <a:t>的</a:t>
            </a:r>
            <a:r>
              <a:rPr lang="en-US" altLang="zh-CN" dirty="0"/>
              <a:t>Output</a:t>
            </a:r>
            <a:r>
              <a:rPr lang="zh-CN" altLang="en-US" dirty="0"/>
              <a:t>函数，结点</a:t>
            </a:r>
            <a:r>
              <a:rPr lang="en-US" altLang="zh-CN" dirty="0"/>
              <a:t>5</a:t>
            </a:r>
            <a:r>
              <a:rPr lang="zh-CN" altLang="en-US" dirty="0"/>
              <a:t>返回表</a:t>
            </a:r>
            <a:r>
              <a:rPr lang="en-US" altLang="zh-CN" dirty="0"/>
              <a:t>SC</a:t>
            </a:r>
            <a:r>
              <a:rPr lang="zh-CN" altLang="en-US" dirty="0"/>
              <a:t>。每个算子都将结果物化在</a:t>
            </a:r>
            <a:r>
              <a:rPr lang="en-US" altLang="zh-CN" dirty="0"/>
              <a:t>out</a:t>
            </a:r>
            <a:r>
              <a:rPr lang="zh-CN" altLang="en-US" dirty="0"/>
              <a:t>中，待取完结果一次性返给父结点。</a:t>
            </a:r>
            <a:endParaRPr lang="en-US" altLang="zh-CN" dirty="0"/>
          </a:p>
        </p:txBody>
      </p:sp>
      <p:sp>
        <p:nvSpPr>
          <p:cNvPr id="4" name="灯片编号占位符 3"/>
          <p:cNvSpPr>
            <a:spLocks noGrp="1"/>
          </p:cNvSpPr>
          <p:nvPr>
            <p:ph type="sldNum" sz="quarter" idx="5"/>
          </p:nvPr>
        </p:nvSpPr>
        <p:spPr/>
        <p:txBody>
          <a:bodyPr/>
          <a:lstStyle/>
          <a:p>
            <a:fld id="{A39D9F6A-8624-4181-8D13-5EBC09FE3A26}" type="slidenum">
              <a:rPr lang="zh-CN" altLang="en-US" smtClean="0"/>
              <a:t>89</a:t>
            </a:fld>
            <a:endParaRPr lang="zh-CN" altLang="en-US"/>
          </a:p>
        </p:txBody>
      </p:sp>
    </p:spTree>
    <p:extLst>
      <p:ext uri="{BB962C8B-B14F-4D97-AF65-F5344CB8AC3E}">
        <p14:creationId xmlns:p14="http://schemas.microsoft.com/office/powerpoint/2010/main" val="40093972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3B4A8-2417-9FB1-04C3-0E1DB9405D7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F2B54A6-7FF5-610B-A1C3-B1248BBAF08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B692F3D-56A3-CB59-2679-D1CF6061C7F6}"/>
              </a:ext>
            </a:extLst>
          </p:cNvPr>
          <p:cNvSpPr>
            <a:spLocks noGrp="1"/>
          </p:cNvSpPr>
          <p:nvPr>
            <p:ph type="body" idx="1"/>
          </p:nvPr>
        </p:nvSpPr>
        <p:spPr/>
        <p:txBody>
          <a:bodyPr/>
          <a:lstStyle/>
          <a:p>
            <a:r>
              <a:rPr lang="en-US" altLang="zh-CN" dirty="0"/>
              <a:t>DBMS</a:t>
            </a:r>
            <a:r>
              <a:rPr lang="zh-CN" altLang="en-US" dirty="0"/>
              <a:t>要将元组或者其它数据库元素存储到磁盘中，必须通过操作系统进行存储。而操作系统通常通过“文件”的形式管理磁盘，因此，</a:t>
            </a:r>
            <a:r>
              <a:rPr lang="en-US" altLang="zh-CN" dirty="0"/>
              <a:t>DBMS</a:t>
            </a:r>
            <a:r>
              <a:rPr lang="zh-CN" altLang="en-US" dirty="0"/>
              <a:t>只能将数据库数据存储到文件中。但是以什么形式存储呢，如果以记录的形式进行存储，那么对元组的查找速度和效率显然受限于操作系统对文件的物理组织。所以</a:t>
            </a:r>
            <a:r>
              <a:rPr lang="en-US" altLang="zh-CN" dirty="0"/>
              <a:t>DBMS</a:t>
            </a:r>
            <a:r>
              <a:rPr lang="zh-CN" altLang="en-US" dirty="0"/>
              <a:t>必须按照“磁盘块”，也就是“页”，对文件进行组织，这样才能更加有效的进行数据的读写操作，更加有效的管理存储空间。</a:t>
            </a:r>
            <a:endParaRPr lang="en-US" altLang="zh-CN" dirty="0"/>
          </a:p>
          <a:p>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页（内存）</a:t>
            </a:r>
            <a:r>
              <a:rPr lang="en-US" altLang="zh-CN" dirty="0"/>
              <a:t>&gt;</a:t>
            </a:r>
            <a:r>
              <a:rPr lang="zh-CN" altLang="en-US" dirty="0"/>
              <a:t>块（磁盘） </a:t>
            </a:r>
            <a:r>
              <a:rPr lang="en-US" altLang="zh-CN" dirty="0"/>
              <a:t>&gt;</a:t>
            </a:r>
            <a:r>
              <a:rPr lang="en-US" altLang="zh-CN" baseline="0" dirty="0"/>
              <a:t> </a:t>
            </a:r>
            <a:r>
              <a:rPr lang="zh-CN" altLang="en-US" baseline="0" dirty="0"/>
              <a:t>扇区（磁盘）</a:t>
            </a:r>
            <a:endParaRPr lang="zh-CN" altLang="en-US" dirty="0"/>
          </a:p>
        </p:txBody>
      </p:sp>
      <p:sp>
        <p:nvSpPr>
          <p:cNvPr id="4" name="灯片编号占位符 3">
            <a:extLst>
              <a:ext uri="{FF2B5EF4-FFF2-40B4-BE49-F238E27FC236}">
                <a16:creationId xmlns:a16="http://schemas.microsoft.com/office/drawing/2014/main" id="{0E039A95-3BF7-6099-882F-609F34451FBF}"/>
              </a:ext>
            </a:extLst>
          </p:cNvPr>
          <p:cNvSpPr>
            <a:spLocks noGrp="1"/>
          </p:cNvSpPr>
          <p:nvPr>
            <p:ph type="sldNum" sz="quarter" idx="5"/>
          </p:nvPr>
        </p:nvSpPr>
        <p:spPr/>
        <p:txBody>
          <a:bodyPr/>
          <a:lstStyle/>
          <a:p>
            <a:fld id="{9D183639-5382-4069-92C4-98A91733FB03}" type="slidenum">
              <a:rPr lang="zh-CN" altLang="en-US" smtClean="0"/>
              <a:t>9</a:t>
            </a:fld>
            <a:endParaRPr lang="zh-CN" altLang="en-US"/>
          </a:p>
        </p:txBody>
      </p:sp>
    </p:spTree>
    <p:extLst>
      <p:ext uri="{BB962C8B-B14F-4D97-AF65-F5344CB8AC3E}">
        <p14:creationId xmlns:p14="http://schemas.microsoft.com/office/powerpoint/2010/main" val="257927762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通过上面对物化模型的执行过程的描述，我们知道了物化模型是算子执行完后将所有的元组传给他的父节点。这个元组不能太多，否则性能就会下降。所以这种模型适合</a:t>
            </a:r>
            <a:r>
              <a:rPr lang="en-US" altLang="zh-CN" dirty="0"/>
              <a:t>OLTP</a:t>
            </a:r>
            <a:r>
              <a:rPr lang="zh-CN" altLang="en-US" dirty="0"/>
              <a:t>，一次处理少量的元组，而不适合</a:t>
            </a:r>
            <a:r>
              <a:rPr lang="en-US" altLang="zh-CN" dirty="0"/>
              <a:t>OLAP</a:t>
            </a:r>
            <a:r>
              <a:rPr lang="zh-CN" altLang="en-US" dirty="0"/>
              <a:t>。不过相对我们之前介绍的火山模型，它的函数调用次数少，</a:t>
            </a:r>
          </a:p>
        </p:txBody>
      </p:sp>
      <p:sp>
        <p:nvSpPr>
          <p:cNvPr id="4" name="灯片编号占位符 3"/>
          <p:cNvSpPr>
            <a:spLocks noGrp="1"/>
          </p:cNvSpPr>
          <p:nvPr>
            <p:ph type="sldNum" sz="quarter" idx="5"/>
          </p:nvPr>
        </p:nvSpPr>
        <p:spPr/>
        <p:txBody>
          <a:bodyPr/>
          <a:lstStyle/>
          <a:p>
            <a:fld id="{9D183639-5382-4069-92C4-98A91733FB03}" type="slidenum">
              <a:rPr lang="zh-CN" altLang="en-US" smtClean="0"/>
              <a:t>90</a:t>
            </a:fld>
            <a:endParaRPr lang="zh-CN" altLang="en-US"/>
          </a:p>
        </p:txBody>
      </p:sp>
    </p:spTree>
    <p:extLst>
      <p:ext uri="{BB962C8B-B14F-4D97-AF65-F5344CB8AC3E}">
        <p14:creationId xmlns:p14="http://schemas.microsoft.com/office/powerpoint/2010/main" val="208581772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频繁迭代调用</a:t>
            </a:r>
            <a:r>
              <a:rPr lang="en-US" altLang="zh-CN" dirty="0"/>
              <a:t>next</a:t>
            </a:r>
            <a:r>
              <a:rPr lang="zh-CN" altLang="en-US" dirty="0"/>
              <a:t>函数也是有开销的，如果一次</a:t>
            </a:r>
            <a:r>
              <a:rPr lang="en-US" altLang="zh-CN" dirty="0"/>
              <a:t>next</a:t>
            </a:r>
            <a:r>
              <a:rPr lang="zh-CN" altLang="en-US" dirty="0"/>
              <a:t>多取一点元组，就会减少</a:t>
            </a:r>
            <a:r>
              <a:rPr lang="en-US" altLang="zh-CN" dirty="0"/>
              <a:t>next</a:t>
            </a:r>
            <a:r>
              <a:rPr lang="zh-CN" altLang="en-US" dirty="0"/>
              <a:t>函数的迭代调用次数。这就是向量模型。它的执行方式介于</a:t>
            </a:r>
            <a:r>
              <a:rPr lang="zh-CN" altLang="en-US" sz="1200" dirty="0"/>
              <a:t>火山模型和物化模型之间，一次返回一批元组。所以它同时适合</a:t>
            </a:r>
            <a:r>
              <a:rPr lang="en-US" altLang="zh-CN" dirty="0"/>
              <a:t>OLAP</a:t>
            </a:r>
            <a:r>
              <a:rPr lang="zh-CN" altLang="en-US" dirty="0"/>
              <a:t>和</a:t>
            </a:r>
            <a:r>
              <a:rPr lang="en-US" altLang="zh-CN" dirty="0"/>
              <a:t>OLTP</a:t>
            </a:r>
            <a:r>
              <a:rPr lang="zh-CN" altLang="en-US" dirty="0"/>
              <a:t>，</a:t>
            </a:r>
            <a:r>
              <a:rPr lang="zh-CN" altLang="en-US" sz="1200" dirty="0"/>
              <a:t>感兴趣的同学可以自己查阅相关资料。</a:t>
            </a:r>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91</a:t>
            </a:fld>
            <a:endParaRPr lang="zh-CN" altLang="en-US"/>
          </a:p>
        </p:txBody>
      </p:sp>
    </p:spTree>
    <p:extLst>
      <p:ext uri="{BB962C8B-B14F-4D97-AF65-F5344CB8AC3E}">
        <p14:creationId xmlns:p14="http://schemas.microsoft.com/office/powerpoint/2010/main" val="2235817207"/>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在执行查询计划的时候，最基本的操作就是读取表的内容。如图所示，我们要读取表</a:t>
            </a:r>
            <a:r>
              <a:rPr lang="en-US" altLang="zh-CN" dirty="0"/>
              <a:t>S</a:t>
            </a:r>
            <a:r>
              <a:rPr lang="zh-CN" altLang="en-US" dirty="0"/>
              <a:t>和</a:t>
            </a:r>
            <a:r>
              <a:rPr lang="en-US" altLang="zh-CN" dirty="0"/>
              <a:t>SC</a:t>
            </a:r>
            <a:r>
              <a:rPr lang="zh-CN" altLang="en-US" dirty="0"/>
              <a:t>。目前读取表的方法有很多，最基本的方法就是顺序扫描和索引扫描。如果扫描表算子的父结点是一个选择算子，通常将这个选择谓词和扫描操作放在一起进行。</a:t>
            </a:r>
          </a:p>
          <a:p>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92</a:t>
            </a:fld>
            <a:endParaRPr lang="zh-CN" altLang="en-US"/>
          </a:p>
        </p:txBody>
      </p:sp>
    </p:spTree>
    <p:extLst>
      <p:ext uri="{BB962C8B-B14F-4D97-AF65-F5344CB8AC3E}">
        <p14:creationId xmlns:p14="http://schemas.microsoft.com/office/powerpoint/2010/main" val="119473817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200" dirty="0">
                <a:solidFill>
                  <a:srgbClr val="000000"/>
                </a:solidFill>
                <a:effectLst/>
                <a:latin typeface="宋体" panose="02010600030101010101" pitchFamily="2" charset="-122"/>
                <a:ea typeface="宋体" panose="02010600030101010101" pitchFamily="2" charset="-122"/>
                <a:cs typeface="mn-cs"/>
              </a:rPr>
              <a:t>关系</a:t>
            </a:r>
            <a:r>
              <a:rPr lang="en-US" altLang="zh-CN" sz="1800" kern="1200" dirty="0">
                <a:solidFill>
                  <a:srgbClr val="000000"/>
                </a:solidFill>
                <a:effectLst/>
                <a:latin typeface="Calibri" panose="020F0502020204030204" pitchFamily="34" charset="0"/>
                <a:ea typeface="宋体" panose="02010600030101010101" pitchFamily="2" charset="-122"/>
                <a:cs typeface="mn-cs"/>
              </a:rPr>
              <a:t>R</a:t>
            </a:r>
            <a:r>
              <a:rPr lang="zh-CN" altLang="en-US" sz="1800" kern="1200" dirty="0">
                <a:solidFill>
                  <a:srgbClr val="000000"/>
                </a:solidFill>
                <a:effectLst/>
                <a:latin typeface="宋体" panose="02010600030101010101" pitchFamily="2" charset="-122"/>
                <a:ea typeface="宋体" panose="02010600030101010101" pitchFamily="2" charset="-122"/>
                <a:cs typeface="mn-cs"/>
              </a:rPr>
              <a:t>存放堆文件中，它的元组存放在页中。系统根据页目录获取关系</a:t>
            </a:r>
            <a:r>
              <a:rPr lang="en-US" altLang="zh-CN" sz="1800" kern="1200" dirty="0">
                <a:solidFill>
                  <a:srgbClr val="000000"/>
                </a:solidFill>
                <a:effectLst/>
                <a:latin typeface="Calibri" panose="020F0502020204030204" pitchFamily="34" charset="0"/>
                <a:ea typeface="宋体" panose="02010600030101010101" pitchFamily="2" charset="-122"/>
                <a:cs typeface="mn-cs"/>
              </a:rPr>
              <a:t>R</a:t>
            </a:r>
            <a:r>
              <a:rPr lang="zh-CN" altLang="en-US" sz="1800" kern="1200" dirty="0">
                <a:solidFill>
                  <a:srgbClr val="000000"/>
                </a:solidFill>
                <a:effectLst/>
                <a:latin typeface="宋体" panose="02010600030101010101" pitchFamily="2" charset="-122"/>
                <a:ea typeface="宋体" panose="02010600030101010101" pitchFamily="2" charset="-122"/>
                <a:cs typeface="mn-cs"/>
              </a:rPr>
              <a:t>的元组存放在哪些页中。可以把页加载到缓冲池中，然后根据选择谓词进行挑选。如果满足谓词，则根据执行模型进行操作。如果是物化模型，就放到缓存里，如果是迭代模型就送到父结点去操作。系统内部维持一个游标，用以记住上次访问的</a:t>
            </a:r>
            <a:r>
              <a:rPr lang="en-US" altLang="zh-CN" sz="1800" kern="1200" dirty="0">
                <a:solidFill>
                  <a:srgbClr val="000000"/>
                </a:solidFill>
                <a:effectLst/>
                <a:latin typeface="Calibri" panose="020F0502020204030204" pitchFamily="34" charset="0"/>
                <a:ea typeface="宋体" panose="02010600030101010101" pitchFamily="2" charset="-122"/>
                <a:cs typeface="mn-cs"/>
              </a:rPr>
              <a:t>page</a:t>
            </a:r>
            <a:r>
              <a:rPr lang="zh-CN" altLang="en-US" sz="1800" kern="1200" dirty="0">
                <a:solidFill>
                  <a:srgbClr val="000000"/>
                </a:solidFill>
                <a:effectLst/>
                <a:latin typeface="宋体" panose="02010600030101010101" pitchFamily="2" charset="-122"/>
                <a:ea typeface="宋体" panose="02010600030101010101" pitchFamily="2" charset="-122"/>
                <a:cs typeface="mn-cs"/>
              </a:rPr>
              <a:t>或</a:t>
            </a:r>
            <a:r>
              <a:rPr lang="en-US" altLang="zh-CN" sz="1800" kern="1200" dirty="0">
                <a:solidFill>
                  <a:srgbClr val="000000"/>
                </a:solidFill>
                <a:effectLst/>
                <a:latin typeface="Calibri" panose="020F0502020204030204" pitchFamily="34" charset="0"/>
                <a:ea typeface="宋体" panose="02010600030101010101" pitchFamily="2" charset="-122"/>
                <a:cs typeface="mn-cs"/>
              </a:rPr>
              <a:t>slot</a:t>
            </a:r>
            <a:r>
              <a:rPr lang="zh-CN" altLang="en-US" sz="1800" kern="1200" dirty="0">
                <a:solidFill>
                  <a:srgbClr val="000000"/>
                </a:solidFill>
                <a:effectLst/>
                <a:latin typeface="宋体" panose="02010600030101010101" pitchFamily="2" charset="-122"/>
                <a:ea typeface="宋体" panose="02010600030101010101" pitchFamily="2" charset="-122"/>
                <a:cs typeface="mn-cs"/>
              </a:rPr>
              <a:t>，以满足执行模型的要求。这个操作就是顺序扫描，也称作全表扫描。</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93</a:t>
            </a:fld>
            <a:endParaRPr lang="zh-CN" altLang="en-US"/>
          </a:p>
        </p:txBody>
      </p:sp>
    </p:spTree>
    <p:extLst>
      <p:ext uri="{BB962C8B-B14F-4D97-AF65-F5344CB8AC3E}">
        <p14:creationId xmlns:p14="http://schemas.microsoft.com/office/powerpoint/2010/main" val="252179071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200" dirty="0">
                <a:solidFill>
                  <a:srgbClr val="000000"/>
                </a:solidFill>
                <a:effectLst/>
                <a:latin typeface="宋体" panose="02010600030101010101" pitchFamily="2" charset="-122"/>
                <a:ea typeface="宋体" panose="02010600030101010101" pitchFamily="2" charset="-122"/>
                <a:cs typeface="mn-cs"/>
              </a:rPr>
              <a:t>关系</a:t>
            </a:r>
            <a:r>
              <a:rPr lang="en-US" altLang="zh-CN" sz="1800" kern="1200" dirty="0">
                <a:solidFill>
                  <a:srgbClr val="000000"/>
                </a:solidFill>
                <a:effectLst/>
                <a:latin typeface="Calibri" panose="020F0502020204030204" pitchFamily="34" charset="0"/>
                <a:ea typeface="宋体" panose="02010600030101010101" pitchFamily="2" charset="-122"/>
                <a:cs typeface="mn-cs"/>
              </a:rPr>
              <a:t>R</a:t>
            </a:r>
            <a:r>
              <a:rPr lang="zh-CN" altLang="en-US" sz="1800" kern="1200" dirty="0">
                <a:solidFill>
                  <a:srgbClr val="000000"/>
                </a:solidFill>
                <a:effectLst/>
                <a:latin typeface="宋体" panose="02010600030101010101" pitchFamily="2" charset="-122"/>
                <a:ea typeface="宋体" panose="02010600030101010101" pitchFamily="2" charset="-122"/>
                <a:cs typeface="mn-cs"/>
              </a:rPr>
              <a:t>存放堆文件中，它的元组存放在页中。系统根据页目录获取关系</a:t>
            </a:r>
            <a:r>
              <a:rPr lang="en-US" altLang="zh-CN" sz="1800" kern="1200" dirty="0">
                <a:solidFill>
                  <a:srgbClr val="000000"/>
                </a:solidFill>
                <a:effectLst/>
                <a:latin typeface="Calibri" panose="020F0502020204030204" pitchFamily="34" charset="0"/>
                <a:ea typeface="宋体" panose="02010600030101010101" pitchFamily="2" charset="-122"/>
                <a:cs typeface="mn-cs"/>
              </a:rPr>
              <a:t>R</a:t>
            </a:r>
            <a:r>
              <a:rPr lang="zh-CN" altLang="en-US" sz="1800" kern="1200" dirty="0">
                <a:solidFill>
                  <a:srgbClr val="000000"/>
                </a:solidFill>
                <a:effectLst/>
                <a:latin typeface="宋体" panose="02010600030101010101" pitchFamily="2" charset="-122"/>
                <a:ea typeface="宋体" panose="02010600030101010101" pitchFamily="2" charset="-122"/>
                <a:cs typeface="mn-cs"/>
              </a:rPr>
              <a:t>的元组存放在哪些页中。可以把页加载到缓冲池中，然后根据选择谓词进行挑选。如果满足谓词，则根据执行模型进行操作。如果是物化模型，就放到缓存里，如果是迭代模型就送到父结点去操作。系统内部维持一个游标，用以记住上次访问的</a:t>
            </a:r>
            <a:r>
              <a:rPr lang="en-US" altLang="zh-CN" sz="1800" kern="1200" dirty="0">
                <a:solidFill>
                  <a:srgbClr val="000000"/>
                </a:solidFill>
                <a:effectLst/>
                <a:latin typeface="Calibri" panose="020F0502020204030204" pitchFamily="34" charset="0"/>
                <a:ea typeface="宋体" panose="02010600030101010101" pitchFamily="2" charset="-122"/>
                <a:cs typeface="mn-cs"/>
              </a:rPr>
              <a:t>page</a:t>
            </a:r>
            <a:r>
              <a:rPr lang="zh-CN" altLang="en-US" sz="1800" kern="1200" dirty="0">
                <a:solidFill>
                  <a:srgbClr val="000000"/>
                </a:solidFill>
                <a:effectLst/>
                <a:latin typeface="宋体" panose="02010600030101010101" pitchFamily="2" charset="-122"/>
                <a:ea typeface="宋体" panose="02010600030101010101" pitchFamily="2" charset="-122"/>
                <a:cs typeface="mn-cs"/>
              </a:rPr>
              <a:t>或</a:t>
            </a:r>
            <a:r>
              <a:rPr lang="en-US" altLang="zh-CN" sz="1800" kern="1200" dirty="0">
                <a:solidFill>
                  <a:srgbClr val="000000"/>
                </a:solidFill>
                <a:effectLst/>
                <a:latin typeface="Calibri" panose="020F0502020204030204" pitchFamily="34" charset="0"/>
                <a:ea typeface="宋体" panose="02010600030101010101" pitchFamily="2" charset="-122"/>
                <a:cs typeface="mn-cs"/>
              </a:rPr>
              <a:t>slot</a:t>
            </a:r>
            <a:r>
              <a:rPr lang="zh-CN" altLang="en-US" sz="1800" kern="1200" dirty="0">
                <a:solidFill>
                  <a:srgbClr val="000000"/>
                </a:solidFill>
                <a:effectLst/>
                <a:latin typeface="宋体" panose="02010600030101010101" pitchFamily="2" charset="-122"/>
                <a:ea typeface="宋体" panose="02010600030101010101" pitchFamily="2" charset="-122"/>
                <a:cs typeface="mn-cs"/>
              </a:rPr>
              <a:t>，以满足执行模型的要求。这个操作就是顺序扫描，也称作全表扫描。</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94</a:t>
            </a:fld>
            <a:endParaRPr lang="zh-CN" altLang="en-US"/>
          </a:p>
        </p:txBody>
      </p:sp>
    </p:spTree>
    <p:extLst>
      <p:ext uri="{BB962C8B-B14F-4D97-AF65-F5344CB8AC3E}">
        <p14:creationId xmlns:p14="http://schemas.microsoft.com/office/powerpoint/2010/main" val="24622066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如果关系</a:t>
            </a:r>
            <a:r>
              <a:rPr lang="en-US" altLang="zh-CN" dirty="0"/>
              <a:t>R</a:t>
            </a:r>
            <a:r>
              <a:rPr lang="zh-CN" altLang="en-US" dirty="0"/>
              <a:t>上面有索引文件，恰好这个索引属性正好是选择条件，假设这个索引是非聚簇索引，同时数据结构是</a:t>
            </a:r>
            <a:r>
              <a:rPr lang="en-US" altLang="zh-CN" dirty="0"/>
              <a:t>B+</a:t>
            </a:r>
            <a:r>
              <a:rPr lang="zh-CN" altLang="en-US" dirty="0"/>
              <a:t>树，那么我们就不必辛苦的一个页一个页去查找，而是通过选择条件和索引引导我们找到符合条件的叶结点，而叶结点中</a:t>
            </a:r>
            <a:r>
              <a:rPr lang="en-US" altLang="zh-CN" dirty="0" err="1"/>
              <a:t>kv</a:t>
            </a:r>
            <a:r>
              <a:rPr lang="zh-CN" altLang="en-US" dirty="0"/>
              <a:t>数值的</a:t>
            </a:r>
            <a:r>
              <a:rPr lang="en-US" altLang="zh-CN" dirty="0"/>
              <a:t>value</a:t>
            </a:r>
            <a:r>
              <a:rPr lang="zh-CN" altLang="en-US" dirty="0"/>
              <a:t>记录了</a:t>
            </a:r>
            <a:r>
              <a:rPr lang="en-US" altLang="zh-CN" dirty="0" err="1"/>
              <a:t>tupleid</a:t>
            </a:r>
            <a:r>
              <a:rPr lang="zh-CN" altLang="en-US" dirty="0"/>
              <a:t>，于是我们就把这个元组所在的页加载进缓冲区。当然索引扫描要比全表扫描复杂，它要考虑索引是否是聚簇索引同时还要考虑单属性索引和多属性索引，这里我们就不一一展开了。</a:t>
            </a:r>
          </a:p>
          <a:p>
            <a:endParaRPr lang="zh-CN" altLang="en-US" dirty="0"/>
          </a:p>
        </p:txBody>
      </p:sp>
      <p:sp>
        <p:nvSpPr>
          <p:cNvPr id="4" name="灯片编号占位符 3"/>
          <p:cNvSpPr>
            <a:spLocks noGrp="1"/>
          </p:cNvSpPr>
          <p:nvPr>
            <p:ph type="sldNum" sz="quarter" idx="5"/>
          </p:nvPr>
        </p:nvSpPr>
        <p:spPr/>
        <p:txBody>
          <a:bodyPr/>
          <a:lstStyle/>
          <a:p>
            <a:fld id="{9D183639-5382-4069-92C4-98A91733FB03}" type="slidenum">
              <a:rPr lang="zh-CN" altLang="en-US" smtClean="0"/>
              <a:t>95</a:t>
            </a:fld>
            <a:endParaRPr lang="zh-CN" altLang="en-US"/>
          </a:p>
        </p:txBody>
      </p:sp>
    </p:spTree>
    <p:extLst>
      <p:ext uri="{BB962C8B-B14F-4D97-AF65-F5344CB8AC3E}">
        <p14:creationId xmlns:p14="http://schemas.microsoft.com/office/powerpoint/2010/main" val="507282670"/>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algn="just">
              <a:spcBef>
                <a:spcPts val="0"/>
              </a:spcBef>
              <a:spcAft>
                <a:spcPts val="0"/>
              </a:spcAft>
            </a:pPr>
            <a:r>
              <a:rPr lang="zh-CN" altLang="en-US" sz="1800" kern="1200" dirty="0">
                <a:solidFill>
                  <a:srgbClr val="000000"/>
                </a:solidFill>
                <a:effectLst/>
                <a:latin typeface="宋体" panose="02010600030101010101" pitchFamily="2" charset="-122"/>
                <a:ea typeface="宋体" panose="02010600030101010101" pitchFamily="2" charset="-122"/>
                <a:cs typeface="mn-cs"/>
              </a:rPr>
              <a:t>本节介绍了查询计划的形式，重点讨论了查询处理的三个模型：迭代模型、物化模型和向量模型，讨论了它们的执行过程，以及各自适用的工作负载。最后简单讨论了数据存取的两个常用方法：顺序扫描和索引扫描。头歌平台上部署了配套的查询处理和查询执行的实验。欢迎对自主研发</a:t>
            </a:r>
            <a:r>
              <a:rPr lang="en-US" altLang="zh-CN" sz="1800" kern="1200" dirty="0">
                <a:solidFill>
                  <a:srgbClr val="000000"/>
                </a:solidFill>
                <a:effectLst/>
                <a:latin typeface="Calibri" panose="020F0502020204030204" pitchFamily="34" charset="0"/>
                <a:ea typeface="宋体" panose="02010600030101010101" pitchFamily="2" charset="-122"/>
                <a:cs typeface="mn-cs"/>
              </a:rPr>
              <a:t>DBMS</a:t>
            </a:r>
            <a:r>
              <a:rPr lang="zh-CN" altLang="en-US" sz="1800" kern="1200" dirty="0">
                <a:solidFill>
                  <a:srgbClr val="000000"/>
                </a:solidFill>
                <a:effectLst/>
                <a:latin typeface="宋体" panose="02010600030101010101" pitchFamily="2" charset="-122"/>
                <a:ea typeface="宋体" panose="02010600030101010101" pitchFamily="2" charset="-122"/>
                <a:cs typeface="mn-cs"/>
              </a:rPr>
              <a:t>感兴趣的同学们线上体验。</a:t>
            </a:r>
            <a:endParaRPr lang="zh-CN" altLang="en-US" sz="1800"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10"/>
          </p:nvPr>
        </p:nvSpPr>
        <p:spPr/>
        <p:txBody>
          <a:bodyPr/>
          <a:lstStyle/>
          <a:p>
            <a:fld id="{A39D9F6A-8624-4181-8D13-5EBC09FE3A26}" type="slidenum">
              <a:rPr lang="zh-CN" altLang="en-US" smtClean="0"/>
              <a:t>96</a:t>
            </a:fld>
            <a:endParaRPr lang="zh-CN" altLang="en-US"/>
          </a:p>
        </p:txBody>
      </p:sp>
    </p:spTree>
    <p:extLst>
      <p:ext uri="{BB962C8B-B14F-4D97-AF65-F5344CB8AC3E}">
        <p14:creationId xmlns:p14="http://schemas.microsoft.com/office/powerpoint/2010/main" val="2283494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12190413" cy="6859588"/>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p>
            <a:pPr algn="ctr" eaLnBrk="1" latinLnBrk="0" hangingPunct="1"/>
            <a:endParaRPr kumimoji="0" lang="en-US"/>
          </a:p>
        </p:txBody>
      </p:sp>
      <p:sp useBgFill="1">
        <p:nvSpPr>
          <p:cNvPr id="13" name="圆角矩形 12"/>
          <p:cNvSpPr/>
          <p:nvPr/>
        </p:nvSpPr>
        <p:spPr>
          <a:xfrm>
            <a:off x="87073" y="69771"/>
            <a:ext cx="12016265" cy="66937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9" name="副标题 8"/>
          <p:cNvSpPr>
            <a:spLocks noGrp="1"/>
          </p:cNvSpPr>
          <p:nvPr>
            <p:ph type="subTitle" idx="1"/>
          </p:nvPr>
        </p:nvSpPr>
        <p:spPr>
          <a:xfrm>
            <a:off x="1726975" y="3201141"/>
            <a:ext cx="8533289" cy="1600571"/>
          </a:xfrm>
        </p:spPr>
        <p:txBody>
          <a:bodyPr>
            <a:normAutofit/>
          </a:bodyPr>
          <a:lstStyle>
            <a:lvl1pPr marL="0" indent="0" algn="ctr">
              <a:buNone/>
              <a:defRPr sz="2800">
                <a:solidFill>
                  <a:schemeClr val="tx2"/>
                </a:solidFill>
              </a:defRPr>
            </a:lvl1pPr>
            <a:lvl2pPr marL="544251" indent="0" algn="ctr">
              <a:buNone/>
            </a:lvl2pPr>
            <a:lvl3pPr marL="1088502" indent="0" algn="ctr">
              <a:buNone/>
            </a:lvl3pPr>
            <a:lvl4pPr marL="1632753" indent="0" algn="ctr">
              <a:buNone/>
            </a:lvl4pPr>
            <a:lvl5pPr marL="2177004" indent="0" algn="ctr">
              <a:buNone/>
            </a:lvl5pPr>
            <a:lvl6pPr marL="2721254" indent="0" algn="ctr">
              <a:buNone/>
            </a:lvl6pPr>
            <a:lvl7pPr marL="3265505" indent="0" algn="ctr">
              <a:buNone/>
            </a:lvl7pPr>
            <a:lvl8pPr marL="3809756" indent="0" algn="ctr">
              <a:buNone/>
            </a:lvl8pPr>
            <a:lvl9pPr marL="4354007" indent="0" algn="ctr">
              <a:buNone/>
            </a:lvl9pPr>
          </a:lstStyle>
          <a:p>
            <a:r>
              <a:rPr kumimoji="0" lang="zh-CN" altLang="en-US" dirty="0"/>
              <a:t>单击此处编辑母版副标题样式</a:t>
            </a:r>
            <a:endParaRPr kumimoji="0" lang="en-US" dirty="0"/>
          </a:p>
        </p:txBody>
      </p:sp>
      <p:sp>
        <p:nvSpPr>
          <p:cNvPr id="7" name="矩形 6"/>
          <p:cNvSpPr/>
          <p:nvPr/>
        </p:nvSpPr>
        <p:spPr>
          <a:xfrm>
            <a:off x="83898" y="1449639"/>
            <a:ext cx="12027150" cy="1527703"/>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10" name="矩形 9"/>
          <p:cNvSpPr/>
          <p:nvPr/>
        </p:nvSpPr>
        <p:spPr>
          <a:xfrm>
            <a:off x="83898" y="1397043"/>
            <a:ext cx="12027150" cy="120608"/>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11" name="矩形 10"/>
          <p:cNvSpPr/>
          <p:nvPr/>
        </p:nvSpPr>
        <p:spPr>
          <a:xfrm>
            <a:off x="83898" y="2977338"/>
            <a:ext cx="12027150" cy="11055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8" name="标题 7"/>
          <p:cNvSpPr>
            <a:spLocks noGrp="1"/>
          </p:cNvSpPr>
          <p:nvPr>
            <p:ph type="ctrTitle"/>
          </p:nvPr>
        </p:nvSpPr>
        <p:spPr>
          <a:xfrm>
            <a:off x="609521" y="1506279"/>
            <a:ext cx="10971372" cy="1470365"/>
          </a:xfrm>
        </p:spPr>
        <p:txBody>
          <a:bodyPr anchor="ctr">
            <a:normAutofit/>
          </a:bodyPr>
          <a:lstStyle>
            <a:lvl1pPr algn="ctr">
              <a:defRPr lang="en-US" sz="4000" dirty="0">
                <a:solidFill>
                  <a:srgbClr val="FFFFFF"/>
                </a:solidFill>
              </a:defRPr>
            </a:lvl1pPr>
          </a:lstStyle>
          <a:p>
            <a:r>
              <a:rPr kumimoji="0" lang="zh-CN" altLang="en-US" dirty="0"/>
              <a:t>单击此处编辑母版标题样式</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solidFill>
                  <a:schemeClr val="tx1"/>
                </a:solidFill>
              </a:defRPr>
            </a:lvl1pPr>
          </a:lstStyle>
          <a:p>
            <a:r>
              <a:rPr kumimoji="0" lang="zh-CN" altLang="en-US" dirty="0"/>
              <a:t>单击此处编辑母版标题样式</a:t>
            </a:r>
            <a:endParaRPr kumimoji="0" lang="en-US" dirty="0"/>
          </a:p>
        </p:txBody>
      </p:sp>
      <p:sp>
        <p:nvSpPr>
          <p:cNvPr id="8" name="内容占位符 7"/>
          <p:cNvSpPr>
            <a:spLocks noGrp="1"/>
          </p:cNvSpPr>
          <p:nvPr>
            <p:ph sz="quarter" idx="1"/>
          </p:nvPr>
        </p:nvSpPr>
        <p:spPr>
          <a:xfrm>
            <a:off x="910630" y="1448135"/>
            <a:ext cx="10361851" cy="4789971"/>
          </a:xfrm>
        </p:spPr>
        <p:txBody>
          <a:bodyPr vert="horz"/>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12190413" cy="6859588"/>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p>
            <a:pPr algn="ctr" eaLnBrk="1" latinLnBrk="0" hangingPunct="1"/>
            <a:endParaRPr kumimoji="0" lang="en-US"/>
          </a:p>
        </p:txBody>
      </p:sp>
      <p:sp useBgFill="1">
        <p:nvSpPr>
          <p:cNvPr id="10" name="圆角矩形 9"/>
          <p:cNvSpPr/>
          <p:nvPr/>
        </p:nvSpPr>
        <p:spPr>
          <a:xfrm>
            <a:off x="87073" y="69771"/>
            <a:ext cx="12016265" cy="669375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2" name="标题 1"/>
          <p:cNvSpPr>
            <a:spLocks noGrp="1"/>
          </p:cNvSpPr>
          <p:nvPr>
            <p:ph type="title"/>
          </p:nvPr>
        </p:nvSpPr>
        <p:spPr>
          <a:xfrm>
            <a:off x="962959" y="952721"/>
            <a:ext cx="10361851" cy="1362390"/>
          </a:xfrm>
        </p:spPr>
        <p:txBody>
          <a:bodyPr anchor="b" anchorCtr="0">
            <a:normAutofit/>
          </a:bodyPr>
          <a:lstStyle>
            <a:lvl1pPr algn="l">
              <a:buNone/>
              <a:defRPr sz="3600" b="0" cap="none">
                <a:solidFill>
                  <a:schemeClr val="tx1"/>
                </a:solidFill>
              </a:defRPr>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962959" y="2548528"/>
            <a:ext cx="10361851" cy="1338572"/>
          </a:xfrm>
        </p:spPr>
        <p:txBody>
          <a:bodyPr anchor="t" anchorCtr="0">
            <a:normAutofit/>
          </a:bodyPr>
          <a:lstStyle>
            <a:lvl1pPr marL="0" indent="0">
              <a:buNone/>
              <a:defRPr sz="2400">
                <a:solidFill>
                  <a:schemeClr val="tx1"/>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lstStyle>
          <a:p>
            <a:pPr lvl="0" eaLnBrk="1" latinLnBrk="0" hangingPunct="1"/>
            <a:r>
              <a:rPr kumimoji="0" lang="zh-CN" altLang="en-US" dirty="0"/>
              <a:t>单击此处编辑母版文本样式</a:t>
            </a:r>
          </a:p>
        </p:txBody>
      </p:sp>
      <p:sp>
        <p:nvSpPr>
          <p:cNvPr id="7" name="矩形 6"/>
          <p:cNvSpPr/>
          <p:nvPr/>
        </p:nvSpPr>
        <p:spPr>
          <a:xfrm flipV="1">
            <a:off x="92538" y="2377380"/>
            <a:ext cx="12016456" cy="91461"/>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8" name="矩形 7"/>
          <p:cNvSpPr/>
          <p:nvPr/>
        </p:nvSpPr>
        <p:spPr>
          <a:xfrm>
            <a:off x="92183" y="2342017"/>
            <a:ext cx="12016810" cy="4573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9" name="矩形 8"/>
          <p:cNvSpPr/>
          <p:nvPr/>
        </p:nvSpPr>
        <p:spPr>
          <a:xfrm>
            <a:off x="91064" y="2469451"/>
            <a:ext cx="12017930" cy="45731"/>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dirty="0"/>
              <a:t>单击此处编辑母版标题样式</a:t>
            </a:r>
            <a:endParaRPr kumimoji="0" lang="en-US" dirty="0"/>
          </a:p>
        </p:txBody>
      </p:sp>
      <p:sp>
        <p:nvSpPr>
          <p:cNvPr id="9" name="内容占位符 8"/>
          <p:cNvSpPr>
            <a:spLocks noGrp="1"/>
          </p:cNvSpPr>
          <p:nvPr>
            <p:ph sz="quarter" idx="1"/>
          </p:nvPr>
        </p:nvSpPr>
        <p:spPr>
          <a:xfrm>
            <a:off x="910630" y="1448135"/>
            <a:ext cx="4998069" cy="4861979"/>
          </a:xfrm>
        </p:spPr>
        <p:txBody>
          <a:bodyPr vert="horz"/>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11" name="内容占位符 10"/>
          <p:cNvSpPr>
            <a:spLocks noGrp="1"/>
          </p:cNvSpPr>
          <p:nvPr>
            <p:ph sz="quarter" idx="2"/>
          </p:nvPr>
        </p:nvSpPr>
        <p:spPr>
          <a:xfrm>
            <a:off x="6269333" y="1448135"/>
            <a:ext cx="4998069" cy="4861979"/>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0630" y="549474"/>
            <a:ext cx="10361851" cy="866904"/>
          </a:xfrm>
        </p:spPr>
        <p:txBody>
          <a:bodyPr anchor="b" anchorCtr="0"/>
          <a:lstStyle>
            <a:lvl1pPr>
              <a:defRPr/>
            </a:lvl1pPr>
          </a:lstStyle>
          <a:p>
            <a:r>
              <a:rPr kumimoji="0" lang="zh-CN" altLang="en-US" dirty="0"/>
              <a:t>单击此处编辑母版标题样式</a:t>
            </a:r>
            <a:endParaRPr kumimoji="0" lang="en-US" dirty="0"/>
          </a:p>
        </p:txBody>
      </p:sp>
      <p:sp>
        <p:nvSpPr>
          <p:cNvPr id="3" name="文本占位符 2"/>
          <p:cNvSpPr>
            <a:spLocks noGrp="1"/>
          </p:cNvSpPr>
          <p:nvPr>
            <p:ph type="body" idx="1"/>
          </p:nvPr>
        </p:nvSpPr>
        <p:spPr>
          <a:xfrm>
            <a:off x="910630" y="1448135"/>
            <a:ext cx="4977752" cy="762176"/>
          </a:xfrm>
          <a:noFill/>
          <a:ln w="12700" cap="sq" cmpd="sng" algn="ctr">
            <a:noFill/>
            <a:prstDash val="solid"/>
          </a:ln>
        </p:spPr>
        <p:txBody>
          <a:bodyPr lIns="108850" anchor="b" anchorCtr="0">
            <a:noAutofit/>
          </a:bodyPr>
          <a:lstStyle>
            <a:lvl1pPr marL="0" indent="0">
              <a:buNone/>
              <a:defRPr sz="2400" b="1">
                <a:solidFill>
                  <a:schemeClr val="tx1"/>
                </a:solidFill>
                <a:latin typeface="微软雅黑" panose="020B0503020204020204" pitchFamily="34" charset="-122"/>
                <a:ea typeface="微软雅黑" panose="020B0503020204020204" pitchFamily="34" charset="-122"/>
                <a:cs typeface="+mj-cs"/>
              </a:defRPr>
            </a:lvl1pPr>
            <a:lvl2pPr>
              <a:buNone/>
              <a:defRPr sz="2400" b="1"/>
            </a:lvl2pPr>
            <a:lvl3pPr>
              <a:buNone/>
              <a:defRPr sz="2100" b="1"/>
            </a:lvl3pPr>
            <a:lvl4pPr>
              <a:buNone/>
              <a:defRPr sz="1900" b="1"/>
            </a:lvl4pPr>
            <a:lvl5pPr>
              <a:buNone/>
              <a:defRPr sz="1900" b="1"/>
            </a:lvl5pPr>
          </a:lstStyle>
          <a:p>
            <a:pPr lvl="0" eaLnBrk="1" latinLnBrk="0" hangingPunct="1"/>
            <a:r>
              <a:rPr kumimoji="0" lang="zh-CN" altLang="en-US" dirty="0"/>
              <a:t>单击此处编辑母版文本样式</a:t>
            </a:r>
          </a:p>
        </p:txBody>
      </p:sp>
      <p:sp>
        <p:nvSpPr>
          <p:cNvPr id="4" name="文本占位符 3"/>
          <p:cNvSpPr>
            <a:spLocks noGrp="1"/>
          </p:cNvSpPr>
          <p:nvPr>
            <p:ph type="body" sz="half" idx="3"/>
          </p:nvPr>
        </p:nvSpPr>
        <p:spPr>
          <a:xfrm>
            <a:off x="6294729" y="1448135"/>
            <a:ext cx="4977752" cy="762176"/>
          </a:xfrm>
          <a:noFill/>
          <a:ln w="12700" cap="sq" cmpd="sng" algn="ctr">
            <a:noFill/>
            <a:prstDash val="solid"/>
          </a:ln>
        </p:spPr>
        <p:txBody>
          <a:bodyPr lIns="108850" tIns="54425" rIns="108850" bIns="54425" anchor="b" anchorCtr="0">
            <a:noAutofit/>
          </a:bodyPr>
          <a:lstStyle>
            <a:lvl1pPr>
              <a:defRPr lang="zh-CN" altLang="en-US" b="1" smtClean="0">
                <a:cs typeface="+mj-cs"/>
              </a:defRPr>
            </a:lvl1pPr>
          </a:lstStyle>
          <a:p>
            <a:pPr marL="0" lvl="0" indent="0">
              <a:buNone/>
            </a:pPr>
            <a:r>
              <a:rPr kumimoji="0" lang="zh-CN" altLang="en-US"/>
              <a:t>单击此处编辑母版文本样式</a:t>
            </a:r>
          </a:p>
        </p:txBody>
      </p:sp>
      <p:sp>
        <p:nvSpPr>
          <p:cNvPr id="11" name="内容占位符 10"/>
          <p:cNvSpPr>
            <a:spLocks noGrp="1"/>
          </p:cNvSpPr>
          <p:nvPr>
            <p:ph sz="half" idx="2"/>
          </p:nvPr>
        </p:nvSpPr>
        <p:spPr>
          <a:xfrm>
            <a:off x="910630" y="2248420"/>
            <a:ext cx="4977752" cy="4133702"/>
          </a:xfrm>
        </p:spPr>
        <p:txBody>
          <a:bodyPr vert="horz"/>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
        <p:nvSpPr>
          <p:cNvPr id="13" name="内容占位符 12"/>
          <p:cNvSpPr>
            <a:spLocks noGrp="1"/>
          </p:cNvSpPr>
          <p:nvPr>
            <p:ph sz="half" idx="4"/>
          </p:nvPr>
        </p:nvSpPr>
        <p:spPr>
          <a:xfrm>
            <a:off x="6294729" y="2248420"/>
            <a:ext cx="4977752" cy="4133702"/>
          </a:xfrm>
        </p:spPr>
        <p:txBody>
          <a:bodyPr vert="horz"/>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12190413" cy="6859588"/>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useBgFill="1">
        <p:nvSpPr>
          <p:cNvPr id="9" name="圆角矩形 8"/>
          <p:cNvSpPr/>
          <p:nvPr/>
        </p:nvSpPr>
        <p:spPr>
          <a:xfrm>
            <a:off x="85333" y="69771"/>
            <a:ext cx="12016265" cy="669495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2" name="标题 1"/>
          <p:cNvSpPr>
            <a:spLocks noGrp="1"/>
          </p:cNvSpPr>
          <p:nvPr>
            <p:ph type="title"/>
          </p:nvPr>
        </p:nvSpPr>
        <p:spPr>
          <a:xfrm>
            <a:off x="910630" y="621482"/>
            <a:ext cx="10361851" cy="794896"/>
          </a:xfrm>
        </p:spPr>
        <p:txBody>
          <a:bodyPr lIns="108850" tIns="54425" rIns="108850" bIns="108850" anchor="b" anchorCtr="0">
            <a:normAutofit/>
          </a:bodyPr>
          <a:lstStyle>
            <a:lvl1pPr>
              <a:defRPr lang="en-US"/>
            </a:lvl1pPr>
          </a:lstStyle>
          <a:p>
            <a:pPr lvl="0"/>
            <a:r>
              <a:rPr kumimoji="0" lang="zh-CN" altLang="en-US"/>
              <a:t>单击此处编辑母版标题样式</a:t>
            </a:r>
            <a:endParaRPr kumimoji="0" lang="en-US"/>
          </a:p>
        </p:txBody>
      </p:sp>
      <p:sp>
        <p:nvSpPr>
          <p:cNvPr id="3" name="文本占位符 2"/>
          <p:cNvSpPr>
            <a:spLocks noGrp="1"/>
          </p:cNvSpPr>
          <p:nvPr>
            <p:ph type="body" idx="2"/>
          </p:nvPr>
        </p:nvSpPr>
        <p:spPr>
          <a:xfrm>
            <a:off x="910630" y="1600571"/>
            <a:ext cx="2539669" cy="4709543"/>
          </a:xfrm>
        </p:spPr>
        <p:txBody>
          <a:bodyPr>
            <a:normAutofit/>
          </a:bodyPr>
          <a:lstStyle>
            <a:lvl1pPr marL="0" indent="0">
              <a:buNone/>
              <a:defRPr sz="2000"/>
            </a:lvl1pPr>
            <a:lvl2pPr>
              <a:buNone/>
              <a:defRPr sz="1400"/>
            </a:lvl2pPr>
            <a:lvl3pPr>
              <a:buNone/>
              <a:defRPr sz="1200"/>
            </a:lvl3pPr>
            <a:lvl4pPr>
              <a:buNone/>
              <a:defRPr sz="1100"/>
            </a:lvl4pPr>
            <a:lvl5pPr>
              <a:buNone/>
              <a:defRPr sz="1100"/>
            </a:lvl5pPr>
          </a:lstStyle>
          <a:p>
            <a:pPr lvl="0" eaLnBrk="1" latinLnBrk="0" hangingPunct="1"/>
            <a:r>
              <a:rPr kumimoji="0" lang="zh-CN" altLang="en-US" dirty="0"/>
              <a:t>单击此处编辑母版文本样式</a:t>
            </a:r>
          </a:p>
        </p:txBody>
      </p:sp>
      <p:sp>
        <p:nvSpPr>
          <p:cNvPr id="11" name="内容占位符 10"/>
          <p:cNvSpPr>
            <a:spLocks noGrp="1"/>
          </p:cNvSpPr>
          <p:nvPr>
            <p:ph sz="quarter" idx="1"/>
          </p:nvPr>
        </p:nvSpPr>
        <p:spPr>
          <a:xfrm>
            <a:off x="3653473" y="1600571"/>
            <a:ext cx="7619008" cy="4709543"/>
          </a:xfrm>
        </p:spPr>
        <p:txBody>
          <a:bodyPr vert="horz"/>
          <a:lstStyle/>
          <a:p>
            <a:pPr lvl="0" eaLnBrk="1" latinLnBrk="0" hangingPunct="1"/>
            <a:r>
              <a:rPr lang="zh-CN" altLang="en-US" dirty="0"/>
              <a:t>单击此处编辑母版文本样式</a:t>
            </a:r>
          </a:p>
          <a:p>
            <a:pPr lvl="1" eaLnBrk="1" latinLnBrk="0" hangingPunct="1"/>
            <a:r>
              <a:rPr lang="zh-CN" altLang="en-US" dirty="0"/>
              <a:t>第二级</a:t>
            </a:r>
          </a:p>
          <a:p>
            <a:pPr lvl="2" eaLnBrk="1" latinLnBrk="0" hangingPunct="1"/>
            <a:r>
              <a:rPr lang="zh-CN" altLang="en-US" dirty="0"/>
              <a:t>第三级</a:t>
            </a:r>
          </a:p>
          <a:p>
            <a:pPr lvl="3" eaLnBrk="1" latinLnBrk="0" hangingPunct="1"/>
            <a:r>
              <a:rPr lang="zh-CN" altLang="en-US" dirty="0"/>
              <a:t>第四级</a:t>
            </a:r>
          </a:p>
          <a:p>
            <a:pPr lvl="4" eaLnBrk="1" latinLnBrk="0" hangingPunct="1"/>
            <a:r>
              <a:rPr lang="zh-CN" altLang="en-US" dirty="0"/>
              <a:t>第五级</a:t>
            </a:r>
            <a:endParaRPr kumimoji="0"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219042" y="5150762"/>
            <a:ext cx="9752330" cy="522409"/>
          </a:xfrm>
        </p:spPr>
        <p:txBody>
          <a:bodyPr anchor="ctr">
            <a:noAutofit/>
          </a:bodyPr>
          <a:lstStyle>
            <a:lvl1pPr algn="ctr">
              <a:buNone/>
              <a:defRPr sz="2400" b="0">
                <a:solidFill>
                  <a:schemeClr val="tx1"/>
                </a:solidFill>
              </a:defRPr>
            </a:lvl1pPr>
          </a:lstStyle>
          <a:p>
            <a:r>
              <a:rPr kumimoji="0" lang="zh-CN" altLang="en-US" dirty="0"/>
              <a:t>单击此处编辑母版标题样式</a:t>
            </a:r>
            <a:endParaRPr kumimoji="0" lang="en-US" dirty="0"/>
          </a:p>
        </p:txBody>
      </p:sp>
      <p:sp>
        <p:nvSpPr>
          <p:cNvPr id="4" name="文本占位符 3"/>
          <p:cNvSpPr>
            <a:spLocks noGrp="1"/>
          </p:cNvSpPr>
          <p:nvPr>
            <p:ph type="body" sz="half" idx="2"/>
          </p:nvPr>
        </p:nvSpPr>
        <p:spPr>
          <a:xfrm>
            <a:off x="1219042" y="5696163"/>
            <a:ext cx="9752330" cy="685959"/>
          </a:xfrm>
        </p:spPr>
        <p:txBody>
          <a:bodyPr>
            <a:normAutofit/>
          </a:bodyPr>
          <a:lstStyle>
            <a:lvl1pPr marL="0" indent="0">
              <a:buFontTx/>
              <a:buNone/>
              <a:defRPr sz="1800"/>
            </a:lvl1pPr>
            <a:lvl2pPr>
              <a:defRPr sz="1400"/>
            </a:lvl2pPr>
            <a:lvl3pPr>
              <a:defRPr sz="1200"/>
            </a:lvl3pPr>
            <a:lvl4pPr>
              <a:defRPr sz="1100"/>
            </a:lvl4pPr>
            <a:lvl5pPr>
              <a:defRPr sz="1100"/>
            </a:lvl5pPr>
          </a:lstStyle>
          <a:p>
            <a:pPr lvl="0" eaLnBrk="1" latinLnBrk="0" hangingPunct="1"/>
            <a:r>
              <a:rPr kumimoji="0" lang="zh-CN" altLang="en-US" dirty="0"/>
              <a:t>单击此处编辑母版文本样式</a:t>
            </a:r>
          </a:p>
        </p:txBody>
      </p:sp>
      <p:sp>
        <p:nvSpPr>
          <p:cNvPr id="11" name="矩形 10"/>
          <p:cNvSpPr/>
          <p:nvPr/>
        </p:nvSpPr>
        <p:spPr>
          <a:xfrm flipV="1">
            <a:off x="91064" y="4933717"/>
            <a:ext cx="12007557" cy="91461"/>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12" name="矩形 11"/>
          <p:cNvSpPr/>
          <p:nvPr/>
        </p:nvSpPr>
        <p:spPr>
          <a:xfrm>
            <a:off x="91333" y="4900628"/>
            <a:ext cx="12007289" cy="4573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13" name="矩形 12"/>
          <p:cNvSpPr/>
          <p:nvPr/>
        </p:nvSpPr>
        <p:spPr>
          <a:xfrm>
            <a:off x="91336" y="5023407"/>
            <a:ext cx="12007286" cy="4881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3" name="图片占位符 2"/>
          <p:cNvSpPr>
            <a:spLocks noGrp="1"/>
          </p:cNvSpPr>
          <p:nvPr>
            <p:ph type="pic" idx="1"/>
          </p:nvPr>
        </p:nvSpPr>
        <p:spPr>
          <a:xfrm>
            <a:off x="97687" y="45418"/>
            <a:ext cx="12000935" cy="4824536"/>
          </a:xfrm>
          <a:prstGeom prst="round2SameRect">
            <a:avLst>
              <a:gd name="adj1" fmla="val 7101"/>
              <a:gd name="adj2" fmla="val 0"/>
            </a:avLst>
          </a:prstGeom>
          <a:solidFill>
            <a:schemeClr val="bg2"/>
          </a:solidFill>
          <a:ln w="6350">
            <a:solidFill>
              <a:schemeClr val="tx1"/>
            </a:solidFill>
          </a:ln>
        </p:spPr>
        <p:txBody>
          <a:bodyPr/>
          <a:lstStyle>
            <a:lvl1pPr marL="0" indent="0">
              <a:buNone/>
              <a:defRPr sz="3800"/>
            </a:lvl1pPr>
          </a:lstStyle>
          <a:p>
            <a:r>
              <a:rPr kumimoji="0" lang="zh-CN" altLang="en-US"/>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12190413" cy="6859588"/>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08850" tIns="54425" rIns="108850" bIns="54425" rtlCol="0" anchor="ctr"/>
          <a:lstStyle/>
          <a:p>
            <a:pPr algn="ctr" eaLnBrk="1" latinLnBrk="0" hangingPunct="1"/>
            <a:endParaRPr kumimoji="0" lang="en-US"/>
          </a:p>
        </p:txBody>
      </p:sp>
      <p:sp useBgFill="1">
        <p:nvSpPr>
          <p:cNvPr id="8" name="圆角矩形 7"/>
          <p:cNvSpPr/>
          <p:nvPr/>
        </p:nvSpPr>
        <p:spPr>
          <a:xfrm>
            <a:off x="85333" y="69771"/>
            <a:ext cx="12016265" cy="669495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08850" tIns="54425" rIns="108850" bIns="54425" anchor="ctr"/>
          <a:lstStyle/>
          <a:p>
            <a:pPr algn="ctr" eaLnBrk="1" latinLnBrk="0" hangingPunct="1"/>
            <a:endParaRPr kumimoji="0" lang="en-US"/>
          </a:p>
        </p:txBody>
      </p:sp>
      <p:sp>
        <p:nvSpPr>
          <p:cNvPr id="22" name="标题占位符 21"/>
          <p:cNvSpPr>
            <a:spLocks noGrp="1"/>
          </p:cNvSpPr>
          <p:nvPr>
            <p:ph type="title"/>
          </p:nvPr>
        </p:nvSpPr>
        <p:spPr>
          <a:xfrm>
            <a:off x="910630" y="563621"/>
            <a:ext cx="10361851" cy="849949"/>
          </a:xfrm>
          <a:prstGeom prst="rect">
            <a:avLst/>
          </a:prstGeom>
        </p:spPr>
        <p:txBody>
          <a:bodyPr lIns="108850" tIns="54425" rIns="108850" bIns="108850" anchor="b" anchorCtr="0">
            <a:normAutofit/>
          </a:bodyPr>
          <a:lstStyle/>
          <a:p>
            <a:r>
              <a:rPr kumimoji="0" lang="zh-CN" altLang="en-US" dirty="0"/>
              <a:t>单击此处编辑母版标题样式</a:t>
            </a:r>
            <a:endParaRPr kumimoji="0" lang="en-US" dirty="0"/>
          </a:p>
        </p:txBody>
      </p:sp>
      <p:sp>
        <p:nvSpPr>
          <p:cNvPr id="13" name="文本占位符 12"/>
          <p:cNvSpPr>
            <a:spLocks noGrp="1"/>
          </p:cNvSpPr>
          <p:nvPr>
            <p:ph type="body" idx="1"/>
          </p:nvPr>
        </p:nvSpPr>
        <p:spPr>
          <a:xfrm>
            <a:off x="910630" y="1485579"/>
            <a:ext cx="10361851" cy="4824536"/>
          </a:xfrm>
          <a:prstGeom prst="rect">
            <a:avLst/>
          </a:prstGeom>
        </p:spPr>
        <p:txBody>
          <a:bodyPr lIns="108850" tIns="54425" rIns="108850" bIns="54425">
            <a:normAutofit/>
          </a:bodyPr>
          <a:lstStyle/>
          <a:p>
            <a:pPr lvl="0" eaLnBrk="1" latinLnBrk="0" hangingPunct="1"/>
            <a:r>
              <a:rPr kumimoji="0" lang="zh-CN" altLang="en-US" dirty="0"/>
              <a:t>单击此处编辑母版文本样式</a:t>
            </a:r>
          </a:p>
          <a:p>
            <a:pPr lvl="1" eaLnBrk="1" latinLnBrk="0" hangingPunct="1"/>
            <a:r>
              <a:rPr kumimoji="0" lang="zh-CN" altLang="en-US" dirty="0"/>
              <a:t>第二级</a:t>
            </a:r>
          </a:p>
          <a:p>
            <a:pPr lvl="2" eaLnBrk="1" latinLnBrk="0" hangingPunct="1"/>
            <a:r>
              <a:rPr kumimoji="0" lang="zh-CN" altLang="en-US" dirty="0"/>
              <a:t>第三级</a:t>
            </a:r>
          </a:p>
          <a:p>
            <a:pPr lvl="3" eaLnBrk="1" latinLnBrk="0" hangingPunct="1"/>
            <a:r>
              <a:rPr kumimoji="0" lang="zh-CN" altLang="en-US" dirty="0"/>
              <a:t>第四级</a:t>
            </a:r>
          </a:p>
          <a:p>
            <a:pPr lvl="4" eaLnBrk="1" latinLnBrk="0" hangingPunct="1"/>
            <a:r>
              <a:rPr kumimoji="0" lang="zh-CN" altLang="en-US" dirty="0"/>
              <a:t>第五级</a:t>
            </a:r>
            <a:endParaRPr kumimoji="0" lang="en-US" dirty="0"/>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txStyles>
    <p:titleStyle>
      <a:lvl1pPr algn="l" rtl="0" eaLnBrk="1" latinLnBrk="0" hangingPunct="1">
        <a:spcBef>
          <a:spcPct val="0"/>
        </a:spcBef>
        <a:buNone/>
        <a:defRPr kumimoji="0" sz="2800" kern="1200">
          <a:solidFill>
            <a:schemeClr val="tx2"/>
          </a:solidFill>
          <a:latin typeface="微软雅黑" panose="020B0503020204020204" pitchFamily="34" charset="-122"/>
          <a:ea typeface="微软雅黑" panose="020B0503020204020204" pitchFamily="34" charset="-122"/>
          <a:cs typeface="+mj-cs"/>
        </a:defRPr>
      </a:lvl1pPr>
    </p:titleStyle>
    <p:bodyStyle>
      <a:lvl1pPr marL="326551" indent="-326551" algn="l" rtl="0" eaLnBrk="1" latinLnBrk="0" hangingPunct="1">
        <a:spcBef>
          <a:spcPts val="690"/>
        </a:spcBef>
        <a:buClr>
          <a:schemeClr val="accent1"/>
        </a:buClr>
        <a:buSzPct val="85000"/>
        <a:buFont typeface="Wingdings 2"/>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53101" indent="-272125" algn="l" rtl="0" eaLnBrk="1" latinLnBrk="0" hangingPunct="1">
        <a:spcBef>
          <a:spcPts val="440"/>
        </a:spcBef>
        <a:buClr>
          <a:schemeClr val="accent2"/>
        </a:buClr>
        <a:buSzPct val="85000"/>
        <a:buFont typeface="Wingdings 2"/>
        <a:buChar char=""/>
        <a:defRPr kumimoji="0" sz="2000" kern="1200">
          <a:solidFill>
            <a:schemeClr val="tx1"/>
          </a:solidFill>
          <a:latin typeface="微软雅黑" panose="020B0503020204020204" pitchFamily="34" charset="-122"/>
          <a:ea typeface="微软雅黑" panose="020B0503020204020204" pitchFamily="34" charset="-122"/>
          <a:cs typeface="+mn-cs"/>
        </a:defRPr>
      </a:lvl2pPr>
      <a:lvl3pPr marL="979652" indent="-272125" algn="l" rtl="0" eaLnBrk="1" latinLnBrk="0" hangingPunct="1">
        <a:spcBef>
          <a:spcPts val="440"/>
        </a:spcBef>
        <a:buClr>
          <a:schemeClr val="accent1">
            <a:tint val="60000"/>
          </a:schemeClr>
        </a:buClr>
        <a:buSzPct val="85000"/>
        <a:buFont typeface="Wingdings 2"/>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306202" indent="-272125" algn="l" rtl="0" eaLnBrk="1" latinLnBrk="0" hangingPunct="1">
        <a:spcBef>
          <a:spcPts val="440"/>
        </a:spcBef>
        <a:buClr>
          <a:schemeClr val="accent3"/>
        </a:buClr>
        <a:buSzPct val="80000"/>
        <a:buFont typeface="Wingdings 2"/>
        <a:buChar char=""/>
        <a:defRPr kumimoji="0" sz="1600" kern="1200">
          <a:solidFill>
            <a:schemeClr val="tx1"/>
          </a:solidFill>
          <a:latin typeface="微软雅黑" panose="020B0503020204020204" pitchFamily="34" charset="-122"/>
          <a:ea typeface="微软雅黑" panose="020B0503020204020204" pitchFamily="34" charset="-122"/>
          <a:cs typeface="+mn-cs"/>
        </a:defRPr>
      </a:lvl4pPr>
      <a:lvl5pPr marL="1632753" indent="-272125" algn="l" rtl="0" eaLnBrk="1" latinLnBrk="0" hangingPunct="1">
        <a:spcBef>
          <a:spcPts val="440"/>
        </a:spcBef>
        <a:buClr>
          <a:schemeClr val="accent3"/>
        </a:buClr>
        <a:buFontTx/>
        <a:buChar char="o"/>
        <a:defRPr kumimoji="0" sz="1600" kern="1200">
          <a:solidFill>
            <a:schemeClr val="tx1"/>
          </a:solidFill>
          <a:latin typeface="微软雅黑" panose="020B0503020204020204" pitchFamily="34" charset="-122"/>
          <a:ea typeface="微软雅黑" panose="020B0503020204020204" pitchFamily="34" charset="-122"/>
          <a:cs typeface="+mn-cs"/>
        </a:defRPr>
      </a:lvl5pPr>
      <a:lvl6pPr marL="1959303" indent="-272125" algn="l" rtl="0" eaLnBrk="1" latinLnBrk="0" hangingPunct="1">
        <a:spcBef>
          <a:spcPts val="440"/>
        </a:spcBef>
        <a:buClr>
          <a:schemeClr val="accent3"/>
        </a:buClr>
        <a:buChar char="•"/>
        <a:defRPr kumimoji="0" sz="2100" kern="1200" baseline="0">
          <a:solidFill>
            <a:schemeClr val="tx1"/>
          </a:solidFill>
          <a:latin typeface="+mn-lt"/>
          <a:ea typeface="+mn-ea"/>
          <a:cs typeface="+mn-cs"/>
        </a:defRPr>
      </a:lvl6pPr>
      <a:lvl7pPr marL="2285854" indent="-272125" algn="l" rtl="0" eaLnBrk="1" latinLnBrk="0" hangingPunct="1">
        <a:spcBef>
          <a:spcPts val="440"/>
        </a:spcBef>
        <a:buClr>
          <a:schemeClr val="accent2"/>
        </a:buClr>
        <a:buChar char="•"/>
        <a:defRPr kumimoji="0" sz="2100" kern="1200">
          <a:solidFill>
            <a:schemeClr val="tx1"/>
          </a:solidFill>
          <a:latin typeface="+mn-lt"/>
          <a:ea typeface="+mn-ea"/>
          <a:cs typeface="+mn-cs"/>
        </a:defRPr>
      </a:lvl7pPr>
      <a:lvl8pPr marL="2612404" indent="-272125" algn="l" rtl="0" eaLnBrk="1" latinLnBrk="0" hangingPunct="1">
        <a:spcBef>
          <a:spcPts val="440"/>
        </a:spcBef>
        <a:buClr>
          <a:schemeClr val="accent1">
            <a:tint val="60000"/>
          </a:schemeClr>
        </a:buClr>
        <a:buChar char="•"/>
        <a:defRPr kumimoji="0" sz="2100" kern="1200">
          <a:solidFill>
            <a:schemeClr val="tx1"/>
          </a:solidFill>
          <a:latin typeface="+mn-lt"/>
          <a:ea typeface="+mn-ea"/>
          <a:cs typeface="+mn-cs"/>
        </a:defRPr>
      </a:lvl8pPr>
      <a:lvl9pPr marL="2938955" indent="-272125" algn="l" rtl="0" eaLnBrk="1" latinLnBrk="0" hangingPunct="1">
        <a:spcBef>
          <a:spcPts val="440"/>
        </a:spcBef>
        <a:buClr>
          <a:schemeClr val="accent2">
            <a:tint val="60000"/>
          </a:schemeClr>
        </a:buClr>
        <a:buChar char="•"/>
        <a:defRPr kumimoji="0" sz="21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44251" algn="l" rtl="0" eaLnBrk="1" latinLnBrk="0" hangingPunct="1">
        <a:defRPr kumimoji="0" kern="1200">
          <a:solidFill>
            <a:schemeClr val="tx1"/>
          </a:solidFill>
          <a:latin typeface="+mn-lt"/>
          <a:ea typeface="+mn-ea"/>
          <a:cs typeface="+mn-cs"/>
        </a:defRPr>
      </a:lvl2pPr>
      <a:lvl3pPr marL="1088502" algn="l" rtl="0" eaLnBrk="1" latinLnBrk="0" hangingPunct="1">
        <a:defRPr kumimoji="0" kern="1200">
          <a:solidFill>
            <a:schemeClr val="tx1"/>
          </a:solidFill>
          <a:latin typeface="+mn-lt"/>
          <a:ea typeface="+mn-ea"/>
          <a:cs typeface="+mn-cs"/>
        </a:defRPr>
      </a:lvl3pPr>
      <a:lvl4pPr marL="1632753" algn="l" rtl="0" eaLnBrk="1" latinLnBrk="0" hangingPunct="1">
        <a:defRPr kumimoji="0" kern="1200">
          <a:solidFill>
            <a:schemeClr val="tx1"/>
          </a:solidFill>
          <a:latin typeface="+mn-lt"/>
          <a:ea typeface="+mn-ea"/>
          <a:cs typeface="+mn-cs"/>
        </a:defRPr>
      </a:lvl4pPr>
      <a:lvl5pPr marL="2177004" algn="l" rtl="0" eaLnBrk="1" latinLnBrk="0" hangingPunct="1">
        <a:defRPr kumimoji="0" kern="1200">
          <a:solidFill>
            <a:schemeClr val="tx1"/>
          </a:solidFill>
          <a:latin typeface="+mn-lt"/>
          <a:ea typeface="+mn-ea"/>
          <a:cs typeface="+mn-cs"/>
        </a:defRPr>
      </a:lvl5pPr>
      <a:lvl6pPr marL="2721254" algn="l" rtl="0" eaLnBrk="1" latinLnBrk="0" hangingPunct="1">
        <a:defRPr kumimoji="0" kern="1200">
          <a:solidFill>
            <a:schemeClr val="tx1"/>
          </a:solidFill>
          <a:latin typeface="+mn-lt"/>
          <a:ea typeface="+mn-ea"/>
          <a:cs typeface="+mn-cs"/>
        </a:defRPr>
      </a:lvl6pPr>
      <a:lvl7pPr marL="3265505" algn="l" rtl="0" eaLnBrk="1" latinLnBrk="0" hangingPunct="1">
        <a:defRPr kumimoji="0" kern="1200">
          <a:solidFill>
            <a:schemeClr val="tx1"/>
          </a:solidFill>
          <a:latin typeface="+mn-lt"/>
          <a:ea typeface="+mn-ea"/>
          <a:cs typeface="+mn-cs"/>
        </a:defRPr>
      </a:lvl7pPr>
      <a:lvl8pPr marL="3809756" algn="l" rtl="0" eaLnBrk="1" latinLnBrk="0" hangingPunct="1">
        <a:defRPr kumimoji="0" kern="1200">
          <a:solidFill>
            <a:schemeClr val="tx1"/>
          </a:solidFill>
          <a:latin typeface="+mn-lt"/>
          <a:ea typeface="+mn-ea"/>
          <a:cs typeface="+mn-cs"/>
        </a:defRPr>
      </a:lvl8pPr>
      <a:lvl9pPr marL="4354007"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educoder.net/shixuns/utfpjqzk/challenge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dl.acm.org/doi/epdf/10.1145/170036.170081"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66.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67.xml"/><Relationship Id="rId7"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6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9.xml.rels><?xml version="1.0" encoding="UTF-8" standalone="yes"?>
<Relationships xmlns="http://schemas.openxmlformats.org/package/2006/relationships"><Relationship Id="rId3" Type="http://schemas.openxmlformats.org/officeDocument/2006/relationships/hyperlink" Target="https://www.educoder.net/shixuns/rx4silet/challenges"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630710" y="4437906"/>
            <a:ext cx="8533289" cy="1296144"/>
          </a:xfrm>
        </p:spPr>
        <p:txBody>
          <a:bodyPr/>
          <a:lstStyle/>
          <a:p>
            <a:r>
              <a:rPr lang="zh-CN" altLang="en-US" b="1" dirty="0"/>
              <a:t>主讲：李瑞轩</a:t>
            </a:r>
            <a:endParaRPr lang="en-US" altLang="zh-CN" b="1" dirty="0"/>
          </a:p>
          <a:p>
            <a:pPr>
              <a:spcBef>
                <a:spcPts val="1200"/>
              </a:spcBef>
            </a:pPr>
            <a:r>
              <a:rPr lang="zh-CN" altLang="en-US" dirty="0"/>
              <a:t>华中科技大学计算机学院</a:t>
            </a:r>
          </a:p>
        </p:txBody>
      </p:sp>
      <p:sp>
        <p:nvSpPr>
          <p:cNvPr id="2" name="标题 1"/>
          <p:cNvSpPr>
            <a:spLocks noGrp="1"/>
          </p:cNvSpPr>
          <p:nvPr>
            <p:ph type="ctrTitle"/>
          </p:nvPr>
        </p:nvSpPr>
        <p:spPr>
          <a:xfrm>
            <a:off x="622597" y="1506279"/>
            <a:ext cx="10958295" cy="1470365"/>
          </a:xfrm>
        </p:spPr>
        <p:txBody>
          <a:bodyPr>
            <a:normAutofit/>
          </a:bodyPr>
          <a:lstStyle/>
          <a:p>
            <a:r>
              <a:rPr lang="zh-CN" altLang="en-US" sz="4400" b="1" spc="300" dirty="0"/>
              <a:t>关系数据库存储管理</a:t>
            </a:r>
          </a:p>
        </p:txBody>
      </p:sp>
    </p:spTree>
    <p:extLst>
      <p:ext uri="{BB962C8B-B14F-4D97-AF65-F5344CB8AC3E}">
        <p14:creationId xmlns:p14="http://schemas.microsoft.com/office/powerpoint/2010/main" val="2141459083"/>
      </p:ext>
    </p:extLst>
  </p:cSld>
  <p:clrMapOvr>
    <a:masterClrMapping/>
  </p:clrMapOvr>
  <mc:AlternateContent xmlns:mc="http://schemas.openxmlformats.org/markup-compatibility/2006" xmlns:p14="http://schemas.microsoft.com/office/powerpoint/2010/main">
    <mc:Choice Requires="p14">
      <p:transition spd="slow" p14:dur="2000" advTm="4346"/>
    </mc:Choice>
    <mc:Fallback xmlns="">
      <p:transition spd="slow" advTm="434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6368" y="251045"/>
            <a:ext cx="10971371" cy="789290"/>
          </a:xfrm>
        </p:spPr>
        <p:txBody>
          <a:bodyPr/>
          <a:lstStyle/>
          <a:p>
            <a:r>
              <a:rPr lang="en-US" altLang="zh-CN" sz="3200" b="1" dirty="0">
                <a:solidFill>
                  <a:srgbClr val="C00000"/>
                </a:solidFill>
              </a:rPr>
              <a:t>1 </a:t>
            </a:r>
            <a:r>
              <a:rPr lang="zh-CN" altLang="en-US" sz="3200" b="1" dirty="0">
                <a:solidFill>
                  <a:srgbClr val="C00000"/>
                </a:solidFill>
              </a:rPr>
              <a:t>数据库存储结构概述</a:t>
            </a:r>
            <a:endParaRPr lang="en-US" altLang="zh-CN" sz="3200" b="1" dirty="0">
              <a:solidFill>
                <a:srgbClr val="C00000"/>
              </a:solidFill>
            </a:endParaRPr>
          </a:p>
        </p:txBody>
      </p:sp>
      <p:sp>
        <p:nvSpPr>
          <p:cNvPr id="7" name="矩形 6"/>
          <p:cNvSpPr/>
          <p:nvPr/>
        </p:nvSpPr>
        <p:spPr>
          <a:xfrm>
            <a:off x="3437233" y="1751501"/>
            <a:ext cx="4015893" cy="19089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p>
        </p:txBody>
      </p:sp>
      <p:sp>
        <p:nvSpPr>
          <p:cNvPr id="9" name="矩形 8"/>
          <p:cNvSpPr/>
          <p:nvPr/>
        </p:nvSpPr>
        <p:spPr>
          <a:xfrm>
            <a:off x="3437233" y="3978334"/>
            <a:ext cx="4015893" cy="19407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zh-CN" altLang="en-US" sz="2800" dirty="0"/>
          </a:p>
        </p:txBody>
      </p:sp>
      <p:cxnSp>
        <p:nvCxnSpPr>
          <p:cNvPr id="14" name="直接箭头连接符 13"/>
          <p:cNvCxnSpPr/>
          <p:nvPr/>
        </p:nvCxnSpPr>
        <p:spPr>
          <a:xfrm flipV="1">
            <a:off x="5011184" y="3660456"/>
            <a:ext cx="0" cy="262227"/>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079772" y="3660456"/>
            <a:ext cx="0" cy="262227"/>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93488" y="3791569"/>
            <a:ext cx="8170663" cy="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632673" y="2157613"/>
            <a:ext cx="2404323" cy="1200329"/>
          </a:xfrm>
          <a:prstGeom prst="rect">
            <a:avLst/>
          </a:prstGeom>
          <a:noFill/>
        </p:spPr>
        <p:txBody>
          <a:bodyPr wrap="square" rtlCol="0">
            <a:spAutoFit/>
          </a:bodyPr>
          <a:lstStyle/>
          <a:p>
            <a:pPr marL="342866" indent="-342866">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易失</a:t>
            </a:r>
            <a:endParaRPr lang="en-US" altLang="zh-CN" sz="2400" dirty="0">
              <a:latin typeface="微软雅黑" panose="020B0503020204020204" pitchFamily="34" charset="-122"/>
              <a:ea typeface="微软雅黑" panose="020B0503020204020204" pitchFamily="34" charset="-122"/>
            </a:endParaRPr>
          </a:p>
          <a:p>
            <a:pPr marL="342866" indent="-342866">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高效随机访问</a:t>
            </a:r>
            <a:endParaRPr lang="en-US" altLang="zh-CN" sz="2400" dirty="0">
              <a:latin typeface="微软雅黑" panose="020B0503020204020204" pitchFamily="34" charset="-122"/>
              <a:ea typeface="微软雅黑" panose="020B0503020204020204" pitchFamily="34" charset="-122"/>
            </a:endParaRPr>
          </a:p>
          <a:p>
            <a:pPr marL="342866" indent="-342866">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字节可寻址</a:t>
            </a:r>
          </a:p>
        </p:txBody>
      </p:sp>
      <p:sp>
        <p:nvSpPr>
          <p:cNvPr id="27" name="文本框 26"/>
          <p:cNvSpPr txBox="1"/>
          <p:nvPr/>
        </p:nvSpPr>
        <p:spPr>
          <a:xfrm>
            <a:off x="632673" y="4005858"/>
            <a:ext cx="2404323" cy="1200329"/>
          </a:xfrm>
          <a:prstGeom prst="rect">
            <a:avLst/>
          </a:prstGeom>
          <a:noFill/>
        </p:spPr>
        <p:txBody>
          <a:bodyPr wrap="square" rtlCol="0">
            <a:spAutoFit/>
          </a:bodyPr>
          <a:lstStyle/>
          <a:p>
            <a:pPr marL="342866" indent="-342866">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非易失</a:t>
            </a:r>
            <a:endParaRPr lang="en-US" altLang="zh-CN" sz="2400" dirty="0">
              <a:latin typeface="微软雅黑" panose="020B0503020204020204" pitchFamily="34" charset="-122"/>
              <a:ea typeface="微软雅黑" panose="020B0503020204020204" pitchFamily="34" charset="-122"/>
            </a:endParaRPr>
          </a:p>
          <a:p>
            <a:pPr marL="342866" indent="-342866">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顺序访问</a:t>
            </a:r>
            <a:endParaRPr lang="en-US" altLang="zh-CN" sz="2400" dirty="0">
              <a:latin typeface="微软雅黑" panose="020B0503020204020204" pitchFamily="34" charset="-122"/>
              <a:ea typeface="微软雅黑" panose="020B0503020204020204" pitchFamily="34" charset="-122"/>
            </a:endParaRPr>
          </a:p>
          <a:p>
            <a:pPr marL="342866" indent="-342866">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“块”可寻址</a:t>
            </a:r>
          </a:p>
        </p:txBody>
      </p:sp>
      <p:sp>
        <p:nvSpPr>
          <p:cNvPr id="28" name="上下箭头 27"/>
          <p:cNvSpPr/>
          <p:nvPr/>
        </p:nvSpPr>
        <p:spPr>
          <a:xfrm>
            <a:off x="8931776" y="2072839"/>
            <a:ext cx="763830" cy="3432948"/>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9779328" y="2072838"/>
            <a:ext cx="2198905" cy="1200173"/>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访问速度快</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容量小</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昂贵</a:t>
            </a:r>
          </a:p>
        </p:txBody>
      </p:sp>
      <p:sp>
        <p:nvSpPr>
          <p:cNvPr id="30" name="文本框 29"/>
          <p:cNvSpPr txBox="1"/>
          <p:nvPr/>
        </p:nvSpPr>
        <p:spPr>
          <a:xfrm>
            <a:off x="9779328" y="4310128"/>
            <a:ext cx="2198905" cy="1200173"/>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访问速度慢</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容量大</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便宜</a:t>
            </a:r>
          </a:p>
        </p:txBody>
      </p:sp>
      <p:sp>
        <p:nvSpPr>
          <p:cNvPr id="3" name="灯片编号占位符 2">
            <a:extLst>
              <a:ext uri="{FF2B5EF4-FFF2-40B4-BE49-F238E27FC236}">
                <a16:creationId xmlns:a16="http://schemas.microsoft.com/office/drawing/2014/main" id="{772275E4-6FE0-48F3-8051-5F7852F7AE18}"/>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10</a:t>
            </a:fld>
            <a:endParaRPr lang="zh-CN" altLang="en-US"/>
          </a:p>
        </p:txBody>
      </p:sp>
      <p:sp>
        <p:nvSpPr>
          <p:cNvPr id="4" name="矩形 3">
            <a:extLst>
              <a:ext uri="{FF2B5EF4-FFF2-40B4-BE49-F238E27FC236}">
                <a16:creationId xmlns:a16="http://schemas.microsoft.com/office/drawing/2014/main" id="{E5DA2149-5166-4BF5-8012-F6824F1C8C3D}"/>
              </a:ext>
            </a:extLst>
          </p:cNvPr>
          <p:cNvSpPr/>
          <p:nvPr/>
        </p:nvSpPr>
        <p:spPr>
          <a:xfrm>
            <a:off x="632673" y="1086747"/>
            <a:ext cx="4314001" cy="446276"/>
          </a:xfrm>
          <a:prstGeom prst="rect">
            <a:avLst/>
          </a:prstGeom>
        </p:spPr>
        <p:txBody>
          <a:bodyPr wrap="none">
            <a:spAutoFit/>
          </a:bodyPr>
          <a:lstStyle/>
          <a:p>
            <a:r>
              <a:rPr lang="zh-CN" altLang="en-US" dirty="0"/>
              <a:t>用于数据库的存储介质及其架构</a:t>
            </a:r>
          </a:p>
        </p:txBody>
      </p:sp>
      <p:sp>
        <p:nvSpPr>
          <p:cNvPr id="18" name="云形 17">
            <a:extLst>
              <a:ext uri="{FF2B5EF4-FFF2-40B4-BE49-F238E27FC236}">
                <a16:creationId xmlns:a16="http://schemas.microsoft.com/office/drawing/2014/main" id="{B5554F9B-0689-4D65-B6E8-E1DF576700A8}"/>
              </a:ext>
            </a:extLst>
          </p:cNvPr>
          <p:cNvSpPr/>
          <p:nvPr/>
        </p:nvSpPr>
        <p:spPr>
          <a:xfrm rot="10800000" flipV="1">
            <a:off x="7940283" y="520574"/>
            <a:ext cx="1820873" cy="789282"/>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查询</a:t>
            </a:r>
          </a:p>
        </p:txBody>
      </p:sp>
      <p:sp>
        <p:nvSpPr>
          <p:cNvPr id="19" name="矩形 18">
            <a:extLst>
              <a:ext uri="{FF2B5EF4-FFF2-40B4-BE49-F238E27FC236}">
                <a16:creationId xmlns:a16="http://schemas.microsoft.com/office/drawing/2014/main" id="{BA612FFC-DE83-40D1-B305-5BA1871B72B0}"/>
              </a:ext>
            </a:extLst>
          </p:cNvPr>
          <p:cNvSpPr/>
          <p:nvPr/>
        </p:nvSpPr>
        <p:spPr>
          <a:xfrm>
            <a:off x="3552664" y="4176622"/>
            <a:ext cx="454310" cy="1596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磁盘存储</a:t>
            </a:r>
          </a:p>
        </p:txBody>
      </p:sp>
      <p:sp>
        <p:nvSpPr>
          <p:cNvPr id="24" name="矩形 23">
            <a:extLst>
              <a:ext uri="{FF2B5EF4-FFF2-40B4-BE49-F238E27FC236}">
                <a16:creationId xmlns:a16="http://schemas.microsoft.com/office/drawing/2014/main" id="{EFBD72BC-B376-46A2-8D04-2DA41B2887CD}"/>
              </a:ext>
            </a:extLst>
          </p:cNvPr>
          <p:cNvSpPr/>
          <p:nvPr/>
        </p:nvSpPr>
        <p:spPr>
          <a:xfrm>
            <a:off x="4511029" y="4225353"/>
            <a:ext cx="2736305" cy="13414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数据库存储</a:t>
            </a:r>
            <a:endParaRPr lang="en-US" altLang="zh-CN" dirty="0">
              <a:latin typeface="微软雅黑" panose="020B0503020204020204" pitchFamily="34" charset="-122"/>
              <a:ea typeface="微软雅黑" panose="020B0503020204020204" pitchFamily="34" charset="-122"/>
            </a:endParaRPr>
          </a:p>
          <a:p>
            <a:pPr algn="ctr"/>
            <a:r>
              <a:rPr lang="zh-CN" altLang="en-US" dirty="0">
                <a:latin typeface="微软雅黑" panose="020B0503020204020204" pitchFamily="34" charset="-122"/>
                <a:ea typeface="微软雅黑" panose="020B0503020204020204" pitchFamily="34" charset="-122"/>
              </a:rPr>
              <a:t>（文件、页、索引）</a:t>
            </a:r>
          </a:p>
        </p:txBody>
      </p:sp>
      <p:sp>
        <p:nvSpPr>
          <p:cNvPr id="32" name="矩形 31">
            <a:extLst>
              <a:ext uri="{FF2B5EF4-FFF2-40B4-BE49-F238E27FC236}">
                <a16:creationId xmlns:a16="http://schemas.microsoft.com/office/drawing/2014/main" id="{ADA88FA3-B92E-415A-8E7E-C20FB18BE3CD}"/>
              </a:ext>
            </a:extLst>
          </p:cNvPr>
          <p:cNvSpPr/>
          <p:nvPr/>
        </p:nvSpPr>
        <p:spPr>
          <a:xfrm>
            <a:off x="3552664" y="1992844"/>
            <a:ext cx="454310" cy="15962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主存储器</a:t>
            </a:r>
          </a:p>
        </p:txBody>
      </p:sp>
      <p:sp>
        <p:nvSpPr>
          <p:cNvPr id="33" name="矩形 32">
            <a:extLst>
              <a:ext uri="{FF2B5EF4-FFF2-40B4-BE49-F238E27FC236}">
                <a16:creationId xmlns:a16="http://schemas.microsoft.com/office/drawing/2014/main" id="{AE395004-5B6A-48D3-9C31-22749B6B3990}"/>
              </a:ext>
            </a:extLst>
          </p:cNvPr>
          <p:cNvSpPr/>
          <p:nvPr/>
        </p:nvSpPr>
        <p:spPr>
          <a:xfrm>
            <a:off x="4295006" y="2334378"/>
            <a:ext cx="2563971" cy="8647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缓存池</a:t>
            </a:r>
          </a:p>
        </p:txBody>
      </p:sp>
      <p:cxnSp>
        <p:nvCxnSpPr>
          <p:cNvPr id="35" name="连接符: 曲线 34">
            <a:extLst>
              <a:ext uri="{FF2B5EF4-FFF2-40B4-BE49-F238E27FC236}">
                <a16:creationId xmlns:a16="http://schemas.microsoft.com/office/drawing/2014/main" id="{8CF78A52-312A-4740-98C3-B9DABD0C2480}"/>
              </a:ext>
            </a:extLst>
          </p:cNvPr>
          <p:cNvCxnSpPr>
            <a:stCxn id="18" idx="0"/>
            <a:endCxn id="7" idx="0"/>
          </p:cNvCxnSpPr>
          <p:nvPr/>
        </p:nvCxnSpPr>
        <p:spPr>
          <a:xfrm rot="10800000" flipV="1">
            <a:off x="5445180" y="915215"/>
            <a:ext cx="2496620" cy="836286"/>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连接符: 曲线 36">
            <a:extLst>
              <a:ext uri="{FF2B5EF4-FFF2-40B4-BE49-F238E27FC236}">
                <a16:creationId xmlns:a16="http://schemas.microsoft.com/office/drawing/2014/main" id="{BCDD920D-E9CE-4FF5-AABF-9EDA5A10D2F8}"/>
              </a:ext>
            </a:extLst>
          </p:cNvPr>
          <p:cNvCxnSpPr>
            <a:stCxn id="7" idx="3"/>
            <a:endCxn id="18" idx="1"/>
          </p:cNvCxnSpPr>
          <p:nvPr/>
        </p:nvCxnSpPr>
        <p:spPr>
          <a:xfrm flipV="1">
            <a:off x="7453126" y="1309016"/>
            <a:ext cx="1397593" cy="139696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143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txBox="1">
            <a:spLocks/>
          </p:cNvSpPr>
          <p:nvPr/>
        </p:nvSpPr>
        <p:spPr>
          <a:xfrm>
            <a:off x="910631" y="333451"/>
            <a:ext cx="10361851" cy="849949"/>
          </a:xfrm>
          <a:prstGeom prst="rect">
            <a:avLst/>
          </a:prstGeom>
        </p:spPr>
        <p:txBody>
          <a:bodyPr lIns="108850" tIns="54425" rIns="108850" bIns="108850" anchor="b" anchorCtr="0">
            <a:normAutofit/>
          </a:bodyPr>
          <a:lstStyle>
            <a:lvl1pPr algn="l" rtl="0" eaLnBrk="1" latinLnBrk="0" hangingPunct="1">
              <a:spcBef>
                <a:spcPct val="0"/>
              </a:spcBef>
              <a:buNone/>
              <a:defRPr kumimoji="0" sz="2800" kern="1200">
                <a:solidFill>
                  <a:schemeClr val="tx1"/>
                </a:solidFill>
                <a:latin typeface="微软雅黑" panose="020B0503020204020204" pitchFamily="34" charset="-122"/>
                <a:ea typeface="微软雅黑" panose="020B0503020204020204" pitchFamily="34" charset="-122"/>
                <a:cs typeface="+mj-cs"/>
              </a:defRPr>
            </a:lvl1pPr>
          </a:lstStyle>
          <a:p>
            <a:pPr defTabSz="914400"/>
            <a:r>
              <a:rPr lang="en-US" altLang="zh-CN" sz="3200" b="1" dirty="0">
                <a:solidFill>
                  <a:srgbClr val="C00000"/>
                </a:solidFill>
              </a:rPr>
              <a:t>1  </a:t>
            </a:r>
            <a:r>
              <a:rPr lang="zh-CN" altLang="en-US" sz="3200" b="1" dirty="0">
                <a:solidFill>
                  <a:srgbClr val="C00000"/>
                </a:solidFill>
              </a:rPr>
              <a:t>数据库存储结构概述</a:t>
            </a:r>
          </a:p>
        </p:txBody>
      </p:sp>
      <p:sp>
        <p:nvSpPr>
          <p:cNvPr id="5" name="内容占位符 4">
            <a:extLst>
              <a:ext uri="{FF2B5EF4-FFF2-40B4-BE49-F238E27FC236}">
                <a16:creationId xmlns:a16="http://schemas.microsoft.com/office/drawing/2014/main" id="{14031C15-63C0-4CBA-83FB-B0BFDA402C45}"/>
              </a:ext>
            </a:extLst>
          </p:cNvPr>
          <p:cNvSpPr>
            <a:spLocks noGrp="1"/>
          </p:cNvSpPr>
          <p:nvPr>
            <p:ph sz="quarter" idx="1"/>
          </p:nvPr>
        </p:nvSpPr>
        <p:spPr>
          <a:xfrm>
            <a:off x="982638" y="1485578"/>
            <a:ext cx="4752527" cy="4789971"/>
          </a:xfrm>
        </p:spPr>
        <p:txBody>
          <a:bodyPr/>
          <a:lstStyle/>
          <a:p>
            <a:pPr marL="0" indent="0">
              <a:lnSpc>
                <a:spcPct val="150000"/>
              </a:lnSpc>
              <a:spcBef>
                <a:spcPts val="600"/>
              </a:spcBef>
              <a:spcAft>
                <a:spcPts val="600"/>
              </a:spcAft>
              <a:buNone/>
            </a:pPr>
            <a:r>
              <a:rPr lang="zh-CN" altLang="en-US" b="1" dirty="0">
                <a:solidFill>
                  <a:srgbClr val="FF0000"/>
                </a:solidFill>
              </a:rPr>
              <a:t>  为了有效的进行</a:t>
            </a:r>
            <a:r>
              <a:rPr lang="zh-CN" altLang="en-US" dirty="0"/>
              <a:t>数据库文件管理，</a:t>
            </a:r>
            <a:r>
              <a:rPr lang="zh-CN" altLang="en-US" b="1" dirty="0">
                <a:solidFill>
                  <a:srgbClr val="FF0000"/>
                </a:solidFill>
              </a:rPr>
              <a:t>一般</a:t>
            </a:r>
            <a:r>
              <a:rPr lang="zh-CN" altLang="en-US" dirty="0"/>
              <a:t>将文件组织为“页”的集合。</a:t>
            </a:r>
            <a:endParaRPr lang="en-US" altLang="zh-CN" dirty="0"/>
          </a:p>
          <a:p>
            <a:pPr lvl="1">
              <a:lnSpc>
                <a:spcPct val="150000"/>
              </a:lnSpc>
              <a:spcBef>
                <a:spcPts val="600"/>
              </a:spcBef>
              <a:spcAft>
                <a:spcPts val="600"/>
              </a:spcAft>
            </a:pPr>
            <a:r>
              <a:rPr lang="zh-CN" altLang="en-US" sz="2400" dirty="0"/>
              <a:t>追踪页面数据的读写操作</a:t>
            </a:r>
            <a:endParaRPr lang="en-US" altLang="zh-CN" sz="2400" dirty="0"/>
          </a:p>
          <a:p>
            <a:pPr lvl="1">
              <a:lnSpc>
                <a:spcPct val="150000"/>
              </a:lnSpc>
              <a:spcBef>
                <a:spcPts val="600"/>
              </a:spcBef>
              <a:spcAft>
                <a:spcPts val="600"/>
              </a:spcAft>
            </a:pPr>
            <a:r>
              <a:rPr lang="zh-CN" altLang="en-US" sz="2400" dirty="0"/>
              <a:t>追踪可用的存储空间</a:t>
            </a:r>
            <a:endParaRPr lang="en-US" altLang="zh-CN" sz="2400" dirty="0"/>
          </a:p>
          <a:p>
            <a:pPr>
              <a:lnSpc>
                <a:spcPct val="120000"/>
              </a:lnSpc>
              <a:spcBef>
                <a:spcPts val="600"/>
              </a:spcBef>
              <a:spcAft>
                <a:spcPts val="600"/>
              </a:spcAft>
            </a:pPr>
            <a:endParaRPr lang="zh-CN" altLang="en-US" dirty="0"/>
          </a:p>
        </p:txBody>
      </p:sp>
      <p:sp>
        <p:nvSpPr>
          <p:cNvPr id="10" name="矩形 9">
            <a:extLst>
              <a:ext uri="{FF2B5EF4-FFF2-40B4-BE49-F238E27FC236}">
                <a16:creationId xmlns:a16="http://schemas.microsoft.com/office/drawing/2014/main" id="{86ADF768-B4F2-404A-A917-C81ABBB6442C}"/>
              </a:ext>
            </a:extLst>
          </p:cNvPr>
          <p:cNvSpPr/>
          <p:nvPr/>
        </p:nvSpPr>
        <p:spPr>
          <a:xfrm>
            <a:off x="6699855" y="1210378"/>
            <a:ext cx="4752527" cy="5315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zh-CN" altLang="en-US" sz="2800" dirty="0"/>
          </a:p>
        </p:txBody>
      </p:sp>
      <p:sp>
        <p:nvSpPr>
          <p:cNvPr id="11" name="矩形 10">
            <a:extLst>
              <a:ext uri="{FF2B5EF4-FFF2-40B4-BE49-F238E27FC236}">
                <a16:creationId xmlns:a16="http://schemas.microsoft.com/office/drawing/2014/main" id="{216417AA-97F0-4FCB-B1D5-C68FF7373D53}"/>
              </a:ext>
            </a:extLst>
          </p:cNvPr>
          <p:cNvSpPr/>
          <p:nvPr/>
        </p:nvSpPr>
        <p:spPr>
          <a:xfrm>
            <a:off x="6887294" y="1845618"/>
            <a:ext cx="432048" cy="3600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磁盘存储</a:t>
            </a:r>
          </a:p>
        </p:txBody>
      </p:sp>
      <p:sp>
        <p:nvSpPr>
          <p:cNvPr id="13" name="矩形: 折角 12">
            <a:extLst>
              <a:ext uri="{FF2B5EF4-FFF2-40B4-BE49-F238E27FC236}">
                <a16:creationId xmlns:a16="http://schemas.microsoft.com/office/drawing/2014/main" id="{9214D36E-8CCB-4BA5-A727-D561C056FE50}"/>
              </a:ext>
            </a:extLst>
          </p:cNvPr>
          <p:cNvSpPr/>
          <p:nvPr/>
        </p:nvSpPr>
        <p:spPr>
          <a:xfrm>
            <a:off x="8111430" y="1408667"/>
            <a:ext cx="2808312" cy="12241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54011956-113F-473C-8C53-9612FD2F4E80}"/>
              </a:ext>
            </a:extLst>
          </p:cNvPr>
          <p:cNvSpPr/>
          <p:nvPr/>
        </p:nvSpPr>
        <p:spPr>
          <a:xfrm>
            <a:off x="8399462" y="148557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数据页</a:t>
            </a:r>
          </a:p>
        </p:txBody>
      </p:sp>
      <p:sp>
        <p:nvSpPr>
          <p:cNvPr id="16" name="矩形 15">
            <a:extLst>
              <a:ext uri="{FF2B5EF4-FFF2-40B4-BE49-F238E27FC236}">
                <a16:creationId xmlns:a16="http://schemas.microsoft.com/office/drawing/2014/main" id="{79A4AED5-B372-4FC0-AEA3-F90A547EDC1B}"/>
              </a:ext>
            </a:extLst>
          </p:cNvPr>
          <p:cNvSpPr/>
          <p:nvPr/>
        </p:nvSpPr>
        <p:spPr>
          <a:xfrm>
            <a:off x="8953264" y="148557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数据页</a:t>
            </a:r>
          </a:p>
        </p:txBody>
      </p:sp>
      <p:sp>
        <p:nvSpPr>
          <p:cNvPr id="17" name="矩形 16">
            <a:extLst>
              <a:ext uri="{FF2B5EF4-FFF2-40B4-BE49-F238E27FC236}">
                <a16:creationId xmlns:a16="http://schemas.microsoft.com/office/drawing/2014/main" id="{0A0338A3-B28C-479C-9606-F3BF501CD57E}"/>
              </a:ext>
            </a:extLst>
          </p:cNvPr>
          <p:cNvSpPr/>
          <p:nvPr/>
        </p:nvSpPr>
        <p:spPr>
          <a:xfrm>
            <a:off x="9551590" y="148557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数据页</a:t>
            </a:r>
          </a:p>
        </p:txBody>
      </p:sp>
      <p:sp>
        <p:nvSpPr>
          <p:cNvPr id="18" name="矩形 17">
            <a:extLst>
              <a:ext uri="{FF2B5EF4-FFF2-40B4-BE49-F238E27FC236}">
                <a16:creationId xmlns:a16="http://schemas.microsoft.com/office/drawing/2014/main" id="{E244E8B0-253A-4B3C-9A6E-6D8B1630F0FB}"/>
              </a:ext>
            </a:extLst>
          </p:cNvPr>
          <p:cNvSpPr/>
          <p:nvPr/>
        </p:nvSpPr>
        <p:spPr>
          <a:xfrm>
            <a:off x="10177400" y="148557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数据页</a:t>
            </a:r>
          </a:p>
        </p:txBody>
      </p:sp>
      <p:sp>
        <p:nvSpPr>
          <p:cNvPr id="19" name="矩形 18">
            <a:extLst>
              <a:ext uri="{FF2B5EF4-FFF2-40B4-BE49-F238E27FC236}">
                <a16:creationId xmlns:a16="http://schemas.microsoft.com/office/drawing/2014/main" id="{A165D994-3F31-4DCB-A424-E011004E1B3E}"/>
              </a:ext>
            </a:extLst>
          </p:cNvPr>
          <p:cNvSpPr/>
          <p:nvPr/>
        </p:nvSpPr>
        <p:spPr>
          <a:xfrm>
            <a:off x="7606274" y="1413570"/>
            <a:ext cx="333656" cy="1219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数据文件</a:t>
            </a:r>
          </a:p>
        </p:txBody>
      </p:sp>
      <p:sp>
        <p:nvSpPr>
          <p:cNvPr id="20" name="矩形: 折角 19">
            <a:extLst>
              <a:ext uri="{FF2B5EF4-FFF2-40B4-BE49-F238E27FC236}">
                <a16:creationId xmlns:a16="http://schemas.microsoft.com/office/drawing/2014/main" id="{34B63E18-18A1-43D8-8CBB-3B25FD9C877C}"/>
              </a:ext>
            </a:extLst>
          </p:cNvPr>
          <p:cNvSpPr/>
          <p:nvPr/>
        </p:nvSpPr>
        <p:spPr>
          <a:xfrm>
            <a:off x="8112530" y="2853730"/>
            <a:ext cx="2808312" cy="12241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A5BE9829-89B2-4356-9509-A23802B76122}"/>
              </a:ext>
            </a:extLst>
          </p:cNvPr>
          <p:cNvSpPr/>
          <p:nvPr/>
        </p:nvSpPr>
        <p:spPr>
          <a:xfrm>
            <a:off x="7607374" y="2858633"/>
            <a:ext cx="333656" cy="1219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索引文件</a:t>
            </a:r>
          </a:p>
        </p:txBody>
      </p:sp>
      <p:sp>
        <p:nvSpPr>
          <p:cNvPr id="22" name="矩形: 折角 21">
            <a:extLst>
              <a:ext uri="{FF2B5EF4-FFF2-40B4-BE49-F238E27FC236}">
                <a16:creationId xmlns:a16="http://schemas.microsoft.com/office/drawing/2014/main" id="{1CCB4FCF-3542-4AEF-875A-73C3999F583E}"/>
              </a:ext>
            </a:extLst>
          </p:cNvPr>
          <p:cNvSpPr/>
          <p:nvPr/>
        </p:nvSpPr>
        <p:spPr>
          <a:xfrm>
            <a:off x="8111430" y="4869954"/>
            <a:ext cx="2808312" cy="12241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F41331AC-6907-4455-8872-DD6146DE3618}"/>
              </a:ext>
            </a:extLst>
          </p:cNvPr>
          <p:cNvSpPr/>
          <p:nvPr/>
        </p:nvSpPr>
        <p:spPr>
          <a:xfrm>
            <a:off x="7607374" y="4874857"/>
            <a:ext cx="333656" cy="1219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文件</a:t>
            </a:r>
          </a:p>
        </p:txBody>
      </p:sp>
      <p:sp>
        <p:nvSpPr>
          <p:cNvPr id="24" name="矩形 23">
            <a:extLst>
              <a:ext uri="{FF2B5EF4-FFF2-40B4-BE49-F238E27FC236}">
                <a16:creationId xmlns:a16="http://schemas.microsoft.com/office/drawing/2014/main" id="{3D049E62-FE20-4CD3-BB3C-304958503DB4}"/>
              </a:ext>
            </a:extLst>
          </p:cNvPr>
          <p:cNvSpPr/>
          <p:nvPr/>
        </p:nvSpPr>
        <p:spPr>
          <a:xfrm>
            <a:off x="9416919" y="4149875"/>
            <a:ext cx="206679" cy="7200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93183FA7-FABF-4548-920B-002D3AC5EE58}"/>
              </a:ext>
            </a:extLst>
          </p:cNvPr>
          <p:cNvSpPr/>
          <p:nvPr/>
        </p:nvSpPr>
        <p:spPr>
          <a:xfrm>
            <a:off x="8327454" y="292573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
        <p:nvSpPr>
          <p:cNvPr id="26" name="矩形 25">
            <a:extLst>
              <a:ext uri="{FF2B5EF4-FFF2-40B4-BE49-F238E27FC236}">
                <a16:creationId xmlns:a16="http://schemas.microsoft.com/office/drawing/2014/main" id="{4F1DF9E4-F540-433E-B34A-0D4ECAAC4A42}"/>
              </a:ext>
            </a:extLst>
          </p:cNvPr>
          <p:cNvSpPr/>
          <p:nvPr/>
        </p:nvSpPr>
        <p:spPr>
          <a:xfrm>
            <a:off x="8881256" y="292573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
        <p:nvSpPr>
          <p:cNvPr id="27" name="矩形 26">
            <a:extLst>
              <a:ext uri="{FF2B5EF4-FFF2-40B4-BE49-F238E27FC236}">
                <a16:creationId xmlns:a16="http://schemas.microsoft.com/office/drawing/2014/main" id="{03385B97-C38B-474B-A544-FF734D18120D}"/>
              </a:ext>
            </a:extLst>
          </p:cNvPr>
          <p:cNvSpPr/>
          <p:nvPr/>
        </p:nvSpPr>
        <p:spPr>
          <a:xfrm>
            <a:off x="9479582" y="292573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
        <p:nvSpPr>
          <p:cNvPr id="28" name="矩形 27">
            <a:extLst>
              <a:ext uri="{FF2B5EF4-FFF2-40B4-BE49-F238E27FC236}">
                <a16:creationId xmlns:a16="http://schemas.microsoft.com/office/drawing/2014/main" id="{456F481E-51D1-4D23-808C-CB3DF5E1502E}"/>
              </a:ext>
            </a:extLst>
          </p:cNvPr>
          <p:cNvSpPr/>
          <p:nvPr/>
        </p:nvSpPr>
        <p:spPr>
          <a:xfrm>
            <a:off x="10105392" y="292573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
        <p:nvSpPr>
          <p:cNvPr id="29" name="矩形 28">
            <a:extLst>
              <a:ext uri="{FF2B5EF4-FFF2-40B4-BE49-F238E27FC236}">
                <a16:creationId xmlns:a16="http://schemas.microsoft.com/office/drawing/2014/main" id="{1723BEA0-A603-4F0B-81D9-E90DF76ED03F}"/>
              </a:ext>
            </a:extLst>
          </p:cNvPr>
          <p:cNvSpPr/>
          <p:nvPr/>
        </p:nvSpPr>
        <p:spPr>
          <a:xfrm>
            <a:off x="8327454" y="4941962"/>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数据页</a:t>
            </a:r>
          </a:p>
        </p:txBody>
      </p:sp>
      <p:sp>
        <p:nvSpPr>
          <p:cNvPr id="30" name="矩形 29">
            <a:extLst>
              <a:ext uri="{FF2B5EF4-FFF2-40B4-BE49-F238E27FC236}">
                <a16:creationId xmlns:a16="http://schemas.microsoft.com/office/drawing/2014/main" id="{0891A2B8-5E78-43E1-891B-54D29D2C390C}"/>
              </a:ext>
            </a:extLst>
          </p:cNvPr>
          <p:cNvSpPr/>
          <p:nvPr/>
        </p:nvSpPr>
        <p:spPr>
          <a:xfrm>
            <a:off x="8881256" y="4941962"/>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数据页</a:t>
            </a:r>
          </a:p>
        </p:txBody>
      </p:sp>
      <p:sp>
        <p:nvSpPr>
          <p:cNvPr id="31" name="矩形 30">
            <a:extLst>
              <a:ext uri="{FF2B5EF4-FFF2-40B4-BE49-F238E27FC236}">
                <a16:creationId xmlns:a16="http://schemas.microsoft.com/office/drawing/2014/main" id="{F941B765-F640-43A5-A46C-A62FFB421C37}"/>
              </a:ext>
            </a:extLst>
          </p:cNvPr>
          <p:cNvSpPr/>
          <p:nvPr/>
        </p:nvSpPr>
        <p:spPr>
          <a:xfrm>
            <a:off x="9479582" y="4941962"/>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数据页</a:t>
            </a:r>
          </a:p>
        </p:txBody>
      </p:sp>
      <p:sp>
        <p:nvSpPr>
          <p:cNvPr id="32" name="矩形 31">
            <a:extLst>
              <a:ext uri="{FF2B5EF4-FFF2-40B4-BE49-F238E27FC236}">
                <a16:creationId xmlns:a16="http://schemas.microsoft.com/office/drawing/2014/main" id="{30D04378-4BC1-4F1D-A6CA-B04D3F2172B9}"/>
              </a:ext>
            </a:extLst>
          </p:cNvPr>
          <p:cNvSpPr/>
          <p:nvPr/>
        </p:nvSpPr>
        <p:spPr>
          <a:xfrm>
            <a:off x="10105392" y="4941962"/>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数据页</a:t>
            </a:r>
          </a:p>
        </p:txBody>
      </p:sp>
    </p:spTree>
    <p:extLst>
      <p:ext uri="{BB962C8B-B14F-4D97-AF65-F5344CB8AC3E}">
        <p14:creationId xmlns:p14="http://schemas.microsoft.com/office/powerpoint/2010/main" val="1778756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6575" y="1354431"/>
            <a:ext cx="6052232" cy="5158182"/>
          </a:xfrm>
        </p:spPr>
        <p:txBody>
          <a:bodyPr>
            <a:normAutofit/>
          </a:bodyPr>
          <a:lstStyle/>
          <a:p>
            <a:pPr>
              <a:lnSpc>
                <a:spcPct val="140000"/>
              </a:lnSpc>
            </a:pPr>
            <a:r>
              <a:rPr lang="zh-CN" altLang="en-US" dirty="0"/>
              <a:t>不同的</a:t>
            </a:r>
            <a:r>
              <a:rPr lang="en-US" altLang="zh-CN" dirty="0"/>
              <a:t>DBMS</a:t>
            </a:r>
            <a:r>
              <a:rPr lang="zh-CN" altLang="en-US" dirty="0"/>
              <a:t>管理磁盘中页（</a:t>
            </a:r>
            <a:r>
              <a:rPr lang="en-US" altLang="zh-CN" dirty="0"/>
              <a:t>page</a:t>
            </a:r>
            <a:r>
              <a:rPr lang="zh-CN" altLang="en-US" dirty="0"/>
              <a:t>）的方式不同，堆文件组织（</a:t>
            </a:r>
            <a:r>
              <a:rPr lang="en-US" altLang="zh-CN" dirty="0"/>
              <a:t>Heap File Organization</a:t>
            </a:r>
            <a:r>
              <a:rPr lang="zh-CN" altLang="en-US" dirty="0"/>
              <a:t>）是一种常见的方式。</a:t>
            </a:r>
            <a:endParaRPr lang="en-US" altLang="zh-CN" dirty="0"/>
          </a:p>
          <a:p>
            <a:pPr>
              <a:lnSpc>
                <a:spcPct val="140000"/>
              </a:lnSpc>
            </a:pPr>
            <a:r>
              <a:rPr lang="zh-CN" altLang="en-US" dirty="0"/>
              <a:t>堆文件中设立一类专门的页面（目录页），用于记录所有的数据页的存放位置，同时记录每个页面的空闲空间信息。</a:t>
            </a:r>
          </a:p>
          <a:p>
            <a:pPr>
              <a:lnSpc>
                <a:spcPct val="140000"/>
              </a:lnSpc>
            </a:pPr>
            <a:r>
              <a:rPr lang="zh-CN" altLang="en-US" dirty="0">
                <a:solidFill>
                  <a:srgbClr val="FF0000"/>
                </a:solidFill>
              </a:rPr>
              <a:t> </a:t>
            </a:r>
            <a:r>
              <a:rPr lang="en-US" altLang="zh-CN" dirty="0"/>
              <a:t>DBMS</a:t>
            </a:r>
            <a:r>
              <a:rPr lang="zh-CN" altLang="en-US" dirty="0"/>
              <a:t>必须保持目录页与所有页的当前信息同步。</a:t>
            </a:r>
            <a:endParaRPr lang="en-US" altLang="zh-CN" dirty="0"/>
          </a:p>
        </p:txBody>
      </p:sp>
      <p:sp>
        <p:nvSpPr>
          <p:cNvPr id="5" name="标题 1">
            <a:extLst>
              <a:ext uri="{FF2B5EF4-FFF2-40B4-BE49-F238E27FC236}">
                <a16:creationId xmlns:a16="http://schemas.microsoft.com/office/drawing/2014/main" id="{C0B9E655-354A-4EA9-908A-C18950B832A5}"/>
              </a:ext>
            </a:extLst>
          </p:cNvPr>
          <p:cNvSpPr txBox="1">
            <a:spLocks/>
          </p:cNvSpPr>
          <p:nvPr/>
        </p:nvSpPr>
        <p:spPr>
          <a:xfrm>
            <a:off x="910631" y="333451"/>
            <a:ext cx="10361851" cy="849949"/>
          </a:xfrm>
          <a:prstGeom prst="rect">
            <a:avLst/>
          </a:prstGeom>
        </p:spPr>
        <p:txBody>
          <a:bodyPr lIns="108850" tIns="54425" rIns="108850" bIns="108850" anchor="b" anchorCtr="0">
            <a:normAutofit/>
          </a:bodyPr>
          <a:lstStyle>
            <a:lvl1pPr algn="l" rtl="0" eaLnBrk="1" latinLnBrk="0" hangingPunct="1">
              <a:spcBef>
                <a:spcPct val="0"/>
              </a:spcBef>
              <a:buNone/>
              <a:defRPr kumimoji="0" sz="2800" kern="1200">
                <a:solidFill>
                  <a:schemeClr val="tx1"/>
                </a:solidFill>
                <a:latin typeface="微软雅黑" panose="020B0503020204020204" pitchFamily="34" charset="-122"/>
                <a:ea typeface="微软雅黑" panose="020B0503020204020204" pitchFamily="34" charset="-122"/>
                <a:cs typeface="+mj-cs"/>
              </a:defRPr>
            </a:lvl1pPr>
          </a:lstStyle>
          <a:p>
            <a:pPr defTabSz="914400"/>
            <a:r>
              <a:rPr lang="en-US" altLang="zh-CN" sz="3200" b="1" dirty="0">
                <a:solidFill>
                  <a:srgbClr val="C00000"/>
                </a:solidFill>
              </a:rPr>
              <a:t>2  </a:t>
            </a:r>
            <a:r>
              <a:rPr lang="zh-CN" altLang="en-US" sz="3200" b="1" dirty="0">
                <a:solidFill>
                  <a:srgbClr val="C00000"/>
                </a:solidFill>
              </a:rPr>
              <a:t>堆文件</a:t>
            </a:r>
          </a:p>
        </p:txBody>
      </p:sp>
      <p:grpSp>
        <p:nvGrpSpPr>
          <p:cNvPr id="35" name="组合 34">
            <a:extLst>
              <a:ext uri="{FF2B5EF4-FFF2-40B4-BE49-F238E27FC236}">
                <a16:creationId xmlns:a16="http://schemas.microsoft.com/office/drawing/2014/main" id="{A26E4119-8814-4E0C-B4C0-3D84A9F82F12}"/>
              </a:ext>
            </a:extLst>
          </p:cNvPr>
          <p:cNvGrpSpPr/>
          <p:nvPr/>
        </p:nvGrpSpPr>
        <p:grpSpPr>
          <a:xfrm>
            <a:off x="6815287" y="829506"/>
            <a:ext cx="5296921" cy="5048560"/>
            <a:chOff x="4276584" y="141104"/>
            <a:chExt cx="7246351" cy="6304964"/>
          </a:xfrm>
        </p:grpSpPr>
        <p:sp>
          <p:nvSpPr>
            <p:cNvPr id="36" name="矩形 35">
              <a:extLst>
                <a:ext uri="{FF2B5EF4-FFF2-40B4-BE49-F238E27FC236}">
                  <a16:creationId xmlns:a16="http://schemas.microsoft.com/office/drawing/2014/main" id="{2BA1E568-F2BC-4027-BAAC-828FC878DD53}"/>
                </a:ext>
              </a:extLst>
            </p:cNvPr>
            <p:cNvSpPr/>
            <p:nvPr/>
          </p:nvSpPr>
          <p:spPr>
            <a:xfrm>
              <a:off x="4276584" y="1719785"/>
              <a:ext cx="3075709" cy="309946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BF8B290F-C2E6-43EB-8BA7-4F541EB3E54B}"/>
                </a:ext>
              </a:extLst>
            </p:cNvPr>
            <p:cNvSpPr/>
            <p:nvPr/>
          </p:nvSpPr>
          <p:spPr>
            <a:xfrm>
              <a:off x="4413150" y="2289799"/>
              <a:ext cx="765959" cy="6115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3771BE82-5934-4CD7-B4A2-FD2C055B986F}"/>
                </a:ext>
              </a:extLst>
            </p:cNvPr>
            <p:cNvSpPr/>
            <p:nvPr/>
          </p:nvSpPr>
          <p:spPr>
            <a:xfrm>
              <a:off x="5455209" y="2289799"/>
              <a:ext cx="765959" cy="6115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AC9B6ED9-991F-448C-89A4-F795C748924C}"/>
                </a:ext>
              </a:extLst>
            </p:cNvPr>
            <p:cNvSpPr/>
            <p:nvPr/>
          </p:nvSpPr>
          <p:spPr>
            <a:xfrm>
              <a:off x="6497268" y="2289799"/>
              <a:ext cx="765959" cy="6115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F8BF5896-627A-43EC-8A6A-80C5C62C888B}"/>
                </a:ext>
              </a:extLst>
            </p:cNvPr>
            <p:cNvSpPr/>
            <p:nvPr/>
          </p:nvSpPr>
          <p:spPr>
            <a:xfrm>
              <a:off x="4413150" y="3107217"/>
              <a:ext cx="765959" cy="6115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C103C849-1EDE-4D07-AE11-7C0FDA95C89A}"/>
                </a:ext>
              </a:extLst>
            </p:cNvPr>
            <p:cNvSpPr/>
            <p:nvPr/>
          </p:nvSpPr>
          <p:spPr>
            <a:xfrm>
              <a:off x="5455209" y="3107217"/>
              <a:ext cx="765959" cy="6115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93A3F30B-48DE-406B-9461-9A831A87133B}"/>
                </a:ext>
              </a:extLst>
            </p:cNvPr>
            <p:cNvSpPr/>
            <p:nvPr/>
          </p:nvSpPr>
          <p:spPr>
            <a:xfrm>
              <a:off x="6497268" y="3107217"/>
              <a:ext cx="765959" cy="6115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2B44C5E6-6D77-4F4B-A0EB-DB41DE5A393E}"/>
                </a:ext>
              </a:extLst>
            </p:cNvPr>
            <p:cNvSpPr/>
            <p:nvPr/>
          </p:nvSpPr>
          <p:spPr>
            <a:xfrm>
              <a:off x="4413150" y="3963230"/>
              <a:ext cx="765959" cy="6115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5A05752C-9F47-4305-93EC-268BAE132246}"/>
                </a:ext>
              </a:extLst>
            </p:cNvPr>
            <p:cNvSpPr/>
            <p:nvPr/>
          </p:nvSpPr>
          <p:spPr>
            <a:xfrm>
              <a:off x="5455209" y="3963230"/>
              <a:ext cx="765959" cy="6115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AFE2BC20-44C0-482A-A1D3-5581994809CD}"/>
                </a:ext>
              </a:extLst>
            </p:cNvPr>
            <p:cNvSpPr/>
            <p:nvPr/>
          </p:nvSpPr>
          <p:spPr>
            <a:xfrm>
              <a:off x="6497268" y="3963230"/>
              <a:ext cx="765959" cy="6115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67A8098D-58A3-4086-8922-038EF39377EE}"/>
                </a:ext>
              </a:extLst>
            </p:cNvPr>
            <p:cNvSpPr txBox="1"/>
            <p:nvPr/>
          </p:nvSpPr>
          <p:spPr>
            <a:xfrm>
              <a:off x="5189452" y="1789770"/>
              <a:ext cx="1140031" cy="455276"/>
            </a:xfrm>
            <a:prstGeom prst="rect">
              <a:avLst/>
            </a:prstGeom>
            <a:noFill/>
          </p:spPr>
          <p:txBody>
            <a:bodyPr wrap="square" rtlCol="0">
              <a:spAutoFit/>
            </a:bodyPr>
            <a:lstStyle/>
            <a:p>
              <a:r>
                <a:rPr lang="zh-CN" altLang="en-US" sz="1600" dirty="0"/>
                <a:t>页目录</a:t>
              </a:r>
            </a:p>
          </p:txBody>
        </p:sp>
        <p:sp>
          <p:nvSpPr>
            <p:cNvPr id="47" name="文本框 46">
              <a:extLst>
                <a:ext uri="{FF2B5EF4-FFF2-40B4-BE49-F238E27FC236}">
                  <a16:creationId xmlns:a16="http://schemas.microsoft.com/office/drawing/2014/main" id="{3DC4BEAB-2C7A-4266-801F-BFA0C95CECFB}"/>
                </a:ext>
              </a:extLst>
            </p:cNvPr>
            <p:cNvSpPr txBox="1"/>
            <p:nvPr/>
          </p:nvSpPr>
          <p:spPr>
            <a:xfrm>
              <a:off x="9646815" y="3945573"/>
              <a:ext cx="631572" cy="923909"/>
            </a:xfrm>
            <a:prstGeom prst="rect">
              <a:avLst/>
            </a:prstGeom>
            <a:noFill/>
          </p:spPr>
          <p:txBody>
            <a:bodyPr vert="eaVert" wrap="square" rtlCol="0">
              <a:spAutoFit/>
            </a:bodyPr>
            <a:lstStyle/>
            <a:p>
              <a:r>
                <a:rPr lang="en-US" altLang="zh-CN" sz="1800" dirty="0"/>
                <a:t>……</a:t>
              </a:r>
              <a:endParaRPr lang="zh-CN" altLang="en-US" sz="1800" dirty="0"/>
            </a:p>
          </p:txBody>
        </p:sp>
        <p:sp>
          <p:nvSpPr>
            <p:cNvPr id="48" name="文本框 47">
              <a:extLst>
                <a:ext uri="{FF2B5EF4-FFF2-40B4-BE49-F238E27FC236}">
                  <a16:creationId xmlns:a16="http://schemas.microsoft.com/office/drawing/2014/main" id="{3C04B152-E6A8-499F-A471-7392134BBE8F}"/>
                </a:ext>
              </a:extLst>
            </p:cNvPr>
            <p:cNvSpPr txBox="1"/>
            <p:nvPr/>
          </p:nvSpPr>
          <p:spPr>
            <a:xfrm>
              <a:off x="5357301" y="5183552"/>
              <a:ext cx="757886" cy="1014742"/>
            </a:xfrm>
            <a:prstGeom prst="rect">
              <a:avLst/>
            </a:prstGeom>
            <a:noFill/>
          </p:spPr>
          <p:txBody>
            <a:bodyPr vert="eaVert" wrap="square" rtlCol="0">
              <a:spAutoFit/>
            </a:bodyPr>
            <a:lstStyle/>
            <a:p>
              <a:r>
                <a:rPr lang="en-US" altLang="zh-CN" sz="2400" dirty="0"/>
                <a:t>……</a:t>
              </a:r>
              <a:endParaRPr lang="zh-CN" altLang="en-US" sz="2400" dirty="0"/>
            </a:p>
          </p:txBody>
        </p:sp>
        <p:cxnSp>
          <p:nvCxnSpPr>
            <p:cNvPr id="49" name="连接符: 肘形 48">
              <a:extLst>
                <a:ext uri="{FF2B5EF4-FFF2-40B4-BE49-F238E27FC236}">
                  <a16:creationId xmlns:a16="http://schemas.microsoft.com/office/drawing/2014/main" id="{6877B763-4F0C-484A-8F4B-426C5EC6F680}"/>
                </a:ext>
              </a:extLst>
            </p:cNvPr>
            <p:cNvCxnSpPr>
              <a:cxnSpLocks/>
            </p:cNvCxnSpPr>
            <p:nvPr/>
          </p:nvCxnSpPr>
          <p:spPr>
            <a:xfrm flipV="1">
              <a:off x="5838188" y="1064395"/>
              <a:ext cx="2844141" cy="2654402"/>
            </a:xfrm>
            <a:prstGeom prst="bentConnector3">
              <a:avLst>
                <a:gd name="adj1" fmla="val 18685"/>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连接符: 肘形 49">
              <a:extLst>
                <a:ext uri="{FF2B5EF4-FFF2-40B4-BE49-F238E27FC236}">
                  <a16:creationId xmlns:a16="http://schemas.microsoft.com/office/drawing/2014/main" id="{DF87421E-09CB-47DB-8D8B-DE7B06DCF0A8}"/>
                </a:ext>
              </a:extLst>
            </p:cNvPr>
            <p:cNvCxnSpPr>
              <a:cxnSpLocks/>
              <a:stCxn id="38" idx="2"/>
            </p:cNvCxnSpPr>
            <p:nvPr/>
          </p:nvCxnSpPr>
          <p:spPr>
            <a:xfrm rot="5400000" flipH="1" flipV="1">
              <a:off x="7161164" y="1380215"/>
              <a:ext cx="198189" cy="2844140"/>
            </a:xfrm>
            <a:prstGeom prst="bentConnector4">
              <a:avLst>
                <a:gd name="adj1" fmla="val -55425"/>
                <a:gd name="adj2" fmla="val 56733"/>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连接符: 肘形 50">
              <a:extLst>
                <a:ext uri="{FF2B5EF4-FFF2-40B4-BE49-F238E27FC236}">
                  <a16:creationId xmlns:a16="http://schemas.microsoft.com/office/drawing/2014/main" id="{E33A0B0F-254D-4FD0-A2B7-12CA068707E1}"/>
                </a:ext>
              </a:extLst>
            </p:cNvPr>
            <p:cNvCxnSpPr>
              <a:cxnSpLocks/>
              <a:stCxn id="39" idx="3"/>
            </p:cNvCxnSpPr>
            <p:nvPr/>
          </p:nvCxnSpPr>
          <p:spPr>
            <a:xfrm>
              <a:off x="7263227" y="2595589"/>
              <a:ext cx="1419102" cy="2842884"/>
            </a:xfrm>
            <a:prstGeom prst="bentConnector3">
              <a:avLst>
                <a:gd name="adj1" fmla="val 26987"/>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52" name="组合 51">
              <a:extLst>
                <a:ext uri="{FF2B5EF4-FFF2-40B4-BE49-F238E27FC236}">
                  <a16:creationId xmlns:a16="http://schemas.microsoft.com/office/drawing/2014/main" id="{C717D69F-2B09-499E-B82F-173BC037226E}"/>
                </a:ext>
              </a:extLst>
            </p:cNvPr>
            <p:cNvGrpSpPr/>
            <p:nvPr/>
          </p:nvGrpSpPr>
          <p:grpSpPr>
            <a:xfrm>
              <a:off x="8695669" y="4743131"/>
              <a:ext cx="2185061" cy="1702937"/>
              <a:chOff x="1283996" y="1581653"/>
              <a:chExt cx="5180878" cy="3419528"/>
            </a:xfrm>
          </p:grpSpPr>
          <p:sp>
            <p:nvSpPr>
              <p:cNvPr id="91" name="矩形 90">
                <a:extLst>
                  <a:ext uri="{FF2B5EF4-FFF2-40B4-BE49-F238E27FC236}">
                    <a16:creationId xmlns:a16="http://schemas.microsoft.com/office/drawing/2014/main" id="{3D2DF7E5-9F2F-4BA9-8FA6-04610A496981}"/>
                  </a:ext>
                </a:extLst>
              </p:cNvPr>
              <p:cNvSpPr/>
              <p:nvPr/>
            </p:nvSpPr>
            <p:spPr>
              <a:xfrm>
                <a:off x="1283996" y="1581653"/>
                <a:ext cx="5173642" cy="3410477"/>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2" name="矩形 91">
                <a:extLst>
                  <a:ext uri="{FF2B5EF4-FFF2-40B4-BE49-F238E27FC236}">
                    <a16:creationId xmlns:a16="http://schemas.microsoft.com/office/drawing/2014/main" id="{2E3FFFEA-3E14-4DF2-AD00-AFFC54D75C1D}"/>
                  </a:ext>
                </a:extLst>
              </p:cNvPr>
              <p:cNvSpPr/>
              <p:nvPr/>
            </p:nvSpPr>
            <p:spPr>
              <a:xfrm>
                <a:off x="1291233" y="1581653"/>
                <a:ext cx="5159165" cy="49753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Header info</a:t>
                </a:r>
                <a:endParaRPr lang="zh-CN" altLang="en-US" sz="1200" dirty="0"/>
              </a:p>
            </p:txBody>
          </p:sp>
          <p:sp>
            <p:nvSpPr>
              <p:cNvPr id="93" name="矩形 92">
                <a:extLst>
                  <a:ext uri="{FF2B5EF4-FFF2-40B4-BE49-F238E27FC236}">
                    <a16:creationId xmlns:a16="http://schemas.microsoft.com/office/drawing/2014/main" id="{784B3984-81E2-448D-8805-3615F8BE2E97}"/>
                  </a:ext>
                </a:extLst>
              </p:cNvPr>
              <p:cNvSpPr/>
              <p:nvPr/>
            </p:nvSpPr>
            <p:spPr>
              <a:xfrm>
                <a:off x="1291232" y="2079189"/>
                <a:ext cx="2609949" cy="49753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94" name="矩形 93">
                <a:extLst>
                  <a:ext uri="{FF2B5EF4-FFF2-40B4-BE49-F238E27FC236}">
                    <a16:creationId xmlns:a16="http://schemas.microsoft.com/office/drawing/2014/main" id="{BD15784F-90B3-47DC-BD2F-002C591CB352}"/>
                  </a:ext>
                </a:extLst>
              </p:cNvPr>
              <p:cNvSpPr/>
              <p:nvPr/>
            </p:nvSpPr>
            <p:spPr>
              <a:xfrm>
                <a:off x="3908417" y="2088242"/>
                <a:ext cx="977904" cy="497536"/>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1</a:t>
                </a:r>
                <a:endParaRPr lang="zh-CN" altLang="en-US" sz="1600" dirty="0">
                  <a:solidFill>
                    <a:schemeClr val="tx1"/>
                  </a:solidFill>
                </a:endParaRPr>
              </a:p>
            </p:txBody>
          </p:sp>
          <p:sp>
            <p:nvSpPr>
              <p:cNvPr id="95" name="矩形 94">
                <a:extLst>
                  <a:ext uri="{FF2B5EF4-FFF2-40B4-BE49-F238E27FC236}">
                    <a16:creationId xmlns:a16="http://schemas.microsoft.com/office/drawing/2014/main" id="{DA506A9D-EED1-4084-9A44-AD8178AA7DCD}"/>
                  </a:ext>
                </a:extLst>
              </p:cNvPr>
              <p:cNvSpPr/>
              <p:nvPr/>
            </p:nvSpPr>
            <p:spPr>
              <a:xfrm>
                <a:off x="4893557" y="2085485"/>
                <a:ext cx="727453" cy="497536"/>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2</a:t>
                </a:r>
                <a:endParaRPr lang="zh-CN" altLang="en-US" sz="1600" dirty="0">
                  <a:solidFill>
                    <a:schemeClr val="tx1"/>
                  </a:solidFill>
                </a:endParaRPr>
              </a:p>
            </p:txBody>
          </p:sp>
          <p:sp>
            <p:nvSpPr>
              <p:cNvPr id="96" name="矩形 95">
                <a:extLst>
                  <a:ext uri="{FF2B5EF4-FFF2-40B4-BE49-F238E27FC236}">
                    <a16:creationId xmlns:a16="http://schemas.microsoft.com/office/drawing/2014/main" id="{D115CE05-8F38-4489-9E89-9DC2A7A5468B}"/>
                  </a:ext>
                </a:extLst>
              </p:cNvPr>
              <p:cNvSpPr/>
              <p:nvPr/>
            </p:nvSpPr>
            <p:spPr>
              <a:xfrm>
                <a:off x="1291232" y="4503645"/>
                <a:ext cx="2148058" cy="497536"/>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97" name="矩形 96">
                <a:extLst>
                  <a:ext uri="{FF2B5EF4-FFF2-40B4-BE49-F238E27FC236}">
                    <a16:creationId xmlns:a16="http://schemas.microsoft.com/office/drawing/2014/main" id="{DD2D5D9D-31F6-4A10-BC20-B58FC36E94F9}"/>
                  </a:ext>
                </a:extLst>
              </p:cNvPr>
              <p:cNvSpPr/>
              <p:nvPr/>
            </p:nvSpPr>
            <p:spPr>
              <a:xfrm>
                <a:off x="3439921" y="4503645"/>
                <a:ext cx="3024953" cy="497536"/>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050" dirty="0">
                    <a:solidFill>
                      <a:schemeClr val="tx1"/>
                    </a:solidFill>
                  </a:rPr>
                  <a:t>Tuple 1</a:t>
                </a:r>
                <a:endParaRPr lang="zh-CN" altLang="en-US" sz="1050" dirty="0">
                  <a:solidFill>
                    <a:schemeClr val="tx1"/>
                  </a:solidFill>
                </a:endParaRPr>
              </a:p>
            </p:txBody>
          </p:sp>
          <p:sp>
            <p:nvSpPr>
              <p:cNvPr id="98" name="矩形 97">
                <a:extLst>
                  <a:ext uri="{FF2B5EF4-FFF2-40B4-BE49-F238E27FC236}">
                    <a16:creationId xmlns:a16="http://schemas.microsoft.com/office/drawing/2014/main" id="{6B63D4CD-33D2-402F-AEC6-4CE906F2A303}"/>
                  </a:ext>
                </a:extLst>
              </p:cNvPr>
              <p:cNvSpPr/>
              <p:nvPr/>
            </p:nvSpPr>
            <p:spPr>
              <a:xfrm>
                <a:off x="4820149" y="4006107"/>
                <a:ext cx="1644725" cy="50743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Tuple 2</a:t>
                </a:r>
                <a:endParaRPr lang="zh-CN" altLang="en-US" sz="900" dirty="0">
                  <a:solidFill>
                    <a:schemeClr val="tx1"/>
                  </a:solidFill>
                </a:endParaRPr>
              </a:p>
            </p:txBody>
          </p:sp>
          <p:cxnSp>
            <p:nvCxnSpPr>
              <p:cNvPr id="99" name="连接符: 曲线 98">
                <a:extLst>
                  <a:ext uri="{FF2B5EF4-FFF2-40B4-BE49-F238E27FC236}">
                    <a16:creationId xmlns:a16="http://schemas.microsoft.com/office/drawing/2014/main" id="{80E4D857-E51E-4137-B083-F8DF402028AE}"/>
                  </a:ext>
                </a:extLst>
              </p:cNvPr>
              <p:cNvCxnSpPr>
                <a:cxnSpLocks/>
                <a:endCxn id="98" idx="1"/>
              </p:cNvCxnSpPr>
              <p:nvPr/>
            </p:nvCxnSpPr>
            <p:spPr>
              <a:xfrm rot="5400000">
                <a:off x="4210185" y="3305701"/>
                <a:ext cx="1564088" cy="344159"/>
              </a:xfrm>
              <a:prstGeom prst="curvedConnector4">
                <a:avLst>
                  <a:gd name="adj1" fmla="val 41889"/>
                  <a:gd name="adj2" fmla="val 31545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连接符: 曲线 99">
                <a:extLst>
                  <a:ext uri="{FF2B5EF4-FFF2-40B4-BE49-F238E27FC236}">
                    <a16:creationId xmlns:a16="http://schemas.microsoft.com/office/drawing/2014/main" id="{727D0CCB-96F1-4BE9-88E2-AB20C29F532D}"/>
                  </a:ext>
                </a:extLst>
              </p:cNvPr>
              <p:cNvCxnSpPr>
                <a:cxnSpLocks/>
                <a:stCxn id="94" idx="2"/>
                <a:endCxn id="97" idx="1"/>
              </p:cNvCxnSpPr>
              <p:nvPr/>
            </p:nvCxnSpPr>
            <p:spPr>
              <a:xfrm rot="5400000">
                <a:off x="2835328" y="3190371"/>
                <a:ext cx="2166635" cy="957448"/>
              </a:xfrm>
              <a:prstGeom prst="curvedConnector4">
                <a:avLst>
                  <a:gd name="adj1" fmla="val 44259"/>
                  <a:gd name="adj2" fmla="val 12387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1" name="左大括号 100">
                <a:extLst>
                  <a:ext uri="{FF2B5EF4-FFF2-40B4-BE49-F238E27FC236}">
                    <a16:creationId xmlns:a16="http://schemas.microsoft.com/office/drawing/2014/main" id="{7730CE91-4364-460A-8D72-8DFCF62F6BCE}"/>
                  </a:ext>
                </a:extLst>
              </p:cNvPr>
              <p:cNvSpPr/>
              <p:nvPr/>
            </p:nvSpPr>
            <p:spPr>
              <a:xfrm rot="16200000">
                <a:off x="4578241" y="1995991"/>
                <a:ext cx="378309" cy="169151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3BADBC1F-4D07-4E33-802A-D90EC7AA6405}"/>
                  </a:ext>
                </a:extLst>
              </p:cNvPr>
              <p:cNvSpPr txBox="1"/>
              <p:nvPr/>
            </p:nvSpPr>
            <p:spPr>
              <a:xfrm>
                <a:off x="3961055" y="2959185"/>
                <a:ext cx="2179248" cy="540278"/>
              </a:xfrm>
              <a:prstGeom prst="rect">
                <a:avLst/>
              </a:prstGeom>
              <a:noFill/>
            </p:spPr>
            <p:txBody>
              <a:bodyPr wrap="square" rtlCol="0">
                <a:spAutoFit/>
              </a:bodyPr>
              <a:lstStyle/>
              <a:p>
                <a:r>
                  <a:rPr lang="en-US" altLang="zh-CN" sz="800" dirty="0"/>
                  <a:t>line pointers</a:t>
                </a:r>
                <a:endParaRPr lang="zh-CN" altLang="en-US" sz="800" dirty="0"/>
              </a:p>
            </p:txBody>
          </p:sp>
        </p:grpSp>
        <p:sp>
          <p:nvSpPr>
            <p:cNvPr id="53" name="文本框 52">
              <a:extLst>
                <a:ext uri="{FF2B5EF4-FFF2-40B4-BE49-F238E27FC236}">
                  <a16:creationId xmlns:a16="http://schemas.microsoft.com/office/drawing/2014/main" id="{7B2A8A0E-44CC-46D1-8AC4-A055CFED1D6C}"/>
                </a:ext>
              </a:extLst>
            </p:cNvPr>
            <p:cNvSpPr txBox="1"/>
            <p:nvPr/>
          </p:nvSpPr>
          <p:spPr>
            <a:xfrm>
              <a:off x="11049990" y="509007"/>
              <a:ext cx="374072" cy="1191550"/>
            </a:xfrm>
            <a:prstGeom prst="rect">
              <a:avLst/>
            </a:prstGeom>
            <a:noFill/>
          </p:spPr>
          <p:txBody>
            <a:bodyPr wrap="square" rtlCol="0">
              <a:spAutoFit/>
            </a:bodyPr>
            <a:lstStyle/>
            <a:p>
              <a:pPr algn="ctr"/>
              <a:r>
                <a:rPr lang="zh-CN" altLang="en-US" sz="1400" dirty="0"/>
                <a:t>数据页</a:t>
              </a:r>
              <a:r>
                <a:rPr lang="en-US" altLang="zh-CN" sz="1400" dirty="0"/>
                <a:t>0</a:t>
              </a:r>
              <a:endParaRPr lang="zh-CN" altLang="en-US" sz="1400" dirty="0"/>
            </a:p>
          </p:txBody>
        </p:sp>
        <p:sp>
          <p:nvSpPr>
            <p:cNvPr id="54" name="文本框 53">
              <a:extLst>
                <a:ext uri="{FF2B5EF4-FFF2-40B4-BE49-F238E27FC236}">
                  <a16:creationId xmlns:a16="http://schemas.microsoft.com/office/drawing/2014/main" id="{B1C1E95A-0F1F-46C1-A1CF-7487C000EB49}"/>
                </a:ext>
              </a:extLst>
            </p:cNvPr>
            <p:cNvSpPr txBox="1"/>
            <p:nvPr/>
          </p:nvSpPr>
          <p:spPr>
            <a:xfrm>
              <a:off x="11049990" y="2153321"/>
              <a:ext cx="472945" cy="1191550"/>
            </a:xfrm>
            <a:prstGeom prst="rect">
              <a:avLst/>
            </a:prstGeom>
            <a:noFill/>
          </p:spPr>
          <p:txBody>
            <a:bodyPr wrap="square" rtlCol="0">
              <a:spAutoFit/>
            </a:bodyPr>
            <a:lstStyle/>
            <a:p>
              <a:pPr algn="ctr"/>
              <a:r>
                <a:rPr lang="zh-CN" altLang="en-US" sz="1400" dirty="0"/>
                <a:t>数据页   </a:t>
              </a:r>
              <a:r>
                <a:rPr lang="en-US" altLang="zh-CN" sz="1400" dirty="0"/>
                <a:t>1</a:t>
              </a:r>
              <a:endParaRPr lang="zh-CN" altLang="en-US" sz="1400" dirty="0"/>
            </a:p>
          </p:txBody>
        </p:sp>
        <p:sp>
          <p:nvSpPr>
            <p:cNvPr id="55" name="文本框 54">
              <a:extLst>
                <a:ext uri="{FF2B5EF4-FFF2-40B4-BE49-F238E27FC236}">
                  <a16:creationId xmlns:a16="http://schemas.microsoft.com/office/drawing/2014/main" id="{022E85C1-DF70-4AC9-977D-F228F8962FC8}"/>
                </a:ext>
              </a:extLst>
            </p:cNvPr>
            <p:cNvSpPr txBox="1"/>
            <p:nvPr/>
          </p:nvSpPr>
          <p:spPr>
            <a:xfrm>
              <a:off x="10881706" y="4930844"/>
              <a:ext cx="632472" cy="1191550"/>
            </a:xfrm>
            <a:prstGeom prst="rect">
              <a:avLst/>
            </a:prstGeom>
            <a:noFill/>
          </p:spPr>
          <p:txBody>
            <a:bodyPr wrap="square" rtlCol="0">
              <a:spAutoFit/>
            </a:bodyPr>
            <a:lstStyle/>
            <a:p>
              <a:pPr algn="ctr"/>
              <a:r>
                <a:rPr lang="zh-CN" altLang="en-US" sz="1400" dirty="0"/>
                <a:t>数据页</a:t>
              </a:r>
              <a:r>
                <a:rPr lang="en-US" altLang="zh-CN" sz="1400" dirty="0"/>
                <a:t>100</a:t>
              </a:r>
              <a:endParaRPr lang="zh-CN" altLang="en-US" sz="1400" dirty="0"/>
            </a:p>
          </p:txBody>
        </p:sp>
        <p:grpSp>
          <p:nvGrpSpPr>
            <p:cNvPr id="56" name="组合 55">
              <a:extLst>
                <a:ext uri="{FF2B5EF4-FFF2-40B4-BE49-F238E27FC236}">
                  <a16:creationId xmlns:a16="http://schemas.microsoft.com/office/drawing/2014/main" id="{2EFD9395-BA56-4D71-8ADA-F96ACFD72C00}"/>
                </a:ext>
              </a:extLst>
            </p:cNvPr>
            <p:cNvGrpSpPr/>
            <p:nvPr/>
          </p:nvGrpSpPr>
          <p:grpSpPr>
            <a:xfrm>
              <a:off x="8756742" y="141104"/>
              <a:ext cx="2174007" cy="1740738"/>
              <a:chOff x="1280224" y="786010"/>
              <a:chExt cx="6233265" cy="4177876"/>
            </a:xfrm>
          </p:grpSpPr>
          <p:sp>
            <p:nvSpPr>
              <p:cNvPr id="75" name="矩形 74">
                <a:extLst>
                  <a:ext uri="{FF2B5EF4-FFF2-40B4-BE49-F238E27FC236}">
                    <a16:creationId xmlns:a16="http://schemas.microsoft.com/office/drawing/2014/main" id="{A4CD59CF-CC74-45A3-A15C-60BE9A7D02FE}"/>
                  </a:ext>
                </a:extLst>
              </p:cNvPr>
              <p:cNvSpPr/>
              <p:nvPr/>
            </p:nvSpPr>
            <p:spPr>
              <a:xfrm>
                <a:off x="1280224" y="786010"/>
                <a:ext cx="6116182" cy="4166819"/>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6" name="矩形 75">
                <a:extLst>
                  <a:ext uri="{FF2B5EF4-FFF2-40B4-BE49-F238E27FC236}">
                    <a16:creationId xmlns:a16="http://schemas.microsoft.com/office/drawing/2014/main" id="{43488746-5141-4559-A9B7-294B878C713C}"/>
                  </a:ext>
                </a:extLst>
              </p:cNvPr>
              <p:cNvSpPr/>
              <p:nvPr/>
            </p:nvSpPr>
            <p:spPr>
              <a:xfrm>
                <a:off x="1288783" y="786010"/>
                <a:ext cx="6099067" cy="60787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Header info</a:t>
                </a:r>
                <a:endParaRPr lang="zh-CN" altLang="en-US" sz="1200" dirty="0"/>
              </a:p>
            </p:txBody>
          </p:sp>
          <p:sp>
            <p:nvSpPr>
              <p:cNvPr id="77" name="矩形 76">
                <a:extLst>
                  <a:ext uri="{FF2B5EF4-FFF2-40B4-BE49-F238E27FC236}">
                    <a16:creationId xmlns:a16="http://schemas.microsoft.com/office/drawing/2014/main" id="{87A17223-C85F-4B51-9AE9-8898DA79570C}"/>
                  </a:ext>
                </a:extLst>
              </p:cNvPr>
              <p:cNvSpPr/>
              <p:nvPr/>
            </p:nvSpPr>
            <p:spPr>
              <a:xfrm>
                <a:off x="1288782" y="1393884"/>
                <a:ext cx="3085432" cy="60787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78" name="矩形 77">
                <a:extLst>
                  <a:ext uri="{FF2B5EF4-FFF2-40B4-BE49-F238E27FC236}">
                    <a16:creationId xmlns:a16="http://schemas.microsoft.com/office/drawing/2014/main" id="{DB82465E-9114-4476-99BF-B2AB10372121}"/>
                  </a:ext>
                </a:extLst>
              </p:cNvPr>
              <p:cNvSpPr/>
              <p:nvPr/>
            </p:nvSpPr>
            <p:spPr>
              <a:xfrm>
                <a:off x="4374209" y="1393883"/>
                <a:ext cx="1039158" cy="6078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1</a:t>
                </a:r>
                <a:endParaRPr lang="zh-CN" altLang="en-US" sz="1600" dirty="0">
                  <a:solidFill>
                    <a:schemeClr val="tx1"/>
                  </a:solidFill>
                </a:endParaRPr>
              </a:p>
            </p:txBody>
          </p:sp>
          <p:sp>
            <p:nvSpPr>
              <p:cNvPr id="79" name="矩形 78">
                <a:extLst>
                  <a:ext uri="{FF2B5EF4-FFF2-40B4-BE49-F238E27FC236}">
                    <a16:creationId xmlns:a16="http://schemas.microsoft.com/office/drawing/2014/main" id="{78B52681-C92C-4947-8CA8-CC3FDEA84FA7}"/>
                  </a:ext>
                </a:extLst>
              </p:cNvPr>
              <p:cNvSpPr/>
              <p:nvPr/>
            </p:nvSpPr>
            <p:spPr>
              <a:xfrm>
                <a:off x="5413367" y="1393883"/>
                <a:ext cx="987297" cy="6078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2</a:t>
                </a:r>
                <a:endParaRPr lang="zh-CN" altLang="en-US" sz="1600" dirty="0">
                  <a:solidFill>
                    <a:schemeClr val="tx1"/>
                  </a:solidFill>
                </a:endParaRPr>
              </a:p>
            </p:txBody>
          </p:sp>
          <p:sp>
            <p:nvSpPr>
              <p:cNvPr id="80" name="矩形 79">
                <a:extLst>
                  <a:ext uri="{FF2B5EF4-FFF2-40B4-BE49-F238E27FC236}">
                    <a16:creationId xmlns:a16="http://schemas.microsoft.com/office/drawing/2014/main" id="{82A07A33-9108-4653-BE12-D4E7B9509182}"/>
                  </a:ext>
                </a:extLst>
              </p:cNvPr>
              <p:cNvSpPr/>
              <p:nvPr/>
            </p:nvSpPr>
            <p:spPr>
              <a:xfrm>
                <a:off x="1288782" y="4356012"/>
                <a:ext cx="2539394" cy="6078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81" name="矩形 80">
                <a:extLst>
                  <a:ext uri="{FF2B5EF4-FFF2-40B4-BE49-F238E27FC236}">
                    <a16:creationId xmlns:a16="http://schemas.microsoft.com/office/drawing/2014/main" id="{8E40898A-1B35-4B04-B438-D2C0FCA104AC}"/>
                  </a:ext>
                </a:extLst>
              </p:cNvPr>
              <p:cNvSpPr/>
              <p:nvPr/>
            </p:nvSpPr>
            <p:spPr>
              <a:xfrm>
                <a:off x="3828922" y="4356012"/>
                <a:ext cx="3576042" cy="6078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Tuple 1</a:t>
                </a:r>
                <a:endParaRPr lang="zh-CN" altLang="en-US" sz="1200" dirty="0">
                  <a:solidFill>
                    <a:schemeClr val="tx1"/>
                  </a:solidFill>
                </a:endParaRPr>
              </a:p>
            </p:txBody>
          </p:sp>
          <p:sp>
            <p:nvSpPr>
              <p:cNvPr id="82" name="矩形 81">
                <a:extLst>
                  <a:ext uri="{FF2B5EF4-FFF2-40B4-BE49-F238E27FC236}">
                    <a16:creationId xmlns:a16="http://schemas.microsoft.com/office/drawing/2014/main" id="{EFC85C3F-C95A-4F68-A2AA-05F6DB745B29}"/>
                  </a:ext>
                </a:extLst>
              </p:cNvPr>
              <p:cNvSpPr/>
              <p:nvPr/>
            </p:nvSpPr>
            <p:spPr>
              <a:xfrm>
                <a:off x="5381197" y="3748137"/>
                <a:ext cx="2023767" cy="6078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Tuple 2</a:t>
                </a:r>
                <a:endParaRPr lang="zh-CN" altLang="en-US" sz="900" dirty="0">
                  <a:solidFill>
                    <a:schemeClr val="tx1"/>
                  </a:solidFill>
                </a:endParaRPr>
              </a:p>
            </p:txBody>
          </p:sp>
          <p:cxnSp>
            <p:nvCxnSpPr>
              <p:cNvPr id="83" name="连接符: 曲线 82">
                <a:extLst>
                  <a:ext uri="{FF2B5EF4-FFF2-40B4-BE49-F238E27FC236}">
                    <a16:creationId xmlns:a16="http://schemas.microsoft.com/office/drawing/2014/main" id="{4A77A01B-6037-477A-9792-F66F78D268A5}"/>
                  </a:ext>
                </a:extLst>
              </p:cNvPr>
              <p:cNvCxnSpPr>
                <a:cxnSpLocks/>
                <a:stCxn id="79" idx="2"/>
                <a:endCxn id="87" idx="3"/>
              </p:cNvCxnSpPr>
              <p:nvPr/>
            </p:nvCxnSpPr>
            <p:spPr>
              <a:xfrm rot="5400000">
                <a:off x="4614676" y="2759729"/>
                <a:ext cx="2050316" cy="53437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左大括号 83">
                <a:extLst>
                  <a:ext uri="{FF2B5EF4-FFF2-40B4-BE49-F238E27FC236}">
                    <a16:creationId xmlns:a16="http://schemas.microsoft.com/office/drawing/2014/main" id="{5CBA8695-ED46-43FD-AB9B-06FD456C30BB}"/>
                  </a:ext>
                </a:extLst>
              </p:cNvPr>
              <p:cNvSpPr/>
              <p:nvPr/>
            </p:nvSpPr>
            <p:spPr>
              <a:xfrm rot="16200000">
                <a:off x="5720472" y="897243"/>
                <a:ext cx="326759" cy="2699532"/>
              </a:xfrm>
              <a:prstGeom prst="leftBrace">
                <a:avLst>
                  <a:gd name="adj1" fmla="val 8333"/>
                  <a:gd name="adj2" fmla="val 49802"/>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85" name="文本框 84">
                <a:extLst>
                  <a:ext uri="{FF2B5EF4-FFF2-40B4-BE49-F238E27FC236}">
                    <a16:creationId xmlns:a16="http://schemas.microsoft.com/office/drawing/2014/main" id="{BEA31E15-D3AB-470F-9757-339B9F7C5782}"/>
                  </a:ext>
                </a:extLst>
              </p:cNvPr>
              <p:cNvSpPr txBox="1"/>
              <p:nvPr/>
            </p:nvSpPr>
            <p:spPr>
              <a:xfrm>
                <a:off x="5080695" y="2246761"/>
                <a:ext cx="2261441" cy="517079"/>
              </a:xfrm>
              <a:prstGeom prst="rect">
                <a:avLst/>
              </a:prstGeom>
              <a:noFill/>
            </p:spPr>
            <p:txBody>
              <a:bodyPr wrap="square" rtlCol="0">
                <a:spAutoFit/>
              </a:bodyPr>
              <a:lstStyle/>
              <a:p>
                <a:r>
                  <a:rPr lang="en-US" altLang="zh-CN" sz="800" dirty="0"/>
                  <a:t>line pointers</a:t>
                </a:r>
                <a:endParaRPr lang="zh-CN" altLang="en-US" sz="800" dirty="0"/>
              </a:p>
            </p:txBody>
          </p:sp>
          <p:sp>
            <p:nvSpPr>
              <p:cNvPr id="86" name="矩形 85">
                <a:extLst>
                  <a:ext uri="{FF2B5EF4-FFF2-40B4-BE49-F238E27FC236}">
                    <a16:creationId xmlns:a16="http://schemas.microsoft.com/office/drawing/2014/main" id="{4D835D7C-9E01-4E32-9F9B-32B10D9E758E}"/>
                  </a:ext>
                </a:extLst>
              </p:cNvPr>
              <p:cNvSpPr/>
              <p:nvPr/>
            </p:nvSpPr>
            <p:spPr>
              <a:xfrm>
                <a:off x="6398074" y="1393884"/>
                <a:ext cx="987297" cy="6078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3</a:t>
                </a:r>
                <a:endParaRPr lang="zh-CN" altLang="en-US" sz="1600" dirty="0">
                  <a:solidFill>
                    <a:schemeClr val="tx1"/>
                  </a:solidFill>
                </a:endParaRPr>
              </a:p>
            </p:txBody>
          </p:sp>
          <p:sp>
            <p:nvSpPr>
              <p:cNvPr id="87" name="矩形 86">
                <a:extLst>
                  <a:ext uri="{FF2B5EF4-FFF2-40B4-BE49-F238E27FC236}">
                    <a16:creationId xmlns:a16="http://schemas.microsoft.com/office/drawing/2014/main" id="{FB801B2F-5621-4317-9790-686E43A0C6B6}"/>
                  </a:ext>
                </a:extLst>
              </p:cNvPr>
              <p:cNvSpPr/>
              <p:nvPr/>
            </p:nvSpPr>
            <p:spPr>
              <a:xfrm>
                <a:off x="1288041" y="3748137"/>
                <a:ext cx="4084601" cy="6078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Tuple 3</a:t>
                </a:r>
                <a:endParaRPr lang="zh-CN" altLang="en-US" sz="1200" dirty="0">
                  <a:solidFill>
                    <a:schemeClr val="tx1"/>
                  </a:solidFill>
                </a:endParaRPr>
              </a:p>
            </p:txBody>
          </p:sp>
          <p:cxnSp>
            <p:nvCxnSpPr>
              <p:cNvPr id="88" name="连接符: 曲线 87">
                <a:extLst>
                  <a:ext uri="{FF2B5EF4-FFF2-40B4-BE49-F238E27FC236}">
                    <a16:creationId xmlns:a16="http://schemas.microsoft.com/office/drawing/2014/main" id="{214F5F09-E48F-4475-AB5E-9FBA3D7A3B58}"/>
                  </a:ext>
                </a:extLst>
              </p:cNvPr>
              <p:cNvCxnSpPr>
                <a:cxnSpLocks/>
                <a:endCxn id="80" idx="3"/>
              </p:cNvCxnSpPr>
              <p:nvPr/>
            </p:nvCxnSpPr>
            <p:spPr>
              <a:xfrm rot="5400000">
                <a:off x="3018659" y="2811274"/>
                <a:ext cx="2658193" cy="1039157"/>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连接符: 曲线 88">
                <a:extLst>
                  <a:ext uri="{FF2B5EF4-FFF2-40B4-BE49-F238E27FC236}">
                    <a16:creationId xmlns:a16="http://schemas.microsoft.com/office/drawing/2014/main" id="{B6A55115-664B-41EC-A43C-51E5EE27C1F1}"/>
                  </a:ext>
                </a:extLst>
              </p:cNvPr>
              <p:cNvCxnSpPr>
                <a:cxnSpLocks/>
                <a:stCxn id="86" idx="2"/>
                <a:endCxn id="87" idx="1"/>
              </p:cNvCxnSpPr>
              <p:nvPr/>
            </p:nvCxnSpPr>
            <p:spPr>
              <a:xfrm rot="5400000">
                <a:off x="3064729" y="225075"/>
                <a:ext cx="2050316" cy="5603683"/>
              </a:xfrm>
              <a:prstGeom prst="curvedConnector4">
                <a:avLst>
                  <a:gd name="adj1" fmla="val 42588"/>
                  <a:gd name="adj2" fmla="val 1160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id="{CC1595FD-FF2C-4A0C-8574-0E5098B9D27C}"/>
                  </a:ext>
                </a:extLst>
              </p:cNvPr>
              <p:cNvSpPr txBox="1"/>
              <p:nvPr/>
            </p:nvSpPr>
            <p:spPr>
              <a:xfrm>
                <a:off x="3408944" y="2410396"/>
                <a:ext cx="4104545" cy="1303706"/>
              </a:xfrm>
              <a:prstGeom prst="rect">
                <a:avLst/>
              </a:prstGeom>
              <a:noFill/>
            </p:spPr>
            <p:txBody>
              <a:bodyPr vert="eaVert" wrap="square" rtlCol="0">
                <a:spAutoFit/>
              </a:bodyPr>
              <a:lstStyle/>
              <a:p>
                <a:r>
                  <a:rPr lang="en-US" altLang="zh-CN" sz="4000" b="1" dirty="0"/>
                  <a:t>  </a:t>
                </a:r>
                <a:r>
                  <a:rPr lang="en-US" altLang="zh-CN" sz="1600" b="1" dirty="0"/>
                  <a:t>…</a:t>
                </a:r>
                <a:endParaRPr lang="zh-CN" altLang="en-US" sz="4000" b="1" dirty="0"/>
              </a:p>
            </p:txBody>
          </p:sp>
        </p:grpSp>
        <p:grpSp>
          <p:nvGrpSpPr>
            <p:cNvPr id="57" name="组合 56">
              <a:extLst>
                <a:ext uri="{FF2B5EF4-FFF2-40B4-BE49-F238E27FC236}">
                  <a16:creationId xmlns:a16="http://schemas.microsoft.com/office/drawing/2014/main" id="{FCD28EAC-8912-447D-B151-E21BC4C2795F}"/>
                </a:ext>
              </a:extLst>
            </p:cNvPr>
            <p:cNvGrpSpPr/>
            <p:nvPr/>
          </p:nvGrpSpPr>
          <p:grpSpPr>
            <a:xfrm>
              <a:off x="8716647" y="2007488"/>
              <a:ext cx="2175903" cy="1871441"/>
              <a:chOff x="1280228" y="786010"/>
              <a:chExt cx="6116182" cy="4177876"/>
            </a:xfrm>
          </p:grpSpPr>
          <p:sp>
            <p:nvSpPr>
              <p:cNvPr id="60" name="矩形 59">
                <a:extLst>
                  <a:ext uri="{FF2B5EF4-FFF2-40B4-BE49-F238E27FC236}">
                    <a16:creationId xmlns:a16="http://schemas.microsoft.com/office/drawing/2014/main" id="{36E708E3-156E-41FF-981E-A5C12DD32E7C}"/>
                  </a:ext>
                </a:extLst>
              </p:cNvPr>
              <p:cNvSpPr/>
              <p:nvPr/>
            </p:nvSpPr>
            <p:spPr>
              <a:xfrm>
                <a:off x="1280228" y="786010"/>
                <a:ext cx="6116182" cy="4166818"/>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1" name="矩形 60">
                <a:extLst>
                  <a:ext uri="{FF2B5EF4-FFF2-40B4-BE49-F238E27FC236}">
                    <a16:creationId xmlns:a16="http://schemas.microsoft.com/office/drawing/2014/main" id="{4DC6A815-E5A1-460A-AA6B-818BA4BAF7F5}"/>
                  </a:ext>
                </a:extLst>
              </p:cNvPr>
              <p:cNvSpPr/>
              <p:nvPr/>
            </p:nvSpPr>
            <p:spPr>
              <a:xfrm>
                <a:off x="1288783" y="786010"/>
                <a:ext cx="6099067" cy="60787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t>Header info</a:t>
                </a:r>
                <a:endParaRPr lang="zh-CN" altLang="en-US" sz="1200" dirty="0"/>
              </a:p>
            </p:txBody>
          </p:sp>
          <p:sp>
            <p:nvSpPr>
              <p:cNvPr id="62" name="矩形 61">
                <a:extLst>
                  <a:ext uri="{FF2B5EF4-FFF2-40B4-BE49-F238E27FC236}">
                    <a16:creationId xmlns:a16="http://schemas.microsoft.com/office/drawing/2014/main" id="{BFEC9EAB-2919-4C98-87F6-10DFCF699D03}"/>
                  </a:ext>
                </a:extLst>
              </p:cNvPr>
              <p:cNvSpPr/>
              <p:nvPr/>
            </p:nvSpPr>
            <p:spPr>
              <a:xfrm>
                <a:off x="1288782" y="1393884"/>
                <a:ext cx="3085432" cy="607874"/>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sp>
            <p:nvSpPr>
              <p:cNvPr id="63" name="矩形 62">
                <a:extLst>
                  <a:ext uri="{FF2B5EF4-FFF2-40B4-BE49-F238E27FC236}">
                    <a16:creationId xmlns:a16="http://schemas.microsoft.com/office/drawing/2014/main" id="{178B7854-88A7-4C8A-AF03-9B421FA47AAB}"/>
                  </a:ext>
                </a:extLst>
              </p:cNvPr>
              <p:cNvSpPr/>
              <p:nvPr/>
            </p:nvSpPr>
            <p:spPr>
              <a:xfrm>
                <a:off x="4374210" y="1393883"/>
                <a:ext cx="1039158" cy="607873"/>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1</a:t>
                </a:r>
                <a:endParaRPr lang="zh-CN" altLang="en-US" sz="1600" dirty="0">
                  <a:solidFill>
                    <a:schemeClr val="tx1"/>
                  </a:solidFill>
                </a:endParaRPr>
              </a:p>
            </p:txBody>
          </p:sp>
          <p:sp>
            <p:nvSpPr>
              <p:cNvPr id="64" name="矩形 63">
                <a:extLst>
                  <a:ext uri="{FF2B5EF4-FFF2-40B4-BE49-F238E27FC236}">
                    <a16:creationId xmlns:a16="http://schemas.microsoft.com/office/drawing/2014/main" id="{388F0F89-0EAE-463E-9348-56ABA5DF113C}"/>
                  </a:ext>
                </a:extLst>
              </p:cNvPr>
              <p:cNvSpPr/>
              <p:nvPr/>
            </p:nvSpPr>
            <p:spPr>
              <a:xfrm>
                <a:off x="5413367" y="1393883"/>
                <a:ext cx="987295" cy="607873"/>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2</a:t>
                </a:r>
                <a:endParaRPr lang="zh-CN" altLang="en-US" sz="1600" dirty="0">
                  <a:solidFill>
                    <a:schemeClr val="tx1"/>
                  </a:solidFill>
                </a:endParaRPr>
              </a:p>
            </p:txBody>
          </p:sp>
          <p:sp>
            <p:nvSpPr>
              <p:cNvPr id="65" name="矩形 64">
                <a:extLst>
                  <a:ext uri="{FF2B5EF4-FFF2-40B4-BE49-F238E27FC236}">
                    <a16:creationId xmlns:a16="http://schemas.microsoft.com/office/drawing/2014/main" id="{24079E4D-E26D-438B-9FBF-8918E68E2AFB}"/>
                  </a:ext>
                </a:extLst>
              </p:cNvPr>
              <p:cNvSpPr/>
              <p:nvPr/>
            </p:nvSpPr>
            <p:spPr>
              <a:xfrm>
                <a:off x="1288780" y="4356012"/>
                <a:ext cx="3099535" cy="6078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Tuple 2</a:t>
                </a:r>
                <a:endParaRPr lang="zh-CN" altLang="en-US" sz="1200" dirty="0">
                  <a:solidFill>
                    <a:schemeClr val="tx1"/>
                  </a:solidFill>
                </a:endParaRPr>
              </a:p>
            </p:txBody>
          </p:sp>
          <p:sp>
            <p:nvSpPr>
              <p:cNvPr id="66" name="矩形 65">
                <a:extLst>
                  <a:ext uri="{FF2B5EF4-FFF2-40B4-BE49-F238E27FC236}">
                    <a16:creationId xmlns:a16="http://schemas.microsoft.com/office/drawing/2014/main" id="{8EFA32DC-B249-402E-96A8-6030D8CBE793}"/>
                  </a:ext>
                </a:extLst>
              </p:cNvPr>
              <p:cNvSpPr/>
              <p:nvPr/>
            </p:nvSpPr>
            <p:spPr>
              <a:xfrm>
                <a:off x="4374210" y="4356011"/>
                <a:ext cx="3022198" cy="607875"/>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Tuple 1</a:t>
                </a:r>
                <a:endParaRPr lang="zh-CN" altLang="en-US" sz="1200" dirty="0">
                  <a:solidFill>
                    <a:schemeClr val="tx1"/>
                  </a:solidFill>
                </a:endParaRPr>
              </a:p>
            </p:txBody>
          </p:sp>
          <p:sp>
            <p:nvSpPr>
              <p:cNvPr id="67" name="左大括号 66">
                <a:extLst>
                  <a:ext uri="{FF2B5EF4-FFF2-40B4-BE49-F238E27FC236}">
                    <a16:creationId xmlns:a16="http://schemas.microsoft.com/office/drawing/2014/main" id="{B784E9EC-A85B-4EEE-BCAA-2D8E354DD782}"/>
                  </a:ext>
                </a:extLst>
              </p:cNvPr>
              <p:cNvSpPr/>
              <p:nvPr/>
            </p:nvSpPr>
            <p:spPr>
              <a:xfrm rot="16200000">
                <a:off x="5752383" y="821203"/>
                <a:ext cx="413922" cy="2752902"/>
              </a:xfrm>
              <a:prstGeom prst="leftBrace">
                <a:avLst>
                  <a:gd name="adj1" fmla="val 8333"/>
                  <a:gd name="adj2" fmla="val 4939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8" name="文本框 67">
                <a:extLst>
                  <a:ext uri="{FF2B5EF4-FFF2-40B4-BE49-F238E27FC236}">
                    <a16:creationId xmlns:a16="http://schemas.microsoft.com/office/drawing/2014/main" id="{6BB3C0DB-2715-4E36-8580-D9D9CDDE54FD}"/>
                  </a:ext>
                </a:extLst>
              </p:cNvPr>
              <p:cNvSpPr txBox="1"/>
              <p:nvPr/>
            </p:nvSpPr>
            <p:spPr>
              <a:xfrm>
                <a:off x="4999842" y="2233929"/>
                <a:ext cx="1988348" cy="480965"/>
              </a:xfrm>
              <a:prstGeom prst="rect">
                <a:avLst/>
              </a:prstGeom>
              <a:noFill/>
            </p:spPr>
            <p:txBody>
              <a:bodyPr wrap="square" rtlCol="0">
                <a:spAutoFit/>
              </a:bodyPr>
              <a:lstStyle/>
              <a:p>
                <a:r>
                  <a:rPr lang="en-US" altLang="zh-CN" sz="800" dirty="0"/>
                  <a:t>line pointers</a:t>
                </a:r>
                <a:endParaRPr lang="zh-CN" altLang="en-US" sz="800" dirty="0"/>
              </a:p>
            </p:txBody>
          </p:sp>
          <p:sp>
            <p:nvSpPr>
              <p:cNvPr id="69" name="矩形 68">
                <a:extLst>
                  <a:ext uri="{FF2B5EF4-FFF2-40B4-BE49-F238E27FC236}">
                    <a16:creationId xmlns:a16="http://schemas.microsoft.com/office/drawing/2014/main" id="{67A481B4-1644-493C-B438-F8E3D8801C63}"/>
                  </a:ext>
                </a:extLst>
              </p:cNvPr>
              <p:cNvSpPr/>
              <p:nvPr/>
            </p:nvSpPr>
            <p:spPr>
              <a:xfrm>
                <a:off x="6398074" y="1393884"/>
                <a:ext cx="987297" cy="6078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3</a:t>
                </a:r>
                <a:endParaRPr lang="zh-CN" altLang="en-US" sz="1600" dirty="0">
                  <a:solidFill>
                    <a:schemeClr val="tx1"/>
                  </a:solidFill>
                </a:endParaRPr>
              </a:p>
            </p:txBody>
          </p:sp>
          <p:sp>
            <p:nvSpPr>
              <p:cNvPr id="70" name="矩形 69">
                <a:extLst>
                  <a:ext uri="{FF2B5EF4-FFF2-40B4-BE49-F238E27FC236}">
                    <a16:creationId xmlns:a16="http://schemas.microsoft.com/office/drawing/2014/main" id="{0F1B0E1B-0296-441D-8898-66B79C747E14}"/>
                  </a:ext>
                </a:extLst>
              </p:cNvPr>
              <p:cNvSpPr/>
              <p:nvPr/>
            </p:nvSpPr>
            <p:spPr>
              <a:xfrm>
                <a:off x="1288035" y="3748137"/>
                <a:ext cx="6108374" cy="60787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Tuple 3</a:t>
                </a:r>
                <a:endParaRPr lang="zh-CN" altLang="en-US" sz="1200" dirty="0">
                  <a:solidFill>
                    <a:schemeClr val="tx1"/>
                  </a:solidFill>
                </a:endParaRPr>
              </a:p>
            </p:txBody>
          </p:sp>
          <p:cxnSp>
            <p:nvCxnSpPr>
              <p:cNvPr id="71" name="连接符: 曲线 70">
                <a:extLst>
                  <a:ext uri="{FF2B5EF4-FFF2-40B4-BE49-F238E27FC236}">
                    <a16:creationId xmlns:a16="http://schemas.microsoft.com/office/drawing/2014/main" id="{6F7F6A39-69DD-41AE-9E81-566562C4F585}"/>
                  </a:ext>
                </a:extLst>
              </p:cNvPr>
              <p:cNvCxnSpPr>
                <a:cxnSpLocks/>
                <a:endCxn id="65" idx="3"/>
              </p:cNvCxnSpPr>
              <p:nvPr/>
            </p:nvCxnSpPr>
            <p:spPr>
              <a:xfrm rot="5400000">
                <a:off x="3298730" y="3091342"/>
                <a:ext cx="2658193" cy="479022"/>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连接符: 曲线 71">
                <a:extLst>
                  <a:ext uri="{FF2B5EF4-FFF2-40B4-BE49-F238E27FC236}">
                    <a16:creationId xmlns:a16="http://schemas.microsoft.com/office/drawing/2014/main" id="{20192F50-632B-4F05-B034-FBD8D29F7B64}"/>
                  </a:ext>
                </a:extLst>
              </p:cNvPr>
              <p:cNvCxnSpPr>
                <a:cxnSpLocks/>
                <a:stCxn id="69" idx="2"/>
                <a:endCxn id="70" idx="1"/>
              </p:cNvCxnSpPr>
              <p:nvPr/>
            </p:nvCxnSpPr>
            <p:spPr>
              <a:xfrm rot="5400000">
                <a:off x="3064723" y="225073"/>
                <a:ext cx="2050313" cy="5603687"/>
              </a:xfrm>
              <a:prstGeom prst="curvedConnector4">
                <a:avLst>
                  <a:gd name="adj1" fmla="val 20607"/>
                  <a:gd name="adj2" fmla="val 97469"/>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id="{E59B9E00-6A4E-44F2-8F9D-88A9B4E55CAC}"/>
                  </a:ext>
                </a:extLst>
              </p:cNvPr>
              <p:cNvSpPr txBox="1"/>
              <p:nvPr/>
            </p:nvSpPr>
            <p:spPr>
              <a:xfrm>
                <a:off x="3578017" y="2415678"/>
                <a:ext cx="1656914" cy="1285214"/>
              </a:xfrm>
              <a:prstGeom prst="rect">
                <a:avLst/>
              </a:prstGeom>
              <a:noFill/>
            </p:spPr>
            <p:txBody>
              <a:bodyPr vert="eaVert" wrap="square" rtlCol="0">
                <a:spAutoFit/>
              </a:bodyPr>
              <a:lstStyle/>
              <a:p>
                <a:r>
                  <a:rPr lang="en-US" altLang="zh-CN" sz="1600" b="1" dirty="0"/>
                  <a:t>…</a:t>
                </a:r>
                <a:endParaRPr lang="zh-CN" altLang="en-US" sz="4000" b="1" dirty="0"/>
              </a:p>
            </p:txBody>
          </p:sp>
          <p:cxnSp>
            <p:nvCxnSpPr>
              <p:cNvPr id="74" name="连接符: 曲线 73">
                <a:extLst>
                  <a:ext uri="{FF2B5EF4-FFF2-40B4-BE49-F238E27FC236}">
                    <a16:creationId xmlns:a16="http://schemas.microsoft.com/office/drawing/2014/main" id="{1C2203B9-A4F2-47F7-B4CD-E4105D6D09A1}"/>
                  </a:ext>
                </a:extLst>
              </p:cNvPr>
              <p:cNvCxnSpPr>
                <a:cxnSpLocks/>
                <a:stCxn id="64" idx="2"/>
                <a:endCxn id="65" idx="1"/>
              </p:cNvCxnSpPr>
              <p:nvPr/>
            </p:nvCxnSpPr>
            <p:spPr>
              <a:xfrm rot="5400000">
                <a:off x="2268802" y="1021737"/>
                <a:ext cx="2658191" cy="4618235"/>
              </a:xfrm>
              <a:prstGeom prst="curvedConnector4">
                <a:avLst>
                  <a:gd name="adj1" fmla="val 44283"/>
                  <a:gd name="adj2" fmla="val 8355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8" name="左大括号 57">
              <a:extLst>
                <a:ext uri="{FF2B5EF4-FFF2-40B4-BE49-F238E27FC236}">
                  <a16:creationId xmlns:a16="http://schemas.microsoft.com/office/drawing/2014/main" id="{B857CB84-1D75-4A49-AAC2-B648B773BA5D}"/>
                </a:ext>
              </a:extLst>
            </p:cNvPr>
            <p:cNvSpPr/>
            <p:nvPr/>
          </p:nvSpPr>
          <p:spPr>
            <a:xfrm>
              <a:off x="8390892" y="5249990"/>
              <a:ext cx="228994" cy="9483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C00254AD-AFC3-44AD-A53E-EA44A09A5A86}"/>
                </a:ext>
              </a:extLst>
            </p:cNvPr>
            <p:cNvSpPr txBox="1"/>
            <p:nvPr/>
          </p:nvSpPr>
          <p:spPr>
            <a:xfrm>
              <a:off x="7565852" y="5532883"/>
              <a:ext cx="1414848" cy="461665"/>
            </a:xfrm>
            <a:prstGeom prst="rect">
              <a:avLst/>
            </a:prstGeom>
            <a:noFill/>
          </p:spPr>
          <p:txBody>
            <a:bodyPr wrap="square" rtlCol="0">
              <a:spAutoFit/>
            </a:bodyPr>
            <a:lstStyle/>
            <a:p>
              <a:r>
                <a:rPr lang="en-US" altLang="zh-CN" sz="1200" dirty="0"/>
                <a:t>free space</a:t>
              </a:r>
            </a:p>
            <a:p>
              <a:r>
                <a:rPr lang="en-US" altLang="zh-CN" sz="1200" dirty="0"/>
                <a:t>(hole)</a:t>
              </a:r>
              <a:endParaRPr lang="zh-CN" altLang="en-US" sz="1200" dirty="0"/>
            </a:p>
          </p:txBody>
        </p:sp>
      </p:grpSp>
    </p:spTree>
    <p:extLst>
      <p:ext uri="{BB962C8B-B14F-4D97-AF65-F5344CB8AC3E}">
        <p14:creationId xmlns:p14="http://schemas.microsoft.com/office/powerpoint/2010/main" val="1499288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521" y="405458"/>
            <a:ext cx="10971371" cy="891822"/>
          </a:xfrm>
        </p:spPr>
        <p:txBody>
          <a:bodyPr/>
          <a:lstStyle/>
          <a:p>
            <a:r>
              <a:rPr lang="en-US" altLang="zh-CN" sz="3200" b="1" dirty="0">
                <a:solidFill>
                  <a:srgbClr val="C00000"/>
                </a:solidFill>
              </a:rPr>
              <a:t>3</a:t>
            </a:r>
            <a:r>
              <a:rPr lang="en-US" altLang="zh-CN" b="1" dirty="0">
                <a:solidFill>
                  <a:schemeClr val="accent1"/>
                </a:solidFill>
              </a:rPr>
              <a:t>  </a:t>
            </a:r>
            <a:r>
              <a:rPr lang="zh-CN" altLang="en-US" sz="3200" b="1" dirty="0">
                <a:solidFill>
                  <a:srgbClr val="C00000"/>
                </a:solidFill>
              </a:rPr>
              <a:t>页设计（</a:t>
            </a:r>
            <a:r>
              <a:rPr lang="en-US" altLang="zh-CN" sz="3200" b="1" dirty="0">
                <a:solidFill>
                  <a:srgbClr val="C00000"/>
                </a:solidFill>
              </a:rPr>
              <a:t>Page Layout</a:t>
            </a:r>
            <a:r>
              <a:rPr lang="zh-CN" altLang="en-US" sz="3200" b="1" dirty="0">
                <a:solidFill>
                  <a:srgbClr val="C00000"/>
                </a:solidFill>
              </a:rPr>
              <a:t>）</a:t>
            </a:r>
          </a:p>
        </p:txBody>
      </p:sp>
      <p:sp>
        <p:nvSpPr>
          <p:cNvPr id="3" name="内容占位符 2"/>
          <p:cNvSpPr>
            <a:spLocks noGrp="1"/>
          </p:cNvSpPr>
          <p:nvPr>
            <p:ph idx="1"/>
          </p:nvPr>
        </p:nvSpPr>
        <p:spPr>
          <a:xfrm>
            <a:off x="371594" y="1400910"/>
            <a:ext cx="5832647" cy="5320566"/>
          </a:xfrm>
        </p:spPr>
        <p:txBody>
          <a:bodyPr>
            <a:normAutofit fontScale="47500" lnSpcReduction="20000"/>
          </a:bodyPr>
          <a:lstStyle/>
          <a:p>
            <a:pPr>
              <a:lnSpc>
                <a:spcPct val="150000"/>
              </a:lnSpc>
            </a:pPr>
            <a:r>
              <a:rPr lang="zh-CN" altLang="en-US" sz="5100" dirty="0"/>
              <a:t>数据库的页可以容纳：元组、元数据、索引、日志记录等。数据一般不混合存放。</a:t>
            </a:r>
            <a:endParaRPr lang="en-US" altLang="zh-CN" sz="5100" dirty="0"/>
          </a:p>
          <a:p>
            <a:pPr>
              <a:lnSpc>
                <a:spcPct val="150000"/>
              </a:lnSpc>
            </a:pPr>
            <a:r>
              <a:rPr lang="zh-CN" altLang="en-US" sz="5100" dirty="0"/>
              <a:t>数据库的页具备固定</a:t>
            </a:r>
            <a:r>
              <a:rPr lang="zh-CN" altLang="en-US" sz="5100" dirty="0">
                <a:solidFill>
                  <a:srgbClr val="FF0000"/>
                </a:solidFill>
              </a:rPr>
              <a:t>大小</a:t>
            </a:r>
            <a:r>
              <a:rPr lang="zh-CN" altLang="en-US" sz="5100" dirty="0"/>
              <a:t>（如</a:t>
            </a:r>
            <a:r>
              <a:rPr lang="en-US" altLang="zh-CN" sz="5100" dirty="0"/>
              <a:t>4K</a:t>
            </a:r>
            <a:r>
              <a:rPr lang="zh-CN" altLang="en-US" sz="5100" dirty="0"/>
              <a:t>），一个数据库页是硬件页面（块）的整数倍。</a:t>
            </a:r>
            <a:endParaRPr lang="en-US" altLang="zh-CN" sz="5100" dirty="0"/>
          </a:p>
          <a:p>
            <a:pPr>
              <a:lnSpc>
                <a:spcPct val="150000"/>
              </a:lnSpc>
            </a:pPr>
            <a:r>
              <a:rPr lang="zh-CN" altLang="en-US" sz="5100" dirty="0"/>
              <a:t>每个页具备一个唯一页面</a:t>
            </a:r>
            <a:r>
              <a:rPr lang="en-US" altLang="zh-CN" sz="5100" dirty="0"/>
              <a:t>ID</a:t>
            </a:r>
            <a:r>
              <a:rPr lang="zh-CN" altLang="en-US" sz="5100" dirty="0"/>
              <a:t>（</a:t>
            </a:r>
            <a:r>
              <a:rPr lang="en-US" altLang="zh-CN" sz="5100" dirty="0" err="1"/>
              <a:t>PageID</a:t>
            </a:r>
            <a:r>
              <a:rPr lang="zh-CN" altLang="en-US" sz="5100" dirty="0"/>
              <a:t>，用于</a:t>
            </a:r>
            <a:r>
              <a:rPr lang="zh-CN" altLang="en-US" sz="5100" dirty="0">
                <a:solidFill>
                  <a:srgbClr val="FF0000"/>
                </a:solidFill>
              </a:rPr>
              <a:t>寻址</a:t>
            </a:r>
            <a:r>
              <a:rPr lang="zh-CN" altLang="en-US" sz="5100" dirty="0"/>
              <a:t>）：当数据库只有单文件时，页面</a:t>
            </a:r>
            <a:r>
              <a:rPr lang="en-US" altLang="zh-CN" sz="5100" dirty="0"/>
              <a:t>ID</a:t>
            </a:r>
            <a:r>
              <a:rPr lang="zh-CN" altLang="en-US" sz="5100" dirty="0"/>
              <a:t>可以就是文件中的物理偏移地址（文件</a:t>
            </a:r>
            <a:r>
              <a:rPr lang="en-US" altLang="zh-CN" sz="5100" dirty="0"/>
              <a:t>+</a:t>
            </a:r>
            <a:r>
              <a:rPr lang="zh-CN" altLang="en-US" sz="5100" dirty="0"/>
              <a:t>页在文件内的偏移地址）。</a:t>
            </a:r>
            <a:endParaRPr lang="en-US" altLang="zh-CN" strike="sngStrike" dirty="0"/>
          </a:p>
        </p:txBody>
      </p:sp>
      <p:sp>
        <p:nvSpPr>
          <p:cNvPr id="4" name="灯片编号占位符 3">
            <a:extLst>
              <a:ext uri="{FF2B5EF4-FFF2-40B4-BE49-F238E27FC236}">
                <a16:creationId xmlns:a16="http://schemas.microsoft.com/office/drawing/2014/main" id="{3C30100F-E7B5-40FE-B688-9DB4967813F2}"/>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13</a:t>
            </a:fld>
            <a:endParaRPr lang="zh-CN" altLang="en-US"/>
          </a:p>
        </p:txBody>
      </p:sp>
      <p:sp>
        <p:nvSpPr>
          <p:cNvPr id="7" name="矩形 6">
            <a:extLst>
              <a:ext uri="{FF2B5EF4-FFF2-40B4-BE49-F238E27FC236}">
                <a16:creationId xmlns:a16="http://schemas.microsoft.com/office/drawing/2014/main" id="{B2FAA097-A35C-4709-BA7E-E0D45B155EEB}"/>
              </a:ext>
            </a:extLst>
          </p:cNvPr>
          <p:cNvSpPr/>
          <p:nvPr/>
        </p:nvSpPr>
        <p:spPr>
          <a:xfrm>
            <a:off x="6699855" y="406329"/>
            <a:ext cx="4752527" cy="59046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endParaRPr lang="zh-CN" altLang="en-US" sz="2800" dirty="0"/>
          </a:p>
        </p:txBody>
      </p:sp>
      <p:sp>
        <p:nvSpPr>
          <p:cNvPr id="8" name="矩形 7">
            <a:extLst>
              <a:ext uri="{FF2B5EF4-FFF2-40B4-BE49-F238E27FC236}">
                <a16:creationId xmlns:a16="http://schemas.microsoft.com/office/drawing/2014/main" id="{DA86CF2D-7552-4A19-B288-B5B2A98B7407}"/>
              </a:ext>
            </a:extLst>
          </p:cNvPr>
          <p:cNvSpPr/>
          <p:nvPr/>
        </p:nvSpPr>
        <p:spPr>
          <a:xfrm>
            <a:off x="6815286" y="1408667"/>
            <a:ext cx="454310" cy="42405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磁盘存储</a:t>
            </a:r>
          </a:p>
        </p:txBody>
      </p:sp>
      <p:sp>
        <p:nvSpPr>
          <p:cNvPr id="9" name="矩形: 折角 8">
            <a:extLst>
              <a:ext uri="{FF2B5EF4-FFF2-40B4-BE49-F238E27FC236}">
                <a16:creationId xmlns:a16="http://schemas.microsoft.com/office/drawing/2014/main" id="{8FFEF94D-53C9-47D2-ABAF-E4EDED7FDD85}"/>
              </a:ext>
            </a:extLst>
          </p:cNvPr>
          <p:cNvSpPr/>
          <p:nvPr/>
        </p:nvSpPr>
        <p:spPr>
          <a:xfrm>
            <a:off x="8111430" y="765498"/>
            <a:ext cx="2808312" cy="12241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7DA46026-4DB8-4D44-B08B-C8E9F0526A2B}"/>
              </a:ext>
            </a:extLst>
          </p:cNvPr>
          <p:cNvSpPr/>
          <p:nvPr/>
        </p:nvSpPr>
        <p:spPr>
          <a:xfrm>
            <a:off x="8399462" y="842409"/>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数据页</a:t>
            </a:r>
          </a:p>
        </p:txBody>
      </p:sp>
      <p:sp>
        <p:nvSpPr>
          <p:cNvPr id="11" name="矩形 10">
            <a:extLst>
              <a:ext uri="{FF2B5EF4-FFF2-40B4-BE49-F238E27FC236}">
                <a16:creationId xmlns:a16="http://schemas.microsoft.com/office/drawing/2014/main" id="{B6273AA9-FA51-4086-A603-1F8F5846BEDF}"/>
              </a:ext>
            </a:extLst>
          </p:cNvPr>
          <p:cNvSpPr/>
          <p:nvPr/>
        </p:nvSpPr>
        <p:spPr>
          <a:xfrm>
            <a:off x="8953264" y="842409"/>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数据页</a:t>
            </a:r>
          </a:p>
        </p:txBody>
      </p:sp>
      <p:sp>
        <p:nvSpPr>
          <p:cNvPr id="12" name="矩形 11">
            <a:extLst>
              <a:ext uri="{FF2B5EF4-FFF2-40B4-BE49-F238E27FC236}">
                <a16:creationId xmlns:a16="http://schemas.microsoft.com/office/drawing/2014/main" id="{0D116113-758A-4CAC-9DF9-6EDFF846D5D7}"/>
              </a:ext>
            </a:extLst>
          </p:cNvPr>
          <p:cNvSpPr/>
          <p:nvPr/>
        </p:nvSpPr>
        <p:spPr>
          <a:xfrm>
            <a:off x="9551590" y="842409"/>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数据页</a:t>
            </a:r>
          </a:p>
        </p:txBody>
      </p:sp>
      <p:sp>
        <p:nvSpPr>
          <p:cNvPr id="13" name="矩形 12">
            <a:extLst>
              <a:ext uri="{FF2B5EF4-FFF2-40B4-BE49-F238E27FC236}">
                <a16:creationId xmlns:a16="http://schemas.microsoft.com/office/drawing/2014/main" id="{D0230A35-45DD-4D48-9D83-C8D8DEB1F6C8}"/>
              </a:ext>
            </a:extLst>
          </p:cNvPr>
          <p:cNvSpPr/>
          <p:nvPr/>
        </p:nvSpPr>
        <p:spPr>
          <a:xfrm>
            <a:off x="10177400" y="842409"/>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数据页</a:t>
            </a:r>
          </a:p>
        </p:txBody>
      </p:sp>
      <p:sp>
        <p:nvSpPr>
          <p:cNvPr id="14" name="矩形 13">
            <a:extLst>
              <a:ext uri="{FF2B5EF4-FFF2-40B4-BE49-F238E27FC236}">
                <a16:creationId xmlns:a16="http://schemas.microsoft.com/office/drawing/2014/main" id="{9DA2D99C-DEDF-4508-9DF0-7C324493D675}"/>
              </a:ext>
            </a:extLst>
          </p:cNvPr>
          <p:cNvSpPr/>
          <p:nvPr/>
        </p:nvSpPr>
        <p:spPr>
          <a:xfrm>
            <a:off x="7606274" y="765498"/>
            <a:ext cx="333656" cy="1219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数据文件</a:t>
            </a:r>
          </a:p>
        </p:txBody>
      </p:sp>
      <p:sp>
        <p:nvSpPr>
          <p:cNvPr id="15" name="矩形: 折角 14">
            <a:extLst>
              <a:ext uri="{FF2B5EF4-FFF2-40B4-BE49-F238E27FC236}">
                <a16:creationId xmlns:a16="http://schemas.microsoft.com/office/drawing/2014/main" id="{CC2D3647-3926-4931-83D5-2D139EB84CBD}"/>
              </a:ext>
            </a:extLst>
          </p:cNvPr>
          <p:cNvSpPr/>
          <p:nvPr/>
        </p:nvSpPr>
        <p:spPr>
          <a:xfrm>
            <a:off x="8112530" y="2205658"/>
            <a:ext cx="2808312" cy="12241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15C43C3E-6CF8-4200-8866-8A2B35F4951E}"/>
              </a:ext>
            </a:extLst>
          </p:cNvPr>
          <p:cNvSpPr/>
          <p:nvPr/>
        </p:nvSpPr>
        <p:spPr>
          <a:xfrm>
            <a:off x="7607374" y="2210561"/>
            <a:ext cx="333656" cy="12192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索引文件</a:t>
            </a:r>
          </a:p>
        </p:txBody>
      </p:sp>
      <p:sp>
        <p:nvSpPr>
          <p:cNvPr id="17" name="矩形: 折角 16">
            <a:extLst>
              <a:ext uri="{FF2B5EF4-FFF2-40B4-BE49-F238E27FC236}">
                <a16:creationId xmlns:a16="http://schemas.microsoft.com/office/drawing/2014/main" id="{FA5F902F-29AA-4A93-8EA4-629BD6C1A2D3}"/>
              </a:ext>
            </a:extLst>
          </p:cNvPr>
          <p:cNvSpPr/>
          <p:nvPr/>
        </p:nvSpPr>
        <p:spPr>
          <a:xfrm>
            <a:off x="8111430" y="4869954"/>
            <a:ext cx="2808312" cy="12241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3C10EC8B-7199-4FD5-916C-9D7C519B4C8A}"/>
              </a:ext>
            </a:extLst>
          </p:cNvPr>
          <p:cNvSpPr/>
          <p:nvPr/>
        </p:nvSpPr>
        <p:spPr>
          <a:xfrm>
            <a:off x="7606274" y="4869955"/>
            <a:ext cx="33475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日志文件</a:t>
            </a:r>
          </a:p>
        </p:txBody>
      </p:sp>
      <p:sp>
        <p:nvSpPr>
          <p:cNvPr id="20" name="矩形 19">
            <a:extLst>
              <a:ext uri="{FF2B5EF4-FFF2-40B4-BE49-F238E27FC236}">
                <a16:creationId xmlns:a16="http://schemas.microsoft.com/office/drawing/2014/main" id="{9A693198-13D2-435E-8834-BE4E696C4913}"/>
              </a:ext>
            </a:extLst>
          </p:cNvPr>
          <p:cNvSpPr/>
          <p:nvPr/>
        </p:nvSpPr>
        <p:spPr>
          <a:xfrm>
            <a:off x="8327454" y="2277666"/>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
        <p:nvSpPr>
          <p:cNvPr id="21" name="矩形 20">
            <a:extLst>
              <a:ext uri="{FF2B5EF4-FFF2-40B4-BE49-F238E27FC236}">
                <a16:creationId xmlns:a16="http://schemas.microsoft.com/office/drawing/2014/main" id="{0C39F24E-88BA-4632-8C6B-3BEF601C0994}"/>
              </a:ext>
            </a:extLst>
          </p:cNvPr>
          <p:cNvSpPr/>
          <p:nvPr/>
        </p:nvSpPr>
        <p:spPr>
          <a:xfrm>
            <a:off x="8881256" y="2277666"/>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
        <p:nvSpPr>
          <p:cNvPr id="22" name="矩形 21">
            <a:extLst>
              <a:ext uri="{FF2B5EF4-FFF2-40B4-BE49-F238E27FC236}">
                <a16:creationId xmlns:a16="http://schemas.microsoft.com/office/drawing/2014/main" id="{ED4DC7F3-008E-456C-A3C6-58E10D0891F9}"/>
              </a:ext>
            </a:extLst>
          </p:cNvPr>
          <p:cNvSpPr/>
          <p:nvPr/>
        </p:nvSpPr>
        <p:spPr>
          <a:xfrm>
            <a:off x="9479582" y="2277666"/>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
        <p:nvSpPr>
          <p:cNvPr id="23" name="矩形 22">
            <a:extLst>
              <a:ext uri="{FF2B5EF4-FFF2-40B4-BE49-F238E27FC236}">
                <a16:creationId xmlns:a16="http://schemas.microsoft.com/office/drawing/2014/main" id="{6F110ADC-5896-4733-8426-B1663A2A545E}"/>
              </a:ext>
            </a:extLst>
          </p:cNvPr>
          <p:cNvSpPr/>
          <p:nvPr/>
        </p:nvSpPr>
        <p:spPr>
          <a:xfrm>
            <a:off x="10105392" y="2277666"/>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
        <p:nvSpPr>
          <p:cNvPr id="24" name="矩形 23">
            <a:extLst>
              <a:ext uri="{FF2B5EF4-FFF2-40B4-BE49-F238E27FC236}">
                <a16:creationId xmlns:a16="http://schemas.microsoft.com/office/drawing/2014/main" id="{E3AB8CC7-6468-44AA-8307-7A330D340CAC}"/>
              </a:ext>
            </a:extLst>
          </p:cNvPr>
          <p:cNvSpPr/>
          <p:nvPr/>
        </p:nvSpPr>
        <p:spPr>
          <a:xfrm>
            <a:off x="8327454" y="4941962"/>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日志页</a:t>
            </a:r>
          </a:p>
        </p:txBody>
      </p:sp>
      <p:sp>
        <p:nvSpPr>
          <p:cNvPr id="25" name="矩形 24">
            <a:extLst>
              <a:ext uri="{FF2B5EF4-FFF2-40B4-BE49-F238E27FC236}">
                <a16:creationId xmlns:a16="http://schemas.microsoft.com/office/drawing/2014/main" id="{013C282C-CC4D-4EC7-A583-B0767EE3B054}"/>
              </a:ext>
            </a:extLst>
          </p:cNvPr>
          <p:cNvSpPr/>
          <p:nvPr/>
        </p:nvSpPr>
        <p:spPr>
          <a:xfrm>
            <a:off x="8881256" y="4941962"/>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日志页</a:t>
            </a:r>
          </a:p>
        </p:txBody>
      </p:sp>
      <p:sp>
        <p:nvSpPr>
          <p:cNvPr id="26" name="矩形 25">
            <a:extLst>
              <a:ext uri="{FF2B5EF4-FFF2-40B4-BE49-F238E27FC236}">
                <a16:creationId xmlns:a16="http://schemas.microsoft.com/office/drawing/2014/main" id="{24FD93EC-CF3C-4C63-AA2D-90F0DF824DA9}"/>
              </a:ext>
            </a:extLst>
          </p:cNvPr>
          <p:cNvSpPr/>
          <p:nvPr/>
        </p:nvSpPr>
        <p:spPr>
          <a:xfrm>
            <a:off x="9479582" y="4941962"/>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日志页</a:t>
            </a:r>
          </a:p>
        </p:txBody>
      </p:sp>
      <p:sp>
        <p:nvSpPr>
          <p:cNvPr id="27" name="矩形 26">
            <a:extLst>
              <a:ext uri="{FF2B5EF4-FFF2-40B4-BE49-F238E27FC236}">
                <a16:creationId xmlns:a16="http://schemas.microsoft.com/office/drawing/2014/main" id="{D0710B4B-0A75-43F2-A9CE-CCB4D8C99C59}"/>
              </a:ext>
            </a:extLst>
          </p:cNvPr>
          <p:cNvSpPr/>
          <p:nvPr/>
        </p:nvSpPr>
        <p:spPr>
          <a:xfrm>
            <a:off x="10105392" y="4941962"/>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日志页</a:t>
            </a:r>
          </a:p>
        </p:txBody>
      </p:sp>
      <p:sp>
        <p:nvSpPr>
          <p:cNvPr id="70" name="矩形: 折角 69">
            <a:extLst>
              <a:ext uri="{FF2B5EF4-FFF2-40B4-BE49-F238E27FC236}">
                <a16:creationId xmlns:a16="http://schemas.microsoft.com/office/drawing/2014/main" id="{9128C8BC-39AC-4C66-819C-3BA17CA32E9B}"/>
              </a:ext>
            </a:extLst>
          </p:cNvPr>
          <p:cNvSpPr/>
          <p:nvPr/>
        </p:nvSpPr>
        <p:spPr>
          <a:xfrm>
            <a:off x="8111430" y="3573810"/>
            <a:ext cx="2808312" cy="1224136"/>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1" name="矩形 70">
            <a:extLst>
              <a:ext uri="{FF2B5EF4-FFF2-40B4-BE49-F238E27FC236}">
                <a16:creationId xmlns:a16="http://schemas.microsoft.com/office/drawing/2014/main" id="{D79A1DEF-24CD-48CC-ADA8-40FD93B8BE76}"/>
              </a:ext>
            </a:extLst>
          </p:cNvPr>
          <p:cNvSpPr/>
          <p:nvPr/>
        </p:nvSpPr>
        <p:spPr>
          <a:xfrm>
            <a:off x="7606274" y="3573811"/>
            <a:ext cx="334756" cy="122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索引文件</a:t>
            </a:r>
          </a:p>
        </p:txBody>
      </p:sp>
      <p:sp>
        <p:nvSpPr>
          <p:cNvPr id="72" name="矩形 71">
            <a:extLst>
              <a:ext uri="{FF2B5EF4-FFF2-40B4-BE49-F238E27FC236}">
                <a16:creationId xmlns:a16="http://schemas.microsoft.com/office/drawing/2014/main" id="{C3E6073E-A373-4449-9900-E60B330F927C}"/>
              </a:ext>
            </a:extLst>
          </p:cNvPr>
          <p:cNvSpPr/>
          <p:nvPr/>
        </p:nvSpPr>
        <p:spPr>
          <a:xfrm>
            <a:off x="8327454" y="364581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
        <p:nvSpPr>
          <p:cNvPr id="73" name="矩形 72">
            <a:extLst>
              <a:ext uri="{FF2B5EF4-FFF2-40B4-BE49-F238E27FC236}">
                <a16:creationId xmlns:a16="http://schemas.microsoft.com/office/drawing/2014/main" id="{D0E05C7B-862F-48E8-854D-7311161EC0D6}"/>
              </a:ext>
            </a:extLst>
          </p:cNvPr>
          <p:cNvSpPr/>
          <p:nvPr/>
        </p:nvSpPr>
        <p:spPr>
          <a:xfrm>
            <a:off x="8881256" y="364581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
        <p:nvSpPr>
          <p:cNvPr id="74" name="矩形 73">
            <a:extLst>
              <a:ext uri="{FF2B5EF4-FFF2-40B4-BE49-F238E27FC236}">
                <a16:creationId xmlns:a16="http://schemas.microsoft.com/office/drawing/2014/main" id="{D9EC43DF-E33C-45DA-B58F-3B9BD1B95597}"/>
              </a:ext>
            </a:extLst>
          </p:cNvPr>
          <p:cNvSpPr/>
          <p:nvPr/>
        </p:nvSpPr>
        <p:spPr>
          <a:xfrm>
            <a:off x="9479582" y="364581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
        <p:nvSpPr>
          <p:cNvPr id="75" name="矩形 74">
            <a:extLst>
              <a:ext uri="{FF2B5EF4-FFF2-40B4-BE49-F238E27FC236}">
                <a16:creationId xmlns:a16="http://schemas.microsoft.com/office/drawing/2014/main" id="{2C0EF63E-7C3F-4F1F-85DB-94B7C3FDF2EF}"/>
              </a:ext>
            </a:extLst>
          </p:cNvPr>
          <p:cNvSpPr/>
          <p:nvPr/>
        </p:nvSpPr>
        <p:spPr>
          <a:xfrm>
            <a:off x="10105392" y="3645818"/>
            <a:ext cx="454310"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索引页</a:t>
            </a:r>
          </a:p>
        </p:txBody>
      </p:sp>
    </p:spTree>
    <p:extLst>
      <p:ext uri="{BB962C8B-B14F-4D97-AF65-F5344CB8AC3E}">
        <p14:creationId xmlns:p14="http://schemas.microsoft.com/office/powerpoint/2010/main" val="1938951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solidFill>
                  <a:srgbClr val="C00000"/>
                </a:solidFill>
              </a:rPr>
              <a:t>页头（</a:t>
            </a:r>
            <a:r>
              <a:rPr lang="en-US" altLang="zh-CN" sz="3200" b="1" dirty="0">
                <a:solidFill>
                  <a:srgbClr val="C00000"/>
                </a:solidFill>
              </a:rPr>
              <a:t>Page Header</a:t>
            </a:r>
            <a:r>
              <a:rPr lang="zh-CN" altLang="en-US" sz="3200" b="1" dirty="0">
                <a:solidFill>
                  <a:srgbClr val="C00000"/>
                </a:solidFill>
              </a:rPr>
              <a:t>）</a:t>
            </a:r>
          </a:p>
        </p:txBody>
      </p:sp>
      <p:sp>
        <p:nvSpPr>
          <p:cNvPr id="3" name="内容占位符 2"/>
          <p:cNvSpPr>
            <a:spLocks noGrp="1"/>
          </p:cNvSpPr>
          <p:nvPr>
            <p:ph idx="1"/>
          </p:nvPr>
        </p:nvSpPr>
        <p:spPr>
          <a:xfrm>
            <a:off x="838091" y="1826628"/>
            <a:ext cx="5564010" cy="4350771"/>
          </a:xfrm>
        </p:spPr>
        <p:txBody>
          <a:bodyPr>
            <a:normAutofit/>
          </a:bodyPr>
          <a:lstStyle/>
          <a:p>
            <a:pPr marL="0" indent="0">
              <a:lnSpc>
                <a:spcPct val="130000"/>
              </a:lnSpc>
              <a:buNone/>
            </a:pPr>
            <a:r>
              <a:rPr lang="zh-CN" altLang="en-US" dirty="0"/>
              <a:t>    每个页面都分为两部分：页头和数据区域</a:t>
            </a:r>
            <a:endParaRPr lang="en-US" altLang="zh-CN" dirty="0"/>
          </a:p>
          <a:p>
            <a:pPr>
              <a:lnSpc>
                <a:spcPct val="130000"/>
              </a:lnSpc>
            </a:pPr>
            <a:r>
              <a:rPr lang="zh-CN" altLang="en-US" dirty="0"/>
              <a:t>页头（</a:t>
            </a:r>
            <a:r>
              <a:rPr lang="en-US" altLang="zh-CN" dirty="0"/>
              <a:t>page header</a:t>
            </a:r>
            <a:r>
              <a:rPr lang="zh-CN" altLang="en-US" dirty="0"/>
              <a:t>），包含有关页内容的元数据信息（如页大小、校验和），以及与事务相关的标记（如脏数据）等</a:t>
            </a:r>
            <a:endParaRPr lang="en-US" altLang="zh-CN" dirty="0"/>
          </a:p>
          <a:p>
            <a:pPr>
              <a:lnSpc>
                <a:spcPct val="130000"/>
              </a:lnSpc>
            </a:pPr>
            <a:r>
              <a:rPr lang="zh-CN" altLang="en-US" dirty="0"/>
              <a:t>数据区域：面向元组型、面向日志型等</a:t>
            </a:r>
            <a:endParaRPr lang="en-US" altLang="zh-CN" dirty="0"/>
          </a:p>
          <a:p>
            <a:pPr marL="0" indent="0">
              <a:buNone/>
            </a:pPr>
            <a:endParaRPr lang="en-US" altLang="zh-CN" dirty="0"/>
          </a:p>
        </p:txBody>
      </p:sp>
      <p:sp>
        <p:nvSpPr>
          <p:cNvPr id="5" name="灯片编号占位符 4">
            <a:extLst>
              <a:ext uri="{FF2B5EF4-FFF2-40B4-BE49-F238E27FC236}">
                <a16:creationId xmlns:a16="http://schemas.microsoft.com/office/drawing/2014/main" id="{244CB731-5B6E-4314-AF51-9CB448EBF979}"/>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14</a:t>
            </a:fld>
            <a:endParaRPr lang="zh-CN" altLang="en-US"/>
          </a:p>
        </p:txBody>
      </p:sp>
      <p:sp>
        <p:nvSpPr>
          <p:cNvPr id="6" name="矩形 5">
            <a:extLst>
              <a:ext uri="{FF2B5EF4-FFF2-40B4-BE49-F238E27FC236}">
                <a16:creationId xmlns:a16="http://schemas.microsoft.com/office/drawing/2014/main" id="{10FFCD7F-CEE7-4CF2-AC84-AF5AB2D6AD1D}"/>
              </a:ext>
            </a:extLst>
          </p:cNvPr>
          <p:cNvSpPr/>
          <p:nvPr/>
        </p:nvSpPr>
        <p:spPr>
          <a:xfrm>
            <a:off x="6887294" y="1053530"/>
            <a:ext cx="4609044" cy="48965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9FD2443F-7F03-4406-BBA5-70A6A0016697}"/>
              </a:ext>
            </a:extLst>
          </p:cNvPr>
          <p:cNvSpPr/>
          <p:nvPr/>
        </p:nvSpPr>
        <p:spPr>
          <a:xfrm>
            <a:off x="8007628" y="2133650"/>
            <a:ext cx="2368376" cy="849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D6A55086-D12A-4AC4-BBA1-A8AA594A6D1C}"/>
              </a:ext>
            </a:extLst>
          </p:cNvPr>
          <p:cNvSpPr/>
          <p:nvPr/>
        </p:nvSpPr>
        <p:spPr>
          <a:xfrm>
            <a:off x="8007628" y="2983599"/>
            <a:ext cx="2368376" cy="2318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8B5E0A3-3299-49F4-B0E5-3320C65E1EE3}"/>
              </a:ext>
            </a:extLst>
          </p:cNvPr>
          <p:cNvSpPr txBox="1"/>
          <p:nvPr/>
        </p:nvSpPr>
        <p:spPr>
          <a:xfrm>
            <a:off x="8399462" y="1341562"/>
            <a:ext cx="1584176" cy="523220"/>
          </a:xfrm>
          <a:prstGeom prst="rect">
            <a:avLst/>
          </a:prstGeom>
          <a:noFill/>
        </p:spPr>
        <p:txBody>
          <a:bodyPr wrap="square" rtlCol="0">
            <a:spAutoFit/>
          </a:bodyPr>
          <a:lstStyle/>
          <a:p>
            <a:pPr algn="ctr"/>
            <a:r>
              <a:rPr lang="zh-CN" altLang="en-US" sz="2800" b="1" dirty="0">
                <a:solidFill>
                  <a:schemeClr val="bg1"/>
                </a:solidFill>
              </a:rPr>
              <a:t>页</a:t>
            </a:r>
          </a:p>
        </p:txBody>
      </p:sp>
      <p:sp>
        <p:nvSpPr>
          <p:cNvPr id="10" name="文本框 9">
            <a:extLst>
              <a:ext uri="{FF2B5EF4-FFF2-40B4-BE49-F238E27FC236}">
                <a16:creationId xmlns:a16="http://schemas.microsoft.com/office/drawing/2014/main" id="{7F2A5DA4-D881-4FF2-A1C8-8BB97D37F2EA}"/>
              </a:ext>
            </a:extLst>
          </p:cNvPr>
          <p:cNvSpPr txBox="1"/>
          <p:nvPr/>
        </p:nvSpPr>
        <p:spPr>
          <a:xfrm flipH="1">
            <a:off x="8759501" y="2277666"/>
            <a:ext cx="936105" cy="523220"/>
          </a:xfrm>
          <a:prstGeom prst="rect">
            <a:avLst/>
          </a:prstGeom>
          <a:noFill/>
        </p:spPr>
        <p:txBody>
          <a:bodyPr wrap="square" rtlCol="0">
            <a:spAutoFit/>
          </a:bodyPr>
          <a:lstStyle/>
          <a:p>
            <a:r>
              <a:rPr lang="zh-CN" altLang="en-US" sz="2800" b="1" dirty="0">
                <a:solidFill>
                  <a:schemeClr val="bg1"/>
                </a:solidFill>
              </a:rPr>
              <a:t>页头</a:t>
            </a:r>
          </a:p>
        </p:txBody>
      </p:sp>
      <p:sp>
        <p:nvSpPr>
          <p:cNvPr id="11" name="文本框 10">
            <a:extLst>
              <a:ext uri="{FF2B5EF4-FFF2-40B4-BE49-F238E27FC236}">
                <a16:creationId xmlns:a16="http://schemas.microsoft.com/office/drawing/2014/main" id="{4F86DA11-94A2-4B21-A3E1-9BAD5531349A}"/>
              </a:ext>
            </a:extLst>
          </p:cNvPr>
          <p:cNvSpPr txBox="1"/>
          <p:nvPr/>
        </p:nvSpPr>
        <p:spPr>
          <a:xfrm>
            <a:off x="8575804" y="3501802"/>
            <a:ext cx="1584176" cy="523220"/>
          </a:xfrm>
          <a:prstGeom prst="rect">
            <a:avLst/>
          </a:prstGeom>
          <a:noFill/>
        </p:spPr>
        <p:txBody>
          <a:bodyPr wrap="square" rtlCol="0">
            <a:spAutoFit/>
          </a:bodyPr>
          <a:lstStyle/>
          <a:p>
            <a:r>
              <a:rPr lang="zh-CN" altLang="en-US" sz="2800" b="1" dirty="0">
                <a:solidFill>
                  <a:schemeClr val="bg1"/>
                </a:solidFill>
              </a:rPr>
              <a:t>数据区</a:t>
            </a:r>
          </a:p>
        </p:txBody>
      </p:sp>
    </p:spTree>
    <p:extLst>
      <p:ext uri="{BB962C8B-B14F-4D97-AF65-F5344CB8AC3E}">
        <p14:creationId xmlns:p14="http://schemas.microsoft.com/office/powerpoint/2010/main" val="1281601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solidFill>
                  <a:srgbClr val="C00000"/>
                </a:solidFill>
              </a:rPr>
              <a:t>基于数组的面向元组型的页设计</a:t>
            </a:r>
          </a:p>
        </p:txBody>
      </p:sp>
      <p:sp>
        <p:nvSpPr>
          <p:cNvPr id="3" name="内容占位符 2"/>
          <p:cNvSpPr>
            <a:spLocks noGrp="1"/>
          </p:cNvSpPr>
          <p:nvPr>
            <p:ph idx="1"/>
          </p:nvPr>
        </p:nvSpPr>
        <p:spPr>
          <a:xfrm>
            <a:off x="608012" y="1608996"/>
            <a:ext cx="5703217" cy="5063397"/>
          </a:xfrm>
        </p:spPr>
        <p:txBody>
          <a:bodyPr>
            <a:normAutofit/>
          </a:bodyPr>
          <a:lstStyle/>
          <a:p>
            <a:pPr marL="0" indent="0">
              <a:lnSpc>
                <a:spcPct val="130000"/>
              </a:lnSpc>
              <a:buNone/>
            </a:pPr>
            <a:r>
              <a:rPr lang="zh-CN" altLang="en-US" b="1" dirty="0"/>
              <a:t> 按照数组思想</a:t>
            </a:r>
            <a:r>
              <a:rPr lang="zh-CN" altLang="en-US" dirty="0"/>
              <a:t>：</a:t>
            </a:r>
            <a:endParaRPr lang="en-US" altLang="zh-CN" dirty="0"/>
          </a:p>
          <a:p>
            <a:pPr lvl="1">
              <a:lnSpc>
                <a:spcPct val="130000"/>
              </a:lnSpc>
            </a:pPr>
            <a:r>
              <a:rPr lang="en-US" altLang="zh-CN" sz="2400" dirty="0"/>
              <a:t>header</a:t>
            </a:r>
            <a:r>
              <a:rPr lang="zh-CN" altLang="en-US" sz="2400" dirty="0"/>
              <a:t>记录页内的元组数，类似数组的方式进行存储；</a:t>
            </a:r>
            <a:endParaRPr lang="en-US" altLang="zh-CN" sz="2400" dirty="0"/>
          </a:p>
          <a:p>
            <a:pPr lvl="1">
              <a:lnSpc>
                <a:spcPct val="130000"/>
              </a:lnSpc>
            </a:pPr>
            <a:r>
              <a:rPr lang="zh-CN" altLang="en-US" sz="2400" dirty="0"/>
              <a:t>每次添加的元组放在已有元组的后面。</a:t>
            </a:r>
            <a:endParaRPr lang="en-US" altLang="zh-CN" sz="2400" dirty="0"/>
          </a:p>
          <a:p>
            <a:pPr marL="0" indent="0">
              <a:lnSpc>
                <a:spcPct val="130000"/>
              </a:lnSpc>
              <a:buNone/>
            </a:pPr>
            <a:r>
              <a:rPr lang="zh-CN" altLang="en-US" b="1" dirty="0"/>
              <a:t>  存在的问题：</a:t>
            </a:r>
            <a:endParaRPr lang="en-US" altLang="zh-CN" b="1" dirty="0"/>
          </a:p>
          <a:p>
            <a:pPr lvl="1">
              <a:lnSpc>
                <a:spcPct val="130000"/>
              </a:lnSpc>
            </a:pPr>
            <a:r>
              <a:rPr lang="zh-CN" altLang="en-US" sz="2400" dirty="0"/>
              <a:t>删除元组时会产生碎片</a:t>
            </a:r>
            <a:endParaRPr lang="en-US" altLang="zh-CN" sz="2400" dirty="0"/>
          </a:p>
          <a:p>
            <a:pPr marL="380976" lvl="1" indent="0">
              <a:lnSpc>
                <a:spcPct val="130000"/>
              </a:lnSpc>
              <a:buNone/>
            </a:pPr>
            <a:endParaRPr lang="en-US" altLang="zh-CN" sz="2400" dirty="0"/>
          </a:p>
          <a:p>
            <a:pPr marL="0" indent="0">
              <a:buNone/>
            </a:pPr>
            <a:r>
              <a:rPr lang="zh-CN" altLang="en-US" dirty="0"/>
              <a:t>   </a:t>
            </a:r>
            <a:endParaRPr lang="en-US" altLang="zh-CN" dirty="0"/>
          </a:p>
        </p:txBody>
      </p:sp>
      <p:sp>
        <p:nvSpPr>
          <p:cNvPr id="5" name="灯片编号占位符 4">
            <a:extLst>
              <a:ext uri="{FF2B5EF4-FFF2-40B4-BE49-F238E27FC236}">
                <a16:creationId xmlns:a16="http://schemas.microsoft.com/office/drawing/2014/main" id="{96B9CF43-5EF6-4B1E-B13E-8396080D7B62}"/>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15</a:t>
            </a:fld>
            <a:endParaRPr lang="zh-CN" altLang="en-US"/>
          </a:p>
        </p:txBody>
      </p:sp>
      <p:grpSp>
        <p:nvGrpSpPr>
          <p:cNvPr id="4" name="组合 3">
            <a:extLst>
              <a:ext uri="{FF2B5EF4-FFF2-40B4-BE49-F238E27FC236}">
                <a16:creationId xmlns:a16="http://schemas.microsoft.com/office/drawing/2014/main" id="{3850776A-6F06-055B-361C-5D29AC995D96}"/>
              </a:ext>
            </a:extLst>
          </p:cNvPr>
          <p:cNvGrpSpPr/>
          <p:nvPr/>
        </p:nvGrpSpPr>
        <p:grpSpPr>
          <a:xfrm>
            <a:off x="7783337" y="1897025"/>
            <a:ext cx="3528392" cy="3960440"/>
            <a:chOff x="2897570" y="1181594"/>
            <a:chExt cx="4236593" cy="3815046"/>
          </a:xfrm>
        </p:grpSpPr>
        <p:sp>
          <p:nvSpPr>
            <p:cNvPr id="6" name="矩形 5">
              <a:extLst>
                <a:ext uri="{FF2B5EF4-FFF2-40B4-BE49-F238E27FC236}">
                  <a16:creationId xmlns:a16="http://schemas.microsoft.com/office/drawing/2014/main" id="{DB15C234-7E3E-B2F7-572E-E6494BECA097}"/>
                </a:ext>
              </a:extLst>
            </p:cNvPr>
            <p:cNvSpPr/>
            <p:nvPr/>
          </p:nvSpPr>
          <p:spPr>
            <a:xfrm>
              <a:off x="2897570" y="1181594"/>
              <a:ext cx="4236593" cy="3815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261"/>
              <a:endParaRPr lang="zh-CN" altLang="en-US" sz="23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85F9BEBE-90C1-696E-E65A-3B6DC5282322}"/>
                </a:ext>
              </a:extLst>
            </p:cNvPr>
            <p:cNvSpPr/>
            <p:nvPr/>
          </p:nvSpPr>
          <p:spPr>
            <a:xfrm>
              <a:off x="3604153" y="1935681"/>
              <a:ext cx="2832265" cy="623454"/>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72110E1F-254D-94FA-1A9A-393A5665E146}"/>
                </a:ext>
              </a:extLst>
            </p:cNvPr>
            <p:cNvSpPr/>
            <p:nvPr/>
          </p:nvSpPr>
          <p:spPr>
            <a:xfrm>
              <a:off x="3604154" y="2559135"/>
              <a:ext cx="2832265" cy="623454"/>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10A2FE3E-EF6A-0D0E-9D3F-17024F6003FC}"/>
                </a:ext>
              </a:extLst>
            </p:cNvPr>
            <p:cNvSpPr/>
            <p:nvPr/>
          </p:nvSpPr>
          <p:spPr>
            <a:xfrm>
              <a:off x="3604155" y="3182589"/>
              <a:ext cx="2832265" cy="623454"/>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ACA47E8-7058-E1AF-0AD0-6F253E56C122}"/>
                </a:ext>
              </a:extLst>
            </p:cNvPr>
            <p:cNvSpPr/>
            <p:nvPr/>
          </p:nvSpPr>
          <p:spPr>
            <a:xfrm>
              <a:off x="3604152" y="3806043"/>
              <a:ext cx="2832265" cy="623454"/>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89361B3A-5ABF-78DF-F547-5AD34B2D927C}"/>
                </a:ext>
              </a:extLst>
            </p:cNvPr>
            <p:cNvSpPr txBox="1"/>
            <p:nvPr/>
          </p:nvSpPr>
          <p:spPr>
            <a:xfrm>
              <a:off x="3556803" y="1419212"/>
              <a:ext cx="2961576" cy="340951"/>
            </a:xfrm>
            <a:prstGeom prst="rect">
              <a:avLst/>
            </a:prstGeom>
            <a:noFill/>
          </p:spPr>
          <p:txBody>
            <a:bodyPr wrap="square" rtlCol="0">
              <a:spAutoFit/>
            </a:bodyPr>
            <a:lstStyle/>
            <a:p>
              <a:r>
                <a:rPr lang="zh-CN" altLang="en-US" sz="1400" dirty="0"/>
                <a:t>以数组方式组织的数据页</a:t>
              </a:r>
            </a:p>
          </p:txBody>
        </p:sp>
        <p:sp>
          <p:nvSpPr>
            <p:cNvPr id="15" name="文本框 14">
              <a:extLst>
                <a:ext uri="{FF2B5EF4-FFF2-40B4-BE49-F238E27FC236}">
                  <a16:creationId xmlns:a16="http://schemas.microsoft.com/office/drawing/2014/main" id="{4C06E757-4CD5-51A2-7EE4-F4480FADE53C}"/>
                </a:ext>
              </a:extLst>
            </p:cNvPr>
            <p:cNvSpPr txBox="1"/>
            <p:nvPr/>
          </p:nvSpPr>
          <p:spPr>
            <a:xfrm>
              <a:off x="4566053" y="3276430"/>
              <a:ext cx="1870363" cy="374073"/>
            </a:xfrm>
            <a:prstGeom prst="rect">
              <a:avLst/>
            </a:prstGeom>
            <a:noFill/>
          </p:spPr>
          <p:txBody>
            <a:bodyPr wrap="square" rtlCol="0">
              <a:spAutoFit/>
            </a:bodyPr>
            <a:lstStyle/>
            <a:p>
              <a:r>
                <a:rPr lang="zh-CN" altLang="en-US" dirty="0"/>
                <a:t>元组</a:t>
              </a:r>
              <a:r>
                <a:rPr lang="en-US" altLang="zh-CN" dirty="0"/>
                <a:t>2</a:t>
              </a:r>
              <a:endParaRPr lang="zh-CN" altLang="en-US" dirty="0"/>
            </a:p>
          </p:txBody>
        </p:sp>
        <p:sp>
          <p:nvSpPr>
            <p:cNvPr id="16" name="文本框 15">
              <a:extLst>
                <a:ext uri="{FF2B5EF4-FFF2-40B4-BE49-F238E27FC236}">
                  <a16:creationId xmlns:a16="http://schemas.microsoft.com/office/drawing/2014/main" id="{7D1EC680-4CC9-2220-0379-AA8D92B5C9F5}"/>
                </a:ext>
              </a:extLst>
            </p:cNvPr>
            <p:cNvSpPr txBox="1"/>
            <p:nvPr/>
          </p:nvSpPr>
          <p:spPr>
            <a:xfrm>
              <a:off x="4566054" y="2711535"/>
              <a:ext cx="1870363" cy="374073"/>
            </a:xfrm>
            <a:prstGeom prst="rect">
              <a:avLst/>
            </a:prstGeom>
            <a:noFill/>
          </p:spPr>
          <p:txBody>
            <a:bodyPr wrap="square" rtlCol="0">
              <a:spAutoFit/>
            </a:bodyPr>
            <a:lstStyle/>
            <a:p>
              <a:r>
                <a:rPr lang="zh-CN" altLang="en-US" dirty="0"/>
                <a:t>元组</a:t>
              </a:r>
              <a:r>
                <a:rPr lang="en-US" altLang="zh-CN" dirty="0"/>
                <a:t>1</a:t>
              </a:r>
              <a:endParaRPr lang="zh-CN" altLang="en-US" dirty="0"/>
            </a:p>
          </p:txBody>
        </p:sp>
        <p:sp>
          <p:nvSpPr>
            <p:cNvPr id="17" name="文本框 16">
              <a:extLst>
                <a:ext uri="{FF2B5EF4-FFF2-40B4-BE49-F238E27FC236}">
                  <a16:creationId xmlns:a16="http://schemas.microsoft.com/office/drawing/2014/main" id="{F1B51078-D5D1-0CFB-569F-09B63CDE35E6}"/>
                </a:ext>
              </a:extLst>
            </p:cNvPr>
            <p:cNvSpPr txBox="1"/>
            <p:nvPr/>
          </p:nvSpPr>
          <p:spPr>
            <a:xfrm>
              <a:off x="4346357" y="2099959"/>
              <a:ext cx="1870363" cy="374073"/>
            </a:xfrm>
            <a:prstGeom prst="rect">
              <a:avLst/>
            </a:prstGeom>
            <a:noFill/>
          </p:spPr>
          <p:txBody>
            <a:bodyPr wrap="square" rtlCol="0">
              <a:spAutoFit/>
            </a:bodyPr>
            <a:lstStyle/>
            <a:p>
              <a:r>
                <a:rPr lang="zh-CN" altLang="en-US" dirty="0"/>
                <a:t>元组数</a:t>
              </a:r>
              <a:r>
                <a:rPr lang="en-US" altLang="zh-CN" dirty="0"/>
                <a:t>=3</a:t>
              </a:r>
              <a:endParaRPr lang="zh-CN" altLang="en-US" dirty="0"/>
            </a:p>
          </p:txBody>
        </p:sp>
        <p:sp>
          <p:nvSpPr>
            <p:cNvPr id="18" name="文本框 17">
              <a:extLst>
                <a:ext uri="{FF2B5EF4-FFF2-40B4-BE49-F238E27FC236}">
                  <a16:creationId xmlns:a16="http://schemas.microsoft.com/office/drawing/2014/main" id="{EEA10E3A-1BB2-79D3-3495-B5ADA87A2931}"/>
                </a:ext>
              </a:extLst>
            </p:cNvPr>
            <p:cNvSpPr txBox="1"/>
            <p:nvPr/>
          </p:nvSpPr>
          <p:spPr>
            <a:xfrm>
              <a:off x="4566052" y="3930733"/>
              <a:ext cx="1870363" cy="374073"/>
            </a:xfrm>
            <a:prstGeom prst="rect">
              <a:avLst/>
            </a:prstGeom>
            <a:noFill/>
          </p:spPr>
          <p:txBody>
            <a:bodyPr wrap="square" rtlCol="0">
              <a:spAutoFit/>
            </a:bodyPr>
            <a:lstStyle/>
            <a:p>
              <a:r>
                <a:rPr lang="zh-CN" altLang="en-US" dirty="0"/>
                <a:t>元组</a:t>
              </a:r>
              <a:r>
                <a:rPr lang="en-US" altLang="zh-CN" dirty="0"/>
                <a:t>3</a:t>
              </a:r>
              <a:endParaRPr lang="zh-CN" altLang="en-US" dirty="0"/>
            </a:p>
          </p:txBody>
        </p:sp>
      </p:grpSp>
      <p:grpSp>
        <p:nvGrpSpPr>
          <p:cNvPr id="19" name="组合 18">
            <a:extLst>
              <a:ext uri="{FF2B5EF4-FFF2-40B4-BE49-F238E27FC236}">
                <a16:creationId xmlns:a16="http://schemas.microsoft.com/office/drawing/2014/main" id="{43AA1D58-F868-D4E2-5C3A-E78EA83440CC}"/>
              </a:ext>
            </a:extLst>
          </p:cNvPr>
          <p:cNvGrpSpPr/>
          <p:nvPr/>
        </p:nvGrpSpPr>
        <p:grpSpPr>
          <a:xfrm>
            <a:off x="7681087" y="1212949"/>
            <a:ext cx="3709951" cy="4734889"/>
            <a:chOff x="3301423" y="840129"/>
            <a:chExt cx="3063843" cy="3984024"/>
          </a:xfrm>
        </p:grpSpPr>
        <p:grpSp>
          <p:nvGrpSpPr>
            <p:cNvPr id="20" name="组合 19">
              <a:extLst>
                <a:ext uri="{FF2B5EF4-FFF2-40B4-BE49-F238E27FC236}">
                  <a16:creationId xmlns:a16="http://schemas.microsoft.com/office/drawing/2014/main" id="{FA872390-72B6-2C42-9BAD-1FB7C59B5E8C}"/>
                </a:ext>
              </a:extLst>
            </p:cNvPr>
            <p:cNvGrpSpPr/>
            <p:nvPr/>
          </p:nvGrpSpPr>
          <p:grpSpPr>
            <a:xfrm>
              <a:off x="3301423" y="1380309"/>
              <a:ext cx="3063843" cy="3443844"/>
              <a:chOff x="2897570" y="1181594"/>
              <a:chExt cx="4236593" cy="3815046"/>
            </a:xfrm>
          </p:grpSpPr>
          <p:sp>
            <p:nvSpPr>
              <p:cNvPr id="22" name="矩形 21">
                <a:extLst>
                  <a:ext uri="{FF2B5EF4-FFF2-40B4-BE49-F238E27FC236}">
                    <a16:creationId xmlns:a16="http://schemas.microsoft.com/office/drawing/2014/main" id="{BFABD8D1-52C5-10E8-FBBC-3ECD3EB94BCE}"/>
                  </a:ext>
                </a:extLst>
              </p:cNvPr>
              <p:cNvSpPr/>
              <p:nvPr/>
            </p:nvSpPr>
            <p:spPr>
              <a:xfrm>
                <a:off x="2897570" y="1181594"/>
                <a:ext cx="4236593" cy="3815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261"/>
                <a:endParaRPr lang="zh-CN" altLang="en-US" sz="2300" dirty="0">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D6B319B1-CF69-DA1D-E1AD-6D0A2971FAE3}"/>
                  </a:ext>
                </a:extLst>
              </p:cNvPr>
              <p:cNvSpPr/>
              <p:nvPr/>
            </p:nvSpPr>
            <p:spPr>
              <a:xfrm>
                <a:off x="3604153" y="1935681"/>
                <a:ext cx="2832265" cy="623454"/>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2272B6E6-72F0-BF53-BB84-93EBC31B835F}"/>
                  </a:ext>
                </a:extLst>
              </p:cNvPr>
              <p:cNvSpPr/>
              <p:nvPr/>
            </p:nvSpPr>
            <p:spPr>
              <a:xfrm>
                <a:off x="3604154" y="2559135"/>
                <a:ext cx="2832265" cy="623454"/>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6B3C081A-9E30-FCAF-D0B8-C15C4496F6CD}"/>
                  </a:ext>
                </a:extLst>
              </p:cNvPr>
              <p:cNvSpPr/>
              <p:nvPr/>
            </p:nvSpPr>
            <p:spPr>
              <a:xfrm>
                <a:off x="3604155" y="3182589"/>
                <a:ext cx="2832265" cy="623454"/>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E02A9A14-AE9D-20A7-5CD5-652A5E8DEA65}"/>
                  </a:ext>
                </a:extLst>
              </p:cNvPr>
              <p:cNvSpPr/>
              <p:nvPr/>
            </p:nvSpPr>
            <p:spPr>
              <a:xfrm>
                <a:off x="3604152" y="3806043"/>
                <a:ext cx="2832265" cy="623454"/>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26A9D772-DB91-E400-BD77-AED3B621406C}"/>
                  </a:ext>
                </a:extLst>
              </p:cNvPr>
              <p:cNvSpPr txBox="1"/>
              <p:nvPr/>
            </p:nvSpPr>
            <p:spPr>
              <a:xfrm>
                <a:off x="3556803" y="1419212"/>
                <a:ext cx="2961576" cy="340951"/>
              </a:xfrm>
              <a:prstGeom prst="rect">
                <a:avLst/>
              </a:prstGeom>
              <a:noFill/>
            </p:spPr>
            <p:txBody>
              <a:bodyPr wrap="square" rtlCol="0">
                <a:spAutoFit/>
              </a:bodyPr>
              <a:lstStyle/>
              <a:p>
                <a:r>
                  <a:rPr lang="zh-CN" altLang="en-US" sz="1400" dirty="0"/>
                  <a:t>以数组方式组织的数据页</a:t>
                </a:r>
              </a:p>
            </p:txBody>
          </p:sp>
          <p:sp>
            <p:nvSpPr>
              <p:cNvPr id="28" name="文本框 27">
                <a:extLst>
                  <a:ext uri="{FF2B5EF4-FFF2-40B4-BE49-F238E27FC236}">
                    <a16:creationId xmlns:a16="http://schemas.microsoft.com/office/drawing/2014/main" id="{C2A68F29-C247-22C2-6FD5-B3DC83514447}"/>
                  </a:ext>
                </a:extLst>
              </p:cNvPr>
              <p:cNvSpPr txBox="1"/>
              <p:nvPr/>
            </p:nvSpPr>
            <p:spPr>
              <a:xfrm>
                <a:off x="4566053" y="3276430"/>
                <a:ext cx="1870363" cy="374073"/>
              </a:xfrm>
              <a:prstGeom prst="rect">
                <a:avLst/>
              </a:prstGeom>
              <a:noFill/>
            </p:spPr>
            <p:txBody>
              <a:bodyPr wrap="square" rtlCol="0">
                <a:spAutoFit/>
              </a:bodyPr>
              <a:lstStyle/>
              <a:p>
                <a:r>
                  <a:rPr lang="zh-CN" altLang="en-US" dirty="0"/>
                  <a:t>元组</a:t>
                </a:r>
                <a:r>
                  <a:rPr lang="en-US" altLang="zh-CN" dirty="0"/>
                  <a:t>2</a:t>
                </a:r>
                <a:endParaRPr lang="zh-CN" altLang="en-US" dirty="0"/>
              </a:p>
            </p:txBody>
          </p:sp>
          <p:sp>
            <p:nvSpPr>
              <p:cNvPr id="29" name="文本框 28">
                <a:extLst>
                  <a:ext uri="{FF2B5EF4-FFF2-40B4-BE49-F238E27FC236}">
                    <a16:creationId xmlns:a16="http://schemas.microsoft.com/office/drawing/2014/main" id="{33DFF418-7970-6402-03B5-D058B184D124}"/>
                  </a:ext>
                </a:extLst>
              </p:cNvPr>
              <p:cNvSpPr txBox="1"/>
              <p:nvPr/>
            </p:nvSpPr>
            <p:spPr>
              <a:xfrm>
                <a:off x="4346357" y="2099959"/>
                <a:ext cx="1870364" cy="409141"/>
              </a:xfrm>
              <a:prstGeom prst="rect">
                <a:avLst/>
              </a:prstGeom>
              <a:noFill/>
            </p:spPr>
            <p:txBody>
              <a:bodyPr wrap="square" rtlCol="0">
                <a:spAutoFit/>
              </a:bodyPr>
              <a:lstStyle/>
              <a:p>
                <a:r>
                  <a:rPr lang="zh-CN" altLang="en-US" dirty="0"/>
                  <a:t>元组数</a:t>
                </a:r>
                <a:r>
                  <a:rPr lang="en-US" altLang="zh-CN" dirty="0"/>
                  <a:t>=2</a:t>
                </a:r>
                <a:endParaRPr lang="zh-CN" altLang="en-US" dirty="0"/>
              </a:p>
            </p:txBody>
          </p:sp>
          <p:sp>
            <p:nvSpPr>
              <p:cNvPr id="30" name="文本框 29">
                <a:extLst>
                  <a:ext uri="{FF2B5EF4-FFF2-40B4-BE49-F238E27FC236}">
                    <a16:creationId xmlns:a16="http://schemas.microsoft.com/office/drawing/2014/main" id="{A3673209-FDBB-2ACB-E1F2-FDA22A0F815C}"/>
                  </a:ext>
                </a:extLst>
              </p:cNvPr>
              <p:cNvSpPr txBox="1"/>
              <p:nvPr/>
            </p:nvSpPr>
            <p:spPr>
              <a:xfrm>
                <a:off x="4566052" y="3930733"/>
                <a:ext cx="1870363" cy="374073"/>
              </a:xfrm>
              <a:prstGeom prst="rect">
                <a:avLst/>
              </a:prstGeom>
              <a:noFill/>
            </p:spPr>
            <p:txBody>
              <a:bodyPr wrap="square" rtlCol="0">
                <a:spAutoFit/>
              </a:bodyPr>
              <a:lstStyle/>
              <a:p>
                <a:r>
                  <a:rPr lang="zh-CN" altLang="en-US" dirty="0"/>
                  <a:t>元组</a:t>
                </a:r>
                <a:r>
                  <a:rPr lang="en-US" altLang="zh-CN" dirty="0"/>
                  <a:t>3</a:t>
                </a:r>
                <a:endParaRPr lang="zh-CN" altLang="en-US" dirty="0"/>
              </a:p>
            </p:txBody>
          </p:sp>
        </p:grpSp>
        <p:sp>
          <p:nvSpPr>
            <p:cNvPr id="21" name="文本框 20">
              <a:extLst>
                <a:ext uri="{FF2B5EF4-FFF2-40B4-BE49-F238E27FC236}">
                  <a16:creationId xmlns:a16="http://schemas.microsoft.com/office/drawing/2014/main" id="{9F6F6209-4B34-F93C-B6DB-B3463EE74E4E}"/>
                </a:ext>
              </a:extLst>
            </p:cNvPr>
            <p:cNvSpPr txBox="1"/>
            <p:nvPr/>
          </p:nvSpPr>
          <p:spPr>
            <a:xfrm>
              <a:off x="3390492" y="840129"/>
              <a:ext cx="2885704" cy="369332"/>
            </a:xfrm>
            <a:prstGeom prst="rect">
              <a:avLst/>
            </a:prstGeom>
            <a:noFill/>
          </p:spPr>
          <p:txBody>
            <a:bodyPr wrap="square" rtlCol="0">
              <a:spAutoFit/>
            </a:bodyPr>
            <a:lstStyle/>
            <a:p>
              <a:pPr algn="ctr"/>
              <a:r>
                <a:rPr lang="zh-CN" altLang="en-US" dirty="0"/>
                <a:t>删除元组</a:t>
              </a:r>
              <a:r>
                <a:rPr lang="en-US" altLang="zh-CN" dirty="0"/>
                <a:t>1</a:t>
              </a:r>
              <a:r>
                <a:rPr lang="zh-CN" altLang="en-US" dirty="0"/>
                <a:t>的情况</a:t>
              </a:r>
            </a:p>
          </p:txBody>
        </p:sp>
      </p:grpSp>
      <p:grpSp>
        <p:nvGrpSpPr>
          <p:cNvPr id="7" name="组合 6">
            <a:extLst>
              <a:ext uri="{FF2B5EF4-FFF2-40B4-BE49-F238E27FC236}">
                <a16:creationId xmlns:a16="http://schemas.microsoft.com/office/drawing/2014/main" id="{76FF0008-CF51-4702-A2E9-29B50BF0DAD7}"/>
              </a:ext>
            </a:extLst>
          </p:cNvPr>
          <p:cNvGrpSpPr/>
          <p:nvPr/>
        </p:nvGrpSpPr>
        <p:grpSpPr>
          <a:xfrm>
            <a:off x="7535366" y="693490"/>
            <a:ext cx="3855672" cy="5313379"/>
            <a:chOff x="7496118" y="246039"/>
            <a:chExt cx="3855672" cy="5313379"/>
          </a:xfrm>
        </p:grpSpPr>
        <p:grpSp>
          <p:nvGrpSpPr>
            <p:cNvPr id="32" name="组合 31">
              <a:extLst>
                <a:ext uri="{FF2B5EF4-FFF2-40B4-BE49-F238E27FC236}">
                  <a16:creationId xmlns:a16="http://schemas.microsoft.com/office/drawing/2014/main" id="{A7C60D2F-8C7E-26D7-26E0-6BFC4AEC7724}"/>
                </a:ext>
              </a:extLst>
            </p:cNvPr>
            <p:cNvGrpSpPr/>
            <p:nvPr/>
          </p:nvGrpSpPr>
          <p:grpSpPr>
            <a:xfrm>
              <a:off x="7496118" y="715712"/>
              <a:ext cx="3855672" cy="4843706"/>
              <a:chOff x="2897570" y="1181594"/>
              <a:chExt cx="4236593" cy="3815046"/>
            </a:xfrm>
          </p:grpSpPr>
          <p:sp>
            <p:nvSpPr>
              <p:cNvPr id="34" name="矩形 33">
                <a:extLst>
                  <a:ext uri="{FF2B5EF4-FFF2-40B4-BE49-F238E27FC236}">
                    <a16:creationId xmlns:a16="http://schemas.microsoft.com/office/drawing/2014/main" id="{A3E1E6D5-6DB8-914F-DB75-B5B960778AEB}"/>
                  </a:ext>
                </a:extLst>
              </p:cNvPr>
              <p:cNvSpPr/>
              <p:nvPr/>
            </p:nvSpPr>
            <p:spPr>
              <a:xfrm>
                <a:off x="2897570" y="1181594"/>
                <a:ext cx="4236593" cy="3815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72261"/>
                <a:endParaRPr lang="zh-CN" altLang="en-US" sz="2300" dirty="0">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FC46C26C-35A2-70A7-5706-C5F591DA2723}"/>
                  </a:ext>
                </a:extLst>
              </p:cNvPr>
              <p:cNvSpPr/>
              <p:nvPr/>
            </p:nvSpPr>
            <p:spPr>
              <a:xfrm>
                <a:off x="3604153" y="1935681"/>
                <a:ext cx="2832265" cy="623454"/>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83DBD6CF-BD48-6ABE-2388-586B199B373F}"/>
                  </a:ext>
                </a:extLst>
              </p:cNvPr>
              <p:cNvSpPr/>
              <p:nvPr/>
            </p:nvSpPr>
            <p:spPr>
              <a:xfrm>
                <a:off x="3604153" y="2559135"/>
                <a:ext cx="2832265" cy="1246907"/>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641D9FFA-2B77-4CB0-6C7C-E8BC45842153}"/>
                  </a:ext>
                </a:extLst>
              </p:cNvPr>
              <p:cNvSpPr/>
              <p:nvPr/>
            </p:nvSpPr>
            <p:spPr>
              <a:xfrm>
                <a:off x="4566050" y="3182589"/>
                <a:ext cx="1870369" cy="623454"/>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2F66D348-CCA4-20A1-A300-25D887D014F9}"/>
                  </a:ext>
                </a:extLst>
              </p:cNvPr>
              <p:cNvSpPr/>
              <p:nvPr/>
            </p:nvSpPr>
            <p:spPr>
              <a:xfrm>
                <a:off x="3604152" y="3806043"/>
                <a:ext cx="2832265" cy="623454"/>
              </a:xfrm>
              <a:prstGeom prst="rect">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31434E23-0C03-3EB2-E3FA-9F0C2A70EFDE}"/>
                  </a:ext>
                </a:extLst>
              </p:cNvPr>
              <p:cNvSpPr txBox="1"/>
              <p:nvPr/>
            </p:nvSpPr>
            <p:spPr>
              <a:xfrm>
                <a:off x="3415428" y="1419212"/>
                <a:ext cx="3244003" cy="266655"/>
              </a:xfrm>
              <a:prstGeom prst="rect">
                <a:avLst/>
              </a:prstGeom>
              <a:noFill/>
            </p:spPr>
            <p:txBody>
              <a:bodyPr wrap="square" rtlCol="0">
                <a:spAutoFit/>
              </a:bodyPr>
              <a:lstStyle/>
              <a:p>
                <a:pPr algn="ctr"/>
                <a:r>
                  <a:rPr lang="zh-CN" altLang="en-US" sz="1600" dirty="0">
                    <a:latin typeface="+mn-ea"/>
                  </a:rPr>
                  <a:t>以数组方式组织的数据页</a:t>
                </a:r>
              </a:p>
            </p:txBody>
          </p:sp>
          <p:sp>
            <p:nvSpPr>
              <p:cNvPr id="40" name="文本框 39">
                <a:extLst>
                  <a:ext uri="{FF2B5EF4-FFF2-40B4-BE49-F238E27FC236}">
                    <a16:creationId xmlns:a16="http://schemas.microsoft.com/office/drawing/2014/main" id="{9610F4C7-A2DB-C7A4-9F44-E33C1355B80A}"/>
                  </a:ext>
                </a:extLst>
              </p:cNvPr>
              <p:cNvSpPr txBox="1"/>
              <p:nvPr/>
            </p:nvSpPr>
            <p:spPr>
              <a:xfrm>
                <a:off x="4566053" y="3276430"/>
                <a:ext cx="1870363" cy="374073"/>
              </a:xfrm>
              <a:prstGeom prst="rect">
                <a:avLst/>
              </a:prstGeom>
              <a:noFill/>
            </p:spPr>
            <p:txBody>
              <a:bodyPr wrap="square" rtlCol="0">
                <a:spAutoFit/>
              </a:bodyPr>
              <a:lstStyle/>
              <a:p>
                <a:r>
                  <a:rPr lang="zh-CN" altLang="en-US" dirty="0"/>
                  <a:t>元组</a:t>
                </a:r>
                <a:r>
                  <a:rPr lang="en-US" altLang="zh-CN" dirty="0"/>
                  <a:t>2</a:t>
                </a:r>
                <a:endParaRPr lang="zh-CN" altLang="en-US" dirty="0"/>
              </a:p>
            </p:txBody>
          </p:sp>
          <p:sp>
            <p:nvSpPr>
              <p:cNvPr id="41" name="文本框 40">
                <a:extLst>
                  <a:ext uri="{FF2B5EF4-FFF2-40B4-BE49-F238E27FC236}">
                    <a16:creationId xmlns:a16="http://schemas.microsoft.com/office/drawing/2014/main" id="{5FB5EC47-14C4-206A-B040-8DC393092FB5}"/>
                  </a:ext>
                </a:extLst>
              </p:cNvPr>
              <p:cNvSpPr txBox="1"/>
              <p:nvPr/>
            </p:nvSpPr>
            <p:spPr>
              <a:xfrm>
                <a:off x="4566054" y="2711535"/>
                <a:ext cx="1870363" cy="374073"/>
              </a:xfrm>
              <a:prstGeom prst="rect">
                <a:avLst/>
              </a:prstGeom>
              <a:noFill/>
            </p:spPr>
            <p:txBody>
              <a:bodyPr wrap="square" rtlCol="0">
                <a:spAutoFit/>
              </a:bodyPr>
              <a:lstStyle/>
              <a:p>
                <a:r>
                  <a:rPr lang="zh-CN" altLang="en-US" dirty="0"/>
                  <a:t>元组</a:t>
                </a:r>
                <a:r>
                  <a:rPr lang="en-US" altLang="zh-CN" dirty="0"/>
                  <a:t>1</a:t>
                </a:r>
                <a:endParaRPr lang="zh-CN" altLang="en-US" dirty="0"/>
              </a:p>
            </p:txBody>
          </p:sp>
          <p:sp>
            <p:nvSpPr>
              <p:cNvPr id="42" name="文本框 41">
                <a:extLst>
                  <a:ext uri="{FF2B5EF4-FFF2-40B4-BE49-F238E27FC236}">
                    <a16:creationId xmlns:a16="http://schemas.microsoft.com/office/drawing/2014/main" id="{1B72AEDC-0E44-DAB0-E798-5B40C2F366F6}"/>
                  </a:ext>
                </a:extLst>
              </p:cNvPr>
              <p:cNvSpPr txBox="1"/>
              <p:nvPr/>
            </p:nvSpPr>
            <p:spPr>
              <a:xfrm>
                <a:off x="4346357" y="2099959"/>
                <a:ext cx="1870363" cy="374073"/>
              </a:xfrm>
              <a:prstGeom prst="rect">
                <a:avLst/>
              </a:prstGeom>
              <a:noFill/>
            </p:spPr>
            <p:txBody>
              <a:bodyPr wrap="square" rtlCol="0">
                <a:spAutoFit/>
              </a:bodyPr>
              <a:lstStyle/>
              <a:p>
                <a:r>
                  <a:rPr lang="zh-CN" altLang="en-US" dirty="0"/>
                  <a:t>元组数</a:t>
                </a:r>
                <a:r>
                  <a:rPr lang="en-US" altLang="zh-CN" dirty="0"/>
                  <a:t>=3</a:t>
                </a:r>
                <a:endParaRPr lang="zh-CN" altLang="en-US" dirty="0"/>
              </a:p>
            </p:txBody>
          </p:sp>
          <p:sp>
            <p:nvSpPr>
              <p:cNvPr id="43" name="文本框 42">
                <a:extLst>
                  <a:ext uri="{FF2B5EF4-FFF2-40B4-BE49-F238E27FC236}">
                    <a16:creationId xmlns:a16="http://schemas.microsoft.com/office/drawing/2014/main" id="{1C5721A2-B9C8-65AD-A4ED-E68F2B3328AC}"/>
                  </a:ext>
                </a:extLst>
              </p:cNvPr>
              <p:cNvSpPr txBox="1"/>
              <p:nvPr/>
            </p:nvSpPr>
            <p:spPr>
              <a:xfrm>
                <a:off x="4566052" y="3930733"/>
                <a:ext cx="1870363" cy="374073"/>
              </a:xfrm>
              <a:prstGeom prst="rect">
                <a:avLst/>
              </a:prstGeom>
              <a:noFill/>
            </p:spPr>
            <p:txBody>
              <a:bodyPr wrap="square" rtlCol="0">
                <a:spAutoFit/>
              </a:bodyPr>
              <a:lstStyle/>
              <a:p>
                <a:r>
                  <a:rPr lang="zh-CN" altLang="en-US" dirty="0"/>
                  <a:t>元组</a:t>
                </a:r>
                <a:r>
                  <a:rPr lang="en-US" altLang="zh-CN" dirty="0"/>
                  <a:t>3</a:t>
                </a:r>
                <a:endParaRPr lang="zh-CN" altLang="en-US" dirty="0"/>
              </a:p>
            </p:txBody>
          </p:sp>
        </p:grpSp>
        <p:sp>
          <p:nvSpPr>
            <p:cNvPr id="33" name="文本框 32">
              <a:extLst>
                <a:ext uri="{FF2B5EF4-FFF2-40B4-BE49-F238E27FC236}">
                  <a16:creationId xmlns:a16="http://schemas.microsoft.com/office/drawing/2014/main" id="{E1EA5A28-76EC-F529-1C5B-E30021265C3B}"/>
                </a:ext>
              </a:extLst>
            </p:cNvPr>
            <p:cNvSpPr txBox="1"/>
            <p:nvPr/>
          </p:nvSpPr>
          <p:spPr>
            <a:xfrm>
              <a:off x="7679382" y="246039"/>
              <a:ext cx="3631494" cy="519459"/>
            </a:xfrm>
            <a:prstGeom prst="rect">
              <a:avLst/>
            </a:prstGeom>
            <a:noFill/>
          </p:spPr>
          <p:txBody>
            <a:bodyPr wrap="square" rtlCol="0">
              <a:spAutoFit/>
            </a:bodyPr>
            <a:lstStyle/>
            <a:p>
              <a:r>
                <a:rPr lang="zh-CN" altLang="en-US" dirty="0"/>
                <a:t>元组</a:t>
              </a:r>
              <a:r>
                <a:rPr lang="en-US" altLang="zh-CN" dirty="0"/>
                <a:t>1</a:t>
              </a:r>
              <a:r>
                <a:rPr lang="zh-CN" altLang="en-US" dirty="0"/>
                <a:t>的长度是变长的情况</a:t>
              </a:r>
            </a:p>
          </p:txBody>
        </p:sp>
      </p:grpSp>
    </p:spTree>
    <p:extLst>
      <p:ext uri="{BB962C8B-B14F-4D97-AF65-F5344CB8AC3E}">
        <p14:creationId xmlns:p14="http://schemas.microsoft.com/office/powerpoint/2010/main" val="376323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0590" y="189434"/>
            <a:ext cx="10971371" cy="905468"/>
          </a:xfrm>
        </p:spPr>
        <p:txBody>
          <a:bodyPr/>
          <a:lstStyle/>
          <a:p>
            <a:r>
              <a:rPr lang="zh-CN" altLang="en-US" sz="3200" b="1" dirty="0">
                <a:solidFill>
                  <a:srgbClr val="C00000"/>
                </a:solidFill>
              </a:rPr>
              <a:t>基于槽页的面向元组型的页设计</a:t>
            </a:r>
          </a:p>
        </p:txBody>
      </p:sp>
      <p:sp>
        <p:nvSpPr>
          <p:cNvPr id="3" name="内容占位符 2"/>
          <p:cNvSpPr>
            <a:spLocks noGrp="1"/>
          </p:cNvSpPr>
          <p:nvPr>
            <p:ph idx="1"/>
          </p:nvPr>
        </p:nvSpPr>
        <p:spPr>
          <a:xfrm>
            <a:off x="591515" y="1479784"/>
            <a:ext cx="5970385" cy="4788560"/>
          </a:xfrm>
        </p:spPr>
        <p:txBody>
          <a:bodyPr>
            <a:normAutofit fontScale="77500" lnSpcReduction="20000"/>
          </a:bodyPr>
          <a:lstStyle/>
          <a:p>
            <a:pPr marL="0" indent="0">
              <a:lnSpc>
                <a:spcPct val="130000"/>
              </a:lnSpc>
              <a:buNone/>
            </a:pPr>
            <a:r>
              <a:rPr lang="zh-CN" altLang="en-US" sz="3100" b="1" dirty="0"/>
              <a:t>按照槽数组的思想</a:t>
            </a:r>
            <a:r>
              <a:rPr lang="zh-CN" altLang="en-US" sz="3100" dirty="0"/>
              <a:t>：</a:t>
            </a:r>
            <a:endParaRPr lang="en-US" altLang="zh-CN" sz="3100" dirty="0"/>
          </a:p>
          <a:p>
            <a:pPr lvl="1">
              <a:lnSpc>
                <a:spcPct val="130000"/>
              </a:lnSpc>
            </a:pPr>
            <a:r>
              <a:rPr lang="zh-CN" altLang="en-US" sz="2900" dirty="0"/>
              <a:t>槽数组将“槽位”映射到特定元组开始位置的偏移量</a:t>
            </a:r>
            <a:endParaRPr lang="en-US" altLang="zh-CN" sz="2900" dirty="0"/>
          </a:p>
          <a:p>
            <a:pPr lvl="1">
              <a:lnSpc>
                <a:spcPct val="130000"/>
              </a:lnSpc>
            </a:pPr>
            <a:r>
              <a:rPr lang="zh-CN" altLang="en-US" sz="2900" dirty="0"/>
              <a:t>元组在</a:t>
            </a:r>
            <a:r>
              <a:rPr lang="zh-CN" altLang="en-US" sz="2900" dirty="0">
                <a:solidFill>
                  <a:srgbClr val="FF0000"/>
                </a:solidFill>
              </a:rPr>
              <a:t>页内倒序存放</a:t>
            </a:r>
            <a:endParaRPr lang="en-US" altLang="zh-CN" sz="2900" dirty="0">
              <a:solidFill>
                <a:srgbClr val="FF0000"/>
              </a:solidFill>
            </a:endParaRPr>
          </a:p>
          <a:p>
            <a:pPr lvl="1">
              <a:lnSpc>
                <a:spcPct val="130000"/>
              </a:lnSpc>
            </a:pPr>
            <a:r>
              <a:rPr lang="zh-CN" altLang="en-US" sz="2900" dirty="0"/>
              <a:t>页头记录已占用的槽位以及上一次使用槽位的开始位置</a:t>
            </a:r>
            <a:endParaRPr lang="en-US" altLang="zh-CN" sz="2900" dirty="0"/>
          </a:p>
          <a:p>
            <a:pPr lvl="1">
              <a:lnSpc>
                <a:spcPct val="130000"/>
              </a:lnSpc>
            </a:pPr>
            <a:r>
              <a:rPr lang="zh-CN" altLang="en-US" sz="2900" dirty="0"/>
              <a:t>元组在内部的唯一标识符（</a:t>
            </a:r>
            <a:r>
              <a:rPr lang="en-US" altLang="zh-CN" sz="2800" dirty="0" err="1"/>
              <a:t>TupleID</a:t>
            </a:r>
            <a:r>
              <a:rPr lang="zh-CN" altLang="en-US" sz="2900" dirty="0"/>
              <a:t>）：可以使用</a:t>
            </a:r>
            <a:r>
              <a:rPr lang="en-US" altLang="zh-CN" sz="2900" dirty="0"/>
              <a:t>page id</a:t>
            </a:r>
            <a:r>
              <a:rPr lang="zh-CN" altLang="en-US" sz="2900" dirty="0"/>
              <a:t>和</a:t>
            </a:r>
            <a:r>
              <a:rPr lang="en-US" altLang="zh-CN" sz="2900" dirty="0"/>
              <a:t>slot id</a:t>
            </a:r>
            <a:r>
              <a:rPr lang="zh-CN" altLang="en-US" sz="2900" dirty="0"/>
              <a:t>（或偏移量），也可包含文件位置信息</a:t>
            </a:r>
            <a:endParaRPr lang="en-US" altLang="zh-CN" sz="2900" dirty="0"/>
          </a:p>
          <a:p>
            <a:pPr marL="0" indent="0">
              <a:lnSpc>
                <a:spcPct val="140000"/>
              </a:lnSpc>
              <a:buNone/>
            </a:pPr>
            <a:r>
              <a:rPr lang="zh-CN" altLang="en-US" sz="3100" b="1" dirty="0"/>
              <a:t>  特点：</a:t>
            </a:r>
            <a:endParaRPr lang="en-US" altLang="zh-CN" sz="3100" b="1" dirty="0"/>
          </a:p>
          <a:p>
            <a:pPr lvl="1">
              <a:lnSpc>
                <a:spcPct val="140000"/>
              </a:lnSpc>
            </a:pPr>
            <a:r>
              <a:rPr lang="zh-CN" altLang="en-US" sz="2800" dirty="0"/>
              <a:t>定长、变长元组轻松应对</a:t>
            </a:r>
            <a:endParaRPr lang="en-US" altLang="zh-CN" sz="2800" dirty="0"/>
          </a:p>
        </p:txBody>
      </p:sp>
      <p:sp>
        <p:nvSpPr>
          <p:cNvPr id="4" name="灯片编号占位符 3">
            <a:extLst>
              <a:ext uri="{FF2B5EF4-FFF2-40B4-BE49-F238E27FC236}">
                <a16:creationId xmlns:a16="http://schemas.microsoft.com/office/drawing/2014/main" id="{25E2EC5F-F1C3-4549-BF0A-4D6917C29B5A}"/>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16</a:t>
            </a:fld>
            <a:endParaRPr lang="zh-CN" altLang="en-US"/>
          </a:p>
        </p:txBody>
      </p:sp>
      <p:grpSp>
        <p:nvGrpSpPr>
          <p:cNvPr id="5" name="组合 4">
            <a:extLst>
              <a:ext uri="{FF2B5EF4-FFF2-40B4-BE49-F238E27FC236}">
                <a16:creationId xmlns:a16="http://schemas.microsoft.com/office/drawing/2014/main" id="{1E418AAF-3E02-169A-13EF-BCD639FD14F6}"/>
              </a:ext>
            </a:extLst>
          </p:cNvPr>
          <p:cNvGrpSpPr/>
          <p:nvPr/>
        </p:nvGrpSpPr>
        <p:grpSpPr>
          <a:xfrm>
            <a:off x="6887294" y="1039727"/>
            <a:ext cx="4886564" cy="4780133"/>
            <a:chOff x="3652718" y="424804"/>
            <a:chExt cx="4886564" cy="4780133"/>
          </a:xfrm>
        </p:grpSpPr>
        <p:grpSp>
          <p:nvGrpSpPr>
            <p:cNvPr id="6" name="组合 5">
              <a:extLst>
                <a:ext uri="{FF2B5EF4-FFF2-40B4-BE49-F238E27FC236}">
                  <a16:creationId xmlns:a16="http://schemas.microsoft.com/office/drawing/2014/main" id="{D5BE6008-9DE3-9033-4514-BFB9DCF14742}"/>
                </a:ext>
              </a:extLst>
            </p:cNvPr>
            <p:cNvGrpSpPr/>
            <p:nvPr/>
          </p:nvGrpSpPr>
          <p:grpSpPr>
            <a:xfrm>
              <a:off x="3652718" y="424804"/>
              <a:ext cx="4886564" cy="4780133"/>
              <a:chOff x="2956956" y="552397"/>
              <a:chExt cx="6059996" cy="5257880"/>
            </a:xfrm>
          </p:grpSpPr>
          <p:sp>
            <p:nvSpPr>
              <p:cNvPr id="66" name="矩形 65">
                <a:extLst>
                  <a:ext uri="{FF2B5EF4-FFF2-40B4-BE49-F238E27FC236}">
                    <a16:creationId xmlns:a16="http://schemas.microsoft.com/office/drawing/2014/main" id="{54A4E5CA-746F-6333-553B-BE26A3521CED}"/>
                  </a:ext>
                </a:extLst>
              </p:cNvPr>
              <p:cNvSpPr/>
              <p:nvPr/>
            </p:nvSpPr>
            <p:spPr>
              <a:xfrm>
                <a:off x="2966474" y="1244615"/>
                <a:ext cx="6050478" cy="3637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2EB07897-8AD2-8B0D-7F4F-51F11347419D}"/>
                  </a:ext>
                </a:extLst>
              </p:cNvPr>
              <p:cNvSpPr/>
              <p:nvPr/>
            </p:nvSpPr>
            <p:spPr>
              <a:xfrm>
                <a:off x="2956956" y="1246909"/>
                <a:ext cx="2548546" cy="6290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微软雅黑" panose="020B0503020204020204" pitchFamily="34" charset="-122"/>
                    <a:ea typeface="微软雅黑" panose="020B0503020204020204" pitchFamily="34" charset="-122"/>
                  </a:rPr>
                  <a:t>页头</a:t>
                </a:r>
              </a:p>
            </p:txBody>
          </p:sp>
          <p:sp>
            <p:nvSpPr>
              <p:cNvPr id="68" name="矩形 67">
                <a:extLst>
                  <a:ext uri="{FF2B5EF4-FFF2-40B4-BE49-F238E27FC236}">
                    <a16:creationId xmlns:a16="http://schemas.microsoft.com/office/drawing/2014/main" id="{E7F6590F-0F05-0A5D-EB07-60CE1873BA07}"/>
                  </a:ext>
                </a:extLst>
              </p:cNvPr>
              <p:cNvSpPr/>
              <p:nvPr/>
            </p:nvSpPr>
            <p:spPr>
              <a:xfrm>
                <a:off x="6666145" y="1246907"/>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454D05C2-39A1-E0BD-5716-C797801D4834}"/>
                  </a:ext>
                </a:extLst>
              </p:cNvPr>
              <p:cNvSpPr/>
              <p:nvPr/>
            </p:nvSpPr>
            <p:spPr>
              <a:xfrm>
                <a:off x="5511538" y="124633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EE1FBC32-BEDD-79CD-285F-2200CE696525}"/>
                  </a:ext>
                </a:extLst>
              </p:cNvPr>
              <p:cNvSpPr/>
              <p:nvPr/>
            </p:nvSpPr>
            <p:spPr>
              <a:xfrm>
                <a:off x="6075647" y="124633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35BE63DD-CE1E-7091-8427-D80E16494DDE}"/>
                  </a:ext>
                </a:extLst>
              </p:cNvPr>
              <p:cNvSpPr/>
              <p:nvPr/>
            </p:nvSpPr>
            <p:spPr>
              <a:xfrm>
                <a:off x="7252327" y="1246334"/>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a:extLst>
                  <a:ext uri="{FF2B5EF4-FFF2-40B4-BE49-F238E27FC236}">
                    <a16:creationId xmlns:a16="http://schemas.microsoft.com/office/drawing/2014/main" id="{E449D485-4B34-93BC-089A-55D631F4263F}"/>
                  </a:ext>
                </a:extLst>
              </p:cNvPr>
              <p:cNvSpPr/>
              <p:nvPr/>
            </p:nvSpPr>
            <p:spPr>
              <a:xfrm>
                <a:off x="7832474" y="1245761"/>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a:extLst>
                  <a:ext uri="{FF2B5EF4-FFF2-40B4-BE49-F238E27FC236}">
                    <a16:creationId xmlns:a16="http://schemas.microsoft.com/office/drawing/2014/main" id="{E3A59E6B-A331-D6CE-7B80-75DE4E2B8BB1}"/>
                  </a:ext>
                </a:extLst>
              </p:cNvPr>
              <p:cNvSpPr/>
              <p:nvPr/>
            </p:nvSpPr>
            <p:spPr>
              <a:xfrm>
                <a:off x="8419954" y="1246908"/>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03307F76-B543-F409-B79B-24306E7FA1C7}"/>
                  </a:ext>
                </a:extLst>
              </p:cNvPr>
              <p:cNvSpPr/>
              <p:nvPr/>
            </p:nvSpPr>
            <p:spPr>
              <a:xfrm>
                <a:off x="2956956" y="1874786"/>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a:extLst>
                  <a:ext uri="{FF2B5EF4-FFF2-40B4-BE49-F238E27FC236}">
                    <a16:creationId xmlns:a16="http://schemas.microsoft.com/office/drawing/2014/main" id="{4197897A-6B56-D76E-A875-F806796F6635}"/>
                  </a:ext>
                </a:extLst>
              </p:cNvPr>
              <p:cNvSpPr/>
              <p:nvPr/>
            </p:nvSpPr>
            <p:spPr>
              <a:xfrm>
                <a:off x="3537103" y="187478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A2AC3F56-A905-C5ED-18B9-6E6533A7A069}"/>
                  </a:ext>
                </a:extLst>
              </p:cNvPr>
              <p:cNvSpPr/>
              <p:nvPr/>
            </p:nvSpPr>
            <p:spPr>
              <a:xfrm>
                <a:off x="4120268" y="187478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08C05F41-CF83-F6FD-62C3-E3AC72495E6B}"/>
                  </a:ext>
                </a:extLst>
              </p:cNvPr>
              <p:cNvSpPr/>
              <p:nvPr/>
            </p:nvSpPr>
            <p:spPr>
              <a:xfrm>
                <a:off x="2966474" y="4409440"/>
                <a:ext cx="3478432" cy="4724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79" name="矩形 78">
                <a:extLst>
                  <a:ext uri="{FF2B5EF4-FFF2-40B4-BE49-F238E27FC236}">
                    <a16:creationId xmlns:a16="http://schemas.microsoft.com/office/drawing/2014/main" id="{934E9B09-B765-6E17-6764-DD5FBD7975F6}"/>
                  </a:ext>
                </a:extLst>
              </p:cNvPr>
              <p:cNvSpPr/>
              <p:nvPr/>
            </p:nvSpPr>
            <p:spPr>
              <a:xfrm>
                <a:off x="6444906" y="4408866"/>
                <a:ext cx="2559509" cy="46254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80" name="矩形 79">
                <a:extLst>
                  <a:ext uri="{FF2B5EF4-FFF2-40B4-BE49-F238E27FC236}">
                    <a16:creationId xmlns:a16="http://schemas.microsoft.com/office/drawing/2014/main" id="{3B3C4D64-816B-87E8-4ADA-94321BAC27B9}"/>
                  </a:ext>
                </a:extLst>
              </p:cNvPr>
              <p:cNvSpPr/>
              <p:nvPr/>
            </p:nvSpPr>
            <p:spPr>
              <a:xfrm>
                <a:off x="3938997" y="3938148"/>
                <a:ext cx="2721112" cy="4724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81" name="矩形 80">
                <a:extLst>
                  <a:ext uri="{FF2B5EF4-FFF2-40B4-BE49-F238E27FC236}">
                    <a16:creationId xmlns:a16="http://schemas.microsoft.com/office/drawing/2014/main" id="{BB950A4E-B1AE-FDA3-8EF7-BEBB60675061}"/>
                  </a:ext>
                </a:extLst>
              </p:cNvPr>
              <p:cNvSpPr/>
              <p:nvPr/>
            </p:nvSpPr>
            <p:spPr>
              <a:xfrm>
                <a:off x="6660109" y="3935850"/>
                <a:ext cx="2344306" cy="46254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3</a:t>
                </a: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82" name="连接符: 肘形 81">
                <a:extLst>
                  <a:ext uri="{FF2B5EF4-FFF2-40B4-BE49-F238E27FC236}">
                    <a16:creationId xmlns:a16="http://schemas.microsoft.com/office/drawing/2014/main" id="{CD78626E-17FE-FD66-16BD-4DF819C4BDF5}"/>
                  </a:ext>
                </a:extLst>
              </p:cNvPr>
              <p:cNvCxnSpPr>
                <a:cxnSpLocks/>
                <a:endCxn id="78" idx="1"/>
              </p:cNvCxnSpPr>
              <p:nvPr/>
            </p:nvCxnSpPr>
            <p:spPr>
              <a:xfrm rot="5400000">
                <a:off x="3136098" y="1419660"/>
                <a:ext cx="3056377" cy="3395623"/>
              </a:xfrm>
              <a:prstGeom prst="bentConnector4">
                <a:avLst>
                  <a:gd name="adj1" fmla="val 46136"/>
                  <a:gd name="adj2" fmla="val 108349"/>
                </a:avLst>
              </a:prstGeom>
              <a:ln w="28575">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83" name="连接符: 肘形 82">
                <a:extLst>
                  <a:ext uri="{FF2B5EF4-FFF2-40B4-BE49-F238E27FC236}">
                    <a16:creationId xmlns:a16="http://schemas.microsoft.com/office/drawing/2014/main" id="{83E6DCCF-7161-4873-B293-D00304487FB0}"/>
                  </a:ext>
                </a:extLst>
              </p:cNvPr>
              <p:cNvCxnSpPr>
                <a:cxnSpLocks/>
                <a:endCxn id="79" idx="1"/>
              </p:cNvCxnSpPr>
              <p:nvPr/>
            </p:nvCxnSpPr>
            <p:spPr>
              <a:xfrm rot="16200000" flipH="1">
                <a:off x="4586199" y="2781431"/>
                <a:ext cx="3056976" cy="660439"/>
              </a:xfrm>
              <a:prstGeom prst="bentConnector2">
                <a:avLst/>
              </a:prstGeom>
              <a:ln w="28575">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84" name="连接符: 肘形 83">
                <a:extLst>
                  <a:ext uri="{FF2B5EF4-FFF2-40B4-BE49-F238E27FC236}">
                    <a16:creationId xmlns:a16="http://schemas.microsoft.com/office/drawing/2014/main" id="{8C865D02-BC1B-D813-6229-BE41300CA414}"/>
                  </a:ext>
                </a:extLst>
              </p:cNvPr>
              <p:cNvCxnSpPr>
                <a:cxnSpLocks/>
                <a:endCxn id="81" idx="1"/>
              </p:cNvCxnSpPr>
              <p:nvPr/>
            </p:nvCxnSpPr>
            <p:spPr>
              <a:xfrm rot="5400000">
                <a:off x="5496108" y="2722022"/>
                <a:ext cx="2609103" cy="281100"/>
              </a:xfrm>
              <a:prstGeom prst="bentConnector4">
                <a:avLst>
                  <a:gd name="adj1" fmla="val 69110"/>
                  <a:gd name="adj2" fmla="val 200852"/>
                </a:avLst>
              </a:prstGeom>
              <a:ln w="28575">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85" name="连接符: 肘形 84">
                <a:extLst>
                  <a:ext uri="{FF2B5EF4-FFF2-40B4-BE49-F238E27FC236}">
                    <a16:creationId xmlns:a16="http://schemas.microsoft.com/office/drawing/2014/main" id="{22076726-3C8E-20F2-2B06-761EFC3F0C0A}"/>
                  </a:ext>
                </a:extLst>
              </p:cNvPr>
              <p:cNvCxnSpPr>
                <a:cxnSpLocks/>
                <a:stCxn id="64" idx="0"/>
                <a:endCxn id="80" idx="1"/>
              </p:cNvCxnSpPr>
              <p:nvPr/>
            </p:nvCxnSpPr>
            <p:spPr>
              <a:xfrm rot="16200000" flipH="1" flipV="1">
                <a:off x="4383359" y="1035174"/>
                <a:ext cx="2694832" cy="3583557"/>
              </a:xfrm>
              <a:prstGeom prst="bentConnector4">
                <a:avLst>
                  <a:gd name="adj1" fmla="val -9331"/>
                  <a:gd name="adj2" fmla="val 107911"/>
                </a:avLst>
              </a:prstGeom>
              <a:ln w="28575">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32" name="右大括号 131">
                <a:extLst>
                  <a:ext uri="{FF2B5EF4-FFF2-40B4-BE49-F238E27FC236}">
                    <a16:creationId xmlns:a16="http://schemas.microsoft.com/office/drawing/2014/main" id="{2C2215D3-B992-FCE4-0950-87F565F30151}"/>
                  </a:ext>
                </a:extLst>
              </p:cNvPr>
              <p:cNvSpPr/>
              <p:nvPr/>
            </p:nvSpPr>
            <p:spPr>
              <a:xfrm rot="16200000">
                <a:off x="7087303" y="-468343"/>
                <a:ext cx="326608" cy="307836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3" name="文本框 132">
                <a:extLst>
                  <a:ext uri="{FF2B5EF4-FFF2-40B4-BE49-F238E27FC236}">
                    <a16:creationId xmlns:a16="http://schemas.microsoft.com/office/drawing/2014/main" id="{5E4F3BCE-03F0-3560-F1C5-A077ADB094A6}"/>
                  </a:ext>
                </a:extLst>
              </p:cNvPr>
              <p:cNvSpPr txBox="1"/>
              <p:nvPr/>
            </p:nvSpPr>
            <p:spPr>
              <a:xfrm>
                <a:off x="6573720" y="552397"/>
                <a:ext cx="1619313" cy="49087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槽数组</a:t>
                </a:r>
              </a:p>
            </p:txBody>
          </p:sp>
          <p:sp>
            <p:nvSpPr>
              <p:cNvPr id="134" name="文本框 133">
                <a:extLst>
                  <a:ext uri="{FF2B5EF4-FFF2-40B4-BE49-F238E27FC236}">
                    <a16:creationId xmlns:a16="http://schemas.microsoft.com/office/drawing/2014/main" id="{566C8481-2B4F-73F4-7AC5-696D038494CD}"/>
                  </a:ext>
                </a:extLst>
              </p:cNvPr>
              <p:cNvSpPr txBox="1"/>
              <p:nvPr/>
            </p:nvSpPr>
            <p:spPr>
              <a:xfrm>
                <a:off x="3271705" y="5437886"/>
                <a:ext cx="5669894" cy="372391"/>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定长和变长元组数据</a:t>
                </a:r>
              </a:p>
            </p:txBody>
          </p:sp>
        </p:grpSp>
        <p:sp>
          <p:nvSpPr>
            <p:cNvPr id="7" name="流程图: 接点 6">
              <a:extLst>
                <a:ext uri="{FF2B5EF4-FFF2-40B4-BE49-F238E27FC236}">
                  <a16:creationId xmlns:a16="http://schemas.microsoft.com/office/drawing/2014/main" id="{A0466C34-E7E9-7C91-D844-C6E2B1063060}"/>
                </a:ext>
              </a:extLst>
            </p:cNvPr>
            <p:cNvSpPr/>
            <p:nvPr/>
          </p:nvSpPr>
          <p:spPr>
            <a:xfrm>
              <a:off x="5884672" y="1277169"/>
              <a:ext cx="98716" cy="86830"/>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流程图: 接点 7">
              <a:extLst>
                <a:ext uri="{FF2B5EF4-FFF2-40B4-BE49-F238E27FC236}">
                  <a16:creationId xmlns:a16="http://schemas.microsoft.com/office/drawing/2014/main" id="{BAB80CB5-F4FE-C462-2A12-B4198BE237DA}"/>
                </a:ext>
              </a:extLst>
            </p:cNvPr>
            <p:cNvSpPr/>
            <p:nvPr/>
          </p:nvSpPr>
          <p:spPr>
            <a:xfrm>
              <a:off x="6347833" y="1277169"/>
              <a:ext cx="98716" cy="86830"/>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图: 接点 62">
              <a:extLst>
                <a:ext uri="{FF2B5EF4-FFF2-40B4-BE49-F238E27FC236}">
                  <a16:creationId xmlns:a16="http://schemas.microsoft.com/office/drawing/2014/main" id="{C7EFFE18-6BF4-FA7A-0197-0566E5797A86}"/>
                </a:ext>
              </a:extLst>
            </p:cNvPr>
            <p:cNvSpPr/>
            <p:nvPr/>
          </p:nvSpPr>
          <p:spPr>
            <a:xfrm>
              <a:off x="6802710" y="1260322"/>
              <a:ext cx="98716" cy="86830"/>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接点 63">
              <a:extLst>
                <a:ext uri="{FF2B5EF4-FFF2-40B4-BE49-F238E27FC236}">
                  <a16:creationId xmlns:a16="http://schemas.microsoft.com/office/drawing/2014/main" id="{1EDD86B8-A9F3-F566-F9CD-81827EC7B2AC}"/>
                </a:ext>
              </a:extLst>
            </p:cNvPr>
            <p:cNvSpPr/>
            <p:nvPr/>
          </p:nvSpPr>
          <p:spPr>
            <a:xfrm>
              <a:off x="7284895" y="1267701"/>
              <a:ext cx="98716" cy="86830"/>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大括号 64">
              <a:extLst>
                <a:ext uri="{FF2B5EF4-FFF2-40B4-BE49-F238E27FC236}">
                  <a16:creationId xmlns:a16="http://schemas.microsoft.com/office/drawing/2014/main" id="{5023B5ED-66B5-D60C-D0E9-7ED8EF511646}"/>
                </a:ext>
              </a:extLst>
            </p:cNvPr>
            <p:cNvSpPr/>
            <p:nvPr/>
          </p:nvSpPr>
          <p:spPr>
            <a:xfrm rot="5400000">
              <a:off x="5972834" y="2212882"/>
              <a:ext cx="296931" cy="483596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35" name="组合 134">
            <a:extLst>
              <a:ext uri="{FF2B5EF4-FFF2-40B4-BE49-F238E27FC236}">
                <a16:creationId xmlns:a16="http://schemas.microsoft.com/office/drawing/2014/main" id="{63310A2F-9FD9-B1F0-2575-B9B9BBF2415F}"/>
              </a:ext>
            </a:extLst>
          </p:cNvPr>
          <p:cNvGrpSpPr/>
          <p:nvPr/>
        </p:nvGrpSpPr>
        <p:grpSpPr>
          <a:xfrm>
            <a:off x="6888569" y="1024712"/>
            <a:ext cx="4888870" cy="4780133"/>
            <a:chOff x="4432733" y="348604"/>
            <a:chExt cx="4888870" cy="4780133"/>
          </a:xfrm>
        </p:grpSpPr>
        <p:grpSp>
          <p:nvGrpSpPr>
            <p:cNvPr id="136" name="组合 135">
              <a:extLst>
                <a:ext uri="{FF2B5EF4-FFF2-40B4-BE49-F238E27FC236}">
                  <a16:creationId xmlns:a16="http://schemas.microsoft.com/office/drawing/2014/main" id="{739B4DD8-9961-15CF-2C27-54EB91276E22}"/>
                </a:ext>
              </a:extLst>
            </p:cNvPr>
            <p:cNvGrpSpPr/>
            <p:nvPr/>
          </p:nvGrpSpPr>
          <p:grpSpPr>
            <a:xfrm>
              <a:off x="4432733" y="348604"/>
              <a:ext cx="4888870" cy="4780133"/>
              <a:chOff x="3650413" y="424804"/>
              <a:chExt cx="4888870" cy="4780133"/>
            </a:xfrm>
          </p:grpSpPr>
          <p:grpSp>
            <p:nvGrpSpPr>
              <p:cNvPr id="138" name="组合 137">
                <a:extLst>
                  <a:ext uri="{FF2B5EF4-FFF2-40B4-BE49-F238E27FC236}">
                    <a16:creationId xmlns:a16="http://schemas.microsoft.com/office/drawing/2014/main" id="{DCC4B380-53EA-E62C-7E9B-4F73EA306766}"/>
                  </a:ext>
                </a:extLst>
              </p:cNvPr>
              <p:cNvGrpSpPr/>
              <p:nvPr/>
            </p:nvGrpSpPr>
            <p:grpSpPr>
              <a:xfrm>
                <a:off x="3650413" y="424804"/>
                <a:ext cx="4888870" cy="4780133"/>
                <a:chOff x="2954097" y="552397"/>
                <a:chExt cx="6062855" cy="5257880"/>
              </a:xfrm>
            </p:grpSpPr>
            <p:sp>
              <p:nvSpPr>
                <p:cNvPr id="140" name="矩形 139">
                  <a:extLst>
                    <a:ext uri="{FF2B5EF4-FFF2-40B4-BE49-F238E27FC236}">
                      <a16:creationId xmlns:a16="http://schemas.microsoft.com/office/drawing/2014/main" id="{B9D8BF4E-4243-2958-7F3C-55DEC057E925}"/>
                    </a:ext>
                  </a:extLst>
                </p:cNvPr>
                <p:cNvSpPr/>
                <p:nvPr/>
              </p:nvSpPr>
              <p:spPr>
                <a:xfrm>
                  <a:off x="2966474" y="1244615"/>
                  <a:ext cx="6050478" cy="3637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id="{CDB2DCB2-86B5-9AD9-2C3F-761AAABFD1D9}"/>
                    </a:ext>
                  </a:extLst>
                </p:cNvPr>
                <p:cNvSpPr/>
                <p:nvPr/>
              </p:nvSpPr>
              <p:spPr>
                <a:xfrm>
                  <a:off x="2956956" y="1246909"/>
                  <a:ext cx="2548546" cy="6290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微软雅黑" panose="020B0503020204020204" pitchFamily="34" charset="-122"/>
                      <a:ea typeface="微软雅黑" panose="020B0503020204020204" pitchFamily="34" charset="-122"/>
                    </a:rPr>
                    <a:t>页头</a:t>
                  </a:r>
                </a:p>
              </p:txBody>
            </p:sp>
            <p:sp>
              <p:nvSpPr>
                <p:cNvPr id="142" name="矩形 141">
                  <a:extLst>
                    <a:ext uri="{FF2B5EF4-FFF2-40B4-BE49-F238E27FC236}">
                      <a16:creationId xmlns:a16="http://schemas.microsoft.com/office/drawing/2014/main" id="{01A96DB9-2086-312A-0E73-5EF13D66D198}"/>
                    </a:ext>
                  </a:extLst>
                </p:cNvPr>
                <p:cNvSpPr/>
                <p:nvPr/>
              </p:nvSpPr>
              <p:spPr>
                <a:xfrm>
                  <a:off x="6666145" y="1246907"/>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3" name="矩形 142">
                  <a:extLst>
                    <a:ext uri="{FF2B5EF4-FFF2-40B4-BE49-F238E27FC236}">
                      <a16:creationId xmlns:a16="http://schemas.microsoft.com/office/drawing/2014/main" id="{614D73CA-0328-8DE0-0730-BAAACDF03C79}"/>
                    </a:ext>
                  </a:extLst>
                </p:cNvPr>
                <p:cNvSpPr/>
                <p:nvPr/>
              </p:nvSpPr>
              <p:spPr>
                <a:xfrm>
                  <a:off x="5511538" y="124633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矩形 143">
                  <a:extLst>
                    <a:ext uri="{FF2B5EF4-FFF2-40B4-BE49-F238E27FC236}">
                      <a16:creationId xmlns:a16="http://schemas.microsoft.com/office/drawing/2014/main" id="{BBD2684F-B4E4-8069-2E43-FAF627337955}"/>
                    </a:ext>
                  </a:extLst>
                </p:cNvPr>
                <p:cNvSpPr/>
                <p:nvPr/>
              </p:nvSpPr>
              <p:spPr>
                <a:xfrm>
                  <a:off x="6075647" y="124633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a:extLst>
                    <a:ext uri="{FF2B5EF4-FFF2-40B4-BE49-F238E27FC236}">
                      <a16:creationId xmlns:a16="http://schemas.microsoft.com/office/drawing/2014/main" id="{BDE82F18-DDDB-BA62-D255-DF961B3228BB}"/>
                    </a:ext>
                  </a:extLst>
                </p:cNvPr>
                <p:cNvSpPr/>
                <p:nvPr/>
              </p:nvSpPr>
              <p:spPr>
                <a:xfrm>
                  <a:off x="7252327" y="1246334"/>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id="{E20A6142-766F-492E-2CC7-1B7C8FB8E2DB}"/>
                    </a:ext>
                  </a:extLst>
                </p:cNvPr>
                <p:cNvSpPr/>
                <p:nvPr/>
              </p:nvSpPr>
              <p:spPr>
                <a:xfrm>
                  <a:off x="7832474" y="1245761"/>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a:extLst>
                    <a:ext uri="{FF2B5EF4-FFF2-40B4-BE49-F238E27FC236}">
                      <a16:creationId xmlns:a16="http://schemas.microsoft.com/office/drawing/2014/main" id="{F932D5CA-CC46-198C-62F0-697481A17636}"/>
                    </a:ext>
                  </a:extLst>
                </p:cNvPr>
                <p:cNvSpPr/>
                <p:nvPr/>
              </p:nvSpPr>
              <p:spPr>
                <a:xfrm>
                  <a:off x="8419954" y="1246908"/>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a:extLst>
                    <a:ext uri="{FF2B5EF4-FFF2-40B4-BE49-F238E27FC236}">
                      <a16:creationId xmlns:a16="http://schemas.microsoft.com/office/drawing/2014/main" id="{53FB09C9-876C-D707-D649-1A9A3E960381}"/>
                    </a:ext>
                  </a:extLst>
                </p:cNvPr>
                <p:cNvSpPr/>
                <p:nvPr/>
              </p:nvSpPr>
              <p:spPr>
                <a:xfrm>
                  <a:off x="2956956" y="1874786"/>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a:extLst>
                    <a:ext uri="{FF2B5EF4-FFF2-40B4-BE49-F238E27FC236}">
                      <a16:creationId xmlns:a16="http://schemas.microsoft.com/office/drawing/2014/main" id="{C17513EA-7FBE-98F4-3704-5CB90EFD77D6}"/>
                    </a:ext>
                  </a:extLst>
                </p:cNvPr>
                <p:cNvSpPr/>
                <p:nvPr/>
              </p:nvSpPr>
              <p:spPr>
                <a:xfrm>
                  <a:off x="3537103" y="187478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a:extLst>
                    <a:ext uri="{FF2B5EF4-FFF2-40B4-BE49-F238E27FC236}">
                      <a16:creationId xmlns:a16="http://schemas.microsoft.com/office/drawing/2014/main" id="{52AC655A-5E6A-3E32-7BBD-7D1AB7059D3F}"/>
                    </a:ext>
                  </a:extLst>
                </p:cNvPr>
                <p:cNvSpPr/>
                <p:nvPr/>
              </p:nvSpPr>
              <p:spPr>
                <a:xfrm>
                  <a:off x="4120268" y="187478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a:extLst>
                    <a:ext uri="{FF2B5EF4-FFF2-40B4-BE49-F238E27FC236}">
                      <a16:creationId xmlns:a16="http://schemas.microsoft.com/office/drawing/2014/main" id="{5D44225E-AC7D-C27F-8A6A-40C4DC524D5C}"/>
                    </a:ext>
                  </a:extLst>
                </p:cNvPr>
                <p:cNvSpPr/>
                <p:nvPr/>
              </p:nvSpPr>
              <p:spPr>
                <a:xfrm>
                  <a:off x="2954097" y="4409440"/>
                  <a:ext cx="3490809" cy="4724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3" name="矩形 152">
                  <a:extLst>
                    <a:ext uri="{FF2B5EF4-FFF2-40B4-BE49-F238E27FC236}">
                      <a16:creationId xmlns:a16="http://schemas.microsoft.com/office/drawing/2014/main" id="{C130A734-640F-61D6-F764-58F4B9D3E271}"/>
                    </a:ext>
                  </a:extLst>
                </p:cNvPr>
                <p:cNvSpPr/>
                <p:nvPr/>
              </p:nvSpPr>
              <p:spPr>
                <a:xfrm>
                  <a:off x="6444906" y="4408866"/>
                  <a:ext cx="2559509" cy="46254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4" name="矩形 153">
                  <a:extLst>
                    <a:ext uri="{FF2B5EF4-FFF2-40B4-BE49-F238E27FC236}">
                      <a16:creationId xmlns:a16="http://schemas.microsoft.com/office/drawing/2014/main" id="{82EB4F5B-CD4B-7754-44B6-E09D939A3D27}"/>
                    </a:ext>
                  </a:extLst>
                </p:cNvPr>
                <p:cNvSpPr/>
                <p:nvPr/>
              </p:nvSpPr>
              <p:spPr>
                <a:xfrm>
                  <a:off x="3938997" y="3938148"/>
                  <a:ext cx="2721112" cy="4724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5" name="矩形 154">
                  <a:extLst>
                    <a:ext uri="{FF2B5EF4-FFF2-40B4-BE49-F238E27FC236}">
                      <a16:creationId xmlns:a16="http://schemas.microsoft.com/office/drawing/2014/main" id="{D8678730-DA81-0D2E-0A96-C0C23F30355C}"/>
                    </a:ext>
                  </a:extLst>
                </p:cNvPr>
                <p:cNvSpPr/>
                <p:nvPr/>
              </p:nvSpPr>
              <p:spPr>
                <a:xfrm>
                  <a:off x="6660109" y="3935850"/>
                  <a:ext cx="2344306" cy="46254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3</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56" name="右大括号 155">
                  <a:extLst>
                    <a:ext uri="{FF2B5EF4-FFF2-40B4-BE49-F238E27FC236}">
                      <a16:creationId xmlns:a16="http://schemas.microsoft.com/office/drawing/2014/main" id="{C1397112-F8E1-E5A4-011E-067C75574492}"/>
                    </a:ext>
                  </a:extLst>
                </p:cNvPr>
                <p:cNvSpPr/>
                <p:nvPr/>
              </p:nvSpPr>
              <p:spPr>
                <a:xfrm rot="16200000">
                  <a:off x="7087303" y="-468343"/>
                  <a:ext cx="326608" cy="307836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57" name="文本框 156">
                  <a:extLst>
                    <a:ext uri="{FF2B5EF4-FFF2-40B4-BE49-F238E27FC236}">
                      <a16:creationId xmlns:a16="http://schemas.microsoft.com/office/drawing/2014/main" id="{D9CB9DFF-38E5-E813-6F59-FE71101FBD7B}"/>
                    </a:ext>
                  </a:extLst>
                </p:cNvPr>
                <p:cNvSpPr txBox="1"/>
                <p:nvPr/>
              </p:nvSpPr>
              <p:spPr>
                <a:xfrm>
                  <a:off x="6573720" y="552397"/>
                  <a:ext cx="1619313" cy="49087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槽数组</a:t>
                  </a:r>
                </a:p>
              </p:txBody>
            </p:sp>
            <p:sp>
              <p:nvSpPr>
                <p:cNvPr id="158" name="文本框 157">
                  <a:extLst>
                    <a:ext uri="{FF2B5EF4-FFF2-40B4-BE49-F238E27FC236}">
                      <a16:creationId xmlns:a16="http://schemas.microsoft.com/office/drawing/2014/main" id="{91B3E4BC-4D8B-2B7E-D7F0-6B65634D3A73}"/>
                    </a:ext>
                  </a:extLst>
                </p:cNvPr>
                <p:cNvSpPr txBox="1"/>
                <p:nvPr/>
              </p:nvSpPr>
              <p:spPr>
                <a:xfrm>
                  <a:off x="3271705" y="5437886"/>
                  <a:ext cx="5669894" cy="372391"/>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定长和变长元组数组</a:t>
                  </a:r>
                </a:p>
              </p:txBody>
            </p:sp>
          </p:grpSp>
          <p:sp>
            <p:nvSpPr>
              <p:cNvPr id="139" name="右大括号 138">
                <a:extLst>
                  <a:ext uri="{FF2B5EF4-FFF2-40B4-BE49-F238E27FC236}">
                    <a16:creationId xmlns:a16="http://schemas.microsoft.com/office/drawing/2014/main" id="{C4777D60-8380-FC8D-18CD-A4272F5BDF78}"/>
                  </a:ext>
                </a:extLst>
              </p:cNvPr>
              <p:cNvSpPr/>
              <p:nvPr/>
            </p:nvSpPr>
            <p:spPr>
              <a:xfrm rot="5400000">
                <a:off x="5972834" y="2212882"/>
                <a:ext cx="296931" cy="483596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37" name="乘号 136">
              <a:extLst>
                <a:ext uri="{FF2B5EF4-FFF2-40B4-BE49-F238E27FC236}">
                  <a16:creationId xmlns:a16="http://schemas.microsoft.com/office/drawing/2014/main" id="{6F116C26-3ABC-9E83-3CE5-474D2DE5E206}"/>
                </a:ext>
              </a:extLst>
            </p:cNvPr>
            <p:cNvSpPr/>
            <p:nvPr/>
          </p:nvSpPr>
          <p:spPr>
            <a:xfrm>
              <a:off x="7897284" y="3188530"/>
              <a:ext cx="919056" cy="87639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9" name="组合 158">
            <a:extLst>
              <a:ext uri="{FF2B5EF4-FFF2-40B4-BE49-F238E27FC236}">
                <a16:creationId xmlns:a16="http://schemas.microsoft.com/office/drawing/2014/main" id="{2857ED33-4996-FF93-E1BE-2A1469B0170C}"/>
              </a:ext>
            </a:extLst>
          </p:cNvPr>
          <p:cNvGrpSpPr/>
          <p:nvPr/>
        </p:nvGrpSpPr>
        <p:grpSpPr>
          <a:xfrm>
            <a:off x="6819451" y="1054743"/>
            <a:ext cx="4886564" cy="4780133"/>
            <a:chOff x="3652718" y="424804"/>
            <a:chExt cx="4886564" cy="4780133"/>
          </a:xfrm>
        </p:grpSpPr>
        <p:grpSp>
          <p:nvGrpSpPr>
            <p:cNvPr id="160" name="组合 159">
              <a:extLst>
                <a:ext uri="{FF2B5EF4-FFF2-40B4-BE49-F238E27FC236}">
                  <a16:creationId xmlns:a16="http://schemas.microsoft.com/office/drawing/2014/main" id="{4E53E49B-370F-6FB0-B41E-101D1DBE64ED}"/>
                </a:ext>
              </a:extLst>
            </p:cNvPr>
            <p:cNvGrpSpPr/>
            <p:nvPr/>
          </p:nvGrpSpPr>
          <p:grpSpPr>
            <a:xfrm>
              <a:off x="3652718" y="424804"/>
              <a:ext cx="4886564" cy="4780133"/>
              <a:chOff x="2956956" y="552397"/>
              <a:chExt cx="6059996" cy="5257880"/>
            </a:xfrm>
          </p:grpSpPr>
          <p:sp>
            <p:nvSpPr>
              <p:cNvPr id="163" name="矩形 162">
                <a:extLst>
                  <a:ext uri="{FF2B5EF4-FFF2-40B4-BE49-F238E27FC236}">
                    <a16:creationId xmlns:a16="http://schemas.microsoft.com/office/drawing/2014/main" id="{E2CA5FDE-20E5-3548-D8AF-2F9747D11F66}"/>
                  </a:ext>
                </a:extLst>
              </p:cNvPr>
              <p:cNvSpPr/>
              <p:nvPr/>
            </p:nvSpPr>
            <p:spPr>
              <a:xfrm>
                <a:off x="2966474" y="1244615"/>
                <a:ext cx="6050478" cy="3637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64" name="矩形 163">
                <a:extLst>
                  <a:ext uri="{FF2B5EF4-FFF2-40B4-BE49-F238E27FC236}">
                    <a16:creationId xmlns:a16="http://schemas.microsoft.com/office/drawing/2014/main" id="{15B57BF7-821E-EC6A-0BC3-57935BC3FD1D}"/>
                  </a:ext>
                </a:extLst>
              </p:cNvPr>
              <p:cNvSpPr/>
              <p:nvPr/>
            </p:nvSpPr>
            <p:spPr>
              <a:xfrm>
                <a:off x="2956956" y="1246910"/>
                <a:ext cx="2548545" cy="6290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微软雅黑" panose="020B0503020204020204" pitchFamily="34" charset="-122"/>
                    <a:ea typeface="微软雅黑" panose="020B0503020204020204" pitchFamily="34" charset="-122"/>
                  </a:rPr>
                  <a:t>页头</a:t>
                </a:r>
              </a:p>
            </p:txBody>
          </p:sp>
          <p:sp>
            <p:nvSpPr>
              <p:cNvPr id="165" name="矩形 164">
                <a:extLst>
                  <a:ext uri="{FF2B5EF4-FFF2-40B4-BE49-F238E27FC236}">
                    <a16:creationId xmlns:a16="http://schemas.microsoft.com/office/drawing/2014/main" id="{0BE0DF2F-FF88-D192-0297-223FDDDA5F94}"/>
                  </a:ext>
                </a:extLst>
              </p:cNvPr>
              <p:cNvSpPr/>
              <p:nvPr/>
            </p:nvSpPr>
            <p:spPr>
              <a:xfrm>
                <a:off x="6666145" y="1246907"/>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a:extLst>
                  <a:ext uri="{FF2B5EF4-FFF2-40B4-BE49-F238E27FC236}">
                    <a16:creationId xmlns:a16="http://schemas.microsoft.com/office/drawing/2014/main" id="{4328EAFE-0690-6AF9-1D70-83A7506C9DCD}"/>
                  </a:ext>
                </a:extLst>
              </p:cNvPr>
              <p:cNvSpPr/>
              <p:nvPr/>
            </p:nvSpPr>
            <p:spPr>
              <a:xfrm>
                <a:off x="5511538" y="124633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a:extLst>
                  <a:ext uri="{FF2B5EF4-FFF2-40B4-BE49-F238E27FC236}">
                    <a16:creationId xmlns:a16="http://schemas.microsoft.com/office/drawing/2014/main" id="{D8052126-BC5F-F166-B74F-0B6D95EA5323}"/>
                  </a:ext>
                </a:extLst>
              </p:cNvPr>
              <p:cNvSpPr/>
              <p:nvPr/>
            </p:nvSpPr>
            <p:spPr>
              <a:xfrm>
                <a:off x="6075647" y="124633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a:extLst>
                  <a:ext uri="{FF2B5EF4-FFF2-40B4-BE49-F238E27FC236}">
                    <a16:creationId xmlns:a16="http://schemas.microsoft.com/office/drawing/2014/main" id="{2692B485-E4E6-1131-8EC2-541664CF7445}"/>
                  </a:ext>
                </a:extLst>
              </p:cNvPr>
              <p:cNvSpPr/>
              <p:nvPr/>
            </p:nvSpPr>
            <p:spPr>
              <a:xfrm>
                <a:off x="7252327" y="1246334"/>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a:extLst>
                  <a:ext uri="{FF2B5EF4-FFF2-40B4-BE49-F238E27FC236}">
                    <a16:creationId xmlns:a16="http://schemas.microsoft.com/office/drawing/2014/main" id="{4676E02E-2277-CFE9-CA6D-A1DD9603E9CB}"/>
                  </a:ext>
                </a:extLst>
              </p:cNvPr>
              <p:cNvSpPr/>
              <p:nvPr/>
            </p:nvSpPr>
            <p:spPr>
              <a:xfrm>
                <a:off x="7832474" y="1245761"/>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a:extLst>
                  <a:ext uri="{FF2B5EF4-FFF2-40B4-BE49-F238E27FC236}">
                    <a16:creationId xmlns:a16="http://schemas.microsoft.com/office/drawing/2014/main" id="{AD2644F5-B892-37DA-0604-3F78871B8FAD}"/>
                  </a:ext>
                </a:extLst>
              </p:cNvPr>
              <p:cNvSpPr/>
              <p:nvPr/>
            </p:nvSpPr>
            <p:spPr>
              <a:xfrm>
                <a:off x="8419954" y="1246908"/>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矩形 170">
                <a:extLst>
                  <a:ext uri="{FF2B5EF4-FFF2-40B4-BE49-F238E27FC236}">
                    <a16:creationId xmlns:a16="http://schemas.microsoft.com/office/drawing/2014/main" id="{D7498011-8600-6715-AF46-DA32B47B855E}"/>
                  </a:ext>
                </a:extLst>
              </p:cNvPr>
              <p:cNvSpPr/>
              <p:nvPr/>
            </p:nvSpPr>
            <p:spPr>
              <a:xfrm>
                <a:off x="2956956" y="1874786"/>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矩形 171">
                <a:extLst>
                  <a:ext uri="{FF2B5EF4-FFF2-40B4-BE49-F238E27FC236}">
                    <a16:creationId xmlns:a16="http://schemas.microsoft.com/office/drawing/2014/main" id="{A9CE17BB-D417-9126-3900-BE7B427C8E41}"/>
                  </a:ext>
                </a:extLst>
              </p:cNvPr>
              <p:cNvSpPr/>
              <p:nvPr/>
            </p:nvSpPr>
            <p:spPr>
              <a:xfrm>
                <a:off x="3537103" y="187478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a:extLst>
                  <a:ext uri="{FF2B5EF4-FFF2-40B4-BE49-F238E27FC236}">
                    <a16:creationId xmlns:a16="http://schemas.microsoft.com/office/drawing/2014/main" id="{ECF05BB9-4BF4-C788-718B-A280F8CF2870}"/>
                  </a:ext>
                </a:extLst>
              </p:cNvPr>
              <p:cNvSpPr/>
              <p:nvPr/>
            </p:nvSpPr>
            <p:spPr>
              <a:xfrm>
                <a:off x="4120268" y="187478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174">
                <a:extLst>
                  <a:ext uri="{FF2B5EF4-FFF2-40B4-BE49-F238E27FC236}">
                    <a16:creationId xmlns:a16="http://schemas.microsoft.com/office/drawing/2014/main" id="{1DC70969-0EA5-D3CA-18BD-558D5887D148}"/>
                  </a:ext>
                </a:extLst>
              </p:cNvPr>
              <p:cNvSpPr/>
              <p:nvPr/>
            </p:nvSpPr>
            <p:spPr>
              <a:xfrm>
                <a:off x="2976462" y="4409440"/>
                <a:ext cx="3468444" cy="4724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76" name="矩形 175">
                <a:extLst>
                  <a:ext uri="{FF2B5EF4-FFF2-40B4-BE49-F238E27FC236}">
                    <a16:creationId xmlns:a16="http://schemas.microsoft.com/office/drawing/2014/main" id="{8082C7A9-FAA5-70B4-5643-2A1DBD13239F}"/>
                  </a:ext>
                </a:extLst>
              </p:cNvPr>
              <p:cNvSpPr/>
              <p:nvPr/>
            </p:nvSpPr>
            <p:spPr>
              <a:xfrm>
                <a:off x="6444906" y="4408866"/>
                <a:ext cx="2559509" cy="46254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77" name="矩形 176">
                <a:extLst>
                  <a:ext uri="{FF2B5EF4-FFF2-40B4-BE49-F238E27FC236}">
                    <a16:creationId xmlns:a16="http://schemas.microsoft.com/office/drawing/2014/main" id="{D0D7B6DE-F382-B622-3AD9-4474E15160A2}"/>
                  </a:ext>
                </a:extLst>
              </p:cNvPr>
              <p:cNvSpPr/>
              <p:nvPr/>
            </p:nvSpPr>
            <p:spPr>
              <a:xfrm>
                <a:off x="3938997" y="3938148"/>
                <a:ext cx="2721112" cy="4724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178" name="连接符: 肘形 177">
                <a:extLst>
                  <a:ext uri="{FF2B5EF4-FFF2-40B4-BE49-F238E27FC236}">
                    <a16:creationId xmlns:a16="http://schemas.microsoft.com/office/drawing/2014/main" id="{12C087EB-025F-9CE0-6B26-A0DEB9B70371}"/>
                  </a:ext>
                </a:extLst>
              </p:cNvPr>
              <p:cNvCxnSpPr>
                <a:cxnSpLocks/>
                <a:endCxn id="177" idx="1"/>
              </p:cNvCxnSpPr>
              <p:nvPr/>
            </p:nvCxnSpPr>
            <p:spPr>
              <a:xfrm rot="10800000" flipV="1">
                <a:off x="3938997" y="1589286"/>
                <a:ext cx="3590581" cy="2585082"/>
              </a:xfrm>
              <a:prstGeom prst="bentConnector3">
                <a:avLst>
                  <a:gd name="adj1" fmla="val 107896"/>
                </a:avLst>
              </a:prstGeom>
              <a:ln w="28575">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179" name="右大括号 178">
                <a:extLst>
                  <a:ext uri="{FF2B5EF4-FFF2-40B4-BE49-F238E27FC236}">
                    <a16:creationId xmlns:a16="http://schemas.microsoft.com/office/drawing/2014/main" id="{A24F6199-8838-E562-D34F-B511DDFD7AD9}"/>
                  </a:ext>
                </a:extLst>
              </p:cNvPr>
              <p:cNvSpPr/>
              <p:nvPr/>
            </p:nvSpPr>
            <p:spPr>
              <a:xfrm rot="16200000">
                <a:off x="7087303" y="-468343"/>
                <a:ext cx="326608" cy="307836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0" name="文本框 179">
                <a:extLst>
                  <a:ext uri="{FF2B5EF4-FFF2-40B4-BE49-F238E27FC236}">
                    <a16:creationId xmlns:a16="http://schemas.microsoft.com/office/drawing/2014/main" id="{6DC08BF4-3999-C529-C754-177CB18A6AB6}"/>
                  </a:ext>
                </a:extLst>
              </p:cNvPr>
              <p:cNvSpPr txBox="1"/>
              <p:nvPr/>
            </p:nvSpPr>
            <p:spPr>
              <a:xfrm>
                <a:off x="6573720" y="552397"/>
                <a:ext cx="1619313" cy="49087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槽数组</a:t>
                </a:r>
              </a:p>
            </p:txBody>
          </p:sp>
          <p:sp>
            <p:nvSpPr>
              <p:cNvPr id="181" name="文本框 180">
                <a:extLst>
                  <a:ext uri="{FF2B5EF4-FFF2-40B4-BE49-F238E27FC236}">
                    <a16:creationId xmlns:a16="http://schemas.microsoft.com/office/drawing/2014/main" id="{B4292AED-BEC1-9E22-1117-1892F9E5FFB8}"/>
                  </a:ext>
                </a:extLst>
              </p:cNvPr>
              <p:cNvSpPr txBox="1"/>
              <p:nvPr/>
            </p:nvSpPr>
            <p:spPr>
              <a:xfrm>
                <a:off x="3271705" y="5437886"/>
                <a:ext cx="5669894" cy="372391"/>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定长和变长元组数据</a:t>
                </a:r>
              </a:p>
            </p:txBody>
          </p:sp>
        </p:grpSp>
        <p:sp>
          <p:nvSpPr>
            <p:cNvPr id="161" name="流程图: 接点 160">
              <a:extLst>
                <a:ext uri="{FF2B5EF4-FFF2-40B4-BE49-F238E27FC236}">
                  <a16:creationId xmlns:a16="http://schemas.microsoft.com/office/drawing/2014/main" id="{8E3382BB-4561-7430-6D8E-55B30776D2CD}"/>
                </a:ext>
              </a:extLst>
            </p:cNvPr>
            <p:cNvSpPr/>
            <p:nvPr/>
          </p:nvSpPr>
          <p:spPr>
            <a:xfrm>
              <a:off x="7284895" y="1267701"/>
              <a:ext cx="98716" cy="86830"/>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右大括号 161">
              <a:extLst>
                <a:ext uri="{FF2B5EF4-FFF2-40B4-BE49-F238E27FC236}">
                  <a16:creationId xmlns:a16="http://schemas.microsoft.com/office/drawing/2014/main" id="{60B41702-088F-CF6E-2D36-AA7CA0433583}"/>
                </a:ext>
              </a:extLst>
            </p:cNvPr>
            <p:cNvSpPr/>
            <p:nvPr/>
          </p:nvSpPr>
          <p:spPr>
            <a:xfrm rot="5400000">
              <a:off x="5972834" y="2212882"/>
              <a:ext cx="296931" cy="483596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182" name="组合 181">
            <a:extLst>
              <a:ext uri="{FF2B5EF4-FFF2-40B4-BE49-F238E27FC236}">
                <a16:creationId xmlns:a16="http://schemas.microsoft.com/office/drawing/2014/main" id="{46D9ECB3-EB3D-04C5-C5F5-671505EDFCF2}"/>
              </a:ext>
            </a:extLst>
          </p:cNvPr>
          <p:cNvGrpSpPr/>
          <p:nvPr/>
        </p:nvGrpSpPr>
        <p:grpSpPr>
          <a:xfrm>
            <a:off x="6774681" y="1013275"/>
            <a:ext cx="4886565" cy="4780133"/>
            <a:chOff x="3652718" y="424804"/>
            <a:chExt cx="4886565" cy="4780133"/>
          </a:xfrm>
        </p:grpSpPr>
        <p:grpSp>
          <p:nvGrpSpPr>
            <p:cNvPr id="183" name="组合 182">
              <a:extLst>
                <a:ext uri="{FF2B5EF4-FFF2-40B4-BE49-F238E27FC236}">
                  <a16:creationId xmlns:a16="http://schemas.microsoft.com/office/drawing/2014/main" id="{08295BEC-7BD0-A644-0C5A-980AB6CEC1AA}"/>
                </a:ext>
              </a:extLst>
            </p:cNvPr>
            <p:cNvGrpSpPr/>
            <p:nvPr/>
          </p:nvGrpSpPr>
          <p:grpSpPr>
            <a:xfrm>
              <a:off x="3652718" y="424804"/>
              <a:ext cx="4886565" cy="4780133"/>
              <a:chOff x="2956956" y="552397"/>
              <a:chExt cx="6059996" cy="5257880"/>
            </a:xfrm>
          </p:grpSpPr>
          <p:sp>
            <p:nvSpPr>
              <p:cNvPr id="186" name="矩形 185">
                <a:extLst>
                  <a:ext uri="{FF2B5EF4-FFF2-40B4-BE49-F238E27FC236}">
                    <a16:creationId xmlns:a16="http://schemas.microsoft.com/office/drawing/2014/main" id="{46EA4C28-A554-8FD4-5AD7-DBB92E5A7F96}"/>
                  </a:ext>
                </a:extLst>
              </p:cNvPr>
              <p:cNvSpPr/>
              <p:nvPr/>
            </p:nvSpPr>
            <p:spPr>
              <a:xfrm>
                <a:off x="2966474" y="1244615"/>
                <a:ext cx="6050478" cy="36372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矩形 186">
                <a:extLst>
                  <a:ext uri="{FF2B5EF4-FFF2-40B4-BE49-F238E27FC236}">
                    <a16:creationId xmlns:a16="http://schemas.microsoft.com/office/drawing/2014/main" id="{B39042D1-5AA8-2C4E-224C-87DAAFC3E7F6}"/>
                  </a:ext>
                </a:extLst>
              </p:cNvPr>
              <p:cNvSpPr/>
              <p:nvPr/>
            </p:nvSpPr>
            <p:spPr>
              <a:xfrm>
                <a:off x="2956956" y="1246909"/>
                <a:ext cx="2548546" cy="62902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微软雅黑" panose="020B0503020204020204" pitchFamily="34" charset="-122"/>
                    <a:ea typeface="微软雅黑" panose="020B0503020204020204" pitchFamily="34" charset="-122"/>
                  </a:rPr>
                  <a:t>页头</a:t>
                </a:r>
              </a:p>
            </p:txBody>
          </p:sp>
          <p:sp>
            <p:nvSpPr>
              <p:cNvPr id="188" name="矩形 187">
                <a:extLst>
                  <a:ext uri="{FF2B5EF4-FFF2-40B4-BE49-F238E27FC236}">
                    <a16:creationId xmlns:a16="http://schemas.microsoft.com/office/drawing/2014/main" id="{ADED927C-3FA7-2DB7-C7EC-8C9B50ADBF56}"/>
                  </a:ext>
                </a:extLst>
              </p:cNvPr>
              <p:cNvSpPr/>
              <p:nvPr/>
            </p:nvSpPr>
            <p:spPr>
              <a:xfrm>
                <a:off x="6666145" y="1246907"/>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9" name="矩形 188">
                <a:extLst>
                  <a:ext uri="{FF2B5EF4-FFF2-40B4-BE49-F238E27FC236}">
                    <a16:creationId xmlns:a16="http://schemas.microsoft.com/office/drawing/2014/main" id="{D6421C57-EC6B-16FF-DDCF-130D56A28497}"/>
                  </a:ext>
                </a:extLst>
              </p:cNvPr>
              <p:cNvSpPr/>
              <p:nvPr/>
            </p:nvSpPr>
            <p:spPr>
              <a:xfrm>
                <a:off x="5511538" y="124633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189">
                <a:extLst>
                  <a:ext uri="{FF2B5EF4-FFF2-40B4-BE49-F238E27FC236}">
                    <a16:creationId xmlns:a16="http://schemas.microsoft.com/office/drawing/2014/main" id="{E28AF68E-229A-2AF4-6403-47F0E97B84C4}"/>
                  </a:ext>
                </a:extLst>
              </p:cNvPr>
              <p:cNvSpPr/>
              <p:nvPr/>
            </p:nvSpPr>
            <p:spPr>
              <a:xfrm>
                <a:off x="6075647" y="124633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1" name="矩形 190">
                <a:extLst>
                  <a:ext uri="{FF2B5EF4-FFF2-40B4-BE49-F238E27FC236}">
                    <a16:creationId xmlns:a16="http://schemas.microsoft.com/office/drawing/2014/main" id="{C9471F1D-4E31-CF79-D38B-FF24A283BD09}"/>
                  </a:ext>
                </a:extLst>
              </p:cNvPr>
              <p:cNvSpPr/>
              <p:nvPr/>
            </p:nvSpPr>
            <p:spPr>
              <a:xfrm>
                <a:off x="7252327" y="1246334"/>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2" name="矩形 191">
                <a:extLst>
                  <a:ext uri="{FF2B5EF4-FFF2-40B4-BE49-F238E27FC236}">
                    <a16:creationId xmlns:a16="http://schemas.microsoft.com/office/drawing/2014/main" id="{E1580664-BF1B-D953-89E4-7B98A6EAC391}"/>
                  </a:ext>
                </a:extLst>
              </p:cNvPr>
              <p:cNvSpPr/>
              <p:nvPr/>
            </p:nvSpPr>
            <p:spPr>
              <a:xfrm>
                <a:off x="7832474" y="1245761"/>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3" name="矩形 192">
                <a:extLst>
                  <a:ext uri="{FF2B5EF4-FFF2-40B4-BE49-F238E27FC236}">
                    <a16:creationId xmlns:a16="http://schemas.microsoft.com/office/drawing/2014/main" id="{AF2473CF-55AB-E6DC-1CAC-0E2077CEB96F}"/>
                  </a:ext>
                </a:extLst>
              </p:cNvPr>
              <p:cNvSpPr/>
              <p:nvPr/>
            </p:nvSpPr>
            <p:spPr>
              <a:xfrm>
                <a:off x="8419954" y="1246908"/>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4" name="矩形 193">
                <a:extLst>
                  <a:ext uri="{FF2B5EF4-FFF2-40B4-BE49-F238E27FC236}">
                    <a16:creationId xmlns:a16="http://schemas.microsoft.com/office/drawing/2014/main" id="{9B3370F4-6489-4CE0-830D-3BF7D0D43AC8}"/>
                  </a:ext>
                </a:extLst>
              </p:cNvPr>
              <p:cNvSpPr/>
              <p:nvPr/>
            </p:nvSpPr>
            <p:spPr>
              <a:xfrm>
                <a:off x="2956956" y="1874786"/>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5" name="矩形 194">
                <a:extLst>
                  <a:ext uri="{FF2B5EF4-FFF2-40B4-BE49-F238E27FC236}">
                    <a16:creationId xmlns:a16="http://schemas.microsoft.com/office/drawing/2014/main" id="{8E19DB58-6DE8-DFE0-3CB8-1A3648E606C8}"/>
                  </a:ext>
                </a:extLst>
              </p:cNvPr>
              <p:cNvSpPr/>
              <p:nvPr/>
            </p:nvSpPr>
            <p:spPr>
              <a:xfrm>
                <a:off x="3537103" y="187478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6" name="矩形 195">
                <a:extLst>
                  <a:ext uri="{FF2B5EF4-FFF2-40B4-BE49-F238E27FC236}">
                    <a16:creationId xmlns:a16="http://schemas.microsoft.com/office/drawing/2014/main" id="{D908B90A-E572-F3E2-7CAA-45692EB4F421}"/>
                  </a:ext>
                </a:extLst>
              </p:cNvPr>
              <p:cNvSpPr/>
              <p:nvPr/>
            </p:nvSpPr>
            <p:spPr>
              <a:xfrm>
                <a:off x="4120268" y="1874785"/>
                <a:ext cx="584462" cy="62902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8" name="矩形 197">
                <a:extLst>
                  <a:ext uri="{FF2B5EF4-FFF2-40B4-BE49-F238E27FC236}">
                    <a16:creationId xmlns:a16="http://schemas.microsoft.com/office/drawing/2014/main" id="{F7D9D8A0-17BE-2C81-1219-F71C4731B9D5}"/>
                  </a:ext>
                </a:extLst>
              </p:cNvPr>
              <p:cNvSpPr/>
              <p:nvPr/>
            </p:nvSpPr>
            <p:spPr>
              <a:xfrm>
                <a:off x="2966262" y="4409440"/>
                <a:ext cx="3478644" cy="4724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2</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99" name="矩形 198">
                <a:extLst>
                  <a:ext uri="{FF2B5EF4-FFF2-40B4-BE49-F238E27FC236}">
                    <a16:creationId xmlns:a16="http://schemas.microsoft.com/office/drawing/2014/main" id="{750DE23F-91A2-EA99-0BAE-B36B0E87EE8D}"/>
                  </a:ext>
                </a:extLst>
              </p:cNvPr>
              <p:cNvSpPr/>
              <p:nvPr/>
            </p:nvSpPr>
            <p:spPr>
              <a:xfrm>
                <a:off x="6444906" y="4408866"/>
                <a:ext cx="2559509" cy="46254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1</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200" name="矩形 199">
                <a:extLst>
                  <a:ext uri="{FF2B5EF4-FFF2-40B4-BE49-F238E27FC236}">
                    <a16:creationId xmlns:a16="http://schemas.microsoft.com/office/drawing/2014/main" id="{95D4B277-4528-5C73-C225-16799A30DA2D}"/>
                  </a:ext>
                </a:extLst>
              </p:cNvPr>
              <p:cNvSpPr/>
              <p:nvPr/>
            </p:nvSpPr>
            <p:spPr>
              <a:xfrm>
                <a:off x="6335529" y="3935277"/>
                <a:ext cx="2668886" cy="4724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元组</a:t>
                </a:r>
                <a:r>
                  <a:rPr lang="en-US" altLang="zh-CN" dirty="0">
                    <a:solidFill>
                      <a:schemeClr val="tx1"/>
                    </a:solidFill>
                    <a:latin typeface="微软雅黑" panose="020B0503020204020204" pitchFamily="34" charset="-122"/>
                    <a:ea typeface="微软雅黑" panose="020B0503020204020204" pitchFamily="34" charset="-122"/>
                  </a:rPr>
                  <a:t>4</a:t>
                </a:r>
                <a:endParaRPr lang="zh-CN" altLang="en-US" dirty="0">
                  <a:solidFill>
                    <a:schemeClr val="tx1"/>
                  </a:solidFill>
                  <a:latin typeface="微软雅黑" panose="020B0503020204020204" pitchFamily="34" charset="-122"/>
                  <a:ea typeface="微软雅黑" panose="020B0503020204020204" pitchFamily="34" charset="-122"/>
                </a:endParaRPr>
              </a:p>
            </p:txBody>
          </p:sp>
          <p:cxnSp>
            <p:nvCxnSpPr>
              <p:cNvPr id="201" name="连接符: 肘形 200">
                <a:extLst>
                  <a:ext uri="{FF2B5EF4-FFF2-40B4-BE49-F238E27FC236}">
                    <a16:creationId xmlns:a16="http://schemas.microsoft.com/office/drawing/2014/main" id="{655677D4-2E0B-E0E3-EEE7-62F01E3568E4}"/>
                  </a:ext>
                </a:extLst>
              </p:cNvPr>
              <p:cNvCxnSpPr>
                <a:cxnSpLocks/>
                <a:endCxn id="200" idx="1"/>
              </p:cNvCxnSpPr>
              <p:nvPr/>
            </p:nvCxnSpPr>
            <p:spPr>
              <a:xfrm rot="5400000">
                <a:off x="5612533" y="2283531"/>
                <a:ext cx="2610964" cy="1164971"/>
              </a:xfrm>
              <a:prstGeom prst="bentConnector4">
                <a:avLst>
                  <a:gd name="adj1" fmla="val 45476"/>
                  <a:gd name="adj2" fmla="val 124335"/>
                </a:avLst>
              </a:prstGeom>
              <a:ln w="28575">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202" name="右大括号 201">
                <a:extLst>
                  <a:ext uri="{FF2B5EF4-FFF2-40B4-BE49-F238E27FC236}">
                    <a16:creationId xmlns:a16="http://schemas.microsoft.com/office/drawing/2014/main" id="{1784F34C-54E7-26BD-62C2-BC053ACBF512}"/>
                  </a:ext>
                </a:extLst>
              </p:cNvPr>
              <p:cNvSpPr/>
              <p:nvPr/>
            </p:nvSpPr>
            <p:spPr>
              <a:xfrm rot="16200000">
                <a:off x="7087303" y="-468343"/>
                <a:ext cx="326608" cy="3078366"/>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3" name="文本框 202">
                <a:extLst>
                  <a:ext uri="{FF2B5EF4-FFF2-40B4-BE49-F238E27FC236}">
                    <a16:creationId xmlns:a16="http://schemas.microsoft.com/office/drawing/2014/main" id="{B53D0445-03A5-67A4-AD2C-B7BD1598D636}"/>
                  </a:ext>
                </a:extLst>
              </p:cNvPr>
              <p:cNvSpPr txBox="1"/>
              <p:nvPr/>
            </p:nvSpPr>
            <p:spPr>
              <a:xfrm>
                <a:off x="6573720" y="552397"/>
                <a:ext cx="1619313" cy="49087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槽数组</a:t>
                </a:r>
              </a:p>
            </p:txBody>
          </p:sp>
          <p:sp>
            <p:nvSpPr>
              <p:cNvPr id="204" name="文本框 203">
                <a:extLst>
                  <a:ext uri="{FF2B5EF4-FFF2-40B4-BE49-F238E27FC236}">
                    <a16:creationId xmlns:a16="http://schemas.microsoft.com/office/drawing/2014/main" id="{B7F20AC4-7EEF-B17D-AFCD-4F5376117ADD}"/>
                  </a:ext>
                </a:extLst>
              </p:cNvPr>
              <p:cNvSpPr txBox="1"/>
              <p:nvPr/>
            </p:nvSpPr>
            <p:spPr>
              <a:xfrm>
                <a:off x="3271705" y="5437886"/>
                <a:ext cx="5669894" cy="372391"/>
              </a:xfrm>
              <a:prstGeom prst="rect">
                <a:avLst/>
              </a:prstGeom>
              <a:noFill/>
            </p:spPr>
            <p:txBody>
              <a:bodyPr wrap="square" rtlCol="0">
                <a:spAutoFit/>
              </a:bodyPr>
              <a:lstStyle/>
              <a:p>
                <a:pPr algn="ctr"/>
                <a:r>
                  <a:rPr lang="zh-CN" altLang="en-US" sz="1600" dirty="0">
                    <a:latin typeface="微软雅黑" panose="020B0503020204020204" pitchFamily="34" charset="-122"/>
                    <a:ea typeface="微软雅黑" panose="020B0503020204020204" pitchFamily="34" charset="-122"/>
                  </a:rPr>
                  <a:t>定长和变长元组数据</a:t>
                </a:r>
              </a:p>
            </p:txBody>
          </p:sp>
        </p:grpSp>
        <p:sp>
          <p:nvSpPr>
            <p:cNvPr id="184" name="流程图: 接点 183">
              <a:extLst>
                <a:ext uri="{FF2B5EF4-FFF2-40B4-BE49-F238E27FC236}">
                  <a16:creationId xmlns:a16="http://schemas.microsoft.com/office/drawing/2014/main" id="{E06D9E37-26F3-C007-4AA1-5ED8B4D133F1}"/>
                </a:ext>
              </a:extLst>
            </p:cNvPr>
            <p:cNvSpPr/>
            <p:nvPr/>
          </p:nvSpPr>
          <p:spPr>
            <a:xfrm>
              <a:off x="7284895" y="1267701"/>
              <a:ext cx="98716" cy="86830"/>
            </a:xfrm>
            <a:prstGeom prst="flowChartConnector">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右大括号 184">
              <a:extLst>
                <a:ext uri="{FF2B5EF4-FFF2-40B4-BE49-F238E27FC236}">
                  <a16:creationId xmlns:a16="http://schemas.microsoft.com/office/drawing/2014/main" id="{E4182323-0A5D-E7E6-80C8-4638CA9A4E25}"/>
                </a:ext>
              </a:extLst>
            </p:cNvPr>
            <p:cNvSpPr/>
            <p:nvPr/>
          </p:nvSpPr>
          <p:spPr>
            <a:xfrm rot="5400000">
              <a:off x="5972834" y="2212882"/>
              <a:ext cx="296931" cy="483596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232889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35"/>
                                        </p:tgtEl>
                                        <p:attrNameLst>
                                          <p:attrName>style.visibility</p:attrName>
                                        </p:attrNameLst>
                                      </p:cBhvr>
                                      <p:to>
                                        <p:strVal val="visible"/>
                                      </p:to>
                                    </p:set>
                                    <p:animEffect transition="in" filter="fade">
                                      <p:cBhvr>
                                        <p:cTn id="10" dur="500"/>
                                        <p:tgtEl>
                                          <p:spTgt spid="13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35"/>
                                        </p:tgtEl>
                                        <p:attrNameLst>
                                          <p:attrName>style.visibility</p:attrName>
                                        </p:attrNameLst>
                                      </p:cBhvr>
                                      <p:to>
                                        <p:strVal val="hidden"/>
                                      </p:to>
                                    </p:se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159"/>
                                        </p:tgtEl>
                                        <p:attrNameLst>
                                          <p:attrName>style.visibility</p:attrName>
                                        </p:attrNameLst>
                                      </p:cBhvr>
                                      <p:to>
                                        <p:strVal val="visible"/>
                                      </p:to>
                                    </p:set>
                                    <p:animEffect transition="in" filter="fade">
                                      <p:cBhvr>
                                        <p:cTn id="18" dur="500"/>
                                        <p:tgtEl>
                                          <p:spTgt spid="15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59"/>
                                        </p:tgtEl>
                                        <p:attrNameLst>
                                          <p:attrName>style.visibility</p:attrName>
                                        </p:attrNameLst>
                                      </p:cBhvr>
                                      <p:to>
                                        <p:strVal val="hidden"/>
                                      </p:to>
                                    </p:set>
                                  </p:childTnLst>
                                </p:cTn>
                              </p:par>
                            </p:childTnLst>
                          </p:cTn>
                        </p:par>
                        <p:par>
                          <p:cTn id="23" fill="hold">
                            <p:stCondLst>
                              <p:cond delay="0"/>
                            </p:stCondLst>
                            <p:childTnLst>
                              <p:par>
                                <p:cTn id="24" presetID="10" presetClass="entr" presetSubtype="0" fill="hold" nodeType="afterEffect">
                                  <p:stCondLst>
                                    <p:cond delay="0"/>
                                  </p:stCondLst>
                                  <p:childTnLst>
                                    <p:set>
                                      <p:cBhvr>
                                        <p:cTn id="25" dur="1" fill="hold">
                                          <p:stCondLst>
                                            <p:cond delay="0"/>
                                          </p:stCondLst>
                                        </p:cTn>
                                        <p:tgtEl>
                                          <p:spTgt spid="182"/>
                                        </p:tgtEl>
                                        <p:attrNameLst>
                                          <p:attrName>style.visibility</p:attrName>
                                        </p:attrNameLst>
                                      </p:cBhvr>
                                      <p:to>
                                        <p:strVal val="visible"/>
                                      </p:to>
                                    </p:set>
                                    <p:animEffect transition="in" filter="fade">
                                      <p:cBhvr>
                                        <p:cTn id="26" dur="500"/>
                                        <p:tgtEl>
                                          <p:spTgt spid="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solidFill>
                  <a:srgbClr val="C00000"/>
                </a:solidFill>
              </a:rPr>
              <a:t>4  </a:t>
            </a:r>
            <a:r>
              <a:rPr lang="zh-CN" altLang="en-US" sz="3200" b="1" dirty="0">
                <a:solidFill>
                  <a:srgbClr val="C00000"/>
                </a:solidFill>
              </a:rPr>
              <a:t>元组设计</a:t>
            </a:r>
          </a:p>
        </p:txBody>
      </p:sp>
      <p:sp>
        <p:nvSpPr>
          <p:cNvPr id="3" name="内容占位符 2"/>
          <p:cNvSpPr>
            <a:spLocks noGrp="1"/>
          </p:cNvSpPr>
          <p:nvPr>
            <p:ph idx="1"/>
          </p:nvPr>
        </p:nvSpPr>
        <p:spPr>
          <a:xfrm>
            <a:off x="334566" y="1570289"/>
            <a:ext cx="6048195" cy="4582923"/>
          </a:xfrm>
        </p:spPr>
        <p:txBody>
          <a:bodyPr>
            <a:normAutofit/>
          </a:bodyPr>
          <a:lstStyle/>
          <a:p>
            <a:pPr marL="0" indent="0">
              <a:lnSpc>
                <a:spcPct val="120000"/>
              </a:lnSpc>
              <a:spcBef>
                <a:spcPts val="600"/>
              </a:spcBef>
              <a:buNone/>
            </a:pPr>
            <a:r>
              <a:rPr lang="zh-CN" altLang="en-US" b="1" dirty="0"/>
              <a:t>“字节序列”：</a:t>
            </a:r>
            <a:r>
              <a:rPr lang="zh-CN" altLang="en-US" sz="2400" b="1" dirty="0"/>
              <a:t>一个元组在页中本质上是一个字节序列</a:t>
            </a:r>
            <a:endParaRPr lang="en-US" altLang="zh-CN" sz="2400" b="1" dirty="0"/>
          </a:p>
          <a:p>
            <a:pPr lvl="1">
              <a:lnSpc>
                <a:spcPct val="120000"/>
              </a:lnSpc>
              <a:spcBef>
                <a:spcPts val="600"/>
              </a:spcBef>
            </a:pPr>
            <a:r>
              <a:rPr lang="en-US" altLang="zh-CN" sz="2400" dirty="0"/>
              <a:t>DBMS</a:t>
            </a:r>
            <a:r>
              <a:rPr lang="zh-CN" altLang="en-US" sz="2400" dirty="0"/>
              <a:t>负责将这些字节解释为各个属性的类型和值，</a:t>
            </a:r>
            <a:r>
              <a:rPr lang="zh-CN" altLang="en-US" sz="2400" dirty="0">
                <a:solidFill>
                  <a:srgbClr val="FF0000"/>
                </a:solidFill>
              </a:rPr>
              <a:t>页中无需存放关系模式信息，由专门的字典页（</a:t>
            </a:r>
            <a:r>
              <a:rPr lang="en-US" altLang="zh-CN" sz="2400" dirty="0">
                <a:solidFill>
                  <a:srgbClr val="FF0000"/>
                </a:solidFill>
              </a:rPr>
              <a:t>catalog page</a:t>
            </a:r>
            <a:r>
              <a:rPr lang="zh-CN" altLang="en-US" sz="2400" dirty="0">
                <a:solidFill>
                  <a:srgbClr val="FF0000"/>
                </a:solidFill>
              </a:rPr>
              <a:t>）存放，可有效减少重复信息</a:t>
            </a:r>
            <a:endParaRPr lang="en-US" altLang="zh-CN" sz="2400" dirty="0"/>
          </a:p>
          <a:p>
            <a:pPr lvl="1">
              <a:lnSpc>
                <a:spcPct val="120000"/>
              </a:lnSpc>
              <a:spcBef>
                <a:spcPts val="600"/>
              </a:spcBef>
            </a:pPr>
            <a:r>
              <a:rPr lang="zh-CN" altLang="en-US" sz="2400" dirty="0"/>
              <a:t>每个元组有一个前缀为</a:t>
            </a:r>
            <a:r>
              <a:rPr lang="en-US" altLang="zh-CN" sz="2400" dirty="0"/>
              <a:t>header</a:t>
            </a:r>
            <a:r>
              <a:rPr lang="zh-CN" altLang="en-US" sz="2400" dirty="0"/>
              <a:t>包含元数据（</a:t>
            </a:r>
            <a:r>
              <a:rPr lang="zh-CN" altLang="en-US" sz="2400" dirty="0">
                <a:solidFill>
                  <a:srgbClr val="FF0000"/>
                </a:solidFill>
              </a:rPr>
              <a:t>例如对创建元组的事务号、空值的</a:t>
            </a:r>
            <a:r>
              <a:rPr lang="en-US" altLang="zh-CN" sz="2400" dirty="0">
                <a:solidFill>
                  <a:srgbClr val="FF0000"/>
                </a:solidFill>
              </a:rPr>
              <a:t>Bit Map</a:t>
            </a:r>
            <a:r>
              <a:rPr lang="zh-CN" altLang="en-US" sz="2400" dirty="0"/>
              <a:t>）</a:t>
            </a:r>
            <a:endParaRPr lang="en-US" altLang="zh-CN" sz="2400" dirty="0"/>
          </a:p>
          <a:p>
            <a:pPr marL="0" indent="0">
              <a:lnSpc>
                <a:spcPct val="120000"/>
              </a:lnSpc>
              <a:spcBef>
                <a:spcPts val="600"/>
              </a:spcBef>
              <a:buNone/>
            </a:pPr>
            <a:endParaRPr lang="en-US" altLang="zh-CN" dirty="0">
              <a:solidFill>
                <a:srgbClr val="FF0000"/>
              </a:solidFill>
            </a:endParaRPr>
          </a:p>
        </p:txBody>
      </p:sp>
      <p:sp>
        <p:nvSpPr>
          <p:cNvPr id="5" name="灯片编号占位符 4">
            <a:extLst>
              <a:ext uri="{FF2B5EF4-FFF2-40B4-BE49-F238E27FC236}">
                <a16:creationId xmlns:a16="http://schemas.microsoft.com/office/drawing/2014/main" id="{C8B9861B-FD23-49C2-AF9F-39D813BF0594}"/>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17</a:t>
            </a:fld>
            <a:endParaRPr lang="zh-CN" altLang="en-US"/>
          </a:p>
        </p:txBody>
      </p:sp>
      <p:grpSp>
        <p:nvGrpSpPr>
          <p:cNvPr id="22" name="组合 21">
            <a:extLst>
              <a:ext uri="{FF2B5EF4-FFF2-40B4-BE49-F238E27FC236}">
                <a16:creationId xmlns:a16="http://schemas.microsoft.com/office/drawing/2014/main" id="{4D07CD67-4472-4E10-BAF8-7FA0F053D4B8}"/>
              </a:ext>
            </a:extLst>
          </p:cNvPr>
          <p:cNvGrpSpPr/>
          <p:nvPr/>
        </p:nvGrpSpPr>
        <p:grpSpPr>
          <a:xfrm>
            <a:off x="6509982" y="1413570"/>
            <a:ext cx="5415905" cy="4534158"/>
            <a:chOff x="6889998" y="1413570"/>
            <a:chExt cx="5035889" cy="4534158"/>
          </a:xfrm>
        </p:grpSpPr>
        <p:grpSp>
          <p:nvGrpSpPr>
            <p:cNvPr id="6" name="组合 5">
              <a:extLst>
                <a:ext uri="{FF2B5EF4-FFF2-40B4-BE49-F238E27FC236}">
                  <a16:creationId xmlns:a16="http://schemas.microsoft.com/office/drawing/2014/main" id="{E9617883-2BD7-ECEB-B055-D01E799D3CA4}"/>
                </a:ext>
              </a:extLst>
            </p:cNvPr>
            <p:cNvGrpSpPr/>
            <p:nvPr/>
          </p:nvGrpSpPr>
          <p:grpSpPr>
            <a:xfrm>
              <a:off x="6889998" y="1413570"/>
              <a:ext cx="5035889" cy="4534158"/>
              <a:chOff x="6644243" y="771897"/>
              <a:chExt cx="5035889" cy="4678174"/>
            </a:xfrm>
          </p:grpSpPr>
          <p:sp>
            <p:nvSpPr>
              <p:cNvPr id="7" name="矩形 6">
                <a:extLst>
                  <a:ext uri="{FF2B5EF4-FFF2-40B4-BE49-F238E27FC236}">
                    <a16:creationId xmlns:a16="http://schemas.microsoft.com/office/drawing/2014/main" id="{5EC53310-015E-F686-3539-5E4F01837D74}"/>
                  </a:ext>
                </a:extLst>
              </p:cNvPr>
              <p:cNvSpPr/>
              <p:nvPr/>
            </p:nvSpPr>
            <p:spPr>
              <a:xfrm>
                <a:off x="6644243" y="771897"/>
                <a:ext cx="5035889" cy="46781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B37FF14B-74A2-24F0-6018-9164E35533CA}"/>
                  </a:ext>
                </a:extLst>
              </p:cNvPr>
              <p:cNvSpPr/>
              <p:nvPr/>
            </p:nvSpPr>
            <p:spPr>
              <a:xfrm>
                <a:off x="6739247" y="1407930"/>
                <a:ext cx="1218622" cy="5752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Header</a:t>
                </a:r>
                <a:endParaRPr lang="zh-CN" altLang="en-US" dirty="0"/>
              </a:p>
            </p:txBody>
          </p:sp>
          <p:sp>
            <p:nvSpPr>
              <p:cNvPr id="9" name="矩形 8">
                <a:extLst>
                  <a:ext uri="{FF2B5EF4-FFF2-40B4-BE49-F238E27FC236}">
                    <a16:creationId xmlns:a16="http://schemas.microsoft.com/office/drawing/2014/main" id="{ED32A07C-0B8C-10EA-8184-421C9D3A36D9}"/>
                  </a:ext>
                </a:extLst>
              </p:cNvPr>
              <p:cNvSpPr/>
              <p:nvPr/>
            </p:nvSpPr>
            <p:spPr>
              <a:xfrm>
                <a:off x="7932456" y="1407930"/>
                <a:ext cx="635331" cy="5752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SID</a:t>
                </a:r>
                <a:endParaRPr lang="zh-CN" altLang="en-US" dirty="0">
                  <a:solidFill>
                    <a:schemeClr val="tx1"/>
                  </a:solidFill>
                </a:endParaRPr>
              </a:p>
            </p:txBody>
          </p:sp>
          <p:sp>
            <p:nvSpPr>
              <p:cNvPr id="10" name="矩形 9">
                <a:extLst>
                  <a:ext uri="{FF2B5EF4-FFF2-40B4-BE49-F238E27FC236}">
                    <a16:creationId xmlns:a16="http://schemas.microsoft.com/office/drawing/2014/main" id="{50EC4BE5-7D80-EC22-0153-22BFE404EEFE}"/>
                  </a:ext>
                </a:extLst>
              </p:cNvPr>
              <p:cNvSpPr/>
              <p:nvPr/>
            </p:nvSpPr>
            <p:spPr>
              <a:xfrm>
                <a:off x="8535055" y="1407930"/>
                <a:ext cx="1215329" cy="5752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solidFill>
                      <a:schemeClr val="tx1"/>
                    </a:solidFill>
                  </a:rPr>
                  <a:t>Sname</a:t>
                </a:r>
                <a:endParaRPr lang="zh-CN" altLang="en-US" dirty="0">
                  <a:solidFill>
                    <a:schemeClr val="tx1"/>
                  </a:solidFill>
                </a:endParaRPr>
              </a:p>
            </p:txBody>
          </p:sp>
          <p:sp>
            <p:nvSpPr>
              <p:cNvPr id="11" name="矩形 10">
                <a:extLst>
                  <a:ext uri="{FF2B5EF4-FFF2-40B4-BE49-F238E27FC236}">
                    <a16:creationId xmlns:a16="http://schemas.microsoft.com/office/drawing/2014/main" id="{7F3ADB2D-D628-7FB6-87E7-C0A9654B95D0}"/>
                  </a:ext>
                </a:extLst>
              </p:cNvPr>
              <p:cNvSpPr/>
              <p:nvPr/>
            </p:nvSpPr>
            <p:spPr>
              <a:xfrm>
                <a:off x="9740253" y="1407930"/>
                <a:ext cx="547210" cy="5752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Sage</a:t>
                </a:r>
                <a:endParaRPr lang="zh-CN" altLang="en-US" sz="1400" dirty="0">
                  <a:solidFill>
                    <a:schemeClr val="tx1"/>
                  </a:solidFill>
                </a:endParaRPr>
              </a:p>
            </p:txBody>
          </p:sp>
          <p:sp>
            <p:nvSpPr>
              <p:cNvPr id="12" name="矩形 11">
                <a:extLst>
                  <a:ext uri="{FF2B5EF4-FFF2-40B4-BE49-F238E27FC236}">
                    <a16:creationId xmlns:a16="http://schemas.microsoft.com/office/drawing/2014/main" id="{B42E5872-648A-BE83-C4B2-3269BE0889E7}"/>
                  </a:ext>
                </a:extLst>
              </p:cNvPr>
              <p:cNvSpPr/>
              <p:nvPr/>
            </p:nvSpPr>
            <p:spPr>
              <a:xfrm>
                <a:off x="10811540" y="1407930"/>
                <a:ext cx="740847" cy="5752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rPr>
                  <a:t>SdeptID</a:t>
                </a:r>
                <a:endParaRPr lang="zh-CN" altLang="en-US" sz="1200" dirty="0">
                  <a:solidFill>
                    <a:schemeClr val="tx1"/>
                  </a:solidFill>
                </a:endParaRPr>
              </a:p>
            </p:txBody>
          </p:sp>
          <p:sp>
            <p:nvSpPr>
              <p:cNvPr id="13" name="矩形 12">
                <a:extLst>
                  <a:ext uri="{FF2B5EF4-FFF2-40B4-BE49-F238E27FC236}">
                    <a16:creationId xmlns:a16="http://schemas.microsoft.com/office/drawing/2014/main" id="{09D7173F-84CB-C4DA-4484-EE14D034DBD3}"/>
                  </a:ext>
                </a:extLst>
              </p:cNvPr>
              <p:cNvSpPr/>
              <p:nvPr/>
            </p:nvSpPr>
            <p:spPr>
              <a:xfrm>
                <a:off x="10275897" y="1407930"/>
                <a:ext cx="547210" cy="5752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altLang="zh-CN" sz="1100" dirty="0" err="1">
                    <a:solidFill>
                      <a:schemeClr val="tx1"/>
                    </a:solidFill>
                  </a:rPr>
                  <a:t>Sgender</a:t>
                </a:r>
                <a:endParaRPr lang="zh-CN" altLang="en-US" sz="1100" dirty="0">
                  <a:solidFill>
                    <a:schemeClr val="tx1"/>
                  </a:solidFill>
                </a:endParaRPr>
              </a:p>
            </p:txBody>
          </p:sp>
          <p:sp>
            <p:nvSpPr>
              <p:cNvPr id="14" name="矩形 13">
                <a:extLst>
                  <a:ext uri="{FF2B5EF4-FFF2-40B4-BE49-F238E27FC236}">
                    <a16:creationId xmlns:a16="http://schemas.microsoft.com/office/drawing/2014/main" id="{CD836BD5-BECA-1217-787C-F9BBCEF23B3F}"/>
                  </a:ext>
                </a:extLst>
              </p:cNvPr>
              <p:cNvSpPr/>
              <p:nvPr/>
            </p:nvSpPr>
            <p:spPr>
              <a:xfrm>
                <a:off x="6836310" y="2619214"/>
                <a:ext cx="4742132" cy="23802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US" altLang="zh-CN" sz="1800" b="1" dirty="0">
                    <a:solidFill>
                      <a:schemeClr val="tx1"/>
                    </a:solidFill>
                    <a:latin typeface="微软雅黑" panose="020B0503020204020204" pitchFamily="34" charset="-122"/>
                    <a:ea typeface="微软雅黑" panose="020B0503020204020204" pitchFamily="34" charset="-122"/>
                  </a:rPr>
                  <a:t>CREATE</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TABLE</a:t>
                </a:r>
                <a:r>
                  <a:rPr lang="en-US" altLang="zh-CN" sz="1800" dirty="0">
                    <a:solidFill>
                      <a:schemeClr val="tx1"/>
                    </a:solidFill>
                    <a:latin typeface="微软雅黑" panose="020B0503020204020204" pitchFamily="34" charset="-122"/>
                    <a:ea typeface="微软雅黑" panose="020B0503020204020204" pitchFamily="34" charset="-122"/>
                  </a:rPr>
                  <a:t> student (</a:t>
                </a:r>
              </a:p>
              <a:p>
                <a:pPr lvl="1"/>
                <a:r>
                  <a:rPr lang="en-US" altLang="zh-CN" sz="1800" dirty="0">
                    <a:solidFill>
                      <a:schemeClr val="tx1"/>
                    </a:solidFill>
                    <a:latin typeface="微软雅黑" panose="020B0503020204020204" pitchFamily="34" charset="-122"/>
                    <a:ea typeface="微软雅黑" panose="020B0503020204020204" pitchFamily="34" charset="-122"/>
                  </a:rPr>
                  <a:t>         SID </a:t>
                </a:r>
                <a:r>
                  <a:rPr lang="en-US" altLang="zh-CN" sz="1800" b="1" dirty="0">
                    <a:solidFill>
                      <a:schemeClr val="tx1"/>
                    </a:solidFill>
                    <a:latin typeface="微软雅黑" panose="020B0503020204020204" pitchFamily="34" charset="-122"/>
                    <a:ea typeface="微软雅黑" panose="020B0503020204020204" pitchFamily="34" charset="-122"/>
                  </a:rPr>
                  <a:t>char(4)</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PRIMARY</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KEY</a:t>
                </a:r>
                <a:r>
                  <a:rPr lang="en-US" altLang="zh-CN" sz="1800" dirty="0">
                    <a:solidFill>
                      <a:schemeClr val="tx1"/>
                    </a:solidFill>
                    <a:latin typeface="微软雅黑" panose="020B0503020204020204" pitchFamily="34" charset="-122"/>
                    <a:ea typeface="微软雅黑" panose="020B0503020204020204" pitchFamily="34" charset="-122"/>
                  </a:rPr>
                  <a:t>, </a:t>
                </a:r>
              </a:p>
              <a:p>
                <a:pPr lvl="1"/>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err="1">
                    <a:solidFill>
                      <a:schemeClr val="tx1"/>
                    </a:solidFill>
                    <a:latin typeface="微软雅黑" panose="020B0503020204020204" pitchFamily="34" charset="-122"/>
                    <a:ea typeface="微软雅黑" panose="020B0503020204020204" pitchFamily="34" charset="-122"/>
                  </a:rPr>
                  <a:t>Sname</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char(6)</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NOT</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NULL</a:t>
                </a:r>
                <a:r>
                  <a:rPr lang="en-US" altLang="zh-CN" sz="1800" dirty="0">
                    <a:solidFill>
                      <a:schemeClr val="tx1"/>
                    </a:solidFill>
                    <a:latin typeface="微软雅黑" panose="020B0503020204020204" pitchFamily="34" charset="-122"/>
                    <a:ea typeface="微软雅黑" panose="020B0503020204020204" pitchFamily="34" charset="-122"/>
                  </a:rPr>
                  <a:t>,</a:t>
                </a:r>
              </a:p>
              <a:p>
                <a:pPr lvl="2"/>
                <a:r>
                  <a:rPr lang="en-US" altLang="zh-CN" sz="1800" dirty="0">
                    <a:solidFill>
                      <a:schemeClr val="tx1"/>
                    </a:solidFill>
                    <a:latin typeface="微软雅黑" panose="020B0503020204020204" pitchFamily="34" charset="-122"/>
                    <a:ea typeface="微软雅黑" panose="020B0503020204020204" pitchFamily="34" charset="-122"/>
                  </a:rPr>
                  <a:t>Sage </a:t>
                </a:r>
                <a:r>
                  <a:rPr lang="en-US" altLang="zh-CN" sz="1800" b="1" dirty="0">
                    <a:solidFill>
                      <a:schemeClr val="tx1"/>
                    </a:solidFill>
                    <a:latin typeface="微软雅黑" panose="020B0503020204020204" pitchFamily="34" charset="-122"/>
                    <a:ea typeface="微软雅黑" panose="020B0503020204020204" pitchFamily="34" charset="-122"/>
                  </a:rPr>
                  <a:t>char(1) NOT NULL</a:t>
                </a:r>
                <a:r>
                  <a:rPr lang="en-US" altLang="zh-CN" sz="1800" dirty="0">
                    <a:solidFill>
                      <a:schemeClr val="tx1"/>
                    </a:solidFill>
                    <a:latin typeface="微软雅黑" panose="020B0503020204020204" pitchFamily="34" charset="-122"/>
                    <a:ea typeface="微软雅黑" panose="020B0503020204020204" pitchFamily="34" charset="-122"/>
                  </a:rPr>
                  <a:t>,</a:t>
                </a:r>
              </a:p>
              <a:p>
                <a:pPr lvl="2"/>
                <a:r>
                  <a:rPr lang="en-US" altLang="zh-CN" sz="1800" dirty="0" err="1">
                    <a:solidFill>
                      <a:schemeClr val="tx1"/>
                    </a:solidFill>
                    <a:latin typeface="微软雅黑" panose="020B0503020204020204" pitchFamily="34" charset="-122"/>
                    <a:ea typeface="微软雅黑" panose="020B0503020204020204" pitchFamily="34" charset="-122"/>
                  </a:rPr>
                  <a:t>SGender</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char(1) NOT NULL</a:t>
                </a:r>
                <a:r>
                  <a:rPr lang="en-US" altLang="zh-CN" sz="1800" dirty="0">
                    <a:solidFill>
                      <a:schemeClr val="tx1"/>
                    </a:solidFill>
                    <a:latin typeface="微软雅黑" panose="020B0503020204020204" pitchFamily="34" charset="-122"/>
                    <a:ea typeface="微软雅黑" panose="020B0503020204020204" pitchFamily="34" charset="-122"/>
                  </a:rPr>
                  <a:t>,</a:t>
                </a:r>
              </a:p>
              <a:p>
                <a:pPr lvl="2"/>
                <a:r>
                  <a:rPr lang="en-US" altLang="zh-CN" sz="1800" dirty="0" err="1">
                    <a:solidFill>
                      <a:schemeClr val="tx1"/>
                    </a:solidFill>
                    <a:latin typeface="微软雅黑" panose="020B0503020204020204" pitchFamily="34" charset="-122"/>
                    <a:ea typeface="微软雅黑" panose="020B0503020204020204" pitchFamily="34" charset="-122"/>
                  </a:rPr>
                  <a:t>SDept</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char(2) NOT NULL</a:t>
                </a:r>
              </a:p>
              <a:p>
                <a:pPr lvl="1"/>
                <a:r>
                  <a:rPr lang="en-US" altLang="zh-CN" sz="1800" dirty="0">
                    <a:solidFill>
                      <a:schemeClr val="tx1"/>
                    </a:solidFill>
                    <a:latin typeface="微软雅黑" panose="020B0503020204020204" pitchFamily="34" charset="-122"/>
                    <a:ea typeface="微软雅黑" panose="020B0503020204020204" pitchFamily="34" charset="-122"/>
                  </a:rPr>
                  <a:t>);</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A70774B0-A563-8A53-17DA-E793C25D4803}"/>
                  </a:ext>
                </a:extLst>
              </p:cNvPr>
              <p:cNvSpPr txBox="1"/>
              <p:nvPr/>
            </p:nvSpPr>
            <p:spPr>
              <a:xfrm>
                <a:off x="8161692" y="859399"/>
                <a:ext cx="2000992" cy="539839"/>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元组</a:t>
                </a:r>
              </a:p>
            </p:txBody>
          </p:sp>
        </p:grpSp>
        <p:sp>
          <p:nvSpPr>
            <p:cNvPr id="4" name="文本框 3">
              <a:extLst>
                <a:ext uri="{FF2B5EF4-FFF2-40B4-BE49-F238E27FC236}">
                  <a16:creationId xmlns:a16="http://schemas.microsoft.com/office/drawing/2014/main" id="{4904B1D2-6A56-45D1-8608-B8915763D521}"/>
                </a:ext>
              </a:extLst>
            </p:cNvPr>
            <p:cNvSpPr txBox="1"/>
            <p:nvPr/>
          </p:nvSpPr>
          <p:spPr>
            <a:xfrm flipH="1">
              <a:off x="8043201" y="2551470"/>
              <a:ext cx="126592" cy="446276"/>
            </a:xfrm>
            <a:prstGeom prst="rect">
              <a:avLst/>
            </a:prstGeom>
            <a:noFill/>
          </p:spPr>
          <p:txBody>
            <a:bodyPr wrap="square" rtlCol="0">
              <a:spAutoFit/>
            </a:bodyPr>
            <a:lstStyle/>
            <a:p>
              <a:r>
                <a:rPr lang="en-US" altLang="zh-CN" dirty="0"/>
                <a:t>0</a:t>
              </a:r>
              <a:endParaRPr lang="zh-CN" altLang="en-US" dirty="0"/>
            </a:p>
          </p:txBody>
        </p:sp>
        <p:sp>
          <p:nvSpPr>
            <p:cNvPr id="27" name="文本框 26">
              <a:extLst>
                <a:ext uri="{FF2B5EF4-FFF2-40B4-BE49-F238E27FC236}">
                  <a16:creationId xmlns:a16="http://schemas.microsoft.com/office/drawing/2014/main" id="{25BACBF4-62FD-48C2-BFB0-CB4B7D7126FD}"/>
                </a:ext>
              </a:extLst>
            </p:cNvPr>
            <p:cNvSpPr txBox="1"/>
            <p:nvPr/>
          </p:nvSpPr>
          <p:spPr>
            <a:xfrm>
              <a:off x="8713855" y="2551470"/>
              <a:ext cx="42511" cy="446276"/>
            </a:xfrm>
            <a:prstGeom prst="rect">
              <a:avLst/>
            </a:prstGeom>
            <a:noFill/>
          </p:spPr>
          <p:txBody>
            <a:bodyPr wrap="square" rtlCol="0">
              <a:spAutoFit/>
            </a:bodyPr>
            <a:lstStyle/>
            <a:p>
              <a:r>
                <a:rPr lang="en-US" altLang="zh-CN" dirty="0"/>
                <a:t>4</a:t>
              </a:r>
              <a:endParaRPr lang="zh-CN" altLang="en-US" dirty="0"/>
            </a:p>
          </p:txBody>
        </p:sp>
        <p:sp>
          <p:nvSpPr>
            <p:cNvPr id="28" name="文本框 27">
              <a:extLst>
                <a:ext uri="{FF2B5EF4-FFF2-40B4-BE49-F238E27FC236}">
                  <a16:creationId xmlns:a16="http://schemas.microsoft.com/office/drawing/2014/main" id="{E74EE65A-645C-4F12-8390-C856662EC4CF}"/>
                </a:ext>
              </a:extLst>
            </p:cNvPr>
            <p:cNvSpPr txBox="1"/>
            <p:nvPr/>
          </p:nvSpPr>
          <p:spPr>
            <a:xfrm>
              <a:off x="9785142" y="2565698"/>
              <a:ext cx="522515" cy="446276"/>
            </a:xfrm>
            <a:prstGeom prst="rect">
              <a:avLst/>
            </a:prstGeom>
            <a:noFill/>
          </p:spPr>
          <p:txBody>
            <a:bodyPr wrap="square" rtlCol="0">
              <a:spAutoFit/>
            </a:bodyPr>
            <a:lstStyle/>
            <a:p>
              <a:r>
                <a:rPr lang="en-US" altLang="zh-CN" dirty="0"/>
                <a:t>10</a:t>
              </a:r>
              <a:endParaRPr lang="zh-CN" altLang="en-US" dirty="0"/>
            </a:p>
          </p:txBody>
        </p:sp>
        <p:sp>
          <p:nvSpPr>
            <p:cNvPr id="29" name="文本框 28">
              <a:extLst>
                <a:ext uri="{FF2B5EF4-FFF2-40B4-BE49-F238E27FC236}">
                  <a16:creationId xmlns:a16="http://schemas.microsoft.com/office/drawing/2014/main" id="{22556557-EC39-4D2F-B16E-3FFD771A9C44}"/>
                </a:ext>
              </a:extLst>
            </p:cNvPr>
            <p:cNvSpPr txBox="1"/>
            <p:nvPr/>
          </p:nvSpPr>
          <p:spPr>
            <a:xfrm>
              <a:off x="10320786" y="2565698"/>
              <a:ext cx="449203" cy="446276"/>
            </a:xfrm>
            <a:prstGeom prst="rect">
              <a:avLst/>
            </a:prstGeom>
            <a:noFill/>
          </p:spPr>
          <p:txBody>
            <a:bodyPr wrap="square" rtlCol="0">
              <a:spAutoFit/>
            </a:bodyPr>
            <a:lstStyle/>
            <a:p>
              <a:r>
                <a:rPr lang="en-US" altLang="zh-CN" dirty="0"/>
                <a:t>11</a:t>
              </a:r>
              <a:endParaRPr lang="zh-CN" altLang="en-US" dirty="0"/>
            </a:p>
          </p:txBody>
        </p:sp>
        <p:sp>
          <p:nvSpPr>
            <p:cNvPr id="30" name="文本框 29">
              <a:extLst>
                <a:ext uri="{FF2B5EF4-FFF2-40B4-BE49-F238E27FC236}">
                  <a16:creationId xmlns:a16="http://schemas.microsoft.com/office/drawing/2014/main" id="{6A98661F-C06E-4072-B1E7-6EEB051EAED5}"/>
                </a:ext>
              </a:extLst>
            </p:cNvPr>
            <p:cNvSpPr txBox="1"/>
            <p:nvPr/>
          </p:nvSpPr>
          <p:spPr>
            <a:xfrm>
              <a:off x="10856650" y="2565698"/>
              <a:ext cx="491288" cy="446276"/>
            </a:xfrm>
            <a:prstGeom prst="rect">
              <a:avLst/>
            </a:prstGeom>
            <a:noFill/>
          </p:spPr>
          <p:txBody>
            <a:bodyPr wrap="square" rtlCol="0">
              <a:spAutoFit/>
            </a:bodyPr>
            <a:lstStyle/>
            <a:p>
              <a:r>
                <a:rPr lang="en-US" altLang="zh-CN" dirty="0"/>
                <a:t>12</a:t>
              </a:r>
              <a:endParaRPr lang="zh-CN" altLang="en-US" dirty="0"/>
            </a:p>
          </p:txBody>
        </p:sp>
      </p:grpSp>
      <p:grpSp>
        <p:nvGrpSpPr>
          <p:cNvPr id="36" name="组合 35">
            <a:extLst>
              <a:ext uri="{FF2B5EF4-FFF2-40B4-BE49-F238E27FC236}">
                <a16:creationId xmlns:a16="http://schemas.microsoft.com/office/drawing/2014/main" id="{44932D76-334A-4324-A37C-434A43CC003D}"/>
              </a:ext>
            </a:extLst>
          </p:cNvPr>
          <p:cNvGrpSpPr/>
          <p:nvPr/>
        </p:nvGrpSpPr>
        <p:grpSpPr>
          <a:xfrm>
            <a:off x="6455246" y="1197545"/>
            <a:ext cx="5473085" cy="5098421"/>
            <a:chOff x="766614" y="1123192"/>
            <a:chExt cx="5328592" cy="4824536"/>
          </a:xfrm>
        </p:grpSpPr>
        <p:grpSp>
          <p:nvGrpSpPr>
            <p:cNvPr id="17" name="组合 16">
              <a:extLst>
                <a:ext uri="{FF2B5EF4-FFF2-40B4-BE49-F238E27FC236}">
                  <a16:creationId xmlns:a16="http://schemas.microsoft.com/office/drawing/2014/main" id="{20AE3996-BE3B-4B99-8580-C3A8FC4D069F}"/>
                </a:ext>
              </a:extLst>
            </p:cNvPr>
            <p:cNvGrpSpPr/>
            <p:nvPr/>
          </p:nvGrpSpPr>
          <p:grpSpPr>
            <a:xfrm>
              <a:off x="766614" y="1123192"/>
              <a:ext cx="5328592" cy="4824536"/>
              <a:chOff x="6642063" y="769694"/>
              <a:chExt cx="5035889" cy="4678174"/>
            </a:xfrm>
          </p:grpSpPr>
          <p:sp>
            <p:nvSpPr>
              <p:cNvPr id="18" name="矩形 17">
                <a:extLst>
                  <a:ext uri="{FF2B5EF4-FFF2-40B4-BE49-F238E27FC236}">
                    <a16:creationId xmlns:a16="http://schemas.microsoft.com/office/drawing/2014/main" id="{8B45454D-8853-40DA-B706-6EFB6E75487B}"/>
                  </a:ext>
                </a:extLst>
              </p:cNvPr>
              <p:cNvSpPr/>
              <p:nvPr/>
            </p:nvSpPr>
            <p:spPr>
              <a:xfrm>
                <a:off x="6642063" y="769694"/>
                <a:ext cx="5035889" cy="46781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DB25ED6E-A4E5-4D14-859A-3DA7F1C33376}"/>
                  </a:ext>
                </a:extLst>
              </p:cNvPr>
              <p:cNvSpPr/>
              <p:nvPr/>
            </p:nvSpPr>
            <p:spPr>
              <a:xfrm>
                <a:off x="6739247" y="1407930"/>
                <a:ext cx="1389413" cy="5752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Header</a:t>
                </a:r>
                <a:r>
                  <a:rPr lang="zh-CN" altLang="en-US" dirty="0">
                    <a:solidFill>
                      <a:srgbClr val="FF0000"/>
                    </a:solidFill>
                  </a:rPr>
                  <a:t>（</a:t>
                </a:r>
                <a:r>
                  <a:rPr lang="en-US" altLang="zh-CN" dirty="0">
                    <a:solidFill>
                      <a:srgbClr val="FF0000"/>
                    </a:solidFill>
                  </a:rPr>
                  <a:t>00100</a:t>
                </a:r>
                <a:r>
                  <a:rPr lang="zh-CN" altLang="en-US" dirty="0">
                    <a:solidFill>
                      <a:srgbClr val="FF0000"/>
                    </a:solidFill>
                  </a:rPr>
                  <a:t>）</a:t>
                </a:r>
                <a:endParaRPr lang="zh-CN" altLang="en-US" dirty="0"/>
              </a:p>
            </p:txBody>
          </p:sp>
          <p:sp>
            <p:nvSpPr>
              <p:cNvPr id="20" name="矩形 19">
                <a:extLst>
                  <a:ext uri="{FF2B5EF4-FFF2-40B4-BE49-F238E27FC236}">
                    <a16:creationId xmlns:a16="http://schemas.microsoft.com/office/drawing/2014/main" id="{85B4D438-B08B-4E24-97C6-F440332D2FA9}"/>
                  </a:ext>
                </a:extLst>
              </p:cNvPr>
              <p:cNvSpPr/>
              <p:nvPr/>
            </p:nvSpPr>
            <p:spPr>
              <a:xfrm>
                <a:off x="8110845" y="1407930"/>
                <a:ext cx="635331" cy="5752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rPr>
                  <a:t>968</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8894A210-666D-4113-8AE7-D073CE7C7AF2}"/>
                  </a:ext>
                </a:extLst>
              </p:cNvPr>
              <p:cNvSpPr/>
              <p:nvPr/>
            </p:nvSpPr>
            <p:spPr>
              <a:xfrm>
                <a:off x="8746175" y="1407930"/>
                <a:ext cx="1215329" cy="5752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rPr>
                  <a:t>张三</a:t>
                </a:r>
              </a:p>
            </p:txBody>
          </p:sp>
          <p:sp>
            <p:nvSpPr>
              <p:cNvPr id="23" name="矩形 22">
                <a:extLst>
                  <a:ext uri="{FF2B5EF4-FFF2-40B4-BE49-F238E27FC236}">
                    <a16:creationId xmlns:a16="http://schemas.microsoft.com/office/drawing/2014/main" id="{D8553232-22EF-45C9-B565-59296266A7B5}"/>
                  </a:ext>
                </a:extLst>
              </p:cNvPr>
              <p:cNvSpPr/>
              <p:nvPr/>
            </p:nvSpPr>
            <p:spPr>
              <a:xfrm>
                <a:off x="10455186" y="1407930"/>
                <a:ext cx="828601" cy="5752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rPr>
                  <a:t>31</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42F0FFAC-DAA6-4C3B-8EB8-D48C780842FD}"/>
                  </a:ext>
                </a:extLst>
              </p:cNvPr>
              <p:cNvSpPr/>
              <p:nvPr/>
            </p:nvSpPr>
            <p:spPr>
              <a:xfrm>
                <a:off x="9954524" y="1407930"/>
                <a:ext cx="547210" cy="57525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US" altLang="zh-CN" sz="2000" dirty="0">
                    <a:solidFill>
                      <a:schemeClr val="tx1"/>
                    </a:solidFill>
                    <a:latin typeface="微软雅黑" panose="020B0503020204020204" pitchFamily="34" charset="-122"/>
                    <a:ea typeface="微软雅黑" panose="020B0503020204020204" pitchFamily="34" charset="-122"/>
                  </a:rPr>
                  <a:t>1</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F9851B8B-3471-46B3-8A64-FDF203DD9961}"/>
                  </a:ext>
                </a:extLst>
              </p:cNvPr>
              <p:cNvSpPr/>
              <p:nvPr/>
            </p:nvSpPr>
            <p:spPr>
              <a:xfrm>
                <a:off x="6836310" y="2619214"/>
                <a:ext cx="4742132" cy="238029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US" altLang="zh-CN" sz="1800" b="1" dirty="0">
                    <a:solidFill>
                      <a:schemeClr val="tx1"/>
                    </a:solidFill>
                    <a:latin typeface="微软雅黑" panose="020B0503020204020204" pitchFamily="34" charset="-122"/>
                    <a:ea typeface="微软雅黑" panose="020B0503020204020204" pitchFamily="34" charset="-122"/>
                  </a:rPr>
                  <a:t>CREATE</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TABLE</a:t>
                </a:r>
                <a:r>
                  <a:rPr lang="en-US" altLang="zh-CN" sz="1800" dirty="0">
                    <a:solidFill>
                      <a:schemeClr val="tx1"/>
                    </a:solidFill>
                    <a:latin typeface="微软雅黑" panose="020B0503020204020204" pitchFamily="34" charset="-122"/>
                    <a:ea typeface="微软雅黑" panose="020B0503020204020204" pitchFamily="34" charset="-122"/>
                  </a:rPr>
                  <a:t> student (</a:t>
                </a:r>
              </a:p>
              <a:p>
                <a:pPr lvl="1"/>
                <a:r>
                  <a:rPr lang="en-US" altLang="zh-CN" sz="1800" dirty="0">
                    <a:solidFill>
                      <a:schemeClr val="tx1"/>
                    </a:solidFill>
                    <a:latin typeface="微软雅黑" panose="020B0503020204020204" pitchFamily="34" charset="-122"/>
                    <a:ea typeface="微软雅黑" panose="020B0503020204020204" pitchFamily="34" charset="-122"/>
                  </a:rPr>
                  <a:t>        SID </a:t>
                </a:r>
                <a:r>
                  <a:rPr lang="en-US" altLang="zh-CN" sz="1800" b="1" dirty="0">
                    <a:solidFill>
                      <a:schemeClr val="tx1"/>
                    </a:solidFill>
                    <a:latin typeface="微软雅黑" panose="020B0503020204020204" pitchFamily="34" charset="-122"/>
                    <a:ea typeface="微软雅黑" panose="020B0503020204020204" pitchFamily="34" charset="-122"/>
                  </a:rPr>
                  <a:t>char(4)</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PRIMARY</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KEY</a:t>
                </a:r>
                <a:r>
                  <a:rPr lang="en-US" altLang="zh-CN" sz="1800" dirty="0">
                    <a:solidFill>
                      <a:schemeClr val="tx1"/>
                    </a:solidFill>
                    <a:latin typeface="微软雅黑" panose="020B0503020204020204" pitchFamily="34" charset="-122"/>
                    <a:ea typeface="微软雅黑" panose="020B0503020204020204" pitchFamily="34" charset="-122"/>
                  </a:rPr>
                  <a:t>, </a:t>
                </a:r>
              </a:p>
              <a:p>
                <a:pPr lvl="1"/>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dirty="0" err="1">
                    <a:solidFill>
                      <a:schemeClr val="tx1"/>
                    </a:solidFill>
                    <a:latin typeface="微软雅黑" panose="020B0503020204020204" pitchFamily="34" charset="-122"/>
                    <a:ea typeface="微软雅黑" panose="020B0503020204020204" pitchFamily="34" charset="-122"/>
                  </a:rPr>
                  <a:t>Sname</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char(6) NOT NULL</a:t>
                </a:r>
                <a:r>
                  <a:rPr lang="en-US" altLang="zh-CN" sz="1800" dirty="0">
                    <a:solidFill>
                      <a:schemeClr val="tx1"/>
                    </a:solidFill>
                    <a:latin typeface="微软雅黑" panose="020B0503020204020204" pitchFamily="34" charset="-122"/>
                    <a:ea typeface="微软雅黑" panose="020B0503020204020204" pitchFamily="34" charset="-122"/>
                  </a:rPr>
                  <a:t>,</a:t>
                </a:r>
              </a:p>
              <a:p>
                <a:pPr lvl="2"/>
                <a:r>
                  <a:rPr lang="en-US" altLang="zh-CN" sz="1800" dirty="0" err="1">
                    <a:solidFill>
                      <a:schemeClr val="tx1"/>
                    </a:solidFill>
                    <a:latin typeface="微软雅黑" panose="020B0503020204020204" pitchFamily="34" charset="-122"/>
                    <a:ea typeface="微软雅黑" panose="020B0503020204020204" pitchFamily="34" charset="-122"/>
                  </a:rPr>
                  <a:t>SGender</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char(1) NOT NULL</a:t>
                </a:r>
                <a:r>
                  <a:rPr lang="en-US" altLang="zh-CN" sz="1800" dirty="0">
                    <a:solidFill>
                      <a:schemeClr val="tx1"/>
                    </a:solidFill>
                    <a:latin typeface="微软雅黑" panose="020B0503020204020204" pitchFamily="34" charset="-122"/>
                    <a:ea typeface="微软雅黑" panose="020B0503020204020204" pitchFamily="34" charset="-122"/>
                  </a:rPr>
                  <a:t>,</a:t>
                </a:r>
              </a:p>
              <a:p>
                <a:pPr lvl="2"/>
                <a:r>
                  <a:rPr lang="en-US" altLang="zh-CN" sz="1800" dirty="0" err="1">
                    <a:solidFill>
                      <a:schemeClr val="tx1"/>
                    </a:solidFill>
                    <a:latin typeface="微软雅黑" panose="020B0503020204020204" pitchFamily="34" charset="-122"/>
                    <a:ea typeface="微软雅黑" panose="020B0503020204020204" pitchFamily="34" charset="-122"/>
                  </a:rPr>
                  <a:t>SDeptID</a:t>
                </a:r>
                <a:r>
                  <a:rPr lang="en-US" altLang="zh-CN" sz="1800" dirty="0">
                    <a:solidFill>
                      <a:schemeClr val="tx1"/>
                    </a:solidFill>
                    <a:latin typeface="微软雅黑" panose="020B0503020204020204" pitchFamily="34" charset="-122"/>
                    <a:ea typeface="微软雅黑" panose="020B0503020204020204" pitchFamily="34" charset="-122"/>
                  </a:rPr>
                  <a:t> </a:t>
                </a:r>
                <a:r>
                  <a:rPr lang="en-US" altLang="zh-CN" sz="1800" b="1" dirty="0">
                    <a:solidFill>
                      <a:schemeClr val="tx1"/>
                    </a:solidFill>
                    <a:latin typeface="微软雅黑" panose="020B0503020204020204" pitchFamily="34" charset="-122"/>
                    <a:ea typeface="微软雅黑" panose="020B0503020204020204" pitchFamily="34" charset="-122"/>
                  </a:rPr>
                  <a:t>char(2) NOT NULL</a:t>
                </a:r>
              </a:p>
              <a:p>
                <a:pPr lvl="1"/>
                <a:r>
                  <a:rPr lang="en-US" altLang="zh-CN" sz="1800" dirty="0">
                    <a:solidFill>
                      <a:schemeClr val="tx1"/>
                    </a:solidFill>
                    <a:latin typeface="微软雅黑" panose="020B0503020204020204" pitchFamily="34" charset="-122"/>
                    <a:ea typeface="微软雅黑" panose="020B0503020204020204" pitchFamily="34" charset="-122"/>
                  </a:rPr>
                  <a:t>);</a:t>
                </a:r>
                <a:endParaRPr lang="zh-CN" altLang="en-US" sz="1800" dirty="0">
                  <a:solidFill>
                    <a:schemeClr val="tx1"/>
                  </a:solidFill>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1DA9F5B2-E4A3-4C34-9567-E1F04FB70876}"/>
                  </a:ext>
                </a:extLst>
              </p:cNvPr>
              <p:cNvSpPr txBox="1"/>
              <p:nvPr/>
            </p:nvSpPr>
            <p:spPr>
              <a:xfrm>
                <a:off x="8161692" y="859399"/>
                <a:ext cx="2000992" cy="539839"/>
              </a:xfrm>
              <a:prstGeom prst="rect">
                <a:avLst/>
              </a:prstGeom>
              <a:noFill/>
            </p:spPr>
            <p:txBody>
              <a:bodyPr wrap="square" rtlCol="0">
                <a:spAutoFit/>
              </a:bodyPr>
              <a:lstStyle/>
              <a:p>
                <a:pPr algn="ctr"/>
                <a:r>
                  <a:rPr lang="zh-CN" altLang="en-US" sz="2800" b="1" dirty="0">
                    <a:latin typeface="微软雅黑" panose="020B0503020204020204" pitchFamily="34" charset="-122"/>
                    <a:ea typeface="微软雅黑" panose="020B0503020204020204" pitchFamily="34" charset="-122"/>
                  </a:rPr>
                  <a:t>元组</a:t>
                </a:r>
              </a:p>
            </p:txBody>
          </p:sp>
        </p:grpSp>
        <p:sp>
          <p:nvSpPr>
            <p:cNvPr id="31" name="文本框 30">
              <a:extLst>
                <a:ext uri="{FF2B5EF4-FFF2-40B4-BE49-F238E27FC236}">
                  <a16:creationId xmlns:a16="http://schemas.microsoft.com/office/drawing/2014/main" id="{88037849-5F4D-4820-8949-B7E7A612B8BC}"/>
                </a:ext>
              </a:extLst>
            </p:cNvPr>
            <p:cNvSpPr txBox="1"/>
            <p:nvPr/>
          </p:nvSpPr>
          <p:spPr>
            <a:xfrm flipH="1">
              <a:off x="2278782" y="2349674"/>
              <a:ext cx="45719" cy="446276"/>
            </a:xfrm>
            <a:prstGeom prst="rect">
              <a:avLst/>
            </a:prstGeom>
            <a:noFill/>
          </p:spPr>
          <p:txBody>
            <a:bodyPr wrap="square" rtlCol="0">
              <a:spAutoFit/>
            </a:bodyPr>
            <a:lstStyle/>
            <a:p>
              <a:r>
                <a:rPr lang="en-US" altLang="zh-CN" dirty="0"/>
                <a:t>0</a:t>
              </a:r>
              <a:endParaRPr lang="zh-CN" altLang="en-US" dirty="0"/>
            </a:p>
          </p:txBody>
        </p:sp>
        <p:sp>
          <p:nvSpPr>
            <p:cNvPr id="32" name="文本框 31">
              <a:extLst>
                <a:ext uri="{FF2B5EF4-FFF2-40B4-BE49-F238E27FC236}">
                  <a16:creationId xmlns:a16="http://schemas.microsoft.com/office/drawing/2014/main" id="{B6A970B7-0870-4456-AC78-7E4ED67D42E3}"/>
                </a:ext>
              </a:extLst>
            </p:cNvPr>
            <p:cNvSpPr txBox="1"/>
            <p:nvPr/>
          </p:nvSpPr>
          <p:spPr>
            <a:xfrm>
              <a:off x="2926854" y="2349674"/>
              <a:ext cx="45719" cy="446276"/>
            </a:xfrm>
            <a:prstGeom prst="rect">
              <a:avLst/>
            </a:prstGeom>
            <a:noFill/>
          </p:spPr>
          <p:txBody>
            <a:bodyPr wrap="square" rtlCol="0">
              <a:spAutoFit/>
            </a:bodyPr>
            <a:lstStyle/>
            <a:p>
              <a:r>
                <a:rPr lang="en-US" altLang="zh-CN" dirty="0"/>
                <a:t>4</a:t>
              </a:r>
              <a:endParaRPr lang="zh-CN" altLang="en-US" dirty="0"/>
            </a:p>
          </p:txBody>
        </p:sp>
        <p:sp>
          <p:nvSpPr>
            <p:cNvPr id="33" name="文本框 32">
              <a:extLst>
                <a:ext uri="{FF2B5EF4-FFF2-40B4-BE49-F238E27FC236}">
                  <a16:creationId xmlns:a16="http://schemas.microsoft.com/office/drawing/2014/main" id="{0EAA1D95-EA16-42E5-BFD7-1A0D85379364}"/>
                </a:ext>
              </a:extLst>
            </p:cNvPr>
            <p:cNvSpPr txBox="1"/>
            <p:nvPr/>
          </p:nvSpPr>
          <p:spPr>
            <a:xfrm>
              <a:off x="4078982" y="2349674"/>
              <a:ext cx="522515" cy="446276"/>
            </a:xfrm>
            <a:prstGeom prst="rect">
              <a:avLst/>
            </a:prstGeom>
            <a:noFill/>
          </p:spPr>
          <p:txBody>
            <a:bodyPr wrap="square" rtlCol="0">
              <a:spAutoFit/>
            </a:bodyPr>
            <a:lstStyle/>
            <a:p>
              <a:r>
                <a:rPr lang="en-US" altLang="zh-CN" dirty="0"/>
                <a:t>10</a:t>
              </a:r>
              <a:endParaRPr lang="zh-CN" altLang="en-US" dirty="0"/>
            </a:p>
          </p:txBody>
        </p:sp>
        <p:sp>
          <p:nvSpPr>
            <p:cNvPr id="34" name="文本框 33">
              <a:extLst>
                <a:ext uri="{FF2B5EF4-FFF2-40B4-BE49-F238E27FC236}">
                  <a16:creationId xmlns:a16="http://schemas.microsoft.com/office/drawing/2014/main" id="{DFBE5F12-51E9-4512-8BC2-70767002B9D7}"/>
                </a:ext>
              </a:extLst>
            </p:cNvPr>
            <p:cNvSpPr txBox="1"/>
            <p:nvPr/>
          </p:nvSpPr>
          <p:spPr>
            <a:xfrm>
              <a:off x="4636587" y="2349674"/>
              <a:ext cx="522515" cy="446276"/>
            </a:xfrm>
            <a:prstGeom prst="rect">
              <a:avLst/>
            </a:prstGeom>
            <a:noFill/>
          </p:spPr>
          <p:txBody>
            <a:bodyPr wrap="square" rtlCol="0">
              <a:spAutoFit/>
            </a:bodyPr>
            <a:lstStyle/>
            <a:p>
              <a:r>
                <a:rPr lang="en-US" altLang="zh-CN" dirty="0"/>
                <a:t>11</a:t>
              </a:r>
              <a:endParaRPr lang="zh-CN" altLang="en-US" dirty="0"/>
            </a:p>
          </p:txBody>
        </p:sp>
      </p:grpSp>
    </p:spTree>
    <p:extLst>
      <p:ext uri="{BB962C8B-B14F-4D97-AF65-F5344CB8AC3E}">
        <p14:creationId xmlns:p14="http://schemas.microsoft.com/office/powerpoint/2010/main" val="367547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solidFill>
                  <a:schemeClr val="accent1"/>
                </a:solidFill>
              </a:rPr>
              <a:t>5  </a:t>
            </a:r>
            <a:r>
              <a:rPr lang="zh-CN" altLang="en-US" sz="3200" b="1" dirty="0">
                <a:solidFill>
                  <a:schemeClr val="accent1"/>
                </a:solidFill>
              </a:rPr>
              <a:t>存储模型（</a:t>
            </a:r>
            <a:r>
              <a:rPr lang="en-US" altLang="zh-CN" sz="3200" b="1" dirty="0">
                <a:solidFill>
                  <a:schemeClr val="accent1"/>
                </a:solidFill>
              </a:rPr>
              <a:t>Storage Model</a:t>
            </a:r>
            <a:r>
              <a:rPr lang="zh-CN" altLang="en-US" sz="3200" b="1" dirty="0">
                <a:solidFill>
                  <a:schemeClr val="accent1"/>
                </a:solidFill>
              </a:rPr>
              <a:t>）</a:t>
            </a:r>
          </a:p>
        </p:txBody>
      </p:sp>
      <p:sp>
        <p:nvSpPr>
          <p:cNvPr id="3" name="内容占位符 2"/>
          <p:cNvSpPr>
            <a:spLocks noGrp="1"/>
          </p:cNvSpPr>
          <p:nvPr>
            <p:ph idx="1"/>
          </p:nvPr>
        </p:nvSpPr>
        <p:spPr>
          <a:xfrm>
            <a:off x="910630" y="1448135"/>
            <a:ext cx="10657184" cy="2413707"/>
          </a:xfrm>
        </p:spPr>
        <p:txBody>
          <a:bodyPr>
            <a:normAutofit/>
          </a:bodyPr>
          <a:lstStyle/>
          <a:p>
            <a:pPr marL="0" indent="0">
              <a:buNone/>
            </a:pPr>
            <a:r>
              <a:rPr lang="zh-CN" altLang="en-US" dirty="0"/>
              <a:t>        数据库应用按照应用特征划分：</a:t>
            </a:r>
            <a:endParaRPr lang="en-US" altLang="zh-CN" dirty="0"/>
          </a:p>
          <a:p>
            <a:pPr>
              <a:lnSpc>
                <a:spcPct val="110000"/>
              </a:lnSpc>
            </a:pPr>
            <a:r>
              <a:rPr lang="zh-CN" altLang="en-US" b="1" dirty="0"/>
              <a:t>联机事务处理（</a:t>
            </a:r>
            <a:r>
              <a:rPr lang="en-US" altLang="zh-CN" b="1" dirty="0"/>
              <a:t>OLTP</a:t>
            </a:r>
            <a:r>
              <a:rPr lang="zh-CN" altLang="en-US" b="1" dirty="0"/>
              <a:t>）</a:t>
            </a:r>
            <a:endParaRPr lang="en-US" altLang="zh-CN" b="1" dirty="0"/>
          </a:p>
          <a:p>
            <a:pPr lvl="1"/>
            <a:r>
              <a:rPr lang="zh-CN" altLang="en-US" sz="2400" dirty="0"/>
              <a:t>传统具有较强“事务特性”需求的应用，例如新增学生、修改学生信息等</a:t>
            </a:r>
            <a:endParaRPr lang="en-US" altLang="zh-CN" sz="2400" dirty="0"/>
          </a:p>
          <a:p>
            <a:pPr>
              <a:lnSpc>
                <a:spcPct val="110000"/>
              </a:lnSpc>
            </a:pPr>
            <a:r>
              <a:rPr lang="zh-CN" altLang="en-US" b="1" dirty="0"/>
              <a:t>联机分析处理（</a:t>
            </a:r>
            <a:r>
              <a:rPr lang="en-US" altLang="zh-CN" b="1" dirty="0"/>
              <a:t>OLAP</a:t>
            </a:r>
            <a:r>
              <a:rPr lang="zh-CN" altLang="en-US" b="1" dirty="0"/>
              <a:t>）</a:t>
            </a:r>
            <a:endParaRPr lang="en-US" altLang="zh-CN" b="1" dirty="0"/>
          </a:p>
          <a:p>
            <a:pPr lvl="1"/>
            <a:r>
              <a:rPr lang="zh-CN" altLang="en-US" sz="2400" dirty="0"/>
              <a:t>查询分析数据量较大的应用，例如复杂查询、统计、数据挖掘等</a:t>
            </a:r>
            <a:endParaRPr lang="en-US" altLang="zh-CN" sz="2400" dirty="0"/>
          </a:p>
          <a:p>
            <a:pPr marL="393661" lvl="1" indent="0">
              <a:buNone/>
            </a:pPr>
            <a:endParaRPr lang="en-US" altLang="zh-CN" dirty="0"/>
          </a:p>
          <a:p>
            <a:endParaRPr lang="en-US" altLang="zh-CN" dirty="0"/>
          </a:p>
        </p:txBody>
      </p:sp>
      <p:sp>
        <p:nvSpPr>
          <p:cNvPr id="4" name="灯片编号占位符 3">
            <a:extLst>
              <a:ext uri="{FF2B5EF4-FFF2-40B4-BE49-F238E27FC236}">
                <a16:creationId xmlns:a16="http://schemas.microsoft.com/office/drawing/2014/main" id="{45DE1CF8-E166-411C-A269-CFB59168E99A}"/>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18</a:t>
            </a:fld>
            <a:endParaRPr lang="zh-CN" altLang="en-US"/>
          </a:p>
        </p:txBody>
      </p:sp>
      <p:grpSp>
        <p:nvGrpSpPr>
          <p:cNvPr id="68" name="组合 67">
            <a:extLst>
              <a:ext uri="{FF2B5EF4-FFF2-40B4-BE49-F238E27FC236}">
                <a16:creationId xmlns:a16="http://schemas.microsoft.com/office/drawing/2014/main" id="{FF58C595-95C5-49F4-A5C5-1C48D50C2F8D}"/>
              </a:ext>
            </a:extLst>
          </p:cNvPr>
          <p:cNvGrpSpPr/>
          <p:nvPr/>
        </p:nvGrpSpPr>
        <p:grpSpPr>
          <a:xfrm>
            <a:off x="334566" y="4012732"/>
            <a:ext cx="5746533" cy="2225374"/>
            <a:chOff x="4560126" y="2549443"/>
            <a:chExt cx="6355277" cy="2764269"/>
          </a:xfrm>
        </p:grpSpPr>
        <p:sp>
          <p:nvSpPr>
            <p:cNvPr id="69" name="矩形 68">
              <a:extLst>
                <a:ext uri="{FF2B5EF4-FFF2-40B4-BE49-F238E27FC236}">
                  <a16:creationId xmlns:a16="http://schemas.microsoft.com/office/drawing/2014/main" id="{C4EA57D9-3703-4F32-8247-F485F7ACD1DC}"/>
                </a:ext>
              </a:extLst>
            </p:cNvPr>
            <p:cNvSpPr/>
            <p:nvPr/>
          </p:nvSpPr>
          <p:spPr>
            <a:xfrm>
              <a:off x="4560126" y="2549443"/>
              <a:ext cx="6355277" cy="27642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C6310791-7C10-4AD9-A926-D246CBC1DCD6}"/>
                </a:ext>
              </a:extLst>
            </p:cNvPr>
            <p:cNvSpPr/>
            <p:nvPr/>
          </p:nvSpPr>
          <p:spPr>
            <a:xfrm>
              <a:off x="4922323" y="3223422"/>
              <a:ext cx="1294410"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微软雅黑" panose="020B0503020204020204" pitchFamily="34" charset="-122"/>
                  <a:ea typeface="微软雅黑" panose="020B0503020204020204" pitchFamily="34" charset="-122"/>
                </a:rPr>
                <a:t>元组头</a:t>
              </a:r>
            </a:p>
          </p:txBody>
        </p:sp>
        <p:sp>
          <p:nvSpPr>
            <p:cNvPr id="71" name="矩形 70">
              <a:extLst>
                <a:ext uri="{FF2B5EF4-FFF2-40B4-BE49-F238E27FC236}">
                  <a16:creationId xmlns:a16="http://schemas.microsoft.com/office/drawing/2014/main" id="{47B7A521-2F12-403B-BC6B-1374249672C0}"/>
                </a:ext>
              </a:extLst>
            </p:cNvPr>
            <p:cNvSpPr/>
            <p:nvPr/>
          </p:nvSpPr>
          <p:spPr>
            <a:xfrm>
              <a:off x="4922323" y="3711039"/>
              <a:ext cx="1294410"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微软雅黑" panose="020B0503020204020204" pitchFamily="34" charset="-122"/>
                  <a:ea typeface="微软雅黑" panose="020B0503020204020204" pitchFamily="34" charset="-122"/>
                </a:rPr>
                <a:t>元组头</a:t>
              </a:r>
            </a:p>
          </p:txBody>
        </p:sp>
        <p:sp>
          <p:nvSpPr>
            <p:cNvPr id="72" name="矩形 71">
              <a:extLst>
                <a:ext uri="{FF2B5EF4-FFF2-40B4-BE49-F238E27FC236}">
                  <a16:creationId xmlns:a16="http://schemas.microsoft.com/office/drawing/2014/main" id="{A9B559BA-F8A8-451E-A351-574F0229B3BC}"/>
                </a:ext>
              </a:extLst>
            </p:cNvPr>
            <p:cNvSpPr/>
            <p:nvPr/>
          </p:nvSpPr>
          <p:spPr>
            <a:xfrm>
              <a:off x="4922323" y="4198656"/>
              <a:ext cx="1294410"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微软雅黑" panose="020B0503020204020204" pitchFamily="34" charset="-122"/>
                  <a:ea typeface="微软雅黑" panose="020B0503020204020204" pitchFamily="34" charset="-122"/>
                </a:rPr>
                <a:t>元组头</a:t>
              </a:r>
            </a:p>
          </p:txBody>
        </p:sp>
        <p:sp>
          <p:nvSpPr>
            <p:cNvPr id="73" name="矩形 72">
              <a:extLst>
                <a:ext uri="{FF2B5EF4-FFF2-40B4-BE49-F238E27FC236}">
                  <a16:creationId xmlns:a16="http://schemas.microsoft.com/office/drawing/2014/main" id="{C77EE87C-F627-4AB5-94A2-9C361D144867}"/>
                </a:ext>
              </a:extLst>
            </p:cNvPr>
            <p:cNvSpPr/>
            <p:nvPr/>
          </p:nvSpPr>
          <p:spPr>
            <a:xfrm>
              <a:off x="4922323" y="4686273"/>
              <a:ext cx="1294410"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latin typeface="微软雅黑" panose="020B0503020204020204" pitchFamily="34" charset="-122"/>
                  <a:ea typeface="微软雅黑" panose="020B0503020204020204" pitchFamily="34" charset="-122"/>
                </a:rPr>
                <a:t>元组头</a:t>
              </a:r>
            </a:p>
          </p:txBody>
        </p:sp>
        <p:sp>
          <p:nvSpPr>
            <p:cNvPr id="74" name="矩形 73">
              <a:extLst>
                <a:ext uri="{FF2B5EF4-FFF2-40B4-BE49-F238E27FC236}">
                  <a16:creationId xmlns:a16="http://schemas.microsoft.com/office/drawing/2014/main" id="{5A750428-E541-4312-B1AD-989BB5F9C2A7}"/>
                </a:ext>
              </a:extLst>
            </p:cNvPr>
            <p:cNvSpPr/>
            <p:nvPr/>
          </p:nvSpPr>
          <p:spPr>
            <a:xfrm>
              <a:off x="6216733" y="3223422"/>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SID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5" name="矩形 74">
              <a:extLst>
                <a:ext uri="{FF2B5EF4-FFF2-40B4-BE49-F238E27FC236}">
                  <a16:creationId xmlns:a16="http://schemas.microsoft.com/office/drawing/2014/main" id="{61237C1A-BAEE-409A-BA10-F0B4543D044E}"/>
                </a:ext>
              </a:extLst>
            </p:cNvPr>
            <p:cNvSpPr/>
            <p:nvPr/>
          </p:nvSpPr>
          <p:spPr>
            <a:xfrm>
              <a:off x="7071756" y="3223420"/>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rPr>
                <a:t>Sname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id="{62C8BCB9-F3BB-429A-8920-4F865B9DA58C}"/>
                </a:ext>
              </a:extLst>
            </p:cNvPr>
            <p:cNvSpPr/>
            <p:nvPr/>
          </p:nvSpPr>
          <p:spPr>
            <a:xfrm>
              <a:off x="7926779" y="3223421"/>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Sage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7" name="矩形 76">
              <a:extLst>
                <a:ext uri="{FF2B5EF4-FFF2-40B4-BE49-F238E27FC236}">
                  <a16:creationId xmlns:a16="http://schemas.microsoft.com/office/drawing/2014/main" id="{1ED0E82E-EDA7-4A5A-BD36-25C060F824CE}"/>
                </a:ext>
              </a:extLst>
            </p:cNvPr>
            <p:cNvSpPr/>
            <p:nvPr/>
          </p:nvSpPr>
          <p:spPr>
            <a:xfrm>
              <a:off x="8781802" y="3223420"/>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78" name="矩形 77">
              <a:extLst>
                <a:ext uri="{FF2B5EF4-FFF2-40B4-BE49-F238E27FC236}">
                  <a16:creationId xmlns:a16="http://schemas.microsoft.com/office/drawing/2014/main" id="{2F7D0743-3298-47F4-B196-528A311AE42D}"/>
                </a:ext>
              </a:extLst>
            </p:cNvPr>
            <p:cNvSpPr/>
            <p:nvPr/>
          </p:nvSpPr>
          <p:spPr>
            <a:xfrm>
              <a:off x="9636825" y="3223420"/>
              <a:ext cx="997528"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rPr>
                <a:t>Sdept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79" name="矩形 78">
              <a:extLst>
                <a:ext uri="{FF2B5EF4-FFF2-40B4-BE49-F238E27FC236}">
                  <a16:creationId xmlns:a16="http://schemas.microsoft.com/office/drawing/2014/main" id="{971654A1-25E9-4D9B-8285-897063B69420}"/>
                </a:ext>
              </a:extLst>
            </p:cNvPr>
            <p:cNvSpPr/>
            <p:nvPr/>
          </p:nvSpPr>
          <p:spPr>
            <a:xfrm>
              <a:off x="6216733" y="3711040"/>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SID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0" name="矩形 79">
              <a:extLst>
                <a:ext uri="{FF2B5EF4-FFF2-40B4-BE49-F238E27FC236}">
                  <a16:creationId xmlns:a16="http://schemas.microsoft.com/office/drawing/2014/main" id="{ACFA3D39-ABAC-4AD1-A121-953735F25845}"/>
                </a:ext>
              </a:extLst>
            </p:cNvPr>
            <p:cNvSpPr/>
            <p:nvPr/>
          </p:nvSpPr>
          <p:spPr>
            <a:xfrm>
              <a:off x="7071756" y="3711039"/>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rPr>
                <a:t>Sname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1" name="矩形 80">
              <a:extLst>
                <a:ext uri="{FF2B5EF4-FFF2-40B4-BE49-F238E27FC236}">
                  <a16:creationId xmlns:a16="http://schemas.microsoft.com/office/drawing/2014/main" id="{CB76BD68-4506-4A2C-9442-D10D0F3F701A}"/>
                </a:ext>
              </a:extLst>
            </p:cNvPr>
            <p:cNvSpPr/>
            <p:nvPr/>
          </p:nvSpPr>
          <p:spPr>
            <a:xfrm>
              <a:off x="7926779" y="3711039"/>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Sage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2" name="矩形 81">
              <a:extLst>
                <a:ext uri="{FF2B5EF4-FFF2-40B4-BE49-F238E27FC236}">
                  <a16:creationId xmlns:a16="http://schemas.microsoft.com/office/drawing/2014/main" id="{CABB1B35-63DC-444A-BFE2-59BA09D27320}"/>
                </a:ext>
              </a:extLst>
            </p:cNvPr>
            <p:cNvSpPr/>
            <p:nvPr/>
          </p:nvSpPr>
          <p:spPr>
            <a:xfrm>
              <a:off x="8781802" y="3711038"/>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83" name="矩形 82">
              <a:extLst>
                <a:ext uri="{FF2B5EF4-FFF2-40B4-BE49-F238E27FC236}">
                  <a16:creationId xmlns:a16="http://schemas.microsoft.com/office/drawing/2014/main" id="{1961EBCA-F2A4-47F2-AAF1-130EE7A29D59}"/>
                </a:ext>
              </a:extLst>
            </p:cNvPr>
            <p:cNvSpPr/>
            <p:nvPr/>
          </p:nvSpPr>
          <p:spPr>
            <a:xfrm>
              <a:off x="9636825" y="3711038"/>
              <a:ext cx="997528"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rPr>
                <a:t>Sdept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4" name="矩形 83">
              <a:extLst>
                <a:ext uri="{FF2B5EF4-FFF2-40B4-BE49-F238E27FC236}">
                  <a16:creationId xmlns:a16="http://schemas.microsoft.com/office/drawing/2014/main" id="{FE747898-0FDD-4030-8C1F-0C29F7CBC1C2}"/>
                </a:ext>
              </a:extLst>
            </p:cNvPr>
            <p:cNvSpPr/>
            <p:nvPr/>
          </p:nvSpPr>
          <p:spPr>
            <a:xfrm>
              <a:off x="6216733" y="4198656"/>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SID</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5" name="矩形 84">
              <a:extLst>
                <a:ext uri="{FF2B5EF4-FFF2-40B4-BE49-F238E27FC236}">
                  <a16:creationId xmlns:a16="http://schemas.microsoft.com/office/drawing/2014/main" id="{D235B570-318D-460E-AAB4-95AFD975F00C}"/>
                </a:ext>
              </a:extLst>
            </p:cNvPr>
            <p:cNvSpPr/>
            <p:nvPr/>
          </p:nvSpPr>
          <p:spPr>
            <a:xfrm>
              <a:off x="7071756" y="4198655"/>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rPr>
                <a:t>Sname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6" name="矩形 85">
              <a:extLst>
                <a:ext uri="{FF2B5EF4-FFF2-40B4-BE49-F238E27FC236}">
                  <a16:creationId xmlns:a16="http://schemas.microsoft.com/office/drawing/2014/main" id="{D718E599-555B-4828-B9FF-6C1CA3A2D82F}"/>
                </a:ext>
              </a:extLst>
            </p:cNvPr>
            <p:cNvSpPr/>
            <p:nvPr/>
          </p:nvSpPr>
          <p:spPr>
            <a:xfrm>
              <a:off x="7926779" y="4198655"/>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微软雅黑" panose="020B0503020204020204" pitchFamily="34" charset="-122"/>
                  <a:ea typeface="微软雅黑" panose="020B0503020204020204" pitchFamily="34" charset="-122"/>
                </a:rPr>
                <a:t>Sage</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7" name="矩形 86">
              <a:extLst>
                <a:ext uri="{FF2B5EF4-FFF2-40B4-BE49-F238E27FC236}">
                  <a16:creationId xmlns:a16="http://schemas.microsoft.com/office/drawing/2014/main" id="{E2E6CE68-DC2D-4471-8D93-89B96587A9A5}"/>
                </a:ext>
              </a:extLst>
            </p:cNvPr>
            <p:cNvSpPr/>
            <p:nvPr/>
          </p:nvSpPr>
          <p:spPr>
            <a:xfrm>
              <a:off x="8781802" y="4198654"/>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88" name="矩形 87">
              <a:extLst>
                <a:ext uri="{FF2B5EF4-FFF2-40B4-BE49-F238E27FC236}">
                  <a16:creationId xmlns:a16="http://schemas.microsoft.com/office/drawing/2014/main" id="{C9757048-AE99-493D-B304-B5EACB87C4ED}"/>
                </a:ext>
              </a:extLst>
            </p:cNvPr>
            <p:cNvSpPr/>
            <p:nvPr/>
          </p:nvSpPr>
          <p:spPr>
            <a:xfrm>
              <a:off x="9636825" y="4198654"/>
              <a:ext cx="997528"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err="1">
                  <a:solidFill>
                    <a:schemeClr val="tx1"/>
                  </a:solidFill>
                  <a:latin typeface="微软雅黑" panose="020B0503020204020204" pitchFamily="34" charset="-122"/>
                  <a:ea typeface="微软雅黑" panose="020B0503020204020204" pitchFamily="34" charset="-122"/>
                </a:rPr>
                <a:t>Sdept</a:t>
              </a:r>
              <a:endParaRPr lang="zh-CN" altLang="en-US" sz="1200" dirty="0">
                <a:solidFill>
                  <a:schemeClr val="tx1"/>
                </a:solidFill>
                <a:latin typeface="微软雅黑" panose="020B0503020204020204" pitchFamily="34" charset="-122"/>
                <a:ea typeface="微软雅黑" panose="020B0503020204020204" pitchFamily="34" charset="-122"/>
              </a:endParaRPr>
            </a:p>
          </p:txBody>
        </p:sp>
        <p:sp>
          <p:nvSpPr>
            <p:cNvPr id="89" name="矩形 88">
              <a:extLst>
                <a:ext uri="{FF2B5EF4-FFF2-40B4-BE49-F238E27FC236}">
                  <a16:creationId xmlns:a16="http://schemas.microsoft.com/office/drawing/2014/main" id="{5B5BB332-ADB9-4EB6-A106-05477AB666B8}"/>
                </a:ext>
              </a:extLst>
            </p:cNvPr>
            <p:cNvSpPr/>
            <p:nvPr/>
          </p:nvSpPr>
          <p:spPr>
            <a:xfrm>
              <a:off x="6216733" y="4686272"/>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_</a:t>
              </a:r>
              <a:endParaRPr lang="zh-CN" altLang="en-US" sz="1200" dirty="0">
                <a:solidFill>
                  <a:schemeClr val="tx1"/>
                </a:solidFill>
              </a:endParaRPr>
            </a:p>
            <a:p>
              <a:pPr algn="ctr"/>
              <a:endParaRPr lang="zh-CN" altLang="en-US" sz="1200" dirty="0">
                <a:solidFill>
                  <a:schemeClr val="tx1"/>
                </a:solidFill>
              </a:endParaRPr>
            </a:p>
          </p:txBody>
        </p:sp>
        <p:sp>
          <p:nvSpPr>
            <p:cNvPr id="90" name="矩形 89">
              <a:extLst>
                <a:ext uri="{FF2B5EF4-FFF2-40B4-BE49-F238E27FC236}">
                  <a16:creationId xmlns:a16="http://schemas.microsoft.com/office/drawing/2014/main" id="{564B8D23-ED46-4A81-9646-C3344E159DAD}"/>
                </a:ext>
              </a:extLst>
            </p:cNvPr>
            <p:cNvSpPr/>
            <p:nvPr/>
          </p:nvSpPr>
          <p:spPr>
            <a:xfrm>
              <a:off x="7071756" y="4686271"/>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_</a:t>
              </a:r>
              <a:endParaRPr lang="zh-CN" altLang="en-US" sz="1200" dirty="0">
                <a:solidFill>
                  <a:schemeClr val="tx1"/>
                </a:solidFill>
              </a:endParaRPr>
            </a:p>
            <a:p>
              <a:pPr algn="ctr"/>
              <a:endParaRPr lang="zh-CN" altLang="en-US" sz="1200" dirty="0">
                <a:solidFill>
                  <a:schemeClr val="tx1"/>
                </a:solidFill>
              </a:endParaRPr>
            </a:p>
          </p:txBody>
        </p:sp>
        <p:sp>
          <p:nvSpPr>
            <p:cNvPr id="91" name="矩形 90">
              <a:extLst>
                <a:ext uri="{FF2B5EF4-FFF2-40B4-BE49-F238E27FC236}">
                  <a16:creationId xmlns:a16="http://schemas.microsoft.com/office/drawing/2014/main" id="{68E51139-1B0A-4A28-ACB8-DC037B95A3FB}"/>
                </a:ext>
              </a:extLst>
            </p:cNvPr>
            <p:cNvSpPr/>
            <p:nvPr/>
          </p:nvSpPr>
          <p:spPr>
            <a:xfrm>
              <a:off x="7926779" y="4686271"/>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_</a:t>
              </a:r>
              <a:endParaRPr lang="zh-CN" altLang="en-US" sz="1200" dirty="0">
                <a:solidFill>
                  <a:schemeClr val="tx1"/>
                </a:solidFill>
              </a:endParaRPr>
            </a:p>
            <a:p>
              <a:pPr algn="ctr"/>
              <a:endParaRPr lang="zh-CN" altLang="en-US" sz="1200" dirty="0">
                <a:solidFill>
                  <a:schemeClr val="tx1"/>
                </a:solidFill>
              </a:endParaRPr>
            </a:p>
          </p:txBody>
        </p:sp>
        <p:sp>
          <p:nvSpPr>
            <p:cNvPr id="92" name="矩形 91">
              <a:extLst>
                <a:ext uri="{FF2B5EF4-FFF2-40B4-BE49-F238E27FC236}">
                  <a16:creationId xmlns:a16="http://schemas.microsoft.com/office/drawing/2014/main" id="{D6145375-3406-44B9-A7BE-774EA3A2ECCE}"/>
                </a:ext>
              </a:extLst>
            </p:cNvPr>
            <p:cNvSpPr/>
            <p:nvPr/>
          </p:nvSpPr>
          <p:spPr>
            <a:xfrm>
              <a:off x="8781802" y="4686270"/>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_</a:t>
              </a:r>
              <a:endParaRPr lang="zh-CN" altLang="en-US" sz="1200" dirty="0">
                <a:solidFill>
                  <a:schemeClr val="tx1"/>
                </a:solidFill>
              </a:endParaRPr>
            </a:p>
            <a:p>
              <a:pPr algn="ctr"/>
              <a:endParaRPr lang="zh-CN" altLang="en-US" sz="1200" dirty="0">
                <a:solidFill>
                  <a:schemeClr val="tx1"/>
                </a:solidFill>
              </a:endParaRPr>
            </a:p>
          </p:txBody>
        </p:sp>
        <p:sp>
          <p:nvSpPr>
            <p:cNvPr id="93" name="矩形 92">
              <a:extLst>
                <a:ext uri="{FF2B5EF4-FFF2-40B4-BE49-F238E27FC236}">
                  <a16:creationId xmlns:a16="http://schemas.microsoft.com/office/drawing/2014/main" id="{19426722-D277-4608-A90D-AE0D23E78CF9}"/>
                </a:ext>
              </a:extLst>
            </p:cNvPr>
            <p:cNvSpPr/>
            <p:nvPr/>
          </p:nvSpPr>
          <p:spPr>
            <a:xfrm>
              <a:off x="9636825" y="4686270"/>
              <a:ext cx="997528"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_</a:t>
              </a:r>
            </a:p>
            <a:p>
              <a:pPr algn="ctr"/>
              <a:endParaRPr lang="zh-CN" altLang="en-US" sz="1200" dirty="0">
                <a:solidFill>
                  <a:schemeClr val="tx1"/>
                </a:solidFill>
              </a:endParaRPr>
            </a:p>
          </p:txBody>
        </p:sp>
        <p:sp>
          <p:nvSpPr>
            <p:cNvPr id="94" name="文本框 93">
              <a:extLst>
                <a:ext uri="{FF2B5EF4-FFF2-40B4-BE49-F238E27FC236}">
                  <a16:creationId xmlns:a16="http://schemas.microsoft.com/office/drawing/2014/main" id="{AD7F327F-8FE5-4731-9531-BE352A36618C}"/>
                </a:ext>
              </a:extLst>
            </p:cNvPr>
            <p:cNvSpPr txBox="1"/>
            <p:nvPr/>
          </p:nvSpPr>
          <p:spPr>
            <a:xfrm>
              <a:off x="4878670" y="2630350"/>
              <a:ext cx="1905989" cy="55434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行存储页</a:t>
              </a:r>
            </a:p>
          </p:txBody>
        </p:sp>
      </p:grpSp>
      <p:grpSp>
        <p:nvGrpSpPr>
          <p:cNvPr id="281" name="组合 280">
            <a:extLst>
              <a:ext uri="{FF2B5EF4-FFF2-40B4-BE49-F238E27FC236}">
                <a16:creationId xmlns:a16="http://schemas.microsoft.com/office/drawing/2014/main" id="{0F2DDDAA-7E91-4DB9-A1A0-6009B029DDD6}"/>
              </a:ext>
            </a:extLst>
          </p:cNvPr>
          <p:cNvGrpSpPr/>
          <p:nvPr/>
        </p:nvGrpSpPr>
        <p:grpSpPr>
          <a:xfrm>
            <a:off x="6126233" y="4012732"/>
            <a:ext cx="5818540" cy="2225374"/>
            <a:chOff x="4560125" y="2549440"/>
            <a:chExt cx="6355277" cy="2764269"/>
          </a:xfrm>
        </p:grpSpPr>
        <p:sp>
          <p:nvSpPr>
            <p:cNvPr id="282" name="矩形 281">
              <a:extLst>
                <a:ext uri="{FF2B5EF4-FFF2-40B4-BE49-F238E27FC236}">
                  <a16:creationId xmlns:a16="http://schemas.microsoft.com/office/drawing/2014/main" id="{D089763D-4789-492A-8F03-7FC5649C4E27}"/>
                </a:ext>
              </a:extLst>
            </p:cNvPr>
            <p:cNvSpPr/>
            <p:nvPr/>
          </p:nvSpPr>
          <p:spPr>
            <a:xfrm>
              <a:off x="4560125" y="2549440"/>
              <a:ext cx="6355277" cy="27642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83" name="矩形 282">
              <a:extLst>
                <a:ext uri="{FF2B5EF4-FFF2-40B4-BE49-F238E27FC236}">
                  <a16:creationId xmlns:a16="http://schemas.microsoft.com/office/drawing/2014/main" id="{A65CF11C-9A17-4DF4-8165-47FF51DCA89C}"/>
                </a:ext>
              </a:extLst>
            </p:cNvPr>
            <p:cNvSpPr/>
            <p:nvPr/>
          </p:nvSpPr>
          <p:spPr>
            <a:xfrm>
              <a:off x="6216733" y="3223422"/>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84" name="矩形 283">
              <a:extLst>
                <a:ext uri="{FF2B5EF4-FFF2-40B4-BE49-F238E27FC236}">
                  <a16:creationId xmlns:a16="http://schemas.microsoft.com/office/drawing/2014/main" id="{882E9C1A-19CA-4789-9586-CFF0DF711889}"/>
                </a:ext>
              </a:extLst>
            </p:cNvPr>
            <p:cNvSpPr/>
            <p:nvPr/>
          </p:nvSpPr>
          <p:spPr>
            <a:xfrm>
              <a:off x="7071756" y="3223421"/>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85" name="矩形 284">
              <a:extLst>
                <a:ext uri="{FF2B5EF4-FFF2-40B4-BE49-F238E27FC236}">
                  <a16:creationId xmlns:a16="http://schemas.microsoft.com/office/drawing/2014/main" id="{908834C8-378E-4F27-B96E-795FAEDE3F39}"/>
                </a:ext>
              </a:extLst>
            </p:cNvPr>
            <p:cNvSpPr/>
            <p:nvPr/>
          </p:nvSpPr>
          <p:spPr>
            <a:xfrm>
              <a:off x="7926779" y="3223421"/>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86" name="矩形 285">
              <a:extLst>
                <a:ext uri="{FF2B5EF4-FFF2-40B4-BE49-F238E27FC236}">
                  <a16:creationId xmlns:a16="http://schemas.microsoft.com/office/drawing/2014/main" id="{F4ED93BF-CC67-4C9A-ADBD-4732337EBE9A}"/>
                </a:ext>
              </a:extLst>
            </p:cNvPr>
            <p:cNvSpPr/>
            <p:nvPr/>
          </p:nvSpPr>
          <p:spPr>
            <a:xfrm>
              <a:off x="8781802" y="3223420"/>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200" dirty="0">
                <a:solidFill>
                  <a:schemeClr val="tx1"/>
                </a:solidFill>
              </a:endParaRPr>
            </a:p>
          </p:txBody>
        </p:sp>
        <p:sp>
          <p:nvSpPr>
            <p:cNvPr id="287" name="矩形 286">
              <a:extLst>
                <a:ext uri="{FF2B5EF4-FFF2-40B4-BE49-F238E27FC236}">
                  <a16:creationId xmlns:a16="http://schemas.microsoft.com/office/drawing/2014/main" id="{3692E7E9-154B-4738-BBC4-1190155C1953}"/>
                </a:ext>
              </a:extLst>
            </p:cNvPr>
            <p:cNvSpPr/>
            <p:nvPr/>
          </p:nvSpPr>
          <p:spPr>
            <a:xfrm>
              <a:off x="9636825" y="3223420"/>
              <a:ext cx="897356"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88" name="矩形 287">
              <a:extLst>
                <a:ext uri="{FF2B5EF4-FFF2-40B4-BE49-F238E27FC236}">
                  <a16:creationId xmlns:a16="http://schemas.microsoft.com/office/drawing/2014/main" id="{5A7A5B1A-8202-4950-B6D3-D3FF6021B74E}"/>
                </a:ext>
              </a:extLst>
            </p:cNvPr>
            <p:cNvSpPr/>
            <p:nvPr/>
          </p:nvSpPr>
          <p:spPr>
            <a:xfrm>
              <a:off x="6216733" y="3711040"/>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89" name="矩形 288">
              <a:extLst>
                <a:ext uri="{FF2B5EF4-FFF2-40B4-BE49-F238E27FC236}">
                  <a16:creationId xmlns:a16="http://schemas.microsoft.com/office/drawing/2014/main" id="{C8E689BF-115B-431B-AFA7-04A84038970B}"/>
                </a:ext>
              </a:extLst>
            </p:cNvPr>
            <p:cNvSpPr/>
            <p:nvPr/>
          </p:nvSpPr>
          <p:spPr>
            <a:xfrm>
              <a:off x="7071756" y="3711039"/>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90" name="矩形 289">
              <a:extLst>
                <a:ext uri="{FF2B5EF4-FFF2-40B4-BE49-F238E27FC236}">
                  <a16:creationId xmlns:a16="http://schemas.microsoft.com/office/drawing/2014/main" id="{DC545731-788A-4A73-ABA6-5EB750EDCE53}"/>
                </a:ext>
              </a:extLst>
            </p:cNvPr>
            <p:cNvSpPr/>
            <p:nvPr/>
          </p:nvSpPr>
          <p:spPr>
            <a:xfrm>
              <a:off x="7926779" y="3711039"/>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91" name="矩形 290">
              <a:extLst>
                <a:ext uri="{FF2B5EF4-FFF2-40B4-BE49-F238E27FC236}">
                  <a16:creationId xmlns:a16="http://schemas.microsoft.com/office/drawing/2014/main" id="{B494BDF4-A6EC-4AF8-B6B4-D63A342AC2EF}"/>
                </a:ext>
              </a:extLst>
            </p:cNvPr>
            <p:cNvSpPr/>
            <p:nvPr/>
          </p:nvSpPr>
          <p:spPr>
            <a:xfrm>
              <a:off x="8781802" y="3711038"/>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92" name="矩形 291">
              <a:extLst>
                <a:ext uri="{FF2B5EF4-FFF2-40B4-BE49-F238E27FC236}">
                  <a16:creationId xmlns:a16="http://schemas.microsoft.com/office/drawing/2014/main" id="{DBF65F6C-C9F3-49DC-9593-3D7A74EB784E}"/>
                </a:ext>
              </a:extLst>
            </p:cNvPr>
            <p:cNvSpPr/>
            <p:nvPr/>
          </p:nvSpPr>
          <p:spPr>
            <a:xfrm>
              <a:off x="9636825" y="3711035"/>
              <a:ext cx="897357"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93" name="矩形 292">
              <a:extLst>
                <a:ext uri="{FF2B5EF4-FFF2-40B4-BE49-F238E27FC236}">
                  <a16:creationId xmlns:a16="http://schemas.microsoft.com/office/drawing/2014/main" id="{1B676072-1996-4337-A470-C47BEBEBADF9}"/>
                </a:ext>
              </a:extLst>
            </p:cNvPr>
            <p:cNvSpPr/>
            <p:nvPr/>
          </p:nvSpPr>
          <p:spPr>
            <a:xfrm>
              <a:off x="6216733" y="4198656"/>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94" name="矩形 293">
              <a:extLst>
                <a:ext uri="{FF2B5EF4-FFF2-40B4-BE49-F238E27FC236}">
                  <a16:creationId xmlns:a16="http://schemas.microsoft.com/office/drawing/2014/main" id="{45CEBD30-FAF0-48D6-9DBF-1328A6A2948C}"/>
                </a:ext>
              </a:extLst>
            </p:cNvPr>
            <p:cNvSpPr/>
            <p:nvPr/>
          </p:nvSpPr>
          <p:spPr>
            <a:xfrm>
              <a:off x="7071756" y="4198655"/>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95" name="矩形 294">
              <a:extLst>
                <a:ext uri="{FF2B5EF4-FFF2-40B4-BE49-F238E27FC236}">
                  <a16:creationId xmlns:a16="http://schemas.microsoft.com/office/drawing/2014/main" id="{0AC5754D-13F4-4C6B-B234-351297E2BC89}"/>
                </a:ext>
              </a:extLst>
            </p:cNvPr>
            <p:cNvSpPr/>
            <p:nvPr/>
          </p:nvSpPr>
          <p:spPr>
            <a:xfrm>
              <a:off x="7926779" y="4198655"/>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96" name="矩形 295">
              <a:extLst>
                <a:ext uri="{FF2B5EF4-FFF2-40B4-BE49-F238E27FC236}">
                  <a16:creationId xmlns:a16="http://schemas.microsoft.com/office/drawing/2014/main" id="{7A84A873-BB70-4D88-B8B7-6C6B5EA09A02}"/>
                </a:ext>
              </a:extLst>
            </p:cNvPr>
            <p:cNvSpPr/>
            <p:nvPr/>
          </p:nvSpPr>
          <p:spPr>
            <a:xfrm>
              <a:off x="8781802" y="4198654"/>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97" name="矩形 296">
              <a:extLst>
                <a:ext uri="{FF2B5EF4-FFF2-40B4-BE49-F238E27FC236}">
                  <a16:creationId xmlns:a16="http://schemas.microsoft.com/office/drawing/2014/main" id="{37B1BAD1-22FF-4E11-B43E-AB9BB0CFD14F}"/>
                </a:ext>
              </a:extLst>
            </p:cNvPr>
            <p:cNvSpPr/>
            <p:nvPr/>
          </p:nvSpPr>
          <p:spPr>
            <a:xfrm>
              <a:off x="9636825" y="4198654"/>
              <a:ext cx="897356"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98" name="矩形 297">
              <a:extLst>
                <a:ext uri="{FF2B5EF4-FFF2-40B4-BE49-F238E27FC236}">
                  <a16:creationId xmlns:a16="http://schemas.microsoft.com/office/drawing/2014/main" id="{DD6D4184-290C-47A4-9324-EFDA52358F33}"/>
                </a:ext>
              </a:extLst>
            </p:cNvPr>
            <p:cNvSpPr/>
            <p:nvPr/>
          </p:nvSpPr>
          <p:spPr>
            <a:xfrm>
              <a:off x="6216733" y="4686272"/>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299" name="矩形 298">
              <a:extLst>
                <a:ext uri="{FF2B5EF4-FFF2-40B4-BE49-F238E27FC236}">
                  <a16:creationId xmlns:a16="http://schemas.microsoft.com/office/drawing/2014/main" id="{6DA15F62-5CDF-4C2F-A5D4-CFC49157DA3A}"/>
                </a:ext>
              </a:extLst>
            </p:cNvPr>
            <p:cNvSpPr/>
            <p:nvPr/>
          </p:nvSpPr>
          <p:spPr>
            <a:xfrm>
              <a:off x="7071756" y="4686271"/>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300" name="矩形 299">
              <a:extLst>
                <a:ext uri="{FF2B5EF4-FFF2-40B4-BE49-F238E27FC236}">
                  <a16:creationId xmlns:a16="http://schemas.microsoft.com/office/drawing/2014/main" id="{B3B7A764-D151-460E-9E87-8832B6238A3A}"/>
                </a:ext>
              </a:extLst>
            </p:cNvPr>
            <p:cNvSpPr/>
            <p:nvPr/>
          </p:nvSpPr>
          <p:spPr>
            <a:xfrm>
              <a:off x="7926779" y="4686271"/>
              <a:ext cx="855023"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endParaRPr>
            </a:p>
          </p:txBody>
        </p:sp>
        <p:sp>
          <p:nvSpPr>
            <p:cNvPr id="301" name="矩形 300">
              <a:extLst>
                <a:ext uri="{FF2B5EF4-FFF2-40B4-BE49-F238E27FC236}">
                  <a16:creationId xmlns:a16="http://schemas.microsoft.com/office/drawing/2014/main" id="{4508C2F8-5C20-44C0-BF4A-19211B2E1B82}"/>
                </a:ext>
              </a:extLst>
            </p:cNvPr>
            <p:cNvSpPr/>
            <p:nvPr/>
          </p:nvSpPr>
          <p:spPr>
            <a:xfrm>
              <a:off x="8781802" y="4686270"/>
              <a:ext cx="855023" cy="48761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zh-CN" altLang="en-US" sz="1100" dirty="0">
                <a:solidFill>
                  <a:schemeClr val="tx1"/>
                </a:solidFill>
                <a:latin typeface="微软雅黑" panose="020B0503020204020204" pitchFamily="34" charset="-122"/>
                <a:ea typeface="微软雅黑" panose="020B0503020204020204" pitchFamily="34" charset="-122"/>
              </a:endParaRPr>
            </a:p>
          </p:txBody>
        </p:sp>
        <p:sp>
          <p:nvSpPr>
            <p:cNvPr id="302" name="矩形 301">
              <a:extLst>
                <a:ext uri="{FF2B5EF4-FFF2-40B4-BE49-F238E27FC236}">
                  <a16:creationId xmlns:a16="http://schemas.microsoft.com/office/drawing/2014/main" id="{2D64B54C-6D18-4811-B6D7-308CCBE9EACD}"/>
                </a:ext>
              </a:extLst>
            </p:cNvPr>
            <p:cNvSpPr/>
            <p:nvPr/>
          </p:nvSpPr>
          <p:spPr>
            <a:xfrm>
              <a:off x="9636825" y="4686270"/>
              <a:ext cx="897356" cy="487617"/>
            </a:xfrm>
            <a:prstGeom prst="rect">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err="1">
                  <a:solidFill>
                    <a:schemeClr val="tx1"/>
                  </a:solidFill>
                  <a:latin typeface="微软雅黑" panose="020B0503020204020204" pitchFamily="34" charset="-122"/>
                  <a:ea typeface="微软雅黑" panose="020B0503020204020204" pitchFamily="34" charset="-122"/>
                </a:rPr>
                <a:t>Sgender</a:t>
              </a:r>
              <a:endParaRPr lang="en-US" altLang="zh-CN" sz="1100" dirty="0">
                <a:solidFill>
                  <a:schemeClr val="tx1"/>
                </a:solidFill>
                <a:latin typeface="微软雅黑" panose="020B0503020204020204" pitchFamily="34" charset="-122"/>
                <a:ea typeface="微软雅黑" panose="020B0503020204020204" pitchFamily="34" charset="-122"/>
              </a:endParaRPr>
            </a:p>
          </p:txBody>
        </p:sp>
        <p:sp>
          <p:nvSpPr>
            <p:cNvPr id="303" name="文本框 302">
              <a:extLst>
                <a:ext uri="{FF2B5EF4-FFF2-40B4-BE49-F238E27FC236}">
                  <a16:creationId xmlns:a16="http://schemas.microsoft.com/office/drawing/2014/main" id="{162D3A24-EBC3-4FD6-B3EA-E48755E3BC91}"/>
                </a:ext>
              </a:extLst>
            </p:cNvPr>
            <p:cNvSpPr txBox="1"/>
            <p:nvPr/>
          </p:nvSpPr>
          <p:spPr>
            <a:xfrm>
              <a:off x="6177895" y="2630347"/>
              <a:ext cx="1905989" cy="563483"/>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列存储页</a:t>
              </a:r>
            </a:p>
          </p:txBody>
        </p:sp>
      </p:grpSp>
    </p:spTree>
    <p:extLst>
      <p:ext uri="{BB962C8B-B14F-4D97-AF65-F5344CB8AC3E}">
        <p14:creationId xmlns:p14="http://schemas.microsoft.com/office/powerpoint/2010/main" val="2157500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1"/>
                </a:solidFill>
              </a:rPr>
              <a:t>小结</a:t>
            </a:r>
          </a:p>
        </p:txBody>
      </p:sp>
      <p:sp>
        <p:nvSpPr>
          <p:cNvPr id="3" name="内容占位符 2"/>
          <p:cNvSpPr>
            <a:spLocks noGrp="1"/>
          </p:cNvSpPr>
          <p:nvPr>
            <p:ph idx="1"/>
          </p:nvPr>
        </p:nvSpPr>
        <p:spPr/>
        <p:txBody>
          <a:bodyPr>
            <a:normAutofit/>
          </a:bodyPr>
          <a:lstStyle/>
          <a:p>
            <a:pPr marL="342900" lvl="1" indent="-342900">
              <a:lnSpc>
                <a:spcPct val="150000"/>
              </a:lnSpc>
              <a:spcBef>
                <a:spcPts val="1200"/>
              </a:spcBef>
              <a:buClr>
                <a:schemeClr val="accent1"/>
              </a:buClr>
              <a:buSzPct val="100000"/>
              <a:buFont typeface="Arial" panose="020B0604020202020204" pitchFamily="34" charset="0"/>
              <a:buChar char="•"/>
            </a:pPr>
            <a:r>
              <a:rPr lang="en-US" altLang="zh-CN" sz="2400" dirty="0"/>
              <a:t>DBMS</a:t>
            </a:r>
            <a:r>
              <a:rPr lang="zh-CN" altLang="en-US" sz="2400" dirty="0"/>
              <a:t>的存储管理器和</a:t>
            </a:r>
            <a:r>
              <a:rPr lang="en-US" altLang="zh-CN" sz="2400" dirty="0"/>
              <a:t>DBMS</a:t>
            </a:r>
            <a:r>
              <a:rPr lang="zh-CN" altLang="en-US" sz="2400" dirty="0"/>
              <a:t>的其他部分不是独立的</a:t>
            </a:r>
            <a:endParaRPr lang="en-US" altLang="zh-CN" sz="2400" dirty="0"/>
          </a:p>
          <a:p>
            <a:pPr marL="342900" lvl="1" indent="-342900">
              <a:lnSpc>
                <a:spcPct val="150000"/>
              </a:lnSpc>
              <a:spcBef>
                <a:spcPts val="1200"/>
              </a:spcBef>
              <a:buClr>
                <a:schemeClr val="accent1"/>
              </a:buClr>
              <a:buSzPct val="100000"/>
              <a:buFont typeface="Arial" panose="020B0604020202020204" pitchFamily="34" charset="0"/>
              <a:buChar char="•"/>
            </a:pPr>
            <a:r>
              <a:rPr lang="zh-CN" altLang="en-US" sz="2400" dirty="0"/>
              <a:t>有效的数据存储管理从文件逐步细化到页、元组</a:t>
            </a:r>
            <a:endParaRPr lang="en-US" altLang="zh-CN" sz="2400" dirty="0"/>
          </a:p>
          <a:p>
            <a:pPr marL="342900" lvl="1" indent="-342900">
              <a:lnSpc>
                <a:spcPct val="150000"/>
              </a:lnSpc>
              <a:spcBef>
                <a:spcPts val="1200"/>
              </a:spcBef>
              <a:buClr>
                <a:schemeClr val="accent1"/>
              </a:buClr>
              <a:buSzPct val="100000"/>
              <a:buFont typeface="Arial" panose="020B0604020202020204" pitchFamily="34" charset="0"/>
              <a:buChar char="•"/>
            </a:pPr>
            <a:r>
              <a:rPr lang="zh-CN" altLang="en-US" sz="2400" dirty="0"/>
              <a:t>结合目标负载类型选择合适的存储模型的意义</a:t>
            </a:r>
            <a:endParaRPr lang="en-US" altLang="zh-CN" sz="2400" dirty="0"/>
          </a:p>
          <a:p>
            <a:pPr marL="0" lvl="1" indent="0">
              <a:lnSpc>
                <a:spcPct val="150000"/>
              </a:lnSpc>
              <a:spcBef>
                <a:spcPts val="1200"/>
              </a:spcBef>
              <a:buClr>
                <a:schemeClr val="accent1"/>
              </a:buClr>
              <a:buSzPct val="100000"/>
              <a:buNone/>
            </a:pPr>
            <a:endParaRPr lang="en-US" altLang="zh-CN" sz="2400" dirty="0"/>
          </a:p>
          <a:p>
            <a:pPr marL="0" lvl="1" indent="0">
              <a:lnSpc>
                <a:spcPct val="150000"/>
              </a:lnSpc>
              <a:spcBef>
                <a:spcPts val="1200"/>
              </a:spcBef>
              <a:buClr>
                <a:schemeClr val="accent1"/>
              </a:buClr>
              <a:buSzPct val="100000"/>
              <a:buNone/>
            </a:pPr>
            <a:r>
              <a:rPr lang="zh-CN" altLang="en-US" sz="2400" dirty="0"/>
              <a:t>存储管理实验的头歌地址</a:t>
            </a:r>
            <a:r>
              <a:rPr lang="en-US" altLang="zh-CN" sz="2400" dirty="0"/>
              <a:t>https://www.educoder.net/shixuns/rx4silet/challenges</a:t>
            </a:r>
          </a:p>
        </p:txBody>
      </p:sp>
      <p:sp>
        <p:nvSpPr>
          <p:cNvPr id="4" name="灯片编号占位符 3">
            <a:extLst>
              <a:ext uri="{FF2B5EF4-FFF2-40B4-BE49-F238E27FC236}">
                <a16:creationId xmlns:a16="http://schemas.microsoft.com/office/drawing/2014/main" id="{23D1FEC1-F601-41C8-BD22-F084CFDA8D75}"/>
              </a:ext>
            </a:extLst>
          </p:cNvPr>
          <p:cNvSpPr>
            <a:spLocks noGrp="1"/>
          </p:cNvSpPr>
          <p:nvPr>
            <p:ph type="sldNum" sz="quarter" idx="12"/>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19</a:t>
            </a:fld>
            <a:endParaRPr lang="zh-CN" altLang="en-US"/>
          </a:p>
        </p:txBody>
      </p:sp>
    </p:spTree>
    <p:extLst>
      <p:ext uri="{BB962C8B-B14F-4D97-AF65-F5344CB8AC3E}">
        <p14:creationId xmlns:p14="http://schemas.microsoft.com/office/powerpoint/2010/main" val="443351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本章主要内容</a:t>
            </a:r>
          </a:p>
        </p:txBody>
      </p:sp>
      <p:sp>
        <p:nvSpPr>
          <p:cNvPr id="3" name="文本占位符 2"/>
          <p:cNvSpPr>
            <a:spLocks noGrp="1"/>
          </p:cNvSpPr>
          <p:nvPr>
            <p:ph type="body" idx="1"/>
          </p:nvPr>
        </p:nvSpPr>
        <p:spPr>
          <a:xfrm>
            <a:off x="962959" y="2709714"/>
            <a:ext cx="10361851" cy="3456384"/>
          </a:xfrm>
        </p:spPr>
        <p:txBody>
          <a:bodyPr>
            <a:normAutofit/>
          </a:bodyPr>
          <a:lstStyle/>
          <a:p>
            <a:pPr>
              <a:lnSpc>
                <a:spcPct val="150000"/>
              </a:lnSpc>
              <a:spcBef>
                <a:spcPts val="1200"/>
              </a:spcBef>
              <a:buSzPct val="100000"/>
            </a:pPr>
            <a:r>
              <a:rPr lang="en-US" altLang="zh-CN" sz="2500" dirty="0"/>
              <a:t>1 </a:t>
            </a:r>
            <a:r>
              <a:rPr lang="zh-CN" altLang="en-US" sz="2500" dirty="0"/>
              <a:t>数据库存储结构</a:t>
            </a:r>
            <a:r>
              <a:rPr lang="en-US" altLang="zh-CN" sz="2500" dirty="0"/>
              <a:t> </a:t>
            </a:r>
          </a:p>
          <a:p>
            <a:pPr>
              <a:lnSpc>
                <a:spcPct val="150000"/>
              </a:lnSpc>
              <a:spcBef>
                <a:spcPts val="1200"/>
              </a:spcBef>
              <a:buSzPct val="100000"/>
            </a:pPr>
            <a:r>
              <a:rPr lang="en-US" altLang="zh-CN" sz="2500" dirty="0">
                <a:solidFill>
                  <a:schemeClr val="tx1"/>
                </a:solidFill>
              </a:rPr>
              <a:t>2 B+</a:t>
            </a:r>
            <a:r>
              <a:rPr lang="zh-CN" altLang="en-US" sz="2500" dirty="0">
                <a:solidFill>
                  <a:schemeClr val="tx1"/>
                </a:solidFill>
              </a:rPr>
              <a:t>树索引</a:t>
            </a:r>
            <a:endParaRPr lang="en-US" altLang="zh-CN" sz="2500" dirty="0">
              <a:solidFill>
                <a:schemeClr val="tx1"/>
              </a:solidFill>
            </a:endParaRPr>
          </a:p>
          <a:p>
            <a:pPr>
              <a:lnSpc>
                <a:spcPct val="150000"/>
              </a:lnSpc>
              <a:spcBef>
                <a:spcPts val="1200"/>
              </a:spcBef>
              <a:buSzPct val="100000"/>
            </a:pPr>
            <a:r>
              <a:rPr lang="en-US" altLang="zh-CN" sz="2500" dirty="0"/>
              <a:t>3 </a:t>
            </a:r>
            <a:r>
              <a:rPr lang="zh-CN" altLang="en-US" sz="2500" dirty="0">
                <a:solidFill>
                  <a:schemeClr val="tx1"/>
                </a:solidFill>
              </a:rPr>
              <a:t>缓存</a:t>
            </a:r>
            <a:endParaRPr lang="en-US" altLang="zh-CN" sz="2500" dirty="0">
              <a:solidFill>
                <a:schemeClr val="tx1"/>
              </a:solidFill>
            </a:endParaRPr>
          </a:p>
          <a:p>
            <a:pPr>
              <a:lnSpc>
                <a:spcPct val="150000"/>
              </a:lnSpc>
              <a:spcBef>
                <a:spcPts val="1200"/>
              </a:spcBef>
              <a:buSzPct val="100000"/>
            </a:pPr>
            <a:r>
              <a:rPr lang="en-US" altLang="zh-CN" sz="2500" dirty="0"/>
              <a:t>4</a:t>
            </a:r>
            <a:r>
              <a:rPr lang="en-US" altLang="zh-CN" sz="2500" dirty="0">
                <a:solidFill>
                  <a:schemeClr val="tx1"/>
                </a:solidFill>
              </a:rPr>
              <a:t> </a:t>
            </a:r>
            <a:r>
              <a:rPr lang="zh-CN" altLang="en-US" sz="2500" dirty="0">
                <a:solidFill>
                  <a:schemeClr val="tx1"/>
                </a:solidFill>
              </a:rPr>
              <a:t>查询处理</a:t>
            </a:r>
            <a:endParaRPr lang="en-US" altLang="zh-CN" sz="2500" dirty="0">
              <a:solidFill>
                <a:schemeClr val="tx1"/>
              </a:solidFill>
            </a:endParaRPr>
          </a:p>
          <a:p>
            <a:pPr>
              <a:lnSpc>
                <a:spcPct val="150000"/>
              </a:lnSpc>
              <a:buSzPct val="100000"/>
            </a:pPr>
            <a:endParaRPr lang="en-US" altLang="zh-CN" sz="2500" dirty="0"/>
          </a:p>
          <a:p>
            <a:pPr marL="0" lvl="1" indent="0">
              <a:lnSpc>
                <a:spcPct val="150000"/>
              </a:lnSpc>
              <a:spcBef>
                <a:spcPts val="690"/>
              </a:spcBef>
              <a:buClr>
                <a:schemeClr val="accent1"/>
              </a:buClr>
              <a:buSzPct val="100000"/>
            </a:pPr>
            <a:endParaRPr lang="en-US" altLang="zh-CN" sz="2800" dirty="0">
              <a:solidFill>
                <a:schemeClr val="tx1"/>
              </a:solidFill>
              <a:latin typeface="+mn-ea"/>
            </a:endParaRPr>
          </a:p>
          <a:p>
            <a:pPr marL="996001" lvl="1" indent="-342900">
              <a:lnSpc>
                <a:spcPct val="150000"/>
              </a:lnSpc>
              <a:buSzPct val="100000"/>
              <a:buFont typeface="Arial" panose="020B0604020202020204" pitchFamily="34" charset="0"/>
              <a:buChar char="•"/>
            </a:pPr>
            <a:endParaRPr lang="en-US" altLang="zh-CN" sz="2500" dirty="0">
              <a:solidFill>
                <a:schemeClr val="tx1"/>
              </a:solidFill>
            </a:endParaRPr>
          </a:p>
          <a:p>
            <a:pPr>
              <a:lnSpc>
                <a:spcPct val="150000"/>
              </a:lnSpc>
            </a:pPr>
            <a:endParaRPr lang="zh-CN" altLang="en-US" sz="2800" dirty="0">
              <a:solidFill>
                <a:schemeClr val="tx1"/>
              </a:solidFill>
            </a:endParaRPr>
          </a:p>
        </p:txBody>
      </p:sp>
    </p:spTree>
    <p:extLst>
      <p:ext uri="{BB962C8B-B14F-4D97-AF65-F5344CB8AC3E}">
        <p14:creationId xmlns:p14="http://schemas.microsoft.com/office/powerpoint/2010/main" val="987171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sz="4399" spc="300" dirty="0"/>
              <a:t> B+</a:t>
            </a:r>
            <a:r>
              <a:rPr lang="zh-CN" altLang="en-US" sz="4399" spc="300" dirty="0"/>
              <a:t>树索引</a:t>
            </a:r>
          </a:p>
        </p:txBody>
      </p:sp>
    </p:spTree>
    <p:extLst>
      <p:ext uri="{BB962C8B-B14F-4D97-AF65-F5344CB8AC3E}">
        <p14:creationId xmlns:p14="http://schemas.microsoft.com/office/powerpoint/2010/main" val="1909556031"/>
      </p:ext>
    </p:extLst>
  </p:cSld>
  <p:clrMapOvr>
    <a:masterClrMapping/>
  </p:clrMapOvr>
  <mc:AlternateContent xmlns:mc="http://schemas.openxmlformats.org/markup-compatibility/2006" xmlns:p14="http://schemas.microsoft.com/office/powerpoint/2010/main">
    <mc:Choice Requires="p14">
      <p:transition spd="slow" p14:dur="2000" advTm="4346"/>
    </mc:Choice>
    <mc:Fallback xmlns="">
      <p:transition spd="slow" advTm="434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本节主要内容</a:t>
            </a:r>
          </a:p>
        </p:txBody>
      </p:sp>
      <p:sp>
        <p:nvSpPr>
          <p:cNvPr id="3" name="文本占位符 2"/>
          <p:cNvSpPr>
            <a:spLocks noGrp="1"/>
          </p:cNvSpPr>
          <p:nvPr>
            <p:ph type="body" idx="1"/>
          </p:nvPr>
        </p:nvSpPr>
        <p:spPr>
          <a:xfrm>
            <a:off x="962959" y="2493690"/>
            <a:ext cx="10361851" cy="4176464"/>
          </a:xfrm>
        </p:spPr>
        <p:txBody>
          <a:bodyPr>
            <a:normAutofit/>
          </a:bodyPr>
          <a:lstStyle/>
          <a:p>
            <a:pPr>
              <a:lnSpc>
                <a:spcPct val="150000"/>
              </a:lnSpc>
              <a:spcBef>
                <a:spcPts val="1200"/>
              </a:spcBef>
              <a:buSzPct val="100000"/>
            </a:pPr>
            <a:r>
              <a:rPr lang="en-US" altLang="zh-CN" sz="2800" dirty="0">
                <a:latin typeface="+mn-ea"/>
              </a:rPr>
              <a:t>1 </a:t>
            </a:r>
            <a:r>
              <a:rPr lang="zh-CN" altLang="en-US" sz="2800" dirty="0">
                <a:latin typeface="+mn-ea"/>
              </a:rPr>
              <a:t>表索引</a:t>
            </a:r>
            <a:endParaRPr lang="en-US" altLang="zh-CN" sz="2800" dirty="0">
              <a:latin typeface="+mn-ea"/>
            </a:endParaRPr>
          </a:p>
          <a:p>
            <a:pPr>
              <a:lnSpc>
                <a:spcPct val="150000"/>
              </a:lnSpc>
              <a:buSzPct val="100000"/>
            </a:pPr>
            <a:r>
              <a:rPr lang="en-US" altLang="zh-CN" sz="2800" dirty="0">
                <a:latin typeface="+mn-ea"/>
              </a:rPr>
              <a:t>2 B+</a:t>
            </a:r>
            <a:r>
              <a:rPr lang="zh-CN" altLang="en-US" sz="2800" dirty="0">
                <a:latin typeface="+mn-ea"/>
              </a:rPr>
              <a:t>树索引</a:t>
            </a:r>
            <a:endParaRPr lang="en-US" altLang="zh-CN" sz="2800" dirty="0">
              <a:latin typeface="+mn-ea"/>
            </a:endParaRPr>
          </a:p>
          <a:p>
            <a:pPr marL="0" lvl="1" indent="0">
              <a:lnSpc>
                <a:spcPct val="150000"/>
              </a:lnSpc>
              <a:spcBef>
                <a:spcPts val="690"/>
              </a:spcBef>
              <a:buClr>
                <a:schemeClr val="accent1"/>
              </a:buClr>
              <a:buSzPct val="100000"/>
            </a:pPr>
            <a:r>
              <a:rPr lang="en-US" altLang="zh-CN" sz="2800" dirty="0">
                <a:solidFill>
                  <a:schemeClr val="tx1"/>
                </a:solidFill>
                <a:latin typeface="+mn-ea"/>
              </a:rPr>
              <a:t>3 </a:t>
            </a:r>
            <a:r>
              <a:rPr lang="zh-CN" altLang="en-US" sz="2800" dirty="0">
                <a:solidFill>
                  <a:schemeClr val="tx1"/>
                </a:solidFill>
                <a:latin typeface="+mn-ea"/>
              </a:rPr>
              <a:t>聚簇索引和非聚簇索引</a:t>
            </a:r>
            <a:endParaRPr lang="en-US" altLang="zh-CN" sz="2800" dirty="0">
              <a:solidFill>
                <a:schemeClr val="tx1"/>
              </a:solidFill>
              <a:latin typeface="+mn-ea"/>
            </a:endParaRPr>
          </a:p>
          <a:p>
            <a:pPr marL="342900" lvl="1" indent="-342900">
              <a:lnSpc>
                <a:spcPct val="150000"/>
              </a:lnSpc>
              <a:spcBef>
                <a:spcPts val="690"/>
              </a:spcBef>
              <a:buClr>
                <a:schemeClr val="accent1"/>
              </a:buClr>
              <a:buSzPct val="100000"/>
              <a:buFont typeface="Arial" panose="020B0604020202020204" pitchFamily="34" charset="0"/>
              <a:buChar char="•"/>
            </a:pPr>
            <a:endParaRPr lang="en-US" altLang="zh-CN" sz="2800" dirty="0">
              <a:solidFill>
                <a:schemeClr val="tx1"/>
              </a:solidFill>
              <a:latin typeface="+mn-ea"/>
            </a:endParaRPr>
          </a:p>
          <a:p>
            <a:pPr marL="996001" lvl="1" indent="-342900">
              <a:lnSpc>
                <a:spcPct val="150000"/>
              </a:lnSpc>
              <a:buSzPct val="100000"/>
              <a:buFont typeface="Arial" panose="020B0604020202020204" pitchFamily="34" charset="0"/>
              <a:buChar char="•"/>
            </a:pPr>
            <a:endParaRPr lang="en-US" altLang="zh-CN" sz="2500" dirty="0">
              <a:solidFill>
                <a:schemeClr val="tx1"/>
              </a:solidFill>
            </a:endParaRPr>
          </a:p>
          <a:p>
            <a:pPr>
              <a:lnSpc>
                <a:spcPct val="150000"/>
              </a:lnSpc>
            </a:pPr>
            <a:endParaRPr lang="zh-CN" altLang="en-US" sz="2800" dirty="0">
              <a:solidFill>
                <a:schemeClr val="tx1"/>
              </a:solidFill>
            </a:endParaRPr>
          </a:p>
        </p:txBody>
      </p:sp>
    </p:spTree>
    <p:extLst>
      <p:ext uri="{BB962C8B-B14F-4D97-AF65-F5344CB8AC3E}">
        <p14:creationId xmlns:p14="http://schemas.microsoft.com/office/powerpoint/2010/main" val="2484922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9521" y="1345185"/>
            <a:ext cx="10971371" cy="5011166"/>
          </a:xfrm>
        </p:spPr>
        <p:txBody>
          <a:bodyPr>
            <a:noAutofit/>
          </a:bodyPr>
          <a:lstStyle/>
          <a:p>
            <a:pPr marL="0" lvl="1" indent="0">
              <a:lnSpc>
                <a:spcPts val="3280"/>
              </a:lnSpc>
              <a:spcBef>
                <a:spcPts val="1376"/>
              </a:spcBef>
              <a:buClr>
                <a:schemeClr val="accent1"/>
              </a:buClr>
              <a:buNone/>
            </a:pPr>
            <a:r>
              <a:rPr lang="zh-CN" altLang="en-US" sz="2400" b="1" dirty="0"/>
              <a:t>表索引</a:t>
            </a:r>
            <a:endParaRPr lang="en-US" altLang="zh-CN" sz="2400" b="1" dirty="0"/>
          </a:p>
          <a:p>
            <a:pPr marL="653102" lvl="2" indent="-326551">
              <a:lnSpc>
                <a:spcPts val="3280"/>
              </a:lnSpc>
              <a:spcBef>
                <a:spcPts val="1376"/>
              </a:spcBef>
              <a:buClr>
                <a:schemeClr val="accent1"/>
              </a:buClr>
            </a:pPr>
            <a:r>
              <a:rPr lang="zh-CN" altLang="en-US" sz="2200" dirty="0"/>
              <a:t>表索引建立在表属性子集的副本基础之上，是对这些属性的组织及排序，目的是</a:t>
            </a:r>
            <a:br>
              <a:rPr lang="en-US" altLang="zh-CN" sz="2200" dirty="0"/>
            </a:br>
            <a:r>
              <a:rPr lang="zh-CN" altLang="en-US" sz="2200" dirty="0"/>
              <a:t>为了使用这些属性的子集进行高效的检索（主要针对不是顺序扫描的检索方式）</a:t>
            </a:r>
            <a:endParaRPr lang="en-US" altLang="zh-CN" sz="2200" dirty="0"/>
          </a:p>
          <a:p>
            <a:pPr marL="0" lvl="1" indent="0">
              <a:lnSpc>
                <a:spcPts val="3280"/>
              </a:lnSpc>
              <a:spcBef>
                <a:spcPts val="1376"/>
              </a:spcBef>
              <a:buClr>
                <a:schemeClr val="accent1"/>
              </a:buClr>
              <a:buNone/>
            </a:pPr>
            <a:r>
              <a:rPr lang="en-US" altLang="zh-CN" sz="2400" b="1" dirty="0"/>
              <a:t>DBMS</a:t>
            </a:r>
            <a:r>
              <a:rPr lang="zh-CN" altLang="en-US" sz="2400" b="1" dirty="0"/>
              <a:t>相关职责</a:t>
            </a:r>
            <a:endParaRPr lang="en-US" altLang="zh-CN" sz="2400" b="1" dirty="0"/>
          </a:p>
          <a:p>
            <a:pPr marL="653102" lvl="2" indent="-326551">
              <a:lnSpc>
                <a:spcPts val="3280"/>
              </a:lnSpc>
              <a:spcBef>
                <a:spcPts val="1376"/>
              </a:spcBef>
              <a:buClr>
                <a:schemeClr val="accent1"/>
              </a:buClr>
            </a:pPr>
            <a:r>
              <a:rPr lang="zh-CN" altLang="en-US" sz="2200" dirty="0"/>
              <a:t>维护表索引</a:t>
            </a:r>
            <a:endParaRPr lang="en-US" altLang="zh-CN" sz="2200" dirty="0"/>
          </a:p>
          <a:p>
            <a:pPr marL="996001" lvl="3" indent="-342900">
              <a:lnSpc>
                <a:spcPts val="3280"/>
              </a:lnSpc>
              <a:spcBef>
                <a:spcPts val="1376"/>
              </a:spcBef>
              <a:buClr>
                <a:schemeClr val="accent1"/>
              </a:buClr>
              <a:buFont typeface="Wingdings" panose="05000000000000000000" pitchFamily="2" charset="2"/>
              <a:buChar char="ü"/>
            </a:pPr>
            <a:r>
              <a:rPr lang="zh-CN" altLang="en-US" sz="2000" dirty="0"/>
              <a:t>确保表的内容和索引在逻辑上是同步的</a:t>
            </a:r>
            <a:endParaRPr lang="en-US" altLang="zh-CN" sz="2000" dirty="0"/>
          </a:p>
          <a:p>
            <a:pPr marL="653102" lvl="2" indent="-326551">
              <a:lnSpc>
                <a:spcPts val="3280"/>
              </a:lnSpc>
              <a:spcBef>
                <a:spcPts val="1376"/>
              </a:spcBef>
              <a:buClr>
                <a:schemeClr val="accent1"/>
              </a:buClr>
            </a:pPr>
            <a:r>
              <a:rPr lang="zh-CN" altLang="en-US" sz="2200" dirty="0"/>
              <a:t>执行每个查询时找出最佳的索引</a:t>
            </a:r>
            <a:endParaRPr lang="en-US" altLang="zh-CN" sz="2200" dirty="0"/>
          </a:p>
          <a:p>
            <a:pPr marL="653102" lvl="2" indent="-326551">
              <a:lnSpc>
                <a:spcPts val="3280"/>
              </a:lnSpc>
              <a:spcBef>
                <a:spcPts val="1376"/>
              </a:spcBef>
              <a:buClr>
                <a:schemeClr val="accent1"/>
              </a:buClr>
            </a:pPr>
            <a:r>
              <a:rPr lang="zh-CN" altLang="en-US" sz="2200" dirty="0"/>
              <a:t>在索引的数量和开销上进行权衡</a:t>
            </a:r>
            <a:endParaRPr lang="en-US" altLang="zh-CN" sz="2200" dirty="0"/>
          </a:p>
          <a:p>
            <a:pPr marL="996001" lvl="3" indent="-342900">
              <a:lnSpc>
                <a:spcPts val="3280"/>
              </a:lnSpc>
              <a:spcBef>
                <a:spcPts val="1376"/>
              </a:spcBef>
              <a:buClr>
                <a:schemeClr val="accent1"/>
              </a:buClr>
              <a:buFont typeface="Wingdings" panose="05000000000000000000" pitchFamily="2" charset="2"/>
              <a:buChar char="ü"/>
            </a:pPr>
            <a:r>
              <a:rPr lang="zh-CN" altLang="en-US" sz="2000" dirty="0"/>
              <a:t>存储开销、维护开销</a:t>
            </a:r>
            <a:endParaRPr lang="en-US" altLang="zh-CN" sz="2000" dirty="0"/>
          </a:p>
        </p:txBody>
      </p:sp>
      <p:sp>
        <p:nvSpPr>
          <p:cNvPr id="5" name="幻灯片编号占位符 4"/>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22</a:t>
            </a:fld>
            <a:endParaRPr lang="zh-CN" altLang="en-US"/>
          </a:p>
        </p:txBody>
      </p:sp>
      <p:sp>
        <p:nvSpPr>
          <p:cNvPr id="7" name="标题 1">
            <a:extLst>
              <a:ext uri="{FF2B5EF4-FFF2-40B4-BE49-F238E27FC236}">
                <a16:creationId xmlns:a16="http://schemas.microsoft.com/office/drawing/2014/main" id="{C87DADED-E984-46B2-97A0-B3AC88BB7B51}"/>
              </a:ext>
            </a:extLst>
          </p:cNvPr>
          <p:cNvSpPr>
            <a:spLocks noGrp="1"/>
          </p:cNvSpPr>
          <p:nvPr>
            <p:ph type="title"/>
          </p:nvPr>
        </p:nvSpPr>
        <p:spPr>
          <a:xfrm>
            <a:off x="550590" y="477466"/>
            <a:ext cx="10361851" cy="849949"/>
          </a:xfrm>
        </p:spPr>
        <p:txBody>
          <a:bodyPr>
            <a:normAutofit/>
          </a:bodyPr>
          <a:lstStyle/>
          <a:p>
            <a:r>
              <a:rPr lang="en-US" altLang="zh-CN" sz="3200" b="1" dirty="0">
                <a:solidFill>
                  <a:schemeClr val="accent1"/>
                </a:solidFill>
              </a:rPr>
              <a:t>1 </a:t>
            </a:r>
            <a:r>
              <a:rPr lang="zh-CN" altLang="en-US" sz="3200" b="1" dirty="0">
                <a:solidFill>
                  <a:schemeClr val="accent1"/>
                </a:solidFill>
              </a:rPr>
              <a:t>表索引</a:t>
            </a:r>
            <a:endParaRPr lang="zh-CN" altLang="en-US" sz="3200" dirty="0"/>
          </a:p>
        </p:txBody>
      </p:sp>
      <p:graphicFrame>
        <p:nvGraphicFramePr>
          <p:cNvPr id="34" name="表格 34">
            <a:extLst>
              <a:ext uri="{FF2B5EF4-FFF2-40B4-BE49-F238E27FC236}">
                <a16:creationId xmlns:a16="http://schemas.microsoft.com/office/drawing/2014/main" id="{4DD38519-6044-4E67-BC9D-86E13C442633}"/>
              </a:ext>
            </a:extLst>
          </p:cNvPr>
          <p:cNvGraphicFramePr>
            <a:graphicFrameLocks noGrp="1"/>
          </p:cNvGraphicFramePr>
          <p:nvPr/>
        </p:nvGraphicFramePr>
        <p:xfrm>
          <a:off x="9335566" y="3009491"/>
          <a:ext cx="2245326" cy="3337560"/>
        </p:xfrm>
        <a:graphic>
          <a:graphicData uri="http://schemas.openxmlformats.org/drawingml/2006/table">
            <a:tbl>
              <a:tblPr firstRow="1" bandRow="1">
                <a:tableStyleId>{5C22544A-7EE6-4342-B048-85BDC9FD1C3A}</a:tableStyleId>
              </a:tblPr>
              <a:tblGrid>
                <a:gridCol w="748442">
                  <a:extLst>
                    <a:ext uri="{9D8B030D-6E8A-4147-A177-3AD203B41FA5}">
                      <a16:colId xmlns:a16="http://schemas.microsoft.com/office/drawing/2014/main" val="3248663010"/>
                    </a:ext>
                  </a:extLst>
                </a:gridCol>
                <a:gridCol w="748442">
                  <a:extLst>
                    <a:ext uri="{9D8B030D-6E8A-4147-A177-3AD203B41FA5}">
                      <a16:colId xmlns:a16="http://schemas.microsoft.com/office/drawing/2014/main" val="1091022655"/>
                    </a:ext>
                  </a:extLst>
                </a:gridCol>
                <a:gridCol w="748442">
                  <a:extLst>
                    <a:ext uri="{9D8B030D-6E8A-4147-A177-3AD203B41FA5}">
                      <a16:colId xmlns:a16="http://schemas.microsoft.com/office/drawing/2014/main" val="3924786565"/>
                    </a:ext>
                  </a:extLst>
                </a:gridCol>
              </a:tblGrid>
              <a:tr h="370840">
                <a:tc>
                  <a:txBody>
                    <a:bodyPr/>
                    <a:lstStyle/>
                    <a:p>
                      <a:r>
                        <a:rPr lang="zh-CN" altLang="en-US" dirty="0">
                          <a:latin typeface="微软雅黑" panose="020B0503020204020204" pitchFamily="34" charset="-122"/>
                          <a:ea typeface="微软雅黑" panose="020B0503020204020204" pitchFamily="34" charset="-122"/>
                        </a:rPr>
                        <a:t>学号</a:t>
                      </a:r>
                    </a:p>
                  </a:txBody>
                  <a:tcPr/>
                </a:tc>
                <a:tc>
                  <a:txBody>
                    <a:bodyPr/>
                    <a:lstStyle/>
                    <a:p>
                      <a:r>
                        <a:rPr lang="zh-CN" altLang="en-US" dirty="0">
                          <a:latin typeface="微软雅黑" panose="020B0503020204020204" pitchFamily="34" charset="-122"/>
                          <a:ea typeface="微软雅黑" panose="020B0503020204020204" pitchFamily="34" charset="-122"/>
                        </a:rPr>
                        <a:t>课号</a:t>
                      </a:r>
                    </a:p>
                  </a:txBody>
                  <a:tcPr/>
                </a:tc>
                <a:tc>
                  <a:txBody>
                    <a:bodyPr/>
                    <a:lstStyle/>
                    <a:p>
                      <a:r>
                        <a:rPr lang="zh-CN" altLang="en-US" dirty="0">
                          <a:latin typeface="微软雅黑" panose="020B0503020204020204" pitchFamily="34" charset="-122"/>
                          <a:ea typeface="微软雅黑" panose="020B0503020204020204" pitchFamily="34" charset="-122"/>
                        </a:rPr>
                        <a:t>成绩</a:t>
                      </a:r>
                    </a:p>
                  </a:txBody>
                  <a:tcPr/>
                </a:tc>
                <a:extLst>
                  <a:ext uri="{0D108BD9-81ED-4DB2-BD59-A6C34878D82A}">
                    <a16:rowId xmlns:a16="http://schemas.microsoft.com/office/drawing/2014/main" val="2333721770"/>
                  </a:ext>
                </a:extLst>
              </a:tr>
              <a:tr h="370840">
                <a:tc>
                  <a:txBody>
                    <a:bodyPr/>
                    <a:lstStyle/>
                    <a:p>
                      <a:r>
                        <a:rPr lang="en-US" altLang="zh-CN" dirty="0">
                          <a:latin typeface="微软雅黑" panose="020B0503020204020204" pitchFamily="34" charset="-122"/>
                          <a:ea typeface="微软雅黑" panose="020B0503020204020204" pitchFamily="34" charset="-122"/>
                        </a:rPr>
                        <a:t>S1</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C1</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90</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677568699"/>
                  </a:ext>
                </a:extLst>
              </a:tr>
              <a:tr h="370840">
                <a:tc>
                  <a:txBody>
                    <a:bodyPr/>
                    <a:lstStyle/>
                    <a:p>
                      <a:r>
                        <a:rPr lang="en-US" altLang="zh-CN" dirty="0">
                          <a:latin typeface="微软雅黑" panose="020B0503020204020204" pitchFamily="34" charset="-122"/>
                          <a:ea typeface="微软雅黑" panose="020B0503020204020204" pitchFamily="34" charset="-122"/>
                        </a:rPr>
                        <a:t>S1</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C2</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85</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645075975"/>
                  </a:ext>
                </a:extLst>
              </a:tr>
              <a:tr h="370840">
                <a:tc>
                  <a:txBody>
                    <a:bodyPr/>
                    <a:lstStyle/>
                    <a:p>
                      <a:r>
                        <a:rPr lang="en-US" altLang="zh-CN" dirty="0">
                          <a:latin typeface="微软雅黑" panose="020B0503020204020204" pitchFamily="34" charset="-122"/>
                          <a:ea typeface="微软雅黑" panose="020B0503020204020204" pitchFamily="34" charset="-122"/>
                        </a:rPr>
                        <a:t>S1</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C3</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92</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434457316"/>
                  </a:ext>
                </a:extLst>
              </a:tr>
              <a:tr h="370840">
                <a:tc>
                  <a:txBody>
                    <a:bodyPr/>
                    <a:lstStyle/>
                    <a:p>
                      <a:r>
                        <a:rPr lang="en-US" altLang="zh-CN" dirty="0">
                          <a:latin typeface="微软雅黑" panose="020B0503020204020204" pitchFamily="34" charset="-122"/>
                          <a:ea typeface="微软雅黑" panose="020B0503020204020204" pitchFamily="34" charset="-122"/>
                        </a:rPr>
                        <a:t>S2</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C1</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76</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219044700"/>
                  </a:ext>
                </a:extLst>
              </a:tr>
              <a:tr h="370840">
                <a:tc>
                  <a:txBody>
                    <a:bodyPr/>
                    <a:lstStyle/>
                    <a:p>
                      <a:r>
                        <a:rPr lang="en-US" altLang="zh-CN" dirty="0">
                          <a:latin typeface="微软雅黑" panose="020B0503020204020204" pitchFamily="34" charset="-122"/>
                          <a:ea typeface="微软雅黑" panose="020B0503020204020204" pitchFamily="34" charset="-122"/>
                        </a:rPr>
                        <a:t>S2</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C2</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82</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103279054"/>
                  </a:ext>
                </a:extLst>
              </a:tr>
              <a:tr h="370840">
                <a:tc>
                  <a:txBody>
                    <a:bodyPr/>
                    <a:lstStyle/>
                    <a:p>
                      <a:r>
                        <a:rPr lang="en-US" altLang="zh-CN" dirty="0">
                          <a:latin typeface="微软雅黑" panose="020B0503020204020204" pitchFamily="34" charset="-122"/>
                          <a:ea typeface="微软雅黑" panose="020B0503020204020204" pitchFamily="34" charset="-122"/>
                        </a:rPr>
                        <a:t>S2</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C3</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91</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016025988"/>
                  </a:ext>
                </a:extLst>
              </a:tr>
              <a:tr h="370840">
                <a:tc>
                  <a:txBody>
                    <a:bodyPr/>
                    <a:lstStyle/>
                    <a:p>
                      <a:r>
                        <a:rPr lang="en-US" altLang="zh-CN" dirty="0">
                          <a:latin typeface="微软雅黑" panose="020B0503020204020204" pitchFamily="34" charset="-122"/>
                          <a:ea typeface="微软雅黑" panose="020B0503020204020204" pitchFamily="34" charset="-122"/>
                        </a:rPr>
                        <a:t>S3</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C1</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90</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57851537"/>
                  </a:ext>
                </a:extLst>
              </a:tr>
              <a:tr h="370840">
                <a:tc>
                  <a:txBody>
                    <a:bodyPr/>
                    <a:lstStyle/>
                    <a:p>
                      <a:r>
                        <a:rPr lang="en-US" altLang="zh-CN" dirty="0">
                          <a:latin typeface="微软雅黑" panose="020B0503020204020204" pitchFamily="34" charset="-122"/>
                          <a:ea typeface="微软雅黑" panose="020B0503020204020204" pitchFamily="34" charset="-122"/>
                        </a:rPr>
                        <a:t>S3</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C2</a:t>
                      </a:r>
                      <a:endParaRPr lang="zh-CN" altLang="en-US" dirty="0">
                        <a:latin typeface="微软雅黑" panose="020B0503020204020204" pitchFamily="34" charset="-122"/>
                        <a:ea typeface="微软雅黑" panose="020B0503020204020204" pitchFamily="34" charset="-122"/>
                      </a:endParaRPr>
                    </a:p>
                  </a:txBody>
                  <a:tcPr/>
                </a:tc>
                <a:tc>
                  <a:txBody>
                    <a:bodyPr/>
                    <a:lstStyle/>
                    <a:p>
                      <a:r>
                        <a:rPr lang="en-US" altLang="zh-CN" dirty="0">
                          <a:latin typeface="微软雅黑" panose="020B0503020204020204" pitchFamily="34" charset="-122"/>
                          <a:ea typeface="微软雅黑" panose="020B0503020204020204" pitchFamily="34" charset="-122"/>
                        </a:rPr>
                        <a:t>78</a:t>
                      </a:r>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616277727"/>
                  </a:ext>
                </a:extLst>
              </a:tr>
            </a:tbl>
          </a:graphicData>
        </a:graphic>
      </p:graphicFrame>
      <p:graphicFrame>
        <p:nvGraphicFramePr>
          <p:cNvPr id="35" name="表格 35">
            <a:extLst>
              <a:ext uri="{FF2B5EF4-FFF2-40B4-BE49-F238E27FC236}">
                <a16:creationId xmlns:a16="http://schemas.microsoft.com/office/drawing/2014/main" id="{3D5E32A0-587B-48EC-B1AD-14A6556633A6}"/>
              </a:ext>
            </a:extLst>
          </p:cNvPr>
          <p:cNvGraphicFramePr>
            <a:graphicFrameLocks noGrp="1"/>
          </p:cNvGraphicFramePr>
          <p:nvPr/>
        </p:nvGraphicFramePr>
        <p:xfrm>
          <a:off x="7031310" y="3192841"/>
          <a:ext cx="1224136" cy="148336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807735639"/>
                    </a:ext>
                  </a:extLst>
                </a:gridCol>
                <a:gridCol w="432048">
                  <a:extLst>
                    <a:ext uri="{9D8B030D-6E8A-4147-A177-3AD203B41FA5}">
                      <a16:colId xmlns:a16="http://schemas.microsoft.com/office/drawing/2014/main" val="2414621075"/>
                    </a:ext>
                  </a:extLst>
                </a:gridCol>
              </a:tblGrid>
              <a:tr h="370840">
                <a:tc>
                  <a:txBody>
                    <a:bodyPr/>
                    <a:lstStyle/>
                    <a:p>
                      <a:r>
                        <a:rPr lang="zh-CN" altLang="en-US" sz="1800" dirty="0">
                          <a:latin typeface="微软雅黑" panose="020B0503020204020204" pitchFamily="34" charset="-122"/>
                          <a:ea typeface="微软雅黑" panose="020B0503020204020204" pitchFamily="34" charset="-122"/>
                        </a:rPr>
                        <a:t>学号</a:t>
                      </a: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812775889"/>
                  </a:ext>
                </a:extLst>
              </a:tr>
              <a:tr h="370840">
                <a:tc>
                  <a:txBody>
                    <a:bodyPr/>
                    <a:lstStyle/>
                    <a:p>
                      <a:r>
                        <a:rPr lang="en-US" altLang="zh-CN" dirty="0">
                          <a:latin typeface="微软雅黑" panose="020B0503020204020204" pitchFamily="34" charset="-122"/>
                          <a:ea typeface="微软雅黑" panose="020B0503020204020204" pitchFamily="34" charset="-122"/>
                        </a:rPr>
                        <a:t>S1</a:t>
                      </a: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1518475653"/>
                  </a:ext>
                </a:extLst>
              </a:tr>
              <a:tr h="370840">
                <a:tc>
                  <a:txBody>
                    <a:bodyPr/>
                    <a:lstStyle/>
                    <a:p>
                      <a:r>
                        <a:rPr lang="en-US" altLang="zh-CN" dirty="0">
                          <a:latin typeface="微软雅黑" panose="020B0503020204020204" pitchFamily="34" charset="-122"/>
                          <a:ea typeface="微软雅黑" panose="020B0503020204020204" pitchFamily="34" charset="-122"/>
                        </a:rPr>
                        <a:t>S2</a:t>
                      </a: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3389276367"/>
                  </a:ext>
                </a:extLst>
              </a:tr>
              <a:tr h="370840">
                <a:tc>
                  <a:txBody>
                    <a:bodyPr/>
                    <a:lstStyle/>
                    <a:p>
                      <a:r>
                        <a:rPr lang="en-US" altLang="zh-CN" dirty="0">
                          <a:latin typeface="微软雅黑" panose="020B0503020204020204" pitchFamily="34" charset="-122"/>
                          <a:ea typeface="微软雅黑" panose="020B0503020204020204" pitchFamily="34" charset="-122"/>
                        </a:rPr>
                        <a:t>S3</a:t>
                      </a:r>
                      <a:endParaRPr lang="zh-CN" altLang="en-US" dirty="0">
                        <a:latin typeface="微软雅黑" panose="020B0503020204020204" pitchFamily="34" charset="-122"/>
                        <a:ea typeface="微软雅黑" panose="020B0503020204020204" pitchFamily="34" charset="-122"/>
                      </a:endParaRPr>
                    </a:p>
                  </a:txBody>
                  <a:tcPr/>
                </a:tc>
                <a:tc>
                  <a:txBody>
                    <a:bodyPr/>
                    <a:lstStyle/>
                    <a:p>
                      <a:endParaRPr lang="zh-CN" altLang="en-US" dirty="0">
                        <a:latin typeface="微软雅黑" panose="020B0503020204020204" pitchFamily="34" charset="-122"/>
                        <a:ea typeface="微软雅黑" panose="020B0503020204020204" pitchFamily="34" charset="-122"/>
                      </a:endParaRPr>
                    </a:p>
                  </a:txBody>
                  <a:tcPr/>
                </a:tc>
                <a:extLst>
                  <a:ext uri="{0D108BD9-81ED-4DB2-BD59-A6C34878D82A}">
                    <a16:rowId xmlns:a16="http://schemas.microsoft.com/office/drawing/2014/main" val="4048247262"/>
                  </a:ext>
                </a:extLst>
              </a:tr>
            </a:tbl>
          </a:graphicData>
        </a:graphic>
      </p:graphicFrame>
      <p:cxnSp>
        <p:nvCxnSpPr>
          <p:cNvPr id="37" name="连接符: 肘形 36">
            <a:extLst>
              <a:ext uri="{FF2B5EF4-FFF2-40B4-BE49-F238E27FC236}">
                <a16:creationId xmlns:a16="http://schemas.microsoft.com/office/drawing/2014/main" id="{3FEDA9BC-EAD4-4C65-A4A4-9BBFEDA48461}"/>
              </a:ext>
            </a:extLst>
          </p:cNvPr>
          <p:cNvCxnSpPr>
            <a:cxnSpLocks/>
          </p:cNvCxnSpPr>
          <p:nvPr/>
        </p:nvCxnSpPr>
        <p:spPr>
          <a:xfrm flipV="1">
            <a:off x="7965906" y="3513549"/>
            <a:ext cx="1369660" cy="25810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连接符: 肘形 38">
            <a:extLst>
              <a:ext uri="{FF2B5EF4-FFF2-40B4-BE49-F238E27FC236}">
                <a16:creationId xmlns:a16="http://schemas.microsoft.com/office/drawing/2014/main" id="{E4D0DD51-B311-4C0D-B426-7429724D2EA9}"/>
              </a:ext>
            </a:extLst>
          </p:cNvPr>
          <p:cNvCxnSpPr>
            <a:cxnSpLocks/>
          </p:cNvCxnSpPr>
          <p:nvPr/>
        </p:nvCxnSpPr>
        <p:spPr>
          <a:xfrm>
            <a:off x="7965906" y="4088252"/>
            <a:ext cx="1369660" cy="587949"/>
          </a:xfrm>
          <a:prstGeom prst="bentConnector3">
            <a:avLst>
              <a:gd name="adj1" fmla="val 6171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连接符: 肘形 40">
            <a:extLst>
              <a:ext uri="{FF2B5EF4-FFF2-40B4-BE49-F238E27FC236}">
                <a16:creationId xmlns:a16="http://schemas.microsoft.com/office/drawing/2014/main" id="{E3908990-BD00-4B61-B1CC-DCE19B2824BD}"/>
              </a:ext>
            </a:extLst>
          </p:cNvPr>
          <p:cNvCxnSpPr>
            <a:cxnSpLocks/>
          </p:cNvCxnSpPr>
          <p:nvPr/>
        </p:nvCxnSpPr>
        <p:spPr>
          <a:xfrm>
            <a:off x="7967414" y="4459244"/>
            <a:ext cx="1368152" cy="135855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文本框 57">
            <a:extLst>
              <a:ext uri="{FF2B5EF4-FFF2-40B4-BE49-F238E27FC236}">
                <a16:creationId xmlns:a16="http://schemas.microsoft.com/office/drawing/2014/main" id="{378A2108-B02B-4416-87C8-4111820D579B}"/>
              </a:ext>
            </a:extLst>
          </p:cNvPr>
          <p:cNvSpPr txBox="1"/>
          <p:nvPr/>
        </p:nvSpPr>
        <p:spPr>
          <a:xfrm>
            <a:off x="7113914" y="4869954"/>
            <a:ext cx="1069524" cy="446276"/>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表索引</a:t>
            </a:r>
          </a:p>
        </p:txBody>
      </p:sp>
    </p:spTree>
    <p:extLst>
      <p:ext uri="{BB962C8B-B14F-4D97-AF65-F5344CB8AC3E}">
        <p14:creationId xmlns:p14="http://schemas.microsoft.com/office/powerpoint/2010/main" val="2214913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3200" b="1" dirty="0">
                <a:solidFill>
                  <a:schemeClr val="accent1"/>
                </a:solidFill>
              </a:rPr>
              <a:t>2 B+</a:t>
            </a:r>
            <a:r>
              <a:rPr lang="zh-CN" altLang="en-US" sz="3200" b="1" dirty="0">
                <a:solidFill>
                  <a:schemeClr val="accent1"/>
                </a:solidFill>
              </a:rPr>
              <a:t>树索引</a:t>
            </a:r>
            <a:endParaRPr kumimoji="1" lang="zh-CN" altLang="en-US" sz="3200" dirty="0"/>
          </a:p>
        </p:txBody>
      </p:sp>
      <p:sp>
        <p:nvSpPr>
          <p:cNvPr id="2" name="内容占位符 1"/>
          <p:cNvSpPr>
            <a:spLocks noGrp="1"/>
          </p:cNvSpPr>
          <p:nvPr>
            <p:ph idx="1"/>
          </p:nvPr>
        </p:nvSpPr>
        <p:spPr>
          <a:xfrm>
            <a:off x="910630" y="1448134"/>
            <a:ext cx="4608512" cy="4789971"/>
          </a:xfrm>
        </p:spPr>
        <p:txBody>
          <a:bodyPr/>
          <a:lstStyle/>
          <a:p>
            <a:pPr marL="326551" lvl="1" indent="-326551">
              <a:lnSpc>
                <a:spcPts val="3280"/>
              </a:lnSpc>
              <a:spcBef>
                <a:spcPts val="1376"/>
              </a:spcBef>
              <a:buClr>
                <a:schemeClr val="accent1"/>
              </a:buClr>
            </a:pPr>
            <a:r>
              <a:rPr lang="zh-CN" altLang="en-US" sz="2400" dirty="0"/>
              <a:t>一种自平衡的树型数据结构</a:t>
            </a:r>
            <a:endParaRPr lang="en-US" altLang="zh-CN" sz="2400" dirty="0"/>
          </a:p>
          <a:p>
            <a:pPr marL="669451" lvl="2" indent="-342900">
              <a:lnSpc>
                <a:spcPts val="3280"/>
              </a:lnSpc>
              <a:spcBef>
                <a:spcPts val="1376"/>
              </a:spcBef>
              <a:buClr>
                <a:schemeClr val="accent1"/>
              </a:buClr>
              <a:buFont typeface="Wingdings" panose="05000000000000000000" pitchFamily="2" charset="2"/>
              <a:buChar char="ü"/>
            </a:pPr>
            <a:r>
              <a:rPr lang="zh-CN" altLang="en-US" sz="2200" dirty="0"/>
              <a:t>由根结点、内部结点和叶结点构成</a:t>
            </a:r>
            <a:endParaRPr lang="en-US" altLang="zh-CN" sz="2200" dirty="0"/>
          </a:p>
          <a:p>
            <a:pPr marL="669451" lvl="2" indent="-342900">
              <a:lnSpc>
                <a:spcPts val="3280"/>
              </a:lnSpc>
              <a:spcBef>
                <a:spcPts val="1376"/>
              </a:spcBef>
              <a:buClr>
                <a:schemeClr val="accent1"/>
              </a:buClr>
              <a:buFont typeface="Wingdings" panose="05000000000000000000" pitchFamily="2" charset="2"/>
              <a:buChar char="ü"/>
            </a:pPr>
            <a:r>
              <a:rPr lang="zh-CN" altLang="en-US" sz="2200" dirty="0"/>
              <a:t>只有一个根结点，从根结点到所有子结点的距离基本是一样的</a:t>
            </a:r>
            <a:endParaRPr lang="en-US" altLang="zh-CN" sz="2200" dirty="0"/>
          </a:p>
          <a:p>
            <a:pPr marL="326551" lvl="1" indent="-326551">
              <a:lnSpc>
                <a:spcPts val="3280"/>
              </a:lnSpc>
              <a:spcBef>
                <a:spcPts val="1376"/>
              </a:spcBef>
              <a:buClr>
                <a:schemeClr val="accent1"/>
              </a:buClr>
            </a:pPr>
            <a:r>
              <a:rPr lang="zh-CN" altLang="en-US" sz="2400" dirty="0">
                <a:cs typeface="Times New Roman"/>
              </a:rPr>
              <a:t>一种多路搜索树，一个结点可以有两个以上的子结点</a:t>
            </a:r>
            <a:endParaRPr lang="en-US" altLang="zh-CN" sz="2400" dirty="0">
              <a:cs typeface="Times New Roman"/>
            </a:endParaRPr>
          </a:p>
          <a:p>
            <a:pPr marL="300001" marR="42328" lvl="1" indent="0">
              <a:spcBef>
                <a:spcPts val="513"/>
              </a:spcBef>
              <a:buNone/>
            </a:pPr>
            <a:endParaRPr lang="zh-CN" altLang="en-US" sz="3200" dirty="0">
              <a:latin typeface="Times New Roman"/>
              <a:cs typeface="Times New Roman"/>
            </a:endParaRPr>
          </a:p>
          <a:p>
            <a:pPr>
              <a:lnSpc>
                <a:spcPts val="3320"/>
              </a:lnSpc>
              <a:spcBef>
                <a:spcPts val="1376"/>
              </a:spcBef>
            </a:pPr>
            <a:endParaRPr lang="is-IS" altLang="zh-CN" sz="3200" dirty="0">
              <a:latin typeface="Times New Roman"/>
              <a:cs typeface="Times New Roman"/>
            </a:endParaRPr>
          </a:p>
        </p:txBody>
      </p:sp>
      <p:sp>
        <p:nvSpPr>
          <p:cNvPr id="5" name="幻灯片编号占位符 4"/>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23</a:t>
            </a:fld>
            <a:endParaRPr lang="zh-CN" altLang="en-US"/>
          </a:p>
        </p:txBody>
      </p:sp>
      <p:pic>
        <p:nvPicPr>
          <p:cNvPr id="9" name="图片 8">
            <a:extLst>
              <a:ext uri="{FF2B5EF4-FFF2-40B4-BE49-F238E27FC236}">
                <a16:creationId xmlns:a16="http://schemas.microsoft.com/office/drawing/2014/main" id="{391BE866-EA88-428A-91D8-9F34B1601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5127" y="194440"/>
            <a:ext cx="6642162" cy="6527036"/>
          </a:xfrm>
          <a:prstGeom prst="rect">
            <a:avLst/>
          </a:prstGeom>
        </p:spPr>
      </p:pic>
    </p:spTree>
    <p:extLst>
      <p:ext uri="{BB962C8B-B14F-4D97-AF65-F5344CB8AC3E}">
        <p14:creationId xmlns:p14="http://schemas.microsoft.com/office/powerpoint/2010/main" val="3215072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10630" y="405458"/>
            <a:ext cx="10361851" cy="849949"/>
          </a:xfrm>
        </p:spPr>
        <p:txBody>
          <a:bodyPr>
            <a:normAutofit/>
          </a:bodyPr>
          <a:lstStyle/>
          <a:p>
            <a:r>
              <a:rPr kumimoji="1" lang="en-US" altLang="zh-CN" sz="3200" b="1" dirty="0">
                <a:solidFill>
                  <a:schemeClr val="accent1"/>
                </a:solidFill>
              </a:rPr>
              <a:t>B+</a:t>
            </a:r>
            <a:r>
              <a:rPr kumimoji="1" lang="zh-CN" altLang="en-US" sz="3200" b="1" dirty="0">
                <a:solidFill>
                  <a:schemeClr val="accent1"/>
                </a:solidFill>
              </a:rPr>
              <a:t>树的结点</a:t>
            </a:r>
          </a:p>
        </p:txBody>
      </p:sp>
      <p:sp>
        <p:nvSpPr>
          <p:cNvPr id="2" name="内容占位符 1"/>
          <p:cNvSpPr>
            <a:spLocks noGrp="1"/>
          </p:cNvSpPr>
          <p:nvPr>
            <p:ph idx="1"/>
          </p:nvPr>
        </p:nvSpPr>
        <p:spPr>
          <a:xfrm>
            <a:off x="910630" y="1269554"/>
            <a:ext cx="10810175" cy="4789971"/>
          </a:xfrm>
        </p:spPr>
        <p:txBody>
          <a:bodyPr/>
          <a:lstStyle/>
          <a:p>
            <a:pPr marL="326551" marR="601904" lvl="1" indent="-326551">
              <a:lnSpc>
                <a:spcPts val="3280"/>
              </a:lnSpc>
              <a:spcBef>
                <a:spcPts val="1376"/>
              </a:spcBef>
              <a:buClr>
                <a:schemeClr val="accent1"/>
              </a:buClr>
            </a:pPr>
            <a:r>
              <a:rPr lang="en-US" altLang="zh-CN" sz="2400" dirty="0"/>
              <a:t>B+</a:t>
            </a:r>
            <a:r>
              <a:rPr lang="zh-CN" altLang="en-US" sz="2400" dirty="0"/>
              <a:t>树结点分为根结点、内部结点和叶结点</a:t>
            </a:r>
            <a:endParaRPr lang="en-US" altLang="zh-CN" sz="2400" dirty="0"/>
          </a:p>
          <a:p>
            <a:pPr marL="326551" marR="601904" lvl="1" indent="-326551">
              <a:lnSpc>
                <a:spcPts val="3280"/>
              </a:lnSpc>
              <a:spcBef>
                <a:spcPts val="1376"/>
              </a:spcBef>
              <a:buClr>
                <a:schemeClr val="accent1"/>
              </a:buClr>
            </a:pPr>
            <a:r>
              <a:rPr lang="zh-CN" altLang="en-US" sz="2400" spc="-73" dirty="0">
                <a:cs typeface="Times New Roman"/>
              </a:rPr>
              <a:t>每个</a:t>
            </a:r>
            <a:r>
              <a:rPr lang="en-US" altLang="zh-CN" sz="2400" spc="-73" dirty="0">
                <a:cs typeface="Times New Roman"/>
              </a:rPr>
              <a:t>B+</a:t>
            </a:r>
            <a:r>
              <a:rPr lang="zh-CN" altLang="en-US" sz="2400" spc="-73" dirty="0">
                <a:cs typeface="Times New Roman"/>
              </a:rPr>
              <a:t>树结点由一个</a:t>
            </a:r>
            <a:r>
              <a:rPr lang="zh-CN" altLang="en-US" sz="2400" b="1" spc="-73" dirty="0">
                <a:solidFill>
                  <a:srgbClr val="FF0000"/>
                </a:solidFill>
                <a:cs typeface="Times New Roman"/>
              </a:rPr>
              <a:t>“键</a:t>
            </a:r>
            <a:r>
              <a:rPr lang="en-US" altLang="zh-CN" sz="2400" b="1" spc="-73" dirty="0">
                <a:solidFill>
                  <a:srgbClr val="FF0000"/>
                </a:solidFill>
                <a:cs typeface="Times New Roman"/>
              </a:rPr>
              <a:t>-</a:t>
            </a:r>
            <a:r>
              <a:rPr lang="zh-CN" altLang="en-US" sz="2400" b="1" spc="-73" dirty="0">
                <a:solidFill>
                  <a:srgbClr val="FF0000"/>
                </a:solidFill>
                <a:cs typeface="Times New Roman"/>
              </a:rPr>
              <a:t>值” 数组</a:t>
            </a:r>
            <a:r>
              <a:rPr lang="zh-CN" altLang="en-US" sz="2400" spc="-73" dirty="0">
                <a:cs typeface="Times New Roman"/>
              </a:rPr>
              <a:t>组成</a:t>
            </a:r>
            <a:endParaRPr lang="en-US" altLang="zh-CN" sz="2400" spc="-73" dirty="0">
              <a:cs typeface="Times New Roman"/>
            </a:endParaRPr>
          </a:p>
          <a:p>
            <a:pPr marL="326551" marR="601904" lvl="1" indent="-326551">
              <a:lnSpc>
                <a:spcPts val="3280"/>
              </a:lnSpc>
              <a:spcBef>
                <a:spcPts val="1376"/>
              </a:spcBef>
              <a:buClr>
                <a:schemeClr val="accent1"/>
              </a:buClr>
            </a:pPr>
            <a:r>
              <a:rPr lang="zh-CN" altLang="en-US" sz="2400" dirty="0"/>
              <a:t>结点</a:t>
            </a:r>
            <a:r>
              <a:rPr lang="zh-CN" altLang="en-US" sz="2400" spc="33" dirty="0">
                <a:cs typeface="Times New Roman"/>
              </a:rPr>
              <a:t>内的键值数组通常会按照键的顺序排序</a:t>
            </a:r>
            <a:endParaRPr lang="en-US" altLang="zh-CN" sz="2400" spc="33" dirty="0">
              <a:cs typeface="Times New Roman"/>
            </a:endParaRPr>
          </a:p>
          <a:p>
            <a:pPr marL="326551" marR="601904" lvl="1" indent="-326551">
              <a:lnSpc>
                <a:spcPts val="3280"/>
              </a:lnSpc>
              <a:spcBef>
                <a:spcPts val="1376"/>
              </a:spcBef>
              <a:buClr>
                <a:schemeClr val="accent1"/>
              </a:buClr>
            </a:pPr>
            <a:endParaRPr lang="en-US" altLang="zh-CN" sz="2400" spc="33" dirty="0">
              <a:cs typeface="Times New Roman"/>
            </a:endParaRPr>
          </a:p>
          <a:p>
            <a:pPr marL="16931" marR="601904">
              <a:lnSpc>
                <a:spcPts val="3280"/>
              </a:lnSpc>
              <a:spcBef>
                <a:spcPts val="800"/>
              </a:spcBef>
            </a:pPr>
            <a:endParaRPr lang="en-US" altLang="zh-CN" spc="-73" dirty="0">
              <a:cs typeface="Times New Roman"/>
            </a:endParaRPr>
          </a:p>
          <a:p>
            <a:pPr marL="16931" marR="821164" indent="0">
              <a:lnSpc>
                <a:spcPts val="3280"/>
              </a:lnSpc>
              <a:spcBef>
                <a:spcPts val="800"/>
              </a:spcBef>
              <a:buNone/>
            </a:pPr>
            <a:endParaRPr lang="en-US" altLang="zh-CN" sz="3200" dirty="0">
              <a:latin typeface="Times New Roman"/>
              <a:cs typeface="Times New Roman"/>
            </a:endParaRPr>
          </a:p>
          <a:p>
            <a:pPr>
              <a:lnSpc>
                <a:spcPts val="3280"/>
              </a:lnSpc>
              <a:spcBef>
                <a:spcPts val="800"/>
              </a:spcBef>
            </a:pPr>
            <a:endParaRPr lang="is-IS" altLang="zh-CN" sz="3200" dirty="0">
              <a:latin typeface="Times New Roman"/>
              <a:cs typeface="Times New Roman"/>
            </a:endParaRPr>
          </a:p>
        </p:txBody>
      </p:sp>
      <p:sp>
        <p:nvSpPr>
          <p:cNvPr id="5" name="幻灯片编号占位符 4"/>
          <p:cNvSpPr>
            <a:spLocks noGrp="1"/>
          </p:cNvSpPr>
          <p:nvPr>
            <p:ph type="sldNum" sz="quarter" idx="4294967295"/>
          </p:nvPr>
        </p:nvSpPr>
        <p:spPr>
          <a:xfrm>
            <a:off x="10650531" y="638227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24</a:t>
            </a:fld>
            <a:endParaRPr lang="zh-CN" altLang="en-US" dirty="0"/>
          </a:p>
        </p:txBody>
      </p:sp>
      <p:sp>
        <p:nvSpPr>
          <p:cNvPr id="6" name="矩形 5">
            <a:extLst>
              <a:ext uri="{FF2B5EF4-FFF2-40B4-BE49-F238E27FC236}">
                <a16:creationId xmlns:a16="http://schemas.microsoft.com/office/drawing/2014/main" id="{AE6F9FCB-5F8D-23D2-81D0-67278F26721C}"/>
              </a:ext>
            </a:extLst>
          </p:cNvPr>
          <p:cNvSpPr/>
          <p:nvPr/>
        </p:nvSpPr>
        <p:spPr>
          <a:xfrm>
            <a:off x="8109587" y="3525221"/>
            <a:ext cx="120381" cy="480224"/>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3F69F4F8-D3B2-873D-A4F0-13E99274F7CB}"/>
              </a:ext>
            </a:extLst>
          </p:cNvPr>
          <p:cNvSpPr/>
          <p:nvPr/>
        </p:nvSpPr>
        <p:spPr>
          <a:xfrm>
            <a:off x="7511919" y="3525221"/>
            <a:ext cx="151364" cy="494389"/>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object 7">
            <a:extLst>
              <a:ext uri="{FF2B5EF4-FFF2-40B4-BE49-F238E27FC236}">
                <a16:creationId xmlns:a16="http://schemas.microsoft.com/office/drawing/2014/main" id="{23280B78-4AFB-27EA-643E-83516F98696A}"/>
              </a:ext>
            </a:extLst>
          </p:cNvPr>
          <p:cNvSpPr txBox="1"/>
          <p:nvPr/>
        </p:nvSpPr>
        <p:spPr>
          <a:xfrm>
            <a:off x="5647383" y="4045688"/>
            <a:ext cx="509627" cy="385574"/>
          </a:xfrm>
          <a:prstGeom prst="rect">
            <a:avLst/>
          </a:prstGeom>
          <a:solidFill>
            <a:schemeClr val="bg1"/>
          </a:solidFill>
        </p:spPr>
        <p:txBody>
          <a:bodyPr vert="horz" wrap="square" lIns="0" tIns="16085" rIns="0" bIns="0" rtlCol="0">
            <a:spAutoFit/>
          </a:bodyPr>
          <a:lstStyle/>
          <a:p>
            <a:pPr marL="16931">
              <a:spcBef>
                <a:spcPts val="127"/>
              </a:spcBef>
            </a:pPr>
            <a:r>
              <a:rPr sz="2400" b="1" spc="-320" dirty="0">
                <a:solidFill>
                  <a:srgbClr val="EE3D42"/>
                </a:solidFill>
                <a:latin typeface="微软雅黑" panose="020B0503020204020204" pitchFamily="34" charset="-122"/>
                <a:ea typeface="微软雅黑" panose="020B0503020204020204" pitchFamily="34" charset="-122"/>
                <a:cs typeface="Trebuchet MS"/>
              </a:rPr>
              <a:t>&lt;</a:t>
            </a:r>
            <a:r>
              <a:rPr lang="en-US" sz="2400" b="1" spc="-320" dirty="0">
                <a:solidFill>
                  <a:srgbClr val="EE3D42"/>
                </a:solidFill>
                <a:latin typeface="微软雅黑" panose="020B0503020204020204" pitchFamily="34" charset="-122"/>
                <a:ea typeface="微软雅黑" panose="020B0503020204020204" pitchFamily="34" charset="-122"/>
                <a:cs typeface="Trebuchet MS"/>
              </a:rPr>
              <a:t>20</a:t>
            </a:r>
            <a:endParaRPr sz="2400" dirty="0">
              <a:latin typeface="微软雅黑" panose="020B0503020204020204" pitchFamily="34" charset="-122"/>
              <a:ea typeface="微软雅黑" panose="020B0503020204020204" pitchFamily="34" charset="-122"/>
              <a:cs typeface="Trebuchet MS"/>
            </a:endParaRPr>
          </a:p>
        </p:txBody>
      </p:sp>
      <p:sp>
        <p:nvSpPr>
          <p:cNvPr id="9" name="object 8">
            <a:extLst>
              <a:ext uri="{FF2B5EF4-FFF2-40B4-BE49-F238E27FC236}">
                <a16:creationId xmlns:a16="http://schemas.microsoft.com/office/drawing/2014/main" id="{DD0156DA-1974-FF84-BE64-7B8D2298A2A2}"/>
              </a:ext>
            </a:extLst>
          </p:cNvPr>
          <p:cNvSpPr txBox="1"/>
          <p:nvPr/>
        </p:nvSpPr>
        <p:spPr>
          <a:xfrm>
            <a:off x="6883949" y="4200689"/>
            <a:ext cx="509627" cy="385574"/>
          </a:xfrm>
          <a:prstGeom prst="rect">
            <a:avLst/>
          </a:prstGeom>
          <a:solidFill>
            <a:schemeClr val="bg1"/>
          </a:solidFill>
        </p:spPr>
        <p:txBody>
          <a:bodyPr vert="horz" wrap="square" lIns="0" tIns="16085" rIns="0" bIns="0" rtlCol="0">
            <a:spAutoFit/>
          </a:bodyPr>
          <a:lstStyle/>
          <a:p>
            <a:pPr marL="16931">
              <a:spcBef>
                <a:spcPts val="127"/>
              </a:spcBef>
            </a:pPr>
            <a:r>
              <a:rPr sz="2400" b="1" spc="-320" dirty="0">
                <a:solidFill>
                  <a:srgbClr val="EE3D42"/>
                </a:solidFill>
                <a:latin typeface="微软雅黑" panose="020B0503020204020204" pitchFamily="34" charset="-122"/>
                <a:ea typeface="微软雅黑" panose="020B0503020204020204" pitchFamily="34" charset="-122"/>
                <a:cs typeface="Trebuchet MS"/>
              </a:rPr>
              <a:t>&lt;</a:t>
            </a:r>
            <a:r>
              <a:rPr lang="en-US" sz="2400" b="1" spc="-320" dirty="0">
                <a:solidFill>
                  <a:srgbClr val="EE3D42"/>
                </a:solidFill>
                <a:latin typeface="微软雅黑" panose="020B0503020204020204" pitchFamily="34" charset="-122"/>
                <a:ea typeface="微软雅黑" panose="020B0503020204020204" pitchFamily="34" charset="-122"/>
                <a:cs typeface="Trebuchet MS"/>
              </a:rPr>
              <a:t>25</a:t>
            </a:r>
            <a:endParaRPr sz="2400" dirty="0">
              <a:latin typeface="微软雅黑" panose="020B0503020204020204" pitchFamily="34" charset="-122"/>
              <a:ea typeface="微软雅黑" panose="020B0503020204020204" pitchFamily="34" charset="-122"/>
              <a:cs typeface="Trebuchet MS"/>
            </a:endParaRPr>
          </a:p>
        </p:txBody>
      </p:sp>
      <p:sp>
        <p:nvSpPr>
          <p:cNvPr id="10" name="object 9">
            <a:extLst>
              <a:ext uri="{FF2B5EF4-FFF2-40B4-BE49-F238E27FC236}">
                <a16:creationId xmlns:a16="http://schemas.microsoft.com/office/drawing/2014/main" id="{A2A0389D-F6E5-D157-6DB5-C3A84643FE55}"/>
              </a:ext>
            </a:extLst>
          </p:cNvPr>
          <p:cNvSpPr txBox="1"/>
          <p:nvPr/>
        </p:nvSpPr>
        <p:spPr>
          <a:xfrm>
            <a:off x="8844229" y="3952565"/>
            <a:ext cx="509627" cy="385574"/>
          </a:xfrm>
          <a:prstGeom prst="rect">
            <a:avLst/>
          </a:prstGeom>
          <a:solidFill>
            <a:schemeClr val="bg1"/>
          </a:solidFill>
        </p:spPr>
        <p:txBody>
          <a:bodyPr vert="horz" wrap="square" lIns="0" tIns="16085" rIns="0" bIns="0" rtlCol="0">
            <a:spAutoFit/>
          </a:bodyPr>
          <a:lstStyle/>
          <a:p>
            <a:pPr marL="16931">
              <a:spcBef>
                <a:spcPts val="127"/>
              </a:spcBef>
            </a:pPr>
            <a:r>
              <a:rPr sz="2400" b="1" spc="-320" dirty="0">
                <a:solidFill>
                  <a:srgbClr val="EE3D42"/>
                </a:solidFill>
                <a:latin typeface="微软雅黑" panose="020B0503020204020204" pitchFamily="34" charset="-122"/>
                <a:ea typeface="微软雅黑" panose="020B0503020204020204" pitchFamily="34" charset="-122"/>
                <a:cs typeface="Trebuchet MS"/>
              </a:rPr>
              <a:t>≥</a:t>
            </a:r>
            <a:r>
              <a:rPr lang="en-US" sz="2400" b="1" spc="-320" dirty="0">
                <a:solidFill>
                  <a:srgbClr val="EE3D42"/>
                </a:solidFill>
                <a:latin typeface="微软雅黑" panose="020B0503020204020204" pitchFamily="34" charset="-122"/>
                <a:ea typeface="微软雅黑" panose="020B0503020204020204" pitchFamily="34" charset="-122"/>
                <a:cs typeface="Trebuchet MS"/>
              </a:rPr>
              <a:t>25</a:t>
            </a:r>
            <a:endParaRPr sz="2400" dirty="0">
              <a:latin typeface="微软雅黑" panose="020B0503020204020204" pitchFamily="34" charset="-122"/>
              <a:ea typeface="微软雅黑" panose="020B0503020204020204" pitchFamily="34" charset="-122"/>
              <a:cs typeface="Trebuchet MS"/>
            </a:endParaRPr>
          </a:p>
        </p:txBody>
      </p:sp>
      <p:sp>
        <p:nvSpPr>
          <p:cNvPr id="11" name="object 10">
            <a:extLst>
              <a:ext uri="{FF2B5EF4-FFF2-40B4-BE49-F238E27FC236}">
                <a16:creationId xmlns:a16="http://schemas.microsoft.com/office/drawing/2014/main" id="{EB37B561-24E9-23B7-4103-56482B2764A9}"/>
              </a:ext>
            </a:extLst>
          </p:cNvPr>
          <p:cNvSpPr txBox="1"/>
          <p:nvPr/>
        </p:nvSpPr>
        <p:spPr>
          <a:xfrm>
            <a:off x="8109587" y="2873307"/>
            <a:ext cx="2202964" cy="508685"/>
          </a:xfrm>
          <a:prstGeom prst="rect">
            <a:avLst/>
          </a:prstGeom>
          <a:solidFill>
            <a:schemeClr val="bg1"/>
          </a:solidFill>
        </p:spPr>
        <p:txBody>
          <a:bodyPr vert="horz" wrap="square" lIns="0" tIns="16085" rIns="0" bIns="0" rtlCol="0">
            <a:spAutoFit/>
          </a:bodyPr>
          <a:lstStyle/>
          <a:p>
            <a:pPr marL="16931">
              <a:spcBef>
                <a:spcPts val="127"/>
              </a:spcBef>
            </a:pPr>
            <a:r>
              <a:rPr lang="zh-CN" altLang="en-US" sz="3200" b="1" spc="-133" dirty="0">
                <a:solidFill>
                  <a:srgbClr val="EE3D42"/>
                </a:solidFill>
                <a:latin typeface="微软雅黑" panose="020B0503020204020204" pitchFamily="34" charset="-122"/>
                <a:ea typeface="微软雅黑" panose="020B0503020204020204" pitchFamily="34" charset="-122"/>
                <a:cs typeface="Book Antiqua"/>
              </a:rPr>
              <a:t>内部结点</a:t>
            </a:r>
            <a:endParaRPr sz="3200" dirty="0">
              <a:latin typeface="微软雅黑" panose="020B0503020204020204" pitchFamily="34" charset="-122"/>
              <a:ea typeface="微软雅黑" panose="020B0503020204020204" pitchFamily="34" charset="-122"/>
              <a:cs typeface="Book Antiqua"/>
            </a:endParaRPr>
          </a:p>
        </p:txBody>
      </p:sp>
      <p:sp>
        <p:nvSpPr>
          <p:cNvPr id="12" name="object 11">
            <a:extLst>
              <a:ext uri="{FF2B5EF4-FFF2-40B4-BE49-F238E27FC236}">
                <a16:creationId xmlns:a16="http://schemas.microsoft.com/office/drawing/2014/main" id="{23B3C8AF-6D29-AED9-3E32-B00B5DDC6E80}"/>
              </a:ext>
            </a:extLst>
          </p:cNvPr>
          <p:cNvSpPr txBox="1"/>
          <p:nvPr/>
        </p:nvSpPr>
        <p:spPr>
          <a:xfrm>
            <a:off x="2782838" y="5878066"/>
            <a:ext cx="2706273" cy="388139"/>
          </a:xfrm>
          <a:prstGeom prst="rect">
            <a:avLst/>
          </a:prstGeom>
          <a:solidFill>
            <a:schemeClr val="bg1"/>
          </a:solidFill>
          <a:ln w="25400">
            <a:solidFill>
              <a:srgbClr val="636363"/>
            </a:solidFill>
          </a:ln>
        </p:spPr>
        <p:txBody>
          <a:bodyPr vert="horz" wrap="square" lIns="0" tIns="18625" rIns="0" bIns="0" rtlCol="0">
            <a:spAutoFit/>
          </a:bodyPr>
          <a:lstStyle/>
          <a:p>
            <a:pPr marL="228571">
              <a:spcBef>
                <a:spcPts val="147"/>
              </a:spcBef>
            </a:pPr>
            <a:r>
              <a:rPr sz="2400" b="1" spc="-200" dirty="0">
                <a:solidFill>
                  <a:srgbClr val="EE3D42"/>
                </a:solidFill>
                <a:latin typeface="微软雅黑" panose="020B0503020204020204" pitchFamily="34" charset="-122"/>
                <a:ea typeface="微软雅黑" panose="020B0503020204020204" pitchFamily="34" charset="-122"/>
                <a:cs typeface="Trebuchet MS"/>
              </a:rPr>
              <a:t>&lt;value&gt;</a:t>
            </a:r>
            <a:r>
              <a:rPr sz="2400" b="1" spc="-200" dirty="0">
                <a:solidFill>
                  <a:srgbClr val="636363"/>
                </a:solidFill>
                <a:latin typeface="微软雅黑" panose="020B0503020204020204" pitchFamily="34" charset="-122"/>
                <a:ea typeface="微软雅黑" panose="020B0503020204020204" pitchFamily="34" charset="-122"/>
                <a:cs typeface="Trebuchet MS"/>
              </a:rPr>
              <a:t>|</a:t>
            </a:r>
            <a:r>
              <a:rPr sz="2400" b="1" spc="-200" dirty="0">
                <a:solidFill>
                  <a:srgbClr val="EE3D42"/>
                </a:solidFill>
                <a:latin typeface="微软雅黑" panose="020B0503020204020204" pitchFamily="34" charset="-122"/>
                <a:ea typeface="微软雅黑" panose="020B0503020204020204" pitchFamily="34" charset="-122"/>
                <a:cs typeface="Trebuchet MS"/>
              </a:rPr>
              <a:t>&lt;</a:t>
            </a:r>
            <a:r>
              <a:rPr lang="zh-CN" altLang="en-US" sz="2400" b="1" spc="-200" dirty="0">
                <a:solidFill>
                  <a:srgbClr val="EE3D42"/>
                </a:solidFill>
                <a:latin typeface="微软雅黑" panose="020B0503020204020204" pitchFamily="34" charset="-122"/>
                <a:ea typeface="微软雅黑" panose="020B0503020204020204" pitchFamily="34" charset="-122"/>
                <a:cs typeface="Trebuchet MS"/>
              </a:rPr>
              <a:t>键</a:t>
            </a:r>
            <a:r>
              <a:rPr sz="2400" b="1" spc="-200" dirty="0">
                <a:solidFill>
                  <a:srgbClr val="EE3D42"/>
                </a:solidFill>
                <a:latin typeface="微软雅黑" panose="020B0503020204020204" pitchFamily="34" charset="-122"/>
                <a:ea typeface="微软雅黑" panose="020B0503020204020204" pitchFamily="34" charset="-122"/>
                <a:cs typeface="Trebuchet MS"/>
              </a:rPr>
              <a:t>&gt;</a:t>
            </a:r>
            <a:endParaRPr sz="2400" dirty="0">
              <a:latin typeface="微软雅黑" panose="020B0503020204020204" pitchFamily="34" charset="-122"/>
              <a:ea typeface="微软雅黑" panose="020B0503020204020204" pitchFamily="34" charset="-122"/>
              <a:cs typeface="Trebuchet MS"/>
            </a:endParaRPr>
          </a:p>
        </p:txBody>
      </p:sp>
      <p:sp>
        <p:nvSpPr>
          <p:cNvPr id="13" name="object 12">
            <a:extLst>
              <a:ext uri="{FF2B5EF4-FFF2-40B4-BE49-F238E27FC236}">
                <a16:creationId xmlns:a16="http://schemas.microsoft.com/office/drawing/2014/main" id="{4DF64A91-EC51-AE68-92BE-F707E7683825}"/>
              </a:ext>
            </a:extLst>
          </p:cNvPr>
          <p:cNvSpPr/>
          <p:nvPr/>
        </p:nvSpPr>
        <p:spPr>
          <a:xfrm>
            <a:off x="6226846" y="4711586"/>
            <a:ext cx="772906" cy="113100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352"/>
                </a:lnTo>
                <a:lnTo>
                  <a:pt x="508762" y="693674"/>
                </a:lnTo>
                <a:lnTo>
                  <a:pt x="479806" y="728218"/>
                </a:lnTo>
                <a:lnTo>
                  <a:pt x="444119" y="758063"/>
                </a:lnTo>
                <a:lnTo>
                  <a:pt x="403225" y="782447"/>
                </a:lnTo>
                <a:lnTo>
                  <a:pt x="358648" y="799846"/>
                </a:lnTo>
                <a:lnTo>
                  <a:pt x="312547" y="808990"/>
                </a:lnTo>
                <a:lnTo>
                  <a:pt x="289179" y="810133"/>
                </a:lnTo>
                <a:lnTo>
                  <a:pt x="277368" y="809879"/>
                </a:lnTo>
                <a:lnTo>
                  <a:pt x="218821" y="799973"/>
                </a:lnTo>
                <a:lnTo>
                  <a:pt x="174244" y="783336"/>
                </a:lnTo>
                <a:lnTo>
                  <a:pt x="133477" y="760095"/>
                </a:lnTo>
                <a:lnTo>
                  <a:pt x="97917" y="731520"/>
                </a:lnTo>
                <a:lnTo>
                  <a:pt x="86753" y="720090"/>
                </a:lnTo>
                <a:lnTo>
                  <a:pt x="84429" y="717715"/>
                </a:lnTo>
                <a:lnTo>
                  <a:pt x="83388" y="715772"/>
                </a:lnTo>
                <a:lnTo>
                  <a:pt x="81153" y="711631"/>
                </a:lnTo>
                <a:lnTo>
                  <a:pt x="114427" y="698373"/>
                </a:lnTo>
                <a:lnTo>
                  <a:pt x="108153" y="692785"/>
                </a:lnTo>
                <a:lnTo>
                  <a:pt x="19050" y="613283"/>
                </a:lnTo>
                <a:lnTo>
                  <a:pt x="8255" y="740664"/>
                </a:lnTo>
                <a:lnTo>
                  <a:pt x="45516" y="725830"/>
                </a:lnTo>
                <a:lnTo>
                  <a:pt x="52197" y="738124"/>
                </a:lnTo>
                <a:lnTo>
                  <a:pt x="53086" y="739648"/>
                </a:lnTo>
                <a:lnTo>
                  <a:pt x="54102" y="741172"/>
                </a:lnTo>
                <a:lnTo>
                  <a:pt x="55372" y="742442"/>
                </a:lnTo>
                <a:lnTo>
                  <a:pt x="72898" y="760349"/>
                </a:lnTo>
                <a:lnTo>
                  <a:pt x="113411" y="792353"/>
                </a:lnTo>
                <a:lnTo>
                  <a:pt x="159639" y="818515"/>
                </a:lnTo>
                <a:lnTo>
                  <a:pt x="210185" y="837057"/>
                </a:lnTo>
                <a:lnTo>
                  <a:pt x="249428" y="845312"/>
                </a:lnTo>
                <a:lnTo>
                  <a:pt x="290068" y="848233"/>
                </a:lnTo>
                <a:lnTo>
                  <a:pt x="303911" y="847852"/>
                </a:lnTo>
                <a:lnTo>
                  <a:pt x="344297" y="842645"/>
                </a:lnTo>
                <a:lnTo>
                  <a:pt x="396748" y="827024"/>
                </a:lnTo>
                <a:lnTo>
                  <a:pt x="431927" y="810133"/>
                </a:lnTo>
                <a:lnTo>
                  <a:pt x="445135" y="802894"/>
                </a:lnTo>
                <a:lnTo>
                  <a:pt x="488442" y="771779"/>
                </a:lnTo>
                <a:lnTo>
                  <a:pt x="525399" y="734695"/>
                </a:lnTo>
                <a:lnTo>
                  <a:pt x="553847" y="693293"/>
                </a:lnTo>
                <a:lnTo>
                  <a:pt x="572516" y="647954"/>
                </a:lnTo>
                <a:lnTo>
                  <a:pt x="578866" y="611886"/>
                </a:lnTo>
                <a:lnTo>
                  <a:pt x="579247" y="601218"/>
                </a:lnTo>
                <a:close/>
              </a:path>
            </a:pathLst>
          </a:custGeom>
          <a:solidFill>
            <a:schemeClr val="accent1"/>
          </a:solidFill>
        </p:spPr>
        <p:txBody>
          <a:bodyPr wrap="square" lIns="0" tIns="0" rIns="0" bIns="0" rtlCol="0"/>
          <a:lstStyle/>
          <a:p>
            <a:endParaRPr sz="3200"/>
          </a:p>
        </p:txBody>
      </p:sp>
      <p:sp>
        <p:nvSpPr>
          <p:cNvPr id="14" name="object 13">
            <a:extLst>
              <a:ext uri="{FF2B5EF4-FFF2-40B4-BE49-F238E27FC236}">
                <a16:creationId xmlns:a16="http://schemas.microsoft.com/office/drawing/2014/main" id="{3184D4D8-D797-8867-AC80-D7200DF4F149}"/>
              </a:ext>
            </a:extLst>
          </p:cNvPr>
          <p:cNvSpPr/>
          <p:nvPr/>
        </p:nvSpPr>
        <p:spPr>
          <a:xfrm>
            <a:off x="8774642" y="4711586"/>
            <a:ext cx="772906" cy="113100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606"/>
                </a:lnTo>
                <a:lnTo>
                  <a:pt x="508762" y="693801"/>
                </a:lnTo>
                <a:lnTo>
                  <a:pt x="479806" y="728218"/>
                </a:lnTo>
                <a:lnTo>
                  <a:pt x="444119" y="758190"/>
                </a:lnTo>
                <a:lnTo>
                  <a:pt x="403225" y="782574"/>
                </a:lnTo>
                <a:lnTo>
                  <a:pt x="358648" y="799973"/>
                </a:lnTo>
                <a:lnTo>
                  <a:pt x="312547" y="808990"/>
                </a:lnTo>
                <a:lnTo>
                  <a:pt x="289052" y="810260"/>
                </a:lnTo>
                <a:lnTo>
                  <a:pt x="277368" y="810006"/>
                </a:lnTo>
                <a:lnTo>
                  <a:pt x="218821" y="800100"/>
                </a:lnTo>
                <a:lnTo>
                  <a:pt x="174371" y="783336"/>
                </a:lnTo>
                <a:lnTo>
                  <a:pt x="133477" y="760095"/>
                </a:lnTo>
                <a:lnTo>
                  <a:pt x="97917" y="731647"/>
                </a:lnTo>
                <a:lnTo>
                  <a:pt x="86690" y="719963"/>
                </a:lnTo>
                <a:lnTo>
                  <a:pt x="84455" y="717638"/>
                </a:lnTo>
                <a:lnTo>
                  <a:pt x="83451" y="715772"/>
                </a:lnTo>
                <a:lnTo>
                  <a:pt x="81216" y="711669"/>
                </a:lnTo>
                <a:lnTo>
                  <a:pt x="114427" y="698500"/>
                </a:lnTo>
                <a:lnTo>
                  <a:pt x="108026" y="692785"/>
                </a:lnTo>
                <a:lnTo>
                  <a:pt x="19050" y="613283"/>
                </a:lnTo>
                <a:lnTo>
                  <a:pt x="8128" y="740664"/>
                </a:lnTo>
                <a:lnTo>
                  <a:pt x="45529" y="725830"/>
                </a:lnTo>
                <a:lnTo>
                  <a:pt x="52197" y="738124"/>
                </a:lnTo>
                <a:lnTo>
                  <a:pt x="53086" y="739648"/>
                </a:lnTo>
                <a:lnTo>
                  <a:pt x="92329" y="777113"/>
                </a:lnTo>
                <a:lnTo>
                  <a:pt x="135890" y="806323"/>
                </a:lnTo>
                <a:lnTo>
                  <a:pt x="184404" y="828802"/>
                </a:lnTo>
                <a:lnTo>
                  <a:pt x="236093" y="843153"/>
                </a:lnTo>
                <a:lnTo>
                  <a:pt x="276606" y="847979"/>
                </a:lnTo>
                <a:lnTo>
                  <a:pt x="290195" y="848360"/>
                </a:lnTo>
                <a:lnTo>
                  <a:pt x="303784" y="847852"/>
                </a:lnTo>
                <a:lnTo>
                  <a:pt x="344424" y="842645"/>
                </a:lnTo>
                <a:lnTo>
                  <a:pt x="396748" y="827024"/>
                </a:lnTo>
                <a:lnTo>
                  <a:pt x="431927" y="810260"/>
                </a:lnTo>
                <a:lnTo>
                  <a:pt x="445135" y="803021"/>
                </a:lnTo>
                <a:lnTo>
                  <a:pt x="488442" y="771906"/>
                </a:lnTo>
                <a:lnTo>
                  <a:pt x="525399" y="734695"/>
                </a:lnTo>
                <a:lnTo>
                  <a:pt x="553847" y="693293"/>
                </a:lnTo>
                <a:lnTo>
                  <a:pt x="572516" y="647954"/>
                </a:lnTo>
                <a:lnTo>
                  <a:pt x="578866" y="612013"/>
                </a:lnTo>
                <a:lnTo>
                  <a:pt x="579247" y="601218"/>
                </a:lnTo>
                <a:close/>
              </a:path>
            </a:pathLst>
          </a:custGeom>
          <a:solidFill>
            <a:schemeClr val="accent1"/>
          </a:solidFill>
        </p:spPr>
        <p:txBody>
          <a:bodyPr wrap="square" lIns="0" tIns="0" rIns="0" bIns="0" rtlCol="0"/>
          <a:lstStyle/>
          <a:p>
            <a:endParaRPr sz="3200"/>
          </a:p>
        </p:txBody>
      </p:sp>
      <p:sp>
        <p:nvSpPr>
          <p:cNvPr id="15" name="object 14">
            <a:extLst>
              <a:ext uri="{FF2B5EF4-FFF2-40B4-BE49-F238E27FC236}">
                <a16:creationId xmlns:a16="http://schemas.microsoft.com/office/drawing/2014/main" id="{90CBEF5B-7416-82DD-6739-CBEA73958998}"/>
              </a:ext>
            </a:extLst>
          </p:cNvPr>
          <p:cNvSpPr txBox="1"/>
          <p:nvPr/>
        </p:nvSpPr>
        <p:spPr>
          <a:xfrm>
            <a:off x="6268327" y="5873654"/>
            <a:ext cx="2832578" cy="508621"/>
          </a:xfrm>
          <a:prstGeom prst="rect">
            <a:avLst/>
          </a:prstGeom>
          <a:solidFill>
            <a:schemeClr val="bg1"/>
          </a:solidFill>
        </p:spPr>
        <p:txBody>
          <a:bodyPr vert="horz" wrap="square" lIns="0" tIns="16085" rIns="0" bIns="0" rtlCol="0">
            <a:spAutoFit/>
          </a:bodyPr>
          <a:lstStyle/>
          <a:p>
            <a:pPr marL="16931">
              <a:spcBef>
                <a:spcPts val="127"/>
              </a:spcBef>
            </a:pPr>
            <a:r>
              <a:rPr lang="zh-CN" altLang="en-US" sz="3200" b="1" spc="-305" dirty="0">
                <a:solidFill>
                  <a:srgbClr val="EE3D42"/>
                </a:solidFill>
                <a:latin typeface="微软雅黑" panose="020B0503020204020204" pitchFamily="34" charset="-122"/>
                <a:ea typeface="微软雅黑" panose="020B0503020204020204" pitchFamily="34" charset="-122"/>
                <a:cs typeface="Book Antiqua"/>
              </a:rPr>
              <a:t>兄弟指针</a:t>
            </a:r>
            <a:endParaRPr sz="3200" b="1" dirty="0">
              <a:latin typeface="微软雅黑" panose="020B0503020204020204" pitchFamily="34" charset="-122"/>
              <a:ea typeface="微软雅黑" panose="020B0503020204020204" pitchFamily="34" charset="-122"/>
              <a:cs typeface="Book Antiqua"/>
            </a:endParaRPr>
          </a:p>
        </p:txBody>
      </p:sp>
      <p:sp>
        <p:nvSpPr>
          <p:cNvPr id="16" name="object 15">
            <a:extLst>
              <a:ext uri="{FF2B5EF4-FFF2-40B4-BE49-F238E27FC236}">
                <a16:creationId xmlns:a16="http://schemas.microsoft.com/office/drawing/2014/main" id="{B13C2D53-F06F-705C-8AAB-E4842DC7FF90}"/>
              </a:ext>
            </a:extLst>
          </p:cNvPr>
          <p:cNvSpPr txBox="1"/>
          <p:nvPr/>
        </p:nvSpPr>
        <p:spPr>
          <a:xfrm>
            <a:off x="7025319" y="5032772"/>
            <a:ext cx="486770" cy="419718"/>
          </a:xfrm>
          <a:prstGeom prst="rect">
            <a:avLst/>
          </a:prstGeom>
          <a:solidFill>
            <a:schemeClr val="accent1"/>
          </a:solidFill>
          <a:ln w="19050">
            <a:solidFill>
              <a:srgbClr val="636363"/>
            </a:solidFill>
          </a:ln>
        </p:spPr>
        <p:txBody>
          <a:bodyPr vert="horz" wrap="square" lIns="0" tIns="49946" rIns="0" bIns="0" rtlCol="0">
            <a:spAutoFit/>
          </a:bodyPr>
          <a:lstStyle/>
          <a:p>
            <a:pPr algn="ctr">
              <a:spcBef>
                <a:spcPts val="393"/>
              </a:spcBef>
            </a:pPr>
            <a:r>
              <a:rPr lang="en-US" b="1" spc="-207" dirty="0">
                <a:solidFill>
                  <a:schemeClr val="bg1"/>
                </a:solidFill>
                <a:latin typeface="Trebuchet MS"/>
                <a:cs typeface="Trebuchet MS"/>
              </a:rPr>
              <a:t>21</a:t>
            </a:r>
            <a:endParaRPr dirty="0">
              <a:solidFill>
                <a:schemeClr val="bg1"/>
              </a:solidFill>
              <a:latin typeface="Trebuchet MS"/>
              <a:cs typeface="Trebuchet MS"/>
            </a:endParaRPr>
          </a:p>
        </p:txBody>
      </p:sp>
      <p:grpSp>
        <p:nvGrpSpPr>
          <p:cNvPr id="17" name="object 16">
            <a:extLst>
              <a:ext uri="{FF2B5EF4-FFF2-40B4-BE49-F238E27FC236}">
                <a16:creationId xmlns:a16="http://schemas.microsoft.com/office/drawing/2014/main" id="{A40BAE0F-D0B2-77FE-16A8-5A324943FD2E}"/>
              </a:ext>
            </a:extLst>
          </p:cNvPr>
          <p:cNvGrpSpPr/>
          <p:nvPr/>
        </p:nvGrpSpPr>
        <p:grpSpPr>
          <a:xfrm>
            <a:off x="6891731" y="5020072"/>
            <a:ext cx="755129" cy="513013"/>
            <a:chOff x="4238625" y="2681097"/>
            <a:chExt cx="566420" cy="384810"/>
          </a:xfrm>
          <a:solidFill>
            <a:schemeClr val="accent1"/>
          </a:solidFill>
        </p:grpSpPr>
        <p:sp>
          <p:nvSpPr>
            <p:cNvPr id="192" name="object 17">
              <a:extLst>
                <a:ext uri="{FF2B5EF4-FFF2-40B4-BE49-F238E27FC236}">
                  <a16:creationId xmlns:a16="http://schemas.microsoft.com/office/drawing/2014/main" id="{8363C7B6-192E-0893-18A4-D01FDE4C4881}"/>
                </a:ext>
              </a:extLst>
            </p:cNvPr>
            <p:cNvSpPr/>
            <p:nvPr/>
          </p:nvSpPr>
          <p:spPr>
            <a:xfrm>
              <a:off x="4248150"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193" name="object 18">
              <a:extLst>
                <a:ext uri="{FF2B5EF4-FFF2-40B4-BE49-F238E27FC236}">
                  <a16:creationId xmlns:a16="http://schemas.microsoft.com/office/drawing/2014/main" id="{481BE6F9-8A74-4913-5E75-0DD028209A41}"/>
                </a:ext>
              </a:extLst>
            </p:cNvPr>
            <p:cNvSpPr/>
            <p:nvPr/>
          </p:nvSpPr>
          <p:spPr>
            <a:xfrm>
              <a:off x="4248150"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194" name="object 19">
              <a:extLst>
                <a:ext uri="{FF2B5EF4-FFF2-40B4-BE49-F238E27FC236}">
                  <a16:creationId xmlns:a16="http://schemas.microsoft.com/office/drawing/2014/main" id="{0C0DC861-6C1D-AABE-5DEF-F75A9763BC03}"/>
                </a:ext>
              </a:extLst>
            </p:cNvPr>
            <p:cNvSpPr/>
            <p:nvPr/>
          </p:nvSpPr>
          <p:spPr>
            <a:xfrm>
              <a:off x="47038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195" name="object 20">
              <a:extLst>
                <a:ext uri="{FF2B5EF4-FFF2-40B4-BE49-F238E27FC236}">
                  <a16:creationId xmlns:a16="http://schemas.microsoft.com/office/drawing/2014/main" id="{DCF1FE24-A99F-653C-ECA7-48026FB5EB10}"/>
                </a:ext>
              </a:extLst>
            </p:cNvPr>
            <p:cNvSpPr/>
            <p:nvPr/>
          </p:nvSpPr>
          <p:spPr>
            <a:xfrm>
              <a:off x="47038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grpSp>
      <p:sp>
        <p:nvSpPr>
          <p:cNvPr id="18" name="object 21">
            <a:extLst>
              <a:ext uri="{FF2B5EF4-FFF2-40B4-BE49-F238E27FC236}">
                <a16:creationId xmlns:a16="http://schemas.microsoft.com/office/drawing/2014/main" id="{D56F3F95-0CC8-0858-9A86-8A824B34885A}"/>
              </a:ext>
            </a:extLst>
          </p:cNvPr>
          <p:cNvSpPr txBox="1"/>
          <p:nvPr/>
        </p:nvSpPr>
        <p:spPr>
          <a:xfrm>
            <a:off x="7633820" y="5032772"/>
            <a:ext cx="487617" cy="419718"/>
          </a:xfrm>
          <a:prstGeom prst="rect">
            <a:avLst/>
          </a:prstGeom>
          <a:solidFill>
            <a:schemeClr val="accent1"/>
          </a:solidFill>
          <a:ln w="19050">
            <a:solidFill>
              <a:srgbClr val="636363"/>
            </a:solidFill>
          </a:ln>
        </p:spPr>
        <p:txBody>
          <a:bodyPr vert="horz" wrap="square" lIns="0" tIns="49946" rIns="0" bIns="0" rtlCol="0">
            <a:spAutoFit/>
          </a:bodyPr>
          <a:lstStyle/>
          <a:p>
            <a:pPr algn="ctr">
              <a:spcBef>
                <a:spcPts val="393"/>
              </a:spcBef>
            </a:pPr>
            <a:r>
              <a:rPr lang="en-US" b="1" spc="-207" dirty="0">
                <a:solidFill>
                  <a:schemeClr val="bg1"/>
                </a:solidFill>
                <a:latin typeface="Trebuchet MS"/>
                <a:cs typeface="Trebuchet MS"/>
              </a:rPr>
              <a:t>24</a:t>
            </a:r>
            <a:endParaRPr dirty="0">
              <a:solidFill>
                <a:schemeClr val="bg1"/>
              </a:solidFill>
              <a:latin typeface="Trebuchet MS"/>
              <a:cs typeface="Trebuchet MS"/>
            </a:endParaRPr>
          </a:p>
        </p:txBody>
      </p:sp>
      <p:grpSp>
        <p:nvGrpSpPr>
          <p:cNvPr id="19" name="object 22">
            <a:extLst>
              <a:ext uri="{FF2B5EF4-FFF2-40B4-BE49-F238E27FC236}">
                <a16:creationId xmlns:a16="http://schemas.microsoft.com/office/drawing/2014/main" id="{11BE7120-ECDD-113F-35E0-F7C141EB84DF}"/>
              </a:ext>
            </a:extLst>
          </p:cNvPr>
          <p:cNvGrpSpPr/>
          <p:nvPr/>
        </p:nvGrpSpPr>
        <p:grpSpPr>
          <a:xfrm>
            <a:off x="8108741" y="5020072"/>
            <a:ext cx="756821" cy="513013"/>
            <a:chOff x="5151501" y="2681097"/>
            <a:chExt cx="567690" cy="384810"/>
          </a:xfrm>
          <a:solidFill>
            <a:schemeClr val="accent1"/>
          </a:solidFill>
        </p:grpSpPr>
        <p:sp>
          <p:nvSpPr>
            <p:cNvPr id="186" name="object 23">
              <a:extLst>
                <a:ext uri="{FF2B5EF4-FFF2-40B4-BE49-F238E27FC236}">
                  <a16:creationId xmlns:a16="http://schemas.microsoft.com/office/drawing/2014/main" id="{041AC6D3-1221-92DF-2E76-8C9230C1C623}"/>
                </a:ext>
              </a:extLst>
            </p:cNvPr>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187" name="object 24">
              <a:extLst>
                <a:ext uri="{FF2B5EF4-FFF2-40B4-BE49-F238E27FC236}">
                  <a16:creationId xmlns:a16="http://schemas.microsoft.com/office/drawing/2014/main" id="{37D4A564-B0F6-05CA-FBBA-D7D6ECC610F3}"/>
                </a:ext>
              </a:extLst>
            </p:cNvPr>
            <p:cNvSpPr/>
            <p:nvPr/>
          </p:nvSpPr>
          <p:spPr>
            <a:xfrm>
              <a:off x="51610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188" name="object 25">
              <a:extLst>
                <a:ext uri="{FF2B5EF4-FFF2-40B4-BE49-F238E27FC236}">
                  <a16:creationId xmlns:a16="http://schemas.microsoft.com/office/drawing/2014/main" id="{E22A8773-5892-8240-2185-1DA236CF9787}"/>
                </a:ext>
              </a:extLst>
            </p:cNvPr>
            <p:cNvSpPr/>
            <p:nvPr/>
          </p:nvSpPr>
          <p:spPr>
            <a:xfrm>
              <a:off x="5252466"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grpFill/>
          </p:spPr>
          <p:txBody>
            <a:bodyPr wrap="square" lIns="0" tIns="0" rIns="0" bIns="0" rtlCol="0"/>
            <a:lstStyle/>
            <a:p>
              <a:endParaRPr sz="3200"/>
            </a:p>
          </p:txBody>
        </p:sp>
        <p:sp>
          <p:nvSpPr>
            <p:cNvPr id="189" name="object 26">
              <a:extLst>
                <a:ext uri="{FF2B5EF4-FFF2-40B4-BE49-F238E27FC236}">
                  <a16:creationId xmlns:a16="http://schemas.microsoft.com/office/drawing/2014/main" id="{1A32E30C-09D9-7B0C-D04A-D4F73197CDD5}"/>
                </a:ext>
              </a:extLst>
            </p:cNvPr>
            <p:cNvSpPr/>
            <p:nvPr/>
          </p:nvSpPr>
          <p:spPr>
            <a:xfrm>
              <a:off x="5252466"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190" name="object 27">
              <a:extLst>
                <a:ext uri="{FF2B5EF4-FFF2-40B4-BE49-F238E27FC236}">
                  <a16:creationId xmlns:a16="http://schemas.microsoft.com/office/drawing/2014/main" id="{5168FD62-A26F-3EE0-E401-2F8E1E6C3C84}"/>
                </a:ext>
              </a:extLst>
            </p:cNvPr>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191" name="object 28">
              <a:extLst>
                <a:ext uri="{FF2B5EF4-FFF2-40B4-BE49-F238E27FC236}">
                  <a16:creationId xmlns:a16="http://schemas.microsoft.com/office/drawing/2014/main" id="{C7727370-31D0-0B13-D4D4-C5E1EC4B8B16}"/>
                </a:ext>
              </a:extLst>
            </p:cNvPr>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grpSp>
      <p:sp>
        <p:nvSpPr>
          <p:cNvPr id="20" name="object 29">
            <a:extLst>
              <a:ext uri="{FF2B5EF4-FFF2-40B4-BE49-F238E27FC236}">
                <a16:creationId xmlns:a16="http://schemas.microsoft.com/office/drawing/2014/main" id="{22AACD2B-C79A-38B9-64A4-5502B72DF2D2}"/>
              </a:ext>
            </a:extLst>
          </p:cNvPr>
          <p:cNvSpPr txBox="1"/>
          <p:nvPr/>
        </p:nvSpPr>
        <p:spPr>
          <a:xfrm>
            <a:off x="9574127" y="5032772"/>
            <a:ext cx="487617" cy="419718"/>
          </a:xfrm>
          <a:prstGeom prst="rect">
            <a:avLst/>
          </a:prstGeom>
          <a:solidFill>
            <a:schemeClr val="accent1"/>
          </a:solidFill>
          <a:ln w="19050">
            <a:solidFill>
              <a:srgbClr val="636363"/>
            </a:solidFill>
          </a:ln>
        </p:spPr>
        <p:txBody>
          <a:bodyPr vert="horz" wrap="square" lIns="0" tIns="49946" rIns="0" bIns="0" rtlCol="0">
            <a:spAutoFit/>
          </a:bodyPr>
          <a:lstStyle/>
          <a:p>
            <a:pPr algn="ctr">
              <a:spcBef>
                <a:spcPts val="393"/>
              </a:spcBef>
            </a:pPr>
            <a:r>
              <a:rPr lang="en-US" b="1" spc="-207" dirty="0">
                <a:solidFill>
                  <a:schemeClr val="bg1"/>
                </a:solidFill>
                <a:latin typeface="Trebuchet MS"/>
                <a:cs typeface="Trebuchet MS"/>
              </a:rPr>
              <a:t>27</a:t>
            </a:r>
            <a:endParaRPr dirty="0">
              <a:solidFill>
                <a:schemeClr val="bg1"/>
              </a:solidFill>
              <a:latin typeface="Trebuchet MS"/>
              <a:cs typeface="Trebuchet MS"/>
            </a:endParaRPr>
          </a:p>
        </p:txBody>
      </p:sp>
      <p:grpSp>
        <p:nvGrpSpPr>
          <p:cNvPr id="21" name="object 30">
            <a:extLst>
              <a:ext uri="{FF2B5EF4-FFF2-40B4-BE49-F238E27FC236}">
                <a16:creationId xmlns:a16="http://schemas.microsoft.com/office/drawing/2014/main" id="{E1548A3B-EE78-2C86-A55E-1CF3676F747F}"/>
              </a:ext>
            </a:extLst>
          </p:cNvPr>
          <p:cNvGrpSpPr/>
          <p:nvPr/>
        </p:nvGrpSpPr>
        <p:grpSpPr>
          <a:xfrm>
            <a:off x="9439528" y="5020072"/>
            <a:ext cx="147300" cy="513013"/>
            <a:chOff x="6149721" y="2681097"/>
            <a:chExt cx="110489" cy="384810"/>
          </a:xfrm>
          <a:solidFill>
            <a:schemeClr val="accent1"/>
          </a:solidFill>
        </p:grpSpPr>
        <p:sp>
          <p:nvSpPr>
            <p:cNvPr id="184" name="object 31">
              <a:extLst>
                <a:ext uri="{FF2B5EF4-FFF2-40B4-BE49-F238E27FC236}">
                  <a16:creationId xmlns:a16="http://schemas.microsoft.com/office/drawing/2014/main" id="{CAA76578-2203-E17A-DA37-EC003E7A82C6}"/>
                </a:ext>
              </a:extLst>
            </p:cNvPr>
            <p:cNvSpPr/>
            <p:nvPr/>
          </p:nvSpPr>
          <p:spPr>
            <a:xfrm>
              <a:off x="615924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185" name="object 32">
              <a:extLst>
                <a:ext uri="{FF2B5EF4-FFF2-40B4-BE49-F238E27FC236}">
                  <a16:creationId xmlns:a16="http://schemas.microsoft.com/office/drawing/2014/main" id="{2232A043-0DE5-B3AC-B149-BAF088768D83}"/>
                </a:ext>
              </a:extLst>
            </p:cNvPr>
            <p:cNvSpPr/>
            <p:nvPr/>
          </p:nvSpPr>
          <p:spPr>
            <a:xfrm>
              <a:off x="615924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grpSp>
      <p:grpSp>
        <p:nvGrpSpPr>
          <p:cNvPr id="22" name="object 33">
            <a:extLst>
              <a:ext uri="{FF2B5EF4-FFF2-40B4-BE49-F238E27FC236}">
                <a16:creationId xmlns:a16="http://schemas.microsoft.com/office/drawing/2014/main" id="{A365D1A8-BF52-D28A-0D22-AE0E78B4045D}"/>
              </a:ext>
            </a:extLst>
          </p:cNvPr>
          <p:cNvGrpSpPr/>
          <p:nvPr/>
        </p:nvGrpSpPr>
        <p:grpSpPr>
          <a:xfrm>
            <a:off x="10049047" y="5020072"/>
            <a:ext cx="147300" cy="513013"/>
            <a:chOff x="6606920" y="2681097"/>
            <a:chExt cx="110489" cy="384810"/>
          </a:xfrm>
          <a:solidFill>
            <a:schemeClr val="accent1"/>
          </a:solidFill>
        </p:grpSpPr>
        <p:sp>
          <p:nvSpPr>
            <p:cNvPr id="182" name="object 34">
              <a:extLst>
                <a:ext uri="{FF2B5EF4-FFF2-40B4-BE49-F238E27FC236}">
                  <a16:creationId xmlns:a16="http://schemas.microsoft.com/office/drawing/2014/main" id="{BE0B7164-AB55-B73A-9A19-F971088A4EB6}"/>
                </a:ext>
              </a:extLst>
            </p:cNvPr>
            <p:cNvSpPr/>
            <p:nvPr/>
          </p:nvSpPr>
          <p:spPr>
            <a:xfrm>
              <a:off x="6616445"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grpFill/>
          </p:spPr>
          <p:txBody>
            <a:bodyPr wrap="square" lIns="0" tIns="0" rIns="0" bIns="0" rtlCol="0"/>
            <a:lstStyle/>
            <a:p>
              <a:endParaRPr sz="3200"/>
            </a:p>
          </p:txBody>
        </p:sp>
        <p:sp>
          <p:nvSpPr>
            <p:cNvPr id="183" name="object 35">
              <a:extLst>
                <a:ext uri="{FF2B5EF4-FFF2-40B4-BE49-F238E27FC236}">
                  <a16:creationId xmlns:a16="http://schemas.microsoft.com/office/drawing/2014/main" id="{49BF0676-4A2E-D821-7135-56F248E73D6A}"/>
                </a:ext>
              </a:extLst>
            </p:cNvPr>
            <p:cNvSpPr/>
            <p:nvPr/>
          </p:nvSpPr>
          <p:spPr>
            <a:xfrm>
              <a:off x="6616445"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grpFill/>
            <a:ln w="19050">
              <a:solidFill>
                <a:srgbClr val="636363"/>
              </a:solidFill>
            </a:ln>
          </p:spPr>
          <p:txBody>
            <a:bodyPr wrap="square" lIns="0" tIns="0" rIns="0" bIns="0" rtlCol="0"/>
            <a:lstStyle/>
            <a:p>
              <a:endParaRPr sz="3200"/>
            </a:p>
          </p:txBody>
        </p:sp>
      </p:grpSp>
      <p:sp>
        <p:nvSpPr>
          <p:cNvPr id="23" name="object 36">
            <a:extLst>
              <a:ext uri="{FF2B5EF4-FFF2-40B4-BE49-F238E27FC236}">
                <a16:creationId xmlns:a16="http://schemas.microsoft.com/office/drawing/2014/main" id="{2AF43481-6BB5-E296-2A99-6B007FD11E33}"/>
              </a:ext>
            </a:extLst>
          </p:cNvPr>
          <p:cNvSpPr txBox="1"/>
          <p:nvPr/>
        </p:nvSpPr>
        <p:spPr>
          <a:xfrm>
            <a:off x="10182634" y="5032772"/>
            <a:ext cx="486770" cy="419718"/>
          </a:xfrm>
          <a:prstGeom prst="rect">
            <a:avLst/>
          </a:prstGeom>
          <a:solidFill>
            <a:schemeClr val="accent1"/>
          </a:solidFill>
          <a:ln w="19050">
            <a:solidFill>
              <a:srgbClr val="636363"/>
            </a:solidFill>
          </a:ln>
        </p:spPr>
        <p:txBody>
          <a:bodyPr vert="horz" wrap="square" lIns="0" tIns="49946" rIns="0" bIns="0" rtlCol="0">
            <a:spAutoFit/>
          </a:bodyPr>
          <a:lstStyle/>
          <a:p>
            <a:pPr marL="92275">
              <a:spcBef>
                <a:spcPts val="393"/>
              </a:spcBef>
            </a:pPr>
            <a:r>
              <a:rPr lang="en-US" b="1" spc="-207" dirty="0">
                <a:solidFill>
                  <a:schemeClr val="bg1"/>
                </a:solidFill>
                <a:latin typeface="Trebuchet MS"/>
                <a:cs typeface="Trebuchet MS"/>
              </a:rPr>
              <a:t>30</a:t>
            </a:r>
            <a:endParaRPr dirty="0">
              <a:solidFill>
                <a:schemeClr val="bg1"/>
              </a:solidFill>
              <a:latin typeface="Trebuchet MS"/>
              <a:cs typeface="Trebuchet MS"/>
            </a:endParaRPr>
          </a:p>
        </p:txBody>
      </p:sp>
      <p:grpSp>
        <p:nvGrpSpPr>
          <p:cNvPr id="24" name="object 37">
            <a:extLst>
              <a:ext uri="{FF2B5EF4-FFF2-40B4-BE49-F238E27FC236}">
                <a16:creationId xmlns:a16="http://schemas.microsoft.com/office/drawing/2014/main" id="{8B16AFD6-4B2B-027F-C446-124951382A8E}"/>
              </a:ext>
            </a:extLst>
          </p:cNvPr>
          <p:cNvGrpSpPr/>
          <p:nvPr/>
        </p:nvGrpSpPr>
        <p:grpSpPr>
          <a:xfrm>
            <a:off x="10656535" y="5020072"/>
            <a:ext cx="756821" cy="513013"/>
            <a:chOff x="7062596" y="2681097"/>
            <a:chExt cx="567690" cy="384810"/>
          </a:xfrm>
          <a:solidFill>
            <a:schemeClr val="accent1"/>
          </a:solidFill>
        </p:grpSpPr>
        <p:sp>
          <p:nvSpPr>
            <p:cNvPr id="176" name="object 38">
              <a:extLst>
                <a:ext uri="{FF2B5EF4-FFF2-40B4-BE49-F238E27FC236}">
                  <a16:creationId xmlns:a16="http://schemas.microsoft.com/office/drawing/2014/main" id="{2F749661-8120-C488-5E89-F98BC338DEC2}"/>
                </a:ext>
              </a:extLst>
            </p:cNvPr>
            <p:cNvSpPr/>
            <p:nvPr/>
          </p:nvSpPr>
          <p:spPr>
            <a:xfrm>
              <a:off x="70721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grpFill/>
          </p:spPr>
          <p:txBody>
            <a:bodyPr wrap="square" lIns="0" tIns="0" rIns="0" bIns="0" rtlCol="0"/>
            <a:lstStyle/>
            <a:p>
              <a:endParaRPr sz="3200"/>
            </a:p>
          </p:txBody>
        </p:sp>
        <p:sp>
          <p:nvSpPr>
            <p:cNvPr id="177" name="object 39">
              <a:extLst>
                <a:ext uri="{FF2B5EF4-FFF2-40B4-BE49-F238E27FC236}">
                  <a16:creationId xmlns:a16="http://schemas.microsoft.com/office/drawing/2014/main" id="{555243BD-95C4-D166-168E-A09B6790180D}"/>
                </a:ext>
              </a:extLst>
            </p:cNvPr>
            <p:cNvSpPr/>
            <p:nvPr/>
          </p:nvSpPr>
          <p:spPr>
            <a:xfrm>
              <a:off x="70721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178" name="object 40">
              <a:extLst>
                <a:ext uri="{FF2B5EF4-FFF2-40B4-BE49-F238E27FC236}">
                  <a16:creationId xmlns:a16="http://schemas.microsoft.com/office/drawing/2014/main" id="{54917EC0-541A-487D-F0DB-BB46A254E408}"/>
                </a:ext>
              </a:extLst>
            </p:cNvPr>
            <p:cNvSpPr/>
            <p:nvPr/>
          </p:nvSpPr>
          <p:spPr>
            <a:xfrm>
              <a:off x="7163561" y="2690622"/>
              <a:ext cx="365760" cy="365760"/>
            </a:xfrm>
            <a:custGeom>
              <a:avLst/>
              <a:gdLst/>
              <a:ahLst/>
              <a:cxnLst/>
              <a:rect l="l" t="t" r="r" b="b"/>
              <a:pathLst>
                <a:path w="365759" h="365760">
                  <a:moveTo>
                    <a:pt x="365759" y="0"/>
                  </a:moveTo>
                  <a:lnTo>
                    <a:pt x="0" y="0"/>
                  </a:lnTo>
                  <a:lnTo>
                    <a:pt x="0" y="365760"/>
                  </a:lnTo>
                  <a:lnTo>
                    <a:pt x="365759" y="365760"/>
                  </a:lnTo>
                  <a:lnTo>
                    <a:pt x="365759" y="0"/>
                  </a:lnTo>
                  <a:close/>
                </a:path>
              </a:pathLst>
            </a:custGeom>
            <a:grpFill/>
          </p:spPr>
          <p:txBody>
            <a:bodyPr wrap="square" lIns="0" tIns="0" rIns="0" bIns="0" rtlCol="0"/>
            <a:lstStyle/>
            <a:p>
              <a:endParaRPr sz="3200"/>
            </a:p>
          </p:txBody>
        </p:sp>
        <p:sp>
          <p:nvSpPr>
            <p:cNvPr id="179" name="object 41">
              <a:extLst>
                <a:ext uri="{FF2B5EF4-FFF2-40B4-BE49-F238E27FC236}">
                  <a16:creationId xmlns:a16="http://schemas.microsoft.com/office/drawing/2014/main" id="{570493B0-5E97-513E-D33A-551395736AA1}"/>
                </a:ext>
              </a:extLst>
            </p:cNvPr>
            <p:cNvSpPr/>
            <p:nvPr/>
          </p:nvSpPr>
          <p:spPr>
            <a:xfrm>
              <a:off x="7163561" y="269062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180" name="object 42">
              <a:extLst>
                <a:ext uri="{FF2B5EF4-FFF2-40B4-BE49-F238E27FC236}">
                  <a16:creationId xmlns:a16="http://schemas.microsoft.com/office/drawing/2014/main" id="{F8E564B7-EA47-94B6-5891-FE895AF980E0}"/>
                </a:ext>
              </a:extLst>
            </p:cNvPr>
            <p:cNvSpPr/>
            <p:nvPr/>
          </p:nvSpPr>
          <p:spPr>
            <a:xfrm>
              <a:off x="75293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grpFill/>
          </p:spPr>
          <p:txBody>
            <a:bodyPr wrap="square" lIns="0" tIns="0" rIns="0" bIns="0" rtlCol="0"/>
            <a:lstStyle/>
            <a:p>
              <a:endParaRPr sz="3200"/>
            </a:p>
          </p:txBody>
        </p:sp>
        <p:sp>
          <p:nvSpPr>
            <p:cNvPr id="181" name="object 43">
              <a:extLst>
                <a:ext uri="{FF2B5EF4-FFF2-40B4-BE49-F238E27FC236}">
                  <a16:creationId xmlns:a16="http://schemas.microsoft.com/office/drawing/2014/main" id="{91416371-3562-0776-71ED-0701BD332A98}"/>
                </a:ext>
              </a:extLst>
            </p:cNvPr>
            <p:cNvSpPr/>
            <p:nvPr/>
          </p:nvSpPr>
          <p:spPr>
            <a:xfrm>
              <a:off x="75293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grpFill/>
            <a:ln w="19050">
              <a:solidFill>
                <a:srgbClr val="636363"/>
              </a:solidFill>
            </a:ln>
          </p:spPr>
          <p:txBody>
            <a:bodyPr wrap="square" lIns="0" tIns="0" rIns="0" bIns="0" rtlCol="0"/>
            <a:lstStyle/>
            <a:p>
              <a:endParaRPr sz="3200"/>
            </a:p>
          </p:txBody>
        </p:sp>
      </p:grpSp>
      <p:sp>
        <p:nvSpPr>
          <p:cNvPr id="25" name="object 44">
            <a:extLst>
              <a:ext uri="{FF2B5EF4-FFF2-40B4-BE49-F238E27FC236}">
                <a16:creationId xmlns:a16="http://schemas.microsoft.com/office/drawing/2014/main" id="{EB220842-95D0-4BD0-0A0C-4CB61687A77B}"/>
              </a:ext>
            </a:extLst>
          </p:cNvPr>
          <p:cNvSpPr/>
          <p:nvPr/>
        </p:nvSpPr>
        <p:spPr>
          <a:xfrm>
            <a:off x="4476505" y="5032770"/>
            <a:ext cx="487617" cy="487617"/>
          </a:xfrm>
          <a:custGeom>
            <a:avLst/>
            <a:gdLst/>
            <a:ahLst/>
            <a:cxnLst/>
            <a:rect l="l" t="t" r="r" b="b"/>
            <a:pathLst>
              <a:path w="365760" h="365760">
                <a:moveTo>
                  <a:pt x="0" y="365760"/>
                </a:moveTo>
                <a:lnTo>
                  <a:pt x="365760" y="365760"/>
                </a:lnTo>
                <a:lnTo>
                  <a:pt x="365760" y="0"/>
                </a:lnTo>
                <a:lnTo>
                  <a:pt x="0" y="0"/>
                </a:lnTo>
                <a:lnTo>
                  <a:pt x="0" y="365760"/>
                </a:lnTo>
                <a:close/>
              </a:path>
            </a:pathLst>
          </a:custGeom>
          <a:solidFill>
            <a:schemeClr val="accent1"/>
          </a:solidFill>
          <a:ln w="19050">
            <a:solidFill>
              <a:srgbClr val="636363"/>
            </a:solidFill>
          </a:ln>
        </p:spPr>
        <p:txBody>
          <a:bodyPr wrap="square" lIns="0" tIns="0" rIns="0" bIns="0" rtlCol="0"/>
          <a:lstStyle/>
          <a:p>
            <a:endParaRPr sz="3200"/>
          </a:p>
        </p:txBody>
      </p:sp>
      <p:sp>
        <p:nvSpPr>
          <p:cNvPr id="26" name="object 45">
            <a:extLst>
              <a:ext uri="{FF2B5EF4-FFF2-40B4-BE49-F238E27FC236}">
                <a16:creationId xmlns:a16="http://schemas.microsoft.com/office/drawing/2014/main" id="{738D9583-92AC-1073-A758-9CE8A8DD9BED}"/>
              </a:ext>
            </a:extLst>
          </p:cNvPr>
          <p:cNvSpPr txBox="1"/>
          <p:nvPr/>
        </p:nvSpPr>
        <p:spPr>
          <a:xfrm>
            <a:off x="4354772" y="5052707"/>
            <a:ext cx="589880" cy="383861"/>
          </a:xfrm>
          <a:prstGeom prst="rect">
            <a:avLst/>
          </a:prstGeom>
          <a:solidFill>
            <a:schemeClr val="accent1"/>
          </a:solidFill>
        </p:spPr>
        <p:txBody>
          <a:bodyPr vert="horz" wrap="square" lIns="0" tIns="29629" rIns="0" bIns="0" rtlCol="0">
            <a:spAutoFit/>
          </a:bodyPr>
          <a:lstStyle/>
          <a:p>
            <a:pPr marL="153228">
              <a:spcBef>
                <a:spcPts val="233"/>
              </a:spcBef>
            </a:pPr>
            <a:r>
              <a:rPr lang="en-US" b="1" spc="-207" dirty="0">
                <a:solidFill>
                  <a:schemeClr val="bg1"/>
                </a:solidFill>
                <a:latin typeface="Trebuchet MS"/>
                <a:cs typeface="Trebuchet MS"/>
              </a:rPr>
              <a:t>7</a:t>
            </a:r>
            <a:endParaRPr dirty="0">
              <a:solidFill>
                <a:schemeClr val="bg1"/>
              </a:solidFill>
              <a:latin typeface="Trebuchet MS"/>
              <a:cs typeface="Trebuchet MS"/>
            </a:endParaRPr>
          </a:p>
        </p:txBody>
      </p:sp>
      <p:grpSp>
        <p:nvGrpSpPr>
          <p:cNvPr id="27" name="object 46">
            <a:extLst>
              <a:ext uri="{FF2B5EF4-FFF2-40B4-BE49-F238E27FC236}">
                <a16:creationId xmlns:a16="http://schemas.microsoft.com/office/drawing/2014/main" id="{C206DCFE-D527-EABC-9C69-85A90F4EAADB}"/>
              </a:ext>
            </a:extLst>
          </p:cNvPr>
          <p:cNvGrpSpPr/>
          <p:nvPr/>
        </p:nvGrpSpPr>
        <p:grpSpPr>
          <a:xfrm>
            <a:off x="4341903" y="5023117"/>
            <a:ext cx="1231740" cy="513013"/>
            <a:chOff x="2326004" y="2681097"/>
            <a:chExt cx="923925" cy="384810"/>
          </a:xfrm>
          <a:solidFill>
            <a:schemeClr val="accent1"/>
          </a:solidFill>
        </p:grpSpPr>
        <p:sp>
          <p:nvSpPr>
            <p:cNvPr id="171" name="object 47">
              <a:extLst>
                <a:ext uri="{FF2B5EF4-FFF2-40B4-BE49-F238E27FC236}">
                  <a16:creationId xmlns:a16="http://schemas.microsoft.com/office/drawing/2014/main" id="{B927C593-13BB-DAD0-CB23-B3144D4D06AC}"/>
                </a:ext>
              </a:extLst>
            </p:cNvPr>
            <p:cNvSpPr/>
            <p:nvPr/>
          </p:nvSpPr>
          <p:spPr>
            <a:xfrm>
              <a:off x="23355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172" name="object 48">
              <a:extLst>
                <a:ext uri="{FF2B5EF4-FFF2-40B4-BE49-F238E27FC236}">
                  <a16:creationId xmlns:a16="http://schemas.microsoft.com/office/drawing/2014/main" id="{A9E582F7-7EDF-41B1-966A-2C978F8989C8}"/>
                </a:ext>
              </a:extLst>
            </p:cNvPr>
            <p:cNvSpPr/>
            <p:nvPr/>
          </p:nvSpPr>
          <p:spPr>
            <a:xfrm>
              <a:off x="23355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173" name="object 49">
              <a:extLst>
                <a:ext uri="{FF2B5EF4-FFF2-40B4-BE49-F238E27FC236}">
                  <a16:creationId xmlns:a16="http://schemas.microsoft.com/office/drawing/2014/main" id="{9A632EEE-749D-9BC4-1F8E-24602AF2BB36}"/>
                </a:ext>
              </a:extLst>
            </p:cNvPr>
            <p:cNvSpPr/>
            <p:nvPr/>
          </p:nvSpPr>
          <p:spPr>
            <a:xfrm>
              <a:off x="27927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174" name="object 50">
              <a:extLst>
                <a:ext uri="{FF2B5EF4-FFF2-40B4-BE49-F238E27FC236}">
                  <a16:creationId xmlns:a16="http://schemas.microsoft.com/office/drawing/2014/main" id="{CE7EE3AC-3E37-811B-DE13-077A76EB19DB}"/>
                </a:ext>
              </a:extLst>
            </p:cNvPr>
            <p:cNvSpPr/>
            <p:nvPr/>
          </p:nvSpPr>
          <p:spPr>
            <a:xfrm>
              <a:off x="27927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175" name="object 51">
              <a:extLst>
                <a:ext uri="{FF2B5EF4-FFF2-40B4-BE49-F238E27FC236}">
                  <a16:creationId xmlns:a16="http://schemas.microsoft.com/office/drawing/2014/main" id="{0C76E607-2553-8F6F-76DC-B33F8F6282D5}"/>
                </a:ext>
              </a:extLst>
            </p:cNvPr>
            <p:cNvSpPr/>
            <p:nvPr/>
          </p:nvSpPr>
          <p:spPr>
            <a:xfrm>
              <a:off x="2884169"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grpFill/>
          </p:spPr>
          <p:txBody>
            <a:bodyPr wrap="square" lIns="0" tIns="0" rIns="0" bIns="0" rtlCol="0"/>
            <a:lstStyle/>
            <a:p>
              <a:endParaRPr sz="3200"/>
            </a:p>
          </p:txBody>
        </p:sp>
      </p:grpSp>
      <p:sp>
        <p:nvSpPr>
          <p:cNvPr id="28" name="object 64">
            <a:extLst>
              <a:ext uri="{FF2B5EF4-FFF2-40B4-BE49-F238E27FC236}">
                <a16:creationId xmlns:a16="http://schemas.microsoft.com/office/drawing/2014/main" id="{5D31BD4C-6872-12AC-4285-CA4E7421C87F}"/>
              </a:ext>
            </a:extLst>
          </p:cNvPr>
          <p:cNvSpPr txBox="1"/>
          <p:nvPr/>
        </p:nvSpPr>
        <p:spPr>
          <a:xfrm>
            <a:off x="7059271" y="3551770"/>
            <a:ext cx="458833" cy="383815"/>
          </a:xfrm>
          <a:prstGeom prst="rect">
            <a:avLst/>
          </a:prstGeom>
          <a:solidFill>
            <a:schemeClr val="accent1"/>
          </a:solidFill>
        </p:spPr>
        <p:txBody>
          <a:bodyPr vert="horz" wrap="square" lIns="0" tIns="29629" rIns="0" bIns="0" rtlCol="0">
            <a:spAutoFit/>
          </a:bodyPr>
          <a:lstStyle/>
          <a:p>
            <a:pPr marL="152381">
              <a:spcBef>
                <a:spcPts val="233"/>
              </a:spcBef>
            </a:pPr>
            <a:r>
              <a:rPr lang="en-US" b="1" spc="-207" dirty="0">
                <a:solidFill>
                  <a:schemeClr val="bg1"/>
                </a:solidFill>
                <a:latin typeface="Trebuchet MS"/>
                <a:cs typeface="Trebuchet MS"/>
              </a:rPr>
              <a:t>20</a:t>
            </a:r>
            <a:endParaRPr dirty="0">
              <a:solidFill>
                <a:schemeClr val="bg1"/>
              </a:solidFill>
              <a:latin typeface="Trebuchet MS"/>
              <a:cs typeface="Trebuchet MS"/>
            </a:endParaRPr>
          </a:p>
        </p:txBody>
      </p:sp>
      <p:grpSp>
        <p:nvGrpSpPr>
          <p:cNvPr id="29" name="object 65">
            <a:extLst>
              <a:ext uri="{FF2B5EF4-FFF2-40B4-BE49-F238E27FC236}">
                <a16:creationId xmlns:a16="http://schemas.microsoft.com/office/drawing/2014/main" id="{BB1D9AC7-043E-655D-07FB-6878DC2416E3}"/>
              </a:ext>
            </a:extLst>
          </p:cNvPr>
          <p:cNvGrpSpPr/>
          <p:nvPr/>
        </p:nvGrpSpPr>
        <p:grpSpPr>
          <a:xfrm>
            <a:off x="6928429" y="3521523"/>
            <a:ext cx="729394" cy="487616"/>
            <a:chOff x="4248150" y="1564386"/>
            <a:chExt cx="547116" cy="365760"/>
          </a:xfrm>
          <a:solidFill>
            <a:schemeClr val="accent1"/>
          </a:solidFill>
        </p:grpSpPr>
        <p:sp>
          <p:nvSpPr>
            <p:cNvPr id="167" name="object 66">
              <a:extLst>
                <a:ext uri="{FF2B5EF4-FFF2-40B4-BE49-F238E27FC236}">
                  <a16:creationId xmlns:a16="http://schemas.microsoft.com/office/drawing/2014/main" id="{08E37B68-243D-28B3-BCC4-374147E5F387}"/>
                </a:ext>
              </a:extLst>
            </p:cNvPr>
            <p:cNvSpPr/>
            <p:nvPr/>
          </p:nvSpPr>
          <p:spPr>
            <a:xfrm>
              <a:off x="4248150"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grpFill/>
          </p:spPr>
          <p:txBody>
            <a:bodyPr wrap="square" lIns="0" tIns="0" rIns="0" bIns="0" rtlCol="0"/>
            <a:lstStyle/>
            <a:p>
              <a:endParaRPr sz="3200"/>
            </a:p>
          </p:txBody>
        </p:sp>
        <p:sp>
          <p:nvSpPr>
            <p:cNvPr id="168" name="object 67">
              <a:extLst>
                <a:ext uri="{FF2B5EF4-FFF2-40B4-BE49-F238E27FC236}">
                  <a16:creationId xmlns:a16="http://schemas.microsoft.com/office/drawing/2014/main" id="{D2BFCA4E-780F-345A-BB80-15BEDDAE8A3A}"/>
                </a:ext>
              </a:extLst>
            </p:cNvPr>
            <p:cNvSpPr/>
            <p:nvPr/>
          </p:nvSpPr>
          <p:spPr>
            <a:xfrm>
              <a:off x="4248150"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grpFill/>
            <a:ln w="19050">
              <a:solidFill>
                <a:srgbClr val="636363"/>
              </a:solidFill>
            </a:ln>
          </p:spPr>
          <p:txBody>
            <a:bodyPr wrap="square" lIns="0" tIns="0" rIns="0" bIns="0" rtlCol="0"/>
            <a:lstStyle/>
            <a:p>
              <a:endParaRPr sz="3200"/>
            </a:p>
          </p:txBody>
        </p:sp>
        <p:sp>
          <p:nvSpPr>
            <p:cNvPr id="169" name="object 68">
              <a:extLst>
                <a:ext uri="{FF2B5EF4-FFF2-40B4-BE49-F238E27FC236}">
                  <a16:creationId xmlns:a16="http://schemas.microsoft.com/office/drawing/2014/main" id="{85F7CDC8-64F4-1C4A-FF1D-84D82F8523A8}"/>
                </a:ext>
              </a:extLst>
            </p:cNvPr>
            <p:cNvSpPr/>
            <p:nvPr/>
          </p:nvSpPr>
          <p:spPr>
            <a:xfrm>
              <a:off x="4681068"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grpFill/>
          </p:spPr>
          <p:txBody>
            <a:bodyPr wrap="square" lIns="0" tIns="0" rIns="0" bIns="0" rtlCol="0"/>
            <a:lstStyle/>
            <a:p>
              <a:endParaRPr sz="3200"/>
            </a:p>
          </p:txBody>
        </p:sp>
        <p:sp>
          <p:nvSpPr>
            <p:cNvPr id="170" name="object 69">
              <a:extLst>
                <a:ext uri="{FF2B5EF4-FFF2-40B4-BE49-F238E27FC236}">
                  <a16:creationId xmlns:a16="http://schemas.microsoft.com/office/drawing/2014/main" id="{E4EFD39A-FBE4-9896-E97B-8B5F40FB515A}"/>
                </a:ext>
              </a:extLst>
            </p:cNvPr>
            <p:cNvSpPr/>
            <p:nvPr/>
          </p:nvSpPr>
          <p:spPr>
            <a:xfrm>
              <a:off x="47038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grpFill/>
            <a:ln w="19050">
              <a:solidFill>
                <a:srgbClr val="636363"/>
              </a:solidFill>
            </a:ln>
          </p:spPr>
          <p:txBody>
            <a:bodyPr wrap="square" lIns="0" tIns="0" rIns="0" bIns="0" rtlCol="0"/>
            <a:lstStyle/>
            <a:p>
              <a:endParaRPr sz="3200"/>
            </a:p>
          </p:txBody>
        </p:sp>
      </p:grpSp>
      <p:sp>
        <p:nvSpPr>
          <p:cNvPr id="30" name="object 70">
            <a:extLst>
              <a:ext uri="{FF2B5EF4-FFF2-40B4-BE49-F238E27FC236}">
                <a16:creationId xmlns:a16="http://schemas.microsoft.com/office/drawing/2014/main" id="{00F11ECB-C320-734B-35F2-B111D140F6E5}"/>
              </a:ext>
            </a:extLst>
          </p:cNvPr>
          <p:cNvSpPr txBox="1"/>
          <p:nvPr/>
        </p:nvSpPr>
        <p:spPr>
          <a:xfrm>
            <a:off x="7633820" y="3531318"/>
            <a:ext cx="487617" cy="418009"/>
          </a:xfrm>
          <a:prstGeom prst="rect">
            <a:avLst/>
          </a:prstGeom>
          <a:solidFill>
            <a:schemeClr val="accent1"/>
          </a:solidFill>
          <a:ln w="19050">
            <a:solidFill>
              <a:srgbClr val="636363"/>
            </a:solidFill>
          </a:ln>
        </p:spPr>
        <p:txBody>
          <a:bodyPr vert="horz" wrap="square" lIns="0" tIns="48254" rIns="0" bIns="0" rtlCol="0">
            <a:spAutoFit/>
          </a:bodyPr>
          <a:lstStyle/>
          <a:p>
            <a:pPr algn="ctr">
              <a:spcBef>
                <a:spcPts val="380"/>
              </a:spcBef>
            </a:pPr>
            <a:r>
              <a:rPr lang="en-US" b="1" spc="-207" dirty="0">
                <a:solidFill>
                  <a:schemeClr val="bg1"/>
                </a:solidFill>
                <a:latin typeface="Trebuchet MS"/>
                <a:cs typeface="Trebuchet MS"/>
              </a:rPr>
              <a:t>25</a:t>
            </a:r>
            <a:endParaRPr dirty="0">
              <a:solidFill>
                <a:schemeClr val="bg1"/>
              </a:solidFill>
              <a:latin typeface="Trebuchet MS"/>
              <a:cs typeface="Trebuchet MS"/>
            </a:endParaRPr>
          </a:p>
        </p:txBody>
      </p:sp>
      <p:grpSp>
        <p:nvGrpSpPr>
          <p:cNvPr id="31" name="object 71">
            <a:extLst>
              <a:ext uri="{FF2B5EF4-FFF2-40B4-BE49-F238E27FC236}">
                <a16:creationId xmlns:a16="http://schemas.microsoft.com/office/drawing/2014/main" id="{DC8BE1F2-B714-4E71-5B46-EC0498E51172}"/>
              </a:ext>
            </a:extLst>
          </p:cNvPr>
          <p:cNvGrpSpPr/>
          <p:nvPr/>
        </p:nvGrpSpPr>
        <p:grpSpPr>
          <a:xfrm>
            <a:off x="8111694" y="3508827"/>
            <a:ext cx="756821" cy="513013"/>
            <a:chOff x="5151501" y="1554861"/>
            <a:chExt cx="567690" cy="384810"/>
          </a:xfrm>
          <a:solidFill>
            <a:schemeClr val="accent1"/>
          </a:solidFill>
        </p:grpSpPr>
        <p:sp>
          <p:nvSpPr>
            <p:cNvPr id="82" name="object 72">
              <a:extLst>
                <a:ext uri="{FF2B5EF4-FFF2-40B4-BE49-F238E27FC236}">
                  <a16:creationId xmlns:a16="http://schemas.microsoft.com/office/drawing/2014/main" id="{9F71C0B6-9EA0-7835-4BBC-2EC694AFE629}"/>
                </a:ext>
              </a:extLst>
            </p:cNvPr>
            <p:cNvSpPr/>
            <p:nvPr/>
          </p:nvSpPr>
          <p:spPr>
            <a:xfrm>
              <a:off x="51610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grpFill/>
          </p:spPr>
          <p:txBody>
            <a:bodyPr wrap="square" lIns="0" tIns="0" rIns="0" bIns="0" rtlCol="0"/>
            <a:lstStyle/>
            <a:p>
              <a:endParaRPr sz="3200"/>
            </a:p>
          </p:txBody>
        </p:sp>
        <p:sp>
          <p:nvSpPr>
            <p:cNvPr id="83" name="object 73">
              <a:extLst>
                <a:ext uri="{FF2B5EF4-FFF2-40B4-BE49-F238E27FC236}">
                  <a16:creationId xmlns:a16="http://schemas.microsoft.com/office/drawing/2014/main" id="{39245CC0-BFA2-91E0-CD00-484FF9AA7383}"/>
                </a:ext>
              </a:extLst>
            </p:cNvPr>
            <p:cNvSpPr/>
            <p:nvPr/>
          </p:nvSpPr>
          <p:spPr>
            <a:xfrm>
              <a:off x="51610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grpFill/>
            <a:ln w="19050">
              <a:solidFill>
                <a:srgbClr val="636363"/>
              </a:solidFill>
            </a:ln>
          </p:spPr>
          <p:txBody>
            <a:bodyPr wrap="square" lIns="0" tIns="0" rIns="0" bIns="0" rtlCol="0"/>
            <a:lstStyle/>
            <a:p>
              <a:endParaRPr sz="3200"/>
            </a:p>
          </p:txBody>
        </p:sp>
        <p:sp>
          <p:nvSpPr>
            <p:cNvPr id="84" name="object 74">
              <a:extLst>
                <a:ext uri="{FF2B5EF4-FFF2-40B4-BE49-F238E27FC236}">
                  <a16:creationId xmlns:a16="http://schemas.microsoft.com/office/drawing/2014/main" id="{C0B38573-B95D-3606-C0ED-E2CF36DFAC8C}"/>
                </a:ext>
              </a:extLst>
            </p:cNvPr>
            <p:cNvSpPr/>
            <p:nvPr/>
          </p:nvSpPr>
          <p:spPr>
            <a:xfrm>
              <a:off x="5252466" y="1564386"/>
              <a:ext cx="365760" cy="365760"/>
            </a:xfrm>
            <a:custGeom>
              <a:avLst/>
              <a:gdLst/>
              <a:ahLst/>
              <a:cxnLst/>
              <a:rect l="l" t="t" r="r" b="b"/>
              <a:pathLst>
                <a:path w="365760" h="365760">
                  <a:moveTo>
                    <a:pt x="365760" y="0"/>
                  </a:moveTo>
                  <a:lnTo>
                    <a:pt x="0" y="0"/>
                  </a:lnTo>
                  <a:lnTo>
                    <a:pt x="0" y="365759"/>
                  </a:lnTo>
                  <a:lnTo>
                    <a:pt x="365760" y="365759"/>
                  </a:lnTo>
                  <a:lnTo>
                    <a:pt x="365760" y="0"/>
                  </a:lnTo>
                  <a:close/>
                </a:path>
              </a:pathLst>
            </a:custGeom>
            <a:grpFill/>
          </p:spPr>
          <p:txBody>
            <a:bodyPr wrap="square" lIns="0" tIns="0" rIns="0" bIns="0" rtlCol="0"/>
            <a:lstStyle/>
            <a:p>
              <a:endParaRPr sz="3200"/>
            </a:p>
          </p:txBody>
        </p:sp>
        <p:sp>
          <p:nvSpPr>
            <p:cNvPr id="85" name="object 75">
              <a:extLst>
                <a:ext uri="{FF2B5EF4-FFF2-40B4-BE49-F238E27FC236}">
                  <a16:creationId xmlns:a16="http://schemas.microsoft.com/office/drawing/2014/main" id="{82580F29-162D-7EE0-691E-E9F379D15D72}"/>
                </a:ext>
              </a:extLst>
            </p:cNvPr>
            <p:cNvSpPr/>
            <p:nvPr/>
          </p:nvSpPr>
          <p:spPr>
            <a:xfrm>
              <a:off x="5252466" y="1564386"/>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grpFill/>
            <a:ln w="19050">
              <a:solidFill>
                <a:srgbClr val="636363"/>
              </a:solidFill>
            </a:ln>
          </p:spPr>
          <p:txBody>
            <a:bodyPr wrap="square" lIns="0" tIns="0" rIns="0" bIns="0" rtlCol="0"/>
            <a:lstStyle/>
            <a:p>
              <a:endParaRPr sz="3200"/>
            </a:p>
          </p:txBody>
        </p:sp>
        <p:sp>
          <p:nvSpPr>
            <p:cNvPr id="86" name="object 76">
              <a:extLst>
                <a:ext uri="{FF2B5EF4-FFF2-40B4-BE49-F238E27FC236}">
                  <a16:creationId xmlns:a16="http://schemas.microsoft.com/office/drawing/2014/main" id="{E50CB82A-6BEA-7771-AEE5-D3A89106579B}"/>
                </a:ext>
              </a:extLst>
            </p:cNvPr>
            <p:cNvSpPr/>
            <p:nvPr/>
          </p:nvSpPr>
          <p:spPr>
            <a:xfrm>
              <a:off x="56182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grpFill/>
          </p:spPr>
          <p:txBody>
            <a:bodyPr wrap="square" lIns="0" tIns="0" rIns="0" bIns="0" rtlCol="0"/>
            <a:lstStyle/>
            <a:p>
              <a:endParaRPr sz="3200"/>
            </a:p>
          </p:txBody>
        </p:sp>
        <p:sp>
          <p:nvSpPr>
            <p:cNvPr id="166" name="object 77">
              <a:extLst>
                <a:ext uri="{FF2B5EF4-FFF2-40B4-BE49-F238E27FC236}">
                  <a16:creationId xmlns:a16="http://schemas.microsoft.com/office/drawing/2014/main" id="{9B8F088F-20E3-0D61-F8C1-FB85E81D7783}"/>
                </a:ext>
              </a:extLst>
            </p:cNvPr>
            <p:cNvSpPr/>
            <p:nvPr/>
          </p:nvSpPr>
          <p:spPr>
            <a:xfrm>
              <a:off x="56182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grpFill/>
            <a:ln w="19050">
              <a:solidFill>
                <a:srgbClr val="636363"/>
              </a:solidFill>
            </a:ln>
          </p:spPr>
          <p:txBody>
            <a:bodyPr wrap="square" lIns="0" tIns="0" rIns="0" bIns="0" rtlCol="0"/>
            <a:lstStyle/>
            <a:p>
              <a:endParaRPr sz="3200"/>
            </a:p>
          </p:txBody>
        </p:sp>
      </p:grpSp>
      <p:sp>
        <p:nvSpPr>
          <p:cNvPr id="64" name="object 78">
            <a:extLst>
              <a:ext uri="{FF2B5EF4-FFF2-40B4-BE49-F238E27FC236}">
                <a16:creationId xmlns:a16="http://schemas.microsoft.com/office/drawing/2014/main" id="{E4945B3E-82D2-8881-A8D0-F42A16FB046C}"/>
              </a:ext>
            </a:extLst>
          </p:cNvPr>
          <p:cNvSpPr txBox="1"/>
          <p:nvPr/>
        </p:nvSpPr>
        <p:spPr>
          <a:xfrm>
            <a:off x="3427565" y="3212335"/>
            <a:ext cx="2202964" cy="386428"/>
          </a:xfrm>
          <a:prstGeom prst="rect">
            <a:avLst/>
          </a:prstGeom>
          <a:solidFill>
            <a:schemeClr val="bg1"/>
          </a:solidFill>
          <a:ln w="25400">
            <a:solidFill>
              <a:srgbClr val="636363"/>
            </a:solidFill>
          </a:ln>
        </p:spPr>
        <p:txBody>
          <a:bodyPr vert="horz" wrap="square" lIns="0" tIns="16931" rIns="0" bIns="0" rtlCol="0">
            <a:spAutoFit/>
          </a:bodyPr>
          <a:lstStyle/>
          <a:p>
            <a:pPr marL="228571">
              <a:spcBef>
                <a:spcPts val="133"/>
              </a:spcBef>
            </a:pPr>
            <a:r>
              <a:rPr sz="2400" b="1" spc="-272" dirty="0">
                <a:solidFill>
                  <a:srgbClr val="EE3D42"/>
                </a:solidFill>
                <a:latin typeface="Trebuchet MS"/>
                <a:cs typeface="Trebuchet MS"/>
              </a:rPr>
              <a:t>&lt;node*&gt;</a:t>
            </a:r>
            <a:r>
              <a:rPr sz="2400" b="1" spc="-272" dirty="0">
                <a:solidFill>
                  <a:srgbClr val="636363"/>
                </a:solidFill>
                <a:latin typeface="Trebuchet MS"/>
                <a:cs typeface="Trebuchet MS"/>
              </a:rPr>
              <a:t>|</a:t>
            </a:r>
            <a:r>
              <a:rPr sz="2400" b="1" spc="-272" dirty="0">
                <a:solidFill>
                  <a:srgbClr val="EE3D42"/>
                </a:solidFill>
                <a:latin typeface="Trebuchet MS"/>
                <a:cs typeface="Trebuchet MS"/>
              </a:rPr>
              <a:t>&lt;</a:t>
            </a:r>
            <a:r>
              <a:rPr lang="zh-CN" altLang="en-US" sz="2400" b="1" spc="-272" dirty="0">
                <a:solidFill>
                  <a:srgbClr val="EE3D42"/>
                </a:solidFill>
                <a:latin typeface="Trebuchet MS"/>
                <a:cs typeface="Trebuchet MS"/>
              </a:rPr>
              <a:t>键</a:t>
            </a:r>
            <a:r>
              <a:rPr sz="2400" b="1" spc="-272" dirty="0">
                <a:solidFill>
                  <a:srgbClr val="EE3D42"/>
                </a:solidFill>
                <a:latin typeface="Trebuchet MS"/>
                <a:cs typeface="Trebuchet MS"/>
              </a:rPr>
              <a:t>&gt;</a:t>
            </a:r>
            <a:endParaRPr sz="2400" dirty="0">
              <a:latin typeface="Trebuchet MS"/>
              <a:cs typeface="Trebuchet MS"/>
            </a:endParaRPr>
          </a:p>
        </p:txBody>
      </p:sp>
      <p:sp>
        <p:nvSpPr>
          <p:cNvPr id="65" name="object 79">
            <a:extLst>
              <a:ext uri="{FF2B5EF4-FFF2-40B4-BE49-F238E27FC236}">
                <a16:creationId xmlns:a16="http://schemas.microsoft.com/office/drawing/2014/main" id="{17B4E674-574A-0E22-EED3-482A5B5B0D85}"/>
              </a:ext>
            </a:extLst>
          </p:cNvPr>
          <p:cNvSpPr/>
          <p:nvPr/>
        </p:nvSpPr>
        <p:spPr>
          <a:xfrm>
            <a:off x="6913601" y="3463322"/>
            <a:ext cx="605990" cy="568304"/>
          </a:xfrm>
          <a:custGeom>
            <a:avLst/>
            <a:gdLst/>
            <a:ahLst/>
            <a:cxnLst/>
            <a:rect l="l" t="t" r="r" b="b"/>
            <a:pathLst>
              <a:path w="459104" h="370839">
                <a:moveTo>
                  <a:pt x="0" y="4063"/>
                </a:moveTo>
                <a:lnTo>
                  <a:pt x="0" y="1777"/>
                </a:lnTo>
                <a:lnTo>
                  <a:pt x="1777" y="0"/>
                </a:lnTo>
                <a:lnTo>
                  <a:pt x="4063" y="0"/>
                </a:lnTo>
                <a:lnTo>
                  <a:pt x="454660" y="0"/>
                </a:lnTo>
                <a:lnTo>
                  <a:pt x="456946" y="0"/>
                </a:lnTo>
                <a:lnTo>
                  <a:pt x="458724" y="1777"/>
                </a:lnTo>
                <a:lnTo>
                  <a:pt x="458724" y="4063"/>
                </a:lnTo>
                <a:lnTo>
                  <a:pt x="458724" y="366268"/>
                </a:lnTo>
                <a:lnTo>
                  <a:pt x="458724" y="368554"/>
                </a:lnTo>
                <a:lnTo>
                  <a:pt x="456946" y="370331"/>
                </a:lnTo>
                <a:lnTo>
                  <a:pt x="454660" y="370331"/>
                </a:lnTo>
                <a:lnTo>
                  <a:pt x="4063" y="370331"/>
                </a:lnTo>
                <a:lnTo>
                  <a:pt x="1777" y="370331"/>
                </a:lnTo>
                <a:lnTo>
                  <a:pt x="0" y="368554"/>
                </a:lnTo>
                <a:lnTo>
                  <a:pt x="0" y="366268"/>
                </a:lnTo>
                <a:lnTo>
                  <a:pt x="0" y="4063"/>
                </a:lnTo>
                <a:close/>
              </a:path>
            </a:pathLst>
          </a:custGeom>
          <a:noFill/>
          <a:ln w="28575">
            <a:solidFill>
              <a:schemeClr val="tx1"/>
            </a:solidFill>
          </a:ln>
        </p:spPr>
        <p:txBody>
          <a:bodyPr wrap="square" lIns="0" tIns="0" rIns="0" bIns="0" rtlCol="0"/>
          <a:lstStyle/>
          <a:p>
            <a:endParaRPr sz="3200"/>
          </a:p>
        </p:txBody>
      </p:sp>
      <p:cxnSp>
        <p:nvCxnSpPr>
          <p:cNvPr id="66" name="连接符: 曲线 65">
            <a:extLst>
              <a:ext uri="{FF2B5EF4-FFF2-40B4-BE49-F238E27FC236}">
                <a16:creationId xmlns:a16="http://schemas.microsoft.com/office/drawing/2014/main" id="{4EC5AC09-F4DD-BE04-4E9C-0A203F454D3F}"/>
              </a:ext>
            </a:extLst>
          </p:cNvPr>
          <p:cNvCxnSpPr>
            <a:stCxn id="64" idx="3"/>
          </p:cNvCxnSpPr>
          <p:nvPr/>
        </p:nvCxnSpPr>
        <p:spPr>
          <a:xfrm>
            <a:off x="5630529" y="3405549"/>
            <a:ext cx="1270334" cy="366867"/>
          </a:xfrm>
          <a:prstGeom prst="curvedConnector3">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7" name="连接符: 曲线 66">
            <a:extLst>
              <a:ext uri="{FF2B5EF4-FFF2-40B4-BE49-F238E27FC236}">
                <a16:creationId xmlns:a16="http://schemas.microsoft.com/office/drawing/2014/main" id="{B438FCF5-E38C-B678-0B8F-F3213011E496}"/>
              </a:ext>
            </a:extLst>
          </p:cNvPr>
          <p:cNvCxnSpPr>
            <a:stCxn id="8" idx="3"/>
          </p:cNvCxnSpPr>
          <p:nvPr/>
        </p:nvCxnSpPr>
        <p:spPr>
          <a:xfrm flipV="1">
            <a:off x="6157010" y="3772416"/>
            <a:ext cx="684762" cy="466059"/>
          </a:xfrm>
          <a:prstGeom prst="curvedConnector3">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8" name="连接符: 曲线 67">
            <a:extLst>
              <a:ext uri="{FF2B5EF4-FFF2-40B4-BE49-F238E27FC236}">
                <a16:creationId xmlns:a16="http://schemas.microsoft.com/office/drawing/2014/main" id="{F2A61303-01F4-410D-BC55-D3D46938326F}"/>
              </a:ext>
            </a:extLst>
          </p:cNvPr>
          <p:cNvCxnSpPr>
            <a:cxnSpLocks/>
            <a:endCxn id="26" idx="0"/>
          </p:cNvCxnSpPr>
          <p:nvPr/>
        </p:nvCxnSpPr>
        <p:spPr>
          <a:xfrm rot="10800000" flipV="1">
            <a:off x="4649712" y="3775461"/>
            <a:ext cx="2350040" cy="127724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连接符: 曲线 68">
            <a:extLst>
              <a:ext uri="{FF2B5EF4-FFF2-40B4-BE49-F238E27FC236}">
                <a16:creationId xmlns:a16="http://schemas.microsoft.com/office/drawing/2014/main" id="{CE2BA727-E844-83D1-8C69-62A7607C3C18}"/>
              </a:ext>
            </a:extLst>
          </p:cNvPr>
          <p:cNvCxnSpPr>
            <a:cxnSpLocks/>
          </p:cNvCxnSpPr>
          <p:nvPr/>
        </p:nvCxnSpPr>
        <p:spPr>
          <a:xfrm rot="5400000">
            <a:off x="6852585" y="4365451"/>
            <a:ext cx="1191021" cy="35877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连接符: 曲线 69">
            <a:extLst>
              <a:ext uri="{FF2B5EF4-FFF2-40B4-BE49-F238E27FC236}">
                <a16:creationId xmlns:a16="http://schemas.microsoft.com/office/drawing/2014/main" id="{1657C60E-8848-188F-F2B7-3B5D71A42E14}"/>
              </a:ext>
            </a:extLst>
          </p:cNvPr>
          <p:cNvCxnSpPr>
            <a:cxnSpLocks/>
            <a:endCxn id="20" idx="0"/>
          </p:cNvCxnSpPr>
          <p:nvPr/>
        </p:nvCxnSpPr>
        <p:spPr>
          <a:xfrm>
            <a:off x="8229968" y="3803156"/>
            <a:ext cx="1587968" cy="122961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C7A1BFAC-7513-C77D-848C-5AB9DA1A139D}"/>
              </a:ext>
            </a:extLst>
          </p:cNvPr>
          <p:cNvCxnSpPr>
            <a:cxnSpLocks/>
          </p:cNvCxnSpPr>
          <p:nvPr/>
        </p:nvCxnSpPr>
        <p:spPr>
          <a:xfrm>
            <a:off x="4940950" y="5560070"/>
            <a:ext cx="564983" cy="3977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2" name="object 22">
            <a:extLst>
              <a:ext uri="{FF2B5EF4-FFF2-40B4-BE49-F238E27FC236}">
                <a16:creationId xmlns:a16="http://schemas.microsoft.com/office/drawing/2014/main" id="{8EA43B24-BB1B-68B9-51B6-0E5BABA1E031}"/>
              </a:ext>
            </a:extLst>
          </p:cNvPr>
          <p:cNvGrpSpPr/>
          <p:nvPr/>
        </p:nvGrpSpPr>
        <p:grpSpPr>
          <a:xfrm>
            <a:off x="5587805" y="5018311"/>
            <a:ext cx="756821" cy="513013"/>
            <a:chOff x="5151501" y="2681097"/>
            <a:chExt cx="567690" cy="384810"/>
          </a:xfrm>
          <a:solidFill>
            <a:schemeClr val="accent1"/>
          </a:solidFill>
        </p:grpSpPr>
        <p:sp>
          <p:nvSpPr>
            <p:cNvPr id="76" name="object 23">
              <a:extLst>
                <a:ext uri="{FF2B5EF4-FFF2-40B4-BE49-F238E27FC236}">
                  <a16:creationId xmlns:a16="http://schemas.microsoft.com/office/drawing/2014/main" id="{1D338F73-8717-8DDE-C4C4-BE6E2913334D}"/>
                </a:ext>
              </a:extLst>
            </p:cNvPr>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77" name="object 24">
              <a:extLst>
                <a:ext uri="{FF2B5EF4-FFF2-40B4-BE49-F238E27FC236}">
                  <a16:creationId xmlns:a16="http://schemas.microsoft.com/office/drawing/2014/main" id="{F9755BE2-DBDD-10CA-C0B3-DF686D7CB3DB}"/>
                </a:ext>
              </a:extLst>
            </p:cNvPr>
            <p:cNvSpPr/>
            <p:nvPr/>
          </p:nvSpPr>
          <p:spPr>
            <a:xfrm>
              <a:off x="51610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78" name="object 25">
              <a:extLst>
                <a:ext uri="{FF2B5EF4-FFF2-40B4-BE49-F238E27FC236}">
                  <a16:creationId xmlns:a16="http://schemas.microsoft.com/office/drawing/2014/main" id="{98045DD8-5A21-EDBD-CA9D-8416172808B3}"/>
                </a:ext>
              </a:extLst>
            </p:cNvPr>
            <p:cNvSpPr/>
            <p:nvPr/>
          </p:nvSpPr>
          <p:spPr>
            <a:xfrm>
              <a:off x="5252466"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grpFill/>
          </p:spPr>
          <p:txBody>
            <a:bodyPr wrap="square" lIns="0" tIns="0" rIns="0" bIns="0" rtlCol="0"/>
            <a:lstStyle/>
            <a:p>
              <a:endParaRPr sz="3200"/>
            </a:p>
          </p:txBody>
        </p:sp>
        <p:sp>
          <p:nvSpPr>
            <p:cNvPr id="79" name="object 26">
              <a:extLst>
                <a:ext uri="{FF2B5EF4-FFF2-40B4-BE49-F238E27FC236}">
                  <a16:creationId xmlns:a16="http://schemas.microsoft.com/office/drawing/2014/main" id="{46ABD693-0792-988F-EF13-AEC52DA33CC9}"/>
                </a:ext>
              </a:extLst>
            </p:cNvPr>
            <p:cNvSpPr/>
            <p:nvPr/>
          </p:nvSpPr>
          <p:spPr>
            <a:xfrm>
              <a:off x="5252466"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80" name="object 27">
              <a:extLst>
                <a:ext uri="{FF2B5EF4-FFF2-40B4-BE49-F238E27FC236}">
                  <a16:creationId xmlns:a16="http://schemas.microsoft.com/office/drawing/2014/main" id="{0E55A73B-10C6-B016-9D5E-FA4AA56CA526}"/>
                </a:ext>
              </a:extLst>
            </p:cNvPr>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81" name="object 28">
              <a:extLst>
                <a:ext uri="{FF2B5EF4-FFF2-40B4-BE49-F238E27FC236}">
                  <a16:creationId xmlns:a16="http://schemas.microsoft.com/office/drawing/2014/main" id="{E7308873-7728-2B43-00A5-F8D7FC084257}"/>
                </a:ext>
              </a:extLst>
            </p:cNvPr>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grpSp>
      <p:sp>
        <p:nvSpPr>
          <p:cNvPr id="73" name="object 21">
            <a:extLst>
              <a:ext uri="{FF2B5EF4-FFF2-40B4-BE49-F238E27FC236}">
                <a16:creationId xmlns:a16="http://schemas.microsoft.com/office/drawing/2014/main" id="{6AEA70B3-B707-6440-042A-89C675AFC963}"/>
              </a:ext>
            </a:extLst>
          </p:cNvPr>
          <p:cNvSpPr txBox="1"/>
          <p:nvPr/>
        </p:nvSpPr>
        <p:spPr>
          <a:xfrm>
            <a:off x="5085431" y="5040816"/>
            <a:ext cx="531893" cy="404377"/>
          </a:xfrm>
          <a:prstGeom prst="rect">
            <a:avLst/>
          </a:prstGeom>
          <a:solidFill>
            <a:schemeClr val="accent1"/>
          </a:solidFill>
          <a:ln w="19050">
            <a:solidFill>
              <a:srgbClr val="636363"/>
            </a:solidFill>
          </a:ln>
        </p:spPr>
        <p:txBody>
          <a:bodyPr vert="horz" wrap="square" lIns="0" tIns="49946" rIns="0" bIns="0" rtlCol="0">
            <a:spAutoFit/>
          </a:bodyPr>
          <a:lstStyle/>
          <a:p>
            <a:pPr algn="ctr">
              <a:spcBef>
                <a:spcPts val="393"/>
              </a:spcBef>
            </a:pPr>
            <a:r>
              <a:rPr lang="en-US" b="1" spc="-207" dirty="0">
                <a:solidFill>
                  <a:schemeClr val="bg1"/>
                </a:solidFill>
                <a:latin typeface="Trebuchet MS"/>
                <a:cs typeface="Trebuchet MS"/>
              </a:rPr>
              <a:t>13</a:t>
            </a:r>
            <a:endParaRPr dirty="0">
              <a:solidFill>
                <a:schemeClr val="bg1"/>
              </a:solidFill>
              <a:latin typeface="Trebuchet MS"/>
              <a:cs typeface="Trebuchet MS"/>
            </a:endParaRPr>
          </a:p>
        </p:txBody>
      </p:sp>
      <p:sp>
        <p:nvSpPr>
          <p:cNvPr id="74" name="矩形 73">
            <a:extLst>
              <a:ext uri="{FF2B5EF4-FFF2-40B4-BE49-F238E27FC236}">
                <a16:creationId xmlns:a16="http://schemas.microsoft.com/office/drawing/2014/main" id="{890D5896-E731-9D76-5563-33D39FA90E67}"/>
              </a:ext>
            </a:extLst>
          </p:cNvPr>
          <p:cNvSpPr/>
          <p:nvPr/>
        </p:nvSpPr>
        <p:spPr>
          <a:xfrm>
            <a:off x="4371422" y="5031009"/>
            <a:ext cx="573230" cy="508269"/>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75" name="直接连接符 74">
            <a:extLst>
              <a:ext uri="{FF2B5EF4-FFF2-40B4-BE49-F238E27FC236}">
                <a16:creationId xmlns:a16="http://schemas.microsoft.com/office/drawing/2014/main" id="{68FF9FA4-DB1C-8231-9720-4A11CF750E18}"/>
              </a:ext>
            </a:extLst>
          </p:cNvPr>
          <p:cNvCxnSpPr>
            <a:cxnSpLocks/>
          </p:cNvCxnSpPr>
          <p:nvPr/>
        </p:nvCxnSpPr>
        <p:spPr>
          <a:xfrm flipH="1">
            <a:off x="2782839" y="5577208"/>
            <a:ext cx="1643914" cy="3118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bject 78">
            <a:extLst>
              <a:ext uri="{FF2B5EF4-FFF2-40B4-BE49-F238E27FC236}">
                <a16:creationId xmlns:a16="http://schemas.microsoft.com/office/drawing/2014/main" id="{7839F9C5-2382-4A54-B9FC-256E72426A36}"/>
              </a:ext>
            </a:extLst>
          </p:cNvPr>
          <p:cNvSpPr txBox="1"/>
          <p:nvPr/>
        </p:nvSpPr>
        <p:spPr>
          <a:xfrm>
            <a:off x="3430910" y="3619430"/>
            <a:ext cx="2202964" cy="386428"/>
          </a:xfrm>
          <a:prstGeom prst="rect">
            <a:avLst/>
          </a:prstGeom>
          <a:solidFill>
            <a:schemeClr val="bg1"/>
          </a:solidFill>
          <a:ln w="25400">
            <a:solidFill>
              <a:srgbClr val="636363"/>
            </a:solidFill>
            <a:prstDash val="dash"/>
          </a:ln>
        </p:spPr>
        <p:txBody>
          <a:bodyPr vert="horz" wrap="square" lIns="0" tIns="16931" rIns="0" bIns="0" rtlCol="0">
            <a:spAutoFit/>
          </a:bodyPr>
          <a:lstStyle/>
          <a:p>
            <a:pPr marL="228571">
              <a:spcBef>
                <a:spcPts val="133"/>
              </a:spcBef>
            </a:pPr>
            <a:r>
              <a:rPr lang="en-US" sz="2400" b="1" spc="-272" dirty="0">
                <a:solidFill>
                  <a:srgbClr val="EE3D42"/>
                </a:solidFill>
                <a:latin typeface="Trebuchet MS"/>
                <a:cs typeface="Trebuchet MS"/>
              </a:rPr>
              <a:t>&lt;</a:t>
            </a:r>
            <a:r>
              <a:rPr lang="zh-CN" altLang="en-US" sz="2400" b="1" spc="-272" dirty="0">
                <a:solidFill>
                  <a:srgbClr val="EE3D42"/>
                </a:solidFill>
                <a:latin typeface="Trebuchet MS"/>
                <a:cs typeface="Trebuchet MS"/>
              </a:rPr>
              <a:t>值</a:t>
            </a:r>
            <a:r>
              <a:rPr lang="en-US" sz="2400" b="1" spc="-272" dirty="0">
                <a:solidFill>
                  <a:srgbClr val="EE3D42"/>
                </a:solidFill>
                <a:latin typeface="Trebuchet MS"/>
                <a:cs typeface="Trebuchet MS"/>
              </a:rPr>
              <a:t>&gt;       </a:t>
            </a:r>
            <a:r>
              <a:rPr sz="2400" b="1" spc="-272" dirty="0">
                <a:solidFill>
                  <a:srgbClr val="636363"/>
                </a:solidFill>
                <a:latin typeface="Trebuchet MS"/>
                <a:cs typeface="Trebuchet MS"/>
              </a:rPr>
              <a:t>|</a:t>
            </a:r>
            <a:r>
              <a:rPr sz="2400" b="1" spc="-272" dirty="0">
                <a:solidFill>
                  <a:srgbClr val="EE3D42"/>
                </a:solidFill>
                <a:latin typeface="Trebuchet MS"/>
                <a:cs typeface="Trebuchet MS"/>
              </a:rPr>
              <a:t>&lt;</a:t>
            </a:r>
            <a:r>
              <a:rPr lang="zh-CN" altLang="en-US" sz="2400" b="1" spc="-272" dirty="0">
                <a:solidFill>
                  <a:srgbClr val="EE3D42"/>
                </a:solidFill>
                <a:latin typeface="Trebuchet MS"/>
                <a:cs typeface="Trebuchet MS"/>
              </a:rPr>
              <a:t>键</a:t>
            </a:r>
            <a:r>
              <a:rPr sz="2400" b="1" spc="-272" dirty="0">
                <a:solidFill>
                  <a:srgbClr val="EE3D42"/>
                </a:solidFill>
                <a:latin typeface="Trebuchet MS"/>
                <a:cs typeface="Trebuchet MS"/>
              </a:rPr>
              <a:t>&gt;</a:t>
            </a:r>
            <a:endParaRPr sz="2400" dirty="0">
              <a:latin typeface="Trebuchet MS"/>
              <a:cs typeface="Trebuchet MS"/>
            </a:endParaRPr>
          </a:p>
        </p:txBody>
      </p:sp>
      <p:sp>
        <p:nvSpPr>
          <p:cNvPr id="88" name="object 78">
            <a:extLst>
              <a:ext uri="{FF2B5EF4-FFF2-40B4-BE49-F238E27FC236}">
                <a16:creationId xmlns:a16="http://schemas.microsoft.com/office/drawing/2014/main" id="{DF166937-1B44-4955-9BA5-372C380D033B}"/>
              </a:ext>
            </a:extLst>
          </p:cNvPr>
          <p:cNvSpPr txBox="1"/>
          <p:nvPr/>
        </p:nvSpPr>
        <p:spPr>
          <a:xfrm>
            <a:off x="2782838" y="6283726"/>
            <a:ext cx="2706272" cy="386428"/>
          </a:xfrm>
          <a:prstGeom prst="rect">
            <a:avLst/>
          </a:prstGeom>
          <a:solidFill>
            <a:schemeClr val="bg1"/>
          </a:solidFill>
          <a:ln w="25400">
            <a:solidFill>
              <a:srgbClr val="636363"/>
            </a:solidFill>
            <a:prstDash val="dash"/>
          </a:ln>
        </p:spPr>
        <p:txBody>
          <a:bodyPr vert="horz" wrap="square" lIns="0" tIns="16931" rIns="0" bIns="0" rtlCol="0">
            <a:spAutoFit/>
          </a:bodyPr>
          <a:lstStyle/>
          <a:p>
            <a:pPr marL="228571">
              <a:spcBef>
                <a:spcPts val="133"/>
              </a:spcBef>
            </a:pPr>
            <a:r>
              <a:rPr lang="en-US" sz="2400" b="1" spc="-272" dirty="0">
                <a:solidFill>
                  <a:srgbClr val="EE3D42"/>
                </a:solidFill>
                <a:latin typeface="Trebuchet MS"/>
                <a:cs typeface="Trebuchet MS"/>
              </a:rPr>
              <a:t>&lt;</a:t>
            </a:r>
            <a:r>
              <a:rPr lang="zh-CN" altLang="en-US" sz="2400" b="1" spc="-272" dirty="0">
                <a:solidFill>
                  <a:srgbClr val="EE3D42"/>
                </a:solidFill>
                <a:latin typeface="Trebuchet MS"/>
                <a:cs typeface="Trebuchet MS"/>
              </a:rPr>
              <a:t>值</a:t>
            </a:r>
            <a:r>
              <a:rPr lang="en-US" sz="2400" b="1" spc="-272" dirty="0">
                <a:solidFill>
                  <a:srgbClr val="EE3D42"/>
                </a:solidFill>
                <a:latin typeface="Trebuchet MS"/>
                <a:cs typeface="Trebuchet MS"/>
              </a:rPr>
              <a:t>&gt;        </a:t>
            </a:r>
            <a:r>
              <a:rPr sz="2400" b="1" spc="-272" dirty="0">
                <a:solidFill>
                  <a:srgbClr val="636363"/>
                </a:solidFill>
                <a:latin typeface="Trebuchet MS"/>
                <a:cs typeface="Trebuchet MS"/>
              </a:rPr>
              <a:t>|</a:t>
            </a:r>
            <a:r>
              <a:rPr sz="2400" b="1" spc="-272" dirty="0">
                <a:solidFill>
                  <a:srgbClr val="EE3D42"/>
                </a:solidFill>
                <a:latin typeface="Trebuchet MS"/>
                <a:cs typeface="Trebuchet MS"/>
              </a:rPr>
              <a:t>&lt;</a:t>
            </a:r>
            <a:r>
              <a:rPr lang="zh-CN" altLang="en-US" sz="2400" b="1" spc="-272" dirty="0">
                <a:solidFill>
                  <a:srgbClr val="EE3D42"/>
                </a:solidFill>
                <a:latin typeface="Trebuchet MS"/>
                <a:cs typeface="Trebuchet MS"/>
              </a:rPr>
              <a:t>键</a:t>
            </a:r>
            <a:r>
              <a:rPr sz="2400" b="1" spc="-272" dirty="0">
                <a:solidFill>
                  <a:srgbClr val="EE3D42"/>
                </a:solidFill>
                <a:latin typeface="Trebuchet MS"/>
                <a:cs typeface="Trebuchet MS"/>
              </a:rPr>
              <a:t>&gt;</a:t>
            </a:r>
            <a:endParaRPr sz="2400" dirty="0">
              <a:latin typeface="Trebuchet MS"/>
              <a:cs typeface="Trebuchet MS"/>
            </a:endParaRPr>
          </a:p>
        </p:txBody>
      </p:sp>
      <p:sp>
        <p:nvSpPr>
          <p:cNvPr id="93" name="object 10">
            <a:extLst>
              <a:ext uri="{FF2B5EF4-FFF2-40B4-BE49-F238E27FC236}">
                <a16:creationId xmlns:a16="http://schemas.microsoft.com/office/drawing/2014/main" id="{CAAE8DA0-5572-45B5-86B2-DC1F4E2BCA7C}"/>
              </a:ext>
            </a:extLst>
          </p:cNvPr>
          <p:cNvSpPr txBox="1"/>
          <p:nvPr/>
        </p:nvSpPr>
        <p:spPr>
          <a:xfrm>
            <a:off x="2452082" y="4937333"/>
            <a:ext cx="1753755" cy="508685"/>
          </a:xfrm>
          <a:prstGeom prst="rect">
            <a:avLst/>
          </a:prstGeom>
          <a:solidFill>
            <a:schemeClr val="bg1"/>
          </a:solidFill>
        </p:spPr>
        <p:txBody>
          <a:bodyPr vert="horz" wrap="square" lIns="0" tIns="16085" rIns="0" bIns="0" rtlCol="0">
            <a:spAutoFit/>
          </a:bodyPr>
          <a:lstStyle/>
          <a:p>
            <a:pPr marL="16931">
              <a:spcBef>
                <a:spcPts val="127"/>
              </a:spcBef>
            </a:pPr>
            <a:r>
              <a:rPr lang="zh-CN" altLang="en-US" sz="3200" b="1" spc="-133" dirty="0">
                <a:solidFill>
                  <a:srgbClr val="EE3D42"/>
                </a:solidFill>
                <a:latin typeface="微软雅黑" panose="020B0503020204020204" pitchFamily="34" charset="-122"/>
                <a:ea typeface="微软雅黑" panose="020B0503020204020204" pitchFamily="34" charset="-122"/>
                <a:cs typeface="Book Antiqua"/>
              </a:rPr>
              <a:t>叶子结点</a:t>
            </a:r>
            <a:endParaRPr sz="3200" dirty="0">
              <a:latin typeface="微软雅黑" panose="020B0503020204020204" pitchFamily="34" charset="-122"/>
              <a:ea typeface="微软雅黑" panose="020B0503020204020204" pitchFamily="34" charset="-122"/>
              <a:cs typeface="Book Antiqua"/>
            </a:endParaRPr>
          </a:p>
        </p:txBody>
      </p:sp>
      <p:graphicFrame>
        <p:nvGraphicFramePr>
          <p:cNvPr id="94" name="表格 94">
            <a:extLst>
              <a:ext uri="{FF2B5EF4-FFF2-40B4-BE49-F238E27FC236}">
                <a16:creationId xmlns:a16="http://schemas.microsoft.com/office/drawing/2014/main" id="{2A0970FC-8EED-4BD8-98C6-36313249BEB2}"/>
              </a:ext>
            </a:extLst>
          </p:cNvPr>
          <p:cNvGraphicFramePr>
            <a:graphicFrameLocks noGrp="1"/>
          </p:cNvGraphicFramePr>
          <p:nvPr/>
        </p:nvGraphicFramePr>
        <p:xfrm>
          <a:off x="6959302" y="1978834"/>
          <a:ext cx="5086084" cy="370840"/>
        </p:xfrm>
        <a:graphic>
          <a:graphicData uri="http://schemas.openxmlformats.org/drawingml/2006/table">
            <a:tbl>
              <a:tblPr firstRow="1" bandRow="1">
                <a:tableStyleId>{5C22544A-7EE6-4342-B048-85BDC9FD1C3A}</a:tableStyleId>
              </a:tblPr>
              <a:tblGrid>
                <a:gridCol w="635761">
                  <a:extLst>
                    <a:ext uri="{9D8B030D-6E8A-4147-A177-3AD203B41FA5}">
                      <a16:colId xmlns:a16="http://schemas.microsoft.com/office/drawing/2014/main" val="2489175369"/>
                    </a:ext>
                  </a:extLst>
                </a:gridCol>
                <a:gridCol w="489883">
                  <a:extLst>
                    <a:ext uri="{9D8B030D-6E8A-4147-A177-3AD203B41FA5}">
                      <a16:colId xmlns:a16="http://schemas.microsoft.com/office/drawing/2014/main" val="1093300031"/>
                    </a:ext>
                  </a:extLst>
                </a:gridCol>
                <a:gridCol w="504056">
                  <a:extLst>
                    <a:ext uri="{9D8B030D-6E8A-4147-A177-3AD203B41FA5}">
                      <a16:colId xmlns:a16="http://schemas.microsoft.com/office/drawing/2014/main" val="3542152807"/>
                    </a:ext>
                  </a:extLst>
                </a:gridCol>
                <a:gridCol w="576064">
                  <a:extLst>
                    <a:ext uri="{9D8B030D-6E8A-4147-A177-3AD203B41FA5}">
                      <a16:colId xmlns:a16="http://schemas.microsoft.com/office/drawing/2014/main" val="1385686008"/>
                    </a:ext>
                  </a:extLst>
                </a:gridCol>
                <a:gridCol w="792088">
                  <a:extLst>
                    <a:ext uri="{9D8B030D-6E8A-4147-A177-3AD203B41FA5}">
                      <a16:colId xmlns:a16="http://schemas.microsoft.com/office/drawing/2014/main" val="1817520534"/>
                    </a:ext>
                  </a:extLst>
                </a:gridCol>
                <a:gridCol w="720080">
                  <a:extLst>
                    <a:ext uri="{9D8B030D-6E8A-4147-A177-3AD203B41FA5}">
                      <a16:colId xmlns:a16="http://schemas.microsoft.com/office/drawing/2014/main" val="3642819782"/>
                    </a:ext>
                  </a:extLst>
                </a:gridCol>
                <a:gridCol w="720080">
                  <a:extLst>
                    <a:ext uri="{9D8B030D-6E8A-4147-A177-3AD203B41FA5}">
                      <a16:colId xmlns:a16="http://schemas.microsoft.com/office/drawing/2014/main" val="2455190130"/>
                    </a:ext>
                  </a:extLst>
                </a:gridCol>
                <a:gridCol w="648072">
                  <a:extLst>
                    <a:ext uri="{9D8B030D-6E8A-4147-A177-3AD203B41FA5}">
                      <a16:colId xmlns:a16="http://schemas.microsoft.com/office/drawing/2014/main" val="4290816724"/>
                    </a:ext>
                  </a:extLst>
                </a:gridCol>
              </a:tblGrid>
              <a:tr h="370840">
                <a:tc>
                  <a:txBody>
                    <a:bodyPr/>
                    <a:lstStyle/>
                    <a:p>
                      <a:r>
                        <a:rPr lang="en-US" altLang="zh-CN" dirty="0"/>
                        <a:t>P1</a:t>
                      </a:r>
                      <a:endParaRPr lang="zh-CN" altLang="en-US" dirty="0"/>
                    </a:p>
                  </a:txBody>
                  <a:tcPr/>
                </a:tc>
                <a:tc>
                  <a:txBody>
                    <a:bodyPr/>
                    <a:lstStyle/>
                    <a:p>
                      <a:r>
                        <a:rPr lang="en-US" altLang="zh-CN" dirty="0"/>
                        <a:t>K1</a:t>
                      </a:r>
                      <a:endParaRPr lang="zh-CN" altLang="en-US" dirty="0"/>
                    </a:p>
                  </a:txBody>
                  <a:tcPr/>
                </a:tc>
                <a:tc>
                  <a:txBody>
                    <a:bodyPr/>
                    <a:lstStyle/>
                    <a:p>
                      <a:r>
                        <a:rPr lang="en-US" altLang="zh-CN" dirty="0"/>
                        <a:t>P2</a:t>
                      </a:r>
                      <a:endParaRPr lang="zh-CN" altLang="en-US" dirty="0"/>
                    </a:p>
                  </a:txBody>
                  <a:tcPr/>
                </a:tc>
                <a:tc>
                  <a:txBody>
                    <a:bodyPr/>
                    <a:lstStyle/>
                    <a:p>
                      <a:r>
                        <a:rPr lang="en-US" altLang="zh-CN" dirty="0"/>
                        <a:t>K2</a:t>
                      </a:r>
                      <a:endParaRPr lang="zh-CN" altLang="en-US" dirty="0"/>
                    </a:p>
                  </a:txBody>
                  <a:tcPr/>
                </a:tc>
                <a:tc>
                  <a:txBody>
                    <a:bodyPr/>
                    <a:lstStyle/>
                    <a:p>
                      <a:r>
                        <a:rPr lang="en-US" altLang="zh-CN" dirty="0"/>
                        <a:t>......</a:t>
                      </a:r>
                      <a:endParaRPr lang="zh-CN" altLang="en-US" dirty="0"/>
                    </a:p>
                  </a:txBody>
                  <a:tcPr/>
                </a:tc>
                <a:tc>
                  <a:txBody>
                    <a:bodyPr/>
                    <a:lstStyle/>
                    <a:p>
                      <a:r>
                        <a:rPr lang="en-US" altLang="zh-CN" dirty="0"/>
                        <a:t>Pn-1</a:t>
                      </a:r>
                      <a:endParaRPr lang="zh-CN" altLang="en-US" dirty="0"/>
                    </a:p>
                  </a:txBody>
                  <a:tcPr/>
                </a:tc>
                <a:tc>
                  <a:txBody>
                    <a:bodyPr/>
                    <a:lstStyle/>
                    <a:p>
                      <a:r>
                        <a:rPr lang="en-US" altLang="zh-CN" dirty="0"/>
                        <a:t>Kn-1</a:t>
                      </a:r>
                      <a:endParaRPr lang="zh-CN" altLang="en-US" dirty="0"/>
                    </a:p>
                  </a:txBody>
                  <a:tcPr/>
                </a:tc>
                <a:tc>
                  <a:txBody>
                    <a:bodyPr/>
                    <a:lstStyle/>
                    <a:p>
                      <a:r>
                        <a:rPr lang="en-US" altLang="zh-CN" dirty="0" err="1"/>
                        <a:t>Pn</a:t>
                      </a:r>
                      <a:endParaRPr lang="zh-CN" altLang="en-US" dirty="0"/>
                    </a:p>
                  </a:txBody>
                  <a:tcPr/>
                </a:tc>
                <a:extLst>
                  <a:ext uri="{0D108BD9-81ED-4DB2-BD59-A6C34878D82A}">
                    <a16:rowId xmlns:a16="http://schemas.microsoft.com/office/drawing/2014/main" val="1631546497"/>
                  </a:ext>
                </a:extLst>
              </a:tr>
            </a:tbl>
          </a:graphicData>
        </a:graphic>
      </p:graphicFrame>
      <p:sp>
        <p:nvSpPr>
          <p:cNvPr id="95" name="object 10">
            <a:extLst>
              <a:ext uri="{FF2B5EF4-FFF2-40B4-BE49-F238E27FC236}">
                <a16:creationId xmlns:a16="http://schemas.microsoft.com/office/drawing/2014/main" id="{324FBD28-6D84-4503-B16E-D3D51E0FFF9B}"/>
              </a:ext>
            </a:extLst>
          </p:cNvPr>
          <p:cNvSpPr txBox="1"/>
          <p:nvPr/>
        </p:nvSpPr>
        <p:spPr>
          <a:xfrm>
            <a:off x="8112933" y="1262478"/>
            <a:ext cx="2678203" cy="508685"/>
          </a:xfrm>
          <a:prstGeom prst="rect">
            <a:avLst/>
          </a:prstGeom>
          <a:solidFill>
            <a:schemeClr val="bg1"/>
          </a:solidFill>
        </p:spPr>
        <p:txBody>
          <a:bodyPr vert="horz" wrap="square" lIns="0" tIns="16085" rIns="0" bIns="0" rtlCol="0">
            <a:spAutoFit/>
          </a:bodyPr>
          <a:lstStyle/>
          <a:p>
            <a:pPr marL="16931">
              <a:spcBef>
                <a:spcPts val="127"/>
              </a:spcBef>
            </a:pPr>
            <a:r>
              <a:rPr lang="en-US" altLang="zh-CN" sz="3200" b="1" spc="-133" dirty="0">
                <a:solidFill>
                  <a:srgbClr val="EE3D42"/>
                </a:solidFill>
                <a:latin typeface="微软雅黑" panose="020B0503020204020204" pitchFamily="34" charset="-122"/>
                <a:ea typeface="微软雅黑" panose="020B0503020204020204" pitchFamily="34" charset="-122"/>
                <a:cs typeface="Book Antiqua"/>
              </a:rPr>
              <a:t>“</a:t>
            </a:r>
            <a:r>
              <a:rPr lang="zh-CN" altLang="en-US" sz="3200" b="1" spc="-133" dirty="0">
                <a:solidFill>
                  <a:srgbClr val="EE3D42"/>
                </a:solidFill>
                <a:latin typeface="微软雅黑" panose="020B0503020204020204" pitchFamily="34" charset="-122"/>
                <a:ea typeface="微软雅黑" panose="020B0503020204020204" pitchFamily="34" charset="-122"/>
                <a:cs typeface="Book Antiqua"/>
              </a:rPr>
              <a:t>键</a:t>
            </a:r>
            <a:r>
              <a:rPr lang="en-US" altLang="zh-CN" sz="3200" b="1" spc="-133" dirty="0">
                <a:solidFill>
                  <a:srgbClr val="EE3D42"/>
                </a:solidFill>
                <a:latin typeface="微软雅黑" panose="020B0503020204020204" pitchFamily="34" charset="-122"/>
                <a:ea typeface="微软雅黑" panose="020B0503020204020204" pitchFamily="34" charset="-122"/>
                <a:cs typeface="Book Antiqua"/>
              </a:rPr>
              <a:t>-</a:t>
            </a:r>
            <a:r>
              <a:rPr lang="zh-CN" altLang="en-US" sz="3200" b="1" spc="-133" dirty="0">
                <a:solidFill>
                  <a:srgbClr val="EE3D42"/>
                </a:solidFill>
                <a:latin typeface="微软雅黑" panose="020B0503020204020204" pitchFamily="34" charset="-122"/>
                <a:ea typeface="微软雅黑" panose="020B0503020204020204" pitchFamily="34" charset="-122"/>
                <a:cs typeface="Book Antiqua"/>
              </a:rPr>
              <a:t>值</a:t>
            </a:r>
            <a:r>
              <a:rPr lang="en-US" altLang="zh-CN" sz="3200" b="1" spc="-133" dirty="0">
                <a:solidFill>
                  <a:srgbClr val="EE3D42"/>
                </a:solidFill>
                <a:latin typeface="微软雅黑" panose="020B0503020204020204" pitchFamily="34" charset="-122"/>
                <a:ea typeface="微软雅黑" panose="020B0503020204020204" pitchFamily="34" charset="-122"/>
                <a:cs typeface="Book Antiqua"/>
              </a:rPr>
              <a:t>”</a:t>
            </a:r>
            <a:r>
              <a:rPr lang="zh-CN" altLang="en-US" sz="3200" b="1" spc="-133" dirty="0">
                <a:solidFill>
                  <a:srgbClr val="EE3D42"/>
                </a:solidFill>
                <a:latin typeface="微软雅黑" panose="020B0503020204020204" pitchFamily="34" charset="-122"/>
                <a:ea typeface="微软雅黑" panose="020B0503020204020204" pitchFamily="34" charset="-122"/>
                <a:cs typeface="Book Antiqua"/>
              </a:rPr>
              <a:t>数组</a:t>
            </a:r>
            <a:endParaRPr sz="3200" dirty="0">
              <a:latin typeface="微软雅黑" panose="020B0503020204020204" pitchFamily="34" charset="-122"/>
              <a:ea typeface="微软雅黑" panose="020B0503020204020204" pitchFamily="34" charset="-122"/>
              <a:cs typeface="Book Antiqua"/>
            </a:endParaRPr>
          </a:p>
        </p:txBody>
      </p:sp>
    </p:spTree>
    <p:extLst>
      <p:ext uri="{BB962C8B-B14F-4D97-AF65-F5344CB8AC3E}">
        <p14:creationId xmlns:p14="http://schemas.microsoft.com/office/powerpoint/2010/main" val="2230874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sz="3200" b="1" dirty="0">
                <a:solidFill>
                  <a:schemeClr val="accent1"/>
                </a:solidFill>
              </a:rPr>
              <a:t>B+</a:t>
            </a:r>
            <a:r>
              <a:rPr kumimoji="1" lang="zh-CN" altLang="en-US" sz="3200" b="1" dirty="0">
                <a:solidFill>
                  <a:schemeClr val="accent1"/>
                </a:solidFill>
              </a:rPr>
              <a:t>树叶子结点</a:t>
            </a:r>
          </a:p>
        </p:txBody>
      </p:sp>
      <p:sp>
        <p:nvSpPr>
          <p:cNvPr id="5" name="幻灯片编号占位符 4"/>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25</a:t>
            </a:fld>
            <a:endParaRPr lang="zh-CN" altLang="en-US"/>
          </a:p>
        </p:txBody>
      </p:sp>
      <p:grpSp>
        <p:nvGrpSpPr>
          <p:cNvPr id="2" name="object 2">
            <a:extLst>
              <a:ext uri="{FF2B5EF4-FFF2-40B4-BE49-F238E27FC236}">
                <a16:creationId xmlns:a16="http://schemas.microsoft.com/office/drawing/2014/main" id="{95644981-5F31-4FAA-CE32-8B7D5ED4C7AE}"/>
              </a:ext>
            </a:extLst>
          </p:cNvPr>
          <p:cNvGrpSpPr/>
          <p:nvPr/>
        </p:nvGrpSpPr>
        <p:grpSpPr>
          <a:xfrm>
            <a:off x="5135485" y="3277699"/>
            <a:ext cx="5919123" cy="2960407"/>
            <a:chOff x="3874769" y="1875282"/>
            <a:chExt cx="4439920" cy="2220595"/>
          </a:xfrm>
          <a:solidFill>
            <a:schemeClr val="accent1"/>
          </a:solidFill>
        </p:grpSpPr>
        <p:sp>
          <p:nvSpPr>
            <p:cNvPr id="6" name="object 4">
              <a:extLst>
                <a:ext uri="{FF2B5EF4-FFF2-40B4-BE49-F238E27FC236}">
                  <a16:creationId xmlns:a16="http://schemas.microsoft.com/office/drawing/2014/main" id="{501C09BE-A961-0AA7-8ED7-5F46352050AC}"/>
                </a:ext>
              </a:extLst>
            </p:cNvPr>
            <p:cNvSpPr/>
            <p:nvPr/>
          </p:nvSpPr>
          <p:spPr>
            <a:xfrm>
              <a:off x="3874769" y="1875282"/>
              <a:ext cx="4439920" cy="2220595"/>
            </a:xfrm>
            <a:custGeom>
              <a:avLst/>
              <a:gdLst/>
              <a:ahLst/>
              <a:cxnLst/>
              <a:rect l="l" t="t" r="r" b="b"/>
              <a:pathLst>
                <a:path w="4439920" h="2220595">
                  <a:moveTo>
                    <a:pt x="4439412" y="0"/>
                  </a:moveTo>
                  <a:lnTo>
                    <a:pt x="0" y="0"/>
                  </a:lnTo>
                  <a:lnTo>
                    <a:pt x="0" y="2220468"/>
                  </a:lnTo>
                  <a:lnTo>
                    <a:pt x="4439412" y="2220468"/>
                  </a:lnTo>
                  <a:lnTo>
                    <a:pt x="4439412" y="0"/>
                  </a:lnTo>
                  <a:close/>
                </a:path>
              </a:pathLst>
            </a:custGeom>
            <a:grpFill/>
          </p:spPr>
          <p:txBody>
            <a:bodyPr wrap="square" lIns="0" tIns="0" rIns="0" bIns="0" rtlCol="0"/>
            <a:lstStyle/>
            <a:p>
              <a:endParaRPr sz="3200"/>
            </a:p>
          </p:txBody>
        </p:sp>
        <p:sp>
          <p:nvSpPr>
            <p:cNvPr id="7" name="object 5">
              <a:extLst>
                <a:ext uri="{FF2B5EF4-FFF2-40B4-BE49-F238E27FC236}">
                  <a16:creationId xmlns:a16="http://schemas.microsoft.com/office/drawing/2014/main" id="{60E897A5-A5E7-F6AC-DE73-8EFBACA4CD8C}"/>
                </a:ext>
              </a:extLst>
            </p:cNvPr>
            <p:cNvSpPr/>
            <p:nvPr/>
          </p:nvSpPr>
          <p:spPr>
            <a:xfrm>
              <a:off x="3874769" y="1875282"/>
              <a:ext cx="4439920" cy="2220595"/>
            </a:xfrm>
            <a:custGeom>
              <a:avLst/>
              <a:gdLst/>
              <a:ahLst/>
              <a:cxnLst/>
              <a:rect l="l" t="t" r="r" b="b"/>
              <a:pathLst>
                <a:path w="4439920" h="2220595">
                  <a:moveTo>
                    <a:pt x="0" y="2220468"/>
                  </a:moveTo>
                  <a:lnTo>
                    <a:pt x="4439412" y="2220468"/>
                  </a:lnTo>
                  <a:lnTo>
                    <a:pt x="4439412" y="0"/>
                  </a:lnTo>
                  <a:lnTo>
                    <a:pt x="0" y="0"/>
                  </a:lnTo>
                  <a:lnTo>
                    <a:pt x="0" y="2220468"/>
                  </a:lnTo>
                  <a:close/>
                </a:path>
              </a:pathLst>
            </a:custGeom>
            <a:grpFill/>
            <a:ln w="19050">
              <a:solidFill>
                <a:srgbClr val="636363"/>
              </a:solidFill>
            </a:ln>
          </p:spPr>
          <p:txBody>
            <a:bodyPr wrap="square" lIns="0" tIns="0" rIns="0" bIns="0" rtlCol="0"/>
            <a:lstStyle/>
            <a:p>
              <a:endParaRPr sz="3200" dirty="0"/>
            </a:p>
          </p:txBody>
        </p:sp>
      </p:grpSp>
      <p:sp>
        <p:nvSpPr>
          <p:cNvPr id="8" name="object 5">
            <a:extLst>
              <a:ext uri="{FF2B5EF4-FFF2-40B4-BE49-F238E27FC236}">
                <a16:creationId xmlns:a16="http://schemas.microsoft.com/office/drawing/2014/main" id="{88C6D884-8992-75C9-66B6-4C9A6AC1414D}"/>
              </a:ext>
            </a:extLst>
          </p:cNvPr>
          <p:cNvSpPr txBox="1"/>
          <p:nvPr/>
        </p:nvSpPr>
        <p:spPr>
          <a:xfrm>
            <a:off x="8153236" y="5561076"/>
            <a:ext cx="2797023" cy="401817"/>
          </a:xfrm>
          <a:prstGeom prst="rect">
            <a:avLst/>
          </a:prstGeom>
        </p:spPr>
        <p:txBody>
          <a:bodyPr vert="horz" wrap="square" lIns="0" tIns="16931" rIns="0" bIns="0" rtlCol="0">
            <a:spAutoFit/>
          </a:bodyPr>
          <a:lstStyle/>
          <a:p>
            <a:pPr>
              <a:lnSpc>
                <a:spcPts val="3013"/>
              </a:lnSpc>
              <a:spcBef>
                <a:spcPts val="133"/>
              </a:spcBef>
            </a:pPr>
            <a:r>
              <a:rPr sz="2667" b="1" spc="-193" dirty="0">
                <a:latin typeface="微软雅黑" panose="020B0503020204020204" pitchFamily="34" charset="-122"/>
                <a:ea typeface="微软雅黑" panose="020B0503020204020204" pitchFamily="34" charset="-122"/>
              </a:rPr>
              <a:t>B+</a:t>
            </a:r>
            <a:r>
              <a:rPr lang="zh-CN" altLang="en-US" sz="2667" b="1" spc="-193" dirty="0">
                <a:latin typeface="微软雅黑" panose="020B0503020204020204" pitchFamily="34" charset="-122"/>
                <a:ea typeface="微软雅黑" panose="020B0503020204020204" pitchFamily="34" charset="-122"/>
              </a:rPr>
              <a:t>树叶子结点</a:t>
            </a:r>
            <a:endParaRPr sz="2667" b="1" spc="-193" dirty="0">
              <a:latin typeface="微软雅黑" panose="020B0503020204020204" pitchFamily="34" charset="-122"/>
              <a:ea typeface="微软雅黑" panose="020B0503020204020204" pitchFamily="34" charset="-122"/>
            </a:endParaRPr>
          </a:p>
        </p:txBody>
      </p:sp>
      <p:grpSp>
        <p:nvGrpSpPr>
          <p:cNvPr id="29" name="object 27">
            <a:extLst>
              <a:ext uri="{FF2B5EF4-FFF2-40B4-BE49-F238E27FC236}">
                <a16:creationId xmlns:a16="http://schemas.microsoft.com/office/drawing/2014/main" id="{7A7D1B2C-A8CB-DFA9-4081-93366A1F5C73}"/>
              </a:ext>
            </a:extLst>
          </p:cNvPr>
          <p:cNvGrpSpPr/>
          <p:nvPr/>
        </p:nvGrpSpPr>
        <p:grpSpPr>
          <a:xfrm>
            <a:off x="5191084" y="3412864"/>
            <a:ext cx="5892033" cy="452908"/>
            <a:chOff x="3893820" y="2559050"/>
            <a:chExt cx="4419600" cy="339725"/>
          </a:xfrm>
        </p:grpSpPr>
        <p:sp>
          <p:nvSpPr>
            <p:cNvPr id="30" name="object 28">
              <a:extLst>
                <a:ext uri="{FF2B5EF4-FFF2-40B4-BE49-F238E27FC236}">
                  <a16:creationId xmlns:a16="http://schemas.microsoft.com/office/drawing/2014/main" id="{FAF63094-CC9B-F2FC-8887-3039A973338B}"/>
                </a:ext>
              </a:extLst>
            </p:cNvPr>
            <p:cNvSpPr/>
            <p:nvPr/>
          </p:nvSpPr>
          <p:spPr>
            <a:xfrm>
              <a:off x="3893820" y="2642234"/>
              <a:ext cx="4419600" cy="173355"/>
            </a:xfrm>
            <a:custGeom>
              <a:avLst/>
              <a:gdLst/>
              <a:ahLst/>
              <a:cxnLst/>
              <a:rect l="l" t="t" r="r" b="b"/>
              <a:pathLst>
                <a:path w="4419600" h="173355">
                  <a:moveTo>
                    <a:pt x="430911" y="58674"/>
                  </a:moveTo>
                  <a:lnTo>
                    <a:pt x="171450" y="58674"/>
                  </a:lnTo>
                  <a:lnTo>
                    <a:pt x="171450" y="1524"/>
                  </a:lnTo>
                  <a:lnTo>
                    <a:pt x="0" y="87249"/>
                  </a:lnTo>
                  <a:lnTo>
                    <a:pt x="171450" y="172974"/>
                  </a:lnTo>
                  <a:lnTo>
                    <a:pt x="171450" y="115824"/>
                  </a:lnTo>
                  <a:lnTo>
                    <a:pt x="430911" y="115824"/>
                  </a:lnTo>
                  <a:lnTo>
                    <a:pt x="430911" y="58674"/>
                  </a:lnTo>
                  <a:close/>
                </a:path>
                <a:path w="4419600" h="173355">
                  <a:moveTo>
                    <a:pt x="4419219" y="85725"/>
                  </a:moveTo>
                  <a:lnTo>
                    <a:pt x="4362069" y="57150"/>
                  </a:lnTo>
                  <a:lnTo>
                    <a:pt x="4247769" y="0"/>
                  </a:lnTo>
                  <a:lnTo>
                    <a:pt x="4247769" y="57150"/>
                  </a:lnTo>
                  <a:lnTo>
                    <a:pt x="3988308" y="57150"/>
                  </a:lnTo>
                  <a:lnTo>
                    <a:pt x="3988308" y="114300"/>
                  </a:lnTo>
                  <a:lnTo>
                    <a:pt x="4247769" y="114300"/>
                  </a:lnTo>
                  <a:lnTo>
                    <a:pt x="4247769" y="171450"/>
                  </a:lnTo>
                  <a:lnTo>
                    <a:pt x="4362069" y="114300"/>
                  </a:lnTo>
                  <a:lnTo>
                    <a:pt x="4419219" y="85725"/>
                  </a:lnTo>
                  <a:close/>
                </a:path>
              </a:pathLst>
            </a:custGeom>
            <a:solidFill>
              <a:srgbClr val="00B0F0"/>
            </a:solidFill>
          </p:spPr>
          <p:txBody>
            <a:bodyPr wrap="square" lIns="0" tIns="0" rIns="0" bIns="0" rtlCol="0"/>
            <a:lstStyle/>
            <a:p>
              <a:endParaRPr sz="3200"/>
            </a:p>
          </p:txBody>
        </p:sp>
        <p:sp>
          <p:nvSpPr>
            <p:cNvPr id="31" name="object 29">
              <a:extLst>
                <a:ext uri="{FF2B5EF4-FFF2-40B4-BE49-F238E27FC236}">
                  <a16:creationId xmlns:a16="http://schemas.microsoft.com/office/drawing/2014/main" id="{1BB80392-566F-95E6-B525-EF83EDF3F68B}"/>
                </a:ext>
              </a:extLst>
            </p:cNvPr>
            <p:cNvSpPr/>
            <p:nvPr/>
          </p:nvSpPr>
          <p:spPr>
            <a:xfrm>
              <a:off x="4723638" y="2571750"/>
              <a:ext cx="574675" cy="314325"/>
            </a:xfrm>
            <a:custGeom>
              <a:avLst/>
              <a:gdLst/>
              <a:ahLst/>
              <a:cxnLst/>
              <a:rect l="l" t="t" r="r" b="b"/>
              <a:pathLst>
                <a:path w="574675" h="314325">
                  <a:moveTo>
                    <a:pt x="574548" y="0"/>
                  </a:moveTo>
                  <a:lnTo>
                    <a:pt x="0" y="0"/>
                  </a:lnTo>
                  <a:lnTo>
                    <a:pt x="0" y="313944"/>
                  </a:lnTo>
                  <a:lnTo>
                    <a:pt x="574548" y="313944"/>
                  </a:lnTo>
                  <a:lnTo>
                    <a:pt x="574548" y="0"/>
                  </a:lnTo>
                  <a:close/>
                </a:path>
              </a:pathLst>
            </a:custGeom>
            <a:solidFill>
              <a:srgbClr val="F1F1F1"/>
            </a:solidFill>
          </p:spPr>
          <p:txBody>
            <a:bodyPr wrap="square" lIns="0" tIns="0" rIns="0" bIns="0" rtlCol="0"/>
            <a:lstStyle/>
            <a:p>
              <a:endParaRPr sz="3200"/>
            </a:p>
          </p:txBody>
        </p:sp>
        <p:sp>
          <p:nvSpPr>
            <p:cNvPr id="32" name="object 30">
              <a:extLst>
                <a:ext uri="{FF2B5EF4-FFF2-40B4-BE49-F238E27FC236}">
                  <a16:creationId xmlns:a16="http://schemas.microsoft.com/office/drawing/2014/main" id="{72E207FC-8CE1-6BDA-5836-7599203AF784}"/>
                </a:ext>
              </a:extLst>
            </p:cNvPr>
            <p:cNvSpPr/>
            <p:nvPr/>
          </p:nvSpPr>
          <p:spPr>
            <a:xfrm>
              <a:off x="4723638" y="2571750"/>
              <a:ext cx="574675" cy="314325"/>
            </a:xfrm>
            <a:custGeom>
              <a:avLst/>
              <a:gdLst/>
              <a:ahLst/>
              <a:cxnLst/>
              <a:rect l="l" t="t" r="r" b="b"/>
              <a:pathLst>
                <a:path w="574675" h="314325">
                  <a:moveTo>
                    <a:pt x="0" y="313944"/>
                  </a:moveTo>
                  <a:lnTo>
                    <a:pt x="574548" y="313944"/>
                  </a:lnTo>
                  <a:lnTo>
                    <a:pt x="574548" y="0"/>
                  </a:lnTo>
                  <a:lnTo>
                    <a:pt x="0" y="0"/>
                  </a:lnTo>
                  <a:lnTo>
                    <a:pt x="0" y="313944"/>
                  </a:lnTo>
                  <a:close/>
                </a:path>
              </a:pathLst>
            </a:custGeom>
            <a:ln w="25400">
              <a:solidFill>
                <a:srgbClr val="A6A6A6"/>
              </a:solidFill>
            </a:ln>
          </p:spPr>
          <p:txBody>
            <a:bodyPr wrap="square" lIns="0" tIns="0" rIns="0" bIns="0" rtlCol="0"/>
            <a:lstStyle/>
            <a:p>
              <a:endParaRPr sz="3200"/>
            </a:p>
          </p:txBody>
        </p:sp>
        <p:sp>
          <p:nvSpPr>
            <p:cNvPr id="33" name="object 31">
              <a:extLst>
                <a:ext uri="{FF2B5EF4-FFF2-40B4-BE49-F238E27FC236}">
                  <a16:creationId xmlns:a16="http://schemas.microsoft.com/office/drawing/2014/main" id="{4FE80F14-E7D3-F1CD-C8FC-E1DFD1411507}"/>
                </a:ext>
              </a:extLst>
            </p:cNvPr>
            <p:cNvSpPr/>
            <p:nvPr/>
          </p:nvSpPr>
          <p:spPr>
            <a:xfrm>
              <a:off x="5301234" y="2571750"/>
              <a:ext cx="574675" cy="314325"/>
            </a:xfrm>
            <a:custGeom>
              <a:avLst/>
              <a:gdLst/>
              <a:ahLst/>
              <a:cxnLst/>
              <a:rect l="l" t="t" r="r" b="b"/>
              <a:pathLst>
                <a:path w="574675" h="314325">
                  <a:moveTo>
                    <a:pt x="574548" y="0"/>
                  </a:moveTo>
                  <a:lnTo>
                    <a:pt x="0" y="0"/>
                  </a:lnTo>
                  <a:lnTo>
                    <a:pt x="0" y="313944"/>
                  </a:lnTo>
                  <a:lnTo>
                    <a:pt x="574548" y="313944"/>
                  </a:lnTo>
                  <a:lnTo>
                    <a:pt x="574548" y="0"/>
                  </a:lnTo>
                  <a:close/>
                </a:path>
              </a:pathLst>
            </a:custGeom>
            <a:solidFill>
              <a:srgbClr val="F1F1F1"/>
            </a:solidFill>
          </p:spPr>
          <p:txBody>
            <a:bodyPr wrap="square" lIns="0" tIns="0" rIns="0" bIns="0" rtlCol="0"/>
            <a:lstStyle/>
            <a:p>
              <a:endParaRPr sz="3200"/>
            </a:p>
          </p:txBody>
        </p:sp>
        <p:sp>
          <p:nvSpPr>
            <p:cNvPr id="34" name="object 32">
              <a:extLst>
                <a:ext uri="{FF2B5EF4-FFF2-40B4-BE49-F238E27FC236}">
                  <a16:creationId xmlns:a16="http://schemas.microsoft.com/office/drawing/2014/main" id="{3DD1C866-BA25-B98F-F460-AE0266438EDB}"/>
                </a:ext>
              </a:extLst>
            </p:cNvPr>
            <p:cNvSpPr/>
            <p:nvPr/>
          </p:nvSpPr>
          <p:spPr>
            <a:xfrm>
              <a:off x="5301234" y="2571750"/>
              <a:ext cx="574675" cy="314325"/>
            </a:xfrm>
            <a:custGeom>
              <a:avLst/>
              <a:gdLst/>
              <a:ahLst/>
              <a:cxnLst/>
              <a:rect l="l" t="t" r="r" b="b"/>
              <a:pathLst>
                <a:path w="574675" h="314325">
                  <a:moveTo>
                    <a:pt x="0" y="313944"/>
                  </a:moveTo>
                  <a:lnTo>
                    <a:pt x="574548" y="313944"/>
                  </a:lnTo>
                  <a:lnTo>
                    <a:pt x="574548" y="0"/>
                  </a:lnTo>
                  <a:lnTo>
                    <a:pt x="0" y="0"/>
                  </a:lnTo>
                  <a:lnTo>
                    <a:pt x="0" y="313944"/>
                  </a:lnTo>
                  <a:close/>
                </a:path>
              </a:pathLst>
            </a:custGeom>
            <a:ln w="25400">
              <a:solidFill>
                <a:srgbClr val="A6A6A6"/>
              </a:solidFill>
            </a:ln>
          </p:spPr>
          <p:txBody>
            <a:bodyPr wrap="square" lIns="0" tIns="0" rIns="0" bIns="0" rtlCol="0"/>
            <a:lstStyle/>
            <a:p>
              <a:endParaRPr sz="3200"/>
            </a:p>
          </p:txBody>
        </p:sp>
        <p:sp>
          <p:nvSpPr>
            <p:cNvPr id="35" name="object 33">
              <a:extLst>
                <a:ext uri="{FF2B5EF4-FFF2-40B4-BE49-F238E27FC236}">
                  <a16:creationId xmlns:a16="http://schemas.microsoft.com/office/drawing/2014/main" id="{9E021BAA-5C68-F67A-3E30-0D34F1F109EB}"/>
                </a:ext>
              </a:extLst>
            </p:cNvPr>
            <p:cNvSpPr/>
            <p:nvPr/>
          </p:nvSpPr>
          <p:spPr>
            <a:xfrm>
              <a:off x="6332982" y="2571750"/>
              <a:ext cx="574675" cy="314325"/>
            </a:xfrm>
            <a:custGeom>
              <a:avLst/>
              <a:gdLst/>
              <a:ahLst/>
              <a:cxnLst/>
              <a:rect l="l" t="t" r="r" b="b"/>
              <a:pathLst>
                <a:path w="574675" h="314325">
                  <a:moveTo>
                    <a:pt x="574547" y="0"/>
                  </a:moveTo>
                  <a:lnTo>
                    <a:pt x="0" y="0"/>
                  </a:lnTo>
                  <a:lnTo>
                    <a:pt x="0" y="313944"/>
                  </a:lnTo>
                  <a:lnTo>
                    <a:pt x="574547" y="313944"/>
                  </a:lnTo>
                  <a:lnTo>
                    <a:pt x="574547" y="0"/>
                  </a:lnTo>
                  <a:close/>
                </a:path>
              </a:pathLst>
            </a:custGeom>
            <a:solidFill>
              <a:srgbClr val="F1F1F1"/>
            </a:solidFill>
          </p:spPr>
          <p:txBody>
            <a:bodyPr wrap="square" lIns="0" tIns="0" rIns="0" bIns="0" rtlCol="0"/>
            <a:lstStyle/>
            <a:p>
              <a:endParaRPr sz="3200" dirty="0"/>
            </a:p>
          </p:txBody>
        </p:sp>
        <p:sp>
          <p:nvSpPr>
            <p:cNvPr id="36" name="object 34">
              <a:extLst>
                <a:ext uri="{FF2B5EF4-FFF2-40B4-BE49-F238E27FC236}">
                  <a16:creationId xmlns:a16="http://schemas.microsoft.com/office/drawing/2014/main" id="{CB9B5F00-E025-7751-B7F3-BE54556ADA03}"/>
                </a:ext>
              </a:extLst>
            </p:cNvPr>
            <p:cNvSpPr/>
            <p:nvPr/>
          </p:nvSpPr>
          <p:spPr>
            <a:xfrm>
              <a:off x="6332982" y="2571750"/>
              <a:ext cx="574675" cy="314325"/>
            </a:xfrm>
            <a:custGeom>
              <a:avLst/>
              <a:gdLst/>
              <a:ahLst/>
              <a:cxnLst/>
              <a:rect l="l" t="t" r="r" b="b"/>
              <a:pathLst>
                <a:path w="574675" h="314325">
                  <a:moveTo>
                    <a:pt x="0" y="313944"/>
                  </a:moveTo>
                  <a:lnTo>
                    <a:pt x="574547" y="313944"/>
                  </a:lnTo>
                  <a:lnTo>
                    <a:pt x="574547" y="0"/>
                  </a:lnTo>
                  <a:lnTo>
                    <a:pt x="0" y="0"/>
                  </a:lnTo>
                  <a:lnTo>
                    <a:pt x="0" y="313944"/>
                  </a:lnTo>
                  <a:close/>
                </a:path>
              </a:pathLst>
            </a:custGeom>
            <a:ln w="25400">
              <a:solidFill>
                <a:srgbClr val="A6A6A6"/>
              </a:solidFill>
            </a:ln>
          </p:spPr>
          <p:txBody>
            <a:bodyPr wrap="square" lIns="0" tIns="0" rIns="0" bIns="0" rtlCol="0"/>
            <a:lstStyle/>
            <a:p>
              <a:endParaRPr sz="3200"/>
            </a:p>
          </p:txBody>
        </p:sp>
        <p:sp>
          <p:nvSpPr>
            <p:cNvPr id="37" name="object 35">
              <a:extLst>
                <a:ext uri="{FF2B5EF4-FFF2-40B4-BE49-F238E27FC236}">
                  <a16:creationId xmlns:a16="http://schemas.microsoft.com/office/drawing/2014/main" id="{0ADBCF52-4B53-57D9-5100-2977D35930AE}"/>
                </a:ext>
              </a:extLst>
            </p:cNvPr>
            <p:cNvSpPr/>
            <p:nvPr/>
          </p:nvSpPr>
          <p:spPr>
            <a:xfrm>
              <a:off x="6907530" y="2571750"/>
              <a:ext cx="574675" cy="314325"/>
            </a:xfrm>
            <a:custGeom>
              <a:avLst/>
              <a:gdLst/>
              <a:ahLst/>
              <a:cxnLst/>
              <a:rect l="l" t="t" r="r" b="b"/>
              <a:pathLst>
                <a:path w="574675" h="314325">
                  <a:moveTo>
                    <a:pt x="574548" y="0"/>
                  </a:moveTo>
                  <a:lnTo>
                    <a:pt x="0" y="0"/>
                  </a:lnTo>
                  <a:lnTo>
                    <a:pt x="0" y="313944"/>
                  </a:lnTo>
                  <a:lnTo>
                    <a:pt x="574548" y="313944"/>
                  </a:lnTo>
                  <a:lnTo>
                    <a:pt x="574548" y="0"/>
                  </a:lnTo>
                  <a:close/>
                </a:path>
              </a:pathLst>
            </a:custGeom>
            <a:solidFill>
              <a:srgbClr val="F1F1F1"/>
            </a:solidFill>
          </p:spPr>
          <p:txBody>
            <a:bodyPr wrap="square" lIns="0" tIns="0" rIns="0" bIns="0" rtlCol="0"/>
            <a:lstStyle/>
            <a:p>
              <a:endParaRPr sz="3200"/>
            </a:p>
          </p:txBody>
        </p:sp>
        <p:sp>
          <p:nvSpPr>
            <p:cNvPr id="38" name="object 36">
              <a:extLst>
                <a:ext uri="{FF2B5EF4-FFF2-40B4-BE49-F238E27FC236}">
                  <a16:creationId xmlns:a16="http://schemas.microsoft.com/office/drawing/2014/main" id="{F0AA5903-28B5-F061-4844-4256727E81FB}"/>
                </a:ext>
              </a:extLst>
            </p:cNvPr>
            <p:cNvSpPr/>
            <p:nvPr/>
          </p:nvSpPr>
          <p:spPr>
            <a:xfrm>
              <a:off x="6907530" y="2571750"/>
              <a:ext cx="574675" cy="314325"/>
            </a:xfrm>
            <a:custGeom>
              <a:avLst/>
              <a:gdLst/>
              <a:ahLst/>
              <a:cxnLst/>
              <a:rect l="l" t="t" r="r" b="b"/>
              <a:pathLst>
                <a:path w="574675" h="314325">
                  <a:moveTo>
                    <a:pt x="0" y="313944"/>
                  </a:moveTo>
                  <a:lnTo>
                    <a:pt x="574548" y="313944"/>
                  </a:lnTo>
                  <a:lnTo>
                    <a:pt x="574548" y="0"/>
                  </a:lnTo>
                  <a:lnTo>
                    <a:pt x="0" y="0"/>
                  </a:lnTo>
                  <a:lnTo>
                    <a:pt x="0" y="313944"/>
                  </a:lnTo>
                  <a:close/>
                </a:path>
              </a:pathLst>
            </a:custGeom>
            <a:ln w="25400">
              <a:solidFill>
                <a:srgbClr val="A6A6A6"/>
              </a:solidFill>
            </a:ln>
          </p:spPr>
          <p:txBody>
            <a:bodyPr wrap="square" lIns="0" tIns="0" rIns="0" bIns="0" rtlCol="0"/>
            <a:lstStyle/>
            <a:p>
              <a:endParaRPr sz="3200"/>
            </a:p>
          </p:txBody>
        </p:sp>
      </p:grpSp>
      <p:sp>
        <p:nvSpPr>
          <p:cNvPr id="39" name="object 37">
            <a:extLst>
              <a:ext uri="{FF2B5EF4-FFF2-40B4-BE49-F238E27FC236}">
                <a16:creationId xmlns:a16="http://schemas.microsoft.com/office/drawing/2014/main" id="{59F22BFA-C496-98B5-B7EA-B5A9E206E80D}"/>
              </a:ext>
            </a:extLst>
          </p:cNvPr>
          <p:cNvSpPr txBox="1"/>
          <p:nvPr/>
        </p:nvSpPr>
        <p:spPr>
          <a:xfrm>
            <a:off x="9405750" y="3823287"/>
            <a:ext cx="391109" cy="427476"/>
          </a:xfrm>
          <a:prstGeom prst="rect">
            <a:avLst/>
          </a:prstGeom>
        </p:spPr>
        <p:txBody>
          <a:bodyPr vert="horz" wrap="square" lIns="0" tIns="16931" rIns="0" bIns="0" rtlCol="0">
            <a:spAutoFit/>
          </a:bodyPr>
          <a:lstStyle/>
          <a:p>
            <a:pPr>
              <a:spcBef>
                <a:spcPts val="133"/>
              </a:spcBef>
            </a:pPr>
            <a:r>
              <a:rPr sz="2667" i="1" dirty="0">
                <a:solidFill>
                  <a:srgbClr val="EE3D42"/>
                </a:solidFill>
                <a:latin typeface="Consolas"/>
                <a:cs typeface="Consolas"/>
              </a:rPr>
              <a:t>Vn</a:t>
            </a:r>
            <a:endParaRPr sz="2667">
              <a:latin typeface="Consolas"/>
              <a:cs typeface="Consolas"/>
            </a:endParaRPr>
          </a:p>
        </p:txBody>
      </p:sp>
      <p:grpSp>
        <p:nvGrpSpPr>
          <p:cNvPr id="88" name="object 38">
            <a:extLst>
              <a:ext uri="{FF2B5EF4-FFF2-40B4-BE49-F238E27FC236}">
                <a16:creationId xmlns:a16="http://schemas.microsoft.com/office/drawing/2014/main" id="{8B37518C-7B4B-C398-685E-7E5496FECF27}"/>
              </a:ext>
            </a:extLst>
          </p:cNvPr>
          <p:cNvGrpSpPr/>
          <p:nvPr/>
        </p:nvGrpSpPr>
        <p:grpSpPr>
          <a:xfrm>
            <a:off x="5672944" y="3412864"/>
            <a:ext cx="4928651" cy="452908"/>
            <a:chOff x="4255261" y="2559050"/>
            <a:chExt cx="3696970" cy="339725"/>
          </a:xfrm>
        </p:grpSpPr>
        <p:sp>
          <p:nvSpPr>
            <p:cNvPr id="89" name="object 39">
              <a:extLst>
                <a:ext uri="{FF2B5EF4-FFF2-40B4-BE49-F238E27FC236}">
                  <a16:creationId xmlns:a16="http://schemas.microsoft.com/office/drawing/2014/main" id="{B3BAC431-4A92-74B1-FD22-514D20EF8783}"/>
                </a:ext>
              </a:extLst>
            </p:cNvPr>
            <p:cNvSpPr/>
            <p:nvPr/>
          </p:nvSpPr>
          <p:spPr>
            <a:xfrm>
              <a:off x="4267961" y="2571750"/>
              <a:ext cx="457200" cy="314325"/>
            </a:xfrm>
            <a:custGeom>
              <a:avLst/>
              <a:gdLst/>
              <a:ahLst/>
              <a:cxnLst/>
              <a:rect l="l" t="t" r="r" b="b"/>
              <a:pathLst>
                <a:path w="457200" h="314325">
                  <a:moveTo>
                    <a:pt x="457200" y="0"/>
                  </a:moveTo>
                  <a:lnTo>
                    <a:pt x="0" y="0"/>
                  </a:lnTo>
                  <a:lnTo>
                    <a:pt x="0" y="313944"/>
                  </a:lnTo>
                  <a:lnTo>
                    <a:pt x="457200" y="313944"/>
                  </a:lnTo>
                  <a:lnTo>
                    <a:pt x="457200" y="0"/>
                  </a:lnTo>
                  <a:close/>
                </a:path>
              </a:pathLst>
            </a:custGeom>
            <a:solidFill>
              <a:srgbClr val="F1F1F1"/>
            </a:solidFill>
          </p:spPr>
          <p:txBody>
            <a:bodyPr wrap="square" lIns="0" tIns="0" rIns="0" bIns="0" rtlCol="0"/>
            <a:lstStyle/>
            <a:p>
              <a:endParaRPr sz="3200"/>
            </a:p>
          </p:txBody>
        </p:sp>
        <p:sp>
          <p:nvSpPr>
            <p:cNvPr id="90" name="object 40">
              <a:extLst>
                <a:ext uri="{FF2B5EF4-FFF2-40B4-BE49-F238E27FC236}">
                  <a16:creationId xmlns:a16="http://schemas.microsoft.com/office/drawing/2014/main" id="{658A38B2-4470-49DA-6DC3-5EECB10D5A45}"/>
                </a:ext>
              </a:extLst>
            </p:cNvPr>
            <p:cNvSpPr/>
            <p:nvPr/>
          </p:nvSpPr>
          <p:spPr>
            <a:xfrm>
              <a:off x="4267961" y="2571750"/>
              <a:ext cx="457200" cy="314325"/>
            </a:xfrm>
            <a:custGeom>
              <a:avLst/>
              <a:gdLst/>
              <a:ahLst/>
              <a:cxnLst/>
              <a:rect l="l" t="t" r="r" b="b"/>
              <a:pathLst>
                <a:path w="457200" h="314325">
                  <a:moveTo>
                    <a:pt x="0" y="313944"/>
                  </a:moveTo>
                  <a:lnTo>
                    <a:pt x="457200" y="313944"/>
                  </a:lnTo>
                  <a:lnTo>
                    <a:pt x="457200" y="0"/>
                  </a:lnTo>
                  <a:lnTo>
                    <a:pt x="0" y="0"/>
                  </a:lnTo>
                  <a:lnTo>
                    <a:pt x="0" y="313944"/>
                  </a:lnTo>
                  <a:close/>
                </a:path>
              </a:pathLst>
            </a:custGeom>
            <a:ln w="25400">
              <a:solidFill>
                <a:srgbClr val="A6A6A6"/>
              </a:solidFill>
            </a:ln>
          </p:spPr>
          <p:txBody>
            <a:bodyPr wrap="square" lIns="0" tIns="0" rIns="0" bIns="0" rtlCol="0"/>
            <a:lstStyle/>
            <a:p>
              <a:endParaRPr sz="3200"/>
            </a:p>
          </p:txBody>
        </p:sp>
        <p:sp>
          <p:nvSpPr>
            <p:cNvPr id="91" name="object 41">
              <a:extLst>
                <a:ext uri="{FF2B5EF4-FFF2-40B4-BE49-F238E27FC236}">
                  <a16:creationId xmlns:a16="http://schemas.microsoft.com/office/drawing/2014/main" id="{59CCD905-E57D-820A-FE68-23578FFBF0D9}"/>
                </a:ext>
              </a:extLst>
            </p:cNvPr>
            <p:cNvSpPr/>
            <p:nvPr/>
          </p:nvSpPr>
          <p:spPr>
            <a:xfrm>
              <a:off x="7482077" y="2571750"/>
              <a:ext cx="457200" cy="314325"/>
            </a:xfrm>
            <a:custGeom>
              <a:avLst/>
              <a:gdLst/>
              <a:ahLst/>
              <a:cxnLst/>
              <a:rect l="l" t="t" r="r" b="b"/>
              <a:pathLst>
                <a:path w="457200" h="314325">
                  <a:moveTo>
                    <a:pt x="457200" y="0"/>
                  </a:moveTo>
                  <a:lnTo>
                    <a:pt x="0" y="0"/>
                  </a:lnTo>
                  <a:lnTo>
                    <a:pt x="0" y="313944"/>
                  </a:lnTo>
                  <a:lnTo>
                    <a:pt x="457200" y="313944"/>
                  </a:lnTo>
                  <a:lnTo>
                    <a:pt x="457200" y="0"/>
                  </a:lnTo>
                  <a:close/>
                </a:path>
              </a:pathLst>
            </a:custGeom>
            <a:solidFill>
              <a:srgbClr val="F1F1F1"/>
            </a:solidFill>
          </p:spPr>
          <p:txBody>
            <a:bodyPr wrap="square" lIns="0" tIns="0" rIns="0" bIns="0" rtlCol="0"/>
            <a:lstStyle/>
            <a:p>
              <a:endParaRPr sz="3200"/>
            </a:p>
          </p:txBody>
        </p:sp>
        <p:sp>
          <p:nvSpPr>
            <p:cNvPr id="92" name="object 42">
              <a:extLst>
                <a:ext uri="{FF2B5EF4-FFF2-40B4-BE49-F238E27FC236}">
                  <a16:creationId xmlns:a16="http://schemas.microsoft.com/office/drawing/2014/main" id="{E31045A5-3CC9-E964-96BD-0AE3D7E74B76}"/>
                </a:ext>
              </a:extLst>
            </p:cNvPr>
            <p:cNvSpPr/>
            <p:nvPr/>
          </p:nvSpPr>
          <p:spPr>
            <a:xfrm>
              <a:off x="7482077" y="2571750"/>
              <a:ext cx="457200" cy="314325"/>
            </a:xfrm>
            <a:custGeom>
              <a:avLst/>
              <a:gdLst/>
              <a:ahLst/>
              <a:cxnLst/>
              <a:rect l="l" t="t" r="r" b="b"/>
              <a:pathLst>
                <a:path w="457200" h="314325">
                  <a:moveTo>
                    <a:pt x="0" y="313944"/>
                  </a:moveTo>
                  <a:lnTo>
                    <a:pt x="457200" y="313944"/>
                  </a:lnTo>
                  <a:lnTo>
                    <a:pt x="457200" y="0"/>
                  </a:lnTo>
                  <a:lnTo>
                    <a:pt x="0" y="0"/>
                  </a:lnTo>
                  <a:lnTo>
                    <a:pt x="0" y="313944"/>
                  </a:lnTo>
                  <a:close/>
                </a:path>
              </a:pathLst>
            </a:custGeom>
            <a:ln w="25400">
              <a:solidFill>
                <a:srgbClr val="A6A6A6"/>
              </a:solidFill>
            </a:ln>
          </p:spPr>
          <p:txBody>
            <a:bodyPr wrap="square" lIns="0" tIns="0" rIns="0" bIns="0" rtlCol="0"/>
            <a:lstStyle/>
            <a:p>
              <a:endParaRPr sz="3200"/>
            </a:p>
          </p:txBody>
        </p:sp>
      </p:grpSp>
      <p:sp>
        <p:nvSpPr>
          <p:cNvPr id="93" name="object 43">
            <a:extLst>
              <a:ext uri="{FF2B5EF4-FFF2-40B4-BE49-F238E27FC236}">
                <a16:creationId xmlns:a16="http://schemas.microsoft.com/office/drawing/2014/main" id="{00D0A821-6A75-2743-8CFA-5371BDF3C18B}"/>
              </a:ext>
            </a:extLst>
          </p:cNvPr>
          <p:cNvSpPr txBox="1"/>
          <p:nvPr/>
        </p:nvSpPr>
        <p:spPr>
          <a:xfrm>
            <a:off x="5663158" y="3489704"/>
            <a:ext cx="3322734" cy="876194"/>
          </a:xfrm>
          <a:prstGeom prst="rect">
            <a:avLst/>
          </a:prstGeom>
        </p:spPr>
        <p:txBody>
          <a:bodyPr vert="horz" wrap="square" lIns="0" tIns="16931" rIns="0" bIns="0" rtlCol="0">
            <a:spAutoFit/>
          </a:bodyPr>
          <a:lstStyle/>
          <a:p>
            <a:pPr>
              <a:lnSpc>
                <a:spcPts val="3013"/>
              </a:lnSpc>
              <a:spcBef>
                <a:spcPts val="133"/>
              </a:spcBef>
            </a:pPr>
            <a:r>
              <a:rPr lang="en-US" sz="2667" dirty="0">
                <a:latin typeface="Book Antiqua"/>
                <a:cs typeface="Book Antiqua"/>
              </a:rPr>
              <a:t>  </a:t>
            </a:r>
            <a:r>
              <a:rPr lang="en-US" sz="3200" b="1" spc="-280" dirty="0">
                <a:solidFill>
                  <a:srgbClr val="EE3D42"/>
                </a:solidFill>
                <a:latin typeface="Trebuchet MS"/>
                <a:sym typeface="Wingdings 2" panose="05020102010507070707" pitchFamily="18" charset="2"/>
              </a:rPr>
              <a:t></a:t>
            </a:r>
            <a:endParaRPr lang="en-US" sz="3200" b="1" spc="-280" dirty="0">
              <a:solidFill>
                <a:srgbClr val="EE3D42"/>
              </a:solidFill>
              <a:latin typeface="Trebuchet MS"/>
            </a:endParaRPr>
          </a:p>
          <a:p>
            <a:pPr marL="203175" algn="ctr">
              <a:lnSpc>
                <a:spcPts val="3653"/>
              </a:lnSpc>
              <a:tabLst>
                <a:tab pos="819471" algn="l"/>
                <a:tab pos="1572064" algn="l"/>
                <a:tab pos="2963810" algn="l"/>
              </a:tabLst>
            </a:pPr>
            <a:r>
              <a:rPr lang="en-US" altLang="zh-CN" sz="4800" b="1" spc="-420" baseline="-3472" dirty="0">
                <a:solidFill>
                  <a:srgbClr val="EE3D42"/>
                </a:solidFill>
                <a:latin typeface="Trebuchet MS"/>
                <a:cs typeface="Trebuchet MS"/>
                <a:sym typeface="Wingdings 2" panose="05020102010507070707" pitchFamily="18" charset="2"/>
              </a:rPr>
              <a:t></a:t>
            </a:r>
            <a:r>
              <a:rPr lang="en-US" sz="4800" b="1" spc="-420" baseline="-3472" dirty="0">
                <a:solidFill>
                  <a:srgbClr val="EE3D42"/>
                </a:solidFill>
                <a:latin typeface="Trebuchet MS"/>
                <a:cs typeface="Trebuchet MS"/>
              </a:rPr>
              <a:t>	</a:t>
            </a:r>
            <a:r>
              <a:rPr lang="en-US" sz="2667" b="1" i="1" spc="-193" dirty="0">
                <a:latin typeface="Book Antiqua"/>
              </a:rPr>
              <a:t>K1</a:t>
            </a:r>
            <a:r>
              <a:rPr lang="en-US" sz="2800" b="1" i="1" dirty="0">
                <a:latin typeface="Trebuchet MS"/>
                <a:cs typeface="Trebuchet MS"/>
              </a:rPr>
              <a:t>	</a:t>
            </a:r>
            <a:r>
              <a:rPr lang="en-US" sz="4000" b="1" i="1" baseline="2777" dirty="0">
                <a:latin typeface="Consolas"/>
                <a:cs typeface="Consolas"/>
              </a:rPr>
              <a:t>V1</a:t>
            </a:r>
            <a:r>
              <a:rPr lang="en-US" sz="4000" b="1" i="1" spc="679" baseline="2777" dirty="0">
                <a:latin typeface="Consolas"/>
                <a:cs typeface="Consolas"/>
              </a:rPr>
              <a:t> </a:t>
            </a:r>
            <a:r>
              <a:rPr lang="en-US" sz="2667" b="1" i="1" spc="-193" dirty="0">
                <a:latin typeface="Book Antiqua"/>
              </a:rPr>
              <a:t>•••</a:t>
            </a:r>
            <a:r>
              <a:rPr lang="en-US" sz="4000" b="1" baseline="2777" dirty="0">
                <a:latin typeface="Calibri"/>
                <a:cs typeface="Calibri"/>
              </a:rPr>
              <a:t>	</a:t>
            </a:r>
            <a:r>
              <a:rPr lang="en-US" sz="2800" b="1" i="1" spc="-360" dirty="0" err="1">
                <a:latin typeface="Trebuchet MS"/>
                <a:cs typeface="Trebuchet MS"/>
              </a:rPr>
              <a:t>Kn</a:t>
            </a:r>
            <a:endParaRPr lang="en-US" sz="2800" b="1" dirty="0">
              <a:latin typeface="Trebuchet MS"/>
              <a:cs typeface="Trebuchet MS"/>
            </a:endParaRPr>
          </a:p>
        </p:txBody>
      </p:sp>
      <p:sp>
        <p:nvSpPr>
          <p:cNvPr id="94" name="object 44">
            <a:extLst>
              <a:ext uri="{FF2B5EF4-FFF2-40B4-BE49-F238E27FC236}">
                <a16:creationId xmlns:a16="http://schemas.microsoft.com/office/drawing/2014/main" id="{B833BF07-71E3-26E1-61E2-9FFD024A7C46}"/>
              </a:ext>
            </a:extLst>
          </p:cNvPr>
          <p:cNvSpPr txBox="1"/>
          <p:nvPr/>
        </p:nvSpPr>
        <p:spPr>
          <a:xfrm>
            <a:off x="9974975" y="3357433"/>
            <a:ext cx="626451" cy="504409"/>
          </a:xfrm>
          <a:prstGeom prst="rect">
            <a:avLst/>
          </a:prstGeom>
        </p:spPr>
        <p:txBody>
          <a:bodyPr vert="horz" wrap="square" lIns="0" tIns="16931" rIns="0" bIns="0" rtlCol="0">
            <a:spAutoFit/>
          </a:bodyPr>
          <a:lstStyle/>
          <a:p>
            <a:pPr marR="4233" algn="ctr">
              <a:lnSpc>
                <a:spcPts val="3760"/>
              </a:lnSpc>
            </a:pPr>
            <a:r>
              <a:rPr lang="zh-CN" altLang="en-US" sz="3200" b="1" spc="-280" dirty="0">
                <a:solidFill>
                  <a:srgbClr val="EE3D42"/>
                </a:solidFill>
                <a:latin typeface="Trebuchet MS"/>
                <a:cs typeface="Trebuchet MS"/>
                <a:sym typeface="Wingdings 2" panose="05020102010507070707" pitchFamily="18" charset="2"/>
              </a:rPr>
              <a:t></a:t>
            </a:r>
            <a:endParaRPr sz="3200" dirty="0">
              <a:latin typeface="Trebuchet MS"/>
              <a:cs typeface="Trebuchet MS"/>
            </a:endParaRPr>
          </a:p>
        </p:txBody>
      </p:sp>
      <p:sp>
        <p:nvSpPr>
          <p:cNvPr id="95" name="object 45">
            <a:extLst>
              <a:ext uri="{FF2B5EF4-FFF2-40B4-BE49-F238E27FC236}">
                <a16:creationId xmlns:a16="http://schemas.microsoft.com/office/drawing/2014/main" id="{A8065BBF-969D-8C8C-6567-0B2BBD94CEB6}"/>
              </a:ext>
            </a:extLst>
          </p:cNvPr>
          <p:cNvSpPr/>
          <p:nvPr/>
        </p:nvSpPr>
        <p:spPr>
          <a:xfrm>
            <a:off x="5707144" y="3412523"/>
            <a:ext cx="585817" cy="457140"/>
          </a:xfrm>
          <a:custGeom>
            <a:avLst/>
            <a:gdLst/>
            <a:ahLst/>
            <a:cxnLst/>
            <a:rect l="l" t="t" r="r" b="b"/>
            <a:pathLst>
              <a:path w="439420" h="342900">
                <a:moveTo>
                  <a:pt x="0" y="16002"/>
                </a:moveTo>
                <a:lnTo>
                  <a:pt x="0" y="7239"/>
                </a:lnTo>
                <a:lnTo>
                  <a:pt x="7238" y="0"/>
                </a:lnTo>
                <a:lnTo>
                  <a:pt x="16001" y="0"/>
                </a:lnTo>
                <a:lnTo>
                  <a:pt x="422910" y="0"/>
                </a:lnTo>
                <a:lnTo>
                  <a:pt x="431673" y="0"/>
                </a:lnTo>
                <a:lnTo>
                  <a:pt x="438912" y="7239"/>
                </a:lnTo>
                <a:lnTo>
                  <a:pt x="438912" y="16002"/>
                </a:lnTo>
                <a:lnTo>
                  <a:pt x="438912" y="326898"/>
                </a:lnTo>
                <a:lnTo>
                  <a:pt x="438912" y="335661"/>
                </a:lnTo>
                <a:lnTo>
                  <a:pt x="431673" y="342900"/>
                </a:lnTo>
                <a:lnTo>
                  <a:pt x="422910" y="342900"/>
                </a:lnTo>
                <a:lnTo>
                  <a:pt x="16001" y="342900"/>
                </a:lnTo>
                <a:lnTo>
                  <a:pt x="7238" y="342900"/>
                </a:lnTo>
                <a:lnTo>
                  <a:pt x="0" y="335661"/>
                </a:lnTo>
                <a:lnTo>
                  <a:pt x="0" y="326898"/>
                </a:lnTo>
                <a:lnTo>
                  <a:pt x="0" y="16002"/>
                </a:lnTo>
                <a:close/>
              </a:path>
            </a:pathLst>
          </a:custGeom>
          <a:ln w="57150">
            <a:solidFill>
              <a:srgbClr val="0070C0"/>
            </a:solidFill>
          </a:ln>
        </p:spPr>
        <p:txBody>
          <a:bodyPr wrap="square" lIns="0" tIns="0" rIns="0" bIns="0" rtlCol="0"/>
          <a:lstStyle/>
          <a:p>
            <a:endParaRPr sz="3200"/>
          </a:p>
        </p:txBody>
      </p:sp>
      <p:sp>
        <p:nvSpPr>
          <p:cNvPr id="96" name="object 46">
            <a:extLst>
              <a:ext uri="{FF2B5EF4-FFF2-40B4-BE49-F238E27FC236}">
                <a16:creationId xmlns:a16="http://schemas.microsoft.com/office/drawing/2014/main" id="{BBB307E4-EDA2-18C4-69EC-D3E01650C248}"/>
              </a:ext>
            </a:extLst>
          </p:cNvPr>
          <p:cNvSpPr/>
          <p:nvPr/>
        </p:nvSpPr>
        <p:spPr>
          <a:xfrm>
            <a:off x="9998170" y="3412523"/>
            <a:ext cx="587510" cy="457140"/>
          </a:xfrm>
          <a:custGeom>
            <a:avLst/>
            <a:gdLst/>
            <a:ahLst/>
            <a:cxnLst/>
            <a:rect l="l" t="t" r="r" b="b"/>
            <a:pathLst>
              <a:path w="440690" h="342900">
                <a:moveTo>
                  <a:pt x="0" y="16002"/>
                </a:moveTo>
                <a:lnTo>
                  <a:pt x="0" y="7239"/>
                </a:lnTo>
                <a:lnTo>
                  <a:pt x="7239" y="0"/>
                </a:lnTo>
                <a:lnTo>
                  <a:pt x="16001" y="0"/>
                </a:lnTo>
                <a:lnTo>
                  <a:pt x="424434" y="0"/>
                </a:lnTo>
                <a:lnTo>
                  <a:pt x="433197" y="0"/>
                </a:lnTo>
                <a:lnTo>
                  <a:pt x="440436" y="7239"/>
                </a:lnTo>
                <a:lnTo>
                  <a:pt x="440436" y="16002"/>
                </a:lnTo>
                <a:lnTo>
                  <a:pt x="440436" y="326898"/>
                </a:lnTo>
                <a:lnTo>
                  <a:pt x="440436" y="335661"/>
                </a:lnTo>
                <a:lnTo>
                  <a:pt x="433197" y="342900"/>
                </a:lnTo>
                <a:lnTo>
                  <a:pt x="424434" y="342900"/>
                </a:lnTo>
                <a:lnTo>
                  <a:pt x="16001" y="342900"/>
                </a:lnTo>
                <a:lnTo>
                  <a:pt x="7239" y="342900"/>
                </a:lnTo>
                <a:lnTo>
                  <a:pt x="0" y="335661"/>
                </a:lnTo>
                <a:lnTo>
                  <a:pt x="0" y="326898"/>
                </a:lnTo>
                <a:lnTo>
                  <a:pt x="0" y="16002"/>
                </a:lnTo>
                <a:close/>
              </a:path>
            </a:pathLst>
          </a:custGeom>
          <a:ln w="57150">
            <a:solidFill>
              <a:srgbClr val="0070C0"/>
            </a:solidFill>
          </a:ln>
        </p:spPr>
        <p:txBody>
          <a:bodyPr wrap="square" lIns="0" tIns="0" rIns="0" bIns="0" rtlCol="0"/>
          <a:lstStyle/>
          <a:p>
            <a:endParaRPr sz="3200"/>
          </a:p>
        </p:txBody>
      </p:sp>
      <p:sp>
        <p:nvSpPr>
          <p:cNvPr id="97" name="object 47">
            <a:extLst>
              <a:ext uri="{FF2B5EF4-FFF2-40B4-BE49-F238E27FC236}">
                <a16:creationId xmlns:a16="http://schemas.microsoft.com/office/drawing/2014/main" id="{F71ED854-878F-9FFB-C8ED-12D70088B5F2}"/>
              </a:ext>
            </a:extLst>
          </p:cNvPr>
          <p:cNvSpPr txBox="1"/>
          <p:nvPr/>
        </p:nvSpPr>
        <p:spPr>
          <a:xfrm>
            <a:off x="4120529" y="3798906"/>
            <a:ext cx="996397" cy="427476"/>
          </a:xfrm>
          <a:prstGeom prst="rect">
            <a:avLst/>
          </a:prstGeom>
        </p:spPr>
        <p:txBody>
          <a:bodyPr vert="horz" wrap="square" lIns="0" tIns="16931" rIns="0" bIns="0" rtlCol="0">
            <a:spAutoFit/>
          </a:bodyPr>
          <a:lstStyle/>
          <a:p>
            <a:pPr marL="16931">
              <a:spcBef>
                <a:spcPts val="133"/>
              </a:spcBef>
            </a:pPr>
            <a:r>
              <a:rPr sz="2667" b="1" i="1" spc="-227" dirty="0">
                <a:solidFill>
                  <a:srgbClr val="EE3D42"/>
                </a:solidFill>
                <a:latin typeface="Book Antiqua"/>
                <a:cs typeface="Book Antiqua"/>
              </a:rPr>
              <a:t>PageID</a:t>
            </a:r>
            <a:endParaRPr sz="2667" dirty="0">
              <a:latin typeface="Book Antiqua"/>
              <a:cs typeface="Book Antiqua"/>
            </a:endParaRPr>
          </a:p>
        </p:txBody>
      </p:sp>
      <p:sp>
        <p:nvSpPr>
          <p:cNvPr id="98" name="object 48">
            <a:extLst>
              <a:ext uri="{FF2B5EF4-FFF2-40B4-BE49-F238E27FC236}">
                <a16:creationId xmlns:a16="http://schemas.microsoft.com/office/drawing/2014/main" id="{FC8BF9F4-A9C7-FB8E-8545-09C30BA6B138}"/>
              </a:ext>
            </a:extLst>
          </p:cNvPr>
          <p:cNvSpPr txBox="1"/>
          <p:nvPr/>
        </p:nvSpPr>
        <p:spPr>
          <a:xfrm>
            <a:off x="11110544" y="3798906"/>
            <a:ext cx="996397" cy="427476"/>
          </a:xfrm>
          <a:prstGeom prst="rect">
            <a:avLst/>
          </a:prstGeom>
        </p:spPr>
        <p:txBody>
          <a:bodyPr vert="horz" wrap="square" lIns="0" tIns="16931" rIns="0" bIns="0" rtlCol="0">
            <a:spAutoFit/>
          </a:bodyPr>
          <a:lstStyle/>
          <a:p>
            <a:pPr marL="16931">
              <a:spcBef>
                <a:spcPts val="133"/>
              </a:spcBef>
            </a:pPr>
            <a:r>
              <a:rPr sz="2667" b="1" i="1" spc="-227" dirty="0">
                <a:solidFill>
                  <a:srgbClr val="EE3D42"/>
                </a:solidFill>
                <a:latin typeface="Book Antiqua"/>
                <a:cs typeface="Book Antiqua"/>
              </a:rPr>
              <a:t>PageID</a:t>
            </a:r>
            <a:endParaRPr sz="2667" dirty="0">
              <a:latin typeface="Book Antiqua"/>
              <a:cs typeface="Book Antiqua"/>
            </a:endParaRPr>
          </a:p>
        </p:txBody>
      </p:sp>
      <p:sp>
        <p:nvSpPr>
          <p:cNvPr id="99" name="object 27">
            <a:extLst>
              <a:ext uri="{FF2B5EF4-FFF2-40B4-BE49-F238E27FC236}">
                <a16:creationId xmlns:a16="http://schemas.microsoft.com/office/drawing/2014/main" id="{4D1DB69F-8D97-3158-9624-4A21A5A86A87}"/>
              </a:ext>
            </a:extLst>
          </p:cNvPr>
          <p:cNvSpPr/>
          <p:nvPr/>
        </p:nvSpPr>
        <p:spPr>
          <a:xfrm>
            <a:off x="6430914" y="4213670"/>
            <a:ext cx="1536500" cy="368252"/>
          </a:xfrm>
          <a:custGeom>
            <a:avLst/>
            <a:gdLst/>
            <a:ahLst/>
            <a:cxnLst/>
            <a:rect l="l" t="t" r="r" b="b"/>
            <a:pathLst>
              <a:path w="1152525" h="276225">
                <a:moveTo>
                  <a:pt x="0" y="0"/>
                </a:moveTo>
                <a:lnTo>
                  <a:pt x="29267" y="60666"/>
                </a:lnTo>
                <a:lnTo>
                  <a:pt x="63261" y="86274"/>
                </a:lnTo>
                <a:lnTo>
                  <a:pt x="107861" y="107630"/>
                </a:lnTo>
                <a:lnTo>
                  <a:pt x="161341" y="123908"/>
                </a:lnTo>
                <a:lnTo>
                  <a:pt x="221975" y="134280"/>
                </a:lnTo>
                <a:lnTo>
                  <a:pt x="288036" y="137921"/>
                </a:lnTo>
                <a:lnTo>
                  <a:pt x="354096" y="141563"/>
                </a:lnTo>
                <a:lnTo>
                  <a:pt x="414730" y="151935"/>
                </a:lnTo>
                <a:lnTo>
                  <a:pt x="468210" y="168213"/>
                </a:lnTo>
                <a:lnTo>
                  <a:pt x="512810" y="189569"/>
                </a:lnTo>
                <a:lnTo>
                  <a:pt x="546804" y="215177"/>
                </a:lnTo>
                <a:lnTo>
                  <a:pt x="576072" y="275844"/>
                </a:lnTo>
                <a:lnTo>
                  <a:pt x="583676" y="244211"/>
                </a:lnTo>
                <a:lnTo>
                  <a:pt x="639333" y="189569"/>
                </a:lnTo>
                <a:lnTo>
                  <a:pt x="683933" y="168213"/>
                </a:lnTo>
                <a:lnTo>
                  <a:pt x="737413" y="151935"/>
                </a:lnTo>
                <a:lnTo>
                  <a:pt x="798047" y="141563"/>
                </a:lnTo>
                <a:lnTo>
                  <a:pt x="864108" y="137921"/>
                </a:lnTo>
                <a:lnTo>
                  <a:pt x="930168" y="134280"/>
                </a:lnTo>
                <a:lnTo>
                  <a:pt x="990802" y="123908"/>
                </a:lnTo>
                <a:lnTo>
                  <a:pt x="1044282" y="107630"/>
                </a:lnTo>
                <a:lnTo>
                  <a:pt x="1088882" y="86274"/>
                </a:lnTo>
                <a:lnTo>
                  <a:pt x="1122876" y="60666"/>
                </a:lnTo>
                <a:lnTo>
                  <a:pt x="1144539" y="31632"/>
                </a:lnTo>
                <a:lnTo>
                  <a:pt x="1152144" y="0"/>
                </a:lnTo>
              </a:path>
            </a:pathLst>
          </a:custGeom>
          <a:ln w="38100">
            <a:solidFill>
              <a:schemeClr val="tx2">
                <a:lumMod val="20000"/>
                <a:lumOff val="80000"/>
              </a:schemeClr>
            </a:solidFill>
          </a:ln>
        </p:spPr>
        <p:txBody>
          <a:bodyPr wrap="square" lIns="0" tIns="0" rIns="0" bIns="0" rtlCol="0"/>
          <a:lstStyle/>
          <a:p>
            <a:endParaRPr sz="3200"/>
          </a:p>
        </p:txBody>
      </p:sp>
      <p:sp>
        <p:nvSpPr>
          <p:cNvPr id="100" name="object 28">
            <a:extLst>
              <a:ext uri="{FF2B5EF4-FFF2-40B4-BE49-F238E27FC236}">
                <a16:creationId xmlns:a16="http://schemas.microsoft.com/office/drawing/2014/main" id="{03C9CB2D-CB98-F629-6041-2FCB86D327C7}"/>
              </a:ext>
            </a:extLst>
          </p:cNvPr>
          <p:cNvSpPr txBox="1"/>
          <p:nvPr/>
        </p:nvSpPr>
        <p:spPr>
          <a:xfrm>
            <a:off x="6570954" y="4759283"/>
            <a:ext cx="1612484" cy="427530"/>
          </a:xfrm>
          <a:prstGeom prst="rect">
            <a:avLst/>
          </a:prstGeom>
        </p:spPr>
        <p:txBody>
          <a:bodyPr vert="horz" wrap="square" lIns="0" tIns="16931" rIns="0" bIns="0" rtlCol="0">
            <a:spAutoFit/>
          </a:bodyPr>
          <a:lstStyle/>
          <a:p>
            <a:pPr marL="16931">
              <a:spcBef>
                <a:spcPts val="133"/>
              </a:spcBef>
            </a:pPr>
            <a:r>
              <a:rPr lang="zh-CN" altLang="en-US" sz="2667" b="1" spc="-193" dirty="0">
                <a:latin typeface="微软雅黑" panose="020B0503020204020204" pitchFamily="34" charset="-122"/>
                <a:ea typeface="微软雅黑" panose="020B0503020204020204" pitchFamily="34" charset="-122"/>
              </a:rPr>
              <a:t>键</a:t>
            </a:r>
            <a:r>
              <a:rPr lang="en-US" altLang="zh-CN" sz="2667" b="1" spc="-193" dirty="0">
                <a:latin typeface="微软雅黑" panose="020B0503020204020204" pitchFamily="34" charset="-122"/>
                <a:ea typeface="微软雅黑" panose="020B0503020204020204" pitchFamily="34" charset="-122"/>
              </a:rPr>
              <a:t>- </a:t>
            </a:r>
            <a:r>
              <a:rPr lang="zh-CN" altLang="en-US" sz="2667" b="1" spc="-193" dirty="0">
                <a:latin typeface="微软雅黑" panose="020B0503020204020204" pitchFamily="34" charset="-122"/>
                <a:ea typeface="微软雅黑" panose="020B0503020204020204" pitchFamily="34" charset="-122"/>
              </a:rPr>
              <a:t>值对</a:t>
            </a:r>
            <a:endParaRPr sz="2667" b="1" spc="-193" dirty="0">
              <a:latin typeface="微软雅黑" panose="020B0503020204020204" pitchFamily="34" charset="-122"/>
              <a:ea typeface="微软雅黑" panose="020B0503020204020204" pitchFamily="34" charset="-122"/>
            </a:endParaRPr>
          </a:p>
        </p:txBody>
      </p:sp>
      <p:grpSp>
        <p:nvGrpSpPr>
          <p:cNvPr id="224" name="组合 223">
            <a:extLst>
              <a:ext uri="{FF2B5EF4-FFF2-40B4-BE49-F238E27FC236}">
                <a16:creationId xmlns:a16="http://schemas.microsoft.com/office/drawing/2014/main" id="{B7682F3D-501A-4B3A-B7BF-06DAB06495D9}"/>
              </a:ext>
            </a:extLst>
          </p:cNvPr>
          <p:cNvGrpSpPr/>
          <p:nvPr/>
        </p:nvGrpSpPr>
        <p:grpSpPr>
          <a:xfrm>
            <a:off x="2606540" y="261442"/>
            <a:ext cx="8961274" cy="2918953"/>
            <a:chOff x="2452082" y="3463322"/>
            <a:chExt cx="8961274" cy="2918953"/>
          </a:xfrm>
        </p:grpSpPr>
        <p:sp>
          <p:nvSpPr>
            <p:cNvPr id="225" name="矩形 224">
              <a:extLst>
                <a:ext uri="{FF2B5EF4-FFF2-40B4-BE49-F238E27FC236}">
                  <a16:creationId xmlns:a16="http://schemas.microsoft.com/office/drawing/2014/main" id="{8ECD7DDC-5849-4701-8508-6C1C91E3BAD8}"/>
                </a:ext>
              </a:extLst>
            </p:cNvPr>
            <p:cNvSpPr/>
            <p:nvPr/>
          </p:nvSpPr>
          <p:spPr>
            <a:xfrm>
              <a:off x="8109587" y="3525221"/>
              <a:ext cx="120381" cy="480224"/>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6" name="矩形 225">
              <a:extLst>
                <a:ext uri="{FF2B5EF4-FFF2-40B4-BE49-F238E27FC236}">
                  <a16:creationId xmlns:a16="http://schemas.microsoft.com/office/drawing/2014/main" id="{BA8865CE-AB63-40A8-9970-73F05F159B61}"/>
                </a:ext>
              </a:extLst>
            </p:cNvPr>
            <p:cNvSpPr/>
            <p:nvPr/>
          </p:nvSpPr>
          <p:spPr>
            <a:xfrm>
              <a:off x="7511919" y="3525221"/>
              <a:ext cx="151364" cy="494389"/>
            </a:xfrm>
            <a:prstGeom prst="rect">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7" name="object 7">
              <a:extLst>
                <a:ext uri="{FF2B5EF4-FFF2-40B4-BE49-F238E27FC236}">
                  <a16:creationId xmlns:a16="http://schemas.microsoft.com/office/drawing/2014/main" id="{1FA50063-C47C-4CAB-9626-B59B3BE4DF83}"/>
                </a:ext>
              </a:extLst>
            </p:cNvPr>
            <p:cNvSpPr txBox="1"/>
            <p:nvPr/>
          </p:nvSpPr>
          <p:spPr>
            <a:xfrm>
              <a:off x="5647383" y="4045688"/>
              <a:ext cx="509627" cy="385574"/>
            </a:xfrm>
            <a:prstGeom prst="rect">
              <a:avLst/>
            </a:prstGeom>
            <a:solidFill>
              <a:schemeClr val="bg1"/>
            </a:solidFill>
          </p:spPr>
          <p:txBody>
            <a:bodyPr vert="horz" wrap="square" lIns="0" tIns="16085" rIns="0" bIns="0" rtlCol="0">
              <a:spAutoFit/>
            </a:bodyPr>
            <a:lstStyle/>
            <a:p>
              <a:pPr marL="16931">
                <a:spcBef>
                  <a:spcPts val="127"/>
                </a:spcBef>
              </a:pPr>
              <a:r>
                <a:rPr sz="2400" b="1" spc="-320" dirty="0">
                  <a:solidFill>
                    <a:srgbClr val="EE3D42"/>
                  </a:solidFill>
                  <a:latin typeface="微软雅黑" panose="020B0503020204020204" pitchFamily="34" charset="-122"/>
                  <a:ea typeface="微软雅黑" panose="020B0503020204020204" pitchFamily="34" charset="-122"/>
                  <a:cs typeface="Trebuchet MS"/>
                </a:rPr>
                <a:t>&lt;</a:t>
              </a:r>
              <a:r>
                <a:rPr lang="en-US" sz="2400" b="1" spc="-320" dirty="0">
                  <a:solidFill>
                    <a:srgbClr val="EE3D42"/>
                  </a:solidFill>
                  <a:latin typeface="微软雅黑" panose="020B0503020204020204" pitchFamily="34" charset="-122"/>
                  <a:ea typeface="微软雅黑" panose="020B0503020204020204" pitchFamily="34" charset="-122"/>
                  <a:cs typeface="Trebuchet MS"/>
                </a:rPr>
                <a:t>20</a:t>
              </a:r>
              <a:endParaRPr sz="2400" dirty="0">
                <a:latin typeface="微软雅黑" panose="020B0503020204020204" pitchFamily="34" charset="-122"/>
                <a:ea typeface="微软雅黑" panose="020B0503020204020204" pitchFamily="34" charset="-122"/>
                <a:cs typeface="Trebuchet MS"/>
              </a:endParaRPr>
            </a:p>
          </p:txBody>
        </p:sp>
        <p:sp>
          <p:nvSpPr>
            <p:cNvPr id="228" name="object 8">
              <a:extLst>
                <a:ext uri="{FF2B5EF4-FFF2-40B4-BE49-F238E27FC236}">
                  <a16:creationId xmlns:a16="http://schemas.microsoft.com/office/drawing/2014/main" id="{2B784EFB-B760-4829-9C4A-DF66F0A3CD6F}"/>
                </a:ext>
              </a:extLst>
            </p:cNvPr>
            <p:cNvSpPr txBox="1"/>
            <p:nvPr/>
          </p:nvSpPr>
          <p:spPr>
            <a:xfrm>
              <a:off x="6883949" y="4200689"/>
              <a:ext cx="509627" cy="385574"/>
            </a:xfrm>
            <a:prstGeom prst="rect">
              <a:avLst/>
            </a:prstGeom>
            <a:solidFill>
              <a:schemeClr val="bg1"/>
            </a:solidFill>
          </p:spPr>
          <p:txBody>
            <a:bodyPr vert="horz" wrap="square" lIns="0" tIns="16085" rIns="0" bIns="0" rtlCol="0">
              <a:spAutoFit/>
            </a:bodyPr>
            <a:lstStyle/>
            <a:p>
              <a:pPr marL="16931">
                <a:spcBef>
                  <a:spcPts val="127"/>
                </a:spcBef>
              </a:pPr>
              <a:r>
                <a:rPr sz="2400" b="1" spc="-320" dirty="0">
                  <a:solidFill>
                    <a:srgbClr val="EE3D42"/>
                  </a:solidFill>
                  <a:latin typeface="微软雅黑" panose="020B0503020204020204" pitchFamily="34" charset="-122"/>
                  <a:ea typeface="微软雅黑" panose="020B0503020204020204" pitchFamily="34" charset="-122"/>
                  <a:cs typeface="Trebuchet MS"/>
                </a:rPr>
                <a:t>&lt;</a:t>
              </a:r>
              <a:r>
                <a:rPr lang="en-US" sz="2400" b="1" spc="-320" dirty="0">
                  <a:solidFill>
                    <a:srgbClr val="EE3D42"/>
                  </a:solidFill>
                  <a:latin typeface="微软雅黑" panose="020B0503020204020204" pitchFamily="34" charset="-122"/>
                  <a:ea typeface="微软雅黑" panose="020B0503020204020204" pitchFamily="34" charset="-122"/>
                  <a:cs typeface="Trebuchet MS"/>
                </a:rPr>
                <a:t>25</a:t>
              </a:r>
              <a:endParaRPr sz="2400" dirty="0">
                <a:latin typeface="微软雅黑" panose="020B0503020204020204" pitchFamily="34" charset="-122"/>
                <a:ea typeface="微软雅黑" panose="020B0503020204020204" pitchFamily="34" charset="-122"/>
                <a:cs typeface="Trebuchet MS"/>
              </a:endParaRPr>
            </a:p>
          </p:txBody>
        </p:sp>
        <p:sp>
          <p:nvSpPr>
            <p:cNvPr id="229" name="object 9">
              <a:extLst>
                <a:ext uri="{FF2B5EF4-FFF2-40B4-BE49-F238E27FC236}">
                  <a16:creationId xmlns:a16="http://schemas.microsoft.com/office/drawing/2014/main" id="{7EF6D6CB-D78A-4636-922A-013E4B08D7DA}"/>
                </a:ext>
              </a:extLst>
            </p:cNvPr>
            <p:cNvSpPr txBox="1"/>
            <p:nvPr/>
          </p:nvSpPr>
          <p:spPr>
            <a:xfrm>
              <a:off x="8844229" y="3952565"/>
              <a:ext cx="509627" cy="385574"/>
            </a:xfrm>
            <a:prstGeom prst="rect">
              <a:avLst/>
            </a:prstGeom>
            <a:solidFill>
              <a:schemeClr val="bg1"/>
            </a:solidFill>
          </p:spPr>
          <p:txBody>
            <a:bodyPr vert="horz" wrap="square" lIns="0" tIns="16085" rIns="0" bIns="0" rtlCol="0">
              <a:spAutoFit/>
            </a:bodyPr>
            <a:lstStyle/>
            <a:p>
              <a:pPr marL="16931">
                <a:spcBef>
                  <a:spcPts val="127"/>
                </a:spcBef>
              </a:pPr>
              <a:r>
                <a:rPr sz="2400" b="1" spc="-320" dirty="0">
                  <a:solidFill>
                    <a:srgbClr val="EE3D42"/>
                  </a:solidFill>
                  <a:latin typeface="微软雅黑" panose="020B0503020204020204" pitchFamily="34" charset="-122"/>
                  <a:ea typeface="微软雅黑" panose="020B0503020204020204" pitchFamily="34" charset="-122"/>
                  <a:cs typeface="Trebuchet MS"/>
                </a:rPr>
                <a:t>≥</a:t>
              </a:r>
              <a:r>
                <a:rPr lang="en-US" sz="2400" b="1" spc="-320" dirty="0">
                  <a:solidFill>
                    <a:srgbClr val="EE3D42"/>
                  </a:solidFill>
                  <a:latin typeface="微软雅黑" panose="020B0503020204020204" pitchFamily="34" charset="-122"/>
                  <a:ea typeface="微软雅黑" panose="020B0503020204020204" pitchFamily="34" charset="-122"/>
                  <a:cs typeface="Trebuchet MS"/>
                </a:rPr>
                <a:t>25</a:t>
              </a:r>
              <a:endParaRPr sz="2400" dirty="0">
                <a:latin typeface="微软雅黑" panose="020B0503020204020204" pitchFamily="34" charset="-122"/>
                <a:ea typeface="微软雅黑" panose="020B0503020204020204" pitchFamily="34" charset="-122"/>
                <a:cs typeface="Trebuchet MS"/>
              </a:endParaRPr>
            </a:p>
          </p:txBody>
        </p:sp>
        <p:sp>
          <p:nvSpPr>
            <p:cNvPr id="230" name="object 12">
              <a:extLst>
                <a:ext uri="{FF2B5EF4-FFF2-40B4-BE49-F238E27FC236}">
                  <a16:creationId xmlns:a16="http://schemas.microsoft.com/office/drawing/2014/main" id="{762CF105-9B43-4A88-A897-343EC6B1BE11}"/>
                </a:ext>
              </a:extLst>
            </p:cNvPr>
            <p:cNvSpPr/>
            <p:nvPr/>
          </p:nvSpPr>
          <p:spPr>
            <a:xfrm>
              <a:off x="6226846" y="4711586"/>
              <a:ext cx="772906" cy="113100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352"/>
                  </a:lnTo>
                  <a:lnTo>
                    <a:pt x="508762" y="693674"/>
                  </a:lnTo>
                  <a:lnTo>
                    <a:pt x="479806" y="728218"/>
                  </a:lnTo>
                  <a:lnTo>
                    <a:pt x="444119" y="758063"/>
                  </a:lnTo>
                  <a:lnTo>
                    <a:pt x="403225" y="782447"/>
                  </a:lnTo>
                  <a:lnTo>
                    <a:pt x="358648" y="799846"/>
                  </a:lnTo>
                  <a:lnTo>
                    <a:pt x="312547" y="808990"/>
                  </a:lnTo>
                  <a:lnTo>
                    <a:pt x="289179" y="810133"/>
                  </a:lnTo>
                  <a:lnTo>
                    <a:pt x="277368" y="809879"/>
                  </a:lnTo>
                  <a:lnTo>
                    <a:pt x="218821" y="799973"/>
                  </a:lnTo>
                  <a:lnTo>
                    <a:pt x="174244" y="783336"/>
                  </a:lnTo>
                  <a:lnTo>
                    <a:pt x="133477" y="760095"/>
                  </a:lnTo>
                  <a:lnTo>
                    <a:pt x="97917" y="731520"/>
                  </a:lnTo>
                  <a:lnTo>
                    <a:pt x="86753" y="720090"/>
                  </a:lnTo>
                  <a:lnTo>
                    <a:pt x="84429" y="717715"/>
                  </a:lnTo>
                  <a:lnTo>
                    <a:pt x="83388" y="715772"/>
                  </a:lnTo>
                  <a:lnTo>
                    <a:pt x="81153" y="711631"/>
                  </a:lnTo>
                  <a:lnTo>
                    <a:pt x="114427" y="698373"/>
                  </a:lnTo>
                  <a:lnTo>
                    <a:pt x="108153" y="692785"/>
                  </a:lnTo>
                  <a:lnTo>
                    <a:pt x="19050" y="613283"/>
                  </a:lnTo>
                  <a:lnTo>
                    <a:pt x="8255" y="740664"/>
                  </a:lnTo>
                  <a:lnTo>
                    <a:pt x="45516" y="725830"/>
                  </a:lnTo>
                  <a:lnTo>
                    <a:pt x="52197" y="738124"/>
                  </a:lnTo>
                  <a:lnTo>
                    <a:pt x="53086" y="739648"/>
                  </a:lnTo>
                  <a:lnTo>
                    <a:pt x="54102" y="741172"/>
                  </a:lnTo>
                  <a:lnTo>
                    <a:pt x="55372" y="742442"/>
                  </a:lnTo>
                  <a:lnTo>
                    <a:pt x="72898" y="760349"/>
                  </a:lnTo>
                  <a:lnTo>
                    <a:pt x="113411" y="792353"/>
                  </a:lnTo>
                  <a:lnTo>
                    <a:pt x="159639" y="818515"/>
                  </a:lnTo>
                  <a:lnTo>
                    <a:pt x="210185" y="837057"/>
                  </a:lnTo>
                  <a:lnTo>
                    <a:pt x="249428" y="845312"/>
                  </a:lnTo>
                  <a:lnTo>
                    <a:pt x="290068" y="848233"/>
                  </a:lnTo>
                  <a:lnTo>
                    <a:pt x="303911" y="847852"/>
                  </a:lnTo>
                  <a:lnTo>
                    <a:pt x="344297" y="842645"/>
                  </a:lnTo>
                  <a:lnTo>
                    <a:pt x="396748" y="827024"/>
                  </a:lnTo>
                  <a:lnTo>
                    <a:pt x="431927" y="810133"/>
                  </a:lnTo>
                  <a:lnTo>
                    <a:pt x="445135" y="802894"/>
                  </a:lnTo>
                  <a:lnTo>
                    <a:pt x="488442" y="771779"/>
                  </a:lnTo>
                  <a:lnTo>
                    <a:pt x="525399" y="734695"/>
                  </a:lnTo>
                  <a:lnTo>
                    <a:pt x="553847" y="693293"/>
                  </a:lnTo>
                  <a:lnTo>
                    <a:pt x="572516" y="647954"/>
                  </a:lnTo>
                  <a:lnTo>
                    <a:pt x="578866" y="611886"/>
                  </a:lnTo>
                  <a:lnTo>
                    <a:pt x="579247" y="601218"/>
                  </a:lnTo>
                  <a:close/>
                </a:path>
              </a:pathLst>
            </a:custGeom>
            <a:solidFill>
              <a:schemeClr val="accent1"/>
            </a:solidFill>
          </p:spPr>
          <p:txBody>
            <a:bodyPr wrap="square" lIns="0" tIns="0" rIns="0" bIns="0" rtlCol="0"/>
            <a:lstStyle/>
            <a:p>
              <a:endParaRPr sz="3200"/>
            </a:p>
          </p:txBody>
        </p:sp>
        <p:sp>
          <p:nvSpPr>
            <p:cNvPr id="231" name="object 13">
              <a:extLst>
                <a:ext uri="{FF2B5EF4-FFF2-40B4-BE49-F238E27FC236}">
                  <a16:creationId xmlns:a16="http://schemas.microsoft.com/office/drawing/2014/main" id="{3A092CFD-1541-4DFF-B597-1714F5E534CE}"/>
                </a:ext>
              </a:extLst>
            </p:cNvPr>
            <p:cNvSpPr/>
            <p:nvPr/>
          </p:nvSpPr>
          <p:spPr>
            <a:xfrm>
              <a:off x="8774642" y="4711586"/>
              <a:ext cx="772906" cy="1131000"/>
            </a:xfrm>
            <a:custGeom>
              <a:avLst/>
              <a:gdLst/>
              <a:ahLst/>
              <a:cxnLst/>
              <a:rect l="l" t="t" r="r" b="b"/>
              <a:pathLst>
                <a:path w="579754" h="848360">
                  <a:moveTo>
                    <a:pt x="570992" y="107442"/>
                  </a:moveTo>
                  <a:lnTo>
                    <a:pt x="533692" y="122301"/>
                  </a:lnTo>
                  <a:lnTo>
                    <a:pt x="527050" y="109982"/>
                  </a:lnTo>
                  <a:lnTo>
                    <a:pt x="526161" y="108458"/>
                  </a:lnTo>
                  <a:lnTo>
                    <a:pt x="525145" y="107061"/>
                  </a:lnTo>
                  <a:lnTo>
                    <a:pt x="523875" y="105791"/>
                  </a:lnTo>
                  <a:lnTo>
                    <a:pt x="506349" y="87884"/>
                  </a:lnTo>
                  <a:lnTo>
                    <a:pt x="486918" y="70993"/>
                  </a:lnTo>
                  <a:lnTo>
                    <a:pt x="465963" y="55753"/>
                  </a:lnTo>
                  <a:lnTo>
                    <a:pt x="443484" y="41910"/>
                  </a:lnTo>
                  <a:lnTo>
                    <a:pt x="435762" y="37973"/>
                  </a:lnTo>
                  <a:lnTo>
                    <a:pt x="419608" y="29718"/>
                  </a:lnTo>
                  <a:lnTo>
                    <a:pt x="369189" y="11049"/>
                  </a:lnTo>
                  <a:lnTo>
                    <a:pt x="329819" y="2794"/>
                  </a:lnTo>
                  <a:lnTo>
                    <a:pt x="289179" y="0"/>
                  </a:lnTo>
                  <a:lnTo>
                    <a:pt x="275463" y="254"/>
                  </a:lnTo>
                  <a:lnTo>
                    <a:pt x="235077" y="5588"/>
                  </a:lnTo>
                  <a:lnTo>
                    <a:pt x="182626" y="21209"/>
                  </a:lnTo>
                  <a:lnTo>
                    <a:pt x="134112" y="45212"/>
                  </a:lnTo>
                  <a:lnTo>
                    <a:pt x="90805" y="76327"/>
                  </a:lnTo>
                  <a:lnTo>
                    <a:pt x="53848" y="113538"/>
                  </a:lnTo>
                  <a:lnTo>
                    <a:pt x="25400" y="154940"/>
                  </a:lnTo>
                  <a:lnTo>
                    <a:pt x="6731" y="200279"/>
                  </a:lnTo>
                  <a:lnTo>
                    <a:pt x="0" y="246888"/>
                  </a:lnTo>
                  <a:lnTo>
                    <a:pt x="38100" y="248285"/>
                  </a:lnTo>
                  <a:lnTo>
                    <a:pt x="38481" y="237617"/>
                  </a:lnTo>
                  <a:lnTo>
                    <a:pt x="39497" y="228219"/>
                  </a:lnTo>
                  <a:lnTo>
                    <a:pt x="50165" y="190754"/>
                  </a:lnTo>
                  <a:lnTo>
                    <a:pt x="70485" y="154432"/>
                  </a:lnTo>
                  <a:lnTo>
                    <a:pt x="99441" y="120015"/>
                  </a:lnTo>
                  <a:lnTo>
                    <a:pt x="135128" y="90170"/>
                  </a:lnTo>
                  <a:lnTo>
                    <a:pt x="176022" y="65659"/>
                  </a:lnTo>
                  <a:lnTo>
                    <a:pt x="220726" y="48387"/>
                  </a:lnTo>
                  <a:lnTo>
                    <a:pt x="266700" y="39243"/>
                  </a:lnTo>
                  <a:lnTo>
                    <a:pt x="290068" y="37973"/>
                  </a:lnTo>
                  <a:lnTo>
                    <a:pt x="301879" y="38354"/>
                  </a:lnTo>
                  <a:lnTo>
                    <a:pt x="360426" y="48260"/>
                  </a:lnTo>
                  <a:lnTo>
                    <a:pt x="405003" y="64897"/>
                  </a:lnTo>
                  <a:lnTo>
                    <a:pt x="445770" y="88138"/>
                  </a:lnTo>
                  <a:lnTo>
                    <a:pt x="481330" y="116586"/>
                  </a:lnTo>
                  <a:lnTo>
                    <a:pt x="498043" y="136499"/>
                  </a:lnTo>
                  <a:lnTo>
                    <a:pt x="464820" y="149733"/>
                  </a:lnTo>
                  <a:lnTo>
                    <a:pt x="560197" y="234823"/>
                  </a:lnTo>
                  <a:lnTo>
                    <a:pt x="566928" y="155321"/>
                  </a:lnTo>
                  <a:lnTo>
                    <a:pt x="570992" y="107442"/>
                  </a:lnTo>
                  <a:close/>
                </a:path>
                <a:path w="579754" h="848360">
                  <a:moveTo>
                    <a:pt x="579247" y="601218"/>
                  </a:moveTo>
                  <a:lnTo>
                    <a:pt x="541147" y="599948"/>
                  </a:lnTo>
                  <a:lnTo>
                    <a:pt x="540766" y="610616"/>
                  </a:lnTo>
                  <a:lnTo>
                    <a:pt x="539750" y="620014"/>
                  </a:lnTo>
                  <a:lnTo>
                    <a:pt x="528955" y="657606"/>
                  </a:lnTo>
                  <a:lnTo>
                    <a:pt x="508762" y="693801"/>
                  </a:lnTo>
                  <a:lnTo>
                    <a:pt x="479806" y="728218"/>
                  </a:lnTo>
                  <a:lnTo>
                    <a:pt x="444119" y="758190"/>
                  </a:lnTo>
                  <a:lnTo>
                    <a:pt x="403225" y="782574"/>
                  </a:lnTo>
                  <a:lnTo>
                    <a:pt x="358648" y="799973"/>
                  </a:lnTo>
                  <a:lnTo>
                    <a:pt x="312547" y="808990"/>
                  </a:lnTo>
                  <a:lnTo>
                    <a:pt x="289052" y="810260"/>
                  </a:lnTo>
                  <a:lnTo>
                    <a:pt x="277368" y="810006"/>
                  </a:lnTo>
                  <a:lnTo>
                    <a:pt x="218821" y="800100"/>
                  </a:lnTo>
                  <a:lnTo>
                    <a:pt x="174371" y="783336"/>
                  </a:lnTo>
                  <a:lnTo>
                    <a:pt x="133477" y="760095"/>
                  </a:lnTo>
                  <a:lnTo>
                    <a:pt x="97917" y="731647"/>
                  </a:lnTo>
                  <a:lnTo>
                    <a:pt x="86690" y="719963"/>
                  </a:lnTo>
                  <a:lnTo>
                    <a:pt x="84455" y="717638"/>
                  </a:lnTo>
                  <a:lnTo>
                    <a:pt x="83451" y="715772"/>
                  </a:lnTo>
                  <a:lnTo>
                    <a:pt x="81216" y="711669"/>
                  </a:lnTo>
                  <a:lnTo>
                    <a:pt x="114427" y="698500"/>
                  </a:lnTo>
                  <a:lnTo>
                    <a:pt x="108026" y="692785"/>
                  </a:lnTo>
                  <a:lnTo>
                    <a:pt x="19050" y="613283"/>
                  </a:lnTo>
                  <a:lnTo>
                    <a:pt x="8128" y="740664"/>
                  </a:lnTo>
                  <a:lnTo>
                    <a:pt x="45529" y="725830"/>
                  </a:lnTo>
                  <a:lnTo>
                    <a:pt x="52197" y="738124"/>
                  </a:lnTo>
                  <a:lnTo>
                    <a:pt x="53086" y="739648"/>
                  </a:lnTo>
                  <a:lnTo>
                    <a:pt x="92329" y="777113"/>
                  </a:lnTo>
                  <a:lnTo>
                    <a:pt x="135890" y="806323"/>
                  </a:lnTo>
                  <a:lnTo>
                    <a:pt x="184404" y="828802"/>
                  </a:lnTo>
                  <a:lnTo>
                    <a:pt x="236093" y="843153"/>
                  </a:lnTo>
                  <a:lnTo>
                    <a:pt x="276606" y="847979"/>
                  </a:lnTo>
                  <a:lnTo>
                    <a:pt x="290195" y="848360"/>
                  </a:lnTo>
                  <a:lnTo>
                    <a:pt x="303784" y="847852"/>
                  </a:lnTo>
                  <a:lnTo>
                    <a:pt x="344424" y="842645"/>
                  </a:lnTo>
                  <a:lnTo>
                    <a:pt x="396748" y="827024"/>
                  </a:lnTo>
                  <a:lnTo>
                    <a:pt x="431927" y="810260"/>
                  </a:lnTo>
                  <a:lnTo>
                    <a:pt x="445135" y="803021"/>
                  </a:lnTo>
                  <a:lnTo>
                    <a:pt x="488442" y="771906"/>
                  </a:lnTo>
                  <a:lnTo>
                    <a:pt x="525399" y="734695"/>
                  </a:lnTo>
                  <a:lnTo>
                    <a:pt x="553847" y="693293"/>
                  </a:lnTo>
                  <a:lnTo>
                    <a:pt x="572516" y="647954"/>
                  </a:lnTo>
                  <a:lnTo>
                    <a:pt x="578866" y="612013"/>
                  </a:lnTo>
                  <a:lnTo>
                    <a:pt x="579247" y="601218"/>
                  </a:lnTo>
                  <a:close/>
                </a:path>
              </a:pathLst>
            </a:custGeom>
            <a:solidFill>
              <a:schemeClr val="accent1"/>
            </a:solidFill>
          </p:spPr>
          <p:txBody>
            <a:bodyPr wrap="square" lIns="0" tIns="0" rIns="0" bIns="0" rtlCol="0"/>
            <a:lstStyle/>
            <a:p>
              <a:endParaRPr sz="3200"/>
            </a:p>
          </p:txBody>
        </p:sp>
        <p:sp>
          <p:nvSpPr>
            <p:cNvPr id="232" name="object 14">
              <a:extLst>
                <a:ext uri="{FF2B5EF4-FFF2-40B4-BE49-F238E27FC236}">
                  <a16:creationId xmlns:a16="http://schemas.microsoft.com/office/drawing/2014/main" id="{416D574B-5E1A-491E-B740-2A18F1A25033}"/>
                </a:ext>
              </a:extLst>
            </p:cNvPr>
            <p:cNvSpPr txBox="1"/>
            <p:nvPr/>
          </p:nvSpPr>
          <p:spPr>
            <a:xfrm>
              <a:off x="6268327" y="5873654"/>
              <a:ext cx="2832578" cy="508621"/>
            </a:xfrm>
            <a:prstGeom prst="rect">
              <a:avLst/>
            </a:prstGeom>
            <a:solidFill>
              <a:schemeClr val="bg1"/>
            </a:solidFill>
          </p:spPr>
          <p:txBody>
            <a:bodyPr vert="horz" wrap="square" lIns="0" tIns="16085" rIns="0" bIns="0" rtlCol="0">
              <a:spAutoFit/>
            </a:bodyPr>
            <a:lstStyle/>
            <a:p>
              <a:pPr marL="16931">
                <a:spcBef>
                  <a:spcPts val="127"/>
                </a:spcBef>
              </a:pPr>
              <a:r>
                <a:rPr lang="zh-CN" altLang="en-US" sz="3200" b="1" spc="-305" dirty="0">
                  <a:solidFill>
                    <a:srgbClr val="EE3D42"/>
                  </a:solidFill>
                  <a:latin typeface="微软雅黑" panose="020B0503020204020204" pitchFamily="34" charset="-122"/>
                  <a:ea typeface="微软雅黑" panose="020B0503020204020204" pitchFamily="34" charset="-122"/>
                  <a:cs typeface="Book Antiqua"/>
                </a:rPr>
                <a:t>兄弟指针</a:t>
              </a:r>
              <a:endParaRPr sz="3200" b="1" dirty="0">
                <a:latin typeface="微软雅黑" panose="020B0503020204020204" pitchFamily="34" charset="-122"/>
                <a:ea typeface="微软雅黑" panose="020B0503020204020204" pitchFamily="34" charset="-122"/>
                <a:cs typeface="Book Antiqua"/>
              </a:endParaRPr>
            </a:p>
          </p:txBody>
        </p:sp>
        <p:sp>
          <p:nvSpPr>
            <p:cNvPr id="233" name="object 15">
              <a:extLst>
                <a:ext uri="{FF2B5EF4-FFF2-40B4-BE49-F238E27FC236}">
                  <a16:creationId xmlns:a16="http://schemas.microsoft.com/office/drawing/2014/main" id="{18BD15D9-6DBC-4B24-A8CF-C3A8D34B46D0}"/>
                </a:ext>
              </a:extLst>
            </p:cNvPr>
            <p:cNvSpPr txBox="1"/>
            <p:nvPr/>
          </p:nvSpPr>
          <p:spPr>
            <a:xfrm>
              <a:off x="7025319" y="5032772"/>
              <a:ext cx="486770" cy="419718"/>
            </a:xfrm>
            <a:prstGeom prst="rect">
              <a:avLst/>
            </a:prstGeom>
            <a:solidFill>
              <a:schemeClr val="accent1"/>
            </a:solidFill>
            <a:ln w="19050">
              <a:solidFill>
                <a:srgbClr val="636363"/>
              </a:solidFill>
            </a:ln>
          </p:spPr>
          <p:txBody>
            <a:bodyPr vert="horz" wrap="square" lIns="0" tIns="49946" rIns="0" bIns="0" rtlCol="0">
              <a:spAutoFit/>
            </a:bodyPr>
            <a:lstStyle/>
            <a:p>
              <a:pPr algn="ctr">
                <a:spcBef>
                  <a:spcPts val="393"/>
                </a:spcBef>
              </a:pPr>
              <a:r>
                <a:rPr lang="en-US" b="1" spc="-207" dirty="0">
                  <a:solidFill>
                    <a:schemeClr val="bg1"/>
                  </a:solidFill>
                  <a:latin typeface="Trebuchet MS"/>
                  <a:cs typeface="Trebuchet MS"/>
                </a:rPr>
                <a:t>21</a:t>
              </a:r>
              <a:endParaRPr dirty="0">
                <a:solidFill>
                  <a:schemeClr val="bg1"/>
                </a:solidFill>
                <a:latin typeface="Trebuchet MS"/>
                <a:cs typeface="Trebuchet MS"/>
              </a:endParaRPr>
            </a:p>
          </p:txBody>
        </p:sp>
        <p:grpSp>
          <p:nvGrpSpPr>
            <p:cNvPr id="234" name="object 16">
              <a:extLst>
                <a:ext uri="{FF2B5EF4-FFF2-40B4-BE49-F238E27FC236}">
                  <a16:creationId xmlns:a16="http://schemas.microsoft.com/office/drawing/2014/main" id="{C25A781A-F1EE-460B-A826-F746FB700E74}"/>
                </a:ext>
              </a:extLst>
            </p:cNvPr>
            <p:cNvGrpSpPr/>
            <p:nvPr/>
          </p:nvGrpSpPr>
          <p:grpSpPr>
            <a:xfrm>
              <a:off x="6891731" y="5020072"/>
              <a:ext cx="755129" cy="513013"/>
              <a:chOff x="4238625" y="2681097"/>
              <a:chExt cx="566420" cy="384810"/>
            </a:xfrm>
            <a:solidFill>
              <a:schemeClr val="accent1"/>
            </a:solidFill>
          </p:grpSpPr>
          <p:sp>
            <p:nvSpPr>
              <p:cNvPr id="294" name="object 17">
                <a:extLst>
                  <a:ext uri="{FF2B5EF4-FFF2-40B4-BE49-F238E27FC236}">
                    <a16:creationId xmlns:a16="http://schemas.microsoft.com/office/drawing/2014/main" id="{74CE6159-FEB0-41A2-81EE-9E322770FD0D}"/>
                  </a:ext>
                </a:extLst>
              </p:cNvPr>
              <p:cNvSpPr/>
              <p:nvPr/>
            </p:nvSpPr>
            <p:spPr>
              <a:xfrm>
                <a:off x="4248150"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295" name="object 18">
                <a:extLst>
                  <a:ext uri="{FF2B5EF4-FFF2-40B4-BE49-F238E27FC236}">
                    <a16:creationId xmlns:a16="http://schemas.microsoft.com/office/drawing/2014/main" id="{304C6EF5-DC02-4EFF-9237-3482BAADA6A0}"/>
                  </a:ext>
                </a:extLst>
              </p:cNvPr>
              <p:cNvSpPr/>
              <p:nvPr/>
            </p:nvSpPr>
            <p:spPr>
              <a:xfrm>
                <a:off x="4248150"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296" name="object 19">
                <a:extLst>
                  <a:ext uri="{FF2B5EF4-FFF2-40B4-BE49-F238E27FC236}">
                    <a16:creationId xmlns:a16="http://schemas.microsoft.com/office/drawing/2014/main" id="{F2F43865-B459-4A2A-8A83-9A34C03FDE2D}"/>
                  </a:ext>
                </a:extLst>
              </p:cNvPr>
              <p:cNvSpPr/>
              <p:nvPr/>
            </p:nvSpPr>
            <p:spPr>
              <a:xfrm>
                <a:off x="47038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297" name="object 20">
                <a:extLst>
                  <a:ext uri="{FF2B5EF4-FFF2-40B4-BE49-F238E27FC236}">
                    <a16:creationId xmlns:a16="http://schemas.microsoft.com/office/drawing/2014/main" id="{8A2DA9C7-75F2-4DEA-A66E-20BAEBB48BA6}"/>
                  </a:ext>
                </a:extLst>
              </p:cNvPr>
              <p:cNvSpPr/>
              <p:nvPr/>
            </p:nvSpPr>
            <p:spPr>
              <a:xfrm>
                <a:off x="47038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grpSp>
        <p:sp>
          <p:nvSpPr>
            <p:cNvPr id="235" name="object 21">
              <a:extLst>
                <a:ext uri="{FF2B5EF4-FFF2-40B4-BE49-F238E27FC236}">
                  <a16:creationId xmlns:a16="http://schemas.microsoft.com/office/drawing/2014/main" id="{E051D976-8811-4FDB-A192-262837F5924D}"/>
                </a:ext>
              </a:extLst>
            </p:cNvPr>
            <p:cNvSpPr txBox="1"/>
            <p:nvPr/>
          </p:nvSpPr>
          <p:spPr>
            <a:xfrm>
              <a:off x="7633820" y="5032772"/>
              <a:ext cx="487617" cy="419718"/>
            </a:xfrm>
            <a:prstGeom prst="rect">
              <a:avLst/>
            </a:prstGeom>
            <a:solidFill>
              <a:schemeClr val="accent1"/>
            </a:solidFill>
            <a:ln w="19050">
              <a:solidFill>
                <a:srgbClr val="636363"/>
              </a:solidFill>
            </a:ln>
          </p:spPr>
          <p:txBody>
            <a:bodyPr vert="horz" wrap="square" lIns="0" tIns="49946" rIns="0" bIns="0" rtlCol="0">
              <a:spAutoFit/>
            </a:bodyPr>
            <a:lstStyle/>
            <a:p>
              <a:pPr algn="ctr">
                <a:spcBef>
                  <a:spcPts val="393"/>
                </a:spcBef>
              </a:pPr>
              <a:r>
                <a:rPr lang="en-US" b="1" spc="-207" dirty="0">
                  <a:solidFill>
                    <a:schemeClr val="bg1"/>
                  </a:solidFill>
                  <a:latin typeface="Trebuchet MS"/>
                  <a:cs typeface="Trebuchet MS"/>
                </a:rPr>
                <a:t>24</a:t>
              </a:r>
              <a:endParaRPr dirty="0">
                <a:solidFill>
                  <a:schemeClr val="bg1"/>
                </a:solidFill>
                <a:latin typeface="Trebuchet MS"/>
                <a:cs typeface="Trebuchet MS"/>
              </a:endParaRPr>
            </a:p>
          </p:txBody>
        </p:sp>
        <p:grpSp>
          <p:nvGrpSpPr>
            <p:cNvPr id="236" name="object 22">
              <a:extLst>
                <a:ext uri="{FF2B5EF4-FFF2-40B4-BE49-F238E27FC236}">
                  <a16:creationId xmlns:a16="http://schemas.microsoft.com/office/drawing/2014/main" id="{2BBA1C4D-01F2-47AC-AC19-885CAEA357D6}"/>
                </a:ext>
              </a:extLst>
            </p:cNvPr>
            <p:cNvGrpSpPr/>
            <p:nvPr/>
          </p:nvGrpSpPr>
          <p:grpSpPr>
            <a:xfrm>
              <a:off x="8108741" y="5020072"/>
              <a:ext cx="756821" cy="513013"/>
              <a:chOff x="5151501" y="2681097"/>
              <a:chExt cx="567690" cy="384810"/>
            </a:xfrm>
            <a:solidFill>
              <a:schemeClr val="accent1"/>
            </a:solidFill>
          </p:grpSpPr>
          <p:sp>
            <p:nvSpPr>
              <p:cNvPr id="288" name="object 23">
                <a:extLst>
                  <a:ext uri="{FF2B5EF4-FFF2-40B4-BE49-F238E27FC236}">
                    <a16:creationId xmlns:a16="http://schemas.microsoft.com/office/drawing/2014/main" id="{BE246CC2-BF54-4EC9-B461-F4520626BF43}"/>
                  </a:ext>
                </a:extLst>
              </p:cNvPr>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289" name="object 24">
                <a:extLst>
                  <a:ext uri="{FF2B5EF4-FFF2-40B4-BE49-F238E27FC236}">
                    <a16:creationId xmlns:a16="http://schemas.microsoft.com/office/drawing/2014/main" id="{6B8E9CCC-8662-46CF-9056-E69C60608487}"/>
                  </a:ext>
                </a:extLst>
              </p:cNvPr>
              <p:cNvSpPr/>
              <p:nvPr/>
            </p:nvSpPr>
            <p:spPr>
              <a:xfrm>
                <a:off x="51610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290" name="object 25">
                <a:extLst>
                  <a:ext uri="{FF2B5EF4-FFF2-40B4-BE49-F238E27FC236}">
                    <a16:creationId xmlns:a16="http://schemas.microsoft.com/office/drawing/2014/main" id="{B1F81FD8-10ED-4DB3-A395-BAC6DBEEC9CC}"/>
                  </a:ext>
                </a:extLst>
              </p:cNvPr>
              <p:cNvSpPr/>
              <p:nvPr/>
            </p:nvSpPr>
            <p:spPr>
              <a:xfrm>
                <a:off x="5252466"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grpFill/>
            </p:spPr>
            <p:txBody>
              <a:bodyPr wrap="square" lIns="0" tIns="0" rIns="0" bIns="0" rtlCol="0"/>
              <a:lstStyle/>
              <a:p>
                <a:endParaRPr sz="3200"/>
              </a:p>
            </p:txBody>
          </p:sp>
          <p:sp>
            <p:nvSpPr>
              <p:cNvPr id="291" name="object 26">
                <a:extLst>
                  <a:ext uri="{FF2B5EF4-FFF2-40B4-BE49-F238E27FC236}">
                    <a16:creationId xmlns:a16="http://schemas.microsoft.com/office/drawing/2014/main" id="{124B61CA-4BE8-4992-99DF-C21291BDAACC}"/>
                  </a:ext>
                </a:extLst>
              </p:cNvPr>
              <p:cNvSpPr/>
              <p:nvPr/>
            </p:nvSpPr>
            <p:spPr>
              <a:xfrm>
                <a:off x="5252466"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292" name="object 27">
                <a:extLst>
                  <a:ext uri="{FF2B5EF4-FFF2-40B4-BE49-F238E27FC236}">
                    <a16:creationId xmlns:a16="http://schemas.microsoft.com/office/drawing/2014/main" id="{BDE15ADE-88D6-47C1-B2F4-7CDA8014D5A8}"/>
                  </a:ext>
                </a:extLst>
              </p:cNvPr>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293" name="object 28">
                <a:extLst>
                  <a:ext uri="{FF2B5EF4-FFF2-40B4-BE49-F238E27FC236}">
                    <a16:creationId xmlns:a16="http://schemas.microsoft.com/office/drawing/2014/main" id="{8DACE245-FD29-4EC6-9938-0F4F61A2EB8C}"/>
                  </a:ext>
                </a:extLst>
              </p:cNvPr>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grpSp>
        <p:sp>
          <p:nvSpPr>
            <p:cNvPr id="237" name="object 29">
              <a:extLst>
                <a:ext uri="{FF2B5EF4-FFF2-40B4-BE49-F238E27FC236}">
                  <a16:creationId xmlns:a16="http://schemas.microsoft.com/office/drawing/2014/main" id="{BFA541AE-A2A9-4558-9623-C3CF58004BBD}"/>
                </a:ext>
              </a:extLst>
            </p:cNvPr>
            <p:cNvSpPr txBox="1"/>
            <p:nvPr/>
          </p:nvSpPr>
          <p:spPr>
            <a:xfrm>
              <a:off x="9574127" y="5032772"/>
              <a:ext cx="487617" cy="419718"/>
            </a:xfrm>
            <a:prstGeom prst="rect">
              <a:avLst/>
            </a:prstGeom>
            <a:solidFill>
              <a:schemeClr val="accent1"/>
            </a:solidFill>
            <a:ln w="19050">
              <a:solidFill>
                <a:srgbClr val="636363"/>
              </a:solidFill>
            </a:ln>
          </p:spPr>
          <p:txBody>
            <a:bodyPr vert="horz" wrap="square" lIns="0" tIns="49946" rIns="0" bIns="0" rtlCol="0">
              <a:spAutoFit/>
            </a:bodyPr>
            <a:lstStyle/>
            <a:p>
              <a:pPr algn="ctr">
                <a:spcBef>
                  <a:spcPts val="393"/>
                </a:spcBef>
              </a:pPr>
              <a:r>
                <a:rPr lang="en-US" b="1" spc="-207" dirty="0">
                  <a:solidFill>
                    <a:schemeClr val="bg1"/>
                  </a:solidFill>
                  <a:latin typeface="Trebuchet MS"/>
                  <a:cs typeface="Trebuchet MS"/>
                </a:rPr>
                <a:t>27</a:t>
              </a:r>
              <a:endParaRPr dirty="0">
                <a:solidFill>
                  <a:schemeClr val="bg1"/>
                </a:solidFill>
                <a:latin typeface="Trebuchet MS"/>
                <a:cs typeface="Trebuchet MS"/>
              </a:endParaRPr>
            </a:p>
          </p:txBody>
        </p:sp>
        <p:grpSp>
          <p:nvGrpSpPr>
            <p:cNvPr id="238" name="object 30">
              <a:extLst>
                <a:ext uri="{FF2B5EF4-FFF2-40B4-BE49-F238E27FC236}">
                  <a16:creationId xmlns:a16="http://schemas.microsoft.com/office/drawing/2014/main" id="{AC8D5D37-85CA-4FAD-8B90-8D7F3FF80318}"/>
                </a:ext>
              </a:extLst>
            </p:cNvPr>
            <p:cNvGrpSpPr/>
            <p:nvPr/>
          </p:nvGrpSpPr>
          <p:grpSpPr>
            <a:xfrm>
              <a:off x="9439528" y="5020072"/>
              <a:ext cx="147300" cy="513013"/>
              <a:chOff x="6149721" y="2681097"/>
              <a:chExt cx="110489" cy="384810"/>
            </a:xfrm>
            <a:solidFill>
              <a:schemeClr val="accent1"/>
            </a:solidFill>
          </p:grpSpPr>
          <p:sp>
            <p:nvSpPr>
              <p:cNvPr id="286" name="object 31">
                <a:extLst>
                  <a:ext uri="{FF2B5EF4-FFF2-40B4-BE49-F238E27FC236}">
                    <a16:creationId xmlns:a16="http://schemas.microsoft.com/office/drawing/2014/main" id="{BAD756EE-1254-4498-AEE8-78EF82B544A6}"/>
                  </a:ext>
                </a:extLst>
              </p:cNvPr>
              <p:cNvSpPr/>
              <p:nvPr/>
            </p:nvSpPr>
            <p:spPr>
              <a:xfrm>
                <a:off x="615924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287" name="object 32">
                <a:extLst>
                  <a:ext uri="{FF2B5EF4-FFF2-40B4-BE49-F238E27FC236}">
                    <a16:creationId xmlns:a16="http://schemas.microsoft.com/office/drawing/2014/main" id="{0CF0A8F3-8407-4C95-81DD-313DE1F03FBE}"/>
                  </a:ext>
                </a:extLst>
              </p:cNvPr>
              <p:cNvSpPr/>
              <p:nvPr/>
            </p:nvSpPr>
            <p:spPr>
              <a:xfrm>
                <a:off x="615924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grpSp>
        <p:grpSp>
          <p:nvGrpSpPr>
            <p:cNvPr id="239" name="object 33">
              <a:extLst>
                <a:ext uri="{FF2B5EF4-FFF2-40B4-BE49-F238E27FC236}">
                  <a16:creationId xmlns:a16="http://schemas.microsoft.com/office/drawing/2014/main" id="{90002A77-3AF3-4424-941F-1F6ECE873DB2}"/>
                </a:ext>
              </a:extLst>
            </p:cNvPr>
            <p:cNvGrpSpPr/>
            <p:nvPr/>
          </p:nvGrpSpPr>
          <p:grpSpPr>
            <a:xfrm>
              <a:off x="10049047" y="5020072"/>
              <a:ext cx="147300" cy="513013"/>
              <a:chOff x="6606920" y="2681097"/>
              <a:chExt cx="110489" cy="384810"/>
            </a:xfrm>
            <a:solidFill>
              <a:schemeClr val="accent1"/>
            </a:solidFill>
          </p:grpSpPr>
          <p:sp>
            <p:nvSpPr>
              <p:cNvPr id="284" name="object 34">
                <a:extLst>
                  <a:ext uri="{FF2B5EF4-FFF2-40B4-BE49-F238E27FC236}">
                    <a16:creationId xmlns:a16="http://schemas.microsoft.com/office/drawing/2014/main" id="{267F0815-7854-41F1-81C8-9E1776912C41}"/>
                  </a:ext>
                </a:extLst>
              </p:cNvPr>
              <p:cNvSpPr/>
              <p:nvPr/>
            </p:nvSpPr>
            <p:spPr>
              <a:xfrm>
                <a:off x="6616445"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grpFill/>
            </p:spPr>
            <p:txBody>
              <a:bodyPr wrap="square" lIns="0" tIns="0" rIns="0" bIns="0" rtlCol="0"/>
              <a:lstStyle/>
              <a:p>
                <a:endParaRPr sz="3200"/>
              </a:p>
            </p:txBody>
          </p:sp>
          <p:sp>
            <p:nvSpPr>
              <p:cNvPr id="285" name="object 35">
                <a:extLst>
                  <a:ext uri="{FF2B5EF4-FFF2-40B4-BE49-F238E27FC236}">
                    <a16:creationId xmlns:a16="http://schemas.microsoft.com/office/drawing/2014/main" id="{6A18A0DB-CCF1-4559-A55E-F635A3703FB4}"/>
                  </a:ext>
                </a:extLst>
              </p:cNvPr>
              <p:cNvSpPr/>
              <p:nvPr/>
            </p:nvSpPr>
            <p:spPr>
              <a:xfrm>
                <a:off x="6616445"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grpFill/>
              <a:ln w="19050">
                <a:solidFill>
                  <a:srgbClr val="636363"/>
                </a:solidFill>
              </a:ln>
            </p:spPr>
            <p:txBody>
              <a:bodyPr wrap="square" lIns="0" tIns="0" rIns="0" bIns="0" rtlCol="0"/>
              <a:lstStyle/>
              <a:p>
                <a:endParaRPr sz="3200"/>
              </a:p>
            </p:txBody>
          </p:sp>
        </p:grpSp>
        <p:sp>
          <p:nvSpPr>
            <p:cNvPr id="240" name="object 36">
              <a:extLst>
                <a:ext uri="{FF2B5EF4-FFF2-40B4-BE49-F238E27FC236}">
                  <a16:creationId xmlns:a16="http://schemas.microsoft.com/office/drawing/2014/main" id="{A27C7D4A-34EA-4D9F-8EB2-2B8B6E7FBCEE}"/>
                </a:ext>
              </a:extLst>
            </p:cNvPr>
            <p:cNvSpPr txBox="1"/>
            <p:nvPr/>
          </p:nvSpPr>
          <p:spPr>
            <a:xfrm>
              <a:off x="10182634" y="5032772"/>
              <a:ext cx="486770" cy="419718"/>
            </a:xfrm>
            <a:prstGeom prst="rect">
              <a:avLst/>
            </a:prstGeom>
            <a:solidFill>
              <a:schemeClr val="accent1"/>
            </a:solidFill>
            <a:ln w="19050">
              <a:solidFill>
                <a:srgbClr val="636363"/>
              </a:solidFill>
            </a:ln>
          </p:spPr>
          <p:txBody>
            <a:bodyPr vert="horz" wrap="square" lIns="0" tIns="49946" rIns="0" bIns="0" rtlCol="0">
              <a:spAutoFit/>
            </a:bodyPr>
            <a:lstStyle/>
            <a:p>
              <a:pPr marL="92275">
                <a:spcBef>
                  <a:spcPts val="393"/>
                </a:spcBef>
              </a:pPr>
              <a:r>
                <a:rPr lang="en-US" b="1" spc="-207" dirty="0">
                  <a:solidFill>
                    <a:schemeClr val="bg1"/>
                  </a:solidFill>
                  <a:latin typeface="Trebuchet MS"/>
                  <a:cs typeface="Trebuchet MS"/>
                </a:rPr>
                <a:t>30</a:t>
              </a:r>
              <a:endParaRPr dirty="0">
                <a:solidFill>
                  <a:schemeClr val="bg1"/>
                </a:solidFill>
                <a:latin typeface="Trebuchet MS"/>
                <a:cs typeface="Trebuchet MS"/>
              </a:endParaRPr>
            </a:p>
          </p:txBody>
        </p:sp>
        <p:grpSp>
          <p:nvGrpSpPr>
            <p:cNvPr id="241" name="object 37">
              <a:extLst>
                <a:ext uri="{FF2B5EF4-FFF2-40B4-BE49-F238E27FC236}">
                  <a16:creationId xmlns:a16="http://schemas.microsoft.com/office/drawing/2014/main" id="{0D5624EA-403A-4AED-AD23-02DC8FDF411B}"/>
                </a:ext>
              </a:extLst>
            </p:cNvPr>
            <p:cNvGrpSpPr/>
            <p:nvPr/>
          </p:nvGrpSpPr>
          <p:grpSpPr>
            <a:xfrm>
              <a:off x="10656535" y="5020072"/>
              <a:ext cx="756821" cy="513013"/>
              <a:chOff x="7062596" y="2681097"/>
              <a:chExt cx="567690" cy="384810"/>
            </a:xfrm>
            <a:solidFill>
              <a:schemeClr val="accent1"/>
            </a:solidFill>
          </p:grpSpPr>
          <p:sp>
            <p:nvSpPr>
              <p:cNvPr id="278" name="object 38">
                <a:extLst>
                  <a:ext uri="{FF2B5EF4-FFF2-40B4-BE49-F238E27FC236}">
                    <a16:creationId xmlns:a16="http://schemas.microsoft.com/office/drawing/2014/main" id="{9B28D11C-8D73-46B6-BFF8-6776986263D8}"/>
                  </a:ext>
                </a:extLst>
              </p:cNvPr>
              <p:cNvSpPr/>
              <p:nvPr/>
            </p:nvSpPr>
            <p:spPr>
              <a:xfrm>
                <a:off x="70721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grpFill/>
            </p:spPr>
            <p:txBody>
              <a:bodyPr wrap="square" lIns="0" tIns="0" rIns="0" bIns="0" rtlCol="0"/>
              <a:lstStyle/>
              <a:p>
                <a:endParaRPr sz="3200"/>
              </a:p>
            </p:txBody>
          </p:sp>
          <p:sp>
            <p:nvSpPr>
              <p:cNvPr id="279" name="object 39">
                <a:extLst>
                  <a:ext uri="{FF2B5EF4-FFF2-40B4-BE49-F238E27FC236}">
                    <a16:creationId xmlns:a16="http://schemas.microsoft.com/office/drawing/2014/main" id="{0E0F7FE5-2794-46CC-9BDD-74668BA1D756}"/>
                  </a:ext>
                </a:extLst>
              </p:cNvPr>
              <p:cNvSpPr/>
              <p:nvPr/>
            </p:nvSpPr>
            <p:spPr>
              <a:xfrm>
                <a:off x="70721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280" name="object 40">
                <a:extLst>
                  <a:ext uri="{FF2B5EF4-FFF2-40B4-BE49-F238E27FC236}">
                    <a16:creationId xmlns:a16="http://schemas.microsoft.com/office/drawing/2014/main" id="{E3A8EC40-7E2C-463F-927D-92310CFBAABC}"/>
                  </a:ext>
                </a:extLst>
              </p:cNvPr>
              <p:cNvSpPr/>
              <p:nvPr/>
            </p:nvSpPr>
            <p:spPr>
              <a:xfrm>
                <a:off x="7163561" y="2690622"/>
                <a:ext cx="365760" cy="365760"/>
              </a:xfrm>
              <a:custGeom>
                <a:avLst/>
                <a:gdLst/>
                <a:ahLst/>
                <a:cxnLst/>
                <a:rect l="l" t="t" r="r" b="b"/>
                <a:pathLst>
                  <a:path w="365759" h="365760">
                    <a:moveTo>
                      <a:pt x="365759" y="0"/>
                    </a:moveTo>
                    <a:lnTo>
                      <a:pt x="0" y="0"/>
                    </a:lnTo>
                    <a:lnTo>
                      <a:pt x="0" y="365760"/>
                    </a:lnTo>
                    <a:lnTo>
                      <a:pt x="365759" y="365760"/>
                    </a:lnTo>
                    <a:lnTo>
                      <a:pt x="365759" y="0"/>
                    </a:lnTo>
                    <a:close/>
                  </a:path>
                </a:pathLst>
              </a:custGeom>
              <a:grpFill/>
            </p:spPr>
            <p:txBody>
              <a:bodyPr wrap="square" lIns="0" tIns="0" rIns="0" bIns="0" rtlCol="0"/>
              <a:lstStyle/>
              <a:p>
                <a:endParaRPr sz="3200"/>
              </a:p>
            </p:txBody>
          </p:sp>
          <p:sp>
            <p:nvSpPr>
              <p:cNvPr id="281" name="object 41">
                <a:extLst>
                  <a:ext uri="{FF2B5EF4-FFF2-40B4-BE49-F238E27FC236}">
                    <a16:creationId xmlns:a16="http://schemas.microsoft.com/office/drawing/2014/main" id="{A14AF582-167D-4A87-B035-AC08DE4F9A1D}"/>
                  </a:ext>
                </a:extLst>
              </p:cNvPr>
              <p:cNvSpPr/>
              <p:nvPr/>
            </p:nvSpPr>
            <p:spPr>
              <a:xfrm>
                <a:off x="7163561" y="2690622"/>
                <a:ext cx="365760" cy="365760"/>
              </a:xfrm>
              <a:custGeom>
                <a:avLst/>
                <a:gdLst/>
                <a:ahLst/>
                <a:cxnLst/>
                <a:rect l="l" t="t" r="r" b="b"/>
                <a:pathLst>
                  <a:path w="365759" h="365760">
                    <a:moveTo>
                      <a:pt x="0" y="365760"/>
                    </a:moveTo>
                    <a:lnTo>
                      <a:pt x="365759" y="365760"/>
                    </a:lnTo>
                    <a:lnTo>
                      <a:pt x="36575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282" name="object 42">
                <a:extLst>
                  <a:ext uri="{FF2B5EF4-FFF2-40B4-BE49-F238E27FC236}">
                    <a16:creationId xmlns:a16="http://schemas.microsoft.com/office/drawing/2014/main" id="{0BF663A9-CC17-406D-A5F7-EAC620B1EC0E}"/>
                  </a:ext>
                </a:extLst>
              </p:cNvPr>
              <p:cNvSpPr/>
              <p:nvPr/>
            </p:nvSpPr>
            <p:spPr>
              <a:xfrm>
                <a:off x="7529321" y="2690622"/>
                <a:ext cx="91440" cy="365760"/>
              </a:xfrm>
              <a:custGeom>
                <a:avLst/>
                <a:gdLst/>
                <a:ahLst/>
                <a:cxnLst/>
                <a:rect l="l" t="t" r="r" b="b"/>
                <a:pathLst>
                  <a:path w="91440" h="365760">
                    <a:moveTo>
                      <a:pt x="91440" y="0"/>
                    </a:moveTo>
                    <a:lnTo>
                      <a:pt x="0" y="0"/>
                    </a:lnTo>
                    <a:lnTo>
                      <a:pt x="0" y="365760"/>
                    </a:lnTo>
                    <a:lnTo>
                      <a:pt x="91440" y="365760"/>
                    </a:lnTo>
                    <a:lnTo>
                      <a:pt x="91440" y="0"/>
                    </a:lnTo>
                    <a:close/>
                  </a:path>
                </a:pathLst>
              </a:custGeom>
              <a:grpFill/>
            </p:spPr>
            <p:txBody>
              <a:bodyPr wrap="square" lIns="0" tIns="0" rIns="0" bIns="0" rtlCol="0"/>
              <a:lstStyle/>
              <a:p>
                <a:endParaRPr sz="3200"/>
              </a:p>
            </p:txBody>
          </p:sp>
          <p:sp>
            <p:nvSpPr>
              <p:cNvPr id="283" name="object 43">
                <a:extLst>
                  <a:ext uri="{FF2B5EF4-FFF2-40B4-BE49-F238E27FC236}">
                    <a16:creationId xmlns:a16="http://schemas.microsoft.com/office/drawing/2014/main" id="{0C37D413-D268-4DF3-BE65-7BA9F195ABDE}"/>
                  </a:ext>
                </a:extLst>
              </p:cNvPr>
              <p:cNvSpPr/>
              <p:nvPr/>
            </p:nvSpPr>
            <p:spPr>
              <a:xfrm>
                <a:off x="7529321" y="2690622"/>
                <a:ext cx="91440" cy="365760"/>
              </a:xfrm>
              <a:custGeom>
                <a:avLst/>
                <a:gdLst/>
                <a:ahLst/>
                <a:cxnLst/>
                <a:rect l="l" t="t" r="r" b="b"/>
                <a:pathLst>
                  <a:path w="91440" h="365760">
                    <a:moveTo>
                      <a:pt x="0" y="365760"/>
                    </a:moveTo>
                    <a:lnTo>
                      <a:pt x="91440" y="365760"/>
                    </a:lnTo>
                    <a:lnTo>
                      <a:pt x="91440" y="0"/>
                    </a:lnTo>
                    <a:lnTo>
                      <a:pt x="0" y="0"/>
                    </a:lnTo>
                    <a:lnTo>
                      <a:pt x="0" y="365760"/>
                    </a:lnTo>
                    <a:close/>
                  </a:path>
                </a:pathLst>
              </a:custGeom>
              <a:grpFill/>
              <a:ln w="19050">
                <a:solidFill>
                  <a:srgbClr val="636363"/>
                </a:solidFill>
              </a:ln>
            </p:spPr>
            <p:txBody>
              <a:bodyPr wrap="square" lIns="0" tIns="0" rIns="0" bIns="0" rtlCol="0"/>
              <a:lstStyle/>
              <a:p>
                <a:endParaRPr sz="3200"/>
              </a:p>
            </p:txBody>
          </p:sp>
        </p:grpSp>
        <p:sp>
          <p:nvSpPr>
            <p:cNvPr id="242" name="object 44">
              <a:extLst>
                <a:ext uri="{FF2B5EF4-FFF2-40B4-BE49-F238E27FC236}">
                  <a16:creationId xmlns:a16="http://schemas.microsoft.com/office/drawing/2014/main" id="{03B07CFF-80FF-4AFC-938B-B41700433A7B}"/>
                </a:ext>
              </a:extLst>
            </p:cNvPr>
            <p:cNvSpPr/>
            <p:nvPr/>
          </p:nvSpPr>
          <p:spPr>
            <a:xfrm>
              <a:off x="4476505" y="5032770"/>
              <a:ext cx="487617" cy="487617"/>
            </a:xfrm>
            <a:custGeom>
              <a:avLst/>
              <a:gdLst/>
              <a:ahLst/>
              <a:cxnLst/>
              <a:rect l="l" t="t" r="r" b="b"/>
              <a:pathLst>
                <a:path w="365760" h="365760">
                  <a:moveTo>
                    <a:pt x="0" y="365760"/>
                  </a:moveTo>
                  <a:lnTo>
                    <a:pt x="365760" y="365760"/>
                  </a:lnTo>
                  <a:lnTo>
                    <a:pt x="365760" y="0"/>
                  </a:lnTo>
                  <a:lnTo>
                    <a:pt x="0" y="0"/>
                  </a:lnTo>
                  <a:lnTo>
                    <a:pt x="0" y="365760"/>
                  </a:lnTo>
                  <a:close/>
                </a:path>
              </a:pathLst>
            </a:custGeom>
            <a:solidFill>
              <a:schemeClr val="accent1"/>
            </a:solidFill>
            <a:ln w="19050">
              <a:solidFill>
                <a:srgbClr val="636363"/>
              </a:solidFill>
            </a:ln>
          </p:spPr>
          <p:txBody>
            <a:bodyPr wrap="square" lIns="0" tIns="0" rIns="0" bIns="0" rtlCol="0"/>
            <a:lstStyle/>
            <a:p>
              <a:endParaRPr sz="3200"/>
            </a:p>
          </p:txBody>
        </p:sp>
        <p:sp>
          <p:nvSpPr>
            <p:cNvPr id="243" name="object 45">
              <a:extLst>
                <a:ext uri="{FF2B5EF4-FFF2-40B4-BE49-F238E27FC236}">
                  <a16:creationId xmlns:a16="http://schemas.microsoft.com/office/drawing/2014/main" id="{7371749E-FA08-4E57-B73C-FC86E5CD6531}"/>
                </a:ext>
              </a:extLst>
            </p:cNvPr>
            <p:cNvSpPr txBox="1"/>
            <p:nvPr/>
          </p:nvSpPr>
          <p:spPr>
            <a:xfrm>
              <a:off x="4354772" y="5052707"/>
              <a:ext cx="589880" cy="383861"/>
            </a:xfrm>
            <a:prstGeom prst="rect">
              <a:avLst/>
            </a:prstGeom>
            <a:solidFill>
              <a:schemeClr val="accent1"/>
            </a:solidFill>
          </p:spPr>
          <p:txBody>
            <a:bodyPr vert="horz" wrap="square" lIns="0" tIns="29629" rIns="0" bIns="0" rtlCol="0">
              <a:spAutoFit/>
            </a:bodyPr>
            <a:lstStyle/>
            <a:p>
              <a:pPr marL="153228">
                <a:spcBef>
                  <a:spcPts val="233"/>
                </a:spcBef>
              </a:pPr>
              <a:r>
                <a:rPr lang="en-US" b="1" spc="-207" dirty="0">
                  <a:solidFill>
                    <a:schemeClr val="bg1"/>
                  </a:solidFill>
                  <a:latin typeface="Trebuchet MS"/>
                  <a:cs typeface="Trebuchet MS"/>
                </a:rPr>
                <a:t>7</a:t>
              </a:r>
              <a:endParaRPr dirty="0">
                <a:solidFill>
                  <a:schemeClr val="bg1"/>
                </a:solidFill>
                <a:latin typeface="Trebuchet MS"/>
                <a:cs typeface="Trebuchet MS"/>
              </a:endParaRPr>
            </a:p>
          </p:txBody>
        </p:sp>
        <p:grpSp>
          <p:nvGrpSpPr>
            <p:cNvPr id="244" name="object 46">
              <a:extLst>
                <a:ext uri="{FF2B5EF4-FFF2-40B4-BE49-F238E27FC236}">
                  <a16:creationId xmlns:a16="http://schemas.microsoft.com/office/drawing/2014/main" id="{F58A66C0-5572-4BD8-BD47-D45807B35936}"/>
                </a:ext>
              </a:extLst>
            </p:cNvPr>
            <p:cNvGrpSpPr/>
            <p:nvPr/>
          </p:nvGrpSpPr>
          <p:grpSpPr>
            <a:xfrm>
              <a:off x="4341903" y="5023117"/>
              <a:ext cx="1231740" cy="513013"/>
              <a:chOff x="2326004" y="2681097"/>
              <a:chExt cx="923925" cy="384810"/>
            </a:xfrm>
            <a:solidFill>
              <a:schemeClr val="accent1"/>
            </a:solidFill>
          </p:grpSpPr>
          <p:sp>
            <p:nvSpPr>
              <p:cNvPr id="273" name="object 47">
                <a:extLst>
                  <a:ext uri="{FF2B5EF4-FFF2-40B4-BE49-F238E27FC236}">
                    <a16:creationId xmlns:a16="http://schemas.microsoft.com/office/drawing/2014/main" id="{4B7F0C3F-B7A3-4158-A838-1307A53DEDAF}"/>
                  </a:ext>
                </a:extLst>
              </p:cNvPr>
              <p:cNvSpPr/>
              <p:nvPr/>
            </p:nvSpPr>
            <p:spPr>
              <a:xfrm>
                <a:off x="23355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274" name="object 48">
                <a:extLst>
                  <a:ext uri="{FF2B5EF4-FFF2-40B4-BE49-F238E27FC236}">
                    <a16:creationId xmlns:a16="http://schemas.microsoft.com/office/drawing/2014/main" id="{0617CC53-23E4-42EB-AD0B-D4CBF76C7DA7}"/>
                  </a:ext>
                </a:extLst>
              </p:cNvPr>
              <p:cNvSpPr/>
              <p:nvPr/>
            </p:nvSpPr>
            <p:spPr>
              <a:xfrm>
                <a:off x="23355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275" name="object 49">
                <a:extLst>
                  <a:ext uri="{FF2B5EF4-FFF2-40B4-BE49-F238E27FC236}">
                    <a16:creationId xmlns:a16="http://schemas.microsoft.com/office/drawing/2014/main" id="{058A4A1E-1E4F-4561-8A87-A9091FB7B4ED}"/>
                  </a:ext>
                </a:extLst>
              </p:cNvPr>
              <p:cNvSpPr/>
              <p:nvPr/>
            </p:nvSpPr>
            <p:spPr>
              <a:xfrm>
                <a:off x="2792729"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276" name="object 50">
                <a:extLst>
                  <a:ext uri="{FF2B5EF4-FFF2-40B4-BE49-F238E27FC236}">
                    <a16:creationId xmlns:a16="http://schemas.microsoft.com/office/drawing/2014/main" id="{35AD7547-F0CD-47BC-8F79-DE407C6806AF}"/>
                  </a:ext>
                </a:extLst>
              </p:cNvPr>
              <p:cNvSpPr/>
              <p:nvPr/>
            </p:nvSpPr>
            <p:spPr>
              <a:xfrm>
                <a:off x="2792729"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277" name="object 51">
                <a:extLst>
                  <a:ext uri="{FF2B5EF4-FFF2-40B4-BE49-F238E27FC236}">
                    <a16:creationId xmlns:a16="http://schemas.microsoft.com/office/drawing/2014/main" id="{2E18FEAA-02D6-40EC-8857-8CEFF90F53B9}"/>
                  </a:ext>
                </a:extLst>
              </p:cNvPr>
              <p:cNvSpPr/>
              <p:nvPr/>
            </p:nvSpPr>
            <p:spPr>
              <a:xfrm>
                <a:off x="2884169"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grpFill/>
            </p:spPr>
            <p:txBody>
              <a:bodyPr wrap="square" lIns="0" tIns="0" rIns="0" bIns="0" rtlCol="0"/>
              <a:lstStyle/>
              <a:p>
                <a:endParaRPr sz="3200"/>
              </a:p>
            </p:txBody>
          </p:sp>
        </p:grpSp>
        <p:sp>
          <p:nvSpPr>
            <p:cNvPr id="245" name="object 64">
              <a:extLst>
                <a:ext uri="{FF2B5EF4-FFF2-40B4-BE49-F238E27FC236}">
                  <a16:creationId xmlns:a16="http://schemas.microsoft.com/office/drawing/2014/main" id="{F7D09115-395D-41AD-AE88-53686C1DE782}"/>
                </a:ext>
              </a:extLst>
            </p:cNvPr>
            <p:cNvSpPr txBox="1"/>
            <p:nvPr/>
          </p:nvSpPr>
          <p:spPr>
            <a:xfrm>
              <a:off x="7059271" y="3551770"/>
              <a:ext cx="458833" cy="383815"/>
            </a:xfrm>
            <a:prstGeom prst="rect">
              <a:avLst/>
            </a:prstGeom>
            <a:solidFill>
              <a:schemeClr val="accent1"/>
            </a:solidFill>
          </p:spPr>
          <p:txBody>
            <a:bodyPr vert="horz" wrap="square" lIns="0" tIns="29629" rIns="0" bIns="0" rtlCol="0">
              <a:spAutoFit/>
            </a:bodyPr>
            <a:lstStyle/>
            <a:p>
              <a:pPr marL="152381">
                <a:spcBef>
                  <a:spcPts val="233"/>
                </a:spcBef>
              </a:pPr>
              <a:r>
                <a:rPr lang="en-US" b="1" spc="-207" dirty="0">
                  <a:solidFill>
                    <a:schemeClr val="bg1"/>
                  </a:solidFill>
                  <a:latin typeface="Trebuchet MS"/>
                  <a:cs typeface="Trebuchet MS"/>
                </a:rPr>
                <a:t>20</a:t>
              </a:r>
              <a:endParaRPr dirty="0">
                <a:solidFill>
                  <a:schemeClr val="bg1"/>
                </a:solidFill>
                <a:latin typeface="Trebuchet MS"/>
                <a:cs typeface="Trebuchet MS"/>
              </a:endParaRPr>
            </a:p>
          </p:txBody>
        </p:sp>
        <p:grpSp>
          <p:nvGrpSpPr>
            <p:cNvPr id="246" name="object 65">
              <a:extLst>
                <a:ext uri="{FF2B5EF4-FFF2-40B4-BE49-F238E27FC236}">
                  <a16:creationId xmlns:a16="http://schemas.microsoft.com/office/drawing/2014/main" id="{28441B6D-D2F9-4873-B21F-2912B2B4CC14}"/>
                </a:ext>
              </a:extLst>
            </p:cNvPr>
            <p:cNvGrpSpPr/>
            <p:nvPr/>
          </p:nvGrpSpPr>
          <p:grpSpPr>
            <a:xfrm>
              <a:off x="6928429" y="3521523"/>
              <a:ext cx="729394" cy="487616"/>
              <a:chOff x="4248150" y="1564386"/>
              <a:chExt cx="547116" cy="365760"/>
            </a:xfrm>
            <a:solidFill>
              <a:schemeClr val="accent1"/>
            </a:solidFill>
          </p:grpSpPr>
          <p:sp>
            <p:nvSpPr>
              <p:cNvPr id="269" name="object 66">
                <a:extLst>
                  <a:ext uri="{FF2B5EF4-FFF2-40B4-BE49-F238E27FC236}">
                    <a16:creationId xmlns:a16="http://schemas.microsoft.com/office/drawing/2014/main" id="{A68A7DC8-1EBD-4573-AD17-DD5A50BA13BA}"/>
                  </a:ext>
                </a:extLst>
              </p:cNvPr>
              <p:cNvSpPr/>
              <p:nvPr/>
            </p:nvSpPr>
            <p:spPr>
              <a:xfrm>
                <a:off x="4248150"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grpFill/>
            </p:spPr>
            <p:txBody>
              <a:bodyPr wrap="square" lIns="0" tIns="0" rIns="0" bIns="0" rtlCol="0"/>
              <a:lstStyle/>
              <a:p>
                <a:endParaRPr sz="3200"/>
              </a:p>
            </p:txBody>
          </p:sp>
          <p:sp>
            <p:nvSpPr>
              <p:cNvPr id="270" name="object 67">
                <a:extLst>
                  <a:ext uri="{FF2B5EF4-FFF2-40B4-BE49-F238E27FC236}">
                    <a16:creationId xmlns:a16="http://schemas.microsoft.com/office/drawing/2014/main" id="{AF435FC9-3E5F-4D00-A1EB-C206880287F2}"/>
                  </a:ext>
                </a:extLst>
              </p:cNvPr>
              <p:cNvSpPr/>
              <p:nvPr/>
            </p:nvSpPr>
            <p:spPr>
              <a:xfrm>
                <a:off x="4248150"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grpFill/>
              <a:ln w="19050">
                <a:solidFill>
                  <a:srgbClr val="636363"/>
                </a:solidFill>
              </a:ln>
            </p:spPr>
            <p:txBody>
              <a:bodyPr wrap="square" lIns="0" tIns="0" rIns="0" bIns="0" rtlCol="0"/>
              <a:lstStyle/>
              <a:p>
                <a:endParaRPr sz="3200"/>
              </a:p>
            </p:txBody>
          </p:sp>
          <p:sp>
            <p:nvSpPr>
              <p:cNvPr id="271" name="object 68">
                <a:extLst>
                  <a:ext uri="{FF2B5EF4-FFF2-40B4-BE49-F238E27FC236}">
                    <a16:creationId xmlns:a16="http://schemas.microsoft.com/office/drawing/2014/main" id="{C12F0F20-FF00-4D82-B3C0-EE4421742602}"/>
                  </a:ext>
                </a:extLst>
              </p:cNvPr>
              <p:cNvSpPr/>
              <p:nvPr/>
            </p:nvSpPr>
            <p:spPr>
              <a:xfrm>
                <a:off x="4681068"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grpFill/>
            </p:spPr>
            <p:txBody>
              <a:bodyPr wrap="square" lIns="0" tIns="0" rIns="0" bIns="0" rtlCol="0"/>
              <a:lstStyle/>
              <a:p>
                <a:endParaRPr sz="3200"/>
              </a:p>
            </p:txBody>
          </p:sp>
          <p:sp>
            <p:nvSpPr>
              <p:cNvPr id="272" name="object 69">
                <a:extLst>
                  <a:ext uri="{FF2B5EF4-FFF2-40B4-BE49-F238E27FC236}">
                    <a16:creationId xmlns:a16="http://schemas.microsoft.com/office/drawing/2014/main" id="{E20C2ED7-E8F2-4F74-929C-DF55406C0B89}"/>
                  </a:ext>
                </a:extLst>
              </p:cNvPr>
              <p:cNvSpPr/>
              <p:nvPr/>
            </p:nvSpPr>
            <p:spPr>
              <a:xfrm>
                <a:off x="47038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grpFill/>
              <a:ln w="19050">
                <a:solidFill>
                  <a:srgbClr val="636363"/>
                </a:solidFill>
              </a:ln>
            </p:spPr>
            <p:txBody>
              <a:bodyPr wrap="square" lIns="0" tIns="0" rIns="0" bIns="0" rtlCol="0"/>
              <a:lstStyle/>
              <a:p>
                <a:endParaRPr sz="3200"/>
              </a:p>
            </p:txBody>
          </p:sp>
        </p:grpSp>
        <p:sp>
          <p:nvSpPr>
            <p:cNvPr id="247" name="object 70">
              <a:extLst>
                <a:ext uri="{FF2B5EF4-FFF2-40B4-BE49-F238E27FC236}">
                  <a16:creationId xmlns:a16="http://schemas.microsoft.com/office/drawing/2014/main" id="{66616621-C3EE-42EB-A861-5DF2D9D2FA50}"/>
                </a:ext>
              </a:extLst>
            </p:cNvPr>
            <p:cNvSpPr txBox="1"/>
            <p:nvPr/>
          </p:nvSpPr>
          <p:spPr>
            <a:xfrm>
              <a:off x="7633820" y="3531318"/>
              <a:ext cx="487617" cy="418009"/>
            </a:xfrm>
            <a:prstGeom prst="rect">
              <a:avLst/>
            </a:prstGeom>
            <a:solidFill>
              <a:schemeClr val="accent1"/>
            </a:solidFill>
            <a:ln w="19050">
              <a:solidFill>
                <a:srgbClr val="636363"/>
              </a:solidFill>
            </a:ln>
          </p:spPr>
          <p:txBody>
            <a:bodyPr vert="horz" wrap="square" lIns="0" tIns="48254" rIns="0" bIns="0" rtlCol="0">
              <a:spAutoFit/>
            </a:bodyPr>
            <a:lstStyle/>
            <a:p>
              <a:pPr algn="ctr">
                <a:spcBef>
                  <a:spcPts val="380"/>
                </a:spcBef>
              </a:pPr>
              <a:r>
                <a:rPr lang="en-US" b="1" spc="-207" dirty="0">
                  <a:solidFill>
                    <a:schemeClr val="bg1"/>
                  </a:solidFill>
                  <a:latin typeface="Trebuchet MS"/>
                  <a:cs typeface="Trebuchet MS"/>
                </a:rPr>
                <a:t>25</a:t>
              </a:r>
              <a:endParaRPr dirty="0">
                <a:solidFill>
                  <a:schemeClr val="bg1"/>
                </a:solidFill>
                <a:latin typeface="Trebuchet MS"/>
                <a:cs typeface="Trebuchet MS"/>
              </a:endParaRPr>
            </a:p>
          </p:txBody>
        </p:sp>
        <p:grpSp>
          <p:nvGrpSpPr>
            <p:cNvPr id="248" name="object 71">
              <a:extLst>
                <a:ext uri="{FF2B5EF4-FFF2-40B4-BE49-F238E27FC236}">
                  <a16:creationId xmlns:a16="http://schemas.microsoft.com/office/drawing/2014/main" id="{507FF29F-2D93-46A5-B2A5-B6F0594790B3}"/>
                </a:ext>
              </a:extLst>
            </p:cNvPr>
            <p:cNvGrpSpPr/>
            <p:nvPr/>
          </p:nvGrpSpPr>
          <p:grpSpPr>
            <a:xfrm>
              <a:off x="8111694" y="3508827"/>
              <a:ext cx="756821" cy="513013"/>
              <a:chOff x="5151501" y="1554861"/>
              <a:chExt cx="567690" cy="384810"/>
            </a:xfrm>
            <a:solidFill>
              <a:schemeClr val="accent1"/>
            </a:solidFill>
          </p:grpSpPr>
          <p:sp>
            <p:nvSpPr>
              <p:cNvPr id="263" name="object 72">
                <a:extLst>
                  <a:ext uri="{FF2B5EF4-FFF2-40B4-BE49-F238E27FC236}">
                    <a16:creationId xmlns:a16="http://schemas.microsoft.com/office/drawing/2014/main" id="{541FCBAF-D3CD-493B-8772-E01AD8069F6B}"/>
                  </a:ext>
                </a:extLst>
              </p:cNvPr>
              <p:cNvSpPr/>
              <p:nvPr/>
            </p:nvSpPr>
            <p:spPr>
              <a:xfrm>
                <a:off x="51610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grpFill/>
            </p:spPr>
            <p:txBody>
              <a:bodyPr wrap="square" lIns="0" tIns="0" rIns="0" bIns="0" rtlCol="0"/>
              <a:lstStyle/>
              <a:p>
                <a:endParaRPr sz="3200"/>
              </a:p>
            </p:txBody>
          </p:sp>
          <p:sp>
            <p:nvSpPr>
              <p:cNvPr id="264" name="object 73">
                <a:extLst>
                  <a:ext uri="{FF2B5EF4-FFF2-40B4-BE49-F238E27FC236}">
                    <a16:creationId xmlns:a16="http://schemas.microsoft.com/office/drawing/2014/main" id="{26789E44-6153-4206-8DE7-AD985712EE05}"/>
                  </a:ext>
                </a:extLst>
              </p:cNvPr>
              <p:cNvSpPr/>
              <p:nvPr/>
            </p:nvSpPr>
            <p:spPr>
              <a:xfrm>
                <a:off x="51610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grpFill/>
              <a:ln w="19050">
                <a:solidFill>
                  <a:srgbClr val="636363"/>
                </a:solidFill>
              </a:ln>
            </p:spPr>
            <p:txBody>
              <a:bodyPr wrap="square" lIns="0" tIns="0" rIns="0" bIns="0" rtlCol="0"/>
              <a:lstStyle/>
              <a:p>
                <a:endParaRPr sz="3200"/>
              </a:p>
            </p:txBody>
          </p:sp>
          <p:sp>
            <p:nvSpPr>
              <p:cNvPr id="265" name="object 74">
                <a:extLst>
                  <a:ext uri="{FF2B5EF4-FFF2-40B4-BE49-F238E27FC236}">
                    <a16:creationId xmlns:a16="http://schemas.microsoft.com/office/drawing/2014/main" id="{25980AB7-F053-47A3-9FF6-895A775B19F3}"/>
                  </a:ext>
                </a:extLst>
              </p:cNvPr>
              <p:cNvSpPr/>
              <p:nvPr/>
            </p:nvSpPr>
            <p:spPr>
              <a:xfrm>
                <a:off x="5252466" y="1564386"/>
                <a:ext cx="365760" cy="365760"/>
              </a:xfrm>
              <a:custGeom>
                <a:avLst/>
                <a:gdLst/>
                <a:ahLst/>
                <a:cxnLst/>
                <a:rect l="l" t="t" r="r" b="b"/>
                <a:pathLst>
                  <a:path w="365760" h="365760">
                    <a:moveTo>
                      <a:pt x="365760" y="0"/>
                    </a:moveTo>
                    <a:lnTo>
                      <a:pt x="0" y="0"/>
                    </a:lnTo>
                    <a:lnTo>
                      <a:pt x="0" y="365759"/>
                    </a:lnTo>
                    <a:lnTo>
                      <a:pt x="365760" y="365759"/>
                    </a:lnTo>
                    <a:lnTo>
                      <a:pt x="365760" y="0"/>
                    </a:lnTo>
                    <a:close/>
                  </a:path>
                </a:pathLst>
              </a:custGeom>
              <a:grpFill/>
            </p:spPr>
            <p:txBody>
              <a:bodyPr wrap="square" lIns="0" tIns="0" rIns="0" bIns="0" rtlCol="0"/>
              <a:lstStyle/>
              <a:p>
                <a:endParaRPr sz="3200"/>
              </a:p>
            </p:txBody>
          </p:sp>
          <p:sp>
            <p:nvSpPr>
              <p:cNvPr id="266" name="object 75">
                <a:extLst>
                  <a:ext uri="{FF2B5EF4-FFF2-40B4-BE49-F238E27FC236}">
                    <a16:creationId xmlns:a16="http://schemas.microsoft.com/office/drawing/2014/main" id="{CBCFD867-D84B-4324-A1BD-8F88F4F2B22C}"/>
                  </a:ext>
                </a:extLst>
              </p:cNvPr>
              <p:cNvSpPr/>
              <p:nvPr/>
            </p:nvSpPr>
            <p:spPr>
              <a:xfrm>
                <a:off x="5252466" y="1564386"/>
                <a:ext cx="365760" cy="365760"/>
              </a:xfrm>
              <a:custGeom>
                <a:avLst/>
                <a:gdLst/>
                <a:ahLst/>
                <a:cxnLst/>
                <a:rect l="l" t="t" r="r" b="b"/>
                <a:pathLst>
                  <a:path w="365760" h="365760">
                    <a:moveTo>
                      <a:pt x="0" y="365759"/>
                    </a:moveTo>
                    <a:lnTo>
                      <a:pt x="365760" y="365759"/>
                    </a:lnTo>
                    <a:lnTo>
                      <a:pt x="365760" y="0"/>
                    </a:lnTo>
                    <a:lnTo>
                      <a:pt x="0" y="0"/>
                    </a:lnTo>
                    <a:lnTo>
                      <a:pt x="0" y="365759"/>
                    </a:lnTo>
                    <a:close/>
                  </a:path>
                </a:pathLst>
              </a:custGeom>
              <a:grpFill/>
              <a:ln w="19050">
                <a:solidFill>
                  <a:srgbClr val="636363"/>
                </a:solidFill>
              </a:ln>
            </p:spPr>
            <p:txBody>
              <a:bodyPr wrap="square" lIns="0" tIns="0" rIns="0" bIns="0" rtlCol="0"/>
              <a:lstStyle/>
              <a:p>
                <a:endParaRPr sz="3200"/>
              </a:p>
            </p:txBody>
          </p:sp>
          <p:sp>
            <p:nvSpPr>
              <p:cNvPr id="267" name="object 76">
                <a:extLst>
                  <a:ext uri="{FF2B5EF4-FFF2-40B4-BE49-F238E27FC236}">
                    <a16:creationId xmlns:a16="http://schemas.microsoft.com/office/drawing/2014/main" id="{EBFF3154-AF37-414F-BFED-E4BC51AEFBCC}"/>
                  </a:ext>
                </a:extLst>
              </p:cNvPr>
              <p:cNvSpPr/>
              <p:nvPr/>
            </p:nvSpPr>
            <p:spPr>
              <a:xfrm>
                <a:off x="5618226" y="1564386"/>
                <a:ext cx="91440" cy="365760"/>
              </a:xfrm>
              <a:custGeom>
                <a:avLst/>
                <a:gdLst/>
                <a:ahLst/>
                <a:cxnLst/>
                <a:rect l="l" t="t" r="r" b="b"/>
                <a:pathLst>
                  <a:path w="91439" h="365760">
                    <a:moveTo>
                      <a:pt x="91439" y="0"/>
                    </a:moveTo>
                    <a:lnTo>
                      <a:pt x="0" y="0"/>
                    </a:lnTo>
                    <a:lnTo>
                      <a:pt x="0" y="365759"/>
                    </a:lnTo>
                    <a:lnTo>
                      <a:pt x="91439" y="365759"/>
                    </a:lnTo>
                    <a:lnTo>
                      <a:pt x="91439" y="0"/>
                    </a:lnTo>
                    <a:close/>
                  </a:path>
                </a:pathLst>
              </a:custGeom>
              <a:grpFill/>
            </p:spPr>
            <p:txBody>
              <a:bodyPr wrap="square" lIns="0" tIns="0" rIns="0" bIns="0" rtlCol="0"/>
              <a:lstStyle/>
              <a:p>
                <a:endParaRPr sz="3200"/>
              </a:p>
            </p:txBody>
          </p:sp>
          <p:sp>
            <p:nvSpPr>
              <p:cNvPr id="268" name="object 77">
                <a:extLst>
                  <a:ext uri="{FF2B5EF4-FFF2-40B4-BE49-F238E27FC236}">
                    <a16:creationId xmlns:a16="http://schemas.microsoft.com/office/drawing/2014/main" id="{C395CA6F-5CC5-470A-BB6D-CDD26A994700}"/>
                  </a:ext>
                </a:extLst>
              </p:cNvPr>
              <p:cNvSpPr/>
              <p:nvPr/>
            </p:nvSpPr>
            <p:spPr>
              <a:xfrm>
                <a:off x="5618226" y="1564386"/>
                <a:ext cx="91440" cy="365760"/>
              </a:xfrm>
              <a:custGeom>
                <a:avLst/>
                <a:gdLst/>
                <a:ahLst/>
                <a:cxnLst/>
                <a:rect l="l" t="t" r="r" b="b"/>
                <a:pathLst>
                  <a:path w="91439" h="365760">
                    <a:moveTo>
                      <a:pt x="0" y="365759"/>
                    </a:moveTo>
                    <a:lnTo>
                      <a:pt x="91439" y="365759"/>
                    </a:lnTo>
                    <a:lnTo>
                      <a:pt x="91439" y="0"/>
                    </a:lnTo>
                    <a:lnTo>
                      <a:pt x="0" y="0"/>
                    </a:lnTo>
                    <a:lnTo>
                      <a:pt x="0" y="365759"/>
                    </a:lnTo>
                    <a:close/>
                  </a:path>
                </a:pathLst>
              </a:custGeom>
              <a:grpFill/>
              <a:ln w="19050">
                <a:solidFill>
                  <a:srgbClr val="636363"/>
                </a:solidFill>
              </a:ln>
            </p:spPr>
            <p:txBody>
              <a:bodyPr wrap="square" lIns="0" tIns="0" rIns="0" bIns="0" rtlCol="0"/>
              <a:lstStyle/>
              <a:p>
                <a:endParaRPr sz="3200"/>
              </a:p>
            </p:txBody>
          </p:sp>
        </p:grpSp>
        <p:sp>
          <p:nvSpPr>
            <p:cNvPr id="249" name="object 79">
              <a:extLst>
                <a:ext uri="{FF2B5EF4-FFF2-40B4-BE49-F238E27FC236}">
                  <a16:creationId xmlns:a16="http://schemas.microsoft.com/office/drawing/2014/main" id="{7E3ADD6F-88C2-4AFE-89F0-56A186C8268D}"/>
                </a:ext>
              </a:extLst>
            </p:cNvPr>
            <p:cNvSpPr/>
            <p:nvPr/>
          </p:nvSpPr>
          <p:spPr>
            <a:xfrm>
              <a:off x="6913601" y="3463322"/>
              <a:ext cx="605990" cy="568304"/>
            </a:xfrm>
            <a:custGeom>
              <a:avLst/>
              <a:gdLst/>
              <a:ahLst/>
              <a:cxnLst/>
              <a:rect l="l" t="t" r="r" b="b"/>
              <a:pathLst>
                <a:path w="459104" h="370839">
                  <a:moveTo>
                    <a:pt x="0" y="4063"/>
                  </a:moveTo>
                  <a:lnTo>
                    <a:pt x="0" y="1777"/>
                  </a:lnTo>
                  <a:lnTo>
                    <a:pt x="1777" y="0"/>
                  </a:lnTo>
                  <a:lnTo>
                    <a:pt x="4063" y="0"/>
                  </a:lnTo>
                  <a:lnTo>
                    <a:pt x="454660" y="0"/>
                  </a:lnTo>
                  <a:lnTo>
                    <a:pt x="456946" y="0"/>
                  </a:lnTo>
                  <a:lnTo>
                    <a:pt x="458724" y="1777"/>
                  </a:lnTo>
                  <a:lnTo>
                    <a:pt x="458724" y="4063"/>
                  </a:lnTo>
                  <a:lnTo>
                    <a:pt x="458724" y="366268"/>
                  </a:lnTo>
                  <a:lnTo>
                    <a:pt x="458724" y="368554"/>
                  </a:lnTo>
                  <a:lnTo>
                    <a:pt x="456946" y="370331"/>
                  </a:lnTo>
                  <a:lnTo>
                    <a:pt x="454660" y="370331"/>
                  </a:lnTo>
                  <a:lnTo>
                    <a:pt x="4063" y="370331"/>
                  </a:lnTo>
                  <a:lnTo>
                    <a:pt x="1777" y="370331"/>
                  </a:lnTo>
                  <a:lnTo>
                    <a:pt x="0" y="368554"/>
                  </a:lnTo>
                  <a:lnTo>
                    <a:pt x="0" y="366268"/>
                  </a:lnTo>
                  <a:lnTo>
                    <a:pt x="0" y="4063"/>
                  </a:lnTo>
                  <a:close/>
                </a:path>
              </a:pathLst>
            </a:custGeom>
            <a:noFill/>
            <a:ln w="28575">
              <a:solidFill>
                <a:schemeClr val="tx1"/>
              </a:solidFill>
            </a:ln>
          </p:spPr>
          <p:txBody>
            <a:bodyPr wrap="square" lIns="0" tIns="0" rIns="0" bIns="0" rtlCol="0"/>
            <a:lstStyle/>
            <a:p>
              <a:endParaRPr sz="3200"/>
            </a:p>
          </p:txBody>
        </p:sp>
        <p:cxnSp>
          <p:nvCxnSpPr>
            <p:cNvPr id="250" name="连接符: 曲线 249">
              <a:extLst>
                <a:ext uri="{FF2B5EF4-FFF2-40B4-BE49-F238E27FC236}">
                  <a16:creationId xmlns:a16="http://schemas.microsoft.com/office/drawing/2014/main" id="{7FBCE474-F3C7-445E-B112-434936BB5916}"/>
                </a:ext>
              </a:extLst>
            </p:cNvPr>
            <p:cNvCxnSpPr>
              <a:cxnSpLocks/>
              <a:endCxn id="243" idx="0"/>
            </p:cNvCxnSpPr>
            <p:nvPr/>
          </p:nvCxnSpPr>
          <p:spPr>
            <a:xfrm rot="10800000" flipV="1">
              <a:off x="4649712" y="3775461"/>
              <a:ext cx="2350040" cy="127724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连接符: 曲线 250">
              <a:extLst>
                <a:ext uri="{FF2B5EF4-FFF2-40B4-BE49-F238E27FC236}">
                  <a16:creationId xmlns:a16="http://schemas.microsoft.com/office/drawing/2014/main" id="{0333292C-7AD7-40A8-9AD7-050C5ADA312D}"/>
                </a:ext>
              </a:extLst>
            </p:cNvPr>
            <p:cNvCxnSpPr>
              <a:cxnSpLocks/>
            </p:cNvCxnSpPr>
            <p:nvPr/>
          </p:nvCxnSpPr>
          <p:spPr>
            <a:xfrm rot="5400000">
              <a:off x="6852585" y="4365451"/>
              <a:ext cx="1191021" cy="358776"/>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连接符: 曲线 251">
              <a:extLst>
                <a:ext uri="{FF2B5EF4-FFF2-40B4-BE49-F238E27FC236}">
                  <a16:creationId xmlns:a16="http://schemas.microsoft.com/office/drawing/2014/main" id="{017A52A7-E58F-4609-9D7E-A6FF3A92E0EC}"/>
                </a:ext>
              </a:extLst>
            </p:cNvPr>
            <p:cNvCxnSpPr>
              <a:cxnSpLocks/>
              <a:endCxn id="237" idx="0"/>
            </p:cNvCxnSpPr>
            <p:nvPr/>
          </p:nvCxnSpPr>
          <p:spPr>
            <a:xfrm>
              <a:off x="8229968" y="3803156"/>
              <a:ext cx="1587968" cy="1229616"/>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53" name="object 22">
              <a:extLst>
                <a:ext uri="{FF2B5EF4-FFF2-40B4-BE49-F238E27FC236}">
                  <a16:creationId xmlns:a16="http://schemas.microsoft.com/office/drawing/2014/main" id="{9C0AC131-21D3-4999-BCCB-DA7942254EF8}"/>
                </a:ext>
              </a:extLst>
            </p:cNvPr>
            <p:cNvGrpSpPr/>
            <p:nvPr/>
          </p:nvGrpSpPr>
          <p:grpSpPr>
            <a:xfrm>
              <a:off x="5587805" y="5018311"/>
              <a:ext cx="756821" cy="513013"/>
              <a:chOff x="5151501" y="2681097"/>
              <a:chExt cx="567690" cy="384810"/>
            </a:xfrm>
            <a:solidFill>
              <a:schemeClr val="accent1"/>
            </a:solidFill>
          </p:grpSpPr>
          <p:sp>
            <p:nvSpPr>
              <p:cNvPr id="257" name="object 23">
                <a:extLst>
                  <a:ext uri="{FF2B5EF4-FFF2-40B4-BE49-F238E27FC236}">
                    <a16:creationId xmlns:a16="http://schemas.microsoft.com/office/drawing/2014/main" id="{460A72DA-4AD8-4B83-8E3E-218602BFF4F7}"/>
                  </a:ext>
                </a:extLst>
              </p:cNvPr>
              <p:cNvSpPr/>
              <p:nvPr/>
            </p:nvSpPr>
            <p:spPr>
              <a:xfrm>
                <a:off x="51610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258" name="object 24">
                <a:extLst>
                  <a:ext uri="{FF2B5EF4-FFF2-40B4-BE49-F238E27FC236}">
                    <a16:creationId xmlns:a16="http://schemas.microsoft.com/office/drawing/2014/main" id="{555DF47D-E358-4EF3-9365-C70170B19BB9}"/>
                  </a:ext>
                </a:extLst>
              </p:cNvPr>
              <p:cNvSpPr/>
              <p:nvPr/>
            </p:nvSpPr>
            <p:spPr>
              <a:xfrm>
                <a:off x="51610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259" name="object 25">
                <a:extLst>
                  <a:ext uri="{FF2B5EF4-FFF2-40B4-BE49-F238E27FC236}">
                    <a16:creationId xmlns:a16="http://schemas.microsoft.com/office/drawing/2014/main" id="{EC812E4B-A8DA-43FA-B055-D6EE199EEC26}"/>
                  </a:ext>
                </a:extLst>
              </p:cNvPr>
              <p:cNvSpPr/>
              <p:nvPr/>
            </p:nvSpPr>
            <p:spPr>
              <a:xfrm>
                <a:off x="5252466" y="2690622"/>
                <a:ext cx="365760" cy="365760"/>
              </a:xfrm>
              <a:custGeom>
                <a:avLst/>
                <a:gdLst/>
                <a:ahLst/>
                <a:cxnLst/>
                <a:rect l="l" t="t" r="r" b="b"/>
                <a:pathLst>
                  <a:path w="365760" h="365760">
                    <a:moveTo>
                      <a:pt x="365760" y="0"/>
                    </a:moveTo>
                    <a:lnTo>
                      <a:pt x="0" y="0"/>
                    </a:lnTo>
                    <a:lnTo>
                      <a:pt x="0" y="365760"/>
                    </a:lnTo>
                    <a:lnTo>
                      <a:pt x="365760" y="365760"/>
                    </a:lnTo>
                    <a:lnTo>
                      <a:pt x="365760" y="0"/>
                    </a:lnTo>
                    <a:close/>
                  </a:path>
                </a:pathLst>
              </a:custGeom>
              <a:grpFill/>
            </p:spPr>
            <p:txBody>
              <a:bodyPr wrap="square" lIns="0" tIns="0" rIns="0" bIns="0" rtlCol="0"/>
              <a:lstStyle/>
              <a:p>
                <a:endParaRPr sz="3200"/>
              </a:p>
            </p:txBody>
          </p:sp>
          <p:sp>
            <p:nvSpPr>
              <p:cNvPr id="260" name="object 26">
                <a:extLst>
                  <a:ext uri="{FF2B5EF4-FFF2-40B4-BE49-F238E27FC236}">
                    <a16:creationId xmlns:a16="http://schemas.microsoft.com/office/drawing/2014/main" id="{044FCB3F-E8DB-44AE-B77B-DE48A153052F}"/>
                  </a:ext>
                </a:extLst>
              </p:cNvPr>
              <p:cNvSpPr/>
              <p:nvPr/>
            </p:nvSpPr>
            <p:spPr>
              <a:xfrm>
                <a:off x="5252466" y="2690622"/>
                <a:ext cx="365760" cy="365760"/>
              </a:xfrm>
              <a:custGeom>
                <a:avLst/>
                <a:gdLst/>
                <a:ahLst/>
                <a:cxnLst/>
                <a:rect l="l" t="t" r="r" b="b"/>
                <a:pathLst>
                  <a:path w="365760" h="365760">
                    <a:moveTo>
                      <a:pt x="0" y="365760"/>
                    </a:moveTo>
                    <a:lnTo>
                      <a:pt x="365760" y="365760"/>
                    </a:lnTo>
                    <a:lnTo>
                      <a:pt x="365760" y="0"/>
                    </a:lnTo>
                    <a:lnTo>
                      <a:pt x="0" y="0"/>
                    </a:lnTo>
                    <a:lnTo>
                      <a:pt x="0" y="365760"/>
                    </a:lnTo>
                    <a:close/>
                  </a:path>
                </a:pathLst>
              </a:custGeom>
              <a:grpFill/>
              <a:ln w="19050">
                <a:solidFill>
                  <a:srgbClr val="636363"/>
                </a:solidFill>
              </a:ln>
            </p:spPr>
            <p:txBody>
              <a:bodyPr wrap="square" lIns="0" tIns="0" rIns="0" bIns="0" rtlCol="0"/>
              <a:lstStyle/>
              <a:p>
                <a:endParaRPr sz="3200"/>
              </a:p>
            </p:txBody>
          </p:sp>
          <p:sp>
            <p:nvSpPr>
              <p:cNvPr id="261" name="object 27">
                <a:extLst>
                  <a:ext uri="{FF2B5EF4-FFF2-40B4-BE49-F238E27FC236}">
                    <a16:creationId xmlns:a16="http://schemas.microsoft.com/office/drawing/2014/main" id="{8EDDFE55-2C08-4263-9904-E9969C0CCC75}"/>
                  </a:ext>
                </a:extLst>
              </p:cNvPr>
              <p:cNvSpPr/>
              <p:nvPr/>
            </p:nvSpPr>
            <p:spPr>
              <a:xfrm>
                <a:off x="5618226" y="2690622"/>
                <a:ext cx="91440" cy="365760"/>
              </a:xfrm>
              <a:custGeom>
                <a:avLst/>
                <a:gdLst/>
                <a:ahLst/>
                <a:cxnLst/>
                <a:rect l="l" t="t" r="r" b="b"/>
                <a:pathLst>
                  <a:path w="91439" h="365760">
                    <a:moveTo>
                      <a:pt x="91439" y="0"/>
                    </a:moveTo>
                    <a:lnTo>
                      <a:pt x="0" y="0"/>
                    </a:lnTo>
                    <a:lnTo>
                      <a:pt x="0" y="365760"/>
                    </a:lnTo>
                    <a:lnTo>
                      <a:pt x="91439" y="365760"/>
                    </a:lnTo>
                    <a:lnTo>
                      <a:pt x="91439" y="0"/>
                    </a:lnTo>
                    <a:close/>
                  </a:path>
                </a:pathLst>
              </a:custGeom>
              <a:grpFill/>
            </p:spPr>
            <p:txBody>
              <a:bodyPr wrap="square" lIns="0" tIns="0" rIns="0" bIns="0" rtlCol="0"/>
              <a:lstStyle/>
              <a:p>
                <a:endParaRPr sz="3200"/>
              </a:p>
            </p:txBody>
          </p:sp>
          <p:sp>
            <p:nvSpPr>
              <p:cNvPr id="262" name="object 28">
                <a:extLst>
                  <a:ext uri="{FF2B5EF4-FFF2-40B4-BE49-F238E27FC236}">
                    <a16:creationId xmlns:a16="http://schemas.microsoft.com/office/drawing/2014/main" id="{01F38C74-515C-4F23-876B-01F90AA068F5}"/>
                  </a:ext>
                </a:extLst>
              </p:cNvPr>
              <p:cNvSpPr/>
              <p:nvPr/>
            </p:nvSpPr>
            <p:spPr>
              <a:xfrm>
                <a:off x="5618226" y="2690622"/>
                <a:ext cx="91440" cy="365760"/>
              </a:xfrm>
              <a:custGeom>
                <a:avLst/>
                <a:gdLst/>
                <a:ahLst/>
                <a:cxnLst/>
                <a:rect l="l" t="t" r="r" b="b"/>
                <a:pathLst>
                  <a:path w="91439" h="365760">
                    <a:moveTo>
                      <a:pt x="0" y="365760"/>
                    </a:moveTo>
                    <a:lnTo>
                      <a:pt x="91439" y="365760"/>
                    </a:lnTo>
                    <a:lnTo>
                      <a:pt x="91439" y="0"/>
                    </a:lnTo>
                    <a:lnTo>
                      <a:pt x="0" y="0"/>
                    </a:lnTo>
                    <a:lnTo>
                      <a:pt x="0" y="365760"/>
                    </a:lnTo>
                    <a:close/>
                  </a:path>
                </a:pathLst>
              </a:custGeom>
              <a:grpFill/>
              <a:ln w="19050">
                <a:solidFill>
                  <a:srgbClr val="636363"/>
                </a:solidFill>
              </a:ln>
            </p:spPr>
            <p:txBody>
              <a:bodyPr wrap="square" lIns="0" tIns="0" rIns="0" bIns="0" rtlCol="0"/>
              <a:lstStyle/>
              <a:p>
                <a:endParaRPr sz="3200"/>
              </a:p>
            </p:txBody>
          </p:sp>
        </p:grpSp>
        <p:sp>
          <p:nvSpPr>
            <p:cNvPr id="254" name="object 21">
              <a:extLst>
                <a:ext uri="{FF2B5EF4-FFF2-40B4-BE49-F238E27FC236}">
                  <a16:creationId xmlns:a16="http://schemas.microsoft.com/office/drawing/2014/main" id="{3DAF0543-8924-4747-911F-63955B4A1F62}"/>
                </a:ext>
              </a:extLst>
            </p:cNvPr>
            <p:cNvSpPr txBox="1"/>
            <p:nvPr/>
          </p:nvSpPr>
          <p:spPr>
            <a:xfrm>
              <a:off x="5085431" y="5040816"/>
              <a:ext cx="531893" cy="404377"/>
            </a:xfrm>
            <a:prstGeom prst="rect">
              <a:avLst/>
            </a:prstGeom>
            <a:solidFill>
              <a:schemeClr val="accent1"/>
            </a:solidFill>
            <a:ln w="19050">
              <a:solidFill>
                <a:srgbClr val="636363"/>
              </a:solidFill>
            </a:ln>
          </p:spPr>
          <p:txBody>
            <a:bodyPr vert="horz" wrap="square" lIns="0" tIns="49946" rIns="0" bIns="0" rtlCol="0">
              <a:spAutoFit/>
            </a:bodyPr>
            <a:lstStyle/>
            <a:p>
              <a:pPr algn="ctr">
                <a:spcBef>
                  <a:spcPts val="393"/>
                </a:spcBef>
              </a:pPr>
              <a:r>
                <a:rPr lang="en-US" b="1" spc="-207" dirty="0">
                  <a:solidFill>
                    <a:schemeClr val="bg1"/>
                  </a:solidFill>
                  <a:latin typeface="Trebuchet MS"/>
                  <a:cs typeface="Trebuchet MS"/>
                </a:rPr>
                <a:t>13</a:t>
              </a:r>
              <a:endParaRPr dirty="0">
                <a:solidFill>
                  <a:schemeClr val="bg1"/>
                </a:solidFill>
                <a:latin typeface="Trebuchet MS"/>
                <a:cs typeface="Trebuchet MS"/>
              </a:endParaRPr>
            </a:p>
          </p:txBody>
        </p:sp>
        <p:sp>
          <p:nvSpPr>
            <p:cNvPr id="255" name="矩形 254">
              <a:extLst>
                <a:ext uri="{FF2B5EF4-FFF2-40B4-BE49-F238E27FC236}">
                  <a16:creationId xmlns:a16="http://schemas.microsoft.com/office/drawing/2014/main" id="{1CA15105-0622-480D-BF10-8A588D3394E8}"/>
                </a:ext>
              </a:extLst>
            </p:cNvPr>
            <p:cNvSpPr/>
            <p:nvPr/>
          </p:nvSpPr>
          <p:spPr>
            <a:xfrm>
              <a:off x="4371422" y="5031009"/>
              <a:ext cx="573230" cy="508269"/>
            </a:xfrm>
            <a:prstGeom prst="rect">
              <a:avLst/>
            </a:prstGeom>
            <a:noFill/>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56" name="object 10">
              <a:extLst>
                <a:ext uri="{FF2B5EF4-FFF2-40B4-BE49-F238E27FC236}">
                  <a16:creationId xmlns:a16="http://schemas.microsoft.com/office/drawing/2014/main" id="{EEB50B15-D7FF-45AF-ABE6-006958E13A7A}"/>
                </a:ext>
              </a:extLst>
            </p:cNvPr>
            <p:cNvSpPr txBox="1"/>
            <p:nvPr/>
          </p:nvSpPr>
          <p:spPr>
            <a:xfrm>
              <a:off x="2452082" y="4937333"/>
              <a:ext cx="1753755" cy="508685"/>
            </a:xfrm>
            <a:prstGeom prst="rect">
              <a:avLst/>
            </a:prstGeom>
            <a:solidFill>
              <a:schemeClr val="bg1"/>
            </a:solidFill>
          </p:spPr>
          <p:txBody>
            <a:bodyPr vert="horz" wrap="square" lIns="0" tIns="16085" rIns="0" bIns="0" rtlCol="0">
              <a:spAutoFit/>
            </a:bodyPr>
            <a:lstStyle/>
            <a:p>
              <a:pPr marL="16931">
                <a:spcBef>
                  <a:spcPts val="127"/>
                </a:spcBef>
              </a:pPr>
              <a:r>
                <a:rPr lang="zh-CN" altLang="en-US" sz="3200" b="1" spc="-133" dirty="0">
                  <a:solidFill>
                    <a:srgbClr val="EE3D42"/>
                  </a:solidFill>
                  <a:latin typeface="微软雅黑" panose="020B0503020204020204" pitchFamily="34" charset="-122"/>
                  <a:ea typeface="微软雅黑" panose="020B0503020204020204" pitchFamily="34" charset="-122"/>
                  <a:cs typeface="Book Antiqua"/>
                </a:rPr>
                <a:t>叶子结点</a:t>
              </a:r>
              <a:endParaRPr sz="3200" dirty="0">
                <a:latin typeface="微软雅黑" panose="020B0503020204020204" pitchFamily="34" charset="-122"/>
                <a:ea typeface="微软雅黑" panose="020B0503020204020204" pitchFamily="34" charset="-122"/>
                <a:cs typeface="Book Antiqua"/>
              </a:endParaRPr>
            </a:p>
          </p:txBody>
        </p:sp>
      </p:grpSp>
      <p:cxnSp>
        <p:nvCxnSpPr>
          <p:cNvPr id="40" name="直接连接符 39">
            <a:extLst>
              <a:ext uri="{FF2B5EF4-FFF2-40B4-BE49-F238E27FC236}">
                <a16:creationId xmlns:a16="http://schemas.microsoft.com/office/drawing/2014/main" id="{4A6307C0-31BD-4576-940D-9A57A6FCC465}"/>
              </a:ext>
            </a:extLst>
          </p:cNvPr>
          <p:cNvCxnSpPr/>
          <p:nvPr/>
        </p:nvCxnSpPr>
        <p:spPr>
          <a:xfrm flipH="1">
            <a:off x="5135485" y="2316745"/>
            <a:ext cx="1902922" cy="96095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D3D2EB6A-5945-4714-ACEF-3A8FA938FBA8}"/>
              </a:ext>
            </a:extLst>
          </p:cNvPr>
          <p:cNvCxnSpPr/>
          <p:nvPr/>
        </p:nvCxnSpPr>
        <p:spPr>
          <a:xfrm>
            <a:off x="8998687" y="2250610"/>
            <a:ext cx="2055921" cy="102708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372" name="对话气泡: 椭圆形 371">
            <a:extLst>
              <a:ext uri="{FF2B5EF4-FFF2-40B4-BE49-F238E27FC236}">
                <a16:creationId xmlns:a16="http://schemas.microsoft.com/office/drawing/2014/main" id="{64ECB82A-BE84-45CE-A426-7C22F94E2AAA}"/>
              </a:ext>
            </a:extLst>
          </p:cNvPr>
          <p:cNvSpPr/>
          <p:nvPr/>
        </p:nvSpPr>
        <p:spPr>
          <a:xfrm>
            <a:off x="1774726" y="4037266"/>
            <a:ext cx="2833038" cy="1264736"/>
          </a:xfrm>
          <a:prstGeom prst="wedgeEllipseCallout">
            <a:avLst>
              <a:gd name="adj1" fmla="val 72262"/>
              <a:gd name="adj2" fmla="val 416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叶子结点是一个索引页</a:t>
            </a:r>
          </a:p>
        </p:txBody>
      </p:sp>
      <p:sp>
        <p:nvSpPr>
          <p:cNvPr id="374" name="object 44">
            <a:extLst>
              <a:ext uri="{FF2B5EF4-FFF2-40B4-BE49-F238E27FC236}">
                <a16:creationId xmlns:a16="http://schemas.microsoft.com/office/drawing/2014/main" id="{497C2554-B783-448A-99FF-3B3A4118C23F}"/>
              </a:ext>
            </a:extLst>
          </p:cNvPr>
          <p:cNvSpPr txBox="1"/>
          <p:nvPr/>
        </p:nvSpPr>
        <p:spPr>
          <a:xfrm>
            <a:off x="5663158" y="2925738"/>
            <a:ext cx="765558" cy="414641"/>
          </a:xfrm>
          <a:prstGeom prst="rect">
            <a:avLst/>
          </a:prstGeom>
        </p:spPr>
        <p:txBody>
          <a:bodyPr vert="horz" wrap="square" lIns="0" tIns="16931" rIns="0" bIns="0" rtlCol="0">
            <a:spAutoFit/>
          </a:bodyPr>
          <a:lstStyle/>
          <a:p>
            <a:pPr marR="6772" algn="ctr">
              <a:lnSpc>
                <a:spcPts val="3120"/>
              </a:lnSpc>
              <a:spcBef>
                <a:spcPts val="133"/>
              </a:spcBef>
            </a:pPr>
            <a:r>
              <a:rPr lang="en-US" altLang="zh-CN" sz="2667" b="1" spc="-193" dirty="0" err="1">
                <a:latin typeface="微软雅黑" panose="020B0503020204020204" pitchFamily="34" charset="-122"/>
                <a:ea typeface="微软雅黑" panose="020B0503020204020204" pitchFamily="34" charset="-122"/>
              </a:rPr>
              <a:t>Prev</a:t>
            </a:r>
            <a:endParaRPr sz="3200" dirty="0">
              <a:latin typeface="微软雅黑" panose="020B0503020204020204" pitchFamily="34" charset="-122"/>
              <a:ea typeface="微软雅黑" panose="020B0503020204020204" pitchFamily="34" charset="-122"/>
              <a:cs typeface="Trebuchet MS"/>
            </a:endParaRPr>
          </a:p>
        </p:txBody>
      </p:sp>
      <p:sp>
        <p:nvSpPr>
          <p:cNvPr id="375" name="object 44">
            <a:extLst>
              <a:ext uri="{FF2B5EF4-FFF2-40B4-BE49-F238E27FC236}">
                <a16:creationId xmlns:a16="http://schemas.microsoft.com/office/drawing/2014/main" id="{8DB783EA-3EEF-44CB-A03F-C371BCAEE61F}"/>
              </a:ext>
            </a:extLst>
          </p:cNvPr>
          <p:cNvSpPr txBox="1"/>
          <p:nvPr/>
        </p:nvSpPr>
        <p:spPr>
          <a:xfrm>
            <a:off x="9983638" y="2925738"/>
            <a:ext cx="778634" cy="414641"/>
          </a:xfrm>
          <a:prstGeom prst="rect">
            <a:avLst/>
          </a:prstGeom>
        </p:spPr>
        <p:txBody>
          <a:bodyPr vert="horz" wrap="square" lIns="0" tIns="16931" rIns="0" bIns="0" rtlCol="0">
            <a:spAutoFit/>
          </a:bodyPr>
          <a:lstStyle/>
          <a:p>
            <a:pPr marR="6772" algn="ctr">
              <a:lnSpc>
                <a:spcPts val="3120"/>
              </a:lnSpc>
              <a:spcBef>
                <a:spcPts val="133"/>
              </a:spcBef>
            </a:pPr>
            <a:r>
              <a:rPr lang="en-US" altLang="zh-CN" sz="2667" b="1" spc="-193" dirty="0">
                <a:latin typeface="微软雅黑" panose="020B0503020204020204" pitchFamily="34" charset="-122"/>
                <a:ea typeface="微软雅黑" panose="020B0503020204020204" pitchFamily="34" charset="-122"/>
              </a:rPr>
              <a:t>Next</a:t>
            </a:r>
            <a:endParaRPr sz="3200" dirty="0">
              <a:latin typeface="微软雅黑" panose="020B0503020204020204" pitchFamily="34" charset="-122"/>
              <a:ea typeface="微软雅黑" panose="020B0503020204020204" pitchFamily="34" charset="-122"/>
              <a:cs typeface="Trebuchet MS"/>
            </a:endParaRPr>
          </a:p>
        </p:txBody>
      </p:sp>
    </p:spTree>
    <p:extLst>
      <p:ext uri="{BB962C8B-B14F-4D97-AF65-F5344CB8AC3E}">
        <p14:creationId xmlns:p14="http://schemas.microsoft.com/office/powerpoint/2010/main" val="1317399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kumimoji="1" lang="en-US" altLang="zh-CN" sz="3200" b="1" dirty="0">
                <a:solidFill>
                  <a:schemeClr val="accent1"/>
                </a:solidFill>
              </a:rPr>
              <a:t>B+</a:t>
            </a:r>
            <a:r>
              <a:rPr kumimoji="1" lang="zh-CN" altLang="en-US" sz="3200" b="1" dirty="0">
                <a:solidFill>
                  <a:schemeClr val="accent1"/>
                </a:solidFill>
              </a:rPr>
              <a:t>树叶子结点</a:t>
            </a:r>
          </a:p>
        </p:txBody>
      </p:sp>
      <p:sp>
        <p:nvSpPr>
          <p:cNvPr id="5" name="幻灯片编号占位符 4"/>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26</a:t>
            </a:fld>
            <a:endParaRPr lang="zh-CN" altLang="en-US"/>
          </a:p>
        </p:txBody>
      </p:sp>
      <p:sp>
        <p:nvSpPr>
          <p:cNvPr id="4" name="object 3">
            <a:extLst>
              <a:ext uri="{FF2B5EF4-FFF2-40B4-BE49-F238E27FC236}">
                <a16:creationId xmlns:a16="http://schemas.microsoft.com/office/drawing/2014/main" id="{08E3668C-7648-D325-917D-CBA291782C92}"/>
              </a:ext>
            </a:extLst>
          </p:cNvPr>
          <p:cNvSpPr/>
          <p:nvPr/>
        </p:nvSpPr>
        <p:spPr>
          <a:xfrm>
            <a:off x="5165688" y="2501293"/>
            <a:ext cx="5919122" cy="2960407"/>
          </a:xfrm>
          <a:custGeom>
            <a:avLst/>
            <a:gdLst/>
            <a:ahLst/>
            <a:cxnLst/>
            <a:rect l="l" t="t" r="r" b="b"/>
            <a:pathLst>
              <a:path w="4439920" h="2220595">
                <a:moveTo>
                  <a:pt x="4439412" y="0"/>
                </a:moveTo>
                <a:lnTo>
                  <a:pt x="0" y="0"/>
                </a:lnTo>
                <a:lnTo>
                  <a:pt x="0" y="2220468"/>
                </a:lnTo>
                <a:lnTo>
                  <a:pt x="4439412" y="2220468"/>
                </a:lnTo>
                <a:lnTo>
                  <a:pt x="4439412" y="0"/>
                </a:lnTo>
                <a:close/>
              </a:path>
            </a:pathLst>
          </a:custGeom>
          <a:solidFill>
            <a:schemeClr val="accent1"/>
          </a:solidFill>
        </p:spPr>
        <p:txBody>
          <a:bodyPr wrap="square" lIns="0" tIns="0" rIns="0" bIns="0" rtlCol="0"/>
          <a:lstStyle/>
          <a:p>
            <a:endParaRPr sz="3200"/>
          </a:p>
        </p:txBody>
      </p:sp>
      <p:sp>
        <p:nvSpPr>
          <p:cNvPr id="6" name="object 4">
            <a:extLst>
              <a:ext uri="{FF2B5EF4-FFF2-40B4-BE49-F238E27FC236}">
                <a16:creationId xmlns:a16="http://schemas.microsoft.com/office/drawing/2014/main" id="{64AEB55B-6BF6-FB31-F3C5-3B92464E487C}"/>
              </a:ext>
            </a:extLst>
          </p:cNvPr>
          <p:cNvSpPr/>
          <p:nvPr/>
        </p:nvSpPr>
        <p:spPr>
          <a:xfrm>
            <a:off x="5165688" y="2501293"/>
            <a:ext cx="5919122" cy="2960407"/>
          </a:xfrm>
          <a:custGeom>
            <a:avLst/>
            <a:gdLst/>
            <a:ahLst/>
            <a:cxnLst/>
            <a:rect l="l" t="t" r="r" b="b"/>
            <a:pathLst>
              <a:path w="4439920" h="2220595">
                <a:moveTo>
                  <a:pt x="0" y="2220468"/>
                </a:moveTo>
                <a:lnTo>
                  <a:pt x="4439412" y="2220468"/>
                </a:lnTo>
                <a:lnTo>
                  <a:pt x="4439412" y="0"/>
                </a:lnTo>
                <a:lnTo>
                  <a:pt x="0" y="0"/>
                </a:lnTo>
                <a:lnTo>
                  <a:pt x="0" y="2220468"/>
                </a:lnTo>
                <a:close/>
              </a:path>
            </a:pathLst>
          </a:custGeom>
          <a:solidFill>
            <a:schemeClr val="accent1"/>
          </a:solidFill>
          <a:ln w="19050">
            <a:solidFill>
              <a:srgbClr val="636363"/>
            </a:solidFill>
          </a:ln>
        </p:spPr>
        <p:txBody>
          <a:bodyPr wrap="square" lIns="0" tIns="0" rIns="0" bIns="0" rtlCol="0"/>
          <a:lstStyle/>
          <a:p>
            <a:endParaRPr sz="3200" dirty="0"/>
          </a:p>
        </p:txBody>
      </p:sp>
      <p:grpSp>
        <p:nvGrpSpPr>
          <p:cNvPr id="7" name="组 80">
            <a:extLst>
              <a:ext uri="{FF2B5EF4-FFF2-40B4-BE49-F238E27FC236}">
                <a16:creationId xmlns:a16="http://schemas.microsoft.com/office/drawing/2014/main" id="{345B2643-3255-BB78-332E-97F5F9CFB953}"/>
              </a:ext>
            </a:extLst>
          </p:cNvPr>
          <p:cNvGrpSpPr/>
          <p:nvPr/>
        </p:nvGrpSpPr>
        <p:grpSpPr>
          <a:xfrm>
            <a:off x="502854" y="2921860"/>
            <a:ext cx="3606330" cy="1625388"/>
            <a:chOff x="377190" y="2190750"/>
            <a:chExt cx="2705100" cy="1219200"/>
          </a:xfrm>
          <a:solidFill>
            <a:schemeClr val="accent1"/>
          </a:solidFill>
        </p:grpSpPr>
        <p:sp>
          <p:nvSpPr>
            <p:cNvPr id="8" name="object 7">
              <a:extLst>
                <a:ext uri="{FF2B5EF4-FFF2-40B4-BE49-F238E27FC236}">
                  <a16:creationId xmlns:a16="http://schemas.microsoft.com/office/drawing/2014/main" id="{FF99CF34-FAFC-28E9-C487-3775EC66FF38}"/>
                </a:ext>
              </a:extLst>
            </p:cNvPr>
            <p:cNvSpPr/>
            <p:nvPr/>
          </p:nvSpPr>
          <p:spPr>
            <a:xfrm>
              <a:off x="1425701" y="2190750"/>
              <a:ext cx="609600" cy="228600"/>
            </a:xfrm>
            <a:custGeom>
              <a:avLst/>
              <a:gdLst/>
              <a:ahLst/>
              <a:cxnLst/>
              <a:rect l="l" t="t" r="r" b="b"/>
              <a:pathLst>
                <a:path w="609600" h="228600">
                  <a:moveTo>
                    <a:pt x="609599" y="0"/>
                  </a:moveTo>
                  <a:lnTo>
                    <a:pt x="0" y="0"/>
                  </a:lnTo>
                  <a:lnTo>
                    <a:pt x="0" y="228600"/>
                  </a:lnTo>
                  <a:lnTo>
                    <a:pt x="609599" y="228600"/>
                  </a:lnTo>
                  <a:lnTo>
                    <a:pt x="609599" y="0"/>
                  </a:lnTo>
                  <a:close/>
                </a:path>
              </a:pathLst>
            </a:custGeom>
            <a:grpFill/>
          </p:spPr>
          <p:txBody>
            <a:bodyPr wrap="square" lIns="0" tIns="0" rIns="0" bIns="0" rtlCol="0"/>
            <a:lstStyle/>
            <a:p>
              <a:endParaRPr sz="3200"/>
            </a:p>
          </p:txBody>
        </p:sp>
        <p:sp>
          <p:nvSpPr>
            <p:cNvPr id="9" name="object 8">
              <a:extLst>
                <a:ext uri="{FF2B5EF4-FFF2-40B4-BE49-F238E27FC236}">
                  <a16:creationId xmlns:a16="http://schemas.microsoft.com/office/drawing/2014/main" id="{9B0015F9-C65C-47EA-EC96-1A48B185B883}"/>
                </a:ext>
              </a:extLst>
            </p:cNvPr>
            <p:cNvSpPr/>
            <p:nvPr/>
          </p:nvSpPr>
          <p:spPr>
            <a:xfrm>
              <a:off x="1425701" y="2190750"/>
              <a:ext cx="609600" cy="228600"/>
            </a:xfrm>
            <a:custGeom>
              <a:avLst/>
              <a:gdLst/>
              <a:ahLst/>
              <a:cxnLst/>
              <a:rect l="l" t="t" r="r" b="b"/>
              <a:pathLst>
                <a:path w="609600" h="228600">
                  <a:moveTo>
                    <a:pt x="0" y="228600"/>
                  </a:moveTo>
                  <a:lnTo>
                    <a:pt x="609599" y="228600"/>
                  </a:lnTo>
                  <a:lnTo>
                    <a:pt x="609599" y="0"/>
                  </a:lnTo>
                  <a:lnTo>
                    <a:pt x="0" y="0"/>
                  </a:lnTo>
                  <a:lnTo>
                    <a:pt x="0" y="228600"/>
                  </a:lnTo>
                  <a:close/>
                </a:path>
              </a:pathLst>
            </a:custGeom>
            <a:grpFill/>
            <a:ln w="19050">
              <a:solidFill>
                <a:srgbClr val="636363"/>
              </a:solidFill>
            </a:ln>
          </p:spPr>
          <p:txBody>
            <a:bodyPr wrap="square" lIns="0" tIns="0" rIns="0" bIns="0" rtlCol="0"/>
            <a:lstStyle/>
            <a:p>
              <a:endParaRPr sz="3200"/>
            </a:p>
          </p:txBody>
        </p:sp>
        <p:sp>
          <p:nvSpPr>
            <p:cNvPr id="10" name="object 9">
              <a:extLst>
                <a:ext uri="{FF2B5EF4-FFF2-40B4-BE49-F238E27FC236}">
                  <a16:creationId xmlns:a16="http://schemas.microsoft.com/office/drawing/2014/main" id="{DE42E96A-207F-A9F9-C00C-7A8DBA5F942D}"/>
                </a:ext>
              </a:extLst>
            </p:cNvPr>
            <p:cNvSpPr/>
            <p:nvPr/>
          </p:nvSpPr>
          <p:spPr>
            <a:xfrm>
              <a:off x="726186" y="26860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grpFill/>
          </p:spPr>
          <p:txBody>
            <a:bodyPr wrap="square" lIns="0" tIns="0" rIns="0" bIns="0" rtlCol="0"/>
            <a:lstStyle/>
            <a:p>
              <a:endParaRPr sz="3200"/>
            </a:p>
          </p:txBody>
        </p:sp>
        <p:sp>
          <p:nvSpPr>
            <p:cNvPr id="12" name="object 10">
              <a:extLst>
                <a:ext uri="{FF2B5EF4-FFF2-40B4-BE49-F238E27FC236}">
                  <a16:creationId xmlns:a16="http://schemas.microsoft.com/office/drawing/2014/main" id="{A1967FA2-0F74-24C7-EC9E-172157B5E427}"/>
                </a:ext>
              </a:extLst>
            </p:cNvPr>
            <p:cNvSpPr/>
            <p:nvPr/>
          </p:nvSpPr>
          <p:spPr>
            <a:xfrm>
              <a:off x="726186" y="26860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grpFill/>
            <a:ln w="19050">
              <a:solidFill>
                <a:srgbClr val="636363"/>
              </a:solidFill>
            </a:ln>
          </p:spPr>
          <p:txBody>
            <a:bodyPr wrap="square" lIns="0" tIns="0" rIns="0" bIns="0" rtlCol="0"/>
            <a:lstStyle/>
            <a:p>
              <a:endParaRPr sz="3200"/>
            </a:p>
          </p:txBody>
        </p:sp>
        <p:sp>
          <p:nvSpPr>
            <p:cNvPr id="13" name="object 11">
              <a:extLst>
                <a:ext uri="{FF2B5EF4-FFF2-40B4-BE49-F238E27FC236}">
                  <a16:creationId xmlns:a16="http://schemas.microsoft.com/office/drawing/2014/main" id="{D4E67EF8-DB34-8A58-3F75-878B684A7296}"/>
                </a:ext>
              </a:extLst>
            </p:cNvPr>
            <p:cNvSpPr/>
            <p:nvPr/>
          </p:nvSpPr>
          <p:spPr>
            <a:xfrm>
              <a:off x="992123" y="2418588"/>
              <a:ext cx="743585" cy="266700"/>
            </a:xfrm>
            <a:custGeom>
              <a:avLst/>
              <a:gdLst/>
              <a:ahLst/>
              <a:cxnLst/>
              <a:rect l="l" t="t" r="r" b="b"/>
              <a:pathLst>
                <a:path w="743585" h="266700">
                  <a:moveTo>
                    <a:pt x="31750" y="190500"/>
                  </a:moveTo>
                  <a:lnTo>
                    <a:pt x="0" y="190500"/>
                  </a:lnTo>
                  <a:lnTo>
                    <a:pt x="38100" y="266700"/>
                  </a:lnTo>
                  <a:lnTo>
                    <a:pt x="69850" y="203200"/>
                  </a:lnTo>
                  <a:lnTo>
                    <a:pt x="31750" y="203200"/>
                  </a:lnTo>
                  <a:lnTo>
                    <a:pt x="31750" y="190500"/>
                  </a:lnTo>
                  <a:close/>
                </a:path>
                <a:path w="743585" h="266700">
                  <a:moveTo>
                    <a:pt x="730503" y="127000"/>
                  </a:moveTo>
                  <a:lnTo>
                    <a:pt x="34594" y="127000"/>
                  </a:lnTo>
                  <a:lnTo>
                    <a:pt x="31750" y="129793"/>
                  </a:lnTo>
                  <a:lnTo>
                    <a:pt x="31750" y="203200"/>
                  </a:lnTo>
                  <a:lnTo>
                    <a:pt x="44450" y="203200"/>
                  </a:lnTo>
                  <a:lnTo>
                    <a:pt x="44450" y="139700"/>
                  </a:lnTo>
                  <a:lnTo>
                    <a:pt x="38100" y="139700"/>
                  </a:lnTo>
                  <a:lnTo>
                    <a:pt x="44450" y="133350"/>
                  </a:lnTo>
                  <a:lnTo>
                    <a:pt x="730503" y="133350"/>
                  </a:lnTo>
                  <a:lnTo>
                    <a:pt x="730503" y="127000"/>
                  </a:lnTo>
                  <a:close/>
                </a:path>
                <a:path w="743585" h="266700">
                  <a:moveTo>
                    <a:pt x="76200" y="190500"/>
                  </a:moveTo>
                  <a:lnTo>
                    <a:pt x="44450" y="190500"/>
                  </a:lnTo>
                  <a:lnTo>
                    <a:pt x="44450" y="203200"/>
                  </a:lnTo>
                  <a:lnTo>
                    <a:pt x="69850" y="203200"/>
                  </a:lnTo>
                  <a:lnTo>
                    <a:pt x="76200" y="190500"/>
                  </a:lnTo>
                  <a:close/>
                </a:path>
                <a:path w="743585" h="266700">
                  <a:moveTo>
                    <a:pt x="44450" y="133350"/>
                  </a:moveTo>
                  <a:lnTo>
                    <a:pt x="38100" y="139700"/>
                  </a:lnTo>
                  <a:lnTo>
                    <a:pt x="44450" y="139700"/>
                  </a:lnTo>
                  <a:lnTo>
                    <a:pt x="44450" y="133350"/>
                  </a:lnTo>
                  <a:close/>
                </a:path>
                <a:path w="743585" h="266700">
                  <a:moveTo>
                    <a:pt x="743203" y="127000"/>
                  </a:moveTo>
                  <a:lnTo>
                    <a:pt x="736853" y="127000"/>
                  </a:lnTo>
                  <a:lnTo>
                    <a:pt x="730503" y="133350"/>
                  </a:lnTo>
                  <a:lnTo>
                    <a:pt x="44450" y="133350"/>
                  </a:lnTo>
                  <a:lnTo>
                    <a:pt x="44450" y="139700"/>
                  </a:lnTo>
                  <a:lnTo>
                    <a:pt x="740282" y="139700"/>
                  </a:lnTo>
                  <a:lnTo>
                    <a:pt x="743203" y="136906"/>
                  </a:lnTo>
                  <a:lnTo>
                    <a:pt x="743203" y="127000"/>
                  </a:lnTo>
                  <a:close/>
                </a:path>
                <a:path w="743585" h="266700">
                  <a:moveTo>
                    <a:pt x="743203" y="0"/>
                  </a:moveTo>
                  <a:lnTo>
                    <a:pt x="730503" y="0"/>
                  </a:lnTo>
                  <a:lnTo>
                    <a:pt x="730503" y="133350"/>
                  </a:lnTo>
                  <a:lnTo>
                    <a:pt x="736853" y="127000"/>
                  </a:lnTo>
                  <a:lnTo>
                    <a:pt x="743203" y="127000"/>
                  </a:lnTo>
                  <a:lnTo>
                    <a:pt x="743203" y="0"/>
                  </a:lnTo>
                  <a:close/>
                </a:path>
              </a:pathLst>
            </a:custGeom>
            <a:grpFill/>
          </p:spPr>
          <p:txBody>
            <a:bodyPr wrap="square" lIns="0" tIns="0" rIns="0" bIns="0" rtlCol="0"/>
            <a:lstStyle/>
            <a:p>
              <a:endParaRPr sz="3200"/>
            </a:p>
          </p:txBody>
        </p:sp>
        <p:sp>
          <p:nvSpPr>
            <p:cNvPr id="14" name="object 12">
              <a:extLst>
                <a:ext uri="{FF2B5EF4-FFF2-40B4-BE49-F238E27FC236}">
                  <a16:creationId xmlns:a16="http://schemas.microsoft.com/office/drawing/2014/main" id="{7A3D6788-856C-7E85-F134-7AF493922E2A}"/>
                </a:ext>
              </a:extLst>
            </p:cNvPr>
            <p:cNvSpPr/>
            <p:nvPr/>
          </p:nvSpPr>
          <p:spPr>
            <a:xfrm>
              <a:off x="2123694" y="26860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grpFill/>
          </p:spPr>
          <p:txBody>
            <a:bodyPr wrap="square" lIns="0" tIns="0" rIns="0" bIns="0" rtlCol="0"/>
            <a:lstStyle/>
            <a:p>
              <a:endParaRPr sz="3200"/>
            </a:p>
          </p:txBody>
        </p:sp>
        <p:sp>
          <p:nvSpPr>
            <p:cNvPr id="15" name="object 13">
              <a:extLst>
                <a:ext uri="{FF2B5EF4-FFF2-40B4-BE49-F238E27FC236}">
                  <a16:creationId xmlns:a16="http://schemas.microsoft.com/office/drawing/2014/main" id="{F8460DE6-66C7-3E8D-187F-565C9D5DF407}"/>
                </a:ext>
              </a:extLst>
            </p:cNvPr>
            <p:cNvSpPr/>
            <p:nvPr/>
          </p:nvSpPr>
          <p:spPr>
            <a:xfrm>
              <a:off x="2123694" y="26860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grpFill/>
            <a:ln w="19050">
              <a:solidFill>
                <a:srgbClr val="636363"/>
              </a:solidFill>
            </a:ln>
          </p:spPr>
          <p:txBody>
            <a:bodyPr wrap="square" lIns="0" tIns="0" rIns="0" bIns="0" rtlCol="0"/>
            <a:lstStyle/>
            <a:p>
              <a:endParaRPr sz="3200"/>
            </a:p>
          </p:txBody>
        </p:sp>
        <p:sp>
          <p:nvSpPr>
            <p:cNvPr id="16" name="object 14">
              <a:extLst>
                <a:ext uri="{FF2B5EF4-FFF2-40B4-BE49-F238E27FC236}">
                  <a16:creationId xmlns:a16="http://schemas.microsoft.com/office/drawing/2014/main" id="{CC46854C-A6CA-D454-23E1-67742614BA58}"/>
                </a:ext>
              </a:extLst>
            </p:cNvPr>
            <p:cNvSpPr/>
            <p:nvPr/>
          </p:nvSpPr>
          <p:spPr>
            <a:xfrm>
              <a:off x="1723390" y="2418588"/>
              <a:ext cx="743585" cy="266700"/>
            </a:xfrm>
            <a:custGeom>
              <a:avLst/>
              <a:gdLst/>
              <a:ahLst/>
              <a:cxnLst/>
              <a:rect l="l" t="t" r="r" b="b"/>
              <a:pathLst>
                <a:path w="743585" h="266700">
                  <a:moveTo>
                    <a:pt x="698754" y="190500"/>
                  </a:moveTo>
                  <a:lnTo>
                    <a:pt x="667004" y="190500"/>
                  </a:lnTo>
                  <a:lnTo>
                    <a:pt x="705104" y="266700"/>
                  </a:lnTo>
                  <a:lnTo>
                    <a:pt x="736854" y="203200"/>
                  </a:lnTo>
                  <a:lnTo>
                    <a:pt x="698754" y="203200"/>
                  </a:lnTo>
                  <a:lnTo>
                    <a:pt x="698754" y="190500"/>
                  </a:lnTo>
                  <a:close/>
                </a:path>
                <a:path w="743585" h="266700">
                  <a:moveTo>
                    <a:pt x="698754" y="133350"/>
                  </a:moveTo>
                  <a:lnTo>
                    <a:pt x="698754" y="203200"/>
                  </a:lnTo>
                  <a:lnTo>
                    <a:pt x="711454" y="203200"/>
                  </a:lnTo>
                  <a:lnTo>
                    <a:pt x="711454" y="139700"/>
                  </a:lnTo>
                  <a:lnTo>
                    <a:pt x="705104" y="139700"/>
                  </a:lnTo>
                  <a:lnTo>
                    <a:pt x="698754" y="133350"/>
                  </a:lnTo>
                  <a:close/>
                </a:path>
                <a:path w="743585" h="266700">
                  <a:moveTo>
                    <a:pt x="743204" y="190500"/>
                  </a:moveTo>
                  <a:lnTo>
                    <a:pt x="711454" y="190500"/>
                  </a:lnTo>
                  <a:lnTo>
                    <a:pt x="711454" y="203200"/>
                  </a:lnTo>
                  <a:lnTo>
                    <a:pt x="736854" y="203200"/>
                  </a:lnTo>
                  <a:lnTo>
                    <a:pt x="743204" y="190500"/>
                  </a:lnTo>
                  <a:close/>
                </a:path>
                <a:path w="743585" h="266700">
                  <a:moveTo>
                    <a:pt x="12700" y="0"/>
                  </a:moveTo>
                  <a:lnTo>
                    <a:pt x="0" y="0"/>
                  </a:lnTo>
                  <a:lnTo>
                    <a:pt x="0" y="136906"/>
                  </a:lnTo>
                  <a:lnTo>
                    <a:pt x="2793" y="139700"/>
                  </a:lnTo>
                  <a:lnTo>
                    <a:pt x="698754" y="139700"/>
                  </a:lnTo>
                  <a:lnTo>
                    <a:pt x="698754" y="133350"/>
                  </a:lnTo>
                  <a:lnTo>
                    <a:pt x="12700" y="133350"/>
                  </a:lnTo>
                  <a:lnTo>
                    <a:pt x="6350" y="127000"/>
                  </a:lnTo>
                  <a:lnTo>
                    <a:pt x="12700" y="127000"/>
                  </a:lnTo>
                  <a:lnTo>
                    <a:pt x="12700" y="0"/>
                  </a:lnTo>
                  <a:close/>
                </a:path>
                <a:path w="743585" h="266700">
                  <a:moveTo>
                    <a:pt x="708533" y="127000"/>
                  </a:moveTo>
                  <a:lnTo>
                    <a:pt x="12700" y="127000"/>
                  </a:lnTo>
                  <a:lnTo>
                    <a:pt x="12700" y="133350"/>
                  </a:lnTo>
                  <a:lnTo>
                    <a:pt x="698754" y="133350"/>
                  </a:lnTo>
                  <a:lnTo>
                    <a:pt x="705104" y="139700"/>
                  </a:lnTo>
                  <a:lnTo>
                    <a:pt x="711454" y="139700"/>
                  </a:lnTo>
                  <a:lnTo>
                    <a:pt x="711454" y="129793"/>
                  </a:lnTo>
                  <a:lnTo>
                    <a:pt x="708533" y="127000"/>
                  </a:lnTo>
                  <a:close/>
                </a:path>
                <a:path w="743585" h="266700">
                  <a:moveTo>
                    <a:pt x="12700" y="127000"/>
                  </a:moveTo>
                  <a:lnTo>
                    <a:pt x="6350" y="127000"/>
                  </a:lnTo>
                  <a:lnTo>
                    <a:pt x="12700" y="133350"/>
                  </a:lnTo>
                  <a:lnTo>
                    <a:pt x="12700" y="127000"/>
                  </a:lnTo>
                  <a:close/>
                </a:path>
              </a:pathLst>
            </a:custGeom>
            <a:grpFill/>
          </p:spPr>
          <p:txBody>
            <a:bodyPr wrap="square" lIns="0" tIns="0" rIns="0" bIns="0" rtlCol="0"/>
            <a:lstStyle/>
            <a:p>
              <a:endParaRPr sz="3200"/>
            </a:p>
          </p:txBody>
        </p:sp>
        <p:sp>
          <p:nvSpPr>
            <p:cNvPr id="17" name="object 15">
              <a:extLst>
                <a:ext uri="{FF2B5EF4-FFF2-40B4-BE49-F238E27FC236}">
                  <a16:creationId xmlns:a16="http://schemas.microsoft.com/office/drawing/2014/main" id="{F4DE28D3-AF6E-F210-9CCF-002324E81BDB}"/>
                </a:ext>
              </a:extLst>
            </p:cNvPr>
            <p:cNvSpPr/>
            <p:nvPr/>
          </p:nvSpPr>
          <p:spPr>
            <a:xfrm>
              <a:off x="377190"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grpFill/>
          </p:spPr>
          <p:txBody>
            <a:bodyPr wrap="square" lIns="0" tIns="0" rIns="0" bIns="0" rtlCol="0"/>
            <a:lstStyle/>
            <a:p>
              <a:endParaRPr sz="3200"/>
            </a:p>
          </p:txBody>
        </p:sp>
        <p:sp>
          <p:nvSpPr>
            <p:cNvPr id="18" name="object 16">
              <a:extLst>
                <a:ext uri="{FF2B5EF4-FFF2-40B4-BE49-F238E27FC236}">
                  <a16:creationId xmlns:a16="http://schemas.microsoft.com/office/drawing/2014/main" id="{C24FB983-F1DD-B618-DA91-59B05E7C9B11}"/>
                </a:ext>
              </a:extLst>
            </p:cNvPr>
            <p:cNvSpPr/>
            <p:nvPr/>
          </p:nvSpPr>
          <p:spPr>
            <a:xfrm>
              <a:off x="377190"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grpFill/>
            <a:ln w="19050">
              <a:solidFill>
                <a:srgbClr val="636363"/>
              </a:solidFill>
            </a:ln>
          </p:spPr>
          <p:txBody>
            <a:bodyPr wrap="square" lIns="0" tIns="0" rIns="0" bIns="0" rtlCol="0"/>
            <a:lstStyle/>
            <a:p>
              <a:endParaRPr sz="3200"/>
            </a:p>
          </p:txBody>
        </p:sp>
        <p:sp>
          <p:nvSpPr>
            <p:cNvPr id="19" name="object 17">
              <a:extLst>
                <a:ext uri="{FF2B5EF4-FFF2-40B4-BE49-F238E27FC236}">
                  <a16:creationId xmlns:a16="http://schemas.microsoft.com/office/drawing/2014/main" id="{CE4D1557-2FA7-2838-443B-A8704F432A60}"/>
                </a:ext>
              </a:extLst>
            </p:cNvPr>
            <p:cNvSpPr/>
            <p:nvPr/>
          </p:nvSpPr>
          <p:spPr>
            <a:xfrm>
              <a:off x="1075181"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grpFill/>
          </p:spPr>
          <p:txBody>
            <a:bodyPr wrap="square" lIns="0" tIns="0" rIns="0" bIns="0" rtlCol="0"/>
            <a:lstStyle/>
            <a:p>
              <a:endParaRPr sz="3200"/>
            </a:p>
          </p:txBody>
        </p:sp>
        <p:sp>
          <p:nvSpPr>
            <p:cNvPr id="20" name="object 18">
              <a:extLst>
                <a:ext uri="{FF2B5EF4-FFF2-40B4-BE49-F238E27FC236}">
                  <a16:creationId xmlns:a16="http://schemas.microsoft.com/office/drawing/2014/main" id="{32E9F7D8-42BE-DA08-6C32-685A029D65B8}"/>
                </a:ext>
              </a:extLst>
            </p:cNvPr>
            <p:cNvSpPr/>
            <p:nvPr/>
          </p:nvSpPr>
          <p:spPr>
            <a:xfrm>
              <a:off x="1075181"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grpFill/>
            <a:ln w="19050">
              <a:solidFill>
                <a:srgbClr val="636363"/>
              </a:solidFill>
            </a:ln>
          </p:spPr>
          <p:txBody>
            <a:bodyPr wrap="square" lIns="0" tIns="0" rIns="0" bIns="0" rtlCol="0"/>
            <a:lstStyle/>
            <a:p>
              <a:endParaRPr sz="3200"/>
            </a:p>
          </p:txBody>
        </p:sp>
        <p:sp>
          <p:nvSpPr>
            <p:cNvPr id="21" name="object 19">
              <a:extLst>
                <a:ext uri="{FF2B5EF4-FFF2-40B4-BE49-F238E27FC236}">
                  <a16:creationId xmlns:a16="http://schemas.microsoft.com/office/drawing/2014/main" id="{44A49B6E-E3B2-E00E-D572-EA1ED101E0A1}"/>
                </a:ext>
              </a:extLst>
            </p:cNvPr>
            <p:cNvSpPr/>
            <p:nvPr/>
          </p:nvSpPr>
          <p:spPr>
            <a:xfrm>
              <a:off x="643128" y="2913887"/>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01" y="127000"/>
                  </a:lnTo>
                  <a:lnTo>
                    <a:pt x="393801" y="0"/>
                  </a:lnTo>
                  <a:lnTo>
                    <a:pt x="393446" y="0"/>
                  </a:lnTo>
                  <a:lnTo>
                    <a:pt x="381101" y="0"/>
                  </a:lnTo>
                  <a:lnTo>
                    <a:pt x="380746" y="0"/>
                  </a:lnTo>
                  <a:lnTo>
                    <a:pt x="380746" y="127000"/>
                  </a:lnTo>
                  <a:lnTo>
                    <a:pt x="34594" y="127000"/>
                  </a:lnTo>
                  <a:lnTo>
                    <a:pt x="31750" y="129794"/>
                  </a:lnTo>
                  <a:lnTo>
                    <a:pt x="31750" y="190500"/>
                  </a:lnTo>
                  <a:lnTo>
                    <a:pt x="0" y="190500"/>
                  </a:lnTo>
                  <a:lnTo>
                    <a:pt x="38100" y="266700"/>
                  </a:lnTo>
                  <a:lnTo>
                    <a:pt x="69850" y="203200"/>
                  </a:lnTo>
                  <a:lnTo>
                    <a:pt x="76200" y="190500"/>
                  </a:lnTo>
                  <a:lnTo>
                    <a:pt x="44450" y="190500"/>
                  </a:lnTo>
                  <a:lnTo>
                    <a:pt x="44450" y="139700"/>
                  </a:lnTo>
                  <a:lnTo>
                    <a:pt x="383590" y="139700"/>
                  </a:lnTo>
                  <a:lnTo>
                    <a:pt x="390956" y="139700"/>
                  </a:lnTo>
                  <a:lnTo>
                    <a:pt x="730123" y="139700"/>
                  </a:lnTo>
                  <a:lnTo>
                    <a:pt x="730123" y="190500"/>
                  </a:lnTo>
                  <a:lnTo>
                    <a:pt x="698373" y="190500"/>
                  </a:lnTo>
                  <a:lnTo>
                    <a:pt x="736473" y="266700"/>
                  </a:lnTo>
                  <a:lnTo>
                    <a:pt x="768223" y="203200"/>
                  </a:lnTo>
                  <a:lnTo>
                    <a:pt x="774573" y="190500"/>
                  </a:lnTo>
                  <a:close/>
                </a:path>
              </a:pathLst>
            </a:custGeom>
            <a:grpFill/>
          </p:spPr>
          <p:txBody>
            <a:bodyPr wrap="square" lIns="0" tIns="0" rIns="0" bIns="0" rtlCol="0"/>
            <a:lstStyle/>
            <a:p>
              <a:endParaRPr sz="3200"/>
            </a:p>
          </p:txBody>
        </p:sp>
        <p:sp>
          <p:nvSpPr>
            <p:cNvPr id="22" name="object 20">
              <a:extLst>
                <a:ext uri="{FF2B5EF4-FFF2-40B4-BE49-F238E27FC236}">
                  <a16:creationId xmlns:a16="http://schemas.microsoft.com/office/drawing/2014/main" id="{994CFED7-67A1-DB61-6079-63F71910ABB1}"/>
                </a:ext>
              </a:extLst>
            </p:cNvPr>
            <p:cNvSpPr/>
            <p:nvPr/>
          </p:nvSpPr>
          <p:spPr>
            <a:xfrm>
              <a:off x="1774698"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grpFill/>
          </p:spPr>
          <p:txBody>
            <a:bodyPr wrap="square" lIns="0" tIns="0" rIns="0" bIns="0" rtlCol="0"/>
            <a:lstStyle/>
            <a:p>
              <a:endParaRPr sz="3200"/>
            </a:p>
          </p:txBody>
        </p:sp>
        <p:sp>
          <p:nvSpPr>
            <p:cNvPr id="23" name="object 21">
              <a:extLst>
                <a:ext uri="{FF2B5EF4-FFF2-40B4-BE49-F238E27FC236}">
                  <a16:creationId xmlns:a16="http://schemas.microsoft.com/office/drawing/2014/main" id="{1C758AA5-8A33-8C19-700C-57FD84A674A7}"/>
                </a:ext>
              </a:extLst>
            </p:cNvPr>
            <p:cNvSpPr/>
            <p:nvPr/>
          </p:nvSpPr>
          <p:spPr>
            <a:xfrm>
              <a:off x="1774698"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grpFill/>
            <a:ln w="19050">
              <a:solidFill>
                <a:srgbClr val="636363"/>
              </a:solidFill>
            </a:ln>
          </p:spPr>
          <p:txBody>
            <a:bodyPr wrap="square" lIns="0" tIns="0" rIns="0" bIns="0" rtlCol="0"/>
            <a:lstStyle/>
            <a:p>
              <a:endParaRPr sz="3200"/>
            </a:p>
          </p:txBody>
        </p:sp>
        <p:sp>
          <p:nvSpPr>
            <p:cNvPr id="24" name="object 22">
              <a:extLst>
                <a:ext uri="{FF2B5EF4-FFF2-40B4-BE49-F238E27FC236}">
                  <a16:creationId xmlns:a16="http://schemas.microsoft.com/office/drawing/2014/main" id="{D27CD8CC-3F06-F0FA-BAAC-4B85EEB51D2F}"/>
                </a:ext>
              </a:extLst>
            </p:cNvPr>
            <p:cNvSpPr/>
            <p:nvPr/>
          </p:nvSpPr>
          <p:spPr>
            <a:xfrm>
              <a:off x="2472690" y="3181350"/>
              <a:ext cx="609600" cy="228600"/>
            </a:xfrm>
            <a:custGeom>
              <a:avLst/>
              <a:gdLst/>
              <a:ahLst/>
              <a:cxnLst/>
              <a:rect l="l" t="t" r="r" b="b"/>
              <a:pathLst>
                <a:path w="609600" h="228600">
                  <a:moveTo>
                    <a:pt x="609600" y="0"/>
                  </a:moveTo>
                  <a:lnTo>
                    <a:pt x="0" y="0"/>
                  </a:lnTo>
                  <a:lnTo>
                    <a:pt x="0" y="228600"/>
                  </a:lnTo>
                  <a:lnTo>
                    <a:pt x="609600" y="228600"/>
                  </a:lnTo>
                  <a:lnTo>
                    <a:pt x="609600" y="0"/>
                  </a:lnTo>
                  <a:close/>
                </a:path>
              </a:pathLst>
            </a:custGeom>
            <a:grpFill/>
          </p:spPr>
          <p:txBody>
            <a:bodyPr wrap="square" lIns="0" tIns="0" rIns="0" bIns="0" rtlCol="0"/>
            <a:lstStyle/>
            <a:p>
              <a:endParaRPr sz="3200"/>
            </a:p>
          </p:txBody>
        </p:sp>
        <p:sp>
          <p:nvSpPr>
            <p:cNvPr id="25" name="object 23">
              <a:extLst>
                <a:ext uri="{FF2B5EF4-FFF2-40B4-BE49-F238E27FC236}">
                  <a16:creationId xmlns:a16="http://schemas.microsoft.com/office/drawing/2014/main" id="{949A5C71-B0D3-9D57-F9F0-7E46D8FFDA50}"/>
                </a:ext>
              </a:extLst>
            </p:cNvPr>
            <p:cNvSpPr/>
            <p:nvPr/>
          </p:nvSpPr>
          <p:spPr>
            <a:xfrm>
              <a:off x="2472690" y="3181350"/>
              <a:ext cx="609600" cy="228600"/>
            </a:xfrm>
            <a:custGeom>
              <a:avLst/>
              <a:gdLst/>
              <a:ahLst/>
              <a:cxnLst/>
              <a:rect l="l" t="t" r="r" b="b"/>
              <a:pathLst>
                <a:path w="609600" h="228600">
                  <a:moveTo>
                    <a:pt x="0" y="228600"/>
                  </a:moveTo>
                  <a:lnTo>
                    <a:pt x="609600" y="228600"/>
                  </a:lnTo>
                  <a:lnTo>
                    <a:pt x="609600" y="0"/>
                  </a:lnTo>
                  <a:lnTo>
                    <a:pt x="0" y="0"/>
                  </a:lnTo>
                  <a:lnTo>
                    <a:pt x="0" y="228600"/>
                  </a:lnTo>
                  <a:close/>
                </a:path>
              </a:pathLst>
            </a:custGeom>
            <a:grpFill/>
            <a:ln w="19050">
              <a:solidFill>
                <a:srgbClr val="636363"/>
              </a:solidFill>
            </a:ln>
          </p:spPr>
          <p:txBody>
            <a:bodyPr wrap="square" lIns="0" tIns="0" rIns="0" bIns="0" rtlCol="0"/>
            <a:lstStyle/>
            <a:p>
              <a:endParaRPr sz="3200"/>
            </a:p>
          </p:txBody>
        </p:sp>
        <p:sp>
          <p:nvSpPr>
            <p:cNvPr id="26" name="object 24">
              <a:extLst>
                <a:ext uri="{FF2B5EF4-FFF2-40B4-BE49-F238E27FC236}">
                  <a16:creationId xmlns:a16="http://schemas.microsoft.com/office/drawing/2014/main" id="{6B62ABB4-0E83-51A7-9A8D-709034B17035}"/>
                </a:ext>
              </a:extLst>
            </p:cNvPr>
            <p:cNvSpPr/>
            <p:nvPr/>
          </p:nvSpPr>
          <p:spPr>
            <a:xfrm>
              <a:off x="2040636" y="2913887"/>
              <a:ext cx="774700" cy="266700"/>
            </a:xfrm>
            <a:custGeom>
              <a:avLst/>
              <a:gdLst/>
              <a:ahLst/>
              <a:cxnLst/>
              <a:rect l="l" t="t" r="r" b="b"/>
              <a:pathLst>
                <a:path w="774700" h="266700">
                  <a:moveTo>
                    <a:pt x="774573" y="190500"/>
                  </a:moveTo>
                  <a:lnTo>
                    <a:pt x="742823" y="190500"/>
                  </a:lnTo>
                  <a:lnTo>
                    <a:pt x="742823" y="139700"/>
                  </a:lnTo>
                  <a:lnTo>
                    <a:pt x="742823" y="129794"/>
                  </a:lnTo>
                  <a:lnTo>
                    <a:pt x="739902" y="127000"/>
                  </a:lnTo>
                  <a:lnTo>
                    <a:pt x="393827" y="127000"/>
                  </a:lnTo>
                  <a:lnTo>
                    <a:pt x="393827" y="0"/>
                  </a:lnTo>
                  <a:lnTo>
                    <a:pt x="393446" y="0"/>
                  </a:lnTo>
                  <a:lnTo>
                    <a:pt x="381127" y="0"/>
                  </a:lnTo>
                  <a:lnTo>
                    <a:pt x="380746" y="0"/>
                  </a:lnTo>
                  <a:lnTo>
                    <a:pt x="380746" y="127000"/>
                  </a:lnTo>
                  <a:lnTo>
                    <a:pt x="34544" y="127000"/>
                  </a:lnTo>
                  <a:lnTo>
                    <a:pt x="31750" y="129794"/>
                  </a:lnTo>
                  <a:lnTo>
                    <a:pt x="31750" y="190500"/>
                  </a:lnTo>
                  <a:lnTo>
                    <a:pt x="0" y="190500"/>
                  </a:lnTo>
                  <a:lnTo>
                    <a:pt x="38100" y="266700"/>
                  </a:lnTo>
                  <a:lnTo>
                    <a:pt x="69850" y="203200"/>
                  </a:lnTo>
                  <a:lnTo>
                    <a:pt x="76200" y="190500"/>
                  </a:lnTo>
                  <a:lnTo>
                    <a:pt x="44450" y="190500"/>
                  </a:lnTo>
                  <a:lnTo>
                    <a:pt x="44450" y="139700"/>
                  </a:lnTo>
                  <a:lnTo>
                    <a:pt x="383540" y="139700"/>
                  </a:lnTo>
                  <a:lnTo>
                    <a:pt x="390906" y="139700"/>
                  </a:lnTo>
                  <a:lnTo>
                    <a:pt x="730123" y="139700"/>
                  </a:lnTo>
                  <a:lnTo>
                    <a:pt x="730123" y="190500"/>
                  </a:lnTo>
                  <a:lnTo>
                    <a:pt x="698373" y="190500"/>
                  </a:lnTo>
                  <a:lnTo>
                    <a:pt x="736473" y="266700"/>
                  </a:lnTo>
                  <a:lnTo>
                    <a:pt x="768223" y="203200"/>
                  </a:lnTo>
                  <a:lnTo>
                    <a:pt x="774573" y="190500"/>
                  </a:lnTo>
                  <a:close/>
                </a:path>
              </a:pathLst>
            </a:custGeom>
            <a:grpFill/>
          </p:spPr>
          <p:txBody>
            <a:bodyPr wrap="square" lIns="0" tIns="0" rIns="0" bIns="0" rtlCol="0"/>
            <a:lstStyle/>
            <a:p>
              <a:endParaRPr sz="3200"/>
            </a:p>
          </p:txBody>
        </p:sp>
      </p:grpSp>
      <p:sp>
        <p:nvSpPr>
          <p:cNvPr id="27" name="object 26">
            <a:extLst>
              <a:ext uri="{FF2B5EF4-FFF2-40B4-BE49-F238E27FC236}">
                <a16:creationId xmlns:a16="http://schemas.microsoft.com/office/drawing/2014/main" id="{50633539-73CA-0AD4-26D4-BFD26A092E57}"/>
              </a:ext>
            </a:extLst>
          </p:cNvPr>
          <p:cNvSpPr txBox="1"/>
          <p:nvPr/>
        </p:nvSpPr>
        <p:spPr>
          <a:xfrm>
            <a:off x="5510237" y="3534598"/>
            <a:ext cx="1544966" cy="427476"/>
          </a:xfrm>
          <a:prstGeom prst="rect">
            <a:avLst/>
          </a:prstGeom>
        </p:spPr>
        <p:txBody>
          <a:bodyPr vert="horz" wrap="square" lIns="0" tIns="16931" rIns="0" bIns="0" rtlCol="0">
            <a:spAutoFit/>
          </a:bodyPr>
          <a:lstStyle/>
          <a:p>
            <a:pPr marL="16931">
              <a:spcBef>
                <a:spcPts val="133"/>
              </a:spcBef>
            </a:pPr>
            <a:r>
              <a:rPr lang="zh-CN" altLang="en-US" sz="2667" b="1" spc="-247" dirty="0">
                <a:latin typeface="微软雅黑" panose="020B0503020204020204" pitchFamily="34" charset="-122"/>
                <a:ea typeface="微软雅黑" panose="020B0503020204020204" pitchFamily="34" charset="-122"/>
              </a:rPr>
              <a:t>键</a:t>
            </a:r>
            <a:endParaRPr sz="2667" b="1" spc="-247" dirty="0">
              <a:latin typeface="微软雅黑" panose="020B0503020204020204" pitchFamily="34" charset="-122"/>
              <a:ea typeface="微软雅黑" panose="020B0503020204020204" pitchFamily="34" charset="-122"/>
            </a:endParaRPr>
          </a:p>
        </p:txBody>
      </p:sp>
      <p:graphicFrame>
        <p:nvGraphicFramePr>
          <p:cNvPr id="28" name="object 27">
            <a:extLst>
              <a:ext uri="{FF2B5EF4-FFF2-40B4-BE49-F238E27FC236}">
                <a16:creationId xmlns:a16="http://schemas.microsoft.com/office/drawing/2014/main" id="{D76AAD93-4802-F050-C558-5420918A76CE}"/>
              </a:ext>
            </a:extLst>
          </p:cNvPr>
          <p:cNvGraphicFramePr>
            <a:graphicFrameLocks noGrp="1"/>
          </p:cNvGraphicFramePr>
          <p:nvPr/>
        </p:nvGraphicFramePr>
        <p:xfrm>
          <a:off x="5510404" y="3951273"/>
          <a:ext cx="3839978" cy="416505"/>
        </p:xfrm>
        <a:graphic>
          <a:graphicData uri="http://schemas.openxmlformats.org/drawingml/2006/table">
            <a:tbl>
              <a:tblPr firstRow="1" bandRow="1">
                <a:tableStyleId>{2D5ABB26-0587-4C30-8999-92F81FD0307C}</a:tableStyleId>
              </a:tblPr>
              <a:tblGrid>
                <a:gridCol w="766980">
                  <a:extLst>
                    <a:ext uri="{9D8B030D-6E8A-4147-A177-3AD203B41FA5}">
                      <a16:colId xmlns:a16="http://schemas.microsoft.com/office/drawing/2014/main" val="20000"/>
                    </a:ext>
                  </a:extLst>
                </a:gridCol>
                <a:gridCol w="768672">
                  <a:extLst>
                    <a:ext uri="{9D8B030D-6E8A-4147-A177-3AD203B41FA5}">
                      <a16:colId xmlns:a16="http://schemas.microsoft.com/office/drawing/2014/main" val="20001"/>
                    </a:ext>
                  </a:extLst>
                </a:gridCol>
                <a:gridCol w="768673">
                  <a:extLst>
                    <a:ext uri="{9D8B030D-6E8A-4147-A177-3AD203B41FA5}">
                      <a16:colId xmlns:a16="http://schemas.microsoft.com/office/drawing/2014/main" val="20002"/>
                    </a:ext>
                  </a:extLst>
                </a:gridCol>
                <a:gridCol w="769520">
                  <a:extLst>
                    <a:ext uri="{9D8B030D-6E8A-4147-A177-3AD203B41FA5}">
                      <a16:colId xmlns:a16="http://schemas.microsoft.com/office/drawing/2014/main" val="20003"/>
                    </a:ext>
                  </a:extLst>
                </a:gridCol>
                <a:gridCol w="766133">
                  <a:extLst>
                    <a:ext uri="{9D8B030D-6E8A-4147-A177-3AD203B41FA5}">
                      <a16:colId xmlns:a16="http://schemas.microsoft.com/office/drawing/2014/main" val="20004"/>
                    </a:ext>
                  </a:extLst>
                </a:gridCol>
              </a:tblGrid>
              <a:tr h="416505">
                <a:tc>
                  <a:txBody>
                    <a:bodyPr/>
                    <a:lstStyle/>
                    <a:p>
                      <a:pPr marL="158750" algn="l">
                        <a:lnSpc>
                          <a:spcPct val="100000"/>
                        </a:lnSpc>
                      </a:pPr>
                      <a:r>
                        <a:rPr sz="2667" b="1" i="1" kern="1200" spc="-247" dirty="0">
                          <a:solidFill>
                            <a:schemeClr val="tx1"/>
                          </a:solidFill>
                          <a:latin typeface="Book Antiqua"/>
                          <a:ea typeface="+mn-ea"/>
                          <a:cs typeface="Trebuchet MS"/>
                        </a:rPr>
                        <a:t>K1</a:t>
                      </a: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60655" algn="l">
                        <a:lnSpc>
                          <a:spcPct val="100000"/>
                        </a:lnSpc>
                      </a:pPr>
                      <a:r>
                        <a:rPr sz="2667" b="1" i="1" kern="1200" spc="-247" dirty="0">
                          <a:solidFill>
                            <a:schemeClr val="tx1"/>
                          </a:solidFill>
                          <a:latin typeface="Book Antiqua"/>
                          <a:ea typeface="+mn-ea"/>
                          <a:cs typeface="Trebuchet MS"/>
                        </a:rPr>
                        <a:t>K2</a:t>
                      </a: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60655" algn="l">
                        <a:lnSpc>
                          <a:spcPct val="100000"/>
                        </a:lnSpc>
                      </a:pPr>
                      <a:r>
                        <a:rPr sz="2667" b="1" i="1" kern="1200" spc="-247" dirty="0">
                          <a:solidFill>
                            <a:schemeClr val="tx1"/>
                          </a:solidFill>
                          <a:latin typeface="Book Antiqua"/>
                          <a:ea typeface="+mn-ea"/>
                          <a:cs typeface="Trebuchet MS"/>
                        </a:rPr>
                        <a:t>K3</a:t>
                      </a: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60655" algn="l">
                        <a:lnSpc>
                          <a:spcPct val="100000"/>
                        </a:lnSpc>
                      </a:pPr>
                      <a:r>
                        <a:rPr sz="2667" b="1" i="1" kern="1200" spc="-247" dirty="0">
                          <a:solidFill>
                            <a:schemeClr val="tx1"/>
                          </a:solidFill>
                          <a:latin typeface="Book Antiqua"/>
                          <a:ea typeface="+mn-ea"/>
                          <a:cs typeface="Trebuchet MS"/>
                        </a:rPr>
                        <a:t>K4</a:t>
                      </a: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160020" algn="l">
                        <a:lnSpc>
                          <a:spcPct val="100000"/>
                        </a:lnSpc>
                      </a:pPr>
                      <a:r>
                        <a:rPr sz="2667" b="1" i="1" kern="1200" spc="-247" dirty="0">
                          <a:solidFill>
                            <a:schemeClr val="tx1"/>
                          </a:solidFill>
                          <a:latin typeface="Book Antiqua"/>
                          <a:ea typeface="+mn-ea"/>
                          <a:cs typeface="Trebuchet MS"/>
                        </a:rPr>
                        <a:t>K5</a:t>
                      </a: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extLst>
                  <a:ext uri="{0D108BD9-81ED-4DB2-BD59-A6C34878D82A}">
                    <a16:rowId xmlns:a16="http://schemas.microsoft.com/office/drawing/2014/main" val="10000"/>
                  </a:ext>
                </a:extLst>
              </a:tr>
            </a:tbl>
          </a:graphicData>
        </a:graphic>
      </p:graphicFrame>
      <p:sp>
        <p:nvSpPr>
          <p:cNvPr id="29" name="object 28">
            <a:extLst>
              <a:ext uri="{FF2B5EF4-FFF2-40B4-BE49-F238E27FC236}">
                <a16:creationId xmlns:a16="http://schemas.microsoft.com/office/drawing/2014/main" id="{1060A697-5112-0CB7-3E3E-39700C216034}"/>
              </a:ext>
            </a:extLst>
          </p:cNvPr>
          <p:cNvSpPr txBox="1"/>
          <p:nvPr/>
        </p:nvSpPr>
        <p:spPr>
          <a:xfrm>
            <a:off x="9378658" y="3934341"/>
            <a:ext cx="593435" cy="427476"/>
          </a:xfrm>
          <a:prstGeom prst="rect">
            <a:avLst/>
          </a:prstGeom>
        </p:spPr>
        <p:txBody>
          <a:bodyPr vert="horz" wrap="square" lIns="0" tIns="16931" rIns="0" bIns="0" rtlCol="0">
            <a:spAutoFit/>
          </a:bodyPr>
          <a:lstStyle/>
          <a:p>
            <a:pPr marL="16931">
              <a:spcBef>
                <a:spcPts val="133"/>
              </a:spcBef>
            </a:pPr>
            <a:r>
              <a:rPr sz="2667" b="1" i="1" spc="-247" dirty="0">
                <a:latin typeface="Book Antiqua"/>
              </a:rPr>
              <a:t>•••</a:t>
            </a:r>
          </a:p>
        </p:txBody>
      </p:sp>
      <p:sp>
        <p:nvSpPr>
          <p:cNvPr id="30" name="object 29">
            <a:extLst>
              <a:ext uri="{FF2B5EF4-FFF2-40B4-BE49-F238E27FC236}">
                <a16:creationId xmlns:a16="http://schemas.microsoft.com/office/drawing/2014/main" id="{CF60E29D-24FA-BE0F-E353-022E7910DCDC}"/>
              </a:ext>
            </a:extLst>
          </p:cNvPr>
          <p:cNvSpPr txBox="1"/>
          <p:nvPr/>
        </p:nvSpPr>
        <p:spPr>
          <a:xfrm>
            <a:off x="9956520" y="3968205"/>
            <a:ext cx="766133" cy="410316"/>
          </a:xfrm>
          <a:prstGeom prst="rect">
            <a:avLst/>
          </a:prstGeom>
          <a:solidFill>
            <a:srgbClr val="F1F1F1"/>
          </a:solidFill>
          <a:ln w="25400">
            <a:solidFill>
              <a:srgbClr val="A6A6A6"/>
            </a:solidFill>
          </a:ln>
        </p:spPr>
        <p:txBody>
          <a:bodyPr vert="horz" wrap="square" lIns="0" tIns="0" rIns="0" bIns="0" rtlCol="0">
            <a:spAutoFit/>
          </a:bodyPr>
          <a:lstStyle/>
          <a:p>
            <a:pPr marL="211640">
              <a:lnSpc>
                <a:spcPts val="3227"/>
              </a:lnSpc>
            </a:pPr>
            <a:r>
              <a:rPr sz="2667" b="1" i="1" spc="-247" dirty="0">
                <a:latin typeface="Book Antiqua"/>
              </a:rPr>
              <a:t>Kn</a:t>
            </a:r>
          </a:p>
        </p:txBody>
      </p:sp>
      <p:sp>
        <p:nvSpPr>
          <p:cNvPr id="31" name="object 30">
            <a:extLst>
              <a:ext uri="{FF2B5EF4-FFF2-40B4-BE49-F238E27FC236}">
                <a16:creationId xmlns:a16="http://schemas.microsoft.com/office/drawing/2014/main" id="{2BCC15DE-CDA6-8833-2F49-22782A9AF42F}"/>
              </a:ext>
            </a:extLst>
          </p:cNvPr>
          <p:cNvSpPr txBox="1"/>
          <p:nvPr/>
        </p:nvSpPr>
        <p:spPr>
          <a:xfrm>
            <a:off x="5510237" y="4487819"/>
            <a:ext cx="855022" cy="427476"/>
          </a:xfrm>
          <a:prstGeom prst="rect">
            <a:avLst/>
          </a:prstGeom>
        </p:spPr>
        <p:txBody>
          <a:bodyPr vert="horz" wrap="square" lIns="0" tIns="16931" rIns="0" bIns="0" rtlCol="0">
            <a:spAutoFit/>
          </a:bodyPr>
          <a:lstStyle/>
          <a:p>
            <a:pPr marL="16931">
              <a:spcBef>
                <a:spcPts val="133"/>
              </a:spcBef>
            </a:pPr>
            <a:r>
              <a:rPr lang="zh-CN" altLang="en-US" sz="2667" b="1" spc="-247" dirty="0">
                <a:latin typeface="微软雅黑" panose="020B0503020204020204" pitchFamily="34" charset="-122"/>
                <a:ea typeface="微软雅黑" panose="020B0503020204020204" pitchFamily="34" charset="-122"/>
              </a:rPr>
              <a:t>值</a:t>
            </a:r>
            <a:endParaRPr sz="2667" b="1" spc="-247" dirty="0">
              <a:latin typeface="微软雅黑" panose="020B0503020204020204" pitchFamily="34" charset="-122"/>
              <a:ea typeface="微软雅黑" panose="020B0503020204020204" pitchFamily="34" charset="-122"/>
            </a:endParaRPr>
          </a:p>
        </p:txBody>
      </p:sp>
      <p:graphicFrame>
        <p:nvGraphicFramePr>
          <p:cNvPr id="64" name="object 31">
            <a:extLst>
              <a:ext uri="{FF2B5EF4-FFF2-40B4-BE49-F238E27FC236}">
                <a16:creationId xmlns:a16="http://schemas.microsoft.com/office/drawing/2014/main" id="{72E130DA-DCE1-D435-93BA-E36450A02CEA}"/>
              </a:ext>
            </a:extLst>
          </p:cNvPr>
          <p:cNvGraphicFramePr>
            <a:graphicFrameLocks noGrp="1"/>
          </p:cNvGraphicFramePr>
          <p:nvPr/>
        </p:nvGraphicFramePr>
        <p:xfrm>
          <a:off x="5510404" y="4904155"/>
          <a:ext cx="3839978" cy="487680"/>
        </p:xfrm>
        <a:graphic>
          <a:graphicData uri="http://schemas.openxmlformats.org/drawingml/2006/table">
            <a:tbl>
              <a:tblPr firstRow="1" bandRow="1">
                <a:tableStyleId>{2D5ABB26-0587-4C30-8999-92F81FD0307C}</a:tableStyleId>
              </a:tblPr>
              <a:tblGrid>
                <a:gridCol w="766980">
                  <a:extLst>
                    <a:ext uri="{9D8B030D-6E8A-4147-A177-3AD203B41FA5}">
                      <a16:colId xmlns:a16="http://schemas.microsoft.com/office/drawing/2014/main" val="20000"/>
                    </a:ext>
                  </a:extLst>
                </a:gridCol>
                <a:gridCol w="768672">
                  <a:extLst>
                    <a:ext uri="{9D8B030D-6E8A-4147-A177-3AD203B41FA5}">
                      <a16:colId xmlns:a16="http://schemas.microsoft.com/office/drawing/2014/main" val="20001"/>
                    </a:ext>
                  </a:extLst>
                </a:gridCol>
                <a:gridCol w="768673">
                  <a:extLst>
                    <a:ext uri="{9D8B030D-6E8A-4147-A177-3AD203B41FA5}">
                      <a16:colId xmlns:a16="http://schemas.microsoft.com/office/drawing/2014/main" val="20002"/>
                    </a:ext>
                  </a:extLst>
                </a:gridCol>
                <a:gridCol w="769520">
                  <a:extLst>
                    <a:ext uri="{9D8B030D-6E8A-4147-A177-3AD203B41FA5}">
                      <a16:colId xmlns:a16="http://schemas.microsoft.com/office/drawing/2014/main" val="20003"/>
                    </a:ext>
                  </a:extLst>
                </a:gridCol>
                <a:gridCol w="766133">
                  <a:extLst>
                    <a:ext uri="{9D8B030D-6E8A-4147-A177-3AD203B41FA5}">
                      <a16:colId xmlns:a16="http://schemas.microsoft.com/office/drawing/2014/main" val="20004"/>
                    </a:ext>
                  </a:extLst>
                </a:gridCol>
              </a:tblGrid>
              <a:tr h="418537">
                <a:tc>
                  <a:txBody>
                    <a:bodyPr/>
                    <a:lstStyle/>
                    <a:p>
                      <a:pPr algn="ctr">
                        <a:lnSpc>
                          <a:spcPct val="100000"/>
                        </a:lnSpc>
                      </a:pPr>
                      <a:r>
                        <a:rPr lang="zh-CN" altLang="en-US" sz="3200" b="1" dirty="0">
                          <a:solidFill>
                            <a:srgbClr val="EE3D42"/>
                          </a:solidFill>
                          <a:latin typeface="Trebuchet MS"/>
                          <a:cs typeface="Trebuchet MS"/>
                          <a:sym typeface="Wingdings 2" panose="05020102010507070707" pitchFamily="18" charset="2"/>
                        </a:rPr>
                        <a:t></a:t>
                      </a:r>
                      <a:endParaRPr sz="3200" dirty="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3200" b="1" dirty="0">
                          <a:solidFill>
                            <a:srgbClr val="EE3D42"/>
                          </a:solidFill>
                          <a:latin typeface="Trebuchet MS"/>
                          <a:cs typeface="Trebuchet MS"/>
                          <a:sym typeface="Wingdings 2" panose="05020102010507070707" pitchFamily="18" charset="2"/>
                        </a:rPr>
                        <a:t></a:t>
                      </a:r>
                      <a:endParaRPr sz="3200" dirty="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algn="ctr">
                        <a:lnSpc>
                          <a:spcPct val="100000"/>
                        </a:lnSpc>
                      </a:pPr>
                      <a:r>
                        <a:rPr lang="zh-CN" altLang="en-US" sz="3200" b="1" dirty="0">
                          <a:solidFill>
                            <a:srgbClr val="EE3D42"/>
                          </a:solidFill>
                          <a:latin typeface="Trebuchet MS"/>
                          <a:cs typeface="Trebuchet MS"/>
                          <a:sym typeface="Wingdings 2" panose="05020102010507070707" pitchFamily="18" charset="2"/>
                        </a:rPr>
                        <a:t></a:t>
                      </a:r>
                      <a:endParaRPr lang="zh-CN" altLang="en-US" sz="3200" dirty="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algn="ctr">
                        <a:lnSpc>
                          <a:spcPct val="100000"/>
                        </a:lnSpc>
                      </a:pPr>
                      <a:r>
                        <a:rPr lang="zh-CN" altLang="en-US" sz="3200" b="1" dirty="0">
                          <a:solidFill>
                            <a:srgbClr val="EE3D42"/>
                          </a:solidFill>
                          <a:latin typeface="Trebuchet MS"/>
                          <a:cs typeface="Trebuchet MS"/>
                          <a:sym typeface="Wingdings 2" panose="05020102010507070707" pitchFamily="18" charset="2"/>
                        </a:rPr>
                        <a:t></a:t>
                      </a:r>
                      <a:endParaRPr lang="zh-CN" altLang="en-US" sz="3200" dirty="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tc>
                  <a:txBody>
                    <a:bodyPr/>
                    <a:lstStyle/>
                    <a:p>
                      <a:pPr algn="ctr">
                        <a:lnSpc>
                          <a:spcPct val="100000"/>
                        </a:lnSpc>
                      </a:pPr>
                      <a:r>
                        <a:rPr lang="zh-CN" altLang="en-US" sz="3200" b="1" dirty="0">
                          <a:solidFill>
                            <a:srgbClr val="EE3D42"/>
                          </a:solidFill>
                          <a:latin typeface="Trebuchet MS"/>
                          <a:cs typeface="Trebuchet MS"/>
                          <a:sym typeface="Wingdings 2" panose="05020102010507070707" pitchFamily="18" charset="2"/>
                        </a:rPr>
                        <a:t></a:t>
                      </a:r>
                      <a:endParaRPr lang="zh-CN" altLang="en-US" sz="3200" dirty="0">
                        <a:latin typeface="Trebuchet MS"/>
                        <a:cs typeface="Trebuchet MS"/>
                      </a:endParaRPr>
                    </a:p>
                  </a:txBody>
                  <a:tcPr marL="0" marR="0" marT="0" marB="0">
                    <a:lnL w="28575">
                      <a:solidFill>
                        <a:srgbClr val="A6A6A6"/>
                      </a:solidFill>
                      <a:prstDash val="solid"/>
                    </a:lnL>
                    <a:lnR w="28575">
                      <a:solidFill>
                        <a:srgbClr val="A6A6A6"/>
                      </a:solidFill>
                      <a:prstDash val="solid"/>
                    </a:lnR>
                    <a:lnT w="28575">
                      <a:solidFill>
                        <a:srgbClr val="A6A6A6"/>
                      </a:solidFill>
                      <a:prstDash val="solid"/>
                    </a:lnT>
                    <a:lnB w="28575">
                      <a:solidFill>
                        <a:srgbClr val="A6A6A6"/>
                      </a:solidFill>
                      <a:prstDash val="solid"/>
                    </a:lnB>
                    <a:solidFill>
                      <a:srgbClr val="F1F1F1"/>
                    </a:solidFill>
                  </a:tcPr>
                </a:tc>
                <a:extLst>
                  <a:ext uri="{0D108BD9-81ED-4DB2-BD59-A6C34878D82A}">
                    <a16:rowId xmlns:a16="http://schemas.microsoft.com/office/drawing/2014/main" val="10000"/>
                  </a:ext>
                </a:extLst>
              </a:tr>
            </a:tbl>
          </a:graphicData>
        </a:graphic>
      </p:graphicFrame>
      <p:sp>
        <p:nvSpPr>
          <p:cNvPr id="65" name="object 32">
            <a:extLst>
              <a:ext uri="{FF2B5EF4-FFF2-40B4-BE49-F238E27FC236}">
                <a16:creationId xmlns:a16="http://schemas.microsoft.com/office/drawing/2014/main" id="{E34C4EEC-95ED-452C-C8F1-C4D76E8238D4}"/>
              </a:ext>
            </a:extLst>
          </p:cNvPr>
          <p:cNvSpPr txBox="1"/>
          <p:nvPr/>
        </p:nvSpPr>
        <p:spPr>
          <a:xfrm>
            <a:off x="9378658" y="4887699"/>
            <a:ext cx="593435" cy="427476"/>
          </a:xfrm>
          <a:prstGeom prst="rect">
            <a:avLst/>
          </a:prstGeom>
        </p:spPr>
        <p:txBody>
          <a:bodyPr vert="horz" wrap="square" lIns="0" tIns="16931" rIns="0" bIns="0" rtlCol="0">
            <a:spAutoFit/>
          </a:bodyPr>
          <a:lstStyle/>
          <a:p>
            <a:pPr marL="16931">
              <a:spcBef>
                <a:spcPts val="133"/>
              </a:spcBef>
            </a:pPr>
            <a:r>
              <a:rPr sz="2667" b="1" i="1" spc="-247" dirty="0">
                <a:latin typeface="Book Antiqua"/>
              </a:rPr>
              <a:t>•••</a:t>
            </a:r>
          </a:p>
        </p:txBody>
      </p:sp>
      <p:sp>
        <p:nvSpPr>
          <p:cNvPr id="66" name="object 33">
            <a:extLst>
              <a:ext uri="{FF2B5EF4-FFF2-40B4-BE49-F238E27FC236}">
                <a16:creationId xmlns:a16="http://schemas.microsoft.com/office/drawing/2014/main" id="{696D3A52-5923-6562-1B68-59927D08889C}"/>
              </a:ext>
            </a:extLst>
          </p:cNvPr>
          <p:cNvSpPr txBox="1"/>
          <p:nvPr/>
        </p:nvSpPr>
        <p:spPr>
          <a:xfrm>
            <a:off x="9956520" y="4921088"/>
            <a:ext cx="766133" cy="492443"/>
          </a:xfrm>
          <a:prstGeom prst="rect">
            <a:avLst/>
          </a:prstGeom>
          <a:solidFill>
            <a:srgbClr val="F1F1F1"/>
          </a:solidFill>
          <a:ln w="25400">
            <a:solidFill>
              <a:srgbClr val="A6A6A6"/>
            </a:solidFill>
          </a:ln>
        </p:spPr>
        <p:txBody>
          <a:bodyPr vert="horz" wrap="square" lIns="0" tIns="0" rIns="0" bIns="0" rtlCol="0">
            <a:spAutoFit/>
          </a:bodyPr>
          <a:lstStyle/>
          <a:p>
            <a:pPr algn="ctr">
              <a:lnSpc>
                <a:spcPct val="100000"/>
              </a:lnSpc>
            </a:pPr>
            <a:r>
              <a:rPr lang="zh-CN" altLang="en-US" sz="3200" b="1" dirty="0">
                <a:solidFill>
                  <a:srgbClr val="EE3D42"/>
                </a:solidFill>
                <a:latin typeface="Trebuchet MS"/>
                <a:cs typeface="Trebuchet MS"/>
                <a:sym typeface="Wingdings 2" panose="05020102010507070707" pitchFamily="18" charset="2"/>
              </a:rPr>
              <a:t></a:t>
            </a:r>
            <a:endParaRPr lang="zh-CN" altLang="en-US" sz="3200" dirty="0">
              <a:latin typeface="Trebuchet MS"/>
              <a:cs typeface="Trebuchet MS"/>
            </a:endParaRPr>
          </a:p>
        </p:txBody>
      </p:sp>
      <p:sp>
        <p:nvSpPr>
          <p:cNvPr id="67" name="object 34">
            <a:extLst>
              <a:ext uri="{FF2B5EF4-FFF2-40B4-BE49-F238E27FC236}">
                <a16:creationId xmlns:a16="http://schemas.microsoft.com/office/drawing/2014/main" id="{777B9D28-49F0-F157-CB59-104DC684937D}"/>
              </a:ext>
            </a:extLst>
          </p:cNvPr>
          <p:cNvSpPr txBox="1"/>
          <p:nvPr/>
        </p:nvSpPr>
        <p:spPr>
          <a:xfrm>
            <a:off x="7727707" y="3015321"/>
            <a:ext cx="766133" cy="423138"/>
          </a:xfrm>
          <a:prstGeom prst="rect">
            <a:avLst/>
          </a:prstGeom>
          <a:solidFill>
            <a:srgbClr val="F1F1F1"/>
          </a:solidFill>
          <a:ln w="25400">
            <a:solidFill>
              <a:srgbClr val="A6A6A6"/>
            </a:solidFill>
          </a:ln>
        </p:spPr>
        <p:txBody>
          <a:bodyPr vert="horz" wrap="square" lIns="0" tIns="0" rIns="0" bIns="0" rtlCol="0">
            <a:spAutoFit/>
          </a:bodyPr>
          <a:lstStyle/>
          <a:p>
            <a:pPr algn="ctr">
              <a:lnSpc>
                <a:spcPts val="3280"/>
              </a:lnSpc>
            </a:pPr>
            <a:r>
              <a:rPr lang="zh-CN" altLang="en-US" sz="3200" b="1" spc="-280" dirty="0">
                <a:solidFill>
                  <a:srgbClr val="EE3D42"/>
                </a:solidFill>
                <a:latin typeface="Trebuchet MS"/>
                <a:cs typeface="Trebuchet MS"/>
                <a:sym typeface="Wingdings 2" panose="05020102010507070707" pitchFamily="18" charset="2"/>
              </a:rPr>
              <a:t></a:t>
            </a:r>
            <a:endParaRPr sz="3200" dirty="0">
              <a:latin typeface="Trebuchet MS"/>
              <a:cs typeface="Trebuchet MS"/>
            </a:endParaRPr>
          </a:p>
        </p:txBody>
      </p:sp>
      <p:sp>
        <p:nvSpPr>
          <p:cNvPr id="68" name="object 35">
            <a:extLst>
              <a:ext uri="{FF2B5EF4-FFF2-40B4-BE49-F238E27FC236}">
                <a16:creationId xmlns:a16="http://schemas.microsoft.com/office/drawing/2014/main" id="{ED23A5E4-EFC1-4259-FC72-3854805E32E1}"/>
              </a:ext>
            </a:extLst>
          </p:cNvPr>
          <p:cNvSpPr txBox="1"/>
          <p:nvPr/>
        </p:nvSpPr>
        <p:spPr>
          <a:xfrm>
            <a:off x="8826876" y="3015321"/>
            <a:ext cx="766133" cy="423138"/>
          </a:xfrm>
          <a:prstGeom prst="rect">
            <a:avLst/>
          </a:prstGeom>
          <a:solidFill>
            <a:srgbClr val="F1F1F1"/>
          </a:solidFill>
          <a:ln w="25400">
            <a:solidFill>
              <a:srgbClr val="A6A6A6"/>
            </a:solidFill>
          </a:ln>
        </p:spPr>
        <p:txBody>
          <a:bodyPr vert="horz" wrap="square" lIns="0" tIns="0" rIns="0" bIns="0" rtlCol="0">
            <a:spAutoFit/>
          </a:bodyPr>
          <a:lstStyle/>
          <a:p>
            <a:pPr algn="ctr">
              <a:lnSpc>
                <a:spcPts val="3280"/>
              </a:lnSpc>
            </a:pPr>
            <a:r>
              <a:rPr lang="zh-CN" altLang="en-US" sz="3200" b="1" spc="-280" dirty="0">
                <a:solidFill>
                  <a:srgbClr val="EE3D42"/>
                </a:solidFill>
                <a:latin typeface="Trebuchet MS"/>
                <a:cs typeface="Trebuchet MS"/>
                <a:sym typeface="Wingdings 2" panose="05020102010507070707" pitchFamily="18" charset="2"/>
              </a:rPr>
              <a:t></a:t>
            </a:r>
            <a:endParaRPr sz="3200" dirty="0">
              <a:latin typeface="Trebuchet MS"/>
              <a:cs typeface="Trebuchet MS"/>
            </a:endParaRPr>
          </a:p>
        </p:txBody>
      </p:sp>
      <p:sp>
        <p:nvSpPr>
          <p:cNvPr id="69" name="object 36">
            <a:extLst>
              <a:ext uri="{FF2B5EF4-FFF2-40B4-BE49-F238E27FC236}">
                <a16:creationId xmlns:a16="http://schemas.microsoft.com/office/drawing/2014/main" id="{4B6E61B4-B02B-77D2-CB25-5039ABFA901F}"/>
              </a:ext>
            </a:extLst>
          </p:cNvPr>
          <p:cNvSpPr txBox="1"/>
          <p:nvPr/>
        </p:nvSpPr>
        <p:spPr>
          <a:xfrm>
            <a:off x="8810621" y="2569862"/>
            <a:ext cx="643383" cy="427476"/>
          </a:xfrm>
          <a:prstGeom prst="rect">
            <a:avLst/>
          </a:prstGeom>
        </p:spPr>
        <p:txBody>
          <a:bodyPr vert="horz" wrap="square" lIns="0" tIns="16931" rIns="0" bIns="0" rtlCol="0">
            <a:spAutoFit/>
          </a:bodyPr>
          <a:lstStyle/>
          <a:p>
            <a:pPr marL="16931">
              <a:spcBef>
                <a:spcPts val="133"/>
              </a:spcBef>
            </a:pPr>
            <a:r>
              <a:rPr sz="2667" b="1" i="1" spc="-247" dirty="0">
                <a:latin typeface="Book Antiqua"/>
              </a:rPr>
              <a:t>Next</a:t>
            </a:r>
          </a:p>
        </p:txBody>
      </p:sp>
      <p:sp>
        <p:nvSpPr>
          <p:cNvPr id="70" name="object 37">
            <a:extLst>
              <a:ext uri="{FF2B5EF4-FFF2-40B4-BE49-F238E27FC236}">
                <a16:creationId xmlns:a16="http://schemas.microsoft.com/office/drawing/2014/main" id="{626EF3B9-750F-92A8-D119-D691F88DC7D3}"/>
              </a:ext>
            </a:extLst>
          </p:cNvPr>
          <p:cNvSpPr txBox="1"/>
          <p:nvPr/>
        </p:nvSpPr>
        <p:spPr>
          <a:xfrm>
            <a:off x="5527337" y="3015321"/>
            <a:ext cx="766133" cy="410316"/>
          </a:xfrm>
          <a:prstGeom prst="rect">
            <a:avLst/>
          </a:prstGeom>
          <a:solidFill>
            <a:srgbClr val="F1F1F1"/>
          </a:solidFill>
          <a:ln w="25400">
            <a:solidFill>
              <a:srgbClr val="A6A6A6"/>
            </a:solidFill>
          </a:ln>
        </p:spPr>
        <p:txBody>
          <a:bodyPr vert="horz" wrap="square" lIns="0" tIns="0" rIns="0" bIns="0" rtlCol="0">
            <a:spAutoFit/>
          </a:bodyPr>
          <a:lstStyle/>
          <a:p>
            <a:pPr algn="ctr">
              <a:lnSpc>
                <a:spcPts val="3200"/>
              </a:lnSpc>
            </a:pPr>
            <a:r>
              <a:rPr sz="2667" dirty="0">
                <a:solidFill>
                  <a:srgbClr val="585858"/>
                </a:solidFill>
                <a:latin typeface="SimSun"/>
                <a:cs typeface="SimSun"/>
              </a:rPr>
              <a:t>#</a:t>
            </a:r>
            <a:endParaRPr sz="2667" dirty="0">
              <a:latin typeface="SimSun"/>
              <a:cs typeface="SimSun"/>
            </a:endParaRPr>
          </a:p>
        </p:txBody>
      </p:sp>
      <p:sp>
        <p:nvSpPr>
          <p:cNvPr id="71" name="object 38">
            <a:extLst>
              <a:ext uri="{FF2B5EF4-FFF2-40B4-BE49-F238E27FC236}">
                <a16:creationId xmlns:a16="http://schemas.microsoft.com/office/drawing/2014/main" id="{46BD209D-455F-F2D3-2B61-CD01D6AF3E73}"/>
              </a:ext>
            </a:extLst>
          </p:cNvPr>
          <p:cNvSpPr txBox="1"/>
          <p:nvPr/>
        </p:nvSpPr>
        <p:spPr>
          <a:xfrm>
            <a:off x="6626506" y="3015321"/>
            <a:ext cx="766133" cy="410316"/>
          </a:xfrm>
          <a:prstGeom prst="rect">
            <a:avLst/>
          </a:prstGeom>
          <a:solidFill>
            <a:srgbClr val="F1F1F1"/>
          </a:solidFill>
          <a:ln w="25400">
            <a:solidFill>
              <a:srgbClr val="A6A6A6"/>
            </a:solidFill>
          </a:ln>
        </p:spPr>
        <p:txBody>
          <a:bodyPr vert="horz" wrap="square" lIns="0" tIns="0" rIns="0" bIns="0" rtlCol="0">
            <a:spAutoFit/>
          </a:bodyPr>
          <a:lstStyle/>
          <a:p>
            <a:pPr algn="ctr">
              <a:lnSpc>
                <a:spcPts val="3200"/>
              </a:lnSpc>
            </a:pPr>
            <a:r>
              <a:rPr sz="2667" dirty="0">
                <a:solidFill>
                  <a:srgbClr val="585858"/>
                </a:solidFill>
                <a:latin typeface="SimSun"/>
                <a:cs typeface="SimSun"/>
              </a:rPr>
              <a:t>#</a:t>
            </a:r>
            <a:endParaRPr sz="2667" dirty="0">
              <a:latin typeface="SimSun"/>
              <a:cs typeface="SimSun"/>
            </a:endParaRPr>
          </a:p>
        </p:txBody>
      </p:sp>
      <p:sp>
        <p:nvSpPr>
          <p:cNvPr id="72" name="object 39">
            <a:extLst>
              <a:ext uri="{FF2B5EF4-FFF2-40B4-BE49-F238E27FC236}">
                <a16:creationId xmlns:a16="http://schemas.microsoft.com/office/drawing/2014/main" id="{908D4EAB-21A6-0FE5-283F-A67C42BB4C81}"/>
              </a:ext>
            </a:extLst>
          </p:cNvPr>
          <p:cNvSpPr txBox="1"/>
          <p:nvPr/>
        </p:nvSpPr>
        <p:spPr>
          <a:xfrm>
            <a:off x="5195419" y="1847346"/>
            <a:ext cx="3585472" cy="1149992"/>
          </a:xfrm>
          <a:prstGeom prst="rect">
            <a:avLst/>
          </a:prstGeom>
        </p:spPr>
        <p:txBody>
          <a:bodyPr vert="horz" wrap="square" lIns="0" tIns="186243" rIns="0" bIns="0" rtlCol="0">
            <a:spAutoFit/>
          </a:bodyPr>
          <a:lstStyle/>
          <a:p>
            <a:pPr marL="16931">
              <a:spcBef>
                <a:spcPts val="1467"/>
              </a:spcBef>
            </a:pPr>
            <a:r>
              <a:rPr sz="2667" b="1" spc="-247" dirty="0">
                <a:latin typeface="微软雅黑" panose="020B0503020204020204" pitchFamily="34" charset="-122"/>
                <a:ea typeface="微软雅黑" panose="020B0503020204020204" pitchFamily="34" charset="-122"/>
              </a:rPr>
              <a:t>B+</a:t>
            </a:r>
            <a:r>
              <a:rPr lang="zh-CN" altLang="en-US" sz="2667" b="1" spc="-247" dirty="0">
                <a:latin typeface="微软雅黑" panose="020B0503020204020204" pitchFamily="34" charset="-122"/>
                <a:ea typeface="微软雅黑" panose="020B0503020204020204" pitchFamily="34" charset="-122"/>
              </a:rPr>
              <a:t>树叶子结点</a:t>
            </a:r>
            <a:endParaRPr sz="2667" b="1" spc="-247" dirty="0">
              <a:latin typeface="微软雅黑" panose="020B0503020204020204" pitchFamily="34" charset="-122"/>
              <a:ea typeface="微软雅黑" panose="020B0503020204020204" pitchFamily="34" charset="-122"/>
            </a:endParaRPr>
          </a:p>
          <a:p>
            <a:pPr marL="379259">
              <a:spcBef>
                <a:spcPts val="1120"/>
              </a:spcBef>
              <a:tabLst>
                <a:tab pos="1478942" algn="l"/>
                <a:tab pos="2579471" algn="l"/>
              </a:tabLst>
            </a:pPr>
            <a:r>
              <a:rPr sz="2667" b="1" i="1" spc="-247" dirty="0">
                <a:latin typeface="Book Antiqua"/>
                <a:cs typeface="Book Antiqua"/>
              </a:rPr>
              <a:t>Le</a:t>
            </a:r>
            <a:r>
              <a:rPr sz="2667" b="1" i="1" spc="-272" dirty="0">
                <a:latin typeface="Book Antiqua"/>
                <a:cs typeface="Book Antiqua"/>
              </a:rPr>
              <a:t>v</a:t>
            </a:r>
            <a:r>
              <a:rPr sz="2667" b="1" i="1" spc="-213" dirty="0">
                <a:latin typeface="Book Antiqua"/>
                <a:cs typeface="Book Antiqua"/>
              </a:rPr>
              <a:t>el</a:t>
            </a:r>
            <a:r>
              <a:rPr sz="2667" b="1" i="1" dirty="0">
                <a:solidFill>
                  <a:srgbClr val="636363"/>
                </a:solidFill>
                <a:latin typeface="Book Antiqua"/>
                <a:cs typeface="Book Antiqua"/>
              </a:rPr>
              <a:t>	</a:t>
            </a:r>
            <a:r>
              <a:rPr sz="2667" b="1" i="1" spc="-247" dirty="0">
                <a:latin typeface="Book Antiqua"/>
              </a:rPr>
              <a:t>Slots</a:t>
            </a:r>
            <a:r>
              <a:rPr sz="2667" b="1" i="1" dirty="0">
                <a:solidFill>
                  <a:srgbClr val="636363"/>
                </a:solidFill>
                <a:latin typeface="Book Antiqua"/>
                <a:cs typeface="Book Antiqua"/>
              </a:rPr>
              <a:t>	</a:t>
            </a:r>
            <a:r>
              <a:rPr sz="2667" b="1" i="1" spc="-247" dirty="0">
                <a:latin typeface="Book Antiqua"/>
              </a:rPr>
              <a:t>Prev</a:t>
            </a:r>
          </a:p>
        </p:txBody>
      </p:sp>
      <p:sp>
        <p:nvSpPr>
          <p:cNvPr id="73" name="object 40">
            <a:extLst>
              <a:ext uri="{FF2B5EF4-FFF2-40B4-BE49-F238E27FC236}">
                <a16:creationId xmlns:a16="http://schemas.microsoft.com/office/drawing/2014/main" id="{2FA89764-D366-BE81-7C07-8D77FA9EA77C}"/>
              </a:ext>
            </a:extLst>
          </p:cNvPr>
          <p:cNvSpPr/>
          <p:nvPr/>
        </p:nvSpPr>
        <p:spPr>
          <a:xfrm>
            <a:off x="5702572" y="4383693"/>
            <a:ext cx="228570" cy="535870"/>
          </a:xfrm>
          <a:custGeom>
            <a:avLst/>
            <a:gdLst/>
            <a:ahLst/>
            <a:cxnLst/>
            <a:rect l="l" t="t" r="r" b="b"/>
            <a:pathLst>
              <a:path w="171450" h="401954">
                <a:moveTo>
                  <a:pt x="57150" y="230123"/>
                </a:moveTo>
                <a:lnTo>
                  <a:pt x="0" y="230123"/>
                </a:lnTo>
                <a:lnTo>
                  <a:pt x="85725" y="401573"/>
                </a:lnTo>
                <a:lnTo>
                  <a:pt x="157162" y="258698"/>
                </a:lnTo>
                <a:lnTo>
                  <a:pt x="57150" y="258698"/>
                </a:lnTo>
                <a:lnTo>
                  <a:pt x="57150" y="230123"/>
                </a:lnTo>
                <a:close/>
              </a:path>
              <a:path w="171450" h="401954">
                <a:moveTo>
                  <a:pt x="114300" y="0"/>
                </a:moveTo>
                <a:lnTo>
                  <a:pt x="57150" y="0"/>
                </a:lnTo>
                <a:lnTo>
                  <a:pt x="57150" y="258698"/>
                </a:lnTo>
                <a:lnTo>
                  <a:pt x="114300" y="258698"/>
                </a:lnTo>
                <a:lnTo>
                  <a:pt x="114300" y="0"/>
                </a:lnTo>
                <a:close/>
              </a:path>
              <a:path w="171450" h="401954">
                <a:moveTo>
                  <a:pt x="171450" y="230123"/>
                </a:moveTo>
                <a:lnTo>
                  <a:pt x="114300" y="230123"/>
                </a:lnTo>
                <a:lnTo>
                  <a:pt x="114300" y="258698"/>
                </a:lnTo>
                <a:lnTo>
                  <a:pt x="157162" y="258698"/>
                </a:lnTo>
                <a:lnTo>
                  <a:pt x="171450" y="230123"/>
                </a:lnTo>
                <a:close/>
              </a:path>
            </a:pathLst>
          </a:custGeom>
          <a:solidFill>
            <a:srgbClr val="00B0F0"/>
          </a:solidFill>
        </p:spPr>
        <p:txBody>
          <a:bodyPr wrap="square" lIns="0" tIns="0" rIns="0" bIns="0" rtlCol="0"/>
          <a:lstStyle/>
          <a:p>
            <a:endParaRPr sz="3200"/>
          </a:p>
        </p:txBody>
      </p:sp>
      <p:sp>
        <p:nvSpPr>
          <p:cNvPr id="74" name="object 41">
            <a:extLst>
              <a:ext uri="{FF2B5EF4-FFF2-40B4-BE49-F238E27FC236}">
                <a16:creationId xmlns:a16="http://schemas.microsoft.com/office/drawing/2014/main" id="{DA6147FA-A21D-78AA-2800-D45E373122A8}"/>
              </a:ext>
            </a:extLst>
          </p:cNvPr>
          <p:cNvSpPr/>
          <p:nvPr/>
        </p:nvSpPr>
        <p:spPr>
          <a:xfrm>
            <a:off x="6472602" y="4383693"/>
            <a:ext cx="3888234" cy="535870"/>
          </a:xfrm>
          <a:custGeom>
            <a:avLst/>
            <a:gdLst/>
            <a:ahLst/>
            <a:cxnLst/>
            <a:rect l="l" t="t" r="r" b="b"/>
            <a:pathLst>
              <a:path w="2916554" h="401954">
                <a:moveTo>
                  <a:pt x="171450" y="230136"/>
                </a:moveTo>
                <a:lnTo>
                  <a:pt x="114300" y="230136"/>
                </a:lnTo>
                <a:lnTo>
                  <a:pt x="114300" y="0"/>
                </a:lnTo>
                <a:lnTo>
                  <a:pt x="57150" y="0"/>
                </a:lnTo>
                <a:lnTo>
                  <a:pt x="57150" y="230136"/>
                </a:lnTo>
                <a:lnTo>
                  <a:pt x="0" y="230136"/>
                </a:lnTo>
                <a:lnTo>
                  <a:pt x="85725" y="401574"/>
                </a:lnTo>
                <a:lnTo>
                  <a:pt x="157162" y="258699"/>
                </a:lnTo>
                <a:lnTo>
                  <a:pt x="171450" y="230136"/>
                </a:lnTo>
                <a:close/>
              </a:path>
              <a:path w="2916554" h="401954">
                <a:moveTo>
                  <a:pt x="747522" y="230136"/>
                </a:moveTo>
                <a:lnTo>
                  <a:pt x="690372" y="230136"/>
                </a:lnTo>
                <a:lnTo>
                  <a:pt x="690372" y="0"/>
                </a:lnTo>
                <a:lnTo>
                  <a:pt x="633222" y="0"/>
                </a:lnTo>
                <a:lnTo>
                  <a:pt x="633222" y="230136"/>
                </a:lnTo>
                <a:lnTo>
                  <a:pt x="576072" y="230136"/>
                </a:lnTo>
                <a:lnTo>
                  <a:pt x="661797" y="401574"/>
                </a:lnTo>
                <a:lnTo>
                  <a:pt x="733234" y="258699"/>
                </a:lnTo>
                <a:lnTo>
                  <a:pt x="747522" y="230136"/>
                </a:lnTo>
                <a:close/>
              </a:path>
              <a:path w="2916554" h="401954">
                <a:moveTo>
                  <a:pt x="1325118" y="230136"/>
                </a:moveTo>
                <a:lnTo>
                  <a:pt x="1267968" y="230136"/>
                </a:lnTo>
                <a:lnTo>
                  <a:pt x="1267968" y="0"/>
                </a:lnTo>
                <a:lnTo>
                  <a:pt x="1210818" y="0"/>
                </a:lnTo>
                <a:lnTo>
                  <a:pt x="1210818" y="230136"/>
                </a:lnTo>
                <a:lnTo>
                  <a:pt x="1153668" y="230136"/>
                </a:lnTo>
                <a:lnTo>
                  <a:pt x="1239393" y="401574"/>
                </a:lnTo>
                <a:lnTo>
                  <a:pt x="1310830" y="258699"/>
                </a:lnTo>
                <a:lnTo>
                  <a:pt x="1325118" y="230136"/>
                </a:lnTo>
                <a:close/>
              </a:path>
              <a:path w="2916554" h="401954">
                <a:moveTo>
                  <a:pt x="1901190" y="230136"/>
                </a:moveTo>
                <a:lnTo>
                  <a:pt x="1844040" y="230136"/>
                </a:lnTo>
                <a:lnTo>
                  <a:pt x="1844040" y="0"/>
                </a:lnTo>
                <a:lnTo>
                  <a:pt x="1786890" y="0"/>
                </a:lnTo>
                <a:lnTo>
                  <a:pt x="1786890" y="230136"/>
                </a:lnTo>
                <a:lnTo>
                  <a:pt x="1729740" y="230136"/>
                </a:lnTo>
                <a:lnTo>
                  <a:pt x="1815465" y="401574"/>
                </a:lnTo>
                <a:lnTo>
                  <a:pt x="1886902" y="258699"/>
                </a:lnTo>
                <a:lnTo>
                  <a:pt x="1901190" y="230136"/>
                </a:lnTo>
                <a:close/>
              </a:path>
              <a:path w="2916554" h="401954">
                <a:moveTo>
                  <a:pt x="2916174" y="230136"/>
                </a:moveTo>
                <a:lnTo>
                  <a:pt x="2859024" y="230136"/>
                </a:lnTo>
                <a:lnTo>
                  <a:pt x="2859024" y="0"/>
                </a:lnTo>
                <a:lnTo>
                  <a:pt x="2801874" y="0"/>
                </a:lnTo>
                <a:lnTo>
                  <a:pt x="2801874" y="230136"/>
                </a:lnTo>
                <a:lnTo>
                  <a:pt x="2744724" y="230136"/>
                </a:lnTo>
                <a:lnTo>
                  <a:pt x="2830449" y="401574"/>
                </a:lnTo>
                <a:lnTo>
                  <a:pt x="2901886" y="258699"/>
                </a:lnTo>
                <a:lnTo>
                  <a:pt x="2916174" y="230136"/>
                </a:lnTo>
                <a:close/>
              </a:path>
            </a:pathLst>
          </a:custGeom>
          <a:solidFill>
            <a:srgbClr val="00B0F0"/>
          </a:solidFill>
        </p:spPr>
        <p:txBody>
          <a:bodyPr wrap="square" lIns="0" tIns="0" rIns="0" bIns="0" rtlCol="0"/>
          <a:lstStyle/>
          <a:p>
            <a:endParaRPr sz="3200"/>
          </a:p>
        </p:txBody>
      </p:sp>
      <p:sp>
        <p:nvSpPr>
          <p:cNvPr id="11" name="矩形 10">
            <a:extLst>
              <a:ext uri="{FF2B5EF4-FFF2-40B4-BE49-F238E27FC236}">
                <a16:creationId xmlns:a16="http://schemas.microsoft.com/office/drawing/2014/main" id="{684B00D5-408E-486E-893C-941E090F1633}"/>
              </a:ext>
            </a:extLst>
          </p:cNvPr>
          <p:cNvSpPr/>
          <p:nvPr/>
        </p:nvSpPr>
        <p:spPr>
          <a:xfrm>
            <a:off x="5467233" y="2563232"/>
            <a:ext cx="5056163" cy="1009361"/>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微软雅黑" panose="020B0503020204020204" pitchFamily="34" charset="-122"/>
                <a:ea typeface="微软雅黑" panose="020B0503020204020204" pitchFamily="34" charset="-122"/>
              </a:rPr>
              <a:t>                                                 </a:t>
            </a:r>
            <a:r>
              <a:rPr lang="zh-CN" altLang="en-US" b="1" dirty="0">
                <a:solidFill>
                  <a:schemeClr val="tx1"/>
                </a:solidFill>
                <a:latin typeface="微软雅黑" panose="020B0503020204020204" pitchFamily="34" charset="-122"/>
                <a:ea typeface="微软雅黑" panose="020B0503020204020204" pitchFamily="34" charset="-122"/>
              </a:rPr>
              <a:t>页</a:t>
            </a:r>
            <a:endParaRPr lang="en-US" altLang="zh-CN" b="1" dirty="0">
              <a:solidFill>
                <a:schemeClr val="tx1"/>
              </a:solidFill>
              <a:latin typeface="微软雅黑" panose="020B0503020204020204" pitchFamily="34" charset="-122"/>
              <a:ea typeface="微软雅黑" panose="020B0503020204020204" pitchFamily="34" charset="-122"/>
            </a:endParaRPr>
          </a:p>
          <a:p>
            <a:pPr algn="ctr"/>
            <a:r>
              <a:rPr lang="en-US" altLang="zh-CN" dirty="0">
                <a:latin typeface="微软雅黑" panose="020B0503020204020204" pitchFamily="34" charset="-122"/>
                <a:ea typeface="微软雅黑" panose="020B0503020204020204" pitchFamily="34" charset="-122"/>
              </a:rPr>
              <a:t>                                                 </a:t>
            </a:r>
            <a:r>
              <a:rPr lang="zh-CN" altLang="en-US" b="1" dirty="0">
                <a:solidFill>
                  <a:schemeClr val="tx1"/>
                </a:solidFill>
                <a:latin typeface="微软雅黑" panose="020B0503020204020204" pitchFamily="34" charset="-122"/>
                <a:ea typeface="微软雅黑" panose="020B0503020204020204" pitchFamily="34" charset="-122"/>
              </a:rPr>
              <a:t>头</a:t>
            </a:r>
          </a:p>
        </p:txBody>
      </p:sp>
    </p:spTree>
    <p:extLst>
      <p:ext uri="{BB962C8B-B14F-4D97-AF65-F5344CB8AC3E}">
        <p14:creationId xmlns:p14="http://schemas.microsoft.com/office/powerpoint/2010/main" val="741035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幻灯片编号占位符 4"/>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27</a:t>
            </a:fld>
            <a:endParaRPr lang="zh-CN" altLang="en-US"/>
          </a:p>
        </p:txBody>
      </p:sp>
      <p:sp>
        <p:nvSpPr>
          <p:cNvPr id="8" name="标题 2">
            <a:extLst>
              <a:ext uri="{FF2B5EF4-FFF2-40B4-BE49-F238E27FC236}">
                <a16:creationId xmlns:a16="http://schemas.microsoft.com/office/drawing/2014/main" id="{916CC8DE-7BA5-4DFB-B0AC-565C1756E99A}"/>
              </a:ext>
            </a:extLst>
          </p:cNvPr>
          <p:cNvSpPr>
            <a:spLocks noGrp="1"/>
          </p:cNvSpPr>
          <p:nvPr>
            <p:ph type="title"/>
          </p:nvPr>
        </p:nvSpPr>
        <p:spPr>
          <a:xfrm>
            <a:off x="247502" y="-4388"/>
            <a:ext cx="10361851" cy="849949"/>
          </a:xfrm>
        </p:spPr>
        <p:txBody>
          <a:bodyPr/>
          <a:lstStyle/>
          <a:p>
            <a:r>
              <a:rPr kumimoji="1" lang="zh-CN" altLang="en-US" sz="3200" b="1" dirty="0">
                <a:solidFill>
                  <a:schemeClr val="accent1"/>
                </a:solidFill>
              </a:rPr>
              <a:t>非聚簇索引（ </a:t>
            </a:r>
            <a:r>
              <a:rPr kumimoji="1" lang="en-US" altLang="zh-CN" sz="3200" b="1" dirty="0" err="1">
                <a:solidFill>
                  <a:schemeClr val="accent1"/>
                </a:solidFill>
              </a:rPr>
              <a:t>Noncluster</a:t>
            </a:r>
            <a:r>
              <a:rPr lang="en-US" altLang="zh-CN" sz="3200" b="1" dirty="0" err="1">
                <a:solidFill>
                  <a:schemeClr val="accent1"/>
                </a:solidFill>
              </a:rPr>
              <a:t>ed</a:t>
            </a:r>
            <a:r>
              <a:rPr lang="zh-CN" altLang="en-US" sz="3200" b="1" dirty="0">
                <a:solidFill>
                  <a:schemeClr val="accent1"/>
                </a:solidFill>
              </a:rPr>
              <a:t> </a:t>
            </a:r>
            <a:r>
              <a:rPr lang="en-US" altLang="zh-CN" sz="3200" b="1" dirty="0">
                <a:solidFill>
                  <a:schemeClr val="accent1"/>
                </a:solidFill>
              </a:rPr>
              <a:t>Indexes</a:t>
            </a:r>
            <a:r>
              <a:rPr kumimoji="1" lang="zh-CN" altLang="en-US" sz="3200" b="1" dirty="0">
                <a:solidFill>
                  <a:schemeClr val="accent1"/>
                </a:solidFill>
              </a:rPr>
              <a:t>） ）</a:t>
            </a:r>
          </a:p>
        </p:txBody>
      </p:sp>
      <p:sp>
        <p:nvSpPr>
          <p:cNvPr id="9" name="内容占位符 1">
            <a:extLst>
              <a:ext uri="{FF2B5EF4-FFF2-40B4-BE49-F238E27FC236}">
                <a16:creationId xmlns:a16="http://schemas.microsoft.com/office/drawing/2014/main" id="{88250C7A-A1AB-42F4-A394-91C960DD31C7}"/>
              </a:ext>
            </a:extLst>
          </p:cNvPr>
          <p:cNvSpPr txBox="1">
            <a:spLocks/>
          </p:cNvSpPr>
          <p:nvPr/>
        </p:nvSpPr>
        <p:spPr>
          <a:xfrm>
            <a:off x="227249" y="1104345"/>
            <a:ext cx="4632046" cy="4789971"/>
          </a:xfrm>
          <a:prstGeom prst="rect">
            <a:avLst/>
          </a:prstGeom>
        </p:spPr>
        <p:txBody>
          <a:bodyPr vert="horz" lIns="108850" tIns="54425" rIns="108850" bIns="54425">
            <a:normAutofit/>
          </a:bodyPr>
          <a:lstStyle>
            <a:lvl1pPr marL="326551" indent="-326551" algn="l" rtl="0" eaLnBrk="1" latinLnBrk="0" hangingPunct="1">
              <a:spcBef>
                <a:spcPts val="690"/>
              </a:spcBef>
              <a:buClr>
                <a:schemeClr val="accent1"/>
              </a:buClr>
              <a:buSzPct val="85000"/>
              <a:buFont typeface="Wingdings 2"/>
              <a:buChar char=""/>
              <a:defRPr kumimoji="0" sz="2400" kern="1200">
                <a:solidFill>
                  <a:schemeClr val="tx1"/>
                </a:solidFill>
                <a:latin typeface="微软雅黑" panose="020B0503020204020204" pitchFamily="34" charset="-122"/>
                <a:ea typeface="微软雅黑" panose="020B0503020204020204" pitchFamily="34" charset="-122"/>
                <a:cs typeface="+mn-cs"/>
              </a:defRPr>
            </a:lvl1pPr>
            <a:lvl2pPr marL="653101" indent="-272125" algn="l" rtl="0" eaLnBrk="1" latinLnBrk="0" hangingPunct="1">
              <a:spcBef>
                <a:spcPts val="440"/>
              </a:spcBef>
              <a:buClr>
                <a:schemeClr val="accent2"/>
              </a:buClr>
              <a:buSzPct val="85000"/>
              <a:buFont typeface="Wingdings 2"/>
              <a:buChar char=""/>
              <a:defRPr kumimoji="0" sz="2000" kern="1200">
                <a:solidFill>
                  <a:schemeClr val="tx1"/>
                </a:solidFill>
                <a:latin typeface="微软雅黑" panose="020B0503020204020204" pitchFamily="34" charset="-122"/>
                <a:ea typeface="微软雅黑" panose="020B0503020204020204" pitchFamily="34" charset="-122"/>
                <a:cs typeface="+mn-cs"/>
              </a:defRPr>
            </a:lvl2pPr>
            <a:lvl3pPr marL="979652" indent="-272125" algn="l" rtl="0" eaLnBrk="1" latinLnBrk="0" hangingPunct="1">
              <a:spcBef>
                <a:spcPts val="440"/>
              </a:spcBef>
              <a:buClr>
                <a:schemeClr val="accent1">
                  <a:tint val="60000"/>
                </a:schemeClr>
              </a:buClr>
              <a:buSzPct val="85000"/>
              <a:buFont typeface="Wingdings 2"/>
              <a:buChar char=""/>
              <a:defRPr kumimoji="0" sz="1800" kern="1200">
                <a:solidFill>
                  <a:schemeClr val="tx1"/>
                </a:solidFill>
                <a:latin typeface="微软雅黑" panose="020B0503020204020204" pitchFamily="34" charset="-122"/>
                <a:ea typeface="微软雅黑" panose="020B0503020204020204" pitchFamily="34" charset="-122"/>
                <a:cs typeface="+mn-cs"/>
              </a:defRPr>
            </a:lvl3pPr>
            <a:lvl4pPr marL="1306202" indent="-272125" algn="l" rtl="0" eaLnBrk="1" latinLnBrk="0" hangingPunct="1">
              <a:spcBef>
                <a:spcPts val="440"/>
              </a:spcBef>
              <a:buClr>
                <a:schemeClr val="accent3"/>
              </a:buClr>
              <a:buSzPct val="80000"/>
              <a:buFont typeface="Wingdings 2"/>
              <a:buChar char=""/>
              <a:defRPr kumimoji="0" sz="1600" kern="1200">
                <a:solidFill>
                  <a:schemeClr val="tx1"/>
                </a:solidFill>
                <a:latin typeface="微软雅黑" panose="020B0503020204020204" pitchFamily="34" charset="-122"/>
                <a:ea typeface="微软雅黑" panose="020B0503020204020204" pitchFamily="34" charset="-122"/>
                <a:cs typeface="+mn-cs"/>
              </a:defRPr>
            </a:lvl4pPr>
            <a:lvl5pPr marL="1632753" indent="-272125" algn="l" rtl="0" eaLnBrk="1" latinLnBrk="0" hangingPunct="1">
              <a:spcBef>
                <a:spcPts val="440"/>
              </a:spcBef>
              <a:buClr>
                <a:schemeClr val="accent3"/>
              </a:buClr>
              <a:buFontTx/>
              <a:buChar char="o"/>
              <a:defRPr kumimoji="0" sz="1600" kern="1200">
                <a:solidFill>
                  <a:schemeClr val="tx1"/>
                </a:solidFill>
                <a:latin typeface="微软雅黑" panose="020B0503020204020204" pitchFamily="34" charset="-122"/>
                <a:ea typeface="微软雅黑" panose="020B0503020204020204" pitchFamily="34" charset="-122"/>
                <a:cs typeface="+mn-cs"/>
              </a:defRPr>
            </a:lvl5pPr>
            <a:lvl6pPr marL="1959303" indent="-272125" algn="l" rtl="0" eaLnBrk="1" latinLnBrk="0" hangingPunct="1">
              <a:spcBef>
                <a:spcPts val="440"/>
              </a:spcBef>
              <a:buClr>
                <a:schemeClr val="accent3"/>
              </a:buClr>
              <a:buChar char="•"/>
              <a:defRPr kumimoji="0" sz="2100" kern="1200" baseline="0">
                <a:solidFill>
                  <a:schemeClr val="tx1"/>
                </a:solidFill>
                <a:latin typeface="+mn-lt"/>
                <a:ea typeface="+mn-ea"/>
                <a:cs typeface="+mn-cs"/>
              </a:defRPr>
            </a:lvl6pPr>
            <a:lvl7pPr marL="2285854" indent="-272125" algn="l" rtl="0" eaLnBrk="1" latinLnBrk="0" hangingPunct="1">
              <a:spcBef>
                <a:spcPts val="440"/>
              </a:spcBef>
              <a:buClr>
                <a:schemeClr val="accent2"/>
              </a:buClr>
              <a:buChar char="•"/>
              <a:defRPr kumimoji="0" sz="2100" kern="1200">
                <a:solidFill>
                  <a:schemeClr val="tx1"/>
                </a:solidFill>
                <a:latin typeface="+mn-lt"/>
                <a:ea typeface="+mn-ea"/>
                <a:cs typeface="+mn-cs"/>
              </a:defRPr>
            </a:lvl7pPr>
            <a:lvl8pPr marL="2612404" indent="-272125" algn="l" rtl="0" eaLnBrk="1" latinLnBrk="0" hangingPunct="1">
              <a:spcBef>
                <a:spcPts val="440"/>
              </a:spcBef>
              <a:buClr>
                <a:schemeClr val="accent1">
                  <a:tint val="60000"/>
                </a:schemeClr>
              </a:buClr>
              <a:buChar char="•"/>
              <a:defRPr kumimoji="0" sz="2100" kern="1200">
                <a:solidFill>
                  <a:schemeClr val="tx1"/>
                </a:solidFill>
                <a:latin typeface="+mn-lt"/>
                <a:ea typeface="+mn-ea"/>
                <a:cs typeface="+mn-cs"/>
              </a:defRPr>
            </a:lvl8pPr>
            <a:lvl9pPr marL="2938955" indent="-272125" algn="l" rtl="0" eaLnBrk="1" latinLnBrk="0" hangingPunct="1">
              <a:spcBef>
                <a:spcPts val="440"/>
              </a:spcBef>
              <a:buClr>
                <a:schemeClr val="accent2">
                  <a:tint val="60000"/>
                </a:schemeClr>
              </a:buClr>
              <a:buChar char="•"/>
              <a:defRPr kumimoji="0" sz="2100" kern="1200">
                <a:solidFill>
                  <a:schemeClr val="tx1"/>
                </a:solidFill>
                <a:latin typeface="+mn-lt"/>
                <a:ea typeface="+mn-ea"/>
                <a:cs typeface="+mn-cs"/>
              </a:defRPr>
            </a:lvl9pPr>
          </a:lstStyle>
          <a:p>
            <a:pPr marL="653102" marR="601904" lvl="2" indent="-326551" defTabSz="914400">
              <a:lnSpc>
                <a:spcPts val="3280"/>
              </a:lnSpc>
              <a:spcBef>
                <a:spcPts val="1376"/>
              </a:spcBef>
              <a:buClr>
                <a:schemeClr val="accent1"/>
              </a:buClr>
            </a:pPr>
            <a:r>
              <a:rPr lang="zh-CN" altLang="en-US" sz="2400" dirty="0"/>
              <a:t>不影响原有的关系元组存储</a:t>
            </a:r>
            <a:endParaRPr lang="en-US" altLang="zh-CN" sz="2400" dirty="0"/>
          </a:p>
          <a:p>
            <a:pPr marL="653102" marR="601904" lvl="2" indent="-326551" defTabSz="914400">
              <a:lnSpc>
                <a:spcPts val="3280"/>
              </a:lnSpc>
              <a:spcBef>
                <a:spcPts val="1376"/>
              </a:spcBef>
              <a:buClr>
                <a:schemeClr val="accent1"/>
              </a:buClr>
            </a:pPr>
            <a:r>
              <a:rPr lang="en-US" altLang="zh-CN" sz="2400" dirty="0"/>
              <a:t>B+</a:t>
            </a:r>
            <a:r>
              <a:rPr lang="zh-CN" altLang="en-US" sz="2400" dirty="0"/>
              <a:t>树的叶子结点的“值”一般指向元组所在的位置（元组</a:t>
            </a:r>
            <a:r>
              <a:rPr lang="en-US" altLang="zh-CN" sz="2400" dirty="0"/>
              <a:t>ID</a:t>
            </a:r>
            <a:r>
              <a:rPr lang="zh-CN" altLang="en-US" sz="2400" dirty="0"/>
              <a:t>）。</a:t>
            </a:r>
            <a:endParaRPr lang="en-US" altLang="zh-CN" sz="2400" dirty="0"/>
          </a:p>
          <a:p>
            <a:pPr marL="653102" marR="601904" lvl="2" indent="-326551" defTabSz="914400">
              <a:lnSpc>
                <a:spcPts val="3280"/>
              </a:lnSpc>
              <a:spcBef>
                <a:spcPts val="1376"/>
              </a:spcBef>
              <a:buClr>
                <a:schemeClr val="accent1"/>
              </a:buClr>
            </a:pPr>
            <a:endParaRPr lang="en-US" altLang="zh-CN" sz="2400" dirty="0"/>
          </a:p>
          <a:p>
            <a:pPr marL="16931" marR="601904" defTabSz="914400">
              <a:lnSpc>
                <a:spcPts val="3280"/>
              </a:lnSpc>
              <a:spcBef>
                <a:spcPts val="800"/>
              </a:spcBef>
            </a:pPr>
            <a:endParaRPr lang="en-US" altLang="zh-CN" spc="-73" dirty="0">
              <a:cs typeface="Times New Roman"/>
            </a:endParaRPr>
          </a:p>
          <a:p>
            <a:pPr marL="16931" marR="821164" indent="0" defTabSz="914400">
              <a:lnSpc>
                <a:spcPts val="3280"/>
              </a:lnSpc>
              <a:spcBef>
                <a:spcPts val="800"/>
              </a:spcBef>
              <a:buFont typeface="Wingdings 2"/>
              <a:buNone/>
            </a:pPr>
            <a:endParaRPr lang="en-US" altLang="zh-CN" sz="3200" dirty="0">
              <a:latin typeface="Times New Roman"/>
              <a:cs typeface="Times New Roman"/>
            </a:endParaRPr>
          </a:p>
          <a:p>
            <a:pPr defTabSz="914400">
              <a:lnSpc>
                <a:spcPts val="3280"/>
              </a:lnSpc>
              <a:spcBef>
                <a:spcPts val="800"/>
              </a:spcBef>
            </a:pPr>
            <a:endParaRPr lang="is-IS" altLang="zh-CN" sz="3200" dirty="0">
              <a:latin typeface="Times New Roman"/>
              <a:cs typeface="Times New Roman"/>
            </a:endParaRPr>
          </a:p>
        </p:txBody>
      </p:sp>
      <p:sp>
        <p:nvSpPr>
          <p:cNvPr id="3" name="矩形 2">
            <a:extLst>
              <a:ext uri="{FF2B5EF4-FFF2-40B4-BE49-F238E27FC236}">
                <a16:creationId xmlns:a16="http://schemas.microsoft.com/office/drawing/2014/main" id="{2A684B32-9170-69CE-9F40-4645E06D08AD}"/>
              </a:ext>
            </a:extLst>
          </p:cNvPr>
          <p:cNvSpPr/>
          <p:nvPr/>
        </p:nvSpPr>
        <p:spPr>
          <a:xfrm>
            <a:off x="4105320" y="1017520"/>
            <a:ext cx="7647602" cy="29420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4B284DC0-84E5-AA5E-5994-73DB1C598C39}"/>
              </a:ext>
            </a:extLst>
          </p:cNvPr>
          <p:cNvSpPr/>
          <p:nvPr/>
        </p:nvSpPr>
        <p:spPr>
          <a:xfrm>
            <a:off x="4310554" y="1156604"/>
            <a:ext cx="6543946" cy="122413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55C5AD54-775E-C96F-2566-3442B0F6B7E1}"/>
              </a:ext>
            </a:extLst>
          </p:cNvPr>
          <p:cNvSpPr/>
          <p:nvPr/>
        </p:nvSpPr>
        <p:spPr>
          <a:xfrm>
            <a:off x="4105319" y="4108932"/>
            <a:ext cx="7647602" cy="187220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980D4CB6-843D-88DA-0BFC-FFB9F2148BF9}"/>
              </a:ext>
            </a:extLst>
          </p:cNvPr>
          <p:cNvSpPr/>
          <p:nvPr/>
        </p:nvSpPr>
        <p:spPr>
          <a:xfrm>
            <a:off x="4310554" y="2596377"/>
            <a:ext cx="6543946" cy="108278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71F12F13-9F07-9766-B8F7-0E4DC5E667FE}"/>
              </a:ext>
            </a:extLst>
          </p:cNvPr>
          <p:cNvSpPr/>
          <p:nvPr/>
        </p:nvSpPr>
        <p:spPr>
          <a:xfrm>
            <a:off x="7003485" y="1053530"/>
            <a:ext cx="755855" cy="33096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Allen</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09356A58-56BD-ADA6-4F04-7C479A549EFA}"/>
              </a:ext>
            </a:extLst>
          </p:cNvPr>
          <p:cNvSpPr/>
          <p:nvPr/>
        </p:nvSpPr>
        <p:spPr>
          <a:xfrm>
            <a:off x="7003484" y="1364072"/>
            <a:ext cx="755855" cy="315141"/>
          </a:xfrm>
          <a:prstGeom prst="rect">
            <a:avLst/>
          </a:prstGeom>
          <a:solidFill>
            <a:srgbClr val="E9E5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Martin</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744BF663-B2EE-0645-B6D8-76CFBD729000}"/>
              </a:ext>
            </a:extLst>
          </p:cNvPr>
          <p:cNvSpPr/>
          <p:nvPr/>
        </p:nvSpPr>
        <p:spPr>
          <a:xfrm>
            <a:off x="4512237" y="2819035"/>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Allen</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50F59111-FAAF-2998-7B60-1117AA1388F6}"/>
              </a:ext>
            </a:extLst>
          </p:cNvPr>
          <p:cNvSpPr/>
          <p:nvPr/>
        </p:nvSpPr>
        <p:spPr>
          <a:xfrm>
            <a:off x="5064643" y="2819035"/>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4:706:01</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362643CE-DC1F-A2D6-C9B5-9B8451E4FD9A}"/>
              </a:ext>
            </a:extLst>
          </p:cNvPr>
          <p:cNvSpPr/>
          <p:nvPr/>
        </p:nvSpPr>
        <p:spPr>
          <a:xfrm>
            <a:off x="10438893" y="4702360"/>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01</a:t>
            </a:r>
            <a:endParaRPr lang="zh-CN" altLang="en-US" sz="600" b="1" dirty="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F2179C0B-602A-D37F-F0B3-54A28524F202}"/>
              </a:ext>
            </a:extLst>
          </p:cNvPr>
          <p:cNvSpPr/>
          <p:nvPr/>
        </p:nvSpPr>
        <p:spPr>
          <a:xfrm>
            <a:off x="10739778" y="470236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A28739DB-5BB3-F5BC-0E82-760E39317364}"/>
              </a:ext>
            </a:extLst>
          </p:cNvPr>
          <p:cNvSpPr/>
          <p:nvPr/>
        </p:nvSpPr>
        <p:spPr>
          <a:xfrm>
            <a:off x="10883794" y="4702360"/>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Ganio</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9" name="矩形 18">
            <a:extLst>
              <a:ext uri="{FF2B5EF4-FFF2-40B4-BE49-F238E27FC236}">
                <a16:creationId xmlns:a16="http://schemas.microsoft.com/office/drawing/2014/main" id="{CC02184A-A02A-2DE7-71AE-6343B2C1C15B}"/>
              </a:ext>
            </a:extLst>
          </p:cNvPr>
          <p:cNvSpPr/>
          <p:nvPr/>
        </p:nvSpPr>
        <p:spPr>
          <a:xfrm>
            <a:off x="10438893" y="4900738"/>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02</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D596CEA9-63BB-D30D-42C6-C45D50ED9B1F}"/>
              </a:ext>
            </a:extLst>
          </p:cNvPr>
          <p:cNvSpPr/>
          <p:nvPr/>
        </p:nvSpPr>
        <p:spPr>
          <a:xfrm>
            <a:off x="10739778" y="4900738"/>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A86738AC-2E0E-5D08-83E4-503B9B69C0CC}"/>
              </a:ext>
            </a:extLst>
          </p:cNvPr>
          <p:cNvSpPr/>
          <p:nvPr/>
        </p:nvSpPr>
        <p:spPr>
          <a:xfrm>
            <a:off x="10883794" y="4900738"/>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Jones</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0C59A404-8A01-2DB9-128D-CA91BE8D3196}"/>
              </a:ext>
            </a:extLst>
          </p:cNvPr>
          <p:cNvSpPr/>
          <p:nvPr/>
        </p:nvSpPr>
        <p:spPr>
          <a:xfrm>
            <a:off x="10438893" y="5099116"/>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03</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CD316581-A461-284E-6228-145D4FB8ACCA}"/>
              </a:ext>
            </a:extLst>
          </p:cNvPr>
          <p:cNvSpPr/>
          <p:nvPr/>
        </p:nvSpPr>
        <p:spPr>
          <a:xfrm>
            <a:off x="10739778" y="5099116"/>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1AD52D46-3A11-A75A-B89D-BD5740D7F076}"/>
              </a:ext>
            </a:extLst>
          </p:cNvPr>
          <p:cNvSpPr/>
          <p:nvPr/>
        </p:nvSpPr>
        <p:spPr>
          <a:xfrm>
            <a:off x="10883794" y="5099116"/>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Hall</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25" name="矩形 24">
            <a:extLst>
              <a:ext uri="{FF2B5EF4-FFF2-40B4-BE49-F238E27FC236}">
                <a16:creationId xmlns:a16="http://schemas.microsoft.com/office/drawing/2014/main" id="{D45CF1A0-F4F5-3288-4AC3-80A10FBB2AFA}"/>
              </a:ext>
            </a:extLst>
          </p:cNvPr>
          <p:cNvSpPr/>
          <p:nvPr/>
        </p:nvSpPr>
        <p:spPr>
          <a:xfrm>
            <a:off x="10438893" y="5297494"/>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26" name="矩形 25">
            <a:extLst>
              <a:ext uri="{FF2B5EF4-FFF2-40B4-BE49-F238E27FC236}">
                <a16:creationId xmlns:a16="http://schemas.microsoft.com/office/drawing/2014/main" id="{B909FBBA-3C54-9864-DC2F-ACA49F0586FF}"/>
              </a:ext>
            </a:extLst>
          </p:cNvPr>
          <p:cNvSpPr/>
          <p:nvPr/>
        </p:nvSpPr>
        <p:spPr>
          <a:xfrm>
            <a:off x="10739778" y="5297494"/>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7D06E4FB-E9A7-9629-6D43-9ED5F5C093EF}"/>
              </a:ext>
            </a:extLst>
          </p:cNvPr>
          <p:cNvSpPr/>
          <p:nvPr/>
        </p:nvSpPr>
        <p:spPr>
          <a:xfrm>
            <a:off x="10883794" y="5297494"/>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ED5338EC-DB55-5BA8-EAE7-69B2F75BB429}"/>
              </a:ext>
            </a:extLst>
          </p:cNvPr>
          <p:cNvSpPr/>
          <p:nvPr/>
        </p:nvSpPr>
        <p:spPr>
          <a:xfrm>
            <a:off x="10438893" y="5495872"/>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CF20B944-53EE-4470-D895-F9B029A1AFC0}"/>
              </a:ext>
            </a:extLst>
          </p:cNvPr>
          <p:cNvSpPr/>
          <p:nvPr/>
        </p:nvSpPr>
        <p:spPr>
          <a:xfrm>
            <a:off x="10739778" y="5495872"/>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9AD7008F-762F-33B6-47B6-C1A599D3F984}"/>
              </a:ext>
            </a:extLst>
          </p:cNvPr>
          <p:cNvSpPr/>
          <p:nvPr/>
        </p:nvSpPr>
        <p:spPr>
          <a:xfrm>
            <a:off x="10883794" y="5495872"/>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31" name="矩形 30">
            <a:extLst>
              <a:ext uri="{FF2B5EF4-FFF2-40B4-BE49-F238E27FC236}">
                <a16:creationId xmlns:a16="http://schemas.microsoft.com/office/drawing/2014/main" id="{B67A4517-041C-9BD5-CB24-58515E2F0F79}"/>
              </a:ext>
            </a:extLst>
          </p:cNvPr>
          <p:cNvSpPr/>
          <p:nvPr/>
        </p:nvSpPr>
        <p:spPr>
          <a:xfrm>
            <a:off x="9186224" y="4701218"/>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01</a:t>
            </a:r>
            <a:endParaRPr lang="zh-CN" altLang="en-US" sz="600" b="1" dirty="0">
              <a:solidFill>
                <a:schemeClr val="tx1"/>
              </a:solidFill>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5AED3E9A-B150-147D-8042-AD7A098453EC}"/>
              </a:ext>
            </a:extLst>
          </p:cNvPr>
          <p:cNvSpPr/>
          <p:nvPr/>
        </p:nvSpPr>
        <p:spPr>
          <a:xfrm>
            <a:off x="9487109" y="4701218"/>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BE8DDF21-8F1D-EA29-0A74-EFBE97FFF225}"/>
              </a:ext>
            </a:extLst>
          </p:cNvPr>
          <p:cNvSpPr/>
          <p:nvPr/>
        </p:nvSpPr>
        <p:spPr>
          <a:xfrm>
            <a:off x="9631125" y="4701218"/>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Martin</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6FC741EC-9B5E-5771-9604-EEF9E6A177E4}"/>
              </a:ext>
            </a:extLst>
          </p:cNvPr>
          <p:cNvSpPr/>
          <p:nvPr/>
        </p:nvSpPr>
        <p:spPr>
          <a:xfrm>
            <a:off x="9186224" y="4899596"/>
            <a:ext cx="300885" cy="19723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02</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DBF26DFF-5E75-8AB7-0BFE-7E8899029849}"/>
              </a:ext>
            </a:extLst>
          </p:cNvPr>
          <p:cNvSpPr/>
          <p:nvPr/>
        </p:nvSpPr>
        <p:spPr>
          <a:xfrm>
            <a:off x="9487109" y="4899596"/>
            <a:ext cx="144016" cy="19723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6" name="矩形 35">
            <a:extLst>
              <a:ext uri="{FF2B5EF4-FFF2-40B4-BE49-F238E27FC236}">
                <a16:creationId xmlns:a16="http://schemas.microsoft.com/office/drawing/2014/main" id="{EB9BFECB-1B8E-0E64-5B0D-59DB0D83A3FC}"/>
              </a:ext>
            </a:extLst>
          </p:cNvPr>
          <p:cNvSpPr/>
          <p:nvPr/>
        </p:nvSpPr>
        <p:spPr>
          <a:xfrm>
            <a:off x="9631125" y="4899596"/>
            <a:ext cx="588906" cy="19723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Phua</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37" name="矩形 36">
            <a:extLst>
              <a:ext uri="{FF2B5EF4-FFF2-40B4-BE49-F238E27FC236}">
                <a16:creationId xmlns:a16="http://schemas.microsoft.com/office/drawing/2014/main" id="{6CF0E476-6E90-94C0-457E-3A1B20279301}"/>
              </a:ext>
            </a:extLst>
          </p:cNvPr>
          <p:cNvSpPr/>
          <p:nvPr/>
        </p:nvSpPr>
        <p:spPr>
          <a:xfrm>
            <a:off x="9186224" y="5097974"/>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03</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38" name="矩形 37">
            <a:extLst>
              <a:ext uri="{FF2B5EF4-FFF2-40B4-BE49-F238E27FC236}">
                <a16:creationId xmlns:a16="http://schemas.microsoft.com/office/drawing/2014/main" id="{8ACB0D85-533C-4A5E-D7EF-970C0888697F}"/>
              </a:ext>
            </a:extLst>
          </p:cNvPr>
          <p:cNvSpPr/>
          <p:nvPr/>
        </p:nvSpPr>
        <p:spPr>
          <a:xfrm>
            <a:off x="9487109" y="5097974"/>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9" name="矩形 38">
            <a:extLst>
              <a:ext uri="{FF2B5EF4-FFF2-40B4-BE49-F238E27FC236}">
                <a16:creationId xmlns:a16="http://schemas.microsoft.com/office/drawing/2014/main" id="{897F1402-DA17-0459-DB67-04CBE6EEA535}"/>
              </a:ext>
            </a:extLst>
          </p:cNvPr>
          <p:cNvSpPr/>
          <p:nvPr/>
        </p:nvSpPr>
        <p:spPr>
          <a:xfrm>
            <a:off x="9631125" y="5097974"/>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Jones</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40" name="矩形 39">
            <a:extLst>
              <a:ext uri="{FF2B5EF4-FFF2-40B4-BE49-F238E27FC236}">
                <a16:creationId xmlns:a16="http://schemas.microsoft.com/office/drawing/2014/main" id="{CA575EBD-0060-0A8B-5264-A8A9416EA8FB}"/>
              </a:ext>
            </a:extLst>
          </p:cNvPr>
          <p:cNvSpPr/>
          <p:nvPr/>
        </p:nvSpPr>
        <p:spPr>
          <a:xfrm>
            <a:off x="9186224" y="5296352"/>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41" name="矩形 40">
            <a:extLst>
              <a:ext uri="{FF2B5EF4-FFF2-40B4-BE49-F238E27FC236}">
                <a16:creationId xmlns:a16="http://schemas.microsoft.com/office/drawing/2014/main" id="{0E1BE706-8141-FA57-F0ED-1B1EBCAA2393}"/>
              </a:ext>
            </a:extLst>
          </p:cNvPr>
          <p:cNvSpPr/>
          <p:nvPr/>
        </p:nvSpPr>
        <p:spPr>
          <a:xfrm>
            <a:off x="9487109" y="5296352"/>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E47397C0-CF82-4F1B-AF84-D1BABE981CB7}"/>
              </a:ext>
            </a:extLst>
          </p:cNvPr>
          <p:cNvSpPr/>
          <p:nvPr/>
        </p:nvSpPr>
        <p:spPr>
          <a:xfrm>
            <a:off x="9631125" y="5296352"/>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43" name="矩形 42">
            <a:extLst>
              <a:ext uri="{FF2B5EF4-FFF2-40B4-BE49-F238E27FC236}">
                <a16:creationId xmlns:a16="http://schemas.microsoft.com/office/drawing/2014/main" id="{DA695CD1-32E8-6148-9C38-B05F67153419}"/>
              </a:ext>
            </a:extLst>
          </p:cNvPr>
          <p:cNvSpPr/>
          <p:nvPr/>
        </p:nvSpPr>
        <p:spPr>
          <a:xfrm>
            <a:off x="9186224" y="5494730"/>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44" name="矩形 43">
            <a:extLst>
              <a:ext uri="{FF2B5EF4-FFF2-40B4-BE49-F238E27FC236}">
                <a16:creationId xmlns:a16="http://schemas.microsoft.com/office/drawing/2014/main" id="{41F750D0-3AD8-8A6B-A864-0CAB78CCEE1E}"/>
              </a:ext>
            </a:extLst>
          </p:cNvPr>
          <p:cNvSpPr/>
          <p:nvPr/>
        </p:nvSpPr>
        <p:spPr>
          <a:xfrm>
            <a:off x="9487109" y="549473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45" name="矩形 44">
            <a:extLst>
              <a:ext uri="{FF2B5EF4-FFF2-40B4-BE49-F238E27FC236}">
                <a16:creationId xmlns:a16="http://schemas.microsoft.com/office/drawing/2014/main" id="{9D665DB3-176A-E932-3AEA-D6EF2833C2F1}"/>
              </a:ext>
            </a:extLst>
          </p:cNvPr>
          <p:cNvSpPr/>
          <p:nvPr/>
        </p:nvSpPr>
        <p:spPr>
          <a:xfrm>
            <a:off x="9631125" y="5494730"/>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6AE0D336-286E-15CF-6AE6-D3E11FE772ED}"/>
              </a:ext>
            </a:extLst>
          </p:cNvPr>
          <p:cNvSpPr txBox="1"/>
          <p:nvPr/>
        </p:nvSpPr>
        <p:spPr>
          <a:xfrm>
            <a:off x="9092609" y="4458018"/>
            <a:ext cx="763351"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708</a:t>
            </a:r>
            <a:endParaRPr lang="zh-CN" altLang="en-US" sz="1050">
              <a:latin typeface="Arial" panose="020B0604020202020204" pitchFamily="34" charset="0"/>
              <a:cs typeface="Arial" panose="020B0604020202020204" pitchFamily="34" charset="0"/>
            </a:endParaRPr>
          </a:p>
        </p:txBody>
      </p:sp>
      <p:sp>
        <p:nvSpPr>
          <p:cNvPr id="47" name="矩形 46">
            <a:extLst>
              <a:ext uri="{FF2B5EF4-FFF2-40B4-BE49-F238E27FC236}">
                <a16:creationId xmlns:a16="http://schemas.microsoft.com/office/drawing/2014/main" id="{3B2C2DFB-928E-C910-D286-9CE7FD4704D4}"/>
              </a:ext>
            </a:extLst>
          </p:cNvPr>
          <p:cNvSpPr/>
          <p:nvPr/>
        </p:nvSpPr>
        <p:spPr>
          <a:xfrm>
            <a:off x="7933555" y="4700076"/>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01</a:t>
            </a:r>
            <a:endParaRPr lang="zh-CN" altLang="en-US" sz="600" b="1" dirty="0">
              <a:solidFill>
                <a:schemeClr val="tx1"/>
              </a:solidFill>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2035132F-7E64-EC40-9833-65DA7E67D958}"/>
              </a:ext>
            </a:extLst>
          </p:cNvPr>
          <p:cNvSpPr/>
          <p:nvPr/>
        </p:nvSpPr>
        <p:spPr>
          <a:xfrm>
            <a:off x="8234440" y="4700076"/>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49" name="矩形 48">
            <a:extLst>
              <a:ext uri="{FF2B5EF4-FFF2-40B4-BE49-F238E27FC236}">
                <a16:creationId xmlns:a16="http://schemas.microsoft.com/office/drawing/2014/main" id="{4FC71F95-100C-B6E2-13FA-387D6E5D766E}"/>
              </a:ext>
            </a:extLst>
          </p:cNvPr>
          <p:cNvSpPr/>
          <p:nvPr/>
        </p:nvSpPr>
        <p:spPr>
          <a:xfrm>
            <a:off x="8378456" y="4700076"/>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Smith</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50" name="矩形 49">
            <a:extLst>
              <a:ext uri="{FF2B5EF4-FFF2-40B4-BE49-F238E27FC236}">
                <a16:creationId xmlns:a16="http://schemas.microsoft.com/office/drawing/2014/main" id="{ED93AC42-B408-A34F-2EE2-09FAEC796A16}"/>
              </a:ext>
            </a:extLst>
          </p:cNvPr>
          <p:cNvSpPr/>
          <p:nvPr/>
        </p:nvSpPr>
        <p:spPr>
          <a:xfrm>
            <a:off x="7933555" y="4898454"/>
            <a:ext cx="300885" cy="19723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02</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51" name="矩形 50">
            <a:extLst>
              <a:ext uri="{FF2B5EF4-FFF2-40B4-BE49-F238E27FC236}">
                <a16:creationId xmlns:a16="http://schemas.microsoft.com/office/drawing/2014/main" id="{17134EC6-3E42-4B83-A4F4-681BCA15BE6C}"/>
              </a:ext>
            </a:extLst>
          </p:cNvPr>
          <p:cNvSpPr/>
          <p:nvPr/>
        </p:nvSpPr>
        <p:spPr>
          <a:xfrm>
            <a:off x="8234440" y="4898454"/>
            <a:ext cx="144016" cy="19723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52" name="矩形 51">
            <a:extLst>
              <a:ext uri="{FF2B5EF4-FFF2-40B4-BE49-F238E27FC236}">
                <a16:creationId xmlns:a16="http://schemas.microsoft.com/office/drawing/2014/main" id="{3A708225-6E2D-A98B-A5F5-413A2EFE6558}"/>
              </a:ext>
            </a:extLst>
          </p:cNvPr>
          <p:cNvSpPr/>
          <p:nvPr/>
        </p:nvSpPr>
        <p:spPr>
          <a:xfrm>
            <a:off x="8378456" y="4898454"/>
            <a:ext cx="588906" cy="19723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Ota</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53" name="矩形 52">
            <a:extLst>
              <a:ext uri="{FF2B5EF4-FFF2-40B4-BE49-F238E27FC236}">
                <a16:creationId xmlns:a16="http://schemas.microsoft.com/office/drawing/2014/main" id="{31621E8C-2ACC-DD83-8912-8E010614DC2D}"/>
              </a:ext>
            </a:extLst>
          </p:cNvPr>
          <p:cNvSpPr/>
          <p:nvPr/>
        </p:nvSpPr>
        <p:spPr>
          <a:xfrm>
            <a:off x="7933555" y="5096832"/>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03</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54" name="矩形 53">
            <a:extLst>
              <a:ext uri="{FF2B5EF4-FFF2-40B4-BE49-F238E27FC236}">
                <a16:creationId xmlns:a16="http://schemas.microsoft.com/office/drawing/2014/main" id="{5C7E5452-31CA-5144-03D5-68564F11508B}"/>
              </a:ext>
            </a:extLst>
          </p:cNvPr>
          <p:cNvSpPr/>
          <p:nvPr/>
        </p:nvSpPr>
        <p:spPr>
          <a:xfrm>
            <a:off x="8234440" y="5096832"/>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55" name="矩形 54">
            <a:extLst>
              <a:ext uri="{FF2B5EF4-FFF2-40B4-BE49-F238E27FC236}">
                <a16:creationId xmlns:a16="http://schemas.microsoft.com/office/drawing/2014/main" id="{57D364A7-2E8F-8493-9304-F690BCA32E96}"/>
              </a:ext>
            </a:extLst>
          </p:cNvPr>
          <p:cNvSpPr/>
          <p:nvPr/>
        </p:nvSpPr>
        <p:spPr>
          <a:xfrm>
            <a:off x="8378456" y="5096832"/>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Jones</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56" name="矩形 55">
            <a:extLst>
              <a:ext uri="{FF2B5EF4-FFF2-40B4-BE49-F238E27FC236}">
                <a16:creationId xmlns:a16="http://schemas.microsoft.com/office/drawing/2014/main" id="{2BEA8316-7B46-A4C6-BE52-124927D2D722}"/>
              </a:ext>
            </a:extLst>
          </p:cNvPr>
          <p:cNvSpPr/>
          <p:nvPr/>
        </p:nvSpPr>
        <p:spPr>
          <a:xfrm>
            <a:off x="7933555" y="5295210"/>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57" name="矩形 56">
            <a:extLst>
              <a:ext uri="{FF2B5EF4-FFF2-40B4-BE49-F238E27FC236}">
                <a16:creationId xmlns:a16="http://schemas.microsoft.com/office/drawing/2014/main" id="{945C3748-37BD-1D05-0A84-19717488EE95}"/>
              </a:ext>
            </a:extLst>
          </p:cNvPr>
          <p:cNvSpPr/>
          <p:nvPr/>
        </p:nvSpPr>
        <p:spPr>
          <a:xfrm>
            <a:off x="8234440" y="529521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58" name="矩形 57">
            <a:extLst>
              <a:ext uri="{FF2B5EF4-FFF2-40B4-BE49-F238E27FC236}">
                <a16:creationId xmlns:a16="http://schemas.microsoft.com/office/drawing/2014/main" id="{CBA51655-0C89-A68E-CF40-6CA183B1EFCE}"/>
              </a:ext>
            </a:extLst>
          </p:cNvPr>
          <p:cNvSpPr/>
          <p:nvPr/>
        </p:nvSpPr>
        <p:spPr>
          <a:xfrm>
            <a:off x="8378456" y="5295210"/>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7DA951EB-1753-247B-6FAE-36E5E59F4729}"/>
              </a:ext>
            </a:extLst>
          </p:cNvPr>
          <p:cNvSpPr/>
          <p:nvPr/>
        </p:nvSpPr>
        <p:spPr>
          <a:xfrm>
            <a:off x="7933555" y="5493588"/>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60" name="矩形 59">
            <a:extLst>
              <a:ext uri="{FF2B5EF4-FFF2-40B4-BE49-F238E27FC236}">
                <a16:creationId xmlns:a16="http://schemas.microsoft.com/office/drawing/2014/main" id="{CD46253C-C261-23CF-3116-A175A694C9DF}"/>
              </a:ext>
            </a:extLst>
          </p:cNvPr>
          <p:cNvSpPr/>
          <p:nvPr/>
        </p:nvSpPr>
        <p:spPr>
          <a:xfrm>
            <a:off x="8234440" y="5493588"/>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61" name="矩形 60">
            <a:extLst>
              <a:ext uri="{FF2B5EF4-FFF2-40B4-BE49-F238E27FC236}">
                <a16:creationId xmlns:a16="http://schemas.microsoft.com/office/drawing/2014/main" id="{56490AF1-14B9-CB8A-D5AF-660FD1A9366F}"/>
              </a:ext>
            </a:extLst>
          </p:cNvPr>
          <p:cNvSpPr/>
          <p:nvPr/>
        </p:nvSpPr>
        <p:spPr>
          <a:xfrm>
            <a:off x="8378456" y="5493588"/>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62" name="文本框 61">
            <a:extLst>
              <a:ext uri="{FF2B5EF4-FFF2-40B4-BE49-F238E27FC236}">
                <a16:creationId xmlns:a16="http://schemas.microsoft.com/office/drawing/2014/main" id="{538CA965-F12A-E5C5-23BD-9D4E705C6746}"/>
              </a:ext>
            </a:extLst>
          </p:cNvPr>
          <p:cNvSpPr txBox="1"/>
          <p:nvPr/>
        </p:nvSpPr>
        <p:spPr>
          <a:xfrm>
            <a:off x="7839940" y="4456876"/>
            <a:ext cx="763351"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707</a:t>
            </a:r>
            <a:endParaRPr lang="zh-CN" altLang="en-US" sz="1050">
              <a:latin typeface="Arial" panose="020B0604020202020204" pitchFamily="34" charset="0"/>
              <a:cs typeface="Arial" panose="020B0604020202020204" pitchFamily="34" charset="0"/>
            </a:endParaRPr>
          </a:p>
        </p:txBody>
      </p:sp>
      <p:sp>
        <p:nvSpPr>
          <p:cNvPr id="63" name="矩形 62">
            <a:extLst>
              <a:ext uri="{FF2B5EF4-FFF2-40B4-BE49-F238E27FC236}">
                <a16:creationId xmlns:a16="http://schemas.microsoft.com/office/drawing/2014/main" id="{53F29561-AD2C-32B3-5501-2F49DAFA942B}"/>
              </a:ext>
            </a:extLst>
          </p:cNvPr>
          <p:cNvSpPr/>
          <p:nvPr/>
        </p:nvSpPr>
        <p:spPr>
          <a:xfrm>
            <a:off x="6680886" y="4698934"/>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01</a:t>
            </a:r>
            <a:endParaRPr lang="zh-CN" altLang="en-US" sz="600" b="1" dirty="0">
              <a:solidFill>
                <a:schemeClr val="tx1"/>
              </a:solidFill>
              <a:latin typeface="微软雅黑" panose="020B0503020204020204" pitchFamily="34" charset="-122"/>
              <a:ea typeface="微软雅黑" panose="020B0503020204020204" pitchFamily="34" charset="-122"/>
            </a:endParaRPr>
          </a:p>
        </p:txBody>
      </p:sp>
      <p:sp>
        <p:nvSpPr>
          <p:cNvPr id="64" name="矩形 63">
            <a:extLst>
              <a:ext uri="{FF2B5EF4-FFF2-40B4-BE49-F238E27FC236}">
                <a16:creationId xmlns:a16="http://schemas.microsoft.com/office/drawing/2014/main" id="{9AB18CDC-8C1F-2DA5-297F-C767BAD67F1B}"/>
              </a:ext>
            </a:extLst>
          </p:cNvPr>
          <p:cNvSpPr/>
          <p:nvPr/>
        </p:nvSpPr>
        <p:spPr>
          <a:xfrm>
            <a:off x="6981771" y="4698934"/>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65" name="矩形 64">
            <a:extLst>
              <a:ext uri="{FF2B5EF4-FFF2-40B4-BE49-F238E27FC236}">
                <a16:creationId xmlns:a16="http://schemas.microsoft.com/office/drawing/2014/main" id="{11967673-3951-6E96-B0F4-1857A2F1AAC3}"/>
              </a:ext>
            </a:extLst>
          </p:cNvPr>
          <p:cNvSpPr/>
          <p:nvPr/>
        </p:nvSpPr>
        <p:spPr>
          <a:xfrm>
            <a:off x="7125787" y="4698934"/>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Akhtar</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66" name="矩形 65">
            <a:extLst>
              <a:ext uri="{FF2B5EF4-FFF2-40B4-BE49-F238E27FC236}">
                <a16:creationId xmlns:a16="http://schemas.microsoft.com/office/drawing/2014/main" id="{54D1E00B-9878-BFA3-9848-A83DB481369D}"/>
              </a:ext>
            </a:extLst>
          </p:cNvPr>
          <p:cNvSpPr/>
          <p:nvPr/>
        </p:nvSpPr>
        <p:spPr>
          <a:xfrm>
            <a:off x="6680886" y="4897312"/>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02</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67" name="矩形 66">
            <a:extLst>
              <a:ext uri="{FF2B5EF4-FFF2-40B4-BE49-F238E27FC236}">
                <a16:creationId xmlns:a16="http://schemas.microsoft.com/office/drawing/2014/main" id="{10B0512C-4F4D-03F2-3F36-65991BE53572}"/>
              </a:ext>
            </a:extLst>
          </p:cNvPr>
          <p:cNvSpPr/>
          <p:nvPr/>
        </p:nvSpPr>
        <p:spPr>
          <a:xfrm>
            <a:off x="6981771" y="4897312"/>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68" name="矩形 67">
            <a:extLst>
              <a:ext uri="{FF2B5EF4-FFF2-40B4-BE49-F238E27FC236}">
                <a16:creationId xmlns:a16="http://schemas.microsoft.com/office/drawing/2014/main" id="{F274B010-5DAA-62C1-05F8-B3A19FE261B6}"/>
              </a:ext>
            </a:extLst>
          </p:cNvPr>
          <p:cNvSpPr/>
          <p:nvPr/>
        </p:nvSpPr>
        <p:spPr>
          <a:xfrm>
            <a:off x="7125787" y="4897312"/>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Smith</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69" name="矩形 68">
            <a:extLst>
              <a:ext uri="{FF2B5EF4-FFF2-40B4-BE49-F238E27FC236}">
                <a16:creationId xmlns:a16="http://schemas.microsoft.com/office/drawing/2014/main" id="{5391B8D1-2088-5C82-D48C-F2E81B87FBF4}"/>
              </a:ext>
            </a:extLst>
          </p:cNvPr>
          <p:cNvSpPr/>
          <p:nvPr/>
        </p:nvSpPr>
        <p:spPr>
          <a:xfrm>
            <a:off x="6680886" y="5095690"/>
            <a:ext cx="300885" cy="19723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03</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70" name="矩形 69">
            <a:extLst>
              <a:ext uri="{FF2B5EF4-FFF2-40B4-BE49-F238E27FC236}">
                <a16:creationId xmlns:a16="http://schemas.microsoft.com/office/drawing/2014/main" id="{5D41AFA1-F546-569F-43C6-EA243B008ED2}"/>
              </a:ext>
            </a:extLst>
          </p:cNvPr>
          <p:cNvSpPr/>
          <p:nvPr/>
        </p:nvSpPr>
        <p:spPr>
          <a:xfrm>
            <a:off x="6981771" y="5095690"/>
            <a:ext cx="144016" cy="19723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71" name="矩形 70">
            <a:extLst>
              <a:ext uri="{FF2B5EF4-FFF2-40B4-BE49-F238E27FC236}">
                <a16:creationId xmlns:a16="http://schemas.microsoft.com/office/drawing/2014/main" id="{546236C9-30A5-BCFE-A3F1-AF239C26D401}"/>
              </a:ext>
            </a:extLst>
          </p:cNvPr>
          <p:cNvSpPr/>
          <p:nvPr/>
        </p:nvSpPr>
        <p:spPr>
          <a:xfrm>
            <a:off x="7125787" y="5095690"/>
            <a:ext cx="588906" cy="19723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Mary</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72" name="矩形 71">
            <a:extLst>
              <a:ext uri="{FF2B5EF4-FFF2-40B4-BE49-F238E27FC236}">
                <a16:creationId xmlns:a16="http://schemas.microsoft.com/office/drawing/2014/main" id="{C4C1681E-62D1-C7D6-667B-A1DEDC90194F}"/>
              </a:ext>
            </a:extLst>
          </p:cNvPr>
          <p:cNvSpPr/>
          <p:nvPr/>
        </p:nvSpPr>
        <p:spPr>
          <a:xfrm>
            <a:off x="6680886" y="5294068"/>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73" name="矩形 72">
            <a:extLst>
              <a:ext uri="{FF2B5EF4-FFF2-40B4-BE49-F238E27FC236}">
                <a16:creationId xmlns:a16="http://schemas.microsoft.com/office/drawing/2014/main" id="{410AE925-FC71-D24F-7B13-0DDCC1F45F7A}"/>
              </a:ext>
            </a:extLst>
          </p:cNvPr>
          <p:cNvSpPr/>
          <p:nvPr/>
        </p:nvSpPr>
        <p:spPr>
          <a:xfrm>
            <a:off x="6981771" y="5294068"/>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74" name="矩形 73">
            <a:extLst>
              <a:ext uri="{FF2B5EF4-FFF2-40B4-BE49-F238E27FC236}">
                <a16:creationId xmlns:a16="http://schemas.microsoft.com/office/drawing/2014/main" id="{D7C97F0D-ED53-7A3A-62F6-F1BBA850CAB9}"/>
              </a:ext>
            </a:extLst>
          </p:cNvPr>
          <p:cNvSpPr/>
          <p:nvPr/>
        </p:nvSpPr>
        <p:spPr>
          <a:xfrm>
            <a:off x="7125787" y="5294068"/>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75" name="矩形 74">
            <a:extLst>
              <a:ext uri="{FF2B5EF4-FFF2-40B4-BE49-F238E27FC236}">
                <a16:creationId xmlns:a16="http://schemas.microsoft.com/office/drawing/2014/main" id="{C661CEA5-8AB5-8F9E-E767-B19C8FBF892D}"/>
              </a:ext>
            </a:extLst>
          </p:cNvPr>
          <p:cNvSpPr/>
          <p:nvPr/>
        </p:nvSpPr>
        <p:spPr>
          <a:xfrm>
            <a:off x="6680886" y="5492446"/>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76" name="矩形 75">
            <a:extLst>
              <a:ext uri="{FF2B5EF4-FFF2-40B4-BE49-F238E27FC236}">
                <a16:creationId xmlns:a16="http://schemas.microsoft.com/office/drawing/2014/main" id="{B36BD9A5-667E-8337-7B40-0E95C4EFAFAC}"/>
              </a:ext>
            </a:extLst>
          </p:cNvPr>
          <p:cNvSpPr/>
          <p:nvPr/>
        </p:nvSpPr>
        <p:spPr>
          <a:xfrm>
            <a:off x="6981771" y="5492446"/>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77" name="矩形 76">
            <a:extLst>
              <a:ext uri="{FF2B5EF4-FFF2-40B4-BE49-F238E27FC236}">
                <a16:creationId xmlns:a16="http://schemas.microsoft.com/office/drawing/2014/main" id="{41D0A27E-74AE-6150-91C2-084CD81754A0}"/>
              </a:ext>
            </a:extLst>
          </p:cNvPr>
          <p:cNvSpPr/>
          <p:nvPr/>
        </p:nvSpPr>
        <p:spPr>
          <a:xfrm>
            <a:off x="7125787" y="5492446"/>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78" name="文本框 77">
            <a:extLst>
              <a:ext uri="{FF2B5EF4-FFF2-40B4-BE49-F238E27FC236}">
                <a16:creationId xmlns:a16="http://schemas.microsoft.com/office/drawing/2014/main" id="{37191E22-1E99-9F73-C744-B780A7A3B360}"/>
              </a:ext>
            </a:extLst>
          </p:cNvPr>
          <p:cNvSpPr txBox="1"/>
          <p:nvPr/>
        </p:nvSpPr>
        <p:spPr>
          <a:xfrm>
            <a:off x="6587271" y="4455734"/>
            <a:ext cx="763351"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706</a:t>
            </a:r>
            <a:endParaRPr lang="zh-CN" altLang="en-US" sz="1050">
              <a:latin typeface="Arial" panose="020B0604020202020204" pitchFamily="34" charset="0"/>
              <a:cs typeface="Arial" panose="020B0604020202020204" pitchFamily="34" charset="0"/>
            </a:endParaRPr>
          </a:p>
        </p:txBody>
      </p:sp>
      <p:sp>
        <p:nvSpPr>
          <p:cNvPr id="79" name="矩形 78">
            <a:extLst>
              <a:ext uri="{FF2B5EF4-FFF2-40B4-BE49-F238E27FC236}">
                <a16:creationId xmlns:a16="http://schemas.microsoft.com/office/drawing/2014/main" id="{E387E5D3-D44A-AB43-F631-7F0A8B0EB35F}"/>
              </a:ext>
            </a:extLst>
          </p:cNvPr>
          <p:cNvSpPr/>
          <p:nvPr/>
        </p:nvSpPr>
        <p:spPr>
          <a:xfrm>
            <a:off x="5428217" y="4697792"/>
            <a:ext cx="300885" cy="1972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01</a:t>
            </a:r>
            <a:endParaRPr lang="zh-CN" altLang="en-US" sz="600" b="1" dirty="0">
              <a:solidFill>
                <a:schemeClr val="tx1"/>
              </a:solidFill>
              <a:latin typeface="微软雅黑" panose="020B0503020204020204" pitchFamily="34" charset="-122"/>
              <a:ea typeface="微软雅黑" panose="020B0503020204020204" pitchFamily="34" charset="-122"/>
            </a:endParaRPr>
          </a:p>
        </p:txBody>
      </p:sp>
      <p:sp>
        <p:nvSpPr>
          <p:cNvPr id="80" name="矩形 79">
            <a:extLst>
              <a:ext uri="{FF2B5EF4-FFF2-40B4-BE49-F238E27FC236}">
                <a16:creationId xmlns:a16="http://schemas.microsoft.com/office/drawing/2014/main" id="{AC9B56A3-EB86-C9EF-3113-DFC00940B0B8}"/>
              </a:ext>
            </a:extLst>
          </p:cNvPr>
          <p:cNvSpPr/>
          <p:nvPr/>
        </p:nvSpPr>
        <p:spPr>
          <a:xfrm>
            <a:off x="5729102" y="4697792"/>
            <a:ext cx="144016" cy="1972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81" name="矩形 80">
            <a:extLst>
              <a:ext uri="{FF2B5EF4-FFF2-40B4-BE49-F238E27FC236}">
                <a16:creationId xmlns:a16="http://schemas.microsoft.com/office/drawing/2014/main" id="{BC968B79-9EFB-8466-83C6-9C83B24FB950}"/>
              </a:ext>
            </a:extLst>
          </p:cNvPr>
          <p:cNvSpPr/>
          <p:nvPr/>
        </p:nvSpPr>
        <p:spPr>
          <a:xfrm>
            <a:off x="5873118" y="4697792"/>
            <a:ext cx="588906" cy="1972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Robin</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82" name="矩形 81">
            <a:extLst>
              <a:ext uri="{FF2B5EF4-FFF2-40B4-BE49-F238E27FC236}">
                <a16:creationId xmlns:a16="http://schemas.microsoft.com/office/drawing/2014/main" id="{3AE0D153-3547-22DE-1870-A9719FE23D5C}"/>
              </a:ext>
            </a:extLst>
          </p:cNvPr>
          <p:cNvSpPr/>
          <p:nvPr/>
        </p:nvSpPr>
        <p:spPr>
          <a:xfrm>
            <a:off x="5428217" y="4896170"/>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02</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83" name="矩形 82">
            <a:extLst>
              <a:ext uri="{FF2B5EF4-FFF2-40B4-BE49-F238E27FC236}">
                <a16:creationId xmlns:a16="http://schemas.microsoft.com/office/drawing/2014/main" id="{5B3D2607-4A5B-1D03-A262-CAF07B18B174}"/>
              </a:ext>
            </a:extLst>
          </p:cNvPr>
          <p:cNvSpPr/>
          <p:nvPr/>
        </p:nvSpPr>
        <p:spPr>
          <a:xfrm>
            <a:off x="5729102" y="489617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84" name="矩形 83">
            <a:extLst>
              <a:ext uri="{FF2B5EF4-FFF2-40B4-BE49-F238E27FC236}">
                <a16:creationId xmlns:a16="http://schemas.microsoft.com/office/drawing/2014/main" id="{5648854F-D28B-7D2B-23CE-838B00C16105}"/>
              </a:ext>
            </a:extLst>
          </p:cNvPr>
          <p:cNvSpPr/>
          <p:nvPr/>
        </p:nvSpPr>
        <p:spPr>
          <a:xfrm>
            <a:off x="5873118" y="4896170"/>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White</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85" name="矩形 84">
            <a:extLst>
              <a:ext uri="{FF2B5EF4-FFF2-40B4-BE49-F238E27FC236}">
                <a16:creationId xmlns:a16="http://schemas.microsoft.com/office/drawing/2014/main" id="{24D6D06B-D086-8A1B-76C6-22B9F5D062B9}"/>
              </a:ext>
            </a:extLst>
          </p:cNvPr>
          <p:cNvSpPr/>
          <p:nvPr/>
        </p:nvSpPr>
        <p:spPr>
          <a:xfrm>
            <a:off x="5428217" y="5094548"/>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03</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86" name="矩形 85">
            <a:extLst>
              <a:ext uri="{FF2B5EF4-FFF2-40B4-BE49-F238E27FC236}">
                <a16:creationId xmlns:a16="http://schemas.microsoft.com/office/drawing/2014/main" id="{BCBF4973-9014-49D4-9EF1-96344722771D}"/>
              </a:ext>
            </a:extLst>
          </p:cNvPr>
          <p:cNvSpPr/>
          <p:nvPr/>
        </p:nvSpPr>
        <p:spPr>
          <a:xfrm>
            <a:off x="5729102" y="5094548"/>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87" name="矩形 86">
            <a:extLst>
              <a:ext uri="{FF2B5EF4-FFF2-40B4-BE49-F238E27FC236}">
                <a16:creationId xmlns:a16="http://schemas.microsoft.com/office/drawing/2014/main" id="{C1B2D4AB-55F1-610A-9E4A-CF9122ADC669}"/>
              </a:ext>
            </a:extLst>
          </p:cNvPr>
          <p:cNvSpPr/>
          <p:nvPr/>
        </p:nvSpPr>
        <p:spPr>
          <a:xfrm>
            <a:off x="5873118" y="5094548"/>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Barr</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88" name="矩形 87">
            <a:extLst>
              <a:ext uri="{FF2B5EF4-FFF2-40B4-BE49-F238E27FC236}">
                <a16:creationId xmlns:a16="http://schemas.microsoft.com/office/drawing/2014/main" id="{0523B5B7-64A7-66D4-0C61-78AD3DFCAE49}"/>
              </a:ext>
            </a:extLst>
          </p:cNvPr>
          <p:cNvSpPr/>
          <p:nvPr/>
        </p:nvSpPr>
        <p:spPr>
          <a:xfrm>
            <a:off x="5428217" y="5292926"/>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89" name="矩形 88">
            <a:extLst>
              <a:ext uri="{FF2B5EF4-FFF2-40B4-BE49-F238E27FC236}">
                <a16:creationId xmlns:a16="http://schemas.microsoft.com/office/drawing/2014/main" id="{73A8F625-E924-F003-8E0F-0A2AF5A41BFD}"/>
              </a:ext>
            </a:extLst>
          </p:cNvPr>
          <p:cNvSpPr/>
          <p:nvPr/>
        </p:nvSpPr>
        <p:spPr>
          <a:xfrm>
            <a:off x="5729102" y="5292926"/>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90" name="矩形 89">
            <a:extLst>
              <a:ext uri="{FF2B5EF4-FFF2-40B4-BE49-F238E27FC236}">
                <a16:creationId xmlns:a16="http://schemas.microsoft.com/office/drawing/2014/main" id="{9FE97740-24FB-5EF5-B3ED-C69C9D814E53}"/>
              </a:ext>
            </a:extLst>
          </p:cNvPr>
          <p:cNvSpPr/>
          <p:nvPr/>
        </p:nvSpPr>
        <p:spPr>
          <a:xfrm>
            <a:off x="5873118" y="5292926"/>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91" name="矩形 90">
            <a:extLst>
              <a:ext uri="{FF2B5EF4-FFF2-40B4-BE49-F238E27FC236}">
                <a16:creationId xmlns:a16="http://schemas.microsoft.com/office/drawing/2014/main" id="{ED3E92EA-9B7A-B4E3-3565-27BA1CEBC2C8}"/>
              </a:ext>
            </a:extLst>
          </p:cNvPr>
          <p:cNvSpPr/>
          <p:nvPr/>
        </p:nvSpPr>
        <p:spPr>
          <a:xfrm>
            <a:off x="5428217" y="5491304"/>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92" name="矩形 91">
            <a:extLst>
              <a:ext uri="{FF2B5EF4-FFF2-40B4-BE49-F238E27FC236}">
                <a16:creationId xmlns:a16="http://schemas.microsoft.com/office/drawing/2014/main" id="{DE9C34C2-908F-8715-6852-9231F2FD36A0}"/>
              </a:ext>
            </a:extLst>
          </p:cNvPr>
          <p:cNvSpPr/>
          <p:nvPr/>
        </p:nvSpPr>
        <p:spPr>
          <a:xfrm>
            <a:off x="5729102" y="5491304"/>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93" name="矩形 92">
            <a:extLst>
              <a:ext uri="{FF2B5EF4-FFF2-40B4-BE49-F238E27FC236}">
                <a16:creationId xmlns:a16="http://schemas.microsoft.com/office/drawing/2014/main" id="{746AC5F6-9FA7-91D3-663A-67ED52818716}"/>
              </a:ext>
            </a:extLst>
          </p:cNvPr>
          <p:cNvSpPr/>
          <p:nvPr/>
        </p:nvSpPr>
        <p:spPr>
          <a:xfrm>
            <a:off x="5873118" y="5491304"/>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94" name="文本框 93">
            <a:extLst>
              <a:ext uri="{FF2B5EF4-FFF2-40B4-BE49-F238E27FC236}">
                <a16:creationId xmlns:a16="http://schemas.microsoft.com/office/drawing/2014/main" id="{A61FFFE0-4658-0495-82AF-737A3ADD0835}"/>
              </a:ext>
            </a:extLst>
          </p:cNvPr>
          <p:cNvSpPr txBox="1"/>
          <p:nvPr/>
        </p:nvSpPr>
        <p:spPr>
          <a:xfrm>
            <a:off x="5334602" y="4454592"/>
            <a:ext cx="763351"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705</a:t>
            </a:r>
            <a:endParaRPr lang="zh-CN" altLang="en-US" sz="1050">
              <a:latin typeface="Arial" panose="020B0604020202020204" pitchFamily="34" charset="0"/>
              <a:cs typeface="Arial" panose="020B0604020202020204" pitchFamily="34" charset="0"/>
            </a:endParaRPr>
          </a:p>
        </p:txBody>
      </p:sp>
      <p:sp>
        <p:nvSpPr>
          <p:cNvPr id="95" name="矩形 94">
            <a:extLst>
              <a:ext uri="{FF2B5EF4-FFF2-40B4-BE49-F238E27FC236}">
                <a16:creationId xmlns:a16="http://schemas.microsoft.com/office/drawing/2014/main" id="{0D06A3BA-CD5E-15F3-0285-6BEA8D4E310D}"/>
              </a:ext>
            </a:extLst>
          </p:cNvPr>
          <p:cNvSpPr/>
          <p:nvPr/>
        </p:nvSpPr>
        <p:spPr>
          <a:xfrm>
            <a:off x="4198934" y="4693635"/>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01</a:t>
            </a:r>
            <a:endParaRPr lang="zh-CN" altLang="en-US" sz="600" b="1" dirty="0">
              <a:solidFill>
                <a:schemeClr val="tx1"/>
              </a:solidFill>
              <a:latin typeface="微软雅黑" panose="020B0503020204020204" pitchFamily="34" charset="-122"/>
              <a:ea typeface="微软雅黑" panose="020B0503020204020204" pitchFamily="34" charset="-122"/>
            </a:endParaRPr>
          </a:p>
        </p:txBody>
      </p:sp>
      <p:sp>
        <p:nvSpPr>
          <p:cNvPr id="96" name="矩形 95">
            <a:extLst>
              <a:ext uri="{FF2B5EF4-FFF2-40B4-BE49-F238E27FC236}">
                <a16:creationId xmlns:a16="http://schemas.microsoft.com/office/drawing/2014/main" id="{75ADCBE5-ADAE-B8F5-3919-4C5E0163EEFB}"/>
              </a:ext>
            </a:extLst>
          </p:cNvPr>
          <p:cNvSpPr/>
          <p:nvPr/>
        </p:nvSpPr>
        <p:spPr>
          <a:xfrm>
            <a:off x="4499819" y="4693635"/>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97" name="矩形 96">
            <a:extLst>
              <a:ext uri="{FF2B5EF4-FFF2-40B4-BE49-F238E27FC236}">
                <a16:creationId xmlns:a16="http://schemas.microsoft.com/office/drawing/2014/main" id="{A7E5B802-0710-2193-0B6E-506EF673A9C7}"/>
              </a:ext>
            </a:extLst>
          </p:cNvPr>
          <p:cNvSpPr/>
          <p:nvPr/>
        </p:nvSpPr>
        <p:spPr>
          <a:xfrm>
            <a:off x="4643835" y="4693635"/>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Conn</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98" name="矩形 97">
            <a:extLst>
              <a:ext uri="{FF2B5EF4-FFF2-40B4-BE49-F238E27FC236}">
                <a16:creationId xmlns:a16="http://schemas.microsoft.com/office/drawing/2014/main" id="{F43FCEFE-11A3-B029-0626-E8EC40996AFE}"/>
              </a:ext>
            </a:extLst>
          </p:cNvPr>
          <p:cNvSpPr/>
          <p:nvPr/>
        </p:nvSpPr>
        <p:spPr>
          <a:xfrm>
            <a:off x="4198934" y="4892013"/>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02</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99" name="矩形 98">
            <a:extLst>
              <a:ext uri="{FF2B5EF4-FFF2-40B4-BE49-F238E27FC236}">
                <a16:creationId xmlns:a16="http://schemas.microsoft.com/office/drawing/2014/main" id="{BE103936-9FC6-3AD1-21DF-745A3BF53DD7}"/>
              </a:ext>
            </a:extLst>
          </p:cNvPr>
          <p:cNvSpPr/>
          <p:nvPr/>
        </p:nvSpPr>
        <p:spPr>
          <a:xfrm>
            <a:off x="4499819" y="4892013"/>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00" name="矩形 99">
            <a:extLst>
              <a:ext uri="{FF2B5EF4-FFF2-40B4-BE49-F238E27FC236}">
                <a16:creationId xmlns:a16="http://schemas.microsoft.com/office/drawing/2014/main" id="{43CCD953-03F0-02F5-AE92-210A8CB48407}"/>
              </a:ext>
            </a:extLst>
          </p:cNvPr>
          <p:cNvSpPr/>
          <p:nvPr/>
        </p:nvSpPr>
        <p:spPr>
          <a:xfrm>
            <a:off x="4643835" y="4892013"/>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Funk</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01" name="矩形 100">
            <a:extLst>
              <a:ext uri="{FF2B5EF4-FFF2-40B4-BE49-F238E27FC236}">
                <a16:creationId xmlns:a16="http://schemas.microsoft.com/office/drawing/2014/main" id="{98332EF1-E638-DE8A-CD46-230F813514E0}"/>
              </a:ext>
            </a:extLst>
          </p:cNvPr>
          <p:cNvSpPr/>
          <p:nvPr/>
        </p:nvSpPr>
        <p:spPr>
          <a:xfrm>
            <a:off x="4198934" y="5090391"/>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03</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102" name="矩形 101">
            <a:extLst>
              <a:ext uri="{FF2B5EF4-FFF2-40B4-BE49-F238E27FC236}">
                <a16:creationId xmlns:a16="http://schemas.microsoft.com/office/drawing/2014/main" id="{9782534A-AEE4-9BF1-2FEE-FC9F839F8F5F}"/>
              </a:ext>
            </a:extLst>
          </p:cNvPr>
          <p:cNvSpPr/>
          <p:nvPr/>
        </p:nvSpPr>
        <p:spPr>
          <a:xfrm>
            <a:off x="4499819" y="5090391"/>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03" name="矩形 102">
            <a:extLst>
              <a:ext uri="{FF2B5EF4-FFF2-40B4-BE49-F238E27FC236}">
                <a16:creationId xmlns:a16="http://schemas.microsoft.com/office/drawing/2014/main" id="{A26E087A-E5FB-7ED2-1DB1-3C2E3815EC5E}"/>
              </a:ext>
            </a:extLst>
          </p:cNvPr>
          <p:cNvSpPr/>
          <p:nvPr/>
        </p:nvSpPr>
        <p:spPr>
          <a:xfrm>
            <a:off x="4643835" y="5090391"/>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White</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04" name="矩形 103">
            <a:extLst>
              <a:ext uri="{FF2B5EF4-FFF2-40B4-BE49-F238E27FC236}">
                <a16:creationId xmlns:a16="http://schemas.microsoft.com/office/drawing/2014/main" id="{AC4D397F-CBBB-AA49-D66F-B3D27903F856}"/>
              </a:ext>
            </a:extLst>
          </p:cNvPr>
          <p:cNvSpPr/>
          <p:nvPr/>
        </p:nvSpPr>
        <p:spPr>
          <a:xfrm>
            <a:off x="4198934" y="5288769"/>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105" name="矩形 104">
            <a:extLst>
              <a:ext uri="{FF2B5EF4-FFF2-40B4-BE49-F238E27FC236}">
                <a16:creationId xmlns:a16="http://schemas.microsoft.com/office/drawing/2014/main" id="{983578A7-DAC8-852E-9134-947DE3E9544A}"/>
              </a:ext>
            </a:extLst>
          </p:cNvPr>
          <p:cNvSpPr/>
          <p:nvPr/>
        </p:nvSpPr>
        <p:spPr>
          <a:xfrm>
            <a:off x="4499819" y="5288769"/>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06" name="矩形 105">
            <a:extLst>
              <a:ext uri="{FF2B5EF4-FFF2-40B4-BE49-F238E27FC236}">
                <a16:creationId xmlns:a16="http://schemas.microsoft.com/office/drawing/2014/main" id="{99B5D2C7-DA3E-241C-FC42-77B692422C45}"/>
              </a:ext>
            </a:extLst>
          </p:cNvPr>
          <p:cNvSpPr/>
          <p:nvPr/>
        </p:nvSpPr>
        <p:spPr>
          <a:xfrm>
            <a:off x="4643835" y="5288769"/>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07" name="矩形 106">
            <a:extLst>
              <a:ext uri="{FF2B5EF4-FFF2-40B4-BE49-F238E27FC236}">
                <a16:creationId xmlns:a16="http://schemas.microsoft.com/office/drawing/2014/main" id="{F2BB264E-99C5-36C8-EB5A-99471C1BB2EB}"/>
              </a:ext>
            </a:extLst>
          </p:cNvPr>
          <p:cNvSpPr/>
          <p:nvPr/>
        </p:nvSpPr>
        <p:spPr>
          <a:xfrm>
            <a:off x="4198934" y="5487147"/>
            <a:ext cx="30088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b="1">
                <a:solidFill>
                  <a:schemeClr val="tx1"/>
                </a:solidFill>
                <a:latin typeface="微软雅黑" panose="020B0503020204020204" pitchFamily="34" charset="-122"/>
                <a:ea typeface="微软雅黑" panose="020B0503020204020204" pitchFamily="34" charset="-122"/>
              </a:rPr>
              <a:t>…</a:t>
            </a:r>
            <a:endParaRPr lang="zh-CN" altLang="en-US" sz="700" b="1" dirty="0">
              <a:solidFill>
                <a:schemeClr val="tx1"/>
              </a:solidFill>
              <a:latin typeface="微软雅黑" panose="020B0503020204020204" pitchFamily="34" charset="-122"/>
              <a:ea typeface="微软雅黑" panose="020B0503020204020204" pitchFamily="34" charset="-122"/>
            </a:endParaRPr>
          </a:p>
        </p:txBody>
      </p:sp>
      <p:sp>
        <p:nvSpPr>
          <p:cNvPr id="108" name="矩形 107">
            <a:extLst>
              <a:ext uri="{FF2B5EF4-FFF2-40B4-BE49-F238E27FC236}">
                <a16:creationId xmlns:a16="http://schemas.microsoft.com/office/drawing/2014/main" id="{F5BD3EF7-80BF-7D37-F908-D9C5FF956BDB}"/>
              </a:ext>
            </a:extLst>
          </p:cNvPr>
          <p:cNvSpPr/>
          <p:nvPr/>
        </p:nvSpPr>
        <p:spPr>
          <a:xfrm>
            <a:off x="4499819" y="5487147"/>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09" name="矩形 108">
            <a:extLst>
              <a:ext uri="{FF2B5EF4-FFF2-40B4-BE49-F238E27FC236}">
                <a16:creationId xmlns:a16="http://schemas.microsoft.com/office/drawing/2014/main" id="{148993C4-AFDA-F56F-703F-C3CD62328068}"/>
              </a:ext>
            </a:extLst>
          </p:cNvPr>
          <p:cNvSpPr/>
          <p:nvPr/>
        </p:nvSpPr>
        <p:spPr>
          <a:xfrm>
            <a:off x="4643835" y="5487147"/>
            <a:ext cx="5889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10" name="文本框 109">
            <a:extLst>
              <a:ext uri="{FF2B5EF4-FFF2-40B4-BE49-F238E27FC236}">
                <a16:creationId xmlns:a16="http://schemas.microsoft.com/office/drawing/2014/main" id="{8330D2EE-C83D-E61B-5180-C15C5AD16E52}"/>
              </a:ext>
            </a:extLst>
          </p:cNvPr>
          <p:cNvSpPr txBox="1"/>
          <p:nvPr/>
        </p:nvSpPr>
        <p:spPr>
          <a:xfrm>
            <a:off x="4105319" y="4450435"/>
            <a:ext cx="763351"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704</a:t>
            </a:r>
            <a:endParaRPr lang="zh-CN" altLang="en-US" sz="1050">
              <a:latin typeface="Arial" panose="020B0604020202020204" pitchFamily="34" charset="0"/>
              <a:cs typeface="Arial" panose="020B0604020202020204" pitchFamily="34" charset="0"/>
            </a:endParaRPr>
          </a:p>
        </p:txBody>
      </p:sp>
      <p:sp>
        <p:nvSpPr>
          <p:cNvPr id="111" name="矩形 110">
            <a:extLst>
              <a:ext uri="{FF2B5EF4-FFF2-40B4-BE49-F238E27FC236}">
                <a16:creationId xmlns:a16="http://schemas.microsoft.com/office/drawing/2014/main" id="{8FDBED15-FE01-0E3C-6BA1-C23BDDF80A49}"/>
              </a:ext>
            </a:extLst>
          </p:cNvPr>
          <p:cNvSpPr/>
          <p:nvPr/>
        </p:nvSpPr>
        <p:spPr>
          <a:xfrm>
            <a:off x="4512237" y="3014830"/>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Barr</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2" name="矩形 111">
            <a:extLst>
              <a:ext uri="{FF2B5EF4-FFF2-40B4-BE49-F238E27FC236}">
                <a16:creationId xmlns:a16="http://schemas.microsoft.com/office/drawing/2014/main" id="{DE6D04D9-4F03-B2B7-6CF0-77B843FAD497}"/>
              </a:ext>
            </a:extLst>
          </p:cNvPr>
          <p:cNvSpPr/>
          <p:nvPr/>
        </p:nvSpPr>
        <p:spPr>
          <a:xfrm>
            <a:off x="5064643" y="3014830"/>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4:705:03</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3" name="矩形 112">
            <a:extLst>
              <a:ext uri="{FF2B5EF4-FFF2-40B4-BE49-F238E27FC236}">
                <a16:creationId xmlns:a16="http://schemas.microsoft.com/office/drawing/2014/main" id="{EF5BF1CE-3C78-736C-59D1-91DE4E7181E7}"/>
              </a:ext>
            </a:extLst>
          </p:cNvPr>
          <p:cNvSpPr/>
          <p:nvPr/>
        </p:nvSpPr>
        <p:spPr>
          <a:xfrm>
            <a:off x="4512237" y="3210625"/>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Con</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4" name="矩形 113">
            <a:extLst>
              <a:ext uri="{FF2B5EF4-FFF2-40B4-BE49-F238E27FC236}">
                <a16:creationId xmlns:a16="http://schemas.microsoft.com/office/drawing/2014/main" id="{FBE9C316-D86B-CDC3-288A-FC78702CF9EF}"/>
              </a:ext>
            </a:extLst>
          </p:cNvPr>
          <p:cNvSpPr/>
          <p:nvPr/>
        </p:nvSpPr>
        <p:spPr>
          <a:xfrm>
            <a:off x="5064643" y="3210625"/>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4:704:01</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5" name="矩形 114">
            <a:extLst>
              <a:ext uri="{FF2B5EF4-FFF2-40B4-BE49-F238E27FC236}">
                <a16:creationId xmlns:a16="http://schemas.microsoft.com/office/drawing/2014/main" id="{CCD400D8-C2FB-18B3-F851-4F96EA498A17}"/>
              </a:ext>
            </a:extLst>
          </p:cNvPr>
          <p:cNvSpPr/>
          <p:nvPr/>
        </p:nvSpPr>
        <p:spPr>
          <a:xfrm>
            <a:off x="4512237" y="3406420"/>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Funk</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6" name="矩形 115">
            <a:extLst>
              <a:ext uri="{FF2B5EF4-FFF2-40B4-BE49-F238E27FC236}">
                <a16:creationId xmlns:a16="http://schemas.microsoft.com/office/drawing/2014/main" id="{5ADFF338-A3A2-3E32-5EF7-23D6900FA29C}"/>
              </a:ext>
            </a:extLst>
          </p:cNvPr>
          <p:cNvSpPr/>
          <p:nvPr/>
        </p:nvSpPr>
        <p:spPr>
          <a:xfrm>
            <a:off x="5064643" y="3406420"/>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4:706:02</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7" name="矩形 116">
            <a:extLst>
              <a:ext uri="{FF2B5EF4-FFF2-40B4-BE49-F238E27FC236}">
                <a16:creationId xmlns:a16="http://schemas.microsoft.com/office/drawing/2014/main" id="{BAD7411B-BD79-9EDA-6C15-B38B0868D009}"/>
              </a:ext>
            </a:extLst>
          </p:cNvPr>
          <p:cNvSpPr/>
          <p:nvPr/>
        </p:nvSpPr>
        <p:spPr>
          <a:xfrm>
            <a:off x="4512237" y="3602215"/>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Funk</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8" name="矩形 117">
            <a:extLst>
              <a:ext uri="{FF2B5EF4-FFF2-40B4-BE49-F238E27FC236}">
                <a16:creationId xmlns:a16="http://schemas.microsoft.com/office/drawing/2014/main" id="{E2E70ABA-02B0-D723-CEB4-954F9D1F679A}"/>
              </a:ext>
            </a:extLst>
          </p:cNvPr>
          <p:cNvSpPr/>
          <p:nvPr/>
        </p:nvSpPr>
        <p:spPr>
          <a:xfrm>
            <a:off x="5064643" y="3602215"/>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4:704:02</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9" name="矩形 118">
            <a:extLst>
              <a:ext uri="{FF2B5EF4-FFF2-40B4-BE49-F238E27FC236}">
                <a16:creationId xmlns:a16="http://schemas.microsoft.com/office/drawing/2014/main" id="{C77E8CD0-178A-71B6-A6AE-509A4BE6FDD4}"/>
              </a:ext>
            </a:extLst>
          </p:cNvPr>
          <p:cNvSpPr/>
          <p:nvPr/>
        </p:nvSpPr>
        <p:spPr>
          <a:xfrm>
            <a:off x="5899189" y="2815544"/>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George</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0" name="矩形 119">
            <a:extLst>
              <a:ext uri="{FF2B5EF4-FFF2-40B4-BE49-F238E27FC236}">
                <a16:creationId xmlns:a16="http://schemas.microsoft.com/office/drawing/2014/main" id="{21FEDA7E-1BF3-220E-6B1F-772DBF297D38}"/>
              </a:ext>
            </a:extLst>
          </p:cNvPr>
          <p:cNvSpPr/>
          <p:nvPr/>
        </p:nvSpPr>
        <p:spPr>
          <a:xfrm>
            <a:off x="6451595" y="2815544"/>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4:709:01</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1" name="文本框 120">
            <a:extLst>
              <a:ext uri="{FF2B5EF4-FFF2-40B4-BE49-F238E27FC236}">
                <a16:creationId xmlns:a16="http://schemas.microsoft.com/office/drawing/2014/main" id="{298DB545-274D-436B-718B-AF73530FE9DD}"/>
              </a:ext>
            </a:extLst>
          </p:cNvPr>
          <p:cNvSpPr txBox="1"/>
          <p:nvPr/>
        </p:nvSpPr>
        <p:spPr>
          <a:xfrm>
            <a:off x="5832739" y="2567679"/>
            <a:ext cx="688009"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51</a:t>
            </a:r>
            <a:endParaRPr lang="zh-CN" altLang="en-US" sz="1050">
              <a:latin typeface="Arial" panose="020B0604020202020204" pitchFamily="34" charset="0"/>
              <a:cs typeface="Arial" panose="020B0604020202020204" pitchFamily="34" charset="0"/>
            </a:endParaRPr>
          </a:p>
        </p:txBody>
      </p:sp>
      <p:sp>
        <p:nvSpPr>
          <p:cNvPr id="122" name="矩形 121">
            <a:extLst>
              <a:ext uri="{FF2B5EF4-FFF2-40B4-BE49-F238E27FC236}">
                <a16:creationId xmlns:a16="http://schemas.microsoft.com/office/drawing/2014/main" id="{2D6E92D0-B13A-B65A-51D0-74D267ADEBA1}"/>
              </a:ext>
            </a:extLst>
          </p:cNvPr>
          <p:cNvSpPr/>
          <p:nvPr/>
        </p:nvSpPr>
        <p:spPr>
          <a:xfrm>
            <a:off x="5899189" y="3011339"/>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Hall</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3" name="矩形 122">
            <a:extLst>
              <a:ext uri="{FF2B5EF4-FFF2-40B4-BE49-F238E27FC236}">
                <a16:creationId xmlns:a16="http://schemas.microsoft.com/office/drawing/2014/main" id="{98C65EE0-60FC-B07E-931F-5DC679CDED13}"/>
              </a:ext>
            </a:extLst>
          </p:cNvPr>
          <p:cNvSpPr/>
          <p:nvPr/>
        </p:nvSpPr>
        <p:spPr>
          <a:xfrm>
            <a:off x="6451595" y="3011339"/>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4:709:04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4" name="矩形 123">
            <a:extLst>
              <a:ext uri="{FF2B5EF4-FFF2-40B4-BE49-F238E27FC236}">
                <a16:creationId xmlns:a16="http://schemas.microsoft.com/office/drawing/2014/main" id="{AAC0BF10-4EEB-9211-6D6C-58518F4BC8B4}"/>
              </a:ext>
            </a:extLst>
          </p:cNvPr>
          <p:cNvSpPr/>
          <p:nvPr/>
        </p:nvSpPr>
        <p:spPr>
          <a:xfrm>
            <a:off x="5899189" y="3207134"/>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Jones</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5" name="矩形 124">
            <a:extLst>
              <a:ext uri="{FF2B5EF4-FFF2-40B4-BE49-F238E27FC236}">
                <a16:creationId xmlns:a16="http://schemas.microsoft.com/office/drawing/2014/main" id="{93E07935-EFE3-26CE-9C18-C00B7AF15673}"/>
              </a:ext>
            </a:extLst>
          </p:cNvPr>
          <p:cNvSpPr/>
          <p:nvPr/>
        </p:nvSpPr>
        <p:spPr>
          <a:xfrm>
            <a:off x="6451595" y="3207134"/>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4:709:02</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6" name="矩形 125">
            <a:extLst>
              <a:ext uri="{FF2B5EF4-FFF2-40B4-BE49-F238E27FC236}">
                <a16:creationId xmlns:a16="http://schemas.microsoft.com/office/drawing/2014/main" id="{4420ADD1-8A4D-70C7-80B0-D3F1A6B1C945}"/>
              </a:ext>
            </a:extLst>
          </p:cNvPr>
          <p:cNvSpPr/>
          <p:nvPr/>
        </p:nvSpPr>
        <p:spPr>
          <a:xfrm>
            <a:off x="5899189" y="3402929"/>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Jones</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7" name="矩形 126">
            <a:extLst>
              <a:ext uri="{FF2B5EF4-FFF2-40B4-BE49-F238E27FC236}">
                <a16:creationId xmlns:a16="http://schemas.microsoft.com/office/drawing/2014/main" id="{35772691-776D-64F2-D027-D06F7B8FA444}"/>
              </a:ext>
            </a:extLst>
          </p:cNvPr>
          <p:cNvSpPr/>
          <p:nvPr/>
        </p:nvSpPr>
        <p:spPr>
          <a:xfrm>
            <a:off x="6451595" y="3402929"/>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4:708:03</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8" name="矩形 127">
            <a:extLst>
              <a:ext uri="{FF2B5EF4-FFF2-40B4-BE49-F238E27FC236}">
                <a16:creationId xmlns:a16="http://schemas.microsoft.com/office/drawing/2014/main" id="{ADF37B32-011A-2550-E0F6-A11737F17D3D}"/>
              </a:ext>
            </a:extLst>
          </p:cNvPr>
          <p:cNvSpPr/>
          <p:nvPr/>
        </p:nvSpPr>
        <p:spPr>
          <a:xfrm>
            <a:off x="5899189" y="3598724"/>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Jones</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9" name="矩形 128">
            <a:extLst>
              <a:ext uri="{FF2B5EF4-FFF2-40B4-BE49-F238E27FC236}">
                <a16:creationId xmlns:a16="http://schemas.microsoft.com/office/drawing/2014/main" id="{53A417E3-7327-9F2D-189F-BD8969B29034}"/>
              </a:ext>
            </a:extLst>
          </p:cNvPr>
          <p:cNvSpPr/>
          <p:nvPr/>
        </p:nvSpPr>
        <p:spPr>
          <a:xfrm>
            <a:off x="6451595" y="3598724"/>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4:707:03</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30" name="矩形 129">
            <a:extLst>
              <a:ext uri="{FF2B5EF4-FFF2-40B4-BE49-F238E27FC236}">
                <a16:creationId xmlns:a16="http://schemas.microsoft.com/office/drawing/2014/main" id="{CC0ECDE9-6D13-85AA-AB9E-36A0C13F9B37}"/>
              </a:ext>
            </a:extLst>
          </p:cNvPr>
          <p:cNvSpPr/>
          <p:nvPr/>
        </p:nvSpPr>
        <p:spPr>
          <a:xfrm>
            <a:off x="7286141" y="2812053"/>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Martin</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1" name="矩形 130">
            <a:extLst>
              <a:ext uri="{FF2B5EF4-FFF2-40B4-BE49-F238E27FC236}">
                <a16:creationId xmlns:a16="http://schemas.microsoft.com/office/drawing/2014/main" id="{E4276097-B699-7E4D-8F10-BBE7253E70A4}"/>
              </a:ext>
            </a:extLst>
          </p:cNvPr>
          <p:cNvSpPr/>
          <p:nvPr/>
        </p:nvSpPr>
        <p:spPr>
          <a:xfrm>
            <a:off x="7838547" y="2812053"/>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4:708:01</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2" name="文本框 131">
            <a:extLst>
              <a:ext uri="{FF2B5EF4-FFF2-40B4-BE49-F238E27FC236}">
                <a16:creationId xmlns:a16="http://schemas.microsoft.com/office/drawing/2014/main" id="{816FAC5C-0AF2-B2C0-7A63-1D97FA94090D}"/>
              </a:ext>
            </a:extLst>
          </p:cNvPr>
          <p:cNvSpPr txBox="1"/>
          <p:nvPr/>
        </p:nvSpPr>
        <p:spPr>
          <a:xfrm>
            <a:off x="7219691" y="2564188"/>
            <a:ext cx="688009"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61</a:t>
            </a:r>
            <a:endParaRPr lang="zh-CN" altLang="en-US" sz="1050">
              <a:latin typeface="Arial" panose="020B0604020202020204" pitchFamily="34" charset="0"/>
              <a:cs typeface="Arial" panose="020B0604020202020204" pitchFamily="34" charset="0"/>
            </a:endParaRPr>
          </a:p>
        </p:txBody>
      </p:sp>
      <p:sp>
        <p:nvSpPr>
          <p:cNvPr id="133" name="矩形 132">
            <a:extLst>
              <a:ext uri="{FF2B5EF4-FFF2-40B4-BE49-F238E27FC236}">
                <a16:creationId xmlns:a16="http://schemas.microsoft.com/office/drawing/2014/main" id="{FECA288E-2FBA-A194-E995-4CEC718BE55D}"/>
              </a:ext>
            </a:extLst>
          </p:cNvPr>
          <p:cNvSpPr/>
          <p:nvPr/>
        </p:nvSpPr>
        <p:spPr>
          <a:xfrm>
            <a:off x="7286141" y="3007848"/>
            <a:ext cx="552406" cy="19723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latin typeface="微软雅黑" panose="020B0503020204020204" pitchFamily="34" charset="-122"/>
                <a:ea typeface="微软雅黑" panose="020B0503020204020204" pitchFamily="34" charset="-122"/>
              </a:rPr>
              <a:t>Mary</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4" name="矩形 133">
            <a:extLst>
              <a:ext uri="{FF2B5EF4-FFF2-40B4-BE49-F238E27FC236}">
                <a16:creationId xmlns:a16="http://schemas.microsoft.com/office/drawing/2014/main" id="{4A3F2169-207A-7EDB-513E-232FF6270730}"/>
              </a:ext>
            </a:extLst>
          </p:cNvPr>
          <p:cNvSpPr/>
          <p:nvPr/>
        </p:nvSpPr>
        <p:spPr>
          <a:xfrm>
            <a:off x="7838547" y="3007848"/>
            <a:ext cx="640822" cy="19723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4:706:03</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5" name="矩形 134">
            <a:extLst>
              <a:ext uri="{FF2B5EF4-FFF2-40B4-BE49-F238E27FC236}">
                <a16:creationId xmlns:a16="http://schemas.microsoft.com/office/drawing/2014/main" id="{9C5AA640-83DE-611D-7E93-3A00D008C301}"/>
              </a:ext>
            </a:extLst>
          </p:cNvPr>
          <p:cNvSpPr/>
          <p:nvPr/>
        </p:nvSpPr>
        <p:spPr>
          <a:xfrm>
            <a:off x="7286141" y="3203643"/>
            <a:ext cx="552406" cy="19723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Ota</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6" name="矩形 135">
            <a:extLst>
              <a:ext uri="{FF2B5EF4-FFF2-40B4-BE49-F238E27FC236}">
                <a16:creationId xmlns:a16="http://schemas.microsoft.com/office/drawing/2014/main" id="{5024983F-00E1-14EC-00FB-3D26EBE3A0D6}"/>
              </a:ext>
            </a:extLst>
          </p:cNvPr>
          <p:cNvSpPr/>
          <p:nvPr/>
        </p:nvSpPr>
        <p:spPr>
          <a:xfrm>
            <a:off x="7838547" y="3203643"/>
            <a:ext cx="640822" cy="197236"/>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4:707:02</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7" name="矩形 136">
            <a:extLst>
              <a:ext uri="{FF2B5EF4-FFF2-40B4-BE49-F238E27FC236}">
                <a16:creationId xmlns:a16="http://schemas.microsoft.com/office/drawing/2014/main" id="{3220FA27-FDC0-E404-2D1C-50BEB532EC2A}"/>
              </a:ext>
            </a:extLst>
          </p:cNvPr>
          <p:cNvSpPr/>
          <p:nvPr/>
        </p:nvSpPr>
        <p:spPr>
          <a:xfrm>
            <a:off x="7286141" y="3399438"/>
            <a:ext cx="552406" cy="19723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Phua</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8" name="矩形 137">
            <a:extLst>
              <a:ext uri="{FF2B5EF4-FFF2-40B4-BE49-F238E27FC236}">
                <a16:creationId xmlns:a16="http://schemas.microsoft.com/office/drawing/2014/main" id="{F4EA15F1-2A00-99C4-FDD2-5190CE818BC1}"/>
              </a:ext>
            </a:extLst>
          </p:cNvPr>
          <p:cNvSpPr/>
          <p:nvPr/>
        </p:nvSpPr>
        <p:spPr>
          <a:xfrm>
            <a:off x="7838547" y="3399438"/>
            <a:ext cx="640822" cy="19723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4:708:02</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39" name="矩形 138">
            <a:extLst>
              <a:ext uri="{FF2B5EF4-FFF2-40B4-BE49-F238E27FC236}">
                <a16:creationId xmlns:a16="http://schemas.microsoft.com/office/drawing/2014/main" id="{3DF9C80B-F7A9-970C-45B1-23DC836C8F43}"/>
              </a:ext>
            </a:extLst>
          </p:cNvPr>
          <p:cNvSpPr/>
          <p:nvPr/>
        </p:nvSpPr>
        <p:spPr>
          <a:xfrm>
            <a:off x="7286141" y="3595233"/>
            <a:ext cx="552406" cy="1972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err="1">
                <a:solidFill>
                  <a:schemeClr val="tx1"/>
                </a:solidFill>
                <a:latin typeface="微软雅黑" panose="020B0503020204020204" pitchFamily="34" charset="-122"/>
                <a:ea typeface="微软雅黑" panose="020B0503020204020204" pitchFamily="34" charset="-122"/>
              </a:rPr>
              <a:t>Robbn</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40" name="矩形 139">
            <a:extLst>
              <a:ext uri="{FF2B5EF4-FFF2-40B4-BE49-F238E27FC236}">
                <a16:creationId xmlns:a16="http://schemas.microsoft.com/office/drawing/2014/main" id="{A2B4578E-B5D6-C0A0-9F15-0340519E4C69}"/>
              </a:ext>
            </a:extLst>
          </p:cNvPr>
          <p:cNvSpPr/>
          <p:nvPr/>
        </p:nvSpPr>
        <p:spPr>
          <a:xfrm>
            <a:off x="7838547" y="3595233"/>
            <a:ext cx="640822" cy="19723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4:705:01</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141" name="矩形 140">
            <a:extLst>
              <a:ext uri="{FF2B5EF4-FFF2-40B4-BE49-F238E27FC236}">
                <a16:creationId xmlns:a16="http://schemas.microsoft.com/office/drawing/2014/main" id="{67A16BB2-D3CA-5CB3-381E-666B6424813D}"/>
              </a:ext>
            </a:extLst>
          </p:cNvPr>
          <p:cNvSpPr/>
          <p:nvPr/>
        </p:nvSpPr>
        <p:spPr>
          <a:xfrm>
            <a:off x="8673093" y="2808562"/>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Smith</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42" name="矩形 141">
            <a:extLst>
              <a:ext uri="{FF2B5EF4-FFF2-40B4-BE49-F238E27FC236}">
                <a16:creationId xmlns:a16="http://schemas.microsoft.com/office/drawing/2014/main" id="{6E191E7E-37B6-EA3E-EF14-C97AC5BFDE77}"/>
              </a:ext>
            </a:extLst>
          </p:cNvPr>
          <p:cNvSpPr/>
          <p:nvPr/>
        </p:nvSpPr>
        <p:spPr>
          <a:xfrm>
            <a:off x="9225499" y="2808562"/>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4:706:04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43" name="文本框 142">
            <a:extLst>
              <a:ext uri="{FF2B5EF4-FFF2-40B4-BE49-F238E27FC236}">
                <a16:creationId xmlns:a16="http://schemas.microsoft.com/office/drawing/2014/main" id="{2E187137-3156-3D73-E68C-F3B1D755F696}"/>
              </a:ext>
            </a:extLst>
          </p:cNvPr>
          <p:cNvSpPr txBox="1"/>
          <p:nvPr/>
        </p:nvSpPr>
        <p:spPr>
          <a:xfrm>
            <a:off x="8606643" y="2560697"/>
            <a:ext cx="688009"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71</a:t>
            </a:r>
            <a:endParaRPr lang="zh-CN" altLang="en-US" sz="1050">
              <a:latin typeface="Arial" panose="020B0604020202020204" pitchFamily="34" charset="0"/>
              <a:cs typeface="Arial" panose="020B0604020202020204" pitchFamily="34" charset="0"/>
            </a:endParaRPr>
          </a:p>
        </p:txBody>
      </p:sp>
      <p:sp>
        <p:nvSpPr>
          <p:cNvPr id="144" name="矩形 143">
            <a:extLst>
              <a:ext uri="{FF2B5EF4-FFF2-40B4-BE49-F238E27FC236}">
                <a16:creationId xmlns:a16="http://schemas.microsoft.com/office/drawing/2014/main" id="{2D40268D-84FC-AECC-6B9D-D19124848140}"/>
              </a:ext>
            </a:extLst>
          </p:cNvPr>
          <p:cNvSpPr/>
          <p:nvPr/>
        </p:nvSpPr>
        <p:spPr>
          <a:xfrm>
            <a:off x="8673093" y="3004357"/>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Smith</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45" name="矩形 144">
            <a:extLst>
              <a:ext uri="{FF2B5EF4-FFF2-40B4-BE49-F238E27FC236}">
                <a16:creationId xmlns:a16="http://schemas.microsoft.com/office/drawing/2014/main" id="{75E204B5-3EEE-A6AB-1AE7-EFF57BB004DF}"/>
              </a:ext>
            </a:extLst>
          </p:cNvPr>
          <p:cNvSpPr/>
          <p:nvPr/>
        </p:nvSpPr>
        <p:spPr>
          <a:xfrm>
            <a:off x="9225499" y="3004357"/>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4:708:04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46" name="矩形 145">
            <a:extLst>
              <a:ext uri="{FF2B5EF4-FFF2-40B4-BE49-F238E27FC236}">
                <a16:creationId xmlns:a16="http://schemas.microsoft.com/office/drawing/2014/main" id="{B9C7C9F5-F83E-B277-C3A3-461CD80101C9}"/>
              </a:ext>
            </a:extLst>
          </p:cNvPr>
          <p:cNvSpPr/>
          <p:nvPr/>
        </p:nvSpPr>
        <p:spPr>
          <a:xfrm>
            <a:off x="8673093" y="3200152"/>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Smith</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47" name="矩形 146">
            <a:extLst>
              <a:ext uri="{FF2B5EF4-FFF2-40B4-BE49-F238E27FC236}">
                <a16:creationId xmlns:a16="http://schemas.microsoft.com/office/drawing/2014/main" id="{27A1DE1E-A64B-3FDE-405E-AA31FB7D7A47}"/>
              </a:ext>
            </a:extLst>
          </p:cNvPr>
          <p:cNvSpPr/>
          <p:nvPr/>
        </p:nvSpPr>
        <p:spPr>
          <a:xfrm>
            <a:off x="9225499" y="3200152"/>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4:707:01</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48" name="矩形 147">
            <a:extLst>
              <a:ext uri="{FF2B5EF4-FFF2-40B4-BE49-F238E27FC236}">
                <a16:creationId xmlns:a16="http://schemas.microsoft.com/office/drawing/2014/main" id="{FFA11990-A4C5-B485-1768-3B8544459515}"/>
              </a:ext>
            </a:extLst>
          </p:cNvPr>
          <p:cNvSpPr/>
          <p:nvPr/>
        </p:nvSpPr>
        <p:spPr>
          <a:xfrm>
            <a:off x="8673093" y="3395947"/>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White</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49" name="矩形 148">
            <a:extLst>
              <a:ext uri="{FF2B5EF4-FFF2-40B4-BE49-F238E27FC236}">
                <a16:creationId xmlns:a16="http://schemas.microsoft.com/office/drawing/2014/main" id="{08EF3D50-F81F-FCEA-C0F3-62EB4D75F922}"/>
              </a:ext>
            </a:extLst>
          </p:cNvPr>
          <p:cNvSpPr/>
          <p:nvPr/>
        </p:nvSpPr>
        <p:spPr>
          <a:xfrm>
            <a:off x="9225499" y="3395947"/>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4:704:03</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50" name="矩形 149">
            <a:extLst>
              <a:ext uri="{FF2B5EF4-FFF2-40B4-BE49-F238E27FC236}">
                <a16:creationId xmlns:a16="http://schemas.microsoft.com/office/drawing/2014/main" id="{C8D6C49B-7086-AB5B-B426-D09FBF8DB626}"/>
              </a:ext>
            </a:extLst>
          </p:cNvPr>
          <p:cNvSpPr/>
          <p:nvPr/>
        </p:nvSpPr>
        <p:spPr>
          <a:xfrm>
            <a:off x="8673093" y="3591742"/>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White</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51" name="矩形 150">
            <a:extLst>
              <a:ext uri="{FF2B5EF4-FFF2-40B4-BE49-F238E27FC236}">
                <a16:creationId xmlns:a16="http://schemas.microsoft.com/office/drawing/2014/main" id="{306E3553-E285-3D16-22B5-FA95CC072EAB}"/>
              </a:ext>
            </a:extLst>
          </p:cNvPr>
          <p:cNvSpPr/>
          <p:nvPr/>
        </p:nvSpPr>
        <p:spPr>
          <a:xfrm>
            <a:off x="9225499" y="3591742"/>
            <a:ext cx="640822"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4:705:02</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52" name="文本框 151">
            <a:extLst>
              <a:ext uri="{FF2B5EF4-FFF2-40B4-BE49-F238E27FC236}">
                <a16:creationId xmlns:a16="http://schemas.microsoft.com/office/drawing/2014/main" id="{389CFCAA-F08F-6281-4246-FF9EF89B7FC3}"/>
              </a:ext>
            </a:extLst>
          </p:cNvPr>
          <p:cNvSpPr txBox="1"/>
          <p:nvPr/>
        </p:nvSpPr>
        <p:spPr>
          <a:xfrm>
            <a:off x="9772152" y="1190873"/>
            <a:ext cx="1082348" cy="307777"/>
          </a:xfrm>
          <a:prstGeom prst="rect">
            <a:avLst/>
          </a:prstGeom>
          <a:noFill/>
        </p:spPr>
        <p:txBody>
          <a:bodyPr wrap="none" rtlCol="0">
            <a:spAutoFit/>
          </a:bodyPr>
          <a:lstStyle/>
          <a:p>
            <a:pPr algn="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非叶子结点</a:t>
            </a:r>
          </a:p>
        </p:txBody>
      </p:sp>
      <p:sp>
        <p:nvSpPr>
          <p:cNvPr id="153" name="文本框 152">
            <a:extLst>
              <a:ext uri="{FF2B5EF4-FFF2-40B4-BE49-F238E27FC236}">
                <a16:creationId xmlns:a16="http://schemas.microsoft.com/office/drawing/2014/main" id="{E3A06FA1-0753-911B-08AE-B0D8190654CD}"/>
              </a:ext>
            </a:extLst>
          </p:cNvPr>
          <p:cNvSpPr txBox="1"/>
          <p:nvPr/>
        </p:nvSpPr>
        <p:spPr>
          <a:xfrm>
            <a:off x="9813467" y="2568626"/>
            <a:ext cx="1107483" cy="523220"/>
          </a:xfrm>
          <a:prstGeom prst="rect">
            <a:avLst/>
          </a:prstGeom>
          <a:noFill/>
        </p:spPr>
        <p:txBody>
          <a:bodyPr wrap="none" rtlCol="0">
            <a:spAutoFit/>
          </a:bodyPr>
          <a:lstStyle/>
          <a:p>
            <a:pPr algn="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叶子结点</a:t>
            </a:r>
            <a:endParaRPr lang="en-US" altLang="zh-CN" sz="1400" dirty="0">
              <a:latin typeface="Arial" panose="020B0604020202020204" pitchFamily="34" charset="0"/>
              <a:cs typeface="Arial" panose="020B0604020202020204" pitchFamily="34" charset="0"/>
            </a:endParaRPr>
          </a:p>
          <a:p>
            <a:pPr algn="r"/>
            <a:r>
              <a:rPr lang="en-US" altLang="zh-CN" sz="1400" dirty="0">
                <a:latin typeface="Arial" panose="020B0604020202020204" pitchFamily="34" charset="0"/>
                <a:cs typeface="Arial" panose="020B0604020202020204" pitchFamily="34" charset="0"/>
              </a:rPr>
              <a:t>(Key Value)</a:t>
            </a:r>
            <a:endParaRPr lang="zh-CN" altLang="en-US" sz="1400" dirty="0">
              <a:latin typeface="Arial" panose="020B0604020202020204" pitchFamily="34" charset="0"/>
              <a:cs typeface="Arial" panose="020B0604020202020204" pitchFamily="34" charset="0"/>
            </a:endParaRPr>
          </a:p>
        </p:txBody>
      </p:sp>
      <p:sp>
        <p:nvSpPr>
          <p:cNvPr id="154" name="文本框 153">
            <a:extLst>
              <a:ext uri="{FF2B5EF4-FFF2-40B4-BE49-F238E27FC236}">
                <a16:creationId xmlns:a16="http://schemas.microsoft.com/office/drawing/2014/main" id="{9DA3DC21-6B5E-3F2F-725C-698229F7BE32}"/>
              </a:ext>
            </a:extLst>
          </p:cNvPr>
          <p:cNvSpPr txBox="1"/>
          <p:nvPr/>
        </p:nvSpPr>
        <p:spPr>
          <a:xfrm>
            <a:off x="11279011" y="1042515"/>
            <a:ext cx="409156" cy="1477328"/>
          </a:xfrm>
          <a:prstGeom prst="rect">
            <a:avLst/>
          </a:prstGeom>
          <a:noFill/>
        </p:spPr>
        <p:txBody>
          <a:bodyPr wrap="square" rtlCol="0">
            <a:spAutoFit/>
          </a:bodyPr>
          <a:lstStyle/>
          <a:p>
            <a:pPr algn="r"/>
            <a:r>
              <a:rPr lang="zh-CN" altLang="en-US" sz="1800" b="1" dirty="0">
                <a:latin typeface="微软雅黑" panose="020B0503020204020204" pitchFamily="34" charset="-122"/>
                <a:ea typeface="微软雅黑" panose="020B0503020204020204" pitchFamily="34" charset="-122"/>
                <a:cs typeface="Arial" panose="020B0604020202020204" pitchFamily="34" charset="0"/>
              </a:rPr>
              <a:t>非聚簇索引</a:t>
            </a:r>
          </a:p>
        </p:txBody>
      </p:sp>
      <p:sp>
        <p:nvSpPr>
          <p:cNvPr id="156" name="文本框 155">
            <a:extLst>
              <a:ext uri="{FF2B5EF4-FFF2-40B4-BE49-F238E27FC236}">
                <a16:creationId xmlns:a16="http://schemas.microsoft.com/office/drawing/2014/main" id="{6817EE8B-AA2F-854C-9085-5CD45919741F}"/>
              </a:ext>
            </a:extLst>
          </p:cNvPr>
          <p:cNvSpPr txBox="1"/>
          <p:nvPr/>
        </p:nvSpPr>
        <p:spPr>
          <a:xfrm>
            <a:off x="4078982" y="4110739"/>
            <a:ext cx="1252958" cy="338554"/>
          </a:xfrm>
          <a:prstGeom prst="rect">
            <a:avLst/>
          </a:prstGeom>
          <a:noFill/>
        </p:spPr>
        <p:txBody>
          <a:bodyPr wrap="square" rtlCol="0">
            <a:spAutoFit/>
          </a:bodyPr>
          <a:lstStyle/>
          <a:p>
            <a:pPr algn="r"/>
            <a:r>
              <a:rPr lang="zh-CN" altLang="en-US" sz="1600" b="1" dirty="0">
                <a:latin typeface="微软雅黑" panose="020B0503020204020204" pitchFamily="34" charset="-122"/>
                <a:ea typeface="微软雅黑" panose="020B0503020204020204" pitchFamily="34" charset="-122"/>
                <a:cs typeface="Arial" panose="020B0604020202020204" pitchFamily="34" charset="0"/>
              </a:rPr>
              <a:t>堆文件</a:t>
            </a:r>
            <a:endParaRPr lang="zh-CN" altLang="en-US" sz="14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157" name="文本框 156">
            <a:extLst>
              <a:ext uri="{FF2B5EF4-FFF2-40B4-BE49-F238E27FC236}">
                <a16:creationId xmlns:a16="http://schemas.microsoft.com/office/drawing/2014/main" id="{45ADD7BE-0C37-F57C-A3B4-709E5DE85818}"/>
              </a:ext>
            </a:extLst>
          </p:cNvPr>
          <p:cNvSpPr txBox="1"/>
          <p:nvPr/>
        </p:nvSpPr>
        <p:spPr>
          <a:xfrm>
            <a:off x="10371943" y="4456876"/>
            <a:ext cx="763351"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709</a:t>
            </a:r>
            <a:endParaRPr lang="zh-CN" altLang="en-US" sz="1050">
              <a:latin typeface="Arial" panose="020B0604020202020204" pitchFamily="34" charset="0"/>
              <a:cs typeface="Arial" panose="020B0604020202020204" pitchFamily="34" charset="0"/>
            </a:endParaRPr>
          </a:p>
        </p:txBody>
      </p:sp>
      <p:sp>
        <p:nvSpPr>
          <p:cNvPr id="161" name="矩形 160">
            <a:extLst>
              <a:ext uri="{FF2B5EF4-FFF2-40B4-BE49-F238E27FC236}">
                <a16:creationId xmlns:a16="http://schemas.microsoft.com/office/drawing/2014/main" id="{9BC63351-BFFD-1078-1646-5C477EB534A7}"/>
              </a:ext>
            </a:extLst>
          </p:cNvPr>
          <p:cNvSpPr/>
          <p:nvPr/>
        </p:nvSpPr>
        <p:spPr>
          <a:xfrm>
            <a:off x="8242129" y="2111405"/>
            <a:ext cx="75585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Smith</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62" name="矩形 161">
            <a:extLst>
              <a:ext uri="{FF2B5EF4-FFF2-40B4-BE49-F238E27FC236}">
                <a16:creationId xmlns:a16="http://schemas.microsoft.com/office/drawing/2014/main" id="{1228F7E4-7DC4-FCC6-A6AA-F2C516F1C2F1}"/>
              </a:ext>
            </a:extLst>
          </p:cNvPr>
          <p:cNvSpPr/>
          <p:nvPr/>
        </p:nvSpPr>
        <p:spPr>
          <a:xfrm>
            <a:off x="8242130" y="1876367"/>
            <a:ext cx="755855" cy="231211"/>
          </a:xfrm>
          <a:prstGeom prst="rect">
            <a:avLst/>
          </a:prstGeom>
          <a:solidFill>
            <a:srgbClr val="E9E5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Martin</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63" name="矩形 162">
            <a:extLst>
              <a:ext uri="{FF2B5EF4-FFF2-40B4-BE49-F238E27FC236}">
                <a16:creationId xmlns:a16="http://schemas.microsoft.com/office/drawing/2014/main" id="{186D1373-1414-2096-710B-A3E32D51A687}"/>
              </a:ext>
            </a:extLst>
          </p:cNvPr>
          <p:cNvSpPr/>
          <p:nvPr/>
        </p:nvSpPr>
        <p:spPr>
          <a:xfrm>
            <a:off x="8242129" y="2312565"/>
            <a:ext cx="75585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64" name="文本框 163">
            <a:extLst>
              <a:ext uri="{FF2B5EF4-FFF2-40B4-BE49-F238E27FC236}">
                <a16:creationId xmlns:a16="http://schemas.microsoft.com/office/drawing/2014/main" id="{DF40BBB0-00F5-C6A3-1DD4-F267F1FEA367}"/>
              </a:ext>
            </a:extLst>
          </p:cNvPr>
          <p:cNvSpPr txBox="1"/>
          <p:nvPr/>
        </p:nvSpPr>
        <p:spPr>
          <a:xfrm>
            <a:off x="8158958" y="1654221"/>
            <a:ext cx="688009"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28</a:t>
            </a:r>
            <a:endParaRPr lang="zh-CN" altLang="en-US" sz="1050">
              <a:latin typeface="Arial" panose="020B0604020202020204" pitchFamily="34" charset="0"/>
              <a:cs typeface="Arial" panose="020B0604020202020204" pitchFamily="34" charset="0"/>
            </a:endParaRPr>
          </a:p>
        </p:txBody>
      </p:sp>
      <p:sp>
        <p:nvSpPr>
          <p:cNvPr id="165" name="矩形 164">
            <a:extLst>
              <a:ext uri="{FF2B5EF4-FFF2-40B4-BE49-F238E27FC236}">
                <a16:creationId xmlns:a16="http://schemas.microsoft.com/office/drawing/2014/main" id="{728E1BA4-6B5F-E035-70FD-4BEF03BCD3F2}"/>
              </a:ext>
            </a:extLst>
          </p:cNvPr>
          <p:cNvSpPr/>
          <p:nvPr/>
        </p:nvSpPr>
        <p:spPr>
          <a:xfrm>
            <a:off x="5394713" y="2116793"/>
            <a:ext cx="75585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George</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66" name="矩形 165">
            <a:extLst>
              <a:ext uri="{FF2B5EF4-FFF2-40B4-BE49-F238E27FC236}">
                <a16:creationId xmlns:a16="http://schemas.microsoft.com/office/drawing/2014/main" id="{6AEB0940-5846-5ACE-7DF8-D46E0991F5CC}"/>
              </a:ext>
            </a:extLst>
          </p:cNvPr>
          <p:cNvSpPr/>
          <p:nvPr/>
        </p:nvSpPr>
        <p:spPr>
          <a:xfrm>
            <a:off x="5394713" y="2317953"/>
            <a:ext cx="75585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67" name="文本框 166">
            <a:extLst>
              <a:ext uri="{FF2B5EF4-FFF2-40B4-BE49-F238E27FC236}">
                <a16:creationId xmlns:a16="http://schemas.microsoft.com/office/drawing/2014/main" id="{C4883F3D-D2BE-F51F-FB9A-7884BA1B2E2E}"/>
              </a:ext>
            </a:extLst>
          </p:cNvPr>
          <p:cNvSpPr txBox="1"/>
          <p:nvPr/>
        </p:nvSpPr>
        <p:spPr>
          <a:xfrm>
            <a:off x="5313895" y="1680372"/>
            <a:ext cx="688009"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37</a:t>
            </a:r>
            <a:endParaRPr lang="zh-CN" altLang="en-US" sz="1050">
              <a:latin typeface="Arial" panose="020B0604020202020204" pitchFamily="34" charset="0"/>
              <a:cs typeface="Arial" panose="020B0604020202020204" pitchFamily="34" charset="0"/>
            </a:endParaRPr>
          </a:p>
        </p:txBody>
      </p:sp>
      <p:sp>
        <p:nvSpPr>
          <p:cNvPr id="168" name="矩形 167">
            <a:extLst>
              <a:ext uri="{FF2B5EF4-FFF2-40B4-BE49-F238E27FC236}">
                <a16:creationId xmlns:a16="http://schemas.microsoft.com/office/drawing/2014/main" id="{B60E6372-2635-4D04-8CAB-89E38AE1E399}"/>
              </a:ext>
            </a:extLst>
          </p:cNvPr>
          <p:cNvSpPr/>
          <p:nvPr/>
        </p:nvSpPr>
        <p:spPr>
          <a:xfrm>
            <a:off x="5394713" y="1917621"/>
            <a:ext cx="75585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Allen</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69" name="箭头: 直角上 168">
            <a:extLst>
              <a:ext uri="{FF2B5EF4-FFF2-40B4-BE49-F238E27FC236}">
                <a16:creationId xmlns:a16="http://schemas.microsoft.com/office/drawing/2014/main" id="{693ED9D7-A619-7BC5-60E9-263CD8F44D10}"/>
              </a:ext>
            </a:extLst>
          </p:cNvPr>
          <p:cNvSpPr/>
          <p:nvPr/>
        </p:nvSpPr>
        <p:spPr>
          <a:xfrm rot="10800000">
            <a:off x="7103319" y="3078515"/>
            <a:ext cx="212958" cy="2006358"/>
          </a:xfrm>
          <a:prstGeom prst="bentUpArrow">
            <a:avLst>
              <a:gd name="adj1" fmla="val 12897"/>
              <a:gd name="adj2" fmla="val 19439"/>
              <a:gd name="adj3" fmla="val 28947"/>
            </a:avLst>
          </a:prstGeom>
          <a:solidFill>
            <a:srgbClr val="DF6C5D"/>
          </a:solidFill>
          <a:ln>
            <a:solidFill>
              <a:srgbClr val="DF6C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0" name="箭头: 直角上 169">
            <a:extLst>
              <a:ext uri="{FF2B5EF4-FFF2-40B4-BE49-F238E27FC236}">
                <a16:creationId xmlns:a16="http://schemas.microsoft.com/office/drawing/2014/main" id="{066E6E07-C2C5-9A4E-54B0-7068782DD5DA}"/>
              </a:ext>
            </a:extLst>
          </p:cNvPr>
          <p:cNvSpPr/>
          <p:nvPr/>
        </p:nvSpPr>
        <p:spPr>
          <a:xfrm rot="10800000">
            <a:off x="6133302" y="3678025"/>
            <a:ext cx="1158315" cy="1042532"/>
          </a:xfrm>
          <a:prstGeom prst="bentUpArrow">
            <a:avLst>
              <a:gd name="adj1" fmla="val 5587"/>
              <a:gd name="adj2" fmla="val 6526"/>
              <a:gd name="adj3" fmla="val 1002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1" name="L 形 170">
            <a:extLst>
              <a:ext uri="{FF2B5EF4-FFF2-40B4-BE49-F238E27FC236}">
                <a16:creationId xmlns:a16="http://schemas.microsoft.com/office/drawing/2014/main" id="{A980C3E5-94FF-3741-96F3-010317DF80F8}"/>
              </a:ext>
            </a:extLst>
          </p:cNvPr>
          <p:cNvSpPr/>
          <p:nvPr/>
        </p:nvSpPr>
        <p:spPr>
          <a:xfrm flipV="1">
            <a:off x="5131092" y="2079204"/>
            <a:ext cx="274877" cy="756209"/>
          </a:xfrm>
          <a:prstGeom prst="corner">
            <a:avLst>
              <a:gd name="adj1" fmla="val 16538"/>
              <a:gd name="adj2" fmla="val 17351"/>
            </a:avLst>
          </a:prstGeom>
          <a:solidFill>
            <a:srgbClr val="E17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2" name="箭头: 直角上 171">
            <a:extLst>
              <a:ext uri="{FF2B5EF4-FFF2-40B4-BE49-F238E27FC236}">
                <a16:creationId xmlns:a16="http://schemas.microsoft.com/office/drawing/2014/main" id="{BBC64121-A8C2-A705-0CD9-D1B1FB038E24}"/>
              </a:ext>
            </a:extLst>
          </p:cNvPr>
          <p:cNvSpPr/>
          <p:nvPr/>
        </p:nvSpPr>
        <p:spPr>
          <a:xfrm rot="10800000" flipH="1">
            <a:off x="8488046" y="3289619"/>
            <a:ext cx="191695" cy="1614739"/>
          </a:xfrm>
          <a:prstGeom prst="bentUpArrow">
            <a:avLst>
              <a:gd name="adj1" fmla="val 24315"/>
              <a:gd name="adj2" fmla="val 31455"/>
              <a:gd name="adj3" fmla="val 46307"/>
            </a:avLst>
          </a:prstGeom>
          <a:solidFill>
            <a:srgbClr val="BDB19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3" name="箭头: 直角上 172">
            <a:extLst>
              <a:ext uri="{FF2B5EF4-FFF2-40B4-BE49-F238E27FC236}">
                <a16:creationId xmlns:a16="http://schemas.microsoft.com/office/drawing/2014/main" id="{4646EBC5-94F2-0A9E-F427-E37F89DC8C23}"/>
              </a:ext>
            </a:extLst>
          </p:cNvPr>
          <p:cNvSpPr/>
          <p:nvPr/>
        </p:nvSpPr>
        <p:spPr>
          <a:xfrm rot="10800000" flipH="1">
            <a:off x="8492952" y="3502594"/>
            <a:ext cx="1466123" cy="1388275"/>
          </a:xfrm>
          <a:prstGeom prst="bentUpArrow">
            <a:avLst>
              <a:gd name="adj1" fmla="val 3823"/>
              <a:gd name="adj2" fmla="val 4559"/>
              <a:gd name="adj3" fmla="val 7154"/>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4" name="L 形 173">
            <a:extLst>
              <a:ext uri="{FF2B5EF4-FFF2-40B4-BE49-F238E27FC236}">
                <a16:creationId xmlns:a16="http://schemas.microsoft.com/office/drawing/2014/main" id="{FFF90E41-EA81-3EAC-B3FF-6A4C4B225E20}"/>
              </a:ext>
            </a:extLst>
          </p:cNvPr>
          <p:cNvSpPr/>
          <p:nvPr/>
        </p:nvSpPr>
        <p:spPr>
          <a:xfrm flipV="1">
            <a:off x="5828663" y="1353163"/>
            <a:ext cx="1175715" cy="569273"/>
          </a:xfrm>
          <a:prstGeom prst="corner">
            <a:avLst>
              <a:gd name="adj1" fmla="val 6989"/>
              <a:gd name="adj2" fmla="val 7802"/>
            </a:avLst>
          </a:prstGeom>
          <a:solidFill>
            <a:srgbClr val="E17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5" name="文本框 174">
            <a:extLst>
              <a:ext uri="{FF2B5EF4-FFF2-40B4-BE49-F238E27FC236}">
                <a16:creationId xmlns:a16="http://schemas.microsoft.com/office/drawing/2014/main" id="{1E56994B-DFD9-E88F-0F01-038571B92C4D}"/>
              </a:ext>
            </a:extLst>
          </p:cNvPr>
          <p:cNvSpPr txBox="1"/>
          <p:nvPr/>
        </p:nvSpPr>
        <p:spPr>
          <a:xfrm>
            <a:off x="4445787" y="2571170"/>
            <a:ext cx="688009"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41</a:t>
            </a:r>
            <a:endParaRPr lang="zh-CN" altLang="en-US" sz="1050">
              <a:latin typeface="Arial" panose="020B0604020202020204" pitchFamily="34" charset="0"/>
              <a:cs typeface="Arial" panose="020B0604020202020204" pitchFamily="34" charset="0"/>
            </a:endParaRPr>
          </a:p>
        </p:txBody>
      </p:sp>
      <p:sp>
        <p:nvSpPr>
          <p:cNvPr id="176" name="L 形 175">
            <a:extLst>
              <a:ext uri="{FF2B5EF4-FFF2-40B4-BE49-F238E27FC236}">
                <a16:creationId xmlns:a16="http://schemas.microsoft.com/office/drawing/2014/main" id="{D0D169BC-F2AD-743B-72E2-F383C11EB117}"/>
              </a:ext>
            </a:extLst>
          </p:cNvPr>
          <p:cNvSpPr/>
          <p:nvPr/>
        </p:nvSpPr>
        <p:spPr>
          <a:xfrm rot="10800000">
            <a:off x="6153122" y="2284670"/>
            <a:ext cx="585414" cy="547332"/>
          </a:xfrm>
          <a:prstGeom prst="corner">
            <a:avLst>
              <a:gd name="adj1" fmla="val 8230"/>
              <a:gd name="adj2" fmla="val 9043"/>
            </a:avLst>
          </a:prstGeom>
          <a:solidFill>
            <a:srgbClr val="E17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7" name="L 形 176">
            <a:extLst>
              <a:ext uri="{FF2B5EF4-FFF2-40B4-BE49-F238E27FC236}">
                <a16:creationId xmlns:a16="http://schemas.microsoft.com/office/drawing/2014/main" id="{47298CF7-BF5B-A7CA-12E2-91192BB76A75}"/>
              </a:ext>
            </a:extLst>
          </p:cNvPr>
          <p:cNvSpPr/>
          <p:nvPr/>
        </p:nvSpPr>
        <p:spPr>
          <a:xfrm rot="10800000">
            <a:off x="8971091" y="2279537"/>
            <a:ext cx="585414" cy="549326"/>
          </a:xfrm>
          <a:prstGeom prst="corner">
            <a:avLst>
              <a:gd name="adj1" fmla="val 8230"/>
              <a:gd name="adj2" fmla="val 9043"/>
            </a:avLst>
          </a:prstGeom>
          <a:solidFill>
            <a:srgbClr val="E17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9" name="L 形 178">
            <a:extLst>
              <a:ext uri="{FF2B5EF4-FFF2-40B4-BE49-F238E27FC236}">
                <a16:creationId xmlns:a16="http://schemas.microsoft.com/office/drawing/2014/main" id="{46C6C0F6-65DA-01EF-0038-31B73222AA7A}"/>
              </a:ext>
            </a:extLst>
          </p:cNvPr>
          <p:cNvSpPr/>
          <p:nvPr/>
        </p:nvSpPr>
        <p:spPr>
          <a:xfrm flipV="1">
            <a:off x="7603408" y="2099472"/>
            <a:ext cx="638719" cy="696571"/>
          </a:xfrm>
          <a:prstGeom prst="corner">
            <a:avLst>
              <a:gd name="adj1" fmla="val 8187"/>
              <a:gd name="adj2" fmla="val 7807"/>
            </a:avLst>
          </a:prstGeom>
          <a:solidFill>
            <a:srgbClr val="E17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0" name="L 形 179">
            <a:extLst>
              <a:ext uri="{FF2B5EF4-FFF2-40B4-BE49-F238E27FC236}">
                <a16:creationId xmlns:a16="http://schemas.microsoft.com/office/drawing/2014/main" id="{EE9CF55D-262B-C037-6A4C-02CE7BB9F291}"/>
              </a:ext>
            </a:extLst>
          </p:cNvPr>
          <p:cNvSpPr/>
          <p:nvPr/>
        </p:nvSpPr>
        <p:spPr>
          <a:xfrm rot="10800000">
            <a:off x="7770841" y="1636398"/>
            <a:ext cx="1128313" cy="232793"/>
          </a:xfrm>
          <a:prstGeom prst="corner">
            <a:avLst>
              <a:gd name="adj1" fmla="val 22452"/>
              <a:gd name="adj2" fmla="val 30376"/>
            </a:avLst>
          </a:prstGeom>
          <a:solidFill>
            <a:srgbClr val="E17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1" name="文本框 180">
            <a:extLst>
              <a:ext uri="{FF2B5EF4-FFF2-40B4-BE49-F238E27FC236}">
                <a16:creationId xmlns:a16="http://schemas.microsoft.com/office/drawing/2014/main" id="{33C36D30-3358-AFFE-53ED-45F3F6253D8A}"/>
              </a:ext>
            </a:extLst>
          </p:cNvPr>
          <p:cNvSpPr txBox="1"/>
          <p:nvPr/>
        </p:nvSpPr>
        <p:spPr>
          <a:xfrm>
            <a:off x="6815286" y="1663710"/>
            <a:ext cx="1018227" cy="253916"/>
          </a:xfrm>
          <a:prstGeom prst="rect">
            <a:avLst/>
          </a:prstGeom>
          <a:noFill/>
        </p:spPr>
        <p:txBody>
          <a:bodyPr wrap="none" rtlCol="0">
            <a:spAutoFit/>
          </a:bodyPr>
          <a:lstStyle/>
          <a:p>
            <a:r>
              <a:rPr lang="en-US" altLang="zh-CN" sz="1050" dirty="0">
                <a:latin typeface="Arial" panose="020B0604020202020204" pitchFamily="34" charset="0"/>
                <a:cs typeface="Arial" panose="020B0604020202020204" pitchFamily="34" charset="0"/>
              </a:rPr>
              <a:t>Page 12-Root</a:t>
            </a:r>
            <a:endParaRPr lang="zh-CN" altLang="en-US" sz="105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2197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213179" y="169337"/>
            <a:ext cx="10361851" cy="849949"/>
          </a:xfrm>
        </p:spPr>
        <p:txBody>
          <a:bodyPr>
            <a:normAutofit/>
          </a:bodyPr>
          <a:lstStyle/>
          <a:p>
            <a:r>
              <a:rPr lang="zh-CN" altLang="en-US" sz="3200" b="1" dirty="0">
                <a:solidFill>
                  <a:schemeClr val="accent1"/>
                </a:solidFill>
              </a:rPr>
              <a:t>聚簇</a:t>
            </a:r>
            <a:r>
              <a:rPr kumimoji="1" lang="zh-CN" altLang="en-US" sz="3200" b="1" dirty="0">
                <a:solidFill>
                  <a:schemeClr val="accent1"/>
                </a:solidFill>
              </a:rPr>
              <a:t>索引（</a:t>
            </a:r>
            <a:r>
              <a:rPr lang="en-US" altLang="zh-CN" sz="3200" b="1" dirty="0">
                <a:solidFill>
                  <a:schemeClr val="accent1"/>
                </a:solidFill>
              </a:rPr>
              <a:t>C</a:t>
            </a:r>
            <a:r>
              <a:rPr kumimoji="1" lang="en-US" altLang="zh-CN" sz="3200" b="1" dirty="0">
                <a:solidFill>
                  <a:schemeClr val="accent1"/>
                </a:solidFill>
              </a:rPr>
              <a:t>luster</a:t>
            </a:r>
            <a:r>
              <a:rPr lang="en-US" altLang="zh-CN" sz="3200" b="1" dirty="0">
                <a:solidFill>
                  <a:schemeClr val="accent1"/>
                </a:solidFill>
              </a:rPr>
              <a:t>ed</a:t>
            </a:r>
            <a:r>
              <a:rPr lang="zh-CN" altLang="en-US" sz="3200" b="1" dirty="0">
                <a:solidFill>
                  <a:schemeClr val="accent1"/>
                </a:solidFill>
              </a:rPr>
              <a:t> </a:t>
            </a:r>
            <a:r>
              <a:rPr lang="en-US" altLang="zh-CN" sz="3200" b="1" dirty="0">
                <a:solidFill>
                  <a:schemeClr val="accent1"/>
                </a:solidFill>
              </a:rPr>
              <a:t>Indexes</a:t>
            </a:r>
            <a:r>
              <a:rPr kumimoji="1" lang="zh-CN" altLang="en-US" sz="3200" b="1" dirty="0">
                <a:solidFill>
                  <a:schemeClr val="accent1"/>
                </a:solidFill>
              </a:rPr>
              <a:t>）</a:t>
            </a:r>
          </a:p>
        </p:txBody>
      </p:sp>
      <p:sp>
        <p:nvSpPr>
          <p:cNvPr id="5" name="幻灯片编号占位符 4"/>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28</a:t>
            </a:fld>
            <a:endParaRPr lang="zh-CN" altLang="en-US"/>
          </a:p>
        </p:txBody>
      </p:sp>
      <p:sp>
        <p:nvSpPr>
          <p:cNvPr id="6" name="矩形 5">
            <a:extLst>
              <a:ext uri="{FF2B5EF4-FFF2-40B4-BE49-F238E27FC236}">
                <a16:creationId xmlns:a16="http://schemas.microsoft.com/office/drawing/2014/main" id="{967A9559-7604-68FB-C7D5-A7E3A2DB855E}"/>
              </a:ext>
            </a:extLst>
          </p:cNvPr>
          <p:cNvSpPr/>
          <p:nvPr/>
        </p:nvSpPr>
        <p:spPr>
          <a:xfrm>
            <a:off x="5006736" y="1876577"/>
            <a:ext cx="6988599" cy="34514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A8E835B4-7343-A993-F4AB-D54799A3E08E}"/>
              </a:ext>
            </a:extLst>
          </p:cNvPr>
          <p:cNvSpPr/>
          <p:nvPr/>
        </p:nvSpPr>
        <p:spPr>
          <a:xfrm>
            <a:off x="5280494" y="2055915"/>
            <a:ext cx="6215311" cy="1224136"/>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353ECAB-E153-C753-5652-6F2A88013059}"/>
              </a:ext>
            </a:extLst>
          </p:cNvPr>
          <p:cNvSpPr/>
          <p:nvPr/>
        </p:nvSpPr>
        <p:spPr>
          <a:xfrm>
            <a:off x="5280495" y="3482057"/>
            <a:ext cx="6215310" cy="1656571"/>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89853E00-E759-BE3E-2FE4-B0D4521B5C88}"/>
              </a:ext>
            </a:extLst>
          </p:cNvPr>
          <p:cNvSpPr/>
          <p:nvPr/>
        </p:nvSpPr>
        <p:spPr>
          <a:xfrm>
            <a:off x="7973425" y="1989634"/>
            <a:ext cx="755855" cy="332111"/>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Allen</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3BDAD1F2-8A53-1A15-01A6-8556EFC0D553}"/>
              </a:ext>
            </a:extLst>
          </p:cNvPr>
          <p:cNvSpPr/>
          <p:nvPr/>
        </p:nvSpPr>
        <p:spPr>
          <a:xfrm>
            <a:off x="7973425" y="2284352"/>
            <a:ext cx="755855" cy="332111"/>
          </a:xfrm>
          <a:prstGeom prst="rect">
            <a:avLst/>
          </a:prstGeom>
          <a:solidFill>
            <a:srgbClr val="DF6C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Martin</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C6C9FD22-EC52-F130-6308-3650405C7469}"/>
              </a:ext>
            </a:extLst>
          </p:cNvPr>
          <p:cNvSpPr/>
          <p:nvPr/>
        </p:nvSpPr>
        <p:spPr>
          <a:xfrm>
            <a:off x="5482178" y="3719141"/>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Allen</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433EA0BE-E16E-74CA-39A3-7C959CDBAE64}"/>
              </a:ext>
            </a:extLst>
          </p:cNvPr>
          <p:cNvSpPr/>
          <p:nvPr/>
        </p:nvSpPr>
        <p:spPr>
          <a:xfrm>
            <a:off x="5482178" y="3914936"/>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Barr</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5" name="矩形 14">
            <a:extLst>
              <a:ext uri="{FF2B5EF4-FFF2-40B4-BE49-F238E27FC236}">
                <a16:creationId xmlns:a16="http://schemas.microsoft.com/office/drawing/2014/main" id="{3E7EE2F2-7AEB-BB2D-2CD1-45C7ECB1EE38}"/>
              </a:ext>
            </a:extLst>
          </p:cNvPr>
          <p:cNvSpPr/>
          <p:nvPr/>
        </p:nvSpPr>
        <p:spPr>
          <a:xfrm>
            <a:off x="5482178" y="4110731"/>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Con</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id="{B9BD36A0-E045-BE39-3AD8-7A2130153AAC}"/>
              </a:ext>
            </a:extLst>
          </p:cNvPr>
          <p:cNvSpPr/>
          <p:nvPr/>
        </p:nvSpPr>
        <p:spPr>
          <a:xfrm>
            <a:off x="5482178" y="4306526"/>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Funk</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924EDACC-B5E2-ECA1-D91F-5B683A97B81F}"/>
              </a:ext>
            </a:extLst>
          </p:cNvPr>
          <p:cNvSpPr/>
          <p:nvPr/>
        </p:nvSpPr>
        <p:spPr>
          <a:xfrm>
            <a:off x="5482178" y="4502321"/>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Funk</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8" name="矩形 17">
            <a:extLst>
              <a:ext uri="{FF2B5EF4-FFF2-40B4-BE49-F238E27FC236}">
                <a16:creationId xmlns:a16="http://schemas.microsoft.com/office/drawing/2014/main" id="{EA448D10-02DD-F07B-59DA-993D59FB788B}"/>
              </a:ext>
            </a:extLst>
          </p:cNvPr>
          <p:cNvSpPr/>
          <p:nvPr/>
        </p:nvSpPr>
        <p:spPr>
          <a:xfrm>
            <a:off x="6867206" y="3714887"/>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latin typeface="微软雅黑" panose="020B0503020204020204" pitchFamily="34" charset="-122"/>
                <a:ea typeface="微软雅黑" panose="020B0503020204020204" pitchFamily="34" charset="-122"/>
              </a:rPr>
              <a:t>Gorge</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41537750-4D4A-B07D-EBA9-8D7C379661B7}"/>
              </a:ext>
            </a:extLst>
          </p:cNvPr>
          <p:cNvSpPr txBox="1"/>
          <p:nvPr/>
        </p:nvSpPr>
        <p:spPr>
          <a:xfrm>
            <a:off x="6802680" y="3467785"/>
            <a:ext cx="763351"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110</a:t>
            </a:r>
            <a:endParaRPr lang="zh-CN" altLang="en-US" sz="1050">
              <a:latin typeface="Arial" panose="020B0604020202020204" pitchFamily="34" charset="0"/>
              <a:cs typeface="Arial" panose="020B0604020202020204" pitchFamily="34" charset="0"/>
            </a:endParaRPr>
          </a:p>
        </p:txBody>
      </p:sp>
      <p:sp>
        <p:nvSpPr>
          <p:cNvPr id="20" name="矩形 19">
            <a:extLst>
              <a:ext uri="{FF2B5EF4-FFF2-40B4-BE49-F238E27FC236}">
                <a16:creationId xmlns:a16="http://schemas.microsoft.com/office/drawing/2014/main" id="{C5D4A724-A47F-AD3F-65E0-90C5A174923E}"/>
              </a:ext>
            </a:extLst>
          </p:cNvPr>
          <p:cNvSpPr/>
          <p:nvPr/>
        </p:nvSpPr>
        <p:spPr>
          <a:xfrm>
            <a:off x="6867206" y="3910682"/>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Hall</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7DF71B70-7A3B-CD71-DC79-32404F1B25A3}"/>
              </a:ext>
            </a:extLst>
          </p:cNvPr>
          <p:cNvSpPr/>
          <p:nvPr/>
        </p:nvSpPr>
        <p:spPr>
          <a:xfrm>
            <a:off x="6867206" y="4106477"/>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Jones</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D080C2DB-B450-1B7F-5EEB-520BB53F63A8}"/>
              </a:ext>
            </a:extLst>
          </p:cNvPr>
          <p:cNvSpPr/>
          <p:nvPr/>
        </p:nvSpPr>
        <p:spPr>
          <a:xfrm>
            <a:off x="6867206" y="4302272"/>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Jones</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23" name="矩形 22">
            <a:extLst>
              <a:ext uri="{FF2B5EF4-FFF2-40B4-BE49-F238E27FC236}">
                <a16:creationId xmlns:a16="http://schemas.microsoft.com/office/drawing/2014/main" id="{6AE4E225-96E5-B040-3A5F-28BBCF66ADB1}"/>
              </a:ext>
            </a:extLst>
          </p:cNvPr>
          <p:cNvSpPr/>
          <p:nvPr/>
        </p:nvSpPr>
        <p:spPr>
          <a:xfrm>
            <a:off x="6867206" y="4498067"/>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Jones</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24" name="矩形 23">
            <a:extLst>
              <a:ext uri="{FF2B5EF4-FFF2-40B4-BE49-F238E27FC236}">
                <a16:creationId xmlns:a16="http://schemas.microsoft.com/office/drawing/2014/main" id="{EB90C11D-02A8-F1BA-E315-9D07B1CA1B81}"/>
              </a:ext>
            </a:extLst>
          </p:cNvPr>
          <p:cNvSpPr/>
          <p:nvPr/>
        </p:nvSpPr>
        <p:spPr>
          <a:xfrm>
            <a:off x="8253255" y="3710332"/>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Martin</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7E32783F-5E3C-F63A-6289-B43DED6297BA}"/>
              </a:ext>
            </a:extLst>
          </p:cNvPr>
          <p:cNvSpPr txBox="1"/>
          <p:nvPr/>
        </p:nvSpPr>
        <p:spPr>
          <a:xfrm>
            <a:off x="8189632" y="3464294"/>
            <a:ext cx="763351"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120</a:t>
            </a:r>
            <a:endParaRPr lang="zh-CN" altLang="en-US" sz="1050">
              <a:latin typeface="Arial" panose="020B0604020202020204" pitchFamily="34" charset="0"/>
              <a:cs typeface="Arial" panose="020B0604020202020204" pitchFamily="34" charset="0"/>
            </a:endParaRPr>
          </a:p>
        </p:txBody>
      </p:sp>
      <p:sp>
        <p:nvSpPr>
          <p:cNvPr id="26" name="矩形 25">
            <a:extLst>
              <a:ext uri="{FF2B5EF4-FFF2-40B4-BE49-F238E27FC236}">
                <a16:creationId xmlns:a16="http://schemas.microsoft.com/office/drawing/2014/main" id="{300FE9DA-71B1-428D-9C2F-AA0F4009CE57}"/>
              </a:ext>
            </a:extLst>
          </p:cNvPr>
          <p:cNvSpPr/>
          <p:nvPr/>
        </p:nvSpPr>
        <p:spPr>
          <a:xfrm>
            <a:off x="8253255" y="3906127"/>
            <a:ext cx="552406" cy="197236"/>
          </a:xfrm>
          <a:prstGeom prst="rect">
            <a:avLst/>
          </a:prstGeom>
          <a:solidFill>
            <a:srgbClr val="E9E5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Martin</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27" name="矩形 26">
            <a:extLst>
              <a:ext uri="{FF2B5EF4-FFF2-40B4-BE49-F238E27FC236}">
                <a16:creationId xmlns:a16="http://schemas.microsoft.com/office/drawing/2014/main" id="{BFC6B543-D409-AF19-406A-8F763EC3BC28}"/>
              </a:ext>
            </a:extLst>
          </p:cNvPr>
          <p:cNvSpPr/>
          <p:nvPr/>
        </p:nvSpPr>
        <p:spPr>
          <a:xfrm>
            <a:off x="8253255" y="4101922"/>
            <a:ext cx="552406" cy="197236"/>
          </a:xfrm>
          <a:prstGeom prst="rect">
            <a:avLst/>
          </a:prstGeom>
          <a:solidFill>
            <a:srgbClr val="DF6C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Ota</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28" name="矩形 27">
            <a:extLst>
              <a:ext uri="{FF2B5EF4-FFF2-40B4-BE49-F238E27FC236}">
                <a16:creationId xmlns:a16="http://schemas.microsoft.com/office/drawing/2014/main" id="{6513EB32-3591-74F1-37A2-568770A8B60C}"/>
              </a:ext>
            </a:extLst>
          </p:cNvPr>
          <p:cNvSpPr/>
          <p:nvPr/>
        </p:nvSpPr>
        <p:spPr>
          <a:xfrm>
            <a:off x="8253255" y="4297717"/>
            <a:ext cx="552406" cy="197236"/>
          </a:xfrm>
          <a:prstGeom prst="rect">
            <a:avLst/>
          </a:prstGeom>
          <a:solidFill>
            <a:srgbClr val="E9E5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Phua</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29" name="矩形 28">
            <a:extLst>
              <a:ext uri="{FF2B5EF4-FFF2-40B4-BE49-F238E27FC236}">
                <a16:creationId xmlns:a16="http://schemas.microsoft.com/office/drawing/2014/main" id="{7C275EDE-D5B3-C1C4-BC50-ED157B827D99}"/>
              </a:ext>
            </a:extLst>
          </p:cNvPr>
          <p:cNvSpPr/>
          <p:nvPr/>
        </p:nvSpPr>
        <p:spPr>
          <a:xfrm>
            <a:off x="8253255" y="4493512"/>
            <a:ext cx="552406" cy="197236"/>
          </a:xfrm>
          <a:prstGeom prst="rect">
            <a:avLst/>
          </a:prstGeom>
          <a:solidFill>
            <a:srgbClr val="E9E5D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a:solidFill>
                  <a:schemeClr val="tx1"/>
                </a:solidFill>
                <a:latin typeface="微软雅黑" panose="020B0503020204020204" pitchFamily="34" charset="-122"/>
                <a:ea typeface="微软雅黑" panose="020B0503020204020204" pitchFamily="34" charset="-122"/>
              </a:rPr>
              <a:t>Rudd</a:t>
            </a:r>
            <a:endParaRPr lang="zh-CN" altLang="en-US" sz="900" dirty="0">
              <a:solidFill>
                <a:schemeClr val="tx1"/>
              </a:solidFill>
              <a:latin typeface="微软雅黑" panose="020B0503020204020204" pitchFamily="34" charset="-122"/>
              <a:ea typeface="微软雅黑" panose="020B0503020204020204" pitchFamily="34" charset="-122"/>
            </a:endParaRPr>
          </a:p>
        </p:txBody>
      </p:sp>
      <p:sp>
        <p:nvSpPr>
          <p:cNvPr id="30" name="矩形 29">
            <a:extLst>
              <a:ext uri="{FF2B5EF4-FFF2-40B4-BE49-F238E27FC236}">
                <a16:creationId xmlns:a16="http://schemas.microsoft.com/office/drawing/2014/main" id="{80013753-38D4-73EA-1E99-4DAAB4616197}"/>
              </a:ext>
            </a:extLst>
          </p:cNvPr>
          <p:cNvSpPr/>
          <p:nvPr/>
        </p:nvSpPr>
        <p:spPr>
          <a:xfrm>
            <a:off x="9643034" y="3708668"/>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Smith</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125DAD34-C833-C824-50C2-A83CC96317E0}"/>
              </a:ext>
            </a:extLst>
          </p:cNvPr>
          <p:cNvSpPr txBox="1"/>
          <p:nvPr/>
        </p:nvSpPr>
        <p:spPr>
          <a:xfrm>
            <a:off x="9576584" y="3460803"/>
            <a:ext cx="763351"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130</a:t>
            </a:r>
            <a:endParaRPr lang="zh-CN" altLang="en-US" sz="1050">
              <a:latin typeface="Arial" panose="020B0604020202020204" pitchFamily="34" charset="0"/>
              <a:cs typeface="Arial" panose="020B0604020202020204" pitchFamily="34" charset="0"/>
            </a:endParaRPr>
          </a:p>
        </p:txBody>
      </p:sp>
      <p:sp>
        <p:nvSpPr>
          <p:cNvPr id="32" name="矩形 31">
            <a:extLst>
              <a:ext uri="{FF2B5EF4-FFF2-40B4-BE49-F238E27FC236}">
                <a16:creationId xmlns:a16="http://schemas.microsoft.com/office/drawing/2014/main" id="{84643225-9E4A-0A3A-0A90-8C4B7D0CC7E3}"/>
              </a:ext>
            </a:extLst>
          </p:cNvPr>
          <p:cNvSpPr/>
          <p:nvPr/>
        </p:nvSpPr>
        <p:spPr>
          <a:xfrm>
            <a:off x="9643034" y="3904463"/>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Smith</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EAD9F954-6D6E-CECD-2336-089C7B0B433C}"/>
              </a:ext>
            </a:extLst>
          </p:cNvPr>
          <p:cNvSpPr/>
          <p:nvPr/>
        </p:nvSpPr>
        <p:spPr>
          <a:xfrm>
            <a:off x="9643034" y="4100258"/>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Smith</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4" name="矩形 33">
            <a:extLst>
              <a:ext uri="{FF2B5EF4-FFF2-40B4-BE49-F238E27FC236}">
                <a16:creationId xmlns:a16="http://schemas.microsoft.com/office/drawing/2014/main" id="{551B7105-F06D-580D-5636-E4C4DADF91AA}"/>
              </a:ext>
            </a:extLst>
          </p:cNvPr>
          <p:cNvSpPr/>
          <p:nvPr/>
        </p:nvSpPr>
        <p:spPr>
          <a:xfrm>
            <a:off x="9643034" y="4296053"/>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White</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5" name="矩形 34">
            <a:extLst>
              <a:ext uri="{FF2B5EF4-FFF2-40B4-BE49-F238E27FC236}">
                <a16:creationId xmlns:a16="http://schemas.microsoft.com/office/drawing/2014/main" id="{B945FB4D-C361-BB4B-88E6-0B190C632A19}"/>
              </a:ext>
            </a:extLst>
          </p:cNvPr>
          <p:cNvSpPr/>
          <p:nvPr/>
        </p:nvSpPr>
        <p:spPr>
          <a:xfrm>
            <a:off x="9643034" y="4491848"/>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White</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25FCBFC7-C443-6F3C-C2CB-C6AC1F90016D}"/>
              </a:ext>
            </a:extLst>
          </p:cNvPr>
          <p:cNvSpPr txBox="1"/>
          <p:nvPr/>
        </p:nvSpPr>
        <p:spPr>
          <a:xfrm>
            <a:off x="11495806" y="2001948"/>
            <a:ext cx="265404" cy="1200329"/>
          </a:xfrm>
          <a:prstGeom prst="rect">
            <a:avLst/>
          </a:prstGeom>
          <a:noFill/>
        </p:spPr>
        <p:txBody>
          <a:bodyPr wrap="square" rtlCol="0">
            <a:spAutoFit/>
          </a:bodyPr>
          <a:lstStyle/>
          <a:p>
            <a:pPr algn="r"/>
            <a:r>
              <a:rPr lang="zh-CN" altLang="en-US" sz="1800" b="1" dirty="0">
                <a:latin typeface="微软雅黑" panose="020B0503020204020204" pitchFamily="34" charset="-122"/>
                <a:ea typeface="微软雅黑" panose="020B0503020204020204" pitchFamily="34" charset="-122"/>
                <a:cs typeface="Arial" panose="020B0604020202020204" pitchFamily="34" charset="0"/>
              </a:rPr>
              <a:t>聚簇索引</a:t>
            </a:r>
          </a:p>
        </p:txBody>
      </p:sp>
      <p:sp>
        <p:nvSpPr>
          <p:cNvPr id="41" name="矩形 40">
            <a:extLst>
              <a:ext uri="{FF2B5EF4-FFF2-40B4-BE49-F238E27FC236}">
                <a16:creationId xmlns:a16="http://schemas.microsoft.com/office/drawing/2014/main" id="{AD22A763-11CA-051B-416A-1DDF4A5CBF74}"/>
              </a:ext>
            </a:extLst>
          </p:cNvPr>
          <p:cNvSpPr/>
          <p:nvPr/>
        </p:nvSpPr>
        <p:spPr>
          <a:xfrm>
            <a:off x="9212070" y="3011511"/>
            <a:ext cx="75585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Smith</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42" name="矩形 41">
            <a:extLst>
              <a:ext uri="{FF2B5EF4-FFF2-40B4-BE49-F238E27FC236}">
                <a16:creationId xmlns:a16="http://schemas.microsoft.com/office/drawing/2014/main" id="{4D70FC17-A7F2-33A1-0CDD-F472FEBF767F}"/>
              </a:ext>
            </a:extLst>
          </p:cNvPr>
          <p:cNvSpPr/>
          <p:nvPr/>
        </p:nvSpPr>
        <p:spPr>
          <a:xfrm>
            <a:off x="9212071" y="2776473"/>
            <a:ext cx="755855" cy="231211"/>
          </a:xfrm>
          <a:prstGeom prst="rect">
            <a:avLst/>
          </a:prstGeom>
          <a:solidFill>
            <a:srgbClr val="DF6C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Martin</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43" name="矩形 42">
            <a:extLst>
              <a:ext uri="{FF2B5EF4-FFF2-40B4-BE49-F238E27FC236}">
                <a16:creationId xmlns:a16="http://schemas.microsoft.com/office/drawing/2014/main" id="{080488F0-B43C-204A-642F-BB72B78718F8}"/>
              </a:ext>
            </a:extLst>
          </p:cNvPr>
          <p:cNvSpPr/>
          <p:nvPr/>
        </p:nvSpPr>
        <p:spPr>
          <a:xfrm>
            <a:off x="9212070" y="3212671"/>
            <a:ext cx="75585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F190F669-62F3-821A-5A83-D24FCE2153A2}"/>
              </a:ext>
            </a:extLst>
          </p:cNvPr>
          <p:cNvSpPr txBox="1"/>
          <p:nvPr/>
        </p:nvSpPr>
        <p:spPr>
          <a:xfrm>
            <a:off x="9128899" y="2554327"/>
            <a:ext cx="763351" cy="253916"/>
          </a:xfrm>
          <a:prstGeom prst="rect">
            <a:avLst/>
          </a:prstGeom>
          <a:noFill/>
        </p:spPr>
        <p:txBody>
          <a:bodyPr wrap="none" rtlCol="0">
            <a:spAutoFit/>
          </a:bodyPr>
          <a:lstStyle/>
          <a:p>
            <a:r>
              <a:rPr lang="en-US" altLang="zh-CN" sz="1050" dirty="0">
                <a:latin typeface="Arial" panose="020B0604020202020204" pitchFamily="34" charset="0"/>
                <a:cs typeface="Arial" panose="020B0604020202020204" pitchFamily="34" charset="0"/>
              </a:rPr>
              <a:t>Page 145</a:t>
            </a:r>
            <a:endParaRPr lang="zh-CN" altLang="en-US" sz="1050" dirty="0">
              <a:latin typeface="Arial" panose="020B0604020202020204" pitchFamily="34" charset="0"/>
              <a:cs typeface="Arial" panose="020B0604020202020204" pitchFamily="34" charset="0"/>
            </a:endParaRPr>
          </a:p>
        </p:txBody>
      </p:sp>
      <p:sp>
        <p:nvSpPr>
          <p:cNvPr id="45" name="矩形 44">
            <a:extLst>
              <a:ext uri="{FF2B5EF4-FFF2-40B4-BE49-F238E27FC236}">
                <a16:creationId xmlns:a16="http://schemas.microsoft.com/office/drawing/2014/main" id="{E815D041-C56A-BCA9-C482-4374DFDC5F6F}"/>
              </a:ext>
            </a:extLst>
          </p:cNvPr>
          <p:cNvSpPr/>
          <p:nvPr/>
        </p:nvSpPr>
        <p:spPr>
          <a:xfrm>
            <a:off x="6364654" y="3016899"/>
            <a:ext cx="75585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Gorge</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46" name="矩形 45">
            <a:extLst>
              <a:ext uri="{FF2B5EF4-FFF2-40B4-BE49-F238E27FC236}">
                <a16:creationId xmlns:a16="http://schemas.microsoft.com/office/drawing/2014/main" id="{074CE2AC-84BA-F639-89AD-D32F34E74A90}"/>
              </a:ext>
            </a:extLst>
          </p:cNvPr>
          <p:cNvSpPr/>
          <p:nvPr/>
        </p:nvSpPr>
        <p:spPr>
          <a:xfrm>
            <a:off x="6364654" y="3218059"/>
            <a:ext cx="75585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a:solidFill>
                  <a:schemeClr val="tx1"/>
                </a:solidFill>
                <a:latin typeface="微软雅黑" panose="020B0503020204020204" pitchFamily="34" charset="-122"/>
                <a:ea typeface="微软雅黑" panose="020B0503020204020204" pitchFamily="34" charset="-122"/>
              </a:rPr>
              <a:t>…</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F32108D7-1E8A-ED5E-1B85-0ECE80B19207}"/>
              </a:ext>
            </a:extLst>
          </p:cNvPr>
          <p:cNvSpPr txBox="1"/>
          <p:nvPr/>
        </p:nvSpPr>
        <p:spPr>
          <a:xfrm>
            <a:off x="6283836" y="2580478"/>
            <a:ext cx="763351"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141</a:t>
            </a:r>
            <a:endParaRPr lang="zh-CN" altLang="en-US" sz="1050">
              <a:latin typeface="Arial" panose="020B0604020202020204" pitchFamily="34" charset="0"/>
              <a:cs typeface="Arial" panose="020B0604020202020204" pitchFamily="34" charset="0"/>
            </a:endParaRPr>
          </a:p>
        </p:txBody>
      </p:sp>
      <p:sp>
        <p:nvSpPr>
          <p:cNvPr id="48" name="矩形 47">
            <a:extLst>
              <a:ext uri="{FF2B5EF4-FFF2-40B4-BE49-F238E27FC236}">
                <a16:creationId xmlns:a16="http://schemas.microsoft.com/office/drawing/2014/main" id="{53319890-0F4C-1804-6BEF-BD7A6D14D6A4}"/>
              </a:ext>
            </a:extLst>
          </p:cNvPr>
          <p:cNvSpPr/>
          <p:nvPr/>
        </p:nvSpPr>
        <p:spPr>
          <a:xfrm>
            <a:off x="6364654" y="2817727"/>
            <a:ext cx="755855"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dirty="0">
                <a:solidFill>
                  <a:schemeClr val="tx1"/>
                </a:solidFill>
                <a:latin typeface="微软雅黑" panose="020B0503020204020204" pitchFamily="34" charset="-122"/>
                <a:ea typeface="微软雅黑" panose="020B0503020204020204" pitchFamily="34" charset="-122"/>
              </a:rPr>
              <a:t>Allen</a:t>
            </a:r>
            <a:endParaRPr lang="zh-CN" altLang="en-US" sz="1000" dirty="0">
              <a:solidFill>
                <a:schemeClr val="tx1"/>
              </a:solidFill>
              <a:latin typeface="微软雅黑" panose="020B0503020204020204" pitchFamily="34" charset="-122"/>
              <a:ea typeface="微软雅黑" panose="020B0503020204020204" pitchFamily="34" charset="-122"/>
            </a:endParaRPr>
          </a:p>
        </p:txBody>
      </p:sp>
      <p:sp>
        <p:nvSpPr>
          <p:cNvPr id="49" name="L 形 48">
            <a:extLst>
              <a:ext uri="{FF2B5EF4-FFF2-40B4-BE49-F238E27FC236}">
                <a16:creationId xmlns:a16="http://schemas.microsoft.com/office/drawing/2014/main" id="{13578890-FEC8-7DEC-52B5-78058252D4FF}"/>
              </a:ext>
            </a:extLst>
          </p:cNvPr>
          <p:cNvSpPr/>
          <p:nvPr/>
        </p:nvSpPr>
        <p:spPr>
          <a:xfrm flipV="1">
            <a:off x="6115401" y="2969137"/>
            <a:ext cx="260935" cy="757071"/>
          </a:xfrm>
          <a:prstGeom prst="corner">
            <a:avLst>
              <a:gd name="adj1" fmla="val 16538"/>
              <a:gd name="adj2" fmla="val 17351"/>
            </a:avLst>
          </a:prstGeom>
          <a:solidFill>
            <a:srgbClr val="E17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0" name="L 形 49">
            <a:extLst>
              <a:ext uri="{FF2B5EF4-FFF2-40B4-BE49-F238E27FC236}">
                <a16:creationId xmlns:a16="http://schemas.microsoft.com/office/drawing/2014/main" id="{17A3DC06-7329-2D93-9D1F-E625D79DD758}"/>
              </a:ext>
            </a:extLst>
          </p:cNvPr>
          <p:cNvSpPr/>
          <p:nvPr/>
        </p:nvSpPr>
        <p:spPr>
          <a:xfrm flipV="1">
            <a:off x="7056017" y="2247896"/>
            <a:ext cx="918302" cy="574647"/>
          </a:xfrm>
          <a:prstGeom prst="corner">
            <a:avLst>
              <a:gd name="adj1" fmla="val 6989"/>
              <a:gd name="adj2" fmla="val 7802"/>
            </a:avLst>
          </a:prstGeom>
          <a:solidFill>
            <a:srgbClr val="E17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文本框 50">
            <a:extLst>
              <a:ext uri="{FF2B5EF4-FFF2-40B4-BE49-F238E27FC236}">
                <a16:creationId xmlns:a16="http://schemas.microsoft.com/office/drawing/2014/main" id="{D2CB2C54-EAC2-F94D-9EBA-A6043C39A99E}"/>
              </a:ext>
            </a:extLst>
          </p:cNvPr>
          <p:cNvSpPr txBox="1"/>
          <p:nvPr/>
        </p:nvSpPr>
        <p:spPr>
          <a:xfrm>
            <a:off x="5415728" y="3471276"/>
            <a:ext cx="763351" cy="253916"/>
          </a:xfrm>
          <a:prstGeom prst="rect">
            <a:avLst/>
          </a:prstGeom>
          <a:noFill/>
        </p:spPr>
        <p:txBody>
          <a:bodyPr wrap="none" rtlCol="0">
            <a:spAutoFit/>
          </a:bodyPr>
          <a:lstStyle/>
          <a:p>
            <a:r>
              <a:rPr lang="en-US" altLang="zh-CN" sz="1050">
                <a:latin typeface="Arial" panose="020B0604020202020204" pitchFamily="34" charset="0"/>
                <a:cs typeface="Arial" panose="020B0604020202020204" pitchFamily="34" charset="0"/>
              </a:rPr>
              <a:t>Page 100</a:t>
            </a:r>
            <a:endParaRPr lang="zh-CN" altLang="en-US" sz="1050">
              <a:latin typeface="Arial" panose="020B0604020202020204" pitchFamily="34" charset="0"/>
              <a:cs typeface="Arial" panose="020B0604020202020204" pitchFamily="34" charset="0"/>
            </a:endParaRPr>
          </a:p>
        </p:txBody>
      </p:sp>
      <p:sp>
        <p:nvSpPr>
          <p:cNvPr id="52" name="L 形 51">
            <a:extLst>
              <a:ext uri="{FF2B5EF4-FFF2-40B4-BE49-F238E27FC236}">
                <a16:creationId xmlns:a16="http://schemas.microsoft.com/office/drawing/2014/main" id="{5979D070-3DEE-2910-1A4E-AE79BA667077}"/>
              </a:ext>
            </a:extLst>
          </p:cNvPr>
          <p:cNvSpPr/>
          <p:nvPr/>
        </p:nvSpPr>
        <p:spPr>
          <a:xfrm rot="10800000">
            <a:off x="7123063" y="3144700"/>
            <a:ext cx="585414" cy="587407"/>
          </a:xfrm>
          <a:prstGeom prst="corner">
            <a:avLst>
              <a:gd name="adj1" fmla="val 8230"/>
              <a:gd name="adj2" fmla="val 9043"/>
            </a:avLst>
          </a:prstGeom>
          <a:solidFill>
            <a:srgbClr val="E17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3" name="L 形 52">
            <a:extLst>
              <a:ext uri="{FF2B5EF4-FFF2-40B4-BE49-F238E27FC236}">
                <a16:creationId xmlns:a16="http://schemas.microsoft.com/office/drawing/2014/main" id="{CF7BA787-CBD4-26FF-00F8-DBBA15341BF1}"/>
              </a:ext>
            </a:extLst>
          </p:cNvPr>
          <p:cNvSpPr/>
          <p:nvPr/>
        </p:nvSpPr>
        <p:spPr>
          <a:xfrm rot="10800000">
            <a:off x="9941032" y="3195585"/>
            <a:ext cx="585414" cy="533383"/>
          </a:xfrm>
          <a:prstGeom prst="corner">
            <a:avLst>
              <a:gd name="adj1" fmla="val 8230"/>
              <a:gd name="adj2" fmla="val 9043"/>
            </a:avLst>
          </a:prstGeom>
          <a:solidFill>
            <a:srgbClr val="E17DA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6" name="文本框 55">
            <a:extLst>
              <a:ext uri="{FF2B5EF4-FFF2-40B4-BE49-F238E27FC236}">
                <a16:creationId xmlns:a16="http://schemas.microsoft.com/office/drawing/2014/main" id="{2891C111-B8BA-4CDD-5EE9-07BE51B9856D}"/>
              </a:ext>
            </a:extLst>
          </p:cNvPr>
          <p:cNvSpPr txBox="1"/>
          <p:nvPr/>
        </p:nvSpPr>
        <p:spPr>
          <a:xfrm>
            <a:off x="7809949" y="2637706"/>
            <a:ext cx="1093569" cy="253916"/>
          </a:xfrm>
          <a:prstGeom prst="rect">
            <a:avLst/>
          </a:prstGeom>
          <a:noFill/>
        </p:spPr>
        <p:txBody>
          <a:bodyPr wrap="none" rtlCol="0">
            <a:spAutoFit/>
          </a:bodyPr>
          <a:lstStyle/>
          <a:p>
            <a:r>
              <a:rPr lang="en-US" altLang="zh-CN" sz="1050" dirty="0">
                <a:latin typeface="Arial" panose="020B0604020202020204" pitchFamily="34" charset="0"/>
                <a:cs typeface="Arial" panose="020B0604020202020204" pitchFamily="34" charset="0"/>
              </a:rPr>
              <a:t>Page 140-Root</a:t>
            </a:r>
            <a:endParaRPr lang="zh-CN" altLang="en-US" sz="1050" dirty="0">
              <a:latin typeface="Arial" panose="020B0604020202020204" pitchFamily="34" charset="0"/>
              <a:cs typeface="Arial" panose="020B0604020202020204" pitchFamily="34" charset="0"/>
            </a:endParaRPr>
          </a:p>
        </p:txBody>
      </p:sp>
      <p:grpSp>
        <p:nvGrpSpPr>
          <p:cNvPr id="57" name="组合 56">
            <a:extLst>
              <a:ext uri="{FF2B5EF4-FFF2-40B4-BE49-F238E27FC236}">
                <a16:creationId xmlns:a16="http://schemas.microsoft.com/office/drawing/2014/main" id="{976AEAEF-CA8C-3014-AE38-F5EBFEB44B47}"/>
              </a:ext>
            </a:extLst>
          </p:cNvPr>
          <p:cNvGrpSpPr/>
          <p:nvPr/>
        </p:nvGrpSpPr>
        <p:grpSpPr>
          <a:xfrm>
            <a:off x="10195440" y="3708668"/>
            <a:ext cx="586509" cy="197236"/>
            <a:chOff x="7504323" y="2993520"/>
            <a:chExt cx="586509" cy="197236"/>
          </a:xfrm>
        </p:grpSpPr>
        <p:sp>
          <p:nvSpPr>
            <p:cNvPr id="58" name="矩形 57">
              <a:extLst>
                <a:ext uri="{FF2B5EF4-FFF2-40B4-BE49-F238E27FC236}">
                  <a16:creationId xmlns:a16="http://schemas.microsoft.com/office/drawing/2014/main" id="{A467D690-7641-430D-7E4B-3B7329F3B880}"/>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1434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19B4B7EB-9BD0-6021-AD09-AE06B333FE77}"/>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60" name="组合 59">
            <a:extLst>
              <a:ext uri="{FF2B5EF4-FFF2-40B4-BE49-F238E27FC236}">
                <a16:creationId xmlns:a16="http://schemas.microsoft.com/office/drawing/2014/main" id="{3E74218F-FD32-476D-F3E3-C7BDFC520B65}"/>
              </a:ext>
            </a:extLst>
          </p:cNvPr>
          <p:cNvGrpSpPr/>
          <p:nvPr/>
        </p:nvGrpSpPr>
        <p:grpSpPr>
          <a:xfrm>
            <a:off x="10195440" y="3902621"/>
            <a:ext cx="586509" cy="197236"/>
            <a:chOff x="7504323" y="2993520"/>
            <a:chExt cx="586509" cy="197236"/>
          </a:xfrm>
        </p:grpSpPr>
        <p:sp>
          <p:nvSpPr>
            <p:cNvPr id="61" name="矩形 60">
              <a:extLst>
                <a:ext uri="{FF2B5EF4-FFF2-40B4-BE49-F238E27FC236}">
                  <a16:creationId xmlns:a16="http://schemas.microsoft.com/office/drawing/2014/main" id="{21BCBD19-4D40-9A5C-1512-C5A4C5882F8A}"/>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5778</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62" name="矩形 61">
              <a:extLst>
                <a:ext uri="{FF2B5EF4-FFF2-40B4-BE49-F238E27FC236}">
                  <a16:creationId xmlns:a16="http://schemas.microsoft.com/office/drawing/2014/main" id="{6727CEB2-F801-4439-0C9E-2A69277B61F2}"/>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63" name="组合 62">
            <a:extLst>
              <a:ext uri="{FF2B5EF4-FFF2-40B4-BE49-F238E27FC236}">
                <a16:creationId xmlns:a16="http://schemas.microsoft.com/office/drawing/2014/main" id="{10A153B2-D226-9944-3EBC-6467766F8C4D}"/>
              </a:ext>
            </a:extLst>
          </p:cNvPr>
          <p:cNvGrpSpPr/>
          <p:nvPr/>
        </p:nvGrpSpPr>
        <p:grpSpPr>
          <a:xfrm>
            <a:off x="10195440" y="4097483"/>
            <a:ext cx="586509" cy="197236"/>
            <a:chOff x="7504323" y="2993520"/>
            <a:chExt cx="586509" cy="197236"/>
          </a:xfrm>
        </p:grpSpPr>
        <p:sp>
          <p:nvSpPr>
            <p:cNvPr id="64" name="矩形 63">
              <a:extLst>
                <a:ext uri="{FF2B5EF4-FFF2-40B4-BE49-F238E27FC236}">
                  <a16:creationId xmlns:a16="http://schemas.microsoft.com/office/drawing/2014/main" id="{BEAA3B6E-EDBD-5062-A2C7-06E83147FD29}"/>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7978</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65" name="矩形 64">
              <a:extLst>
                <a:ext uri="{FF2B5EF4-FFF2-40B4-BE49-F238E27FC236}">
                  <a16:creationId xmlns:a16="http://schemas.microsoft.com/office/drawing/2014/main" id="{24B0EB05-026E-6465-9367-407E3F1349E8}"/>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66" name="组合 65">
            <a:extLst>
              <a:ext uri="{FF2B5EF4-FFF2-40B4-BE49-F238E27FC236}">
                <a16:creationId xmlns:a16="http://schemas.microsoft.com/office/drawing/2014/main" id="{F7DEA9BC-67DD-048D-5375-BD935189DFEB}"/>
              </a:ext>
            </a:extLst>
          </p:cNvPr>
          <p:cNvGrpSpPr/>
          <p:nvPr/>
        </p:nvGrpSpPr>
        <p:grpSpPr>
          <a:xfrm>
            <a:off x="10195440" y="4294211"/>
            <a:ext cx="586509" cy="197236"/>
            <a:chOff x="7504323" y="2993520"/>
            <a:chExt cx="586509" cy="197236"/>
          </a:xfrm>
        </p:grpSpPr>
        <p:sp>
          <p:nvSpPr>
            <p:cNvPr id="67" name="矩形 66">
              <a:extLst>
                <a:ext uri="{FF2B5EF4-FFF2-40B4-BE49-F238E27FC236}">
                  <a16:creationId xmlns:a16="http://schemas.microsoft.com/office/drawing/2014/main" id="{7CEB3180-4B5D-A567-FE5F-9BE56ECAC5D2}"/>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2234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68" name="矩形 67">
              <a:extLst>
                <a:ext uri="{FF2B5EF4-FFF2-40B4-BE49-F238E27FC236}">
                  <a16:creationId xmlns:a16="http://schemas.microsoft.com/office/drawing/2014/main" id="{053DF7E8-B0C9-047C-4C18-772844B23252}"/>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69" name="组合 68">
            <a:extLst>
              <a:ext uri="{FF2B5EF4-FFF2-40B4-BE49-F238E27FC236}">
                <a16:creationId xmlns:a16="http://schemas.microsoft.com/office/drawing/2014/main" id="{8F1A42CF-12A1-6B63-5B20-AFFE629970FB}"/>
              </a:ext>
            </a:extLst>
          </p:cNvPr>
          <p:cNvGrpSpPr/>
          <p:nvPr/>
        </p:nvGrpSpPr>
        <p:grpSpPr>
          <a:xfrm>
            <a:off x="10195440" y="4491821"/>
            <a:ext cx="586509" cy="197236"/>
            <a:chOff x="7504323" y="2993520"/>
            <a:chExt cx="586509" cy="197236"/>
          </a:xfrm>
        </p:grpSpPr>
        <p:sp>
          <p:nvSpPr>
            <p:cNvPr id="70" name="矩形 69">
              <a:extLst>
                <a:ext uri="{FF2B5EF4-FFF2-40B4-BE49-F238E27FC236}">
                  <a16:creationId xmlns:a16="http://schemas.microsoft.com/office/drawing/2014/main" id="{78A1EA4A-80F3-85CC-4D18-1DB3A7E05967}"/>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1634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71" name="矩形 70">
              <a:extLst>
                <a:ext uri="{FF2B5EF4-FFF2-40B4-BE49-F238E27FC236}">
                  <a16:creationId xmlns:a16="http://schemas.microsoft.com/office/drawing/2014/main" id="{E321F98E-7BB9-CD95-318D-F12BAD24E6AC}"/>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sp>
        <p:nvSpPr>
          <p:cNvPr id="72" name="矩形 71">
            <a:extLst>
              <a:ext uri="{FF2B5EF4-FFF2-40B4-BE49-F238E27FC236}">
                <a16:creationId xmlns:a16="http://schemas.microsoft.com/office/drawing/2014/main" id="{949EF27F-F5DD-2E7F-C5F4-FFC241CF864B}"/>
              </a:ext>
            </a:extLst>
          </p:cNvPr>
          <p:cNvSpPr/>
          <p:nvPr/>
        </p:nvSpPr>
        <p:spPr>
          <a:xfrm>
            <a:off x="9642196" y="4690199"/>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nvGrpSpPr>
          <p:cNvPr id="73" name="组合 72">
            <a:extLst>
              <a:ext uri="{FF2B5EF4-FFF2-40B4-BE49-F238E27FC236}">
                <a16:creationId xmlns:a16="http://schemas.microsoft.com/office/drawing/2014/main" id="{F8D63960-3646-0739-CCF6-749221659FCA}"/>
              </a:ext>
            </a:extLst>
          </p:cNvPr>
          <p:cNvGrpSpPr/>
          <p:nvPr/>
        </p:nvGrpSpPr>
        <p:grpSpPr>
          <a:xfrm>
            <a:off x="10194602" y="4690172"/>
            <a:ext cx="586509" cy="197236"/>
            <a:chOff x="7504323" y="2993520"/>
            <a:chExt cx="586509" cy="197236"/>
          </a:xfrm>
        </p:grpSpPr>
        <p:sp>
          <p:nvSpPr>
            <p:cNvPr id="74" name="矩形 73">
              <a:extLst>
                <a:ext uri="{FF2B5EF4-FFF2-40B4-BE49-F238E27FC236}">
                  <a16:creationId xmlns:a16="http://schemas.microsoft.com/office/drawing/2014/main" id="{E5BD46A9-62B1-5C29-07E6-00F5F5201A8E}"/>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75" name="矩形 74">
              <a:extLst>
                <a:ext uri="{FF2B5EF4-FFF2-40B4-BE49-F238E27FC236}">
                  <a16:creationId xmlns:a16="http://schemas.microsoft.com/office/drawing/2014/main" id="{E24B3BF8-326C-6E06-FE2D-34B469867A6A}"/>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76" name="组合 75">
            <a:extLst>
              <a:ext uri="{FF2B5EF4-FFF2-40B4-BE49-F238E27FC236}">
                <a16:creationId xmlns:a16="http://schemas.microsoft.com/office/drawing/2014/main" id="{D2296CD4-96A5-ABC2-05A8-3E888F695957}"/>
              </a:ext>
            </a:extLst>
          </p:cNvPr>
          <p:cNvGrpSpPr/>
          <p:nvPr/>
        </p:nvGrpSpPr>
        <p:grpSpPr>
          <a:xfrm>
            <a:off x="8807650" y="3708668"/>
            <a:ext cx="586509" cy="197236"/>
            <a:chOff x="7504323" y="2993520"/>
            <a:chExt cx="586509" cy="197236"/>
          </a:xfrm>
        </p:grpSpPr>
        <p:sp>
          <p:nvSpPr>
            <p:cNvPr id="77" name="矩形 76">
              <a:extLst>
                <a:ext uri="{FF2B5EF4-FFF2-40B4-BE49-F238E27FC236}">
                  <a16:creationId xmlns:a16="http://schemas.microsoft.com/office/drawing/2014/main" id="{187CBB97-C832-39D6-771B-489F210F4DBE}"/>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2234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78" name="矩形 77">
              <a:extLst>
                <a:ext uri="{FF2B5EF4-FFF2-40B4-BE49-F238E27FC236}">
                  <a16:creationId xmlns:a16="http://schemas.microsoft.com/office/drawing/2014/main" id="{4BBA920E-55F7-F031-36D0-27C45DDA74C5}"/>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79" name="组合 78">
            <a:extLst>
              <a:ext uri="{FF2B5EF4-FFF2-40B4-BE49-F238E27FC236}">
                <a16:creationId xmlns:a16="http://schemas.microsoft.com/office/drawing/2014/main" id="{8556DAC0-79F2-6D7B-09F9-8D604217AECF}"/>
              </a:ext>
            </a:extLst>
          </p:cNvPr>
          <p:cNvGrpSpPr/>
          <p:nvPr/>
        </p:nvGrpSpPr>
        <p:grpSpPr>
          <a:xfrm>
            <a:off x="8807650" y="3902621"/>
            <a:ext cx="586509" cy="197236"/>
            <a:chOff x="7504323" y="2993520"/>
            <a:chExt cx="586509" cy="197236"/>
          </a:xfrm>
          <a:solidFill>
            <a:srgbClr val="E9E5DC"/>
          </a:solidFill>
        </p:grpSpPr>
        <p:sp>
          <p:nvSpPr>
            <p:cNvPr id="80" name="矩形 79">
              <a:extLst>
                <a:ext uri="{FF2B5EF4-FFF2-40B4-BE49-F238E27FC236}">
                  <a16:creationId xmlns:a16="http://schemas.microsoft.com/office/drawing/2014/main" id="{27F87ED2-19BF-B06F-C0E1-5D2AA8FC62E1}"/>
                </a:ext>
              </a:extLst>
            </p:cNvPr>
            <p:cNvSpPr/>
            <p:nvPr/>
          </p:nvSpPr>
          <p:spPr>
            <a:xfrm>
              <a:off x="7504323" y="2993520"/>
              <a:ext cx="442493" cy="19723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5778</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81" name="矩形 80">
              <a:extLst>
                <a:ext uri="{FF2B5EF4-FFF2-40B4-BE49-F238E27FC236}">
                  <a16:creationId xmlns:a16="http://schemas.microsoft.com/office/drawing/2014/main" id="{A1CC5518-563E-6AD8-3D91-46288AD821D3}"/>
                </a:ext>
              </a:extLst>
            </p:cNvPr>
            <p:cNvSpPr/>
            <p:nvPr/>
          </p:nvSpPr>
          <p:spPr>
            <a:xfrm>
              <a:off x="7946816" y="2993520"/>
              <a:ext cx="144016" cy="19723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82" name="组合 81">
            <a:extLst>
              <a:ext uri="{FF2B5EF4-FFF2-40B4-BE49-F238E27FC236}">
                <a16:creationId xmlns:a16="http://schemas.microsoft.com/office/drawing/2014/main" id="{463D86B7-AC4C-6075-B320-AF2FFAED0B56}"/>
              </a:ext>
            </a:extLst>
          </p:cNvPr>
          <p:cNvGrpSpPr/>
          <p:nvPr/>
        </p:nvGrpSpPr>
        <p:grpSpPr>
          <a:xfrm>
            <a:off x="8807650" y="4097483"/>
            <a:ext cx="586509" cy="197236"/>
            <a:chOff x="7504323" y="2993520"/>
            <a:chExt cx="586509" cy="197236"/>
          </a:xfrm>
          <a:solidFill>
            <a:srgbClr val="DF6C5D"/>
          </a:solidFill>
        </p:grpSpPr>
        <p:sp>
          <p:nvSpPr>
            <p:cNvPr id="83" name="矩形 82">
              <a:extLst>
                <a:ext uri="{FF2B5EF4-FFF2-40B4-BE49-F238E27FC236}">
                  <a16:creationId xmlns:a16="http://schemas.microsoft.com/office/drawing/2014/main" id="{AD9CCC46-E45C-0295-2174-C3B466E73984}"/>
                </a:ext>
              </a:extLst>
            </p:cNvPr>
            <p:cNvSpPr/>
            <p:nvPr/>
          </p:nvSpPr>
          <p:spPr>
            <a:xfrm>
              <a:off x="7504323" y="2993520"/>
              <a:ext cx="442493" cy="19723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5878</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84" name="矩形 83">
              <a:extLst>
                <a:ext uri="{FF2B5EF4-FFF2-40B4-BE49-F238E27FC236}">
                  <a16:creationId xmlns:a16="http://schemas.microsoft.com/office/drawing/2014/main" id="{9C39B9D6-35B3-27A2-7644-25AD14E568A3}"/>
                </a:ext>
              </a:extLst>
            </p:cNvPr>
            <p:cNvSpPr/>
            <p:nvPr/>
          </p:nvSpPr>
          <p:spPr>
            <a:xfrm>
              <a:off x="7946816" y="2993520"/>
              <a:ext cx="144016" cy="197236"/>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85" name="组合 84">
            <a:extLst>
              <a:ext uri="{FF2B5EF4-FFF2-40B4-BE49-F238E27FC236}">
                <a16:creationId xmlns:a16="http://schemas.microsoft.com/office/drawing/2014/main" id="{719C5A8E-C1F7-DC30-4202-1754107AF162}"/>
              </a:ext>
            </a:extLst>
          </p:cNvPr>
          <p:cNvGrpSpPr/>
          <p:nvPr/>
        </p:nvGrpSpPr>
        <p:grpSpPr>
          <a:xfrm>
            <a:off x="8807650" y="4294211"/>
            <a:ext cx="586509" cy="197236"/>
            <a:chOff x="7504323" y="2993520"/>
            <a:chExt cx="586509" cy="197236"/>
          </a:xfrm>
        </p:grpSpPr>
        <p:sp>
          <p:nvSpPr>
            <p:cNvPr id="86" name="矩形 85">
              <a:extLst>
                <a:ext uri="{FF2B5EF4-FFF2-40B4-BE49-F238E27FC236}">
                  <a16:creationId xmlns:a16="http://schemas.microsoft.com/office/drawing/2014/main" id="{010FAE1B-78DF-208A-4383-9E0CF98A5CD8}"/>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7878</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87" name="矩形 86">
              <a:extLst>
                <a:ext uri="{FF2B5EF4-FFF2-40B4-BE49-F238E27FC236}">
                  <a16:creationId xmlns:a16="http://schemas.microsoft.com/office/drawing/2014/main" id="{50C3CF72-6A15-7AFF-143F-92D9DFB3F4FC}"/>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88" name="组合 87">
            <a:extLst>
              <a:ext uri="{FF2B5EF4-FFF2-40B4-BE49-F238E27FC236}">
                <a16:creationId xmlns:a16="http://schemas.microsoft.com/office/drawing/2014/main" id="{03CF9B86-BA27-FD96-53D2-07E46299CFD8}"/>
              </a:ext>
            </a:extLst>
          </p:cNvPr>
          <p:cNvGrpSpPr/>
          <p:nvPr/>
        </p:nvGrpSpPr>
        <p:grpSpPr>
          <a:xfrm>
            <a:off x="8807650" y="4491821"/>
            <a:ext cx="586509" cy="197236"/>
            <a:chOff x="7504323" y="2993520"/>
            <a:chExt cx="586509" cy="197236"/>
          </a:xfrm>
        </p:grpSpPr>
        <p:sp>
          <p:nvSpPr>
            <p:cNvPr id="89" name="矩形 88">
              <a:extLst>
                <a:ext uri="{FF2B5EF4-FFF2-40B4-BE49-F238E27FC236}">
                  <a16:creationId xmlns:a16="http://schemas.microsoft.com/office/drawing/2014/main" id="{19299ADF-6B1C-E538-888A-E13F6689C0C3}"/>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6078</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90" name="矩形 89">
              <a:extLst>
                <a:ext uri="{FF2B5EF4-FFF2-40B4-BE49-F238E27FC236}">
                  <a16:creationId xmlns:a16="http://schemas.microsoft.com/office/drawing/2014/main" id="{9941BAB5-AEBE-CED6-9D3D-1ABD9CC82289}"/>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sp>
        <p:nvSpPr>
          <p:cNvPr id="91" name="矩形 90">
            <a:extLst>
              <a:ext uri="{FF2B5EF4-FFF2-40B4-BE49-F238E27FC236}">
                <a16:creationId xmlns:a16="http://schemas.microsoft.com/office/drawing/2014/main" id="{E028D6B7-285F-F69A-1F13-74AFE0714713}"/>
              </a:ext>
            </a:extLst>
          </p:cNvPr>
          <p:cNvSpPr/>
          <p:nvPr/>
        </p:nvSpPr>
        <p:spPr>
          <a:xfrm>
            <a:off x="8254406" y="4690199"/>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nvGrpSpPr>
          <p:cNvPr id="92" name="组合 91">
            <a:extLst>
              <a:ext uri="{FF2B5EF4-FFF2-40B4-BE49-F238E27FC236}">
                <a16:creationId xmlns:a16="http://schemas.microsoft.com/office/drawing/2014/main" id="{5E6973A3-18AB-934A-835F-3B42F8A46534}"/>
              </a:ext>
            </a:extLst>
          </p:cNvPr>
          <p:cNvGrpSpPr/>
          <p:nvPr/>
        </p:nvGrpSpPr>
        <p:grpSpPr>
          <a:xfrm>
            <a:off x="8806812" y="4690172"/>
            <a:ext cx="586509" cy="197236"/>
            <a:chOff x="7504323" y="2993520"/>
            <a:chExt cx="586509" cy="197236"/>
          </a:xfrm>
        </p:grpSpPr>
        <p:sp>
          <p:nvSpPr>
            <p:cNvPr id="93" name="矩形 92">
              <a:extLst>
                <a:ext uri="{FF2B5EF4-FFF2-40B4-BE49-F238E27FC236}">
                  <a16:creationId xmlns:a16="http://schemas.microsoft.com/office/drawing/2014/main" id="{650D1359-847F-DE83-92EB-6E931653124A}"/>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94" name="矩形 93">
              <a:extLst>
                <a:ext uri="{FF2B5EF4-FFF2-40B4-BE49-F238E27FC236}">
                  <a16:creationId xmlns:a16="http://schemas.microsoft.com/office/drawing/2014/main" id="{BA86B948-209D-4D6C-BBBA-29C0AFB5BCCB}"/>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95" name="组合 94">
            <a:extLst>
              <a:ext uri="{FF2B5EF4-FFF2-40B4-BE49-F238E27FC236}">
                <a16:creationId xmlns:a16="http://schemas.microsoft.com/office/drawing/2014/main" id="{66EA5DF8-F410-62BA-1EED-C20D72850DA4}"/>
              </a:ext>
            </a:extLst>
          </p:cNvPr>
          <p:cNvGrpSpPr/>
          <p:nvPr/>
        </p:nvGrpSpPr>
        <p:grpSpPr>
          <a:xfrm>
            <a:off x="7419547" y="3714304"/>
            <a:ext cx="586509" cy="193263"/>
            <a:chOff x="7504323" y="2993520"/>
            <a:chExt cx="586509" cy="197236"/>
          </a:xfrm>
        </p:grpSpPr>
        <p:sp>
          <p:nvSpPr>
            <p:cNvPr id="96" name="矩形 95">
              <a:extLst>
                <a:ext uri="{FF2B5EF4-FFF2-40B4-BE49-F238E27FC236}">
                  <a16:creationId xmlns:a16="http://schemas.microsoft.com/office/drawing/2014/main" id="{484EE98A-E3B2-36A5-5DCF-7CF35163EDD2}"/>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7678</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97" name="矩形 96">
              <a:extLst>
                <a:ext uri="{FF2B5EF4-FFF2-40B4-BE49-F238E27FC236}">
                  <a16:creationId xmlns:a16="http://schemas.microsoft.com/office/drawing/2014/main" id="{649A98CB-4FA4-3AAF-D7D3-2C4F491F6709}"/>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98" name="组合 97">
            <a:extLst>
              <a:ext uri="{FF2B5EF4-FFF2-40B4-BE49-F238E27FC236}">
                <a16:creationId xmlns:a16="http://schemas.microsoft.com/office/drawing/2014/main" id="{BA8860BF-5869-B9EB-9D73-25C053D63870}"/>
              </a:ext>
            </a:extLst>
          </p:cNvPr>
          <p:cNvGrpSpPr/>
          <p:nvPr/>
        </p:nvGrpSpPr>
        <p:grpSpPr>
          <a:xfrm>
            <a:off x="7419547" y="3904285"/>
            <a:ext cx="586509" cy="197236"/>
            <a:chOff x="7504323" y="2993520"/>
            <a:chExt cx="586509" cy="197236"/>
          </a:xfrm>
        </p:grpSpPr>
        <p:sp>
          <p:nvSpPr>
            <p:cNvPr id="99" name="矩形 98">
              <a:extLst>
                <a:ext uri="{FF2B5EF4-FFF2-40B4-BE49-F238E27FC236}">
                  <a16:creationId xmlns:a16="http://schemas.microsoft.com/office/drawing/2014/main" id="{5907ED3F-4E62-2924-439E-17B77C17CD8B}"/>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8078</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00" name="矩形 99">
              <a:extLst>
                <a:ext uri="{FF2B5EF4-FFF2-40B4-BE49-F238E27FC236}">
                  <a16:creationId xmlns:a16="http://schemas.microsoft.com/office/drawing/2014/main" id="{599C3D6B-F3E9-7380-E754-5E8807F787B2}"/>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101" name="组合 100">
            <a:extLst>
              <a:ext uri="{FF2B5EF4-FFF2-40B4-BE49-F238E27FC236}">
                <a16:creationId xmlns:a16="http://schemas.microsoft.com/office/drawing/2014/main" id="{75420C81-6231-188F-4F58-9E963E278264}"/>
              </a:ext>
            </a:extLst>
          </p:cNvPr>
          <p:cNvGrpSpPr/>
          <p:nvPr/>
        </p:nvGrpSpPr>
        <p:grpSpPr>
          <a:xfrm>
            <a:off x="7419547" y="4099147"/>
            <a:ext cx="586509" cy="197236"/>
            <a:chOff x="7504323" y="2993520"/>
            <a:chExt cx="586509" cy="197236"/>
          </a:xfrm>
        </p:grpSpPr>
        <p:sp>
          <p:nvSpPr>
            <p:cNvPr id="102" name="矩形 101">
              <a:extLst>
                <a:ext uri="{FF2B5EF4-FFF2-40B4-BE49-F238E27FC236}">
                  <a16:creationId xmlns:a16="http://schemas.microsoft.com/office/drawing/2014/main" id="{F547BD24-63F4-155B-ECF4-02BD78B1DB91}"/>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2324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03" name="矩形 102">
              <a:extLst>
                <a:ext uri="{FF2B5EF4-FFF2-40B4-BE49-F238E27FC236}">
                  <a16:creationId xmlns:a16="http://schemas.microsoft.com/office/drawing/2014/main" id="{FE908B0E-BEC2-0496-4243-EC5CD60D5958}"/>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104" name="组合 103">
            <a:extLst>
              <a:ext uri="{FF2B5EF4-FFF2-40B4-BE49-F238E27FC236}">
                <a16:creationId xmlns:a16="http://schemas.microsoft.com/office/drawing/2014/main" id="{E431C018-FD22-D253-34A8-927C0C070C48}"/>
              </a:ext>
            </a:extLst>
          </p:cNvPr>
          <p:cNvGrpSpPr/>
          <p:nvPr/>
        </p:nvGrpSpPr>
        <p:grpSpPr>
          <a:xfrm>
            <a:off x="7419547" y="4295875"/>
            <a:ext cx="586509" cy="197236"/>
            <a:chOff x="7504323" y="2993520"/>
            <a:chExt cx="586509" cy="197236"/>
          </a:xfrm>
        </p:grpSpPr>
        <p:sp>
          <p:nvSpPr>
            <p:cNvPr id="105" name="矩形 104">
              <a:extLst>
                <a:ext uri="{FF2B5EF4-FFF2-40B4-BE49-F238E27FC236}">
                  <a16:creationId xmlns:a16="http://schemas.microsoft.com/office/drawing/2014/main" id="{D1AA831E-069A-59C9-D5D2-73D9B0E66721}"/>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5978</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06" name="矩形 105">
              <a:extLst>
                <a:ext uri="{FF2B5EF4-FFF2-40B4-BE49-F238E27FC236}">
                  <a16:creationId xmlns:a16="http://schemas.microsoft.com/office/drawing/2014/main" id="{A326CECA-D2A1-BBE2-92DB-98815F27E3F5}"/>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107" name="组合 106">
            <a:extLst>
              <a:ext uri="{FF2B5EF4-FFF2-40B4-BE49-F238E27FC236}">
                <a16:creationId xmlns:a16="http://schemas.microsoft.com/office/drawing/2014/main" id="{50C6CFD0-F568-8895-8BCE-D138A6502954}"/>
              </a:ext>
            </a:extLst>
          </p:cNvPr>
          <p:cNvGrpSpPr/>
          <p:nvPr/>
        </p:nvGrpSpPr>
        <p:grpSpPr>
          <a:xfrm>
            <a:off x="7419547" y="4493485"/>
            <a:ext cx="586509" cy="197236"/>
            <a:chOff x="7504323" y="2993520"/>
            <a:chExt cx="586509" cy="197236"/>
          </a:xfrm>
        </p:grpSpPr>
        <p:sp>
          <p:nvSpPr>
            <p:cNvPr id="108" name="矩形 107">
              <a:extLst>
                <a:ext uri="{FF2B5EF4-FFF2-40B4-BE49-F238E27FC236}">
                  <a16:creationId xmlns:a16="http://schemas.microsoft.com/office/drawing/2014/main" id="{CFD43807-821E-FB16-E18A-FA4964AED66B}"/>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1634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09" name="矩形 108">
              <a:extLst>
                <a:ext uri="{FF2B5EF4-FFF2-40B4-BE49-F238E27FC236}">
                  <a16:creationId xmlns:a16="http://schemas.microsoft.com/office/drawing/2014/main" id="{96D024D6-64F6-9EC1-B27F-63E03A14221C}"/>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sp>
        <p:nvSpPr>
          <p:cNvPr id="110" name="矩形 109">
            <a:extLst>
              <a:ext uri="{FF2B5EF4-FFF2-40B4-BE49-F238E27FC236}">
                <a16:creationId xmlns:a16="http://schemas.microsoft.com/office/drawing/2014/main" id="{0AC683C3-EF39-A09A-A46F-3F101B5F27B9}"/>
              </a:ext>
            </a:extLst>
          </p:cNvPr>
          <p:cNvSpPr/>
          <p:nvPr/>
        </p:nvSpPr>
        <p:spPr>
          <a:xfrm>
            <a:off x="6869130" y="4691863"/>
            <a:ext cx="549578"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nvGrpSpPr>
          <p:cNvPr id="111" name="组合 110">
            <a:extLst>
              <a:ext uri="{FF2B5EF4-FFF2-40B4-BE49-F238E27FC236}">
                <a16:creationId xmlns:a16="http://schemas.microsoft.com/office/drawing/2014/main" id="{EEBF2AA2-D3E7-CF91-D557-BE715C3ECABF}"/>
              </a:ext>
            </a:extLst>
          </p:cNvPr>
          <p:cNvGrpSpPr/>
          <p:nvPr/>
        </p:nvGrpSpPr>
        <p:grpSpPr>
          <a:xfrm>
            <a:off x="7418709" y="4691836"/>
            <a:ext cx="586509" cy="197236"/>
            <a:chOff x="7504323" y="2993520"/>
            <a:chExt cx="586509" cy="197236"/>
          </a:xfrm>
        </p:grpSpPr>
        <p:sp>
          <p:nvSpPr>
            <p:cNvPr id="112" name="矩形 111">
              <a:extLst>
                <a:ext uri="{FF2B5EF4-FFF2-40B4-BE49-F238E27FC236}">
                  <a16:creationId xmlns:a16="http://schemas.microsoft.com/office/drawing/2014/main" id="{9BC19E7C-46DB-6A21-56CE-84354CCF94A6}"/>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3" name="矩形 112">
              <a:extLst>
                <a:ext uri="{FF2B5EF4-FFF2-40B4-BE49-F238E27FC236}">
                  <a16:creationId xmlns:a16="http://schemas.microsoft.com/office/drawing/2014/main" id="{100156BF-B01A-F125-CD98-205009B1E23A}"/>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114" name="组合 113">
            <a:extLst>
              <a:ext uri="{FF2B5EF4-FFF2-40B4-BE49-F238E27FC236}">
                <a16:creationId xmlns:a16="http://schemas.microsoft.com/office/drawing/2014/main" id="{4BC8C5D8-D488-927F-9C53-67FE76D69053}"/>
              </a:ext>
            </a:extLst>
          </p:cNvPr>
          <p:cNvGrpSpPr/>
          <p:nvPr/>
        </p:nvGrpSpPr>
        <p:grpSpPr>
          <a:xfrm>
            <a:off x="6034584" y="3719814"/>
            <a:ext cx="586509" cy="197236"/>
            <a:chOff x="7504323" y="2993520"/>
            <a:chExt cx="586509" cy="197236"/>
          </a:xfrm>
        </p:grpSpPr>
        <p:sp>
          <p:nvSpPr>
            <p:cNvPr id="115" name="矩形 114">
              <a:extLst>
                <a:ext uri="{FF2B5EF4-FFF2-40B4-BE49-F238E27FC236}">
                  <a16:creationId xmlns:a16="http://schemas.microsoft.com/office/drawing/2014/main" id="{828E255A-9F1B-BA0F-0F4F-60E8874DFE8A}"/>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2334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6" name="矩形 115">
              <a:extLst>
                <a:ext uri="{FF2B5EF4-FFF2-40B4-BE49-F238E27FC236}">
                  <a16:creationId xmlns:a16="http://schemas.microsoft.com/office/drawing/2014/main" id="{1347F046-3632-2467-06EC-AB8CB961A853}"/>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117" name="组合 116">
            <a:extLst>
              <a:ext uri="{FF2B5EF4-FFF2-40B4-BE49-F238E27FC236}">
                <a16:creationId xmlns:a16="http://schemas.microsoft.com/office/drawing/2014/main" id="{36C0F88E-674B-BE8B-674E-AE2DD4322D4B}"/>
              </a:ext>
            </a:extLst>
          </p:cNvPr>
          <p:cNvGrpSpPr/>
          <p:nvPr/>
        </p:nvGrpSpPr>
        <p:grpSpPr>
          <a:xfrm>
            <a:off x="6034584" y="3913767"/>
            <a:ext cx="586509" cy="197236"/>
            <a:chOff x="7504323" y="2993520"/>
            <a:chExt cx="586509" cy="197236"/>
          </a:xfrm>
        </p:grpSpPr>
        <p:sp>
          <p:nvSpPr>
            <p:cNvPr id="118" name="矩形 117">
              <a:extLst>
                <a:ext uri="{FF2B5EF4-FFF2-40B4-BE49-F238E27FC236}">
                  <a16:creationId xmlns:a16="http://schemas.microsoft.com/office/drawing/2014/main" id="{45F3D88E-4659-7227-64CA-606414DB9853}"/>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5778</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19" name="矩形 118">
              <a:extLst>
                <a:ext uri="{FF2B5EF4-FFF2-40B4-BE49-F238E27FC236}">
                  <a16:creationId xmlns:a16="http://schemas.microsoft.com/office/drawing/2014/main" id="{2C8A6CC0-A2D0-9202-06CA-450525314764}"/>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120" name="组合 119">
            <a:extLst>
              <a:ext uri="{FF2B5EF4-FFF2-40B4-BE49-F238E27FC236}">
                <a16:creationId xmlns:a16="http://schemas.microsoft.com/office/drawing/2014/main" id="{61DFB38B-4C64-F17B-F65A-BC713C5A089D}"/>
              </a:ext>
            </a:extLst>
          </p:cNvPr>
          <p:cNvGrpSpPr/>
          <p:nvPr/>
        </p:nvGrpSpPr>
        <p:grpSpPr>
          <a:xfrm>
            <a:off x="6034584" y="4108629"/>
            <a:ext cx="586509" cy="197236"/>
            <a:chOff x="7504323" y="2993520"/>
            <a:chExt cx="586509" cy="197236"/>
          </a:xfrm>
        </p:grpSpPr>
        <p:sp>
          <p:nvSpPr>
            <p:cNvPr id="121" name="矩形 120">
              <a:extLst>
                <a:ext uri="{FF2B5EF4-FFF2-40B4-BE49-F238E27FC236}">
                  <a16:creationId xmlns:a16="http://schemas.microsoft.com/office/drawing/2014/main" id="{551E2CBB-9DF8-BDC9-69BA-7B59AB5F5FC8}"/>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2534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2" name="矩形 121">
              <a:extLst>
                <a:ext uri="{FF2B5EF4-FFF2-40B4-BE49-F238E27FC236}">
                  <a16:creationId xmlns:a16="http://schemas.microsoft.com/office/drawing/2014/main" id="{1CBA4D66-1E22-498E-7DDD-6731AB8F5206}"/>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123" name="组合 122">
            <a:extLst>
              <a:ext uri="{FF2B5EF4-FFF2-40B4-BE49-F238E27FC236}">
                <a16:creationId xmlns:a16="http://schemas.microsoft.com/office/drawing/2014/main" id="{316A593F-6D0C-8D75-7C0F-CFEDEF1E5BA6}"/>
              </a:ext>
            </a:extLst>
          </p:cNvPr>
          <p:cNvGrpSpPr/>
          <p:nvPr/>
        </p:nvGrpSpPr>
        <p:grpSpPr>
          <a:xfrm>
            <a:off x="6034584" y="4305357"/>
            <a:ext cx="586509" cy="197236"/>
            <a:chOff x="7504323" y="2993520"/>
            <a:chExt cx="586509" cy="197236"/>
          </a:xfrm>
        </p:grpSpPr>
        <p:sp>
          <p:nvSpPr>
            <p:cNvPr id="124" name="矩形 123">
              <a:extLst>
                <a:ext uri="{FF2B5EF4-FFF2-40B4-BE49-F238E27FC236}">
                  <a16:creationId xmlns:a16="http://schemas.microsoft.com/office/drawing/2014/main" id="{C45968F1-5C2A-A46D-4D16-F3DCFFB0496F}"/>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1334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5" name="矩形 124">
              <a:extLst>
                <a:ext uri="{FF2B5EF4-FFF2-40B4-BE49-F238E27FC236}">
                  <a16:creationId xmlns:a16="http://schemas.microsoft.com/office/drawing/2014/main" id="{1B390C9A-8A1A-1FE5-C9D0-635D569E47C8}"/>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grpSp>
        <p:nvGrpSpPr>
          <p:cNvPr id="126" name="组合 125">
            <a:extLst>
              <a:ext uri="{FF2B5EF4-FFF2-40B4-BE49-F238E27FC236}">
                <a16:creationId xmlns:a16="http://schemas.microsoft.com/office/drawing/2014/main" id="{EAA7BBFF-7B10-3270-0AB7-CA98EEEECC9D}"/>
              </a:ext>
            </a:extLst>
          </p:cNvPr>
          <p:cNvGrpSpPr/>
          <p:nvPr/>
        </p:nvGrpSpPr>
        <p:grpSpPr>
          <a:xfrm>
            <a:off x="6034584" y="4502967"/>
            <a:ext cx="586509" cy="197236"/>
            <a:chOff x="7504323" y="2993520"/>
            <a:chExt cx="586509" cy="197236"/>
          </a:xfrm>
        </p:grpSpPr>
        <p:sp>
          <p:nvSpPr>
            <p:cNvPr id="127" name="矩形 126">
              <a:extLst>
                <a:ext uri="{FF2B5EF4-FFF2-40B4-BE49-F238E27FC236}">
                  <a16:creationId xmlns:a16="http://schemas.microsoft.com/office/drawing/2014/main" id="{3CE5C698-0F85-79AD-0B83-0DB8A09DF7BA}"/>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1634</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28" name="矩形 127">
              <a:extLst>
                <a:ext uri="{FF2B5EF4-FFF2-40B4-BE49-F238E27FC236}">
                  <a16:creationId xmlns:a16="http://schemas.microsoft.com/office/drawing/2014/main" id="{03903F2F-8D48-62BD-7B66-C6A33B41A953}"/>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sp>
        <p:nvSpPr>
          <p:cNvPr id="129" name="矩形 128">
            <a:extLst>
              <a:ext uri="{FF2B5EF4-FFF2-40B4-BE49-F238E27FC236}">
                <a16:creationId xmlns:a16="http://schemas.microsoft.com/office/drawing/2014/main" id="{CA98CFAB-C649-715D-A002-19917C6811F6}"/>
              </a:ext>
            </a:extLst>
          </p:cNvPr>
          <p:cNvSpPr/>
          <p:nvPr/>
        </p:nvSpPr>
        <p:spPr>
          <a:xfrm>
            <a:off x="5481340" y="4701345"/>
            <a:ext cx="55240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nvGrpSpPr>
          <p:cNvPr id="130" name="组合 129">
            <a:extLst>
              <a:ext uri="{FF2B5EF4-FFF2-40B4-BE49-F238E27FC236}">
                <a16:creationId xmlns:a16="http://schemas.microsoft.com/office/drawing/2014/main" id="{B9F40BF8-8A9E-E592-1960-892996521A48}"/>
              </a:ext>
            </a:extLst>
          </p:cNvPr>
          <p:cNvGrpSpPr/>
          <p:nvPr/>
        </p:nvGrpSpPr>
        <p:grpSpPr>
          <a:xfrm>
            <a:off x="6033746" y="4701318"/>
            <a:ext cx="586509" cy="197236"/>
            <a:chOff x="7504323" y="2993520"/>
            <a:chExt cx="586509" cy="197236"/>
          </a:xfrm>
        </p:grpSpPr>
        <p:sp>
          <p:nvSpPr>
            <p:cNvPr id="131" name="矩形 130">
              <a:extLst>
                <a:ext uri="{FF2B5EF4-FFF2-40B4-BE49-F238E27FC236}">
                  <a16:creationId xmlns:a16="http://schemas.microsoft.com/office/drawing/2014/main" id="{583DCEB2-7252-F2E2-ADA2-96C1D971AA2F}"/>
                </a:ext>
              </a:extLst>
            </p:cNvPr>
            <p:cNvSpPr/>
            <p:nvPr/>
          </p:nvSpPr>
          <p:spPr>
            <a:xfrm>
              <a:off x="7504323" y="2993520"/>
              <a:ext cx="442493"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sp>
          <p:nvSpPr>
            <p:cNvPr id="132" name="矩形 131">
              <a:extLst>
                <a:ext uri="{FF2B5EF4-FFF2-40B4-BE49-F238E27FC236}">
                  <a16:creationId xmlns:a16="http://schemas.microsoft.com/office/drawing/2014/main" id="{E970099D-1F8A-1E62-EC02-25F8F8AAB3D0}"/>
                </a:ext>
              </a:extLst>
            </p:cNvPr>
            <p:cNvSpPr/>
            <p:nvPr/>
          </p:nvSpPr>
          <p:spPr>
            <a:xfrm>
              <a:off x="7946816" y="2993520"/>
              <a:ext cx="144016" cy="197236"/>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solidFill>
                  <a:latin typeface="微软雅黑" panose="020B0503020204020204" pitchFamily="34" charset="-122"/>
                  <a:ea typeface="微软雅黑" panose="020B0503020204020204" pitchFamily="34" charset="-122"/>
                </a:rPr>
                <a:t>…</a:t>
              </a:r>
              <a:endParaRPr lang="zh-CN" altLang="en-US" sz="800" dirty="0">
                <a:solidFill>
                  <a:schemeClr val="tx1"/>
                </a:solidFill>
                <a:latin typeface="微软雅黑" panose="020B0503020204020204" pitchFamily="34" charset="-122"/>
                <a:ea typeface="微软雅黑" panose="020B0503020204020204" pitchFamily="34" charset="-122"/>
              </a:endParaRPr>
            </a:p>
          </p:txBody>
        </p:sp>
      </p:grpSp>
      <p:sp>
        <p:nvSpPr>
          <p:cNvPr id="133" name="箭头: 直角上 132">
            <a:extLst>
              <a:ext uri="{FF2B5EF4-FFF2-40B4-BE49-F238E27FC236}">
                <a16:creationId xmlns:a16="http://schemas.microsoft.com/office/drawing/2014/main" id="{9E735DC0-0436-9BE5-340A-9718B804F48E}"/>
              </a:ext>
            </a:extLst>
          </p:cNvPr>
          <p:cNvSpPr/>
          <p:nvPr/>
        </p:nvSpPr>
        <p:spPr>
          <a:xfrm rot="10800000">
            <a:off x="8857707" y="2969137"/>
            <a:ext cx="391597" cy="732866"/>
          </a:xfrm>
          <a:prstGeom prst="bentUpArrow">
            <a:avLst>
              <a:gd name="adj1" fmla="val 17956"/>
              <a:gd name="adj2" fmla="val 16321"/>
              <a:gd name="adj3" fmla="val 23951"/>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4" name="箭头: 直角上 133">
            <a:extLst>
              <a:ext uri="{FF2B5EF4-FFF2-40B4-BE49-F238E27FC236}">
                <a16:creationId xmlns:a16="http://schemas.microsoft.com/office/drawing/2014/main" id="{2B0F5373-CDBA-E800-EF11-004392E0031F}"/>
              </a:ext>
            </a:extLst>
          </p:cNvPr>
          <p:cNvSpPr/>
          <p:nvPr/>
        </p:nvSpPr>
        <p:spPr>
          <a:xfrm rot="10800000" flipH="1">
            <a:off x="8741017" y="2580455"/>
            <a:ext cx="1200015" cy="165408"/>
          </a:xfrm>
          <a:prstGeom prst="bentUpArrow">
            <a:avLst>
              <a:gd name="adj1" fmla="val 30801"/>
              <a:gd name="adj2" fmla="val 28489"/>
              <a:gd name="adj3" fmla="val 48167"/>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内容占位符 1"/>
          <p:cNvSpPr>
            <a:spLocks noGrp="1"/>
          </p:cNvSpPr>
          <p:nvPr>
            <p:ph idx="1"/>
          </p:nvPr>
        </p:nvSpPr>
        <p:spPr>
          <a:xfrm>
            <a:off x="172560" y="1034808"/>
            <a:ext cx="4834763" cy="4789971"/>
          </a:xfrm>
        </p:spPr>
        <p:txBody>
          <a:bodyPr>
            <a:normAutofit/>
          </a:bodyPr>
          <a:lstStyle/>
          <a:p>
            <a:pPr>
              <a:lnSpc>
                <a:spcPts val="3280"/>
              </a:lnSpc>
              <a:spcBef>
                <a:spcPts val="1376"/>
              </a:spcBef>
            </a:pPr>
            <a:r>
              <a:rPr kumimoji="1" lang="zh-CN" altLang="en-US" dirty="0"/>
              <a:t>关系按照“键</a:t>
            </a:r>
            <a:r>
              <a:rPr kumimoji="1" lang="en-US" altLang="zh-CN" dirty="0"/>
              <a:t>”</a:t>
            </a:r>
            <a:r>
              <a:rPr kumimoji="1" lang="zh-CN" altLang="en-US" dirty="0"/>
              <a:t>的排列顺序存储</a:t>
            </a:r>
            <a:endParaRPr kumimoji="1" lang="en-US" altLang="zh-CN" dirty="0"/>
          </a:p>
          <a:p>
            <a:pPr lvl="1">
              <a:lnSpc>
                <a:spcPts val="3280"/>
              </a:lnSpc>
              <a:spcBef>
                <a:spcPts val="1376"/>
              </a:spcBef>
            </a:pPr>
            <a:r>
              <a:rPr kumimoji="1" lang="zh-CN" altLang="en-US" sz="2400" dirty="0"/>
              <a:t>元组在</a:t>
            </a:r>
            <a:r>
              <a:rPr kumimoji="1" lang="en-US" altLang="zh-CN" sz="2400" dirty="0">
                <a:solidFill>
                  <a:srgbClr val="FF0000"/>
                </a:solidFill>
              </a:rPr>
              <a:t>heap</a:t>
            </a:r>
            <a:r>
              <a:rPr kumimoji="1" lang="zh-CN" altLang="en-US" sz="2400" dirty="0">
                <a:solidFill>
                  <a:srgbClr val="FF0000"/>
                </a:solidFill>
              </a:rPr>
              <a:t>页面集合</a:t>
            </a:r>
            <a:r>
              <a:rPr kumimoji="1" lang="zh-CN" altLang="en-US" sz="2400" dirty="0"/>
              <a:t>中按照聚簇索引指定的顺序排序，</a:t>
            </a:r>
            <a:endParaRPr kumimoji="1" lang="en-US" altLang="zh-CN" sz="2400" dirty="0"/>
          </a:p>
          <a:p>
            <a:pPr lvl="1">
              <a:lnSpc>
                <a:spcPts val="3280"/>
              </a:lnSpc>
              <a:spcBef>
                <a:spcPts val="1376"/>
              </a:spcBef>
            </a:pPr>
            <a:r>
              <a:rPr kumimoji="1" lang="zh-CN" altLang="en-US" sz="2400" dirty="0"/>
              <a:t>叶子结点的值</a:t>
            </a:r>
            <a:endParaRPr kumimoji="1" lang="en-US" altLang="zh-CN" sz="2400" dirty="0"/>
          </a:p>
          <a:p>
            <a:pPr lvl="2">
              <a:lnSpc>
                <a:spcPts val="3280"/>
              </a:lnSpc>
              <a:spcBef>
                <a:spcPts val="1376"/>
              </a:spcBef>
            </a:pPr>
            <a:r>
              <a:rPr lang="zh-CN" altLang="en-US" sz="2200" spc="5" dirty="0">
                <a:cs typeface="Times New Roman"/>
              </a:rPr>
              <a:t>存放元组的实际数据</a:t>
            </a:r>
            <a:endParaRPr lang="en-US" altLang="zh-CN" sz="3200" dirty="0"/>
          </a:p>
          <a:p>
            <a:pPr lvl="2">
              <a:lnSpc>
                <a:spcPts val="3280"/>
              </a:lnSpc>
              <a:spcBef>
                <a:spcPts val="1376"/>
              </a:spcBef>
            </a:pPr>
            <a:r>
              <a:rPr kumimoji="1" lang="zh-CN" altLang="en-US" sz="2200" dirty="0"/>
              <a:t>也可以存放元组在堆文件的地址</a:t>
            </a:r>
            <a:endParaRPr lang="en-US" altLang="zh-CN" sz="2200" dirty="0"/>
          </a:p>
        </p:txBody>
      </p:sp>
      <p:sp>
        <p:nvSpPr>
          <p:cNvPr id="136" name="文本框 135">
            <a:extLst>
              <a:ext uri="{FF2B5EF4-FFF2-40B4-BE49-F238E27FC236}">
                <a16:creationId xmlns:a16="http://schemas.microsoft.com/office/drawing/2014/main" id="{16F73CF7-1519-414A-AB39-2276082ECB46}"/>
              </a:ext>
            </a:extLst>
          </p:cNvPr>
          <p:cNvSpPr txBox="1"/>
          <p:nvPr/>
        </p:nvSpPr>
        <p:spPr>
          <a:xfrm>
            <a:off x="10413458" y="2107221"/>
            <a:ext cx="1082348" cy="307777"/>
          </a:xfrm>
          <a:prstGeom prst="rect">
            <a:avLst/>
          </a:prstGeom>
          <a:noFill/>
        </p:spPr>
        <p:txBody>
          <a:bodyPr wrap="none" rtlCol="0">
            <a:spAutoFit/>
          </a:bodyPr>
          <a:lstStyle/>
          <a:p>
            <a:pPr algn="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非叶子结点</a:t>
            </a:r>
          </a:p>
        </p:txBody>
      </p:sp>
      <p:sp>
        <p:nvSpPr>
          <p:cNvPr id="137" name="文本框 136">
            <a:extLst>
              <a:ext uri="{FF2B5EF4-FFF2-40B4-BE49-F238E27FC236}">
                <a16:creationId xmlns:a16="http://schemas.microsoft.com/office/drawing/2014/main" id="{770030C3-2CED-4803-8830-6B8595F04949}"/>
              </a:ext>
            </a:extLst>
          </p:cNvPr>
          <p:cNvSpPr txBox="1"/>
          <p:nvPr/>
        </p:nvSpPr>
        <p:spPr>
          <a:xfrm>
            <a:off x="10703718" y="3482057"/>
            <a:ext cx="902811" cy="307777"/>
          </a:xfrm>
          <a:prstGeom prst="rect">
            <a:avLst/>
          </a:prstGeom>
          <a:noFill/>
        </p:spPr>
        <p:txBody>
          <a:bodyPr wrap="none" rtlCol="0">
            <a:spAutoFit/>
          </a:bodyPr>
          <a:lstStyle/>
          <a:p>
            <a:pPr algn="r"/>
            <a:r>
              <a:rPr lang="zh-CN" altLang="en-US" sz="1400" b="1" dirty="0">
                <a:latin typeface="微软雅黑" panose="020B0503020204020204" pitchFamily="34" charset="-122"/>
                <a:ea typeface="微软雅黑" panose="020B0503020204020204" pitchFamily="34" charset="-122"/>
                <a:cs typeface="Arial" panose="020B0604020202020204" pitchFamily="34" charset="0"/>
              </a:rPr>
              <a:t>叶子结点</a:t>
            </a:r>
          </a:p>
        </p:txBody>
      </p:sp>
    </p:spTree>
    <p:extLst>
      <p:ext uri="{BB962C8B-B14F-4D97-AF65-F5344CB8AC3E}">
        <p14:creationId xmlns:p14="http://schemas.microsoft.com/office/powerpoint/2010/main" val="12298187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32312D-AD6E-4DA6-A2ED-66B7B46D47EB}"/>
              </a:ext>
            </a:extLst>
          </p:cNvPr>
          <p:cNvSpPr>
            <a:spLocks noGrp="1"/>
          </p:cNvSpPr>
          <p:nvPr>
            <p:ph type="title"/>
          </p:nvPr>
        </p:nvSpPr>
        <p:spPr/>
        <p:txBody>
          <a:bodyPr>
            <a:normAutofit/>
          </a:bodyPr>
          <a:lstStyle/>
          <a:p>
            <a:r>
              <a:rPr lang="zh-CN" altLang="en-US" sz="3200" b="1" dirty="0">
                <a:solidFill>
                  <a:schemeClr val="accent1"/>
                </a:solidFill>
              </a:rPr>
              <a:t>小结</a:t>
            </a:r>
          </a:p>
        </p:txBody>
      </p:sp>
      <p:sp>
        <p:nvSpPr>
          <p:cNvPr id="3" name="内容占位符 2">
            <a:extLst>
              <a:ext uri="{FF2B5EF4-FFF2-40B4-BE49-F238E27FC236}">
                <a16:creationId xmlns:a16="http://schemas.microsoft.com/office/drawing/2014/main" id="{5CA23A2C-A82D-4FF6-A9A3-FC6A24703A61}"/>
              </a:ext>
            </a:extLst>
          </p:cNvPr>
          <p:cNvSpPr>
            <a:spLocks noGrp="1"/>
          </p:cNvSpPr>
          <p:nvPr>
            <p:ph idx="1"/>
          </p:nvPr>
        </p:nvSpPr>
        <p:spPr/>
        <p:txBody>
          <a:bodyPr>
            <a:normAutofit/>
          </a:bodyPr>
          <a:lstStyle/>
          <a:p>
            <a:pPr marL="342900" indent="-342900">
              <a:lnSpc>
                <a:spcPct val="150000"/>
              </a:lnSpc>
              <a:spcBef>
                <a:spcPts val="1200"/>
              </a:spcBef>
              <a:buSzPct val="100000"/>
              <a:buFont typeface="Arial" panose="020B0604020202020204" pitchFamily="34" charset="0"/>
              <a:buChar char="•"/>
            </a:pPr>
            <a:r>
              <a:rPr lang="zh-CN" altLang="en-US" dirty="0"/>
              <a:t>介绍了表索引的基本概念</a:t>
            </a:r>
            <a:endParaRPr lang="en-US" altLang="zh-CN" dirty="0"/>
          </a:p>
          <a:p>
            <a:pPr marL="342900" indent="-342900">
              <a:lnSpc>
                <a:spcPct val="150000"/>
              </a:lnSpc>
              <a:spcBef>
                <a:spcPts val="1200"/>
              </a:spcBef>
              <a:buSzPct val="100000"/>
              <a:buFont typeface="Arial" panose="020B0604020202020204" pitchFamily="34" charset="0"/>
              <a:buChar char="•"/>
            </a:pPr>
            <a:r>
              <a:rPr lang="zh-CN" altLang="en-US" dirty="0"/>
              <a:t>探讨了</a:t>
            </a:r>
            <a:r>
              <a:rPr lang="en-US" altLang="zh-CN" dirty="0"/>
              <a:t>B+</a:t>
            </a:r>
            <a:r>
              <a:rPr lang="zh-CN" altLang="en-US" dirty="0"/>
              <a:t>树索引的结构</a:t>
            </a:r>
            <a:endParaRPr lang="en-US" altLang="zh-CN" dirty="0"/>
          </a:p>
          <a:p>
            <a:pPr marL="342900" indent="-342900">
              <a:lnSpc>
                <a:spcPct val="150000"/>
              </a:lnSpc>
              <a:spcBef>
                <a:spcPts val="1200"/>
              </a:spcBef>
              <a:buSzPct val="100000"/>
              <a:buFont typeface="Arial" panose="020B0604020202020204" pitchFamily="34" charset="0"/>
              <a:buChar char="•"/>
            </a:pPr>
            <a:r>
              <a:rPr lang="zh-CN" altLang="en-US" dirty="0"/>
              <a:t>介绍了</a:t>
            </a:r>
            <a:r>
              <a:rPr lang="en-US" altLang="zh-CN" dirty="0"/>
              <a:t>B+</a:t>
            </a:r>
            <a:r>
              <a:rPr lang="zh-CN" altLang="en-US" dirty="0"/>
              <a:t>树索引在</a:t>
            </a:r>
            <a:r>
              <a:rPr lang="zh-CN" altLang="en-US" sz="2400" dirty="0">
                <a:solidFill>
                  <a:schemeClr val="tx1"/>
                </a:solidFill>
              </a:rPr>
              <a:t>聚簇索引和非聚簇索引的应用</a:t>
            </a:r>
            <a:endParaRPr lang="en-US" altLang="zh-CN" sz="2400" dirty="0">
              <a:solidFill>
                <a:schemeClr val="tx1"/>
              </a:solidFill>
            </a:endParaRPr>
          </a:p>
          <a:p>
            <a:pPr marL="342900" indent="-342900">
              <a:lnSpc>
                <a:spcPct val="150000"/>
              </a:lnSpc>
              <a:spcBef>
                <a:spcPts val="1200"/>
              </a:spcBef>
              <a:buSzPct val="100000"/>
              <a:buFont typeface="Arial" panose="020B0604020202020204" pitchFamily="34" charset="0"/>
              <a:buChar char="•"/>
            </a:pPr>
            <a:endParaRPr lang="en-US" altLang="zh-CN" sz="2400" dirty="0">
              <a:solidFill>
                <a:schemeClr val="tx1"/>
              </a:solidFill>
            </a:endParaRPr>
          </a:p>
          <a:p>
            <a:pPr marL="0" indent="0">
              <a:lnSpc>
                <a:spcPct val="150000"/>
              </a:lnSpc>
              <a:spcBef>
                <a:spcPts val="1200"/>
              </a:spcBef>
              <a:buSzPct val="100000"/>
              <a:buNone/>
            </a:pPr>
            <a:r>
              <a:rPr lang="en-US" altLang="zh-CN" dirty="0"/>
              <a:t>B+</a:t>
            </a:r>
            <a:r>
              <a:rPr lang="zh-CN" altLang="en-US" dirty="0"/>
              <a:t>树实验的头歌实验地址</a:t>
            </a:r>
            <a:r>
              <a:rPr lang="en-US" altLang="zh-CN" dirty="0">
                <a:hlinkClick r:id="rId3">
                  <a:extLst>
                    <a:ext uri="{A12FA001-AC4F-418D-AE19-62706E023703}">
                      <ahyp:hlinkClr xmlns:ahyp="http://schemas.microsoft.com/office/drawing/2018/hyperlinkcolor" val="tx"/>
                    </a:ext>
                  </a:extLst>
                </a:hlinkClick>
              </a:rPr>
              <a:t>https://www.educoder.net/shixuns/utfpjqzk/challenges</a:t>
            </a:r>
            <a:endParaRPr lang="en-US" altLang="zh-CN" dirty="0"/>
          </a:p>
        </p:txBody>
      </p:sp>
      <p:sp>
        <p:nvSpPr>
          <p:cNvPr id="4" name="灯片编号占位符 3">
            <a:extLst>
              <a:ext uri="{FF2B5EF4-FFF2-40B4-BE49-F238E27FC236}">
                <a16:creationId xmlns:a16="http://schemas.microsoft.com/office/drawing/2014/main" id="{B72857EF-23EB-4126-84B2-B0567CF60276}"/>
              </a:ext>
            </a:extLst>
          </p:cNvPr>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29</a:t>
            </a:fld>
            <a:endParaRPr lang="zh-CN" altLang="en-US"/>
          </a:p>
        </p:txBody>
      </p:sp>
    </p:spTree>
    <p:extLst>
      <p:ext uri="{BB962C8B-B14F-4D97-AF65-F5344CB8AC3E}">
        <p14:creationId xmlns:p14="http://schemas.microsoft.com/office/powerpoint/2010/main" val="1011902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9CAD5D-57DB-4245-AA90-6DE622B75C45}"/>
              </a:ext>
            </a:extLst>
          </p:cNvPr>
          <p:cNvSpPr>
            <a:spLocks noGrp="1"/>
          </p:cNvSpPr>
          <p:nvPr>
            <p:ph type="title"/>
          </p:nvPr>
        </p:nvSpPr>
        <p:spPr>
          <a:xfrm>
            <a:off x="910630" y="333450"/>
            <a:ext cx="10361851" cy="849949"/>
          </a:xfrm>
        </p:spPr>
        <p:txBody>
          <a:bodyPr>
            <a:normAutofit/>
          </a:bodyPr>
          <a:lstStyle/>
          <a:p>
            <a:r>
              <a:rPr lang="zh-CN" altLang="en-US" sz="3200" b="1" dirty="0">
                <a:solidFill>
                  <a:schemeClr val="accent1"/>
                </a:solidFill>
              </a:rPr>
              <a:t>查询和关系数据库引擎</a:t>
            </a:r>
          </a:p>
        </p:txBody>
      </p:sp>
      <p:sp>
        <p:nvSpPr>
          <p:cNvPr id="4" name="矩形 3">
            <a:extLst>
              <a:ext uri="{FF2B5EF4-FFF2-40B4-BE49-F238E27FC236}">
                <a16:creationId xmlns:a16="http://schemas.microsoft.com/office/drawing/2014/main" id="{BA65271D-58E9-4BE0-8FF6-3C45A51072F7}"/>
              </a:ext>
            </a:extLst>
          </p:cNvPr>
          <p:cNvSpPr/>
          <p:nvPr/>
        </p:nvSpPr>
        <p:spPr>
          <a:xfrm>
            <a:off x="1868438" y="5049974"/>
            <a:ext cx="192251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执行引擎</a:t>
            </a:r>
          </a:p>
        </p:txBody>
      </p:sp>
      <p:sp>
        <p:nvSpPr>
          <p:cNvPr id="5" name="矩形 4">
            <a:extLst>
              <a:ext uri="{FF2B5EF4-FFF2-40B4-BE49-F238E27FC236}">
                <a16:creationId xmlns:a16="http://schemas.microsoft.com/office/drawing/2014/main" id="{C615ED0D-2218-4A78-AB18-20073C103837}"/>
              </a:ext>
            </a:extLst>
          </p:cNvPr>
          <p:cNvSpPr/>
          <p:nvPr/>
        </p:nvSpPr>
        <p:spPr>
          <a:xfrm>
            <a:off x="5533193" y="4509914"/>
            <a:ext cx="194421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索引</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数据文件</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元组 管理器</a:t>
            </a:r>
          </a:p>
        </p:txBody>
      </p:sp>
      <p:sp>
        <p:nvSpPr>
          <p:cNvPr id="6" name="矩形 5">
            <a:extLst>
              <a:ext uri="{FF2B5EF4-FFF2-40B4-BE49-F238E27FC236}">
                <a16:creationId xmlns:a16="http://schemas.microsoft.com/office/drawing/2014/main" id="{EED7750A-F41D-4572-90F5-BAD76A30E43E}"/>
              </a:ext>
            </a:extLst>
          </p:cNvPr>
          <p:cNvSpPr/>
          <p:nvPr/>
        </p:nvSpPr>
        <p:spPr>
          <a:xfrm>
            <a:off x="1846734" y="3413947"/>
            <a:ext cx="1944216"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查询编译器</a:t>
            </a:r>
          </a:p>
        </p:txBody>
      </p:sp>
      <p:sp>
        <p:nvSpPr>
          <p:cNvPr id="7" name="矩形 6">
            <a:extLst>
              <a:ext uri="{FF2B5EF4-FFF2-40B4-BE49-F238E27FC236}">
                <a16:creationId xmlns:a16="http://schemas.microsoft.com/office/drawing/2014/main" id="{4C9DBBB6-7FD9-42C9-B866-66F484DE2752}"/>
              </a:ext>
            </a:extLst>
          </p:cNvPr>
          <p:cNvSpPr/>
          <p:nvPr/>
        </p:nvSpPr>
        <p:spPr>
          <a:xfrm>
            <a:off x="5533193" y="2349674"/>
            <a:ext cx="194421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缓冲池管理器</a:t>
            </a:r>
          </a:p>
        </p:txBody>
      </p:sp>
      <p:sp>
        <p:nvSpPr>
          <p:cNvPr id="8" name="矩形 7">
            <a:extLst>
              <a:ext uri="{FF2B5EF4-FFF2-40B4-BE49-F238E27FC236}">
                <a16:creationId xmlns:a16="http://schemas.microsoft.com/office/drawing/2014/main" id="{059D6086-8896-47D3-B9A5-2F8737BDF0EF}"/>
              </a:ext>
            </a:extLst>
          </p:cNvPr>
          <p:cNvSpPr/>
          <p:nvPr/>
        </p:nvSpPr>
        <p:spPr>
          <a:xfrm>
            <a:off x="1868438" y="1773610"/>
            <a:ext cx="1922511"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用户</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应用</a:t>
            </a:r>
          </a:p>
        </p:txBody>
      </p:sp>
      <p:cxnSp>
        <p:nvCxnSpPr>
          <p:cNvPr id="10" name="直接箭头连接符 9">
            <a:extLst>
              <a:ext uri="{FF2B5EF4-FFF2-40B4-BE49-F238E27FC236}">
                <a16:creationId xmlns:a16="http://schemas.microsoft.com/office/drawing/2014/main" id="{10BFC064-B516-4142-B6F7-FC4CC0C1CFF1}"/>
              </a:ext>
            </a:extLst>
          </p:cNvPr>
          <p:cNvCxnSpPr>
            <a:cxnSpLocks/>
            <a:stCxn id="8" idx="2"/>
            <a:endCxn id="6" idx="0"/>
          </p:cNvCxnSpPr>
          <p:nvPr/>
        </p:nvCxnSpPr>
        <p:spPr>
          <a:xfrm flipH="1">
            <a:off x="2818842" y="2277666"/>
            <a:ext cx="10852" cy="1136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F7F81B94-A6EB-402A-9926-9BDA7F025BC4}"/>
              </a:ext>
            </a:extLst>
          </p:cNvPr>
          <p:cNvSpPr txBox="1"/>
          <p:nvPr/>
        </p:nvSpPr>
        <p:spPr>
          <a:xfrm>
            <a:off x="1868438" y="2637706"/>
            <a:ext cx="91440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查询</a:t>
            </a:r>
          </a:p>
        </p:txBody>
      </p:sp>
      <p:cxnSp>
        <p:nvCxnSpPr>
          <p:cNvPr id="14" name="直接箭头连接符 13">
            <a:extLst>
              <a:ext uri="{FF2B5EF4-FFF2-40B4-BE49-F238E27FC236}">
                <a16:creationId xmlns:a16="http://schemas.microsoft.com/office/drawing/2014/main" id="{6C58E31F-BC37-457C-8EA7-67F0A27D3626}"/>
              </a:ext>
            </a:extLst>
          </p:cNvPr>
          <p:cNvCxnSpPr>
            <a:cxnSpLocks/>
            <a:stCxn id="6" idx="2"/>
            <a:endCxn id="4" idx="0"/>
          </p:cNvCxnSpPr>
          <p:nvPr/>
        </p:nvCxnSpPr>
        <p:spPr>
          <a:xfrm>
            <a:off x="2818842" y="3918003"/>
            <a:ext cx="10852" cy="11319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38F9A952-10DC-46BB-BE49-440ABD5BF024}"/>
              </a:ext>
            </a:extLst>
          </p:cNvPr>
          <p:cNvSpPr txBox="1"/>
          <p:nvPr/>
        </p:nvSpPr>
        <p:spPr>
          <a:xfrm>
            <a:off x="1918742" y="4149874"/>
            <a:ext cx="914400" cy="830997"/>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查询计划</a:t>
            </a:r>
          </a:p>
        </p:txBody>
      </p:sp>
      <p:cxnSp>
        <p:nvCxnSpPr>
          <p:cNvPr id="19" name="连接符: 肘形 18">
            <a:extLst>
              <a:ext uri="{FF2B5EF4-FFF2-40B4-BE49-F238E27FC236}">
                <a16:creationId xmlns:a16="http://schemas.microsoft.com/office/drawing/2014/main" id="{840A3CCB-9026-480B-B712-DADB13CC6CE1}"/>
              </a:ext>
            </a:extLst>
          </p:cNvPr>
          <p:cNvCxnSpPr>
            <a:cxnSpLocks/>
            <a:endCxn id="5" idx="2"/>
          </p:cNvCxnSpPr>
          <p:nvPr/>
        </p:nvCxnSpPr>
        <p:spPr>
          <a:xfrm>
            <a:off x="2832892" y="5554031"/>
            <a:ext cx="3672409" cy="36003"/>
          </a:xfrm>
          <a:prstGeom prst="bentConnector4">
            <a:avLst>
              <a:gd name="adj1" fmla="val -189"/>
              <a:gd name="adj2" fmla="val 734947"/>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5D4F9A0A-3DDB-4DC5-B1E1-48762F9307AD}"/>
              </a:ext>
            </a:extLst>
          </p:cNvPr>
          <p:cNvSpPr txBox="1"/>
          <p:nvPr/>
        </p:nvSpPr>
        <p:spPr>
          <a:xfrm>
            <a:off x="3214886" y="5880468"/>
            <a:ext cx="3096344" cy="400110"/>
          </a:xfrm>
          <a:prstGeom prst="rect">
            <a:avLst/>
          </a:prstGeom>
          <a:noFill/>
        </p:spPr>
        <p:txBody>
          <a:bodyPr wrap="square" rtlCol="0">
            <a:spAutoFit/>
          </a:bodyPr>
          <a:lstStyle/>
          <a:p>
            <a:pPr algn="ctr"/>
            <a:r>
              <a:rPr lang="zh-CN" altLang="en-US" sz="2000" dirty="0">
                <a:latin typeface="微软雅黑" panose="020B0503020204020204" pitchFamily="34" charset="-122"/>
                <a:ea typeface="微软雅黑" panose="020B0503020204020204" pitchFamily="34" charset="-122"/>
              </a:rPr>
              <a:t>索引、文件、元组请求</a:t>
            </a:r>
          </a:p>
        </p:txBody>
      </p:sp>
      <p:cxnSp>
        <p:nvCxnSpPr>
          <p:cNvPr id="36" name="直接箭头连接符 35">
            <a:extLst>
              <a:ext uri="{FF2B5EF4-FFF2-40B4-BE49-F238E27FC236}">
                <a16:creationId xmlns:a16="http://schemas.microsoft.com/office/drawing/2014/main" id="{81F9EBD6-BDEC-4C79-83A4-66EAA1F984C2}"/>
              </a:ext>
            </a:extLst>
          </p:cNvPr>
          <p:cNvCxnSpPr>
            <a:stCxn id="7" idx="2"/>
            <a:endCxn id="5" idx="0"/>
          </p:cNvCxnSpPr>
          <p:nvPr/>
        </p:nvCxnSpPr>
        <p:spPr>
          <a:xfrm>
            <a:off x="6505301" y="3429794"/>
            <a:ext cx="0" cy="10801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文本框 36">
            <a:extLst>
              <a:ext uri="{FF2B5EF4-FFF2-40B4-BE49-F238E27FC236}">
                <a16:creationId xmlns:a16="http://schemas.microsoft.com/office/drawing/2014/main" id="{469E24A2-F8C1-4123-872C-65737A403278}"/>
              </a:ext>
            </a:extLst>
          </p:cNvPr>
          <p:cNvSpPr txBox="1"/>
          <p:nvPr/>
        </p:nvSpPr>
        <p:spPr>
          <a:xfrm>
            <a:off x="5375126" y="3765153"/>
            <a:ext cx="1224135"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页命令</a:t>
            </a:r>
          </a:p>
        </p:txBody>
      </p:sp>
      <p:sp>
        <p:nvSpPr>
          <p:cNvPr id="38" name="矩形 37">
            <a:extLst>
              <a:ext uri="{FF2B5EF4-FFF2-40B4-BE49-F238E27FC236}">
                <a16:creationId xmlns:a16="http://schemas.microsoft.com/office/drawing/2014/main" id="{6639516D-8BBE-43AA-8CFC-F3D362D0F103}"/>
              </a:ext>
            </a:extLst>
          </p:cNvPr>
          <p:cNvSpPr/>
          <p:nvPr/>
        </p:nvSpPr>
        <p:spPr>
          <a:xfrm>
            <a:off x="8543478" y="2349674"/>
            <a:ext cx="1944216" cy="10801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存储器管理器</a:t>
            </a:r>
          </a:p>
        </p:txBody>
      </p:sp>
      <p:sp>
        <p:nvSpPr>
          <p:cNvPr id="39" name="圆柱体 38">
            <a:extLst>
              <a:ext uri="{FF2B5EF4-FFF2-40B4-BE49-F238E27FC236}">
                <a16:creationId xmlns:a16="http://schemas.microsoft.com/office/drawing/2014/main" id="{E963EA52-4D56-4F69-B1A9-C48FB0D10136}"/>
              </a:ext>
            </a:extLst>
          </p:cNvPr>
          <p:cNvSpPr/>
          <p:nvPr/>
        </p:nvSpPr>
        <p:spPr>
          <a:xfrm>
            <a:off x="8543477" y="4373882"/>
            <a:ext cx="1944216" cy="121615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存储器</a:t>
            </a:r>
          </a:p>
        </p:txBody>
      </p:sp>
      <p:cxnSp>
        <p:nvCxnSpPr>
          <p:cNvPr id="41" name="连接符: 肘形 40">
            <a:extLst>
              <a:ext uri="{FF2B5EF4-FFF2-40B4-BE49-F238E27FC236}">
                <a16:creationId xmlns:a16="http://schemas.microsoft.com/office/drawing/2014/main" id="{50C6DFBD-3BA3-4CE6-A759-D566BD54F740}"/>
              </a:ext>
            </a:extLst>
          </p:cNvPr>
          <p:cNvCxnSpPr>
            <a:cxnSpLocks/>
            <a:stCxn id="7" idx="3"/>
            <a:endCxn id="38" idx="0"/>
          </p:cNvCxnSpPr>
          <p:nvPr/>
        </p:nvCxnSpPr>
        <p:spPr>
          <a:xfrm flipV="1">
            <a:off x="7477409" y="2349674"/>
            <a:ext cx="2038177" cy="540060"/>
          </a:xfrm>
          <a:prstGeom prst="bentConnector4">
            <a:avLst>
              <a:gd name="adj1" fmla="val 26152"/>
              <a:gd name="adj2" fmla="val 142329"/>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AFD7D1F4-663E-485F-9993-47EC0C6E7BB6}"/>
              </a:ext>
            </a:extLst>
          </p:cNvPr>
          <p:cNvSpPr txBox="1"/>
          <p:nvPr/>
        </p:nvSpPr>
        <p:spPr>
          <a:xfrm>
            <a:off x="8183438" y="1557586"/>
            <a:ext cx="1239442"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读</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写页</a:t>
            </a:r>
          </a:p>
        </p:txBody>
      </p:sp>
      <p:cxnSp>
        <p:nvCxnSpPr>
          <p:cNvPr id="45" name="直接箭头连接符 44">
            <a:extLst>
              <a:ext uri="{FF2B5EF4-FFF2-40B4-BE49-F238E27FC236}">
                <a16:creationId xmlns:a16="http://schemas.microsoft.com/office/drawing/2014/main" id="{DE83A358-B037-4EDE-8392-6A05D4D8894F}"/>
              </a:ext>
            </a:extLst>
          </p:cNvPr>
          <p:cNvCxnSpPr>
            <a:cxnSpLocks/>
            <a:stCxn id="38" idx="2"/>
            <a:endCxn id="39" idx="1"/>
          </p:cNvCxnSpPr>
          <p:nvPr/>
        </p:nvCxnSpPr>
        <p:spPr>
          <a:xfrm flipH="1">
            <a:off x="9515585" y="3429794"/>
            <a:ext cx="1" cy="9440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矩形: 圆角 58">
            <a:extLst>
              <a:ext uri="{FF2B5EF4-FFF2-40B4-BE49-F238E27FC236}">
                <a16:creationId xmlns:a16="http://schemas.microsoft.com/office/drawing/2014/main" id="{5A6F9089-3C5C-419E-9181-C63E1892EECE}"/>
              </a:ext>
            </a:extLst>
          </p:cNvPr>
          <p:cNvSpPr/>
          <p:nvPr/>
        </p:nvSpPr>
        <p:spPr>
          <a:xfrm>
            <a:off x="5533194" y="1341562"/>
            <a:ext cx="1944215"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缓冲池</a:t>
            </a:r>
          </a:p>
        </p:txBody>
      </p:sp>
      <p:cxnSp>
        <p:nvCxnSpPr>
          <p:cNvPr id="61" name="直接箭头连接符 60">
            <a:extLst>
              <a:ext uri="{FF2B5EF4-FFF2-40B4-BE49-F238E27FC236}">
                <a16:creationId xmlns:a16="http://schemas.microsoft.com/office/drawing/2014/main" id="{CA4F4854-873D-4A20-86D0-36D622381283}"/>
              </a:ext>
            </a:extLst>
          </p:cNvPr>
          <p:cNvCxnSpPr>
            <a:stCxn id="7" idx="0"/>
            <a:endCxn id="59" idx="2"/>
          </p:cNvCxnSpPr>
          <p:nvPr/>
        </p:nvCxnSpPr>
        <p:spPr>
          <a:xfrm flipV="1">
            <a:off x="6505301" y="1845618"/>
            <a:ext cx="1" cy="50405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连接符: 肘形 64">
            <a:extLst>
              <a:ext uri="{FF2B5EF4-FFF2-40B4-BE49-F238E27FC236}">
                <a16:creationId xmlns:a16="http://schemas.microsoft.com/office/drawing/2014/main" id="{01250C64-8A5B-46D6-BBB8-562262749249}"/>
              </a:ext>
            </a:extLst>
          </p:cNvPr>
          <p:cNvCxnSpPr>
            <a:stCxn id="59" idx="1"/>
            <a:endCxn id="4" idx="3"/>
          </p:cNvCxnSpPr>
          <p:nvPr/>
        </p:nvCxnSpPr>
        <p:spPr>
          <a:xfrm rot="10800000" flipV="1">
            <a:off x="3790950" y="1593590"/>
            <a:ext cx="1742245" cy="3708412"/>
          </a:xfrm>
          <a:prstGeom prst="bentConnector3">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文本框 65">
            <a:extLst>
              <a:ext uri="{FF2B5EF4-FFF2-40B4-BE49-F238E27FC236}">
                <a16:creationId xmlns:a16="http://schemas.microsoft.com/office/drawing/2014/main" id="{980F21DC-21D1-4BF9-B3E5-C7BEA82F420C}"/>
              </a:ext>
            </a:extLst>
          </p:cNvPr>
          <p:cNvSpPr txBox="1"/>
          <p:nvPr/>
        </p:nvSpPr>
        <p:spPr>
          <a:xfrm>
            <a:off x="6599262" y="3645818"/>
            <a:ext cx="1584176" cy="707886"/>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索引、文件、</a:t>
            </a:r>
            <a:br>
              <a:rPr lang="en-US" altLang="zh-CN" sz="2000" dirty="0">
                <a:latin typeface="微软雅黑" panose="020B0503020204020204" pitchFamily="34" charset="-122"/>
                <a:ea typeface="微软雅黑" panose="020B0503020204020204" pitchFamily="34" charset="-122"/>
              </a:rPr>
            </a:br>
            <a:r>
              <a:rPr lang="zh-CN" altLang="en-US" sz="2000" dirty="0">
                <a:latin typeface="微软雅黑" panose="020B0503020204020204" pitchFamily="34" charset="-122"/>
                <a:ea typeface="微软雅黑" panose="020B0503020204020204" pitchFamily="34" charset="-122"/>
              </a:rPr>
              <a:t>元组</a:t>
            </a:r>
          </a:p>
        </p:txBody>
      </p:sp>
    </p:spTree>
    <p:extLst>
      <p:ext uri="{BB962C8B-B14F-4D97-AF65-F5344CB8AC3E}">
        <p14:creationId xmlns:p14="http://schemas.microsoft.com/office/powerpoint/2010/main" val="28845564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en-US" altLang="zh-CN" sz="4399" spc="300" dirty="0"/>
              <a:t> </a:t>
            </a:r>
            <a:r>
              <a:rPr lang="zh-CN" altLang="en-US" sz="4399" spc="300" dirty="0"/>
              <a:t>缓冲池</a:t>
            </a:r>
          </a:p>
        </p:txBody>
      </p:sp>
    </p:spTree>
    <p:extLst>
      <p:ext uri="{BB962C8B-B14F-4D97-AF65-F5344CB8AC3E}">
        <p14:creationId xmlns:p14="http://schemas.microsoft.com/office/powerpoint/2010/main" val="1607058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本节主要内容</a:t>
            </a:r>
          </a:p>
        </p:txBody>
      </p:sp>
      <p:sp>
        <p:nvSpPr>
          <p:cNvPr id="3" name="文本占位符 2"/>
          <p:cNvSpPr>
            <a:spLocks noGrp="1"/>
          </p:cNvSpPr>
          <p:nvPr>
            <p:ph type="body" idx="1"/>
          </p:nvPr>
        </p:nvSpPr>
        <p:spPr>
          <a:xfrm>
            <a:off x="962959" y="2493690"/>
            <a:ext cx="10361851" cy="4176464"/>
          </a:xfrm>
        </p:spPr>
        <p:txBody>
          <a:bodyPr>
            <a:normAutofit/>
          </a:bodyPr>
          <a:lstStyle/>
          <a:p>
            <a:pPr>
              <a:lnSpc>
                <a:spcPct val="150000"/>
              </a:lnSpc>
              <a:spcBef>
                <a:spcPts val="1200"/>
              </a:spcBef>
              <a:buSzPct val="100000"/>
            </a:pPr>
            <a:r>
              <a:rPr lang="en-US" altLang="zh-CN" sz="2800" dirty="0">
                <a:latin typeface="+mn-ea"/>
              </a:rPr>
              <a:t>1 </a:t>
            </a:r>
            <a:r>
              <a:rPr lang="zh-CN" altLang="en-US" sz="2800" dirty="0">
                <a:latin typeface="+mn-ea"/>
              </a:rPr>
              <a:t>缓冲池的工作原理</a:t>
            </a:r>
            <a:endParaRPr lang="en-US" altLang="zh-CN" sz="2800" dirty="0">
              <a:latin typeface="+mn-ea"/>
            </a:endParaRPr>
          </a:p>
          <a:p>
            <a:pPr>
              <a:lnSpc>
                <a:spcPct val="150000"/>
              </a:lnSpc>
              <a:buSzPct val="100000"/>
            </a:pPr>
            <a:r>
              <a:rPr lang="en-US" altLang="zh-CN" sz="2800" dirty="0">
                <a:latin typeface="+mn-ea"/>
              </a:rPr>
              <a:t>2 </a:t>
            </a:r>
            <a:r>
              <a:rPr lang="zh-CN" altLang="en-US" sz="2800" dirty="0">
                <a:latin typeface="+mn-ea"/>
              </a:rPr>
              <a:t>缓冲池结构</a:t>
            </a:r>
            <a:endParaRPr lang="en-US" altLang="zh-CN" sz="2800" dirty="0">
              <a:latin typeface="+mn-ea"/>
            </a:endParaRPr>
          </a:p>
          <a:p>
            <a:pPr marL="0" lvl="1" indent="0">
              <a:lnSpc>
                <a:spcPct val="150000"/>
              </a:lnSpc>
              <a:spcBef>
                <a:spcPts val="690"/>
              </a:spcBef>
              <a:buClr>
                <a:schemeClr val="accent1"/>
              </a:buClr>
              <a:buSzPct val="100000"/>
            </a:pPr>
            <a:r>
              <a:rPr lang="en-US" altLang="zh-CN" sz="2800" dirty="0">
                <a:solidFill>
                  <a:schemeClr val="tx1"/>
                </a:solidFill>
                <a:latin typeface="+mn-ea"/>
              </a:rPr>
              <a:t>3 </a:t>
            </a:r>
            <a:r>
              <a:rPr lang="zh-CN" altLang="en-US" sz="2800" dirty="0">
                <a:solidFill>
                  <a:schemeClr val="tx1"/>
                </a:solidFill>
                <a:latin typeface="+mn-ea"/>
              </a:rPr>
              <a:t>缓冲池替换算法</a:t>
            </a:r>
            <a:endParaRPr lang="en-US" altLang="zh-CN" sz="2800" dirty="0">
              <a:solidFill>
                <a:schemeClr val="tx1"/>
              </a:solidFill>
              <a:latin typeface="+mn-ea"/>
            </a:endParaRPr>
          </a:p>
          <a:p>
            <a:pPr marL="0" lvl="1" indent="0">
              <a:lnSpc>
                <a:spcPct val="150000"/>
              </a:lnSpc>
              <a:spcBef>
                <a:spcPts val="690"/>
              </a:spcBef>
              <a:buClr>
                <a:schemeClr val="accent1"/>
              </a:buClr>
              <a:buSzPct val="100000"/>
            </a:pPr>
            <a:endParaRPr lang="en-US" altLang="zh-CN" sz="2800" dirty="0">
              <a:solidFill>
                <a:schemeClr val="tx1"/>
              </a:solidFill>
              <a:latin typeface="+mn-ea"/>
            </a:endParaRPr>
          </a:p>
          <a:p>
            <a:pPr marL="996001" lvl="1" indent="-342900">
              <a:lnSpc>
                <a:spcPct val="150000"/>
              </a:lnSpc>
              <a:buSzPct val="100000"/>
              <a:buFont typeface="Arial" panose="020B0604020202020204" pitchFamily="34" charset="0"/>
              <a:buChar char="•"/>
            </a:pPr>
            <a:endParaRPr lang="en-US" altLang="zh-CN" sz="2500" dirty="0">
              <a:solidFill>
                <a:schemeClr val="tx1"/>
              </a:solidFill>
            </a:endParaRPr>
          </a:p>
          <a:p>
            <a:pPr>
              <a:lnSpc>
                <a:spcPct val="150000"/>
              </a:lnSpc>
            </a:pPr>
            <a:endParaRPr lang="zh-CN" altLang="en-US" sz="2800" dirty="0">
              <a:solidFill>
                <a:schemeClr val="tx1"/>
              </a:solidFill>
            </a:endParaRPr>
          </a:p>
        </p:txBody>
      </p:sp>
    </p:spTree>
    <p:custDataLst>
      <p:tags r:id="rId1"/>
    </p:custDataLst>
    <p:extLst>
      <p:ext uri="{BB962C8B-B14F-4D97-AF65-F5344CB8AC3E}">
        <p14:creationId xmlns:p14="http://schemas.microsoft.com/office/powerpoint/2010/main" val="29933537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66F1948C-1CE7-46F2-9983-E0C90C3D4D96}"/>
              </a:ext>
            </a:extLst>
          </p:cNvPr>
          <p:cNvSpPr>
            <a:spLocks noGrp="1"/>
          </p:cNvSpPr>
          <p:nvPr>
            <p:ph type="title"/>
          </p:nvPr>
        </p:nvSpPr>
        <p:spPr>
          <a:xfrm>
            <a:off x="610316" y="333450"/>
            <a:ext cx="10969784" cy="779832"/>
          </a:xfrm>
        </p:spPr>
        <p:txBody>
          <a:bodyPr>
            <a:normAutofit/>
          </a:bodyPr>
          <a:lstStyle/>
          <a:p>
            <a:r>
              <a:rPr lang="en-US" altLang="zh-CN" sz="3200" b="1" dirty="0">
                <a:solidFill>
                  <a:schemeClr val="accent1"/>
                </a:solidFill>
              </a:rPr>
              <a:t>1 </a:t>
            </a:r>
            <a:r>
              <a:rPr lang="zh-CN" altLang="en-US" sz="3200" b="1" dirty="0">
                <a:solidFill>
                  <a:schemeClr val="accent1"/>
                </a:solidFill>
              </a:rPr>
              <a:t>缓冲池的工作原理</a:t>
            </a:r>
          </a:p>
        </p:txBody>
      </p:sp>
      <p:sp>
        <p:nvSpPr>
          <p:cNvPr id="2" name="灯片编号占位符 1">
            <a:extLst>
              <a:ext uri="{FF2B5EF4-FFF2-40B4-BE49-F238E27FC236}">
                <a16:creationId xmlns:a16="http://schemas.microsoft.com/office/drawing/2014/main" id="{AAD24187-397D-4E74-88FB-1A243AD1DB61}"/>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32</a:t>
            </a:fld>
            <a:endParaRPr lang="en-US" altLang="zh-CN"/>
          </a:p>
        </p:txBody>
      </p:sp>
      <p:grpSp>
        <p:nvGrpSpPr>
          <p:cNvPr id="15" name="object 4">
            <a:extLst>
              <a:ext uri="{FF2B5EF4-FFF2-40B4-BE49-F238E27FC236}">
                <a16:creationId xmlns:a16="http://schemas.microsoft.com/office/drawing/2014/main" id="{608C747D-0AEF-31C1-3DFA-15194DDA3905}"/>
              </a:ext>
            </a:extLst>
          </p:cNvPr>
          <p:cNvGrpSpPr/>
          <p:nvPr/>
        </p:nvGrpSpPr>
        <p:grpSpPr>
          <a:xfrm>
            <a:off x="872142" y="4461706"/>
            <a:ext cx="854175" cy="1218195"/>
            <a:chOff x="412225" y="3469341"/>
            <a:chExt cx="640715" cy="913765"/>
          </a:xfrm>
        </p:grpSpPr>
        <p:sp>
          <p:nvSpPr>
            <p:cNvPr id="16" name="object 5">
              <a:extLst>
                <a:ext uri="{FF2B5EF4-FFF2-40B4-BE49-F238E27FC236}">
                  <a16:creationId xmlns:a16="http://schemas.microsoft.com/office/drawing/2014/main" id="{92471A4A-C538-A705-7263-090D91548EBC}"/>
                </a:ext>
              </a:extLst>
            </p:cNvPr>
            <p:cNvSpPr/>
            <p:nvPr/>
          </p:nvSpPr>
          <p:spPr>
            <a:xfrm>
              <a:off x="412225" y="3469341"/>
              <a:ext cx="640715" cy="913765"/>
            </a:xfrm>
            <a:custGeom>
              <a:avLst/>
              <a:gdLst/>
              <a:ahLst/>
              <a:cxnLst/>
              <a:rect l="l" t="t" r="r" b="b"/>
              <a:pathLst>
                <a:path w="640715" h="913764">
                  <a:moveTo>
                    <a:pt x="588034" y="0"/>
                  </a:moveTo>
                  <a:lnTo>
                    <a:pt x="52503" y="0"/>
                  </a:lnTo>
                  <a:lnTo>
                    <a:pt x="32072" y="4129"/>
                  </a:lnTo>
                  <a:lnTo>
                    <a:pt x="15383" y="15388"/>
                  </a:lnTo>
                  <a:lnTo>
                    <a:pt x="4128" y="32079"/>
                  </a:lnTo>
                  <a:lnTo>
                    <a:pt x="0" y="52507"/>
                  </a:lnTo>
                  <a:lnTo>
                    <a:pt x="0" y="860863"/>
                  </a:lnTo>
                  <a:lnTo>
                    <a:pt x="4128" y="881288"/>
                  </a:lnTo>
                  <a:lnTo>
                    <a:pt x="15383" y="897973"/>
                  </a:lnTo>
                  <a:lnTo>
                    <a:pt x="32072" y="909226"/>
                  </a:lnTo>
                  <a:lnTo>
                    <a:pt x="52503" y="913353"/>
                  </a:lnTo>
                  <a:lnTo>
                    <a:pt x="588034" y="913353"/>
                  </a:lnTo>
                  <a:lnTo>
                    <a:pt x="608464" y="909226"/>
                  </a:lnTo>
                  <a:lnTo>
                    <a:pt x="625154" y="897973"/>
                  </a:lnTo>
                  <a:lnTo>
                    <a:pt x="636409" y="881288"/>
                  </a:lnTo>
                  <a:lnTo>
                    <a:pt x="640537" y="860863"/>
                  </a:lnTo>
                  <a:lnTo>
                    <a:pt x="640537" y="848895"/>
                  </a:lnTo>
                  <a:lnTo>
                    <a:pt x="96709" y="848895"/>
                  </a:lnTo>
                  <a:lnTo>
                    <a:pt x="84433" y="846424"/>
                  </a:lnTo>
                  <a:lnTo>
                    <a:pt x="74422" y="839682"/>
                  </a:lnTo>
                  <a:lnTo>
                    <a:pt x="67679" y="829672"/>
                  </a:lnTo>
                  <a:lnTo>
                    <a:pt x="65208" y="817397"/>
                  </a:lnTo>
                  <a:lnTo>
                    <a:pt x="67679" y="805168"/>
                  </a:lnTo>
                  <a:lnTo>
                    <a:pt x="74422" y="795154"/>
                  </a:lnTo>
                  <a:lnTo>
                    <a:pt x="84434" y="788388"/>
                  </a:lnTo>
                  <a:lnTo>
                    <a:pt x="96709" y="785903"/>
                  </a:lnTo>
                  <a:lnTo>
                    <a:pt x="640537" y="785903"/>
                  </a:lnTo>
                  <a:lnTo>
                    <a:pt x="640537" y="587699"/>
                  </a:lnTo>
                  <a:lnTo>
                    <a:pt x="320267" y="587699"/>
                  </a:lnTo>
                  <a:lnTo>
                    <a:pt x="273265" y="583226"/>
                  </a:lnTo>
                  <a:lnTo>
                    <a:pt x="258209" y="579826"/>
                  </a:lnTo>
                  <a:lnTo>
                    <a:pt x="288172" y="529015"/>
                  </a:lnTo>
                  <a:lnTo>
                    <a:pt x="160763" y="529015"/>
                  </a:lnTo>
                  <a:lnTo>
                    <a:pt x="124778" y="491212"/>
                  </a:lnTo>
                  <a:lnTo>
                    <a:pt x="97418" y="446421"/>
                  </a:lnTo>
                  <a:lnTo>
                    <a:pt x="80021" y="396001"/>
                  </a:lnTo>
                  <a:lnTo>
                    <a:pt x="73924" y="341309"/>
                  </a:lnTo>
                  <a:lnTo>
                    <a:pt x="78897" y="291660"/>
                  </a:lnTo>
                  <a:lnTo>
                    <a:pt x="93233" y="245413"/>
                  </a:lnTo>
                  <a:lnTo>
                    <a:pt x="115940" y="203560"/>
                  </a:lnTo>
                  <a:lnTo>
                    <a:pt x="146023" y="167094"/>
                  </a:lnTo>
                  <a:lnTo>
                    <a:pt x="182491" y="137005"/>
                  </a:lnTo>
                  <a:lnTo>
                    <a:pt x="187304" y="134392"/>
                  </a:lnTo>
                  <a:lnTo>
                    <a:pt x="96709" y="134392"/>
                  </a:lnTo>
                  <a:lnTo>
                    <a:pt x="84433" y="131922"/>
                  </a:lnTo>
                  <a:lnTo>
                    <a:pt x="74422" y="125180"/>
                  </a:lnTo>
                  <a:lnTo>
                    <a:pt x="67679" y="115171"/>
                  </a:lnTo>
                  <a:lnTo>
                    <a:pt x="65208" y="102898"/>
                  </a:lnTo>
                  <a:lnTo>
                    <a:pt x="67679" y="90625"/>
                  </a:lnTo>
                  <a:lnTo>
                    <a:pt x="74422" y="80616"/>
                  </a:lnTo>
                  <a:lnTo>
                    <a:pt x="84434" y="73874"/>
                  </a:lnTo>
                  <a:lnTo>
                    <a:pt x="96709" y="71404"/>
                  </a:lnTo>
                  <a:lnTo>
                    <a:pt x="640537" y="71404"/>
                  </a:lnTo>
                  <a:lnTo>
                    <a:pt x="640537" y="52507"/>
                  </a:lnTo>
                  <a:lnTo>
                    <a:pt x="636409" y="32079"/>
                  </a:lnTo>
                  <a:lnTo>
                    <a:pt x="625154" y="15388"/>
                  </a:lnTo>
                  <a:lnTo>
                    <a:pt x="608464" y="4129"/>
                  </a:lnTo>
                  <a:lnTo>
                    <a:pt x="588034" y="0"/>
                  </a:lnTo>
                  <a:close/>
                </a:path>
                <a:path w="640715" h="913764">
                  <a:moveTo>
                    <a:pt x="550127" y="785903"/>
                  </a:moveTo>
                  <a:lnTo>
                    <a:pt x="96709" y="785903"/>
                  </a:lnTo>
                  <a:lnTo>
                    <a:pt x="109006" y="788388"/>
                  </a:lnTo>
                  <a:lnTo>
                    <a:pt x="118996" y="795115"/>
                  </a:lnTo>
                  <a:lnTo>
                    <a:pt x="125740" y="805124"/>
                  </a:lnTo>
                  <a:lnTo>
                    <a:pt x="128211" y="817397"/>
                  </a:lnTo>
                  <a:lnTo>
                    <a:pt x="125740" y="829672"/>
                  </a:lnTo>
                  <a:lnTo>
                    <a:pt x="118996" y="839683"/>
                  </a:lnTo>
                  <a:lnTo>
                    <a:pt x="108984" y="846424"/>
                  </a:lnTo>
                  <a:lnTo>
                    <a:pt x="96709" y="848895"/>
                  </a:lnTo>
                  <a:lnTo>
                    <a:pt x="550127" y="848895"/>
                  </a:lnTo>
                  <a:lnTo>
                    <a:pt x="537850" y="846424"/>
                  </a:lnTo>
                  <a:lnTo>
                    <a:pt x="527839" y="839682"/>
                  </a:lnTo>
                  <a:lnTo>
                    <a:pt x="521095" y="829672"/>
                  </a:lnTo>
                  <a:lnTo>
                    <a:pt x="518625" y="817397"/>
                  </a:lnTo>
                  <a:lnTo>
                    <a:pt x="521096" y="805124"/>
                  </a:lnTo>
                  <a:lnTo>
                    <a:pt x="527839" y="795115"/>
                  </a:lnTo>
                  <a:lnTo>
                    <a:pt x="537851" y="788373"/>
                  </a:lnTo>
                  <a:lnTo>
                    <a:pt x="550127" y="785903"/>
                  </a:lnTo>
                  <a:close/>
                </a:path>
                <a:path w="640715" h="913764">
                  <a:moveTo>
                    <a:pt x="640537" y="785903"/>
                  </a:moveTo>
                  <a:lnTo>
                    <a:pt x="550127" y="785903"/>
                  </a:lnTo>
                  <a:lnTo>
                    <a:pt x="562424" y="788388"/>
                  </a:lnTo>
                  <a:lnTo>
                    <a:pt x="572414" y="795115"/>
                  </a:lnTo>
                  <a:lnTo>
                    <a:pt x="579158" y="805124"/>
                  </a:lnTo>
                  <a:lnTo>
                    <a:pt x="581629" y="817397"/>
                  </a:lnTo>
                  <a:lnTo>
                    <a:pt x="579157" y="829672"/>
                  </a:lnTo>
                  <a:lnTo>
                    <a:pt x="572414" y="839683"/>
                  </a:lnTo>
                  <a:lnTo>
                    <a:pt x="562402" y="846424"/>
                  </a:lnTo>
                  <a:lnTo>
                    <a:pt x="550127" y="848895"/>
                  </a:lnTo>
                  <a:lnTo>
                    <a:pt x="640537" y="848895"/>
                  </a:lnTo>
                  <a:lnTo>
                    <a:pt x="640537" y="785903"/>
                  </a:lnTo>
                  <a:close/>
                </a:path>
                <a:path w="640715" h="913764">
                  <a:moveTo>
                    <a:pt x="520231" y="94920"/>
                  </a:moveTo>
                  <a:lnTo>
                    <a:pt x="320267" y="94920"/>
                  </a:lnTo>
                  <a:lnTo>
                    <a:pt x="369929" y="99926"/>
                  </a:lnTo>
                  <a:lnTo>
                    <a:pt x="416188" y="114285"/>
                  </a:lnTo>
                  <a:lnTo>
                    <a:pt x="458050" y="137005"/>
                  </a:lnTo>
                  <a:lnTo>
                    <a:pt x="494526" y="167094"/>
                  </a:lnTo>
                  <a:lnTo>
                    <a:pt x="524622" y="203560"/>
                  </a:lnTo>
                  <a:lnTo>
                    <a:pt x="547347" y="245413"/>
                  </a:lnTo>
                  <a:lnTo>
                    <a:pt x="561710" y="291660"/>
                  </a:lnTo>
                  <a:lnTo>
                    <a:pt x="566718" y="341309"/>
                  </a:lnTo>
                  <a:lnTo>
                    <a:pt x="561710" y="390959"/>
                  </a:lnTo>
                  <a:lnTo>
                    <a:pt x="547347" y="437206"/>
                  </a:lnTo>
                  <a:lnTo>
                    <a:pt x="524622" y="479058"/>
                  </a:lnTo>
                  <a:lnTo>
                    <a:pt x="494526" y="515525"/>
                  </a:lnTo>
                  <a:lnTo>
                    <a:pt x="458050" y="545614"/>
                  </a:lnTo>
                  <a:lnTo>
                    <a:pt x="416188" y="568333"/>
                  </a:lnTo>
                  <a:lnTo>
                    <a:pt x="369929" y="582692"/>
                  </a:lnTo>
                  <a:lnTo>
                    <a:pt x="320267" y="587699"/>
                  </a:lnTo>
                  <a:lnTo>
                    <a:pt x="640537" y="587699"/>
                  </a:lnTo>
                  <a:lnTo>
                    <a:pt x="640537" y="134392"/>
                  </a:lnTo>
                  <a:lnTo>
                    <a:pt x="550127" y="134392"/>
                  </a:lnTo>
                  <a:lnTo>
                    <a:pt x="537851" y="131922"/>
                  </a:lnTo>
                  <a:lnTo>
                    <a:pt x="527839" y="125180"/>
                  </a:lnTo>
                  <a:lnTo>
                    <a:pt x="521096" y="115171"/>
                  </a:lnTo>
                  <a:lnTo>
                    <a:pt x="518625" y="102898"/>
                  </a:lnTo>
                  <a:lnTo>
                    <a:pt x="520231" y="94920"/>
                  </a:lnTo>
                  <a:close/>
                </a:path>
                <a:path w="640715" h="913764">
                  <a:moveTo>
                    <a:pt x="285984" y="461883"/>
                  </a:moveTo>
                  <a:lnTo>
                    <a:pt x="268604" y="465397"/>
                  </a:lnTo>
                  <a:lnTo>
                    <a:pt x="161183" y="528700"/>
                  </a:lnTo>
                  <a:lnTo>
                    <a:pt x="160973" y="528805"/>
                  </a:lnTo>
                  <a:lnTo>
                    <a:pt x="160763" y="529015"/>
                  </a:lnTo>
                  <a:lnTo>
                    <a:pt x="288172" y="529015"/>
                  </a:lnTo>
                  <a:lnTo>
                    <a:pt x="304516" y="501300"/>
                  </a:lnTo>
                  <a:lnTo>
                    <a:pt x="307987" y="483909"/>
                  </a:lnTo>
                  <a:lnTo>
                    <a:pt x="300461" y="469412"/>
                  </a:lnTo>
                  <a:lnTo>
                    <a:pt x="285984" y="461883"/>
                  </a:lnTo>
                  <a:close/>
                </a:path>
                <a:path w="640715" h="913764">
                  <a:moveTo>
                    <a:pt x="550127" y="71404"/>
                  </a:moveTo>
                  <a:lnTo>
                    <a:pt x="96709" y="71404"/>
                  </a:lnTo>
                  <a:lnTo>
                    <a:pt x="108984" y="73874"/>
                  </a:lnTo>
                  <a:lnTo>
                    <a:pt x="118996" y="80616"/>
                  </a:lnTo>
                  <a:lnTo>
                    <a:pt x="125740" y="90625"/>
                  </a:lnTo>
                  <a:lnTo>
                    <a:pt x="128211" y="102898"/>
                  </a:lnTo>
                  <a:lnTo>
                    <a:pt x="125740" y="115171"/>
                  </a:lnTo>
                  <a:lnTo>
                    <a:pt x="118996" y="125180"/>
                  </a:lnTo>
                  <a:lnTo>
                    <a:pt x="108984" y="131922"/>
                  </a:lnTo>
                  <a:lnTo>
                    <a:pt x="96709" y="134392"/>
                  </a:lnTo>
                  <a:lnTo>
                    <a:pt x="187304" y="134392"/>
                  </a:lnTo>
                  <a:lnTo>
                    <a:pt x="224349" y="114285"/>
                  </a:lnTo>
                  <a:lnTo>
                    <a:pt x="270606" y="99926"/>
                  </a:lnTo>
                  <a:lnTo>
                    <a:pt x="320267" y="94920"/>
                  </a:lnTo>
                  <a:lnTo>
                    <a:pt x="520231" y="94920"/>
                  </a:lnTo>
                  <a:lnTo>
                    <a:pt x="521096" y="90625"/>
                  </a:lnTo>
                  <a:lnTo>
                    <a:pt x="527839" y="80616"/>
                  </a:lnTo>
                  <a:lnTo>
                    <a:pt x="537851" y="73874"/>
                  </a:lnTo>
                  <a:lnTo>
                    <a:pt x="550127" y="71404"/>
                  </a:lnTo>
                  <a:close/>
                </a:path>
                <a:path w="640715" h="913764">
                  <a:moveTo>
                    <a:pt x="640537" y="71404"/>
                  </a:moveTo>
                  <a:lnTo>
                    <a:pt x="550127" y="71404"/>
                  </a:lnTo>
                  <a:lnTo>
                    <a:pt x="562402" y="73874"/>
                  </a:lnTo>
                  <a:lnTo>
                    <a:pt x="572414" y="80616"/>
                  </a:lnTo>
                  <a:lnTo>
                    <a:pt x="579158" y="90625"/>
                  </a:lnTo>
                  <a:lnTo>
                    <a:pt x="581629" y="102898"/>
                  </a:lnTo>
                  <a:lnTo>
                    <a:pt x="579158" y="115171"/>
                  </a:lnTo>
                  <a:lnTo>
                    <a:pt x="572414" y="125180"/>
                  </a:lnTo>
                  <a:lnTo>
                    <a:pt x="562402" y="131922"/>
                  </a:lnTo>
                  <a:lnTo>
                    <a:pt x="550127" y="134392"/>
                  </a:lnTo>
                  <a:lnTo>
                    <a:pt x="640537" y="134392"/>
                  </a:lnTo>
                  <a:lnTo>
                    <a:pt x="640537" y="71404"/>
                  </a:lnTo>
                  <a:close/>
                </a:path>
              </a:pathLst>
            </a:custGeom>
            <a:solidFill>
              <a:srgbClr val="636363"/>
            </a:solidFill>
          </p:spPr>
          <p:txBody>
            <a:bodyPr wrap="square" lIns="0" tIns="0" rIns="0" bIns="0" rtlCol="0"/>
            <a:lstStyle/>
            <a:p>
              <a:endParaRPr sz="3066"/>
            </a:p>
          </p:txBody>
        </p:sp>
        <p:pic>
          <p:nvPicPr>
            <p:cNvPr id="17" name="object 6">
              <a:extLst>
                <a:ext uri="{FF2B5EF4-FFF2-40B4-BE49-F238E27FC236}">
                  <a16:creationId xmlns:a16="http://schemas.microsoft.com/office/drawing/2014/main" id="{25D14359-8FFA-1112-3979-42B8B7C087B2}"/>
                </a:ext>
              </a:extLst>
            </p:cNvPr>
            <p:cNvPicPr/>
            <p:nvPr/>
          </p:nvPicPr>
          <p:blipFill>
            <a:blip r:embed="rId4" cstate="print"/>
            <a:stretch>
              <a:fillRect/>
            </a:stretch>
          </p:blipFill>
          <p:spPr>
            <a:xfrm>
              <a:off x="666654" y="3744828"/>
              <a:ext cx="131678" cy="131645"/>
            </a:xfrm>
            <a:prstGeom prst="rect">
              <a:avLst/>
            </a:prstGeom>
          </p:spPr>
        </p:pic>
      </p:grpSp>
      <p:grpSp>
        <p:nvGrpSpPr>
          <p:cNvPr id="18" name="object 7">
            <a:extLst>
              <a:ext uri="{FF2B5EF4-FFF2-40B4-BE49-F238E27FC236}">
                <a16:creationId xmlns:a16="http://schemas.microsoft.com/office/drawing/2014/main" id="{8C00A992-05B5-0DA0-4B73-8A444B8BAF6A}"/>
              </a:ext>
            </a:extLst>
          </p:cNvPr>
          <p:cNvGrpSpPr/>
          <p:nvPr/>
        </p:nvGrpSpPr>
        <p:grpSpPr>
          <a:xfrm>
            <a:off x="765497" y="4062529"/>
            <a:ext cx="10913806" cy="2087608"/>
            <a:chOff x="332231" y="3169920"/>
            <a:chExt cx="8186420" cy="1565910"/>
          </a:xfrm>
        </p:grpSpPr>
        <p:sp>
          <p:nvSpPr>
            <p:cNvPr id="19" name="object 8">
              <a:extLst>
                <a:ext uri="{FF2B5EF4-FFF2-40B4-BE49-F238E27FC236}">
                  <a16:creationId xmlns:a16="http://schemas.microsoft.com/office/drawing/2014/main" id="{1D0F2A67-949A-900C-A895-B9C027537601}"/>
                </a:ext>
              </a:extLst>
            </p:cNvPr>
            <p:cNvSpPr/>
            <p:nvPr/>
          </p:nvSpPr>
          <p:spPr>
            <a:xfrm>
              <a:off x="332231" y="3169920"/>
              <a:ext cx="8186420" cy="0"/>
            </a:xfrm>
            <a:custGeom>
              <a:avLst/>
              <a:gdLst/>
              <a:ahLst/>
              <a:cxnLst/>
              <a:rect l="l" t="t" r="r" b="b"/>
              <a:pathLst>
                <a:path w="8186420">
                  <a:moveTo>
                    <a:pt x="0" y="0"/>
                  </a:moveTo>
                  <a:lnTo>
                    <a:pt x="8186293" y="0"/>
                  </a:lnTo>
                </a:path>
              </a:pathLst>
            </a:custGeom>
            <a:ln w="12700">
              <a:solidFill>
                <a:srgbClr val="636363"/>
              </a:solidFill>
              <a:prstDash val="sysDot"/>
            </a:ln>
          </p:spPr>
          <p:txBody>
            <a:bodyPr wrap="square" lIns="0" tIns="0" rIns="0" bIns="0" rtlCol="0"/>
            <a:lstStyle/>
            <a:p>
              <a:endParaRPr sz="3066"/>
            </a:p>
          </p:txBody>
        </p:sp>
        <p:sp>
          <p:nvSpPr>
            <p:cNvPr id="20" name="object 9">
              <a:extLst>
                <a:ext uri="{FF2B5EF4-FFF2-40B4-BE49-F238E27FC236}">
                  <a16:creationId xmlns:a16="http://schemas.microsoft.com/office/drawing/2014/main" id="{5E60A84A-02AD-5155-C9EA-16F9E16CA278}"/>
                </a:ext>
              </a:extLst>
            </p:cNvPr>
            <p:cNvSpPr/>
            <p:nvPr/>
          </p:nvSpPr>
          <p:spPr>
            <a:xfrm>
              <a:off x="1698498" y="3364230"/>
              <a:ext cx="5416905" cy="1371600"/>
            </a:xfrm>
            <a:custGeom>
              <a:avLst/>
              <a:gdLst/>
              <a:ahLst/>
              <a:cxnLst/>
              <a:rect l="l" t="t" r="r" b="b"/>
              <a:pathLst>
                <a:path w="5029200" h="1371600">
                  <a:moveTo>
                    <a:pt x="5029200" y="0"/>
                  </a:moveTo>
                  <a:lnTo>
                    <a:pt x="0" y="0"/>
                  </a:lnTo>
                  <a:lnTo>
                    <a:pt x="0" y="1371600"/>
                  </a:lnTo>
                  <a:lnTo>
                    <a:pt x="5029200" y="1371600"/>
                  </a:lnTo>
                  <a:lnTo>
                    <a:pt x="5029200" y="0"/>
                  </a:lnTo>
                  <a:close/>
                </a:path>
              </a:pathLst>
            </a:custGeom>
            <a:solidFill>
              <a:srgbClr val="F1F1F1"/>
            </a:solidFill>
          </p:spPr>
          <p:txBody>
            <a:bodyPr wrap="square" lIns="0" tIns="0" rIns="0" bIns="0" rtlCol="0"/>
            <a:lstStyle/>
            <a:p>
              <a:endParaRPr sz="3066"/>
            </a:p>
          </p:txBody>
        </p:sp>
        <p:sp>
          <p:nvSpPr>
            <p:cNvPr id="21" name="object 10">
              <a:extLst>
                <a:ext uri="{FF2B5EF4-FFF2-40B4-BE49-F238E27FC236}">
                  <a16:creationId xmlns:a16="http://schemas.microsoft.com/office/drawing/2014/main" id="{68765968-0C0C-1A7A-5E65-8F436EBE904D}"/>
                </a:ext>
              </a:extLst>
            </p:cNvPr>
            <p:cNvSpPr/>
            <p:nvPr/>
          </p:nvSpPr>
          <p:spPr>
            <a:xfrm>
              <a:off x="1698498" y="3364230"/>
              <a:ext cx="5416549" cy="1371600"/>
            </a:xfrm>
            <a:custGeom>
              <a:avLst/>
              <a:gdLst/>
              <a:ahLst/>
              <a:cxnLst/>
              <a:rect l="l" t="t" r="r" b="b"/>
              <a:pathLst>
                <a:path w="5029200" h="1371600">
                  <a:moveTo>
                    <a:pt x="0" y="1371600"/>
                  </a:moveTo>
                  <a:lnTo>
                    <a:pt x="5029200" y="1371600"/>
                  </a:lnTo>
                  <a:lnTo>
                    <a:pt x="5029200" y="0"/>
                  </a:lnTo>
                  <a:lnTo>
                    <a:pt x="0" y="0"/>
                  </a:lnTo>
                  <a:lnTo>
                    <a:pt x="0" y="1371600"/>
                  </a:lnTo>
                  <a:close/>
                </a:path>
              </a:pathLst>
            </a:custGeom>
            <a:ln w="25400">
              <a:solidFill>
                <a:srgbClr val="636363"/>
              </a:solidFill>
            </a:ln>
          </p:spPr>
          <p:txBody>
            <a:bodyPr wrap="square" lIns="0" tIns="0" rIns="0" bIns="0" rtlCol="0"/>
            <a:lstStyle/>
            <a:p>
              <a:endParaRPr sz="3066"/>
            </a:p>
          </p:txBody>
        </p:sp>
      </p:grpSp>
      <p:grpSp>
        <p:nvGrpSpPr>
          <p:cNvPr id="26" name="object 15">
            <a:extLst>
              <a:ext uri="{FF2B5EF4-FFF2-40B4-BE49-F238E27FC236}">
                <a16:creationId xmlns:a16="http://schemas.microsoft.com/office/drawing/2014/main" id="{64AAC554-9986-DB09-2044-CBAE760B8393}"/>
              </a:ext>
            </a:extLst>
          </p:cNvPr>
          <p:cNvGrpSpPr/>
          <p:nvPr/>
        </p:nvGrpSpPr>
        <p:grpSpPr>
          <a:xfrm>
            <a:off x="3789059" y="4607371"/>
            <a:ext cx="887191" cy="1252904"/>
            <a:chOff x="2600198" y="3578605"/>
            <a:chExt cx="665480" cy="939800"/>
          </a:xfrm>
        </p:grpSpPr>
        <p:sp>
          <p:nvSpPr>
            <p:cNvPr id="27" name="object 16">
              <a:extLst>
                <a:ext uri="{FF2B5EF4-FFF2-40B4-BE49-F238E27FC236}">
                  <a16:creationId xmlns:a16="http://schemas.microsoft.com/office/drawing/2014/main" id="{755FB162-B917-B7E9-766C-F683F5E9C08A}"/>
                </a:ext>
              </a:extLst>
            </p:cNvPr>
            <p:cNvSpPr/>
            <p:nvPr/>
          </p:nvSpPr>
          <p:spPr>
            <a:xfrm>
              <a:off x="2612898"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28" name="object 17">
              <a:extLst>
                <a:ext uri="{FF2B5EF4-FFF2-40B4-BE49-F238E27FC236}">
                  <a16:creationId xmlns:a16="http://schemas.microsoft.com/office/drawing/2014/main" id="{05CB1CEF-93D4-C2D1-3806-96382A21C64E}"/>
                </a:ext>
              </a:extLst>
            </p:cNvPr>
            <p:cNvSpPr/>
            <p:nvPr/>
          </p:nvSpPr>
          <p:spPr>
            <a:xfrm>
              <a:off x="2612898"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29" name="object 18">
            <a:extLst>
              <a:ext uri="{FF2B5EF4-FFF2-40B4-BE49-F238E27FC236}">
                <a16:creationId xmlns:a16="http://schemas.microsoft.com/office/drawing/2014/main" id="{72294F00-0D85-5872-C038-55E7F3B3024F}"/>
              </a:ext>
            </a:extLst>
          </p:cNvPr>
          <p:cNvSpPr txBox="1"/>
          <p:nvPr/>
        </p:nvSpPr>
        <p:spPr>
          <a:xfrm>
            <a:off x="3876086"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1</a:t>
            </a:r>
            <a:endParaRPr sz="3733" dirty="0">
              <a:latin typeface="Arial Narrow"/>
              <a:cs typeface="Arial Narrow"/>
            </a:endParaRPr>
          </a:p>
        </p:txBody>
      </p:sp>
      <p:sp>
        <p:nvSpPr>
          <p:cNvPr id="30" name="object 19">
            <a:extLst>
              <a:ext uri="{FF2B5EF4-FFF2-40B4-BE49-F238E27FC236}">
                <a16:creationId xmlns:a16="http://schemas.microsoft.com/office/drawing/2014/main" id="{F85DFE14-324C-0407-BF4A-016533BB63C7}"/>
              </a:ext>
            </a:extLst>
          </p:cNvPr>
          <p:cNvSpPr txBox="1"/>
          <p:nvPr/>
        </p:nvSpPr>
        <p:spPr>
          <a:xfrm>
            <a:off x="3805990" y="4618326"/>
            <a:ext cx="487617" cy="216295"/>
          </a:xfrm>
          <a:prstGeom prst="rect">
            <a:avLst/>
          </a:prstGeom>
          <a:solidFill>
            <a:srgbClr val="FFFFFF"/>
          </a:solidFill>
          <a:ln w="25400">
            <a:solidFill>
              <a:srgbClr val="636363"/>
            </a:solidFill>
          </a:ln>
        </p:spPr>
        <p:txBody>
          <a:bodyPr vert="horz" wrap="square" lIns="0" tIns="31323" rIns="0" bIns="0" rtlCol="0" anchor="ctr" anchorCtr="0">
            <a:spAutoFit/>
          </a:bodyPr>
          <a:lstStyle/>
          <a:p>
            <a:pPr marL="39789">
              <a:spcBef>
                <a:spcPts val="247"/>
              </a:spcBef>
            </a:pPr>
            <a:r>
              <a:rPr lang="zh-CN" altLang="en-US" sz="1200" spc="-40"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grpSp>
        <p:nvGrpSpPr>
          <p:cNvPr id="31" name="object 20">
            <a:extLst>
              <a:ext uri="{FF2B5EF4-FFF2-40B4-BE49-F238E27FC236}">
                <a16:creationId xmlns:a16="http://schemas.microsoft.com/office/drawing/2014/main" id="{B351666D-649C-D515-4E49-290B4FA995AC}"/>
              </a:ext>
            </a:extLst>
          </p:cNvPr>
          <p:cNvGrpSpPr/>
          <p:nvPr/>
        </p:nvGrpSpPr>
        <p:grpSpPr>
          <a:xfrm>
            <a:off x="2761001" y="4611435"/>
            <a:ext cx="887191" cy="1252904"/>
            <a:chOff x="1829054" y="3581653"/>
            <a:chExt cx="665480" cy="939800"/>
          </a:xfrm>
        </p:grpSpPr>
        <p:sp>
          <p:nvSpPr>
            <p:cNvPr id="32" name="object 21">
              <a:extLst>
                <a:ext uri="{FF2B5EF4-FFF2-40B4-BE49-F238E27FC236}">
                  <a16:creationId xmlns:a16="http://schemas.microsoft.com/office/drawing/2014/main" id="{8B537661-F012-759E-7877-571EC248B5EB}"/>
                </a:ext>
              </a:extLst>
            </p:cNvPr>
            <p:cNvSpPr/>
            <p:nvPr/>
          </p:nvSpPr>
          <p:spPr>
            <a:xfrm>
              <a:off x="1841754" y="3594353"/>
              <a:ext cx="640080" cy="914400"/>
            </a:xfrm>
            <a:custGeom>
              <a:avLst/>
              <a:gdLst/>
              <a:ahLst/>
              <a:cxnLst/>
              <a:rect l="l" t="t" r="r" b="b"/>
              <a:pathLst>
                <a:path w="640080" h="914400">
                  <a:moveTo>
                    <a:pt x="640080" y="0"/>
                  </a:moveTo>
                  <a:lnTo>
                    <a:pt x="0" y="0"/>
                  </a:lnTo>
                  <a:lnTo>
                    <a:pt x="0" y="914400"/>
                  </a:lnTo>
                  <a:lnTo>
                    <a:pt x="640080" y="914400"/>
                  </a:lnTo>
                  <a:lnTo>
                    <a:pt x="640080" y="0"/>
                  </a:lnTo>
                  <a:close/>
                </a:path>
              </a:pathLst>
            </a:custGeom>
            <a:solidFill>
              <a:srgbClr val="D7DBE1"/>
            </a:solidFill>
          </p:spPr>
          <p:txBody>
            <a:bodyPr wrap="square" lIns="0" tIns="0" rIns="0" bIns="0" rtlCol="0"/>
            <a:lstStyle/>
            <a:p>
              <a:endParaRPr sz="3066"/>
            </a:p>
          </p:txBody>
        </p:sp>
        <p:sp>
          <p:nvSpPr>
            <p:cNvPr id="33" name="object 22">
              <a:extLst>
                <a:ext uri="{FF2B5EF4-FFF2-40B4-BE49-F238E27FC236}">
                  <a16:creationId xmlns:a16="http://schemas.microsoft.com/office/drawing/2014/main" id="{5920CC2B-D47F-EF1F-F12C-85C590E14B14}"/>
                </a:ext>
              </a:extLst>
            </p:cNvPr>
            <p:cNvSpPr/>
            <p:nvPr/>
          </p:nvSpPr>
          <p:spPr>
            <a:xfrm>
              <a:off x="1841754" y="3594353"/>
              <a:ext cx="640080" cy="914400"/>
            </a:xfrm>
            <a:custGeom>
              <a:avLst/>
              <a:gdLst/>
              <a:ahLst/>
              <a:cxnLst/>
              <a:rect l="l" t="t" r="r" b="b"/>
              <a:pathLst>
                <a:path w="640080" h="914400">
                  <a:moveTo>
                    <a:pt x="0" y="914400"/>
                  </a:moveTo>
                  <a:lnTo>
                    <a:pt x="640080" y="914400"/>
                  </a:lnTo>
                  <a:lnTo>
                    <a:pt x="640080" y="0"/>
                  </a:lnTo>
                  <a:lnTo>
                    <a:pt x="0" y="0"/>
                  </a:lnTo>
                  <a:lnTo>
                    <a:pt x="0" y="914400"/>
                  </a:lnTo>
                  <a:close/>
                </a:path>
              </a:pathLst>
            </a:custGeom>
            <a:ln w="25400">
              <a:solidFill>
                <a:srgbClr val="636363"/>
              </a:solidFill>
            </a:ln>
          </p:spPr>
          <p:txBody>
            <a:bodyPr wrap="square" lIns="0" tIns="0" rIns="0" bIns="0" rtlCol="0"/>
            <a:lstStyle/>
            <a:p>
              <a:endParaRPr sz="3066"/>
            </a:p>
          </p:txBody>
        </p:sp>
      </p:grpSp>
      <p:sp>
        <p:nvSpPr>
          <p:cNvPr id="34" name="object 23">
            <a:extLst>
              <a:ext uri="{FF2B5EF4-FFF2-40B4-BE49-F238E27FC236}">
                <a16:creationId xmlns:a16="http://schemas.microsoft.com/office/drawing/2014/main" id="{0DBCB8E5-DC2C-5C26-B437-D077C82AE0AD}"/>
              </a:ext>
            </a:extLst>
          </p:cNvPr>
          <p:cNvSpPr txBox="1"/>
          <p:nvPr/>
        </p:nvSpPr>
        <p:spPr>
          <a:xfrm>
            <a:off x="2844132" y="4610082"/>
            <a:ext cx="717033" cy="201762"/>
          </a:xfrm>
          <a:prstGeom prst="rect">
            <a:avLst/>
          </a:prstGeom>
        </p:spPr>
        <p:txBody>
          <a:bodyPr vert="horz" wrap="square" lIns="0" tIns="16931" rIns="0" bIns="0" rtlCol="0">
            <a:spAutoFit/>
          </a:bodyPr>
          <a:lstStyle/>
          <a:p>
            <a:pPr marL="16932">
              <a:spcBef>
                <a:spcPts val="133"/>
              </a:spcBef>
            </a:pPr>
            <a:r>
              <a:rPr sz="1200" spc="-13" dirty="0">
                <a:solidFill>
                  <a:srgbClr val="636363"/>
                </a:solidFill>
                <a:latin typeface="宋体"/>
                <a:cs typeface="宋体"/>
              </a:rPr>
              <a:t>Directory</a:t>
            </a:r>
            <a:endParaRPr sz="1200">
              <a:latin typeface="宋体"/>
              <a:cs typeface="宋体"/>
            </a:endParaRPr>
          </a:p>
        </p:txBody>
      </p:sp>
      <p:graphicFrame>
        <p:nvGraphicFramePr>
          <p:cNvPr id="35" name="object 24">
            <a:extLst>
              <a:ext uri="{FF2B5EF4-FFF2-40B4-BE49-F238E27FC236}">
                <a16:creationId xmlns:a16="http://schemas.microsoft.com/office/drawing/2014/main" id="{AF238E06-F4D0-715A-860B-EF2FD0E9569E}"/>
              </a:ext>
            </a:extLst>
          </p:cNvPr>
          <p:cNvGraphicFramePr>
            <a:graphicFrameLocks noGrp="1"/>
          </p:cNvGraphicFramePr>
          <p:nvPr/>
        </p:nvGraphicFramePr>
        <p:xfrm>
          <a:off x="2841592" y="4903329"/>
          <a:ext cx="704336" cy="805922"/>
        </p:xfrm>
        <a:graphic>
          <a:graphicData uri="http://schemas.openxmlformats.org/drawingml/2006/table">
            <a:tbl>
              <a:tblPr firstRow="1" bandRow="1">
                <a:tableStyleId>{2D5ABB26-0587-4C30-8999-92F81FD0307C}</a:tableStyleId>
              </a:tblPr>
              <a:tblGrid>
                <a:gridCol w="235343">
                  <a:extLst>
                    <a:ext uri="{9D8B030D-6E8A-4147-A177-3AD203B41FA5}">
                      <a16:colId xmlns:a16="http://schemas.microsoft.com/office/drawing/2014/main" val="20000"/>
                    </a:ext>
                  </a:extLst>
                </a:gridCol>
                <a:gridCol w="235343">
                  <a:extLst>
                    <a:ext uri="{9D8B030D-6E8A-4147-A177-3AD203B41FA5}">
                      <a16:colId xmlns:a16="http://schemas.microsoft.com/office/drawing/2014/main" val="20001"/>
                    </a:ext>
                  </a:extLst>
                </a:gridCol>
                <a:gridCol w="233650">
                  <a:extLst>
                    <a:ext uri="{9D8B030D-6E8A-4147-A177-3AD203B41FA5}">
                      <a16:colId xmlns:a16="http://schemas.microsoft.com/office/drawing/2014/main" val="20002"/>
                    </a:ext>
                  </a:extLst>
                </a:gridCol>
              </a:tblGrid>
              <a:tr h="259893">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0"/>
                  </a:ext>
                </a:extLst>
              </a:tr>
              <a:tr h="285290">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1"/>
                  </a:ext>
                </a:extLst>
              </a:tr>
              <a:tr h="260739">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dirty="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2"/>
                  </a:ext>
                </a:extLst>
              </a:tr>
            </a:tbl>
          </a:graphicData>
        </a:graphic>
      </p:graphicFrame>
      <p:grpSp>
        <p:nvGrpSpPr>
          <p:cNvPr id="36" name="object 25">
            <a:extLst>
              <a:ext uri="{FF2B5EF4-FFF2-40B4-BE49-F238E27FC236}">
                <a16:creationId xmlns:a16="http://schemas.microsoft.com/office/drawing/2014/main" id="{6C87CA1F-664D-B578-206D-45D1EBCF4DCF}"/>
              </a:ext>
            </a:extLst>
          </p:cNvPr>
          <p:cNvGrpSpPr/>
          <p:nvPr/>
        </p:nvGrpSpPr>
        <p:grpSpPr>
          <a:xfrm>
            <a:off x="4817116" y="4607371"/>
            <a:ext cx="887191" cy="1252904"/>
            <a:chOff x="3371341" y="3578605"/>
            <a:chExt cx="665480" cy="939800"/>
          </a:xfrm>
        </p:grpSpPr>
        <p:sp>
          <p:nvSpPr>
            <p:cNvPr id="37" name="object 26">
              <a:extLst>
                <a:ext uri="{FF2B5EF4-FFF2-40B4-BE49-F238E27FC236}">
                  <a16:creationId xmlns:a16="http://schemas.microsoft.com/office/drawing/2014/main" id="{CCAA3F8A-31FE-BFFD-E263-7DB5C85EB1A2}"/>
                </a:ext>
              </a:extLst>
            </p:cNvPr>
            <p:cNvSpPr/>
            <p:nvPr/>
          </p:nvSpPr>
          <p:spPr>
            <a:xfrm>
              <a:off x="3384041"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38" name="object 27">
              <a:extLst>
                <a:ext uri="{FF2B5EF4-FFF2-40B4-BE49-F238E27FC236}">
                  <a16:creationId xmlns:a16="http://schemas.microsoft.com/office/drawing/2014/main" id="{06C10DC7-7F0B-1501-0117-4428B05D3909}"/>
                </a:ext>
              </a:extLst>
            </p:cNvPr>
            <p:cNvSpPr/>
            <p:nvPr/>
          </p:nvSpPr>
          <p:spPr>
            <a:xfrm>
              <a:off x="3384041"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39" name="object 28">
            <a:extLst>
              <a:ext uri="{FF2B5EF4-FFF2-40B4-BE49-F238E27FC236}">
                <a16:creationId xmlns:a16="http://schemas.microsoft.com/office/drawing/2014/main" id="{D8A708EE-741A-C6D2-E400-DF038B656EA1}"/>
              </a:ext>
            </a:extLst>
          </p:cNvPr>
          <p:cNvSpPr txBox="1"/>
          <p:nvPr/>
        </p:nvSpPr>
        <p:spPr>
          <a:xfrm>
            <a:off x="4898780"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2</a:t>
            </a:r>
            <a:endParaRPr sz="3733" dirty="0">
              <a:latin typeface="Arial Narrow"/>
              <a:cs typeface="Arial Narrow"/>
            </a:endParaRPr>
          </a:p>
        </p:txBody>
      </p:sp>
      <p:sp>
        <p:nvSpPr>
          <p:cNvPr id="40" name="object 29">
            <a:extLst>
              <a:ext uri="{FF2B5EF4-FFF2-40B4-BE49-F238E27FC236}">
                <a16:creationId xmlns:a16="http://schemas.microsoft.com/office/drawing/2014/main" id="{DD8834F0-5C6B-BE75-424A-47E6C19211F3}"/>
              </a:ext>
            </a:extLst>
          </p:cNvPr>
          <p:cNvSpPr txBox="1"/>
          <p:nvPr/>
        </p:nvSpPr>
        <p:spPr>
          <a:xfrm>
            <a:off x="4834047"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40636">
              <a:spcBef>
                <a:spcPts val="247"/>
              </a:spcBef>
            </a:pPr>
            <a:r>
              <a:rPr lang="zh-CN" altLang="en-US" sz="1200" spc="-47"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grpSp>
        <p:nvGrpSpPr>
          <p:cNvPr id="41" name="object 30">
            <a:extLst>
              <a:ext uri="{FF2B5EF4-FFF2-40B4-BE49-F238E27FC236}">
                <a16:creationId xmlns:a16="http://schemas.microsoft.com/office/drawing/2014/main" id="{6FB3DB4E-280B-E9EB-7198-6681C4F9845C}"/>
              </a:ext>
            </a:extLst>
          </p:cNvPr>
          <p:cNvGrpSpPr/>
          <p:nvPr/>
        </p:nvGrpSpPr>
        <p:grpSpPr>
          <a:xfrm>
            <a:off x="5845174" y="4607371"/>
            <a:ext cx="887191" cy="1252904"/>
            <a:chOff x="4142485" y="3578605"/>
            <a:chExt cx="665480" cy="939800"/>
          </a:xfrm>
        </p:grpSpPr>
        <p:sp>
          <p:nvSpPr>
            <p:cNvPr id="42" name="object 31">
              <a:extLst>
                <a:ext uri="{FF2B5EF4-FFF2-40B4-BE49-F238E27FC236}">
                  <a16:creationId xmlns:a16="http://schemas.microsoft.com/office/drawing/2014/main" id="{96A6CDD6-946D-BD74-0C35-91B30B7F1E11}"/>
                </a:ext>
              </a:extLst>
            </p:cNvPr>
            <p:cNvSpPr/>
            <p:nvPr/>
          </p:nvSpPr>
          <p:spPr>
            <a:xfrm>
              <a:off x="4155185"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43" name="object 32">
              <a:extLst>
                <a:ext uri="{FF2B5EF4-FFF2-40B4-BE49-F238E27FC236}">
                  <a16:creationId xmlns:a16="http://schemas.microsoft.com/office/drawing/2014/main" id="{CBEE5C3B-122C-DD57-1454-2DA7491BF911}"/>
                </a:ext>
              </a:extLst>
            </p:cNvPr>
            <p:cNvSpPr/>
            <p:nvPr/>
          </p:nvSpPr>
          <p:spPr>
            <a:xfrm>
              <a:off x="4155185"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44" name="object 33">
            <a:extLst>
              <a:ext uri="{FF2B5EF4-FFF2-40B4-BE49-F238E27FC236}">
                <a16:creationId xmlns:a16="http://schemas.microsoft.com/office/drawing/2014/main" id="{F346E8F0-A27F-DB7A-CCE4-502B44F5CEB4}"/>
              </a:ext>
            </a:extLst>
          </p:cNvPr>
          <p:cNvSpPr txBox="1"/>
          <p:nvPr/>
        </p:nvSpPr>
        <p:spPr>
          <a:xfrm>
            <a:off x="5931380"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3</a:t>
            </a:r>
            <a:endParaRPr sz="3733" dirty="0">
              <a:latin typeface="Arial Narrow"/>
              <a:cs typeface="Arial Narrow"/>
            </a:endParaRPr>
          </a:p>
        </p:txBody>
      </p:sp>
      <p:sp>
        <p:nvSpPr>
          <p:cNvPr id="45" name="object 34">
            <a:extLst>
              <a:ext uri="{FF2B5EF4-FFF2-40B4-BE49-F238E27FC236}">
                <a16:creationId xmlns:a16="http://schemas.microsoft.com/office/drawing/2014/main" id="{4F31670F-459A-5A44-3193-13944167E560}"/>
              </a:ext>
            </a:extLst>
          </p:cNvPr>
          <p:cNvSpPr txBox="1"/>
          <p:nvPr/>
        </p:nvSpPr>
        <p:spPr>
          <a:xfrm>
            <a:off x="5862105"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41483">
              <a:spcBef>
                <a:spcPts val="247"/>
              </a:spcBef>
            </a:pPr>
            <a:r>
              <a:rPr lang="zh-CN" altLang="en-US" sz="1200" spc="-47"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sp>
        <p:nvSpPr>
          <p:cNvPr id="46" name="object 35">
            <a:extLst>
              <a:ext uri="{FF2B5EF4-FFF2-40B4-BE49-F238E27FC236}">
                <a16:creationId xmlns:a16="http://schemas.microsoft.com/office/drawing/2014/main" id="{C0D7A038-98B4-17C9-E617-E9925EB7A7F0}"/>
              </a:ext>
            </a:extLst>
          </p:cNvPr>
          <p:cNvSpPr txBox="1"/>
          <p:nvPr/>
        </p:nvSpPr>
        <p:spPr>
          <a:xfrm>
            <a:off x="8891761" y="4604325"/>
            <a:ext cx="338623" cy="755760"/>
          </a:xfrm>
          <a:prstGeom prst="rect">
            <a:avLst/>
          </a:prstGeom>
        </p:spPr>
        <p:txBody>
          <a:bodyPr vert="horz" wrap="square" lIns="0" tIns="16931" rIns="0" bIns="0" rtlCol="0">
            <a:spAutoFit/>
          </a:bodyPr>
          <a:lstStyle/>
          <a:p>
            <a:pPr marL="16932">
              <a:spcBef>
                <a:spcPts val="133"/>
              </a:spcBef>
            </a:pPr>
            <a:r>
              <a:rPr sz="4800" spc="-2400" dirty="0">
                <a:solidFill>
                  <a:srgbClr val="636363"/>
                </a:solidFill>
                <a:latin typeface="宋体"/>
                <a:cs typeface="宋体"/>
              </a:rPr>
              <a:t>…</a:t>
            </a:r>
            <a:endParaRPr sz="4800" dirty="0">
              <a:latin typeface="宋体"/>
              <a:cs typeface="宋体"/>
            </a:endParaRPr>
          </a:p>
        </p:txBody>
      </p:sp>
      <p:sp>
        <p:nvSpPr>
          <p:cNvPr id="48" name="object 37">
            <a:extLst>
              <a:ext uri="{FF2B5EF4-FFF2-40B4-BE49-F238E27FC236}">
                <a16:creationId xmlns:a16="http://schemas.microsoft.com/office/drawing/2014/main" id="{123504A6-CFD1-51F0-15C5-6051D63A7917}"/>
              </a:ext>
            </a:extLst>
          </p:cNvPr>
          <p:cNvSpPr/>
          <p:nvPr/>
        </p:nvSpPr>
        <p:spPr>
          <a:xfrm>
            <a:off x="10072085" y="4524748"/>
            <a:ext cx="487617" cy="1340945"/>
          </a:xfrm>
          <a:custGeom>
            <a:avLst/>
            <a:gdLst/>
            <a:ahLst/>
            <a:cxnLst/>
            <a:rect l="l" t="t" r="r" b="b"/>
            <a:pathLst>
              <a:path w="365759" h="1005839">
                <a:moveTo>
                  <a:pt x="0" y="1005840"/>
                </a:moveTo>
                <a:lnTo>
                  <a:pt x="71169" y="1003443"/>
                </a:lnTo>
                <a:lnTo>
                  <a:pt x="129301" y="996907"/>
                </a:lnTo>
                <a:lnTo>
                  <a:pt x="168503" y="987210"/>
                </a:lnTo>
                <a:lnTo>
                  <a:pt x="182879" y="975334"/>
                </a:lnTo>
                <a:lnTo>
                  <a:pt x="182879" y="533425"/>
                </a:lnTo>
                <a:lnTo>
                  <a:pt x="197256" y="521549"/>
                </a:lnTo>
                <a:lnTo>
                  <a:pt x="236458" y="511852"/>
                </a:lnTo>
                <a:lnTo>
                  <a:pt x="294590" y="505316"/>
                </a:lnTo>
                <a:lnTo>
                  <a:pt x="365759" y="502920"/>
                </a:lnTo>
                <a:lnTo>
                  <a:pt x="294590" y="500523"/>
                </a:lnTo>
                <a:lnTo>
                  <a:pt x="236458" y="493987"/>
                </a:lnTo>
                <a:lnTo>
                  <a:pt x="197256" y="484290"/>
                </a:lnTo>
                <a:lnTo>
                  <a:pt x="182879" y="472414"/>
                </a:lnTo>
                <a:lnTo>
                  <a:pt x="182879" y="30480"/>
                </a:lnTo>
                <a:lnTo>
                  <a:pt x="168503" y="18645"/>
                </a:lnTo>
                <a:lnTo>
                  <a:pt x="129301" y="8953"/>
                </a:lnTo>
                <a:lnTo>
                  <a:pt x="71169" y="2405"/>
                </a:lnTo>
                <a:lnTo>
                  <a:pt x="0" y="0"/>
                </a:lnTo>
              </a:path>
            </a:pathLst>
          </a:custGeom>
          <a:ln w="28575">
            <a:solidFill>
              <a:srgbClr val="C30037"/>
            </a:solidFill>
          </a:ln>
        </p:spPr>
        <p:txBody>
          <a:bodyPr wrap="square" lIns="0" tIns="0" rIns="0" bIns="0" rtlCol="0"/>
          <a:lstStyle/>
          <a:p>
            <a:endParaRPr sz="3066"/>
          </a:p>
        </p:txBody>
      </p:sp>
      <p:grpSp>
        <p:nvGrpSpPr>
          <p:cNvPr id="57" name="object 46">
            <a:extLst>
              <a:ext uri="{FF2B5EF4-FFF2-40B4-BE49-F238E27FC236}">
                <a16:creationId xmlns:a16="http://schemas.microsoft.com/office/drawing/2014/main" id="{B2D8EF5F-071C-2B06-B7E9-F2D856FBCF83}"/>
              </a:ext>
            </a:extLst>
          </p:cNvPr>
          <p:cNvGrpSpPr/>
          <p:nvPr/>
        </p:nvGrpSpPr>
        <p:grpSpPr>
          <a:xfrm>
            <a:off x="6873232" y="4607371"/>
            <a:ext cx="887191" cy="1252904"/>
            <a:chOff x="4913629" y="3578605"/>
            <a:chExt cx="665480" cy="939800"/>
          </a:xfrm>
        </p:grpSpPr>
        <p:sp>
          <p:nvSpPr>
            <p:cNvPr id="58" name="object 47">
              <a:extLst>
                <a:ext uri="{FF2B5EF4-FFF2-40B4-BE49-F238E27FC236}">
                  <a16:creationId xmlns:a16="http://schemas.microsoft.com/office/drawing/2014/main" id="{82430D28-D69B-6C87-954A-328D9AAE89B5}"/>
                </a:ext>
              </a:extLst>
            </p:cNvPr>
            <p:cNvSpPr/>
            <p:nvPr/>
          </p:nvSpPr>
          <p:spPr>
            <a:xfrm>
              <a:off x="4926329"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59" name="object 48">
              <a:extLst>
                <a:ext uri="{FF2B5EF4-FFF2-40B4-BE49-F238E27FC236}">
                  <a16:creationId xmlns:a16="http://schemas.microsoft.com/office/drawing/2014/main" id="{E702ECBA-1399-3F10-D167-0ED55047C35B}"/>
                </a:ext>
              </a:extLst>
            </p:cNvPr>
            <p:cNvSpPr/>
            <p:nvPr/>
          </p:nvSpPr>
          <p:spPr>
            <a:xfrm>
              <a:off x="4926329"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60" name="object 49">
            <a:extLst>
              <a:ext uri="{FF2B5EF4-FFF2-40B4-BE49-F238E27FC236}">
                <a16:creationId xmlns:a16="http://schemas.microsoft.com/office/drawing/2014/main" id="{1FAA3195-02CF-1988-F4A4-E2D4ACBE795A}"/>
              </a:ext>
            </a:extLst>
          </p:cNvPr>
          <p:cNvSpPr txBox="1"/>
          <p:nvPr/>
        </p:nvSpPr>
        <p:spPr>
          <a:xfrm>
            <a:off x="6945583" y="4868112"/>
            <a:ext cx="720000" cy="618047"/>
          </a:xfrm>
          <a:prstGeom prst="rect">
            <a:avLst/>
          </a:prstGeom>
          <a:solidFill>
            <a:srgbClr val="D7DBE1"/>
          </a:solidFill>
          <a:ln w="25400">
            <a:noFill/>
          </a:ln>
        </p:spPr>
        <p:txBody>
          <a:bodyPr vert="horz" wrap="square" lIns="0" tIns="43173" rIns="0" bIns="0" rtlCol="0">
            <a:spAutoFit/>
          </a:bodyPr>
          <a:lstStyle/>
          <a:p>
            <a:pPr marL="847" algn="ctr">
              <a:spcBef>
                <a:spcPts val="339"/>
              </a:spcBef>
            </a:pPr>
            <a:r>
              <a:rPr sz="3733" b="1" spc="160" dirty="0">
                <a:solidFill>
                  <a:srgbClr val="636363"/>
                </a:solidFill>
                <a:latin typeface="Arial Narrow"/>
                <a:cs typeface="Arial Narrow"/>
              </a:rPr>
              <a:t>4</a:t>
            </a:r>
            <a:endParaRPr sz="3733" dirty="0">
              <a:latin typeface="Arial Narrow"/>
              <a:cs typeface="Arial Narrow"/>
            </a:endParaRPr>
          </a:p>
        </p:txBody>
      </p:sp>
      <p:sp>
        <p:nvSpPr>
          <p:cNvPr id="61" name="object 50">
            <a:extLst>
              <a:ext uri="{FF2B5EF4-FFF2-40B4-BE49-F238E27FC236}">
                <a16:creationId xmlns:a16="http://schemas.microsoft.com/office/drawing/2014/main" id="{D42032F4-DF53-C2B4-D388-A82F864C1501}"/>
              </a:ext>
            </a:extLst>
          </p:cNvPr>
          <p:cNvSpPr txBox="1"/>
          <p:nvPr/>
        </p:nvSpPr>
        <p:spPr>
          <a:xfrm>
            <a:off x="6890163"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41483">
              <a:spcBef>
                <a:spcPts val="247"/>
              </a:spcBef>
            </a:pPr>
            <a:r>
              <a:rPr lang="zh-CN" altLang="en-US" sz="1200" spc="-47"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grpSp>
        <p:nvGrpSpPr>
          <p:cNvPr id="62" name="object 51">
            <a:extLst>
              <a:ext uri="{FF2B5EF4-FFF2-40B4-BE49-F238E27FC236}">
                <a16:creationId xmlns:a16="http://schemas.microsoft.com/office/drawing/2014/main" id="{698B903A-D9FB-5D3D-283E-3BC1E2CD48D5}"/>
              </a:ext>
            </a:extLst>
          </p:cNvPr>
          <p:cNvGrpSpPr/>
          <p:nvPr/>
        </p:nvGrpSpPr>
        <p:grpSpPr>
          <a:xfrm>
            <a:off x="7903322" y="4607371"/>
            <a:ext cx="887191" cy="1252904"/>
            <a:chOff x="5686297" y="3578605"/>
            <a:chExt cx="665480" cy="939800"/>
          </a:xfrm>
        </p:grpSpPr>
        <p:sp>
          <p:nvSpPr>
            <p:cNvPr id="63" name="object 52">
              <a:extLst>
                <a:ext uri="{FF2B5EF4-FFF2-40B4-BE49-F238E27FC236}">
                  <a16:creationId xmlns:a16="http://schemas.microsoft.com/office/drawing/2014/main" id="{5671176F-443E-F480-7682-EEEC02EE0C39}"/>
                </a:ext>
              </a:extLst>
            </p:cNvPr>
            <p:cNvSpPr/>
            <p:nvPr/>
          </p:nvSpPr>
          <p:spPr>
            <a:xfrm>
              <a:off x="5698997"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64" name="object 53">
              <a:extLst>
                <a:ext uri="{FF2B5EF4-FFF2-40B4-BE49-F238E27FC236}">
                  <a16:creationId xmlns:a16="http://schemas.microsoft.com/office/drawing/2014/main" id="{0B4BDAA5-0319-2B0D-3F76-3387110BFC26}"/>
                </a:ext>
              </a:extLst>
            </p:cNvPr>
            <p:cNvSpPr/>
            <p:nvPr/>
          </p:nvSpPr>
          <p:spPr>
            <a:xfrm>
              <a:off x="5698997"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65" name="object 54">
            <a:extLst>
              <a:ext uri="{FF2B5EF4-FFF2-40B4-BE49-F238E27FC236}">
                <a16:creationId xmlns:a16="http://schemas.microsoft.com/office/drawing/2014/main" id="{097C7EBA-55B4-0863-FDB1-1D77022CFD13}"/>
              </a:ext>
            </a:extLst>
          </p:cNvPr>
          <p:cNvSpPr txBox="1"/>
          <p:nvPr/>
        </p:nvSpPr>
        <p:spPr>
          <a:xfrm>
            <a:off x="7975673"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5</a:t>
            </a:r>
            <a:endParaRPr sz="3733">
              <a:latin typeface="Arial Narrow"/>
              <a:cs typeface="Arial Narrow"/>
            </a:endParaRPr>
          </a:p>
        </p:txBody>
      </p:sp>
      <p:sp>
        <p:nvSpPr>
          <p:cNvPr id="66" name="object 55">
            <a:extLst>
              <a:ext uri="{FF2B5EF4-FFF2-40B4-BE49-F238E27FC236}">
                <a16:creationId xmlns:a16="http://schemas.microsoft.com/office/drawing/2014/main" id="{FF6E832C-3634-58C7-F9C4-C023B228229D}"/>
              </a:ext>
            </a:extLst>
          </p:cNvPr>
          <p:cNvSpPr txBox="1"/>
          <p:nvPr/>
        </p:nvSpPr>
        <p:spPr>
          <a:xfrm>
            <a:off x="7920253"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39789">
              <a:spcBef>
                <a:spcPts val="247"/>
              </a:spcBef>
            </a:pPr>
            <a:r>
              <a:rPr lang="zh-CN" altLang="en-US" sz="1200" spc="-40"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sp>
        <p:nvSpPr>
          <p:cNvPr id="142" name="文本框 141">
            <a:extLst>
              <a:ext uri="{FF2B5EF4-FFF2-40B4-BE49-F238E27FC236}">
                <a16:creationId xmlns:a16="http://schemas.microsoft.com/office/drawing/2014/main" id="{B4F973CF-BA7E-C7B3-3CBA-625234333FAA}"/>
              </a:ext>
            </a:extLst>
          </p:cNvPr>
          <p:cNvSpPr txBox="1"/>
          <p:nvPr/>
        </p:nvSpPr>
        <p:spPr>
          <a:xfrm>
            <a:off x="902499" y="5806058"/>
            <a:ext cx="80021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磁盘</a:t>
            </a:r>
          </a:p>
        </p:txBody>
      </p:sp>
      <p:sp>
        <p:nvSpPr>
          <p:cNvPr id="144" name="文本框 143">
            <a:extLst>
              <a:ext uri="{FF2B5EF4-FFF2-40B4-BE49-F238E27FC236}">
                <a16:creationId xmlns:a16="http://schemas.microsoft.com/office/drawing/2014/main" id="{29AC8F4A-1567-6A5D-0D06-26F89BA353B5}"/>
              </a:ext>
            </a:extLst>
          </p:cNvPr>
          <p:cNvSpPr txBox="1"/>
          <p:nvPr/>
        </p:nvSpPr>
        <p:spPr>
          <a:xfrm>
            <a:off x="2040692" y="4581922"/>
            <a:ext cx="553998" cy="1323439"/>
          </a:xfrm>
          <a:prstGeom prst="rect">
            <a:avLst/>
          </a:prstGeom>
          <a:noFill/>
        </p:spPr>
        <p:txBody>
          <a:bodyPr vert="eaVert" wrap="none" rtlCol="0">
            <a:spAutoFit/>
          </a:bodyPr>
          <a:lstStyle/>
          <a:p>
            <a:r>
              <a:rPr lang="zh-CN" altLang="en-US" sz="2400" dirty="0">
                <a:latin typeface="微软雅黑" panose="020B0503020204020204" pitchFamily="34" charset="-122"/>
                <a:ea typeface="微软雅黑" panose="020B0503020204020204" pitchFamily="34" charset="-122"/>
                <a:cs typeface="Arial" panose="020B0604020202020204" pitchFamily="34" charset="0"/>
              </a:rPr>
              <a:t>数据文件</a:t>
            </a:r>
          </a:p>
        </p:txBody>
      </p:sp>
      <p:sp>
        <p:nvSpPr>
          <p:cNvPr id="145" name="文本框 144">
            <a:extLst>
              <a:ext uri="{FF2B5EF4-FFF2-40B4-BE49-F238E27FC236}">
                <a16:creationId xmlns:a16="http://schemas.microsoft.com/office/drawing/2014/main" id="{047E9932-A591-A2F9-5AC0-74F0B64F2765}"/>
              </a:ext>
            </a:extLst>
          </p:cNvPr>
          <p:cNvSpPr txBox="1"/>
          <p:nvPr/>
        </p:nvSpPr>
        <p:spPr>
          <a:xfrm>
            <a:off x="10612451" y="4946302"/>
            <a:ext cx="492443"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页</a:t>
            </a:r>
          </a:p>
        </p:txBody>
      </p:sp>
      <p:sp>
        <p:nvSpPr>
          <p:cNvPr id="6" name="object 12">
            <a:extLst>
              <a:ext uri="{FF2B5EF4-FFF2-40B4-BE49-F238E27FC236}">
                <a16:creationId xmlns:a16="http://schemas.microsoft.com/office/drawing/2014/main" id="{84A1A3E0-9DFD-4D47-2DEF-D4E05BC74755}"/>
              </a:ext>
            </a:extLst>
          </p:cNvPr>
          <p:cNvSpPr/>
          <p:nvPr/>
        </p:nvSpPr>
        <p:spPr>
          <a:xfrm>
            <a:off x="997293" y="2214641"/>
            <a:ext cx="608674" cy="1195336"/>
          </a:xfrm>
          <a:custGeom>
            <a:avLst/>
            <a:gdLst/>
            <a:ahLst/>
            <a:cxnLst/>
            <a:rect l="l" t="t" r="r" b="b"/>
            <a:pathLst>
              <a:path w="456565" h="896619">
                <a:moveTo>
                  <a:pt x="357979" y="860290"/>
                </a:moveTo>
                <a:lnTo>
                  <a:pt x="11818" y="860290"/>
                </a:lnTo>
                <a:lnTo>
                  <a:pt x="21807" y="862343"/>
                </a:lnTo>
                <a:lnTo>
                  <a:pt x="29971" y="867941"/>
                </a:lnTo>
                <a:lnTo>
                  <a:pt x="35478" y="876241"/>
                </a:lnTo>
                <a:lnTo>
                  <a:pt x="37499" y="886401"/>
                </a:lnTo>
                <a:lnTo>
                  <a:pt x="37499" y="896543"/>
                </a:lnTo>
                <a:lnTo>
                  <a:pt x="357979" y="896543"/>
                </a:lnTo>
                <a:lnTo>
                  <a:pt x="357979" y="860290"/>
                </a:lnTo>
                <a:close/>
              </a:path>
              <a:path w="456565" h="896619">
                <a:moveTo>
                  <a:pt x="0" y="38489"/>
                </a:moveTo>
                <a:lnTo>
                  <a:pt x="0" y="860999"/>
                </a:lnTo>
                <a:lnTo>
                  <a:pt x="10560" y="860428"/>
                </a:lnTo>
                <a:lnTo>
                  <a:pt x="11151" y="860428"/>
                </a:lnTo>
                <a:lnTo>
                  <a:pt x="11742" y="860336"/>
                </a:lnTo>
                <a:lnTo>
                  <a:pt x="357979" y="860290"/>
                </a:lnTo>
                <a:lnTo>
                  <a:pt x="357979" y="844582"/>
                </a:lnTo>
                <a:lnTo>
                  <a:pt x="456257" y="844582"/>
                </a:lnTo>
                <a:lnTo>
                  <a:pt x="456257" y="826933"/>
                </a:lnTo>
                <a:lnTo>
                  <a:pt x="72211" y="826933"/>
                </a:lnTo>
                <a:lnTo>
                  <a:pt x="72211" y="736123"/>
                </a:lnTo>
                <a:lnTo>
                  <a:pt x="358017" y="736123"/>
                </a:lnTo>
                <a:lnTo>
                  <a:pt x="358017" y="722597"/>
                </a:lnTo>
                <a:lnTo>
                  <a:pt x="415813" y="722597"/>
                </a:lnTo>
                <a:lnTo>
                  <a:pt x="415813" y="706401"/>
                </a:lnTo>
                <a:lnTo>
                  <a:pt x="72211" y="706401"/>
                </a:lnTo>
                <a:lnTo>
                  <a:pt x="72211" y="615587"/>
                </a:lnTo>
                <a:lnTo>
                  <a:pt x="358017" y="615587"/>
                </a:lnTo>
                <a:lnTo>
                  <a:pt x="358017" y="598373"/>
                </a:lnTo>
                <a:lnTo>
                  <a:pt x="415813" y="598373"/>
                </a:lnTo>
                <a:lnTo>
                  <a:pt x="415813" y="579998"/>
                </a:lnTo>
                <a:lnTo>
                  <a:pt x="72211" y="579998"/>
                </a:lnTo>
                <a:lnTo>
                  <a:pt x="72211" y="489145"/>
                </a:lnTo>
                <a:lnTo>
                  <a:pt x="358017" y="489145"/>
                </a:lnTo>
                <a:lnTo>
                  <a:pt x="358017" y="412360"/>
                </a:lnTo>
                <a:lnTo>
                  <a:pt x="72211" y="412360"/>
                </a:lnTo>
                <a:lnTo>
                  <a:pt x="72211" y="321571"/>
                </a:lnTo>
                <a:lnTo>
                  <a:pt x="415813" y="321571"/>
                </a:lnTo>
                <a:lnTo>
                  <a:pt x="415813" y="307645"/>
                </a:lnTo>
                <a:lnTo>
                  <a:pt x="358017" y="307645"/>
                </a:lnTo>
                <a:lnTo>
                  <a:pt x="358017" y="291824"/>
                </a:lnTo>
                <a:lnTo>
                  <a:pt x="72211" y="291824"/>
                </a:lnTo>
                <a:lnTo>
                  <a:pt x="72211" y="200996"/>
                </a:lnTo>
                <a:lnTo>
                  <a:pt x="415813" y="200996"/>
                </a:lnTo>
                <a:lnTo>
                  <a:pt x="415813" y="183408"/>
                </a:lnTo>
                <a:lnTo>
                  <a:pt x="358017" y="183408"/>
                </a:lnTo>
                <a:lnTo>
                  <a:pt x="358017" y="165395"/>
                </a:lnTo>
                <a:lnTo>
                  <a:pt x="72211" y="165395"/>
                </a:lnTo>
                <a:lnTo>
                  <a:pt x="72211" y="74567"/>
                </a:lnTo>
                <a:lnTo>
                  <a:pt x="358017" y="74567"/>
                </a:lnTo>
                <a:lnTo>
                  <a:pt x="358017" y="39288"/>
                </a:lnTo>
                <a:lnTo>
                  <a:pt x="11894" y="39288"/>
                </a:lnTo>
                <a:lnTo>
                  <a:pt x="0" y="38489"/>
                </a:lnTo>
                <a:close/>
              </a:path>
              <a:path w="456565" h="896619">
                <a:moveTo>
                  <a:pt x="358017" y="736123"/>
                </a:moveTo>
                <a:lnTo>
                  <a:pt x="274212" y="736123"/>
                </a:lnTo>
                <a:lnTo>
                  <a:pt x="274212" y="826933"/>
                </a:lnTo>
                <a:lnTo>
                  <a:pt x="456257" y="826933"/>
                </a:lnTo>
                <a:lnTo>
                  <a:pt x="456257" y="824329"/>
                </a:lnTo>
                <a:lnTo>
                  <a:pt x="358017" y="824329"/>
                </a:lnTo>
                <a:lnTo>
                  <a:pt x="358017" y="765225"/>
                </a:lnTo>
                <a:lnTo>
                  <a:pt x="415813" y="765225"/>
                </a:lnTo>
                <a:lnTo>
                  <a:pt x="415813" y="744981"/>
                </a:lnTo>
                <a:lnTo>
                  <a:pt x="358017" y="744981"/>
                </a:lnTo>
                <a:lnTo>
                  <a:pt x="358017" y="736123"/>
                </a:lnTo>
                <a:close/>
              </a:path>
              <a:path w="456565" h="896619">
                <a:moveTo>
                  <a:pt x="456283" y="94863"/>
                </a:moveTo>
                <a:lnTo>
                  <a:pt x="436371" y="94863"/>
                </a:lnTo>
                <a:lnTo>
                  <a:pt x="436371" y="384508"/>
                </a:lnTo>
                <a:lnTo>
                  <a:pt x="415045" y="392030"/>
                </a:lnTo>
                <a:lnTo>
                  <a:pt x="398095" y="406198"/>
                </a:lnTo>
                <a:lnTo>
                  <a:pt x="386909" y="425464"/>
                </a:lnTo>
                <a:lnTo>
                  <a:pt x="382872" y="448283"/>
                </a:lnTo>
                <a:lnTo>
                  <a:pt x="386909" y="471083"/>
                </a:lnTo>
                <a:lnTo>
                  <a:pt x="398095" y="490330"/>
                </a:lnTo>
                <a:lnTo>
                  <a:pt x="415045" y="504478"/>
                </a:lnTo>
                <a:lnTo>
                  <a:pt x="436371" y="511981"/>
                </a:lnTo>
                <a:lnTo>
                  <a:pt x="436371" y="824329"/>
                </a:lnTo>
                <a:lnTo>
                  <a:pt x="456257" y="824329"/>
                </a:lnTo>
                <a:lnTo>
                  <a:pt x="456257" y="492549"/>
                </a:lnTo>
                <a:lnTo>
                  <a:pt x="446333" y="492549"/>
                </a:lnTo>
                <a:lnTo>
                  <a:pt x="429407" y="489060"/>
                </a:lnTo>
                <a:lnTo>
                  <a:pt x="415575" y="479553"/>
                </a:lnTo>
                <a:lnTo>
                  <a:pt x="406244" y="465475"/>
                </a:lnTo>
                <a:lnTo>
                  <a:pt x="402821" y="448270"/>
                </a:lnTo>
                <a:lnTo>
                  <a:pt x="406244" y="431045"/>
                </a:lnTo>
                <a:lnTo>
                  <a:pt x="415575" y="416974"/>
                </a:lnTo>
                <a:lnTo>
                  <a:pt x="429407" y="407484"/>
                </a:lnTo>
                <a:lnTo>
                  <a:pt x="446333" y="404004"/>
                </a:lnTo>
                <a:lnTo>
                  <a:pt x="456283" y="404004"/>
                </a:lnTo>
                <a:lnTo>
                  <a:pt x="456283" y="94863"/>
                </a:lnTo>
                <a:close/>
              </a:path>
              <a:path w="456565" h="896619">
                <a:moveTo>
                  <a:pt x="358017" y="615587"/>
                </a:moveTo>
                <a:lnTo>
                  <a:pt x="274212" y="615587"/>
                </a:lnTo>
                <a:lnTo>
                  <a:pt x="274212" y="706401"/>
                </a:lnTo>
                <a:lnTo>
                  <a:pt x="415813" y="706401"/>
                </a:lnTo>
                <a:lnTo>
                  <a:pt x="415813" y="702378"/>
                </a:lnTo>
                <a:lnTo>
                  <a:pt x="358017" y="702378"/>
                </a:lnTo>
                <a:lnTo>
                  <a:pt x="358017" y="680690"/>
                </a:lnTo>
                <a:lnTo>
                  <a:pt x="415813" y="680690"/>
                </a:lnTo>
                <a:lnTo>
                  <a:pt x="415813" y="660433"/>
                </a:lnTo>
                <a:lnTo>
                  <a:pt x="358017" y="660433"/>
                </a:lnTo>
                <a:lnTo>
                  <a:pt x="358017" y="641014"/>
                </a:lnTo>
                <a:lnTo>
                  <a:pt x="415813" y="641014"/>
                </a:lnTo>
                <a:lnTo>
                  <a:pt x="415813" y="620757"/>
                </a:lnTo>
                <a:lnTo>
                  <a:pt x="358017" y="620757"/>
                </a:lnTo>
                <a:lnTo>
                  <a:pt x="358017" y="615587"/>
                </a:lnTo>
                <a:close/>
              </a:path>
              <a:path w="456565" h="896619">
                <a:moveTo>
                  <a:pt x="358017" y="489145"/>
                </a:moveTo>
                <a:lnTo>
                  <a:pt x="274212" y="489145"/>
                </a:lnTo>
                <a:lnTo>
                  <a:pt x="274212" y="579998"/>
                </a:lnTo>
                <a:lnTo>
                  <a:pt x="415813" y="579998"/>
                </a:lnTo>
                <a:lnTo>
                  <a:pt x="415813" y="578116"/>
                </a:lnTo>
                <a:lnTo>
                  <a:pt x="358017" y="578116"/>
                </a:lnTo>
                <a:lnTo>
                  <a:pt x="358017" y="556492"/>
                </a:lnTo>
                <a:lnTo>
                  <a:pt x="415813" y="556492"/>
                </a:lnTo>
                <a:lnTo>
                  <a:pt x="415813" y="536235"/>
                </a:lnTo>
                <a:lnTo>
                  <a:pt x="358017" y="536235"/>
                </a:lnTo>
                <a:lnTo>
                  <a:pt x="358017" y="489145"/>
                </a:lnTo>
                <a:close/>
              </a:path>
              <a:path w="456565" h="896619">
                <a:moveTo>
                  <a:pt x="415813" y="321571"/>
                </a:moveTo>
                <a:lnTo>
                  <a:pt x="274212" y="321571"/>
                </a:lnTo>
                <a:lnTo>
                  <a:pt x="274212" y="412360"/>
                </a:lnTo>
                <a:lnTo>
                  <a:pt x="358017" y="412360"/>
                </a:lnTo>
                <a:lnTo>
                  <a:pt x="358017" y="370543"/>
                </a:lnTo>
                <a:lnTo>
                  <a:pt x="415813" y="370543"/>
                </a:lnTo>
                <a:lnTo>
                  <a:pt x="415813" y="350286"/>
                </a:lnTo>
                <a:lnTo>
                  <a:pt x="358017" y="350286"/>
                </a:lnTo>
                <a:lnTo>
                  <a:pt x="358017" y="327889"/>
                </a:lnTo>
                <a:lnTo>
                  <a:pt x="415813" y="327889"/>
                </a:lnTo>
                <a:lnTo>
                  <a:pt x="415813" y="321571"/>
                </a:lnTo>
                <a:close/>
              </a:path>
              <a:path w="456565" h="896619">
                <a:moveTo>
                  <a:pt x="415813" y="200996"/>
                </a:moveTo>
                <a:lnTo>
                  <a:pt x="274212" y="200996"/>
                </a:lnTo>
                <a:lnTo>
                  <a:pt x="274212" y="291824"/>
                </a:lnTo>
                <a:lnTo>
                  <a:pt x="358017" y="291824"/>
                </a:lnTo>
                <a:lnTo>
                  <a:pt x="358017" y="285995"/>
                </a:lnTo>
                <a:lnTo>
                  <a:pt x="415813" y="285995"/>
                </a:lnTo>
                <a:lnTo>
                  <a:pt x="415813" y="265751"/>
                </a:lnTo>
                <a:lnTo>
                  <a:pt x="358017" y="265751"/>
                </a:lnTo>
                <a:lnTo>
                  <a:pt x="358017" y="246281"/>
                </a:lnTo>
                <a:lnTo>
                  <a:pt x="415813" y="246281"/>
                </a:lnTo>
                <a:lnTo>
                  <a:pt x="415813" y="226037"/>
                </a:lnTo>
                <a:lnTo>
                  <a:pt x="358017" y="226037"/>
                </a:lnTo>
                <a:lnTo>
                  <a:pt x="358017" y="203665"/>
                </a:lnTo>
                <a:lnTo>
                  <a:pt x="415813" y="203665"/>
                </a:lnTo>
                <a:lnTo>
                  <a:pt x="415813" y="200996"/>
                </a:lnTo>
                <a:close/>
              </a:path>
              <a:path w="456565" h="896619">
                <a:moveTo>
                  <a:pt x="456283" y="74567"/>
                </a:moveTo>
                <a:lnTo>
                  <a:pt x="274212" y="74567"/>
                </a:lnTo>
                <a:lnTo>
                  <a:pt x="274212" y="165395"/>
                </a:lnTo>
                <a:lnTo>
                  <a:pt x="358017" y="165395"/>
                </a:lnTo>
                <a:lnTo>
                  <a:pt x="358017" y="161772"/>
                </a:lnTo>
                <a:lnTo>
                  <a:pt x="415813" y="161772"/>
                </a:lnTo>
                <a:lnTo>
                  <a:pt x="415813" y="141515"/>
                </a:lnTo>
                <a:lnTo>
                  <a:pt x="358017" y="141515"/>
                </a:lnTo>
                <a:lnTo>
                  <a:pt x="358017" y="94863"/>
                </a:lnTo>
                <a:lnTo>
                  <a:pt x="456283" y="94863"/>
                </a:lnTo>
                <a:lnTo>
                  <a:pt x="456283" y="74567"/>
                </a:lnTo>
                <a:close/>
              </a:path>
              <a:path w="456565" h="896619">
                <a:moveTo>
                  <a:pt x="358017" y="0"/>
                </a:moveTo>
                <a:lnTo>
                  <a:pt x="36242" y="0"/>
                </a:lnTo>
                <a:lnTo>
                  <a:pt x="37514" y="13126"/>
                </a:lnTo>
                <a:lnTo>
                  <a:pt x="35486" y="23297"/>
                </a:lnTo>
                <a:lnTo>
                  <a:pt x="29971" y="31608"/>
                </a:lnTo>
                <a:lnTo>
                  <a:pt x="21822" y="37219"/>
                </a:lnTo>
                <a:lnTo>
                  <a:pt x="11894" y="39288"/>
                </a:lnTo>
                <a:lnTo>
                  <a:pt x="358017" y="39288"/>
                </a:lnTo>
                <a:lnTo>
                  <a:pt x="358017" y="0"/>
                </a:lnTo>
                <a:close/>
              </a:path>
            </a:pathLst>
          </a:custGeom>
          <a:solidFill>
            <a:srgbClr val="636363"/>
          </a:solidFill>
        </p:spPr>
        <p:txBody>
          <a:bodyPr wrap="square" lIns="0" tIns="0" rIns="0" bIns="0" rtlCol="0"/>
          <a:lstStyle/>
          <a:p>
            <a:endParaRPr sz="3066"/>
          </a:p>
        </p:txBody>
      </p:sp>
      <p:sp>
        <p:nvSpPr>
          <p:cNvPr id="7" name="文本框 6">
            <a:extLst>
              <a:ext uri="{FF2B5EF4-FFF2-40B4-BE49-F238E27FC236}">
                <a16:creationId xmlns:a16="http://schemas.microsoft.com/office/drawing/2014/main" id="{27D5ED8C-35A7-A396-8CB8-B02FBFE3B472}"/>
              </a:ext>
            </a:extLst>
          </p:cNvPr>
          <p:cNvSpPr txBox="1"/>
          <p:nvPr/>
        </p:nvSpPr>
        <p:spPr>
          <a:xfrm>
            <a:off x="910630" y="3501802"/>
            <a:ext cx="80021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内存</a:t>
            </a:r>
          </a:p>
        </p:txBody>
      </p:sp>
      <p:sp>
        <p:nvSpPr>
          <p:cNvPr id="3" name="矩形 2">
            <a:extLst>
              <a:ext uri="{FF2B5EF4-FFF2-40B4-BE49-F238E27FC236}">
                <a16:creationId xmlns:a16="http://schemas.microsoft.com/office/drawing/2014/main" id="{158F518E-BEE7-1D78-F53C-9659F6155ED4}"/>
              </a:ext>
            </a:extLst>
          </p:cNvPr>
          <p:cNvSpPr/>
          <p:nvPr/>
        </p:nvSpPr>
        <p:spPr>
          <a:xfrm>
            <a:off x="3718942" y="4489158"/>
            <a:ext cx="5884522" cy="1453412"/>
          </a:xfrm>
          <a:prstGeom prst="rect">
            <a:avLst/>
          </a:prstGeom>
          <a:no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6FB037A9-6E22-3064-56BC-99027B8BCBE7}"/>
              </a:ext>
            </a:extLst>
          </p:cNvPr>
          <p:cNvSpPr/>
          <p:nvPr/>
        </p:nvSpPr>
        <p:spPr>
          <a:xfrm>
            <a:off x="2712869" y="4474958"/>
            <a:ext cx="953324" cy="1454400"/>
          </a:xfrm>
          <a:prstGeom prst="rect">
            <a:avLst/>
          </a:prstGeom>
          <a:noFill/>
          <a:ln w="254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90488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withEffect">
                                  <p:stCondLst>
                                    <p:cond delay="1000"/>
                                  </p:stCondLst>
                                  <p:childTnLst>
                                    <p:anim calcmode="discrete" valueType="str">
                                      <p:cBhvr>
                                        <p:cTn id="6" dur="100" fill="hold"/>
                                        <p:tgtEl>
                                          <p:spTgt spid="15"/>
                                        </p:tgtEl>
                                        <p:attrNameLst>
                                          <p:attrName>style.visibility</p:attrName>
                                        </p:attrNameLst>
                                      </p:cBhvr>
                                      <p:tavLst>
                                        <p:tav tm="0">
                                          <p:val>
                                            <p:strVal val="hidden"/>
                                          </p:val>
                                        </p:tav>
                                        <p:tav tm="50000">
                                          <p:val>
                                            <p:strVal val="visible"/>
                                          </p:val>
                                        </p:tav>
                                      </p:tavLst>
                                    </p:anim>
                                  </p:childTnLst>
                                </p:cTn>
                              </p:par>
                              <p:par>
                                <p:cTn id="7" presetID="1" presetClass="entr" presetSubtype="0" fill="hold" grpId="1" nodeType="withEffect">
                                  <p:stCondLst>
                                    <p:cond delay="5000"/>
                                  </p:stCondLst>
                                  <p:childTnLst>
                                    <p:set>
                                      <p:cBhvr>
                                        <p:cTn id="8" dur="1" fill="hold">
                                          <p:stCondLst>
                                            <p:cond delay="0"/>
                                          </p:stCondLst>
                                        </p:cTn>
                                        <p:tgtEl>
                                          <p:spTgt spid="3"/>
                                        </p:tgtEl>
                                        <p:attrNameLst>
                                          <p:attrName>style.visibility</p:attrName>
                                        </p:attrNameLst>
                                      </p:cBhvr>
                                      <p:to>
                                        <p:strVal val="visible"/>
                                      </p:to>
                                    </p:set>
                                  </p:childTnLst>
                                </p:cTn>
                              </p:par>
                            </p:childTnLst>
                          </p:cTn>
                        </p:par>
                        <p:par>
                          <p:cTn id="9" fill="hold">
                            <p:stCondLst>
                              <p:cond delay="5000"/>
                            </p:stCondLst>
                            <p:childTnLst>
                              <p:par>
                                <p:cTn id="10" presetID="35" presetClass="emph" presetSubtype="0" repeatCount="2000" fill="remove" grpId="0" nodeType="afterEffect">
                                  <p:stCondLst>
                                    <p:cond delay="500"/>
                                  </p:stCondLst>
                                  <p:childTnLst>
                                    <p:anim calcmode="discrete" valueType="str">
                                      <p:cBhvr>
                                        <p:cTn id="11" dur="1000" fill="hold"/>
                                        <p:tgtEl>
                                          <p:spTgt spid="3"/>
                                        </p:tgtEl>
                                        <p:attrNameLst>
                                          <p:attrName>style.visibility</p:attrName>
                                        </p:attrNameLst>
                                      </p:cBhvr>
                                      <p:tavLst>
                                        <p:tav tm="0">
                                          <p:val>
                                            <p:strVal val="hidden"/>
                                          </p:val>
                                        </p:tav>
                                        <p:tav tm="50000">
                                          <p:val>
                                            <p:strVal val="visible"/>
                                          </p:val>
                                        </p:tav>
                                      </p:tavLst>
                                    </p:anim>
                                  </p:childTnLst>
                                </p:cTn>
                              </p:par>
                            </p:childTnLst>
                          </p:cTn>
                        </p:par>
                        <p:par>
                          <p:cTn id="12" fill="hold">
                            <p:stCondLst>
                              <p:cond delay="7500"/>
                            </p:stCondLst>
                            <p:childTnLst>
                              <p:par>
                                <p:cTn id="13" presetID="1" presetClass="exit" presetSubtype="0" fill="hold" grpId="2" nodeType="afterEffect">
                                  <p:stCondLst>
                                    <p:cond delay="500"/>
                                  </p:stCondLst>
                                  <p:childTnLst>
                                    <p:set>
                                      <p:cBhvr>
                                        <p:cTn id="14" dur="1" fill="hold">
                                          <p:stCondLst>
                                            <p:cond delay="0"/>
                                          </p:stCondLst>
                                        </p:cTn>
                                        <p:tgtEl>
                                          <p:spTgt spid="3"/>
                                        </p:tgtEl>
                                        <p:attrNameLst>
                                          <p:attrName>style.visibility</p:attrName>
                                        </p:attrNameLst>
                                      </p:cBhvr>
                                      <p:to>
                                        <p:strVal val="hidden"/>
                                      </p:to>
                                    </p:set>
                                  </p:childTnLst>
                                </p:cTn>
                              </p:par>
                            </p:childTnLst>
                          </p:cTn>
                        </p:par>
                        <p:par>
                          <p:cTn id="15" fill="hold">
                            <p:stCondLst>
                              <p:cond delay="8000"/>
                            </p:stCondLst>
                            <p:childTnLst>
                              <p:par>
                                <p:cTn id="16" presetID="1"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childTnLst>
                                </p:cTn>
                              </p:par>
                            </p:childTnLst>
                          </p:cTn>
                        </p:par>
                        <p:par>
                          <p:cTn id="18" fill="hold">
                            <p:stCondLst>
                              <p:cond delay="8000"/>
                            </p:stCondLst>
                            <p:childTnLst>
                              <p:par>
                                <p:cTn id="19" presetID="35" presetClass="emph" presetSubtype="0" repeatCount="2000" fill="hold" grpId="1" nodeType="afterEffect">
                                  <p:stCondLst>
                                    <p:cond delay="0"/>
                                  </p:stCondLst>
                                  <p:childTnLst>
                                    <p:anim calcmode="discrete" valueType="str">
                                      <p:cBhvr>
                                        <p:cTn id="20" dur="1000" fill="hold"/>
                                        <p:tgtEl>
                                          <p:spTgt spid="4"/>
                                        </p:tgtEl>
                                        <p:attrNameLst>
                                          <p:attrName>style.visibility</p:attrName>
                                        </p:attrNameLst>
                                      </p:cBhvr>
                                      <p:tavLst>
                                        <p:tav tm="0">
                                          <p:val>
                                            <p:strVal val="hidden"/>
                                          </p:val>
                                        </p:tav>
                                        <p:tav tm="50000">
                                          <p:val>
                                            <p:strVal val="visible"/>
                                          </p:val>
                                        </p:tav>
                                      </p:tavLst>
                                    </p:anim>
                                  </p:childTnLst>
                                </p:cTn>
                              </p:par>
                            </p:childTnLst>
                          </p:cTn>
                        </p:par>
                        <p:par>
                          <p:cTn id="21" fill="hold">
                            <p:stCondLst>
                              <p:cond delay="10000"/>
                            </p:stCondLst>
                            <p:childTnLst>
                              <p:par>
                                <p:cTn id="22" presetID="1" presetClass="exit" presetSubtype="0" fill="hold" grpId="2" nodeType="afterEffect">
                                  <p:stCondLst>
                                    <p:cond delay="0"/>
                                  </p:stCondLst>
                                  <p:childTnLst>
                                    <p:set>
                                      <p:cBhvr>
                                        <p:cTn id="23" dur="1" fill="hold">
                                          <p:stCondLst>
                                            <p:cond delay="0"/>
                                          </p:stCondLst>
                                        </p:cTn>
                                        <p:tgtEl>
                                          <p:spTgt spid="4"/>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3" grpId="0" animBg="1"/>
      <p:bldP spid="3" grpId="1" animBg="1"/>
      <p:bldP spid="3" grpId="2" animBg="1"/>
      <p:bldP spid="4" grpId="0" animBg="1"/>
      <p:bldP spid="4" grpId="1" animBg="1"/>
      <p:bldP spid="4" grpId="2"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66F1948C-1CE7-46F2-9983-E0C90C3D4D96}"/>
              </a:ext>
            </a:extLst>
          </p:cNvPr>
          <p:cNvSpPr>
            <a:spLocks noGrp="1"/>
          </p:cNvSpPr>
          <p:nvPr>
            <p:ph type="title"/>
          </p:nvPr>
        </p:nvSpPr>
        <p:spPr>
          <a:xfrm>
            <a:off x="610316" y="333450"/>
            <a:ext cx="10969784" cy="779832"/>
          </a:xfrm>
        </p:spPr>
        <p:txBody>
          <a:bodyPr>
            <a:normAutofit/>
          </a:bodyPr>
          <a:lstStyle/>
          <a:p>
            <a:r>
              <a:rPr lang="en-US" altLang="zh-CN" sz="3200" b="1" dirty="0">
                <a:solidFill>
                  <a:schemeClr val="accent1"/>
                </a:solidFill>
              </a:rPr>
              <a:t>1 </a:t>
            </a:r>
            <a:r>
              <a:rPr lang="zh-CN" altLang="en-US" sz="3200" b="1" dirty="0">
                <a:solidFill>
                  <a:schemeClr val="accent1"/>
                </a:solidFill>
              </a:rPr>
              <a:t>缓冲池的工作原理</a:t>
            </a:r>
          </a:p>
        </p:txBody>
      </p:sp>
      <p:sp>
        <p:nvSpPr>
          <p:cNvPr id="2" name="灯片编号占位符 1">
            <a:extLst>
              <a:ext uri="{FF2B5EF4-FFF2-40B4-BE49-F238E27FC236}">
                <a16:creationId xmlns:a16="http://schemas.microsoft.com/office/drawing/2014/main" id="{AAD24187-397D-4E74-88FB-1A243AD1DB61}"/>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33</a:t>
            </a:fld>
            <a:endParaRPr lang="en-US" altLang="zh-CN"/>
          </a:p>
        </p:txBody>
      </p:sp>
      <p:grpSp>
        <p:nvGrpSpPr>
          <p:cNvPr id="15" name="object 4">
            <a:extLst>
              <a:ext uri="{FF2B5EF4-FFF2-40B4-BE49-F238E27FC236}">
                <a16:creationId xmlns:a16="http://schemas.microsoft.com/office/drawing/2014/main" id="{608C747D-0AEF-31C1-3DFA-15194DDA3905}"/>
              </a:ext>
            </a:extLst>
          </p:cNvPr>
          <p:cNvGrpSpPr/>
          <p:nvPr/>
        </p:nvGrpSpPr>
        <p:grpSpPr>
          <a:xfrm>
            <a:off x="872142" y="4461706"/>
            <a:ext cx="854175" cy="1218195"/>
            <a:chOff x="412225" y="3469341"/>
            <a:chExt cx="640715" cy="913765"/>
          </a:xfrm>
        </p:grpSpPr>
        <p:sp>
          <p:nvSpPr>
            <p:cNvPr id="16" name="object 5">
              <a:extLst>
                <a:ext uri="{FF2B5EF4-FFF2-40B4-BE49-F238E27FC236}">
                  <a16:creationId xmlns:a16="http://schemas.microsoft.com/office/drawing/2014/main" id="{92471A4A-C538-A705-7263-090D91548EBC}"/>
                </a:ext>
              </a:extLst>
            </p:cNvPr>
            <p:cNvSpPr/>
            <p:nvPr/>
          </p:nvSpPr>
          <p:spPr>
            <a:xfrm>
              <a:off x="412225" y="3469341"/>
              <a:ext cx="640715" cy="913765"/>
            </a:xfrm>
            <a:custGeom>
              <a:avLst/>
              <a:gdLst/>
              <a:ahLst/>
              <a:cxnLst/>
              <a:rect l="l" t="t" r="r" b="b"/>
              <a:pathLst>
                <a:path w="640715" h="913764">
                  <a:moveTo>
                    <a:pt x="588034" y="0"/>
                  </a:moveTo>
                  <a:lnTo>
                    <a:pt x="52503" y="0"/>
                  </a:lnTo>
                  <a:lnTo>
                    <a:pt x="32072" y="4129"/>
                  </a:lnTo>
                  <a:lnTo>
                    <a:pt x="15383" y="15388"/>
                  </a:lnTo>
                  <a:lnTo>
                    <a:pt x="4128" y="32079"/>
                  </a:lnTo>
                  <a:lnTo>
                    <a:pt x="0" y="52507"/>
                  </a:lnTo>
                  <a:lnTo>
                    <a:pt x="0" y="860863"/>
                  </a:lnTo>
                  <a:lnTo>
                    <a:pt x="4128" y="881288"/>
                  </a:lnTo>
                  <a:lnTo>
                    <a:pt x="15383" y="897973"/>
                  </a:lnTo>
                  <a:lnTo>
                    <a:pt x="32072" y="909226"/>
                  </a:lnTo>
                  <a:lnTo>
                    <a:pt x="52503" y="913353"/>
                  </a:lnTo>
                  <a:lnTo>
                    <a:pt x="588034" y="913353"/>
                  </a:lnTo>
                  <a:lnTo>
                    <a:pt x="608464" y="909226"/>
                  </a:lnTo>
                  <a:lnTo>
                    <a:pt x="625154" y="897973"/>
                  </a:lnTo>
                  <a:lnTo>
                    <a:pt x="636409" y="881288"/>
                  </a:lnTo>
                  <a:lnTo>
                    <a:pt x="640537" y="860863"/>
                  </a:lnTo>
                  <a:lnTo>
                    <a:pt x="640537" y="848895"/>
                  </a:lnTo>
                  <a:lnTo>
                    <a:pt x="96709" y="848895"/>
                  </a:lnTo>
                  <a:lnTo>
                    <a:pt x="84433" y="846424"/>
                  </a:lnTo>
                  <a:lnTo>
                    <a:pt x="74422" y="839682"/>
                  </a:lnTo>
                  <a:lnTo>
                    <a:pt x="67679" y="829672"/>
                  </a:lnTo>
                  <a:lnTo>
                    <a:pt x="65208" y="817397"/>
                  </a:lnTo>
                  <a:lnTo>
                    <a:pt x="67679" y="805168"/>
                  </a:lnTo>
                  <a:lnTo>
                    <a:pt x="74422" y="795154"/>
                  </a:lnTo>
                  <a:lnTo>
                    <a:pt x="84434" y="788388"/>
                  </a:lnTo>
                  <a:lnTo>
                    <a:pt x="96709" y="785903"/>
                  </a:lnTo>
                  <a:lnTo>
                    <a:pt x="640537" y="785903"/>
                  </a:lnTo>
                  <a:lnTo>
                    <a:pt x="640537" y="587699"/>
                  </a:lnTo>
                  <a:lnTo>
                    <a:pt x="320267" y="587699"/>
                  </a:lnTo>
                  <a:lnTo>
                    <a:pt x="273265" y="583226"/>
                  </a:lnTo>
                  <a:lnTo>
                    <a:pt x="258209" y="579826"/>
                  </a:lnTo>
                  <a:lnTo>
                    <a:pt x="288172" y="529015"/>
                  </a:lnTo>
                  <a:lnTo>
                    <a:pt x="160763" y="529015"/>
                  </a:lnTo>
                  <a:lnTo>
                    <a:pt x="124778" y="491212"/>
                  </a:lnTo>
                  <a:lnTo>
                    <a:pt x="97418" y="446421"/>
                  </a:lnTo>
                  <a:lnTo>
                    <a:pt x="80021" y="396001"/>
                  </a:lnTo>
                  <a:lnTo>
                    <a:pt x="73924" y="341309"/>
                  </a:lnTo>
                  <a:lnTo>
                    <a:pt x="78897" y="291660"/>
                  </a:lnTo>
                  <a:lnTo>
                    <a:pt x="93233" y="245413"/>
                  </a:lnTo>
                  <a:lnTo>
                    <a:pt x="115940" y="203560"/>
                  </a:lnTo>
                  <a:lnTo>
                    <a:pt x="146023" y="167094"/>
                  </a:lnTo>
                  <a:lnTo>
                    <a:pt x="182491" y="137005"/>
                  </a:lnTo>
                  <a:lnTo>
                    <a:pt x="187304" y="134392"/>
                  </a:lnTo>
                  <a:lnTo>
                    <a:pt x="96709" y="134392"/>
                  </a:lnTo>
                  <a:lnTo>
                    <a:pt x="84433" y="131922"/>
                  </a:lnTo>
                  <a:lnTo>
                    <a:pt x="74422" y="125180"/>
                  </a:lnTo>
                  <a:lnTo>
                    <a:pt x="67679" y="115171"/>
                  </a:lnTo>
                  <a:lnTo>
                    <a:pt x="65208" y="102898"/>
                  </a:lnTo>
                  <a:lnTo>
                    <a:pt x="67679" y="90625"/>
                  </a:lnTo>
                  <a:lnTo>
                    <a:pt x="74422" y="80616"/>
                  </a:lnTo>
                  <a:lnTo>
                    <a:pt x="84434" y="73874"/>
                  </a:lnTo>
                  <a:lnTo>
                    <a:pt x="96709" y="71404"/>
                  </a:lnTo>
                  <a:lnTo>
                    <a:pt x="640537" y="71404"/>
                  </a:lnTo>
                  <a:lnTo>
                    <a:pt x="640537" y="52507"/>
                  </a:lnTo>
                  <a:lnTo>
                    <a:pt x="636409" y="32079"/>
                  </a:lnTo>
                  <a:lnTo>
                    <a:pt x="625154" y="15388"/>
                  </a:lnTo>
                  <a:lnTo>
                    <a:pt x="608464" y="4129"/>
                  </a:lnTo>
                  <a:lnTo>
                    <a:pt x="588034" y="0"/>
                  </a:lnTo>
                  <a:close/>
                </a:path>
                <a:path w="640715" h="913764">
                  <a:moveTo>
                    <a:pt x="550127" y="785903"/>
                  </a:moveTo>
                  <a:lnTo>
                    <a:pt x="96709" y="785903"/>
                  </a:lnTo>
                  <a:lnTo>
                    <a:pt x="109006" y="788388"/>
                  </a:lnTo>
                  <a:lnTo>
                    <a:pt x="118996" y="795115"/>
                  </a:lnTo>
                  <a:lnTo>
                    <a:pt x="125740" y="805124"/>
                  </a:lnTo>
                  <a:lnTo>
                    <a:pt x="128211" y="817397"/>
                  </a:lnTo>
                  <a:lnTo>
                    <a:pt x="125740" y="829672"/>
                  </a:lnTo>
                  <a:lnTo>
                    <a:pt x="118996" y="839683"/>
                  </a:lnTo>
                  <a:lnTo>
                    <a:pt x="108984" y="846424"/>
                  </a:lnTo>
                  <a:lnTo>
                    <a:pt x="96709" y="848895"/>
                  </a:lnTo>
                  <a:lnTo>
                    <a:pt x="550127" y="848895"/>
                  </a:lnTo>
                  <a:lnTo>
                    <a:pt x="537850" y="846424"/>
                  </a:lnTo>
                  <a:lnTo>
                    <a:pt x="527839" y="839682"/>
                  </a:lnTo>
                  <a:lnTo>
                    <a:pt x="521095" y="829672"/>
                  </a:lnTo>
                  <a:lnTo>
                    <a:pt x="518625" y="817397"/>
                  </a:lnTo>
                  <a:lnTo>
                    <a:pt x="521096" y="805124"/>
                  </a:lnTo>
                  <a:lnTo>
                    <a:pt x="527839" y="795115"/>
                  </a:lnTo>
                  <a:lnTo>
                    <a:pt x="537851" y="788373"/>
                  </a:lnTo>
                  <a:lnTo>
                    <a:pt x="550127" y="785903"/>
                  </a:lnTo>
                  <a:close/>
                </a:path>
                <a:path w="640715" h="913764">
                  <a:moveTo>
                    <a:pt x="640537" y="785903"/>
                  </a:moveTo>
                  <a:lnTo>
                    <a:pt x="550127" y="785903"/>
                  </a:lnTo>
                  <a:lnTo>
                    <a:pt x="562424" y="788388"/>
                  </a:lnTo>
                  <a:lnTo>
                    <a:pt x="572414" y="795115"/>
                  </a:lnTo>
                  <a:lnTo>
                    <a:pt x="579158" y="805124"/>
                  </a:lnTo>
                  <a:lnTo>
                    <a:pt x="581629" y="817397"/>
                  </a:lnTo>
                  <a:lnTo>
                    <a:pt x="579157" y="829672"/>
                  </a:lnTo>
                  <a:lnTo>
                    <a:pt x="572414" y="839683"/>
                  </a:lnTo>
                  <a:lnTo>
                    <a:pt x="562402" y="846424"/>
                  </a:lnTo>
                  <a:lnTo>
                    <a:pt x="550127" y="848895"/>
                  </a:lnTo>
                  <a:lnTo>
                    <a:pt x="640537" y="848895"/>
                  </a:lnTo>
                  <a:lnTo>
                    <a:pt x="640537" y="785903"/>
                  </a:lnTo>
                  <a:close/>
                </a:path>
                <a:path w="640715" h="913764">
                  <a:moveTo>
                    <a:pt x="520231" y="94920"/>
                  </a:moveTo>
                  <a:lnTo>
                    <a:pt x="320267" y="94920"/>
                  </a:lnTo>
                  <a:lnTo>
                    <a:pt x="369929" y="99926"/>
                  </a:lnTo>
                  <a:lnTo>
                    <a:pt x="416188" y="114285"/>
                  </a:lnTo>
                  <a:lnTo>
                    <a:pt x="458050" y="137005"/>
                  </a:lnTo>
                  <a:lnTo>
                    <a:pt x="494526" y="167094"/>
                  </a:lnTo>
                  <a:lnTo>
                    <a:pt x="524622" y="203560"/>
                  </a:lnTo>
                  <a:lnTo>
                    <a:pt x="547347" y="245413"/>
                  </a:lnTo>
                  <a:lnTo>
                    <a:pt x="561710" y="291660"/>
                  </a:lnTo>
                  <a:lnTo>
                    <a:pt x="566718" y="341309"/>
                  </a:lnTo>
                  <a:lnTo>
                    <a:pt x="561710" y="390959"/>
                  </a:lnTo>
                  <a:lnTo>
                    <a:pt x="547347" y="437206"/>
                  </a:lnTo>
                  <a:lnTo>
                    <a:pt x="524622" y="479058"/>
                  </a:lnTo>
                  <a:lnTo>
                    <a:pt x="494526" y="515525"/>
                  </a:lnTo>
                  <a:lnTo>
                    <a:pt x="458050" y="545614"/>
                  </a:lnTo>
                  <a:lnTo>
                    <a:pt x="416188" y="568333"/>
                  </a:lnTo>
                  <a:lnTo>
                    <a:pt x="369929" y="582692"/>
                  </a:lnTo>
                  <a:lnTo>
                    <a:pt x="320267" y="587699"/>
                  </a:lnTo>
                  <a:lnTo>
                    <a:pt x="640537" y="587699"/>
                  </a:lnTo>
                  <a:lnTo>
                    <a:pt x="640537" y="134392"/>
                  </a:lnTo>
                  <a:lnTo>
                    <a:pt x="550127" y="134392"/>
                  </a:lnTo>
                  <a:lnTo>
                    <a:pt x="537851" y="131922"/>
                  </a:lnTo>
                  <a:lnTo>
                    <a:pt x="527839" y="125180"/>
                  </a:lnTo>
                  <a:lnTo>
                    <a:pt x="521096" y="115171"/>
                  </a:lnTo>
                  <a:lnTo>
                    <a:pt x="518625" y="102898"/>
                  </a:lnTo>
                  <a:lnTo>
                    <a:pt x="520231" y="94920"/>
                  </a:lnTo>
                  <a:close/>
                </a:path>
                <a:path w="640715" h="913764">
                  <a:moveTo>
                    <a:pt x="285984" y="461883"/>
                  </a:moveTo>
                  <a:lnTo>
                    <a:pt x="268604" y="465397"/>
                  </a:lnTo>
                  <a:lnTo>
                    <a:pt x="161183" y="528700"/>
                  </a:lnTo>
                  <a:lnTo>
                    <a:pt x="160973" y="528805"/>
                  </a:lnTo>
                  <a:lnTo>
                    <a:pt x="160763" y="529015"/>
                  </a:lnTo>
                  <a:lnTo>
                    <a:pt x="288172" y="529015"/>
                  </a:lnTo>
                  <a:lnTo>
                    <a:pt x="304516" y="501300"/>
                  </a:lnTo>
                  <a:lnTo>
                    <a:pt x="307987" y="483909"/>
                  </a:lnTo>
                  <a:lnTo>
                    <a:pt x="300461" y="469412"/>
                  </a:lnTo>
                  <a:lnTo>
                    <a:pt x="285984" y="461883"/>
                  </a:lnTo>
                  <a:close/>
                </a:path>
                <a:path w="640715" h="913764">
                  <a:moveTo>
                    <a:pt x="550127" y="71404"/>
                  </a:moveTo>
                  <a:lnTo>
                    <a:pt x="96709" y="71404"/>
                  </a:lnTo>
                  <a:lnTo>
                    <a:pt x="108984" y="73874"/>
                  </a:lnTo>
                  <a:lnTo>
                    <a:pt x="118996" y="80616"/>
                  </a:lnTo>
                  <a:lnTo>
                    <a:pt x="125740" y="90625"/>
                  </a:lnTo>
                  <a:lnTo>
                    <a:pt x="128211" y="102898"/>
                  </a:lnTo>
                  <a:lnTo>
                    <a:pt x="125740" y="115171"/>
                  </a:lnTo>
                  <a:lnTo>
                    <a:pt x="118996" y="125180"/>
                  </a:lnTo>
                  <a:lnTo>
                    <a:pt x="108984" y="131922"/>
                  </a:lnTo>
                  <a:lnTo>
                    <a:pt x="96709" y="134392"/>
                  </a:lnTo>
                  <a:lnTo>
                    <a:pt x="187304" y="134392"/>
                  </a:lnTo>
                  <a:lnTo>
                    <a:pt x="224349" y="114285"/>
                  </a:lnTo>
                  <a:lnTo>
                    <a:pt x="270606" y="99926"/>
                  </a:lnTo>
                  <a:lnTo>
                    <a:pt x="320267" y="94920"/>
                  </a:lnTo>
                  <a:lnTo>
                    <a:pt x="520231" y="94920"/>
                  </a:lnTo>
                  <a:lnTo>
                    <a:pt x="521096" y="90625"/>
                  </a:lnTo>
                  <a:lnTo>
                    <a:pt x="527839" y="80616"/>
                  </a:lnTo>
                  <a:lnTo>
                    <a:pt x="537851" y="73874"/>
                  </a:lnTo>
                  <a:lnTo>
                    <a:pt x="550127" y="71404"/>
                  </a:lnTo>
                  <a:close/>
                </a:path>
                <a:path w="640715" h="913764">
                  <a:moveTo>
                    <a:pt x="640537" y="71404"/>
                  </a:moveTo>
                  <a:lnTo>
                    <a:pt x="550127" y="71404"/>
                  </a:lnTo>
                  <a:lnTo>
                    <a:pt x="562402" y="73874"/>
                  </a:lnTo>
                  <a:lnTo>
                    <a:pt x="572414" y="80616"/>
                  </a:lnTo>
                  <a:lnTo>
                    <a:pt x="579158" y="90625"/>
                  </a:lnTo>
                  <a:lnTo>
                    <a:pt x="581629" y="102898"/>
                  </a:lnTo>
                  <a:lnTo>
                    <a:pt x="579158" y="115171"/>
                  </a:lnTo>
                  <a:lnTo>
                    <a:pt x="572414" y="125180"/>
                  </a:lnTo>
                  <a:lnTo>
                    <a:pt x="562402" y="131922"/>
                  </a:lnTo>
                  <a:lnTo>
                    <a:pt x="550127" y="134392"/>
                  </a:lnTo>
                  <a:lnTo>
                    <a:pt x="640537" y="134392"/>
                  </a:lnTo>
                  <a:lnTo>
                    <a:pt x="640537" y="71404"/>
                  </a:lnTo>
                  <a:close/>
                </a:path>
              </a:pathLst>
            </a:custGeom>
            <a:solidFill>
              <a:srgbClr val="636363"/>
            </a:solidFill>
          </p:spPr>
          <p:txBody>
            <a:bodyPr wrap="square" lIns="0" tIns="0" rIns="0" bIns="0" rtlCol="0"/>
            <a:lstStyle/>
            <a:p>
              <a:endParaRPr sz="3066"/>
            </a:p>
          </p:txBody>
        </p:sp>
        <p:pic>
          <p:nvPicPr>
            <p:cNvPr id="17" name="object 6">
              <a:extLst>
                <a:ext uri="{FF2B5EF4-FFF2-40B4-BE49-F238E27FC236}">
                  <a16:creationId xmlns:a16="http://schemas.microsoft.com/office/drawing/2014/main" id="{25D14359-8FFA-1112-3979-42B8B7C087B2}"/>
                </a:ext>
              </a:extLst>
            </p:cNvPr>
            <p:cNvPicPr/>
            <p:nvPr/>
          </p:nvPicPr>
          <p:blipFill>
            <a:blip r:embed="rId4" cstate="print"/>
            <a:stretch>
              <a:fillRect/>
            </a:stretch>
          </p:blipFill>
          <p:spPr>
            <a:xfrm>
              <a:off x="666654" y="3744828"/>
              <a:ext cx="131678" cy="131645"/>
            </a:xfrm>
            <a:prstGeom prst="rect">
              <a:avLst/>
            </a:prstGeom>
          </p:spPr>
        </p:pic>
      </p:grpSp>
      <p:grpSp>
        <p:nvGrpSpPr>
          <p:cNvPr id="18" name="object 7">
            <a:extLst>
              <a:ext uri="{FF2B5EF4-FFF2-40B4-BE49-F238E27FC236}">
                <a16:creationId xmlns:a16="http://schemas.microsoft.com/office/drawing/2014/main" id="{8C00A992-05B5-0DA0-4B73-8A444B8BAF6A}"/>
              </a:ext>
            </a:extLst>
          </p:cNvPr>
          <p:cNvGrpSpPr/>
          <p:nvPr/>
        </p:nvGrpSpPr>
        <p:grpSpPr>
          <a:xfrm>
            <a:off x="765497" y="4062529"/>
            <a:ext cx="10913806" cy="2087608"/>
            <a:chOff x="332231" y="3169920"/>
            <a:chExt cx="8186420" cy="1565910"/>
          </a:xfrm>
        </p:grpSpPr>
        <p:sp>
          <p:nvSpPr>
            <p:cNvPr id="19" name="object 8">
              <a:extLst>
                <a:ext uri="{FF2B5EF4-FFF2-40B4-BE49-F238E27FC236}">
                  <a16:creationId xmlns:a16="http://schemas.microsoft.com/office/drawing/2014/main" id="{1D0F2A67-949A-900C-A895-B9C027537601}"/>
                </a:ext>
              </a:extLst>
            </p:cNvPr>
            <p:cNvSpPr/>
            <p:nvPr/>
          </p:nvSpPr>
          <p:spPr>
            <a:xfrm>
              <a:off x="332231" y="3169920"/>
              <a:ext cx="8186420" cy="0"/>
            </a:xfrm>
            <a:custGeom>
              <a:avLst/>
              <a:gdLst/>
              <a:ahLst/>
              <a:cxnLst/>
              <a:rect l="l" t="t" r="r" b="b"/>
              <a:pathLst>
                <a:path w="8186420">
                  <a:moveTo>
                    <a:pt x="0" y="0"/>
                  </a:moveTo>
                  <a:lnTo>
                    <a:pt x="8186293" y="0"/>
                  </a:lnTo>
                </a:path>
              </a:pathLst>
            </a:custGeom>
            <a:ln w="12700">
              <a:solidFill>
                <a:srgbClr val="636363"/>
              </a:solidFill>
              <a:prstDash val="sysDot"/>
            </a:ln>
          </p:spPr>
          <p:txBody>
            <a:bodyPr wrap="square" lIns="0" tIns="0" rIns="0" bIns="0" rtlCol="0"/>
            <a:lstStyle/>
            <a:p>
              <a:endParaRPr sz="3066"/>
            </a:p>
          </p:txBody>
        </p:sp>
        <p:sp>
          <p:nvSpPr>
            <p:cNvPr id="20" name="object 9">
              <a:extLst>
                <a:ext uri="{FF2B5EF4-FFF2-40B4-BE49-F238E27FC236}">
                  <a16:creationId xmlns:a16="http://schemas.microsoft.com/office/drawing/2014/main" id="{5E60A84A-02AD-5155-C9EA-16F9E16CA278}"/>
                </a:ext>
              </a:extLst>
            </p:cNvPr>
            <p:cNvSpPr/>
            <p:nvPr/>
          </p:nvSpPr>
          <p:spPr>
            <a:xfrm>
              <a:off x="1698498" y="3364230"/>
              <a:ext cx="5416905" cy="1371600"/>
            </a:xfrm>
            <a:custGeom>
              <a:avLst/>
              <a:gdLst/>
              <a:ahLst/>
              <a:cxnLst/>
              <a:rect l="l" t="t" r="r" b="b"/>
              <a:pathLst>
                <a:path w="5029200" h="1371600">
                  <a:moveTo>
                    <a:pt x="5029200" y="0"/>
                  </a:moveTo>
                  <a:lnTo>
                    <a:pt x="0" y="0"/>
                  </a:lnTo>
                  <a:lnTo>
                    <a:pt x="0" y="1371600"/>
                  </a:lnTo>
                  <a:lnTo>
                    <a:pt x="5029200" y="1371600"/>
                  </a:lnTo>
                  <a:lnTo>
                    <a:pt x="5029200" y="0"/>
                  </a:lnTo>
                  <a:close/>
                </a:path>
              </a:pathLst>
            </a:custGeom>
            <a:solidFill>
              <a:srgbClr val="F1F1F1"/>
            </a:solidFill>
          </p:spPr>
          <p:txBody>
            <a:bodyPr wrap="square" lIns="0" tIns="0" rIns="0" bIns="0" rtlCol="0"/>
            <a:lstStyle/>
            <a:p>
              <a:endParaRPr sz="3066"/>
            </a:p>
          </p:txBody>
        </p:sp>
        <p:sp>
          <p:nvSpPr>
            <p:cNvPr id="21" name="object 10">
              <a:extLst>
                <a:ext uri="{FF2B5EF4-FFF2-40B4-BE49-F238E27FC236}">
                  <a16:creationId xmlns:a16="http://schemas.microsoft.com/office/drawing/2014/main" id="{68765968-0C0C-1A7A-5E65-8F436EBE904D}"/>
                </a:ext>
              </a:extLst>
            </p:cNvPr>
            <p:cNvSpPr/>
            <p:nvPr/>
          </p:nvSpPr>
          <p:spPr>
            <a:xfrm>
              <a:off x="1698498" y="3364230"/>
              <a:ext cx="5416549" cy="1371600"/>
            </a:xfrm>
            <a:custGeom>
              <a:avLst/>
              <a:gdLst/>
              <a:ahLst/>
              <a:cxnLst/>
              <a:rect l="l" t="t" r="r" b="b"/>
              <a:pathLst>
                <a:path w="5029200" h="1371600">
                  <a:moveTo>
                    <a:pt x="0" y="1371600"/>
                  </a:moveTo>
                  <a:lnTo>
                    <a:pt x="5029200" y="1371600"/>
                  </a:lnTo>
                  <a:lnTo>
                    <a:pt x="5029200" y="0"/>
                  </a:lnTo>
                  <a:lnTo>
                    <a:pt x="0" y="0"/>
                  </a:lnTo>
                  <a:lnTo>
                    <a:pt x="0" y="1371600"/>
                  </a:lnTo>
                  <a:close/>
                </a:path>
              </a:pathLst>
            </a:custGeom>
            <a:ln w="25400">
              <a:solidFill>
                <a:srgbClr val="636363"/>
              </a:solidFill>
            </a:ln>
          </p:spPr>
          <p:txBody>
            <a:bodyPr wrap="square" lIns="0" tIns="0" rIns="0" bIns="0" rtlCol="0"/>
            <a:lstStyle/>
            <a:p>
              <a:endParaRPr sz="3066"/>
            </a:p>
          </p:txBody>
        </p:sp>
      </p:grpSp>
      <p:sp>
        <p:nvSpPr>
          <p:cNvPr id="23" name="object 12">
            <a:extLst>
              <a:ext uri="{FF2B5EF4-FFF2-40B4-BE49-F238E27FC236}">
                <a16:creationId xmlns:a16="http://schemas.microsoft.com/office/drawing/2014/main" id="{CB1E999B-2A08-0278-D23E-9E48A5377DE4}"/>
              </a:ext>
            </a:extLst>
          </p:cNvPr>
          <p:cNvSpPr/>
          <p:nvPr/>
        </p:nvSpPr>
        <p:spPr>
          <a:xfrm>
            <a:off x="997293" y="2214641"/>
            <a:ext cx="608674" cy="1195336"/>
          </a:xfrm>
          <a:custGeom>
            <a:avLst/>
            <a:gdLst/>
            <a:ahLst/>
            <a:cxnLst/>
            <a:rect l="l" t="t" r="r" b="b"/>
            <a:pathLst>
              <a:path w="456565" h="896619">
                <a:moveTo>
                  <a:pt x="357979" y="860290"/>
                </a:moveTo>
                <a:lnTo>
                  <a:pt x="11818" y="860290"/>
                </a:lnTo>
                <a:lnTo>
                  <a:pt x="21807" y="862343"/>
                </a:lnTo>
                <a:lnTo>
                  <a:pt x="29971" y="867941"/>
                </a:lnTo>
                <a:lnTo>
                  <a:pt x="35478" y="876241"/>
                </a:lnTo>
                <a:lnTo>
                  <a:pt x="37499" y="886401"/>
                </a:lnTo>
                <a:lnTo>
                  <a:pt x="37499" y="896543"/>
                </a:lnTo>
                <a:lnTo>
                  <a:pt x="357979" y="896543"/>
                </a:lnTo>
                <a:lnTo>
                  <a:pt x="357979" y="860290"/>
                </a:lnTo>
                <a:close/>
              </a:path>
              <a:path w="456565" h="896619">
                <a:moveTo>
                  <a:pt x="0" y="38489"/>
                </a:moveTo>
                <a:lnTo>
                  <a:pt x="0" y="860999"/>
                </a:lnTo>
                <a:lnTo>
                  <a:pt x="10560" y="860428"/>
                </a:lnTo>
                <a:lnTo>
                  <a:pt x="11151" y="860428"/>
                </a:lnTo>
                <a:lnTo>
                  <a:pt x="11742" y="860336"/>
                </a:lnTo>
                <a:lnTo>
                  <a:pt x="357979" y="860290"/>
                </a:lnTo>
                <a:lnTo>
                  <a:pt x="357979" y="844582"/>
                </a:lnTo>
                <a:lnTo>
                  <a:pt x="456257" y="844582"/>
                </a:lnTo>
                <a:lnTo>
                  <a:pt x="456257" y="826933"/>
                </a:lnTo>
                <a:lnTo>
                  <a:pt x="72211" y="826933"/>
                </a:lnTo>
                <a:lnTo>
                  <a:pt x="72211" y="736123"/>
                </a:lnTo>
                <a:lnTo>
                  <a:pt x="358017" y="736123"/>
                </a:lnTo>
                <a:lnTo>
                  <a:pt x="358017" y="722597"/>
                </a:lnTo>
                <a:lnTo>
                  <a:pt x="415813" y="722597"/>
                </a:lnTo>
                <a:lnTo>
                  <a:pt x="415813" y="706401"/>
                </a:lnTo>
                <a:lnTo>
                  <a:pt x="72211" y="706401"/>
                </a:lnTo>
                <a:lnTo>
                  <a:pt x="72211" y="615587"/>
                </a:lnTo>
                <a:lnTo>
                  <a:pt x="358017" y="615587"/>
                </a:lnTo>
                <a:lnTo>
                  <a:pt x="358017" y="598373"/>
                </a:lnTo>
                <a:lnTo>
                  <a:pt x="415813" y="598373"/>
                </a:lnTo>
                <a:lnTo>
                  <a:pt x="415813" y="579998"/>
                </a:lnTo>
                <a:lnTo>
                  <a:pt x="72211" y="579998"/>
                </a:lnTo>
                <a:lnTo>
                  <a:pt x="72211" y="489145"/>
                </a:lnTo>
                <a:lnTo>
                  <a:pt x="358017" y="489145"/>
                </a:lnTo>
                <a:lnTo>
                  <a:pt x="358017" y="412360"/>
                </a:lnTo>
                <a:lnTo>
                  <a:pt x="72211" y="412360"/>
                </a:lnTo>
                <a:lnTo>
                  <a:pt x="72211" y="321571"/>
                </a:lnTo>
                <a:lnTo>
                  <a:pt x="415813" y="321571"/>
                </a:lnTo>
                <a:lnTo>
                  <a:pt x="415813" y="307645"/>
                </a:lnTo>
                <a:lnTo>
                  <a:pt x="358017" y="307645"/>
                </a:lnTo>
                <a:lnTo>
                  <a:pt x="358017" y="291824"/>
                </a:lnTo>
                <a:lnTo>
                  <a:pt x="72211" y="291824"/>
                </a:lnTo>
                <a:lnTo>
                  <a:pt x="72211" y="200996"/>
                </a:lnTo>
                <a:lnTo>
                  <a:pt x="415813" y="200996"/>
                </a:lnTo>
                <a:lnTo>
                  <a:pt x="415813" y="183408"/>
                </a:lnTo>
                <a:lnTo>
                  <a:pt x="358017" y="183408"/>
                </a:lnTo>
                <a:lnTo>
                  <a:pt x="358017" y="165395"/>
                </a:lnTo>
                <a:lnTo>
                  <a:pt x="72211" y="165395"/>
                </a:lnTo>
                <a:lnTo>
                  <a:pt x="72211" y="74567"/>
                </a:lnTo>
                <a:lnTo>
                  <a:pt x="358017" y="74567"/>
                </a:lnTo>
                <a:lnTo>
                  <a:pt x="358017" y="39288"/>
                </a:lnTo>
                <a:lnTo>
                  <a:pt x="11894" y="39288"/>
                </a:lnTo>
                <a:lnTo>
                  <a:pt x="0" y="38489"/>
                </a:lnTo>
                <a:close/>
              </a:path>
              <a:path w="456565" h="896619">
                <a:moveTo>
                  <a:pt x="358017" y="736123"/>
                </a:moveTo>
                <a:lnTo>
                  <a:pt x="274212" y="736123"/>
                </a:lnTo>
                <a:lnTo>
                  <a:pt x="274212" y="826933"/>
                </a:lnTo>
                <a:lnTo>
                  <a:pt x="456257" y="826933"/>
                </a:lnTo>
                <a:lnTo>
                  <a:pt x="456257" y="824329"/>
                </a:lnTo>
                <a:lnTo>
                  <a:pt x="358017" y="824329"/>
                </a:lnTo>
                <a:lnTo>
                  <a:pt x="358017" y="765225"/>
                </a:lnTo>
                <a:lnTo>
                  <a:pt x="415813" y="765225"/>
                </a:lnTo>
                <a:lnTo>
                  <a:pt x="415813" y="744981"/>
                </a:lnTo>
                <a:lnTo>
                  <a:pt x="358017" y="744981"/>
                </a:lnTo>
                <a:lnTo>
                  <a:pt x="358017" y="736123"/>
                </a:lnTo>
                <a:close/>
              </a:path>
              <a:path w="456565" h="896619">
                <a:moveTo>
                  <a:pt x="456283" y="94863"/>
                </a:moveTo>
                <a:lnTo>
                  <a:pt x="436371" y="94863"/>
                </a:lnTo>
                <a:lnTo>
                  <a:pt x="436371" y="384508"/>
                </a:lnTo>
                <a:lnTo>
                  <a:pt x="415045" y="392030"/>
                </a:lnTo>
                <a:lnTo>
                  <a:pt x="398095" y="406198"/>
                </a:lnTo>
                <a:lnTo>
                  <a:pt x="386909" y="425464"/>
                </a:lnTo>
                <a:lnTo>
                  <a:pt x="382872" y="448283"/>
                </a:lnTo>
                <a:lnTo>
                  <a:pt x="386909" y="471083"/>
                </a:lnTo>
                <a:lnTo>
                  <a:pt x="398095" y="490330"/>
                </a:lnTo>
                <a:lnTo>
                  <a:pt x="415045" y="504478"/>
                </a:lnTo>
                <a:lnTo>
                  <a:pt x="436371" y="511981"/>
                </a:lnTo>
                <a:lnTo>
                  <a:pt x="436371" y="824329"/>
                </a:lnTo>
                <a:lnTo>
                  <a:pt x="456257" y="824329"/>
                </a:lnTo>
                <a:lnTo>
                  <a:pt x="456257" y="492549"/>
                </a:lnTo>
                <a:lnTo>
                  <a:pt x="446333" y="492549"/>
                </a:lnTo>
                <a:lnTo>
                  <a:pt x="429407" y="489060"/>
                </a:lnTo>
                <a:lnTo>
                  <a:pt x="415575" y="479553"/>
                </a:lnTo>
                <a:lnTo>
                  <a:pt x="406244" y="465475"/>
                </a:lnTo>
                <a:lnTo>
                  <a:pt x="402821" y="448270"/>
                </a:lnTo>
                <a:lnTo>
                  <a:pt x="406244" y="431045"/>
                </a:lnTo>
                <a:lnTo>
                  <a:pt x="415575" y="416974"/>
                </a:lnTo>
                <a:lnTo>
                  <a:pt x="429407" y="407484"/>
                </a:lnTo>
                <a:lnTo>
                  <a:pt x="446333" y="404004"/>
                </a:lnTo>
                <a:lnTo>
                  <a:pt x="456283" y="404004"/>
                </a:lnTo>
                <a:lnTo>
                  <a:pt x="456283" y="94863"/>
                </a:lnTo>
                <a:close/>
              </a:path>
              <a:path w="456565" h="896619">
                <a:moveTo>
                  <a:pt x="358017" y="615587"/>
                </a:moveTo>
                <a:lnTo>
                  <a:pt x="274212" y="615587"/>
                </a:lnTo>
                <a:lnTo>
                  <a:pt x="274212" y="706401"/>
                </a:lnTo>
                <a:lnTo>
                  <a:pt x="415813" y="706401"/>
                </a:lnTo>
                <a:lnTo>
                  <a:pt x="415813" y="702378"/>
                </a:lnTo>
                <a:lnTo>
                  <a:pt x="358017" y="702378"/>
                </a:lnTo>
                <a:lnTo>
                  <a:pt x="358017" y="680690"/>
                </a:lnTo>
                <a:lnTo>
                  <a:pt x="415813" y="680690"/>
                </a:lnTo>
                <a:lnTo>
                  <a:pt x="415813" y="660433"/>
                </a:lnTo>
                <a:lnTo>
                  <a:pt x="358017" y="660433"/>
                </a:lnTo>
                <a:lnTo>
                  <a:pt x="358017" y="641014"/>
                </a:lnTo>
                <a:lnTo>
                  <a:pt x="415813" y="641014"/>
                </a:lnTo>
                <a:lnTo>
                  <a:pt x="415813" y="620757"/>
                </a:lnTo>
                <a:lnTo>
                  <a:pt x="358017" y="620757"/>
                </a:lnTo>
                <a:lnTo>
                  <a:pt x="358017" y="615587"/>
                </a:lnTo>
                <a:close/>
              </a:path>
              <a:path w="456565" h="896619">
                <a:moveTo>
                  <a:pt x="358017" y="489145"/>
                </a:moveTo>
                <a:lnTo>
                  <a:pt x="274212" y="489145"/>
                </a:lnTo>
                <a:lnTo>
                  <a:pt x="274212" y="579998"/>
                </a:lnTo>
                <a:lnTo>
                  <a:pt x="415813" y="579998"/>
                </a:lnTo>
                <a:lnTo>
                  <a:pt x="415813" y="578116"/>
                </a:lnTo>
                <a:lnTo>
                  <a:pt x="358017" y="578116"/>
                </a:lnTo>
                <a:lnTo>
                  <a:pt x="358017" y="556492"/>
                </a:lnTo>
                <a:lnTo>
                  <a:pt x="415813" y="556492"/>
                </a:lnTo>
                <a:lnTo>
                  <a:pt x="415813" y="536235"/>
                </a:lnTo>
                <a:lnTo>
                  <a:pt x="358017" y="536235"/>
                </a:lnTo>
                <a:lnTo>
                  <a:pt x="358017" y="489145"/>
                </a:lnTo>
                <a:close/>
              </a:path>
              <a:path w="456565" h="896619">
                <a:moveTo>
                  <a:pt x="415813" y="321571"/>
                </a:moveTo>
                <a:lnTo>
                  <a:pt x="274212" y="321571"/>
                </a:lnTo>
                <a:lnTo>
                  <a:pt x="274212" y="412360"/>
                </a:lnTo>
                <a:lnTo>
                  <a:pt x="358017" y="412360"/>
                </a:lnTo>
                <a:lnTo>
                  <a:pt x="358017" y="370543"/>
                </a:lnTo>
                <a:lnTo>
                  <a:pt x="415813" y="370543"/>
                </a:lnTo>
                <a:lnTo>
                  <a:pt x="415813" y="350286"/>
                </a:lnTo>
                <a:lnTo>
                  <a:pt x="358017" y="350286"/>
                </a:lnTo>
                <a:lnTo>
                  <a:pt x="358017" y="327889"/>
                </a:lnTo>
                <a:lnTo>
                  <a:pt x="415813" y="327889"/>
                </a:lnTo>
                <a:lnTo>
                  <a:pt x="415813" y="321571"/>
                </a:lnTo>
                <a:close/>
              </a:path>
              <a:path w="456565" h="896619">
                <a:moveTo>
                  <a:pt x="415813" y="200996"/>
                </a:moveTo>
                <a:lnTo>
                  <a:pt x="274212" y="200996"/>
                </a:lnTo>
                <a:lnTo>
                  <a:pt x="274212" y="291824"/>
                </a:lnTo>
                <a:lnTo>
                  <a:pt x="358017" y="291824"/>
                </a:lnTo>
                <a:lnTo>
                  <a:pt x="358017" y="285995"/>
                </a:lnTo>
                <a:lnTo>
                  <a:pt x="415813" y="285995"/>
                </a:lnTo>
                <a:lnTo>
                  <a:pt x="415813" y="265751"/>
                </a:lnTo>
                <a:lnTo>
                  <a:pt x="358017" y="265751"/>
                </a:lnTo>
                <a:lnTo>
                  <a:pt x="358017" y="246281"/>
                </a:lnTo>
                <a:lnTo>
                  <a:pt x="415813" y="246281"/>
                </a:lnTo>
                <a:lnTo>
                  <a:pt x="415813" y="226037"/>
                </a:lnTo>
                <a:lnTo>
                  <a:pt x="358017" y="226037"/>
                </a:lnTo>
                <a:lnTo>
                  <a:pt x="358017" y="203665"/>
                </a:lnTo>
                <a:lnTo>
                  <a:pt x="415813" y="203665"/>
                </a:lnTo>
                <a:lnTo>
                  <a:pt x="415813" y="200996"/>
                </a:lnTo>
                <a:close/>
              </a:path>
              <a:path w="456565" h="896619">
                <a:moveTo>
                  <a:pt x="456283" y="74567"/>
                </a:moveTo>
                <a:lnTo>
                  <a:pt x="274212" y="74567"/>
                </a:lnTo>
                <a:lnTo>
                  <a:pt x="274212" y="165395"/>
                </a:lnTo>
                <a:lnTo>
                  <a:pt x="358017" y="165395"/>
                </a:lnTo>
                <a:lnTo>
                  <a:pt x="358017" y="161772"/>
                </a:lnTo>
                <a:lnTo>
                  <a:pt x="415813" y="161772"/>
                </a:lnTo>
                <a:lnTo>
                  <a:pt x="415813" y="141515"/>
                </a:lnTo>
                <a:lnTo>
                  <a:pt x="358017" y="141515"/>
                </a:lnTo>
                <a:lnTo>
                  <a:pt x="358017" y="94863"/>
                </a:lnTo>
                <a:lnTo>
                  <a:pt x="456283" y="94863"/>
                </a:lnTo>
                <a:lnTo>
                  <a:pt x="456283" y="74567"/>
                </a:lnTo>
                <a:close/>
              </a:path>
              <a:path w="456565" h="896619">
                <a:moveTo>
                  <a:pt x="358017" y="0"/>
                </a:moveTo>
                <a:lnTo>
                  <a:pt x="36242" y="0"/>
                </a:lnTo>
                <a:lnTo>
                  <a:pt x="37514" y="13126"/>
                </a:lnTo>
                <a:lnTo>
                  <a:pt x="35486" y="23297"/>
                </a:lnTo>
                <a:lnTo>
                  <a:pt x="29971" y="31608"/>
                </a:lnTo>
                <a:lnTo>
                  <a:pt x="21822" y="37219"/>
                </a:lnTo>
                <a:lnTo>
                  <a:pt x="11894" y="39288"/>
                </a:lnTo>
                <a:lnTo>
                  <a:pt x="358017" y="39288"/>
                </a:lnTo>
                <a:lnTo>
                  <a:pt x="358017" y="0"/>
                </a:lnTo>
                <a:close/>
              </a:path>
            </a:pathLst>
          </a:custGeom>
          <a:solidFill>
            <a:srgbClr val="636363"/>
          </a:solidFill>
        </p:spPr>
        <p:txBody>
          <a:bodyPr wrap="square" lIns="0" tIns="0" rIns="0" bIns="0" rtlCol="0"/>
          <a:lstStyle/>
          <a:p>
            <a:endParaRPr sz="3066"/>
          </a:p>
        </p:txBody>
      </p:sp>
      <p:grpSp>
        <p:nvGrpSpPr>
          <p:cNvPr id="26" name="object 15">
            <a:extLst>
              <a:ext uri="{FF2B5EF4-FFF2-40B4-BE49-F238E27FC236}">
                <a16:creationId xmlns:a16="http://schemas.microsoft.com/office/drawing/2014/main" id="{64AAC554-9986-DB09-2044-CBAE760B8393}"/>
              </a:ext>
            </a:extLst>
          </p:cNvPr>
          <p:cNvGrpSpPr/>
          <p:nvPr/>
        </p:nvGrpSpPr>
        <p:grpSpPr>
          <a:xfrm>
            <a:off x="3789059" y="4607371"/>
            <a:ext cx="887191" cy="1252904"/>
            <a:chOff x="2600198" y="3578605"/>
            <a:chExt cx="665480" cy="939800"/>
          </a:xfrm>
        </p:grpSpPr>
        <p:sp>
          <p:nvSpPr>
            <p:cNvPr id="27" name="object 16">
              <a:extLst>
                <a:ext uri="{FF2B5EF4-FFF2-40B4-BE49-F238E27FC236}">
                  <a16:creationId xmlns:a16="http://schemas.microsoft.com/office/drawing/2014/main" id="{755FB162-B917-B7E9-766C-F683F5E9C08A}"/>
                </a:ext>
              </a:extLst>
            </p:cNvPr>
            <p:cNvSpPr/>
            <p:nvPr/>
          </p:nvSpPr>
          <p:spPr>
            <a:xfrm>
              <a:off x="2612898"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28" name="object 17">
              <a:extLst>
                <a:ext uri="{FF2B5EF4-FFF2-40B4-BE49-F238E27FC236}">
                  <a16:creationId xmlns:a16="http://schemas.microsoft.com/office/drawing/2014/main" id="{05CB1CEF-93D4-C2D1-3806-96382A21C64E}"/>
                </a:ext>
              </a:extLst>
            </p:cNvPr>
            <p:cNvSpPr/>
            <p:nvPr/>
          </p:nvSpPr>
          <p:spPr>
            <a:xfrm>
              <a:off x="2612898"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29" name="object 18">
            <a:extLst>
              <a:ext uri="{FF2B5EF4-FFF2-40B4-BE49-F238E27FC236}">
                <a16:creationId xmlns:a16="http://schemas.microsoft.com/office/drawing/2014/main" id="{72294F00-0D85-5872-C038-55E7F3B3024F}"/>
              </a:ext>
            </a:extLst>
          </p:cNvPr>
          <p:cNvSpPr txBox="1"/>
          <p:nvPr/>
        </p:nvSpPr>
        <p:spPr>
          <a:xfrm>
            <a:off x="3876086"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1</a:t>
            </a:r>
            <a:endParaRPr sz="3733" dirty="0">
              <a:latin typeface="Arial Narrow"/>
              <a:cs typeface="Arial Narrow"/>
            </a:endParaRPr>
          </a:p>
        </p:txBody>
      </p:sp>
      <p:sp>
        <p:nvSpPr>
          <p:cNvPr id="30" name="object 19">
            <a:extLst>
              <a:ext uri="{FF2B5EF4-FFF2-40B4-BE49-F238E27FC236}">
                <a16:creationId xmlns:a16="http://schemas.microsoft.com/office/drawing/2014/main" id="{F85DFE14-324C-0407-BF4A-016533BB63C7}"/>
              </a:ext>
            </a:extLst>
          </p:cNvPr>
          <p:cNvSpPr txBox="1"/>
          <p:nvPr/>
        </p:nvSpPr>
        <p:spPr>
          <a:xfrm>
            <a:off x="3805990" y="4618326"/>
            <a:ext cx="487617" cy="216295"/>
          </a:xfrm>
          <a:prstGeom prst="rect">
            <a:avLst/>
          </a:prstGeom>
          <a:solidFill>
            <a:srgbClr val="FFFFFF"/>
          </a:solidFill>
          <a:ln w="25400">
            <a:solidFill>
              <a:srgbClr val="636363"/>
            </a:solidFill>
          </a:ln>
        </p:spPr>
        <p:txBody>
          <a:bodyPr vert="horz" wrap="square" lIns="0" tIns="31323" rIns="0" bIns="0" rtlCol="0" anchor="ctr" anchorCtr="0">
            <a:spAutoFit/>
          </a:bodyPr>
          <a:lstStyle/>
          <a:p>
            <a:pPr marL="39789">
              <a:spcBef>
                <a:spcPts val="247"/>
              </a:spcBef>
            </a:pPr>
            <a:r>
              <a:rPr lang="zh-CN" altLang="en-US" sz="1200" spc="-40"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grpSp>
        <p:nvGrpSpPr>
          <p:cNvPr id="31" name="object 20">
            <a:extLst>
              <a:ext uri="{FF2B5EF4-FFF2-40B4-BE49-F238E27FC236}">
                <a16:creationId xmlns:a16="http://schemas.microsoft.com/office/drawing/2014/main" id="{B351666D-649C-D515-4E49-290B4FA995AC}"/>
              </a:ext>
            </a:extLst>
          </p:cNvPr>
          <p:cNvGrpSpPr/>
          <p:nvPr/>
        </p:nvGrpSpPr>
        <p:grpSpPr>
          <a:xfrm>
            <a:off x="2761001" y="4611435"/>
            <a:ext cx="887191" cy="1252904"/>
            <a:chOff x="1829054" y="3581653"/>
            <a:chExt cx="665480" cy="939800"/>
          </a:xfrm>
        </p:grpSpPr>
        <p:sp>
          <p:nvSpPr>
            <p:cNvPr id="32" name="object 21">
              <a:extLst>
                <a:ext uri="{FF2B5EF4-FFF2-40B4-BE49-F238E27FC236}">
                  <a16:creationId xmlns:a16="http://schemas.microsoft.com/office/drawing/2014/main" id="{8B537661-F012-759E-7877-571EC248B5EB}"/>
                </a:ext>
              </a:extLst>
            </p:cNvPr>
            <p:cNvSpPr/>
            <p:nvPr/>
          </p:nvSpPr>
          <p:spPr>
            <a:xfrm>
              <a:off x="1841754" y="3594353"/>
              <a:ext cx="640080" cy="914400"/>
            </a:xfrm>
            <a:custGeom>
              <a:avLst/>
              <a:gdLst/>
              <a:ahLst/>
              <a:cxnLst/>
              <a:rect l="l" t="t" r="r" b="b"/>
              <a:pathLst>
                <a:path w="640080" h="914400">
                  <a:moveTo>
                    <a:pt x="640080" y="0"/>
                  </a:moveTo>
                  <a:lnTo>
                    <a:pt x="0" y="0"/>
                  </a:lnTo>
                  <a:lnTo>
                    <a:pt x="0" y="914400"/>
                  </a:lnTo>
                  <a:lnTo>
                    <a:pt x="640080" y="914400"/>
                  </a:lnTo>
                  <a:lnTo>
                    <a:pt x="640080" y="0"/>
                  </a:lnTo>
                  <a:close/>
                </a:path>
              </a:pathLst>
            </a:custGeom>
            <a:solidFill>
              <a:srgbClr val="D7DBE1"/>
            </a:solidFill>
          </p:spPr>
          <p:txBody>
            <a:bodyPr wrap="square" lIns="0" tIns="0" rIns="0" bIns="0" rtlCol="0"/>
            <a:lstStyle/>
            <a:p>
              <a:endParaRPr sz="3066"/>
            </a:p>
          </p:txBody>
        </p:sp>
        <p:sp>
          <p:nvSpPr>
            <p:cNvPr id="33" name="object 22">
              <a:extLst>
                <a:ext uri="{FF2B5EF4-FFF2-40B4-BE49-F238E27FC236}">
                  <a16:creationId xmlns:a16="http://schemas.microsoft.com/office/drawing/2014/main" id="{5920CC2B-D47F-EF1F-F12C-85C590E14B14}"/>
                </a:ext>
              </a:extLst>
            </p:cNvPr>
            <p:cNvSpPr/>
            <p:nvPr/>
          </p:nvSpPr>
          <p:spPr>
            <a:xfrm>
              <a:off x="1841754" y="3594353"/>
              <a:ext cx="640080" cy="914400"/>
            </a:xfrm>
            <a:custGeom>
              <a:avLst/>
              <a:gdLst/>
              <a:ahLst/>
              <a:cxnLst/>
              <a:rect l="l" t="t" r="r" b="b"/>
              <a:pathLst>
                <a:path w="640080" h="914400">
                  <a:moveTo>
                    <a:pt x="0" y="914400"/>
                  </a:moveTo>
                  <a:lnTo>
                    <a:pt x="640080" y="914400"/>
                  </a:lnTo>
                  <a:lnTo>
                    <a:pt x="640080" y="0"/>
                  </a:lnTo>
                  <a:lnTo>
                    <a:pt x="0" y="0"/>
                  </a:lnTo>
                  <a:lnTo>
                    <a:pt x="0" y="914400"/>
                  </a:lnTo>
                  <a:close/>
                </a:path>
              </a:pathLst>
            </a:custGeom>
            <a:ln w="25400">
              <a:solidFill>
                <a:srgbClr val="636363"/>
              </a:solidFill>
            </a:ln>
          </p:spPr>
          <p:txBody>
            <a:bodyPr wrap="square" lIns="0" tIns="0" rIns="0" bIns="0" rtlCol="0"/>
            <a:lstStyle/>
            <a:p>
              <a:endParaRPr sz="3066"/>
            </a:p>
          </p:txBody>
        </p:sp>
      </p:grpSp>
      <p:sp>
        <p:nvSpPr>
          <p:cNvPr id="34" name="object 23">
            <a:extLst>
              <a:ext uri="{FF2B5EF4-FFF2-40B4-BE49-F238E27FC236}">
                <a16:creationId xmlns:a16="http://schemas.microsoft.com/office/drawing/2014/main" id="{0DBCB8E5-DC2C-5C26-B437-D077C82AE0AD}"/>
              </a:ext>
            </a:extLst>
          </p:cNvPr>
          <p:cNvSpPr txBox="1"/>
          <p:nvPr/>
        </p:nvSpPr>
        <p:spPr>
          <a:xfrm>
            <a:off x="2844132" y="4610082"/>
            <a:ext cx="717033" cy="201762"/>
          </a:xfrm>
          <a:prstGeom prst="rect">
            <a:avLst/>
          </a:prstGeom>
        </p:spPr>
        <p:txBody>
          <a:bodyPr vert="horz" wrap="square" lIns="0" tIns="16931" rIns="0" bIns="0" rtlCol="0">
            <a:spAutoFit/>
          </a:bodyPr>
          <a:lstStyle/>
          <a:p>
            <a:pPr marL="16932">
              <a:spcBef>
                <a:spcPts val="133"/>
              </a:spcBef>
            </a:pPr>
            <a:r>
              <a:rPr sz="1200" spc="-13" dirty="0">
                <a:solidFill>
                  <a:srgbClr val="636363"/>
                </a:solidFill>
                <a:latin typeface="宋体"/>
                <a:cs typeface="宋体"/>
              </a:rPr>
              <a:t>Directory</a:t>
            </a:r>
            <a:endParaRPr sz="1200">
              <a:latin typeface="宋体"/>
              <a:cs typeface="宋体"/>
            </a:endParaRPr>
          </a:p>
        </p:txBody>
      </p:sp>
      <p:graphicFrame>
        <p:nvGraphicFramePr>
          <p:cNvPr id="35" name="object 24">
            <a:extLst>
              <a:ext uri="{FF2B5EF4-FFF2-40B4-BE49-F238E27FC236}">
                <a16:creationId xmlns:a16="http://schemas.microsoft.com/office/drawing/2014/main" id="{AF238E06-F4D0-715A-860B-EF2FD0E9569E}"/>
              </a:ext>
            </a:extLst>
          </p:cNvPr>
          <p:cNvGraphicFramePr>
            <a:graphicFrameLocks noGrp="1"/>
          </p:cNvGraphicFramePr>
          <p:nvPr/>
        </p:nvGraphicFramePr>
        <p:xfrm>
          <a:off x="2841592" y="4903329"/>
          <a:ext cx="704336" cy="805922"/>
        </p:xfrm>
        <a:graphic>
          <a:graphicData uri="http://schemas.openxmlformats.org/drawingml/2006/table">
            <a:tbl>
              <a:tblPr firstRow="1" bandRow="1">
                <a:tableStyleId>{2D5ABB26-0587-4C30-8999-92F81FD0307C}</a:tableStyleId>
              </a:tblPr>
              <a:tblGrid>
                <a:gridCol w="235343">
                  <a:extLst>
                    <a:ext uri="{9D8B030D-6E8A-4147-A177-3AD203B41FA5}">
                      <a16:colId xmlns:a16="http://schemas.microsoft.com/office/drawing/2014/main" val="20000"/>
                    </a:ext>
                  </a:extLst>
                </a:gridCol>
                <a:gridCol w="235343">
                  <a:extLst>
                    <a:ext uri="{9D8B030D-6E8A-4147-A177-3AD203B41FA5}">
                      <a16:colId xmlns:a16="http://schemas.microsoft.com/office/drawing/2014/main" val="20001"/>
                    </a:ext>
                  </a:extLst>
                </a:gridCol>
                <a:gridCol w="233650">
                  <a:extLst>
                    <a:ext uri="{9D8B030D-6E8A-4147-A177-3AD203B41FA5}">
                      <a16:colId xmlns:a16="http://schemas.microsoft.com/office/drawing/2014/main" val="20002"/>
                    </a:ext>
                  </a:extLst>
                </a:gridCol>
              </a:tblGrid>
              <a:tr h="259893">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0"/>
                  </a:ext>
                </a:extLst>
              </a:tr>
              <a:tr h="285290">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1"/>
                  </a:ext>
                </a:extLst>
              </a:tr>
              <a:tr h="260739">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dirty="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2"/>
                  </a:ext>
                </a:extLst>
              </a:tr>
            </a:tbl>
          </a:graphicData>
        </a:graphic>
      </p:graphicFrame>
      <p:grpSp>
        <p:nvGrpSpPr>
          <p:cNvPr id="36" name="object 25">
            <a:extLst>
              <a:ext uri="{FF2B5EF4-FFF2-40B4-BE49-F238E27FC236}">
                <a16:creationId xmlns:a16="http://schemas.microsoft.com/office/drawing/2014/main" id="{6C87CA1F-664D-B578-206D-45D1EBCF4DCF}"/>
              </a:ext>
            </a:extLst>
          </p:cNvPr>
          <p:cNvGrpSpPr/>
          <p:nvPr/>
        </p:nvGrpSpPr>
        <p:grpSpPr>
          <a:xfrm>
            <a:off x="4817116" y="4607371"/>
            <a:ext cx="887191" cy="1252904"/>
            <a:chOff x="3371341" y="3578605"/>
            <a:chExt cx="665480" cy="939800"/>
          </a:xfrm>
        </p:grpSpPr>
        <p:sp>
          <p:nvSpPr>
            <p:cNvPr id="37" name="object 26">
              <a:extLst>
                <a:ext uri="{FF2B5EF4-FFF2-40B4-BE49-F238E27FC236}">
                  <a16:creationId xmlns:a16="http://schemas.microsoft.com/office/drawing/2014/main" id="{CCAA3F8A-31FE-BFFD-E263-7DB5C85EB1A2}"/>
                </a:ext>
              </a:extLst>
            </p:cNvPr>
            <p:cNvSpPr/>
            <p:nvPr/>
          </p:nvSpPr>
          <p:spPr>
            <a:xfrm>
              <a:off x="3384041"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38" name="object 27">
              <a:extLst>
                <a:ext uri="{FF2B5EF4-FFF2-40B4-BE49-F238E27FC236}">
                  <a16:creationId xmlns:a16="http://schemas.microsoft.com/office/drawing/2014/main" id="{06C10DC7-7F0B-1501-0117-4428B05D3909}"/>
                </a:ext>
              </a:extLst>
            </p:cNvPr>
            <p:cNvSpPr/>
            <p:nvPr/>
          </p:nvSpPr>
          <p:spPr>
            <a:xfrm>
              <a:off x="3384041"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39" name="object 28">
            <a:extLst>
              <a:ext uri="{FF2B5EF4-FFF2-40B4-BE49-F238E27FC236}">
                <a16:creationId xmlns:a16="http://schemas.microsoft.com/office/drawing/2014/main" id="{D8A708EE-741A-C6D2-E400-DF038B656EA1}"/>
              </a:ext>
            </a:extLst>
          </p:cNvPr>
          <p:cNvSpPr txBox="1"/>
          <p:nvPr/>
        </p:nvSpPr>
        <p:spPr>
          <a:xfrm>
            <a:off x="4898780"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2</a:t>
            </a:r>
            <a:endParaRPr sz="3733" dirty="0">
              <a:latin typeface="Arial Narrow"/>
              <a:cs typeface="Arial Narrow"/>
            </a:endParaRPr>
          </a:p>
        </p:txBody>
      </p:sp>
      <p:sp>
        <p:nvSpPr>
          <p:cNvPr id="40" name="object 29">
            <a:extLst>
              <a:ext uri="{FF2B5EF4-FFF2-40B4-BE49-F238E27FC236}">
                <a16:creationId xmlns:a16="http://schemas.microsoft.com/office/drawing/2014/main" id="{DD8834F0-5C6B-BE75-424A-47E6C19211F3}"/>
              </a:ext>
            </a:extLst>
          </p:cNvPr>
          <p:cNvSpPr txBox="1"/>
          <p:nvPr/>
        </p:nvSpPr>
        <p:spPr>
          <a:xfrm>
            <a:off x="4834047"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40636">
              <a:spcBef>
                <a:spcPts val="247"/>
              </a:spcBef>
            </a:pPr>
            <a:r>
              <a:rPr lang="zh-CN" altLang="en-US" sz="1200" spc="-47"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grpSp>
        <p:nvGrpSpPr>
          <p:cNvPr id="41" name="object 30">
            <a:extLst>
              <a:ext uri="{FF2B5EF4-FFF2-40B4-BE49-F238E27FC236}">
                <a16:creationId xmlns:a16="http://schemas.microsoft.com/office/drawing/2014/main" id="{6FB3DB4E-280B-E9EB-7198-6681C4F9845C}"/>
              </a:ext>
            </a:extLst>
          </p:cNvPr>
          <p:cNvGrpSpPr/>
          <p:nvPr/>
        </p:nvGrpSpPr>
        <p:grpSpPr>
          <a:xfrm>
            <a:off x="5845174" y="4607371"/>
            <a:ext cx="887191" cy="1252904"/>
            <a:chOff x="4142485" y="3578605"/>
            <a:chExt cx="665480" cy="939800"/>
          </a:xfrm>
        </p:grpSpPr>
        <p:sp>
          <p:nvSpPr>
            <p:cNvPr id="42" name="object 31">
              <a:extLst>
                <a:ext uri="{FF2B5EF4-FFF2-40B4-BE49-F238E27FC236}">
                  <a16:creationId xmlns:a16="http://schemas.microsoft.com/office/drawing/2014/main" id="{96A6CDD6-946D-BD74-0C35-91B30B7F1E11}"/>
                </a:ext>
              </a:extLst>
            </p:cNvPr>
            <p:cNvSpPr/>
            <p:nvPr/>
          </p:nvSpPr>
          <p:spPr>
            <a:xfrm>
              <a:off x="4155185"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43" name="object 32">
              <a:extLst>
                <a:ext uri="{FF2B5EF4-FFF2-40B4-BE49-F238E27FC236}">
                  <a16:creationId xmlns:a16="http://schemas.microsoft.com/office/drawing/2014/main" id="{CBEE5C3B-122C-DD57-1454-2DA7491BF911}"/>
                </a:ext>
              </a:extLst>
            </p:cNvPr>
            <p:cNvSpPr/>
            <p:nvPr/>
          </p:nvSpPr>
          <p:spPr>
            <a:xfrm>
              <a:off x="4155185"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44" name="object 33">
            <a:extLst>
              <a:ext uri="{FF2B5EF4-FFF2-40B4-BE49-F238E27FC236}">
                <a16:creationId xmlns:a16="http://schemas.microsoft.com/office/drawing/2014/main" id="{F346E8F0-A27F-DB7A-CCE4-502B44F5CEB4}"/>
              </a:ext>
            </a:extLst>
          </p:cNvPr>
          <p:cNvSpPr txBox="1"/>
          <p:nvPr/>
        </p:nvSpPr>
        <p:spPr>
          <a:xfrm>
            <a:off x="5931380"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3</a:t>
            </a:r>
            <a:endParaRPr sz="3733" dirty="0">
              <a:latin typeface="Arial Narrow"/>
              <a:cs typeface="Arial Narrow"/>
            </a:endParaRPr>
          </a:p>
        </p:txBody>
      </p:sp>
      <p:sp>
        <p:nvSpPr>
          <p:cNvPr id="45" name="object 34">
            <a:extLst>
              <a:ext uri="{FF2B5EF4-FFF2-40B4-BE49-F238E27FC236}">
                <a16:creationId xmlns:a16="http://schemas.microsoft.com/office/drawing/2014/main" id="{4F31670F-459A-5A44-3193-13944167E560}"/>
              </a:ext>
            </a:extLst>
          </p:cNvPr>
          <p:cNvSpPr txBox="1"/>
          <p:nvPr/>
        </p:nvSpPr>
        <p:spPr>
          <a:xfrm>
            <a:off x="5862105"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41483">
              <a:spcBef>
                <a:spcPts val="247"/>
              </a:spcBef>
            </a:pPr>
            <a:r>
              <a:rPr lang="zh-CN" altLang="en-US" sz="1200" spc="-47"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sp>
        <p:nvSpPr>
          <p:cNvPr id="46" name="object 35">
            <a:extLst>
              <a:ext uri="{FF2B5EF4-FFF2-40B4-BE49-F238E27FC236}">
                <a16:creationId xmlns:a16="http://schemas.microsoft.com/office/drawing/2014/main" id="{C0D7A038-98B4-17C9-E617-E9925EB7A7F0}"/>
              </a:ext>
            </a:extLst>
          </p:cNvPr>
          <p:cNvSpPr txBox="1"/>
          <p:nvPr/>
        </p:nvSpPr>
        <p:spPr>
          <a:xfrm>
            <a:off x="8891761" y="4604325"/>
            <a:ext cx="338623" cy="755760"/>
          </a:xfrm>
          <a:prstGeom prst="rect">
            <a:avLst/>
          </a:prstGeom>
        </p:spPr>
        <p:txBody>
          <a:bodyPr vert="horz" wrap="square" lIns="0" tIns="16931" rIns="0" bIns="0" rtlCol="0">
            <a:spAutoFit/>
          </a:bodyPr>
          <a:lstStyle/>
          <a:p>
            <a:pPr marL="16932">
              <a:spcBef>
                <a:spcPts val="133"/>
              </a:spcBef>
            </a:pPr>
            <a:r>
              <a:rPr sz="4800" spc="-2400" dirty="0">
                <a:solidFill>
                  <a:srgbClr val="636363"/>
                </a:solidFill>
                <a:latin typeface="宋体"/>
                <a:cs typeface="宋体"/>
              </a:rPr>
              <a:t>…</a:t>
            </a:r>
            <a:endParaRPr sz="4800" dirty="0">
              <a:latin typeface="宋体"/>
              <a:cs typeface="宋体"/>
            </a:endParaRPr>
          </a:p>
        </p:txBody>
      </p:sp>
      <p:sp>
        <p:nvSpPr>
          <p:cNvPr id="48" name="object 37">
            <a:extLst>
              <a:ext uri="{FF2B5EF4-FFF2-40B4-BE49-F238E27FC236}">
                <a16:creationId xmlns:a16="http://schemas.microsoft.com/office/drawing/2014/main" id="{123504A6-CFD1-51F0-15C5-6051D63A7917}"/>
              </a:ext>
            </a:extLst>
          </p:cNvPr>
          <p:cNvSpPr/>
          <p:nvPr/>
        </p:nvSpPr>
        <p:spPr>
          <a:xfrm>
            <a:off x="10072085" y="4524748"/>
            <a:ext cx="487617" cy="1340945"/>
          </a:xfrm>
          <a:custGeom>
            <a:avLst/>
            <a:gdLst/>
            <a:ahLst/>
            <a:cxnLst/>
            <a:rect l="l" t="t" r="r" b="b"/>
            <a:pathLst>
              <a:path w="365759" h="1005839">
                <a:moveTo>
                  <a:pt x="0" y="1005840"/>
                </a:moveTo>
                <a:lnTo>
                  <a:pt x="71169" y="1003443"/>
                </a:lnTo>
                <a:lnTo>
                  <a:pt x="129301" y="996907"/>
                </a:lnTo>
                <a:lnTo>
                  <a:pt x="168503" y="987210"/>
                </a:lnTo>
                <a:lnTo>
                  <a:pt x="182879" y="975334"/>
                </a:lnTo>
                <a:lnTo>
                  <a:pt x="182879" y="533425"/>
                </a:lnTo>
                <a:lnTo>
                  <a:pt x="197256" y="521549"/>
                </a:lnTo>
                <a:lnTo>
                  <a:pt x="236458" y="511852"/>
                </a:lnTo>
                <a:lnTo>
                  <a:pt x="294590" y="505316"/>
                </a:lnTo>
                <a:lnTo>
                  <a:pt x="365759" y="502920"/>
                </a:lnTo>
                <a:lnTo>
                  <a:pt x="294590" y="500523"/>
                </a:lnTo>
                <a:lnTo>
                  <a:pt x="236458" y="493987"/>
                </a:lnTo>
                <a:lnTo>
                  <a:pt x="197256" y="484290"/>
                </a:lnTo>
                <a:lnTo>
                  <a:pt x="182879" y="472414"/>
                </a:lnTo>
                <a:lnTo>
                  <a:pt x="182879" y="30480"/>
                </a:lnTo>
                <a:lnTo>
                  <a:pt x="168503" y="18645"/>
                </a:lnTo>
                <a:lnTo>
                  <a:pt x="129301" y="8953"/>
                </a:lnTo>
                <a:lnTo>
                  <a:pt x="71169" y="2405"/>
                </a:lnTo>
                <a:lnTo>
                  <a:pt x="0" y="0"/>
                </a:lnTo>
              </a:path>
            </a:pathLst>
          </a:custGeom>
          <a:ln w="28575">
            <a:solidFill>
              <a:srgbClr val="C30037"/>
            </a:solidFill>
          </a:ln>
        </p:spPr>
        <p:txBody>
          <a:bodyPr wrap="square" lIns="0" tIns="0" rIns="0" bIns="0" rtlCol="0"/>
          <a:lstStyle/>
          <a:p>
            <a:endParaRPr sz="3066"/>
          </a:p>
        </p:txBody>
      </p:sp>
      <p:grpSp>
        <p:nvGrpSpPr>
          <p:cNvPr id="50" name="object 39">
            <a:extLst>
              <a:ext uri="{FF2B5EF4-FFF2-40B4-BE49-F238E27FC236}">
                <a16:creationId xmlns:a16="http://schemas.microsoft.com/office/drawing/2014/main" id="{68DD6612-4FA0-9447-5DB3-C7690460E9E7}"/>
              </a:ext>
            </a:extLst>
          </p:cNvPr>
          <p:cNvGrpSpPr/>
          <p:nvPr/>
        </p:nvGrpSpPr>
        <p:grpSpPr>
          <a:xfrm>
            <a:off x="2566814" y="1974921"/>
            <a:ext cx="3447673" cy="1828562"/>
            <a:chOff x="1683395" y="1604010"/>
            <a:chExt cx="2586091" cy="1371600"/>
          </a:xfrm>
        </p:grpSpPr>
        <p:sp>
          <p:nvSpPr>
            <p:cNvPr id="51" name="object 40">
              <a:extLst>
                <a:ext uri="{FF2B5EF4-FFF2-40B4-BE49-F238E27FC236}">
                  <a16:creationId xmlns:a16="http://schemas.microsoft.com/office/drawing/2014/main" id="{202A6174-0A0C-C626-77DA-9F3C90AA077D}"/>
                </a:ext>
              </a:extLst>
            </p:cNvPr>
            <p:cNvSpPr/>
            <p:nvPr/>
          </p:nvSpPr>
          <p:spPr>
            <a:xfrm>
              <a:off x="1683395" y="1604010"/>
              <a:ext cx="2560320" cy="1371600"/>
            </a:xfrm>
            <a:custGeom>
              <a:avLst/>
              <a:gdLst/>
              <a:ahLst/>
              <a:cxnLst/>
              <a:rect l="l" t="t" r="r" b="b"/>
              <a:pathLst>
                <a:path w="2560320" h="1371600">
                  <a:moveTo>
                    <a:pt x="2560320" y="0"/>
                  </a:moveTo>
                  <a:lnTo>
                    <a:pt x="0" y="0"/>
                  </a:lnTo>
                  <a:lnTo>
                    <a:pt x="0" y="1371600"/>
                  </a:lnTo>
                  <a:lnTo>
                    <a:pt x="2560320" y="1371600"/>
                  </a:lnTo>
                  <a:lnTo>
                    <a:pt x="2560320" y="0"/>
                  </a:lnTo>
                  <a:close/>
                </a:path>
              </a:pathLst>
            </a:custGeom>
            <a:solidFill>
              <a:srgbClr val="F1F1F1"/>
            </a:solidFill>
          </p:spPr>
          <p:txBody>
            <a:bodyPr wrap="square" lIns="0" tIns="0" rIns="0" bIns="0" rtlCol="0"/>
            <a:lstStyle/>
            <a:p>
              <a:endParaRPr sz="3066"/>
            </a:p>
          </p:txBody>
        </p:sp>
        <p:sp>
          <p:nvSpPr>
            <p:cNvPr id="52" name="object 41">
              <a:extLst>
                <a:ext uri="{FF2B5EF4-FFF2-40B4-BE49-F238E27FC236}">
                  <a16:creationId xmlns:a16="http://schemas.microsoft.com/office/drawing/2014/main" id="{28DA2274-9489-4D30-E140-22B8ACBC8776}"/>
                </a:ext>
              </a:extLst>
            </p:cNvPr>
            <p:cNvSpPr/>
            <p:nvPr/>
          </p:nvSpPr>
          <p:spPr>
            <a:xfrm>
              <a:off x="1709166" y="1604010"/>
              <a:ext cx="2560320" cy="1371600"/>
            </a:xfrm>
            <a:custGeom>
              <a:avLst/>
              <a:gdLst/>
              <a:ahLst/>
              <a:cxnLst/>
              <a:rect l="l" t="t" r="r" b="b"/>
              <a:pathLst>
                <a:path w="2560320" h="1371600">
                  <a:moveTo>
                    <a:pt x="0" y="1371600"/>
                  </a:moveTo>
                  <a:lnTo>
                    <a:pt x="2560320" y="1371600"/>
                  </a:lnTo>
                  <a:lnTo>
                    <a:pt x="2560320" y="0"/>
                  </a:lnTo>
                  <a:lnTo>
                    <a:pt x="0" y="0"/>
                  </a:lnTo>
                  <a:lnTo>
                    <a:pt x="0" y="1371600"/>
                  </a:lnTo>
                  <a:close/>
                </a:path>
              </a:pathLst>
            </a:custGeom>
            <a:ln w="25400">
              <a:solidFill>
                <a:srgbClr val="636363"/>
              </a:solidFill>
            </a:ln>
          </p:spPr>
          <p:txBody>
            <a:bodyPr wrap="square" lIns="0" tIns="0" rIns="0" bIns="0" rtlCol="0"/>
            <a:lstStyle/>
            <a:p>
              <a:endParaRPr sz="3066"/>
            </a:p>
          </p:txBody>
        </p:sp>
      </p:grpSp>
      <p:grpSp>
        <p:nvGrpSpPr>
          <p:cNvPr id="57" name="object 46">
            <a:extLst>
              <a:ext uri="{FF2B5EF4-FFF2-40B4-BE49-F238E27FC236}">
                <a16:creationId xmlns:a16="http://schemas.microsoft.com/office/drawing/2014/main" id="{B2D8EF5F-071C-2B06-B7E9-F2D856FBCF83}"/>
              </a:ext>
            </a:extLst>
          </p:cNvPr>
          <p:cNvGrpSpPr/>
          <p:nvPr/>
        </p:nvGrpSpPr>
        <p:grpSpPr>
          <a:xfrm>
            <a:off x="6873232" y="4607371"/>
            <a:ext cx="887191" cy="1252904"/>
            <a:chOff x="4913629" y="3578605"/>
            <a:chExt cx="665480" cy="939800"/>
          </a:xfrm>
        </p:grpSpPr>
        <p:sp>
          <p:nvSpPr>
            <p:cNvPr id="58" name="object 47">
              <a:extLst>
                <a:ext uri="{FF2B5EF4-FFF2-40B4-BE49-F238E27FC236}">
                  <a16:creationId xmlns:a16="http://schemas.microsoft.com/office/drawing/2014/main" id="{82430D28-D69B-6C87-954A-328D9AAE89B5}"/>
                </a:ext>
              </a:extLst>
            </p:cNvPr>
            <p:cNvSpPr/>
            <p:nvPr/>
          </p:nvSpPr>
          <p:spPr>
            <a:xfrm>
              <a:off x="4926329"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59" name="object 48">
              <a:extLst>
                <a:ext uri="{FF2B5EF4-FFF2-40B4-BE49-F238E27FC236}">
                  <a16:creationId xmlns:a16="http://schemas.microsoft.com/office/drawing/2014/main" id="{E702ECBA-1399-3F10-D167-0ED55047C35B}"/>
                </a:ext>
              </a:extLst>
            </p:cNvPr>
            <p:cNvSpPr/>
            <p:nvPr/>
          </p:nvSpPr>
          <p:spPr>
            <a:xfrm>
              <a:off x="4926329"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60" name="object 49">
            <a:extLst>
              <a:ext uri="{FF2B5EF4-FFF2-40B4-BE49-F238E27FC236}">
                <a16:creationId xmlns:a16="http://schemas.microsoft.com/office/drawing/2014/main" id="{1FAA3195-02CF-1988-F4A4-E2D4ACBE795A}"/>
              </a:ext>
            </a:extLst>
          </p:cNvPr>
          <p:cNvSpPr txBox="1"/>
          <p:nvPr/>
        </p:nvSpPr>
        <p:spPr>
          <a:xfrm>
            <a:off x="6945583" y="4868112"/>
            <a:ext cx="720000" cy="618047"/>
          </a:xfrm>
          <a:prstGeom prst="rect">
            <a:avLst/>
          </a:prstGeom>
          <a:solidFill>
            <a:srgbClr val="D7DBE1"/>
          </a:solidFill>
          <a:ln w="25400">
            <a:noFill/>
          </a:ln>
        </p:spPr>
        <p:txBody>
          <a:bodyPr vert="horz" wrap="square" lIns="0" tIns="43173" rIns="0" bIns="0" rtlCol="0">
            <a:spAutoFit/>
          </a:bodyPr>
          <a:lstStyle/>
          <a:p>
            <a:pPr marL="847" algn="ctr">
              <a:spcBef>
                <a:spcPts val="339"/>
              </a:spcBef>
            </a:pPr>
            <a:r>
              <a:rPr sz="3733" b="1" spc="160" dirty="0">
                <a:solidFill>
                  <a:srgbClr val="636363"/>
                </a:solidFill>
                <a:latin typeface="Arial Narrow"/>
                <a:cs typeface="Arial Narrow"/>
              </a:rPr>
              <a:t>4</a:t>
            </a:r>
            <a:endParaRPr sz="3733" dirty="0">
              <a:latin typeface="Arial Narrow"/>
              <a:cs typeface="Arial Narrow"/>
            </a:endParaRPr>
          </a:p>
        </p:txBody>
      </p:sp>
      <p:sp>
        <p:nvSpPr>
          <p:cNvPr id="61" name="object 50">
            <a:extLst>
              <a:ext uri="{FF2B5EF4-FFF2-40B4-BE49-F238E27FC236}">
                <a16:creationId xmlns:a16="http://schemas.microsoft.com/office/drawing/2014/main" id="{D42032F4-DF53-C2B4-D388-A82F864C1501}"/>
              </a:ext>
            </a:extLst>
          </p:cNvPr>
          <p:cNvSpPr txBox="1"/>
          <p:nvPr/>
        </p:nvSpPr>
        <p:spPr>
          <a:xfrm>
            <a:off x="6890163"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41483">
              <a:spcBef>
                <a:spcPts val="247"/>
              </a:spcBef>
            </a:pPr>
            <a:r>
              <a:rPr lang="zh-CN" altLang="en-US" sz="1200" spc="-47"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grpSp>
        <p:nvGrpSpPr>
          <p:cNvPr id="62" name="object 51">
            <a:extLst>
              <a:ext uri="{FF2B5EF4-FFF2-40B4-BE49-F238E27FC236}">
                <a16:creationId xmlns:a16="http://schemas.microsoft.com/office/drawing/2014/main" id="{698B903A-D9FB-5D3D-283E-3BC1E2CD48D5}"/>
              </a:ext>
            </a:extLst>
          </p:cNvPr>
          <p:cNvGrpSpPr/>
          <p:nvPr/>
        </p:nvGrpSpPr>
        <p:grpSpPr>
          <a:xfrm>
            <a:off x="7903322" y="4607371"/>
            <a:ext cx="887191" cy="1252904"/>
            <a:chOff x="5686297" y="3578605"/>
            <a:chExt cx="665480" cy="939800"/>
          </a:xfrm>
        </p:grpSpPr>
        <p:sp>
          <p:nvSpPr>
            <p:cNvPr id="63" name="object 52">
              <a:extLst>
                <a:ext uri="{FF2B5EF4-FFF2-40B4-BE49-F238E27FC236}">
                  <a16:creationId xmlns:a16="http://schemas.microsoft.com/office/drawing/2014/main" id="{5671176F-443E-F480-7682-EEEC02EE0C39}"/>
                </a:ext>
              </a:extLst>
            </p:cNvPr>
            <p:cNvSpPr/>
            <p:nvPr/>
          </p:nvSpPr>
          <p:spPr>
            <a:xfrm>
              <a:off x="5698997"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64" name="object 53">
              <a:extLst>
                <a:ext uri="{FF2B5EF4-FFF2-40B4-BE49-F238E27FC236}">
                  <a16:creationId xmlns:a16="http://schemas.microsoft.com/office/drawing/2014/main" id="{0B4BDAA5-0319-2B0D-3F76-3387110BFC26}"/>
                </a:ext>
              </a:extLst>
            </p:cNvPr>
            <p:cNvSpPr/>
            <p:nvPr/>
          </p:nvSpPr>
          <p:spPr>
            <a:xfrm>
              <a:off x="5698997"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65" name="object 54">
            <a:extLst>
              <a:ext uri="{FF2B5EF4-FFF2-40B4-BE49-F238E27FC236}">
                <a16:creationId xmlns:a16="http://schemas.microsoft.com/office/drawing/2014/main" id="{097C7EBA-55B4-0863-FDB1-1D77022CFD13}"/>
              </a:ext>
            </a:extLst>
          </p:cNvPr>
          <p:cNvSpPr txBox="1"/>
          <p:nvPr/>
        </p:nvSpPr>
        <p:spPr>
          <a:xfrm>
            <a:off x="7975673"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5</a:t>
            </a:r>
            <a:endParaRPr sz="3733">
              <a:latin typeface="Arial Narrow"/>
              <a:cs typeface="Arial Narrow"/>
            </a:endParaRPr>
          </a:p>
        </p:txBody>
      </p:sp>
      <p:sp>
        <p:nvSpPr>
          <p:cNvPr id="66" name="object 55">
            <a:extLst>
              <a:ext uri="{FF2B5EF4-FFF2-40B4-BE49-F238E27FC236}">
                <a16:creationId xmlns:a16="http://schemas.microsoft.com/office/drawing/2014/main" id="{FF6E832C-3634-58C7-F9C4-C023B228229D}"/>
              </a:ext>
            </a:extLst>
          </p:cNvPr>
          <p:cNvSpPr txBox="1"/>
          <p:nvPr/>
        </p:nvSpPr>
        <p:spPr>
          <a:xfrm>
            <a:off x="7920253"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39789">
              <a:spcBef>
                <a:spcPts val="247"/>
              </a:spcBef>
            </a:pPr>
            <a:r>
              <a:rPr lang="zh-CN" altLang="en-US" sz="1200" spc="-40"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sp>
        <p:nvSpPr>
          <p:cNvPr id="135" name="object 64">
            <a:extLst>
              <a:ext uri="{FF2B5EF4-FFF2-40B4-BE49-F238E27FC236}">
                <a16:creationId xmlns:a16="http://schemas.microsoft.com/office/drawing/2014/main" id="{E4EC6710-EB1A-A2CC-F147-AD7783E66967}"/>
              </a:ext>
            </a:extLst>
          </p:cNvPr>
          <p:cNvSpPr/>
          <p:nvPr/>
        </p:nvSpPr>
        <p:spPr>
          <a:xfrm>
            <a:off x="2777932" y="2282761"/>
            <a:ext cx="2974799" cy="1219041"/>
          </a:xfrm>
          <a:custGeom>
            <a:avLst/>
            <a:gdLst/>
            <a:ahLst/>
            <a:cxnLst/>
            <a:rect l="l" t="t" r="r" b="b"/>
            <a:pathLst>
              <a:path w="2231390" h="914400">
                <a:moveTo>
                  <a:pt x="0" y="914400"/>
                </a:moveTo>
                <a:lnTo>
                  <a:pt x="640080" y="914400"/>
                </a:lnTo>
                <a:lnTo>
                  <a:pt x="640080" y="0"/>
                </a:lnTo>
                <a:lnTo>
                  <a:pt x="0" y="0"/>
                </a:lnTo>
                <a:lnTo>
                  <a:pt x="0" y="914400"/>
                </a:lnTo>
                <a:close/>
              </a:path>
              <a:path w="2231390" h="914400">
                <a:moveTo>
                  <a:pt x="795527" y="914400"/>
                </a:moveTo>
                <a:lnTo>
                  <a:pt x="1435608" y="914400"/>
                </a:lnTo>
                <a:lnTo>
                  <a:pt x="1435608" y="0"/>
                </a:lnTo>
                <a:lnTo>
                  <a:pt x="795527" y="0"/>
                </a:lnTo>
                <a:lnTo>
                  <a:pt x="795527" y="914400"/>
                </a:lnTo>
                <a:close/>
              </a:path>
              <a:path w="2231390" h="914400">
                <a:moveTo>
                  <a:pt x="1591056" y="914400"/>
                </a:moveTo>
                <a:lnTo>
                  <a:pt x="2231135" y="914400"/>
                </a:lnTo>
                <a:lnTo>
                  <a:pt x="2231135" y="0"/>
                </a:lnTo>
                <a:lnTo>
                  <a:pt x="1591056" y="0"/>
                </a:lnTo>
                <a:lnTo>
                  <a:pt x="1591056" y="914400"/>
                </a:lnTo>
                <a:close/>
              </a:path>
            </a:pathLst>
          </a:custGeom>
          <a:ln w="19050">
            <a:solidFill>
              <a:srgbClr val="636363"/>
            </a:solidFill>
            <a:prstDash val="sysDot"/>
          </a:ln>
        </p:spPr>
        <p:txBody>
          <a:bodyPr wrap="square" lIns="0" tIns="0" rIns="0" bIns="0" rtlCol="0"/>
          <a:lstStyle/>
          <a:p>
            <a:endParaRPr sz="3066"/>
          </a:p>
        </p:txBody>
      </p:sp>
      <p:sp>
        <p:nvSpPr>
          <p:cNvPr id="141" name="文本框 140">
            <a:extLst>
              <a:ext uri="{FF2B5EF4-FFF2-40B4-BE49-F238E27FC236}">
                <a16:creationId xmlns:a16="http://schemas.microsoft.com/office/drawing/2014/main" id="{AFFFDE44-AD6B-3CAB-0915-EA6810404679}"/>
              </a:ext>
            </a:extLst>
          </p:cNvPr>
          <p:cNvSpPr txBox="1"/>
          <p:nvPr/>
        </p:nvSpPr>
        <p:spPr>
          <a:xfrm>
            <a:off x="910630" y="3501802"/>
            <a:ext cx="80021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内存</a:t>
            </a:r>
          </a:p>
        </p:txBody>
      </p:sp>
      <p:sp>
        <p:nvSpPr>
          <p:cNvPr id="142" name="文本框 141">
            <a:extLst>
              <a:ext uri="{FF2B5EF4-FFF2-40B4-BE49-F238E27FC236}">
                <a16:creationId xmlns:a16="http://schemas.microsoft.com/office/drawing/2014/main" id="{B4F973CF-BA7E-C7B3-3CBA-625234333FAA}"/>
              </a:ext>
            </a:extLst>
          </p:cNvPr>
          <p:cNvSpPr txBox="1"/>
          <p:nvPr/>
        </p:nvSpPr>
        <p:spPr>
          <a:xfrm>
            <a:off x="902499" y="5806058"/>
            <a:ext cx="80021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磁盘</a:t>
            </a:r>
          </a:p>
        </p:txBody>
      </p:sp>
      <p:sp>
        <p:nvSpPr>
          <p:cNvPr id="143" name="文本框 142">
            <a:extLst>
              <a:ext uri="{FF2B5EF4-FFF2-40B4-BE49-F238E27FC236}">
                <a16:creationId xmlns:a16="http://schemas.microsoft.com/office/drawing/2014/main" id="{A7BAF6F8-BB18-29CE-3BAE-EC21CF645494}"/>
              </a:ext>
            </a:extLst>
          </p:cNvPr>
          <p:cNvSpPr txBox="1"/>
          <p:nvPr/>
        </p:nvSpPr>
        <p:spPr>
          <a:xfrm>
            <a:off x="2048903" y="2205658"/>
            <a:ext cx="553998" cy="1387770"/>
          </a:xfrm>
          <a:prstGeom prst="rect">
            <a:avLst/>
          </a:prstGeom>
          <a:noFill/>
        </p:spPr>
        <p:txBody>
          <a:bodyPr vert="eaVert" wrap="square" rtlCol="0">
            <a:spAutoFit/>
          </a:bodyPr>
          <a:lstStyle/>
          <a:p>
            <a:pPr algn="ctr"/>
            <a:r>
              <a:rPr lang="zh-CN" altLang="en-US" sz="2400" dirty="0">
                <a:latin typeface="微软雅黑" panose="020B0503020204020204" pitchFamily="34" charset="-122"/>
                <a:ea typeface="微软雅黑" panose="020B0503020204020204" pitchFamily="34" charset="-122"/>
                <a:cs typeface="Arial" panose="020B0604020202020204" pitchFamily="34" charset="0"/>
              </a:rPr>
              <a:t>缓冲池</a:t>
            </a:r>
          </a:p>
        </p:txBody>
      </p:sp>
      <p:sp>
        <p:nvSpPr>
          <p:cNvPr id="144" name="文本框 143">
            <a:extLst>
              <a:ext uri="{FF2B5EF4-FFF2-40B4-BE49-F238E27FC236}">
                <a16:creationId xmlns:a16="http://schemas.microsoft.com/office/drawing/2014/main" id="{29AC8F4A-1567-6A5D-0D06-26F89BA353B5}"/>
              </a:ext>
            </a:extLst>
          </p:cNvPr>
          <p:cNvSpPr txBox="1"/>
          <p:nvPr/>
        </p:nvSpPr>
        <p:spPr>
          <a:xfrm>
            <a:off x="2040692" y="4581922"/>
            <a:ext cx="553998" cy="1323439"/>
          </a:xfrm>
          <a:prstGeom prst="rect">
            <a:avLst/>
          </a:prstGeom>
          <a:noFill/>
        </p:spPr>
        <p:txBody>
          <a:bodyPr vert="eaVert" wrap="none" rtlCol="0">
            <a:spAutoFit/>
          </a:bodyPr>
          <a:lstStyle/>
          <a:p>
            <a:r>
              <a:rPr lang="zh-CN" altLang="en-US" sz="2400" dirty="0">
                <a:latin typeface="微软雅黑" panose="020B0503020204020204" pitchFamily="34" charset="-122"/>
                <a:ea typeface="微软雅黑" panose="020B0503020204020204" pitchFamily="34" charset="-122"/>
                <a:cs typeface="Arial" panose="020B0604020202020204" pitchFamily="34" charset="0"/>
              </a:rPr>
              <a:t>数据文件</a:t>
            </a:r>
          </a:p>
        </p:txBody>
      </p:sp>
      <p:sp>
        <p:nvSpPr>
          <p:cNvPr id="145" name="文本框 144">
            <a:extLst>
              <a:ext uri="{FF2B5EF4-FFF2-40B4-BE49-F238E27FC236}">
                <a16:creationId xmlns:a16="http://schemas.microsoft.com/office/drawing/2014/main" id="{047E9932-A591-A2F9-5AC0-74F0B64F2765}"/>
              </a:ext>
            </a:extLst>
          </p:cNvPr>
          <p:cNvSpPr txBox="1"/>
          <p:nvPr/>
        </p:nvSpPr>
        <p:spPr>
          <a:xfrm>
            <a:off x="10612451" y="4946302"/>
            <a:ext cx="492443"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页</a:t>
            </a:r>
          </a:p>
        </p:txBody>
      </p:sp>
      <p:grpSp>
        <p:nvGrpSpPr>
          <p:cNvPr id="3" name="组合 2">
            <a:extLst>
              <a:ext uri="{FF2B5EF4-FFF2-40B4-BE49-F238E27FC236}">
                <a16:creationId xmlns:a16="http://schemas.microsoft.com/office/drawing/2014/main" id="{9575B0F3-D441-5168-C3F6-B92DE60DD3B3}"/>
              </a:ext>
            </a:extLst>
          </p:cNvPr>
          <p:cNvGrpSpPr/>
          <p:nvPr/>
        </p:nvGrpSpPr>
        <p:grpSpPr>
          <a:xfrm>
            <a:off x="8825600" y="1341562"/>
            <a:ext cx="2448686" cy="1217348"/>
            <a:chOff x="8825600" y="1341562"/>
            <a:chExt cx="2448686" cy="1217348"/>
          </a:xfrm>
        </p:grpSpPr>
        <p:sp>
          <p:nvSpPr>
            <p:cNvPr id="138" name="object 67">
              <a:extLst>
                <a:ext uri="{FF2B5EF4-FFF2-40B4-BE49-F238E27FC236}">
                  <a16:creationId xmlns:a16="http://schemas.microsoft.com/office/drawing/2014/main" id="{98CEBDA3-63DB-F599-B6BE-09E8B8186BF3}"/>
                </a:ext>
              </a:extLst>
            </p:cNvPr>
            <p:cNvSpPr/>
            <p:nvPr/>
          </p:nvSpPr>
          <p:spPr>
            <a:xfrm>
              <a:off x="8825600" y="1341562"/>
              <a:ext cx="1230046" cy="1217348"/>
            </a:xfrm>
            <a:custGeom>
              <a:avLst/>
              <a:gdLst/>
              <a:ahLst/>
              <a:cxnLst/>
              <a:rect l="l" t="t" r="r" b="b"/>
              <a:pathLst>
                <a:path w="922654" h="913130">
                  <a:moveTo>
                    <a:pt x="545299" y="719328"/>
                  </a:moveTo>
                  <a:lnTo>
                    <a:pt x="507695" y="692416"/>
                  </a:lnTo>
                  <a:lnTo>
                    <a:pt x="505117" y="683450"/>
                  </a:lnTo>
                  <a:lnTo>
                    <a:pt x="501992" y="674662"/>
                  </a:lnTo>
                  <a:lnTo>
                    <a:pt x="498335" y="666102"/>
                  </a:lnTo>
                  <a:lnTo>
                    <a:pt x="497243" y="663930"/>
                  </a:lnTo>
                  <a:lnTo>
                    <a:pt x="494144" y="657796"/>
                  </a:lnTo>
                  <a:lnTo>
                    <a:pt x="504139" y="645528"/>
                  </a:lnTo>
                  <a:lnTo>
                    <a:pt x="508482" y="637527"/>
                  </a:lnTo>
                  <a:lnTo>
                    <a:pt x="509663" y="628802"/>
                  </a:lnTo>
                  <a:lnTo>
                    <a:pt x="507707" y="620229"/>
                  </a:lnTo>
                  <a:lnTo>
                    <a:pt x="502653" y="612686"/>
                  </a:lnTo>
                  <a:lnTo>
                    <a:pt x="491909" y="601700"/>
                  </a:lnTo>
                  <a:lnTo>
                    <a:pt x="485140" y="594779"/>
                  </a:lnTo>
                  <a:lnTo>
                    <a:pt x="477697" y="589546"/>
                  </a:lnTo>
                  <a:lnTo>
                    <a:pt x="469163" y="587375"/>
                  </a:lnTo>
                  <a:lnTo>
                    <a:pt x="460400" y="588340"/>
                  </a:lnTo>
                  <a:lnTo>
                    <a:pt x="452297" y="592505"/>
                  </a:lnTo>
                  <a:lnTo>
                    <a:pt x="440321" y="601700"/>
                  </a:lnTo>
                  <a:lnTo>
                    <a:pt x="437845" y="600316"/>
                  </a:lnTo>
                  <a:lnTo>
                    <a:pt x="431711" y="596887"/>
                  </a:lnTo>
                  <a:lnTo>
                    <a:pt x="428739" y="595477"/>
                  </a:lnTo>
                  <a:lnTo>
                    <a:pt x="428739" y="729805"/>
                  </a:lnTo>
                  <a:lnTo>
                    <a:pt x="423329" y="755065"/>
                  </a:lnTo>
                  <a:lnTo>
                    <a:pt x="409105" y="775576"/>
                  </a:lnTo>
                  <a:lnTo>
                    <a:pt x="388239" y="789279"/>
                  </a:lnTo>
                  <a:lnTo>
                    <a:pt x="362839" y="794118"/>
                  </a:lnTo>
                  <a:lnTo>
                    <a:pt x="337578" y="788695"/>
                  </a:lnTo>
                  <a:lnTo>
                    <a:pt x="317068" y="774484"/>
                  </a:lnTo>
                  <a:lnTo>
                    <a:pt x="303352" y="753618"/>
                  </a:lnTo>
                  <a:lnTo>
                    <a:pt x="298526" y="728218"/>
                  </a:lnTo>
                  <a:lnTo>
                    <a:pt x="303936" y="702970"/>
                  </a:lnTo>
                  <a:lnTo>
                    <a:pt x="318147" y="682459"/>
                  </a:lnTo>
                  <a:lnTo>
                    <a:pt x="339026" y="668756"/>
                  </a:lnTo>
                  <a:lnTo>
                    <a:pt x="364426" y="663930"/>
                  </a:lnTo>
                  <a:lnTo>
                    <a:pt x="389686" y="669340"/>
                  </a:lnTo>
                  <a:lnTo>
                    <a:pt x="410197" y="683552"/>
                  </a:lnTo>
                  <a:lnTo>
                    <a:pt x="423900" y="704418"/>
                  </a:lnTo>
                  <a:lnTo>
                    <a:pt x="428739" y="729805"/>
                  </a:lnTo>
                  <a:lnTo>
                    <a:pt x="428739" y="595477"/>
                  </a:lnTo>
                  <a:lnTo>
                    <a:pt x="422833" y="592670"/>
                  </a:lnTo>
                  <a:lnTo>
                    <a:pt x="413689" y="589064"/>
                  </a:lnTo>
                  <a:lnTo>
                    <a:pt x="404304" y="586079"/>
                  </a:lnTo>
                  <a:lnTo>
                    <a:pt x="402717" y="570534"/>
                  </a:lnTo>
                  <a:lnTo>
                    <a:pt x="353339" y="548081"/>
                  </a:lnTo>
                  <a:lnTo>
                    <a:pt x="344385" y="549617"/>
                  </a:lnTo>
                  <a:lnTo>
                    <a:pt x="336804" y="554113"/>
                  </a:lnTo>
                  <a:lnTo>
                    <a:pt x="331292" y="560997"/>
                  </a:lnTo>
                  <a:lnTo>
                    <a:pt x="328510" y="569645"/>
                  </a:lnTo>
                  <a:lnTo>
                    <a:pt x="326529" y="585089"/>
                  </a:lnTo>
                  <a:lnTo>
                    <a:pt x="316826" y="587933"/>
                  </a:lnTo>
                  <a:lnTo>
                    <a:pt x="307352" y="591439"/>
                  </a:lnTo>
                  <a:lnTo>
                    <a:pt x="298132" y="595566"/>
                  </a:lnTo>
                  <a:lnTo>
                    <a:pt x="289217" y="600316"/>
                  </a:lnTo>
                  <a:lnTo>
                    <a:pt x="276860" y="590232"/>
                  </a:lnTo>
                  <a:lnTo>
                    <a:pt x="268859" y="585889"/>
                  </a:lnTo>
                  <a:lnTo>
                    <a:pt x="260134" y="584695"/>
                  </a:lnTo>
                  <a:lnTo>
                    <a:pt x="251561" y="586651"/>
                  </a:lnTo>
                  <a:lnTo>
                    <a:pt x="244005" y="591718"/>
                  </a:lnTo>
                  <a:lnTo>
                    <a:pt x="225996" y="609320"/>
                  </a:lnTo>
                  <a:lnTo>
                    <a:pt x="220751" y="616762"/>
                  </a:lnTo>
                  <a:lnTo>
                    <a:pt x="218579" y="625297"/>
                  </a:lnTo>
                  <a:lnTo>
                    <a:pt x="219557" y="634047"/>
                  </a:lnTo>
                  <a:lnTo>
                    <a:pt x="223723" y="642162"/>
                  </a:lnTo>
                  <a:lnTo>
                    <a:pt x="234315" y="655815"/>
                  </a:lnTo>
                  <a:lnTo>
                    <a:pt x="229958" y="664108"/>
                  </a:lnTo>
                  <a:lnTo>
                    <a:pt x="226123" y="672642"/>
                  </a:lnTo>
                  <a:lnTo>
                    <a:pt x="222846" y="681431"/>
                  </a:lnTo>
                  <a:lnTo>
                    <a:pt x="220154" y="690435"/>
                  </a:lnTo>
                  <a:lnTo>
                    <a:pt x="202831" y="692213"/>
                  </a:lnTo>
                  <a:lnTo>
                    <a:pt x="180378" y="741578"/>
                  </a:lnTo>
                  <a:lnTo>
                    <a:pt x="181914" y="750544"/>
                  </a:lnTo>
                  <a:lnTo>
                    <a:pt x="186423" y="758113"/>
                  </a:lnTo>
                  <a:lnTo>
                    <a:pt x="193294" y="763638"/>
                  </a:lnTo>
                  <a:lnTo>
                    <a:pt x="201955" y="766419"/>
                  </a:lnTo>
                  <a:lnTo>
                    <a:pt x="220357" y="768794"/>
                  </a:lnTo>
                  <a:lnTo>
                    <a:pt x="222897" y="777074"/>
                  </a:lnTo>
                  <a:lnTo>
                    <a:pt x="225920" y="785164"/>
                  </a:lnTo>
                  <a:lnTo>
                    <a:pt x="229425" y="793064"/>
                  </a:lnTo>
                  <a:lnTo>
                    <a:pt x="233413" y="800735"/>
                  </a:lnTo>
                  <a:lnTo>
                    <a:pt x="221538" y="815378"/>
                  </a:lnTo>
                  <a:lnTo>
                    <a:pt x="217195" y="823379"/>
                  </a:lnTo>
                  <a:lnTo>
                    <a:pt x="216014" y="832104"/>
                  </a:lnTo>
                  <a:lnTo>
                    <a:pt x="217970" y="840676"/>
                  </a:lnTo>
                  <a:lnTo>
                    <a:pt x="223024" y="848220"/>
                  </a:lnTo>
                  <a:lnTo>
                    <a:pt x="240538" y="866127"/>
                  </a:lnTo>
                  <a:lnTo>
                    <a:pt x="248005" y="871372"/>
                  </a:lnTo>
                  <a:lnTo>
                    <a:pt x="256514" y="873531"/>
                  </a:lnTo>
                  <a:lnTo>
                    <a:pt x="265277" y="872566"/>
                  </a:lnTo>
                  <a:lnTo>
                    <a:pt x="273392" y="868400"/>
                  </a:lnTo>
                  <a:lnTo>
                    <a:pt x="288137" y="857034"/>
                  </a:lnTo>
                  <a:lnTo>
                    <a:pt x="296037" y="861377"/>
                  </a:lnTo>
                  <a:lnTo>
                    <a:pt x="304152" y="865238"/>
                  </a:lnTo>
                  <a:lnTo>
                    <a:pt x="312470" y="868578"/>
                  </a:lnTo>
                  <a:lnTo>
                    <a:pt x="320992" y="871372"/>
                  </a:lnTo>
                  <a:lnTo>
                    <a:pt x="322961" y="890371"/>
                  </a:lnTo>
                  <a:lnTo>
                    <a:pt x="372338" y="912825"/>
                  </a:lnTo>
                  <a:lnTo>
                    <a:pt x="381304" y="911288"/>
                  </a:lnTo>
                  <a:lnTo>
                    <a:pt x="388874" y="906792"/>
                  </a:lnTo>
                  <a:lnTo>
                    <a:pt x="394398" y="899909"/>
                  </a:lnTo>
                  <a:lnTo>
                    <a:pt x="397179" y="891260"/>
                  </a:lnTo>
                  <a:lnTo>
                    <a:pt x="399453" y="873252"/>
                  </a:lnTo>
                  <a:lnTo>
                    <a:pt x="408686" y="870661"/>
                  </a:lnTo>
                  <a:lnTo>
                    <a:pt x="417703" y="867473"/>
                  </a:lnTo>
                  <a:lnTo>
                    <a:pt x="426504" y="863727"/>
                  </a:lnTo>
                  <a:lnTo>
                    <a:pt x="435076" y="859396"/>
                  </a:lnTo>
                  <a:lnTo>
                    <a:pt x="448932" y="870585"/>
                  </a:lnTo>
                  <a:lnTo>
                    <a:pt x="456920" y="874928"/>
                  </a:lnTo>
                  <a:lnTo>
                    <a:pt x="465645" y="876109"/>
                  </a:lnTo>
                  <a:lnTo>
                    <a:pt x="474218" y="874153"/>
                  </a:lnTo>
                  <a:lnTo>
                    <a:pt x="481774" y="869099"/>
                  </a:lnTo>
                  <a:lnTo>
                    <a:pt x="491693" y="859396"/>
                  </a:lnTo>
                  <a:lnTo>
                    <a:pt x="494118" y="857034"/>
                  </a:lnTo>
                  <a:lnTo>
                    <a:pt x="499694" y="851585"/>
                  </a:lnTo>
                  <a:lnTo>
                    <a:pt x="504926" y="844143"/>
                  </a:lnTo>
                  <a:lnTo>
                    <a:pt x="507098" y="835609"/>
                  </a:lnTo>
                  <a:lnTo>
                    <a:pt x="506133" y="826846"/>
                  </a:lnTo>
                  <a:lnTo>
                    <a:pt x="501967" y="818743"/>
                  </a:lnTo>
                  <a:lnTo>
                    <a:pt x="491375" y="805002"/>
                  </a:lnTo>
                  <a:lnTo>
                    <a:pt x="495998" y="796709"/>
                  </a:lnTo>
                  <a:lnTo>
                    <a:pt x="497217" y="794118"/>
                  </a:lnTo>
                  <a:lnTo>
                    <a:pt x="500037" y="788162"/>
                  </a:lnTo>
                  <a:lnTo>
                    <a:pt x="503516" y="779386"/>
                  </a:lnTo>
                  <a:lnTo>
                    <a:pt x="506412" y="770369"/>
                  </a:lnTo>
                  <a:lnTo>
                    <a:pt x="522833" y="768692"/>
                  </a:lnTo>
                  <a:lnTo>
                    <a:pt x="531545" y="766114"/>
                  </a:lnTo>
                  <a:lnTo>
                    <a:pt x="538556" y="760755"/>
                  </a:lnTo>
                  <a:lnTo>
                    <a:pt x="543255" y="753275"/>
                  </a:lnTo>
                  <a:lnTo>
                    <a:pt x="545007" y="744347"/>
                  </a:lnTo>
                  <a:lnTo>
                    <a:pt x="545299" y="719328"/>
                  </a:lnTo>
                  <a:close/>
                </a:path>
                <a:path w="922654" h="913130">
                  <a:moveTo>
                    <a:pt x="546684" y="242404"/>
                  </a:moveTo>
                  <a:lnTo>
                    <a:pt x="489788" y="213512"/>
                  </a:lnTo>
                  <a:lnTo>
                    <a:pt x="485787" y="200088"/>
                  </a:lnTo>
                  <a:lnTo>
                    <a:pt x="480936" y="186994"/>
                  </a:lnTo>
                  <a:lnTo>
                    <a:pt x="475259" y="174244"/>
                  </a:lnTo>
                  <a:lnTo>
                    <a:pt x="474853" y="173456"/>
                  </a:lnTo>
                  <a:lnTo>
                    <a:pt x="468807" y="161886"/>
                  </a:lnTo>
                  <a:lnTo>
                    <a:pt x="490181" y="134874"/>
                  </a:lnTo>
                  <a:lnTo>
                    <a:pt x="494487" y="126733"/>
                  </a:lnTo>
                  <a:lnTo>
                    <a:pt x="495554" y="117881"/>
                  </a:lnTo>
                  <a:lnTo>
                    <a:pt x="493471" y="109220"/>
                  </a:lnTo>
                  <a:lnTo>
                    <a:pt x="488302" y="101638"/>
                  </a:lnTo>
                  <a:lnTo>
                    <a:pt x="466293" y="79654"/>
                  </a:lnTo>
                  <a:lnTo>
                    <a:pt x="465556" y="78905"/>
                  </a:lnTo>
                  <a:lnTo>
                    <a:pt x="446646" y="60032"/>
                  </a:lnTo>
                  <a:lnTo>
                    <a:pt x="439064" y="54787"/>
                  </a:lnTo>
                  <a:lnTo>
                    <a:pt x="430390" y="52705"/>
                  </a:lnTo>
                  <a:lnTo>
                    <a:pt x="421551" y="53809"/>
                  </a:lnTo>
                  <a:lnTo>
                    <a:pt x="413410" y="58127"/>
                  </a:lnTo>
                  <a:lnTo>
                    <a:pt x="387184" y="78905"/>
                  </a:lnTo>
                  <a:lnTo>
                    <a:pt x="374205" y="71831"/>
                  </a:lnTo>
                  <a:lnTo>
                    <a:pt x="372249" y="70942"/>
                  </a:lnTo>
                  <a:lnTo>
                    <a:pt x="372249" y="271094"/>
                  </a:lnTo>
                  <a:lnTo>
                    <a:pt x="364553" y="309054"/>
                  </a:lnTo>
                  <a:lnTo>
                    <a:pt x="343598" y="340093"/>
                  </a:lnTo>
                  <a:lnTo>
                    <a:pt x="312547" y="361048"/>
                  </a:lnTo>
                  <a:lnTo>
                    <a:pt x="274574" y="368731"/>
                  </a:lnTo>
                  <a:lnTo>
                    <a:pt x="236613" y="361048"/>
                  </a:lnTo>
                  <a:lnTo>
                    <a:pt x="205562" y="340093"/>
                  </a:lnTo>
                  <a:lnTo>
                    <a:pt x="184607" y="309054"/>
                  </a:lnTo>
                  <a:lnTo>
                    <a:pt x="176911" y="271094"/>
                  </a:lnTo>
                  <a:lnTo>
                    <a:pt x="184607" y="233133"/>
                  </a:lnTo>
                  <a:lnTo>
                    <a:pt x="205562" y="202095"/>
                  </a:lnTo>
                  <a:lnTo>
                    <a:pt x="236613" y="181140"/>
                  </a:lnTo>
                  <a:lnTo>
                    <a:pt x="274574" y="173456"/>
                  </a:lnTo>
                  <a:lnTo>
                    <a:pt x="312547" y="181140"/>
                  </a:lnTo>
                  <a:lnTo>
                    <a:pt x="343598" y="202095"/>
                  </a:lnTo>
                  <a:lnTo>
                    <a:pt x="364553" y="233133"/>
                  </a:lnTo>
                  <a:lnTo>
                    <a:pt x="372249" y="271094"/>
                  </a:lnTo>
                  <a:lnTo>
                    <a:pt x="372249" y="70942"/>
                  </a:lnTo>
                  <a:lnTo>
                    <a:pt x="360794" y="65671"/>
                  </a:lnTo>
                  <a:lnTo>
                    <a:pt x="347014" y="60452"/>
                  </a:lnTo>
                  <a:lnTo>
                    <a:pt x="332854" y="56159"/>
                  </a:lnTo>
                  <a:lnTo>
                    <a:pt x="328904" y="22186"/>
                  </a:lnTo>
                  <a:lnTo>
                    <a:pt x="326174" y="13398"/>
                  </a:lnTo>
                  <a:lnTo>
                    <a:pt x="320675" y="6362"/>
                  </a:lnTo>
                  <a:lnTo>
                    <a:pt x="313080" y="1689"/>
                  </a:lnTo>
                  <a:lnTo>
                    <a:pt x="304063" y="0"/>
                  </a:lnTo>
                  <a:lnTo>
                    <a:pt x="244995" y="0"/>
                  </a:lnTo>
                  <a:lnTo>
                    <a:pt x="216192" y="56159"/>
                  </a:lnTo>
                  <a:lnTo>
                    <a:pt x="201676" y="60553"/>
                  </a:lnTo>
                  <a:lnTo>
                    <a:pt x="187528" y="65951"/>
                  </a:lnTo>
                  <a:lnTo>
                    <a:pt x="173786" y="72326"/>
                  </a:lnTo>
                  <a:lnTo>
                    <a:pt x="160489" y="79654"/>
                  </a:lnTo>
                  <a:lnTo>
                    <a:pt x="133273" y="58127"/>
                  </a:lnTo>
                  <a:lnTo>
                    <a:pt x="125133" y="53835"/>
                  </a:lnTo>
                  <a:lnTo>
                    <a:pt x="116281" y="52768"/>
                  </a:lnTo>
                  <a:lnTo>
                    <a:pt x="107619" y="54864"/>
                  </a:lnTo>
                  <a:lnTo>
                    <a:pt x="100037" y="60032"/>
                  </a:lnTo>
                  <a:lnTo>
                    <a:pt x="58280" y="101739"/>
                  </a:lnTo>
                  <a:lnTo>
                    <a:pt x="53073" y="109321"/>
                  </a:lnTo>
                  <a:lnTo>
                    <a:pt x="50990" y="117983"/>
                  </a:lnTo>
                  <a:lnTo>
                    <a:pt x="52082" y="126834"/>
                  </a:lnTo>
                  <a:lnTo>
                    <a:pt x="56400" y="134975"/>
                  </a:lnTo>
                  <a:lnTo>
                    <a:pt x="79159" y="163766"/>
                  </a:lnTo>
                  <a:lnTo>
                    <a:pt x="72745" y="176276"/>
                  </a:lnTo>
                  <a:lnTo>
                    <a:pt x="67157" y="189153"/>
                  </a:lnTo>
                  <a:lnTo>
                    <a:pt x="62433" y="202374"/>
                  </a:lnTo>
                  <a:lnTo>
                    <a:pt x="58572" y="215887"/>
                  </a:lnTo>
                  <a:lnTo>
                    <a:pt x="22161" y="220040"/>
                  </a:lnTo>
                  <a:lnTo>
                    <a:pt x="13360" y="222770"/>
                  </a:lnTo>
                  <a:lnTo>
                    <a:pt x="6324" y="228269"/>
                  </a:lnTo>
                  <a:lnTo>
                    <a:pt x="1676" y="235864"/>
                  </a:lnTo>
                  <a:lnTo>
                    <a:pt x="0" y="244881"/>
                  </a:lnTo>
                  <a:lnTo>
                    <a:pt x="0" y="303936"/>
                  </a:lnTo>
                  <a:lnTo>
                    <a:pt x="60553" y="333222"/>
                  </a:lnTo>
                  <a:lnTo>
                    <a:pt x="64541" y="345567"/>
                  </a:lnTo>
                  <a:lnTo>
                    <a:pt x="69227" y="357657"/>
                  </a:lnTo>
                  <a:lnTo>
                    <a:pt x="74599" y="369443"/>
                  </a:lnTo>
                  <a:lnTo>
                    <a:pt x="80645" y="380898"/>
                  </a:lnTo>
                  <a:lnTo>
                    <a:pt x="56400" y="411467"/>
                  </a:lnTo>
                  <a:lnTo>
                    <a:pt x="52095" y="419608"/>
                  </a:lnTo>
                  <a:lnTo>
                    <a:pt x="51028" y="428459"/>
                  </a:lnTo>
                  <a:lnTo>
                    <a:pt x="53111" y="437121"/>
                  </a:lnTo>
                  <a:lnTo>
                    <a:pt x="58280" y="444703"/>
                  </a:lnTo>
                  <a:lnTo>
                    <a:pt x="100037" y="486448"/>
                  </a:lnTo>
                  <a:lnTo>
                    <a:pt x="107619" y="491655"/>
                  </a:lnTo>
                  <a:lnTo>
                    <a:pt x="116281" y="493737"/>
                  </a:lnTo>
                  <a:lnTo>
                    <a:pt x="125133" y="492645"/>
                  </a:lnTo>
                  <a:lnTo>
                    <a:pt x="133273" y="488327"/>
                  </a:lnTo>
                  <a:lnTo>
                    <a:pt x="163652" y="464299"/>
                  </a:lnTo>
                  <a:lnTo>
                    <a:pt x="175564" y="470674"/>
                  </a:lnTo>
                  <a:lnTo>
                    <a:pt x="187807" y="476300"/>
                  </a:lnTo>
                  <a:lnTo>
                    <a:pt x="200380" y="481164"/>
                  </a:lnTo>
                  <a:lnTo>
                    <a:pt x="213233" y="485267"/>
                  </a:lnTo>
                  <a:lnTo>
                    <a:pt x="217779" y="524344"/>
                  </a:lnTo>
                  <a:lnTo>
                    <a:pt x="220510" y="533146"/>
                  </a:lnTo>
                  <a:lnTo>
                    <a:pt x="226009" y="540169"/>
                  </a:lnTo>
                  <a:lnTo>
                    <a:pt x="233603" y="544817"/>
                  </a:lnTo>
                  <a:lnTo>
                    <a:pt x="242620" y="546506"/>
                  </a:lnTo>
                  <a:lnTo>
                    <a:pt x="301688" y="546506"/>
                  </a:lnTo>
                  <a:lnTo>
                    <a:pt x="330885" y="486651"/>
                  </a:lnTo>
                  <a:lnTo>
                    <a:pt x="344678" y="482574"/>
                  </a:lnTo>
                  <a:lnTo>
                    <a:pt x="358152" y="477621"/>
                  </a:lnTo>
                  <a:lnTo>
                    <a:pt x="371271" y="471817"/>
                  </a:lnTo>
                  <a:lnTo>
                    <a:pt x="384009" y="465188"/>
                  </a:lnTo>
                  <a:lnTo>
                    <a:pt x="413410" y="488429"/>
                  </a:lnTo>
                  <a:lnTo>
                    <a:pt x="421551" y="492734"/>
                  </a:lnTo>
                  <a:lnTo>
                    <a:pt x="430390" y="493801"/>
                  </a:lnTo>
                  <a:lnTo>
                    <a:pt x="439064" y="491718"/>
                  </a:lnTo>
                  <a:lnTo>
                    <a:pt x="446646" y="486549"/>
                  </a:lnTo>
                  <a:lnTo>
                    <a:pt x="468020" y="465188"/>
                  </a:lnTo>
                  <a:lnTo>
                    <a:pt x="468909" y="464299"/>
                  </a:lnTo>
                  <a:lnTo>
                    <a:pt x="488403" y="444804"/>
                  </a:lnTo>
                  <a:lnTo>
                    <a:pt x="493610" y="437222"/>
                  </a:lnTo>
                  <a:lnTo>
                    <a:pt x="495693" y="428561"/>
                  </a:lnTo>
                  <a:lnTo>
                    <a:pt x="494601" y="419709"/>
                  </a:lnTo>
                  <a:lnTo>
                    <a:pt x="490283" y="411568"/>
                  </a:lnTo>
                  <a:lnTo>
                    <a:pt x="467423" y="382587"/>
                  </a:lnTo>
                  <a:lnTo>
                    <a:pt x="474154" y="370065"/>
                  </a:lnTo>
                  <a:lnTo>
                    <a:pt x="474764" y="368731"/>
                  </a:lnTo>
                  <a:lnTo>
                    <a:pt x="480072" y="357174"/>
                  </a:lnTo>
                  <a:lnTo>
                    <a:pt x="485127" y="343928"/>
                  </a:lnTo>
                  <a:lnTo>
                    <a:pt x="489292" y="330352"/>
                  </a:lnTo>
                  <a:lnTo>
                    <a:pt x="524522" y="326301"/>
                  </a:lnTo>
                  <a:lnTo>
                    <a:pt x="533323" y="323570"/>
                  </a:lnTo>
                  <a:lnTo>
                    <a:pt x="540346" y="318071"/>
                  </a:lnTo>
                  <a:lnTo>
                    <a:pt x="544995" y="310476"/>
                  </a:lnTo>
                  <a:lnTo>
                    <a:pt x="546684" y="301459"/>
                  </a:lnTo>
                  <a:lnTo>
                    <a:pt x="546684" y="242404"/>
                  </a:lnTo>
                  <a:close/>
                </a:path>
                <a:path w="922654" h="913130">
                  <a:moveTo>
                    <a:pt x="922324" y="505650"/>
                  </a:moveTo>
                  <a:lnTo>
                    <a:pt x="918857" y="464985"/>
                  </a:lnTo>
                  <a:lnTo>
                    <a:pt x="870127" y="441540"/>
                  </a:lnTo>
                  <a:lnTo>
                    <a:pt x="865949" y="430860"/>
                  </a:lnTo>
                  <a:lnTo>
                    <a:pt x="862533" y="423545"/>
                  </a:lnTo>
                  <a:lnTo>
                    <a:pt x="861110" y="420497"/>
                  </a:lnTo>
                  <a:lnTo>
                    <a:pt x="855624" y="410464"/>
                  </a:lnTo>
                  <a:lnTo>
                    <a:pt x="849503" y="400786"/>
                  </a:lnTo>
                  <a:lnTo>
                    <a:pt x="863028" y="380415"/>
                  </a:lnTo>
                  <a:lnTo>
                    <a:pt x="866673" y="372021"/>
                  </a:lnTo>
                  <a:lnTo>
                    <a:pt x="867054" y="363194"/>
                  </a:lnTo>
                  <a:lnTo>
                    <a:pt x="864311" y="354812"/>
                  </a:lnTo>
                  <a:lnTo>
                    <a:pt x="864120" y="354584"/>
                  </a:lnTo>
                  <a:lnTo>
                    <a:pt x="858570" y="347764"/>
                  </a:lnTo>
                  <a:lnTo>
                    <a:pt x="847559" y="338467"/>
                  </a:lnTo>
                  <a:lnTo>
                    <a:pt x="827405" y="321449"/>
                  </a:lnTo>
                  <a:lnTo>
                    <a:pt x="819492" y="316953"/>
                  </a:lnTo>
                  <a:lnTo>
                    <a:pt x="810793" y="315620"/>
                  </a:lnTo>
                  <a:lnTo>
                    <a:pt x="802170" y="317423"/>
                  </a:lnTo>
                  <a:lnTo>
                    <a:pt x="794550" y="322338"/>
                  </a:lnTo>
                  <a:lnTo>
                    <a:pt x="778217" y="337642"/>
                  </a:lnTo>
                  <a:lnTo>
                    <a:pt x="778217" y="496443"/>
                  </a:lnTo>
                  <a:lnTo>
                    <a:pt x="774598" y="527951"/>
                  </a:lnTo>
                  <a:lnTo>
                    <a:pt x="759650" y="554723"/>
                  </a:lnTo>
                  <a:lnTo>
                    <a:pt x="735761" y="573951"/>
                  </a:lnTo>
                  <a:lnTo>
                    <a:pt x="705294" y="582803"/>
                  </a:lnTo>
                  <a:lnTo>
                    <a:pt x="673785" y="579183"/>
                  </a:lnTo>
                  <a:lnTo>
                    <a:pt x="647014" y="564235"/>
                  </a:lnTo>
                  <a:lnTo>
                    <a:pt x="627786" y="540359"/>
                  </a:lnTo>
                  <a:lnTo>
                    <a:pt x="618921" y="509905"/>
                  </a:lnTo>
                  <a:lnTo>
                    <a:pt x="622554" y="478396"/>
                  </a:lnTo>
                  <a:lnTo>
                    <a:pt x="637489" y="451624"/>
                  </a:lnTo>
                  <a:lnTo>
                    <a:pt x="661377" y="432396"/>
                  </a:lnTo>
                  <a:lnTo>
                    <a:pt x="691845" y="423545"/>
                  </a:lnTo>
                  <a:lnTo>
                    <a:pt x="723353" y="427164"/>
                  </a:lnTo>
                  <a:lnTo>
                    <a:pt x="750138" y="442112"/>
                  </a:lnTo>
                  <a:lnTo>
                    <a:pt x="769353" y="466001"/>
                  </a:lnTo>
                  <a:lnTo>
                    <a:pt x="778217" y="496443"/>
                  </a:lnTo>
                  <a:lnTo>
                    <a:pt x="778217" y="337642"/>
                  </a:lnTo>
                  <a:lnTo>
                    <a:pt x="777328" y="338467"/>
                  </a:lnTo>
                  <a:lnTo>
                    <a:pt x="766267" y="333590"/>
                  </a:lnTo>
                  <a:lnTo>
                    <a:pt x="754900" y="329488"/>
                  </a:lnTo>
                  <a:lnTo>
                    <a:pt x="743267" y="326161"/>
                  </a:lnTo>
                  <a:lnTo>
                    <a:pt x="731418" y="323621"/>
                  </a:lnTo>
                  <a:lnTo>
                    <a:pt x="726567" y="299872"/>
                  </a:lnTo>
                  <a:lnTo>
                    <a:pt x="723163" y="291477"/>
                  </a:lnTo>
                  <a:lnTo>
                    <a:pt x="717156" y="285013"/>
                  </a:lnTo>
                  <a:lnTo>
                    <a:pt x="709282" y="281051"/>
                  </a:lnTo>
                  <a:lnTo>
                    <a:pt x="700252" y="280098"/>
                  </a:lnTo>
                  <a:lnTo>
                    <a:pt x="659587" y="283565"/>
                  </a:lnTo>
                  <a:lnTo>
                    <a:pt x="636130" y="331533"/>
                  </a:lnTo>
                  <a:lnTo>
                    <a:pt x="624586" y="336156"/>
                  </a:lnTo>
                  <a:lnTo>
                    <a:pt x="613397" y="341541"/>
                  </a:lnTo>
                  <a:lnTo>
                    <a:pt x="602513" y="347764"/>
                  </a:lnTo>
                  <a:lnTo>
                    <a:pt x="592302" y="354584"/>
                  </a:lnTo>
                  <a:lnTo>
                    <a:pt x="571715" y="340931"/>
                  </a:lnTo>
                  <a:lnTo>
                    <a:pt x="563346" y="337388"/>
                  </a:lnTo>
                  <a:lnTo>
                    <a:pt x="554545" y="337070"/>
                  </a:lnTo>
                  <a:lnTo>
                    <a:pt x="546201" y="339839"/>
                  </a:lnTo>
                  <a:lnTo>
                    <a:pt x="539165" y="345579"/>
                  </a:lnTo>
                  <a:lnTo>
                    <a:pt x="512838" y="376948"/>
                  </a:lnTo>
                  <a:lnTo>
                    <a:pt x="508342" y="384848"/>
                  </a:lnTo>
                  <a:lnTo>
                    <a:pt x="507022" y="393547"/>
                  </a:lnTo>
                  <a:lnTo>
                    <a:pt x="508825" y="402170"/>
                  </a:lnTo>
                  <a:lnTo>
                    <a:pt x="513727" y="409790"/>
                  </a:lnTo>
                  <a:lnTo>
                    <a:pt x="531749" y="428980"/>
                  </a:lnTo>
                  <a:lnTo>
                    <a:pt x="527405" y="439635"/>
                  </a:lnTo>
                  <a:lnTo>
                    <a:pt x="523748" y="450532"/>
                  </a:lnTo>
                  <a:lnTo>
                    <a:pt x="520763" y="461632"/>
                  </a:lnTo>
                  <a:lnTo>
                    <a:pt x="518490" y="472897"/>
                  </a:lnTo>
                  <a:lnTo>
                    <a:pt x="492760" y="478142"/>
                  </a:lnTo>
                  <a:lnTo>
                    <a:pt x="484352" y="481545"/>
                  </a:lnTo>
                  <a:lnTo>
                    <a:pt x="477888" y="487553"/>
                  </a:lnTo>
                  <a:lnTo>
                    <a:pt x="473913" y="495439"/>
                  </a:lnTo>
                  <a:lnTo>
                    <a:pt x="472973" y="504456"/>
                  </a:lnTo>
                  <a:lnTo>
                    <a:pt x="476427" y="545122"/>
                  </a:lnTo>
                  <a:lnTo>
                    <a:pt x="528078" y="568655"/>
                  </a:lnTo>
                  <a:lnTo>
                    <a:pt x="532168" y="578472"/>
                  </a:lnTo>
                  <a:lnTo>
                    <a:pt x="536816" y="588010"/>
                  </a:lnTo>
                  <a:lnTo>
                    <a:pt x="542023" y="597281"/>
                  </a:lnTo>
                  <a:lnTo>
                    <a:pt x="547776" y="606247"/>
                  </a:lnTo>
                  <a:lnTo>
                    <a:pt x="532244" y="629704"/>
                  </a:lnTo>
                  <a:lnTo>
                    <a:pt x="528701" y="638073"/>
                  </a:lnTo>
                  <a:lnTo>
                    <a:pt x="528370" y="646861"/>
                  </a:lnTo>
                  <a:lnTo>
                    <a:pt x="531139" y="655205"/>
                  </a:lnTo>
                  <a:lnTo>
                    <a:pt x="536892" y="662241"/>
                  </a:lnTo>
                  <a:lnTo>
                    <a:pt x="568058" y="688555"/>
                  </a:lnTo>
                  <a:lnTo>
                    <a:pt x="575957" y="693051"/>
                  </a:lnTo>
                  <a:lnTo>
                    <a:pt x="584669" y="694385"/>
                  </a:lnTo>
                  <a:lnTo>
                    <a:pt x="593280" y="692581"/>
                  </a:lnTo>
                  <a:lnTo>
                    <a:pt x="600913" y="687666"/>
                  </a:lnTo>
                  <a:lnTo>
                    <a:pt x="621296" y="668578"/>
                  </a:lnTo>
                  <a:lnTo>
                    <a:pt x="631431" y="672947"/>
                  </a:lnTo>
                  <a:lnTo>
                    <a:pt x="641807" y="676706"/>
                  </a:lnTo>
                  <a:lnTo>
                    <a:pt x="652386" y="679805"/>
                  </a:lnTo>
                  <a:lnTo>
                    <a:pt x="663143" y="682231"/>
                  </a:lnTo>
                  <a:lnTo>
                    <a:pt x="668794" y="710120"/>
                  </a:lnTo>
                  <a:lnTo>
                    <a:pt x="672198" y="718527"/>
                  </a:lnTo>
                  <a:lnTo>
                    <a:pt x="678205" y="724992"/>
                  </a:lnTo>
                  <a:lnTo>
                    <a:pt x="686079" y="728954"/>
                  </a:lnTo>
                  <a:lnTo>
                    <a:pt x="695109" y="729907"/>
                  </a:lnTo>
                  <a:lnTo>
                    <a:pt x="735774" y="726452"/>
                  </a:lnTo>
                  <a:lnTo>
                    <a:pt x="759333" y="675309"/>
                  </a:lnTo>
                  <a:lnTo>
                    <a:pt x="770305" y="671017"/>
                  </a:lnTo>
                  <a:lnTo>
                    <a:pt x="775550" y="668578"/>
                  </a:lnTo>
                  <a:lnTo>
                    <a:pt x="780961" y="666051"/>
                  </a:lnTo>
                  <a:lnTo>
                    <a:pt x="791260" y="660412"/>
                  </a:lnTo>
                  <a:lnTo>
                    <a:pt x="801179" y="654126"/>
                  </a:lnTo>
                  <a:lnTo>
                    <a:pt x="823645" y="668972"/>
                  </a:lnTo>
                  <a:lnTo>
                    <a:pt x="832027" y="672515"/>
                  </a:lnTo>
                  <a:lnTo>
                    <a:pt x="840828" y="672846"/>
                  </a:lnTo>
                  <a:lnTo>
                    <a:pt x="849172" y="670077"/>
                  </a:lnTo>
                  <a:lnTo>
                    <a:pt x="856183" y="664324"/>
                  </a:lnTo>
                  <a:lnTo>
                    <a:pt x="864793" y="654126"/>
                  </a:lnTo>
                  <a:lnTo>
                    <a:pt x="882497" y="633158"/>
                  </a:lnTo>
                  <a:lnTo>
                    <a:pt x="887018" y="625259"/>
                  </a:lnTo>
                  <a:lnTo>
                    <a:pt x="888352" y="616546"/>
                  </a:lnTo>
                  <a:lnTo>
                    <a:pt x="886523" y="607936"/>
                  </a:lnTo>
                  <a:lnTo>
                    <a:pt x="881583" y="600316"/>
                  </a:lnTo>
                  <a:lnTo>
                    <a:pt x="865111" y="582803"/>
                  </a:lnTo>
                  <a:lnTo>
                    <a:pt x="863523" y="581126"/>
                  </a:lnTo>
                  <a:lnTo>
                    <a:pt x="868146" y="570445"/>
                  </a:lnTo>
                  <a:lnTo>
                    <a:pt x="872083" y="559511"/>
                  </a:lnTo>
                  <a:lnTo>
                    <a:pt x="875309" y="548347"/>
                  </a:lnTo>
                  <a:lnTo>
                    <a:pt x="877785" y="537006"/>
                  </a:lnTo>
                  <a:lnTo>
                    <a:pt x="902538" y="531964"/>
                  </a:lnTo>
                  <a:lnTo>
                    <a:pt x="910920" y="528561"/>
                  </a:lnTo>
                  <a:lnTo>
                    <a:pt x="917384" y="522554"/>
                  </a:lnTo>
                  <a:lnTo>
                    <a:pt x="921372" y="514667"/>
                  </a:lnTo>
                  <a:lnTo>
                    <a:pt x="922324" y="505650"/>
                  </a:lnTo>
                  <a:close/>
                </a:path>
              </a:pathLst>
            </a:custGeom>
            <a:solidFill>
              <a:srgbClr val="636363"/>
            </a:solidFill>
          </p:spPr>
          <p:txBody>
            <a:bodyPr wrap="square" lIns="0" tIns="0" rIns="0" bIns="0" rtlCol="0"/>
            <a:lstStyle/>
            <a:p>
              <a:endParaRPr sz="3066"/>
            </a:p>
          </p:txBody>
        </p:sp>
        <p:sp>
          <p:nvSpPr>
            <p:cNvPr id="146" name="文本框 145">
              <a:extLst>
                <a:ext uri="{FF2B5EF4-FFF2-40B4-BE49-F238E27FC236}">
                  <a16:creationId xmlns:a16="http://schemas.microsoft.com/office/drawing/2014/main" id="{78009847-6B05-A87D-FC47-40AEFCAC20B0}"/>
                </a:ext>
              </a:extLst>
            </p:cNvPr>
            <p:cNvSpPr txBox="1"/>
            <p:nvPr/>
          </p:nvSpPr>
          <p:spPr>
            <a:xfrm>
              <a:off x="9858514" y="1372328"/>
              <a:ext cx="1415772" cy="461665"/>
            </a:xfrm>
            <a:prstGeom prst="rect">
              <a:avLst/>
            </a:prstGeom>
            <a:noFill/>
          </p:spPr>
          <p:txBody>
            <a:bodyPr wrap="none" rtlCol="0">
              <a:spAutoFit/>
            </a:bodyPr>
            <a:lstStyle/>
            <a:p>
              <a:pPr algn="r"/>
              <a:r>
                <a:rPr lang="zh-CN" altLang="en-US" sz="2400" dirty="0">
                  <a:latin typeface="微软雅黑" panose="020B0503020204020204" pitchFamily="34" charset="-122"/>
                  <a:ea typeface="微软雅黑" panose="020B0503020204020204" pitchFamily="34" charset="-122"/>
                </a:rPr>
                <a:t>执行引擎</a:t>
              </a:r>
            </a:p>
          </p:txBody>
        </p:sp>
      </p:grpSp>
      <p:sp>
        <p:nvSpPr>
          <p:cNvPr id="11" name="文本框 10">
            <a:extLst>
              <a:ext uri="{FF2B5EF4-FFF2-40B4-BE49-F238E27FC236}">
                <a16:creationId xmlns:a16="http://schemas.microsoft.com/office/drawing/2014/main" id="{53F5C47A-BD98-71D4-D238-56E7C8F55BF2}"/>
              </a:ext>
            </a:extLst>
          </p:cNvPr>
          <p:cNvSpPr txBox="1"/>
          <p:nvPr/>
        </p:nvSpPr>
        <p:spPr>
          <a:xfrm>
            <a:off x="6461156" y="1503103"/>
            <a:ext cx="1812227"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Buffer Pool</a:t>
            </a:r>
            <a:endParaRPr lang="zh-CN" altLang="en-US" sz="2400"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60EED803-4679-3532-8D41-D64DEF6F99EF}"/>
              </a:ext>
            </a:extLst>
          </p:cNvPr>
          <p:cNvSpPr txBox="1"/>
          <p:nvPr/>
        </p:nvSpPr>
        <p:spPr>
          <a:xfrm>
            <a:off x="6461156" y="2004475"/>
            <a:ext cx="2056973"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Buffer Cache</a:t>
            </a:r>
            <a:endParaRPr lang="zh-CN" altLang="en-US" sz="2400" dirty="0">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4DF03DC0-01A8-4533-06BE-8A00B4F4C322}"/>
              </a:ext>
            </a:extLst>
          </p:cNvPr>
          <p:cNvSpPr txBox="1"/>
          <p:nvPr/>
        </p:nvSpPr>
        <p:spPr>
          <a:xfrm>
            <a:off x="8327999" y="3470089"/>
            <a:ext cx="322287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Buffer Pool Manager</a:t>
            </a:r>
            <a:endParaRPr lang="zh-CN" altLang="en-US" sz="24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41768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withEffect">
                                  <p:stCondLst>
                                    <p:cond delay="2500"/>
                                  </p:stCondLst>
                                  <p:childTnLst>
                                    <p:anim calcmode="discrete" valueType="str">
                                      <p:cBhvr>
                                        <p:cTn id="6" dur="1000" fill="hold"/>
                                        <p:tgtEl>
                                          <p:spTgt spid="50"/>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xit" presetSubtype="0" fill="hold" grpId="1" nodeType="clickEffect">
                                  <p:stCondLst>
                                    <p:cond delay="0"/>
                                  </p:stCondLst>
                                  <p:childTnLst>
                                    <p:animEffect transition="out" filter="dissolve">
                                      <p:cBhvr>
                                        <p:cTn id="18" dur="500"/>
                                        <p:tgtEl>
                                          <p:spTgt spid="11"/>
                                        </p:tgtEl>
                                      </p:cBhvr>
                                    </p:animEffect>
                                    <p:set>
                                      <p:cBhvr>
                                        <p:cTn id="19" dur="1" fill="hold">
                                          <p:stCondLst>
                                            <p:cond delay="499"/>
                                          </p:stCondLst>
                                        </p:cTn>
                                        <p:tgtEl>
                                          <p:spTgt spid="11"/>
                                        </p:tgtEl>
                                        <p:attrNameLst>
                                          <p:attrName>style.visibility</p:attrName>
                                        </p:attrNameLst>
                                      </p:cBhvr>
                                      <p:to>
                                        <p:strVal val="hidden"/>
                                      </p:to>
                                    </p:set>
                                  </p:childTnLst>
                                </p:cTn>
                              </p:par>
                              <p:par>
                                <p:cTn id="20" presetID="9" presetClass="exit" presetSubtype="0" fill="hold" grpId="1" nodeType="withEffect">
                                  <p:stCondLst>
                                    <p:cond delay="0"/>
                                  </p:stCondLst>
                                  <p:childTnLst>
                                    <p:animEffect transition="out" filter="dissolv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xit" presetSubtype="0" fill="hold" grpId="1" nodeType="clickEffect">
                                  <p:stCondLst>
                                    <p:cond delay="0"/>
                                  </p:stCondLst>
                                  <p:childTnLst>
                                    <p:animEffect transition="out" filter="dissolve">
                                      <p:cBhvr>
                                        <p:cTn id="28" dur="500"/>
                                        <p:tgtEl>
                                          <p:spTgt spid="13"/>
                                        </p:tgtEl>
                                      </p:cBhvr>
                                    </p:animEffect>
                                    <p:set>
                                      <p:cBhvr>
                                        <p:cTn id="29" dur="1" fill="hold">
                                          <p:stCondLst>
                                            <p:cond delay="499"/>
                                          </p:stCondLst>
                                        </p:cTn>
                                        <p:tgtEl>
                                          <p:spTgt spid="13"/>
                                        </p:tgtEl>
                                        <p:attrNameLst>
                                          <p:attrName>style.visibility</p:attrName>
                                        </p:attrNameLst>
                                      </p:cBhvr>
                                      <p:to>
                                        <p:strVal val="hidden"/>
                                      </p:to>
                                    </p:set>
                                  </p:childTnLst>
                                </p:cTn>
                              </p:par>
                            </p:childTnLst>
                          </p:cTn>
                        </p:par>
                        <p:par>
                          <p:cTn id="30" fill="hold">
                            <p:stCondLst>
                              <p:cond delay="500"/>
                            </p:stCondLst>
                            <p:childTnLst>
                              <p:par>
                                <p:cTn id="31" presetID="35" presetClass="emph" presetSubtype="0" repeatCount="3000" fill="hold" nodeType="afterEffect">
                                  <p:stCondLst>
                                    <p:cond delay="0"/>
                                  </p:stCondLst>
                                  <p:childTnLst>
                                    <p:anim calcmode="discrete" valueType="str">
                                      <p:cBhvr>
                                        <p:cTn id="3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P spid="13" grpId="0"/>
      <p:bldP spid="13"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object 39">
            <a:extLst>
              <a:ext uri="{FF2B5EF4-FFF2-40B4-BE49-F238E27FC236}">
                <a16:creationId xmlns:a16="http://schemas.microsoft.com/office/drawing/2014/main" id="{68DD6612-4FA0-9447-5DB3-C7690460E9E7}"/>
              </a:ext>
            </a:extLst>
          </p:cNvPr>
          <p:cNvGrpSpPr/>
          <p:nvPr/>
        </p:nvGrpSpPr>
        <p:grpSpPr>
          <a:xfrm>
            <a:off x="2566814" y="1974921"/>
            <a:ext cx="3447673" cy="1828562"/>
            <a:chOff x="1683395" y="1604010"/>
            <a:chExt cx="2586091" cy="1371600"/>
          </a:xfrm>
        </p:grpSpPr>
        <p:sp>
          <p:nvSpPr>
            <p:cNvPr id="51" name="object 40">
              <a:extLst>
                <a:ext uri="{FF2B5EF4-FFF2-40B4-BE49-F238E27FC236}">
                  <a16:creationId xmlns:a16="http://schemas.microsoft.com/office/drawing/2014/main" id="{202A6174-0A0C-C626-77DA-9F3C90AA077D}"/>
                </a:ext>
              </a:extLst>
            </p:cNvPr>
            <p:cNvSpPr/>
            <p:nvPr/>
          </p:nvSpPr>
          <p:spPr>
            <a:xfrm>
              <a:off x="1683395" y="1604010"/>
              <a:ext cx="2560320" cy="1371600"/>
            </a:xfrm>
            <a:custGeom>
              <a:avLst/>
              <a:gdLst/>
              <a:ahLst/>
              <a:cxnLst/>
              <a:rect l="l" t="t" r="r" b="b"/>
              <a:pathLst>
                <a:path w="2560320" h="1371600">
                  <a:moveTo>
                    <a:pt x="2560320" y="0"/>
                  </a:moveTo>
                  <a:lnTo>
                    <a:pt x="0" y="0"/>
                  </a:lnTo>
                  <a:lnTo>
                    <a:pt x="0" y="1371600"/>
                  </a:lnTo>
                  <a:lnTo>
                    <a:pt x="2560320" y="1371600"/>
                  </a:lnTo>
                  <a:lnTo>
                    <a:pt x="2560320" y="0"/>
                  </a:lnTo>
                  <a:close/>
                </a:path>
              </a:pathLst>
            </a:custGeom>
            <a:solidFill>
              <a:srgbClr val="F1F1F1"/>
            </a:solidFill>
          </p:spPr>
          <p:txBody>
            <a:bodyPr wrap="square" lIns="0" tIns="0" rIns="0" bIns="0" rtlCol="0"/>
            <a:lstStyle/>
            <a:p>
              <a:endParaRPr sz="3066"/>
            </a:p>
          </p:txBody>
        </p:sp>
        <p:sp>
          <p:nvSpPr>
            <p:cNvPr id="52" name="object 41">
              <a:extLst>
                <a:ext uri="{FF2B5EF4-FFF2-40B4-BE49-F238E27FC236}">
                  <a16:creationId xmlns:a16="http://schemas.microsoft.com/office/drawing/2014/main" id="{28DA2274-9489-4D30-E140-22B8ACBC8776}"/>
                </a:ext>
              </a:extLst>
            </p:cNvPr>
            <p:cNvSpPr/>
            <p:nvPr/>
          </p:nvSpPr>
          <p:spPr>
            <a:xfrm>
              <a:off x="1709166" y="1604010"/>
              <a:ext cx="2560320" cy="1371600"/>
            </a:xfrm>
            <a:custGeom>
              <a:avLst/>
              <a:gdLst/>
              <a:ahLst/>
              <a:cxnLst/>
              <a:rect l="l" t="t" r="r" b="b"/>
              <a:pathLst>
                <a:path w="2560320" h="1371600">
                  <a:moveTo>
                    <a:pt x="0" y="1371600"/>
                  </a:moveTo>
                  <a:lnTo>
                    <a:pt x="2560320" y="1371600"/>
                  </a:lnTo>
                  <a:lnTo>
                    <a:pt x="2560320" y="0"/>
                  </a:lnTo>
                  <a:lnTo>
                    <a:pt x="0" y="0"/>
                  </a:lnTo>
                  <a:lnTo>
                    <a:pt x="0" y="1371600"/>
                  </a:lnTo>
                  <a:close/>
                </a:path>
              </a:pathLst>
            </a:custGeom>
            <a:ln w="25400">
              <a:solidFill>
                <a:srgbClr val="636363"/>
              </a:solidFill>
            </a:ln>
          </p:spPr>
          <p:txBody>
            <a:bodyPr wrap="square" lIns="0" tIns="0" rIns="0" bIns="0" rtlCol="0"/>
            <a:lstStyle/>
            <a:p>
              <a:endParaRPr sz="3066"/>
            </a:p>
          </p:txBody>
        </p:sp>
      </p:grpSp>
      <p:sp>
        <p:nvSpPr>
          <p:cNvPr id="8" name="标题 1">
            <a:extLst>
              <a:ext uri="{FF2B5EF4-FFF2-40B4-BE49-F238E27FC236}">
                <a16:creationId xmlns:a16="http://schemas.microsoft.com/office/drawing/2014/main" id="{66F1948C-1CE7-46F2-9983-E0C90C3D4D96}"/>
              </a:ext>
            </a:extLst>
          </p:cNvPr>
          <p:cNvSpPr>
            <a:spLocks noGrp="1"/>
          </p:cNvSpPr>
          <p:nvPr>
            <p:ph type="title"/>
          </p:nvPr>
        </p:nvSpPr>
        <p:spPr>
          <a:xfrm>
            <a:off x="610316" y="333450"/>
            <a:ext cx="10969784" cy="779832"/>
          </a:xfrm>
        </p:spPr>
        <p:txBody>
          <a:bodyPr>
            <a:normAutofit/>
          </a:bodyPr>
          <a:lstStyle/>
          <a:p>
            <a:r>
              <a:rPr lang="en-US" altLang="zh-CN" sz="3200" b="1" dirty="0">
                <a:solidFill>
                  <a:schemeClr val="accent1"/>
                </a:solidFill>
              </a:rPr>
              <a:t>1 </a:t>
            </a:r>
            <a:r>
              <a:rPr lang="zh-CN" altLang="en-US" sz="3200" b="1" dirty="0">
                <a:solidFill>
                  <a:schemeClr val="accent1"/>
                </a:solidFill>
              </a:rPr>
              <a:t>缓冲池的工作原理</a:t>
            </a:r>
          </a:p>
        </p:txBody>
      </p:sp>
      <p:sp>
        <p:nvSpPr>
          <p:cNvPr id="2" name="灯片编号占位符 1">
            <a:extLst>
              <a:ext uri="{FF2B5EF4-FFF2-40B4-BE49-F238E27FC236}">
                <a16:creationId xmlns:a16="http://schemas.microsoft.com/office/drawing/2014/main" id="{AAD24187-397D-4E74-88FB-1A243AD1DB61}"/>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34</a:t>
            </a:fld>
            <a:endParaRPr lang="en-US" altLang="zh-CN"/>
          </a:p>
        </p:txBody>
      </p:sp>
      <p:grpSp>
        <p:nvGrpSpPr>
          <p:cNvPr id="15" name="object 4">
            <a:extLst>
              <a:ext uri="{FF2B5EF4-FFF2-40B4-BE49-F238E27FC236}">
                <a16:creationId xmlns:a16="http://schemas.microsoft.com/office/drawing/2014/main" id="{608C747D-0AEF-31C1-3DFA-15194DDA3905}"/>
              </a:ext>
            </a:extLst>
          </p:cNvPr>
          <p:cNvGrpSpPr/>
          <p:nvPr/>
        </p:nvGrpSpPr>
        <p:grpSpPr>
          <a:xfrm>
            <a:off x="872142" y="4461706"/>
            <a:ext cx="854175" cy="1218195"/>
            <a:chOff x="412225" y="3469341"/>
            <a:chExt cx="640715" cy="913765"/>
          </a:xfrm>
        </p:grpSpPr>
        <p:sp>
          <p:nvSpPr>
            <p:cNvPr id="16" name="object 5">
              <a:extLst>
                <a:ext uri="{FF2B5EF4-FFF2-40B4-BE49-F238E27FC236}">
                  <a16:creationId xmlns:a16="http://schemas.microsoft.com/office/drawing/2014/main" id="{92471A4A-C538-A705-7263-090D91548EBC}"/>
                </a:ext>
              </a:extLst>
            </p:cNvPr>
            <p:cNvSpPr/>
            <p:nvPr/>
          </p:nvSpPr>
          <p:spPr>
            <a:xfrm>
              <a:off x="412225" y="3469341"/>
              <a:ext cx="640715" cy="913765"/>
            </a:xfrm>
            <a:custGeom>
              <a:avLst/>
              <a:gdLst/>
              <a:ahLst/>
              <a:cxnLst/>
              <a:rect l="l" t="t" r="r" b="b"/>
              <a:pathLst>
                <a:path w="640715" h="913764">
                  <a:moveTo>
                    <a:pt x="588034" y="0"/>
                  </a:moveTo>
                  <a:lnTo>
                    <a:pt x="52503" y="0"/>
                  </a:lnTo>
                  <a:lnTo>
                    <a:pt x="32072" y="4129"/>
                  </a:lnTo>
                  <a:lnTo>
                    <a:pt x="15383" y="15388"/>
                  </a:lnTo>
                  <a:lnTo>
                    <a:pt x="4128" y="32079"/>
                  </a:lnTo>
                  <a:lnTo>
                    <a:pt x="0" y="52507"/>
                  </a:lnTo>
                  <a:lnTo>
                    <a:pt x="0" y="860863"/>
                  </a:lnTo>
                  <a:lnTo>
                    <a:pt x="4128" y="881288"/>
                  </a:lnTo>
                  <a:lnTo>
                    <a:pt x="15383" y="897973"/>
                  </a:lnTo>
                  <a:lnTo>
                    <a:pt x="32072" y="909226"/>
                  </a:lnTo>
                  <a:lnTo>
                    <a:pt x="52503" y="913353"/>
                  </a:lnTo>
                  <a:lnTo>
                    <a:pt x="588034" y="913353"/>
                  </a:lnTo>
                  <a:lnTo>
                    <a:pt x="608464" y="909226"/>
                  </a:lnTo>
                  <a:lnTo>
                    <a:pt x="625154" y="897973"/>
                  </a:lnTo>
                  <a:lnTo>
                    <a:pt x="636409" y="881288"/>
                  </a:lnTo>
                  <a:lnTo>
                    <a:pt x="640537" y="860863"/>
                  </a:lnTo>
                  <a:lnTo>
                    <a:pt x="640537" y="848895"/>
                  </a:lnTo>
                  <a:lnTo>
                    <a:pt x="96709" y="848895"/>
                  </a:lnTo>
                  <a:lnTo>
                    <a:pt x="84433" y="846424"/>
                  </a:lnTo>
                  <a:lnTo>
                    <a:pt x="74422" y="839682"/>
                  </a:lnTo>
                  <a:lnTo>
                    <a:pt x="67679" y="829672"/>
                  </a:lnTo>
                  <a:lnTo>
                    <a:pt x="65208" y="817397"/>
                  </a:lnTo>
                  <a:lnTo>
                    <a:pt x="67679" y="805168"/>
                  </a:lnTo>
                  <a:lnTo>
                    <a:pt x="74422" y="795154"/>
                  </a:lnTo>
                  <a:lnTo>
                    <a:pt x="84434" y="788388"/>
                  </a:lnTo>
                  <a:lnTo>
                    <a:pt x="96709" y="785903"/>
                  </a:lnTo>
                  <a:lnTo>
                    <a:pt x="640537" y="785903"/>
                  </a:lnTo>
                  <a:lnTo>
                    <a:pt x="640537" y="587699"/>
                  </a:lnTo>
                  <a:lnTo>
                    <a:pt x="320267" y="587699"/>
                  </a:lnTo>
                  <a:lnTo>
                    <a:pt x="273265" y="583226"/>
                  </a:lnTo>
                  <a:lnTo>
                    <a:pt x="258209" y="579826"/>
                  </a:lnTo>
                  <a:lnTo>
                    <a:pt x="288172" y="529015"/>
                  </a:lnTo>
                  <a:lnTo>
                    <a:pt x="160763" y="529015"/>
                  </a:lnTo>
                  <a:lnTo>
                    <a:pt x="124778" y="491212"/>
                  </a:lnTo>
                  <a:lnTo>
                    <a:pt x="97418" y="446421"/>
                  </a:lnTo>
                  <a:lnTo>
                    <a:pt x="80021" y="396001"/>
                  </a:lnTo>
                  <a:lnTo>
                    <a:pt x="73924" y="341309"/>
                  </a:lnTo>
                  <a:lnTo>
                    <a:pt x="78897" y="291660"/>
                  </a:lnTo>
                  <a:lnTo>
                    <a:pt x="93233" y="245413"/>
                  </a:lnTo>
                  <a:lnTo>
                    <a:pt x="115940" y="203560"/>
                  </a:lnTo>
                  <a:lnTo>
                    <a:pt x="146023" y="167094"/>
                  </a:lnTo>
                  <a:lnTo>
                    <a:pt x="182491" y="137005"/>
                  </a:lnTo>
                  <a:lnTo>
                    <a:pt x="187304" y="134392"/>
                  </a:lnTo>
                  <a:lnTo>
                    <a:pt x="96709" y="134392"/>
                  </a:lnTo>
                  <a:lnTo>
                    <a:pt x="84433" y="131922"/>
                  </a:lnTo>
                  <a:lnTo>
                    <a:pt x="74422" y="125180"/>
                  </a:lnTo>
                  <a:lnTo>
                    <a:pt x="67679" y="115171"/>
                  </a:lnTo>
                  <a:lnTo>
                    <a:pt x="65208" y="102898"/>
                  </a:lnTo>
                  <a:lnTo>
                    <a:pt x="67679" y="90625"/>
                  </a:lnTo>
                  <a:lnTo>
                    <a:pt x="74422" y="80616"/>
                  </a:lnTo>
                  <a:lnTo>
                    <a:pt x="84434" y="73874"/>
                  </a:lnTo>
                  <a:lnTo>
                    <a:pt x="96709" y="71404"/>
                  </a:lnTo>
                  <a:lnTo>
                    <a:pt x="640537" y="71404"/>
                  </a:lnTo>
                  <a:lnTo>
                    <a:pt x="640537" y="52507"/>
                  </a:lnTo>
                  <a:lnTo>
                    <a:pt x="636409" y="32079"/>
                  </a:lnTo>
                  <a:lnTo>
                    <a:pt x="625154" y="15388"/>
                  </a:lnTo>
                  <a:lnTo>
                    <a:pt x="608464" y="4129"/>
                  </a:lnTo>
                  <a:lnTo>
                    <a:pt x="588034" y="0"/>
                  </a:lnTo>
                  <a:close/>
                </a:path>
                <a:path w="640715" h="913764">
                  <a:moveTo>
                    <a:pt x="550127" y="785903"/>
                  </a:moveTo>
                  <a:lnTo>
                    <a:pt x="96709" y="785903"/>
                  </a:lnTo>
                  <a:lnTo>
                    <a:pt x="109006" y="788388"/>
                  </a:lnTo>
                  <a:lnTo>
                    <a:pt x="118996" y="795115"/>
                  </a:lnTo>
                  <a:lnTo>
                    <a:pt x="125740" y="805124"/>
                  </a:lnTo>
                  <a:lnTo>
                    <a:pt x="128211" y="817397"/>
                  </a:lnTo>
                  <a:lnTo>
                    <a:pt x="125740" y="829672"/>
                  </a:lnTo>
                  <a:lnTo>
                    <a:pt x="118996" y="839683"/>
                  </a:lnTo>
                  <a:lnTo>
                    <a:pt x="108984" y="846424"/>
                  </a:lnTo>
                  <a:lnTo>
                    <a:pt x="96709" y="848895"/>
                  </a:lnTo>
                  <a:lnTo>
                    <a:pt x="550127" y="848895"/>
                  </a:lnTo>
                  <a:lnTo>
                    <a:pt x="537850" y="846424"/>
                  </a:lnTo>
                  <a:lnTo>
                    <a:pt x="527839" y="839682"/>
                  </a:lnTo>
                  <a:lnTo>
                    <a:pt x="521095" y="829672"/>
                  </a:lnTo>
                  <a:lnTo>
                    <a:pt x="518625" y="817397"/>
                  </a:lnTo>
                  <a:lnTo>
                    <a:pt x="521096" y="805124"/>
                  </a:lnTo>
                  <a:lnTo>
                    <a:pt x="527839" y="795115"/>
                  </a:lnTo>
                  <a:lnTo>
                    <a:pt x="537851" y="788373"/>
                  </a:lnTo>
                  <a:lnTo>
                    <a:pt x="550127" y="785903"/>
                  </a:lnTo>
                  <a:close/>
                </a:path>
                <a:path w="640715" h="913764">
                  <a:moveTo>
                    <a:pt x="640537" y="785903"/>
                  </a:moveTo>
                  <a:lnTo>
                    <a:pt x="550127" y="785903"/>
                  </a:lnTo>
                  <a:lnTo>
                    <a:pt x="562424" y="788388"/>
                  </a:lnTo>
                  <a:lnTo>
                    <a:pt x="572414" y="795115"/>
                  </a:lnTo>
                  <a:lnTo>
                    <a:pt x="579158" y="805124"/>
                  </a:lnTo>
                  <a:lnTo>
                    <a:pt x="581629" y="817397"/>
                  </a:lnTo>
                  <a:lnTo>
                    <a:pt x="579157" y="829672"/>
                  </a:lnTo>
                  <a:lnTo>
                    <a:pt x="572414" y="839683"/>
                  </a:lnTo>
                  <a:lnTo>
                    <a:pt x="562402" y="846424"/>
                  </a:lnTo>
                  <a:lnTo>
                    <a:pt x="550127" y="848895"/>
                  </a:lnTo>
                  <a:lnTo>
                    <a:pt x="640537" y="848895"/>
                  </a:lnTo>
                  <a:lnTo>
                    <a:pt x="640537" y="785903"/>
                  </a:lnTo>
                  <a:close/>
                </a:path>
                <a:path w="640715" h="913764">
                  <a:moveTo>
                    <a:pt x="520231" y="94920"/>
                  </a:moveTo>
                  <a:lnTo>
                    <a:pt x="320267" y="94920"/>
                  </a:lnTo>
                  <a:lnTo>
                    <a:pt x="369929" y="99926"/>
                  </a:lnTo>
                  <a:lnTo>
                    <a:pt x="416188" y="114285"/>
                  </a:lnTo>
                  <a:lnTo>
                    <a:pt x="458050" y="137005"/>
                  </a:lnTo>
                  <a:lnTo>
                    <a:pt x="494526" y="167094"/>
                  </a:lnTo>
                  <a:lnTo>
                    <a:pt x="524622" y="203560"/>
                  </a:lnTo>
                  <a:lnTo>
                    <a:pt x="547347" y="245413"/>
                  </a:lnTo>
                  <a:lnTo>
                    <a:pt x="561710" y="291660"/>
                  </a:lnTo>
                  <a:lnTo>
                    <a:pt x="566718" y="341309"/>
                  </a:lnTo>
                  <a:lnTo>
                    <a:pt x="561710" y="390959"/>
                  </a:lnTo>
                  <a:lnTo>
                    <a:pt x="547347" y="437206"/>
                  </a:lnTo>
                  <a:lnTo>
                    <a:pt x="524622" y="479058"/>
                  </a:lnTo>
                  <a:lnTo>
                    <a:pt x="494526" y="515525"/>
                  </a:lnTo>
                  <a:lnTo>
                    <a:pt x="458050" y="545614"/>
                  </a:lnTo>
                  <a:lnTo>
                    <a:pt x="416188" y="568333"/>
                  </a:lnTo>
                  <a:lnTo>
                    <a:pt x="369929" y="582692"/>
                  </a:lnTo>
                  <a:lnTo>
                    <a:pt x="320267" y="587699"/>
                  </a:lnTo>
                  <a:lnTo>
                    <a:pt x="640537" y="587699"/>
                  </a:lnTo>
                  <a:lnTo>
                    <a:pt x="640537" y="134392"/>
                  </a:lnTo>
                  <a:lnTo>
                    <a:pt x="550127" y="134392"/>
                  </a:lnTo>
                  <a:lnTo>
                    <a:pt x="537851" y="131922"/>
                  </a:lnTo>
                  <a:lnTo>
                    <a:pt x="527839" y="125180"/>
                  </a:lnTo>
                  <a:lnTo>
                    <a:pt x="521096" y="115171"/>
                  </a:lnTo>
                  <a:lnTo>
                    <a:pt x="518625" y="102898"/>
                  </a:lnTo>
                  <a:lnTo>
                    <a:pt x="520231" y="94920"/>
                  </a:lnTo>
                  <a:close/>
                </a:path>
                <a:path w="640715" h="913764">
                  <a:moveTo>
                    <a:pt x="285984" y="461883"/>
                  </a:moveTo>
                  <a:lnTo>
                    <a:pt x="268604" y="465397"/>
                  </a:lnTo>
                  <a:lnTo>
                    <a:pt x="161183" y="528700"/>
                  </a:lnTo>
                  <a:lnTo>
                    <a:pt x="160973" y="528805"/>
                  </a:lnTo>
                  <a:lnTo>
                    <a:pt x="160763" y="529015"/>
                  </a:lnTo>
                  <a:lnTo>
                    <a:pt x="288172" y="529015"/>
                  </a:lnTo>
                  <a:lnTo>
                    <a:pt x="304516" y="501300"/>
                  </a:lnTo>
                  <a:lnTo>
                    <a:pt x="307987" y="483909"/>
                  </a:lnTo>
                  <a:lnTo>
                    <a:pt x="300461" y="469412"/>
                  </a:lnTo>
                  <a:lnTo>
                    <a:pt x="285984" y="461883"/>
                  </a:lnTo>
                  <a:close/>
                </a:path>
                <a:path w="640715" h="913764">
                  <a:moveTo>
                    <a:pt x="550127" y="71404"/>
                  </a:moveTo>
                  <a:lnTo>
                    <a:pt x="96709" y="71404"/>
                  </a:lnTo>
                  <a:lnTo>
                    <a:pt x="108984" y="73874"/>
                  </a:lnTo>
                  <a:lnTo>
                    <a:pt x="118996" y="80616"/>
                  </a:lnTo>
                  <a:lnTo>
                    <a:pt x="125740" y="90625"/>
                  </a:lnTo>
                  <a:lnTo>
                    <a:pt x="128211" y="102898"/>
                  </a:lnTo>
                  <a:lnTo>
                    <a:pt x="125740" y="115171"/>
                  </a:lnTo>
                  <a:lnTo>
                    <a:pt x="118996" y="125180"/>
                  </a:lnTo>
                  <a:lnTo>
                    <a:pt x="108984" y="131922"/>
                  </a:lnTo>
                  <a:lnTo>
                    <a:pt x="96709" y="134392"/>
                  </a:lnTo>
                  <a:lnTo>
                    <a:pt x="187304" y="134392"/>
                  </a:lnTo>
                  <a:lnTo>
                    <a:pt x="224349" y="114285"/>
                  </a:lnTo>
                  <a:lnTo>
                    <a:pt x="270606" y="99926"/>
                  </a:lnTo>
                  <a:lnTo>
                    <a:pt x="320267" y="94920"/>
                  </a:lnTo>
                  <a:lnTo>
                    <a:pt x="520231" y="94920"/>
                  </a:lnTo>
                  <a:lnTo>
                    <a:pt x="521096" y="90625"/>
                  </a:lnTo>
                  <a:lnTo>
                    <a:pt x="527839" y="80616"/>
                  </a:lnTo>
                  <a:lnTo>
                    <a:pt x="537851" y="73874"/>
                  </a:lnTo>
                  <a:lnTo>
                    <a:pt x="550127" y="71404"/>
                  </a:lnTo>
                  <a:close/>
                </a:path>
                <a:path w="640715" h="913764">
                  <a:moveTo>
                    <a:pt x="640537" y="71404"/>
                  </a:moveTo>
                  <a:lnTo>
                    <a:pt x="550127" y="71404"/>
                  </a:lnTo>
                  <a:lnTo>
                    <a:pt x="562402" y="73874"/>
                  </a:lnTo>
                  <a:lnTo>
                    <a:pt x="572414" y="80616"/>
                  </a:lnTo>
                  <a:lnTo>
                    <a:pt x="579158" y="90625"/>
                  </a:lnTo>
                  <a:lnTo>
                    <a:pt x="581629" y="102898"/>
                  </a:lnTo>
                  <a:lnTo>
                    <a:pt x="579158" y="115171"/>
                  </a:lnTo>
                  <a:lnTo>
                    <a:pt x="572414" y="125180"/>
                  </a:lnTo>
                  <a:lnTo>
                    <a:pt x="562402" y="131922"/>
                  </a:lnTo>
                  <a:lnTo>
                    <a:pt x="550127" y="134392"/>
                  </a:lnTo>
                  <a:lnTo>
                    <a:pt x="640537" y="134392"/>
                  </a:lnTo>
                  <a:lnTo>
                    <a:pt x="640537" y="71404"/>
                  </a:lnTo>
                  <a:close/>
                </a:path>
              </a:pathLst>
            </a:custGeom>
            <a:solidFill>
              <a:srgbClr val="636363"/>
            </a:solidFill>
          </p:spPr>
          <p:txBody>
            <a:bodyPr wrap="square" lIns="0" tIns="0" rIns="0" bIns="0" rtlCol="0"/>
            <a:lstStyle/>
            <a:p>
              <a:endParaRPr sz="3066"/>
            </a:p>
          </p:txBody>
        </p:sp>
        <p:pic>
          <p:nvPicPr>
            <p:cNvPr id="17" name="object 6">
              <a:extLst>
                <a:ext uri="{FF2B5EF4-FFF2-40B4-BE49-F238E27FC236}">
                  <a16:creationId xmlns:a16="http://schemas.microsoft.com/office/drawing/2014/main" id="{25D14359-8FFA-1112-3979-42B8B7C087B2}"/>
                </a:ext>
              </a:extLst>
            </p:cNvPr>
            <p:cNvPicPr/>
            <p:nvPr/>
          </p:nvPicPr>
          <p:blipFill>
            <a:blip r:embed="rId4" cstate="print"/>
            <a:stretch>
              <a:fillRect/>
            </a:stretch>
          </p:blipFill>
          <p:spPr>
            <a:xfrm>
              <a:off x="666654" y="3744828"/>
              <a:ext cx="131678" cy="131645"/>
            </a:xfrm>
            <a:prstGeom prst="rect">
              <a:avLst/>
            </a:prstGeom>
          </p:spPr>
        </p:pic>
      </p:grpSp>
      <p:grpSp>
        <p:nvGrpSpPr>
          <p:cNvPr id="18" name="object 7">
            <a:extLst>
              <a:ext uri="{FF2B5EF4-FFF2-40B4-BE49-F238E27FC236}">
                <a16:creationId xmlns:a16="http://schemas.microsoft.com/office/drawing/2014/main" id="{8C00A992-05B5-0DA0-4B73-8A444B8BAF6A}"/>
              </a:ext>
            </a:extLst>
          </p:cNvPr>
          <p:cNvGrpSpPr/>
          <p:nvPr/>
        </p:nvGrpSpPr>
        <p:grpSpPr>
          <a:xfrm>
            <a:off x="765497" y="4062529"/>
            <a:ext cx="10913806" cy="2087608"/>
            <a:chOff x="332231" y="3169920"/>
            <a:chExt cx="8186420" cy="1565910"/>
          </a:xfrm>
        </p:grpSpPr>
        <p:sp>
          <p:nvSpPr>
            <p:cNvPr id="19" name="object 8">
              <a:extLst>
                <a:ext uri="{FF2B5EF4-FFF2-40B4-BE49-F238E27FC236}">
                  <a16:creationId xmlns:a16="http://schemas.microsoft.com/office/drawing/2014/main" id="{1D0F2A67-949A-900C-A895-B9C027537601}"/>
                </a:ext>
              </a:extLst>
            </p:cNvPr>
            <p:cNvSpPr/>
            <p:nvPr/>
          </p:nvSpPr>
          <p:spPr>
            <a:xfrm>
              <a:off x="332231" y="3169920"/>
              <a:ext cx="8186420" cy="0"/>
            </a:xfrm>
            <a:custGeom>
              <a:avLst/>
              <a:gdLst/>
              <a:ahLst/>
              <a:cxnLst/>
              <a:rect l="l" t="t" r="r" b="b"/>
              <a:pathLst>
                <a:path w="8186420">
                  <a:moveTo>
                    <a:pt x="0" y="0"/>
                  </a:moveTo>
                  <a:lnTo>
                    <a:pt x="8186293" y="0"/>
                  </a:lnTo>
                </a:path>
              </a:pathLst>
            </a:custGeom>
            <a:ln w="12700">
              <a:solidFill>
                <a:srgbClr val="636363"/>
              </a:solidFill>
              <a:prstDash val="sysDot"/>
            </a:ln>
          </p:spPr>
          <p:txBody>
            <a:bodyPr wrap="square" lIns="0" tIns="0" rIns="0" bIns="0" rtlCol="0"/>
            <a:lstStyle/>
            <a:p>
              <a:endParaRPr sz="3066"/>
            </a:p>
          </p:txBody>
        </p:sp>
        <p:sp>
          <p:nvSpPr>
            <p:cNvPr id="20" name="object 9">
              <a:extLst>
                <a:ext uri="{FF2B5EF4-FFF2-40B4-BE49-F238E27FC236}">
                  <a16:creationId xmlns:a16="http://schemas.microsoft.com/office/drawing/2014/main" id="{5E60A84A-02AD-5155-C9EA-16F9E16CA278}"/>
                </a:ext>
              </a:extLst>
            </p:cNvPr>
            <p:cNvSpPr/>
            <p:nvPr/>
          </p:nvSpPr>
          <p:spPr>
            <a:xfrm>
              <a:off x="1698498" y="3364230"/>
              <a:ext cx="5416905" cy="1371600"/>
            </a:xfrm>
            <a:custGeom>
              <a:avLst/>
              <a:gdLst/>
              <a:ahLst/>
              <a:cxnLst/>
              <a:rect l="l" t="t" r="r" b="b"/>
              <a:pathLst>
                <a:path w="5029200" h="1371600">
                  <a:moveTo>
                    <a:pt x="5029200" y="0"/>
                  </a:moveTo>
                  <a:lnTo>
                    <a:pt x="0" y="0"/>
                  </a:lnTo>
                  <a:lnTo>
                    <a:pt x="0" y="1371600"/>
                  </a:lnTo>
                  <a:lnTo>
                    <a:pt x="5029200" y="1371600"/>
                  </a:lnTo>
                  <a:lnTo>
                    <a:pt x="5029200" y="0"/>
                  </a:lnTo>
                  <a:close/>
                </a:path>
              </a:pathLst>
            </a:custGeom>
            <a:solidFill>
              <a:srgbClr val="F1F1F1"/>
            </a:solidFill>
          </p:spPr>
          <p:txBody>
            <a:bodyPr wrap="square" lIns="0" tIns="0" rIns="0" bIns="0" rtlCol="0"/>
            <a:lstStyle/>
            <a:p>
              <a:endParaRPr sz="3066"/>
            </a:p>
          </p:txBody>
        </p:sp>
        <p:sp>
          <p:nvSpPr>
            <p:cNvPr id="21" name="object 10">
              <a:extLst>
                <a:ext uri="{FF2B5EF4-FFF2-40B4-BE49-F238E27FC236}">
                  <a16:creationId xmlns:a16="http://schemas.microsoft.com/office/drawing/2014/main" id="{68765968-0C0C-1A7A-5E65-8F436EBE904D}"/>
                </a:ext>
              </a:extLst>
            </p:cNvPr>
            <p:cNvSpPr/>
            <p:nvPr/>
          </p:nvSpPr>
          <p:spPr>
            <a:xfrm>
              <a:off x="1698498" y="3364230"/>
              <a:ext cx="5416549" cy="1371600"/>
            </a:xfrm>
            <a:custGeom>
              <a:avLst/>
              <a:gdLst/>
              <a:ahLst/>
              <a:cxnLst/>
              <a:rect l="l" t="t" r="r" b="b"/>
              <a:pathLst>
                <a:path w="5029200" h="1371600">
                  <a:moveTo>
                    <a:pt x="0" y="1371600"/>
                  </a:moveTo>
                  <a:lnTo>
                    <a:pt x="5029200" y="1371600"/>
                  </a:lnTo>
                  <a:lnTo>
                    <a:pt x="5029200" y="0"/>
                  </a:lnTo>
                  <a:lnTo>
                    <a:pt x="0" y="0"/>
                  </a:lnTo>
                  <a:lnTo>
                    <a:pt x="0" y="1371600"/>
                  </a:lnTo>
                  <a:close/>
                </a:path>
              </a:pathLst>
            </a:custGeom>
            <a:ln w="25400">
              <a:solidFill>
                <a:srgbClr val="636363"/>
              </a:solidFill>
            </a:ln>
          </p:spPr>
          <p:txBody>
            <a:bodyPr wrap="square" lIns="0" tIns="0" rIns="0" bIns="0" rtlCol="0"/>
            <a:lstStyle/>
            <a:p>
              <a:endParaRPr sz="3066"/>
            </a:p>
          </p:txBody>
        </p:sp>
      </p:grpSp>
      <p:sp>
        <p:nvSpPr>
          <p:cNvPr id="23" name="object 12">
            <a:extLst>
              <a:ext uri="{FF2B5EF4-FFF2-40B4-BE49-F238E27FC236}">
                <a16:creationId xmlns:a16="http://schemas.microsoft.com/office/drawing/2014/main" id="{CB1E999B-2A08-0278-D23E-9E48A5377DE4}"/>
              </a:ext>
            </a:extLst>
          </p:cNvPr>
          <p:cNvSpPr/>
          <p:nvPr/>
        </p:nvSpPr>
        <p:spPr>
          <a:xfrm>
            <a:off x="997293" y="2214641"/>
            <a:ext cx="608674" cy="1195336"/>
          </a:xfrm>
          <a:custGeom>
            <a:avLst/>
            <a:gdLst/>
            <a:ahLst/>
            <a:cxnLst/>
            <a:rect l="l" t="t" r="r" b="b"/>
            <a:pathLst>
              <a:path w="456565" h="896619">
                <a:moveTo>
                  <a:pt x="357979" y="860290"/>
                </a:moveTo>
                <a:lnTo>
                  <a:pt x="11818" y="860290"/>
                </a:lnTo>
                <a:lnTo>
                  <a:pt x="21807" y="862343"/>
                </a:lnTo>
                <a:lnTo>
                  <a:pt x="29971" y="867941"/>
                </a:lnTo>
                <a:lnTo>
                  <a:pt x="35478" y="876241"/>
                </a:lnTo>
                <a:lnTo>
                  <a:pt x="37499" y="886401"/>
                </a:lnTo>
                <a:lnTo>
                  <a:pt x="37499" y="896543"/>
                </a:lnTo>
                <a:lnTo>
                  <a:pt x="357979" y="896543"/>
                </a:lnTo>
                <a:lnTo>
                  <a:pt x="357979" y="860290"/>
                </a:lnTo>
                <a:close/>
              </a:path>
              <a:path w="456565" h="896619">
                <a:moveTo>
                  <a:pt x="0" y="38489"/>
                </a:moveTo>
                <a:lnTo>
                  <a:pt x="0" y="860999"/>
                </a:lnTo>
                <a:lnTo>
                  <a:pt x="10560" y="860428"/>
                </a:lnTo>
                <a:lnTo>
                  <a:pt x="11151" y="860428"/>
                </a:lnTo>
                <a:lnTo>
                  <a:pt x="11742" y="860336"/>
                </a:lnTo>
                <a:lnTo>
                  <a:pt x="357979" y="860290"/>
                </a:lnTo>
                <a:lnTo>
                  <a:pt x="357979" y="844582"/>
                </a:lnTo>
                <a:lnTo>
                  <a:pt x="456257" y="844582"/>
                </a:lnTo>
                <a:lnTo>
                  <a:pt x="456257" y="826933"/>
                </a:lnTo>
                <a:lnTo>
                  <a:pt x="72211" y="826933"/>
                </a:lnTo>
                <a:lnTo>
                  <a:pt x="72211" y="736123"/>
                </a:lnTo>
                <a:lnTo>
                  <a:pt x="358017" y="736123"/>
                </a:lnTo>
                <a:lnTo>
                  <a:pt x="358017" y="722597"/>
                </a:lnTo>
                <a:lnTo>
                  <a:pt x="415813" y="722597"/>
                </a:lnTo>
                <a:lnTo>
                  <a:pt x="415813" y="706401"/>
                </a:lnTo>
                <a:lnTo>
                  <a:pt x="72211" y="706401"/>
                </a:lnTo>
                <a:lnTo>
                  <a:pt x="72211" y="615587"/>
                </a:lnTo>
                <a:lnTo>
                  <a:pt x="358017" y="615587"/>
                </a:lnTo>
                <a:lnTo>
                  <a:pt x="358017" y="598373"/>
                </a:lnTo>
                <a:lnTo>
                  <a:pt x="415813" y="598373"/>
                </a:lnTo>
                <a:lnTo>
                  <a:pt x="415813" y="579998"/>
                </a:lnTo>
                <a:lnTo>
                  <a:pt x="72211" y="579998"/>
                </a:lnTo>
                <a:lnTo>
                  <a:pt x="72211" y="489145"/>
                </a:lnTo>
                <a:lnTo>
                  <a:pt x="358017" y="489145"/>
                </a:lnTo>
                <a:lnTo>
                  <a:pt x="358017" y="412360"/>
                </a:lnTo>
                <a:lnTo>
                  <a:pt x="72211" y="412360"/>
                </a:lnTo>
                <a:lnTo>
                  <a:pt x="72211" y="321571"/>
                </a:lnTo>
                <a:lnTo>
                  <a:pt x="415813" y="321571"/>
                </a:lnTo>
                <a:lnTo>
                  <a:pt x="415813" y="307645"/>
                </a:lnTo>
                <a:lnTo>
                  <a:pt x="358017" y="307645"/>
                </a:lnTo>
                <a:lnTo>
                  <a:pt x="358017" y="291824"/>
                </a:lnTo>
                <a:lnTo>
                  <a:pt x="72211" y="291824"/>
                </a:lnTo>
                <a:lnTo>
                  <a:pt x="72211" y="200996"/>
                </a:lnTo>
                <a:lnTo>
                  <a:pt x="415813" y="200996"/>
                </a:lnTo>
                <a:lnTo>
                  <a:pt x="415813" y="183408"/>
                </a:lnTo>
                <a:lnTo>
                  <a:pt x="358017" y="183408"/>
                </a:lnTo>
                <a:lnTo>
                  <a:pt x="358017" y="165395"/>
                </a:lnTo>
                <a:lnTo>
                  <a:pt x="72211" y="165395"/>
                </a:lnTo>
                <a:lnTo>
                  <a:pt x="72211" y="74567"/>
                </a:lnTo>
                <a:lnTo>
                  <a:pt x="358017" y="74567"/>
                </a:lnTo>
                <a:lnTo>
                  <a:pt x="358017" y="39288"/>
                </a:lnTo>
                <a:lnTo>
                  <a:pt x="11894" y="39288"/>
                </a:lnTo>
                <a:lnTo>
                  <a:pt x="0" y="38489"/>
                </a:lnTo>
                <a:close/>
              </a:path>
              <a:path w="456565" h="896619">
                <a:moveTo>
                  <a:pt x="358017" y="736123"/>
                </a:moveTo>
                <a:lnTo>
                  <a:pt x="274212" y="736123"/>
                </a:lnTo>
                <a:lnTo>
                  <a:pt x="274212" y="826933"/>
                </a:lnTo>
                <a:lnTo>
                  <a:pt x="456257" y="826933"/>
                </a:lnTo>
                <a:lnTo>
                  <a:pt x="456257" y="824329"/>
                </a:lnTo>
                <a:lnTo>
                  <a:pt x="358017" y="824329"/>
                </a:lnTo>
                <a:lnTo>
                  <a:pt x="358017" y="765225"/>
                </a:lnTo>
                <a:lnTo>
                  <a:pt x="415813" y="765225"/>
                </a:lnTo>
                <a:lnTo>
                  <a:pt x="415813" y="744981"/>
                </a:lnTo>
                <a:lnTo>
                  <a:pt x="358017" y="744981"/>
                </a:lnTo>
                <a:lnTo>
                  <a:pt x="358017" y="736123"/>
                </a:lnTo>
                <a:close/>
              </a:path>
              <a:path w="456565" h="896619">
                <a:moveTo>
                  <a:pt x="456283" y="94863"/>
                </a:moveTo>
                <a:lnTo>
                  <a:pt x="436371" y="94863"/>
                </a:lnTo>
                <a:lnTo>
                  <a:pt x="436371" y="384508"/>
                </a:lnTo>
                <a:lnTo>
                  <a:pt x="415045" y="392030"/>
                </a:lnTo>
                <a:lnTo>
                  <a:pt x="398095" y="406198"/>
                </a:lnTo>
                <a:lnTo>
                  <a:pt x="386909" y="425464"/>
                </a:lnTo>
                <a:lnTo>
                  <a:pt x="382872" y="448283"/>
                </a:lnTo>
                <a:lnTo>
                  <a:pt x="386909" y="471083"/>
                </a:lnTo>
                <a:lnTo>
                  <a:pt x="398095" y="490330"/>
                </a:lnTo>
                <a:lnTo>
                  <a:pt x="415045" y="504478"/>
                </a:lnTo>
                <a:lnTo>
                  <a:pt x="436371" y="511981"/>
                </a:lnTo>
                <a:lnTo>
                  <a:pt x="436371" y="824329"/>
                </a:lnTo>
                <a:lnTo>
                  <a:pt x="456257" y="824329"/>
                </a:lnTo>
                <a:lnTo>
                  <a:pt x="456257" y="492549"/>
                </a:lnTo>
                <a:lnTo>
                  <a:pt x="446333" y="492549"/>
                </a:lnTo>
                <a:lnTo>
                  <a:pt x="429407" y="489060"/>
                </a:lnTo>
                <a:lnTo>
                  <a:pt x="415575" y="479553"/>
                </a:lnTo>
                <a:lnTo>
                  <a:pt x="406244" y="465475"/>
                </a:lnTo>
                <a:lnTo>
                  <a:pt x="402821" y="448270"/>
                </a:lnTo>
                <a:lnTo>
                  <a:pt x="406244" y="431045"/>
                </a:lnTo>
                <a:lnTo>
                  <a:pt x="415575" y="416974"/>
                </a:lnTo>
                <a:lnTo>
                  <a:pt x="429407" y="407484"/>
                </a:lnTo>
                <a:lnTo>
                  <a:pt x="446333" y="404004"/>
                </a:lnTo>
                <a:lnTo>
                  <a:pt x="456283" y="404004"/>
                </a:lnTo>
                <a:lnTo>
                  <a:pt x="456283" y="94863"/>
                </a:lnTo>
                <a:close/>
              </a:path>
              <a:path w="456565" h="896619">
                <a:moveTo>
                  <a:pt x="358017" y="615587"/>
                </a:moveTo>
                <a:lnTo>
                  <a:pt x="274212" y="615587"/>
                </a:lnTo>
                <a:lnTo>
                  <a:pt x="274212" y="706401"/>
                </a:lnTo>
                <a:lnTo>
                  <a:pt x="415813" y="706401"/>
                </a:lnTo>
                <a:lnTo>
                  <a:pt x="415813" y="702378"/>
                </a:lnTo>
                <a:lnTo>
                  <a:pt x="358017" y="702378"/>
                </a:lnTo>
                <a:lnTo>
                  <a:pt x="358017" y="680690"/>
                </a:lnTo>
                <a:lnTo>
                  <a:pt x="415813" y="680690"/>
                </a:lnTo>
                <a:lnTo>
                  <a:pt x="415813" y="660433"/>
                </a:lnTo>
                <a:lnTo>
                  <a:pt x="358017" y="660433"/>
                </a:lnTo>
                <a:lnTo>
                  <a:pt x="358017" y="641014"/>
                </a:lnTo>
                <a:lnTo>
                  <a:pt x="415813" y="641014"/>
                </a:lnTo>
                <a:lnTo>
                  <a:pt x="415813" y="620757"/>
                </a:lnTo>
                <a:lnTo>
                  <a:pt x="358017" y="620757"/>
                </a:lnTo>
                <a:lnTo>
                  <a:pt x="358017" y="615587"/>
                </a:lnTo>
                <a:close/>
              </a:path>
              <a:path w="456565" h="896619">
                <a:moveTo>
                  <a:pt x="358017" y="489145"/>
                </a:moveTo>
                <a:lnTo>
                  <a:pt x="274212" y="489145"/>
                </a:lnTo>
                <a:lnTo>
                  <a:pt x="274212" y="579998"/>
                </a:lnTo>
                <a:lnTo>
                  <a:pt x="415813" y="579998"/>
                </a:lnTo>
                <a:lnTo>
                  <a:pt x="415813" y="578116"/>
                </a:lnTo>
                <a:lnTo>
                  <a:pt x="358017" y="578116"/>
                </a:lnTo>
                <a:lnTo>
                  <a:pt x="358017" y="556492"/>
                </a:lnTo>
                <a:lnTo>
                  <a:pt x="415813" y="556492"/>
                </a:lnTo>
                <a:lnTo>
                  <a:pt x="415813" y="536235"/>
                </a:lnTo>
                <a:lnTo>
                  <a:pt x="358017" y="536235"/>
                </a:lnTo>
                <a:lnTo>
                  <a:pt x="358017" y="489145"/>
                </a:lnTo>
                <a:close/>
              </a:path>
              <a:path w="456565" h="896619">
                <a:moveTo>
                  <a:pt x="415813" y="321571"/>
                </a:moveTo>
                <a:lnTo>
                  <a:pt x="274212" y="321571"/>
                </a:lnTo>
                <a:lnTo>
                  <a:pt x="274212" y="412360"/>
                </a:lnTo>
                <a:lnTo>
                  <a:pt x="358017" y="412360"/>
                </a:lnTo>
                <a:lnTo>
                  <a:pt x="358017" y="370543"/>
                </a:lnTo>
                <a:lnTo>
                  <a:pt x="415813" y="370543"/>
                </a:lnTo>
                <a:lnTo>
                  <a:pt x="415813" y="350286"/>
                </a:lnTo>
                <a:lnTo>
                  <a:pt x="358017" y="350286"/>
                </a:lnTo>
                <a:lnTo>
                  <a:pt x="358017" y="327889"/>
                </a:lnTo>
                <a:lnTo>
                  <a:pt x="415813" y="327889"/>
                </a:lnTo>
                <a:lnTo>
                  <a:pt x="415813" y="321571"/>
                </a:lnTo>
                <a:close/>
              </a:path>
              <a:path w="456565" h="896619">
                <a:moveTo>
                  <a:pt x="415813" y="200996"/>
                </a:moveTo>
                <a:lnTo>
                  <a:pt x="274212" y="200996"/>
                </a:lnTo>
                <a:lnTo>
                  <a:pt x="274212" y="291824"/>
                </a:lnTo>
                <a:lnTo>
                  <a:pt x="358017" y="291824"/>
                </a:lnTo>
                <a:lnTo>
                  <a:pt x="358017" y="285995"/>
                </a:lnTo>
                <a:lnTo>
                  <a:pt x="415813" y="285995"/>
                </a:lnTo>
                <a:lnTo>
                  <a:pt x="415813" y="265751"/>
                </a:lnTo>
                <a:lnTo>
                  <a:pt x="358017" y="265751"/>
                </a:lnTo>
                <a:lnTo>
                  <a:pt x="358017" y="246281"/>
                </a:lnTo>
                <a:lnTo>
                  <a:pt x="415813" y="246281"/>
                </a:lnTo>
                <a:lnTo>
                  <a:pt x="415813" y="226037"/>
                </a:lnTo>
                <a:lnTo>
                  <a:pt x="358017" y="226037"/>
                </a:lnTo>
                <a:lnTo>
                  <a:pt x="358017" y="203665"/>
                </a:lnTo>
                <a:lnTo>
                  <a:pt x="415813" y="203665"/>
                </a:lnTo>
                <a:lnTo>
                  <a:pt x="415813" y="200996"/>
                </a:lnTo>
                <a:close/>
              </a:path>
              <a:path w="456565" h="896619">
                <a:moveTo>
                  <a:pt x="456283" y="74567"/>
                </a:moveTo>
                <a:lnTo>
                  <a:pt x="274212" y="74567"/>
                </a:lnTo>
                <a:lnTo>
                  <a:pt x="274212" y="165395"/>
                </a:lnTo>
                <a:lnTo>
                  <a:pt x="358017" y="165395"/>
                </a:lnTo>
                <a:lnTo>
                  <a:pt x="358017" y="161772"/>
                </a:lnTo>
                <a:lnTo>
                  <a:pt x="415813" y="161772"/>
                </a:lnTo>
                <a:lnTo>
                  <a:pt x="415813" y="141515"/>
                </a:lnTo>
                <a:lnTo>
                  <a:pt x="358017" y="141515"/>
                </a:lnTo>
                <a:lnTo>
                  <a:pt x="358017" y="94863"/>
                </a:lnTo>
                <a:lnTo>
                  <a:pt x="456283" y="94863"/>
                </a:lnTo>
                <a:lnTo>
                  <a:pt x="456283" y="74567"/>
                </a:lnTo>
                <a:close/>
              </a:path>
              <a:path w="456565" h="896619">
                <a:moveTo>
                  <a:pt x="358017" y="0"/>
                </a:moveTo>
                <a:lnTo>
                  <a:pt x="36242" y="0"/>
                </a:lnTo>
                <a:lnTo>
                  <a:pt x="37514" y="13126"/>
                </a:lnTo>
                <a:lnTo>
                  <a:pt x="35486" y="23297"/>
                </a:lnTo>
                <a:lnTo>
                  <a:pt x="29971" y="31608"/>
                </a:lnTo>
                <a:lnTo>
                  <a:pt x="21822" y="37219"/>
                </a:lnTo>
                <a:lnTo>
                  <a:pt x="11894" y="39288"/>
                </a:lnTo>
                <a:lnTo>
                  <a:pt x="358017" y="39288"/>
                </a:lnTo>
                <a:lnTo>
                  <a:pt x="358017" y="0"/>
                </a:lnTo>
                <a:close/>
              </a:path>
            </a:pathLst>
          </a:custGeom>
          <a:solidFill>
            <a:srgbClr val="636363"/>
          </a:solidFill>
        </p:spPr>
        <p:txBody>
          <a:bodyPr wrap="square" lIns="0" tIns="0" rIns="0" bIns="0" rtlCol="0"/>
          <a:lstStyle/>
          <a:p>
            <a:endParaRPr sz="3066"/>
          </a:p>
        </p:txBody>
      </p:sp>
      <p:grpSp>
        <p:nvGrpSpPr>
          <p:cNvPr id="26" name="object 15">
            <a:extLst>
              <a:ext uri="{FF2B5EF4-FFF2-40B4-BE49-F238E27FC236}">
                <a16:creationId xmlns:a16="http://schemas.microsoft.com/office/drawing/2014/main" id="{64AAC554-9986-DB09-2044-CBAE760B8393}"/>
              </a:ext>
            </a:extLst>
          </p:cNvPr>
          <p:cNvGrpSpPr/>
          <p:nvPr/>
        </p:nvGrpSpPr>
        <p:grpSpPr>
          <a:xfrm>
            <a:off x="3789059" y="4607371"/>
            <a:ext cx="887191" cy="1252904"/>
            <a:chOff x="2600198" y="3578605"/>
            <a:chExt cx="665480" cy="939800"/>
          </a:xfrm>
        </p:grpSpPr>
        <p:sp>
          <p:nvSpPr>
            <p:cNvPr id="27" name="object 16">
              <a:extLst>
                <a:ext uri="{FF2B5EF4-FFF2-40B4-BE49-F238E27FC236}">
                  <a16:creationId xmlns:a16="http://schemas.microsoft.com/office/drawing/2014/main" id="{755FB162-B917-B7E9-766C-F683F5E9C08A}"/>
                </a:ext>
              </a:extLst>
            </p:cNvPr>
            <p:cNvSpPr/>
            <p:nvPr/>
          </p:nvSpPr>
          <p:spPr>
            <a:xfrm>
              <a:off x="2612898"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28" name="object 17">
              <a:extLst>
                <a:ext uri="{FF2B5EF4-FFF2-40B4-BE49-F238E27FC236}">
                  <a16:creationId xmlns:a16="http://schemas.microsoft.com/office/drawing/2014/main" id="{05CB1CEF-93D4-C2D1-3806-96382A21C64E}"/>
                </a:ext>
              </a:extLst>
            </p:cNvPr>
            <p:cNvSpPr/>
            <p:nvPr/>
          </p:nvSpPr>
          <p:spPr>
            <a:xfrm>
              <a:off x="2612898"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29" name="object 18">
            <a:extLst>
              <a:ext uri="{FF2B5EF4-FFF2-40B4-BE49-F238E27FC236}">
                <a16:creationId xmlns:a16="http://schemas.microsoft.com/office/drawing/2014/main" id="{72294F00-0D85-5872-C038-55E7F3B3024F}"/>
              </a:ext>
            </a:extLst>
          </p:cNvPr>
          <p:cNvSpPr txBox="1"/>
          <p:nvPr/>
        </p:nvSpPr>
        <p:spPr>
          <a:xfrm>
            <a:off x="3876086"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1</a:t>
            </a:r>
            <a:endParaRPr sz="3733" dirty="0">
              <a:latin typeface="Arial Narrow"/>
              <a:cs typeface="Arial Narrow"/>
            </a:endParaRPr>
          </a:p>
        </p:txBody>
      </p:sp>
      <p:sp>
        <p:nvSpPr>
          <p:cNvPr id="30" name="object 19">
            <a:extLst>
              <a:ext uri="{FF2B5EF4-FFF2-40B4-BE49-F238E27FC236}">
                <a16:creationId xmlns:a16="http://schemas.microsoft.com/office/drawing/2014/main" id="{F85DFE14-324C-0407-BF4A-016533BB63C7}"/>
              </a:ext>
            </a:extLst>
          </p:cNvPr>
          <p:cNvSpPr txBox="1"/>
          <p:nvPr/>
        </p:nvSpPr>
        <p:spPr>
          <a:xfrm>
            <a:off x="3805990" y="4618326"/>
            <a:ext cx="487617" cy="216295"/>
          </a:xfrm>
          <a:prstGeom prst="rect">
            <a:avLst/>
          </a:prstGeom>
          <a:solidFill>
            <a:srgbClr val="FFFFFF"/>
          </a:solidFill>
          <a:ln w="25400">
            <a:solidFill>
              <a:srgbClr val="636363"/>
            </a:solidFill>
          </a:ln>
        </p:spPr>
        <p:txBody>
          <a:bodyPr vert="horz" wrap="square" lIns="0" tIns="31323" rIns="0" bIns="0" rtlCol="0" anchor="ctr" anchorCtr="0">
            <a:spAutoFit/>
          </a:bodyPr>
          <a:lstStyle/>
          <a:p>
            <a:pPr marL="39789">
              <a:spcBef>
                <a:spcPts val="247"/>
              </a:spcBef>
            </a:pPr>
            <a:r>
              <a:rPr lang="zh-CN" altLang="en-US" sz="1200" spc="-40"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grpSp>
        <p:nvGrpSpPr>
          <p:cNvPr id="31" name="object 20">
            <a:extLst>
              <a:ext uri="{FF2B5EF4-FFF2-40B4-BE49-F238E27FC236}">
                <a16:creationId xmlns:a16="http://schemas.microsoft.com/office/drawing/2014/main" id="{B351666D-649C-D515-4E49-290B4FA995AC}"/>
              </a:ext>
            </a:extLst>
          </p:cNvPr>
          <p:cNvGrpSpPr/>
          <p:nvPr/>
        </p:nvGrpSpPr>
        <p:grpSpPr>
          <a:xfrm>
            <a:off x="2761001" y="4611435"/>
            <a:ext cx="887191" cy="1252904"/>
            <a:chOff x="1829054" y="3581653"/>
            <a:chExt cx="665480" cy="939800"/>
          </a:xfrm>
        </p:grpSpPr>
        <p:sp>
          <p:nvSpPr>
            <p:cNvPr id="32" name="object 21">
              <a:extLst>
                <a:ext uri="{FF2B5EF4-FFF2-40B4-BE49-F238E27FC236}">
                  <a16:creationId xmlns:a16="http://schemas.microsoft.com/office/drawing/2014/main" id="{8B537661-F012-759E-7877-571EC248B5EB}"/>
                </a:ext>
              </a:extLst>
            </p:cNvPr>
            <p:cNvSpPr/>
            <p:nvPr/>
          </p:nvSpPr>
          <p:spPr>
            <a:xfrm>
              <a:off x="1841754" y="3594353"/>
              <a:ext cx="640080" cy="914400"/>
            </a:xfrm>
            <a:custGeom>
              <a:avLst/>
              <a:gdLst/>
              <a:ahLst/>
              <a:cxnLst/>
              <a:rect l="l" t="t" r="r" b="b"/>
              <a:pathLst>
                <a:path w="640080" h="914400">
                  <a:moveTo>
                    <a:pt x="640080" y="0"/>
                  </a:moveTo>
                  <a:lnTo>
                    <a:pt x="0" y="0"/>
                  </a:lnTo>
                  <a:lnTo>
                    <a:pt x="0" y="914400"/>
                  </a:lnTo>
                  <a:lnTo>
                    <a:pt x="640080" y="914400"/>
                  </a:lnTo>
                  <a:lnTo>
                    <a:pt x="640080" y="0"/>
                  </a:lnTo>
                  <a:close/>
                </a:path>
              </a:pathLst>
            </a:custGeom>
            <a:solidFill>
              <a:srgbClr val="D7DBE1"/>
            </a:solidFill>
          </p:spPr>
          <p:txBody>
            <a:bodyPr wrap="square" lIns="0" tIns="0" rIns="0" bIns="0" rtlCol="0"/>
            <a:lstStyle/>
            <a:p>
              <a:endParaRPr sz="3066"/>
            </a:p>
          </p:txBody>
        </p:sp>
        <p:sp>
          <p:nvSpPr>
            <p:cNvPr id="33" name="object 22">
              <a:extLst>
                <a:ext uri="{FF2B5EF4-FFF2-40B4-BE49-F238E27FC236}">
                  <a16:creationId xmlns:a16="http://schemas.microsoft.com/office/drawing/2014/main" id="{5920CC2B-D47F-EF1F-F12C-85C590E14B14}"/>
                </a:ext>
              </a:extLst>
            </p:cNvPr>
            <p:cNvSpPr/>
            <p:nvPr/>
          </p:nvSpPr>
          <p:spPr>
            <a:xfrm>
              <a:off x="1841754" y="3594353"/>
              <a:ext cx="640080" cy="914400"/>
            </a:xfrm>
            <a:custGeom>
              <a:avLst/>
              <a:gdLst/>
              <a:ahLst/>
              <a:cxnLst/>
              <a:rect l="l" t="t" r="r" b="b"/>
              <a:pathLst>
                <a:path w="640080" h="914400">
                  <a:moveTo>
                    <a:pt x="0" y="914400"/>
                  </a:moveTo>
                  <a:lnTo>
                    <a:pt x="640080" y="914400"/>
                  </a:lnTo>
                  <a:lnTo>
                    <a:pt x="640080" y="0"/>
                  </a:lnTo>
                  <a:lnTo>
                    <a:pt x="0" y="0"/>
                  </a:lnTo>
                  <a:lnTo>
                    <a:pt x="0" y="914400"/>
                  </a:lnTo>
                  <a:close/>
                </a:path>
              </a:pathLst>
            </a:custGeom>
            <a:ln w="25400">
              <a:solidFill>
                <a:srgbClr val="636363"/>
              </a:solidFill>
            </a:ln>
          </p:spPr>
          <p:txBody>
            <a:bodyPr wrap="square" lIns="0" tIns="0" rIns="0" bIns="0" rtlCol="0"/>
            <a:lstStyle/>
            <a:p>
              <a:endParaRPr sz="3066"/>
            </a:p>
          </p:txBody>
        </p:sp>
      </p:grpSp>
      <p:sp>
        <p:nvSpPr>
          <p:cNvPr id="34" name="object 23">
            <a:extLst>
              <a:ext uri="{FF2B5EF4-FFF2-40B4-BE49-F238E27FC236}">
                <a16:creationId xmlns:a16="http://schemas.microsoft.com/office/drawing/2014/main" id="{0DBCB8E5-DC2C-5C26-B437-D077C82AE0AD}"/>
              </a:ext>
            </a:extLst>
          </p:cNvPr>
          <p:cNvSpPr txBox="1"/>
          <p:nvPr/>
        </p:nvSpPr>
        <p:spPr>
          <a:xfrm>
            <a:off x="2844132" y="4610082"/>
            <a:ext cx="717033" cy="201762"/>
          </a:xfrm>
          <a:prstGeom prst="rect">
            <a:avLst/>
          </a:prstGeom>
        </p:spPr>
        <p:txBody>
          <a:bodyPr vert="horz" wrap="square" lIns="0" tIns="16931" rIns="0" bIns="0" rtlCol="0">
            <a:spAutoFit/>
          </a:bodyPr>
          <a:lstStyle/>
          <a:p>
            <a:pPr marL="16932">
              <a:spcBef>
                <a:spcPts val="133"/>
              </a:spcBef>
            </a:pPr>
            <a:r>
              <a:rPr sz="1200" spc="-13" dirty="0">
                <a:solidFill>
                  <a:srgbClr val="636363"/>
                </a:solidFill>
                <a:latin typeface="宋体"/>
                <a:cs typeface="宋体"/>
              </a:rPr>
              <a:t>Directory</a:t>
            </a:r>
            <a:endParaRPr sz="1200">
              <a:latin typeface="宋体"/>
              <a:cs typeface="宋体"/>
            </a:endParaRPr>
          </a:p>
        </p:txBody>
      </p:sp>
      <p:graphicFrame>
        <p:nvGraphicFramePr>
          <p:cNvPr id="35" name="object 24">
            <a:extLst>
              <a:ext uri="{FF2B5EF4-FFF2-40B4-BE49-F238E27FC236}">
                <a16:creationId xmlns:a16="http://schemas.microsoft.com/office/drawing/2014/main" id="{AF238E06-F4D0-715A-860B-EF2FD0E9569E}"/>
              </a:ext>
            </a:extLst>
          </p:cNvPr>
          <p:cNvGraphicFramePr>
            <a:graphicFrameLocks noGrp="1"/>
          </p:cNvGraphicFramePr>
          <p:nvPr/>
        </p:nvGraphicFramePr>
        <p:xfrm>
          <a:off x="2841592" y="4903329"/>
          <a:ext cx="704336" cy="805922"/>
        </p:xfrm>
        <a:graphic>
          <a:graphicData uri="http://schemas.openxmlformats.org/drawingml/2006/table">
            <a:tbl>
              <a:tblPr firstRow="1" bandRow="1">
                <a:tableStyleId>{2D5ABB26-0587-4C30-8999-92F81FD0307C}</a:tableStyleId>
              </a:tblPr>
              <a:tblGrid>
                <a:gridCol w="235343">
                  <a:extLst>
                    <a:ext uri="{9D8B030D-6E8A-4147-A177-3AD203B41FA5}">
                      <a16:colId xmlns:a16="http://schemas.microsoft.com/office/drawing/2014/main" val="20000"/>
                    </a:ext>
                  </a:extLst>
                </a:gridCol>
                <a:gridCol w="235343">
                  <a:extLst>
                    <a:ext uri="{9D8B030D-6E8A-4147-A177-3AD203B41FA5}">
                      <a16:colId xmlns:a16="http://schemas.microsoft.com/office/drawing/2014/main" val="20001"/>
                    </a:ext>
                  </a:extLst>
                </a:gridCol>
                <a:gridCol w="233650">
                  <a:extLst>
                    <a:ext uri="{9D8B030D-6E8A-4147-A177-3AD203B41FA5}">
                      <a16:colId xmlns:a16="http://schemas.microsoft.com/office/drawing/2014/main" val="20002"/>
                    </a:ext>
                  </a:extLst>
                </a:gridCol>
              </a:tblGrid>
              <a:tr h="259893">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0"/>
                  </a:ext>
                </a:extLst>
              </a:tr>
              <a:tr h="285290">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1"/>
                  </a:ext>
                </a:extLst>
              </a:tr>
              <a:tr h="260739">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dirty="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2"/>
                  </a:ext>
                </a:extLst>
              </a:tr>
            </a:tbl>
          </a:graphicData>
        </a:graphic>
      </p:graphicFrame>
      <p:grpSp>
        <p:nvGrpSpPr>
          <p:cNvPr id="36" name="object 25">
            <a:extLst>
              <a:ext uri="{FF2B5EF4-FFF2-40B4-BE49-F238E27FC236}">
                <a16:creationId xmlns:a16="http://schemas.microsoft.com/office/drawing/2014/main" id="{6C87CA1F-664D-B578-206D-45D1EBCF4DCF}"/>
              </a:ext>
            </a:extLst>
          </p:cNvPr>
          <p:cNvGrpSpPr/>
          <p:nvPr/>
        </p:nvGrpSpPr>
        <p:grpSpPr>
          <a:xfrm>
            <a:off x="4817116" y="4607371"/>
            <a:ext cx="887191" cy="1252904"/>
            <a:chOff x="3371341" y="3578605"/>
            <a:chExt cx="665480" cy="939800"/>
          </a:xfrm>
        </p:grpSpPr>
        <p:sp>
          <p:nvSpPr>
            <p:cNvPr id="37" name="object 26">
              <a:extLst>
                <a:ext uri="{FF2B5EF4-FFF2-40B4-BE49-F238E27FC236}">
                  <a16:creationId xmlns:a16="http://schemas.microsoft.com/office/drawing/2014/main" id="{CCAA3F8A-31FE-BFFD-E263-7DB5C85EB1A2}"/>
                </a:ext>
              </a:extLst>
            </p:cNvPr>
            <p:cNvSpPr/>
            <p:nvPr/>
          </p:nvSpPr>
          <p:spPr>
            <a:xfrm>
              <a:off x="3384041"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38" name="object 27">
              <a:extLst>
                <a:ext uri="{FF2B5EF4-FFF2-40B4-BE49-F238E27FC236}">
                  <a16:creationId xmlns:a16="http://schemas.microsoft.com/office/drawing/2014/main" id="{06C10DC7-7F0B-1501-0117-4428B05D3909}"/>
                </a:ext>
              </a:extLst>
            </p:cNvPr>
            <p:cNvSpPr/>
            <p:nvPr/>
          </p:nvSpPr>
          <p:spPr>
            <a:xfrm>
              <a:off x="3384041"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39" name="object 28">
            <a:extLst>
              <a:ext uri="{FF2B5EF4-FFF2-40B4-BE49-F238E27FC236}">
                <a16:creationId xmlns:a16="http://schemas.microsoft.com/office/drawing/2014/main" id="{D8A708EE-741A-C6D2-E400-DF038B656EA1}"/>
              </a:ext>
            </a:extLst>
          </p:cNvPr>
          <p:cNvSpPr txBox="1"/>
          <p:nvPr/>
        </p:nvSpPr>
        <p:spPr>
          <a:xfrm>
            <a:off x="4898780"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2</a:t>
            </a:r>
            <a:endParaRPr sz="3733" dirty="0">
              <a:latin typeface="Arial Narrow"/>
              <a:cs typeface="Arial Narrow"/>
            </a:endParaRPr>
          </a:p>
        </p:txBody>
      </p:sp>
      <p:sp>
        <p:nvSpPr>
          <p:cNvPr id="40" name="object 29">
            <a:extLst>
              <a:ext uri="{FF2B5EF4-FFF2-40B4-BE49-F238E27FC236}">
                <a16:creationId xmlns:a16="http://schemas.microsoft.com/office/drawing/2014/main" id="{DD8834F0-5C6B-BE75-424A-47E6C19211F3}"/>
              </a:ext>
            </a:extLst>
          </p:cNvPr>
          <p:cNvSpPr txBox="1"/>
          <p:nvPr/>
        </p:nvSpPr>
        <p:spPr>
          <a:xfrm>
            <a:off x="4834047"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40636">
              <a:spcBef>
                <a:spcPts val="247"/>
              </a:spcBef>
            </a:pPr>
            <a:r>
              <a:rPr lang="zh-CN" altLang="en-US" sz="1200" spc="-47"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grpSp>
        <p:nvGrpSpPr>
          <p:cNvPr id="41" name="object 30">
            <a:extLst>
              <a:ext uri="{FF2B5EF4-FFF2-40B4-BE49-F238E27FC236}">
                <a16:creationId xmlns:a16="http://schemas.microsoft.com/office/drawing/2014/main" id="{6FB3DB4E-280B-E9EB-7198-6681C4F9845C}"/>
              </a:ext>
            </a:extLst>
          </p:cNvPr>
          <p:cNvGrpSpPr/>
          <p:nvPr/>
        </p:nvGrpSpPr>
        <p:grpSpPr>
          <a:xfrm>
            <a:off x="5845174" y="4607371"/>
            <a:ext cx="887191" cy="1252904"/>
            <a:chOff x="4142485" y="3578605"/>
            <a:chExt cx="665480" cy="939800"/>
          </a:xfrm>
        </p:grpSpPr>
        <p:sp>
          <p:nvSpPr>
            <p:cNvPr id="42" name="object 31">
              <a:extLst>
                <a:ext uri="{FF2B5EF4-FFF2-40B4-BE49-F238E27FC236}">
                  <a16:creationId xmlns:a16="http://schemas.microsoft.com/office/drawing/2014/main" id="{96A6CDD6-946D-BD74-0C35-91B30B7F1E11}"/>
                </a:ext>
              </a:extLst>
            </p:cNvPr>
            <p:cNvSpPr/>
            <p:nvPr/>
          </p:nvSpPr>
          <p:spPr>
            <a:xfrm>
              <a:off x="4155185"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43" name="object 32">
              <a:extLst>
                <a:ext uri="{FF2B5EF4-FFF2-40B4-BE49-F238E27FC236}">
                  <a16:creationId xmlns:a16="http://schemas.microsoft.com/office/drawing/2014/main" id="{CBEE5C3B-122C-DD57-1454-2DA7491BF911}"/>
                </a:ext>
              </a:extLst>
            </p:cNvPr>
            <p:cNvSpPr/>
            <p:nvPr/>
          </p:nvSpPr>
          <p:spPr>
            <a:xfrm>
              <a:off x="4155185"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44" name="object 33">
            <a:extLst>
              <a:ext uri="{FF2B5EF4-FFF2-40B4-BE49-F238E27FC236}">
                <a16:creationId xmlns:a16="http://schemas.microsoft.com/office/drawing/2014/main" id="{F346E8F0-A27F-DB7A-CCE4-502B44F5CEB4}"/>
              </a:ext>
            </a:extLst>
          </p:cNvPr>
          <p:cNvSpPr txBox="1"/>
          <p:nvPr/>
        </p:nvSpPr>
        <p:spPr>
          <a:xfrm>
            <a:off x="5931380"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3</a:t>
            </a:r>
            <a:endParaRPr sz="3733" dirty="0">
              <a:latin typeface="Arial Narrow"/>
              <a:cs typeface="Arial Narrow"/>
            </a:endParaRPr>
          </a:p>
        </p:txBody>
      </p:sp>
      <p:sp>
        <p:nvSpPr>
          <p:cNvPr id="45" name="object 34">
            <a:extLst>
              <a:ext uri="{FF2B5EF4-FFF2-40B4-BE49-F238E27FC236}">
                <a16:creationId xmlns:a16="http://schemas.microsoft.com/office/drawing/2014/main" id="{4F31670F-459A-5A44-3193-13944167E560}"/>
              </a:ext>
            </a:extLst>
          </p:cNvPr>
          <p:cNvSpPr txBox="1"/>
          <p:nvPr/>
        </p:nvSpPr>
        <p:spPr>
          <a:xfrm>
            <a:off x="5862105"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41483">
              <a:spcBef>
                <a:spcPts val="247"/>
              </a:spcBef>
            </a:pPr>
            <a:r>
              <a:rPr lang="zh-CN" altLang="en-US" sz="1200" spc="-47"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sp>
        <p:nvSpPr>
          <p:cNvPr id="46" name="object 35">
            <a:extLst>
              <a:ext uri="{FF2B5EF4-FFF2-40B4-BE49-F238E27FC236}">
                <a16:creationId xmlns:a16="http://schemas.microsoft.com/office/drawing/2014/main" id="{C0D7A038-98B4-17C9-E617-E9925EB7A7F0}"/>
              </a:ext>
            </a:extLst>
          </p:cNvPr>
          <p:cNvSpPr txBox="1"/>
          <p:nvPr/>
        </p:nvSpPr>
        <p:spPr>
          <a:xfrm>
            <a:off x="8891761" y="4604325"/>
            <a:ext cx="338623" cy="755760"/>
          </a:xfrm>
          <a:prstGeom prst="rect">
            <a:avLst/>
          </a:prstGeom>
        </p:spPr>
        <p:txBody>
          <a:bodyPr vert="horz" wrap="square" lIns="0" tIns="16931" rIns="0" bIns="0" rtlCol="0">
            <a:spAutoFit/>
          </a:bodyPr>
          <a:lstStyle/>
          <a:p>
            <a:pPr marL="16932">
              <a:spcBef>
                <a:spcPts val="133"/>
              </a:spcBef>
            </a:pPr>
            <a:r>
              <a:rPr sz="4800" spc="-2400" dirty="0">
                <a:solidFill>
                  <a:srgbClr val="636363"/>
                </a:solidFill>
                <a:latin typeface="宋体"/>
                <a:cs typeface="宋体"/>
              </a:rPr>
              <a:t>…</a:t>
            </a:r>
            <a:endParaRPr sz="4800" dirty="0">
              <a:latin typeface="宋体"/>
              <a:cs typeface="宋体"/>
            </a:endParaRPr>
          </a:p>
        </p:txBody>
      </p:sp>
      <p:sp>
        <p:nvSpPr>
          <p:cNvPr id="48" name="object 37">
            <a:extLst>
              <a:ext uri="{FF2B5EF4-FFF2-40B4-BE49-F238E27FC236}">
                <a16:creationId xmlns:a16="http://schemas.microsoft.com/office/drawing/2014/main" id="{123504A6-CFD1-51F0-15C5-6051D63A7917}"/>
              </a:ext>
            </a:extLst>
          </p:cNvPr>
          <p:cNvSpPr/>
          <p:nvPr/>
        </p:nvSpPr>
        <p:spPr>
          <a:xfrm>
            <a:off x="10072085" y="4524748"/>
            <a:ext cx="487617" cy="1340945"/>
          </a:xfrm>
          <a:custGeom>
            <a:avLst/>
            <a:gdLst/>
            <a:ahLst/>
            <a:cxnLst/>
            <a:rect l="l" t="t" r="r" b="b"/>
            <a:pathLst>
              <a:path w="365759" h="1005839">
                <a:moveTo>
                  <a:pt x="0" y="1005840"/>
                </a:moveTo>
                <a:lnTo>
                  <a:pt x="71169" y="1003443"/>
                </a:lnTo>
                <a:lnTo>
                  <a:pt x="129301" y="996907"/>
                </a:lnTo>
                <a:lnTo>
                  <a:pt x="168503" y="987210"/>
                </a:lnTo>
                <a:lnTo>
                  <a:pt x="182879" y="975334"/>
                </a:lnTo>
                <a:lnTo>
                  <a:pt x="182879" y="533425"/>
                </a:lnTo>
                <a:lnTo>
                  <a:pt x="197256" y="521549"/>
                </a:lnTo>
                <a:lnTo>
                  <a:pt x="236458" y="511852"/>
                </a:lnTo>
                <a:lnTo>
                  <a:pt x="294590" y="505316"/>
                </a:lnTo>
                <a:lnTo>
                  <a:pt x="365759" y="502920"/>
                </a:lnTo>
                <a:lnTo>
                  <a:pt x="294590" y="500523"/>
                </a:lnTo>
                <a:lnTo>
                  <a:pt x="236458" y="493987"/>
                </a:lnTo>
                <a:lnTo>
                  <a:pt x="197256" y="484290"/>
                </a:lnTo>
                <a:lnTo>
                  <a:pt x="182879" y="472414"/>
                </a:lnTo>
                <a:lnTo>
                  <a:pt x="182879" y="30480"/>
                </a:lnTo>
                <a:lnTo>
                  <a:pt x="168503" y="18645"/>
                </a:lnTo>
                <a:lnTo>
                  <a:pt x="129301" y="8953"/>
                </a:lnTo>
                <a:lnTo>
                  <a:pt x="71169" y="2405"/>
                </a:lnTo>
                <a:lnTo>
                  <a:pt x="0" y="0"/>
                </a:lnTo>
              </a:path>
            </a:pathLst>
          </a:custGeom>
          <a:ln w="28575">
            <a:solidFill>
              <a:srgbClr val="C30037"/>
            </a:solidFill>
          </a:ln>
        </p:spPr>
        <p:txBody>
          <a:bodyPr wrap="square" lIns="0" tIns="0" rIns="0" bIns="0" rtlCol="0"/>
          <a:lstStyle/>
          <a:p>
            <a:endParaRPr sz="3066"/>
          </a:p>
        </p:txBody>
      </p:sp>
      <p:grpSp>
        <p:nvGrpSpPr>
          <p:cNvPr id="57" name="object 46">
            <a:extLst>
              <a:ext uri="{FF2B5EF4-FFF2-40B4-BE49-F238E27FC236}">
                <a16:creationId xmlns:a16="http://schemas.microsoft.com/office/drawing/2014/main" id="{B2D8EF5F-071C-2B06-B7E9-F2D856FBCF83}"/>
              </a:ext>
            </a:extLst>
          </p:cNvPr>
          <p:cNvGrpSpPr/>
          <p:nvPr/>
        </p:nvGrpSpPr>
        <p:grpSpPr>
          <a:xfrm>
            <a:off x="6873232" y="4607371"/>
            <a:ext cx="887191" cy="1252904"/>
            <a:chOff x="4913629" y="3578605"/>
            <a:chExt cx="665480" cy="939800"/>
          </a:xfrm>
        </p:grpSpPr>
        <p:sp>
          <p:nvSpPr>
            <p:cNvPr id="58" name="object 47">
              <a:extLst>
                <a:ext uri="{FF2B5EF4-FFF2-40B4-BE49-F238E27FC236}">
                  <a16:creationId xmlns:a16="http://schemas.microsoft.com/office/drawing/2014/main" id="{82430D28-D69B-6C87-954A-328D9AAE89B5}"/>
                </a:ext>
              </a:extLst>
            </p:cNvPr>
            <p:cNvSpPr/>
            <p:nvPr/>
          </p:nvSpPr>
          <p:spPr>
            <a:xfrm>
              <a:off x="4926329"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59" name="object 48">
              <a:extLst>
                <a:ext uri="{FF2B5EF4-FFF2-40B4-BE49-F238E27FC236}">
                  <a16:creationId xmlns:a16="http://schemas.microsoft.com/office/drawing/2014/main" id="{E702ECBA-1399-3F10-D167-0ED55047C35B}"/>
                </a:ext>
              </a:extLst>
            </p:cNvPr>
            <p:cNvSpPr/>
            <p:nvPr/>
          </p:nvSpPr>
          <p:spPr>
            <a:xfrm>
              <a:off x="4926329"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60" name="object 49">
            <a:extLst>
              <a:ext uri="{FF2B5EF4-FFF2-40B4-BE49-F238E27FC236}">
                <a16:creationId xmlns:a16="http://schemas.microsoft.com/office/drawing/2014/main" id="{1FAA3195-02CF-1988-F4A4-E2D4ACBE795A}"/>
              </a:ext>
            </a:extLst>
          </p:cNvPr>
          <p:cNvSpPr txBox="1"/>
          <p:nvPr/>
        </p:nvSpPr>
        <p:spPr>
          <a:xfrm>
            <a:off x="6945583" y="4868112"/>
            <a:ext cx="720000" cy="618047"/>
          </a:xfrm>
          <a:prstGeom prst="rect">
            <a:avLst/>
          </a:prstGeom>
          <a:solidFill>
            <a:srgbClr val="D7DBE1"/>
          </a:solidFill>
          <a:ln w="25400">
            <a:noFill/>
          </a:ln>
        </p:spPr>
        <p:txBody>
          <a:bodyPr vert="horz" wrap="square" lIns="0" tIns="43173" rIns="0" bIns="0" rtlCol="0">
            <a:spAutoFit/>
          </a:bodyPr>
          <a:lstStyle/>
          <a:p>
            <a:pPr marL="847" algn="ctr">
              <a:spcBef>
                <a:spcPts val="339"/>
              </a:spcBef>
            </a:pPr>
            <a:r>
              <a:rPr sz="3733" b="1" spc="160" dirty="0">
                <a:solidFill>
                  <a:srgbClr val="636363"/>
                </a:solidFill>
                <a:latin typeface="Arial Narrow"/>
                <a:cs typeface="Arial Narrow"/>
              </a:rPr>
              <a:t>4</a:t>
            </a:r>
            <a:endParaRPr sz="3733" dirty="0">
              <a:latin typeface="Arial Narrow"/>
              <a:cs typeface="Arial Narrow"/>
            </a:endParaRPr>
          </a:p>
        </p:txBody>
      </p:sp>
      <p:sp>
        <p:nvSpPr>
          <p:cNvPr id="61" name="object 50">
            <a:extLst>
              <a:ext uri="{FF2B5EF4-FFF2-40B4-BE49-F238E27FC236}">
                <a16:creationId xmlns:a16="http://schemas.microsoft.com/office/drawing/2014/main" id="{D42032F4-DF53-C2B4-D388-A82F864C1501}"/>
              </a:ext>
            </a:extLst>
          </p:cNvPr>
          <p:cNvSpPr txBox="1"/>
          <p:nvPr/>
        </p:nvSpPr>
        <p:spPr>
          <a:xfrm>
            <a:off x="6890163"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41483">
              <a:spcBef>
                <a:spcPts val="247"/>
              </a:spcBef>
            </a:pPr>
            <a:r>
              <a:rPr lang="zh-CN" altLang="en-US" sz="1200" spc="-47"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grpSp>
        <p:nvGrpSpPr>
          <p:cNvPr id="62" name="object 51">
            <a:extLst>
              <a:ext uri="{FF2B5EF4-FFF2-40B4-BE49-F238E27FC236}">
                <a16:creationId xmlns:a16="http://schemas.microsoft.com/office/drawing/2014/main" id="{698B903A-D9FB-5D3D-283E-3BC1E2CD48D5}"/>
              </a:ext>
            </a:extLst>
          </p:cNvPr>
          <p:cNvGrpSpPr/>
          <p:nvPr/>
        </p:nvGrpSpPr>
        <p:grpSpPr>
          <a:xfrm>
            <a:off x="7903322" y="4607371"/>
            <a:ext cx="887191" cy="1252904"/>
            <a:chOff x="5686297" y="3578605"/>
            <a:chExt cx="665480" cy="939800"/>
          </a:xfrm>
        </p:grpSpPr>
        <p:sp>
          <p:nvSpPr>
            <p:cNvPr id="63" name="object 52">
              <a:extLst>
                <a:ext uri="{FF2B5EF4-FFF2-40B4-BE49-F238E27FC236}">
                  <a16:creationId xmlns:a16="http://schemas.microsoft.com/office/drawing/2014/main" id="{5671176F-443E-F480-7682-EEEC02EE0C39}"/>
                </a:ext>
              </a:extLst>
            </p:cNvPr>
            <p:cNvSpPr/>
            <p:nvPr/>
          </p:nvSpPr>
          <p:spPr>
            <a:xfrm>
              <a:off x="5698997"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64" name="object 53">
              <a:extLst>
                <a:ext uri="{FF2B5EF4-FFF2-40B4-BE49-F238E27FC236}">
                  <a16:creationId xmlns:a16="http://schemas.microsoft.com/office/drawing/2014/main" id="{0B4BDAA5-0319-2B0D-3F76-3387110BFC26}"/>
                </a:ext>
              </a:extLst>
            </p:cNvPr>
            <p:cNvSpPr/>
            <p:nvPr/>
          </p:nvSpPr>
          <p:spPr>
            <a:xfrm>
              <a:off x="5698997"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65" name="object 54">
            <a:extLst>
              <a:ext uri="{FF2B5EF4-FFF2-40B4-BE49-F238E27FC236}">
                <a16:creationId xmlns:a16="http://schemas.microsoft.com/office/drawing/2014/main" id="{097C7EBA-55B4-0863-FDB1-1D77022CFD13}"/>
              </a:ext>
            </a:extLst>
          </p:cNvPr>
          <p:cNvSpPr txBox="1"/>
          <p:nvPr/>
        </p:nvSpPr>
        <p:spPr>
          <a:xfrm>
            <a:off x="7975673"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5</a:t>
            </a:r>
            <a:endParaRPr sz="3733">
              <a:latin typeface="Arial Narrow"/>
              <a:cs typeface="Arial Narrow"/>
            </a:endParaRPr>
          </a:p>
        </p:txBody>
      </p:sp>
      <p:sp>
        <p:nvSpPr>
          <p:cNvPr id="66" name="object 55">
            <a:extLst>
              <a:ext uri="{FF2B5EF4-FFF2-40B4-BE49-F238E27FC236}">
                <a16:creationId xmlns:a16="http://schemas.microsoft.com/office/drawing/2014/main" id="{FF6E832C-3634-58C7-F9C4-C023B228229D}"/>
              </a:ext>
            </a:extLst>
          </p:cNvPr>
          <p:cNvSpPr txBox="1"/>
          <p:nvPr/>
        </p:nvSpPr>
        <p:spPr>
          <a:xfrm>
            <a:off x="7920253"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39789">
              <a:spcBef>
                <a:spcPts val="247"/>
              </a:spcBef>
            </a:pPr>
            <a:r>
              <a:rPr lang="zh-CN" altLang="en-US" sz="1200" spc="-40"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sp>
        <p:nvSpPr>
          <p:cNvPr id="135" name="object 64">
            <a:extLst>
              <a:ext uri="{FF2B5EF4-FFF2-40B4-BE49-F238E27FC236}">
                <a16:creationId xmlns:a16="http://schemas.microsoft.com/office/drawing/2014/main" id="{E4EC6710-EB1A-A2CC-F147-AD7783E66967}"/>
              </a:ext>
            </a:extLst>
          </p:cNvPr>
          <p:cNvSpPr/>
          <p:nvPr/>
        </p:nvSpPr>
        <p:spPr>
          <a:xfrm>
            <a:off x="2777932" y="2282761"/>
            <a:ext cx="2974799" cy="1219041"/>
          </a:xfrm>
          <a:custGeom>
            <a:avLst/>
            <a:gdLst/>
            <a:ahLst/>
            <a:cxnLst/>
            <a:rect l="l" t="t" r="r" b="b"/>
            <a:pathLst>
              <a:path w="2231390" h="914400">
                <a:moveTo>
                  <a:pt x="0" y="914400"/>
                </a:moveTo>
                <a:lnTo>
                  <a:pt x="640080" y="914400"/>
                </a:lnTo>
                <a:lnTo>
                  <a:pt x="640080" y="0"/>
                </a:lnTo>
                <a:lnTo>
                  <a:pt x="0" y="0"/>
                </a:lnTo>
                <a:lnTo>
                  <a:pt x="0" y="914400"/>
                </a:lnTo>
                <a:close/>
              </a:path>
              <a:path w="2231390" h="914400">
                <a:moveTo>
                  <a:pt x="795527" y="914400"/>
                </a:moveTo>
                <a:lnTo>
                  <a:pt x="1435608" y="914400"/>
                </a:lnTo>
                <a:lnTo>
                  <a:pt x="1435608" y="0"/>
                </a:lnTo>
                <a:lnTo>
                  <a:pt x="795527" y="0"/>
                </a:lnTo>
                <a:lnTo>
                  <a:pt x="795527" y="914400"/>
                </a:lnTo>
                <a:close/>
              </a:path>
              <a:path w="2231390" h="914400">
                <a:moveTo>
                  <a:pt x="1591056" y="914400"/>
                </a:moveTo>
                <a:lnTo>
                  <a:pt x="2231135" y="914400"/>
                </a:lnTo>
                <a:lnTo>
                  <a:pt x="2231135" y="0"/>
                </a:lnTo>
                <a:lnTo>
                  <a:pt x="1591056" y="0"/>
                </a:lnTo>
                <a:lnTo>
                  <a:pt x="1591056" y="914400"/>
                </a:lnTo>
                <a:close/>
              </a:path>
            </a:pathLst>
          </a:custGeom>
          <a:ln w="19050">
            <a:solidFill>
              <a:srgbClr val="636363"/>
            </a:solidFill>
            <a:prstDash val="sysDot"/>
          </a:ln>
        </p:spPr>
        <p:txBody>
          <a:bodyPr wrap="square" lIns="0" tIns="0" rIns="0" bIns="0" rtlCol="0"/>
          <a:lstStyle/>
          <a:p>
            <a:endParaRPr sz="3066"/>
          </a:p>
        </p:txBody>
      </p:sp>
      <p:sp>
        <p:nvSpPr>
          <p:cNvPr id="138" name="object 67">
            <a:extLst>
              <a:ext uri="{FF2B5EF4-FFF2-40B4-BE49-F238E27FC236}">
                <a16:creationId xmlns:a16="http://schemas.microsoft.com/office/drawing/2014/main" id="{98CEBDA3-63DB-F599-B6BE-09E8B8186BF3}"/>
              </a:ext>
            </a:extLst>
          </p:cNvPr>
          <p:cNvSpPr/>
          <p:nvPr/>
        </p:nvSpPr>
        <p:spPr>
          <a:xfrm>
            <a:off x="8825600" y="1341562"/>
            <a:ext cx="1230046" cy="1217348"/>
          </a:xfrm>
          <a:custGeom>
            <a:avLst/>
            <a:gdLst/>
            <a:ahLst/>
            <a:cxnLst/>
            <a:rect l="l" t="t" r="r" b="b"/>
            <a:pathLst>
              <a:path w="922654" h="913130">
                <a:moveTo>
                  <a:pt x="545299" y="719328"/>
                </a:moveTo>
                <a:lnTo>
                  <a:pt x="507695" y="692416"/>
                </a:lnTo>
                <a:lnTo>
                  <a:pt x="505117" y="683450"/>
                </a:lnTo>
                <a:lnTo>
                  <a:pt x="501992" y="674662"/>
                </a:lnTo>
                <a:lnTo>
                  <a:pt x="498335" y="666102"/>
                </a:lnTo>
                <a:lnTo>
                  <a:pt x="497243" y="663930"/>
                </a:lnTo>
                <a:lnTo>
                  <a:pt x="494144" y="657796"/>
                </a:lnTo>
                <a:lnTo>
                  <a:pt x="504139" y="645528"/>
                </a:lnTo>
                <a:lnTo>
                  <a:pt x="508482" y="637527"/>
                </a:lnTo>
                <a:lnTo>
                  <a:pt x="509663" y="628802"/>
                </a:lnTo>
                <a:lnTo>
                  <a:pt x="507707" y="620229"/>
                </a:lnTo>
                <a:lnTo>
                  <a:pt x="502653" y="612686"/>
                </a:lnTo>
                <a:lnTo>
                  <a:pt x="491909" y="601700"/>
                </a:lnTo>
                <a:lnTo>
                  <a:pt x="485140" y="594779"/>
                </a:lnTo>
                <a:lnTo>
                  <a:pt x="477697" y="589546"/>
                </a:lnTo>
                <a:lnTo>
                  <a:pt x="469163" y="587375"/>
                </a:lnTo>
                <a:lnTo>
                  <a:pt x="460400" y="588340"/>
                </a:lnTo>
                <a:lnTo>
                  <a:pt x="452297" y="592505"/>
                </a:lnTo>
                <a:lnTo>
                  <a:pt x="440321" y="601700"/>
                </a:lnTo>
                <a:lnTo>
                  <a:pt x="437845" y="600316"/>
                </a:lnTo>
                <a:lnTo>
                  <a:pt x="431711" y="596887"/>
                </a:lnTo>
                <a:lnTo>
                  <a:pt x="428739" y="595477"/>
                </a:lnTo>
                <a:lnTo>
                  <a:pt x="428739" y="729805"/>
                </a:lnTo>
                <a:lnTo>
                  <a:pt x="423329" y="755065"/>
                </a:lnTo>
                <a:lnTo>
                  <a:pt x="409105" y="775576"/>
                </a:lnTo>
                <a:lnTo>
                  <a:pt x="388239" y="789279"/>
                </a:lnTo>
                <a:lnTo>
                  <a:pt x="362839" y="794118"/>
                </a:lnTo>
                <a:lnTo>
                  <a:pt x="337578" y="788695"/>
                </a:lnTo>
                <a:lnTo>
                  <a:pt x="317068" y="774484"/>
                </a:lnTo>
                <a:lnTo>
                  <a:pt x="303352" y="753618"/>
                </a:lnTo>
                <a:lnTo>
                  <a:pt x="298526" y="728218"/>
                </a:lnTo>
                <a:lnTo>
                  <a:pt x="303936" y="702970"/>
                </a:lnTo>
                <a:lnTo>
                  <a:pt x="318147" y="682459"/>
                </a:lnTo>
                <a:lnTo>
                  <a:pt x="339026" y="668756"/>
                </a:lnTo>
                <a:lnTo>
                  <a:pt x="364426" y="663930"/>
                </a:lnTo>
                <a:lnTo>
                  <a:pt x="389686" y="669340"/>
                </a:lnTo>
                <a:lnTo>
                  <a:pt x="410197" y="683552"/>
                </a:lnTo>
                <a:lnTo>
                  <a:pt x="423900" y="704418"/>
                </a:lnTo>
                <a:lnTo>
                  <a:pt x="428739" y="729805"/>
                </a:lnTo>
                <a:lnTo>
                  <a:pt x="428739" y="595477"/>
                </a:lnTo>
                <a:lnTo>
                  <a:pt x="422833" y="592670"/>
                </a:lnTo>
                <a:lnTo>
                  <a:pt x="413689" y="589064"/>
                </a:lnTo>
                <a:lnTo>
                  <a:pt x="404304" y="586079"/>
                </a:lnTo>
                <a:lnTo>
                  <a:pt x="402717" y="570534"/>
                </a:lnTo>
                <a:lnTo>
                  <a:pt x="353339" y="548081"/>
                </a:lnTo>
                <a:lnTo>
                  <a:pt x="344385" y="549617"/>
                </a:lnTo>
                <a:lnTo>
                  <a:pt x="336804" y="554113"/>
                </a:lnTo>
                <a:lnTo>
                  <a:pt x="331292" y="560997"/>
                </a:lnTo>
                <a:lnTo>
                  <a:pt x="328510" y="569645"/>
                </a:lnTo>
                <a:lnTo>
                  <a:pt x="326529" y="585089"/>
                </a:lnTo>
                <a:lnTo>
                  <a:pt x="316826" y="587933"/>
                </a:lnTo>
                <a:lnTo>
                  <a:pt x="307352" y="591439"/>
                </a:lnTo>
                <a:lnTo>
                  <a:pt x="298132" y="595566"/>
                </a:lnTo>
                <a:lnTo>
                  <a:pt x="289217" y="600316"/>
                </a:lnTo>
                <a:lnTo>
                  <a:pt x="276860" y="590232"/>
                </a:lnTo>
                <a:lnTo>
                  <a:pt x="268859" y="585889"/>
                </a:lnTo>
                <a:lnTo>
                  <a:pt x="260134" y="584695"/>
                </a:lnTo>
                <a:lnTo>
                  <a:pt x="251561" y="586651"/>
                </a:lnTo>
                <a:lnTo>
                  <a:pt x="244005" y="591718"/>
                </a:lnTo>
                <a:lnTo>
                  <a:pt x="225996" y="609320"/>
                </a:lnTo>
                <a:lnTo>
                  <a:pt x="220751" y="616762"/>
                </a:lnTo>
                <a:lnTo>
                  <a:pt x="218579" y="625297"/>
                </a:lnTo>
                <a:lnTo>
                  <a:pt x="219557" y="634047"/>
                </a:lnTo>
                <a:lnTo>
                  <a:pt x="223723" y="642162"/>
                </a:lnTo>
                <a:lnTo>
                  <a:pt x="234315" y="655815"/>
                </a:lnTo>
                <a:lnTo>
                  <a:pt x="229958" y="664108"/>
                </a:lnTo>
                <a:lnTo>
                  <a:pt x="226123" y="672642"/>
                </a:lnTo>
                <a:lnTo>
                  <a:pt x="222846" y="681431"/>
                </a:lnTo>
                <a:lnTo>
                  <a:pt x="220154" y="690435"/>
                </a:lnTo>
                <a:lnTo>
                  <a:pt x="202831" y="692213"/>
                </a:lnTo>
                <a:lnTo>
                  <a:pt x="180378" y="741578"/>
                </a:lnTo>
                <a:lnTo>
                  <a:pt x="181914" y="750544"/>
                </a:lnTo>
                <a:lnTo>
                  <a:pt x="186423" y="758113"/>
                </a:lnTo>
                <a:lnTo>
                  <a:pt x="193294" y="763638"/>
                </a:lnTo>
                <a:lnTo>
                  <a:pt x="201955" y="766419"/>
                </a:lnTo>
                <a:lnTo>
                  <a:pt x="220357" y="768794"/>
                </a:lnTo>
                <a:lnTo>
                  <a:pt x="222897" y="777074"/>
                </a:lnTo>
                <a:lnTo>
                  <a:pt x="225920" y="785164"/>
                </a:lnTo>
                <a:lnTo>
                  <a:pt x="229425" y="793064"/>
                </a:lnTo>
                <a:lnTo>
                  <a:pt x="233413" y="800735"/>
                </a:lnTo>
                <a:lnTo>
                  <a:pt x="221538" y="815378"/>
                </a:lnTo>
                <a:lnTo>
                  <a:pt x="217195" y="823379"/>
                </a:lnTo>
                <a:lnTo>
                  <a:pt x="216014" y="832104"/>
                </a:lnTo>
                <a:lnTo>
                  <a:pt x="217970" y="840676"/>
                </a:lnTo>
                <a:lnTo>
                  <a:pt x="223024" y="848220"/>
                </a:lnTo>
                <a:lnTo>
                  <a:pt x="240538" y="866127"/>
                </a:lnTo>
                <a:lnTo>
                  <a:pt x="248005" y="871372"/>
                </a:lnTo>
                <a:lnTo>
                  <a:pt x="256514" y="873531"/>
                </a:lnTo>
                <a:lnTo>
                  <a:pt x="265277" y="872566"/>
                </a:lnTo>
                <a:lnTo>
                  <a:pt x="273392" y="868400"/>
                </a:lnTo>
                <a:lnTo>
                  <a:pt x="288137" y="857034"/>
                </a:lnTo>
                <a:lnTo>
                  <a:pt x="296037" y="861377"/>
                </a:lnTo>
                <a:lnTo>
                  <a:pt x="304152" y="865238"/>
                </a:lnTo>
                <a:lnTo>
                  <a:pt x="312470" y="868578"/>
                </a:lnTo>
                <a:lnTo>
                  <a:pt x="320992" y="871372"/>
                </a:lnTo>
                <a:lnTo>
                  <a:pt x="322961" y="890371"/>
                </a:lnTo>
                <a:lnTo>
                  <a:pt x="372338" y="912825"/>
                </a:lnTo>
                <a:lnTo>
                  <a:pt x="381304" y="911288"/>
                </a:lnTo>
                <a:lnTo>
                  <a:pt x="388874" y="906792"/>
                </a:lnTo>
                <a:lnTo>
                  <a:pt x="394398" y="899909"/>
                </a:lnTo>
                <a:lnTo>
                  <a:pt x="397179" y="891260"/>
                </a:lnTo>
                <a:lnTo>
                  <a:pt x="399453" y="873252"/>
                </a:lnTo>
                <a:lnTo>
                  <a:pt x="408686" y="870661"/>
                </a:lnTo>
                <a:lnTo>
                  <a:pt x="417703" y="867473"/>
                </a:lnTo>
                <a:lnTo>
                  <a:pt x="426504" y="863727"/>
                </a:lnTo>
                <a:lnTo>
                  <a:pt x="435076" y="859396"/>
                </a:lnTo>
                <a:lnTo>
                  <a:pt x="448932" y="870585"/>
                </a:lnTo>
                <a:lnTo>
                  <a:pt x="456920" y="874928"/>
                </a:lnTo>
                <a:lnTo>
                  <a:pt x="465645" y="876109"/>
                </a:lnTo>
                <a:lnTo>
                  <a:pt x="474218" y="874153"/>
                </a:lnTo>
                <a:lnTo>
                  <a:pt x="481774" y="869099"/>
                </a:lnTo>
                <a:lnTo>
                  <a:pt x="491693" y="859396"/>
                </a:lnTo>
                <a:lnTo>
                  <a:pt x="494118" y="857034"/>
                </a:lnTo>
                <a:lnTo>
                  <a:pt x="499694" y="851585"/>
                </a:lnTo>
                <a:lnTo>
                  <a:pt x="504926" y="844143"/>
                </a:lnTo>
                <a:lnTo>
                  <a:pt x="507098" y="835609"/>
                </a:lnTo>
                <a:lnTo>
                  <a:pt x="506133" y="826846"/>
                </a:lnTo>
                <a:lnTo>
                  <a:pt x="501967" y="818743"/>
                </a:lnTo>
                <a:lnTo>
                  <a:pt x="491375" y="805002"/>
                </a:lnTo>
                <a:lnTo>
                  <a:pt x="495998" y="796709"/>
                </a:lnTo>
                <a:lnTo>
                  <a:pt x="497217" y="794118"/>
                </a:lnTo>
                <a:lnTo>
                  <a:pt x="500037" y="788162"/>
                </a:lnTo>
                <a:lnTo>
                  <a:pt x="503516" y="779386"/>
                </a:lnTo>
                <a:lnTo>
                  <a:pt x="506412" y="770369"/>
                </a:lnTo>
                <a:lnTo>
                  <a:pt x="522833" y="768692"/>
                </a:lnTo>
                <a:lnTo>
                  <a:pt x="531545" y="766114"/>
                </a:lnTo>
                <a:lnTo>
                  <a:pt x="538556" y="760755"/>
                </a:lnTo>
                <a:lnTo>
                  <a:pt x="543255" y="753275"/>
                </a:lnTo>
                <a:lnTo>
                  <a:pt x="545007" y="744347"/>
                </a:lnTo>
                <a:lnTo>
                  <a:pt x="545299" y="719328"/>
                </a:lnTo>
                <a:close/>
              </a:path>
              <a:path w="922654" h="913130">
                <a:moveTo>
                  <a:pt x="546684" y="242404"/>
                </a:moveTo>
                <a:lnTo>
                  <a:pt x="489788" y="213512"/>
                </a:lnTo>
                <a:lnTo>
                  <a:pt x="485787" y="200088"/>
                </a:lnTo>
                <a:lnTo>
                  <a:pt x="480936" y="186994"/>
                </a:lnTo>
                <a:lnTo>
                  <a:pt x="475259" y="174244"/>
                </a:lnTo>
                <a:lnTo>
                  <a:pt x="474853" y="173456"/>
                </a:lnTo>
                <a:lnTo>
                  <a:pt x="468807" y="161886"/>
                </a:lnTo>
                <a:lnTo>
                  <a:pt x="490181" y="134874"/>
                </a:lnTo>
                <a:lnTo>
                  <a:pt x="494487" y="126733"/>
                </a:lnTo>
                <a:lnTo>
                  <a:pt x="495554" y="117881"/>
                </a:lnTo>
                <a:lnTo>
                  <a:pt x="493471" y="109220"/>
                </a:lnTo>
                <a:lnTo>
                  <a:pt x="488302" y="101638"/>
                </a:lnTo>
                <a:lnTo>
                  <a:pt x="466293" y="79654"/>
                </a:lnTo>
                <a:lnTo>
                  <a:pt x="465556" y="78905"/>
                </a:lnTo>
                <a:lnTo>
                  <a:pt x="446646" y="60032"/>
                </a:lnTo>
                <a:lnTo>
                  <a:pt x="439064" y="54787"/>
                </a:lnTo>
                <a:lnTo>
                  <a:pt x="430390" y="52705"/>
                </a:lnTo>
                <a:lnTo>
                  <a:pt x="421551" y="53809"/>
                </a:lnTo>
                <a:lnTo>
                  <a:pt x="413410" y="58127"/>
                </a:lnTo>
                <a:lnTo>
                  <a:pt x="387184" y="78905"/>
                </a:lnTo>
                <a:lnTo>
                  <a:pt x="374205" y="71831"/>
                </a:lnTo>
                <a:lnTo>
                  <a:pt x="372249" y="70942"/>
                </a:lnTo>
                <a:lnTo>
                  <a:pt x="372249" y="271094"/>
                </a:lnTo>
                <a:lnTo>
                  <a:pt x="364553" y="309054"/>
                </a:lnTo>
                <a:lnTo>
                  <a:pt x="343598" y="340093"/>
                </a:lnTo>
                <a:lnTo>
                  <a:pt x="312547" y="361048"/>
                </a:lnTo>
                <a:lnTo>
                  <a:pt x="274574" y="368731"/>
                </a:lnTo>
                <a:lnTo>
                  <a:pt x="236613" y="361048"/>
                </a:lnTo>
                <a:lnTo>
                  <a:pt x="205562" y="340093"/>
                </a:lnTo>
                <a:lnTo>
                  <a:pt x="184607" y="309054"/>
                </a:lnTo>
                <a:lnTo>
                  <a:pt x="176911" y="271094"/>
                </a:lnTo>
                <a:lnTo>
                  <a:pt x="184607" y="233133"/>
                </a:lnTo>
                <a:lnTo>
                  <a:pt x="205562" y="202095"/>
                </a:lnTo>
                <a:lnTo>
                  <a:pt x="236613" y="181140"/>
                </a:lnTo>
                <a:lnTo>
                  <a:pt x="274574" y="173456"/>
                </a:lnTo>
                <a:lnTo>
                  <a:pt x="312547" y="181140"/>
                </a:lnTo>
                <a:lnTo>
                  <a:pt x="343598" y="202095"/>
                </a:lnTo>
                <a:lnTo>
                  <a:pt x="364553" y="233133"/>
                </a:lnTo>
                <a:lnTo>
                  <a:pt x="372249" y="271094"/>
                </a:lnTo>
                <a:lnTo>
                  <a:pt x="372249" y="70942"/>
                </a:lnTo>
                <a:lnTo>
                  <a:pt x="360794" y="65671"/>
                </a:lnTo>
                <a:lnTo>
                  <a:pt x="347014" y="60452"/>
                </a:lnTo>
                <a:lnTo>
                  <a:pt x="332854" y="56159"/>
                </a:lnTo>
                <a:lnTo>
                  <a:pt x="328904" y="22186"/>
                </a:lnTo>
                <a:lnTo>
                  <a:pt x="326174" y="13398"/>
                </a:lnTo>
                <a:lnTo>
                  <a:pt x="320675" y="6362"/>
                </a:lnTo>
                <a:lnTo>
                  <a:pt x="313080" y="1689"/>
                </a:lnTo>
                <a:lnTo>
                  <a:pt x="304063" y="0"/>
                </a:lnTo>
                <a:lnTo>
                  <a:pt x="244995" y="0"/>
                </a:lnTo>
                <a:lnTo>
                  <a:pt x="216192" y="56159"/>
                </a:lnTo>
                <a:lnTo>
                  <a:pt x="201676" y="60553"/>
                </a:lnTo>
                <a:lnTo>
                  <a:pt x="187528" y="65951"/>
                </a:lnTo>
                <a:lnTo>
                  <a:pt x="173786" y="72326"/>
                </a:lnTo>
                <a:lnTo>
                  <a:pt x="160489" y="79654"/>
                </a:lnTo>
                <a:lnTo>
                  <a:pt x="133273" y="58127"/>
                </a:lnTo>
                <a:lnTo>
                  <a:pt x="125133" y="53835"/>
                </a:lnTo>
                <a:lnTo>
                  <a:pt x="116281" y="52768"/>
                </a:lnTo>
                <a:lnTo>
                  <a:pt x="107619" y="54864"/>
                </a:lnTo>
                <a:lnTo>
                  <a:pt x="100037" y="60032"/>
                </a:lnTo>
                <a:lnTo>
                  <a:pt x="58280" y="101739"/>
                </a:lnTo>
                <a:lnTo>
                  <a:pt x="53073" y="109321"/>
                </a:lnTo>
                <a:lnTo>
                  <a:pt x="50990" y="117983"/>
                </a:lnTo>
                <a:lnTo>
                  <a:pt x="52082" y="126834"/>
                </a:lnTo>
                <a:lnTo>
                  <a:pt x="56400" y="134975"/>
                </a:lnTo>
                <a:lnTo>
                  <a:pt x="79159" y="163766"/>
                </a:lnTo>
                <a:lnTo>
                  <a:pt x="72745" y="176276"/>
                </a:lnTo>
                <a:lnTo>
                  <a:pt x="67157" y="189153"/>
                </a:lnTo>
                <a:lnTo>
                  <a:pt x="62433" y="202374"/>
                </a:lnTo>
                <a:lnTo>
                  <a:pt x="58572" y="215887"/>
                </a:lnTo>
                <a:lnTo>
                  <a:pt x="22161" y="220040"/>
                </a:lnTo>
                <a:lnTo>
                  <a:pt x="13360" y="222770"/>
                </a:lnTo>
                <a:lnTo>
                  <a:pt x="6324" y="228269"/>
                </a:lnTo>
                <a:lnTo>
                  <a:pt x="1676" y="235864"/>
                </a:lnTo>
                <a:lnTo>
                  <a:pt x="0" y="244881"/>
                </a:lnTo>
                <a:lnTo>
                  <a:pt x="0" y="303936"/>
                </a:lnTo>
                <a:lnTo>
                  <a:pt x="60553" y="333222"/>
                </a:lnTo>
                <a:lnTo>
                  <a:pt x="64541" y="345567"/>
                </a:lnTo>
                <a:lnTo>
                  <a:pt x="69227" y="357657"/>
                </a:lnTo>
                <a:lnTo>
                  <a:pt x="74599" y="369443"/>
                </a:lnTo>
                <a:lnTo>
                  <a:pt x="80645" y="380898"/>
                </a:lnTo>
                <a:lnTo>
                  <a:pt x="56400" y="411467"/>
                </a:lnTo>
                <a:lnTo>
                  <a:pt x="52095" y="419608"/>
                </a:lnTo>
                <a:lnTo>
                  <a:pt x="51028" y="428459"/>
                </a:lnTo>
                <a:lnTo>
                  <a:pt x="53111" y="437121"/>
                </a:lnTo>
                <a:lnTo>
                  <a:pt x="58280" y="444703"/>
                </a:lnTo>
                <a:lnTo>
                  <a:pt x="100037" y="486448"/>
                </a:lnTo>
                <a:lnTo>
                  <a:pt x="107619" y="491655"/>
                </a:lnTo>
                <a:lnTo>
                  <a:pt x="116281" y="493737"/>
                </a:lnTo>
                <a:lnTo>
                  <a:pt x="125133" y="492645"/>
                </a:lnTo>
                <a:lnTo>
                  <a:pt x="133273" y="488327"/>
                </a:lnTo>
                <a:lnTo>
                  <a:pt x="163652" y="464299"/>
                </a:lnTo>
                <a:lnTo>
                  <a:pt x="175564" y="470674"/>
                </a:lnTo>
                <a:lnTo>
                  <a:pt x="187807" y="476300"/>
                </a:lnTo>
                <a:lnTo>
                  <a:pt x="200380" y="481164"/>
                </a:lnTo>
                <a:lnTo>
                  <a:pt x="213233" y="485267"/>
                </a:lnTo>
                <a:lnTo>
                  <a:pt x="217779" y="524344"/>
                </a:lnTo>
                <a:lnTo>
                  <a:pt x="220510" y="533146"/>
                </a:lnTo>
                <a:lnTo>
                  <a:pt x="226009" y="540169"/>
                </a:lnTo>
                <a:lnTo>
                  <a:pt x="233603" y="544817"/>
                </a:lnTo>
                <a:lnTo>
                  <a:pt x="242620" y="546506"/>
                </a:lnTo>
                <a:lnTo>
                  <a:pt x="301688" y="546506"/>
                </a:lnTo>
                <a:lnTo>
                  <a:pt x="330885" y="486651"/>
                </a:lnTo>
                <a:lnTo>
                  <a:pt x="344678" y="482574"/>
                </a:lnTo>
                <a:lnTo>
                  <a:pt x="358152" y="477621"/>
                </a:lnTo>
                <a:lnTo>
                  <a:pt x="371271" y="471817"/>
                </a:lnTo>
                <a:lnTo>
                  <a:pt x="384009" y="465188"/>
                </a:lnTo>
                <a:lnTo>
                  <a:pt x="413410" y="488429"/>
                </a:lnTo>
                <a:lnTo>
                  <a:pt x="421551" y="492734"/>
                </a:lnTo>
                <a:lnTo>
                  <a:pt x="430390" y="493801"/>
                </a:lnTo>
                <a:lnTo>
                  <a:pt x="439064" y="491718"/>
                </a:lnTo>
                <a:lnTo>
                  <a:pt x="446646" y="486549"/>
                </a:lnTo>
                <a:lnTo>
                  <a:pt x="468020" y="465188"/>
                </a:lnTo>
                <a:lnTo>
                  <a:pt x="468909" y="464299"/>
                </a:lnTo>
                <a:lnTo>
                  <a:pt x="488403" y="444804"/>
                </a:lnTo>
                <a:lnTo>
                  <a:pt x="493610" y="437222"/>
                </a:lnTo>
                <a:lnTo>
                  <a:pt x="495693" y="428561"/>
                </a:lnTo>
                <a:lnTo>
                  <a:pt x="494601" y="419709"/>
                </a:lnTo>
                <a:lnTo>
                  <a:pt x="490283" y="411568"/>
                </a:lnTo>
                <a:lnTo>
                  <a:pt x="467423" y="382587"/>
                </a:lnTo>
                <a:lnTo>
                  <a:pt x="474154" y="370065"/>
                </a:lnTo>
                <a:lnTo>
                  <a:pt x="474764" y="368731"/>
                </a:lnTo>
                <a:lnTo>
                  <a:pt x="480072" y="357174"/>
                </a:lnTo>
                <a:lnTo>
                  <a:pt x="485127" y="343928"/>
                </a:lnTo>
                <a:lnTo>
                  <a:pt x="489292" y="330352"/>
                </a:lnTo>
                <a:lnTo>
                  <a:pt x="524522" y="326301"/>
                </a:lnTo>
                <a:lnTo>
                  <a:pt x="533323" y="323570"/>
                </a:lnTo>
                <a:lnTo>
                  <a:pt x="540346" y="318071"/>
                </a:lnTo>
                <a:lnTo>
                  <a:pt x="544995" y="310476"/>
                </a:lnTo>
                <a:lnTo>
                  <a:pt x="546684" y="301459"/>
                </a:lnTo>
                <a:lnTo>
                  <a:pt x="546684" y="242404"/>
                </a:lnTo>
                <a:close/>
              </a:path>
              <a:path w="922654" h="913130">
                <a:moveTo>
                  <a:pt x="922324" y="505650"/>
                </a:moveTo>
                <a:lnTo>
                  <a:pt x="918857" y="464985"/>
                </a:lnTo>
                <a:lnTo>
                  <a:pt x="870127" y="441540"/>
                </a:lnTo>
                <a:lnTo>
                  <a:pt x="865949" y="430860"/>
                </a:lnTo>
                <a:lnTo>
                  <a:pt x="862533" y="423545"/>
                </a:lnTo>
                <a:lnTo>
                  <a:pt x="861110" y="420497"/>
                </a:lnTo>
                <a:lnTo>
                  <a:pt x="855624" y="410464"/>
                </a:lnTo>
                <a:lnTo>
                  <a:pt x="849503" y="400786"/>
                </a:lnTo>
                <a:lnTo>
                  <a:pt x="863028" y="380415"/>
                </a:lnTo>
                <a:lnTo>
                  <a:pt x="866673" y="372021"/>
                </a:lnTo>
                <a:lnTo>
                  <a:pt x="867054" y="363194"/>
                </a:lnTo>
                <a:lnTo>
                  <a:pt x="864311" y="354812"/>
                </a:lnTo>
                <a:lnTo>
                  <a:pt x="864120" y="354584"/>
                </a:lnTo>
                <a:lnTo>
                  <a:pt x="858570" y="347764"/>
                </a:lnTo>
                <a:lnTo>
                  <a:pt x="847559" y="338467"/>
                </a:lnTo>
                <a:lnTo>
                  <a:pt x="827405" y="321449"/>
                </a:lnTo>
                <a:lnTo>
                  <a:pt x="819492" y="316953"/>
                </a:lnTo>
                <a:lnTo>
                  <a:pt x="810793" y="315620"/>
                </a:lnTo>
                <a:lnTo>
                  <a:pt x="802170" y="317423"/>
                </a:lnTo>
                <a:lnTo>
                  <a:pt x="794550" y="322338"/>
                </a:lnTo>
                <a:lnTo>
                  <a:pt x="778217" y="337642"/>
                </a:lnTo>
                <a:lnTo>
                  <a:pt x="778217" y="496443"/>
                </a:lnTo>
                <a:lnTo>
                  <a:pt x="774598" y="527951"/>
                </a:lnTo>
                <a:lnTo>
                  <a:pt x="759650" y="554723"/>
                </a:lnTo>
                <a:lnTo>
                  <a:pt x="735761" y="573951"/>
                </a:lnTo>
                <a:lnTo>
                  <a:pt x="705294" y="582803"/>
                </a:lnTo>
                <a:lnTo>
                  <a:pt x="673785" y="579183"/>
                </a:lnTo>
                <a:lnTo>
                  <a:pt x="647014" y="564235"/>
                </a:lnTo>
                <a:lnTo>
                  <a:pt x="627786" y="540359"/>
                </a:lnTo>
                <a:lnTo>
                  <a:pt x="618921" y="509905"/>
                </a:lnTo>
                <a:lnTo>
                  <a:pt x="622554" y="478396"/>
                </a:lnTo>
                <a:lnTo>
                  <a:pt x="637489" y="451624"/>
                </a:lnTo>
                <a:lnTo>
                  <a:pt x="661377" y="432396"/>
                </a:lnTo>
                <a:lnTo>
                  <a:pt x="691845" y="423545"/>
                </a:lnTo>
                <a:lnTo>
                  <a:pt x="723353" y="427164"/>
                </a:lnTo>
                <a:lnTo>
                  <a:pt x="750138" y="442112"/>
                </a:lnTo>
                <a:lnTo>
                  <a:pt x="769353" y="466001"/>
                </a:lnTo>
                <a:lnTo>
                  <a:pt x="778217" y="496443"/>
                </a:lnTo>
                <a:lnTo>
                  <a:pt x="778217" y="337642"/>
                </a:lnTo>
                <a:lnTo>
                  <a:pt x="777328" y="338467"/>
                </a:lnTo>
                <a:lnTo>
                  <a:pt x="766267" y="333590"/>
                </a:lnTo>
                <a:lnTo>
                  <a:pt x="754900" y="329488"/>
                </a:lnTo>
                <a:lnTo>
                  <a:pt x="743267" y="326161"/>
                </a:lnTo>
                <a:lnTo>
                  <a:pt x="731418" y="323621"/>
                </a:lnTo>
                <a:lnTo>
                  <a:pt x="726567" y="299872"/>
                </a:lnTo>
                <a:lnTo>
                  <a:pt x="723163" y="291477"/>
                </a:lnTo>
                <a:lnTo>
                  <a:pt x="717156" y="285013"/>
                </a:lnTo>
                <a:lnTo>
                  <a:pt x="709282" y="281051"/>
                </a:lnTo>
                <a:lnTo>
                  <a:pt x="700252" y="280098"/>
                </a:lnTo>
                <a:lnTo>
                  <a:pt x="659587" y="283565"/>
                </a:lnTo>
                <a:lnTo>
                  <a:pt x="636130" y="331533"/>
                </a:lnTo>
                <a:lnTo>
                  <a:pt x="624586" y="336156"/>
                </a:lnTo>
                <a:lnTo>
                  <a:pt x="613397" y="341541"/>
                </a:lnTo>
                <a:lnTo>
                  <a:pt x="602513" y="347764"/>
                </a:lnTo>
                <a:lnTo>
                  <a:pt x="592302" y="354584"/>
                </a:lnTo>
                <a:lnTo>
                  <a:pt x="571715" y="340931"/>
                </a:lnTo>
                <a:lnTo>
                  <a:pt x="563346" y="337388"/>
                </a:lnTo>
                <a:lnTo>
                  <a:pt x="554545" y="337070"/>
                </a:lnTo>
                <a:lnTo>
                  <a:pt x="546201" y="339839"/>
                </a:lnTo>
                <a:lnTo>
                  <a:pt x="539165" y="345579"/>
                </a:lnTo>
                <a:lnTo>
                  <a:pt x="512838" y="376948"/>
                </a:lnTo>
                <a:lnTo>
                  <a:pt x="508342" y="384848"/>
                </a:lnTo>
                <a:lnTo>
                  <a:pt x="507022" y="393547"/>
                </a:lnTo>
                <a:lnTo>
                  <a:pt x="508825" y="402170"/>
                </a:lnTo>
                <a:lnTo>
                  <a:pt x="513727" y="409790"/>
                </a:lnTo>
                <a:lnTo>
                  <a:pt x="531749" y="428980"/>
                </a:lnTo>
                <a:lnTo>
                  <a:pt x="527405" y="439635"/>
                </a:lnTo>
                <a:lnTo>
                  <a:pt x="523748" y="450532"/>
                </a:lnTo>
                <a:lnTo>
                  <a:pt x="520763" y="461632"/>
                </a:lnTo>
                <a:lnTo>
                  <a:pt x="518490" y="472897"/>
                </a:lnTo>
                <a:lnTo>
                  <a:pt x="492760" y="478142"/>
                </a:lnTo>
                <a:lnTo>
                  <a:pt x="484352" y="481545"/>
                </a:lnTo>
                <a:lnTo>
                  <a:pt x="477888" y="487553"/>
                </a:lnTo>
                <a:lnTo>
                  <a:pt x="473913" y="495439"/>
                </a:lnTo>
                <a:lnTo>
                  <a:pt x="472973" y="504456"/>
                </a:lnTo>
                <a:lnTo>
                  <a:pt x="476427" y="545122"/>
                </a:lnTo>
                <a:lnTo>
                  <a:pt x="528078" y="568655"/>
                </a:lnTo>
                <a:lnTo>
                  <a:pt x="532168" y="578472"/>
                </a:lnTo>
                <a:lnTo>
                  <a:pt x="536816" y="588010"/>
                </a:lnTo>
                <a:lnTo>
                  <a:pt x="542023" y="597281"/>
                </a:lnTo>
                <a:lnTo>
                  <a:pt x="547776" y="606247"/>
                </a:lnTo>
                <a:lnTo>
                  <a:pt x="532244" y="629704"/>
                </a:lnTo>
                <a:lnTo>
                  <a:pt x="528701" y="638073"/>
                </a:lnTo>
                <a:lnTo>
                  <a:pt x="528370" y="646861"/>
                </a:lnTo>
                <a:lnTo>
                  <a:pt x="531139" y="655205"/>
                </a:lnTo>
                <a:lnTo>
                  <a:pt x="536892" y="662241"/>
                </a:lnTo>
                <a:lnTo>
                  <a:pt x="568058" y="688555"/>
                </a:lnTo>
                <a:lnTo>
                  <a:pt x="575957" y="693051"/>
                </a:lnTo>
                <a:lnTo>
                  <a:pt x="584669" y="694385"/>
                </a:lnTo>
                <a:lnTo>
                  <a:pt x="593280" y="692581"/>
                </a:lnTo>
                <a:lnTo>
                  <a:pt x="600913" y="687666"/>
                </a:lnTo>
                <a:lnTo>
                  <a:pt x="621296" y="668578"/>
                </a:lnTo>
                <a:lnTo>
                  <a:pt x="631431" y="672947"/>
                </a:lnTo>
                <a:lnTo>
                  <a:pt x="641807" y="676706"/>
                </a:lnTo>
                <a:lnTo>
                  <a:pt x="652386" y="679805"/>
                </a:lnTo>
                <a:lnTo>
                  <a:pt x="663143" y="682231"/>
                </a:lnTo>
                <a:lnTo>
                  <a:pt x="668794" y="710120"/>
                </a:lnTo>
                <a:lnTo>
                  <a:pt x="672198" y="718527"/>
                </a:lnTo>
                <a:lnTo>
                  <a:pt x="678205" y="724992"/>
                </a:lnTo>
                <a:lnTo>
                  <a:pt x="686079" y="728954"/>
                </a:lnTo>
                <a:lnTo>
                  <a:pt x="695109" y="729907"/>
                </a:lnTo>
                <a:lnTo>
                  <a:pt x="735774" y="726452"/>
                </a:lnTo>
                <a:lnTo>
                  <a:pt x="759333" y="675309"/>
                </a:lnTo>
                <a:lnTo>
                  <a:pt x="770305" y="671017"/>
                </a:lnTo>
                <a:lnTo>
                  <a:pt x="775550" y="668578"/>
                </a:lnTo>
                <a:lnTo>
                  <a:pt x="780961" y="666051"/>
                </a:lnTo>
                <a:lnTo>
                  <a:pt x="791260" y="660412"/>
                </a:lnTo>
                <a:lnTo>
                  <a:pt x="801179" y="654126"/>
                </a:lnTo>
                <a:lnTo>
                  <a:pt x="823645" y="668972"/>
                </a:lnTo>
                <a:lnTo>
                  <a:pt x="832027" y="672515"/>
                </a:lnTo>
                <a:lnTo>
                  <a:pt x="840828" y="672846"/>
                </a:lnTo>
                <a:lnTo>
                  <a:pt x="849172" y="670077"/>
                </a:lnTo>
                <a:lnTo>
                  <a:pt x="856183" y="664324"/>
                </a:lnTo>
                <a:lnTo>
                  <a:pt x="864793" y="654126"/>
                </a:lnTo>
                <a:lnTo>
                  <a:pt x="882497" y="633158"/>
                </a:lnTo>
                <a:lnTo>
                  <a:pt x="887018" y="625259"/>
                </a:lnTo>
                <a:lnTo>
                  <a:pt x="888352" y="616546"/>
                </a:lnTo>
                <a:lnTo>
                  <a:pt x="886523" y="607936"/>
                </a:lnTo>
                <a:lnTo>
                  <a:pt x="881583" y="600316"/>
                </a:lnTo>
                <a:lnTo>
                  <a:pt x="865111" y="582803"/>
                </a:lnTo>
                <a:lnTo>
                  <a:pt x="863523" y="581126"/>
                </a:lnTo>
                <a:lnTo>
                  <a:pt x="868146" y="570445"/>
                </a:lnTo>
                <a:lnTo>
                  <a:pt x="872083" y="559511"/>
                </a:lnTo>
                <a:lnTo>
                  <a:pt x="875309" y="548347"/>
                </a:lnTo>
                <a:lnTo>
                  <a:pt x="877785" y="537006"/>
                </a:lnTo>
                <a:lnTo>
                  <a:pt x="902538" y="531964"/>
                </a:lnTo>
                <a:lnTo>
                  <a:pt x="910920" y="528561"/>
                </a:lnTo>
                <a:lnTo>
                  <a:pt x="917384" y="522554"/>
                </a:lnTo>
                <a:lnTo>
                  <a:pt x="921372" y="514667"/>
                </a:lnTo>
                <a:lnTo>
                  <a:pt x="922324" y="505650"/>
                </a:lnTo>
                <a:close/>
              </a:path>
            </a:pathLst>
          </a:custGeom>
          <a:solidFill>
            <a:srgbClr val="636363"/>
          </a:solidFill>
        </p:spPr>
        <p:txBody>
          <a:bodyPr wrap="square" lIns="0" tIns="0" rIns="0" bIns="0" rtlCol="0"/>
          <a:lstStyle/>
          <a:p>
            <a:endParaRPr sz="3066"/>
          </a:p>
        </p:txBody>
      </p:sp>
      <p:sp>
        <p:nvSpPr>
          <p:cNvPr id="141" name="文本框 140">
            <a:extLst>
              <a:ext uri="{FF2B5EF4-FFF2-40B4-BE49-F238E27FC236}">
                <a16:creationId xmlns:a16="http://schemas.microsoft.com/office/drawing/2014/main" id="{AFFFDE44-AD6B-3CAB-0915-EA6810404679}"/>
              </a:ext>
            </a:extLst>
          </p:cNvPr>
          <p:cNvSpPr txBox="1"/>
          <p:nvPr/>
        </p:nvSpPr>
        <p:spPr>
          <a:xfrm>
            <a:off x="910630" y="3501802"/>
            <a:ext cx="80021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内存</a:t>
            </a:r>
          </a:p>
        </p:txBody>
      </p:sp>
      <p:sp>
        <p:nvSpPr>
          <p:cNvPr id="142" name="文本框 141">
            <a:extLst>
              <a:ext uri="{FF2B5EF4-FFF2-40B4-BE49-F238E27FC236}">
                <a16:creationId xmlns:a16="http://schemas.microsoft.com/office/drawing/2014/main" id="{B4F973CF-BA7E-C7B3-3CBA-625234333FAA}"/>
              </a:ext>
            </a:extLst>
          </p:cNvPr>
          <p:cNvSpPr txBox="1"/>
          <p:nvPr/>
        </p:nvSpPr>
        <p:spPr>
          <a:xfrm>
            <a:off x="902499" y="5806058"/>
            <a:ext cx="80021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磁盘</a:t>
            </a:r>
          </a:p>
        </p:txBody>
      </p:sp>
      <p:sp>
        <p:nvSpPr>
          <p:cNvPr id="143" name="文本框 142">
            <a:extLst>
              <a:ext uri="{FF2B5EF4-FFF2-40B4-BE49-F238E27FC236}">
                <a16:creationId xmlns:a16="http://schemas.microsoft.com/office/drawing/2014/main" id="{A7BAF6F8-BB18-29CE-3BAE-EC21CF645494}"/>
              </a:ext>
            </a:extLst>
          </p:cNvPr>
          <p:cNvSpPr txBox="1"/>
          <p:nvPr/>
        </p:nvSpPr>
        <p:spPr>
          <a:xfrm>
            <a:off x="2048903" y="2205658"/>
            <a:ext cx="553998" cy="1387770"/>
          </a:xfrm>
          <a:prstGeom prst="rect">
            <a:avLst/>
          </a:prstGeom>
          <a:noFill/>
        </p:spPr>
        <p:txBody>
          <a:bodyPr vert="eaVert" wrap="square" rtlCol="0">
            <a:spAutoFit/>
          </a:bodyPr>
          <a:lstStyle/>
          <a:p>
            <a:pPr algn="ctr"/>
            <a:r>
              <a:rPr lang="zh-CN" altLang="en-US" sz="2400" dirty="0">
                <a:latin typeface="微软雅黑" panose="020B0503020204020204" pitchFamily="34" charset="-122"/>
                <a:ea typeface="微软雅黑" panose="020B0503020204020204" pitchFamily="34" charset="-122"/>
                <a:cs typeface="Arial" panose="020B0604020202020204" pitchFamily="34" charset="0"/>
              </a:rPr>
              <a:t>缓冲池</a:t>
            </a:r>
          </a:p>
        </p:txBody>
      </p:sp>
      <p:sp>
        <p:nvSpPr>
          <p:cNvPr id="144" name="文本框 143">
            <a:extLst>
              <a:ext uri="{FF2B5EF4-FFF2-40B4-BE49-F238E27FC236}">
                <a16:creationId xmlns:a16="http://schemas.microsoft.com/office/drawing/2014/main" id="{29AC8F4A-1567-6A5D-0D06-26F89BA353B5}"/>
              </a:ext>
            </a:extLst>
          </p:cNvPr>
          <p:cNvSpPr txBox="1"/>
          <p:nvPr/>
        </p:nvSpPr>
        <p:spPr>
          <a:xfrm>
            <a:off x="2040692" y="4581922"/>
            <a:ext cx="553998" cy="1323439"/>
          </a:xfrm>
          <a:prstGeom prst="rect">
            <a:avLst/>
          </a:prstGeom>
          <a:noFill/>
        </p:spPr>
        <p:txBody>
          <a:bodyPr vert="eaVert" wrap="none" rtlCol="0">
            <a:spAutoFit/>
          </a:bodyPr>
          <a:lstStyle/>
          <a:p>
            <a:r>
              <a:rPr lang="zh-CN" altLang="en-US" sz="2400" dirty="0">
                <a:latin typeface="微软雅黑" panose="020B0503020204020204" pitchFamily="34" charset="-122"/>
                <a:ea typeface="微软雅黑" panose="020B0503020204020204" pitchFamily="34" charset="-122"/>
                <a:cs typeface="Arial" panose="020B0604020202020204" pitchFamily="34" charset="0"/>
              </a:rPr>
              <a:t>数据文件</a:t>
            </a:r>
          </a:p>
        </p:txBody>
      </p:sp>
      <p:sp>
        <p:nvSpPr>
          <p:cNvPr id="145" name="文本框 144">
            <a:extLst>
              <a:ext uri="{FF2B5EF4-FFF2-40B4-BE49-F238E27FC236}">
                <a16:creationId xmlns:a16="http://schemas.microsoft.com/office/drawing/2014/main" id="{047E9932-A591-A2F9-5AC0-74F0B64F2765}"/>
              </a:ext>
            </a:extLst>
          </p:cNvPr>
          <p:cNvSpPr txBox="1"/>
          <p:nvPr/>
        </p:nvSpPr>
        <p:spPr>
          <a:xfrm>
            <a:off x="10612451" y="4946302"/>
            <a:ext cx="492443"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页</a:t>
            </a:r>
          </a:p>
        </p:txBody>
      </p:sp>
      <p:sp>
        <p:nvSpPr>
          <p:cNvPr id="146" name="文本框 145">
            <a:extLst>
              <a:ext uri="{FF2B5EF4-FFF2-40B4-BE49-F238E27FC236}">
                <a16:creationId xmlns:a16="http://schemas.microsoft.com/office/drawing/2014/main" id="{78009847-6B05-A87D-FC47-40AEFCAC20B0}"/>
              </a:ext>
            </a:extLst>
          </p:cNvPr>
          <p:cNvSpPr txBox="1"/>
          <p:nvPr/>
        </p:nvSpPr>
        <p:spPr>
          <a:xfrm>
            <a:off x="9858514" y="1372328"/>
            <a:ext cx="1415772" cy="461665"/>
          </a:xfrm>
          <a:prstGeom prst="rect">
            <a:avLst/>
          </a:prstGeom>
          <a:noFill/>
        </p:spPr>
        <p:txBody>
          <a:bodyPr wrap="none" rtlCol="0">
            <a:spAutoFit/>
          </a:bodyPr>
          <a:lstStyle/>
          <a:p>
            <a:pPr algn="r"/>
            <a:r>
              <a:rPr lang="zh-CN" altLang="en-US" sz="2400" dirty="0">
                <a:latin typeface="微软雅黑" panose="020B0503020204020204" pitchFamily="34" charset="-122"/>
                <a:ea typeface="微软雅黑" panose="020B0503020204020204" pitchFamily="34" charset="-122"/>
              </a:rPr>
              <a:t>执行引擎</a:t>
            </a:r>
          </a:p>
        </p:txBody>
      </p:sp>
      <p:sp>
        <p:nvSpPr>
          <p:cNvPr id="47" name="矩形: 圆角 46">
            <a:extLst>
              <a:ext uri="{FF2B5EF4-FFF2-40B4-BE49-F238E27FC236}">
                <a16:creationId xmlns:a16="http://schemas.microsoft.com/office/drawing/2014/main" id="{70EB9A5F-CAC3-1DF8-62F8-AF50D3301FE8}"/>
              </a:ext>
            </a:extLst>
          </p:cNvPr>
          <p:cNvSpPr/>
          <p:nvPr/>
        </p:nvSpPr>
        <p:spPr>
          <a:xfrm>
            <a:off x="8687494" y="1438547"/>
            <a:ext cx="279853" cy="4256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圆角 48">
            <a:extLst>
              <a:ext uri="{FF2B5EF4-FFF2-40B4-BE49-F238E27FC236}">
                <a16:creationId xmlns:a16="http://schemas.microsoft.com/office/drawing/2014/main" id="{445B1A82-B7B7-4987-8143-EB118F15E001}"/>
              </a:ext>
            </a:extLst>
          </p:cNvPr>
          <p:cNvSpPr/>
          <p:nvPr/>
        </p:nvSpPr>
        <p:spPr>
          <a:xfrm>
            <a:off x="4167902" y="1955540"/>
            <a:ext cx="279853" cy="4256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AA4D6229-994A-DCDF-2D0F-3F40C87D6E59}"/>
              </a:ext>
            </a:extLst>
          </p:cNvPr>
          <p:cNvGrpSpPr/>
          <p:nvPr/>
        </p:nvGrpSpPr>
        <p:grpSpPr>
          <a:xfrm>
            <a:off x="4307830" y="1197546"/>
            <a:ext cx="4379665" cy="757994"/>
            <a:chOff x="4307830" y="1197546"/>
            <a:chExt cx="4379665" cy="757994"/>
          </a:xfrm>
        </p:grpSpPr>
        <p:sp>
          <p:nvSpPr>
            <p:cNvPr id="3" name="object 60">
              <a:extLst>
                <a:ext uri="{FF2B5EF4-FFF2-40B4-BE49-F238E27FC236}">
                  <a16:creationId xmlns:a16="http://schemas.microsoft.com/office/drawing/2014/main" id="{68D3AD03-F7F4-A213-08A2-C708054047B3}"/>
                </a:ext>
              </a:extLst>
            </p:cNvPr>
            <p:cNvSpPr txBox="1"/>
            <p:nvPr/>
          </p:nvSpPr>
          <p:spPr>
            <a:xfrm>
              <a:off x="6548832" y="1197546"/>
              <a:ext cx="1562598" cy="305081"/>
            </a:xfrm>
            <a:prstGeom prst="rect">
              <a:avLst/>
            </a:prstGeom>
          </p:spPr>
          <p:txBody>
            <a:bodyPr vert="horz" wrap="square" lIns="0" tIns="17778" rIns="0" bIns="0" rtlCol="0">
              <a:spAutoFit/>
            </a:bodyPr>
            <a:lstStyle/>
            <a:p>
              <a:pPr marL="16932">
                <a:spcBef>
                  <a:spcPts val="140"/>
                </a:spcBef>
              </a:pPr>
              <a:r>
                <a:rPr lang="zh-CN" altLang="en-US" sz="1866" i="1" spc="-100" dirty="0">
                  <a:solidFill>
                    <a:srgbClr val="C30037"/>
                  </a:solidFill>
                  <a:latin typeface="Lucida Sans"/>
                  <a:cs typeface="Lucida Sans"/>
                </a:rPr>
                <a:t>获取</a:t>
              </a:r>
              <a:r>
                <a:rPr sz="1866" i="1" spc="-207" dirty="0">
                  <a:solidFill>
                    <a:srgbClr val="C30037"/>
                  </a:solidFill>
                  <a:latin typeface="Lucida Sans"/>
                  <a:cs typeface="Lucida Sans"/>
                </a:rPr>
                <a:t> </a:t>
              </a:r>
              <a:r>
                <a:rPr sz="1866" i="1" spc="-173" dirty="0">
                  <a:solidFill>
                    <a:srgbClr val="C30037"/>
                  </a:solidFill>
                  <a:latin typeface="Lucida Sans"/>
                  <a:cs typeface="Lucida Sans"/>
                </a:rPr>
                <a:t>Page</a:t>
              </a:r>
              <a:r>
                <a:rPr sz="1866" i="1" spc="-200" dirty="0">
                  <a:solidFill>
                    <a:srgbClr val="C30037"/>
                  </a:solidFill>
                  <a:latin typeface="Lucida Sans"/>
                  <a:cs typeface="Lucida Sans"/>
                </a:rPr>
                <a:t> </a:t>
              </a:r>
              <a:r>
                <a:rPr sz="1866" i="1" spc="-47" dirty="0">
                  <a:solidFill>
                    <a:srgbClr val="C30037"/>
                  </a:solidFill>
                  <a:latin typeface="Lucida Sans"/>
                  <a:cs typeface="Lucida Sans"/>
                </a:rPr>
                <a:t>2</a:t>
              </a:r>
              <a:endParaRPr sz="1866" dirty="0">
                <a:latin typeface="Lucida Sans"/>
                <a:cs typeface="Lucida Sans"/>
              </a:endParaRPr>
            </a:p>
          </p:txBody>
        </p:sp>
        <p:cxnSp>
          <p:nvCxnSpPr>
            <p:cNvPr id="54" name="连接符: 肘形 53">
              <a:extLst>
                <a:ext uri="{FF2B5EF4-FFF2-40B4-BE49-F238E27FC236}">
                  <a16:creationId xmlns:a16="http://schemas.microsoft.com/office/drawing/2014/main" id="{47BCCA6E-D8A4-2C7F-EEDB-9C9211AA521F}"/>
                </a:ext>
              </a:extLst>
            </p:cNvPr>
            <p:cNvCxnSpPr>
              <a:cxnSpLocks/>
              <a:stCxn id="47" idx="1"/>
              <a:endCxn id="49" idx="0"/>
            </p:cNvCxnSpPr>
            <p:nvPr/>
          </p:nvCxnSpPr>
          <p:spPr>
            <a:xfrm rot="10800000" flipV="1">
              <a:off x="4307830" y="1651370"/>
              <a:ext cx="4379665" cy="30417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4" name="组合 3">
            <a:extLst>
              <a:ext uri="{FF2B5EF4-FFF2-40B4-BE49-F238E27FC236}">
                <a16:creationId xmlns:a16="http://schemas.microsoft.com/office/drawing/2014/main" id="{8E6D7942-4A97-6FA9-C19B-84F1B9CFCD32}"/>
              </a:ext>
            </a:extLst>
          </p:cNvPr>
          <p:cNvGrpSpPr/>
          <p:nvPr/>
        </p:nvGrpSpPr>
        <p:grpSpPr>
          <a:xfrm>
            <a:off x="3826008" y="2261078"/>
            <a:ext cx="887191" cy="1252904"/>
            <a:chOff x="4817116" y="4607371"/>
            <a:chExt cx="887191" cy="1252904"/>
          </a:xfrm>
        </p:grpSpPr>
        <p:grpSp>
          <p:nvGrpSpPr>
            <p:cNvPr id="5" name="object 25">
              <a:extLst>
                <a:ext uri="{FF2B5EF4-FFF2-40B4-BE49-F238E27FC236}">
                  <a16:creationId xmlns:a16="http://schemas.microsoft.com/office/drawing/2014/main" id="{7ED42002-237E-01E7-25A7-0A8A7EDD8700}"/>
                </a:ext>
              </a:extLst>
            </p:cNvPr>
            <p:cNvGrpSpPr/>
            <p:nvPr/>
          </p:nvGrpSpPr>
          <p:grpSpPr>
            <a:xfrm>
              <a:off x="4817116" y="4607371"/>
              <a:ext cx="887191" cy="1252904"/>
              <a:chOff x="3371341" y="3578605"/>
              <a:chExt cx="665480" cy="939800"/>
            </a:xfrm>
          </p:grpSpPr>
          <p:sp>
            <p:nvSpPr>
              <p:cNvPr id="9" name="object 26">
                <a:extLst>
                  <a:ext uri="{FF2B5EF4-FFF2-40B4-BE49-F238E27FC236}">
                    <a16:creationId xmlns:a16="http://schemas.microsoft.com/office/drawing/2014/main" id="{EEF85903-B555-23E4-AC70-1171174266B9}"/>
                  </a:ext>
                </a:extLst>
              </p:cNvPr>
              <p:cNvSpPr/>
              <p:nvPr/>
            </p:nvSpPr>
            <p:spPr>
              <a:xfrm>
                <a:off x="3384041"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11" name="object 27">
                <a:extLst>
                  <a:ext uri="{FF2B5EF4-FFF2-40B4-BE49-F238E27FC236}">
                    <a16:creationId xmlns:a16="http://schemas.microsoft.com/office/drawing/2014/main" id="{C32066E9-5793-8792-A9F5-595855B60CE4}"/>
                  </a:ext>
                </a:extLst>
              </p:cNvPr>
              <p:cNvSpPr/>
              <p:nvPr/>
            </p:nvSpPr>
            <p:spPr>
              <a:xfrm>
                <a:off x="3384041"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6" name="object 28">
              <a:extLst>
                <a:ext uri="{FF2B5EF4-FFF2-40B4-BE49-F238E27FC236}">
                  <a16:creationId xmlns:a16="http://schemas.microsoft.com/office/drawing/2014/main" id="{66603A8E-3D98-C0FB-337E-D69C950BB90A}"/>
                </a:ext>
              </a:extLst>
            </p:cNvPr>
            <p:cNvSpPr txBox="1"/>
            <p:nvPr/>
          </p:nvSpPr>
          <p:spPr>
            <a:xfrm>
              <a:off x="4898780"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2</a:t>
              </a:r>
              <a:endParaRPr sz="3733" dirty="0">
                <a:latin typeface="Arial Narrow"/>
                <a:cs typeface="Arial Narrow"/>
              </a:endParaRPr>
            </a:p>
          </p:txBody>
        </p:sp>
        <p:sp>
          <p:nvSpPr>
            <p:cNvPr id="7" name="object 29">
              <a:extLst>
                <a:ext uri="{FF2B5EF4-FFF2-40B4-BE49-F238E27FC236}">
                  <a16:creationId xmlns:a16="http://schemas.microsoft.com/office/drawing/2014/main" id="{C9B14684-D1DA-8B63-7C0F-DA163633E3D1}"/>
                </a:ext>
              </a:extLst>
            </p:cNvPr>
            <p:cNvSpPr txBox="1"/>
            <p:nvPr/>
          </p:nvSpPr>
          <p:spPr>
            <a:xfrm>
              <a:off x="4834047"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40636">
                <a:spcBef>
                  <a:spcPts val="247"/>
                </a:spcBef>
              </a:pPr>
              <a:r>
                <a:rPr lang="zh-CN" altLang="en-US" sz="1200" spc="-47"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grpSp>
      <p:sp>
        <p:nvSpPr>
          <p:cNvPr id="12" name="object 65">
            <a:extLst>
              <a:ext uri="{FF2B5EF4-FFF2-40B4-BE49-F238E27FC236}">
                <a16:creationId xmlns:a16="http://schemas.microsoft.com/office/drawing/2014/main" id="{1EB739B2-55CA-D9B4-55CD-E0BAADC2F2AF}"/>
              </a:ext>
            </a:extLst>
          </p:cNvPr>
          <p:cNvSpPr/>
          <p:nvPr/>
        </p:nvSpPr>
        <p:spPr>
          <a:xfrm>
            <a:off x="4712144" y="1929884"/>
            <a:ext cx="3982201" cy="700949"/>
          </a:xfrm>
          <a:custGeom>
            <a:avLst/>
            <a:gdLst/>
            <a:ahLst/>
            <a:cxnLst/>
            <a:rect l="l" t="t" r="r" b="b"/>
            <a:pathLst>
              <a:path w="2987040" h="525780">
                <a:moveTo>
                  <a:pt x="28575" y="496824"/>
                </a:moveTo>
                <a:lnTo>
                  <a:pt x="0" y="496824"/>
                </a:lnTo>
                <a:lnTo>
                  <a:pt x="0" y="525399"/>
                </a:lnTo>
                <a:lnTo>
                  <a:pt x="28575" y="525399"/>
                </a:lnTo>
                <a:lnTo>
                  <a:pt x="28575" y="496824"/>
                </a:lnTo>
                <a:close/>
              </a:path>
              <a:path w="2987040" h="525780">
                <a:moveTo>
                  <a:pt x="85725" y="496824"/>
                </a:moveTo>
                <a:lnTo>
                  <a:pt x="57150" y="496824"/>
                </a:lnTo>
                <a:lnTo>
                  <a:pt x="57150" y="525399"/>
                </a:lnTo>
                <a:lnTo>
                  <a:pt x="85725" y="525399"/>
                </a:lnTo>
                <a:lnTo>
                  <a:pt x="85725" y="496824"/>
                </a:lnTo>
                <a:close/>
              </a:path>
              <a:path w="2987040" h="525780">
                <a:moveTo>
                  <a:pt x="142875" y="496824"/>
                </a:moveTo>
                <a:lnTo>
                  <a:pt x="114300" y="496824"/>
                </a:lnTo>
                <a:lnTo>
                  <a:pt x="114300" y="525399"/>
                </a:lnTo>
                <a:lnTo>
                  <a:pt x="142875" y="525399"/>
                </a:lnTo>
                <a:lnTo>
                  <a:pt x="142875" y="496824"/>
                </a:lnTo>
                <a:close/>
              </a:path>
              <a:path w="2987040" h="525780">
                <a:moveTo>
                  <a:pt x="200025" y="496824"/>
                </a:moveTo>
                <a:lnTo>
                  <a:pt x="171450" y="496824"/>
                </a:lnTo>
                <a:lnTo>
                  <a:pt x="171450" y="525399"/>
                </a:lnTo>
                <a:lnTo>
                  <a:pt x="200025" y="525399"/>
                </a:lnTo>
                <a:lnTo>
                  <a:pt x="200025" y="496824"/>
                </a:lnTo>
                <a:close/>
              </a:path>
              <a:path w="2987040" h="525780">
                <a:moveTo>
                  <a:pt x="257175" y="496824"/>
                </a:moveTo>
                <a:lnTo>
                  <a:pt x="228600" y="496824"/>
                </a:lnTo>
                <a:lnTo>
                  <a:pt x="228600" y="525399"/>
                </a:lnTo>
                <a:lnTo>
                  <a:pt x="257175" y="525399"/>
                </a:lnTo>
                <a:lnTo>
                  <a:pt x="257175" y="496824"/>
                </a:lnTo>
                <a:close/>
              </a:path>
              <a:path w="2987040" h="525780">
                <a:moveTo>
                  <a:pt x="314325" y="496824"/>
                </a:moveTo>
                <a:lnTo>
                  <a:pt x="285750" y="496824"/>
                </a:lnTo>
                <a:lnTo>
                  <a:pt x="285750" y="525399"/>
                </a:lnTo>
                <a:lnTo>
                  <a:pt x="314325" y="525399"/>
                </a:lnTo>
                <a:lnTo>
                  <a:pt x="314325" y="496824"/>
                </a:lnTo>
                <a:close/>
              </a:path>
              <a:path w="2987040" h="525780">
                <a:moveTo>
                  <a:pt x="371475" y="496824"/>
                </a:moveTo>
                <a:lnTo>
                  <a:pt x="342900" y="496824"/>
                </a:lnTo>
                <a:lnTo>
                  <a:pt x="342900" y="525399"/>
                </a:lnTo>
                <a:lnTo>
                  <a:pt x="371475" y="525399"/>
                </a:lnTo>
                <a:lnTo>
                  <a:pt x="371475" y="496824"/>
                </a:lnTo>
                <a:close/>
              </a:path>
              <a:path w="2987040" h="525780">
                <a:moveTo>
                  <a:pt x="428625" y="496824"/>
                </a:moveTo>
                <a:lnTo>
                  <a:pt x="400050" y="496824"/>
                </a:lnTo>
                <a:lnTo>
                  <a:pt x="400050" y="525399"/>
                </a:lnTo>
                <a:lnTo>
                  <a:pt x="428625" y="525399"/>
                </a:lnTo>
                <a:lnTo>
                  <a:pt x="428625" y="496824"/>
                </a:lnTo>
                <a:close/>
              </a:path>
              <a:path w="2987040" h="525780">
                <a:moveTo>
                  <a:pt x="485775" y="496824"/>
                </a:moveTo>
                <a:lnTo>
                  <a:pt x="457200" y="496824"/>
                </a:lnTo>
                <a:lnTo>
                  <a:pt x="457200" y="525399"/>
                </a:lnTo>
                <a:lnTo>
                  <a:pt x="485775" y="525399"/>
                </a:lnTo>
                <a:lnTo>
                  <a:pt x="485775" y="496824"/>
                </a:lnTo>
                <a:close/>
              </a:path>
              <a:path w="2987040" h="525780">
                <a:moveTo>
                  <a:pt x="542925" y="496824"/>
                </a:moveTo>
                <a:lnTo>
                  <a:pt x="514350" y="496824"/>
                </a:lnTo>
                <a:lnTo>
                  <a:pt x="514350" y="525399"/>
                </a:lnTo>
                <a:lnTo>
                  <a:pt x="542925" y="525399"/>
                </a:lnTo>
                <a:lnTo>
                  <a:pt x="542925" y="496824"/>
                </a:lnTo>
                <a:close/>
              </a:path>
              <a:path w="2987040" h="525780">
                <a:moveTo>
                  <a:pt x="600075" y="496824"/>
                </a:moveTo>
                <a:lnTo>
                  <a:pt x="571500" y="496824"/>
                </a:lnTo>
                <a:lnTo>
                  <a:pt x="571500" y="525399"/>
                </a:lnTo>
                <a:lnTo>
                  <a:pt x="600075" y="525399"/>
                </a:lnTo>
                <a:lnTo>
                  <a:pt x="600075" y="496824"/>
                </a:lnTo>
                <a:close/>
              </a:path>
              <a:path w="2987040" h="525780">
                <a:moveTo>
                  <a:pt x="657225" y="496824"/>
                </a:moveTo>
                <a:lnTo>
                  <a:pt x="628650" y="496824"/>
                </a:lnTo>
                <a:lnTo>
                  <a:pt x="628650" y="525399"/>
                </a:lnTo>
                <a:lnTo>
                  <a:pt x="657225" y="525399"/>
                </a:lnTo>
                <a:lnTo>
                  <a:pt x="657225" y="496824"/>
                </a:lnTo>
                <a:close/>
              </a:path>
              <a:path w="2987040" h="525780">
                <a:moveTo>
                  <a:pt x="714375" y="496824"/>
                </a:moveTo>
                <a:lnTo>
                  <a:pt x="685800" y="496824"/>
                </a:lnTo>
                <a:lnTo>
                  <a:pt x="685800" y="525399"/>
                </a:lnTo>
                <a:lnTo>
                  <a:pt x="714375" y="525399"/>
                </a:lnTo>
                <a:lnTo>
                  <a:pt x="714375" y="496824"/>
                </a:lnTo>
                <a:close/>
              </a:path>
              <a:path w="2987040" h="525780">
                <a:moveTo>
                  <a:pt x="771525" y="496824"/>
                </a:moveTo>
                <a:lnTo>
                  <a:pt x="742950" y="496824"/>
                </a:lnTo>
                <a:lnTo>
                  <a:pt x="742950" y="525399"/>
                </a:lnTo>
                <a:lnTo>
                  <a:pt x="771525" y="525399"/>
                </a:lnTo>
                <a:lnTo>
                  <a:pt x="771525" y="496824"/>
                </a:lnTo>
                <a:close/>
              </a:path>
              <a:path w="2987040" h="525780">
                <a:moveTo>
                  <a:pt x="828675" y="496824"/>
                </a:moveTo>
                <a:lnTo>
                  <a:pt x="800100" y="496824"/>
                </a:lnTo>
                <a:lnTo>
                  <a:pt x="800100" y="525399"/>
                </a:lnTo>
                <a:lnTo>
                  <a:pt x="828675" y="525399"/>
                </a:lnTo>
                <a:lnTo>
                  <a:pt x="828675" y="496824"/>
                </a:lnTo>
                <a:close/>
              </a:path>
              <a:path w="2987040" h="525780">
                <a:moveTo>
                  <a:pt x="885825" y="496824"/>
                </a:moveTo>
                <a:lnTo>
                  <a:pt x="857250" y="496824"/>
                </a:lnTo>
                <a:lnTo>
                  <a:pt x="857250" y="525399"/>
                </a:lnTo>
                <a:lnTo>
                  <a:pt x="885825" y="525399"/>
                </a:lnTo>
                <a:lnTo>
                  <a:pt x="885825" y="496824"/>
                </a:lnTo>
                <a:close/>
              </a:path>
              <a:path w="2987040" h="525780">
                <a:moveTo>
                  <a:pt x="942975" y="496824"/>
                </a:moveTo>
                <a:lnTo>
                  <a:pt x="914400" y="496824"/>
                </a:lnTo>
                <a:lnTo>
                  <a:pt x="914400" y="525399"/>
                </a:lnTo>
                <a:lnTo>
                  <a:pt x="942975" y="525399"/>
                </a:lnTo>
                <a:lnTo>
                  <a:pt x="942975" y="496824"/>
                </a:lnTo>
                <a:close/>
              </a:path>
              <a:path w="2987040" h="525780">
                <a:moveTo>
                  <a:pt x="1000125" y="496824"/>
                </a:moveTo>
                <a:lnTo>
                  <a:pt x="971550" y="496824"/>
                </a:lnTo>
                <a:lnTo>
                  <a:pt x="971550" y="525399"/>
                </a:lnTo>
                <a:lnTo>
                  <a:pt x="1000125" y="525399"/>
                </a:lnTo>
                <a:lnTo>
                  <a:pt x="1000125" y="496824"/>
                </a:lnTo>
                <a:close/>
              </a:path>
              <a:path w="2987040" h="525780">
                <a:moveTo>
                  <a:pt x="1057275" y="496824"/>
                </a:moveTo>
                <a:lnTo>
                  <a:pt x="1028700" y="496824"/>
                </a:lnTo>
                <a:lnTo>
                  <a:pt x="1028700" y="525399"/>
                </a:lnTo>
                <a:lnTo>
                  <a:pt x="1057275" y="525399"/>
                </a:lnTo>
                <a:lnTo>
                  <a:pt x="1057275" y="496824"/>
                </a:lnTo>
                <a:close/>
              </a:path>
              <a:path w="2987040" h="525780">
                <a:moveTo>
                  <a:pt x="1114425" y="496824"/>
                </a:moveTo>
                <a:lnTo>
                  <a:pt x="1085850" y="496824"/>
                </a:lnTo>
                <a:lnTo>
                  <a:pt x="1085850" y="525399"/>
                </a:lnTo>
                <a:lnTo>
                  <a:pt x="1114425" y="525399"/>
                </a:lnTo>
                <a:lnTo>
                  <a:pt x="1114425" y="496824"/>
                </a:lnTo>
                <a:close/>
              </a:path>
              <a:path w="2987040" h="525780">
                <a:moveTo>
                  <a:pt x="1171575" y="496824"/>
                </a:moveTo>
                <a:lnTo>
                  <a:pt x="1143000" y="496824"/>
                </a:lnTo>
                <a:lnTo>
                  <a:pt x="1143000" y="525399"/>
                </a:lnTo>
                <a:lnTo>
                  <a:pt x="1171575" y="525399"/>
                </a:lnTo>
                <a:lnTo>
                  <a:pt x="1171575" y="496824"/>
                </a:lnTo>
                <a:close/>
              </a:path>
              <a:path w="2987040" h="525780">
                <a:moveTo>
                  <a:pt x="1228725" y="496824"/>
                </a:moveTo>
                <a:lnTo>
                  <a:pt x="1200150" y="496824"/>
                </a:lnTo>
                <a:lnTo>
                  <a:pt x="1200150" y="525399"/>
                </a:lnTo>
                <a:lnTo>
                  <a:pt x="1228725" y="525399"/>
                </a:lnTo>
                <a:lnTo>
                  <a:pt x="1228725" y="496824"/>
                </a:lnTo>
                <a:close/>
              </a:path>
              <a:path w="2987040" h="525780">
                <a:moveTo>
                  <a:pt x="1285875" y="496824"/>
                </a:moveTo>
                <a:lnTo>
                  <a:pt x="1257300" y="496824"/>
                </a:lnTo>
                <a:lnTo>
                  <a:pt x="1257300" y="525399"/>
                </a:lnTo>
                <a:lnTo>
                  <a:pt x="1285875" y="525399"/>
                </a:lnTo>
                <a:lnTo>
                  <a:pt x="1285875" y="496824"/>
                </a:lnTo>
                <a:close/>
              </a:path>
              <a:path w="2987040" h="525780">
                <a:moveTo>
                  <a:pt x="1343025" y="496824"/>
                </a:moveTo>
                <a:lnTo>
                  <a:pt x="1314450" y="496824"/>
                </a:lnTo>
                <a:lnTo>
                  <a:pt x="1314450" y="525399"/>
                </a:lnTo>
                <a:lnTo>
                  <a:pt x="1343025" y="525399"/>
                </a:lnTo>
                <a:lnTo>
                  <a:pt x="1343025" y="496824"/>
                </a:lnTo>
                <a:close/>
              </a:path>
              <a:path w="2987040" h="525780">
                <a:moveTo>
                  <a:pt x="1400175" y="496824"/>
                </a:moveTo>
                <a:lnTo>
                  <a:pt x="1371600" y="496824"/>
                </a:lnTo>
                <a:lnTo>
                  <a:pt x="1371600" y="525399"/>
                </a:lnTo>
                <a:lnTo>
                  <a:pt x="1400175" y="525399"/>
                </a:lnTo>
                <a:lnTo>
                  <a:pt x="1400175" y="496824"/>
                </a:lnTo>
                <a:close/>
              </a:path>
              <a:path w="2987040" h="525780">
                <a:moveTo>
                  <a:pt x="1457325" y="496824"/>
                </a:moveTo>
                <a:lnTo>
                  <a:pt x="1428750" y="496824"/>
                </a:lnTo>
                <a:lnTo>
                  <a:pt x="1428750" y="525399"/>
                </a:lnTo>
                <a:lnTo>
                  <a:pt x="1457325" y="525399"/>
                </a:lnTo>
                <a:lnTo>
                  <a:pt x="1457325" y="496824"/>
                </a:lnTo>
                <a:close/>
              </a:path>
              <a:path w="2987040" h="525780">
                <a:moveTo>
                  <a:pt x="1507617" y="496824"/>
                </a:moveTo>
                <a:lnTo>
                  <a:pt x="1493393" y="496824"/>
                </a:lnTo>
                <a:lnTo>
                  <a:pt x="1485900" y="504317"/>
                </a:lnTo>
                <a:lnTo>
                  <a:pt x="1485900" y="525399"/>
                </a:lnTo>
                <a:lnTo>
                  <a:pt x="1501267" y="525399"/>
                </a:lnTo>
                <a:lnTo>
                  <a:pt x="1507617" y="519049"/>
                </a:lnTo>
                <a:lnTo>
                  <a:pt x="1507617" y="496824"/>
                </a:lnTo>
                <a:close/>
              </a:path>
              <a:path w="2987040" h="525780">
                <a:moveTo>
                  <a:pt x="1507617" y="489966"/>
                </a:moveTo>
                <a:lnTo>
                  <a:pt x="1479042" y="489966"/>
                </a:lnTo>
                <a:lnTo>
                  <a:pt x="1479042" y="511175"/>
                </a:lnTo>
                <a:lnTo>
                  <a:pt x="1485900" y="504317"/>
                </a:lnTo>
                <a:lnTo>
                  <a:pt x="1485900" y="496824"/>
                </a:lnTo>
                <a:lnTo>
                  <a:pt x="1507617" y="496824"/>
                </a:lnTo>
                <a:lnTo>
                  <a:pt x="1507617" y="489966"/>
                </a:lnTo>
                <a:close/>
              </a:path>
              <a:path w="2987040" h="525780">
                <a:moveTo>
                  <a:pt x="1493393" y="496824"/>
                </a:moveTo>
                <a:lnTo>
                  <a:pt x="1485900" y="496824"/>
                </a:lnTo>
                <a:lnTo>
                  <a:pt x="1485900" y="504317"/>
                </a:lnTo>
                <a:lnTo>
                  <a:pt x="1493393" y="496824"/>
                </a:lnTo>
                <a:close/>
              </a:path>
              <a:path w="2987040" h="525780">
                <a:moveTo>
                  <a:pt x="1507617" y="432816"/>
                </a:moveTo>
                <a:lnTo>
                  <a:pt x="1479042" y="432816"/>
                </a:lnTo>
                <a:lnTo>
                  <a:pt x="1479042" y="461391"/>
                </a:lnTo>
                <a:lnTo>
                  <a:pt x="1507617" y="461391"/>
                </a:lnTo>
                <a:lnTo>
                  <a:pt x="1507617" y="432816"/>
                </a:lnTo>
                <a:close/>
              </a:path>
              <a:path w="2987040" h="525780">
                <a:moveTo>
                  <a:pt x="1507617" y="375666"/>
                </a:moveTo>
                <a:lnTo>
                  <a:pt x="1479042" y="375666"/>
                </a:lnTo>
                <a:lnTo>
                  <a:pt x="1479042" y="404241"/>
                </a:lnTo>
                <a:lnTo>
                  <a:pt x="1507617" y="404241"/>
                </a:lnTo>
                <a:lnTo>
                  <a:pt x="1507617" y="375666"/>
                </a:lnTo>
                <a:close/>
              </a:path>
              <a:path w="2987040" h="525780">
                <a:moveTo>
                  <a:pt x="1507617" y="318516"/>
                </a:moveTo>
                <a:lnTo>
                  <a:pt x="1479042" y="318516"/>
                </a:lnTo>
                <a:lnTo>
                  <a:pt x="1479042" y="347091"/>
                </a:lnTo>
                <a:lnTo>
                  <a:pt x="1507617" y="347091"/>
                </a:lnTo>
                <a:lnTo>
                  <a:pt x="1507617" y="318516"/>
                </a:lnTo>
                <a:close/>
              </a:path>
              <a:path w="2987040" h="525780">
                <a:moveTo>
                  <a:pt x="1507617" y="261366"/>
                </a:moveTo>
                <a:lnTo>
                  <a:pt x="1479042" y="261366"/>
                </a:lnTo>
                <a:lnTo>
                  <a:pt x="1479042" y="289941"/>
                </a:lnTo>
                <a:lnTo>
                  <a:pt x="1507617" y="289941"/>
                </a:lnTo>
                <a:lnTo>
                  <a:pt x="1507617" y="261366"/>
                </a:lnTo>
                <a:close/>
              </a:path>
              <a:path w="2987040" h="525780">
                <a:moveTo>
                  <a:pt x="1507617" y="204216"/>
                </a:moveTo>
                <a:lnTo>
                  <a:pt x="1479042" y="204216"/>
                </a:lnTo>
                <a:lnTo>
                  <a:pt x="1479042" y="232791"/>
                </a:lnTo>
                <a:lnTo>
                  <a:pt x="1507617" y="232791"/>
                </a:lnTo>
                <a:lnTo>
                  <a:pt x="1507617" y="204216"/>
                </a:lnTo>
                <a:close/>
              </a:path>
              <a:path w="2987040" h="525780">
                <a:moveTo>
                  <a:pt x="1507617" y="147066"/>
                </a:moveTo>
                <a:lnTo>
                  <a:pt x="1479042" y="147066"/>
                </a:lnTo>
                <a:lnTo>
                  <a:pt x="1479042" y="175641"/>
                </a:lnTo>
                <a:lnTo>
                  <a:pt x="1507617" y="175641"/>
                </a:lnTo>
                <a:lnTo>
                  <a:pt x="1507617" y="147066"/>
                </a:lnTo>
                <a:close/>
              </a:path>
              <a:path w="2987040" h="525780">
                <a:moveTo>
                  <a:pt x="1507617" y="89916"/>
                </a:moveTo>
                <a:lnTo>
                  <a:pt x="1479042" y="89916"/>
                </a:lnTo>
                <a:lnTo>
                  <a:pt x="1479042" y="118491"/>
                </a:lnTo>
                <a:lnTo>
                  <a:pt x="1507617" y="118491"/>
                </a:lnTo>
                <a:lnTo>
                  <a:pt x="1507617" y="89916"/>
                </a:lnTo>
                <a:close/>
              </a:path>
              <a:path w="2987040" h="525780">
                <a:moveTo>
                  <a:pt x="1503426" y="28701"/>
                </a:moveTo>
                <a:lnTo>
                  <a:pt x="1485392" y="28701"/>
                </a:lnTo>
                <a:lnTo>
                  <a:pt x="1479042" y="35051"/>
                </a:lnTo>
                <a:lnTo>
                  <a:pt x="1479042" y="61341"/>
                </a:lnTo>
                <a:lnTo>
                  <a:pt x="1507617" y="61341"/>
                </a:lnTo>
                <a:lnTo>
                  <a:pt x="1507617" y="57276"/>
                </a:lnTo>
                <a:lnTo>
                  <a:pt x="1493393" y="57276"/>
                </a:lnTo>
                <a:lnTo>
                  <a:pt x="1503426" y="47154"/>
                </a:lnTo>
                <a:lnTo>
                  <a:pt x="1503426" y="28701"/>
                </a:lnTo>
                <a:close/>
              </a:path>
              <a:path w="2987040" h="525780">
                <a:moveTo>
                  <a:pt x="1503426" y="47154"/>
                </a:moveTo>
                <a:lnTo>
                  <a:pt x="1493393" y="57276"/>
                </a:lnTo>
                <a:lnTo>
                  <a:pt x="1503426" y="57276"/>
                </a:lnTo>
                <a:lnTo>
                  <a:pt x="1503426" y="47154"/>
                </a:lnTo>
                <a:close/>
              </a:path>
              <a:path w="2987040" h="525780">
                <a:moveTo>
                  <a:pt x="1507617" y="42925"/>
                </a:moveTo>
                <a:lnTo>
                  <a:pt x="1503426" y="47154"/>
                </a:lnTo>
                <a:lnTo>
                  <a:pt x="1503426" y="57276"/>
                </a:lnTo>
                <a:lnTo>
                  <a:pt x="1507617" y="57276"/>
                </a:lnTo>
                <a:lnTo>
                  <a:pt x="1507617" y="42925"/>
                </a:lnTo>
                <a:close/>
              </a:path>
              <a:path w="2987040" h="525780">
                <a:moveTo>
                  <a:pt x="1560576" y="28701"/>
                </a:moveTo>
                <a:lnTo>
                  <a:pt x="1532001" y="28701"/>
                </a:lnTo>
                <a:lnTo>
                  <a:pt x="1532001" y="57276"/>
                </a:lnTo>
                <a:lnTo>
                  <a:pt x="1560576" y="57276"/>
                </a:lnTo>
                <a:lnTo>
                  <a:pt x="1560576" y="28701"/>
                </a:lnTo>
                <a:close/>
              </a:path>
              <a:path w="2987040" h="525780">
                <a:moveTo>
                  <a:pt x="1617726" y="28701"/>
                </a:moveTo>
                <a:lnTo>
                  <a:pt x="1589151" y="28701"/>
                </a:lnTo>
                <a:lnTo>
                  <a:pt x="1589151" y="57276"/>
                </a:lnTo>
                <a:lnTo>
                  <a:pt x="1617726" y="57276"/>
                </a:lnTo>
                <a:lnTo>
                  <a:pt x="1617726" y="28701"/>
                </a:lnTo>
                <a:close/>
              </a:path>
              <a:path w="2987040" h="525780">
                <a:moveTo>
                  <a:pt x="1674876" y="28701"/>
                </a:moveTo>
                <a:lnTo>
                  <a:pt x="1646301" y="28701"/>
                </a:lnTo>
                <a:lnTo>
                  <a:pt x="1646301" y="57276"/>
                </a:lnTo>
                <a:lnTo>
                  <a:pt x="1674876" y="57276"/>
                </a:lnTo>
                <a:lnTo>
                  <a:pt x="1674876" y="28701"/>
                </a:lnTo>
                <a:close/>
              </a:path>
              <a:path w="2987040" h="525780">
                <a:moveTo>
                  <a:pt x="1732026" y="28701"/>
                </a:moveTo>
                <a:lnTo>
                  <a:pt x="1703451" y="28701"/>
                </a:lnTo>
                <a:lnTo>
                  <a:pt x="1703451" y="57276"/>
                </a:lnTo>
                <a:lnTo>
                  <a:pt x="1732026" y="57276"/>
                </a:lnTo>
                <a:lnTo>
                  <a:pt x="1732026" y="28701"/>
                </a:lnTo>
                <a:close/>
              </a:path>
              <a:path w="2987040" h="525780">
                <a:moveTo>
                  <a:pt x="1789176" y="28701"/>
                </a:moveTo>
                <a:lnTo>
                  <a:pt x="1760601" y="28701"/>
                </a:lnTo>
                <a:lnTo>
                  <a:pt x="1760601" y="57276"/>
                </a:lnTo>
                <a:lnTo>
                  <a:pt x="1789176" y="57276"/>
                </a:lnTo>
                <a:lnTo>
                  <a:pt x="1789176" y="28701"/>
                </a:lnTo>
                <a:close/>
              </a:path>
              <a:path w="2987040" h="525780">
                <a:moveTo>
                  <a:pt x="1846326" y="28701"/>
                </a:moveTo>
                <a:lnTo>
                  <a:pt x="1817751" y="28701"/>
                </a:lnTo>
                <a:lnTo>
                  <a:pt x="1817751" y="57276"/>
                </a:lnTo>
                <a:lnTo>
                  <a:pt x="1846326" y="57276"/>
                </a:lnTo>
                <a:lnTo>
                  <a:pt x="1846326" y="28701"/>
                </a:lnTo>
                <a:close/>
              </a:path>
              <a:path w="2987040" h="525780">
                <a:moveTo>
                  <a:pt x="1903476" y="28701"/>
                </a:moveTo>
                <a:lnTo>
                  <a:pt x="1874901" y="28701"/>
                </a:lnTo>
                <a:lnTo>
                  <a:pt x="1874901" y="57276"/>
                </a:lnTo>
                <a:lnTo>
                  <a:pt x="1903476" y="57276"/>
                </a:lnTo>
                <a:lnTo>
                  <a:pt x="1903476" y="28701"/>
                </a:lnTo>
                <a:close/>
              </a:path>
              <a:path w="2987040" h="525780">
                <a:moveTo>
                  <a:pt x="1960626" y="28701"/>
                </a:moveTo>
                <a:lnTo>
                  <a:pt x="1932051" y="28701"/>
                </a:lnTo>
                <a:lnTo>
                  <a:pt x="1932051" y="57276"/>
                </a:lnTo>
                <a:lnTo>
                  <a:pt x="1960626" y="57276"/>
                </a:lnTo>
                <a:lnTo>
                  <a:pt x="1960626" y="28701"/>
                </a:lnTo>
                <a:close/>
              </a:path>
              <a:path w="2987040" h="525780">
                <a:moveTo>
                  <a:pt x="2017776" y="28701"/>
                </a:moveTo>
                <a:lnTo>
                  <a:pt x="1989201" y="28701"/>
                </a:lnTo>
                <a:lnTo>
                  <a:pt x="1989201" y="57276"/>
                </a:lnTo>
                <a:lnTo>
                  <a:pt x="2017776" y="57276"/>
                </a:lnTo>
                <a:lnTo>
                  <a:pt x="2017776" y="28701"/>
                </a:lnTo>
                <a:close/>
              </a:path>
              <a:path w="2987040" h="525780">
                <a:moveTo>
                  <a:pt x="2074926" y="28701"/>
                </a:moveTo>
                <a:lnTo>
                  <a:pt x="2046351" y="28701"/>
                </a:lnTo>
                <a:lnTo>
                  <a:pt x="2046351" y="57276"/>
                </a:lnTo>
                <a:lnTo>
                  <a:pt x="2074926" y="57276"/>
                </a:lnTo>
                <a:lnTo>
                  <a:pt x="2074926" y="28701"/>
                </a:lnTo>
                <a:close/>
              </a:path>
              <a:path w="2987040" h="525780">
                <a:moveTo>
                  <a:pt x="2132076" y="28701"/>
                </a:moveTo>
                <a:lnTo>
                  <a:pt x="2103501" y="28701"/>
                </a:lnTo>
                <a:lnTo>
                  <a:pt x="2103501" y="57276"/>
                </a:lnTo>
                <a:lnTo>
                  <a:pt x="2132076" y="57276"/>
                </a:lnTo>
                <a:lnTo>
                  <a:pt x="2132076" y="28701"/>
                </a:lnTo>
                <a:close/>
              </a:path>
              <a:path w="2987040" h="525780">
                <a:moveTo>
                  <a:pt x="2189226" y="28701"/>
                </a:moveTo>
                <a:lnTo>
                  <a:pt x="2160651" y="28701"/>
                </a:lnTo>
                <a:lnTo>
                  <a:pt x="2160651" y="57276"/>
                </a:lnTo>
                <a:lnTo>
                  <a:pt x="2189226" y="57276"/>
                </a:lnTo>
                <a:lnTo>
                  <a:pt x="2189226" y="28701"/>
                </a:lnTo>
                <a:close/>
              </a:path>
              <a:path w="2987040" h="525780">
                <a:moveTo>
                  <a:pt x="2246376" y="28701"/>
                </a:moveTo>
                <a:lnTo>
                  <a:pt x="2217801" y="28701"/>
                </a:lnTo>
                <a:lnTo>
                  <a:pt x="2217801" y="57276"/>
                </a:lnTo>
                <a:lnTo>
                  <a:pt x="2246376" y="57276"/>
                </a:lnTo>
                <a:lnTo>
                  <a:pt x="2246376" y="28701"/>
                </a:lnTo>
                <a:close/>
              </a:path>
              <a:path w="2987040" h="525780">
                <a:moveTo>
                  <a:pt x="2303526" y="28701"/>
                </a:moveTo>
                <a:lnTo>
                  <a:pt x="2274951" y="28701"/>
                </a:lnTo>
                <a:lnTo>
                  <a:pt x="2274951" y="57276"/>
                </a:lnTo>
                <a:lnTo>
                  <a:pt x="2303526" y="57276"/>
                </a:lnTo>
                <a:lnTo>
                  <a:pt x="2303526" y="28701"/>
                </a:lnTo>
                <a:close/>
              </a:path>
              <a:path w="2987040" h="525780">
                <a:moveTo>
                  <a:pt x="2360676" y="28701"/>
                </a:moveTo>
                <a:lnTo>
                  <a:pt x="2332101" y="28701"/>
                </a:lnTo>
                <a:lnTo>
                  <a:pt x="2332101" y="57276"/>
                </a:lnTo>
                <a:lnTo>
                  <a:pt x="2360676" y="57276"/>
                </a:lnTo>
                <a:lnTo>
                  <a:pt x="2360676" y="28701"/>
                </a:lnTo>
                <a:close/>
              </a:path>
              <a:path w="2987040" h="525780">
                <a:moveTo>
                  <a:pt x="2417826" y="28701"/>
                </a:moveTo>
                <a:lnTo>
                  <a:pt x="2389251" y="28701"/>
                </a:lnTo>
                <a:lnTo>
                  <a:pt x="2389251" y="57276"/>
                </a:lnTo>
                <a:lnTo>
                  <a:pt x="2417826" y="57276"/>
                </a:lnTo>
                <a:lnTo>
                  <a:pt x="2417826" y="28701"/>
                </a:lnTo>
                <a:close/>
              </a:path>
              <a:path w="2987040" h="525780">
                <a:moveTo>
                  <a:pt x="2474976" y="28701"/>
                </a:moveTo>
                <a:lnTo>
                  <a:pt x="2446401" y="28701"/>
                </a:lnTo>
                <a:lnTo>
                  <a:pt x="2446401" y="57276"/>
                </a:lnTo>
                <a:lnTo>
                  <a:pt x="2474976" y="57276"/>
                </a:lnTo>
                <a:lnTo>
                  <a:pt x="2474976" y="28701"/>
                </a:lnTo>
                <a:close/>
              </a:path>
              <a:path w="2987040" h="525780">
                <a:moveTo>
                  <a:pt x="2532126" y="28701"/>
                </a:moveTo>
                <a:lnTo>
                  <a:pt x="2503551" y="28701"/>
                </a:lnTo>
                <a:lnTo>
                  <a:pt x="2503551" y="57276"/>
                </a:lnTo>
                <a:lnTo>
                  <a:pt x="2532126" y="57276"/>
                </a:lnTo>
                <a:lnTo>
                  <a:pt x="2532126" y="28701"/>
                </a:lnTo>
                <a:close/>
              </a:path>
              <a:path w="2987040" h="525780">
                <a:moveTo>
                  <a:pt x="2589276" y="28701"/>
                </a:moveTo>
                <a:lnTo>
                  <a:pt x="2560701" y="28701"/>
                </a:lnTo>
                <a:lnTo>
                  <a:pt x="2560701" y="57276"/>
                </a:lnTo>
                <a:lnTo>
                  <a:pt x="2589276" y="57276"/>
                </a:lnTo>
                <a:lnTo>
                  <a:pt x="2589276" y="28701"/>
                </a:lnTo>
                <a:close/>
              </a:path>
              <a:path w="2987040" h="525780">
                <a:moveTo>
                  <a:pt x="2646426" y="28701"/>
                </a:moveTo>
                <a:lnTo>
                  <a:pt x="2617851" y="28701"/>
                </a:lnTo>
                <a:lnTo>
                  <a:pt x="2617851" y="57276"/>
                </a:lnTo>
                <a:lnTo>
                  <a:pt x="2646426" y="57276"/>
                </a:lnTo>
                <a:lnTo>
                  <a:pt x="2646426" y="28701"/>
                </a:lnTo>
                <a:close/>
              </a:path>
              <a:path w="2987040" h="525780">
                <a:moveTo>
                  <a:pt x="2703576" y="28701"/>
                </a:moveTo>
                <a:lnTo>
                  <a:pt x="2675001" y="28701"/>
                </a:lnTo>
                <a:lnTo>
                  <a:pt x="2675001" y="57276"/>
                </a:lnTo>
                <a:lnTo>
                  <a:pt x="2703576" y="57276"/>
                </a:lnTo>
                <a:lnTo>
                  <a:pt x="2703576" y="28701"/>
                </a:lnTo>
                <a:close/>
              </a:path>
              <a:path w="2987040" h="525780">
                <a:moveTo>
                  <a:pt x="2760726" y="28701"/>
                </a:moveTo>
                <a:lnTo>
                  <a:pt x="2732151" y="28701"/>
                </a:lnTo>
                <a:lnTo>
                  <a:pt x="2732151" y="57276"/>
                </a:lnTo>
                <a:lnTo>
                  <a:pt x="2760726" y="57276"/>
                </a:lnTo>
                <a:lnTo>
                  <a:pt x="2760726" y="28701"/>
                </a:lnTo>
                <a:close/>
              </a:path>
              <a:path w="2987040" h="525780">
                <a:moveTo>
                  <a:pt x="2817876" y="28701"/>
                </a:moveTo>
                <a:lnTo>
                  <a:pt x="2789301" y="28701"/>
                </a:lnTo>
                <a:lnTo>
                  <a:pt x="2789301" y="57276"/>
                </a:lnTo>
                <a:lnTo>
                  <a:pt x="2817876" y="57276"/>
                </a:lnTo>
                <a:lnTo>
                  <a:pt x="2817876" y="28701"/>
                </a:lnTo>
                <a:close/>
              </a:path>
              <a:path w="2987040" h="525780">
                <a:moveTo>
                  <a:pt x="2875026" y="28701"/>
                </a:moveTo>
                <a:lnTo>
                  <a:pt x="2846451" y="28701"/>
                </a:lnTo>
                <a:lnTo>
                  <a:pt x="2846451" y="57276"/>
                </a:lnTo>
                <a:lnTo>
                  <a:pt x="2875026" y="57276"/>
                </a:lnTo>
                <a:lnTo>
                  <a:pt x="2875026" y="28701"/>
                </a:lnTo>
                <a:close/>
              </a:path>
              <a:path w="2987040" h="525780">
                <a:moveTo>
                  <a:pt x="2900934" y="0"/>
                </a:moveTo>
                <a:lnTo>
                  <a:pt x="2900934" y="85725"/>
                </a:lnTo>
                <a:lnTo>
                  <a:pt x="2957914" y="57276"/>
                </a:lnTo>
                <a:lnTo>
                  <a:pt x="2903601" y="57276"/>
                </a:lnTo>
                <a:lnTo>
                  <a:pt x="2903601" y="28701"/>
                </a:lnTo>
                <a:lnTo>
                  <a:pt x="2958253" y="28701"/>
                </a:lnTo>
                <a:lnTo>
                  <a:pt x="2900934" y="0"/>
                </a:lnTo>
                <a:close/>
              </a:path>
              <a:path w="2987040" h="525780">
                <a:moveTo>
                  <a:pt x="2915285" y="28701"/>
                </a:moveTo>
                <a:lnTo>
                  <a:pt x="2903601" y="28701"/>
                </a:lnTo>
                <a:lnTo>
                  <a:pt x="2903601" y="57276"/>
                </a:lnTo>
                <a:lnTo>
                  <a:pt x="2915285" y="57276"/>
                </a:lnTo>
                <a:lnTo>
                  <a:pt x="2915285" y="28701"/>
                </a:lnTo>
                <a:close/>
              </a:path>
              <a:path w="2987040" h="525780">
                <a:moveTo>
                  <a:pt x="2958253" y="28701"/>
                </a:moveTo>
                <a:lnTo>
                  <a:pt x="2915285" y="28701"/>
                </a:lnTo>
                <a:lnTo>
                  <a:pt x="2915285" y="57276"/>
                </a:lnTo>
                <a:lnTo>
                  <a:pt x="2957914" y="57276"/>
                </a:lnTo>
                <a:lnTo>
                  <a:pt x="2986659" y="42925"/>
                </a:lnTo>
                <a:lnTo>
                  <a:pt x="2958253" y="28701"/>
                </a:lnTo>
                <a:close/>
              </a:path>
            </a:pathLst>
          </a:custGeom>
          <a:solidFill>
            <a:srgbClr val="C30037"/>
          </a:solidFill>
        </p:spPr>
        <p:txBody>
          <a:bodyPr wrap="square" lIns="0" tIns="0" rIns="0" bIns="0" rtlCol="0"/>
          <a:lstStyle/>
          <a:p>
            <a:endParaRPr sz="3066"/>
          </a:p>
        </p:txBody>
      </p:sp>
      <p:sp>
        <p:nvSpPr>
          <p:cNvPr id="13" name="object 66">
            <a:extLst>
              <a:ext uri="{FF2B5EF4-FFF2-40B4-BE49-F238E27FC236}">
                <a16:creationId xmlns:a16="http://schemas.microsoft.com/office/drawing/2014/main" id="{3321DDCF-517B-2910-C2A9-4ADE74F53F15}"/>
              </a:ext>
            </a:extLst>
          </p:cNvPr>
          <p:cNvSpPr txBox="1"/>
          <p:nvPr/>
        </p:nvSpPr>
        <p:spPr>
          <a:xfrm>
            <a:off x="6844111" y="2067975"/>
            <a:ext cx="2047650" cy="305081"/>
          </a:xfrm>
          <a:prstGeom prst="rect">
            <a:avLst/>
          </a:prstGeom>
        </p:spPr>
        <p:txBody>
          <a:bodyPr vert="horz" wrap="square" lIns="0" tIns="17778" rIns="0" bIns="0" rtlCol="0">
            <a:spAutoFit/>
          </a:bodyPr>
          <a:lstStyle/>
          <a:p>
            <a:pPr marL="16932">
              <a:spcBef>
                <a:spcPts val="140"/>
              </a:spcBef>
            </a:pPr>
            <a:r>
              <a:rPr sz="1866" i="1" spc="-173" dirty="0">
                <a:solidFill>
                  <a:srgbClr val="C30037"/>
                </a:solidFill>
                <a:latin typeface="Lucida Sans"/>
                <a:cs typeface="Lucida Sans"/>
              </a:rPr>
              <a:t>Page</a:t>
            </a:r>
            <a:r>
              <a:rPr sz="1866" i="1" spc="-187" dirty="0">
                <a:solidFill>
                  <a:srgbClr val="C30037"/>
                </a:solidFill>
                <a:latin typeface="Lucida Sans"/>
                <a:cs typeface="Lucida Sans"/>
              </a:rPr>
              <a:t> </a:t>
            </a:r>
            <a:r>
              <a:rPr sz="1866" i="1" spc="-33" dirty="0">
                <a:solidFill>
                  <a:srgbClr val="C30037"/>
                </a:solidFill>
                <a:latin typeface="Lucida Sans"/>
                <a:cs typeface="Lucida Sans"/>
              </a:rPr>
              <a:t>2</a:t>
            </a:r>
            <a:r>
              <a:rPr lang="zh-CN" altLang="en-US" sz="1866" i="1" spc="-33" dirty="0">
                <a:solidFill>
                  <a:srgbClr val="C30037"/>
                </a:solidFill>
                <a:latin typeface="Lucida Sans"/>
                <a:cs typeface="Lucida Sans"/>
              </a:rPr>
              <a:t>的地址</a:t>
            </a:r>
            <a:endParaRPr sz="1866" dirty="0">
              <a:latin typeface="Lucida Sans"/>
              <a:cs typeface="Lucida Sans"/>
            </a:endParaRPr>
          </a:p>
        </p:txBody>
      </p:sp>
      <p:grpSp>
        <p:nvGrpSpPr>
          <p:cNvPr id="14" name="object 20">
            <a:extLst>
              <a:ext uri="{FF2B5EF4-FFF2-40B4-BE49-F238E27FC236}">
                <a16:creationId xmlns:a16="http://schemas.microsoft.com/office/drawing/2014/main" id="{9910AB15-C1CA-CADD-BF71-0B5BBD752E14}"/>
              </a:ext>
            </a:extLst>
          </p:cNvPr>
          <p:cNvGrpSpPr/>
          <p:nvPr/>
        </p:nvGrpSpPr>
        <p:grpSpPr>
          <a:xfrm>
            <a:off x="2762476" y="2262753"/>
            <a:ext cx="887191" cy="1252904"/>
            <a:chOff x="1829054" y="3581653"/>
            <a:chExt cx="665480" cy="939800"/>
          </a:xfrm>
        </p:grpSpPr>
        <p:sp>
          <p:nvSpPr>
            <p:cNvPr id="22" name="object 21">
              <a:extLst>
                <a:ext uri="{FF2B5EF4-FFF2-40B4-BE49-F238E27FC236}">
                  <a16:creationId xmlns:a16="http://schemas.microsoft.com/office/drawing/2014/main" id="{B4EBD8F8-74B3-24B0-335A-F45EFED4AAA8}"/>
                </a:ext>
              </a:extLst>
            </p:cNvPr>
            <p:cNvSpPr/>
            <p:nvPr/>
          </p:nvSpPr>
          <p:spPr>
            <a:xfrm>
              <a:off x="1841754" y="3594353"/>
              <a:ext cx="640080" cy="914400"/>
            </a:xfrm>
            <a:custGeom>
              <a:avLst/>
              <a:gdLst/>
              <a:ahLst/>
              <a:cxnLst/>
              <a:rect l="l" t="t" r="r" b="b"/>
              <a:pathLst>
                <a:path w="640080" h="914400">
                  <a:moveTo>
                    <a:pt x="640080" y="0"/>
                  </a:moveTo>
                  <a:lnTo>
                    <a:pt x="0" y="0"/>
                  </a:lnTo>
                  <a:lnTo>
                    <a:pt x="0" y="914400"/>
                  </a:lnTo>
                  <a:lnTo>
                    <a:pt x="640080" y="914400"/>
                  </a:lnTo>
                  <a:lnTo>
                    <a:pt x="640080" y="0"/>
                  </a:lnTo>
                  <a:close/>
                </a:path>
              </a:pathLst>
            </a:custGeom>
            <a:solidFill>
              <a:srgbClr val="D7DBE1"/>
            </a:solidFill>
          </p:spPr>
          <p:txBody>
            <a:bodyPr wrap="square" lIns="0" tIns="0" rIns="0" bIns="0" rtlCol="0"/>
            <a:lstStyle/>
            <a:p>
              <a:endParaRPr sz="3066"/>
            </a:p>
          </p:txBody>
        </p:sp>
        <p:sp>
          <p:nvSpPr>
            <p:cNvPr id="24" name="object 22">
              <a:extLst>
                <a:ext uri="{FF2B5EF4-FFF2-40B4-BE49-F238E27FC236}">
                  <a16:creationId xmlns:a16="http://schemas.microsoft.com/office/drawing/2014/main" id="{2FFA7F05-DE75-AE8A-7469-2419D01972C6}"/>
                </a:ext>
              </a:extLst>
            </p:cNvPr>
            <p:cNvSpPr/>
            <p:nvPr/>
          </p:nvSpPr>
          <p:spPr>
            <a:xfrm>
              <a:off x="1841754" y="3594353"/>
              <a:ext cx="640080" cy="914400"/>
            </a:xfrm>
            <a:custGeom>
              <a:avLst/>
              <a:gdLst/>
              <a:ahLst/>
              <a:cxnLst/>
              <a:rect l="l" t="t" r="r" b="b"/>
              <a:pathLst>
                <a:path w="640080" h="914400">
                  <a:moveTo>
                    <a:pt x="0" y="914400"/>
                  </a:moveTo>
                  <a:lnTo>
                    <a:pt x="640080" y="914400"/>
                  </a:lnTo>
                  <a:lnTo>
                    <a:pt x="640080" y="0"/>
                  </a:lnTo>
                  <a:lnTo>
                    <a:pt x="0" y="0"/>
                  </a:lnTo>
                  <a:lnTo>
                    <a:pt x="0" y="914400"/>
                  </a:lnTo>
                  <a:close/>
                </a:path>
              </a:pathLst>
            </a:custGeom>
            <a:ln w="25400">
              <a:solidFill>
                <a:srgbClr val="636363"/>
              </a:solidFill>
            </a:ln>
          </p:spPr>
          <p:txBody>
            <a:bodyPr wrap="square" lIns="0" tIns="0" rIns="0" bIns="0" rtlCol="0"/>
            <a:lstStyle/>
            <a:p>
              <a:endParaRPr sz="3066"/>
            </a:p>
          </p:txBody>
        </p:sp>
      </p:grpSp>
      <p:sp>
        <p:nvSpPr>
          <p:cNvPr id="25" name="object 23">
            <a:extLst>
              <a:ext uri="{FF2B5EF4-FFF2-40B4-BE49-F238E27FC236}">
                <a16:creationId xmlns:a16="http://schemas.microsoft.com/office/drawing/2014/main" id="{5B69AA5A-BCEC-C2D8-650C-BDA16A978569}"/>
              </a:ext>
            </a:extLst>
          </p:cNvPr>
          <p:cNvSpPr txBox="1"/>
          <p:nvPr/>
        </p:nvSpPr>
        <p:spPr>
          <a:xfrm>
            <a:off x="2845607" y="2261400"/>
            <a:ext cx="717033" cy="201762"/>
          </a:xfrm>
          <a:prstGeom prst="rect">
            <a:avLst/>
          </a:prstGeom>
        </p:spPr>
        <p:txBody>
          <a:bodyPr vert="horz" wrap="square" lIns="0" tIns="16931" rIns="0" bIns="0" rtlCol="0">
            <a:spAutoFit/>
          </a:bodyPr>
          <a:lstStyle/>
          <a:p>
            <a:pPr marL="16932">
              <a:spcBef>
                <a:spcPts val="133"/>
              </a:spcBef>
            </a:pPr>
            <a:r>
              <a:rPr sz="1200" spc="-13" dirty="0">
                <a:solidFill>
                  <a:srgbClr val="636363"/>
                </a:solidFill>
                <a:latin typeface="宋体"/>
                <a:cs typeface="宋体"/>
              </a:rPr>
              <a:t>Directory</a:t>
            </a:r>
            <a:endParaRPr sz="1200" dirty="0">
              <a:latin typeface="宋体"/>
              <a:cs typeface="宋体"/>
            </a:endParaRPr>
          </a:p>
        </p:txBody>
      </p:sp>
      <p:graphicFrame>
        <p:nvGraphicFramePr>
          <p:cNvPr id="53" name="object 24">
            <a:extLst>
              <a:ext uri="{FF2B5EF4-FFF2-40B4-BE49-F238E27FC236}">
                <a16:creationId xmlns:a16="http://schemas.microsoft.com/office/drawing/2014/main" id="{9348D384-1A34-056F-D272-2F8F9C3F290D}"/>
              </a:ext>
            </a:extLst>
          </p:cNvPr>
          <p:cNvGraphicFramePr>
            <a:graphicFrameLocks noGrp="1"/>
          </p:cNvGraphicFramePr>
          <p:nvPr/>
        </p:nvGraphicFramePr>
        <p:xfrm>
          <a:off x="2843067" y="2554647"/>
          <a:ext cx="704336" cy="805922"/>
        </p:xfrm>
        <a:graphic>
          <a:graphicData uri="http://schemas.openxmlformats.org/drawingml/2006/table">
            <a:tbl>
              <a:tblPr firstRow="1" bandRow="1">
                <a:tableStyleId>{2D5ABB26-0587-4C30-8999-92F81FD0307C}</a:tableStyleId>
              </a:tblPr>
              <a:tblGrid>
                <a:gridCol w="235343">
                  <a:extLst>
                    <a:ext uri="{9D8B030D-6E8A-4147-A177-3AD203B41FA5}">
                      <a16:colId xmlns:a16="http://schemas.microsoft.com/office/drawing/2014/main" val="20000"/>
                    </a:ext>
                  </a:extLst>
                </a:gridCol>
                <a:gridCol w="235343">
                  <a:extLst>
                    <a:ext uri="{9D8B030D-6E8A-4147-A177-3AD203B41FA5}">
                      <a16:colId xmlns:a16="http://schemas.microsoft.com/office/drawing/2014/main" val="20001"/>
                    </a:ext>
                  </a:extLst>
                </a:gridCol>
                <a:gridCol w="233650">
                  <a:extLst>
                    <a:ext uri="{9D8B030D-6E8A-4147-A177-3AD203B41FA5}">
                      <a16:colId xmlns:a16="http://schemas.microsoft.com/office/drawing/2014/main" val="20002"/>
                    </a:ext>
                  </a:extLst>
                </a:gridCol>
              </a:tblGrid>
              <a:tr h="259893">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0"/>
                  </a:ext>
                </a:extLst>
              </a:tr>
              <a:tr h="285290">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1"/>
                  </a:ext>
                </a:extLst>
              </a:tr>
              <a:tr h="260739">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dirty="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82692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withEffect">
                                  <p:stCondLst>
                                    <p:cond delay="5000"/>
                                  </p:st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childTnLst>
                          </p:cTn>
                        </p:par>
                        <p:par>
                          <p:cTn id="7" fill="hold">
                            <p:stCondLst>
                              <p:cond delay="8000"/>
                            </p:stCondLst>
                            <p:childTnLst>
                              <p:par>
                                <p:cTn id="8" presetID="35" presetClass="emph" presetSubtype="0" repeatCount="3000" fill="hold" nodeType="afterEffect">
                                  <p:stCondLst>
                                    <p:cond delay="3000"/>
                                  </p:stCondLst>
                                  <p:childTnLst>
                                    <p:anim calcmode="discrete" valueType="str">
                                      <p:cBhvr>
                                        <p:cTn id="9"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par>
                          <p:cTn id="16" fill="hold">
                            <p:stCondLst>
                              <p:cond delay="0"/>
                            </p:stCondLst>
                            <p:childTnLst>
                              <p:par>
                                <p:cTn id="17" presetID="35" presetClass="emph" presetSubtype="0" repeatCount="3000" fill="hold" grpId="1" nodeType="afterEffect">
                                  <p:stCondLst>
                                    <p:cond delay="0"/>
                                  </p:stCondLst>
                                  <p:childTnLst>
                                    <p:anim calcmode="discrete" valueType="str">
                                      <p:cBhvr>
                                        <p:cTn id="18" dur="1000" fill="hold"/>
                                        <p:tgtEl>
                                          <p:spTgt spid="12"/>
                                        </p:tgtEl>
                                        <p:attrNameLst>
                                          <p:attrName>style.visibility</p:attrName>
                                        </p:attrNameLst>
                                      </p:cBhvr>
                                      <p:tavLst>
                                        <p:tav tm="0">
                                          <p:val>
                                            <p:strVal val="hidden"/>
                                          </p:val>
                                        </p:tav>
                                        <p:tav tm="50000">
                                          <p:val>
                                            <p:strVal val="visible"/>
                                          </p:val>
                                        </p:tav>
                                      </p:tavLst>
                                    </p:anim>
                                  </p:childTnLst>
                                </p:cTn>
                              </p:par>
                              <p:par>
                                <p:cTn id="19" presetID="35" presetClass="emph" presetSubtype="0" repeatCount="3000" fill="hold" grpId="1" nodeType="withEffect">
                                  <p:stCondLst>
                                    <p:cond delay="0"/>
                                  </p:stCondLst>
                                  <p:childTnLst>
                                    <p:anim calcmode="discrete" valueType="str">
                                      <p:cBhvr>
                                        <p:cTn id="20" dur="1000" fill="hold"/>
                                        <p:tgtEl>
                                          <p:spTgt spid="1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3" grpId="0"/>
      <p:bldP spid="13"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86F82-A5FC-8CDB-EE8E-1B8380FE0F50}"/>
            </a:ext>
          </a:extLst>
        </p:cNvPr>
        <p:cNvGrpSpPr/>
        <p:nvPr/>
      </p:nvGrpSpPr>
      <p:grpSpPr>
        <a:xfrm>
          <a:off x="0" y="0"/>
          <a:ext cx="0" cy="0"/>
          <a:chOff x="0" y="0"/>
          <a:chExt cx="0" cy="0"/>
        </a:xfrm>
      </p:grpSpPr>
      <p:grpSp>
        <p:nvGrpSpPr>
          <p:cNvPr id="18" name="object 7">
            <a:extLst>
              <a:ext uri="{FF2B5EF4-FFF2-40B4-BE49-F238E27FC236}">
                <a16:creationId xmlns:a16="http://schemas.microsoft.com/office/drawing/2014/main" id="{9611DAAA-8B6C-9AED-9305-56F0BE29BE31}"/>
              </a:ext>
            </a:extLst>
          </p:cNvPr>
          <p:cNvGrpSpPr/>
          <p:nvPr/>
        </p:nvGrpSpPr>
        <p:grpSpPr>
          <a:xfrm>
            <a:off x="765497" y="4062529"/>
            <a:ext cx="10913806" cy="2087608"/>
            <a:chOff x="332231" y="3169920"/>
            <a:chExt cx="8186420" cy="1565910"/>
          </a:xfrm>
        </p:grpSpPr>
        <p:sp>
          <p:nvSpPr>
            <p:cNvPr id="19" name="object 8">
              <a:extLst>
                <a:ext uri="{FF2B5EF4-FFF2-40B4-BE49-F238E27FC236}">
                  <a16:creationId xmlns:a16="http://schemas.microsoft.com/office/drawing/2014/main" id="{A21E440B-0564-0CEA-C468-F9817F3DCA86}"/>
                </a:ext>
              </a:extLst>
            </p:cNvPr>
            <p:cNvSpPr/>
            <p:nvPr/>
          </p:nvSpPr>
          <p:spPr>
            <a:xfrm>
              <a:off x="332231" y="3169920"/>
              <a:ext cx="8186420" cy="0"/>
            </a:xfrm>
            <a:custGeom>
              <a:avLst/>
              <a:gdLst/>
              <a:ahLst/>
              <a:cxnLst/>
              <a:rect l="l" t="t" r="r" b="b"/>
              <a:pathLst>
                <a:path w="8186420">
                  <a:moveTo>
                    <a:pt x="0" y="0"/>
                  </a:moveTo>
                  <a:lnTo>
                    <a:pt x="8186293" y="0"/>
                  </a:lnTo>
                </a:path>
              </a:pathLst>
            </a:custGeom>
            <a:ln w="12700">
              <a:solidFill>
                <a:srgbClr val="636363"/>
              </a:solidFill>
              <a:prstDash val="sysDot"/>
            </a:ln>
          </p:spPr>
          <p:txBody>
            <a:bodyPr wrap="square" lIns="0" tIns="0" rIns="0" bIns="0" rtlCol="0"/>
            <a:lstStyle/>
            <a:p>
              <a:endParaRPr sz="3066"/>
            </a:p>
          </p:txBody>
        </p:sp>
        <p:sp>
          <p:nvSpPr>
            <p:cNvPr id="20" name="object 9">
              <a:extLst>
                <a:ext uri="{FF2B5EF4-FFF2-40B4-BE49-F238E27FC236}">
                  <a16:creationId xmlns:a16="http://schemas.microsoft.com/office/drawing/2014/main" id="{FD2D2143-63F1-D33E-8C00-C6A84F75746A}"/>
                </a:ext>
              </a:extLst>
            </p:cNvPr>
            <p:cNvSpPr/>
            <p:nvPr/>
          </p:nvSpPr>
          <p:spPr>
            <a:xfrm>
              <a:off x="1698498" y="3364229"/>
              <a:ext cx="5416905" cy="1371600"/>
            </a:xfrm>
            <a:custGeom>
              <a:avLst/>
              <a:gdLst/>
              <a:ahLst/>
              <a:cxnLst/>
              <a:rect l="l" t="t" r="r" b="b"/>
              <a:pathLst>
                <a:path w="5029200" h="1371600">
                  <a:moveTo>
                    <a:pt x="5029200" y="0"/>
                  </a:moveTo>
                  <a:lnTo>
                    <a:pt x="0" y="0"/>
                  </a:lnTo>
                  <a:lnTo>
                    <a:pt x="0" y="1371600"/>
                  </a:lnTo>
                  <a:lnTo>
                    <a:pt x="5029200" y="1371600"/>
                  </a:lnTo>
                  <a:lnTo>
                    <a:pt x="5029200" y="0"/>
                  </a:lnTo>
                  <a:close/>
                </a:path>
              </a:pathLst>
            </a:custGeom>
            <a:solidFill>
              <a:srgbClr val="F1F1F1"/>
            </a:solidFill>
          </p:spPr>
          <p:txBody>
            <a:bodyPr wrap="square" lIns="0" tIns="0" rIns="0" bIns="0" rtlCol="0"/>
            <a:lstStyle/>
            <a:p>
              <a:endParaRPr sz="3066"/>
            </a:p>
          </p:txBody>
        </p:sp>
        <p:sp>
          <p:nvSpPr>
            <p:cNvPr id="21" name="object 10">
              <a:extLst>
                <a:ext uri="{FF2B5EF4-FFF2-40B4-BE49-F238E27FC236}">
                  <a16:creationId xmlns:a16="http://schemas.microsoft.com/office/drawing/2014/main" id="{EF0B82D7-91ED-DC29-7CB3-50A3B6B68DE5}"/>
                </a:ext>
              </a:extLst>
            </p:cNvPr>
            <p:cNvSpPr/>
            <p:nvPr/>
          </p:nvSpPr>
          <p:spPr>
            <a:xfrm>
              <a:off x="1698498" y="3364230"/>
              <a:ext cx="5416549" cy="1371600"/>
            </a:xfrm>
            <a:custGeom>
              <a:avLst/>
              <a:gdLst/>
              <a:ahLst/>
              <a:cxnLst/>
              <a:rect l="l" t="t" r="r" b="b"/>
              <a:pathLst>
                <a:path w="5029200" h="1371600">
                  <a:moveTo>
                    <a:pt x="0" y="1371600"/>
                  </a:moveTo>
                  <a:lnTo>
                    <a:pt x="5029200" y="1371600"/>
                  </a:lnTo>
                  <a:lnTo>
                    <a:pt x="5029200" y="0"/>
                  </a:lnTo>
                  <a:lnTo>
                    <a:pt x="0" y="0"/>
                  </a:lnTo>
                  <a:lnTo>
                    <a:pt x="0" y="1371600"/>
                  </a:lnTo>
                  <a:close/>
                </a:path>
              </a:pathLst>
            </a:custGeom>
            <a:ln w="25400">
              <a:solidFill>
                <a:srgbClr val="636363"/>
              </a:solidFill>
            </a:ln>
          </p:spPr>
          <p:txBody>
            <a:bodyPr wrap="square" lIns="0" tIns="0" rIns="0" bIns="0" rtlCol="0"/>
            <a:lstStyle/>
            <a:p>
              <a:endParaRPr sz="3066"/>
            </a:p>
          </p:txBody>
        </p:sp>
      </p:grpSp>
      <p:grpSp>
        <p:nvGrpSpPr>
          <p:cNvPr id="50" name="object 39">
            <a:extLst>
              <a:ext uri="{FF2B5EF4-FFF2-40B4-BE49-F238E27FC236}">
                <a16:creationId xmlns:a16="http://schemas.microsoft.com/office/drawing/2014/main" id="{BCD1F7F3-9B41-CB10-898C-FCAA0836CE3F}"/>
              </a:ext>
            </a:extLst>
          </p:cNvPr>
          <p:cNvGrpSpPr/>
          <p:nvPr/>
        </p:nvGrpSpPr>
        <p:grpSpPr>
          <a:xfrm>
            <a:off x="2575579" y="1976400"/>
            <a:ext cx="3467242" cy="1828566"/>
            <a:chOff x="1715700" y="1604010"/>
            <a:chExt cx="2580580" cy="1371605"/>
          </a:xfrm>
        </p:grpSpPr>
        <p:sp>
          <p:nvSpPr>
            <p:cNvPr id="51" name="object 40">
              <a:extLst>
                <a:ext uri="{FF2B5EF4-FFF2-40B4-BE49-F238E27FC236}">
                  <a16:creationId xmlns:a16="http://schemas.microsoft.com/office/drawing/2014/main" id="{D9971DDA-C800-8D93-C587-88E3C0B2AD2B}"/>
                </a:ext>
              </a:extLst>
            </p:cNvPr>
            <p:cNvSpPr/>
            <p:nvPr/>
          </p:nvSpPr>
          <p:spPr>
            <a:xfrm>
              <a:off x="1715700" y="1604015"/>
              <a:ext cx="2560320" cy="1371600"/>
            </a:xfrm>
            <a:custGeom>
              <a:avLst/>
              <a:gdLst/>
              <a:ahLst/>
              <a:cxnLst/>
              <a:rect l="l" t="t" r="r" b="b"/>
              <a:pathLst>
                <a:path w="2560320" h="1371600">
                  <a:moveTo>
                    <a:pt x="2560320" y="0"/>
                  </a:moveTo>
                  <a:lnTo>
                    <a:pt x="0" y="0"/>
                  </a:lnTo>
                  <a:lnTo>
                    <a:pt x="0" y="1371600"/>
                  </a:lnTo>
                  <a:lnTo>
                    <a:pt x="2560320" y="1371600"/>
                  </a:lnTo>
                  <a:lnTo>
                    <a:pt x="2560320" y="0"/>
                  </a:lnTo>
                  <a:close/>
                </a:path>
              </a:pathLst>
            </a:custGeom>
            <a:solidFill>
              <a:srgbClr val="F1F1F1"/>
            </a:solidFill>
          </p:spPr>
          <p:txBody>
            <a:bodyPr wrap="square" lIns="0" tIns="0" rIns="0" bIns="0" rtlCol="0"/>
            <a:lstStyle/>
            <a:p>
              <a:endParaRPr sz="3066"/>
            </a:p>
          </p:txBody>
        </p:sp>
        <p:sp>
          <p:nvSpPr>
            <p:cNvPr id="52" name="object 41">
              <a:extLst>
                <a:ext uri="{FF2B5EF4-FFF2-40B4-BE49-F238E27FC236}">
                  <a16:creationId xmlns:a16="http://schemas.microsoft.com/office/drawing/2014/main" id="{162519A7-07FD-7368-BE98-CA4DD373D99B}"/>
                </a:ext>
              </a:extLst>
            </p:cNvPr>
            <p:cNvSpPr/>
            <p:nvPr/>
          </p:nvSpPr>
          <p:spPr>
            <a:xfrm>
              <a:off x="1735960" y="1604010"/>
              <a:ext cx="2560320" cy="1371600"/>
            </a:xfrm>
            <a:custGeom>
              <a:avLst/>
              <a:gdLst/>
              <a:ahLst/>
              <a:cxnLst/>
              <a:rect l="l" t="t" r="r" b="b"/>
              <a:pathLst>
                <a:path w="2560320" h="1371600">
                  <a:moveTo>
                    <a:pt x="0" y="1371600"/>
                  </a:moveTo>
                  <a:lnTo>
                    <a:pt x="2560320" y="1371600"/>
                  </a:lnTo>
                  <a:lnTo>
                    <a:pt x="2560320" y="0"/>
                  </a:lnTo>
                  <a:lnTo>
                    <a:pt x="0" y="0"/>
                  </a:lnTo>
                  <a:lnTo>
                    <a:pt x="0" y="1371600"/>
                  </a:lnTo>
                  <a:close/>
                </a:path>
              </a:pathLst>
            </a:custGeom>
            <a:ln w="25400">
              <a:solidFill>
                <a:srgbClr val="636363"/>
              </a:solidFill>
            </a:ln>
          </p:spPr>
          <p:txBody>
            <a:bodyPr wrap="square" lIns="0" tIns="0" rIns="0" bIns="0" rtlCol="0"/>
            <a:lstStyle/>
            <a:p>
              <a:endParaRPr sz="3066"/>
            </a:p>
          </p:txBody>
        </p:sp>
      </p:grpSp>
      <p:sp>
        <p:nvSpPr>
          <p:cNvPr id="8" name="标题 1">
            <a:extLst>
              <a:ext uri="{FF2B5EF4-FFF2-40B4-BE49-F238E27FC236}">
                <a16:creationId xmlns:a16="http://schemas.microsoft.com/office/drawing/2014/main" id="{5DBFBB90-CFF1-87CC-B020-B30D71EABC94}"/>
              </a:ext>
            </a:extLst>
          </p:cNvPr>
          <p:cNvSpPr>
            <a:spLocks noGrp="1"/>
          </p:cNvSpPr>
          <p:nvPr>
            <p:ph type="title"/>
          </p:nvPr>
        </p:nvSpPr>
        <p:spPr>
          <a:xfrm>
            <a:off x="610316" y="333450"/>
            <a:ext cx="10969784" cy="779832"/>
          </a:xfrm>
        </p:spPr>
        <p:txBody>
          <a:bodyPr>
            <a:normAutofit/>
          </a:bodyPr>
          <a:lstStyle/>
          <a:p>
            <a:r>
              <a:rPr lang="en-US" altLang="zh-CN" sz="3200" b="1" dirty="0">
                <a:solidFill>
                  <a:schemeClr val="accent1"/>
                </a:solidFill>
              </a:rPr>
              <a:t>1 </a:t>
            </a:r>
            <a:r>
              <a:rPr lang="zh-CN" altLang="en-US" sz="3200" b="1" dirty="0">
                <a:solidFill>
                  <a:schemeClr val="accent1"/>
                </a:solidFill>
              </a:rPr>
              <a:t>缓冲池的工作原理</a:t>
            </a:r>
          </a:p>
        </p:txBody>
      </p:sp>
      <p:sp>
        <p:nvSpPr>
          <p:cNvPr id="2" name="灯片编号占位符 1">
            <a:extLst>
              <a:ext uri="{FF2B5EF4-FFF2-40B4-BE49-F238E27FC236}">
                <a16:creationId xmlns:a16="http://schemas.microsoft.com/office/drawing/2014/main" id="{DA126B5A-E6AD-08A7-CE53-88DF5A5AA9A2}"/>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35</a:t>
            </a:fld>
            <a:endParaRPr lang="en-US" altLang="zh-CN"/>
          </a:p>
        </p:txBody>
      </p:sp>
      <p:grpSp>
        <p:nvGrpSpPr>
          <p:cNvPr id="15" name="object 4">
            <a:extLst>
              <a:ext uri="{FF2B5EF4-FFF2-40B4-BE49-F238E27FC236}">
                <a16:creationId xmlns:a16="http://schemas.microsoft.com/office/drawing/2014/main" id="{C4423B12-4430-4FB5-0B42-213AF2292357}"/>
              </a:ext>
            </a:extLst>
          </p:cNvPr>
          <p:cNvGrpSpPr/>
          <p:nvPr/>
        </p:nvGrpSpPr>
        <p:grpSpPr>
          <a:xfrm>
            <a:off x="872142" y="4461706"/>
            <a:ext cx="854175" cy="1218195"/>
            <a:chOff x="412225" y="3469341"/>
            <a:chExt cx="640715" cy="913765"/>
          </a:xfrm>
        </p:grpSpPr>
        <p:sp>
          <p:nvSpPr>
            <p:cNvPr id="16" name="object 5">
              <a:extLst>
                <a:ext uri="{FF2B5EF4-FFF2-40B4-BE49-F238E27FC236}">
                  <a16:creationId xmlns:a16="http://schemas.microsoft.com/office/drawing/2014/main" id="{FA00DAEF-E697-6D2E-2666-6CB7D091B0B0}"/>
                </a:ext>
              </a:extLst>
            </p:cNvPr>
            <p:cNvSpPr/>
            <p:nvPr/>
          </p:nvSpPr>
          <p:spPr>
            <a:xfrm>
              <a:off x="412225" y="3469341"/>
              <a:ext cx="640715" cy="913765"/>
            </a:xfrm>
            <a:custGeom>
              <a:avLst/>
              <a:gdLst/>
              <a:ahLst/>
              <a:cxnLst/>
              <a:rect l="l" t="t" r="r" b="b"/>
              <a:pathLst>
                <a:path w="640715" h="913764">
                  <a:moveTo>
                    <a:pt x="588034" y="0"/>
                  </a:moveTo>
                  <a:lnTo>
                    <a:pt x="52503" y="0"/>
                  </a:lnTo>
                  <a:lnTo>
                    <a:pt x="32072" y="4129"/>
                  </a:lnTo>
                  <a:lnTo>
                    <a:pt x="15383" y="15388"/>
                  </a:lnTo>
                  <a:lnTo>
                    <a:pt x="4128" y="32079"/>
                  </a:lnTo>
                  <a:lnTo>
                    <a:pt x="0" y="52507"/>
                  </a:lnTo>
                  <a:lnTo>
                    <a:pt x="0" y="860863"/>
                  </a:lnTo>
                  <a:lnTo>
                    <a:pt x="4128" y="881288"/>
                  </a:lnTo>
                  <a:lnTo>
                    <a:pt x="15383" y="897973"/>
                  </a:lnTo>
                  <a:lnTo>
                    <a:pt x="32072" y="909226"/>
                  </a:lnTo>
                  <a:lnTo>
                    <a:pt x="52503" y="913353"/>
                  </a:lnTo>
                  <a:lnTo>
                    <a:pt x="588034" y="913353"/>
                  </a:lnTo>
                  <a:lnTo>
                    <a:pt x="608464" y="909226"/>
                  </a:lnTo>
                  <a:lnTo>
                    <a:pt x="625154" y="897973"/>
                  </a:lnTo>
                  <a:lnTo>
                    <a:pt x="636409" y="881288"/>
                  </a:lnTo>
                  <a:lnTo>
                    <a:pt x="640537" y="860863"/>
                  </a:lnTo>
                  <a:lnTo>
                    <a:pt x="640537" y="848895"/>
                  </a:lnTo>
                  <a:lnTo>
                    <a:pt x="96709" y="848895"/>
                  </a:lnTo>
                  <a:lnTo>
                    <a:pt x="84433" y="846424"/>
                  </a:lnTo>
                  <a:lnTo>
                    <a:pt x="74422" y="839682"/>
                  </a:lnTo>
                  <a:lnTo>
                    <a:pt x="67679" y="829672"/>
                  </a:lnTo>
                  <a:lnTo>
                    <a:pt x="65208" y="817397"/>
                  </a:lnTo>
                  <a:lnTo>
                    <a:pt x="67679" y="805168"/>
                  </a:lnTo>
                  <a:lnTo>
                    <a:pt x="74422" y="795154"/>
                  </a:lnTo>
                  <a:lnTo>
                    <a:pt x="84434" y="788388"/>
                  </a:lnTo>
                  <a:lnTo>
                    <a:pt x="96709" y="785903"/>
                  </a:lnTo>
                  <a:lnTo>
                    <a:pt x="640537" y="785903"/>
                  </a:lnTo>
                  <a:lnTo>
                    <a:pt x="640537" y="587699"/>
                  </a:lnTo>
                  <a:lnTo>
                    <a:pt x="320267" y="587699"/>
                  </a:lnTo>
                  <a:lnTo>
                    <a:pt x="273265" y="583226"/>
                  </a:lnTo>
                  <a:lnTo>
                    <a:pt x="258209" y="579826"/>
                  </a:lnTo>
                  <a:lnTo>
                    <a:pt x="288172" y="529015"/>
                  </a:lnTo>
                  <a:lnTo>
                    <a:pt x="160763" y="529015"/>
                  </a:lnTo>
                  <a:lnTo>
                    <a:pt x="124778" y="491212"/>
                  </a:lnTo>
                  <a:lnTo>
                    <a:pt x="97418" y="446421"/>
                  </a:lnTo>
                  <a:lnTo>
                    <a:pt x="80021" y="396001"/>
                  </a:lnTo>
                  <a:lnTo>
                    <a:pt x="73924" y="341309"/>
                  </a:lnTo>
                  <a:lnTo>
                    <a:pt x="78897" y="291660"/>
                  </a:lnTo>
                  <a:lnTo>
                    <a:pt x="93233" y="245413"/>
                  </a:lnTo>
                  <a:lnTo>
                    <a:pt x="115940" y="203560"/>
                  </a:lnTo>
                  <a:lnTo>
                    <a:pt x="146023" y="167094"/>
                  </a:lnTo>
                  <a:lnTo>
                    <a:pt x="182491" y="137005"/>
                  </a:lnTo>
                  <a:lnTo>
                    <a:pt x="187304" y="134392"/>
                  </a:lnTo>
                  <a:lnTo>
                    <a:pt x="96709" y="134392"/>
                  </a:lnTo>
                  <a:lnTo>
                    <a:pt x="84433" y="131922"/>
                  </a:lnTo>
                  <a:lnTo>
                    <a:pt x="74422" y="125180"/>
                  </a:lnTo>
                  <a:lnTo>
                    <a:pt x="67679" y="115171"/>
                  </a:lnTo>
                  <a:lnTo>
                    <a:pt x="65208" y="102898"/>
                  </a:lnTo>
                  <a:lnTo>
                    <a:pt x="67679" y="90625"/>
                  </a:lnTo>
                  <a:lnTo>
                    <a:pt x="74422" y="80616"/>
                  </a:lnTo>
                  <a:lnTo>
                    <a:pt x="84434" y="73874"/>
                  </a:lnTo>
                  <a:lnTo>
                    <a:pt x="96709" y="71404"/>
                  </a:lnTo>
                  <a:lnTo>
                    <a:pt x="640537" y="71404"/>
                  </a:lnTo>
                  <a:lnTo>
                    <a:pt x="640537" y="52507"/>
                  </a:lnTo>
                  <a:lnTo>
                    <a:pt x="636409" y="32079"/>
                  </a:lnTo>
                  <a:lnTo>
                    <a:pt x="625154" y="15388"/>
                  </a:lnTo>
                  <a:lnTo>
                    <a:pt x="608464" y="4129"/>
                  </a:lnTo>
                  <a:lnTo>
                    <a:pt x="588034" y="0"/>
                  </a:lnTo>
                  <a:close/>
                </a:path>
                <a:path w="640715" h="913764">
                  <a:moveTo>
                    <a:pt x="550127" y="785903"/>
                  </a:moveTo>
                  <a:lnTo>
                    <a:pt x="96709" y="785903"/>
                  </a:lnTo>
                  <a:lnTo>
                    <a:pt x="109006" y="788388"/>
                  </a:lnTo>
                  <a:lnTo>
                    <a:pt x="118996" y="795115"/>
                  </a:lnTo>
                  <a:lnTo>
                    <a:pt x="125740" y="805124"/>
                  </a:lnTo>
                  <a:lnTo>
                    <a:pt x="128211" y="817397"/>
                  </a:lnTo>
                  <a:lnTo>
                    <a:pt x="125740" y="829672"/>
                  </a:lnTo>
                  <a:lnTo>
                    <a:pt x="118996" y="839683"/>
                  </a:lnTo>
                  <a:lnTo>
                    <a:pt x="108984" y="846424"/>
                  </a:lnTo>
                  <a:lnTo>
                    <a:pt x="96709" y="848895"/>
                  </a:lnTo>
                  <a:lnTo>
                    <a:pt x="550127" y="848895"/>
                  </a:lnTo>
                  <a:lnTo>
                    <a:pt x="537850" y="846424"/>
                  </a:lnTo>
                  <a:lnTo>
                    <a:pt x="527839" y="839682"/>
                  </a:lnTo>
                  <a:lnTo>
                    <a:pt x="521095" y="829672"/>
                  </a:lnTo>
                  <a:lnTo>
                    <a:pt x="518625" y="817397"/>
                  </a:lnTo>
                  <a:lnTo>
                    <a:pt x="521096" y="805124"/>
                  </a:lnTo>
                  <a:lnTo>
                    <a:pt x="527839" y="795115"/>
                  </a:lnTo>
                  <a:lnTo>
                    <a:pt x="537851" y="788373"/>
                  </a:lnTo>
                  <a:lnTo>
                    <a:pt x="550127" y="785903"/>
                  </a:lnTo>
                  <a:close/>
                </a:path>
                <a:path w="640715" h="913764">
                  <a:moveTo>
                    <a:pt x="640537" y="785903"/>
                  </a:moveTo>
                  <a:lnTo>
                    <a:pt x="550127" y="785903"/>
                  </a:lnTo>
                  <a:lnTo>
                    <a:pt x="562424" y="788388"/>
                  </a:lnTo>
                  <a:lnTo>
                    <a:pt x="572414" y="795115"/>
                  </a:lnTo>
                  <a:lnTo>
                    <a:pt x="579158" y="805124"/>
                  </a:lnTo>
                  <a:lnTo>
                    <a:pt x="581629" y="817397"/>
                  </a:lnTo>
                  <a:lnTo>
                    <a:pt x="579157" y="829672"/>
                  </a:lnTo>
                  <a:lnTo>
                    <a:pt x="572414" y="839683"/>
                  </a:lnTo>
                  <a:lnTo>
                    <a:pt x="562402" y="846424"/>
                  </a:lnTo>
                  <a:lnTo>
                    <a:pt x="550127" y="848895"/>
                  </a:lnTo>
                  <a:lnTo>
                    <a:pt x="640537" y="848895"/>
                  </a:lnTo>
                  <a:lnTo>
                    <a:pt x="640537" y="785903"/>
                  </a:lnTo>
                  <a:close/>
                </a:path>
                <a:path w="640715" h="913764">
                  <a:moveTo>
                    <a:pt x="520231" y="94920"/>
                  </a:moveTo>
                  <a:lnTo>
                    <a:pt x="320267" y="94920"/>
                  </a:lnTo>
                  <a:lnTo>
                    <a:pt x="369929" y="99926"/>
                  </a:lnTo>
                  <a:lnTo>
                    <a:pt x="416188" y="114285"/>
                  </a:lnTo>
                  <a:lnTo>
                    <a:pt x="458050" y="137005"/>
                  </a:lnTo>
                  <a:lnTo>
                    <a:pt x="494526" y="167094"/>
                  </a:lnTo>
                  <a:lnTo>
                    <a:pt x="524622" y="203560"/>
                  </a:lnTo>
                  <a:lnTo>
                    <a:pt x="547347" y="245413"/>
                  </a:lnTo>
                  <a:lnTo>
                    <a:pt x="561710" y="291660"/>
                  </a:lnTo>
                  <a:lnTo>
                    <a:pt x="566718" y="341309"/>
                  </a:lnTo>
                  <a:lnTo>
                    <a:pt x="561710" y="390959"/>
                  </a:lnTo>
                  <a:lnTo>
                    <a:pt x="547347" y="437206"/>
                  </a:lnTo>
                  <a:lnTo>
                    <a:pt x="524622" y="479058"/>
                  </a:lnTo>
                  <a:lnTo>
                    <a:pt x="494526" y="515525"/>
                  </a:lnTo>
                  <a:lnTo>
                    <a:pt x="458050" y="545614"/>
                  </a:lnTo>
                  <a:lnTo>
                    <a:pt x="416188" y="568333"/>
                  </a:lnTo>
                  <a:lnTo>
                    <a:pt x="369929" y="582692"/>
                  </a:lnTo>
                  <a:lnTo>
                    <a:pt x="320267" y="587699"/>
                  </a:lnTo>
                  <a:lnTo>
                    <a:pt x="640537" y="587699"/>
                  </a:lnTo>
                  <a:lnTo>
                    <a:pt x="640537" y="134392"/>
                  </a:lnTo>
                  <a:lnTo>
                    <a:pt x="550127" y="134392"/>
                  </a:lnTo>
                  <a:lnTo>
                    <a:pt x="537851" y="131922"/>
                  </a:lnTo>
                  <a:lnTo>
                    <a:pt x="527839" y="125180"/>
                  </a:lnTo>
                  <a:lnTo>
                    <a:pt x="521096" y="115171"/>
                  </a:lnTo>
                  <a:lnTo>
                    <a:pt x="518625" y="102898"/>
                  </a:lnTo>
                  <a:lnTo>
                    <a:pt x="520231" y="94920"/>
                  </a:lnTo>
                  <a:close/>
                </a:path>
                <a:path w="640715" h="913764">
                  <a:moveTo>
                    <a:pt x="285984" y="461883"/>
                  </a:moveTo>
                  <a:lnTo>
                    <a:pt x="268604" y="465397"/>
                  </a:lnTo>
                  <a:lnTo>
                    <a:pt x="161183" y="528700"/>
                  </a:lnTo>
                  <a:lnTo>
                    <a:pt x="160973" y="528805"/>
                  </a:lnTo>
                  <a:lnTo>
                    <a:pt x="160763" y="529015"/>
                  </a:lnTo>
                  <a:lnTo>
                    <a:pt x="288172" y="529015"/>
                  </a:lnTo>
                  <a:lnTo>
                    <a:pt x="304516" y="501300"/>
                  </a:lnTo>
                  <a:lnTo>
                    <a:pt x="307987" y="483909"/>
                  </a:lnTo>
                  <a:lnTo>
                    <a:pt x="300461" y="469412"/>
                  </a:lnTo>
                  <a:lnTo>
                    <a:pt x="285984" y="461883"/>
                  </a:lnTo>
                  <a:close/>
                </a:path>
                <a:path w="640715" h="913764">
                  <a:moveTo>
                    <a:pt x="550127" y="71404"/>
                  </a:moveTo>
                  <a:lnTo>
                    <a:pt x="96709" y="71404"/>
                  </a:lnTo>
                  <a:lnTo>
                    <a:pt x="108984" y="73874"/>
                  </a:lnTo>
                  <a:lnTo>
                    <a:pt x="118996" y="80616"/>
                  </a:lnTo>
                  <a:lnTo>
                    <a:pt x="125740" y="90625"/>
                  </a:lnTo>
                  <a:lnTo>
                    <a:pt x="128211" y="102898"/>
                  </a:lnTo>
                  <a:lnTo>
                    <a:pt x="125740" y="115171"/>
                  </a:lnTo>
                  <a:lnTo>
                    <a:pt x="118996" y="125180"/>
                  </a:lnTo>
                  <a:lnTo>
                    <a:pt x="108984" y="131922"/>
                  </a:lnTo>
                  <a:lnTo>
                    <a:pt x="96709" y="134392"/>
                  </a:lnTo>
                  <a:lnTo>
                    <a:pt x="187304" y="134392"/>
                  </a:lnTo>
                  <a:lnTo>
                    <a:pt x="224349" y="114285"/>
                  </a:lnTo>
                  <a:lnTo>
                    <a:pt x="270606" y="99926"/>
                  </a:lnTo>
                  <a:lnTo>
                    <a:pt x="320267" y="94920"/>
                  </a:lnTo>
                  <a:lnTo>
                    <a:pt x="520231" y="94920"/>
                  </a:lnTo>
                  <a:lnTo>
                    <a:pt x="521096" y="90625"/>
                  </a:lnTo>
                  <a:lnTo>
                    <a:pt x="527839" y="80616"/>
                  </a:lnTo>
                  <a:lnTo>
                    <a:pt x="537851" y="73874"/>
                  </a:lnTo>
                  <a:lnTo>
                    <a:pt x="550127" y="71404"/>
                  </a:lnTo>
                  <a:close/>
                </a:path>
                <a:path w="640715" h="913764">
                  <a:moveTo>
                    <a:pt x="640537" y="71404"/>
                  </a:moveTo>
                  <a:lnTo>
                    <a:pt x="550127" y="71404"/>
                  </a:lnTo>
                  <a:lnTo>
                    <a:pt x="562402" y="73874"/>
                  </a:lnTo>
                  <a:lnTo>
                    <a:pt x="572414" y="80616"/>
                  </a:lnTo>
                  <a:lnTo>
                    <a:pt x="579158" y="90625"/>
                  </a:lnTo>
                  <a:lnTo>
                    <a:pt x="581629" y="102898"/>
                  </a:lnTo>
                  <a:lnTo>
                    <a:pt x="579158" y="115171"/>
                  </a:lnTo>
                  <a:lnTo>
                    <a:pt x="572414" y="125180"/>
                  </a:lnTo>
                  <a:lnTo>
                    <a:pt x="562402" y="131922"/>
                  </a:lnTo>
                  <a:lnTo>
                    <a:pt x="550127" y="134392"/>
                  </a:lnTo>
                  <a:lnTo>
                    <a:pt x="640537" y="134392"/>
                  </a:lnTo>
                  <a:lnTo>
                    <a:pt x="640537" y="71404"/>
                  </a:lnTo>
                  <a:close/>
                </a:path>
              </a:pathLst>
            </a:custGeom>
            <a:solidFill>
              <a:srgbClr val="636363"/>
            </a:solidFill>
          </p:spPr>
          <p:txBody>
            <a:bodyPr wrap="square" lIns="0" tIns="0" rIns="0" bIns="0" rtlCol="0"/>
            <a:lstStyle/>
            <a:p>
              <a:endParaRPr sz="3066"/>
            </a:p>
          </p:txBody>
        </p:sp>
        <p:pic>
          <p:nvPicPr>
            <p:cNvPr id="17" name="object 6">
              <a:extLst>
                <a:ext uri="{FF2B5EF4-FFF2-40B4-BE49-F238E27FC236}">
                  <a16:creationId xmlns:a16="http://schemas.microsoft.com/office/drawing/2014/main" id="{19B1DC05-DDC4-27B8-7B84-08012DA87AFA}"/>
                </a:ext>
              </a:extLst>
            </p:cNvPr>
            <p:cNvPicPr/>
            <p:nvPr/>
          </p:nvPicPr>
          <p:blipFill>
            <a:blip r:embed="rId4" cstate="print"/>
            <a:stretch>
              <a:fillRect/>
            </a:stretch>
          </p:blipFill>
          <p:spPr>
            <a:xfrm>
              <a:off x="666654" y="3744828"/>
              <a:ext cx="131678" cy="131645"/>
            </a:xfrm>
            <a:prstGeom prst="rect">
              <a:avLst/>
            </a:prstGeom>
          </p:spPr>
        </p:pic>
      </p:grpSp>
      <p:sp>
        <p:nvSpPr>
          <p:cNvPr id="23" name="object 12">
            <a:extLst>
              <a:ext uri="{FF2B5EF4-FFF2-40B4-BE49-F238E27FC236}">
                <a16:creationId xmlns:a16="http://schemas.microsoft.com/office/drawing/2014/main" id="{F43877E9-7D22-ADDE-A4C2-7402A9D3F124}"/>
              </a:ext>
            </a:extLst>
          </p:cNvPr>
          <p:cNvSpPr/>
          <p:nvPr/>
        </p:nvSpPr>
        <p:spPr>
          <a:xfrm>
            <a:off x="997293" y="2214641"/>
            <a:ext cx="608674" cy="1195336"/>
          </a:xfrm>
          <a:custGeom>
            <a:avLst/>
            <a:gdLst/>
            <a:ahLst/>
            <a:cxnLst/>
            <a:rect l="l" t="t" r="r" b="b"/>
            <a:pathLst>
              <a:path w="456565" h="896619">
                <a:moveTo>
                  <a:pt x="357979" y="860290"/>
                </a:moveTo>
                <a:lnTo>
                  <a:pt x="11818" y="860290"/>
                </a:lnTo>
                <a:lnTo>
                  <a:pt x="21807" y="862343"/>
                </a:lnTo>
                <a:lnTo>
                  <a:pt x="29971" y="867941"/>
                </a:lnTo>
                <a:lnTo>
                  <a:pt x="35478" y="876241"/>
                </a:lnTo>
                <a:lnTo>
                  <a:pt x="37499" y="886401"/>
                </a:lnTo>
                <a:lnTo>
                  <a:pt x="37499" y="896543"/>
                </a:lnTo>
                <a:lnTo>
                  <a:pt x="357979" y="896543"/>
                </a:lnTo>
                <a:lnTo>
                  <a:pt x="357979" y="860290"/>
                </a:lnTo>
                <a:close/>
              </a:path>
              <a:path w="456565" h="896619">
                <a:moveTo>
                  <a:pt x="0" y="38489"/>
                </a:moveTo>
                <a:lnTo>
                  <a:pt x="0" y="860999"/>
                </a:lnTo>
                <a:lnTo>
                  <a:pt x="10560" y="860428"/>
                </a:lnTo>
                <a:lnTo>
                  <a:pt x="11151" y="860428"/>
                </a:lnTo>
                <a:lnTo>
                  <a:pt x="11742" y="860336"/>
                </a:lnTo>
                <a:lnTo>
                  <a:pt x="357979" y="860290"/>
                </a:lnTo>
                <a:lnTo>
                  <a:pt x="357979" y="844582"/>
                </a:lnTo>
                <a:lnTo>
                  <a:pt x="456257" y="844582"/>
                </a:lnTo>
                <a:lnTo>
                  <a:pt x="456257" y="826933"/>
                </a:lnTo>
                <a:lnTo>
                  <a:pt x="72211" y="826933"/>
                </a:lnTo>
                <a:lnTo>
                  <a:pt x="72211" y="736123"/>
                </a:lnTo>
                <a:lnTo>
                  <a:pt x="358017" y="736123"/>
                </a:lnTo>
                <a:lnTo>
                  <a:pt x="358017" y="722597"/>
                </a:lnTo>
                <a:lnTo>
                  <a:pt x="415813" y="722597"/>
                </a:lnTo>
                <a:lnTo>
                  <a:pt x="415813" y="706401"/>
                </a:lnTo>
                <a:lnTo>
                  <a:pt x="72211" y="706401"/>
                </a:lnTo>
                <a:lnTo>
                  <a:pt x="72211" y="615587"/>
                </a:lnTo>
                <a:lnTo>
                  <a:pt x="358017" y="615587"/>
                </a:lnTo>
                <a:lnTo>
                  <a:pt x="358017" y="598373"/>
                </a:lnTo>
                <a:lnTo>
                  <a:pt x="415813" y="598373"/>
                </a:lnTo>
                <a:lnTo>
                  <a:pt x="415813" y="579998"/>
                </a:lnTo>
                <a:lnTo>
                  <a:pt x="72211" y="579998"/>
                </a:lnTo>
                <a:lnTo>
                  <a:pt x="72211" y="489145"/>
                </a:lnTo>
                <a:lnTo>
                  <a:pt x="358017" y="489145"/>
                </a:lnTo>
                <a:lnTo>
                  <a:pt x="358017" y="412360"/>
                </a:lnTo>
                <a:lnTo>
                  <a:pt x="72211" y="412360"/>
                </a:lnTo>
                <a:lnTo>
                  <a:pt x="72211" y="321571"/>
                </a:lnTo>
                <a:lnTo>
                  <a:pt x="415813" y="321571"/>
                </a:lnTo>
                <a:lnTo>
                  <a:pt x="415813" y="307645"/>
                </a:lnTo>
                <a:lnTo>
                  <a:pt x="358017" y="307645"/>
                </a:lnTo>
                <a:lnTo>
                  <a:pt x="358017" y="291824"/>
                </a:lnTo>
                <a:lnTo>
                  <a:pt x="72211" y="291824"/>
                </a:lnTo>
                <a:lnTo>
                  <a:pt x="72211" y="200996"/>
                </a:lnTo>
                <a:lnTo>
                  <a:pt x="415813" y="200996"/>
                </a:lnTo>
                <a:lnTo>
                  <a:pt x="415813" y="183408"/>
                </a:lnTo>
                <a:lnTo>
                  <a:pt x="358017" y="183408"/>
                </a:lnTo>
                <a:lnTo>
                  <a:pt x="358017" y="165395"/>
                </a:lnTo>
                <a:lnTo>
                  <a:pt x="72211" y="165395"/>
                </a:lnTo>
                <a:lnTo>
                  <a:pt x="72211" y="74567"/>
                </a:lnTo>
                <a:lnTo>
                  <a:pt x="358017" y="74567"/>
                </a:lnTo>
                <a:lnTo>
                  <a:pt x="358017" y="39288"/>
                </a:lnTo>
                <a:lnTo>
                  <a:pt x="11894" y="39288"/>
                </a:lnTo>
                <a:lnTo>
                  <a:pt x="0" y="38489"/>
                </a:lnTo>
                <a:close/>
              </a:path>
              <a:path w="456565" h="896619">
                <a:moveTo>
                  <a:pt x="358017" y="736123"/>
                </a:moveTo>
                <a:lnTo>
                  <a:pt x="274212" y="736123"/>
                </a:lnTo>
                <a:lnTo>
                  <a:pt x="274212" y="826933"/>
                </a:lnTo>
                <a:lnTo>
                  <a:pt x="456257" y="826933"/>
                </a:lnTo>
                <a:lnTo>
                  <a:pt x="456257" y="824329"/>
                </a:lnTo>
                <a:lnTo>
                  <a:pt x="358017" y="824329"/>
                </a:lnTo>
                <a:lnTo>
                  <a:pt x="358017" y="765225"/>
                </a:lnTo>
                <a:lnTo>
                  <a:pt x="415813" y="765225"/>
                </a:lnTo>
                <a:lnTo>
                  <a:pt x="415813" y="744981"/>
                </a:lnTo>
                <a:lnTo>
                  <a:pt x="358017" y="744981"/>
                </a:lnTo>
                <a:lnTo>
                  <a:pt x="358017" y="736123"/>
                </a:lnTo>
                <a:close/>
              </a:path>
              <a:path w="456565" h="896619">
                <a:moveTo>
                  <a:pt x="456283" y="94863"/>
                </a:moveTo>
                <a:lnTo>
                  <a:pt x="436371" y="94863"/>
                </a:lnTo>
                <a:lnTo>
                  <a:pt x="436371" y="384508"/>
                </a:lnTo>
                <a:lnTo>
                  <a:pt x="415045" y="392030"/>
                </a:lnTo>
                <a:lnTo>
                  <a:pt x="398095" y="406198"/>
                </a:lnTo>
                <a:lnTo>
                  <a:pt x="386909" y="425464"/>
                </a:lnTo>
                <a:lnTo>
                  <a:pt x="382872" y="448283"/>
                </a:lnTo>
                <a:lnTo>
                  <a:pt x="386909" y="471083"/>
                </a:lnTo>
                <a:lnTo>
                  <a:pt x="398095" y="490330"/>
                </a:lnTo>
                <a:lnTo>
                  <a:pt x="415045" y="504478"/>
                </a:lnTo>
                <a:lnTo>
                  <a:pt x="436371" y="511981"/>
                </a:lnTo>
                <a:lnTo>
                  <a:pt x="436371" y="824329"/>
                </a:lnTo>
                <a:lnTo>
                  <a:pt x="456257" y="824329"/>
                </a:lnTo>
                <a:lnTo>
                  <a:pt x="456257" y="492549"/>
                </a:lnTo>
                <a:lnTo>
                  <a:pt x="446333" y="492549"/>
                </a:lnTo>
                <a:lnTo>
                  <a:pt x="429407" y="489060"/>
                </a:lnTo>
                <a:lnTo>
                  <a:pt x="415575" y="479553"/>
                </a:lnTo>
                <a:lnTo>
                  <a:pt x="406244" y="465475"/>
                </a:lnTo>
                <a:lnTo>
                  <a:pt x="402821" y="448270"/>
                </a:lnTo>
                <a:lnTo>
                  <a:pt x="406244" y="431045"/>
                </a:lnTo>
                <a:lnTo>
                  <a:pt x="415575" y="416974"/>
                </a:lnTo>
                <a:lnTo>
                  <a:pt x="429407" y="407484"/>
                </a:lnTo>
                <a:lnTo>
                  <a:pt x="446333" y="404004"/>
                </a:lnTo>
                <a:lnTo>
                  <a:pt x="456283" y="404004"/>
                </a:lnTo>
                <a:lnTo>
                  <a:pt x="456283" y="94863"/>
                </a:lnTo>
                <a:close/>
              </a:path>
              <a:path w="456565" h="896619">
                <a:moveTo>
                  <a:pt x="358017" y="615587"/>
                </a:moveTo>
                <a:lnTo>
                  <a:pt x="274212" y="615587"/>
                </a:lnTo>
                <a:lnTo>
                  <a:pt x="274212" y="706401"/>
                </a:lnTo>
                <a:lnTo>
                  <a:pt x="415813" y="706401"/>
                </a:lnTo>
                <a:lnTo>
                  <a:pt x="415813" y="702378"/>
                </a:lnTo>
                <a:lnTo>
                  <a:pt x="358017" y="702378"/>
                </a:lnTo>
                <a:lnTo>
                  <a:pt x="358017" y="680690"/>
                </a:lnTo>
                <a:lnTo>
                  <a:pt x="415813" y="680690"/>
                </a:lnTo>
                <a:lnTo>
                  <a:pt x="415813" y="660433"/>
                </a:lnTo>
                <a:lnTo>
                  <a:pt x="358017" y="660433"/>
                </a:lnTo>
                <a:lnTo>
                  <a:pt x="358017" y="641014"/>
                </a:lnTo>
                <a:lnTo>
                  <a:pt x="415813" y="641014"/>
                </a:lnTo>
                <a:lnTo>
                  <a:pt x="415813" y="620757"/>
                </a:lnTo>
                <a:lnTo>
                  <a:pt x="358017" y="620757"/>
                </a:lnTo>
                <a:lnTo>
                  <a:pt x="358017" y="615587"/>
                </a:lnTo>
                <a:close/>
              </a:path>
              <a:path w="456565" h="896619">
                <a:moveTo>
                  <a:pt x="358017" y="489145"/>
                </a:moveTo>
                <a:lnTo>
                  <a:pt x="274212" y="489145"/>
                </a:lnTo>
                <a:lnTo>
                  <a:pt x="274212" y="579998"/>
                </a:lnTo>
                <a:lnTo>
                  <a:pt x="415813" y="579998"/>
                </a:lnTo>
                <a:lnTo>
                  <a:pt x="415813" y="578116"/>
                </a:lnTo>
                <a:lnTo>
                  <a:pt x="358017" y="578116"/>
                </a:lnTo>
                <a:lnTo>
                  <a:pt x="358017" y="556492"/>
                </a:lnTo>
                <a:lnTo>
                  <a:pt x="415813" y="556492"/>
                </a:lnTo>
                <a:lnTo>
                  <a:pt x="415813" y="536235"/>
                </a:lnTo>
                <a:lnTo>
                  <a:pt x="358017" y="536235"/>
                </a:lnTo>
                <a:lnTo>
                  <a:pt x="358017" y="489145"/>
                </a:lnTo>
                <a:close/>
              </a:path>
              <a:path w="456565" h="896619">
                <a:moveTo>
                  <a:pt x="415813" y="321571"/>
                </a:moveTo>
                <a:lnTo>
                  <a:pt x="274212" y="321571"/>
                </a:lnTo>
                <a:lnTo>
                  <a:pt x="274212" y="412360"/>
                </a:lnTo>
                <a:lnTo>
                  <a:pt x="358017" y="412360"/>
                </a:lnTo>
                <a:lnTo>
                  <a:pt x="358017" y="370543"/>
                </a:lnTo>
                <a:lnTo>
                  <a:pt x="415813" y="370543"/>
                </a:lnTo>
                <a:lnTo>
                  <a:pt x="415813" y="350286"/>
                </a:lnTo>
                <a:lnTo>
                  <a:pt x="358017" y="350286"/>
                </a:lnTo>
                <a:lnTo>
                  <a:pt x="358017" y="327889"/>
                </a:lnTo>
                <a:lnTo>
                  <a:pt x="415813" y="327889"/>
                </a:lnTo>
                <a:lnTo>
                  <a:pt x="415813" y="321571"/>
                </a:lnTo>
                <a:close/>
              </a:path>
              <a:path w="456565" h="896619">
                <a:moveTo>
                  <a:pt x="415813" y="200996"/>
                </a:moveTo>
                <a:lnTo>
                  <a:pt x="274212" y="200996"/>
                </a:lnTo>
                <a:lnTo>
                  <a:pt x="274212" y="291824"/>
                </a:lnTo>
                <a:lnTo>
                  <a:pt x="358017" y="291824"/>
                </a:lnTo>
                <a:lnTo>
                  <a:pt x="358017" y="285995"/>
                </a:lnTo>
                <a:lnTo>
                  <a:pt x="415813" y="285995"/>
                </a:lnTo>
                <a:lnTo>
                  <a:pt x="415813" y="265751"/>
                </a:lnTo>
                <a:lnTo>
                  <a:pt x="358017" y="265751"/>
                </a:lnTo>
                <a:lnTo>
                  <a:pt x="358017" y="246281"/>
                </a:lnTo>
                <a:lnTo>
                  <a:pt x="415813" y="246281"/>
                </a:lnTo>
                <a:lnTo>
                  <a:pt x="415813" y="226037"/>
                </a:lnTo>
                <a:lnTo>
                  <a:pt x="358017" y="226037"/>
                </a:lnTo>
                <a:lnTo>
                  <a:pt x="358017" y="203665"/>
                </a:lnTo>
                <a:lnTo>
                  <a:pt x="415813" y="203665"/>
                </a:lnTo>
                <a:lnTo>
                  <a:pt x="415813" y="200996"/>
                </a:lnTo>
                <a:close/>
              </a:path>
              <a:path w="456565" h="896619">
                <a:moveTo>
                  <a:pt x="456283" y="74567"/>
                </a:moveTo>
                <a:lnTo>
                  <a:pt x="274212" y="74567"/>
                </a:lnTo>
                <a:lnTo>
                  <a:pt x="274212" y="165395"/>
                </a:lnTo>
                <a:lnTo>
                  <a:pt x="358017" y="165395"/>
                </a:lnTo>
                <a:lnTo>
                  <a:pt x="358017" y="161772"/>
                </a:lnTo>
                <a:lnTo>
                  <a:pt x="415813" y="161772"/>
                </a:lnTo>
                <a:lnTo>
                  <a:pt x="415813" y="141515"/>
                </a:lnTo>
                <a:lnTo>
                  <a:pt x="358017" y="141515"/>
                </a:lnTo>
                <a:lnTo>
                  <a:pt x="358017" y="94863"/>
                </a:lnTo>
                <a:lnTo>
                  <a:pt x="456283" y="94863"/>
                </a:lnTo>
                <a:lnTo>
                  <a:pt x="456283" y="74567"/>
                </a:lnTo>
                <a:close/>
              </a:path>
              <a:path w="456565" h="896619">
                <a:moveTo>
                  <a:pt x="358017" y="0"/>
                </a:moveTo>
                <a:lnTo>
                  <a:pt x="36242" y="0"/>
                </a:lnTo>
                <a:lnTo>
                  <a:pt x="37514" y="13126"/>
                </a:lnTo>
                <a:lnTo>
                  <a:pt x="35486" y="23297"/>
                </a:lnTo>
                <a:lnTo>
                  <a:pt x="29971" y="31608"/>
                </a:lnTo>
                <a:lnTo>
                  <a:pt x="21822" y="37219"/>
                </a:lnTo>
                <a:lnTo>
                  <a:pt x="11894" y="39288"/>
                </a:lnTo>
                <a:lnTo>
                  <a:pt x="358017" y="39288"/>
                </a:lnTo>
                <a:lnTo>
                  <a:pt x="358017" y="0"/>
                </a:lnTo>
                <a:close/>
              </a:path>
            </a:pathLst>
          </a:custGeom>
          <a:solidFill>
            <a:srgbClr val="636363"/>
          </a:solidFill>
        </p:spPr>
        <p:txBody>
          <a:bodyPr wrap="square" lIns="0" tIns="0" rIns="0" bIns="0" rtlCol="0"/>
          <a:lstStyle/>
          <a:p>
            <a:endParaRPr sz="3066"/>
          </a:p>
        </p:txBody>
      </p:sp>
      <p:grpSp>
        <p:nvGrpSpPr>
          <p:cNvPr id="26" name="object 15">
            <a:extLst>
              <a:ext uri="{FF2B5EF4-FFF2-40B4-BE49-F238E27FC236}">
                <a16:creationId xmlns:a16="http://schemas.microsoft.com/office/drawing/2014/main" id="{D255B7B1-4064-3F79-190E-BD41148CEA0A}"/>
              </a:ext>
            </a:extLst>
          </p:cNvPr>
          <p:cNvGrpSpPr/>
          <p:nvPr/>
        </p:nvGrpSpPr>
        <p:grpSpPr>
          <a:xfrm>
            <a:off x="3789059" y="4607371"/>
            <a:ext cx="887191" cy="1252904"/>
            <a:chOff x="2600198" y="3578605"/>
            <a:chExt cx="665480" cy="939800"/>
          </a:xfrm>
        </p:grpSpPr>
        <p:sp>
          <p:nvSpPr>
            <p:cNvPr id="27" name="object 16">
              <a:extLst>
                <a:ext uri="{FF2B5EF4-FFF2-40B4-BE49-F238E27FC236}">
                  <a16:creationId xmlns:a16="http://schemas.microsoft.com/office/drawing/2014/main" id="{184D34EF-81B8-89E2-D627-5E37C87F2A85}"/>
                </a:ext>
              </a:extLst>
            </p:cNvPr>
            <p:cNvSpPr/>
            <p:nvPr/>
          </p:nvSpPr>
          <p:spPr>
            <a:xfrm>
              <a:off x="2612898"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28" name="object 17">
              <a:extLst>
                <a:ext uri="{FF2B5EF4-FFF2-40B4-BE49-F238E27FC236}">
                  <a16:creationId xmlns:a16="http://schemas.microsoft.com/office/drawing/2014/main" id="{3F6F32E2-1E21-604C-EDB7-7495390D0049}"/>
                </a:ext>
              </a:extLst>
            </p:cNvPr>
            <p:cNvSpPr/>
            <p:nvPr/>
          </p:nvSpPr>
          <p:spPr>
            <a:xfrm>
              <a:off x="2612898"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29" name="object 18">
            <a:extLst>
              <a:ext uri="{FF2B5EF4-FFF2-40B4-BE49-F238E27FC236}">
                <a16:creationId xmlns:a16="http://schemas.microsoft.com/office/drawing/2014/main" id="{6F09DCBF-7240-E7AB-8401-36730F7A18C1}"/>
              </a:ext>
            </a:extLst>
          </p:cNvPr>
          <p:cNvSpPr txBox="1"/>
          <p:nvPr/>
        </p:nvSpPr>
        <p:spPr>
          <a:xfrm>
            <a:off x="3876086"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1</a:t>
            </a:r>
            <a:endParaRPr sz="3733" dirty="0">
              <a:latin typeface="Arial Narrow"/>
              <a:cs typeface="Arial Narrow"/>
            </a:endParaRPr>
          </a:p>
        </p:txBody>
      </p:sp>
      <p:sp>
        <p:nvSpPr>
          <p:cNvPr id="30" name="object 19">
            <a:extLst>
              <a:ext uri="{FF2B5EF4-FFF2-40B4-BE49-F238E27FC236}">
                <a16:creationId xmlns:a16="http://schemas.microsoft.com/office/drawing/2014/main" id="{E6275449-6A33-0976-0051-8986651517D5}"/>
              </a:ext>
            </a:extLst>
          </p:cNvPr>
          <p:cNvSpPr txBox="1"/>
          <p:nvPr/>
        </p:nvSpPr>
        <p:spPr>
          <a:xfrm>
            <a:off x="3805990" y="4618326"/>
            <a:ext cx="487617" cy="216295"/>
          </a:xfrm>
          <a:prstGeom prst="rect">
            <a:avLst/>
          </a:prstGeom>
          <a:solidFill>
            <a:srgbClr val="FFFFFF"/>
          </a:solidFill>
          <a:ln w="25400">
            <a:solidFill>
              <a:srgbClr val="636363"/>
            </a:solidFill>
          </a:ln>
        </p:spPr>
        <p:txBody>
          <a:bodyPr vert="horz" wrap="square" lIns="0" tIns="31323" rIns="0" bIns="0" rtlCol="0" anchor="ctr" anchorCtr="0">
            <a:spAutoFit/>
          </a:bodyPr>
          <a:lstStyle/>
          <a:p>
            <a:pPr marL="39789">
              <a:spcBef>
                <a:spcPts val="247"/>
              </a:spcBef>
            </a:pPr>
            <a:r>
              <a:rPr lang="zh-CN" altLang="en-US" sz="1200" spc="-40"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grpSp>
        <p:nvGrpSpPr>
          <p:cNvPr id="31" name="object 20">
            <a:extLst>
              <a:ext uri="{FF2B5EF4-FFF2-40B4-BE49-F238E27FC236}">
                <a16:creationId xmlns:a16="http://schemas.microsoft.com/office/drawing/2014/main" id="{4464F02E-2F75-7557-5AA5-182B9F8CE48B}"/>
              </a:ext>
            </a:extLst>
          </p:cNvPr>
          <p:cNvGrpSpPr/>
          <p:nvPr/>
        </p:nvGrpSpPr>
        <p:grpSpPr>
          <a:xfrm>
            <a:off x="2761001" y="4611435"/>
            <a:ext cx="887191" cy="1252904"/>
            <a:chOff x="1829054" y="3581653"/>
            <a:chExt cx="665480" cy="939800"/>
          </a:xfrm>
        </p:grpSpPr>
        <p:sp>
          <p:nvSpPr>
            <p:cNvPr id="32" name="object 21">
              <a:extLst>
                <a:ext uri="{FF2B5EF4-FFF2-40B4-BE49-F238E27FC236}">
                  <a16:creationId xmlns:a16="http://schemas.microsoft.com/office/drawing/2014/main" id="{2BC972A5-CDA6-BB26-AC2C-BEE0EA408D46}"/>
                </a:ext>
              </a:extLst>
            </p:cNvPr>
            <p:cNvSpPr/>
            <p:nvPr/>
          </p:nvSpPr>
          <p:spPr>
            <a:xfrm>
              <a:off x="1841754" y="3594353"/>
              <a:ext cx="640080" cy="914400"/>
            </a:xfrm>
            <a:custGeom>
              <a:avLst/>
              <a:gdLst/>
              <a:ahLst/>
              <a:cxnLst/>
              <a:rect l="l" t="t" r="r" b="b"/>
              <a:pathLst>
                <a:path w="640080" h="914400">
                  <a:moveTo>
                    <a:pt x="640080" y="0"/>
                  </a:moveTo>
                  <a:lnTo>
                    <a:pt x="0" y="0"/>
                  </a:lnTo>
                  <a:lnTo>
                    <a:pt x="0" y="914400"/>
                  </a:lnTo>
                  <a:lnTo>
                    <a:pt x="640080" y="914400"/>
                  </a:lnTo>
                  <a:lnTo>
                    <a:pt x="640080" y="0"/>
                  </a:lnTo>
                  <a:close/>
                </a:path>
              </a:pathLst>
            </a:custGeom>
            <a:solidFill>
              <a:srgbClr val="D7DBE1"/>
            </a:solidFill>
          </p:spPr>
          <p:txBody>
            <a:bodyPr wrap="square" lIns="0" tIns="0" rIns="0" bIns="0" rtlCol="0"/>
            <a:lstStyle/>
            <a:p>
              <a:endParaRPr sz="3066"/>
            </a:p>
          </p:txBody>
        </p:sp>
        <p:sp>
          <p:nvSpPr>
            <p:cNvPr id="33" name="object 22">
              <a:extLst>
                <a:ext uri="{FF2B5EF4-FFF2-40B4-BE49-F238E27FC236}">
                  <a16:creationId xmlns:a16="http://schemas.microsoft.com/office/drawing/2014/main" id="{06ACB4FC-45A3-B31F-142B-60BD7FCE636F}"/>
                </a:ext>
              </a:extLst>
            </p:cNvPr>
            <p:cNvSpPr/>
            <p:nvPr/>
          </p:nvSpPr>
          <p:spPr>
            <a:xfrm>
              <a:off x="1841754" y="3594353"/>
              <a:ext cx="640080" cy="914400"/>
            </a:xfrm>
            <a:custGeom>
              <a:avLst/>
              <a:gdLst/>
              <a:ahLst/>
              <a:cxnLst/>
              <a:rect l="l" t="t" r="r" b="b"/>
              <a:pathLst>
                <a:path w="640080" h="914400">
                  <a:moveTo>
                    <a:pt x="0" y="914400"/>
                  </a:moveTo>
                  <a:lnTo>
                    <a:pt x="640080" y="914400"/>
                  </a:lnTo>
                  <a:lnTo>
                    <a:pt x="640080" y="0"/>
                  </a:lnTo>
                  <a:lnTo>
                    <a:pt x="0" y="0"/>
                  </a:lnTo>
                  <a:lnTo>
                    <a:pt x="0" y="914400"/>
                  </a:lnTo>
                  <a:close/>
                </a:path>
              </a:pathLst>
            </a:custGeom>
            <a:ln w="25400">
              <a:solidFill>
                <a:srgbClr val="636363"/>
              </a:solidFill>
            </a:ln>
          </p:spPr>
          <p:txBody>
            <a:bodyPr wrap="square" lIns="0" tIns="0" rIns="0" bIns="0" rtlCol="0"/>
            <a:lstStyle/>
            <a:p>
              <a:endParaRPr sz="3066"/>
            </a:p>
          </p:txBody>
        </p:sp>
      </p:grpSp>
      <p:sp>
        <p:nvSpPr>
          <p:cNvPr id="34" name="object 23">
            <a:extLst>
              <a:ext uri="{FF2B5EF4-FFF2-40B4-BE49-F238E27FC236}">
                <a16:creationId xmlns:a16="http://schemas.microsoft.com/office/drawing/2014/main" id="{4BD36186-B286-FB52-35BF-7343BFA00DDC}"/>
              </a:ext>
            </a:extLst>
          </p:cNvPr>
          <p:cNvSpPr txBox="1"/>
          <p:nvPr/>
        </p:nvSpPr>
        <p:spPr>
          <a:xfrm>
            <a:off x="2844132" y="4610082"/>
            <a:ext cx="717033" cy="201762"/>
          </a:xfrm>
          <a:prstGeom prst="rect">
            <a:avLst/>
          </a:prstGeom>
        </p:spPr>
        <p:txBody>
          <a:bodyPr vert="horz" wrap="square" lIns="0" tIns="16931" rIns="0" bIns="0" rtlCol="0">
            <a:spAutoFit/>
          </a:bodyPr>
          <a:lstStyle/>
          <a:p>
            <a:pPr marL="16932">
              <a:spcBef>
                <a:spcPts val="133"/>
              </a:spcBef>
            </a:pPr>
            <a:r>
              <a:rPr sz="1200" spc="-13" dirty="0">
                <a:solidFill>
                  <a:srgbClr val="636363"/>
                </a:solidFill>
                <a:latin typeface="宋体"/>
                <a:cs typeface="宋体"/>
              </a:rPr>
              <a:t>Directory</a:t>
            </a:r>
            <a:endParaRPr sz="1200">
              <a:latin typeface="宋体"/>
              <a:cs typeface="宋体"/>
            </a:endParaRPr>
          </a:p>
        </p:txBody>
      </p:sp>
      <p:graphicFrame>
        <p:nvGraphicFramePr>
          <p:cNvPr id="35" name="object 24">
            <a:extLst>
              <a:ext uri="{FF2B5EF4-FFF2-40B4-BE49-F238E27FC236}">
                <a16:creationId xmlns:a16="http://schemas.microsoft.com/office/drawing/2014/main" id="{295689EE-17DB-8C2C-9D4C-7F70193A3698}"/>
              </a:ext>
            </a:extLst>
          </p:cNvPr>
          <p:cNvGraphicFramePr>
            <a:graphicFrameLocks noGrp="1"/>
          </p:cNvGraphicFramePr>
          <p:nvPr/>
        </p:nvGraphicFramePr>
        <p:xfrm>
          <a:off x="2841592" y="4903329"/>
          <a:ext cx="704336" cy="805922"/>
        </p:xfrm>
        <a:graphic>
          <a:graphicData uri="http://schemas.openxmlformats.org/drawingml/2006/table">
            <a:tbl>
              <a:tblPr firstRow="1" bandRow="1">
                <a:tableStyleId>{2D5ABB26-0587-4C30-8999-92F81FD0307C}</a:tableStyleId>
              </a:tblPr>
              <a:tblGrid>
                <a:gridCol w="235343">
                  <a:extLst>
                    <a:ext uri="{9D8B030D-6E8A-4147-A177-3AD203B41FA5}">
                      <a16:colId xmlns:a16="http://schemas.microsoft.com/office/drawing/2014/main" val="20000"/>
                    </a:ext>
                  </a:extLst>
                </a:gridCol>
                <a:gridCol w="235343">
                  <a:extLst>
                    <a:ext uri="{9D8B030D-6E8A-4147-A177-3AD203B41FA5}">
                      <a16:colId xmlns:a16="http://schemas.microsoft.com/office/drawing/2014/main" val="20001"/>
                    </a:ext>
                  </a:extLst>
                </a:gridCol>
                <a:gridCol w="233650">
                  <a:extLst>
                    <a:ext uri="{9D8B030D-6E8A-4147-A177-3AD203B41FA5}">
                      <a16:colId xmlns:a16="http://schemas.microsoft.com/office/drawing/2014/main" val="20002"/>
                    </a:ext>
                  </a:extLst>
                </a:gridCol>
              </a:tblGrid>
              <a:tr h="259893">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0"/>
                  </a:ext>
                </a:extLst>
              </a:tr>
              <a:tr h="285290">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1"/>
                  </a:ext>
                </a:extLst>
              </a:tr>
              <a:tr h="260739">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dirty="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2"/>
                  </a:ext>
                </a:extLst>
              </a:tr>
            </a:tbl>
          </a:graphicData>
        </a:graphic>
      </p:graphicFrame>
      <p:grpSp>
        <p:nvGrpSpPr>
          <p:cNvPr id="12" name="组合 11">
            <a:extLst>
              <a:ext uri="{FF2B5EF4-FFF2-40B4-BE49-F238E27FC236}">
                <a16:creationId xmlns:a16="http://schemas.microsoft.com/office/drawing/2014/main" id="{F7D8DEF2-BAC3-ADAB-0BA4-93482485768A}"/>
              </a:ext>
            </a:extLst>
          </p:cNvPr>
          <p:cNvGrpSpPr/>
          <p:nvPr/>
        </p:nvGrpSpPr>
        <p:grpSpPr>
          <a:xfrm>
            <a:off x="4817116" y="4607371"/>
            <a:ext cx="887191" cy="1252904"/>
            <a:chOff x="4817116" y="4607371"/>
            <a:chExt cx="887191" cy="1252904"/>
          </a:xfrm>
        </p:grpSpPr>
        <p:grpSp>
          <p:nvGrpSpPr>
            <p:cNvPr id="36" name="object 25">
              <a:extLst>
                <a:ext uri="{FF2B5EF4-FFF2-40B4-BE49-F238E27FC236}">
                  <a16:creationId xmlns:a16="http://schemas.microsoft.com/office/drawing/2014/main" id="{6F35E318-57DB-9D66-6059-4A1766C3CC09}"/>
                </a:ext>
              </a:extLst>
            </p:cNvPr>
            <p:cNvGrpSpPr/>
            <p:nvPr/>
          </p:nvGrpSpPr>
          <p:grpSpPr>
            <a:xfrm>
              <a:off x="4817116" y="4607371"/>
              <a:ext cx="887191" cy="1252904"/>
              <a:chOff x="3371341" y="3578605"/>
              <a:chExt cx="665480" cy="939800"/>
            </a:xfrm>
          </p:grpSpPr>
          <p:sp>
            <p:nvSpPr>
              <p:cNvPr id="37" name="object 26">
                <a:extLst>
                  <a:ext uri="{FF2B5EF4-FFF2-40B4-BE49-F238E27FC236}">
                    <a16:creationId xmlns:a16="http://schemas.microsoft.com/office/drawing/2014/main" id="{794FD417-4346-C15A-C008-035E6D481924}"/>
                  </a:ext>
                </a:extLst>
              </p:cNvPr>
              <p:cNvSpPr/>
              <p:nvPr/>
            </p:nvSpPr>
            <p:spPr>
              <a:xfrm>
                <a:off x="3384041"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38" name="object 27">
                <a:extLst>
                  <a:ext uri="{FF2B5EF4-FFF2-40B4-BE49-F238E27FC236}">
                    <a16:creationId xmlns:a16="http://schemas.microsoft.com/office/drawing/2014/main" id="{8B7C2EE7-F4C8-0F68-2BEF-2134E8A6B938}"/>
                  </a:ext>
                </a:extLst>
              </p:cNvPr>
              <p:cNvSpPr/>
              <p:nvPr/>
            </p:nvSpPr>
            <p:spPr>
              <a:xfrm>
                <a:off x="3384041"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39" name="object 28">
              <a:extLst>
                <a:ext uri="{FF2B5EF4-FFF2-40B4-BE49-F238E27FC236}">
                  <a16:creationId xmlns:a16="http://schemas.microsoft.com/office/drawing/2014/main" id="{AAF09D23-360F-29BF-8C72-861049600BA6}"/>
                </a:ext>
              </a:extLst>
            </p:cNvPr>
            <p:cNvSpPr txBox="1"/>
            <p:nvPr/>
          </p:nvSpPr>
          <p:spPr>
            <a:xfrm>
              <a:off x="4898780"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2</a:t>
              </a:r>
              <a:endParaRPr sz="3733" dirty="0">
                <a:latin typeface="Arial Narrow"/>
                <a:cs typeface="Arial Narrow"/>
              </a:endParaRPr>
            </a:p>
          </p:txBody>
        </p:sp>
        <p:sp>
          <p:nvSpPr>
            <p:cNvPr id="40" name="object 29">
              <a:extLst>
                <a:ext uri="{FF2B5EF4-FFF2-40B4-BE49-F238E27FC236}">
                  <a16:creationId xmlns:a16="http://schemas.microsoft.com/office/drawing/2014/main" id="{81823322-5B4F-ED3E-DCEF-E60D0379C1DB}"/>
                </a:ext>
              </a:extLst>
            </p:cNvPr>
            <p:cNvSpPr txBox="1"/>
            <p:nvPr/>
          </p:nvSpPr>
          <p:spPr>
            <a:xfrm>
              <a:off x="4834047"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40636">
                <a:spcBef>
                  <a:spcPts val="247"/>
                </a:spcBef>
              </a:pPr>
              <a:r>
                <a:rPr lang="zh-CN" altLang="en-US" sz="1200" spc="-47"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grpSp>
      <p:grpSp>
        <p:nvGrpSpPr>
          <p:cNvPr id="41" name="object 30">
            <a:extLst>
              <a:ext uri="{FF2B5EF4-FFF2-40B4-BE49-F238E27FC236}">
                <a16:creationId xmlns:a16="http://schemas.microsoft.com/office/drawing/2014/main" id="{6114ECEE-2F4D-90BE-919F-9E7FB7CE17EA}"/>
              </a:ext>
            </a:extLst>
          </p:cNvPr>
          <p:cNvGrpSpPr/>
          <p:nvPr/>
        </p:nvGrpSpPr>
        <p:grpSpPr>
          <a:xfrm>
            <a:off x="5845174" y="4607371"/>
            <a:ext cx="887191" cy="1252904"/>
            <a:chOff x="4142485" y="3578605"/>
            <a:chExt cx="665480" cy="939800"/>
          </a:xfrm>
        </p:grpSpPr>
        <p:sp>
          <p:nvSpPr>
            <p:cNvPr id="42" name="object 31">
              <a:extLst>
                <a:ext uri="{FF2B5EF4-FFF2-40B4-BE49-F238E27FC236}">
                  <a16:creationId xmlns:a16="http://schemas.microsoft.com/office/drawing/2014/main" id="{E70101DE-5361-848F-E2C5-E95D1A9D0575}"/>
                </a:ext>
              </a:extLst>
            </p:cNvPr>
            <p:cNvSpPr/>
            <p:nvPr/>
          </p:nvSpPr>
          <p:spPr>
            <a:xfrm>
              <a:off x="4155185"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43" name="object 32">
              <a:extLst>
                <a:ext uri="{FF2B5EF4-FFF2-40B4-BE49-F238E27FC236}">
                  <a16:creationId xmlns:a16="http://schemas.microsoft.com/office/drawing/2014/main" id="{8FEE3A3F-3C5A-ADCF-001D-DB1C7783302D}"/>
                </a:ext>
              </a:extLst>
            </p:cNvPr>
            <p:cNvSpPr/>
            <p:nvPr/>
          </p:nvSpPr>
          <p:spPr>
            <a:xfrm>
              <a:off x="4155185"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44" name="object 33">
            <a:extLst>
              <a:ext uri="{FF2B5EF4-FFF2-40B4-BE49-F238E27FC236}">
                <a16:creationId xmlns:a16="http://schemas.microsoft.com/office/drawing/2014/main" id="{EA895EFF-EA96-FEC0-ADA0-E3117554101A}"/>
              </a:ext>
            </a:extLst>
          </p:cNvPr>
          <p:cNvSpPr txBox="1"/>
          <p:nvPr/>
        </p:nvSpPr>
        <p:spPr>
          <a:xfrm>
            <a:off x="5931380"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3</a:t>
            </a:r>
            <a:endParaRPr sz="3733" dirty="0">
              <a:latin typeface="Arial Narrow"/>
              <a:cs typeface="Arial Narrow"/>
            </a:endParaRPr>
          </a:p>
        </p:txBody>
      </p:sp>
      <p:sp>
        <p:nvSpPr>
          <p:cNvPr id="45" name="object 34">
            <a:extLst>
              <a:ext uri="{FF2B5EF4-FFF2-40B4-BE49-F238E27FC236}">
                <a16:creationId xmlns:a16="http://schemas.microsoft.com/office/drawing/2014/main" id="{AEA2AD14-0D7C-0FEB-2D35-B8030A35F96A}"/>
              </a:ext>
            </a:extLst>
          </p:cNvPr>
          <p:cNvSpPr txBox="1"/>
          <p:nvPr/>
        </p:nvSpPr>
        <p:spPr>
          <a:xfrm>
            <a:off x="5862105"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41483">
              <a:spcBef>
                <a:spcPts val="247"/>
              </a:spcBef>
            </a:pPr>
            <a:r>
              <a:rPr lang="zh-CN" altLang="en-US" sz="1200" spc="-47"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sp>
        <p:nvSpPr>
          <p:cNvPr id="46" name="object 35">
            <a:extLst>
              <a:ext uri="{FF2B5EF4-FFF2-40B4-BE49-F238E27FC236}">
                <a16:creationId xmlns:a16="http://schemas.microsoft.com/office/drawing/2014/main" id="{9B400053-931B-1833-B5EA-BE5EF93791AE}"/>
              </a:ext>
            </a:extLst>
          </p:cNvPr>
          <p:cNvSpPr txBox="1"/>
          <p:nvPr/>
        </p:nvSpPr>
        <p:spPr>
          <a:xfrm>
            <a:off x="8891761" y="4604325"/>
            <a:ext cx="338623" cy="755760"/>
          </a:xfrm>
          <a:prstGeom prst="rect">
            <a:avLst/>
          </a:prstGeom>
        </p:spPr>
        <p:txBody>
          <a:bodyPr vert="horz" wrap="square" lIns="0" tIns="16931" rIns="0" bIns="0" rtlCol="0">
            <a:spAutoFit/>
          </a:bodyPr>
          <a:lstStyle/>
          <a:p>
            <a:pPr marL="16932">
              <a:spcBef>
                <a:spcPts val="133"/>
              </a:spcBef>
            </a:pPr>
            <a:r>
              <a:rPr sz="4800" spc="-2400" dirty="0">
                <a:solidFill>
                  <a:srgbClr val="636363"/>
                </a:solidFill>
                <a:latin typeface="宋体"/>
                <a:cs typeface="宋体"/>
              </a:rPr>
              <a:t>…</a:t>
            </a:r>
            <a:endParaRPr sz="4800" dirty="0">
              <a:latin typeface="宋体"/>
              <a:cs typeface="宋体"/>
            </a:endParaRPr>
          </a:p>
        </p:txBody>
      </p:sp>
      <p:sp>
        <p:nvSpPr>
          <p:cNvPr id="48" name="object 37">
            <a:extLst>
              <a:ext uri="{FF2B5EF4-FFF2-40B4-BE49-F238E27FC236}">
                <a16:creationId xmlns:a16="http://schemas.microsoft.com/office/drawing/2014/main" id="{30A4B2FC-77CB-701D-BB01-BB85367C2EAD}"/>
              </a:ext>
            </a:extLst>
          </p:cNvPr>
          <p:cNvSpPr/>
          <p:nvPr/>
        </p:nvSpPr>
        <p:spPr>
          <a:xfrm>
            <a:off x="10072085" y="4524748"/>
            <a:ext cx="487617" cy="1340945"/>
          </a:xfrm>
          <a:custGeom>
            <a:avLst/>
            <a:gdLst/>
            <a:ahLst/>
            <a:cxnLst/>
            <a:rect l="l" t="t" r="r" b="b"/>
            <a:pathLst>
              <a:path w="365759" h="1005839">
                <a:moveTo>
                  <a:pt x="0" y="1005840"/>
                </a:moveTo>
                <a:lnTo>
                  <a:pt x="71169" y="1003443"/>
                </a:lnTo>
                <a:lnTo>
                  <a:pt x="129301" y="996907"/>
                </a:lnTo>
                <a:lnTo>
                  <a:pt x="168503" y="987210"/>
                </a:lnTo>
                <a:lnTo>
                  <a:pt x="182879" y="975334"/>
                </a:lnTo>
                <a:lnTo>
                  <a:pt x="182879" y="533425"/>
                </a:lnTo>
                <a:lnTo>
                  <a:pt x="197256" y="521549"/>
                </a:lnTo>
                <a:lnTo>
                  <a:pt x="236458" y="511852"/>
                </a:lnTo>
                <a:lnTo>
                  <a:pt x="294590" y="505316"/>
                </a:lnTo>
                <a:lnTo>
                  <a:pt x="365759" y="502920"/>
                </a:lnTo>
                <a:lnTo>
                  <a:pt x="294590" y="500523"/>
                </a:lnTo>
                <a:lnTo>
                  <a:pt x="236458" y="493987"/>
                </a:lnTo>
                <a:lnTo>
                  <a:pt x="197256" y="484290"/>
                </a:lnTo>
                <a:lnTo>
                  <a:pt x="182879" y="472414"/>
                </a:lnTo>
                <a:lnTo>
                  <a:pt x="182879" y="30480"/>
                </a:lnTo>
                <a:lnTo>
                  <a:pt x="168503" y="18645"/>
                </a:lnTo>
                <a:lnTo>
                  <a:pt x="129301" y="8953"/>
                </a:lnTo>
                <a:lnTo>
                  <a:pt x="71169" y="2405"/>
                </a:lnTo>
                <a:lnTo>
                  <a:pt x="0" y="0"/>
                </a:lnTo>
              </a:path>
            </a:pathLst>
          </a:custGeom>
          <a:ln w="28575">
            <a:solidFill>
              <a:srgbClr val="C30037"/>
            </a:solidFill>
          </a:ln>
        </p:spPr>
        <p:txBody>
          <a:bodyPr wrap="square" lIns="0" tIns="0" rIns="0" bIns="0" rtlCol="0"/>
          <a:lstStyle/>
          <a:p>
            <a:endParaRPr sz="3066"/>
          </a:p>
        </p:txBody>
      </p:sp>
      <p:grpSp>
        <p:nvGrpSpPr>
          <p:cNvPr id="57" name="object 46">
            <a:extLst>
              <a:ext uri="{FF2B5EF4-FFF2-40B4-BE49-F238E27FC236}">
                <a16:creationId xmlns:a16="http://schemas.microsoft.com/office/drawing/2014/main" id="{D67C14B1-38F4-6DD9-D384-DCEF6FAB4A52}"/>
              </a:ext>
            </a:extLst>
          </p:cNvPr>
          <p:cNvGrpSpPr/>
          <p:nvPr/>
        </p:nvGrpSpPr>
        <p:grpSpPr>
          <a:xfrm>
            <a:off x="6873232" y="4607371"/>
            <a:ext cx="887191" cy="1252904"/>
            <a:chOff x="4913629" y="3578605"/>
            <a:chExt cx="665480" cy="939800"/>
          </a:xfrm>
        </p:grpSpPr>
        <p:sp>
          <p:nvSpPr>
            <p:cNvPr id="58" name="object 47">
              <a:extLst>
                <a:ext uri="{FF2B5EF4-FFF2-40B4-BE49-F238E27FC236}">
                  <a16:creationId xmlns:a16="http://schemas.microsoft.com/office/drawing/2014/main" id="{13DE58C3-C091-7CA0-3C67-813D7E4043EA}"/>
                </a:ext>
              </a:extLst>
            </p:cNvPr>
            <p:cNvSpPr/>
            <p:nvPr/>
          </p:nvSpPr>
          <p:spPr>
            <a:xfrm>
              <a:off x="4926329"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59" name="object 48">
              <a:extLst>
                <a:ext uri="{FF2B5EF4-FFF2-40B4-BE49-F238E27FC236}">
                  <a16:creationId xmlns:a16="http://schemas.microsoft.com/office/drawing/2014/main" id="{86F0D7FC-6FFD-4045-7FCC-6CAC9B1AAA20}"/>
                </a:ext>
              </a:extLst>
            </p:cNvPr>
            <p:cNvSpPr/>
            <p:nvPr/>
          </p:nvSpPr>
          <p:spPr>
            <a:xfrm>
              <a:off x="4926329"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60" name="object 49">
            <a:extLst>
              <a:ext uri="{FF2B5EF4-FFF2-40B4-BE49-F238E27FC236}">
                <a16:creationId xmlns:a16="http://schemas.microsoft.com/office/drawing/2014/main" id="{E83DE8B3-52BF-7E6B-DB2E-4402E8769293}"/>
              </a:ext>
            </a:extLst>
          </p:cNvPr>
          <p:cNvSpPr txBox="1"/>
          <p:nvPr/>
        </p:nvSpPr>
        <p:spPr>
          <a:xfrm>
            <a:off x="6945583" y="4868112"/>
            <a:ext cx="720000" cy="618047"/>
          </a:xfrm>
          <a:prstGeom prst="rect">
            <a:avLst/>
          </a:prstGeom>
          <a:solidFill>
            <a:srgbClr val="D7DBE1"/>
          </a:solidFill>
          <a:ln w="25400">
            <a:noFill/>
          </a:ln>
        </p:spPr>
        <p:txBody>
          <a:bodyPr vert="horz" wrap="square" lIns="0" tIns="43173" rIns="0" bIns="0" rtlCol="0">
            <a:spAutoFit/>
          </a:bodyPr>
          <a:lstStyle/>
          <a:p>
            <a:pPr marL="847" algn="ctr">
              <a:spcBef>
                <a:spcPts val="339"/>
              </a:spcBef>
            </a:pPr>
            <a:r>
              <a:rPr sz="3733" b="1" spc="160" dirty="0">
                <a:solidFill>
                  <a:srgbClr val="636363"/>
                </a:solidFill>
                <a:latin typeface="Arial Narrow"/>
                <a:cs typeface="Arial Narrow"/>
              </a:rPr>
              <a:t>4</a:t>
            </a:r>
            <a:endParaRPr sz="3733" dirty="0">
              <a:latin typeface="Arial Narrow"/>
              <a:cs typeface="Arial Narrow"/>
            </a:endParaRPr>
          </a:p>
        </p:txBody>
      </p:sp>
      <p:sp>
        <p:nvSpPr>
          <p:cNvPr id="61" name="object 50">
            <a:extLst>
              <a:ext uri="{FF2B5EF4-FFF2-40B4-BE49-F238E27FC236}">
                <a16:creationId xmlns:a16="http://schemas.microsoft.com/office/drawing/2014/main" id="{F472A9D6-D04A-5850-89E3-A0B2EFAFA279}"/>
              </a:ext>
            </a:extLst>
          </p:cNvPr>
          <p:cNvSpPr txBox="1"/>
          <p:nvPr/>
        </p:nvSpPr>
        <p:spPr>
          <a:xfrm>
            <a:off x="6890163"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41483">
              <a:spcBef>
                <a:spcPts val="247"/>
              </a:spcBef>
            </a:pPr>
            <a:r>
              <a:rPr lang="zh-CN" altLang="en-US" sz="1200" spc="-47"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grpSp>
        <p:nvGrpSpPr>
          <p:cNvPr id="62" name="object 51">
            <a:extLst>
              <a:ext uri="{FF2B5EF4-FFF2-40B4-BE49-F238E27FC236}">
                <a16:creationId xmlns:a16="http://schemas.microsoft.com/office/drawing/2014/main" id="{9278120F-CF4B-7ABD-AF7A-9BFD416031AF}"/>
              </a:ext>
            </a:extLst>
          </p:cNvPr>
          <p:cNvGrpSpPr/>
          <p:nvPr/>
        </p:nvGrpSpPr>
        <p:grpSpPr>
          <a:xfrm>
            <a:off x="7903322" y="4607371"/>
            <a:ext cx="887191" cy="1252904"/>
            <a:chOff x="5686297" y="3578605"/>
            <a:chExt cx="665480" cy="939800"/>
          </a:xfrm>
        </p:grpSpPr>
        <p:sp>
          <p:nvSpPr>
            <p:cNvPr id="63" name="object 52">
              <a:extLst>
                <a:ext uri="{FF2B5EF4-FFF2-40B4-BE49-F238E27FC236}">
                  <a16:creationId xmlns:a16="http://schemas.microsoft.com/office/drawing/2014/main" id="{E615FFBF-9FE6-5F6A-3B8B-752730A9EFFB}"/>
                </a:ext>
              </a:extLst>
            </p:cNvPr>
            <p:cNvSpPr/>
            <p:nvPr/>
          </p:nvSpPr>
          <p:spPr>
            <a:xfrm>
              <a:off x="5698997"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64" name="object 53">
              <a:extLst>
                <a:ext uri="{FF2B5EF4-FFF2-40B4-BE49-F238E27FC236}">
                  <a16:creationId xmlns:a16="http://schemas.microsoft.com/office/drawing/2014/main" id="{1090AF2A-EEAE-C770-0A81-2C7FC31B0056}"/>
                </a:ext>
              </a:extLst>
            </p:cNvPr>
            <p:cNvSpPr/>
            <p:nvPr/>
          </p:nvSpPr>
          <p:spPr>
            <a:xfrm>
              <a:off x="5698997"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65" name="object 54">
            <a:extLst>
              <a:ext uri="{FF2B5EF4-FFF2-40B4-BE49-F238E27FC236}">
                <a16:creationId xmlns:a16="http://schemas.microsoft.com/office/drawing/2014/main" id="{4EF3F341-494C-2DB8-EA6D-014B7D7C2705}"/>
              </a:ext>
            </a:extLst>
          </p:cNvPr>
          <p:cNvSpPr txBox="1"/>
          <p:nvPr/>
        </p:nvSpPr>
        <p:spPr>
          <a:xfrm>
            <a:off x="7975673"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5</a:t>
            </a:r>
            <a:endParaRPr sz="3733">
              <a:latin typeface="Arial Narrow"/>
              <a:cs typeface="Arial Narrow"/>
            </a:endParaRPr>
          </a:p>
        </p:txBody>
      </p:sp>
      <p:sp>
        <p:nvSpPr>
          <p:cNvPr id="66" name="object 55">
            <a:extLst>
              <a:ext uri="{FF2B5EF4-FFF2-40B4-BE49-F238E27FC236}">
                <a16:creationId xmlns:a16="http://schemas.microsoft.com/office/drawing/2014/main" id="{4436BFC6-3782-381E-C404-B7142654C308}"/>
              </a:ext>
            </a:extLst>
          </p:cNvPr>
          <p:cNvSpPr txBox="1"/>
          <p:nvPr/>
        </p:nvSpPr>
        <p:spPr>
          <a:xfrm>
            <a:off x="7920253"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39789">
              <a:spcBef>
                <a:spcPts val="247"/>
              </a:spcBef>
            </a:pPr>
            <a:r>
              <a:rPr lang="zh-CN" altLang="en-US" sz="1200" spc="-40"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sp>
        <p:nvSpPr>
          <p:cNvPr id="138" name="object 67">
            <a:extLst>
              <a:ext uri="{FF2B5EF4-FFF2-40B4-BE49-F238E27FC236}">
                <a16:creationId xmlns:a16="http://schemas.microsoft.com/office/drawing/2014/main" id="{4F14775D-AD9F-EFE4-6546-29A60875C1ED}"/>
              </a:ext>
            </a:extLst>
          </p:cNvPr>
          <p:cNvSpPr/>
          <p:nvPr/>
        </p:nvSpPr>
        <p:spPr>
          <a:xfrm>
            <a:off x="8825600" y="1341562"/>
            <a:ext cx="1230046" cy="1217348"/>
          </a:xfrm>
          <a:custGeom>
            <a:avLst/>
            <a:gdLst/>
            <a:ahLst/>
            <a:cxnLst/>
            <a:rect l="l" t="t" r="r" b="b"/>
            <a:pathLst>
              <a:path w="922654" h="913130">
                <a:moveTo>
                  <a:pt x="545299" y="719328"/>
                </a:moveTo>
                <a:lnTo>
                  <a:pt x="507695" y="692416"/>
                </a:lnTo>
                <a:lnTo>
                  <a:pt x="505117" y="683450"/>
                </a:lnTo>
                <a:lnTo>
                  <a:pt x="501992" y="674662"/>
                </a:lnTo>
                <a:lnTo>
                  <a:pt x="498335" y="666102"/>
                </a:lnTo>
                <a:lnTo>
                  <a:pt x="497243" y="663930"/>
                </a:lnTo>
                <a:lnTo>
                  <a:pt x="494144" y="657796"/>
                </a:lnTo>
                <a:lnTo>
                  <a:pt x="504139" y="645528"/>
                </a:lnTo>
                <a:lnTo>
                  <a:pt x="508482" y="637527"/>
                </a:lnTo>
                <a:lnTo>
                  <a:pt x="509663" y="628802"/>
                </a:lnTo>
                <a:lnTo>
                  <a:pt x="507707" y="620229"/>
                </a:lnTo>
                <a:lnTo>
                  <a:pt x="502653" y="612686"/>
                </a:lnTo>
                <a:lnTo>
                  <a:pt x="491909" y="601700"/>
                </a:lnTo>
                <a:lnTo>
                  <a:pt x="485140" y="594779"/>
                </a:lnTo>
                <a:lnTo>
                  <a:pt x="477697" y="589546"/>
                </a:lnTo>
                <a:lnTo>
                  <a:pt x="469163" y="587375"/>
                </a:lnTo>
                <a:lnTo>
                  <a:pt x="460400" y="588340"/>
                </a:lnTo>
                <a:lnTo>
                  <a:pt x="452297" y="592505"/>
                </a:lnTo>
                <a:lnTo>
                  <a:pt x="440321" y="601700"/>
                </a:lnTo>
                <a:lnTo>
                  <a:pt x="437845" y="600316"/>
                </a:lnTo>
                <a:lnTo>
                  <a:pt x="431711" y="596887"/>
                </a:lnTo>
                <a:lnTo>
                  <a:pt x="428739" y="595477"/>
                </a:lnTo>
                <a:lnTo>
                  <a:pt x="428739" y="729805"/>
                </a:lnTo>
                <a:lnTo>
                  <a:pt x="423329" y="755065"/>
                </a:lnTo>
                <a:lnTo>
                  <a:pt x="409105" y="775576"/>
                </a:lnTo>
                <a:lnTo>
                  <a:pt x="388239" y="789279"/>
                </a:lnTo>
                <a:lnTo>
                  <a:pt x="362839" y="794118"/>
                </a:lnTo>
                <a:lnTo>
                  <a:pt x="337578" y="788695"/>
                </a:lnTo>
                <a:lnTo>
                  <a:pt x="317068" y="774484"/>
                </a:lnTo>
                <a:lnTo>
                  <a:pt x="303352" y="753618"/>
                </a:lnTo>
                <a:lnTo>
                  <a:pt x="298526" y="728218"/>
                </a:lnTo>
                <a:lnTo>
                  <a:pt x="303936" y="702970"/>
                </a:lnTo>
                <a:lnTo>
                  <a:pt x="318147" y="682459"/>
                </a:lnTo>
                <a:lnTo>
                  <a:pt x="339026" y="668756"/>
                </a:lnTo>
                <a:lnTo>
                  <a:pt x="364426" y="663930"/>
                </a:lnTo>
                <a:lnTo>
                  <a:pt x="389686" y="669340"/>
                </a:lnTo>
                <a:lnTo>
                  <a:pt x="410197" y="683552"/>
                </a:lnTo>
                <a:lnTo>
                  <a:pt x="423900" y="704418"/>
                </a:lnTo>
                <a:lnTo>
                  <a:pt x="428739" y="729805"/>
                </a:lnTo>
                <a:lnTo>
                  <a:pt x="428739" y="595477"/>
                </a:lnTo>
                <a:lnTo>
                  <a:pt x="422833" y="592670"/>
                </a:lnTo>
                <a:lnTo>
                  <a:pt x="413689" y="589064"/>
                </a:lnTo>
                <a:lnTo>
                  <a:pt x="404304" y="586079"/>
                </a:lnTo>
                <a:lnTo>
                  <a:pt x="402717" y="570534"/>
                </a:lnTo>
                <a:lnTo>
                  <a:pt x="353339" y="548081"/>
                </a:lnTo>
                <a:lnTo>
                  <a:pt x="344385" y="549617"/>
                </a:lnTo>
                <a:lnTo>
                  <a:pt x="336804" y="554113"/>
                </a:lnTo>
                <a:lnTo>
                  <a:pt x="331292" y="560997"/>
                </a:lnTo>
                <a:lnTo>
                  <a:pt x="328510" y="569645"/>
                </a:lnTo>
                <a:lnTo>
                  <a:pt x="326529" y="585089"/>
                </a:lnTo>
                <a:lnTo>
                  <a:pt x="316826" y="587933"/>
                </a:lnTo>
                <a:lnTo>
                  <a:pt x="307352" y="591439"/>
                </a:lnTo>
                <a:lnTo>
                  <a:pt x="298132" y="595566"/>
                </a:lnTo>
                <a:lnTo>
                  <a:pt x="289217" y="600316"/>
                </a:lnTo>
                <a:lnTo>
                  <a:pt x="276860" y="590232"/>
                </a:lnTo>
                <a:lnTo>
                  <a:pt x="268859" y="585889"/>
                </a:lnTo>
                <a:lnTo>
                  <a:pt x="260134" y="584695"/>
                </a:lnTo>
                <a:lnTo>
                  <a:pt x="251561" y="586651"/>
                </a:lnTo>
                <a:lnTo>
                  <a:pt x="244005" y="591718"/>
                </a:lnTo>
                <a:lnTo>
                  <a:pt x="225996" y="609320"/>
                </a:lnTo>
                <a:lnTo>
                  <a:pt x="220751" y="616762"/>
                </a:lnTo>
                <a:lnTo>
                  <a:pt x="218579" y="625297"/>
                </a:lnTo>
                <a:lnTo>
                  <a:pt x="219557" y="634047"/>
                </a:lnTo>
                <a:lnTo>
                  <a:pt x="223723" y="642162"/>
                </a:lnTo>
                <a:lnTo>
                  <a:pt x="234315" y="655815"/>
                </a:lnTo>
                <a:lnTo>
                  <a:pt x="229958" y="664108"/>
                </a:lnTo>
                <a:lnTo>
                  <a:pt x="226123" y="672642"/>
                </a:lnTo>
                <a:lnTo>
                  <a:pt x="222846" y="681431"/>
                </a:lnTo>
                <a:lnTo>
                  <a:pt x="220154" y="690435"/>
                </a:lnTo>
                <a:lnTo>
                  <a:pt x="202831" y="692213"/>
                </a:lnTo>
                <a:lnTo>
                  <a:pt x="180378" y="741578"/>
                </a:lnTo>
                <a:lnTo>
                  <a:pt x="181914" y="750544"/>
                </a:lnTo>
                <a:lnTo>
                  <a:pt x="186423" y="758113"/>
                </a:lnTo>
                <a:lnTo>
                  <a:pt x="193294" y="763638"/>
                </a:lnTo>
                <a:lnTo>
                  <a:pt x="201955" y="766419"/>
                </a:lnTo>
                <a:lnTo>
                  <a:pt x="220357" y="768794"/>
                </a:lnTo>
                <a:lnTo>
                  <a:pt x="222897" y="777074"/>
                </a:lnTo>
                <a:lnTo>
                  <a:pt x="225920" y="785164"/>
                </a:lnTo>
                <a:lnTo>
                  <a:pt x="229425" y="793064"/>
                </a:lnTo>
                <a:lnTo>
                  <a:pt x="233413" y="800735"/>
                </a:lnTo>
                <a:lnTo>
                  <a:pt x="221538" y="815378"/>
                </a:lnTo>
                <a:lnTo>
                  <a:pt x="217195" y="823379"/>
                </a:lnTo>
                <a:lnTo>
                  <a:pt x="216014" y="832104"/>
                </a:lnTo>
                <a:lnTo>
                  <a:pt x="217970" y="840676"/>
                </a:lnTo>
                <a:lnTo>
                  <a:pt x="223024" y="848220"/>
                </a:lnTo>
                <a:lnTo>
                  <a:pt x="240538" y="866127"/>
                </a:lnTo>
                <a:lnTo>
                  <a:pt x="248005" y="871372"/>
                </a:lnTo>
                <a:lnTo>
                  <a:pt x="256514" y="873531"/>
                </a:lnTo>
                <a:lnTo>
                  <a:pt x="265277" y="872566"/>
                </a:lnTo>
                <a:lnTo>
                  <a:pt x="273392" y="868400"/>
                </a:lnTo>
                <a:lnTo>
                  <a:pt x="288137" y="857034"/>
                </a:lnTo>
                <a:lnTo>
                  <a:pt x="296037" y="861377"/>
                </a:lnTo>
                <a:lnTo>
                  <a:pt x="304152" y="865238"/>
                </a:lnTo>
                <a:lnTo>
                  <a:pt x="312470" y="868578"/>
                </a:lnTo>
                <a:lnTo>
                  <a:pt x="320992" y="871372"/>
                </a:lnTo>
                <a:lnTo>
                  <a:pt x="322961" y="890371"/>
                </a:lnTo>
                <a:lnTo>
                  <a:pt x="372338" y="912825"/>
                </a:lnTo>
                <a:lnTo>
                  <a:pt x="381304" y="911288"/>
                </a:lnTo>
                <a:lnTo>
                  <a:pt x="388874" y="906792"/>
                </a:lnTo>
                <a:lnTo>
                  <a:pt x="394398" y="899909"/>
                </a:lnTo>
                <a:lnTo>
                  <a:pt x="397179" y="891260"/>
                </a:lnTo>
                <a:lnTo>
                  <a:pt x="399453" y="873252"/>
                </a:lnTo>
                <a:lnTo>
                  <a:pt x="408686" y="870661"/>
                </a:lnTo>
                <a:lnTo>
                  <a:pt x="417703" y="867473"/>
                </a:lnTo>
                <a:lnTo>
                  <a:pt x="426504" y="863727"/>
                </a:lnTo>
                <a:lnTo>
                  <a:pt x="435076" y="859396"/>
                </a:lnTo>
                <a:lnTo>
                  <a:pt x="448932" y="870585"/>
                </a:lnTo>
                <a:lnTo>
                  <a:pt x="456920" y="874928"/>
                </a:lnTo>
                <a:lnTo>
                  <a:pt x="465645" y="876109"/>
                </a:lnTo>
                <a:lnTo>
                  <a:pt x="474218" y="874153"/>
                </a:lnTo>
                <a:lnTo>
                  <a:pt x="481774" y="869099"/>
                </a:lnTo>
                <a:lnTo>
                  <a:pt x="491693" y="859396"/>
                </a:lnTo>
                <a:lnTo>
                  <a:pt x="494118" y="857034"/>
                </a:lnTo>
                <a:lnTo>
                  <a:pt x="499694" y="851585"/>
                </a:lnTo>
                <a:lnTo>
                  <a:pt x="504926" y="844143"/>
                </a:lnTo>
                <a:lnTo>
                  <a:pt x="507098" y="835609"/>
                </a:lnTo>
                <a:lnTo>
                  <a:pt x="506133" y="826846"/>
                </a:lnTo>
                <a:lnTo>
                  <a:pt x="501967" y="818743"/>
                </a:lnTo>
                <a:lnTo>
                  <a:pt x="491375" y="805002"/>
                </a:lnTo>
                <a:lnTo>
                  <a:pt x="495998" y="796709"/>
                </a:lnTo>
                <a:lnTo>
                  <a:pt x="497217" y="794118"/>
                </a:lnTo>
                <a:lnTo>
                  <a:pt x="500037" y="788162"/>
                </a:lnTo>
                <a:lnTo>
                  <a:pt x="503516" y="779386"/>
                </a:lnTo>
                <a:lnTo>
                  <a:pt x="506412" y="770369"/>
                </a:lnTo>
                <a:lnTo>
                  <a:pt x="522833" y="768692"/>
                </a:lnTo>
                <a:lnTo>
                  <a:pt x="531545" y="766114"/>
                </a:lnTo>
                <a:lnTo>
                  <a:pt x="538556" y="760755"/>
                </a:lnTo>
                <a:lnTo>
                  <a:pt x="543255" y="753275"/>
                </a:lnTo>
                <a:lnTo>
                  <a:pt x="545007" y="744347"/>
                </a:lnTo>
                <a:lnTo>
                  <a:pt x="545299" y="719328"/>
                </a:lnTo>
                <a:close/>
              </a:path>
              <a:path w="922654" h="913130">
                <a:moveTo>
                  <a:pt x="546684" y="242404"/>
                </a:moveTo>
                <a:lnTo>
                  <a:pt x="489788" y="213512"/>
                </a:lnTo>
                <a:lnTo>
                  <a:pt x="485787" y="200088"/>
                </a:lnTo>
                <a:lnTo>
                  <a:pt x="480936" y="186994"/>
                </a:lnTo>
                <a:lnTo>
                  <a:pt x="475259" y="174244"/>
                </a:lnTo>
                <a:lnTo>
                  <a:pt x="474853" y="173456"/>
                </a:lnTo>
                <a:lnTo>
                  <a:pt x="468807" y="161886"/>
                </a:lnTo>
                <a:lnTo>
                  <a:pt x="490181" y="134874"/>
                </a:lnTo>
                <a:lnTo>
                  <a:pt x="494487" y="126733"/>
                </a:lnTo>
                <a:lnTo>
                  <a:pt x="495554" y="117881"/>
                </a:lnTo>
                <a:lnTo>
                  <a:pt x="493471" y="109220"/>
                </a:lnTo>
                <a:lnTo>
                  <a:pt x="488302" y="101638"/>
                </a:lnTo>
                <a:lnTo>
                  <a:pt x="466293" y="79654"/>
                </a:lnTo>
                <a:lnTo>
                  <a:pt x="465556" y="78905"/>
                </a:lnTo>
                <a:lnTo>
                  <a:pt x="446646" y="60032"/>
                </a:lnTo>
                <a:lnTo>
                  <a:pt x="439064" y="54787"/>
                </a:lnTo>
                <a:lnTo>
                  <a:pt x="430390" y="52705"/>
                </a:lnTo>
                <a:lnTo>
                  <a:pt x="421551" y="53809"/>
                </a:lnTo>
                <a:lnTo>
                  <a:pt x="413410" y="58127"/>
                </a:lnTo>
                <a:lnTo>
                  <a:pt x="387184" y="78905"/>
                </a:lnTo>
                <a:lnTo>
                  <a:pt x="374205" y="71831"/>
                </a:lnTo>
                <a:lnTo>
                  <a:pt x="372249" y="70942"/>
                </a:lnTo>
                <a:lnTo>
                  <a:pt x="372249" y="271094"/>
                </a:lnTo>
                <a:lnTo>
                  <a:pt x="364553" y="309054"/>
                </a:lnTo>
                <a:lnTo>
                  <a:pt x="343598" y="340093"/>
                </a:lnTo>
                <a:lnTo>
                  <a:pt x="312547" y="361048"/>
                </a:lnTo>
                <a:lnTo>
                  <a:pt x="274574" y="368731"/>
                </a:lnTo>
                <a:lnTo>
                  <a:pt x="236613" y="361048"/>
                </a:lnTo>
                <a:lnTo>
                  <a:pt x="205562" y="340093"/>
                </a:lnTo>
                <a:lnTo>
                  <a:pt x="184607" y="309054"/>
                </a:lnTo>
                <a:lnTo>
                  <a:pt x="176911" y="271094"/>
                </a:lnTo>
                <a:lnTo>
                  <a:pt x="184607" y="233133"/>
                </a:lnTo>
                <a:lnTo>
                  <a:pt x="205562" y="202095"/>
                </a:lnTo>
                <a:lnTo>
                  <a:pt x="236613" y="181140"/>
                </a:lnTo>
                <a:lnTo>
                  <a:pt x="274574" y="173456"/>
                </a:lnTo>
                <a:lnTo>
                  <a:pt x="312547" y="181140"/>
                </a:lnTo>
                <a:lnTo>
                  <a:pt x="343598" y="202095"/>
                </a:lnTo>
                <a:lnTo>
                  <a:pt x="364553" y="233133"/>
                </a:lnTo>
                <a:lnTo>
                  <a:pt x="372249" y="271094"/>
                </a:lnTo>
                <a:lnTo>
                  <a:pt x="372249" y="70942"/>
                </a:lnTo>
                <a:lnTo>
                  <a:pt x="360794" y="65671"/>
                </a:lnTo>
                <a:lnTo>
                  <a:pt x="347014" y="60452"/>
                </a:lnTo>
                <a:lnTo>
                  <a:pt x="332854" y="56159"/>
                </a:lnTo>
                <a:lnTo>
                  <a:pt x="328904" y="22186"/>
                </a:lnTo>
                <a:lnTo>
                  <a:pt x="326174" y="13398"/>
                </a:lnTo>
                <a:lnTo>
                  <a:pt x="320675" y="6362"/>
                </a:lnTo>
                <a:lnTo>
                  <a:pt x="313080" y="1689"/>
                </a:lnTo>
                <a:lnTo>
                  <a:pt x="304063" y="0"/>
                </a:lnTo>
                <a:lnTo>
                  <a:pt x="244995" y="0"/>
                </a:lnTo>
                <a:lnTo>
                  <a:pt x="216192" y="56159"/>
                </a:lnTo>
                <a:lnTo>
                  <a:pt x="201676" y="60553"/>
                </a:lnTo>
                <a:lnTo>
                  <a:pt x="187528" y="65951"/>
                </a:lnTo>
                <a:lnTo>
                  <a:pt x="173786" y="72326"/>
                </a:lnTo>
                <a:lnTo>
                  <a:pt x="160489" y="79654"/>
                </a:lnTo>
                <a:lnTo>
                  <a:pt x="133273" y="58127"/>
                </a:lnTo>
                <a:lnTo>
                  <a:pt x="125133" y="53835"/>
                </a:lnTo>
                <a:lnTo>
                  <a:pt x="116281" y="52768"/>
                </a:lnTo>
                <a:lnTo>
                  <a:pt x="107619" y="54864"/>
                </a:lnTo>
                <a:lnTo>
                  <a:pt x="100037" y="60032"/>
                </a:lnTo>
                <a:lnTo>
                  <a:pt x="58280" y="101739"/>
                </a:lnTo>
                <a:lnTo>
                  <a:pt x="53073" y="109321"/>
                </a:lnTo>
                <a:lnTo>
                  <a:pt x="50990" y="117983"/>
                </a:lnTo>
                <a:lnTo>
                  <a:pt x="52082" y="126834"/>
                </a:lnTo>
                <a:lnTo>
                  <a:pt x="56400" y="134975"/>
                </a:lnTo>
                <a:lnTo>
                  <a:pt x="79159" y="163766"/>
                </a:lnTo>
                <a:lnTo>
                  <a:pt x="72745" y="176276"/>
                </a:lnTo>
                <a:lnTo>
                  <a:pt x="67157" y="189153"/>
                </a:lnTo>
                <a:lnTo>
                  <a:pt x="62433" y="202374"/>
                </a:lnTo>
                <a:lnTo>
                  <a:pt x="58572" y="215887"/>
                </a:lnTo>
                <a:lnTo>
                  <a:pt x="22161" y="220040"/>
                </a:lnTo>
                <a:lnTo>
                  <a:pt x="13360" y="222770"/>
                </a:lnTo>
                <a:lnTo>
                  <a:pt x="6324" y="228269"/>
                </a:lnTo>
                <a:lnTo>
                  <a:pt x="1676" y="235864"/>
                </a:lnTo>
                <a:lnTo>
                  <a:pt x="0" y="244881"/>
                </a:lnTo>
                <a:lnTo>
                  <a:pt x="0" y="303936"/>
                </a:lnTo>
                <a:lnTo>
                  <a:pt x="60553" y="333222"/>
                </a:lnTo>
                <a:lnTo>
                  <a:pt x="64541" y="345567"/>
                </a:lnTo>
                <a:lnTo>
                  <a:pt x="69227" y="357657"/>
                </a:lnTo>
                <a:lnTo>
                  <a:pt x="74599" y="369443"/>
                </a:lnTo>
                <a:lnTo>
                  <a:pt x="80645" y="380898"/>
                </a:lnTo>
                <a:lnTo>
                  <a:pt x="56400" y="411467"/>
                </a:lnTo>
                <a:lnTo>
                  <a:pt x="52095" y="419608"/>
                </a:lnTo>
                <a:lnTo>
                  <a:pt x="51028" y="428459"/>
                </a:lnTo>
                <a:lnTo>
                  <a:pt x="53111" y="437121"/>
                </a:lnTo>
                <a:lnTo>
                  <a:pt x="58280" y="444703"/>
                </a:lnTo>
                <a:lnTo>
                  <a:pt x="100037" y="486448"/>
                </a:lnTo>
                <a:lnTo>
                  <a:pt x="107619" y="491655"/>
                </a:lnTo>
                <a:lnTo>
                  <a:pt x="116281" y="493737"/>
                </a:lnTo>
                <a:lnTo>
                  <a:pt x="125133" y="492645"/>
                </a:lnTo>
                <a:lnTo>
                  <a:pt x="133273" y="488327"/>
                </a:lnTo>
                <a:lnTo>
                  <a:pt x="163652" y="464299"/>
                </a:lnTo>
                <a:lnTo>
                  <a:pt x="175564" y="470674"/>
                </a:lnTo>
                <a:lnTo>
                  <a:pt x="187807" y="476300"/>
                </a:lnTo>
                <a:lnTo>
                  <a:pt x="200380" y="481164"/>
                </a:lnTo>
                <a:lnTo>
                  <a:pt x="213233" y="485267"/>
                </a:lnTo>
                <a:lnTo>
                  <a:pt x="217779" y="524344"/>
                </a:lnTo>
                <a:lnTo>
                  <a:pt x="220510" y="533146"/>
                </a:lnTo>
                <a:lnTo>
                  <a:pt x="226009" y="540169"/>
                </a:lnTo>
                <a:lnTo>
                  <a:pt x="233603" y="544817"/>
                </a:lnTo>
                <a:lnTo>
                  <a:pt x="242620" y="546506"/>
                </a:lnTo>
                <a:lnTo>
                  <a:pt x="301688" y="546506"/>
                </a:lnTo>
                <a:lnTo>
                  <a:pt x="330885" y="486651"/>
                </a:lnTo>
                <a:lnTo>
                  <a:pt x="344678" y="482574"/>
                </a:lnTo>
                <a:lnTo>
                  <a:pt x="358152" y="477621"/>
                </a:lnTo>
                <a:lnTo>
                  <a:pt x="371271" y="471817"/>
                </a:lnTo>
                <a:lnTo>
                  <a:pt x="384009" y="465188"/>
                </a:lnTo>
                <a:lnTo>
                  <a:pt x="413410" y="488429"/>
                </a:lnTo>
                <a:lnTo>
                  <a:pt x="421551" y="492734"/>
                </a:lnTo>
                <a:lnTo>
                  <a:pt x="430390" y="493801"/>
                </a:lnTo>
                <a:lnTo>
                  <a:pt x="439064" y="491718"/>
                </a:lnTo>
                <a:lnTo>
                  <a:pt x="446646" y="486549"/>
                </a:lnTo>
                <a:lnTo>
                  <a:pt x="468020" y="465188"/>
                </a:lnTo>
                <a:lnTo>
                  <a:pt x="468909" y="464299"/>
                </a:lnTo>
                <a:lnTo>
                  <a:pt x="488403" y="444804"/>
                </a:lnTo>
                <a:lnTo>
                  <a:pt x="493610" y="437222"/>
                </a:lnTo>
                <a:lnTo>
                  <a:pt x="495693" y="428561"/>
                </a:lnTo>
                <a:lnTo>
                  <a:pt x="494601" y="419709"/>
                </a:lnTo>
                <a:lnTo>
                  <a:pt x="490283" y="411568"/>
                </a:lnTo>
                <a:lnTo>
                  <a:pt x="467423" y="382587"/>
                </a:lnTo>
                <a:lnTo>
                  <a:pt x="474154" y="370065"/>
                </a:lnTo>
                <a:lnTo>
                  <a:pt x="474764" y="368731"/>
                </a:lnTo>
                <a:lnTo>
                  <a:pt x="480072" y="357174"/>
                </a:lnTo>
                <a:lnTo>
                  <a:pt x="485127" y="343928"/>
                </a:lnTo>
                <a:lnTo>
                  <a:pt x="489292" y="330352"/>
                </a:lnTo>
                <a:lnTo>
                  <a:pt x="524522" y="326301"/>
                </a:lnTo>
                <a:lnTo>
                  <a:pt x="533323" y="323570"/>
                </a:lnTo>
                <a:lnTo>
                  <a:pt x="540346" y="318071"/>
                </a:lnTo>
                <a:lnTo>
                  <a:pt x="544995" y="310476"/>
                </a:lnTo>
                <a:lnTo>
                  <a:pt x="546684" y="301459"/>
                </a:lnTo>
                <a:lnTo>
                  <a:pt x="546684" y="242404"/>
                </a:lnTo>
                <a:close/>
              </a:path>
              <a:path w="922654" h="913130">
                <a:moveTo>
                  <a:pt x="922324" y="505650"/>
                </a:moveTo>
                <a:lnTo>
                  <a:pt x="918857" y="464985"/>
                </a:lnTo>
                <a:lnTo>
                  <a:pt x="870127" y="441540"/>
                </a:lnTo>
                <a:lnTo>
                  <a:pt x="865949" y="430860"/>
                </a:lnTo>
                <a:lnTo>
                  <a:pt x="862533" y="423545"/>
                </a:lnTo>
                <a:lnTo>
                  <a:pt x="861110" y="420497"/>
                </a:lnTo>
                <a:lnTo>
                  <a:pt x="855624" y="410464"/>
                </a:lnTo>
                <a:lnTo>
                  <a:pt x="849503" y="400786"/>
                </a:lnTo>
                <a:lnTo>
                  <a:pt x="863028" y="380415"/>
                </a:lnTo>
                <a:lnTo>
                  <a:pt x="866673" y="372021"/>
                </a:lnTo>
                <a:lnTo>
                  <a:pt x="867054" y="363194"/>
                </a:lnTo>
                <a:lnTo>
                  <a:pt x="864311" y="354812"/>
                </a:lnTo>
                <a:lnTo>
                  <a:pt x="864120" y="354584"/>
                </a:lnTo>
                <a:lnTo>
                  <a:pt x="858570" y="347764"/>
                </a:lnTo>
                <a:lnTo>
                  <a:pt x="847559" y="338467"/>
                </a:lnTo>
                <a:lnTo>
                  <a:pt x="827405" y="321449"/>
                </a:lnTo>
                <a:lnTo>
                  <a:pt x="819492" y="316953"/>
                </a:lnTo>
                <a:lnTo>
                  <a:pt x="810793" y="315620"/>
                </a:lnTo>
                <a:lnTo>
                  <a:pt x="802170" y="317423"/>
                </a:lnTo>
                <a:lnTo>
                  <a:pt x="794550" y="322338"/>
                </a:lnTo>
                <a:lnTo>
                  <a:pt x="778217" y="337642"/>
                </a:lnTo>
                <a:lnTo>
                  <a:pt x="778217" y="496443"/>
                </a:lnTo>
                <a:lnTo>
                  <a:pt x="774598" y="527951"/>
                </a:lnTo>
                <a:lnTo>
                  <a:pt x="759650" y="554723"/>
                </a:lnTo>
                <a:lnTo>
                  <a:pt x="735761" y="573951"/>
                </a:lnTo>
                <a:lnTo>
                  <a:pt x="705294" y="582803"/>
                </a:lnTo>
                <a:lnTo>
                  <a:pt x="673785" y="579183"/>
                </a:lnTo>
                <a:lnTo>
                  <a:pt x="647014" y="564235"/>
                </a:lnTo>
                <a:lnTo>
                  <a:pt x="627786" y="540359"/>
                </a:lnTo>
                <a:lnTo>
                  <a:pt x="618921" y="509905"/>
                </a:lnTo>
                <a:lnTo>
                  <a:pt x="622554" y="478396"/>
                </a:lnTo>
                <a:lnTo>
                  <a:pt x="637489" y="451624"/>
                </a:lnTo>
                <a:lnTo>
                  <a:pt x="661377" y="432396"/>
                </a:lnTo>
                <a:lnTo>
                  <a:pt x="691845" y="423545"/>
                </a:lnTo>
                <a:lnTo>
                  <a:pt x="723353" y="427164"/>
                </a:lnTo>
                <a:lnTo>
                  <a:pt x="750138" y="442112"/>
                </a:lnTo>
                <a:lnTo>
                  <a:pt x="769353" y="466001"/>
                </a:lnTo>
                <a:lnTo>
                  <a:pt x="778217" y="496443"/>
                </a:lnTo>
                <a:lnTo>
                  <a:pt x="778217" y="337642"/>
                </a:lnTo>
                <a:lnTo>
                  <a:pt x="777328" y="338467"/>
                </a:lnTo>
                <a:lnTo>
                  <a:pt x="766267" y="333590"/>
                </a:lnTo>
                <a:lnTo>
                  <a:pt x="754900" y="329488"/>
                </a:lnTo>
                <a:lnTo>
                  <a:pt x="743267" y="326161"/>
                </a:lnTo>
                <a:lnTo>
                  <a:pt x="731418" y="323621"/>
                </a:lnTo>
                <a:lnTo>
                  <a:pt x="726567" y="299872"/>
                </a:lnTo>
                <a:lnTo>
                  <a:pt x="723163" y="291477"/>
                </a:lnTo>
                <a:lnTo>
                  <a:pt x="717156" y="285013"/>
                </a:lnTo>
                <a:lnTo>
                  <a:pt x="709282" y="281051"/>
                </a:lnTo>
                <a:lnTo>
                  <a:pt x="700252" y="280098"/>
                </a:lnTo>
                <a:lnTo>
                  <a:pt x="659587" y="283565"/>
                </a:lnTo>
                <a:lnTo>
                  <a:pt x="636130" y="331533"/>
                </a:lnTo>
                <a:lnTo>
                  <a:pt x="624586" y="336156"/>
                </a:lnTo>
                <a:lnTo>
                  <a:pt x="613397" y="341541"/>
                </a:lnTo>
                <a:lnTo>
                  <a:pt x="602513" y="347764"/>
                </a:lnTo>
                <a:lnTo>
                  <a:pt x="592302" y="354584"/>
                </a:lnTo>
                <a:lnTo>
                  <a:pt x="571715" y="340931"/>
                </a:lnTo>
                <a:lnTo>
                  <a:pt x="563346" y="337388"/>
                </a:lnTo>
                <a:lnTo>
                  <a:pt x="554545" y="337070"/>
                </a:lnTo>
                <a:lnTo>
                  <a:pt x="546201" y="339839"/>
                </a:lnTo>
                <a:lnTo>
                  <a:pt x="539165" y="345579"/>
                </a:lnTo>
                <a:lnTo>
                  <a:pt x="512838" y="376948"/>
                </a:lnTo>
                <a:lnTo>
                  <a:pt x="508342" y="384848"/>
                </a:lnTo>
                <a:lnTo>
                  <a:pt x="507022" y="393547"/>
                </a:lnTo>
                <a:lnTo>
                  <a:pt x="508825" y="402170"/>
                </a:lnTo>
                <a:lnTo>
                  <a:pt x="513727" y="409790"/>
                </a:lnTo>
                <a:lnTo>
                  <a:pt x="531749" y="428980"/>
                </a:lnTo>
                <a:lnTo>
                  <a:pt x="527405" y="439635"/>
                </a:lnTo>
                <a:lnTo>
                  <a:pt x="523748" y="450532"/>
                </a:lnTo>
                <a:lnTo>
                  <a:pt x="520763" y="461632"/>
                </a:lnTo>
                <a:lnTo>
                  <a:pt x="518490" y="472897"/>
                </a:lnTo>
                <a:lnTo>
                  <a:pt x="492760" y="478142"/>
                </a:lnTo>
                <a:lnTo>
                  <a:pt x="484352" y="481545"/>
                </a:lnTo>
                <a:lnTo>
                  <a:pt x="477888" y="487553"/>
                </a:lnTo>
                <a:lnTo>
                  <a:pt x="473913" y="495439"/>
                </a:lnTo>
                <a:lnTo>
                  <a:pt x="472973" y="504456"/>
                </a:lnTo>
                <a:lnTo>
                  <a:pt x="476427" y="545122"/>
                </a:lnTo>
                <a:lnTo>
                  <a:pt x="528078" y="568655"/>
                </a:lnTo>
                <a:lnTo>
                  <a:pt x="532168" y="578472"/>
                </a:lnTo>
                <a:lnTo>
                  <a:pt x="536816" y="588010"/>
                </a:lnTo>
                <a:lnTo>
                  <a:pt x="542023" y="597281"/>
                </a:lnTo>
                <a:lnTo>
                  <a:pt x="547776" y="606247"/>
                </a:lnTo>
                <a:lnTo>
                  <a:pt x="532244" y="629704"/>
                </a:lnTo>
                <a:lnTo>
                  <a:pt x="528701" y="638073"/>
                </a:lnTo>
                <a:lnTo>
                  <a:pt x="528370" y="646861"/>
                </a:lnTo>
                <a:lnTo>
                  <a:pt x="531139" y="655205"/>
                </a:lnTo>
                <a:lnTo>
                  <a:pt x="536892" y="662241"/>
                </a:lnTo>
                <a:lnTo>
                  <a:pt x="568058" y="688555"/>
                </a:lnTo>
                <a:lnTo>
                  <a:pt x="575957" y="693051"/>
                </a:lnTo>
                <a:lnTo>
                  <a:pt x="584669" y="694385"/>
                </a:lnTo>
                <a:lnTo>
                  <a:pt x="593280" y="692581"/>
                </a:lnTo>
                <a:lnTo>
                  <a:pt x="600913" y="687666"/>
                </a:lnTo>
                <a:lnTo>
                  <a:pt x="621296" y="668578"/>
                </a:lnTo>
                <a:lnTo>
                  <a:pt x="631431" y="672947"/>
                </a:lnTo>
                <a:lnTo>
                  <a:pt x="641807" y="676706"/>
                </a:lnTo>
                <a:lnTo>
                  <a:pt x="652386" y="679805"/>
                </a:lnTo>
                <a:lnTo>
                  <a:pt x="663143" y="682231"/>
                </a:lnTo>
                <a:lnTo>
                  <a:pt x="668794" y="710120"/>
                </a:lnTo>
                <a:lnTo>
                  <a:pt x="672198" y="718527"/>
                </a:lnTo>
                <a:lnTo>
                  <a:pt x="678205" y="724992"/>
                </a:lnTo>
                <a:lnTo>
                  <a:pt x="686079" y="728954"/>
                </a:lnTo>
                <a:lnTo>
                  <a:pt x="695109" y="729907"/>
                </a:lnTo>
                <a:lnTo>
                  <a:pt x="735774" y="726452"/>
                </a:lnTo>
                <a:lnTo>
                  <a:pt x="759333" y="675309"/>
                </a:lnTo>
                <a:lnTo>
                  <a:pt x="770305" y="671017"/>
                </a:lnTo>
                <a:lnTo>
                  <a:pt x="775550" y="668578"/>
                </a:lnTo>
                <a:lnTo>
                  <a:pt x="780961" y="666051"/>
                </a:lnTo>
                <a:lnTo>
                  <a:pt x="791260" y="660412"/>
                </a:lnTo>
                <a:lnTo>
                  <a:pt x="801179" y="654126"/>
                </a:lnTo>
                <a:lnTo>
                  <a:pt x="823645" y="668972"/>
                </a:lnTo>
                <a:lnTo>
                  <a:pt x="832027" y="672515"/>
                </a:lnTo>
                <a:lnTo>
                  <a:pt x="840828" y="672846"/>
                </a:lnTo>
                <a:lnTo>
                  <a:pt x="849172" y="670077"/>
                </a:lnTo>
                <a:lnTo>
                  <a:pt x="856183" y="664324"/>
                </a:lnTo>
                <a:lnTo>
                  <a:pt x="864793" y="654126"/>
                </a:lnTo>
                <a:lnTo>
                  <a:pt x="882497" y="633158"/>
                </a:lnTo>
                <a:lnTo>
                  <a:pt x="887018" y="625259"/>
                </a:lnTo>
                <a:lnTo>
                  <a:pt x="888352" y="616546"/>
                </a:lnTo>
                <a:lnTo>
                  <a:pt x="886523" y="607936"/>
                </a:lnTo>
                <a:lnTo>
                  <a:pt x="881583" y="600316"/>
                </a:lnTo>
                <a:lnTo>
                  <a:pt x="865111" y="582803"/>
                </a:lnTo>
                <a:lnTo>
                  <a:pt x="863523" y="581126"/>
                </a:lnTo>
                <a:lnTo>
                  <a:pt x="868146" y="570445"/>
                </a:lnTo>
                <a:lnTo>
                  <a:pt x="872083" y="559511"/>
                </a:lnTo>
                <a:lnTo>
                  <a:pt x="875309" y="548347"/>
                </a:lnTo>
                <a:lnTo>
                  <a:pt x="877785" y="537006"/>
                </a:lnTo>
                <a:lnTo>
                  <a:pt x="902538" y="531964"/>
                </a:lnTo>
                <a:lnTo>
                  <a:pt x="910920" y="528561"/>
                </a:lnTo>
                <a:lnTo>
                  <a:pt x="917384" y="522554"/>
                </a:lnTo>
                <a:lnTo>
                  <a:pt x="921372" y="514667"/>
                </a:lnTo>
                <a:lnTo>
                  <a:pt x="922324" y="505650"/>
                </a:lnTo>
                <a:close/>
              </a:path>
            </a:pathLst>
          </a:custGeom>
          <a:solidFill>
            <a:srgbClr val="636363"/>
          </a:solidFill>
        </p:spPr>
        <p:txBody>
          <a:bodyPr wrap="square" lIns="0" tIns="0" rIns="0" bIns="0" rtlCol="0"/>
          <a:lstStyle/>
          <a:p>
            <a:endParaRPr sz="3066"/>
          </a:p>
        </p:txBody>
      </p:sp>
      <p:sp>
        <p:nvSpPr>
          <p:cNvPr id="141" name="文本框 140">
            <a:extLst>
              <a:ext uri="{FF2B5EF4-FFF2-40B4-BE49-F238E27FC236}">
                <a16:creationId xmlns:a16="http://schemas.microsoft.com/office/drawing/2014/main" id="{8B517510-8E58-0791-F1BC-ACFB4EC844C3}"/>
              </a:ext>
            </a:extLst>
          </p:cNvPr>
          <p:cNvSpPr txBox="1"/>
          <p:nvPr/>
        </p:nvSpPr>
        <p:spPr>
          <a:xfrm>
            <a:off x="910630" y="3501802"/>
            <a:ext cx="80021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内存</a:t>
            </a:r>
          </a:p>
        </p:txBody>
      </p:sp>
      <p:sp>
        <p:nvSpPr>
          <p:cNvPr id="142" name="文本框 141">
            <a:extLst>
              <a:ext uri="{FF2B5EF4-FFF2-40B4-BE49-F238E27FC236}">
                <a16:creationId xmlns:a16="http://schemas.microsoft.com/office/drawing/2014/main" id="{645A65CF-5B5C-FB20-7C6C-CDAE8E54FEAB}"/>
              </a:ext>
            </a:extLst>
          </p:cNvPr>
          <p:cNvSpPr txBox="1"/>
          <p:nvPr/>
        </p:nvSpPr>
        <p:spPr>
          <a:xfrm>
            <a:off x="902499" y="5806058"/>
            <a:ext cx="80021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磁盘</a:t>
            </a:r>
          </a:p>
        </p:txBody>
      </p:sp>
      <p:sp>
        <p:nvSpPr>
          <p:cNvPr id="143" name="文本框 142">
            <a:extLst>
              <a:ext uri="{FF2B5EF4-FFF2-40B4-BE49-F238E27FC236}">
                <a16:creationId xmlns:a16="http://schemas.microsoft.com/office/drawing/2014/main" id="{6E4C1F27-4E74-01FE-FC4C-6512A90DDEFC}"/>
              </a:ext>
            </a:extLst>
          </p:cNvPr>
          <p:cNvSpPr txBox="1"/>
          <p:nvPr/>
        </p:nvSpPr>
        <p:spPr>
          <a:xfrm>
            <a:off x="2048903" y="2205658"/>
            <a:ext cx="553998" cy="1387770"/>
          </a:xfrm>
          <a:prstGeom prst="rect">
            <a:avLst/>
          </a:prstGeom>
          <a:noFill/>
        </p:spPr>
        <p:txBody>
          <a:bodyPr vert="eaVert" wrap="square" rtlCol="0">
            <a:spAutoFit/>
          </a:bodyPr>
          <a:lstStyle/>
          <a:p>
            <a:pPr algn="ctr"/>
            <a:r>
              <a:rPr lang="zh-CN" altLang="en-US" sz="2400" dirty="0">
                <a:latin typeface="微软雅黑" panose="020B0503020204020204" pitchFamily="34" charset="-122"/>
                <a:ea typeface="微软雅黑" panose="020B0503020204020204" pitchFamily="34" charset="-122"/>
                <a:cs typeface="Arial" panose="020B0604020202020204" pitchFamily="34" charset="0"/>
              </a:rPr>
              <a:t>缓冲池</a:t>
            </a:r>
          </a:p>
        </p:txBody>
      </p:sp>
      <p:sp>
        <p:nvSpPr>
          <p:cNvPr id="144" name="文本框 143">
            <a:extLst>
              <a:ext uri="{FF2B5EF4-FFF2-40B4-BE49-F238E27FC236}">
                <a16:creationId xmlns:a16="http://schemas.microsoft.com/office/drawing/2014/main" id="{A907A315-9B6A-53A0-20B7-D823963CD1E5}"/>
              </a:ext>
            </a:extLst>
          </p:cNvPr>
          <p:cNvSpPr txBox="1"/>
          <p:nvPr/>
        </p:nvSpPr>
        <p:spPr>
          <a:xfrm>
            <a:off x="2040692" y="4581922"/>
            <a:ext cx="553998" cy="1323439"/>
          </a:xfrm>
          <a:prstGeom prst="rect">
            <a:avLst/>
          </a:prstGeom>
          <a:noFill/>
        </p:spPr>
        <p:txBody>
          <a:bodyPr vert="eaVert" wrap="none" rtlCol="0">
            <a:spAutoFit/>
          </a:bodyPr>
          <a:lstStyle/>
          <a:p>
            <a:r>
              <a:rPr lang="zh-CN" altLang="en-US" sz="2400" dirty="0">
                <a:latin typeface="微软雅黑" panose="020B0503020204020204" pitchFamily="34" charset="-122"/>
                <a:ea typeface="微软雅黑" panose="020B0503020204020204" pitchFamily="34" charset="-122"/>
                <a:cs typeface="Arial" panose="020B0604020202020204" pitchFamily="34" charset="0"/>
              </a:rPr>
              <a:t>数据文件</a:t>
            </a:r>
          </a:p>
        </p:txBody>
      </p:sp>
      <p:sp>
        <p:nvSpPr>
          <p:cNvPr id="145" name="文本框 144">
            <a:extLst>
              <a:ext uri="{FF2B5EF4-FFF2-40B4-BE49-F238E27FC236}">
                <a16:creationId xmlns:a16="http://schemas.microsoft.com/office/drawing/2014/main" id="{EDE3C971-0794-EE15-8EF9-346FCD544AE3}"/>
              </a:ext>
            </a:extLst>
          </p:cNvPr>
          <p:cNvSpPr txBox="1"/>
          <p:nvPr/>
        </p:nvSpPr>
        <p:spPr>
          <a:xfrm>
            <a:off x="10612451" y="4946302"/>
            <a:ext cx="492443"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页</a:t>
            </a:r>
          </a:p>
        </p:txBody>
      </p:sp>
      <p:sp>
        <p:nvSpPr>
          <p:cNvPr id="146" name="文本框 145">
            <a:extLst>
              <a:ext uri="{FF2B5EF4-FFF2-40B4-BE49-F238E27FC236}">
                <a16:creationId xmlns:a16="http://schemas.microsoft.com/office/drawing/2014/main" id="{2265AA19-7FD0-11A5-54E7-D6710A65E915}"/>
              </a:ext>
            </a:extLst>
          </p:cNvPr>
          <p:cNvSpPr txBox="1"/>
          <p:nvPr/>
        </p:nvSpPr>
        <p:spPr>
          <a:xfrm>
            <a:off x="9858514" y="1372328"/>
            <a:ext cx="1415772" cy="461665"/>
          </a:xfrm>
          <a:prstGeom prst="rect">
            <a:avLst/>
          </a:prstGeom>
          <a:noFill/>
        </p:spPr>
        <p:txBody>
          <a:bodyPr wrap="none" rtlCol="0">
            <a:spAutoFit/>
          </a:bodyPr>
          <a:lstStyle/>
          <a:p>
            <a:pPr algn="r"/>
            <a:r>
              <a:rPr lang="zh-CN" altLang="en-US" sz="2400" dirty="0">
                <a:latin typeface="微软雅黑" panose="020B0503020204020204" pitchFamily="34" charset="-122"/>
                <a:ea typeface="微软雅黑" panose="020B0503020204020204" pitchFamily="34" charset="-122"/>
              </a:rPr>
              <a:t>执行引擎</a:t>
            </a:r>
          </a:p>
        </p:txBody>
      </p:sp>
      <p:sp>
        <p:nvSpPr>
          <p:cNvPr id="3" name="object 60">
            <a:extLst>
              <a:ext uri="{FF2B5EF4-FFF2-40B4-BE49-F238E27FC236}">
                <a16:creationId xmlns:a16="http://schemas.microsoft.com/office/drawing/2014/main" id="{4DEACCCB-6E51-C146-7C44-0CB88ABCCB66}"/>
              </a:ext>
            </a:extLst>
          </p:cNvPr>
          <p:cNvSpPr txBox="1"/>
          <p:nvPr/>
        </p:nvSpPr>
        <p:spPr>
          <a:xfrm>
            <a:off x="6548832" y="1197546"/>
            <a:ext cx="1562598" cy="305081"/>
          </a:xfrm>
          <a:prstGeom prst="rect">
            <a:avLst/>
          </a:prstGeom>
        </p:spPr>
        <p:txBody>
          <a:bodyPr vert="horz" wrap="square" lIns="0" tIns="17778" rIns="0" bIns="0" rtlCol="0">
            <a:spAutoFit/>
          </a:bodyPr>
          <a:lstStyle/>
          <a:p>
            <a:pPr marL="16932">
              <a:spcBef>
                <a:spcPts val="140"/>
              </a:spcBef>
            </a:pPr>
            <a:r>
              <a:rPr lang="zh-CN" altLang="en-US" sz="1866" i="1" spc="-100" dirty="0">
                <a:solidFill>
                  <a:srgbClr val="C30037"/>
                </a:solidFill>
                <a:latin typeface="Lucida Sans"/>
                <a:cs typeface="Lucida Sans"/>
              </a:rPr>
              <a:t>获取</a:t>
            </a:r>
            <a:r>
              <a:rPr sz="1866" i="1" spc="-207" dirty="0">
                <a:solidFill>
                  <a:srgbClr val="C30037"/>
                </a:solidFill>
                <a:latin typeface="Lucida Sans"/>
                <a:cs typeface="Lucida Sans"/>
              </a:rPr>
              <a:t> </a:t>
            </a:r>
            <a:r>
              <a:rPr sz="1866" i="1" spc="-173" dirty="0">
                <a:solidFill>
                  <a:srgbClr val="C30037"/>
                </a:solidFill>
                <a:latin typeface="Lucida Sans"/>
                <a:cs typeface="Lucida Sans"/>
              </a:rPr>
              <a:t>Page</a:t>
            </a:r>
            <a:r>
              <a:rPr sz="1866" i="1" spc="-200" dirty="0">
                <a:solidFill>
                  <a:srgbClr val="C30037"/>
                </a:solidFill>
                <a:latin typeface="Lucida Sans"/>
                <a:cs typeface="Lucida Sans"/>
              </a:rPr>
              <a:t> </a:t>
            </a:r>
            <a:r>
              <a:rPr sz="1866" i="1" spc="-47" dirty="0">
                <a:solidFill>
                  <a:srgbClr val="C30037"/>
                </a:solidFill>
                <a:latin typeface="Lucida Sans"/>
                <a:cs typeface="Lucida Sans"/>
              </a:rPr>
              <a:t>2</a:t>
            </a:r>
            <a:endParaRPr sz="1866" dirty="0">
              <a:latin typeface="Lucida Sans"/>
              <a:cs typeface="Lucida Sans"/>
            </a:endParaRPr>
          </a:p>
        </p:txBody>
      </p:sp>
      <p:sp>
        <p:nvSpPr>
          <p:cNvPr id="47" name="矩形: 圆角 46">
            <a:extLst>
              <a:ext uri="{FF2B5EF4-FFF2-40B4-BE49-F238E27FC236}">
                <a16:creationId xmlns:a16="http://schemas.microsoft.com/office/drawing/2014/main" id="{650BB554-FEC7-5A57-E5A1-789D54F6191C}"/>
              </a:ext>
            </a:extLst>
          </p:cNvPr>
          <p:cNvSpPr/>
          <p:nvPr/>
        </p:nvSpPr>
        <p:spPr>
          <a:xfrm>
            <a:off x="8687494" y="1438547"/>
            <a:ext cx="279853" cy="4256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圆角 48">
            <a:extLst>
              <a:ext uri="{FF2B5EF4-FFF2-40B4-BE49-F238E27FC236}">
                <a16:creationId xmlns:a16="http://schemas.microsoft.com/office/drawing/2014/main" id="{8029C2E1-D0AA-394B-3C21-D38B89D66389}"/>
              </a:ext>
            </a:extLst>
          </p:cNvPr>
          <p:cNvSpPr/>
          <p:nvPr/>
        </p:nvSpPr>
        <p:spPr>
          <a:xfrm>
            <a:off x="4167902" y="1955540"/>
            <a:ext cx="279853" cy="4256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54" name="连接符: 肘形 53">
            <a:extLst>
              <a:ext uri="{FF2B5EF4-FFF2-40B4-BE49-F238E27FC236}">
                <a16:creationId xmlns:a16="http://schemas.microsoft.com/office/drawing/2014/main" id="{975D6C5B-41CE-756E-A609-E3B40920428A}"/>
              </a:ext>
            </a:extLst>
          </p:cNvPr>
          <p:cNvCxnSpPr>
            <a:cxnSpLocks/>
            <a:stCxn id="47" idx="1"/>
            <a:endCxn id="49" idx="0"/>
          </p:cNvCxnSpPr>
          <p:nvPr/>
        </p:nvCxnSpPr>
        <p:spPr>
          <a:xfrm rot="10800000" flipV="1">
            <a:off x="4307830" y="1651370"/>
            <a:ext cx="4379665" cy="30417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5" name="object 20">
            <a:extLst>
              <a:ext uri="{FF2B5EF4-FFF2-40B4-BE49-F238E27FC236}">
                <a16:creationId xmlns:a16="http://schemas.microsoft.com/office/drawing/2014/main" id="{E059792B-ABDD-48DD-8264-E3DC90D018D9}"/>
              </a:ext>
            </a:extLst>
          </p:cNvPr>
          <p:cNvGrpSpPr/>
          <p:nvPr/>
        </p:nvGrpSpPr>
        <p:grpSpPr>
          <a:xfrm>
            <a:off x="2762476" y="2262753"/>
            <a:ext cx="887191" cy="1252904"/>
            <a:chOff x="1829054" y="3581653"/>
            <a:chExt cx="665480" cy="939800"/>
          </a:xfrm>
        </p:grpSpPr>
        <p:sp>
          <p:nvSpPr>
            <p:cNvPr id="6" name="object 21">
              <a:extLst>
                <a:ext uri="{FF2B5EF4-FFF2-40B4-BE49-F238E27FC236}">
                  <a16:creationId xmlns:a16="http://schemas.microsoft.com/office/drawing/2014/main" id="{6383CBFB-5154-72EB-871E-F271C600A26E}"/>
                </a:ext>
              </a:extLst>
            </p:cNvPr>
            <p:cNvSpPr/>
            <p:nvPr/>
          </p:nvSpPr>
          <p:spPr>
            <a:xfrm>
              <a:off x="1841754" y="3594353"/>
              <a:ext cx="640080" cy="914400"/>
            </a:xfrm>
            <a:custGeom>
              <a:avLst/>
              <a:gdLst/>
              <a:ahLst/>
              <a:cxnLst/>
              <a:rect l="l" t="t" r="r" b="b"/>
              <a:pathLst>
                <a:path w="640080" h="914400">
                  <a:moveTo>
                    <a:pt x="640080" y="0"/>
                  </a:moveTo>
                  <a:lnTo>
                    <a:pt x="0" y="0"/>
                  </a:lnTo>
                  <a:lnTo>
                    <a:pt x="0" y="914400"/>
                  </a:lnTo>
                  <a:lnTo>
                    <a:pt x="640080" y="914400"/>
                  </a:lnTo>
                  <a:lnTo>
                    <a:pt x="640080" y="0"/>
                  </a:lnTo>
                  <a:close/>
                </a:path>
              </a:pathLst>
            </a:custGeom>
            <a:solidFill>
              <a:srgbClr val="D7DBE1"/>
            </a:solidFill>
          </p:spPr>
          <p:txBody>
            <a:bodyPr wrap="square" lIns="0" tIns="0" rIns="0" bIns="0" rtlCol="0"/>
            <a:lstStyle/>
            <a:p>
              <a:endParaRPr sz="3066"/>
            </a:p>
          </p:txBody>
        </p:sp>
        <p:sp>
          <p:nvSpPr>
            <p:cNvPr id="7" name="object 22">
              <a:extLst>
                <a:ext uri="{FF2B5EF4-FFF2-40B4-BE49-F238E27FC236}">
                  <a16:creationId xmlns:a16="http://schemas.microsoft.com/office/drawing/2014/main" id="{222FAD29-72BB-AC14-B968-01EF01F6A0CA}"/>
                </a:ext>
              </a:extLst>
            </p:cNvPr>
            <p:cNvSpPr/>
            <p:nvPr/>
          </p:nvSpPr>
          <p:spPr>
            <a:xfrm>
              <a:off x="1841754" y="3594353"/>
              <a:ext cx="640080" cy="914400"/>
            </a:xfrm>
            <a:custGeom>
              <a:avLst/>
              <a:gdLst/>
              <a:ahLst/>
              <a:cxnLst/>
              <a:rect l="l" t="t" r="r" b="b"/>
              <a:pathLst>
                <a:path w="640080" h="914400">
                  <a:moveTo>
                    <a:pt x="0" y="914400"/>
                  </a:moveTo>
                  <a:lnTo>
                    <a:pt x="640080" y="914400"/>
                  </a:lnTo>
                  <a:lnTo>
                    <a:pt x="640080" y="0"/>
                  </a:lnTo>
                  <a:lnTo>
                    <a:pt x="0" y="0"/>
                  </a:lnTo>
                  <a:lnTo>
                    <a:pt x="0" y="914400"/>
                  </a:lnTo>
                  <a:close/>
                </a:path>
              </a:pathLst>
            </a:custGeom>
            <a:ln w="25400">
              <a:solidFill>
                <a:srgbClr val="636363"/>
              </a:solidFill>
            </a:ln>
          </p:spPr>
          <p:txBody>
            <a:bodyPr wrap="square" lIns="0" tIns="0" rIns="0" bIns="0" rtlCol="0"/>
            <a:lstStyle/>
            <a:p>
              <a:endParaRPr sz="3066"/>
            </a:p>
          </p:txBody>
        </p:sp>
      </p:grpSp>
      <p:sp>
        <p:nvSpPr>
          <p:cNvPr id="9" name="object 23">
            <a:extLst>
              <a:ext uri="{FF2B5EF4-FFF2-40B4-BE49-F238E27FC236}">
                <a16:creationId xmlns:a16="http://schemas.microsoft.com/office/drawing/2014/main" id="{0A908FAE-0EF0-0301-F6DF-47BE8181686D}"/>
              </a:ext>
            </a:extLst>
          </p:cNvPr>
          <p:cNvSpPr txBox="1"/>
          <p:nvPr/>
        </p:nvSpPr>
        <p:spPr>
          <a:xfrm>
            <a:off x="2845607" y="2261400"/>
            <a:ext cx="717033" cy="201762"/>
          </a:xfrm>
          <a:prstGeom prst="rect">
            <a:avLst/>
          </a:prstGeom>
        </p:spPr>
        <p:txBody>
          <a:bodyPr vert="horz" wrap="square" lIns="0" tIns="16931" rIns="0" bIns="0" rtlCol="0">
            <a:spAutoFit/>
          </a:bodyPr>
          <a:lstStyle/>
          <a:p>
            <a:pPr marL="16932">
              <a:spcBef>
                <a:spcPts val="133"/>
              </a:spcBef>
            </a:pPr>
            <a:r>
              <a:rPr sz="1200" spc="-13" dirty="0">
                <a:solidFill>
                  <a:srgbClr val="636363"/>
                </a:solidFill>
                <a:latin typeface="宋体"/>
                <a:cs typeface="宋体"/>
              </a:rPr>
              <a:t>Directory</a:t>
            </a:r>
            <a:endParaRPr sz="1200" dirty="0">
              <a:latin typeface="宋体"/>
              <a:cs typeface="宋体"/>
            </a:endParaRPr>
          </a:p>
        </p:txBody>
      </p:sp>
      <p:graphicFrame>
        <p:nvGraphicFramePr>
          <p:cNvPr id="11" name="object 24">
            <a:extLst>
              <a:ext uri="{FF2B5EF4-FFF2-40B4-BE49-F238E27FC236}">
                <a16:creationId xmlns:a16="http://schemas.microsoft.com/office/drawing/2014/main" id="{24CCC3E6-B349-D1A1-AAD6-1A52B710E8D3}"/>
              </a:ext>
            </a:extLst>
          </p:cNvPr>
          <p:cNvGraphicFramePr>
            <a:graphicFrameLocks noGrp="1"/>
          </p:cNvGraphicFramePr>
          <p:nvPr/>
        </p:nvGraphicFramePr>
        <p:xfrm>
          <a:off x="2843067" y="2554647"/>
          <a:ext cx="704336" cy="805922"/>
        </p:xfrm>
        <a:graphic>
          <a:graphicData uri="http://schemas.openxmlformats.org/drawingml/2006/table">
            <a:tbl>
              <a:tblPr firstRow="1" bandRow="1">
                <a:tableStyleId>{2D5ABB26-0587-4C30-8999-92F81FD0307C}</a:tableStyleId>
              </a:tblPr>
              <a:tblGrid>
                <a:gridCol w="235343">
                  <a:extLst>
                    <a:ext uri="{9D8B030D-6E8A-4147-A177-3AD203B41FA5}">
                      <a16:colId xmlns:a16="http://schemas.microsoft.com/office/drawing/2014/main" val="20000"/>
                    </a:ext>
                  </a:extLst>
                </a:gridCol>
                <a:gridCol w="235343">
                  <a:extLst>
                    <a:ext uri="{9D8B030D-6E8A-4147-A177-3AD203B41FA5}">
                      <a16:colId xmlns:a16="http://schemas.microsoft.com/office/drawing/2014/main" val="20001"/>
                    </a:ext>
                  </a:extLst>
                </a:gridCol>
                <a:gridCol w="233650">
                  <a:extLst>
                    <a:ext uri="{9D8B030D-6E8A-4147-A177-3AD203B41FA5}">
                      <a16:colId xmlns:a16="http://schemas.microsoft.com/office/drawing/2014/main" val="20002"/>
                    </a:ext>
                  </a:extLst>
                </a:gridCol>
              </a:tblGrid>
              <a:tr h="259893">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0"/>
                  </a:ext>
                </a:extLst>
              </a:tr>
              <a:tr h="285290">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1"/>
                  </a:ext>
                </a:extLst>
              </a:tr>
              <a:tr h="260739">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dirty="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2"/>
                  </a:ext>
                </a:extLst>
              </a:tr>
            </a:tbl>
          </a:graphicData>
        </a:graphic>
      </p:graphicFrame>
      <p:grpSp>
        <p:nvGrpSpPr>
          <p:cNvPr id="13" name="组合 12">
            <a:extLst>
              <a:ext uri="{FF2B5EF4-FFF2-40B4-BE49-F238E27FC236}">
                <a16:creationId xmlns:a16="http://schemas.microsoft.com/office/drawing/2014/main" id="{FEB8C27A-B5A5-2E78-49EA-D2354AA364FB}"/>
              </a:ext>
            </a:extLst>
          </p:cNvPr>
          <p:cNvGrpSpPr/>
          <p:nvPr/>
        </p:nvGrpSpPr>
        <p:grpSpPr>
          <a:xfrm>
            <a:off x="4810079" y="4603956"/>
            <a:ext cx="887191" cy="1252904"/>
            <a:chOff x="4817116" y="4607371"/>
            <a:chExt cx="887191" cy="1252904"/>
          </a:xfrm>
        </p:grpSpPr>
        <p:grpSp>
          <p:nvGrpSpPr>
            <p:cNvPr id="14" name="object 25">
              <a:extLst>
                <a:ext uri="{FF2B5EF4-FFF2-40B4-BE49-F238E27FC236}">
                  <a16:creationId xmlns:a16="http://schemas.microsoft.com/office/drawing/2014/main" id="{7273505B-2DDA-2786-EACB-DC4125262E0E}"/>
                </a:ext>
              </a:extLst>
            </p:cNvPr>
            <p:cNvGrpSpPr/>
            <p:nvPr/>
          </p:nvGrpSpPr>
          <p:grpSpPr>
            <a:xfrm>
              <a:off x="4817116" y="4607371"/>
              <a:ext cx="887191" cy="1252904"/>
              <a:chOff x="3371341" y="3578605"/>
              <a:chExt cx="665480" cy="939800"/>
            </a:xfrm>
          </p:grpSpPr>
          <p:sp>
            <p:nvSpPr>
              <p:cNvPr id="25" name="object 26">
                <a:extLst>
                  <a:ext uri="{FF2B5EF4-FFF2-40B4-BE49-F238E27FC236}">
                    <a16:creationId xmlns:a16="http://schemas.microsoft.com/office/drawing/2014/main" id="{E3EC9C71-430A-2412-6AAD-0ADBFC39E5FD}"/>
                  </a:ext>
                </a:extLst>
              </p:cNvPr>
              <p:cNvSpPr/>
              <p:nvPr/>
            </p:nvSpPr>
            <p:spPr>
              <a:xfrm>
                <a:off x="3384041"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53" name="object 27">
                <a:extLst>
                  <a:ext uri="{FF2B5EF4-FFF2-40B4-BE49-F238E27FC236}">
                    <a16:creationId xmlns:a16="http://schemas.microsoft.com/office/drawing/2014/main" id="{87ADF504-2961-4BF3-37D4-94ADEFED2F89}"/>
                  </a:ext>
                </a:extLst>
              </p:cNvPr>
              <p:cNvSpPr/>
              <p:nvPr/>
            </p:nvSpPr>
            <p:spPr>
              <a:xfrm>
                <a:off x="3384041"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22" name="object 28">
              <a:extLst>
                <a:ext uri="{FF2B5EF4-FFF2-40B4-BE49-F238E27FC236}">
                  <a16:creationId xmlns:a16="http://schemas.microsoft.com/office/drawing/2014/main" id="{76A87417-4FF7-9146-83A1-98670ED4676C}"/>
                </a:ext>
              </a:extLst>
            </p:cNvPr>
            <p:cNvSpPr txBox="1"/>
            <p:nvPr/>
          </p:nvSpPr>
          <p:spPr>
            <a:xfrm>
              <a:off x="4898780"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2</a:t>
              </a:r>
              <a:endParaRPr sz="3733" dirty="0">
                <a:latin typeface="Arial Narrow"/>
                <a:cs typeface="Arial Narrow"/>
              </a:endParaRPr>
            </a:p>
          </p:txBody>
        </p:sp>
        <p:sp>
          <p:nvSpPr>
            <p:cNvPr id="24" name="object 29">
              <a:extLst>
                <a:ext uri="{FF2B5EF4-FFF2-40B4-BE49-F238E27FC236}">
                  <a16:creationId xmlns:a16="http://schemas.microsoft.com/office/drawing/2014/main" id="{FE5EC7C7-BAF1-9BB5-328E-6BCCDC493AE6}"/>
                </a:ext>
              </a:extLst>
            </p:cNvPr>
            <p:cNvSpPr txBox="1"/>
            <p:nvPr/>
          </p:nvSpPr>
          <p:spPr>
            <a:xfrm>
              <a:off x="4834047"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40636">
                <a:spcBef>
                  <a:spcPts val="247"/>
                </a:spcBef>
              </a:pPr>
              <a:r>
                <a:rPr lang="zh-CN" altLang="en-US" sz="1200" spc="-47"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grpSp>
      <p:sp>
        <p:nvSpPr>
          <p:cNvPr id="56" name="object 64">
            <a:extLst>
              <a:ext uri="{FF2B5EF4-FFF2-40B4-BE49-F238E27FC236}">
                <a16:creationId xmlns:a16="http://schemas.microsoft.com/office/drawing/2014/main" id="{0EC45252-3D04-058E-68BF-D61DC11EEA49}"/>
              </a:ext>
            </a:extLst>
          </p:cNvPr>
          <p:cNvSpPr/>
          <p:nvPr/>
        </p:nvSpPr>
        <p:spPr>
          <a:xfrm>
            <a:off x="2782401" y="2282761"/>
            <a:ext cx="2974799" cy="1219041"/>
          </a:xfrm>
          <a:custGeom>
            <a:avLst/>
            <a:gdLst/>
            <a:ahLst/>
            <a:cxnLst/>
            <a:rect l="l" t="t" r="r" b="b"/>
            <a:pathLst>
              <a:path w="2231390" h="914400">
                <a:moveTo>
                  <a:pt x="0" y="914400"/>
                </a:moveTo>
                <a:lnTo>
                  <a:pt x="640080" y="914400"/>
                </a:lnTo>
                <a:lnTo>
                  <a:pt x="640080" y="0"/>
                </a:lnTo>
                <a:lnTo>
                  <a:pt x="0" y="0"/>
                </a:lnTo>
                <a:lnTo>
                  <a:pt x="0" y="914400"/>
                </a:lnTo>
                <a:close/>
              </a:path>
              <a:path w="2231390" h="914400">
                <a:moveTo>
                  <a:pt x="795527" y="914400"/>
                </a:moveTo>
                <a:lnTo>
                  <a:pt x="1435608" y="914400"/>
                </a:lnTo>
                <a:lnTo>
                  <a:pt x="1435608" y="0"/>
                </a:lnTo>
                <a:lnTo>
                  <a:pt x="795527" y="0"/>
                </a:lnTo>
                <a:lnTo>
                  <a:pt x="795527" y="914400"/>
                </a:lnTo>
                <a:close/>
              </a:path>
              <a:path w="2231390" h="914400">
                <a:moveTo>
                  <a:pt x="1591056" y="914400"/>
                </a:moveTo>
                <a:lnTo>
                  <a:pt x="2231135" y="914400"/>
                </a:lnTo>
                <a:lnTo>
                  <a:pt x="2231135" y="0"/>
                </a:lnTo>
                <a:lnTo>
                  <a:pt x="1591056" y="0"/>
                </a:lnTo>
                <a:lnTo>
                  <a:pt x="1591056" y="914400"/>
                </a:lnTo>
                <a:close/>
              </a:path>
            </a:pathLst>
          </a:custGeom>
          <a:ln w="19050">
            <a:solidFill>
              <a:srgbClr val="636363"/>
            </a:solidFill>
            <a:prstDash val="sysDot"/>
          </a:ln>
        </p:spPr>
        <p:txBody>
          <a:bodyPr wrap="square" lIns="0" tIns="0" rIns="0" bIns="0" rtlCol="0"/>
          <a:lstStyle/>
          <a:p>
            <a:endParaRPr sz="3066"/>
          </a:p>
        </p:txBody>
      </p:sp>
      <p:sp>
        <p:nvSpPr>
          <p:cNvPr id="68" name="object 66">
            <a:extLst>
              <a:ext uri="{FF2B5EF4-FFF2-40B4-BE49-F238E27FC236}">
                <a16:creationId xmlns:a16="http://schemas.microsoft.com/office/drawing/2014/main" id="{66FD06BD-0BB7-627A-751D-5B6EDBE52A62}"/>
              </a:ext>
            </a:extLst>
          </p:cNvPr>
          <p:cNvSpPr txBox="1"/>
          <p:nvPr/>
        </p:nvSpPr>
        <p:spPr>
          <a:xfrm>
            <a:off x="6844111" y="2067975"/>
            <a:ext cx="2047650" cy="305081"/>
          </a:xfrm>
          <a:prstGeom prst="rect">
            <a:avLst/>
          </a:prstGeom>
        </p:spPr>
        <p:txBody>
          <a:bodyPr vert="horz" wrap="square" lIns="0" tIns="17778" rIns="0" bIns="0" rtlCol="0">
            <a:spAutoFit/>
          </a:bodyPr>
          <a:lstStyle/>
          <a:p>
            <a:pPr marL="16932">
              <a:spcBef>
                <a:spcPts val="140"/>
              </a:spcBef>
            </a:pPr>
            <a:r>
              <a:rPr sz="1866" i="1" spc="-173" dirty="0">
                <a:solidFill>
                  <a:srgbClr val="C30037"/>
                </a:solidFill>
                <a:latin typeface="Lucida Sans"/>
                <a:cs typeface="Lucida Sans"/>
              </a:rPr>
              <a:t>Page</a:t>
            </a:r>
            <a:r>
              <a:rPr sz="1866" i="1" spc="-187" dirty="0">
                <a:solidFill>
                  <a:srgbClr val="C30037"/>
                </a:solidFill>
                <a:latin typeface="Lucida Sans"/>
                <a:cs typeface="Lucida Sans"/>
              </a:rPr>
              <a:t> </a:t>
            </a:r>
            <a:r>
              <a:rPr sz="1866" i="1" spc="-33" dirty="0">
                <a:solidFill>
                  <a:srgbClr val="C30037"/>
                </a:solidFill>
                <a:latin typeface="Lucida Sans"/>
                <a:cs typeface="Lucida Sans"/>
              </a:rPr>
              <a:t>2</a:t>
            </a:r>
            <a:r>
              <a:rPr lang="zh-CN" altLang="en-US" sz="1866" i="1" spc="-33" dirty="0">
                <a:solidFill>
                  <a:srgbClr val="C30037"/>
                </a:solidFill>
                <a:latin typeface="Lucida Sans"/>
                <a:cs typeface="Lucida Sans"/>
              </a:rPr>
              <a:t>的地址</a:t>
            </a:r>
            <a:endParaRPr sz="1866" dirty="0">
              <a:latin typeface="Lucida Sans"/>
              <a:cs typeface="Lucida Sans"/>
            </a:endParaRPr>
          </a:p>
        </p:txBody>
      </p:sp>
      <p:sp>
        <p:nvSpPr>
          <p:cNvPr id="67" name="object 65">
            <a:extLst>
              <a:ext uri="{FF2B5EF4-FFF2-40B4-BE49-F238E27FC236}">
                <a16:creationId xmlns:a16="http://schemas.microsoft.com/office/drawing/2014/main" id="{5A3E25CC-2963-4DF7-25F0-434602F2E792}"/>
              </a:ext>
            </a:extLst>
          </p:cNvPr>
          <p:cNvSpPr/>
          <p:nvPr/>
        </p:nvSpPr>
        <p:spPr>
          <a:xfrm>
            <a:off x="4712144" y="1936757"/>
            <a:ext cx="3982201" cy="700949"/>
          </a:xfrm>
          <a:custGeom>
            <a:avLst/>
            <a:gdLst/>
            <a:ahLst/>
            <a:cxnLst/>
            <a:rect l="l" t="t" r="r" b="b"/>
            <a:pathLst>
              <a:path w="2987040" h="525780">
                <a:moveTo>
                  <a:pt x="28575" y="496824"/>
                </a:moveTo>
                <a:lnTo>
                  <a:pt x="0" y="496824"/>
                </a:lnTo>
                <a:lnTo>
                  <a:pt x="0" y="525399"/>
                </a:lnTo>
                <a:lnTo>
                  <a:pt x="28575" y="525399"/>
                </a:lnTo>
                <a:lnTo>
                  <a:pt x="28575" y="496824"/>
                </a:lnTo>
                <a:close/>
              </a:path>
              <a:path w="2987040" h="525780">
                <a:moveTo>
                  <a:pt x="85725" y="496824"/>
                </a:moveTo>
                <a:lnTo>
                  <a:pt x="57150" y="496824"/>
                </a:lnTo>
                <a:lnTo>
                  <a:pt x="57150" y="525399"/>
                </a:lnTo>
                <a:lnTo>
                  <a:pt x="85725" y="525399"/>
                </a:lnTo>
                <a:lnTo>
                  <a:pt x="85725" y="496824"/>
                </a:lnTo>
                <a:close/>
              </a:path>
              <a:path w="2987040" h="525780">
                <a:moveTo>
                  <a:pt x="142875" y="496824"/>
                </a:moveTo>
                <a:lnTo>
                  <a:pt x="114300" y="496824"/>
                </a:lnTo>
                <a:lnTo>
                  <a:pt x="114300" y="525399"/>
                </a:lnTo>
                <a:lnTo>
                  <a:pt x="142875" y="525399"/>
                </a:lnTo>
                <a:lnTo>
                  <a:pt x="142875" y="496824"/>
                </a:lnTo>
                <a:close/>
              </a:path>
              <a:path w="2987040" h="525780">
                <a:moveTo>
                  <a:pt x="200025" y="496824"/>
                </a:moveTo>
                <a:lnTo>
                  <a:pt x="171450" y="496824"/>
                </a:lnTo>
                <a:lnTo>
                  <a:pt x="171450" y="525399"/>
                </a:lnTo>
                <a:lnTo>
                  <a:pt x="200025" y="525399"/>
                </a:lnTo>
                <a:lnTo>
                  <a:pt x="200025" y="496824"/>
                </a:lnTo>
                <a:close/>
              </a:path>
              <a:path w="2987040" h="525780">
                <a:moveTo>
                  <a:pt x="257175" y="496824"/>
                </a:moveTo>
                <a:lnTo>
                  <a:pt x="228600" y="496824"/>
                </a:lnTo>
                <a:lnTo>
                  <a:pt x="228600" y="525399"/>
                </a:lnTo>
                <a:lnTo>
                  <a:pt x="257175" y="525399"/>
                </a:lnTo>
                <a:lnTo>
                  <a:pt x="257175" y="496824"/>
                </a:lnTo>
                <a:close/>
              </a:path>
              <a:path w="2987040" h="525780">
                <a:moveTo>
                  <a:pt x="314325" y="496824"/>
                </a:moveTo>
                <a:lnTo>
                  <a:pt x="285750" y="496824"/>
                </a:lnTo>
                <a:lnTo>
                  <a:pt x="285750" y="525399"/>
                </a:lnTo>
                <a:lnTo>
                  <a:pt x="314325" y="525399"/>
                </a:lnTo>
                <a:lnTo>
                  <a:pt x="314325" y="496824"/>
                </a:lnTo>
                <a:close/>
              </a:path>
              <a:path w="2987040" h="525780">
                <a:moveTo>
                  <a:pt x="371475" y="496824"/>
                </a:moveTo>
                <a:lnTo>
                  <a:pt x="342900" y="496824"/>
                </a:lnTo>
                <a:lnTo>
                  <a:pt x="342900" y="525399"/>
                </a:lnTo>
                <a:lnTo>
                  <a:pt x="371475" y="525399"/>
                </a:lnTo>
                <a:lnTo>
                  <a:pt x="371475" y="496824"/>
                </a:lnTo>
                <a:close/>
              </a:path>
              <a:path w="2987040" h="525780">
                <a:moveTo>
                  <a:pt x="428625" y="496824"/>
                </a:moveTo>
                <a:lnTo>
                  <a:pt x="400050" y="496824"/>
                </a:lnTo>
                <a:lnTo>
                  <a:pt x="400050" y="525399"/>
                </a:lnTo>
                <a:lnTo>
                  <a:pt x="428625" y="525399"/>
                </a:lnTo>
                <a:lnTo>
                  <a:pt x="428625" y="496824"/>
                </a:lnTo>
                <a:close/>
              </a:path>
              <a:path w="2987040" h="525780">
                <a:moveTo>
                  <a:pt x="485775" y="496824"/>
                </a:moveTo>
                <a:lnTo>
                  <a:pt x="457200" y="496824"/>
                </a:lnTo>
                <a:lnTo>
                  <a:pt x="457200" y="525399"/>
                </a:lnTo>
                <a:lnTo>
                  <a:pt x="485775" y="525399"/>
                </a:lnTo>
                <a:lnTo>
                  <a:pt x="485775" y="496824"/>
                </a:lnTo>
                <a:close/>
              </a:path>
              <a:path w="2987040" h="525780">
                <a:moveTo>
                  <a:pt x="542925" y="496824"/>
                </a:moveTo>
                <a:lnTo>
                  <a:pt x="514350" y="496824"/>
                </a:lnTo>
                <a:lnTo>
                  <a:pt x="514350" y="525399"/>
                </a:lnTo>
                <a:lnTo>
                  <a:pt x="542925" y="525399"/>
                </a:lnTo>
                <a:lnTo>
                  <a:pt x="542925" y="496824"/>
                </a:lnTo>
                <a:close/>
              </a:path>
              <a:path w="2987040" h="525780">
                <a:moveTo>
                  <a:pt x="600075" y="496824"/>
                </a:moveTo>
                <a:lnTo>
                  <a:pt x="571500" y="496824"/>
                </a:lnTo>
                <a:lnTo>
                  <a:pt x="571500" y="525399"/>
                </a:lnTo>
                <a:lnTo>
                  <a:pt x="600075" y="525399"/>
                </a:lnTo>
                <a:lnTo>
                  <a:pt x="600075" y="496824"/>
                </a:lnTo>
                <a:close/>
              </a:path>
              <a:path w="2987040" h="525780">
                <a:moveTo>
                  <a:pt x="657225" y="496824"/>
                </a:moveTo>
                <a:lnTo>
                  <a:pt x="628650" y="496824"/>
                </a:lnTo>
                <a:lnTo>
                  <a:pt x="628650" y="525399"/>
                </a:lnTo>
                <a:lnTo>
                  <a:pt x="657225" y="525399"/>
                </a:lnTo>
                <a:lnTo>
                  <a:pt x="657225" y="496824"/>
                </a:lnTo>
                <a:close/>
              </a:path>
              <a:path w="2987040" h="525780">
                <a:moveTo>
                  <a:pt x="714375" y="496824"/>
                </a:moveTo>
                <a:lnTo>
                  <a:pt x="685800" y="496824"/>
                </a:lnTo>
                <a:lnTo>
                  <a:pt x="685800" y="525399"/>
                </a:lnTo>
                <a:lnTo>
                  <a:pt x="714375" y="525399"/>
                </a:lnTo>
                <a:lnTo>
                  <a:pt x="714375" y="496824"/>
                </a:lnTo>
                <a:close/>
              </a:path>
              <a:path w="2987040" h="525780">
                <a:moveTo>
                  <a:pt x="771525" y="496824"/>
                </a:moveTo>
                <a:lnTo>
                  <a:pt x="742950" y="496824"/>
                </a:lnTo>
                <a:lnTo>
                  <a:pt x="742950" y="525399"/>
                </a:lnTo>
                <a:lnTo>
                  <a:pt x="771525" y="525399"/>
                </a:lnTo>
                <a:lnTo>
                  <a:pt x="771525" y="496824"/>
                </a:lnTo>
                <a:close/>
              </a:path>
              <a:path w="2987040" h="525780">
                <a:moveTo>
                  <a:pt x="828675" y="496824"/>
                </a:moveTo>
                <a:lnTo>
                  <a:pt x="800100" y="496824"/>
                </a:lnTo>
                <a:lnTo>
                  <a:pt x="800100" y="525399"/>
                </a:lnTo>
                <a:lnTo>
                  <a:pt x="828675" y="525399"/>
                </a:lnTo>
                <a:lnTo>
                  <a:pt x="828675" y="496824"/>
                </a:lnTo>
                <a:close/>
              </a:path>
              <a:path w="2987040" h="525780">
                <a:moveTo>
                  <a:pt x="885825" y="496824"/>
                </a:moveTo>
                <a:lnTo>
                  <a:pt x="857250" y="496824"/>
                </a:lnTo>
                <a:lnTo>
                  <a:pt x="857250" y="525399"/>
                </a:lnTo>
                <a:lnTo>
                  <a:pt x="885825" y="525399"/>
                </a:lnTo>
                <a:lnTo>
                  <a:pt x="885825" y="496824"/>
                </a:lnTo>
                <a:close/>
              </a:path>
              <a:path w="2987040" h="525780">
                <a:moveTo>
                  <a:pt x="942975" y="496824"/>
                </a:moveTo>
                <a:lnTo>
                  <a:pt x="914400" y="496824"/>
                </a:lnTo>
                <a:lnTo>
                  <a:pt x="914400" y="525399"/>
                </a:lnTo>
                <a:lnTo>
                  <a:pt x="942975" y="525399"/>
                </a:lnTo>
                <a:lnTo>
                  <a:pt x="942975" y="496824"/>
                </a:lnTo>
                <a:close/>
              </a:path>
              <a:path w="2987040" h="525780">
                <a:moveTo>
                  <a:pt x="1000125" y="496824"/>
                </a:moveTo>
                <a:lnTo>
                  <a:pt x="971550" y="496824"/>
                </a:lnTo>
                <a:lnTo>
                  <a:pt x="971550" y="525399"/>
                </a:lnTo>
                <a:lnTo>
                  <a:pt x="1000125" y="525399"/>
                </a:lnTo>
                <a:lnTo>
                  <a:pt x="1000125" y="496824"/>
                </a:lnTo>
                <a:close/>
              </a:path>
              <a:path w="2987040" h="525780">
                <a:moveTo>
                  <a:pt x="1057275" y="496824"/>
                </a:moveTo>
                <a:lnTo>
                  <a:pt x="1028700" y="496824"/>
                </a:lnTo>
                <a:lnTo>
                  <a:pt x="1028700" y="525399"/>
                </a:lnTo>
                <a:lnTo>
                  <a:pt x="1057275" y="525399"/>
                </a:lnTo>
                <a:lnTo>
                  <a:pt x="1057275" y="496824"/>
                </a:lnTo>
                <a:close/>
              </a:path>
              <a:path w="2987040" h="525780">
                <a:moveTo>
                  <a:pt x="1114425" y="496824"/>
                </a:moveTo>
                <a:lnTo>
                  <a:pt x="1085850" y="496824"/>
                </a:lnTo>
                <a:lnTo>
                  <a:pt x="1085850" y="525399"/>
                </a:lnTo>
                <a:lnTo>
                  <a:pt x="1114425" y="525399"/>
                </a:lnTo>
                <a:lnTo>
                  <a:pt x="1114425" y="496824"/>
                </a:lnTo>
                <a:close/>
              </a:path>
              <a:path w="2987040" h="525780">
                <a:moveTo>
                  <a:pt x="1171575" y="496824"/>
                </a:moveTo>
                <a:lnTo>
                  <a:pt x="1143000" y="496824"/>
                </a:lnTo>
                <a:lnTo>
                  <a:pt x="1143000" y="525399"/>
                </a:lnTo>
                <a:lnTo>
                  <a:pt x="1171575" y="525399"/>
                </a:lnTo>
                <a:lnTo>
                  <a:pt x="1171575" y="496824"/>
                </a:lnTo>
                <a:close/>
              </a:path>
              <a:path w="2987040" h="525780">
                <a:moveTo>
                  <a:pt x="1228725" y="496824"/>
                </a:moveTo>
                <a:lnTo>
                  <a:pt x="1200150" y="496824"/>
                </a:lnTo>
                <a:lnTo>
                  <a:pt x="1200150" y="525399"/>
                </a:lnTo>
                <a:lnTo>
                  <a:pt x="1228725" y="525399"/>
                </a:lnTo>
                <a:lnTo>
                  <a:pt x="1228725" y="496824"/>
                </a:lnTo>
                <a:close/>
              </a:path>
              <a:path w="2987040" h="525780">
                <a:moveTo>
                  <a:pt x="1285875" y="496824"/>
                </a:moveTo>
                <a:lnTo>
                  <a:pt x="1257300" y="496824"/>
                </a:lnTo>
                <a:lnTo>
                  <a:pt x="1257300" y="525399"/>
                </a:lnTo>
                <a:lnTo>
                  <a:pt x="1285875" y="525399"/>
                </a:lnTo>
                <a:lnTo>
                  <a:pt x="1285875" y="496824"/>
                </a:lnTo>
                <a:close/>
              </a:path>
              <a:path w="2987040" h="525780">
                <a:moveTo>
                  <a:pt x="1343025" y="496824"/>
                </a:moveTo>
                <a:lnTo>
                  <a:pt x="1314450" y="496824"/>
                </a:lnTo>
                <a:lnTo>
                  <a:pt x="1314450" y="525399"/>
                </a:lnTo>
                <a:lnTo>
                  <a:pt x="1343025" y="525399"/>
                </a:lnTo>
                <a:lnTo>
                  <a:pt x="1343025" y="496824"/>
                </a:lnTo>
                <a:close/>
              </a:path>
              <a:path w="2987040" h="525780">
                <a:moveTo>
                  <a:pt x="1400175" y="496824"/>
                </a:moveTo>
                <a:lnTo>
                  <a:pt x="1371600" y="496824"/>
                </a:lnTo>
                <a:lnTo>
                  <a:pt x="1371600" y="525399"/>
                </a:lnTo>
                <a:lnTo>
                  <a:pt x="1400175" y="525399"/>
                </a:lnTo>
                <a:lnTo>
                  <a:pt x="1400175" y="496824"/>
                </a:lnTo>
                <a:close/>
              </a:path>
              <a:path w="2987040" h="525780">
                <a:moveTo>
                  <a:pt x="1457325" y="496824"/>
                </a:moveTo>
                <a:lnTo>
                  <a:pt x="1428750" y="496824"/>
                </a:lnTo>
                <a:lnTo>
                  <a:pt x="1428750" y="525399"/>
                </a:lnTo>
                <a:lnTo>
                  <a:pt x="1457325" y="525399"/>
                </a:lnTo>
                <a:lnTo>
                  <a:pt x="1457325" y="496824"/>
                </a:lnTo>
                <a:close/>
              </a:path>
              <a:path w="2987040" h="525780">
                <a:moveTo>
                  <a:pt x="1507617" y="496824"/>
                </a:moveTo>
                <a:lnTo>
                  <a:pt x="1493393" y="496824"/>
                </a:lnTo>
                <a:lnTo>
                  <a:pt x="1485900" y="504317"/>
                </a:lnTo>
                <a:lnTo>
                  <a:pt x="1485900" y="525399"/>
                </a:lnTo>
                <a:lnTo>
                  <a:pt x="1501267" y="525399"/>
                </a:lnTo>
                <a:lnTo>
                  <a:pt x="1507617" y="519049"/>
                </a:lnTo>
                <a:lnTo>
                  <a:pt x="1507617" y="496824"/>
                </a:lnTo>
                <a:close/>
              </a:path>
              <a:path w="2987040" h="525780">
                <a:moveTo>
                  <a:pt x="1507617" y="489966"/>
                </a:moveTo>
                <a:lnTo>
                  <a:pt x="1479042" y="489966"/>
                </a:lnTo>
                <a:lnTo>
                  <a:pt x="1479042" y="511175"/>
                </a:lnTo>
                <a:lnTo>
                  <a:pt x="1485900" y="504317"/>
                </a:lnTo>
                <a:lnTo>
                  <a:pt x="1485900" y="496824"/>
                </a:lnTo>
                <a:lnTo>
                  <a:pt x="1507617" y="496824"/>
                </a:lnTo>
                <a:lnTo>
                  <a:pt x="1507617" y="489966"/>
                </a:lnTo>
                <a:close/>
              </a:path>
              <a:path w="2987040" h="525780">
                <a:moveTo>
                  <a:pt x="1493393" y="496824"/>
                </a:moveTo>
                <a:lnTo>
                  <a:pt x="1485900" y="496824"/>
                </a:lnTo>
                <a:lnTo>
                  <a:pt x="1485900" y="504317"/>
                </a:lnTo>
                <a:lnTo>
                  <a:pt x="1493393" y="496824"/>
                </a:lnTo>
                <a:close/>
              </a:path>
              <a:path w="2987040" h="525780">
                <a:moveTo>
                  <a:pt x="1507617" y="432816"/>
                </a:moveTo>
                <a:lnTo>
                  <a:pt x="1479042" y="432816"/>
                </a:lnTo>
                <a:lnTo>
                  <a:pt x="1479042" y="461391"/>
                </a:lnTo>
                <a:lnTo>
                  <a:pt x="1507617" y="461391"/>
                </a:lnTo>
                <a:lnTo>
                  <a:pt x="1507617" y="432816"/>
                </a:lnTo>
                <a:close/>
              </a:path>
              <a:path w="2987040" h="525780">
                <a:moveTo>
                  <a:pt x="1507617" y="375666"/>
                </a:moveTo>
                <a:lnTo>
                  <a:pt x="1479042" y="375666"/>
                </a:lnTo>
                <a:lnTo>
                  <a:pt x="1479042" y="404241"/>
                </a:lnTo>
                <a:lnTo>
                  <a:pt x="1507617" y="404241"/>
                </a:lnTo>
                <a:lnTo>
                  <a:pt x="1507617" y="375666"/>
                </a:lnTo>
                <a:close/>
              </a:path>
              <a:path w="2987040" h="525780">
                <a:moveTo>
                  <a:pt x="1507617" y="318516"/>
                </a:moveTo>
                <a:lnTo>
                  <a:pt x="1479042" y="318516"/>
                </a:lnTo>
                <a:lnTo>
                  <a:pt x="1479042" y="347091"/>
                </a:lnTo>
                <a:lnTo>
                  <a:pt x="1507617" y="347091"/>
                </a:lnTo>
                <a:lnTo>
                  <a:pt x="1507617" y="318516"/>
                </a:lnTo>
                <a:close/>
              </a:path>
              <a:path w="2987040" h="525780">
                <a:moveTo>
                  <a:pt x="1507617" y="261366"/>
                </a:moveTo>
                <a:lnTo>
                  <a:pt x="1479042" y="261366"/>
                </a:lnTo>
                <a:lnTo>
                  <a:pt x="1479042" y="289941"/>
                </a:lnTo>
                <a:lnTo>
                  <a:pt x="1507617" y="289941"/>
                </a:lnTo>
                <a:lnTo>
                  <a:pt x="1507617" y="261366"/>
                </a:lnTo>
                <a:close/>
              </a:path>
              <a:path w="2987040" h="525780">
                <a:moveTo>
                  <a:pt x="1507617" y="204216"/>
                </a:moveTo>
                <a:lnTo>
                  <a:pt x="1479042" y="204216"/>
                </a:lnTo>
                <a:lnTo>
                  <a:pt x="1479042" y="232791"/>
                </a:lnTo>
                <a:lnTo>
                  <a:pt x="1507617" y="232791"/>
                </a:lnTo>
                <a:lnTo>
                  <a:pt x="1507617" y="204216"/>
                </a:lnTo>
                <a:close/>
              </a:path>
              <a:path w="2987040" h="525780">
                <a:moveTo>
                  <a:pt x="1507617" y="147066"/>
                </a:moveTo>
                <a:lnTo>
                  <a:pt x="1479042" y="147066"/>
                </a:lnTo>
                <a:lnTo>
                  <a:pt x="1479042" y="175641"/>
                </a:lnTo>
                <a:lnTo>
                  <a:pt x="1507617" y="175641"/>
                </a:lnTo>
                <a:lnTo>
                  <a:pt x="1507617" y="147066"/>
                </a:lnTo>
                <a:close/>
              </a:path>
              <a:path w="2987040" h="525780">
                <a:moveTo>
                  <a:pt x="1507617" y="89916"/>
                </a:moveTo>
                <a:lnTo>
                  <a:pt x="1479042" y="89916"/>
                </a:lnTo>
                <a:lnTo>
                  <a:pt x="1479042" y="118491"/>
                </a:lnTo>
                <a:lnTo>
                  <a:pt x="1507617" y="118491"/>
                </a:lnTo>
                <a:lnTo>
                  <a:pt x="1507617" y="89916"/>
                </a:lnTo>
                <a:close/>
              </a:path>
              <a:path w="2987040" h="525780">
                <a:moveTo>
                  <a:pt x="1503426" y="28701"/>
                </a:moveTo>
                <a:lnTo>
                  <a:pt x="1485392" y="28701"/>
                </a:lnTo>
                <a:lnTo>
                  <a:pt x="1479042" y="35051"/>
                </a:lnTo>
                <a:lnTo>
                  <a:pt x="1479042" y="61341"/>
                </a:lnTo>
                <a:lnTo>
                  <a:pt x="1507617" y="61341"/>
                </a:lnTo>
                <a:lnTo>
                  <a:pt x="1507617" y="57276"/>
                </a:lnTo>
                <a:lnTo>
                  <a:pt x="1493393" y="57276"/>
                </a:lnTo>
                <a:lnTo>
                  <a:pt x="1503426" y="47154"/>
                </a:lnTo>
                <a:lnTo>
                  <a:pt x="1503426" y="28701"/>
                </a:lnTo>
                <a:close/>
              </a:path>
              <a:path w="2987040" h="525780">
                <a:moveTo>
                  <a:pt x="1503426" y="47154"/>
                </a:moveTo>
                <a:lnTo>
                  <a:pt x="1493393" y="57276"/>
                </a:lnTo>
                <a:lnTo>
                  <a:pt x="1503426" y="57276"/>
                </a:lnTo>
                <a:lnTo>
                  <a:pt x="1503426" y="47154"/>
                </a:lnTo>
                <a:close/>
              </a:path>
              <a:path w="2987040" h="525780">
                <a:moveTo>
                  <a:pt x="1507617" y="42925"/>
                </a:moveTo>
                <a:lnTo>
                  <a:pt x="1503426" y="47154"/>
                </a:lnTo>
                <a:lnTo>
                  <a:pt x="1503426" y="57276"/>
                </a:lnTo>
                <a:lnTo>
                  <a:pt x="1507617" y="57276"/>
                </a:lnTo>
                <a:lnTo>
                  <a:pt x="1507617" y="42925"/>
                </a:lnTo>
                <a:close/>
              </a:path>
              <a:path w="2987040" h="525780">
                <a:moveTo>
                  <a:pt x="1560576" y="28701"/>
                </a:moveTo>
                <a:lnTo>
                  <a:pt x="1532001" y="28701"/>
                </a:lnTo>
                <a:lnTo>
                  <a:pt x="1532001" y="57276"/>
                </a:lnTo>
                <a:lnTo>
                  <a:pt x="1560576" y="57276"/>
                </a:lnTo>
                <a:lnTo>
                  <a:pt x="1560576" y="28701"/>
                </a:lnTo>
                <a:close/>
              </a:path>
              <a:path w="2987040" h="525780">
                <a:moveTo>
                  <a:pt x="1617726" y="28701"/>
                </a:moveTo>
                <a:lnTo>
                  <a:pt x="1589151" y="28701"/>
                </a:lnTo>
                <a:lnTo>
                  <a:pt x="1589151" y="57276"/>
                </a:lnTo>
                <a:lnTo>
                  <a:pt x="1617726" y="57276"/>
                </a:lnTo>
                <a:lnTo>
                  <a:pt x="1617726" y="28701"/>
                </a:lnTo>
                <a:close/>
              </a:path>
              <a:path w="2987040" h="525780">
                <a:moveTo>
                  <a:pt x="1674876" y="28701"/>
                </a:moveTo>
                <a:lnTo>
                  <a:pt x="1646301" y="28701"/>
                </a:lnTo>
                <a:lnTo>
                  <a:pt x="1646301" y="57276"/>
                </a:lnTo>
                <a:lnTo>
                  <a:pt x="1674876" y="57276"/>
                </a:lnTo>
                <a:lnTo>
                  <a:pt x="1674876" y="28701"/>
                </a:lnTo>
                <a:close/>
              </a:path>
              <a:path w="2987040" h="525780">
                <a:moveTo>
                  <a:pt x="1732026" y="28701"/>
                </a:moveTo>
                <a:lnTo>
                  <a:pt x="1703451" y="28701"/>
                </a:lnTo>
                <a:lnTo>
                  <a:pt x="1703451" y="57276"/>
                </a:lnTo>
                <a:lnTo>
                  <a:pt x="1732026" y="57276"/>
                </a:lnTo>
                <a:lnTo>
                  <a:pt x="1732026" y="28701"/>
                </a:lnTo>
                <a:close/>
              </a:path>
              <a:path w="2987040" h="525780">
                <a:moveTo>
                  <a:pt x="1789176" y="28701"/>
                </a:moveTo>
                <a:lnTo>
                  <a:pt x="1760601" y="28701"/>
                </a:lnTo>
                <a:lnTo>
                  <a:pt x="1760601" y="57276"/>
                </a:lnTo>
                <a:lnTo>
                  <a:pt x="1789176" y="57276"/>
                </a:lnTo>
                <a:lnTo>
                  <a:pt x="1789176" y="28701"/>
                </a:lnTo>
                <a:close/>
              </a:path>
              <a:path w="2987040" h="525780">
                <a:moveTo>
                  <a:pt x="1846326" y="28701"/>
                </a:moveTo>
                <a:lnTo>
                  <a:pt x="1817751" y="28701"/>
                </a:lnTo>
                <a:lnTo>
                  <a:pt x="1817751" y="57276"/>
                </a:lnTo>
                <a:lnTo>
                  <a:pt x="1846326" y="57276"/>
                </a:lnTo>
                <a:lnTo>
                  <a:pt x="1846326" y="28701"/>
                </a:lnTo>
                <a:close/>
              </a:path>
              <a:path w="2987040" h="525780">
                <a:moveTo>
                  <a:pt x="1903476" y="28701"/>
                </a:moveTo>
                <a:lnTo>
                  <a:pt x="1874901" y="28701"/>
                </a:lnTo>
                <a:lnTo>
                  <a:pt x="1874901" y="57276"/>
                </a:lnTo>
                <a:lnTo>
                  <a:pt x="1903476" y="57276"/>
                </a:lnTo>
                <a:lnTo>
                  <a:pt x="1903476" y="28701"/>
                </a:lnTo>
                <a:close/>
              </a:path>
              <a:path w="2987040" h="525780">
                <a:moveTo>
                  <a:pt x="1960626" y="28701"/>
                </a:moveTo>
                <a:lnTo>
                  <a:pt x="1932051" y="28701"/>
                </a:lnTo>
                <a:lnTo>
                  <a:pt x="1932051" y="57276"/>
                </a:lnTo>
                <a:lnTo>
                  <a:pt x="1960626" y="57276"/>
                </a:lnTo>
                <a:lnTo>
                  <a:pt x="1960626" y="28701"/>
                </a:lnTo>
                <a:close/>
              </a:path>
              <a:path w="2987040" h="525780">
                <a:moveTo>
                  <a:pt x="2017776" y="28701"/>
                </a:moveTo>
                <a:lnTo>
                  <a:pt x="1989201" y="28701"/>
                </a:lnTo>
                <a:lnTo>
                  <a:pt x="1989201" y="57276"/>
                </a:lnTo>
                <a:lnTo>
                  <a:pt x="2017776" y="57276"/>
                </a:lnTo>
                <a:lnTo>
                  <a:pt x="2017776" y="28701"/>
                </a:lnTo>
                <a:close/>
              </a:path>
              <a:path w="2987040" h="525780">
                <a:moveTo>
                  <a:pt x="2074926" y="28701"/>
                </a:moveTo>
                <a:lnTo>
                  <a:pt x="2046351" y="28701"/>
                </a:lnTo>
                <a:lnTo>
                  <a:pt x="2046351" y="57276"/>
                </a:lnTo>
                <a:lnTo>
                  <a:pt x="2074926" y="57276"/>
                </a:lnTo>
                <a:lnTo>
                  <a:pt x="2074926" y="28701"/>
                </a:lnTo>
                <a:close/>
              </a:path>
              <a:path w="2987040" h="525780">
                <a:moveTo>
                  <a:pt x="2132076" y="28701"/>
                </a:moveTo>
                <a:lnTo>
                  <a:pt x="2103501" y="28701"/>
                </a:lnTo>
                <a:lnTo>
                  <a:pt x="2103501" y="57276"/>
                </a:lnTo>
                <a:lnTo>
                  <a:pt x="2132076" y="57276"/>
                </a:lnTo>
                <a:lnTo>
                  <a:pt x="2132076" y="28701"/>
                </a:lnTo>
                <a:close/>
              </a:path>
              <a:path w="2987040" h="525780">
                <a:moveTo>
                  <a:pt x="2189226" y="28701"/>
                </a:moveTo>
                <a:lnTo>
                  <a:pt x="2160651" y="28701"/>
                </a:lnTo>
                <a:lnTo>
                  <a:pt x="2160651" y="57276"/>
                </a:lnTo>
                <a:lnTo>
                  <a:pt x="2189226" y="57276"/>
                </a:lnTo>
                <a:lnTo>
                  <a:pt x="2189226" y="28701"/>
                </a:lnTo>
                <a:close/>
              </a:path>
              <a:path w="2987040" h="525780">
                <a:moveTo>
                  <a:pt x="2246376" y="28701"/>
                </a:moveTo>
                <a:lnTo>
                  <a:pt x="2217801" y="28701"/>
                </a:lnTo>
                <a:lnTo>
                  <a:pt x="2217801" y="57276"/>
                </a:lnTo>
                <a:lnTo>
                  <a:pt x="2246376" y="57276"/>
                </a:lnTo>
                <a:lnTo>
                  <a:pt x="2246376" y="28701"/>
                </a:lnTo>
                <a:close/>
              </a:path>
              <a:path w="2987040" h="525780">
                <a:moveTo>
                  <a:pt x="2303526" y="28701"/>
                </a:moveTo>
                <a:lnTo>
                  <a:pt x="2274951" y="28701"/>
                </a:lnTo>
                <a:lnTo>
                  <a:pt x="2274951" y="57276"/>
                </a:lnTo>
                <a:lnTo>
                  <a:pt x="2303526" y="57276"/>
                </a:lnTo>
                <a:lnTo>
                  <a:pt x="2303526" y="28701"/>
                </a:lnTo>
                <a:close/>
              </a:path>
              <a:path w="2987040" h="525780">
                <a:moveTo>
                  <a:pt x="2360676" y="28701"/>
                </a:moveTo>
                <a:lnTo>
                  <a:pt x="2332101" y="28701"/>
                </a:lnTo>
                <a:lnTo>
                  <a:pt x="2332101" y="57276"/>
                </a:lnTo>
                <a:lnTo>
                  <a:pt x="2360676" y="57276"/>
                </a:lnTo>
                <a:lnTo>
                  <a:pt x="2360676" y="28701"/>
                </a:lnTo>
                <a:close/>
              </a:path>
              <a:path w="2987040" h="525780">
                <a:moveTo>
                  <a:pt x="2417826" y="28701"/>
                </a:moveTo>
                <a:lnTo>
                  <a:pt x="2389251" y="28701"/>
                </a:lnTo>
                <a:lnTo>
                  <a:pt x="2389251" y="57276"/>
                </a:lnTo>
                <a:lnTo>
                  <a:pt x="2417826" y="57276"/>
                </a:lnTo>
                <a:lnTo>
                  <a:pt x="2417826" y="28701"/>
                </a:lnTo>
                <a:close/>
              </a:path>
              <a:path w="2987040" h="525780">
                <a:moveTo>
                  <a:pt x="2474976" y="28701"/>
                </a:moveTo>
                <a:lnTo>
                  <a:pt x="2446401" y="28701"/>
                </a:lnTo>
                <a:lnTo>
                  <a:pt x="2446401" y="57276"/>
                </a:lnTo>
                <a:lnTo>
                  <a:pt x="2474976" y="57276"/>
                </a:lnTo>
                <a:lnTo>
                  <a:pt x="2474976" y="28701"/>
                </a:lnTo>
                <a:close/>
              </a:path>
              <a:path w="2987040" h="525780">
                <a:moveTo>
                  <a:pt x="2532126" y="28701"/>
                </a:moveTo>
                <a:lnTo>
                  <a:pt x="2503551" y="28701"/>
                </a:lnTo>
                <a:lnTo>
                  <a:pt x="2503551" y="57276"/>
                </a:lnTo>
                <a:lnTo>
                  <a:pt x="2532126" y="57276"/>
                </a:lnTo>
                <a:lnTo>
                  <a:pt x="2532126" y="28701"/>
                </a:lnTo>
                <a:close/>
              </a:path>
              <a:path w="2987040" h="525780">
                <a:moveTo>
                  <a:pt x="2589276" y="28701"/>
                </a:moveTo>
                <a:lnTo>
                  <a:pt x="2560701" y="28701"/>
                </a:lnTo>
                <a:lnTo>
                  <a:pt x="2560701" y="57276"/>
                </a:lnTo>
                <a:lnTo>
                  <a:pt x="2589276" y="57276"/>
                </a:lnTo>
                <a:lnTo>
                  <a:pt x="2589276" y="28701"/>
                </a:lnTo>
                <a:close/>
              </a:path>
              <a:path w="2987040" h="525780">
                <a:moveTo>
                  <a:pt x="2646426" y="28701"/>
                </a:moveTo>
                <a:lnTo>
                  <a:pt x="2617851" y="28701"/>
                </a:lnTo>
                <a:lnTo>
                  <a:pt x="2617851" y="57276"/>
                </a:lnTo>
                <a:lnTo>
                  <a:pt x="2646426" y="57276"/>
                </a:lnTo>
                <a:lnTo>
                  <a:pt x="2646426" y="28701"/>
                </a:lnTo>
                <a:close/>
              </a:path>
              <a:path w="2987040" h="525780">
                <a:moveTo>
                  <a:pt x="2703576" y="28701"/>
                </a:moveTo>
                <a:lnTo>
                  <a:pt x="2675001" y="28701"/>
                </a:lnTo>
                <a:lnTo>
                  <a:pt x="2675001" y="57276"/>
                </a:lnTo>
                <a:lnTo>
                  <a:pt x="2703576" y="57276"/>
                </a:lnTo>
                <a:lnTo>
                  <a:pt x="2703576" y="28701"/>
                </a:lnTo>
                <a:close/>
              </a:path>
              <a:path w="2987040" h="525780">
                <a:moveTo>
                  <a:pt x="2760726" y="28701"/>
                </a:moveTo>
                <a:lnTo>
                  <a:pt x="2732151" y="28701"/>
                </a:lnTo>
                <a:lnTo>
                  <a:pt x="2732151" y="57276"/>
                </a:lnTo>
                <a:lnTo>
                  <a:pt x="2760726" y="57276"/>
                </a:lnTo>
                <a:lnTo>
                  <a:pt x="2760726" y="28701"/>
                </a:lnTo>
                <a:close/>
              </a:path>
              <a:path w="2987040" h="525780">
                <a:moveTo>
                  <a:pt x="2817876" y="28701"/>
                </a:moveTo>
                <a:lnTo>
                  <a:pt x="2789301" y="28701"/>
                </a:lnTo>
                <a:lnTo>
                  <a:pt x="2789301" y="57276"/>
                </a:lnTo>
                <a:lnTo>
                  <a:pt x="2817876" y="57276"/>
                </a:lnTo>
                <a:lnTo>
                  <a:pt x="2817876" y="28701"/>
                </a:lnTo>
                <a:close/>
              </a:path>
              <a:path w="2987040" h="525780">
                <a:moveTo>
                  <a:pt x="2875026" y="28701"/>
                </a:moveTo>
                <a:lnTo>
                  <a:pt x="2846451" y="28701"/>
                </a:lnTo>
                <a:lnTo>
                  <a:pt x="2846451" y="57276"/>
                </a:lnTo>
                <a:lnTo>
                  <a:pt x="2875026" y="57276"/>
                </a:lnTo>
                <a:lnTo>
                  <a:pt x="2875026" y="28701"/>
                </a:lnTo>
                <a:close/>
              </a:path>
              <a:path w="2987040" h="525780">
                <a:moveTo>
                  <a:pt x="2900934" y="0"/>
                </a:moveTo>
                <a:lnTo>
                  <a:pt x="2900934" y="85725"/>
                </a:lnTo>
                <a:lnTo>
                  <a:pt x="2957914" y="57276"/>
                </a:lnTo>
                <a:lnTo>
                  <a:pt x="2903601" y="57276"/>
                </a:lnTo>
                <a:lnTo>
                  <a:pt x="2903601" y="28701"/>
                </a:lnTo>
                <a:lnTo>
                  <a:pt x="2958253" y="28701"/>
                </a:lnTo>
                <a:lnTo>
                  <a:pt x="2900934" y="0"/>
                </a:lnTo>
                <a:close/>
              </a:path>
              <a:path w="2987040" h="525780">
                <a:moveTo>
                  <a:pt x="2915285" y="28701"/>
                </a:moveTo>
                <a:lnTo>
                  <a:pt x="2903601" y="28701"/>
                </a:lnTo>
                <a:lnTo>
                  <a:pt x="2903601" y="57276"/>
                </a:lnTo>
                <a:lnTo>
                  <a:pt x="2915285" y="57276"/>
                </a:lnTo>
                <a:lnTo>
                  <a:pt x="2915285" y="28701"/>
                </a:lnTo>
                <a:close/>
              </a:path>
              <a:path w="2987040" h="525780">
                <a:moveTo>
                  <a:pt x="2958253" y="28701"/>
                </a:moveTo>
                <a:lnTo>
                  <a:pt x="2915285" y="28701"/>
                </a:lnTo>
                <a:lnTo>
                  <a:pt x="2915285" y="57276"/>
                </a:lnTo>
                <a:lnTo>
                  <a:pt x="2957914" y="57276"/>
                </a:lnTo>
                <a:lnTo>
                  <a:pt x="2986659" y="42925"/>
                </a:lnTo>
                <a:lnTo>
                  <a:pt x="2958253" y="28701"/>
                </a:lnTo>
                <a:close/>
              </a:path>
            </a:pathLst>
          </a:custGeom>
          <a:solidFill>
            <a:srgbClr val="C30037"/>
          </a:solidFill>
        </p:spPr>
        <p:txBody>
          <a:bodyPr wrap="square" lIns="0" tIns="0" rIns="0" bIns="0" rtlCol="0"/>
          <a:lstStyle/>
          <a:p>
            <a:endParaRPr sz="3066"/>
          </a:p>
        </p:txBody>
      </p:sp>
      <p:sp>
        <p:nvSpPr>
          <p:cNvPr id="91" name="箭头: 上 90">
            <a:extLst>
              <a:ext uri="{FF2B5EF4-FFF2-40B4-BE49-F238E27FC236}">
                <a16:creationId xmlns:a16="http://schemas.microsoft.com/office/drawing/2014/main" id="{872DA13D-8276-6CD9-19DF-32DFD637E66C}"/>
              </a:ext>
            </a:extLst>
          </p:cNvPr>
          <p:cNvSpPr/>
          <p:nvPr/>
        </p:nvSpPr>
        <p:spPr>
          <a:xfrm>
            <a:off x="4979134" y="3875697"/>
            <a:ext cx="468000" cy="612000"/>
          </a:xfrm>
          <a:prstGeom prst="upArrow">
            <a:avLst/>
          </a:prstGeom>
          <a:solidFill>
            <a:srgbClr val="C300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箭头: 上 3">
            <a:extLst>
              <a:ext uri="{FF2B5EF4-FFF2-40B4-BE49-F238E27FC236}">
                <a16:creationId xmlns:a16="http://schemas.microsoft.com/office/drawing/2014/main" id="{CF2BCDB9-8D47-4B61-C7D1-C1CA84407E6B}"/>
              </a:ext>
            </a:extLst>
          </p:cNvPr>
          <p:cNvSpPr/>
          <p:nvPr/>
        </p:nvSpPr>
        <p:spPr>
          <a:xfrm>
            <a:off x="2890800" y="3877517"/>
            <a:ext cx="468000" cy="612000"/>
          </a:xfrm>
          <a:prstGeom prst="upArrow">
            <a:avLst/>
          </a:prstGeom>
          <a:solidFill>
            <a:srgbClr val="C300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90259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2" presetClass="entr" presetSubtype="4"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ppt_y</p:attrName>
                                        </p:attrNameLst>
                                      </p:cBhvr>
                                      <p:tavLst>
                                        <p:tav tm="0">
                                          <p:val>
                                            <p:strVal val="#ppt_y+#ppt_h*1.125000"/>
                                          </p:val>
                                        </p:tav>
                                        <p:tav tm="100000">
                                          <p:val>
                                            <p:strVal val="#ppt_y"/>
                                          </p:val>
                                        </p:tav>
                                      </p:tavLst>
                                    </p:anim>
                                    <p:animEffect transition="in" filter="wipe(up)">
                                      <p:cBhvr>
                                        <p:cTn id="14" dur="500"/>
                                        <p:tgtEl>
                                          <p:spTgt spid="4"/>
                                        </p:tgtEl>
                                      </p:cBhvr>
                                    </p:animEffect>
                                  </p:childTnLst>
                                </p:cTn>
                              </p:par>
                            </p:childTnLst>
                          </p:cTn>
                        </p:par>
                        <p:par>
                          <p:cTn id="15" fill="hold">
                            <p:stCondLst>
                              <p:cond delay="500"/>
                            </p:stCondLst>
                            <p:childTnLst>
                              <p:par>
                                <p:cTn id="16" presetID="42" presetClass="path" presetSubtype="0" accel="50000" decel="50000" fill="hold" nodeType="afterEffect">
                                  <p:stCondLst>
                                    <p:cond delay="0"/>
                                  </p:stCondLst>
                                  <p:childTnLst>
                                    <p:animMotion origin="layout" path="M -0.08048 -0.34043 L 4.51621E-6 -3.53622E-6 " pathEditMode="relative" rAng="0" ptsTypes="AA">
                                      <p:cBhvr>
                                        <p:cTn id="17" dur="2000" spd="-100000" fill="hold"/>
                                        <p:tgtEl>
                                          <p:spTgt spid="13"/>
                                        </p:tgtEl>
                                        <p:attrNameLst>
                                          <p:attrName>ppt_x</p:attrName>
                                          <p:attrName>ppt_y</p:attrName>
                                        </p:attrNameLst>
                                      </p:cBhvr>
                                      <p:rCtr x="4024" y="17010"/>
                                    </p:animMotion>
                                  </p:childTnLst>
                                </p:cTn>
                              </p:par>
                              <p:par>
                                <p:cTn id="18" presetID="12" presetClass="entr" presetSubtype="4"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 calcmode="lin" valueType="num">
                                      <p:cBhvr additive="base">
                                        <p:cTn id="20" dur="500"/>
                                        <p:tgtEl>
                                          <p:spTgt spid="91"/>
                                        </p:tgtEl>
                                        <p:attrNameLst>
                                          <p:attrName>ppt_y</p:attrName>
                                        </p:attrNameLst>
                                      </p:cBhvr>
                                      <p:tavLst>
                                        <p:tav tm="0">
                                          <p:val>
                                            <p:strVal val="#ppt_y+#ppt_h*1.125000"/>
                                          </p:val>
                                        </p:tav>
                                        <p:tav tm="100000">
                                          <p:val>
                                            <p:strVal val="#ppt_y"/>
                                          </p:val>
                                        </p:tav>
                                      </p:tavLst>
                                    </p:anim>
                                    <p:animEffect transition="in" filter="wipe(up)">
                                      <p:cBhvr>
                                        <p:cTn id="21" dur="500"/>
                                        <p:tgtEl>
                                          <p:spTgt spid="91"/>
                                        </p:tgtEl>
                                      </p:cBhvr>
                                    </p:animEffect>
                                  </p:childTnLst>
                                </p:cTn>
                              </p:par>
                            </p:childTnLst>
                          </p:cTn>
                        </p:par>
                        <p:par>
                          <p:cTn id="22" fill="hold">
                            <p:stCondLst>
                              <p:cond delay="2500"/>
                            </p:stCondLst>
                            <p:childTnLst>
                              <p:par>
                                <p:cTn id="23" presetID="1" presetClass="entr" presetSubtype="0"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childTnLst>
                          </p:cTn>
                        </p:par>
                        <p:par>
                          <p:cTn id="27" fill="hold">
                            <p:stCondLst>
                              <p:cond delay="2500"/>
                            </p:stCondLst>
                            <p:childTnLst>
                              <p:par>
                                <p:cTn id="28" presetID="35" presetClass="emph" presetSubtype="0" repeatCount="3000" fill="hold" nodeType="afterEffect">
                                  <p:stCondLst>
                                    <p:cond delay="10000"/>
                                  </p:stCondLst>
                                  <p:childTnLst>
                                    <p:anim calcmode="discrete" valueType="str">
                                      <p:cBhvr>
                                        <p:cTn id="29" dur="1000" fill="hold"/>
                                        <p:tgtEl>
                                          <p:spTgt spid="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8" grpId="0"/>
      <p:bldP spid="67" grpId="0" animBg="1"/>
      <p:bldP spid="91" grpId="0" animBg="1"/>
      <p:bldP spid="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74E23-274C-DE5C-7044-2C4B0C96661C}"/>
            </a:ext>
          </a:extLst>
        </p:cNvPr>
        <p:cNvGrpSpPr/>
        <p:nvPr/>
      </p:nvGrpSpPr>
      <p:grpSpPr>
        <a:xfrm>
          <a:off x="0" y="0"/>
          <a:ext cx="0" cy="0"/>
          <a:chOff x="0" y="0"/>
          <a:chExt cx="0" cy="0"/>
        </a:xfrm>
      </p:grpSpPr>
      <p:grpSp>
        <p:nvGrpSpPr>
          <p:cNvPr id="18" name="object 7">
            <a:extLst>
              <a:ext uri="{FF2B5EF4-FFF2-40B4-BE49-F238E27FC236}">
                <a16:creationId xmlns:a16="http://schemas.microsoft.com/office/drawing/2014/main" id="{B8851A82-948B-8ACE-6871-F1DD2D98678B}"/>
              </a:ext>
            </a:extLst>
          </p:cNvPr>
          <p:cNvGrpSpPr/>
          <p:nvPr/>
        </p:nvGrpSpPr>
        <p:grpSpPr>
          <a:xfrm>
            <a:off x="765497" y="4062529"/>
            <a:ext cx="10913806" cy="2087608"/>
            <a:chOff x="332231" y="3169920"/>
            <a:chExt cx="8186420" cy="1565910"/>
          </a:xfrm>
        </p:grpSpPr>
        <p:sp>
          <p:nvSpPr>
            <p:cNvPr id="19" name="object 8">
              <a:extLst>
                <a:ext uri="{FF2B5EF4-FFF2-40B4-BE49-F238E27FC236}">
                  <a16:creationId xmlns:a16="http://schemas.microsoft.com/office/drawing/2014/main" id="{D64ABD7F-60C3-12D2-15CA-19A20D031C67}"/>
                </a:ext>
              </a:extLst>
            </p:cNvPr>
            <p:cNvSpPr/>
            <p:nvPr/>
          </p:nvSpPr>
          <p:spPr>
            <a:xfrm>
              <a:off x="332231" y="3169920"/>
              <a:ext cx="8186420" cy="0"/>
            </a:xfrm>
            <a:custGeom>
              <a:avLst/>
              <a:gdLst/>
              <a:ahLst/>
              <a:cxnLst/>
              <a:rect l="l" t="t" r="r" b="b"/>
              <a:pathLst>
                <a:path w="8186420">
                  <a:moveTo>
                    <a:pt x="0" y="0"/>
                  </a:moveTo>
                  <a:lnTo>
                    <a:pt x="8186293" y="0"/>
                  </a:lnTo>
                </a:path>
              </a:pathLst>
            </a:custGeom>
            <a:ln w="12700">
              <a:solidFill>
                <a:srgbClr val="636363"/>
              </a:solidFill>
              <a:prstDash val="sysDot"/>
            </a:ln>
          </p:spPr>
          <p:txBody>
            <a:bodyPr wrap="square" lIns="0" tIns="0" rIns="0" bIns="0" rtlCol="0"/>
            <a:lstStyle/>
            <a:p>
              <a:endParaRPr sz="3066"/>
            </a:p>
          </p:txBody>
        </p:sp>
        <p:sp>
          <p:nvSpPr>
            <p:cNvPr id="20" name="object 9">
              <a:extLst>
                <a:ext uri="{FF2B5EF4-FFF2-40B4-BE49-F238E27FC236}">
                  <a16:creationId xmlns:a16="http://schemas.microsoft.com/office/drawing/2014/main" id="{8A230F9C-F825-FD00-D3BF-BB870780F9DF}"/>
                </a:ext>
              </a:extLst>
            </p:cNvPr>
            <p:cNvSpPr/>
            <p:nvPr/>
          </p:nvSpPr>
          <p:spPr>
            <a:xfrm>
              <a:off x="1698498" y="3364229"/>
              <a:ext cx="5416905" cy="1371600"/>
            </a:xfrm>
            <a:custGeom>
              <a:avLst/>
              <a:gdLst/>
              <a:ahLst/>
              <a:cxnLst/>
              <a:rect l="l" t="t" r="r" b="b"/>
              <a:pathLst>
                <a:path w="5029200" h="1371600">
                  <a:moveTo>
                    <a:pt x="5029200" y="0"/>
                  </a:moveTo>
                  <a:lnTo>
                    <a:pt x="0" y="0"/>
                  </a:lnTo>
                  <a:lnTo>
                    <a:pt x="0" y="1371600"/>
                  </a:lnTo>
                  <a:lnTo>
                    <a:pt x="5029200" y="1371600"/>
                  </a:lnTo>
                  <a:lnTo>
                    <a:pt x="5029200" y="0"/>
                  </a:lnTo>
                  <a:close/>
                </a:path>
              </a:pathLst>
            </a:custGeom>
            <a:solidFill>
              <a:srgbClr val="F1F1F1"/>
            </a:solidFill>
          </p:spPr>
          <p:txBody>
            <a:bodyPr wrap="square" lIns="0" tIns="0" rIns="0" bIns="0" rtlCol="0"/>
            <a:lstStyle/>
            <a:p>
              <a:endParaRPr sz="3066"/>
            </a:p>
          </p:txBody>
        </p:sp>
        <p:sp>
          <p:nvSpPr>
            <p:cNvPr id="21" name="object 10">
              <a:extLst>
                <a:ext uri="{FF2B5EF4-FFF2-40B4-BE49-F238E27FC236}">
                  <a16:creationId xmlns:a16="http://schemas.microsoft.com/office/drawing/2014/main" id="{1A44AF85-1BBF-57C5-C791-7190059403BF}"/>
                </a:ext>
              </a:extLst>
            </p:cNvPr>
            <p:cNvSpPr/>
            <p:nvPr/>
          </p:nvSpPr>
          <p:spPr>
            <a:xfrm>
              <a:off x="1698498" y="3364230"/>
              <a:ext cx="5416549" cy="1371600"/>
            </a:xfrm>
            <a:custGeom>
              <a:avLst/>
              <a:gdLst/>
              <a:ahLst/>
              <a:cxnLst/>
              <a:rect l="l" t="t" r="r" b="b"/>
              <a:pathLst>
                <a:path w="5029200" h="1371600">
                  <a:moveTo>
                    <a:pt x="0" y="1371600"/>
                  </a:moveTo>
                  <a:lnTo>
                    <a:pt x="5029200" y="1371600"/>
                  </a:lnTo>
                  <a:lnTo>
                    <a:pt x="5029200" y="0"/>
                  </a:lnTo>
                  <a:lnTo>
                    <a:pt x="0" y="0"/>
                  </a:lnTo>
                  <a:lnTo>
                    <a:pt x="0" y="1371600"/>
                  </a:lnTo>
                  <a:close/>
                </a:path>
              </a:pathLst>
            </a:custGeom>
            <a:ln w="25400">
              <a:solidFill>
                <a:srgbClr val="636363"/>
              </a:solidFill>
            </a:ln>
          </p:spPr>
          <p:txBody>
            <a:bodyPr wrap="square" lIns="0" tIns="0" rIns="0" bIns="0" rtlCol="0"/>
            <a:lstStyle/>
            <a:p>
              <a:endParaRPr sz="3066"/>
            </a:p>
          </p:txBody>
        </p:sp>
      </p:grpSp>
      <p:grpSp>
        <p:nvGrpSpPr>
          <p:cNvPr id="50" name="object 39">
            <a:extLst>
              <a:ext uri="{FF2B5EF4-FFF2-40B4-BE49-F238E27FC236}">
                <a16:creationId xmlns:a16="http://schemas.microsoft.com/office/drawing/2014/main" id="{657949F1-AA80-7AC5-1031-4ECE4DBAFAFE}"/>
              </a:ext>
            </a:extLst>
          </p:cNvPr>
          <p:cNvGrpSpPr/>
          <p:nvPr/>
        </p:nvGrpSpPr>
        <p:grpSpPr>
          <a:xfrm>
            <a:off x="2575579" y="1976400"/>
            <a:ext cx="3467242" cy="1828566"/>
            <a:chOff x="1715700" y="1604010"/>
            <a:chExt cx="2580580" cy="1371605"/>
          </a:xfrm>
        </p:grpSpPr>
        <p:sp>
          <p:nvSpPr>
            <p:cNvPr id="51" name="object 40">
              <a:extLst>
                <a:ext uri="{FF2B5EF4-FFF2-40B4-BE49-F238E27FC236}">
                  <a16:creationId xmlns:a16="http://schemas.microsoft.com/office/drawing/2014/main" id="{7AF86432-C9EA-A84C-7BEA-638E624E97C7}"/>
                </a:ext>
              </a:extLst>
            </p:cNvPr>
            <p:cNvSpPr/>
            <p:nvPr/>
          </p:nvSpPr>
          <p:spPr>
            <a:xfrm>
              <a:off x="1715700" y="1604015"/>
              <a:ext cx="2560320" cy="1371600"/>
            </a:xfrm>
            <a:custGeom>
              <a:avLst/>
              <a:gdLst/>
              <a:ahLst/>
              <a:cxnLst/>
              <a:rect l="l" t="t" r="r" b="b"/>
              <a:pathLst>
                <a:path w="2560320" h="1371600">
                  <a:moveTo>
                    <a:pt x="2560320" y="0"/>
                  </a:moveTo>
                  <a:lnTo>
                    <a:pt x="0" y="0"/>
                  </a:lnTo>
                  <a:lnTo>
                    <a:pt x="0" y="1371600"/>
                  </a:lnTo>
                  <a:lnTo>
                    <a:pt x="2560320" y="1371600"/>
                  </a:lnTo>
                  <a:lnTo>
                    <a:pt x="2560320" y="0"/>
                  </a:lnTo>
                  <a:close/>
                </a:path>
              </a:pathLst>
            </a:custGeom>
            <a:solidFill>
              <a:srgbClr val="F1F1F1"/>
            </a:solidFill>
          </p:spPr>
          <p:txBody>
            <a:bodyPr wrap="square" lIns="0" tIns="0" rIns="0" bIns="0" rtlCol="0"/>
            <a:lstStyle/>
            <a:p>
              <a:endParaRPr sz="3066"/>
            </a:p>
          </p:txBody>
        </p:sp>
        <p:sp>
          <p:nvSpPr>
            <p:cNvPr id="52" name="object 41">
              <a:extLst>
                <a:ext uri="{FF2B5EF4-FFF2-40B4-BE49-F238E27FC236}">
                  <a16:creationId xmlns:a16="http://schemas.microsoft.com/office/drawing/2014/main" id="{720B8B4D-37C9-868B-60D9-97624CFCA60A}"/>
                </a:ext>
              </a:extLst>
            </p:cNvPr>
            <p:cNvSpPr/>
            <p:nvPr/>
          </p:nvSpPr>
          <p:spPr>
            <a:xfrm>
              <a:off x="1735960" y="1604010"/>
              <a:ext cx="2560320" cy="1371600"/>
            </a:xfrm>
            <a:custGeom>
              <a:avLst/>
              <a:gdLst/>
              <a:ahLst/>
              <a:cxnLst/>
              <a:rect l="l" t="t" r="r" b="b"/>
              <a:pathLst>
                <a:path w="2560320" h="1371600">
                  <a:moveTo>
                    <a:pt x="0" y="1371600"/>
                  </a:moveTo>
                  <a:lnTo>
                    <a:pt x="2560320" y="1371600"/>
                  </a:lnTo>
                  <a:lnTo>
                    <a:pt x="2560320" y="0"/>
                  </a:lnTo>
                  <a:lnTo>
                    <a:pt x="0" y="0"/>
                  </a:lnTo>
                  <a:lnTo>
                    <a:pt x="0" y="1371600"/>
                  </a:lnTo>
                  <a:close/>
                </a:path>
              </a:pathLst>
            </a:custGeom>
            <a:ln w="25400">
              <a:solidFill>
                <a:srgbClr val="636363"/>
              </a:solidFill>
            </a:ln>
          </p:spPr>
          <p:txBody>
            <a:bodyPr wrap="square" lIns="0" tIns="0" rIns="0" bIns="0" rtlCol="0"/>
            <a:lstStyle/>
            <a:p>
              <a:endParaRPr sz="3066"/>
            </a:p>
          </p:txBody>
        </p:sp>
      </p:grpSp>
      <p:sp>
        <p:nvSpPr>
          <p:cNvPr id="8" name="标题 1">
            <a:extLst>
              <a:ext uri="{FF2B5EF4-FFF2-40B4-BE49-F238E27FC236}">
                <a16:creationId xmlns:a16="http://schemas.microsoft.com/office/drawing/2014/main" id="{F412FB64-AA03-D6AF-688D-E6E366E2CF16}"/>
              </a:ext>
            </a:extLst>
          </p:cNvPr>
          <p:cNvSpPr>
            <a:spLocks noGrp="1"/>
          </p:cNvSpPr>
          <p:nvPr>
            <p:ph type="title"/>
          </p:nvPr>
        </p:nvSpPr>
        <p:spPr>
          <a:xfrm>
            <a:off x="610316" y="333450"/>
            <a:ext cx="10969784" cy="779832"/>
          </a:xfrm>
        </p:spPr>
        <p:txBody>
          <a:bodyPr>
            <a:normAutofit/>
          </a:bodyPr>
          <a:lstStyle/>
          <a:p>
            <a:r>
              <a:rPr lang="en-US" altLang="zh-CN" sz="3200" b="1" dirty="0">
                <a:solidFill>
                  <a:schemeClr val="accent1"/>
                </a:solidFill>
              </a:rPr>
              <a:t>1 </a:t>
            </a:r>
            <a:r>
              <a:rPr lang="zh-CN" altLang="en-US" sz="3200" b="1" dirty="0">
                <a:solidFill>
                  <a:schemeClr val="accent1"/>
                </a:solidFill>
              </a:rPr>
              <a:t>缓冲池的工作原理</a:t>
            </a:r>
          </a:p>
        </p:txBody>
      </p:sp>
      <p:sp>
        <p:nvSpPr>
          <p:cNvPr id="2" name="灯片编号占位符 1">
            <a:extLst>
              <a:ext uri="{FF2B5EF4-FFF2-40B4-BE49-F238E27FC236}">
                <a16:creationId xmlns:a16="http://schemas.microsoft.com/office/drawing/2014/main" id="{17AAB19E-A088-5A91-18F0-12DB1E57868F}"/>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36</a:t>
            </a:fld>
            <a:endParaRPr lang="en-US" altLang="zh-CN"/>
          </a:p>
        </p:txBody>
      </p:sp>
      <p:grpSp>
        <p:nvGrpSpPr>
          <p:cNvPr id="15" name="object 4">
            <a:extLst>
              <a:ext uri="{FF2B5EF4-FFF2-40B4-BE49-F238E27FC236}">
                <a16:creationId xmlns:a16="http://schemas.microsoft.com/office/drawing/2014/main" id="{FED81536-9CE9-A430-35AB-8450585DB77C}"/>
              </a:ext>
            </a:extLst>
          </p:cNvPr>
          <p:cNvGrpSpPr/>
          <p:nvPr/>
        </p:nvGrpSpPr>
        <p:grpSpPr>
          <a:xfrm>
            <a:off x="872142" y="4461706"/>
            <a:ext cx="854175" cy="1218195"/>
            <a:chOff x="412225" y="3469341"/>
            <a:chExt cx="640715" cy="913765"/>
          </a:xfrm>
        </p:grpSpPr>
        <p:sp>
          <p:nvSpPr>
            <p:cNvPr id="16" name="object 5">
              <a:extLst>
                <a:ext uri="{FF2B5EF4-FFF2-40B4-BE49-F238E27FC236}">
                  <a16:creationId xmlns:a16="http://schemas.microsoft.com/office/drawing/2014/main" id="{AE952288-86A9-9B11-CD9D-945D5ED65B21}"/>
                </a:ext>
              </a:extLst>
            </p:cNvPr>
            <p:cNvSpPr/>
            <p:nvPr/>
          </p:nvSpPr>
          <p:spPr>
            <a:xfrm>
              <a:off x="412225" y="3469341"/>
              <a:ext cx="640715" cy="913765"/>
            </a:xfrm>
            <a:custGeom>
              <a:avLst/>
              <a:gdLst/>
              <a:ahLst/>
              <a:cxnLst/>
              <a:rect l="l" t="t" r="r" b="b"/>
              <a:pathLst>
                <a:path w="640715" h="913764">
                  <a:moveTo>
                    <a:pt x="588034" y="0"/>
                  </a:moveTo>
                  <a:lnTo>
                    <a:pt x="52503" y="0"/>
                  </a:lnTo>
                  <a:lnTo>
                    <a:pt x="32072" y="4129"/>
                  </a:lnTo>
                  <a:lnTo>
                    <a:pt x="15383" y="15388"/>
                  </a:lnTo>
                  <a:lnTo>
                    <a:pt x="4128" y="32079"/>
                  </a:lnTo>
                  <a:lnTo>
                    <a:pt x="0" y="52507"/>
                  </a:lnTo>
                  <a:lnTo>
                    <a:pt x="0" y="860863"/>
                  </a:lnTo>
                  <a:lnTo>
                    <a:pt x="4128" y="881288"/>
                  </a:lnTo>
                  <a:lnTo>
                    <a:pt x="15383" y="897973"/>
                  </a:lnTo>
                  <a:lnTo>
                    <a:pt x="32072" y="909226"/>
                  </a:lnTo>
                  <a:lnTo>
                    <a:pt x="52503" y="913353"/>
                  </a:lnTo>
                  <a:lnTo>
                    <a:pt x="588034" y="913353"/>
                  </a:lnTo>
                  <a:lnTo>
                    <a:pt x="608464" y="909226"/>
                  </a:lnTo>
                  <a:lnTo>
                    <a:pt x="625154" y="897973"/>
                  </a:lnTo>
                  <a:lnTo>
                    <a:pt x="636409" y="881288"/>
                  </a:lnTo>
                  <a:lnTo>
                    <a:pt x="640537" y="860863"/>
                  </a:lnTo>
                  <a:lnTo>
                    <a:pt x="640537" y="848895"/>
                  </a:lnTo>
                  <a:lnTo>
                    <a:pt x="96709" y="848895"/>
                  </a:lnTo>
                  <a:lnTo>
                    <a:pt x="84433" y="846424"/>
                  </a:lnTo>
                  <a:lnTo>
                    <a:pt x="74422" y="839682"/>
                  </a:lnTo>
                  <a:lnTo>
                    <a:pt x="67679" y="829672"/>
                  </a:lnTo>
                  <a:lnTo>
                    <a:pt x="65208" y="817397"/>
                  </a:lnTo>
                  <a:lnTo>
                    <a:pt x="67679" y="805168"/>
                  </a:lnTo>
                  <a:lnTo>
                    <a:pt x="74422" y="795154"/>
                  </a:lnTo>
                  <a:lnTo>
                    <a:pt x="84434" y="788388"/>
                  </a:lnTo>
                  <a:lnTo>
                    <a:pt x="96709" y="785903"/>
                  </a:lnTo>
                  <a:lnTo>
                    <a:pt x="640537" y="785903"/>
                  </a:lnTo>
                  <a:lnTo>
                    <a:pt x="640537" y="587699"/>
                  </a:lnTo>
                  <a:lnTo>
                    <a:pt x="320267" y="587699"/>
                  </a:lnTo>
                  <a:lnTo>
                    <a:pt x="273265" y="583226"/>
                  </a:lnTo>
                  <a:lnTo>
                    <a:pt x="258209" y="579826"/>
                  </a:lnTo>
                  <a:lnTo>
                    <a:pt x="288172" y="529015"/>
                  </a:lnTo>
                  <a:lnTo>
                    <a:pt x="160763" y="529015"/>
                  </a:lnTo>
                  <a:lnTo>
                    <a:pt x="124778" y="491212"/>
                  </a:lnTo>
                  <a:lnTo>
                    <a:pt x="97418" y="446421"/>
                  </a:lnTo>
                  <a:lnTo>
                    <a:pt x="80021" y="396001"/>
                  </a:lnTo>
                  <a:lnTo>
                    <a:pt x="73924" y="341309"/>
                  </a:lnTo>
                  <a:lnTo>
                    <a:pt x="78897" y="291660"/>
                  </a:lnTo>
                  <a:lnTo>
                    <a:pt x="93233" y="245413"/>
                  </a:lnTo>
                  <a:lnTo>
                    <a:pt x="115940" y="203560"/>
                  </a:lnTo>
                  <a:lnTo>
                    <a:pt x="146023" y="167094"/>
                  </a:lnTo>
                  <a:lnTo>
                    <a:pt x="182491" y="137005"/>
                  </a:lnTo>
                  <a:lnTo>
                    <a:pt x="187304" y="134392"/>
                  </a:lnTo>
                  <a:lnTo>
                    <a:pt x="96709" y="134392"/>
                  </a:lnTo>
                  <a:lnTo>
                    <a:pt x="84433" y="131922"/>
                  </a:lnTo>
                  <a:lnTo>
                    <a:pt x="74422" y="125180"/>
                  </a:lnTo>
                  <a:lnTo>
                    <a:pt x="67679" y="115171"/>
                  </a:lnTo>
                  <a:lnTo>
                    <a:pt x="65208" y="102898"/>
                  </a:lnTo>
                  <a:lnTo>
                    <a:pt x="67679" y="90625"/>
                  </a:lnTo>
                  <a:lnTo>
                    <a:pt x="74422" y="80616"/>
                  </a:lnTo>
                  <a:lnTo>
                    <a:pt x="84434" y="73874"/>
                  </a:lnTo>
                  <a:lnTo>
                    <a:pt x="96709" y="71404"/>
                  </a:lnTo>
                  <a:lnTo>
                    <a:pt x="640537" y="71404"/>
                  </a:lnTo>
                  <a:lnTo>
                    <a:pt x="640537" y="52507"/>
                  </a:lnTo>
                  <a:lnTo>
                    <a:pt x="636409" y="32079"/>
                  </a:lnTo>
                  <a:lnTo>
                    <a:pt x="625154" y="15388"/>
                  </a:lnTo>
                  <a:lnTo>
                    <a:pt x="608464" y="4129"/>
                  </a:lnTo>
                  <a:lnTo>
                    <a:pt x="588034" y="0"/>
                  </a:lnTo>
                  <a:close/>
                </a:path>
                <a:path w="640715" h="913764">
                  <a:moveTo>
                    <a:pt x="550127" y="785903"/>
                  </a:moveTo>
                  <a:lnTo>
                    <a:pt x="96709" y="785903"/>
                  </a:lnTo>
                  <a:lnTo>
                    <a:pt x="109006" y="788388"/>
                  </a:lnTo>
                  <a:lnTo>
                    <a:pt x="118996" y="795115"/>
                  </a:lnTo>
                  <a:lnTo>
                    <a:pt x="125740" y="805124"/>
                  </a:lnTo>
                  <a:lnTo>
                    <a:pt x="128211" y="817397"/>
                  </a:lnTo>
                  <a:lnTo>
                    <a:pt x="125740" y="829672"/>
                  </a:lnTo>
                  <a:lnTo>
                    <a:pt x="118996" y="839683"/>
                  </a:lnTo>
                  <a:lnTo>
                    <a:pt x="108984" y="846424"/>
                  </a:lnTo>
                  <a:lnTo>
                    <a:pt x="96709" y="848895"/>
                  </a:lnTo>
                  <a:lnTo>
                    <a:pt x="550127" y="848895"/>
                  </a:lnTo>
                  <a:lnTo>
                    <a:pt x="537850" y="846424"/>
                  </a:lnTo>
                  <a:lnTo>
                    <a:pt x="527839" y="839682"/>
                  </a:lnTo>
                  <a:lnTo>
                    <a:pt x="521095" y="829672"/>
                  </a:lnTo>
                  <a:lnTo>
                    <a:pt x="518625" y="817397"/>
                  </a:lnTo>
                  <a:lnTo>
                    <a:pt x="521096" y="805124"/>
                  </a:lnTo>
                  <a:lnTo>
                    <a:pt x="527839" y="795115"/>
                  </a:lnTo>
                  <a:lnTo>
                    <a:pt x="537851" y="788373"/>
                  </a:lnTo>
                  <a:lnTo>
                    <a:pt x="550127" y="785903"/>
                  </a:lnTo>
                  <a:close/>
                </a:path>
                <a:path w="640715" h="913764">
                  <a:moveTo>
                    <a:pt x="640537" y="785903"/>
                  </a:moveTo>
                  <a:lnTo>
                    <a:pt x="550127" y="785903"/>
                  </a:lnTo>
                  <a:lnTo>
                    <a:pt x="562424" y="788388"/>
                  </a:lnTo>
                  <a:lnTo>
                    <a:pt x="572414" y="795115"/>
                  </a:lnTo>
                  <a:lnTo>
                    <a:pt x="579158" y="805124"/>
                  </a:lnTo>
                  <a:lnTo>
                    <a:pt x="581629" y="817397"/>
                  </a:lnTo>
                  <a:lnTo>
                    <a:pt x="579157" y="829672"/>
                  </a:lnTo>
                  <a:lnTo>
                    <a:pt x="572414" y="839683"/>
                  </a:lnTo>
                  <a:lnTo>
                    <a:pt x="562402" y="846424"/>
                  </a:lnTo>
                  <a:lnTo>
                    <a:pt x="550127" y="848895"/>
                  </a:lnTo>
                  <a:lnTo>
                    <a:pt x="640537" y="848895"/>
                  </a:lnTo>
                  <a:lnTo>
                    <a:pt x="640537" y="785903"/>
                  </a:lnTo>
                  <a:close/>
                </a:path>
                <a:path w="640715" h="913764">
                  <a:moveTo>
                    <a:pt x="520231" y="94920"/>
                  </a:moveTo>
                  <a:lnTo>
                    <a:pt x="320267" y="94920"/>
                  </a:lnTo>
                  <a:lnTo>
                    <a:pt x="369929" y="99926"/>
                  </a:lnTo>
                  <a:lnTo>
                    <a:pt x="416188" y="114285"/>
                  </a:lnTo>
                  <a:lnTo>
                    <a:pt x="458050" y="137005"/>
                  </a:lnTo>
                  <a:lnTo>
                    <a:pt x="494526" y="167094"/>
                  </a:lnTo>
                  <a:lnTo>
                    <a:pt x="524622" y="203560"/>
                  </a:lnTo>
                  <a:lnTo>
                    <a:pt x="547347" y="245413"/>
                  </a:lnTo>
                  <a:lnTo>
                    <a:pt x="561710" y="291660"/>
                  </a:lnTo>
                  <a:lnTo>
                    <a:pt x="566718" y="341309"/>
                  </a:lnTo>
                  <a:lnTo>
                    <a:pt x="561710" y="390959"/>
                  </a:lnTo>
                  <a:lnTo>
                    <a:pt x="547347" y="437206"/>
                  </a:lnTo>
                  <a:lnTo>
                    <a:pt x="524622" y="479058"/>
                  </a:lnTo>
                  <a:lnTo>
                    <a:pt x="494526" y="515525"/>
                  </a:lnTo>
                  <a:lnTo>
                    <a:pt x="458050" y="545614"/>
                  </a:lnTo>
                  <a:lnTo>
                    <a:pt x="416188" y="568333"/>
                  </a:lnTo>
                  <a:lnTo>
                    <a:pt x="369929" y="582692"/>
                  </a:lnTo>
                  <a:lnTo>
                    <a:pt x="320267" y="587699"/>
                  </a:lnTo>
                  <a:lnTo>
                    <a:pt x="640537" y="587699"/>
                  </a:lnTo>
                  <a:lnTo>
                    <a:pt x="640537" y="134392"/>
                  </a:lnTo>
                  <a:lnTo>
                    <a:pt x="550127" y="134392"/>
                  </a:lnTo>
                  <a:lnTo>
                    <a:pt x="537851" y="131922"/>
                  </a:lnTo>
                  <a:lnTo>
                    <a:pt x="527839" y="125180"/>
                  </a:lnTo>
                  <a:lnTo>
                    <a:pt x="521096" y="115171"/>
                  </a:lnTo>
                  <a:lnTo>
                    <a:pt x="518625" y="102898"/>
                  </a:lnTo>
                  <a:lnTo>
                    <a:pt x="520231" y="94920"/>
                  </a:lnTo>
                  <a:close/>
                </a:path>
                <a:path w="640715" h="913764">
                  <a:moveTo>
                    <a:pt x="285984" y="461883"/>
                  </a:moveTo>
                  <a:lnTo>
                    <a:pt x="268604" y="465397"/>
                  </a:lnTo>
                  <a:lnTo>
                    <a:pt x="161183" y="528700"/>
                  </a:lnTo>
                  <a:lnTo>
                    <a:pt x="160973" y="528805"/>
                  </a:lnTo>
                  <a:lnTo>
                    <a:pt x="160763" y="529015"/>
                  </a:lnTo>
                  <a:lnTo>
                    <a:pt x="288172" y="529015"/>
                  </a:lnTo>
                  <a:lnTo>
                    <a:pt x="304516" y="501300"/>
                  </a:lnTo>
                  <a:lnTo>
                    <a:pt x="307987" y="483909"/>
                  </a:lnTo>
                  <a:lnTo>
                    <a:pt x="300461" y="469412"/>
                  </a:lnTo>
                  <a:lnTo>
                    <a:pt x="285984" y="461883"/>
                  </a:lnTo>
                  <a:close/>
                </a:path>
                <a:path w="640715" h="913764">
                  <a:moveTo>
                    <a:pt x="550127" y="71404"/>
                  </a:moveTo>
                  <a:lnTo>
                    <a:pt x="96709" y="71404"/>
                  </a:lnTo>
                  <a:lnTo>
                    <a:pt x="108984" y="73874"/>
                  </a:lnTo>
                  <a:lnTo>
                    <a:pt x="118996" y="80616"/>
                  </a:lnTo>
                  <a:lnTo>
                    <a:pt x="125740" y="90625"/>
                  </a:lnTo>
                  <a:lnTo>
                    <a:pt x="128211" y="102898"/>
                  </a:lnTo>
                  <a:lnTo>
                    <a:pt x="125740" y="115171"/>
                  </a:lnTo>
                  <a:lnTo>
                    <a:pt x="118996" y="125180"/>
                  </a:lnTo>
                  <a:lnTo>
                    <a:pt x="108984" y="131922"/>
                  </a:lnTo>
                  <a:lnTo>
                    <a:pt x="96709" y="134392"/>
                  </a:lnTo>
                  <a:lnTo>
                    <a:pt x="187304" y="134392"/>
                  </a:lnTo>
                  <a:lnTo>
                    <a:pt x="224349" y="114285"/>
                  </a:lnTo>
                  <a:lnTo>
                    <a:pt x="270606" y="99926"/>
                  </a:lnTo>
                  <a:lnTo>
                    <a:pt x="320267" y="94920"/>
                  </a:lnTo>
                  <a:lnTo>
                    <a:pt x="520231" y="94920"/>
                  </a:lnTo>
                  <a:lnTo>
                    <a:pt x="521096" y="90625"/>
                  </a:lnTo>
                  <a:lnTo>
                    <a:pt x="527839" y="80616"/>
                  </a:lnTo>
                  <a:lnTo>
                    <a:pt x="537851" y="73874"/>
                  </a:lnTo>
                  <a:lnTo>
                    <a:pt x="550127" y="71404"/>
                  </a:lnTo>
                  <a:close/>
                </a:path>
                <a:path w="640715" h="913764">
                  <a:moveTo>
                    <a:pt x="640537" y="71404"/>
                  </a:moveTo>
                  <a:lnTo>
                    <a:pt x="550127" y="71404"/>
                  </a:lnTo>
                  <a:lnTo>
                    <a:pt x="562402" y="73874"/>
                  </a:lnTo>
                  <a:lnTo>
                    <a:pt x="572414" y="80616"/>
                  </a:lnTo>
                  <a:lnTo>
                    <a:pt x="579158" y="90625"/>
                  </a:lnTo>
                  <a:lnTo>
                    <a:pt x="581629" y="102898"/>
                  </a:lnTo>
                  <a:lnTo>
                    <a:pt x="579158" y="115171"/>
                  </a:lnTo>
                  <a:lnTo>
                    <a:pt x="572414" y="125180"/>
                  </a:lnTo>
                  <a:lnTo>
                    <a:pt x="562402" y="131922"/>
                  </a:lnTo>
                  <a:lnTo>
                    <a:pt x="550127" y="134392"/>
                  </a:lnTo>
                  <a:lnTo>
                    <a:pt x="640537" y="134392"/>
                  </a:lnTo>
                  <a:lnTo>
                    <a:pt x="640537" y="71404"/>
                  </a:lnTo>
                  <a:close/>
                </a:path>
              </a:pathLst>
            </a:custGeom>
            <a:solidFill>
              <a:srgbClr val="636363"/>
            </a:solidFill>
          </p:spPr>
          <p:txBody>
            <a:bodyPr wrap="square" lIns="0" tIns="0" rIns="0" bIns="0" rtlCol="0"/>
            <a:lstStyle/>
            <a:p>
              <a:endParaRPr sz="3066"/>
            </a:p>
          </p:txBody>
        </p:sp>
        <p:pic>
          <p:nvPicPr>
            <p:cNvPr id="17" name="object 6">
              <a:extLst>
                <a:ext uri="{FF2B5EF4-FFF2-40B4-BE49-F238E27FC236}">
                  <a16:creationId xmlns:a16="http://schemas.microsoft.com/office/drawing/2014/main" id="{3AC73EE0-844E-70B8-8FA3-298E0473CCEA}"/>
                </a:ext>
              </a:extLst>
            </p:cNvPr>
            <p:cNvPicPr/>
            <p:nvPr/>
          </p:nvPicPr>
          <p:blipFill>
            <a:blip r:embed="rId4" cstate="print"/>
            <a:stretch>
              <a:fillRect/>
            </a:stretch>
          </p:blipFill>
          <p:spPr>
            <a:xfrm>
              <a:off x="666654" y="3744828"/>
              <a:ext cx="131678" cy="131645"/>
            </a:xfrm>
            <a:prstGeom prst="rect">
              <a:avLst/>
            </a:prstGeom>
          </p:spPr>
        </p:pic>
      </p:grpSp>
      <p:sp>
        <p:nvSpPr>
          <p:cNvPr id="23" name="object 12">
            <a:extLst>
              <a:ext uri="{FF2B5EF4-FFF2-40B4-BE49-F238E27FC236}">
                <a16:creationId xmlns:a16="http://schemas.microsoft.com/office/drawing/2014/main" id="{98799ABC-9B9D-8167-F1AF-3CE1B440634C}"/>
              </a:ext>
            </a:extLst>
          </p:cNvPr>
          <p:cNvSpPr/>
          <p:nvPr/>
        </p:nvSpPr>
        <p:spPr>
          <a:xfrm>
            <a:off x="997293" y="2214641"/>
            <a:ext cx="608674" cy="1195336"/>
          </a:xfrm>
          <a:custGeom>
            <a:avLst/>
            <a:gdLst/>
            <a:ahLst/>
            <a:cxnLst/>
            <a:rect l="l" t="t" r="r" b="b"/>
            <a:pathLst>
              <a:path w="456565" h="896619">
                <a:moveTo>
                  <a:pt x="357979" y="860290"/>
                </a:moveTo>
                <a:lnTo>
                  <a:pt x="11818" y="860290"/>
                </a:lnTo>
                <a:lnTo>
                  <a:pt x="21807" y="862343"/>
                </a:lnTo>
                <a:lnTo>
                  <a:pt x="29971" y="867941"/>
                </a:lnTo>
                <a:lnTo>
                  <a:pt x="35478" y="876241"/>
                </a:lnTo>
                <a:lnTo>
                  <a:pt x="37499" y="886401"/>
                </a:lnTo>
                <a:lnTo>
                  <a:pt x="37499" y="896543"/>
                </a:lnTo>
                <a:lnTo>
                  <a:pt x="357979" y="896543"/>
                </a:lnTo>
                <a:lnTo>
                  <a:pt x="357979" y="860290"/>
                </a:lnTo>
                <a:close/>
              </a:path>
              <a:path w="456565" h="896619">
                <a:moveTo>
                  <a:pt x="0" y="38489"/>
                </a:moveTo>
                <a:lnTo>
                  <a:pt x="0" y="860999"/>
                </a:lnTo>
                <a:lnTo>
                  <a:pt x="10560" y="860428"/>
                </a:lnTo>
                <a:lnTo>
                  <a:pt x="11151" y="860428"/>
                </a:lnTo>
                <a:lnTo>
                  <a:pt x="11742" y="860336"/>
                </a:lnTo>
                <a:lnTo>
                  <a:pt x="357979" y="860290"/>
                </a:lnTo>
                <a:lnTo>
                  <a:pt x="357979" y="844582"/>
                </a:lnTo>
                <a:lnTo>
                  <a:pt x="456257" y="844582"/>
                </a:lnTo>
                <a:lnTo>
                  <a:pt x="456257" y="826933"/>
                </a:lnTo>
                <a:lnTo>
                  <a:pt x="72211" y="826933"/>
                </a:lnTo>
                <a:lnTo>
                  <a:pt x="72211" y="736123"/>
                </a:lnTo>
                <a:lnTo>
                  <a:pt x="358017" y="736123"/>
                </a:lnTo>
                <a:lnTo>
                  <a:pt x="358017" y="722597"/>
                </a:lnTo>
                <a:lnTo>
                  <a:pt x="415813" y="722597"/>
                </a:lnTo>
                <a:lnTo>
                  <a:pt x="415813" y="706401"/>
                </a:lnTo>
                <a:lnTo>
                  <a:pt x="72211" y="706401"/>
                </a:lnTo>
                <a:lnTo>
                  <a:pt x="72211" y="615587"/>
                </a:lnTo>
                <a:lnTo>
                  <a:pt x="358017" y="615587"/>
                </a:lnTo>
                <a:lnTo>
                  <a:pt x="358017" y="598373"/>
                </a:lnTo>
                <a:lnTo>
                  <a:pt x="415813" y="598373"/>
                </a:lnTo>
                <a:lnTo>
                  <a:pt x="415813" y="579998"/>
                </a:lnTo>
                <a:lnTo>
                  <a:pt x="72211" y="579998"/>
                </a:lnTo>
                <a:lnTo>
                  <a:pt x="72211" y="489145"/>
                </a:lnTo>
                <a:lnTo>
                  <a:pt x="358017" y="489145"/>
                </a:lnTo>
                <a:lnTo>
                  <a:pt x="358017" y="412360"/>
                </a:lnTo>
                <a:lnTo>
                  <a:pt x="72211" y="412360"/>
                </a:lnTo>
                <a:lnTo>
                  <a:pt x="72211" y="321571"/>
                </a:lnTo>
                <a:lnTo>
                  <a:pt x="415813" y="321571"/>
                </a:lnTo>
                <a:lnTo>
                  <a:pt x="415813" y="307645"/>
                </a:lnTo>
                <a:lnTo>
                  <a:pt x="358017" y="307645"/>
                </a:lnTo>
                <a:lnTo>
                  <a:pt x="358017" y="291824"/>
                </a:lnTo>
                <a:lnTo>
                  <a:pt x="72211" y="291824"/>
                </a:lnTo>
                <a:lnTo>
                  <a:pt x="72211" y="200996"/>
                </a:lnTo>
                <a:lnTo>
                  <a:pt x="415813" y="200996"/>
                </a:lnTo>
                <a:lnTo>
                  <a:pt x="415813" y="183408"/>
                </a:lnTo>
                <a:lnTo>
                  <a:pt x="358017" y="183408"/>
                </a:lnTo>
                <a:lnTo>
                  <a:pt x="358017" y="165395"/>
                </a:lnTo>
                <a:lnTo>
                  <a:pt x="72211" y="165395"/>
                </a:lnTo>
                <a:lnTo>
                  <a:pt x="72211" y="74567"/>
                </a:lnTo>
                <a:lnTo>
                  <a:pt x="358017" y="74567"/>
                </a:lnTo>
                <a:lnTo>
                  <a:pt x="358017" y="39288"/>
                </a:lnTo>
                <a:lnTo>
                  <a:pt x="11894" y="39288"/>
                </a:lnTo>
                <a:lnTo>
                  <a:pt x="0" y="38489"/>
                </a:lnTo>
                <a:close/>
              </a:path>
              <a:path w="456565" h="896619">
                <a:moveTo>
                  <a:pt x="358017" y="736123"/>
                </a:moveTo>
                <a:lnTo>
                  <a:pt x="274212" y="736123"/>
                </a:lnTo>
                <a:lnTo>
                  <a:pt x="274212" y="826933"/>
                </a:lnTo>
                <a:lnTo>
                  <a:pt x="456257" y="826933"/>
                </a:lnTo>
                <a:lnTo>
                  <a:pt x="456257" y="824329"/>
                </a:lnTo>
                <a:lnTo>
                  <a:pt x="358017" y="824329"/>
                </a:lnTo>
                <a:lnTo>
                  <a:pt x="358017" y="765225"/>
                </a:lnTo>
                <a:lnTo>
                  <a:pt x="415813" y="765225"/>
                </a:lnTo>
                <a:lnTo>
                  <a:pt x="415813" y="744981"/>
                </a:lnTo>
                <a:lnTo>
                  <a:pt x="358017" y="744981"/>
                </a:lnTo>
                <a:lnTo>
                  <a:pt x="358017" y="736123"/>
                </a:lnTo>
                <a:close/>
              </a:path>
              <a:path w="456565" h="896619">
                <a:moveTo>
                  <a:pt x="456283" y="94863"/>
                </a:moveTo>
                <a:lnTo>
                  <a:pt x="436371" y="94863"/>
                </a:lnTo>
                <a:lnTo>
                  <a:pt x="436371" y="384508"/>
                </a:lnTo>
                <a:lnTo>
                  <a:pt x="415045" y="392030"/>
                </a:lnTo>
                <a:lnTo>
                  <a:pt x="398095" y="406198"/>
                </a:lnTo>
                <a:lnTo>
                  <a:pt x="386909" y="425464"/>
                </a:lnTo>
                <a:lnTo>
                  <a:pt x="382872" y="448283"/>
                </a:lnTo>
                <a:lnTo>
                  <a:pt x="386909" y="471083"/>
                </a:lnTo>
                <a:lnTo>
                  <a:pt x="398095" y="490330"/>
                </a:lnTo>
                <a:lnTo>
                  <a:pt x="415045" y="504478"/>
                </a:lnTo>
                <a:lnTo>
                  <a:pt x="436371" y="511981"/>
                </a:lnTo>
                <a:lnTo>
                  <a:pt x="436371" y="824329"/>
                </a:lnTo>
                <a:lnTo>
                  <a:pt x="456257" y="824329"/>
                </a:lnTo>
                <a:lnTo>
                  <a:pt x="456257" y="492549"/>
                </a:lnTo>
                <a:lnTo>
                  <a:pt x="446333" y="492549"/>
                </a:lnTo>
                <a:lnTo>
                  <a:pt x="429407" y="489060"/>
                </a:lnTo>
                <a:lnTo>
                  <a:pt x="415575" y="479553"/>
                </a:lnTo>
                <a:lnTo>
                  <a:pt x="406244" y="465475"/>
                </a:lnTo>
                <a:lnTo>
                  <a:pt x="402821" y="448270"/>
                </a:lnTo>
                <a:lnTo>
                  <a:pt x="406244" y="431045"/>
                </a:lnTo>
                <a:lnTo>
                  <a:pt x="415575" y="416974"/>
                </a:lnTo>
                <a:lnTo>
                  <a:pt x="429407" y="407484"/>
                </a:lnTo>
                <a:lnTo>
                  <a:pt x="446333" y="404004"/>
                </a:lnTo>
                <a:lnTo>
                  <a:pt x="456283" y="404004"/>
                </a:lnTo>
                <a:lnTo>
                  <a:pt x="456283" y="94863"/>
                </a:lnTo>
                <a:close/>
              </a:path>
              <a:path w="456565" h="896619">
                <a:moveTo>
                  <a:pt x="358017" y="615587"/>
                </a:moveTo>
                <a:lnTo>
                  <a:pt x="274212" y="615587"/>
                </a:lnTo>
                <a:lnTo>
                  <a:pt x="274212" y="706401"/>
                </a:lnTo>
                <a:lnTo>
                  <a:pt x="415813" y="706401"/>
                </a:lnTo>
                <a:lnTo>
                  <a:pt x="415813" y="702378"/>
                </a:lnTo>
                <a:lnTo>
                  <a:pt x="358017" y="702378"/>
                </a:lnTo>
                <a:lnTo>
                  <a:pt x="358017" y="680690"/>
                </a:lnTo>
                <a:lnTo>
                  <a:pt x="415813" y="680690"/>
                </a:lnTo>
                <a:lnTo>
                  <a:pt x="415813" y="660433"/>
                </a:lnTo>
                <a:lnTo>
                  <a:pt x="358017" y="660433"/>
                </a:lnTo>
                <a:lnTo>
                  <a:pt x="358017" y="641014"/>
                </a:lnTo>
                <a:lnTo>
                  <a:pt x="415813" y="641014"/>
                </a:lnTo>
                <a:lnTo>
                  <a:pt x="415813" y="620757"/>
                </a:lnTo>
                <a:lnTo>
                  <a:pt x="358017" y="620757"/>
                </a:lnTo>
                <a:lnTo>
                  <a:pt x="358017" y="615587"/>
                </a:lnTo>
                <a:close/>
              </a:path>
              <a:path w="456565" h="896619">
                <a:moveTo>
                  <a:pt x="358017" y="489145"/>
                </a:moveTo>
                <a:lnTo>
                  <a:pt x="274212" y="489145"/>
                </a:lnTo>
                <a:lnTo>
                  <a:pt x="274212" y="579998"/>
                </a:lnTo>
                <a:lnTo>
                  <a:pt x="415813" y="579998"/>
                </a:lnTo>
                <a:lnTo>
                  <a:pt x="415813" y="578116"/>
                </a:lnTo>
                <a:lnTo>
                  <a:pt x="358017" y="578116"/>
                </a:lnTo>
                <a:lnTo>
                  <a:pt x="358017" y="556492"/>
                </a:lnTo>
                <a:lnTo>
                  <a:pt x="415813" y="556492"/>
                </a:lnTo>
                <a:lnTo>
                  <a:pt x="415813" y="536235"/>
                </a:lnTo>
                <a:lnTo>
                  <a:pt x="358017" y="536235"/>
                </a:lnTo>
                <a:lnTo>
                  <a:pt x="358017" y="489145"/>
                </a:lnTo>
                <a:close/>
              </a:path>
              <a:path w="456565" h="896619">
                <a:moveTo>
                  <a:pt x="415813" y="321571"/>
                </a:moveTo>
                <a:lnTo>
                  <a:pt x="274212" y="321571"/>
                </a:lnTo>
                <a:lnTo>
                  <a:pt x="274212" y="412360"/>
                </a:lnTo>
                <a:lnTo>
                  <a:pt x="358017" y="412360"/>
                </a:lnTo>
                <a:lnTo>
                  <a:pt x="358017" y="370543"/>
                </a:lnTo>
                <a:lnTo>
                  <a:pt x="415813" y="370543"/>
                </a:lnTo>
                <a:lnTo>
                  <a:pt x="415813" y="350286"/>
                </a:lnTo>
                <a:lnTo>
                  <a:pt x="358017" y="350286"/>
                </a:lnTo>
                <a:lnTo>
                  <a:pt x="358017" y="327889"/>
                </a:lnTo>
                <a:lnTo>
                  <a:pt x="415813" y="327889"/>
                </a:lnTo>
                <a:lnTo>
                  <a:pt x="415813" y="321571"/>
                </a:lnTo>
                <a:close/>
              </a:path>
              <a:path w="456565" h="896619">
                <a:moveTo>
                  <a:pt x="415813" y="200996"/>
                </a:moveTo>
                <a:lnTo>
                  <a:pt x="274212" y="200996"/>
                </a:lnTo>
                <a:lnTo>
                  <a:pt x="274212" y="291824"/>
                </a:lnTo>
                <a:lnTo>
                  <a:pt x="358017" y="291824"/>
                </a:lnTo>
                <a:lnTo>
                  <a:pt x="358017" y="285995"/>
                </a:lnTo>
                <a:lnTo>
                  <a:pt x="415813" y="285995"/>
                </a:lnTo>
                <a:lnTo>
                  <a:pt x="415813" y="265751"/>
                </a:lnTo>
                <a:lnTo>
                  <a:pt x="358017" y="265751"/>
                </a:lnTo>
                <a:lnTo>
                  <a:pt x="358017" y="246281"/>
                </a:lnTo>
                <a:lnTo>
                  <a:pt x="415813" y="246281"/>
                </a:lnTo>
                <a:lnTo>
                  <a:pt x="415813" y="226037"/>
                </a:lnTo>
                <a:lnTo>
                  <a:pt x="358017" y="226037"/>
                </a:lnTo>
                <a:lnTo>
                  <a:pt x="358017" y="203665"/>
                </a:lnTo>
                <a:lnTo>
                  <a:pt x="415813" y="203665"/>
                </a:lnTo>
                <a:lnTo>
                  <a:pt x="415813" y="200996"/>
                </a:lnTo>
                <a:close/>
              </a:path>
              <a:path w="456565" h="896619">
                <a:moveTo>
                  <a:pt x="456283" y="74567"/>
                </a:moveTo>
                <a:lnTo>
                  <a:pt x="274212" y="74567"/>
                </a:lnTo>
                <a:lnTo>
                  <a:pt x="274212" y="165395"/>
                </a:lnTo>
                <a:lnTo>
                  <a:pt x="358017" y="165395"/>
                </a:lnTo>
                <a:lnTo>
                  <a:pt x="358017" y="161772"/>
                </a:lnTo>
                <a:lnTo>
                  <a:pt x="415813" y="161772"/>
                </a:lnTo>
                <a:lnTo>
                  <a:pt x="415813" y="141515"/>
                </a:lnTo>
                <a:lnTo>
                  <a:pt x="358017" y="141515"/>
                </a:lnTo>
                <a:lnTo>
                  <a:pt x="358017" y="94863"/>
                </a:lnTo>
                <a:lnTo>
                  <a:pt x="456283" y="94863"/>
                </a:lnTo>
                <a:lnTo>
                  <a:pt x="456283" y="74567"/>
                </a:lnTo>
                <a:close/>
              </a:path>
              <a:path w="456565" h="896619">
                <a:moveTo>
                  <a:pt x="358017" y="0"/>
                </a:moveTo>
                <a:lnTo>
                  <a:pt x="36242" y="0"/>
                </a:lnTo>
                <a:lnTo>
                  <a:pt x="37514" y="13126"/>
                </a:lnTo>
                <a:lnTo>
                  <a:pt x="35486" y="23297"/>
                </a:lnTo>
                <a:lnTo>
                  <a:pt x="29971" y="31608"/>
                </a:lnTo>
                <a:lnTo>
                  <a:pt x="21822" y="37219"/>
                </a:lnTo>
                <a:lnTo>
                  <a:pt x="11894" y="39288"/>
                </a:lnTo>
                <a:lnTo>
                  <a:pt x="358017" y="39288"/>
                </a:lnTo>
                <a:lnTo>
                  <a:pt x="358017" y="0"/>
                </a:lnTo>
                <a:close/>
              </a:path>
            </a:pathLst>
          </a:custGeom>
          <a:solidFill>
            <a:srgbClr val="636363"/>
          </a:solidFill>
        </p:spPr>
        <p:txBody>
          <a:bodyPr wrap="square" lIns="0" tIns="0" rIns="0" bIns="0" rtlCol="0"/>
          <a:lstStyle/>
          <a:p>
            <a:endParaRPr sz="3066"/>
          </a:p>
        </p:txBody>
      </p:sp>
      <p:grpSp>
        <p:nvGrpSpPr>
          <p:cNvPr id="26" name="object 15">
            <a:extLst>
              <a:ext uri="{FF2B5EF4-FFF2-40B4-BE49-F238E27FC236}">
                <a16:creationId xmlns:a16="http://schemas.microsoft.com/office/drawing/2014/main" id="{8CB593C2-05F3-CF43-91C2-533F6D7B1908}"/>
              </a:ext>
            </a:extLst>
          </p:cNvPr>
          <p:cNvGrpSpPr/>
          <p:nvPr/>
        </p:nvGrpSpPr>
        <p:grpSpPr>
          <a:xfrm>
            <a:off x="3789059" y="4607371"/>
            <a:ext cx="887191" cy="1252904"/>
            <a:chOff x="2600198" y="3578605"/>
            <a:chExt cx="665480" cy="939800"/>
          </a:xfrm>
        </p:grpSpPr>
        <p:sp>
          <p:nvSpPr>
            <p:cNvPr id="27" name="object 16">
              <a:extLst>
                <a:ext uri="{FF2B5EF4-FFF2-40B4-BE49-F238E27FC236}">
                  <a16:creationId xmlns:a16="http://schemas.microsoft.com/office/drawing/2014/main" id="{F1EEA5D9-3C6C-FDC6-DDCF-100EBDEE748F}"/>
                </a:ext>
              </a:extLst>
            </p:cNvPr>
            <p:cNvSpPr/>
            <p:nvPr/>
          </p:nvSpPr>
          <p:spPr>
            <a:xfrm>
              <a:off x="2612898"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28" name="object 17">
              <a:extLst>
                <a:ext uri="{FF2B5EF4-FFF2-40B4-BE49-F238E27FC236}">
                  <a16:creationId xmlns:a16="http://schemas.microsoft.com/office/drawing/2014/main" id="{C753B172-A666-56F4-55CD-63499C4A5B2B}"/>
                </a:ext>
              </a:extLst>
            </p:cNvPr>
            <p:cNvSpPr/>
            <p:nvPr/>
          </p:nvSpPr>
          <p:spPr>
            <a:xfrm>
              <a:off x="2612898"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29" name="object 18">
            <a:extLst>
              <a:ext uri="{FF2B5EF4-FFF2-40B4-BE49-F238E27FC236}">
                <a16:creationId xmlns:a16="http://schemas.microsoft.com/office/drawing/2014/main" id="{85E4BC88-B48C-8FF9-8704-B255E338B0AB}"/>
              </a:ext>
            </a:extLst>
          </p:cNvPr>
          <p:cNvSpPr txBox="1"/>
          <p:nvPr/>
        </p:nvSpPr>
        <p:spPr>
          <a:xfrm>
            <a:off x="3876086"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1</a:t>
            </a:r>
            <a:endParaRPr sz="3733" dirty="0">
              <a:latin typeface="Arial Narrow"/>
              <a:cs typeface="Arial Narrow"/>
            </a:endParaRPr>
          </a:p>
        </p:txBody>
      </p:sp>
      <p:sp>
        <p:nvSpPr>
          <p:cNvPr id="30" name="object 19">
            <a:extLst>
              <a:ext uri="{FF2B5EF4-FFF2-40B4-BE49-F238E27FC236}">
                <a16:creationId xmlns:a16="http://schemas.microsoft.com/office/drawing/2014/main" id="{1644DFF7-0888-EF7E-365E-D1D390DA3F14}"/>
              </a:ext>
            </a:extLst>
          </p:cNvPr>
          <p:cNvSpPr txBox="1"/>
          <p:nvPr/>
        </p:nvSpPr>
        <p:spPr>
          <a:xfrm>
            <a:off x="3805990" y="4618326"/>
            <a:ext cx="487617" cy="216295"/>
          </a:xfrm>
          <a:prstGeom prst="rect">
            <a:avLst/>
          </a:prstGeom>
          <a:solidFill>
            <a:srgbClr val="FFFFFF"/>
          </a:solidFill>
          <a:ln w="25400">
            <a:solidFill>
              <a:srgbClr val="636363"/>
            </a:solidFill>
          </a:ln>
        </p:spPr>
        <p:txBody>
          <a:bodyPr vert="horz" wrap="square" lIns="0" tIns="31323" rIns="0" bIns="0" rtlCol="0" anchor="ctr" anchorCtr="0">
            <a:spAutoFit/>
          </a:bodyPr>
          <a:lstStyle/>
          <a:p>
            <a:pPr marL="39789">
              <a:spcBef>
                <a:spcPts val="247"/>
              </a:spcBef>
            </a:pPr>
            <a:r>
              <a:rPr lang="zh-CN" altLang="en-US" sz="1200" spc="-40"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grpSp>
        <p:nvGrpSpPr>
          <p:cNvPr id="31" name="object 20">
            <a:extLst>
              <a:ext uri="{FF2B5EF4-FFF2-40B4-BE49-F238E27FC236}">
                <a16:creationId xmlns:a16="http://schemas.microsoft.com/office/drawing/2014/main" id="{2DCB5A09-819B-89C7-2330-6D5FC94A82BC}"/>
              </a:ext>
            </a:extLst>
          </p:cNvPr>
          <p:cNvGrpSpPr/>
          <p:nvPr/>
        </p:nvGrpSpPr>
        <p:grpSpPr>
          <a:xfrm>
            <a:off x="2761001" y="4611435"/>
            <a:ext cx="887191" cy="1252904"/>
            <a:chOff x="1829054" y="3581653"/>
            <a:chExt cx="665480" cy="939800"/>
          </a:xfrm>
        </p:grpSpPr>
        <p:sp>
          <p:nvSpPr>
            <p:cNvPr id="32" name="object 21">
              <a:extLst>
                <a:ext uri="{FF2B5EF4-FFF2-40B4-BE49-F238E27FC236}">
                  <a16:creationId xmlns:a16="http://schemas.microsoft.com/office/drawing/2014/main" id="{267ED2CD-0BD1-DEC2-242F-D3808472925B}"/>
                </a:ext>
              </a:extLst>
            </p:cNvPr>
            <p:cNvSpPr/>
            <p:nvPr/>
          </p:nvSpPr>
          <p:spPr>
            <a:xfrm>
              <a:off x="1841754" y="3594353"/>
              <a:ext cx="640080" cy="914400"/>
            </a:xfrm>
            <a:custGeom>
              <a:avLst/>
              <a:gdLst/>
              <a:ahLst/>
              <a:cxnLst/>
              <a:rect l="l" t="t" r="r" b="b"/>
              <a:pathLst>
                <a:path w="640080" h="914400">
                  <a:moveTo>
                    <a:pt x="640080" y="0"/>
                  </a:moveTo>
                  <a:lnTo>
                    <a:pt x="0" y="0"/>
                  </a:lnTo>
                  <a:lnTo>
                    <a:pt x="0" y="914400"/>
                  </a:lnTo>
                  <a:lnTo>
                    <a:pt x="640080" y="914400"/>
                  </a:lnTo>
                  <a:lnTo>
                    <a:pt x="640080" y="0"/>
                  </a:lnTo>
                  <a:close/>
                </a:path>
              </a:pathLst>
            </a:custGeom>
            <a:solidFill>
              <a:srgbClr val="D7DBE1"/>
            </a:solidFill>
          </p:spPr>
          <p:txBody>
            <a:bodyPr wrap="square" lIns="0" tIns="0" rIns="0" bIns="0" rtlCol="0"/>
            <a:lstStyle/>
            <a:p>
              <a:endParaRPr sz="3066"/>
            </a:p>
          </p:txBody>
        </p:sp>
        <p:sp>
          <p:nvSpPr>
            <p:cNvPr id="33" name="object 22">
              <a:extLst>
                <a:ext uri="{FF2B5EF4-FFF2-40B4-BE49-F238E27FC236}">
                  <a16:creationId xmlns:a16="http://schemas.microsoft.com/office/drawing/2014/main" id="{5280C725-D592-F29D-4B33-AECC61FA4C6D}"/>
                </a:ext>
              </a:extLst>
            </p:cNvPr>
            <p:cNvSpPr/>
            <p:nvPr/>
          </p:nvSpPr>
          <p:spPr>
            <a:xfrm>
              <a:off x="1841754" y="3594353"/>
              <a:ext cx="640080" cy="914400"/>
            </a:xfrm>
            <a:custGeom>
              <a:avLst/>
              <a:gdLst/>
              <a:ahLst/>
              <a:cxnLst/>
              <a:rect l="l" t="t" r="r" b="b"/>
              <a:pathLst>
                <a:path w="640080" h="914400">
                  <a:moveTo>
                    <a:pt x="0" y="914400"/>
                  </a:moveTo>
                  <a:lnTo>
                    <a:pt x="640080" y="914400"/>
                  </a:lnTo>
                  <a:lnTo>
                    <a:pt x="640080" y="0"/>
                  </a:lnTo>
                  <a:lnTo>
                    <a:pt x="0" y="0"/>
                  </a:lnTo>
                  <a:lnTo>
                    <a:pt x="0" y="914400"/>
                  </a:lnTo>
                  <a:close/>
                </a:path>
              </a:pathLst>
            </a:custGeom>
            <a:ln w="25400">
              <a:solidFill>
                <a:srgbClr val="636363"/>
              </a:solidFill>
            </a:ln>
          </p:spPr>
          <p:txBody>
            <a:bodyPr wrap="square" lIns="0" tIns="0" rIns="0" bIns="0" rtlCol="0"/>
            <a:lstStyle/>
            <a:p>
              <a:endParaRPr sz="3066"/>
            </a:p>
          </p:txBody>
        </p:sp>
      </p:grpSp>
      <p:sp>
        <p:nvSpPr>
          <p:cNvPr id="34" name="object 23">
            <a:extLst>
              <a:ext uri="{FF2B5EF4-FFF2-40B4-BE49-F238E27FC236}">
                <a16:creationId xmlns:a16="http://schemas.microsoft.com/office/drawing/2014/main" id="{FF947658-3338-FD64-9BE1-D7C4D9121EB7}"/>
              </a:ext>
            </a:extLst>
          </p:cNvPr>
          <p:cNvSpPr txBox="1"/>
          <p:nvPr/>
        </p:nvSpPr>
        <p:spPr>
          <a:xfrm>
            <a:off x="2844132" y="4610082"/>
            <a:ext cx="717033" cy="201762"/>
          </a:xfrm>
          <a:prstGeom prst="rect">
            <a:avLst/>
          </a:prstGeom>
        </p:spPr>
        <p:txBody>
          <a:bodyPr vert="horz" wrap="square" lIns="0" tIns="16931" rIns="0" bIns="0" rtlCol="0">
            <a:spAutoFit/>
          </a:bodyPr>
          <a:lstStyle/>
          <a:p>
            <a:pPr marL="16932">
              <a:spcBef>
                <a:spcPts val="133"/>
              </a:spcBef>
            </a:pPr>
            <a:r>
              <a:rPr sz="1200" spc="-13" dirty="0">
                <a:solidFill>
                  <a:srgbClr val="636363"/>
                </a:solidFill>
                <a:latin typeface="宋体"/>
                <a:cs typeface="宋体"/>
              </a:rPr>
              <a:t>Directory</a:t>
            </a:r>
            <a:endParaRPr sz="1200">
              <a:latin typeface="宋体"/>
              <a:cs typeface="宋体"/>
            </a:endParaRPr>
          </a:p>
        </p:txBody>
      </p:sp>
      <p:graphicFrame>
        <p:nvGraphicFramePr>
          <p:cNvPr id="35" name="object 24">
            <a:extLst>
              <a:ext uri="{FF2B5EF4-FFF2-40B4-BE49-F238E27FC236}">
                <a16:creationId xmlns:a16="http://schemas.microsoft.com/office/drawing/2014/main" id="{1C2F86AA-8FA5-A72A-61C5-7131486B951A}"/>
              </a:ext>
            </a:extLst>
          </p:cNvPr>
          <p:cNvGraphicFramePr>
            <a:graphicFrameLocks noGrp="1"/>
          </p:cNvGraphicFramePr>
          <p:nvPr/>
        </p:nvGraphicFramePr>
        <p:xfrm>
          <a:off x="2841592" y="4903329"/>
          <a:ext cx="704336" cy="805922"/>
        </p:xfrm>
        <a:graphic>
          <a:graphicData uri="http://schemas.openxmlformats.org/drawingml/2006/table">
            <a:tbl>
              <a:tblPr firstRow="1" bandRow="1">
                <a:tableStyleId>{2D5ABB26-0587-4C30-8999-92F81FD0307C}</a:tableStyleId>
              </a:tblPr>
              <a:tblGrid>
                <a:gridCol w="235343">
                  <a:extLst>
                    <a:ext uri="{9D8B030D-6E8A-4147-A177-3AD203B41FA5}">
                      <a16:colId xmlns:a16="http://schemas.microsoft.com/office/drawing/2014/main" val="20000"/>
                    </a:ext>
                  </a:extLst>
                </a:gridCol>
                <a:gridCol w="235343">
                  <a:extLst>
                    <a:ext uri="{9D8B030D-6E8A-4147-A177-3AD203B41FA5}">
                      <a16:colId xmlns:a16="http://schemas.microsoft.com/office/drawing/2014/main" val="20001"/>
                    </a:ext>
                  </a:extLst>
                </a:gridCol>
                <a:gridCol w="233650">
                  <a:extLst>
                    <a:ext uri="{9D8B030D-6E8A-4147-A177-3AD203B41FA5}">
                      <a16:colId xmlns:a16="http://schemas.microsoft.com/office/drawing/2014/main" val="20002"/>
                    </a:ext>
                  </a:extLst>
                </a:gridCol>
              </a:tblGrid>
              <a:tr h="259893">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0"/>
                  </a:ext>
                </a:extLst>
              </a:tr>
              <a:tr h="285290">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1"/>
                  </a:ext>
                </a:extLst>
              </a:tr>
              <a:tr h="260739">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dirty="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2"/>
                  </a:ext>
                </a:extLst>
              </a:tr>
            </a:tbl>
          </a:graphicData>
        </a:graphic>
      </p:graphicFrame>
      <p:grpSp>
        <p:nvGrpSpPr>
          <p:cNvPr id="12" name="组合 11">
            <a:extLst>
              <a:ext uri="{FF2B5EF4-FFF2-40B4-BE49-F238E27FC236}">
                <a16:creationId xmlns:a16="http://schemas.microsoft.com/office/drawing/2014/main" id="{89B124AA-F00A-F593-FBC7-777FEBDCCC72}"/>
              </a:ext>
            </a:extLst>
          </p:cNvPr>
          <p:cNvGrpSpPr/>
          <p:nvPr/>
        </p:nvGrpSpPr>
        <p:grpSpPr>
          <a:xfrm>
            <a:off x="4817116" y="4607371"/>
            <a:ext cx="887191" cy="1252904"/>
            <a:chOff x="4817116" y="4607371"/>
            <a:chExt cx="887191" cy="1252904"/>
          </a:xfrm>
        </p:grpSpPr>
        <p:grpSp>
          <p:nvGrpSpPr>
            <p:cNvPr id="36" name="object 25">
              <a:extLst>
                <a:ext uri="{FF2B5EF4-FFF2-40B4-BE49-F238E27FC236}">
                  <a16:creationId xmlns:a16="http://schemas.microsoft.com/office/drawing/2014/main" id="{5749F37E-B45F-9F30-3DC6-383C2F307A02}"/>
                </a:ext>
              </a:extLst>
            </p:cNvPr>
            <p:cNvGrpSpPr/>
            <p:nvPr/>
          </p:nvGrpSpPr>
          <p:grpSpPr>
            <a:xfrm>
              <a:off x="4817116" y="4607371"/>
              <a:ext cx="887191" cy="1252904"/>
              <a:chOff x="3371341" y="3578605"/>
              <a:chExt cx="665480" cy="939800"/>
            </a:xfrm>
          </p:grpSpPr>
          <p:sp>
            <p:nvSpPr>
              <p:cNvPr id="37" name="object 26">
                <a:extLst>
                  <a:ext uri="{FF2B5EF4-FFF2-40B4-BE49-F238E27FC236}">
                    <a16:creationId xmlns:a16="http://schemas.microsoft.com/office/drawing/2014/main" id="{7A70FE6B-57E1-B3CE-F057-3312DDF4C797}"/>
                  </a:ext>
                </a:extLst>
              </p:cNvPr>
              <p:cNvSpPr/>
              <p:nvPr/>
            </p:nvSpPr>
            <p:spPr>
              <a:xfrm>
                <a:off x="3384041"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38" name="object 27">
                <a:extLst>
                  <a:ext uri="{FF2B5EF4-FFF2-40B4-BE49-F238E27FC236}">
                    <a16:creationId xmlns:a16="http://schemas.microsoft.com/office/drawing/2014/main" id="{C005F306-4592-2016-A84E-7A97B2757D6E}"/>
                  </a:ext>
                </a:extLst>
              </p:cNvPr>
              <p:cNvSpPr/>
              <p:nvPr/>
            </p:nvSpPr>
            <p:spPr>
              <a:xfrm>
                <a:off x="3384041"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39" name="object 28">
              <a:extLst>
                <a:ext uri="{FF2B5EF4-FFF2-40B4-BE49-F238E27FC236}">
                  <a16:creationId xmlns:a16="http://schemas.microsoft.com/office/drawing/2014/main" id="{3D9DE792-0CFC-3FE8-1408-2E946242A9BC}"/>
                </a:ext>
              </a:extLst>
            </p:cNvPr>
            <p:cNvSpPr txBox="1"/>
            <p:nvPr/>
          </p:nvSpPr>
          <p:spPr>
            <a:xfrm>
              <a:off x="4898780"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2</a:t>
              </a:r>
              <a:endParaRPr sz="3733" dirty="0">
                <a:latin typeface="Arial Narrow"/>
                <a:cs typeface="Arial Narrow"/>
              </a:endParaRPr>
            </a:p>
          </p:txBody>
        </p:sp>
        <p:sp>
          <p:nvSpPr>
            <p:cNvPr id="40" name="object 29">
              <a:extLst>
                <a:ext uri="{FF2B5EF4-FFF2-40B4-BE49-F238E27FC236}">
                  <a16:creationId xmlns:a16="http://schemas.microsoft.com/office/drawing/2014/main" id="{CF84EC42-C16C-C709-2D09-FF483084C678}"/>
                </a:ext>
              </a:extLst>
            </p:cNvPr>
            <p:cNvSpPr txBox="1"/>
            <p:nvPr/>
          </p:nvSpPr>
          <p:spPr>
            <a:xfrm>
              <a:off x="4834047"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40636">
                <a:spcBef>
                  <a:spcPts val="247"/>
                </a:spcBef>
              </a:pPr>
              <a:r>
                <a:rPr lang="zh-CN" altLang="en-US" sz="1200" spc="-47"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grpSp>
      <p:grpSp>
        <p:nvGrpSpPr>
          <p:cNvPr id="41" name="object 30">
            <a:extLst>
              <a:ext uri="{FF2B5EF4-FFF2-40B4-BE49-F238E27FC236}">
                <a16:creationId xmlns:a16="http://schemas.microsoft.com/office/drawing/2014/main" id="{77E19C7B-CDAB-1835-AEE8-C774C932155F}"/>
              </a:ext>
            </a:extLst>
          </p:cNvPr>
          <p:cNvGrpSpPr/>
          <p:nvPr/>
        </p:nvGrpSpPr>
        <p:grpSpPr>
          <a:xfrm>
            <a:off x="5845174" y="4607371"/>
            <a:ext cx="887191" cy="1252904"/>
            <a:chOff x="4142485" y="3578605"/>
            <a:chExt cx="665480" cy="939800"/>
          </a:xfrm>
        </p:grpSpPr>
        <p:sp>
          <p:nvSpPr>
            <p:cNvPr id="42" name="object 31">
              <a:extLst>
                <a:ext uri="{FF2B5EF4-FFF2-40B4-BE49-F238E27FC236}">
                  <a16:creationId xmlns:a16="http://schemas.microsoft.com/office/drawing/2014/main" id="{15D7EE0A-942B-D5B8-1C53-B1DB548FC9F6}"/>
                </a:ext>
              </a:extLst>
            </p:cNvPr>
            <p:cNvSpPr/>
            <p:nvPr/>
          </p:nvSpPr>
          <p:spPr>
            <a:xfrm>
              <a:off x="4155185"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43" name="object 32">
              <a:extLst>
                <a:ext uri="{FF2B5EF4-FFF2-40B4-BE49-F238E27FC236}">
                  <a16:creationId xmlns:a16="http://schemas.microsoft.com/office/drawing/2014/main" id="{ECE4D298-443F-9135-6A71-0C5713008505}"/>
                </a:ext>
              </a:extLst>
            </p:cNvPr>
            <p:cNvSpPr/>
            <p:nvPr/>
          </p:nvSpPr>
          <p:spPr>
            <a:xfrm>
              <a:off x="4155185"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44" name="object 33">
            <a:extLst>
              <a:ext uri="{FF2B5EF4-FFF2-40B4-BE49-F238E27FC236}">
                <a16:creationId xmlns:a16="http://schemas.microsoft.com/office/drawing/2014/main" id="{EFDCF25D-CEFD-389C-2D5F-ABE8DE679A83}"/>
              </a:ext>
            </a:extLst>
          </p:cNvPr>
          <p:cNvSpPr txBox="1"/>
          <p:nvPr/>
        </p:nvSpPr>
        <p:spPr>
          <a:xfrm>
            <a:off x="5931380"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3</a:t>
            </a:r>
            <a:endParaRPr sz="3733" dirty="0">
              <a:latin typeface="Arial Narrow"/>
              <a:cs typeface="Arial Narrow"/>
            </a:endParaRPr>
          </a:p>
        </p:txBody>
      </p:sp>
      <p:sp>
        <p:nvSpPr>
          <p:cNvPr id="45" name="object 34">
            <a:extLst>
              <a:ext uri="{FF2B5EF4-FFF2-40B4-BE49-F238E27FC236}">
                <a16:creationId xmlns:a16="http://schemas.microsoft.com/office/drawing/2014/main" id="{2DF84EFB-459A-5CA3-822D-7628BA11AF32}"/>
              </a:ext>
            </a:extLst>
          </p:cNvPr>
          <p:cNvSpPr txBox="1"/>
          <p:nvPr/>
        </p:nvSpPr>
        <p:spPr>
          <a:xfrm>
            <a:off x="5862105"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41483">
              <a:spcBef>
                <a:spcPts val="247"/>
              </a:spcBef>
            </a:pPr>
            <a:r>
              <a:rPr lang="zh-CN" altLang="en-US" sz="1200" spc="-47"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sp>
        <p:nvSpPr>
          <p:cNvPr id="46" name="object 35">
            <a:extLst>
              <a:ext uri="{FF2B5EF4-FFF2-40B4-BE49-F238E27FC236}">
                <a16:creationId xmlns:a16="http://schemas.microsoft.com/office/drawing/2014/main" id="{C877E9E2-552D-B2A8-A993-88F0547124F8}"/>
              </a:ext>
            </a:extLst>
          </p:cNvPr>
          <p:cNvSpPr txBox="1"/>
          <p:nvPr/>
        </p:nvSpPr>
        <p:spPr>
          <a:xfrm>
            <a:off x="8891761" y="4604325"/>
            <a:ext cx="338623" cy="755760"/>
          </a:xfrm>
          <a:prstGeom prst="rect">
            <a:avLst/>
          </a:prstGeom>
        </p:spPr>
        <p:txBody>
          <a:bodyPr vert="horz" wrap="square" lIns="0" tIns="16931" rIns="0" bIns="0" rtlCol="0">
            <a:spAutoFit/>
          </a:bodyPr>
          <a:lstStyle/>
          <a:p>
            <a:pPr marL="16932">
              <a:spcBef>
                <a:spcPts val="133"/>
              </a:spcBef>
            </a:pPr>
            <a:r>
              <a:rPr sz="4800" spc="-2400" dirty="0">
                <a:solidFill>
                  <a:srgbClr val="636363"/>
                </a:solidFill>
                <a:latin typeface="宋体"/>
                <a:cs typeface="宋体"/>
              </a:rPr>
              <a:t>…</a:t>
            </a:r>
            <a:endParaRPr sz="4800" dirty="0">
              <a:latin typeface="宋体"/>
              <a:cs typeface="宋体"/>
            </a:endParaRPr>
          </a:p>
        </p:txBody>
      </p:sp>
      <p:sp>
        <p:nvSpPr>
          <p:cNvPr id="48" name="object 37">
            <a:extLst>
              <a:ext uri="{FF2B5EF4-FFF2-40B4-BE49-F238E27FC236}">
                <a16:creationId xmlns:a16="http://schemas.microsoft.com/office/drawing/2014/main" id="{570C5C51-D709-073B-D2EB-93CC8EB3CCE3}"/>
              </a:ext>
            </a:extLst>
          </p:cNvPr>
          <p:cNvSpPr/>
          <p:nvPr/>
        </p:nvSpPr>
        <p:spPr>
          <a:xfrm>
            <a:off x="10072085" y="4524748"/>
            <a:ext cx="487617" cy="1340945"/>
          </a:xfrm>
          <a:custGeom>
            <a:avLst/>
            <a:gdLst/>
            <a:ahLst/>
            <a:cxnLst/>
            <a:rect l="l" t="t" r="r" b="b"/>
            <a:pathLst>
              <a:path w="365759" h="1005839">
                <a:moveTo>
                  <a:pt x="0" y="1005840"/>
                </a:moveTo>
                <a:lnTo>
                  <a:pt x="71169" y="1003443"/>
                </a:lnTo>
                <a:lnTo>
                  <a:pt x="129301" y="996907"/>
                </a:lnTo>
                <a:lnTo>
                  <a:pt x="168503" y="987210"/>
                </a:lnTo>
                <a:lnTo>
                  <a:pt x="182879" y="975334"/>
                </a:lnTo>
                <a:lnTo>
                  <a:pt x="182879" y="533425"/>
                </a:lnTo>
                <a:lnTo>
                  <a:pt x="197256" y="521549"/>
                </a:lnTo>
                <a:lnTo>
                  <a:pt x="236458" y="511852"/>
                </a:lnTo>
                <a:lnTo>
                  <a:pt x="294590" y="505316"/>
                </a:lnTo>
                <a:lnTo>
                  <a:pt x="365759" y="502920"/>
                </a:lnTo>
                <a:lnTo>
                  <a:pt x="294590" y="500523"/>
                </a:lnTo>
                <a:lnTo>
                  <a:pt x="236458" y="493987"/>
                </a:lnTo>
                <a:lnTo>
                  <a:pt x="197256" y="484290"/>
                </a:lnTo>
                <a:lnTo>
                  <a:pt x="182879" y="472414"/>
                </a:lnTo>
                <a:lnTo>
                  <a:pt x="182879" y="30480"/>
                </a:lnTo>
                <a:lnTo>
                  <a:pt x="168503" y="18645"/>
                </a:lnTo>
                <a:lnTo>
                  <a:pt x="129301" y="8953"/>
                </a:lnTo>
                <a:lnTo>
                  <a:pt x="71169" y="2405"/>
                </a:lnTo>
                <a:lnTo>
                  <a:pt x="0" y="0"/>
                </a:lnTo>
              </a:path>
            </a:pathLst>
          </a:custGeom>
          <a:ln w="28575">
            <a:solidFill>
              <a:srgbClr val="C30037"/>
            </a:solidFill>
          </a:ln>
        </p:spPr>
        <p:txBody>
          <a:bodyPr wrap="square" lIns="0" tIns="0" rIns="0" bIns="0" rtlCol="0"/>
          <a:lstStyle/>
          <a:p>
            <a:endParaRPr sz="3066"/>
          </a:p>
        </p:txBody>
      </p:sp>
      <p:grpSp>
        <p:nvGrpSpPr>
          <p:cNvPr id="57" name="object 46">
            <a:extLst>
              <a:ext uri="{FF2B5EF4-FFF2-40B4-BE49-F238E27FC236}">
                <a16:creationId xmlns:a16="http://schemas.microsoft.com/office/drawing/2014/main" id="{96E7C553-BEFD-6458-4796-6C5B89C3F14F}"/>
              </a:ext>
            </a:extLst>
          </p:cNvPr>
          <p:cNvGrpSpPr/>
          <p:nvPr/>
        </p:nvGrpSpPr>
        <p:grpSpPr>
          <a:xfrm>
            <a:off x="6873232" y="4607371"/>
            <a:ext cx="887191" cy="1252904"/>
            <a:chOff x="4913629" y="3578605"/>
            <a:chExt cx="665480" cy="939800"/>
          </a:xfrm>
        </p:grpSpPr>
        <p:sp>
          <p:nvSpPr>
            <p:cNvPr id="58" name="object 47">
              <a:extLst>
                <a:ext uri="{FF2B5EF4-FFF2-40B4-BE49-F238E27FC236}">
                  <a16:creationId xmlns:a16="http://schemas.microsoft.com/office/drawing/2014/main" id="{B600A7CF-D3AE-904A-29EB-5806ADED7806}"/>
                </a:ext>
              </a:extLst>
            </p:cNvPr>
            <p:cNvSpPr/>
            <p:nvPr/>
          </p:nvSpPr>
          <p:spPr>
            <a:xfrm>
              <a:off x="4926329"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59" name="object 48">
              <a:extLst>
                <a:ext uri="{FF2B5EF4-FFF2-40B4-BE49-F238E27FC236}">
                  <a16:creationId xmlns:a16="http://schemas.microsoft.com/office/drawing/2014/main" id="{28BFBCC3-C69B-DB57-F0E4-A8959B136C2F}"/>
                </a:ext>
              </a:extLst>
            </p:cNvPr>
            <p:cNvSpPr/>
            <p:nvPr/>
          </p:nvSpPr>
          <p:spPr>
            <a:xfrm>
              <a:off x="4926329"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60" name="object 49">
            <a:extLst>
              <a:ext uri="{FF2B5EF4-FFF2-40B4-BE49-F238E27FC236}">
                <a16:creationId xmlns:a16="http://schemas.microsoft.com/office/drawing/2014/main" id="{771E1B19-CA11-2498-2613-8251C638634C}"/>
              </a:ext>
            </a:extLst>
          </p:cNvPr>
          <p:cNvSpPr txBox="1"/>
          <p:nvPr/>
        </p:nvSpPr>
        <p:spPr>
          <a:xfrm>
            <a:off x="6945583" y="4868112"/>
            <a:ext cx="720000" cy="618047"/>
          </a:xfrm>
          <a:prstGeom prst="rect">
            <a:avLst/>
          </a:prstGeom>
          <a:solidFill>
            <a:srgbClr val="D7DBE1"/>
          </a:solidFill>
          <a:ln w="25400">
            <a:noFill/>
          </a:ln>
        </p:spPr>
        <p:txBody>
          <a:bodyPr vert="horz" wrap="square" lIns="0" tIns="43173" rIns="0" bIns="0" rtlCol="0">
            <a:spAutoFit/>
          </a:bodyPr>
          <a:lstStyle/>
          <a:p>
            <a:pPr marL="847" algn="ctr">
              <a:spcBef>
                <a:spcPts val="339"/>
              </a:spcBef>
            </a:pPr>
            <a:r>
              <a:rPr sz="3733" b="1" spc="160" dirty="0">
                <a:solidFill>
                  <a:srgbClr val="636363"/>
                </a:solidFill>
                <a:latin typeface="Arial Narrow"/>
                <a:cs typeface="Arial Narrow"/>
              </a:rPr>
              <a:t>4</a:t>
            </a:r>
            <a:endParaRPr sz="3733" dirty="0">
              <a:latin typeface="Arial Narrow"/>
              <a:cs typeface="Arial Narrow"/>
            </a:endParaRPr>
          </a:p>
        </p:txBody>
      </p:sp>
      <p:sp>
        <p:nvSpPr>
          <p:cNvPr id="61" name="object 50">
            <a:extLst>
              <a:ext uri="{FF2B5EF4-FFF2-40B4-BE49-F238E27FC236}">
                <a16:creationId xmlns:a16="http://schemas.microsoft.com/office/drawing/2014/main" id="{C7228D31-FAAC-A5C5-EB88-36DC043D6C4A}"/>
              </a:ext>
            </a:extLst>
          </p:cNvPr>
          <p:cNvSpPr txBox="1"/>
          <p:nvPr/>
        </p:nvSpPr>
        <p:spPr>
          <a:xfrm>
            <a:off x="6890163"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41483">
              <a:spcBef>
                <a:spcPts val="247"/>
              </a:spcBef>
            </a:pPr>
            <a:r>
              <a:rPr lang="zh-CN" altLang="en-US" sz="1200" spc="-47"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grpSp>
        <p:nvGrpSpPr>
          <p:cNvPr id="62" name="object 51">
            <a:extLst>
              <a:ext uri="{FF2B5EF4-FFF2-40B4-BE49-F238E27FC236}">
                <a16:creationId xmlns:a16="http://schemas.microsoft.com/office/drawing/2014/main" id="{F45F3EF2-30A3-BEDF-2C69-7FB5F02AEB73}"/>
              </a:ext>
            </a:extLst>
          </p:cNvPr>
          <p:cNvGrpSpPr/>
          <p:nvPr/>
        </p:nvGrpSpPr>
        <p:grpSpPr>
          <a:xfrm>
            <a:off x="7903322" y="4607371"/>
            <a:ext cx="887191" cy="1252904"/>
            <a:chOff x="5686297" y="3578605"/>
            <a:chExt cx="665480" cy="939800"/>
          </a:xfrm>
        </p:grpSpPr>
        <p:sp>
          <p:nvSpPr>
            <p:cNvPr id="63" name="object 52">
              <a:extLst>
                <a:ext uri="{FF2B5EF4-FFF2-40B4-BE49-F238E27FC236}">
                  <a16:creationId xmlns:a16="http://schemas.microsoft.com/office/drawing/2014/main" id="{8A0A3324-7B2D-C142-118C-D68CD1220345}"/>
                </a:ext>
              </a:extLst>
            </p:cNvPr>
            <p:cNvSpPr/>
            <p:nvPr/>
          </p:nvSpPr>
          <p:spPr>
            <a:xfrm>
              <a:off x="5698997"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64" name="object 53">
              <a:extLst>
                <a:ext uri="{FF2B5EF4-FFF2-40B4-BE49-F238E27FC236}">
                  <a16:creationId xmlns:a16="http://schemas.microsoft.com/office/drawing/2014/main" id="{375A21CA-1168-8A12-A5B8-746C010338B6}"/>
                </a:ext>
              </a:extLst>
            </p:cNvPr>
            <p:cNvSpPr/>
            <p:nvPr/>
          </p:nvSpPr>
          <p:spPr>
            <a:xfrm>
              <a:off x="5698997"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65" name="object 54">
            <a:extLst>
              <a:ext uri="{FF2B5EF4-FFF2-40B4-BE49-F238E27FC236}">
                <a16:creationId xmlns:a16="http://schemas.microsoft.com/office/drawing/2014/main" id="{BA4C065A-DBBD-A5E9-EB6B-2AEE2A7ECD7B}"/>
              </a:ext>
            </a:extLst>
          </p:cNvPr>
          <p:cNvSpPr txBox="1"/>
          <p:nvPr/>
        </p:nvSpPr>
        <p:spPr>
          <a:xfrm>
            <a:off x="7975673"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5</a:t>
            </a:r>
            <a:endParaRPr sz="3733">
              <a:latin typeface="Arial Narrow"/>
              <a:cs typeface="Arial Narrow"/>
            </a:endParaRPr>
          </a:p>
        </p:txBody>
      </p:sp>
      <p:sp>
        <p:nvSpPr>
          <p:cNvPr id="66" name="object 55">
            <a:extLst>
              <a:ext uri="{FF2B5EF4-FFF2-40B4-BE49-F238E27FC236}">
                <a16:creationId xmlns:a16="http://schemas.microsoft.com/office/drawing/2014/main" id="{C419CAB6-CA30-9F07-F1DA-6256B9A2374C}"/>
              </a:ext>
            </a:extLst>
          </p:cNvPr>
          <p:cNvSpPr txBox="1"/>
          <p:nvPr/>
        </p:nvSpPr>
        <p:spPr>
          <a:xfrm>
            <a:off x="7920253"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39789">
              <a:spcBef>
                <a:spcPts val="247"/>
              </a:spcBef>
            </a:pPr>
            <a:r>
              <a:rPr lang="zh-CN" altLang="en-US" sz="1200" spc="-40"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sp>
        <p:nvSpPr>
          <p:cNvPr id="138" name="object 67">
            <a:extLst>
              <a:ext uri="{FF2B5EF4-FFF2-40B4-BE49-F238E27FC236}">
                <a16:creationId xmlns:a16="http://schemas.microsoft.com/office/drawing/2014/main" id="{1A0D2B80-07A3-0F2E-7F14-C25711118A4D}"/>
              </a:ext>
            </a:extLst>
          </p:cNvPr>
          <p:cNvSpPr/>
          <p:nvPr/>
        </p:nvSpPr>
        <p:spPr>
          <a:xfrm>
            <a:off x="8825600" y="1341562"/>
            <a:ext cx="1230046" cy="1217348"/>
          </a:xfrm>
          <a:custGeom>
            <a:avLst/>
            <a:gdLst/>
            <a:ahLst/>
            <a:cxnLst/>
            <a:rect l="l" t="t" r="r" b="b"/>
            <a:pathLst>
              <a:path w="922654" h="913130">
                <a:moveTo>
                  <a:pt x="545299" y="719328"/>
                </a:moveTo>
                <a:lnTo>
                  <a:pt x="507695" y="692416"/>
                </a:lnTo>
                <a:lnTo>
                  <a:pt x="505117" y="683450"/>
                </a:lnTo>
                <a:lnTo>
                  <a:pt x="501992" y="674662"/>
                </a:lnTo>
                <a:lnTo>
                  <a:pt x="498335" y="666102"/>
                </a:lnTo>
                <a:lnTo>
                  <a:pt x="497243" y="663930"/>
                </a:lnTo>
                <a:lnTo>
                  <a:pt x="494144" y="657796"/>
                </a:lnTo>
                <a:lnTo>
                  <a:pt x="504139" y="645528"/>
                </a:lnTo>
                <a:lnTo>
                  <a:pt x="508482" y="637527"/>
                </a:lnTo>
                <a:lnTo>
                  <a:pt x="509663" y="628802"/>
                </a:lnTo>
                <a:lnTo>
                  <a:pt x="507707" y="620229"/>
                </a:lnTo>
                <a:lnTo>
                  <a:pt x="502653" y="612686"/>
                </a:lnTo>
                <a:lnTo>
                  <a:pt x="491909" y="601700"/>
                </a:lnTo>
                <a:lnTo>
                  <a:pt x="485140" y="594779"/>
                </a:lnTo>
                <a:lnTo>
                  <a:pt x="477697" y="589546"/>
                </a:lnTo>
                <a:lnTo>
                  <a:pt x="469163" y="587375"/>
                </a:lnTo>
                <a:lnTo>
                  <a:pt x="460400" y="588340"/>
                </a:lnTo>
                <a:lnTo>
                  <a:pt x="452297" y="592505"/>
                </a:lnTo>
                <a:lnTo>
                  <a:pt x="440321" y="601700"/>
                </a:lnTo>
                <a:lnTo>
                  <a:pt x="437845" y="600316"/>
                </a:lnTo>
                <a:lnTo>
                  <a:pt x="431711" y="596887"/>
                </a:lnTo>
                <a:lnTo>
                  <a:pt x="428739" y="595477"/>
                </a:lnTo>
                <a:lnTo>
                  <a:pt x="428739" y="729805"/>
                </a:lnTo>
                <a:lnTo>
                  <a:pt x="423329" y="755065"/>
                </a:lnTo>
                <a:lnTo>
                  <a:pt x="409105" y="775576"/>
                </a:lnTo>
                <a:lnTo>
                  <a:pt x="388239" y="789279"/>
                </a:lnTo>
                <a:lnTo>
                  <a:pt x="362839" y="794118"/>
                </a:lnTo>
                <a:lnTo>
                  <a:pt x="337578" y="788695"/>
                </a:lnTo>
                <a:lnTo>
                  <a:pt x="317068" y="774484"/>
                </a:lnTo>
                <a:lnTo>
                  <a:pt x="303352" y="753618"/>
                </a:lnTo>
                <a:lnTo>
                  <a:pt x="298526" y="728218"/>
                </a:lnTo>
                <a:lnTo>
                  <a:pt x="303936" y="702970"/>
                </a:lnTo>
                <a:lnTo>
                  <a:pt x="318147" y="682459"/>
                </a:lnTo>
                <a:lnTo>
                  <a:pt x="339026" y="668756"/>
                </a:lnTo>
                <a:lnTo>
                  <a:pt x="364426" y="663930"/>
                </a:lnTo>
                <a:lnTo>
                  <a:pt x="389686" y="669340"/>
                </a:lnTo>
                <a:lnTo>
                  <a:pt x="410197" y="683552"/>
                </a:lnTo>
                <a:lnTo>
                  <a:pt x="423900" y="704418"/>
                </a:lnTo>
                <a:lnTo>
                  <a:pt x="428739" y="729805"/>
                </a:lnTo>
                <a:lnTo>
                  <a:pt x="428739" y="595477"/>
                </a:lnTo>
                <a:lnTo>
                  <a:pt x="422833" y="592670"/>
                </a:lnTo>
                <a:lnTo>
                  <a:pt x="413689" y="589064"/>
                </a:lnTo>
                <a:lnTo>
                  <a:pt x="404304" y="586079"/>
                </a:lnTo>
                <a:lnTo>
                  <a:pt x="402717" y="570534"/>
                </a:lnTo>
                <a:lnTo>
                  <a:pt x="353339" y="548081"/>
                </a:lnTo>
                <a:lnTo>
                  <a:pt x="344385" y="549617"/>
                </a:lnTo>
                <a:lnTo>
                  <a:pt x="336804" y="554113"/>
                </a:lnTo>
                <a:lnTo>
                  <a:pt x="331292" y="560997"/>
                </a:lnTo>
                <a:lnTo>
                  <a:pt x="328510" y="569645"/>
                </a:lnTo>
                <a:lnTo>
                  <a:pt x="326529" y="585089"/>
                </a:lnTo>
                <a:lnTo>
                  <a:pt x="316826" y="587933"/>
                </a:lnTo>
                <a:lnTo>
                  <a:pt x="307352" y="591439"/>
                </a:lnTo>
                <a:lnTo>
                  <a:pt x="298132" y="595566"/>
                </a:lnTo>
                <a:lnTo>
                  <a:pt x="289217" y="600316"/>
                </a:lnTo>
                <a:lnTo>
                  <a:pt x="276860" y="590232"/>
                </a:lnTo>
                <a:lnTo>
                  <a:pt x="268859" y="585889"/>
                </a:lnTo>
                <a:lnTo>
                  <a:pt x="260134" y="584695"/>
                </a:lnTo>
                <a:lnTo>
                  <a:pt x="251561" y="586651"/>
                </a:lnTo>
                <a:lnTo>
                  <a:pt x="244005" y="591718"/>
                </a:lnTo>
                <a:lnTo>
                  <a:pt x="225996" y="609320"/>
                </a:lnTo>
                <a:lnTo>
                  <a:pt x="220751" y="616762"/>
                </a:lnTo>
                <a:lnTo>
                  <a:pt x="218579" y="625297"/>
                </a:lnTo>
                <a:lnTo>
                  <a:pt x="219557" y="634047"/>
                </a:lnTo>
                <a:lnTo>
                  <a:pt x="223723" y="642162"/>
                </a:lnTo>
                <a:lnTo>
                  <a:pt x="234315" y="655815"/>
                </a:lnTo>
                <a:lnTo>
                  <a:pt x="229958" y="664108"/>
                </a:lnTo>
                <a:lnTo>
                  <a:pt x="226123" y="672642"/>
                </a:lnTo>
                <a:lnTo>
                  <a:pt x="222846" y="681431"/>
                </a:lnTo>
                <a:lnTo>
                  <a:pt x="220154" y="690435"/>
                </a:lnTo>
                <a:lnTo>
                  <a:pt x="202831" y="692213"/>
                </a:lnTo>
                <a:lnTo>
                  <a:pt x="180378" y="741578"/>
                </a:lnTo>
                <a:lnTo>
                  <a:pt x="181914" y="750544"/>
                </a:lnTo>
                <a:lnTo>
                  <a:pt x="186423" y="758113"/>
                </a:lnTo>
                <a:lnTo>
                  <a:pt x="193294" y="763638"/>
                </a:lnTo>
                <a:lnTo>
                  <a:pt x="201955" y="766419"/>
                </a:lnTo>
                <a:lnTo>
                  <a:pt x="220357" y="768794"/>
                </a:lnTo>
                <a:lnTo>
                  <a:pt x="222897" y="777074"/>
                </a:lnTo>
                <a:lnTo>
                  <a:pt x="225920" y="785164"/>
                </a:lnTo>
                <a:lnTo>
                  <a:pt x="229425" y="793064"/>
                </a:lnTo>
                <a:lnTo>
                  <a:pt x="233413" y="800735"/>
                </a:lnTo>
                <a:lnTo>
                  <a:pt x="221538" y="815378"/>
                </a:lnTo>
                <a:lnTo>
                  <a:pt x="217195" y="823379"/>
                </a:lnTo>
                <a:lnTo>
                  <a:pt x="216014" y="832104"/>
                </a:lnTo>
                <a:lnTo>
                  <a:pt x="217970" y="840676"/>
                </a:lnTo>
                <a:lnTo>
                  <a:pt x="223024" y="848220"/>
                </a:lnTo>
                <a:lnTo>
                  <a:pt x="240538" y="866127"/>
                </a:lnTo>
                <a:lnTo>
                  <a:pt x="248005" y="871372"/>
                </a:lnTo>
                <a:lnTo>
                  <a:pt x="256514" y="873531"/>
                </a:lnTo>
                <a:lnTo>
                  <a:pt x="265277" y="872566"/>
                </a:lnTo>
                <a:lnTo>
                  <a:pt x="273392" y="868400"/>
                </a:lnTo>
                <a:lnTo>
                  <a:pt x="288137" y="857034"/>
                </a:lnTo>
                <a:lnTo>
                  <a:pt x="296037" y="861377"/>
                </a:lnTo>
                <a:lnTo>
                  <a:pt x="304152" y="865238"/>
                </a:lnTo>
                <a:lnTo>
                  <a:pt x="312470" y="868578"/>
                </a:lnTo>
                <a:lnTo>
                  <a:pt x="320992" y="871372"/>
                </a:lnTo>
                <a:lnTo>
                  <a:pt x="322961" y="890371"/>
                </a:lnTo>
                <a:lnTo>
                  <a:pt x="372338" y="912825"/>
                </a:lnTo>
                <a:lnTo>
                  <a:pt x="381304" y="911288"/>
                </a:lnTo>
                <a:lnTo>
                  <a:pt x="388874" y="906792"/>
                </a:lnTo>
                <a:lnTo>
                  <a:pt x="394398" y="899909"/>
                </a:lnTo>
                <a:lnTo>
                  <a:pt x="397179" y="891260"/>
                </a:lnTo>
                <a:lnTo>
                  <a:pt x="399453" y="873252"/>
                </a:lnTo>
                <a:lnTo>
                  <a:pt x="408686" y="870661"/>
                </a:lnTo>
                <a:lnTo>
                  <a:pt x="417703" y="867473"/>
                </a:lnTo>
                <a:lnTo>
                  <a:pt x="426504" y="863727"/>
                </a:lnTo>
                <a:lnTo>
                  <a:pt x="435076" y="859396"/>
                </a:lnTo>
                <a:lnTo>
                  <a:pt x="448932" y="870585"/>
                </a:lnTo>
                <a:lnTo>
                  <a:pt x="456920" y="874928"/>
                </a:lnTo>
                <a:lnTo>
                  <a:pt x="465645" y="876109"/>
                </a:lnTo>
                <a:lnTo>
                  <a:pt x="474218" y="874153"/>
                </a:lnTo>
                <a:lnTo>
                  <a:pt x="481774" y="869099"/>
                </a:lnTo>
                <a:lnTo>
                  <a:pt x="491693" y="859396"/>
                </a:lnTo>
                <a:lnTo>
                  <a:pt x="494118" y="857034"/>
                </a:lnTo>
                <a:lnTo>
                  <a:pt x="499694" y="851585"/>
                </a:lnTo>
                <a:lnTo>
                  <a:pt x="504926" y="844143"/>
                </a:lnTo>
                <a:lnTo>
                  <a:pt x="507098" y="835609"/>
                </a:lnTo>
                <a:lnTo>
                  <a:pt x="506133" y="826846"/>
                </a:lnTo>
                <a:lnTo>
                  <a:pt x="501967" y="818743"/>
                </a:lnTo>
                <a:lnTo>
                  <a:pt x="491375" y="805002"/>
                </a:lnTo>
                <a:lnTo>
                  <a:pt x="495998" y="796709"/>
                </a:lnTo>
                <a:lnTo>
                  <a:pt x="497217" y="794118"/>
                </a:lnTo>
                <a:lnTo>
                  <a:pt x="500037" y="788162"/>
                </a:lnTo>
                <a:lnTo>
                  <a:pt x="503516" y="779386"/>
                </a:lnTo>
                <a:lnTo>
                  <a:pt x="506412" y="770369"/>
                </a:lnTo>
                <a:lnTo>
                  <a:pt x="522833" y="768692"/>
                </a:lnTo>
                <a:lnTo>
                  <a:pt x="531545" y="766114"/>
                </a:lnTo>
                <a:lnTo>
                  <a:pt x="538556" y="760755"/>
                </a:lnTo>
                <a:lnTo>
                  <a:pt x="543255" y="753275"/>
                </a:lnTo>
                <a:lnTo>
                  <a:pt x="545007" y="744347"/>
                </a:lnTo>
                <a:lnTo>
                  <a:pt x="545299" y="719328"/>
                </a:lnTo>
                <a:close/>
              </a:path>
              <a:path w="922654" h="913130">
                <a:moveTo>
                  <a:pt x="546684" y="242404"/>
                </a:moveTo>
                <a:lnTo>
                  <a:pt x="489788" y="213512"/>
                </a:lnTo>
                <a:lnTo>
                  <a:pt x="485787" y="200088"/>
                </a:lnTo>
                <a:lnTo>
                  <a:pt x="480936" y="186994"/>
                </a:lnTo>
                <a:lnTo>
                  <a:pt x="475259" y="174244"/>
                </a:lnTo>
                <a:lnTo>
                  <a:pt x="474853" y="173456"/>
                </a:lnTo>
                <a:lnTo>
                  <a:pt x="468807" y="161886"/>
                </a:lnTo>
                <a:lnTo>
                  <a:pt x="490181" y="134874"/>
                </a:lnTo>
                <a:lnTo>
                  <a:pt x="494487" y="126733"/>
                </a:lnTo>
                <a:lnTo>
                  <a:pt x="495554" y="117881"/>
                </a:lnTo>
                <a:lnTo>
                  <a:pt x="493471" y="109220"/>
                </a:lnTo>
                <a:lnTo>
                  <a:pt x="488302" y="101638"/>
                </a:lnTo>
                <a:lnTo>
                  <a:pt x="466293" y="79654"/>
                </a:lnTo>
                <a:lnTo>
                  <a:pt x="465556" y="78905"/>
                </a:lnTo>
                <a:lnTo>
                  <a:pt x="446646" y="60032"/>
                </a:lnTo>
                <a:lnTo>
                  <a:pt x="439064" y="54787"/>
                </a:lnTo>
                <a:lnTo>
                  <a:pt x="430390" y="52705"/>
                </a:lnTo>
                <a:lnTo>
                  <a:pt x="421551" y="53809"/>
                </a:lnTo>
                <a:lnTo>
                  <a:pt x="413410" y="58127"/>
                </a:lnTo>
                <a:lnTo>
                  <a:pt x="387184" y="78905"/>
                </a:lnTo>
                <a:lnTo>
                  <a:pt x="374205" y="71831"/>
                </a:lnTo>
                <a:lnTo>
                  <a:pt x="372249" y="70942"/>
                </a:lnTo>
                <a:lnTo>
                  <a:pt x="372249" y="271094"/>
                </a:lnTo>
                <a:lnTo>
                  <a:pt x="364553" y="309054"/>
                </a:lnTo>
                <a:lnTo>
                  <a:pt x="343598" y="340093"/>
                </a:lnTo>
                <a:lnTo>
                  <a:pt x="312547" y="361048"/>
                </a:lnTo>
                <a:lnTo>
                  <a:pt x="274574" y="368731"/>
                </a:lnTo>
                <a:lnTo>
                  <a:pt x="236613" y="361048"/>
                </a:lnTo>
                <a:lnTo>
                  <a:pt x="205562" y="340093"/>
                </a:lnTo>
                <a:lnTo>
                  <a:pt x="184607" y="309054"/>
                </a:lnTo>
                <a:lnTo>
                  <a:pt x="176911" y="271094"/>
                </a:lnTo>
                <a:lnTo>
                  <a:pt x="184607" y="233133"/>
                </a:lnTo>
                <a:lnTo>
                  <a:pt x="205562" y="202095"/>
                </a:lnTo>
                <a:lnTo>
                  <a:pt x="236613" y="181140"/>
                </a:lnTo>
                <a:lnTo>
                  <a:pt x="274574" y="173456"/>
                </a:lnTo>
                <a:lnTo>
                  <a:pt x="312547" y="181140"/>
                </a:lnTo>
                <a:lnTo>
                  <a:pt x="343598" y="202095"/>
                </a:lnTo>
                <a:lnTo>
                  <a:pt x="364553" y="233133"/>
                </a:lnTo>
                <a:lnTo>
                  <a:pt x="372249" y="271094"/>
                </a:lnTo>
                <a:lnTo>
                  <a:pt x="372249" y="70942"/>
                </a:lnTo>
                <a:lnTo>
                  <a:pt x="360794" y="65671"/>
                </a:lnTo>
                <a:lnTo>
                  <a:pt x="347014" y="60452"/>
                </a:lnTo>
                <a:lnTo>
                  <a:pt x="332854" y="56159"/>
                </a:lnTo>
                <a:lnTo>
                  <a:pt x="328904" y="22186"/>
                </a:lnTo>
                <a:lnTo>
                  <a:pt x="326174" y="13398"/>
                </a:lnTo>
                <a:lnTo>
                  <a:pt x="320675" y="6362"/>
                </a:lnTo>
                <a:lnTo>
                  <a:pt x="313080" y="1689"/>
                </a:lnTo>
                <a:lnTo>
                  <a:pt x="304063" y="0"/>
                </a:lnTo>
                <a:lnTo>
                  <a:pt x="244995" y="0"/>
                </a:lnTo>
                <a:lnTo>
                  <a:pt x="216192" y="56159"/>
                </a:lnTo>
                <a:lnTo>
                  <a:pt x="201676" y="60553"/>
                </a:lnTo>
                <a:lnTo>
                  <a:pt x="187528" y="65951"/>
                </a:lnTo>
                <a:lnTo>
                  <a:pt x="173786" y="72326"/>
                </a:lnTo>
                <a:lnTo>
                  <a:pt x="160489" y="79654"/>
                </a:lnTo>
                <a:lnTo>
                  <a:pt x="133273" y="58127"/>
                </a:lnTo>
                <a:lnTo>
                  <a:pt x="125133" y="53835"/>
                </a:lnTo>
                <a:lnTo>
                  <a:pt x="116281" y="52768"/>
                </a:lnTo>
                <a:lnTo>
                  <a:pt x="107619" y="54864"/>
                </a:lnTo>
                <a:lnTo>
                  <a:pt x="100037" y="60032"/>
                </a:lnTo>
                <a:lnTo>
                  <a:pt x="58280" y="101739"/>
                </a:lnTo>
                <a:lnTo>
                  <a:pt x="53073" y="109321"/>
                </a:lnTo>
                <a:lnTo>
                  <a:pt x="50990" y="117983"/>
                </a:lnTo>
                <a:lnTo>
                  <a:pt x="52082" y="126834"/>
                </a:lnTo>
                <a:lnTo>
                  <a:pt x="56400" y="134975"/>
                </a:lnTo>
                <a:lnTo>
                  <a:pt x="79159" y="163766"/>
                </a:lnTo>
                <a:lnTo>
                  <a:pt x="72745" y="176276"/>
                </a:lnTo>
                <a:lnTo>
                  <a:pt x="67157" y="189153"/>
                </a:lnTo>
                <a:lnTo>
                  <a:pt x="62433" y="202374"/>
                </a:lnTo>
                <a:lnTo>
                  <a:pt x="58572" y="215887"/>
                </a:lnTo>
                <a:lnTo>
                  <a:pt x="22161" y="220040"/>
                </a:lnTo>
                <a:lnTo>
                  <a:pt x="13360" y="222770"/>
                </a:lnTo>
                <a:lnTo>
                  <a:pt x="6324" y="228269"/>
                </a:lnTo>
                <a:lnTo>
                  <a:pt x="1676" y="235864"/>
                </a:lnTo>
                <a:lnTo>
                  <a:pt x="0" y="244881"/>
                </a:lnTo>
                <a:lnTo>
                  <a:pt x="0" y="303936"/>
                </a:lnTo>
                <a:lnTo>
                  <a:pt x="60553" y="333222"/>
                </a:lnTo>
                <a:lnTo>
                  <a:pt x="64541" y="345567"/>
                </a:lnTo>
                <a:lnTo>
                  <a:pt x="69227" y="357657"/>
                </a:lnTo>
                <a:lnTo>
                  <a:pt x="74599" y="369443"/>
                </a:lnTo>
                <a:lnTo>
                  <a:pt x="80645" y="380898"/>
                </a:lnTo>
                <a:lnTo>
                  <a:pt x="56400" y="411467"/>
                </a:lnTo>
                <a:lnTo>
                  <a:pt x="52095" y="419608"/>
                </a:lnTo>
                <a:lnTo>
                  <a:pt x="51028" y="428459"/>
                </a:lnTo>
                <a:lnTo>
                  <a:pt x="53111" y="437121"/>
                </a:lnTo>
                <a:lnTo>
                  <a:pt x="58280" y="444703"/>
                </a:lnTo>
                <a:lnTo>
                  <a:pt x="100037" y="486448"/>
                </a:lnTo>
                <a:lnTo>
                  <a:pt x="107619" y="491655"/>
                </a:lnTo>
                <a:lnTo>
                  <a:pt x="116281" y="493737"/>
                </a:lnTo>
                <a:lnTo>
                  <a:pt x="125133" y="492645"/>
                </a:lnTo>
                <a:lnTo>
                  <a:pt x="133273" y="488327"/>
                </a:lnTo>
                <a:lnTo>
                  <a:pt x="163652" y="464299"/>
                </a:lnTo>
                <a:lnTo>
                  <a:pt x="175564" y="470674"/>
                </a:lnTo>
                <a:lnTo>
                  <a:pt x="187807" y="476300"/>
                </a:lnTo>
                <a:lnTo>
                  <a:pt x="200380" y="481164"/>
                </a:lnTo>
                <a:lnTo>
                  <a:pt x="213233" y="485267"/>
                </a:lnTo>
                <a:lnTo>
                  <a:pt x="217779" y="524344"/>
                </a:lnTo>
                <a:lnTo>
                  <a:pt x="220510" y="533146"/>
                </a:lnTo>
                <a:lnTo>
                  <a:pt x="226009" y="540169"/>
                </a:lnTo>
                <a:lnTo>
                  <a:pt x="233603" y="544817"/>
                </a:lnTo>
                <a:lnTo>
                  <a:pt x="242620" y="546506"/>
                </a:lnTo>
                <a:lnTo>
                  <a:pt x="301688" y="546506"/>
                </a:lnTo>
                <a:lnTo>
                  <a:pt x="330885" y="486651"/>
                </a:lnTo>
                <a:lnTo>
                  <a:pt x="344678" y="482574"/>
                </a:lnTo>
                <a:lnTo>
                  <a:pt x="358152" y="477621"/>
                </a:lnTo>
                <a:lnTo>
                  <a:pt x="371271" y="471817"/>
                </a:lnTo>
                <a:lnTo>
                  <a:pt x="384009" y="465188"/>
                </a:lnTo>
                <a:lnTo>
                  <a:pt x="413410" y="488429"/>
                </a:lnTo>
                <a:lnTo>
                  <a:pt x="421551" y="492734"/>
                </a:lnTo>
                <a:lnTo>
                  <a:pt x="430390" y="493801"/>
                </a:lnTo>
                <a:lnTo>
                  <a:pt x="439064" y="491718"/>
                </a:lnTo>
                <a:lnTo>
                  <a:pt x="446646" y="486549"/>
                </a:lnTo>
                <a:lnTo>
                  <a:pt x="468020" y="465188"/>
                </a:lnTo>
                <a:lnTo>
                  <a:pt x="468909" y="464299"/>
                </a:lnTo>
                <a:lnTo>
                  <a:pt x="488403" y="444804"/>
                </a:lnTo>
                <a:lnTo>
                  <a:pt x="493610" y="437222"/>
                </a:lnTo>
                <a:lnTo>
                  <a:pt x="495693" y="428561"/>
                </a:lnTo>
                <a:lnTo>
                  <a:pt x="494601" y="419709"/>
                </a:lnTo>
                <a:lnTo>
                  <a:pt x="490283" y="411568"/>
                </a:lnTo>
                <a:lnTo>
                  <a:pt x="467423" y="382587"/>
                </a:lnTo>
                <a:lnTo>
                  <a:pt x="474154" y="370065"/>
                </a:lnTo>
                <a:lnTo>
                  <a:pt x="474764" y="368731"/>
                </a:lnTo>
                <a:lnTo>
                  <a:pt x="480072" y="357174"/>
                </a:lnTo>
                <a:lnTo>
                  <a:pt x="485127" y="343928"/>
                </a:lnTo>
                <a:lnTo>
                  <a:pt x="489292" y="330352"/>
                </a:lnTo>
                <a:lnTo>
                  <a:pt x="524522" y="326301"/>
                </a:lnTo>
                <a:lnTo>
                  <a:pt x="533323" y="323570"/>
                </a:lnTo>
                <a:lnTo>
                  <a:pt x="540346" y="318071"/>
                </a:lnTo>
                <a:lnTo>
                  <a:pt x="544995" y="310476"/>
                </a:lnTo>
                <a:lnTo>
                  <a:pt x="546684" y="301459"/>
                </a:lnTo>
                <a:lnTo>
                  <a:pt x="546684" y="242404"/>
                </a:lnTo>
                <a:close/>
              </a:path>
              <a:path w="922654" h="913130">
                <a:moveTo>
                  <a:pt x="922324" y="505650"/>
                </a:moveTo>
                <a:lnTo>
                  <a:pt x="918857" y="464985"/>
                </a:lnTo>
                <a:lnTo>
                  <a:pt x="870127" y="441540"/>
                </a:lnTo>
                <a:lnTo>
                  <a:pt x="865949" y="430860"/>
                </a:lnTo>
                <a:lnTo>
                  <a:pt x="862533" y="423545"/>
                </a:lnTo>
                <a:lnTo>
                  <a:pt x="861110" y="420497"/>
                </a:lnTo>
                <a:lnTo>
                  <a:pt x="855624" y="410464"/>
                </a:lnTo>
                <a:lnTo>
                  <a:pt x="849503" y="400786"/>
                </a:lnTo>
                <a:lnTo>
                  <a:pt x="863028" y="380415"/>
                </a:lnTo>
                <a:lnTo>
                  <a:pt x="866673" y="372021"/>
                </a:lnTo>
                <a:lnTo>
                  <a:pt x="867054" y="363194"/>
                </a:lnTo>
                <a:lnTo>
                  <a:pt x="864311" y="354812"/>
                </a:lnTo>
                <a:lnTo>
                  <a:pt x="864120" y="354584"/>
                </a:lnTo>
                <a:lnTo>
                  <a:pt x="858570" y="347764"/>
                </a:lnTo>
                <a:lnTo>
                  <a:pt x="847559" y="338467"/>
                </a:lnTo>
                <a:lnTo>
                  <a:pt x="827405" y="321449"/>
                </a:lnTo>
                <a:lnTo>
                  <a:pt x="819492" y="316953"/>
                </a:lnTo>
                <a:lnTo>
                  <a:pt x="810793" y="315620"/>
                </a:lnTo>
                <a:lnTo>
                  <a:pt x="802170" y="317423"/>
                </a:lnTo>
                <a:lnTo>
                  <a:pt x="794550" y="322338"/>
                </a:lnTo>
                <a:lnTo>
                  <a:pt x="778217" y="337642"/>
                </a:lnTo>
                <a:lnTo>
                  <a:pt x="778217" y="496443"/>
                </a:lnTo>
                <a:lnTo>
                  <a:pt x="774598" y="527951"/>
                </a:lnTo>
                <a:lnTo>
                  <a:pt x="759650" y="554723"/>
                </a:lnTo>
                <a:lnTo>
                  <a:pt x="735761" y="573951"/>
                </a:lnTo>
                <a:lnTo>
                  <a:pt x="705294" y="582803"/>
                </a:lnTo>
                <a:lnTo>
                  <a:pt x="673785" y="579183"/>
                </a:lnTo>
                <a:lnTo>
                  <a:pt x="647014" y="564235"/>
                </a:lnTo>
                <a:lnTo>
                  <a:pt x="627786" y="540359"/>
                </a:lnTo>
                <a:lnTo>
                  <a:pt x="618921" y="509905"/>
                </a:lnTo>
                <a:lnTo>
                  <a:pt x="622554" y="478396"/>
                </a:lnTo>
                <a:lnTo>
                  <a:pt x="637489" y="451624"/>
                </a:lnTo>
                <a:lnTo>
                  <a:pt x="661377" y="432396"/>
                </a:lnTo>
                <a:lnTo>
                  <a:pt x="691845" y="423545"/>
                </a:lnTo>
                <a:lnTo>
                  <a:pt x="723353" y="427164"/>
                </a:lnTo>
                <a:lnTo>
                  <a:pt x="750138" y="442112"/>
                </a:lnTo>
                <a:lnTo>
                  <a:pt x="769353" y="466001"/>
                </a:lnTo>
                <a:lnTo>
                  <a:pt x="778217" y="496443"/>
                </a:lnTo>
                <a:lnTo>
                  <a:pt x="778217" y="337642"/>
                </a:lnTo>
                <a:lnTo>
                  <a:pt x="777328" y="338467"/>
                </a:lnTo>
                <a:lnTo>
                  <a:pt x="766267" y="333590"/>
                </a:lnTo>
                <a:lnTo>
                  <a:pt x="754900" y="329488"/>
                </a:lnTo>
                <a:lnTo>
                  <a:pt x="743267" y="326161"/>
                </a:lnTo>
                <a:lnTo>
                  <a:pt x="731418" y="323621"/>
                </a:lnTo>
                <a:lnTo>
                  <a:pt x="726567" y="299872"/>
                </a:lnTo>
                <a:lnTo>
                  <a:pt x="723163" y="291477"/>
                </a:lnTo>
                <a:lnTo>
                  <a:pt x="717156" y="285013"/>
                </a:lnTo>
                <a:lnTo>
                  <a:pt x="709282" y="281051"/>
                </a:lnTo>
                <a:lnTo>
                  <a:pt x="700252" y="280098"/>
                </a:lnTo>
                <a:lnTo>
                  <a:pt x="659587" y="283565"/>
                </a:lnTo>
                <a:lnTo>
                  <a:pt x="636130" y="331533"/>
                </a:lnTo>
                <a:lnTo>
                  <a:pt x="624586" y="336156"/>
                </a:lnTo>
                <a:lnTo>
                  <a:pt x="613397" y="341541"/>
                </a:lnTo>
                <a:lnTo>
                  <a:pt x="602513" y="347764"/>
                </a:lnTo>
                <a:lnTo>
                  <a:pt x="592302" y="354584"/>
                </a:lnTo>
                <a:lnTo>
                  <a:pt x="571715" y="340931"/>
                </a:lnTo>
                <a:lnTo>
                  <a:pt x="563346" y="337388"/>
                </a:lnTo>
                <a:lnTo>
                  <a:pt x="554545" y="337070"/>
                </a:lnTo>
                <a:lnTo>
                  <a:pt x="546201" y="339839"/>
                </a:lnTo>
                <a:lnTo>
                  <a:pt x="539165" y="345579"/>
                </a:lnTo>
                <a:lnTo>
                  <a:pt x="512838" y="376948"/>
                </a:lnTo>
                <a:lnTo>
                  <a:pt x="508342" y="384848"/>
                </a:lnTo>
                <a:lnTo>
                  <a:pt x="507022" y="393547"/>
                </a:lnTo>
                <a:lnTo>
                  <a:pt x="508825" y="402170"/>
                </a:lnTo>
                <a:lnTo>
                  <a:pt x="513727" y="409790"/>
                </a:lnTo>
                <a:lnTo>
                  <a:pt x="531749" y="428980"/>
                </a:lnTo>
                <a:lnTo>
                  <a:pt x="527405" y="439635"/>
                </a:lnTo>
                <a:lnTo>
                  <a:pt x="523748" y="450532"/>
                </a:lnTo>
                <a:lnTo>
                  <a:pt x="520763" y="461632"/>
                </a:lnTo>
                <a:lnTo>
                  <a:pt x="518490" y="472897"/>
                </a:lnTo>
                <a:lnTo>
                  <a:pt x="492760" y="478142"/>
                </a:lnTo>
                <a:lnTo>
                  <a:pt x="484352" y="481545"/>
                </a:lnTo>
                <a:lnTo>
                  <a:pt x="477888" y="487553"/>
                </a:lnTo>
                <a:lnTo>
                  <a:pt x="473913" y="495439"/>
                </a:lnTo>
                <a:lnTo>
                  <a:pt x="472973" y="504456"/>
                </a:lnTo>
                <a:lnTo>
                  <a:pt x="476427" y="545122"/>
                </a:lnTo>
                <a:lnTo>
                  <a:pt x="528078" y="568655"/>
                </a:lnTo>
                <a:lnTo>
                  <a:pt x="532168" y="578472"/>
                </a:lnTo>
                <a:lnTo>
                  <a:pt x="536816" y="588010"/>
                </a:lnTo>
                <a:lnTo>
                  <a:pt x="542023" y="597281"/>
                </a:lnTo>
                <a:lnTo>
                  <a:pt x="547776" y="606247"/>
                </a:lnTo>
                <a:lnTo>
                  <a:pt x="532244" y="629704"/>
                </a:lnTo>
                <a:lnTo>
                  <a:pt x="528701" y="638073"/>
                </a:lnTo>
                <a:lnTo>
                  <a:pt x="528370" y="646861"/>
                </a:lnTo>
                <a:lnTo>
                  <a:pt x="531139" y="655205"/>
                </a:lnTo>
                <a:lnTo>
                  <a:pt x="536892" y="662241"/>
                </a:lnTo>
                <a:lnTo>
                  <a:pt x="568058" y="688555"/>
                </a:lnTo>
                <a:lnTo>
                  <a:pt x="575957" y="693051"/>
                </a:lnTo>
                <a:lnTo>
                  <a:pt x="584669" y="694385"/>
                </a:lnTo>
                <a:lnTo>
                  <a:pt x="593280" y="692581"/>
                </a:lnTo>
                <a:lnTo>
                  <a:pt x="600913" y="687666"/>
                </a:lnTo>
                <a:lnTo>
                  <a:pt x="621296" y="668578"/>
                </a:lnTo>
                <a:lnTo>
                  <a:pt x="631431" y="672947"/>
                </a:lnTo>
                <a:lnTo>
                  <a:pt x="641807" y="676706"/>
                </a:lnTo>
                <a:lnTo>
                  <a:pt x="652386" y="679805"/>
                </a:lnTo>
                <a:lnTo>
                  <a:pt x="663143" y="682231"/>
                </a:lnTo>
                <a:lnTo>
                  <a:pt x="668794" y="710120"/>
                </a:lnTo>
                <a:lnTo>
                  <a:pt x="672198" y="718527"/>
                </a:lnTo>
                <a:lnTo>
                  <a:pt x="678205" y="724992"/>
                </a:lnTo>
                <a:lnTo>
                  <a:pt x="686079" y="728954"/>
                </a:lnTo>
                <a:lnTo>
                  <a:pt x="695109" y="729907"/>
                </a:lnTo>
                <a:lnTo>
                  <a:pt x="735774" y="726452"/>
                </a:lnTo>
                <a:lnTo>
                  <a:pt x="759333" y="675309"/>
                </a:lnTo>
                <a:lnTo>
                  <a:pt x="770305" y="671017"/>
                </a:lnTo>
                <a:lnTo>
                  <a:pt x="775550" y="668578"/>
                </a:lnTo>
                <a:lnTo>
                  <a:pt x="780961" y="666051"/>
                </a:lnTo>
                <a:lnTo>
                  <a:pt x="791260" y="660412"/>
                </a:lnTo>
                <a:lnTo>
                  <a:pt x="801179" y="654126"/>
                </a:lnTo>
                <a:lnTo>
                  <a:pt x="823645" y="668972"/>
                </a:lnTo>
                <a:lnTo>
                  <a:pt x="832027" y="672515"/>
                </a:lnTo>
                <a:lnTo>
                  <a:pt x="840828" y="672846"/>
                </a:lnTo>
                <a:lnTo>
                  <a:pt x="849172" y="670077"/>
                </a:lnTo>
                <a:lnTo>
                  <a:pt x="856183" y="664324"/>
                </a:lnTo>
                <a:lnTo>
                  <a:pt x="864793" y="654126"/>
                </a:lnTo>
                <a:lnTo>
                  <a:pt x="882497" y="633158"/>
                </a:lnTo>
                <a:lnTo>
                  <a:pt x="887018" y="625259"/>
                </a:lnTo>
                <a:lnTo>
                  <a:pt x="888352" y="616546"/>
                </a:lnTo>
                <a:lnTo>
                  <a:pt x="886523" y="607936"/>
                </a:lnTo>
                <a:lnTo>
                  <a:pt x="881583" y="600316"/>
                </a:lnTo>
                <a:lnTo>
                  <a:pt x="865111" y="582803"/>
                </a:lnTo>
                <a:lnTo>
                  <a:pt x="863523" y="581126"/>
                </a:lnTo>
                <a:lnTo>
                  <a:pt x="868146" y="570445"/>
                </a:lnTo>
                <a:lnTo>
                  <a:pt x="872083" y="559511"/>
                </a:lnTo>
                <a:lnTo>
                  <a:pt x="875309" y="548347"/>
                </a:lnTo>
                <a:lnTo>
                  <a:pt x="877785" y="537006"/>
                </a:lnTo>
                <a:lnTo>
                  <a:pt x="902538" y="531964"/>
                </a:lnTo>
                <a:lnTo>
                  <a:pt x="910920" y="528561"/>
                </a:lnTo>
                <a:lnTo>
                  <a:pt x="917384" y="522554"/>
                </a:lnTo>
                <a:lnTo>
                  <a:pt x="921372" y="514667"/>
                </a:lnTo>
                <a:lnTo>
                  <a:pt x="922324" y="505650"/>
                </a:lnTo>
                <a:close/>
              </a:path>
            </a:pathLst>
          </a:custGeom>
          <a:solidFill>
            <a:srgbClr val="636363"/>
          </a:solidFill>
        </p:spPr>
        <p:txBody>
          <a:bodyPr wrap="square" lIns="0" tIns="0" rIns="0" bIns="0" rtlCol="0"/>
          <a:lstStyle/>
          <a:p>
            <a:endParaRPr sz="3066"/>
          </a:p>
        </p:txBody>
      </p:sp>
      <p:sp>
        <p:nvSpPr>
          <p:cNvPr id="141" name="文本框 140">
            <a:extLst>
              <a:ext uri="{FF2B5EF4-FFF2-40B4-BE49-F238E27FC236}">
                <a16:creationId xmlns:a16="http://schemas.microsoft.com/office/drawing/2014/main" id="{CD9A1D4C-527D-6B57-F50E-951CC820FD2E}"/>
              </a:ext>
            </a:extLst>
          </p:cNvPr>
          <p:cNvSpPr txBox="1"/>
          <p:nvPr/>
        </p:nvSpPr>
        <p:spPr>
          <a:xfrm>
            <a:off x="910630" y="3501802"/>
            <a:ext cx="80021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内存</a:t>
            </a:r>
          </a:p>
        </p:txBody>
      </p:sp>
      <p:sp>
        <p:nvSpPr>
          <p:cNvPr id="142" name="文本框 141">
            <a:extLst>
              <a:ext uri="{FF2B5EF4-FFF2-40B4-BE49-F238E27FC236}">
                <a16:creationId xmlns:a16="http://schemas.microsoft.com/office/drawing/2014/main" id="{2EA84C52-0E80-8C15-51FD-BD2BE3C8990D}"/>
              </a:ext>
            </a:extLst>
          </p:cNvPr>
          <p:cNvSpPr txBox="1"/>
          <p:nvPr/>
        </p:nvSpPr>
        <p:spPr>
          <a:xfrm>
            <a:off x="902499" y="5806058"/>
            <a:ext cx="800219"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磁盘</a:t>
            </a:r>
          </a:p>
        </p:txBody>
      </p:sp>
      <p:sp>
        <p:nvSpPr>
          <p:cNvPr id="143" name="文本框 142">
            <a:extLst>
              <a:ext uri="{FF2B5EF4-FFF2-40B4-BE49-F238E27FC236}">
                <a16:creationId xmlns:a16="http://schemas.microsoft.com/office/drawing/2014/main" id="{8CA2D63D-1D00-6C7E-94E1-60EB96A6C7D3}"/>
              </a:ext>
            </a:extLst>
          </p:cNvPr>
          <p:cNvSpPr txBox="1"/>
          <p:nvPr/>
        </p:nvSpPr>
        <p:spPr>
          <a:xfrm>
            <a:off x="2048903" y="2205658"/>
            <a:ext cx="553998" cy="1387770"/>
          </a:xfrm>
          <a:prstGeom prst="rect">
            <a:avLst/>
          </a:prstGeom>
          <a:noFill/>
        </p:spPr>
        <p:txBody>
          <a:bodyPr vert="eaVert" wrap="square" rtlCol="0">
            <a:spAutoFit/>
          </a:bodyPr>
          <a:lstStyle/>
          <a:p>
            <a:pPr algn="ctr"/>
            <a:r>
              <a:rPr lang="zh-CN" altLang="en-US" sz="2400" dirty="0">
                <a:latin typeface="微软雅黑" panose="020B0503020204020204" pitchFamily="34" charset="-122"/>
                <a:ea typeface="微软雅黑" panose="020B0503020204020204" pitchFamily="34" charset="-122"/>
                <a:cs typeface="Arial" panose="020B0604020202020204" pitchFamily="34" charset="0"/>
              </a:rPr>
              <a:t>缓冲池</a:t>
            </a:r>
          </a:p>
        </p:txBody>
      </p:sp>
      <p:sp>
        <p:nvSpPr>
          <p:cNvPr id="144" name="文本框 143">
            <a:extLst>
              <a:ext uri="{FF2B5EF4-FFF2-40B4-BE49-F238E27FC236}">
                <a16:creationId xmlns:a16="http://schemas.microsoft.com/office/drawing/2014/main" id="{B1573302-D39B-AC78-5B76-E531F0D823E2}"/>
              </a:ext>
            </a:extLst>
          </p:cNvPr>
          <p:cNvSpPr txBox="1"/>
          <p:nvPr/>
        </p:nvSpPr>
        <p:spPr>
          <a:xfrm>
            <a:off x="2040692" y="4581922"/>
            <a:ext cx="553998" cy="1323439"/>
          </a:xfrm>
          <a:prstGeom prst="rect">
            <a:avLst/>
          </a:prstGeom>
          <a:noFill/>
        </p:spPr>
        <p:txBody>
          <a:bodyPr vert="eaVert" wrap="none" rtlCol="0">
            <a:spAutoFit/>
          </a:bodyPr>
          <a:lstStyle/>
          <a:p>
            <a:r>
              <a:rPr lang="zh-CN" altLang="en-US" sz="2400" dirty="0">
                <a:latin typeface="微软雅黑" panose="020B0503020204020204" pitchFamily="34" charset="-122"/>
                <a:ea typeface="微软雅黑" panose="020B0503020204020204" pitchFamily="34" charset="-122"/>
                <a:cs typeface="Arial" panose="020B0604020202020204" pitchFamily="34" charset="0"/>
              </a:rPr>
              <a:t>数据文件</a:t>
            </a:r>
          </a:p>
        </p:txBody>
      </p:sp>
      <p:sp>
        <p:nvSpPr>
          <p:cNvPr id="145" name="文本框 144">
            <a:extLst>
              <a:ext uri="{FF2B5EF4-FFF2-40B4-BE49-F238E27FC236}">
                <a16:creationId xmlns:a16="http://schemas.microsoft.com/office/drawing/2014/main" id="{B5CC7256-C010-5FBB-EDC8-07A86F4C9CD4}"/>
              </a:ext>
            </a:extLst>
          </p:cNvPr>
          <p:cNvSpPr txBox="1"/>
          <p:nvPr/>
        </p:nvSpPr>
        <p:spPr>
          <a:xfrm>
            <a:off x="10612451" y="4946302"/>
            <a:ext cx="492443"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页</a:t>
            </a:r>
          </a:p>
        </p:txBody>
      </p:sp>
      <p:sp>
        <p:nvSpPr>
          <p:cNvPr id="146" name="文本框 145">
            <a:extLst>
              <a:ext uri="{FF2B5EF4-FFF2-40B4-BE49-F238E27FC236}">
                <a16:creationId xmlns:a16="http://schemas.microsoft.com/office/drawing/2014/main" id="{CDF28CBC-5EC4-9F87-F1B6-C3C4D2D09E69}"/>
              </a:ext>
            </a:extLst>
          </p:cNvPr>
          <p:cNvSpPr txBox="1"/>
          <p:nvPr/>
        </p:nvSpPr>
        <p:spPr>
          <a:xfrm>
            <a:off x="9858514" y="1372328"/>
            <a:ext cx="1415772" cy="461665"/>
          </a:xfrm>
          <a:prstGeom prst="rect">
            <a:avLst/>
          </a:prstGeom>
          <a:noFill/>
        </p:spPr>
        <p:txBody>
          <a:bodyPr wrap="none" rtlCol="0">
            <a:spAutoFit/>
          </a:bodyPr>
          <a:lstStyle/>
          <a:p>
            <a:pPr algn="r"/>
            <a:r>
              <a:rPr lang="zh-CN" altLang="en-US" sz="2400" dirty="0">
                <a:latin typeface="微软雅黑" panose="020B0503020204020204" pitchFamily="34" charset="-122"/>
                <a:ea typeface="微软雅黑" panose="020B0503020204020204" pitchFamily="34" charset="-122"/>
              </a:rPr>
              <a:t>执行引擎</a:t>
            </a:r>
          </a:p>
        </p:txBody>
      </p:sp>
      <p:sp>
        <p:nvSpPr>
          <p:cNvPr id="3" name="object 60">
            <a:extLst>
              <a:ext uri="{FF2B5EF4-FFF2-40B4-BE49-F238E27FC236}">
                <a16:creationId xmlns:a16="http://schemas.microsoft.com/office/drawing/2014/main" id="{75F8697F-46FC-BF91-8F67-0EA03D938A39}"/>
              </a:ext>
            </a:extLst>
          </p:cNvPr>
          <p:cNvSpPr txBox="1"/>
          <p:nvPr/>
        </p:nvSpPr>
        <p:spPr>
          <a:xfrm>
            <a:off x="6548832" y="1197546"/>
            <a:ext cx="1562598" cy="305081"/>
          </a:xfrm>
          <a:prstGeom prst="rect">
            <a:avLst/>
          </a:prstGeom>
        </p:spPr>
        <p:txBody>
          <a:bodyPr vert="horz" wrap="square" lIns="0" tIns="17778" rIns="0" bIns="0" rtlCol="0">
            <a:spAutoFit/>
          </a:bodyPr>
          <a:lstStyle/>
          <a:p>
            <a:pPr marL="16932">
              <a:spcBef>
                <a:spcPts val="140"/>
              </a:spcBef>
            </a:pPr>
            <a:r>
              <a:rPr lang="zh-CN" altLang="en-US" sz="1866" i="1" spc="-100" dirty="0">
                <a:solidFill>
                  <a:srgbClr val="C30037"/>
                </a:solidFill>
                <a:latin typeface="Lucida Sans"/>
                <a:cs typeface="Lucida Sans"/>
              </a:rPr>
              <a:t>获取</a:t>
            </a:r>
            <a:r>
              <a:rPr sz="1866" i="1" spc="-207" dirty="0">
                <a:solidFill>
                  <a:srgbClr val="C30037"/>
                </a:solidFill>
                <a:latin typeface="Lucida Sans"/>
                <a:cs typeface="Lucida Sans"/>
              </a:rPr>
              <a:t> </a:t>
            </a:r>
            <a:r>
              <a:rPr sz="1866" i="1" spc="-173" dirty="0">
                <a:solidFill>
                  <a:srgbClr val="C30037"/>
                </a:solidFill>
                <a:latin typeface="Lucida Sans"/>
                <a:cs typeface="Lucida Sans"/>
              </a:rPr>
              <a:t>Page</a:t>
            </a:r>
            <a:r>
              <a:rPr sz="1866" i="1" spc="-200" dirty="0">
                <a:solidFill>
                  <a:srgbClr val="C30037"/>
                </a:solidFill>
                <a:latin typeface="Lucida Sans"/>
                <a:cs typeface="Lucida Sans"/>
              </a:rPr>
              <a:t> </a:t>
            </a:r>
            <a:r>
              <a:rPr sz="1866" i="1" spc="-47" dirty="0">
                <a:solidFill>
                  <a:srgbClr val="C30037"/>
                </a:solidFill>
                <a:latin typeface="Lucida Sans"/>
                <a:cs typeface="Lucida Sans"/>
              </a:rPr>
              <a:t>2</a:t>
            </a:r>
            <a:endParaRPr sz="1866" dirty="0">
              <a:latin typeface="Lucida Sans"/>
              <a:cs typeface="Lucida Sans"/>
            </a:endParaRPr>
          </a:p>
        </p:txBody>
      </p:sp>
      <p:sp>
        <p:nvSpPr>
          <p:cNvPr id="47" name="矩形: 圆角 46">
            <a:extLst>
              <a:ext uri="{FF2B5EF4-FFF2-40B4-BE49-F238E27FC236}">
                <a16:creationId xmlns:a16="http://schemas.microsoft.com/office/drawing/2014/main" id="{BE2A19B4-A802-E9A4-687B-638664FF99FC}"/>
              </a:ext>
            </a:extLst>
          </p:cNvPr>
          <p:cNvSpPr/>
          <p:nvPr/>
        </p:nvSpPr>
        <p:spPr>
          <a:xfrm>
            <a:off x="8687494" y="1438547"/>
            <a:ext cx="279853" cy="4256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矩形: 圆角 48">
            <a:extLst>
              <a:ext uri="{FF2B5EF4-FFF2-40B4-BE49-F238E27FC236}">
                <a16:creationId xmlns:a16="http://schemas.microsoft.com/office/drawing/2014/main" id="{860E974F-DDA2-2D9B-83EE-AB2F982F7964}"/>
              </a:ext>
            </a:extLst>
          </p:cNvPr>
          <p:cNvSpPr/>
          <p:nvPr/>
        </p:nvSpPr>
        <p:spPr>
          <a:xfrm>
            <a:off x="4167902" y="1955540"/>
            <a:ext cx="279853" cy="4256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54" name="连接符: 肘形 53">
            <a:extLst>
              <a:ext uri="{FF2B5EF4-FFF2-40B4-BE49-F238E27FC236}">
                <a16:creationId xmlns:a16="http://schemas.microsoft.com/office/drawing/2014/main" id="{0EBC55DB-7AF0-8853-DE83-5DF654870A85}"/>
              </a:ext>
            </a:extLst>
          </p:cNvPr>
          <p:cNvCxnSpPr>
            <a:cxnSpLocks/>
            <a:stCxn id="47" idx="1"/>
            <a:endCxn id="49" idx="0"/>
          </p:cNvCxnSpPr>
          <p:nvPr/>
        </p:nvCxnSpPr>
        <p:spPr>
          <a:xfrm rot="10800000" flipV="1">
            <a:off x="4307830" y="1651370"/>
            <a:ext cx="4379665" cy="304170"/>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5" name="object 20">
            <a:extLst>
              <a:ext uri="{FF2B5EF4-FFF2-40B4-BE49-F238E27FC236}">
                <a16:creationId xmlns:a16="http://schemas.microsoft.com/office/drawing/2014/main" id="{CEE52C97-C8F3-5E8E-05A7-DB0AC505B0A3}"/>
              </a:ext>
            </a:extLst>
          </p:cNvPr>
          <p:cNvGrpSpPr/>
          <p:nvPr/>
        </p:nvGrpSpPr>
        <p:grpSpPr>
          <a:xfrm>
            <a:off x="2762476" y="2262753"/>
            <a:ext cx="887191" cy="1252904"/>
            <a:chOff x="1829054" y="3581653"/>
            <a:chExt cx="665480" cy="939800"/>
          </a:xfrm>
        </p:grpSpPr>
        <p:sp>
          <p:nvSpPr>
            <p:cNvPr id="6" name="object 21">
              <a:extLst>
                <a:ext uri="{FF2B5EF4-FFF2-40B4-BE49-F238E27FC236}">
                  <a16:creationId xmlns:a16="http://schemas.microsoft.com/office/drawing/2014/main" id="{45E4642A-05ED-CE3A-6FB5-BE2D103DCEF8}"/>
                </a:ext>
              </a:extLst>
            </p:cNvPr>
            <p:cNvSpPr/>
            <p:nvPr/>
          </p:nvSpPr>
          <p:spPr>
            <a:xfrm>
              <a:off x="1841754" y="3594353"/>
              <a:ext cx="640080" cy="914400"/>
            </a:xfrm>
            <a:custGeom>
              <a:avLst/>
              <a:gdLst/>
              <a:ahLst/>
              <a:cxnLst/>
              <a:rect l="l" t="t" r="r" b="b"/>
              <a:pathLst>
                <a:path w="640080" h="914400">
                  <a:moveTo>
                    <a:pt x="640080" y="0"/>
                  </a:moveTo>
                  <a:lnTo>
                    <a:pt x="0" y="0"/>
                  </a:lnTo>
                  <a:lnTo>
                    <a:pt x="0" y="914400"/>
                  </a:lnTo>
                  <a:lnTo>
                    <a:pt x="640080" y="914400"/>
                  </a:lnTo>
                  <a:lnTo>
                    <a:pt x="640080" y="0"/>
                  </a:lnTo>
                  <a:close/>
                </a:path>
              </a:pathLst>
            </a:custGeom>
            <a:solidFill>
              <a:srgbClr val="D7DBE1"/>
            </a:solidFill>
          </p:spPr>
          <p:txBody>
            <a:bodyPr wrap="square" lIns="0" tIns="0" rIns="0" bIns="0" rtlCol="0"/>
            <a:lstStyle/>
            <a:p>
              <a:endParaRPr sz="3066"/>
            </a:p>
          </p:txBody>
        </p:sp>
        <p:sp>
          <p:nvSpPr>
            <p:cNvPr id="7" name="object 22">
              <a:extLst>
                <a:ext uri="{FF2B5EF4-FFF2-40B4-BE49-F238E27FC236}">
                  <a16:creationId xmlns:a16="http://schemas.microsoft.com/office/drawing/2014/main" id="{E4CE2EDB-4D97-5D4F-1B84-4C2A67B977CE}"/>
                </a:ext>
              </a:extLst>
            </p:cNvPr>
            <p:cNvSpPr/>
            <p:nvPr/>
          </p:nvSpPr>
          <p:spPr>
            <a:xfrm>
              <a:off x="1841754" y="3594353"/>
              <a:ext cx="640080" cy="914400"/>
            </a:xfrm>
            <a:custGeom>
              <a:avLst/>
              <a:gdLst/>
              <a:ahLst/>
              <a:cxnLst/>
              <a:rect l="l" t="t" r="r" b="b"/>
              <a:pathLst>
                <a:path w="640080" h="914400">
                  <a:moveTo>
                    <a:pt x="0" y="914400"/>
                  </a:moveTo>
                  <a:lnTo>
                    <a:pt x="640080" y="914400"/>
                  </a:lnTo>
                  <a:lnTo>
                    <a:pt x="640080" y="0"/>
                  </a:lnTo>
                  <a:lnTo>
                    <a:pt x="0" y="0"/>
                  </a:lnTo>
                  <a:lnTo>
                    <a:pt x="0" y="914400"/>
                  </a:lnTo>
                  <a:close/>
                </a:path>
              </a:pathLst>
            </a:custGeom>
            <a:ln w="25400">
              <a:solidFill>
                <a:srgbClr val="636363"/>
              </a:solidFill>
            </a:ln>
          </p:spPr>
          <p:txBody>
            <a:bodyPr wrap="square" lIns="0" tIns="0" rIns="0" bIns="0" rtlCol="0"/>
            <a:lstStyle/>
            <a:p>
              <a:endParaRPr sz="3066"/>
            </a:p>
          </p:txBody>
        </p:sp>
      </p:grpSp>
      <p:sp>
        <p:nvSpPr>
          <p:cNvPr id="9" name="object 23">
            <a:extLst>
              <a:ext uri="{FF2B5EF4-FFF2-40B4-BE49-F238E27FC236}">
                <a16:creationId xmlns:a16="http://schemas.microsoft.com/office/drawing/2014/main" id="{F9FA27C6-8E90-C466-3AE2-AABB3B1CC3DF}"/>
              </a:ext>
            </a:extLst>
          </p:cNvPr>
          <p:cNvSpPr txBox="1"/>
          <p:nvPr/>
        </p:nvSpPr>
        <p:spPr>
          <a:xfrm>
            <a:off x="2845607" y="2261400"/>
            <a:ext cx="717033" cy="201762"/>
          </a:xfrm>
          <a:prstGeom prst="rect">
            <a:avLst/>
          </a:prstGeom>
        </p:spPr>
        <p:txBody>
          <a:bodyPr vert="horz" wrap="square" lIns="0" tIns="16931" rIns="0" bIns="0" rtlCol="0">
            <a:spAutoFit/>
          </a:bodyPr>
          <a:lstStyle/>
          <a:p>
            <a:pPr marL="16932">
              <a:spcBef>
                <a:spcPts val="133"/>
              </a:spcBef>
            </a:pPr>
            <a:r>
              <a:rPr sz="1200" spc="-13" dirty="0">
                <a:solidFill>
                  <a:srgbClr val="636363"/>
                </a:solidFill>
                <a:latin typeface="宋体"/>
                <a:cs typeface="宋体"/>
              </a:rPr>
              <a:t>Directory</a:t>
            </a:r>
            <a:endParaRPr sz="1200" dirty="0">
              <a:latin typeface="宋体"/>
              <a:cs typeface="宋体"/>
            </a:endParaRPr>
          </a:p>
        </p:txBody>
      </p:sp>
      <p:graphicFrame>
        <p:nvGraphicFramePr>
          <p:cNvPr id="11" name="object 24">
            <a:extLst>
              <a:ext uri="{FF2B5EF4-FFF2-40B4-BE49-F238E27FC236}">
                <a16:creationId xmlns:a16="http://schemas.microsoft.com/office/drawing/2014/main" id="{A69089D9-1ED4-1D21-2283-C9DF032B997B}"/>
              </a:ext>
            </a:extLst>
          </p:cNvPr>
          <p:cNvGraphicFramePr>
            <a:graphicFrameLocks noGrp="1"/>
          </p:cNvGraphicFramePr>
          <p:nvPr/>
        </p:nvGraphicFramePr>
        <p:xfrm>
          <a:off x="2843067" y="2554647"/>
          <a:ext cx="704336" cy="805922"/>
        </p:xfrm>
        <a:graphic>
          <a:graphicData uri="http://schemas.openxmlformats.org/drawingml/2006/table">
            <a:tbl>
              <a:tblPr firstRow="1" bandRow="1">
                <a:tableStyleId>{2D5ABB26-0587-4C30-8999-92F81FD0307C}</a:tableStyleId>
              </a:tblPr>
              <a:tblGrid>
                <a:gridCol w="235343">
                  <a:extLst>
                    <a:ext uri="{9D8B030D-6E8A-4147-A177-3AD203B41FA5}">
                      <a16:colId xmlns:a16="http://schemas.microsoft.com/office/drawing/2014/main" val="20000"/>
                    </a:ext>
                  </a:extLst>
                </a:gridCol>
                <a:gridCol w="235343">
                  <a:extLst>
                    <a:ext uri="{9D8B030D-6E8A-4147-A177-3AD203B41FA5}">
                      <a16:colId xmlns:a16="http://schemas.microsoft.com/office/drawing/2014/main" val="20001"/>
                    </a:ext>
                  </a:extLst>
                </a:gridCol>
                <a:gridCol w="233650">
                  <a:extLst>
                    <a:ext uri="{9D8B030D-6E8A-4147-A177-3AD203B41FA5}">
                      <a16:colId xmlns:a16="http://schemas.microsoft.com/office/drawing/2014/main" val="20002"/>
                    </a:ext>
                  </a:extLst>
                </a:gridCol>
              </a:tblGrid>
              <a:tr h="259893">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0"/>
                  </a:ext>
                </a:extLst>
              </a:tr>
              <a:tr h="285290">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6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1"/>
                  </a:ext>
                </a:extLst>
              </a:tr>
              <a:tr h="260739">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tc>
                  <a:txBody>
                    <a:bodyPr/>
                    <a:lstStyle/>
                    <a:p>
                      <a:pPr>
                        <a:lnSpc>
                          <a:spcPct val="100000"/>
                        </a:lnSpc>
                      </a:pPr>
                      <a:endParaRPr sz="1500" dirty="0">
                        <a:latin typeface="Times New Roman"/>
                        <a:cs typeface="Times New Roman"/>
                      </a:endParaRPr>
                    </a:p>
                  </a:txBody>
                  <a:tcPr marL="0" marR="0" marT="0" marB="0">
                    <a:lnL w="12700">
                      <a:solidFill>
                        <a:srgbClr val="636363"/>
                      </a:solidFill>
                      <a:prstDash val="solid"/>
                    </a:lnL>
                    <a:lnR w="12700">
                      <a:solidFill>
                        <a:srgbClr val="636363"/>
                      </a:solidFill>
                      <a:prstDash val="solid"/>
                    </a:lnR>
                    <a:lnT w="12700">
                      <a:solidFill>
                        <a:srgbClr val="636363"/>
                      </a:solidFill>
                      <a:prstDash val="solid"/>
                    </a:lnT>
                    <a:lnB w="12700">
                      <a:solidFill>
                        <a:srgbClr val="636363"/>
                      </a:solidFill>
                      <a:prstDash val="solid"/>
                    </a:lnB>
                    <a:solidFill>
                      <a:srgbClr val="FFFFFF"/>
                    </a:solidFill>
                  </a:tcPr>
                </a:tc>
                <a:extLst>
                  <a:ext uri="{0D108BD9-81ED-4DB2-BD59-A6C34878D82A}">
                    <a16:rowId xmlns:a16="http://schemas.microsoft.com/office/drawing/2014/main" val="10002"/>
                  </a:ext>
                </a:extLst>
              </a:tr>
            </a:tbl>
          </a:graphicData>
        </a:graphic>
      </p:graphicFrame>
      <p:grpSp>
        <p:nvGrpSpPr>
          <p:cNvPr id="13" name="组合 12">
            <a:extLst>
              <a:ext uri="{FF2B5EF4-FFF2-40B4-BE49-F238E27FC236}">
                <a16:creationId xmlns:a16="http://schemas.microsoft.com/office/drawing/2014/main" id="{07DF886C-2514-30CC-0810-92AAE3D35E56}"/>
              </a:ext>
            </a:extLst>
          </p:cNvPr>
          <p:cNvGrpSpPr/>
          <p:nvPr/>
        </p:nvGrpSpPr>
        <p:grpSpPr>
          <a:xfrm>
            <a:off x="4810079" y="4603956"/>
            <a:ext cx="887191" cy="1252904"/>
            <a:chOff x="4817116" y="4607371"/>
            <a:chExt cx="887191" cy="1252904"/>
          </a:xfrm>
        </p:grpSpPr>
        <p:grpSp>
          <p:nvGrpSpPr>
            <p:cNvPr id="14" name="object 25">
              <a:extLst>
                <a:ext uri="{FF2B5EF4-FFF2-40B4-BE49-F238E27FC236}">
                  <a16:creationId xmlns:a16="http://schemas.microsoft.com/office/drawing/2014/main" id="{3CB18CA4-90CB-B569-4260-84ADF65C3261}"/>
                </a:ext>
              </a:extLst>
            </p:cNvPr>
            <p:cNvGrpSpPr/>
            <p:nvPr/>
          </p:nvGrpSpPr>
          <p:grpSpPr>
            <a:xfrm>
              <a:off x="4817116" y="4607371"/>
              <a:ext cx="887191" cy="1252904"/>
              <a:chOff x="3371341" y="3578605"/>
              <a:chExt cx="665480" cy="939800"/>
            </a:xfrm>
          </p:grpSpPr>
          <p:sp>
            <p:nvSpPr>
              <p:cNvPr id="25" name="object 26">
                <a:extLst>
                  <a:ext uri="{FF2B5EF4-FFF2-40B4-BE49-F238E27FC236}">
                    <a16:creationId xmlns:a16="http://schemas.microsoft.com/office/drawing/2014/main" id="{6A81A52E-507F-4FFD-8D68-D3F44D6C0AA1}"/>
                  </a:ext>
                </a:extLst>
              </p:cNvPr>
              <p:cNvSpPr/>
              <p:nvPr/>
            </p:nvSpPr>
            <p:spPr>
              <a:xfrm>
                <a:off x="3384041"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53" name="object 27">
                <a:extLst>
                  <a:ext uri="{FF2B5EF4-FFF2-40B4-BE49-F238E27FC236}">
                    <a16:creationId xmlns:a16="http://schemas.microsoft.com/office/drawing/2014/main" id="{19CF8CC0-BCC0-3BB7-973A-42FF689A9799}"/>
                  </a:ext>
                </a:extLst>
              </p:cNvPr>
              <p:cNvSpPr/>
              <p:nvPr/>
            </p:nvSpPr>
            <p:spPr>
              <a:xfrm>
                <a:off x="3384041"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22" name="object 28">
              <a:extLst>
                <a:ext uri="{FF2B5EF4-FFF2-40B4-BE49-F238E27FC236}">
                  <a16:creationId xmlns:a16="http://schemas.microsoft.com/office/drawing/2014/main" id="{4EF88354-6CC6-6C23-56FD-389D2ECAC6B1}"/>
                </a:ext>
              </a:extLst>
            </p:cNvPr>
            <p:cNvSpPr txBox="1"/>
            <p:nvPr/>
          </p:nvSpPr>
          <p:spPr>
            <a:xfrm>
              <a:off x="4898780"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sz="3733" b="1" spc="160" dirty="0">
                  <a:solidFill>
                    <a:srgbClr val="636363"/>
                  </a:solidFill>
                  <a:latin typeface="Arial Narrow"/>
                  <a:cs typeface="Arial Narrow"/>
                </a:rPr>
                <a:t>2</a:t>
              </a:r>
              <a:endParaRPr sz="3733" dirty="0">
                <a:latin typeface="Arial Narrow"/>
                <a:cs typeface="Arial Narrow"/>
              </a:endParaRPr>
            </a:p>
          </p:txBody>
        </p:sp>
        <p:sp>
          <p:nvSpPr>
            <p:cNvPr id="24" name="object 29">
              <a:extLst>
                <a:ext uri="{FF2B5EF4-FFF2-40B4-BE49-F238E27FC236}">
                  <a16:creationId xmlns:a16="http://schemas.microsoft.com/office/drawing/2014/main" id="{8E160A68-BCF6-8620-0200-A84A4AFC2AE1}"/>
                </a:ext>
              </a:extLst>
            </p:cNvPr>
            <p:cNvSpPr txBox="1"/>
            <p:nvPr/>
          </p:nvSpPr>
          <p:spPr>
            <a:xfrm>
              <a:off x="4834047"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40636">
                <a:spcBef>
                  <a:spcPts val="247"/>
                </a:spcBef>
              </a:pPr>
              <a:r>
                <a:rPr lang="zh-CN" altLang="en-US" sz="1200" spc="-47"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grpSp>
      <p:sp>
        <p:nvSpPr>
          <p:cNvPr id="56" name="object 64">
            <a:extLst>
              <a:ext uri="{FF2B5EF4-FFF2-40B4-BE49-F238E27FC236}">
                <a16:creationId xmlns:a16="http://schemas.microsoft.com/office/drawing/2014/main" id="{11417C95-79A9-9345-5984-CBC16B717CE4}"/>
              </a:ext>
            </a:extLst>
          </p:cNvPr>
          <p:cNvSpPr/>
          <p:nvPr/>
        </p:nvSpPr>
        <p:spPr>
          <a:xfrm>
            <a:off x="2782401" y="2277666"/>
            <a:ext cx="2974799" cy="1219041"/>
          </a:xfrm>
          <a:custGeom>
            <a:avLst/>
            <a:gdLst/>
            <a:ahLst/>
            <a:cxnLst/>
            <a:rect l="l" t="t" r="r" b="b"/>
            <a:pathLst>
              <a:path w="2231390" h="914400">
                <a:moveTo>
                  <a:pt x="0" y="914400"/>
                </a:moveTo>
                <a:lnTo>
                  <a:pt x="640080" y="914400"/>
                </a:lnTo>
                <a:lnTo>
                  <a:pt x="640080" y="0"/>
                </a:lnTo>
                <a:lnTo>
                  <a:pt x="0" y="0"/>
                </a:lnTo>
                <a:lnTo>
                  <a:pt x="0" y="914400"/>
                </a:lnTo>
                <a:close/>
              </a:path>
              <a:path w="2231390" h="914400">
                <a:moveTo>
                  <a:pt x="795527" y="914400"/>
                </a:moveTo>
                <a:lnTo>
                  <a:pt x="1435608" y="914400"/>
                </a:lnTo>
                <a:lnTo>
                  <a:pt x="1435608" y="0"/>
                </a:lnTo>
                <a:lnTo>
                  <a:pt x="795527" y="0"/>
                </a:lnTo>
                <a:lnTo>
                  <a:pt x="795527" y="914400"/>
                </a:lnTo>
                <a:close/>
              </a:path>
              <a:path w="2231390" h="914400">
                <a:moveTo>
                  <a:pt x="1591056" y="914400"/>
                </a:moveTo>
                <a:lnTo>
                  <a:pt x="2231135" y="914400"/>
                </a:lnTo>
                <a:lnTo>
                  <a:pt x="2231135" y="0"/>
                </a:lnTo>
                <a:lnTo>
                  <a:pt x="1591056" y="0"/>
                </a:lnTo>
                <a:lnTo>
                  <a:pt x="1591056" y="914400"/>
                </a:lnTo>
                <a:close/>
              </a:path>
            </a:pathLst>
          </a:custGeom>
          <a:ln w="19050">
            <a:solidFill>
              <a:srgbClr val="636363"/>
            </a:solidFill>
            <a:prstDash val="sysDot"/>
          </a:ln>
        </p:spPr>
        <p:txBody>
          <a:bodyPr wrap="square" lIns="0" tIns="0" rIns="0" bIns="0" rtlCol="0"/>
          <a:lstStyle/>
          <a:p>
            <a:endParaRPr sz="3066"/>
          </a:p>
        </p:txBody>
      </p:sp>
      <p:sp>
        <p:nvSpPr>
          <p:cNvPr id="68" name="object 66">
            <a:extLst>
              <a:ext uri="{FF2B5EF4-FFF2-40B4-BE49-F238E27FC236}">
                <a16:creationId xmlns:a16="http://schemas.microsoft.com/office/drawing/2014/main" id="{812C188B-D119-588A-BB20-BFD4BEB967F9}"/>
              </a:ext>
            </a:extLst>
          </p:cNvPr>
          <p:cNvSpPr txBox="1"/>
          <p:nvPr/>
        </p:nvSpPr>
        <p:spPr>
          <a:xfrm>
            <a:off x="6844111" y="2067975"/>
            <a:ext cx="2047650" cy="305081"/>
          </a:xfrm>
          <a:prstGeom prst="rect">
            <a:avLst/>
          </a:prstGeom>
        </p:spPr>
        <p:txBody>
          <a:bodyPr vert="horz" wrap="square" lIns="0" tIns="17778" rIns="0" bIns="0" rtlCol="0">
            <a:spAutoFit/>
          </a:bodyPr>
          <a:lstStyle/>
          <a:p>
            <a:pPr marL="16932">
              <a:spcBef>
                <a:spcPts val="140"/>
              </a:spcBef>
            </a:pPr>
            <a:r>
              <a:rPr sz="1866" i="1" spc="-173" dirty="0">
                <a:solidFill>
                  <a:srgbClr val="C30037"/>
                </a:solidFill>
                <a:latin typeface="Lucida Sans"/>
                <a:cs typeface="Lucida Sans"/>
              </a:rPr>
              <a:t>Page</a:t>
            </a:r>
            <a:r>
              <a:rPr sz="1866" i="1" spc="-187" dirty="0">
                <a:solidFill>
                  <a:srgbClr val="C30037"/>
                </a:solidFill>
                <a:latin typeface="Lucida Sans"/>
                <a:cs typeface="Lucida Sans"/>
              </a:rPr>
              <a:t> </a:t>
            </a:r>
            <a:r>
              <a:rPr sz="1866" i="1" spc="-33" dirty="0">
                <a:solidFill>
                  <a:srgbClr val="C30037"/>
                </a:solidFill>
                <a:latin typeface="Lucida Sans"/>
                <a:cs typeface="Lucida Sans"/>
              </a:rPr>
              <a:t>2</a:t>
            </a:r>
            <a:r>
              <a:rPr lang="zh-CN" altLang="en-US" sz="1866" i="1" spc="-33" dirty="0">
                <a:solidFill>
                  <a:srgbClr val="C30037"/>
                </a:solidFill>
                <a:latin typeface="Lucida Sans"/>
                <a:cs typeface="Lucida Sans"/>
              </a:rPr>
              <a:t>的地址</a:t>
            </a:r>
            <a:endParaRPr sz="1866" dirty="0">
              <a:latin typeface="Lucida Sans"/>
              <a:cs typeface="Lucida Sans"/>
            </a:endParaRPr>
          </a:p>
        </p:txBody>
      </p:sp>
      <p:grpSp>
        <p:nvGrpSpPr>
          <p:cNvPr id="79" name="组合 78">
            <a:extLst>
              <a:ext uri="{FF2B5EF4-FFF2-40B4-BE49-F238E27FC236}">
                <a16:creationId xmlns:a16="http://schemas.microsoft.com/office/drawing/2014/main" id="{6B6CD37A-BA10-7D65-565E-6BCA43687EC2}"/>
              </a:ext>
            </a:extLst>
          </p:cNvPr>
          <p:cNvGrpSpPr/>
          <p:nvPr/>
        </p:nvGrpSpPr>
        <p:grpSpPr>
          <a:xfrm>
            <a:off x="4884925" y="2262753"/>
            <a:ext cx="887191" cy="1252904"/>
            <a:chOff x="4817116" y="4607371"/>
            <a:chExt cx="887191" cy="1252904"/>
          </a:xfrm>
        </p:grpSpPr>
        <p:grpSp>
          <p:nvGrpSpPr>
            <p:cNvPr id="80" name="object 25">
              <a:extLst>
                <a:ext uri="{FF2B5EF4-FFF2-40B4-BE49-F238E27FC236}">
                  <a16:creationId xmlns:a16="http://schemas.microsoft.com/office/drawing/2014/main" id="{54D7D01E-4CBD-24EB-2C89-BCB45437324D}"/>
                </a:ext>
              </a:extLst>
            </p:cNvPr>
            <p:cNvGrpSpPr/>
            <p:nvPr/>
          </p:nvGrpSpPr>
          <p:grpSpPr>
            <a:xfrm>
              <a:off x="4817116" y="4607371"/>
              <a:ext cx="887191" cy="1252904"/>
              <a:chOff x="3371341" y="3578605"/>
              <a:chExt cx="665480" cy="939800"/>
            </a:xfrm>
          </p:grpSpPr>
          <p:sp>
            <p:nvSpPr>
              <p:cNvPr id="83" name="object 26">
                <a:extLst>
                  <a:ext uri="{FF2B5EF4-FFF2-40B4-BE49-F238E27FC236}">
                    <a16:creationId xmlns:a16="http://schemas.microsoft.com/office/drawing/2014/main" id="{247F1928-3583-270E-B205-CD36616CFE96}"/>
                  </a:ext>
                </a:extLst>
              </p:cNvPr>
              <p:cNvSpPr/>
              <p:nvPr/>
            </p:nvSpPr>
            <p:spPr>
              <a:xfrm>
                <a:off x="3384041"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84" name="object 27">
                <a:extLst>
                  <a:ext uri="{FF2B5EF4-FFF2-40B4-BE49-F238E27FC236}">
                    <a16:creationId xmlns:a16="http://schemas.microsoft.com/office/drawing/2014/main" id="{49CDD287-0F45-617A-895B-7B7B190FA616}"/>
                  </a:ext>
                </a:extLst>
              </p:cNvPr>
              <p:cNvSpPr/>
              <p:nvPr/>
            </p:nvSpPr>
            <p:spPr>
              <a:xfrm>
                <a:off x="3384041"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81" name="object 28">
              <a:extLst>
                <a:ext uri="{FF2B5EF4-FFF2-40B4-BE49-F238E27FC236}">
                  <a16:creationId xmlns:a16="http://schemas.microsoft.com/office/drawing/2014/main" id="{4FDEC10C-35F3-E5B8-243C-018C099055D6}"/>
                </a:ext>
              </a:extLst>
            </p:cNvPr>
            <p:cNvSpPr txBox="1"/>
            <p:nvPr/>
          </p:nvSpPr>
          <p:spPr>
            <a:xfrm>
              <a:off x="4898780"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lang="en-US" sz="3733" b="1" spc="160" dirty="0">
                  <a:solidFill>
                    <a:srgbClr val="636363"/>
                  </a:solidFill>
                  <a:latin typeface="Arial Narrow"/>
                  <a:cs typeface="Arial Narrow"/>
                </a:rPr>
                <a:t>5</a:t>
              </a:r>
              <a:endParaRPr sz="3733" dirty="0">
                <a:latin typeface="Arial Narrow"/>
                <a:cs typeface="Arial Narrow"/>
              </a:endParaRPr>
            </a:p>
          </p:txBody>
        </p:sp>
        <p:sp>
          <p:nvSpPr>
            <p:cNvPr id="82" name="object 29">
              <a:extLst>
                <a:ext uri="{FF2B5EF4-FFF2-40B4-BE49-F238E27FC236}">
                  <a16:creationId xmlns:a16="http://schemas.microsoft.com/office/drawing/2014/main" id="{E67679AF-167C-0A7D-E9B0-5FE2A426CBA7}"/>
                </a:ext>
              </a:extLst>
            </p:cNvPr>
            <p:cNvSpPr txBox="1"/>
            <p:nvPr/>
          </p:nvSpPr>
          <p:spPr>
            <a:xfrm>
              <a:off x="4834047"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40636">
                <a:spcBef>
                  <a:spcPts val="247"/>
                </a:spcBef>
              </a:pPr>
              <a:r>
                <a:rPr lang="zh-CN" altLang="en-US" sz="1200" spc="-47"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grpSp>
      <p:grpSp>
        <p:nvGrpSpPr>
          <p:cNvPr id="85" name="组合 84">
            <a:extLst>
              <a:ext uri="{FF2B5EF4-FFF2-40B4-BE49-F238E27FC236}">
                <a16:creationId xmlns:a16="http://schemas.microsoft.com/office/drawing/2014/main" id="{C40A5249-BC0D-F438-2319-8E9ADF0C3CFF}"/>
              </a:ext>
            </a:extLst>
          </p:cNvPr>
          <p:cNvGrpSpPr/>
          <p:nvPr/>
        </p:nvGrpSpPr>
        <p:grpSpPr>
          <a:xfrm>
            <a:off x="3824001" y="2263811"/>
            <a:ext cx="887191" cy="1252904"/>
            <a:chOff x="4817116" y="4607371"/>
            <a:chExt cx="887191" cy="1252904"/>
          </a:xfrm>
        </p:grpSpPr>
        <p:grpSp>
          <p:nvGrpSpPr>
            <p:cNvPr id="86" name="object 25">
              <a:extLst>
                <a:ext uri="{FF2B5EF4-FFF2-40B4-BE49-F238E27FC236}">
                  <a16:creationId xmlns:a16="http://schemas.microsoft.com/office/drawing/2014/main" id="{31833975-90C1-F053-AC25-B02F889D555D}"/>
                </a:ext>
              </a:extLst>
            </p:cNvPr>
            <p:cNvGrpSpPr/>
            <p:nvPr/>
          </p:nvGrpSpPr>
          <p:grpSpPr>
            <a:xfrm>
              <a:off x="4817116" y="4607371"/>
              <a:ext cx="887191" cy="1252904"/>
              <a:chOff x="3371341" y="3578605"/>
              <a:chExt cx="665480" cy="939800"/>
            </a:xfrm>
          </p:grpSpPr>
          <p:sp>
            <p:nvSpPr>
              <p:cNvPr id="89" name="object 26">
                <a:extLst>
                  <a:ext uri="{FF2B5EF4-FFF2-40B4-BE49-F238E27FC236}">
                    <a16:creationId xmlns:a16="http://schemas.microsoft.com/office/drawing/2014/main" id="{58329E86-5DF0-875D-2177-A68E5D7F9A92}"/>
                  </a:ext>
                </a:extLst>
              </p:cNvPr>
              <p:cNvSpPr/>
              <p:nvPr/>
            </p:nvSpPr>
            <p:spPr>
              <a:xfrm>
                <a:off x="3384041" y="3591305"/>
                <a:ext cx="640080" cy="914400"/>
              </a:xfrm>
              <a:custGeom>
                <a:avLst/>
                <a:gdLst/>
                <a:ahLst/>
                <a:cxnLst/>
                <a:rect l="l" t="t" r="r" b="b"/>
                <a:pathLst>
                  <a:path w="640079" h="914400">
                    <a:moveTo>
                      <a:pt x="640079" y="0"/>
                    </a:moveTo>
                    <a:lnTo>
                      <a:pt x="0" y="0"/>
                    </a:lnTo>
                    <a:lnTo>
                      <a:pt x="0" y="914400"/>
                    </a:lnTo>
                    <a:lnTo>
                      <a:pt x="640079" y="914400"/>
                    </a:lnTo>
                    <a:lnTo>
                      <a:pt x="640079" y="0"/>
                    </a:lnTo>
                    <a:close/>
                  </a:path>
                </a:pathLst>
              </a:custGeom>
              <a:solidFill>
                <a:srgbClr val="D7DBE1"/>
              </a:solidFill>
            </p:spPr>
            <p:txBody>
              <a:bodyPr wrap="square" lIns="0" tIns="0" rIns="0" bIns="0" rtlCol="0"/>
              <a:lstStyle/>
              <a:p>
                <a:endParaRPr sz="3066"/>
              </a:p>
            </p:txBody>
          </p:sp>
          <p:sp>
            <p:nvSpPr>
              <p:cNvPr id="90" name="object 27">
                <a:extLst>
                  <a:ext uri="{FF2B5EF4-FFF2-40B4-BE49-F238E27FC236}">
                    <a16:creationId xmlns:a16="http://schemas.microsoft.com/office/drawing/2014/main" id="{21E21FE3-A5D1-BD2F-905B-7AB671936D69}"/>
                  </a:ext>
                </a:extLst>
              </p:cNvPr>
              <p:cNvSpPr/>
              <p:nvPr/>
            </p:nvSpPr>
            <p:spPr>
              <a:xfrm>
                <a:off x="3384041" y="3591305"/>
                <a:ext cx="640080" cy="914400"/>
              </a:xfrm>
              <a:custGeom>
                <a:avLst/>
                <a:gdLst/>
                <a:ahLst/>
                <a:cxnLst/>
                <a:rect l="l" t="t" r="r" b="b"/>
                <a:pathLst>
                  <a:path w="640079" h="914400">
                    <a:moveTo>
                      <a:pt x="0" y="914400"/>
                    </a:moveTo>
                    <a:lnTo>
                      <a:pt x="640079" y="914400"/>
                    </a:lnTo>
                    <a:lnTo>
                      <a:pt x="640079" y="0"/>
                    </a:lnTo>
                    <a:lnTo>
                      <a:pt x="0" y="0"/>
                    </a:lnTo>
                    <a:lnTo>
                      <a:pt x="0" y="914400"/>
                    </a:lnTo>
                    <a:close/>
                  </a:path>
                </a:pathLst>
              </a:custGeom>
              <a:ln w="25399">
                <a:solidFill>
                  <a:srgbClr val="636363"/>
                </a:solidFill>
              </a:ln>
            </p:spPr>
            <p:txBody>
              <a:bodyPr wrap="square" lIns="0" tIns="0" rIns="0" bIns="0" rtlCol="0"/>
              <a:lstStyle/>
              <a:p>
                <a:endParaRPr sz="3066"/>
              </a:p>
            </p:txBody>
          </p:sp>
        </p:grpSp>
        <p:sp>
          <p:nvSpPr>
            <p:cNvPr id="87" name="object 28">
              <a:extLst>
                <a:ext uri="{FF2B5EF4-FFF2-40B4-BE49-F238E27FC236}">
                  <a16:creationId xmlns:a16="http://schemas.microsoft.com/office/drawing/2014/main" id="{AEEA905C-C633-434B-5AED-ECD5F0991970}"/>
                </a:ext>
              </a:extLst>
            </p:cNvPr>
            <p:cNvSpPr txBox="1"/>
            <p:nvPr/>
          </p:nvSpPr>
          <p:spPr>
            <a:xfrm>
              <a:off x="4898780" y="4868112"/>
              <a:ext cx="720000" cy="618047"/>
            </a:xfrm>
            <a:prstGeom prst="rect">
              <a:avLst/>
            </a:prstGeom>
            <a:solidFill>
              <a:srgbClr val="D7DBE1"/>
            </a:solidFill>
            <a:ln w="25400">
              <a:noFill/>
            </a:ln>
          </p:spPr>
          <p:txBody>
            <a:bodyPr vert="horz" wrap="square" lIns="0" tIns="43173" rIns="0" bIns="0" rtlCol="0">
              <a:spAutoFit/>
            </a:bodyPr>
            <a:lstStyle/>
            <a:p>
              <a:pPr algn="ctr">
                <a:spcBef>
                  <a:spcPts val="339"/>
                </a:spcBef>
              </a:pPr>
              <a:r>
                <a:rPr lang="en-US" sz="3733" b="1" spc="160" dirty="0">
                  <a:solidFill>
                    <a:srgbClr val="636363"/>
                  </a:solidFill>
                  <a:latin typeface="Arial Narrow"/>
                  <a:cs typeface="Arial Narrow"/>
                </a:rPr>
                <a:t>4</a:t>
              </a:r>
              <a:endParaRPr sz="3733" dirty="0">
                <a:latin typeface="Arial Narrow"/>
                <a:cs typeface="Arial Narrow"/>
              </a:endParaRPr>
            </a:p>
          </p:txBody>
        </p:sp>
        <p:sp>
          <p:nvSpPr>
            <p:cNvPr id="88" name="object 29">
              <a:extLst>
                <a:ext uri="{FF2B5EF4-FFF2-40B4-BE49-F238E27FC236}">
                  <a16:creationId xmlns:a16="http://schemas.microsoft.com/office/drawing/2014/main" id="{63E611B9-8B12-C041-F4AD-063686F80627}"/>
                </a:ext>
              </a:extLst>
            </p:cNvPr>
            <p:cNvSpPr txBox="1"/>
            <p:nvPr/>
          </p:nvSpPr>
          <p:spPr>
            <a:xfrm>
              <a:off x="4834047" y="4624303"/>
              <a:ext cx="487617" cy="216295"/>
            </a:xfrm>
            <a:prstGeom prst="rect">
              <a:avLst/>
            </a:prstGeom>
            <a:solidFill>
              <a:srgbClr val="FFFFFF"/>
            </a:solidFill>
            <a:ln w="25400">
              <a:solidFill>
                <a:srgbClr val="636363"/>
              </a:solidFill>
            </a:ln>
          </p:spPr>
          <p:txBody>
            <a:bodyPr vert="horz" wrap="square" lIns="0" tIns="31323" rIns="0" bIns="0" rtlCol="0">
              <a:spAutoFit/>
            </a:bodyPr>
            <a:lstStyle/>
            <a:p>
              <a:pPr marL="40636">
                <a:spcBef>
                  <a:spcPts val="247"/>
                </a:spcBef>
              </a:pPr>
              <a:r>
                <a:rPr lang="zh-CN" altLang="en-US" sz="1200" spc="-47" dirty="0">
                  <a:solidFill>
                    <a:srgbClr val="C30037"/>
                  </a:solidFill>
                  <a:latin typeface="微软雅黑" panose="020B0503020204020204" pitchFamily="34" charset="-122"/>
                  <a:ea typeface="微软雅黑" panose="020B0503020204020204" pitchFamily="34" charset="-122"/>
                  <a:cs typeface="Trebuchet MS"/>
                </a:rPr>
                <a:t>页头</a:t>
              </a:r>
              <a:endParaRPr sz="1200" dirty="0">
                <a:latin typeface="微软雅黑" panose="020B0503020204020204" pitchFamily="34" charset="-122"/>
                <a:ea typeface="微软雅黑" panose="020B0503020204020204" pitchFamily="34" charset="-122"/>
                <a:cs typeface="Trebuchet MS"/>
              </a:endParaRPr>
            </a:p>
          </p:txBody>
        </p:sp>
      </p:grpSp>
      <p:sp>
        <p:nvSpPr>
          <p:cNvPr id="67" name="object 65">
            <a:extLst>
              <a:ext uri="{FF2B5EF4-FFF2-40B4-BE49-F238E27FC236}">
                <a16:creationId xmlns:a16="http://schemas.microsoft.com/office/drawing/2014/main" id="{D7477A5E-D02D-CFEF-5A29-C626615D12CA}"/>
              </a:ext>
            </a:extLst>
          </p:cNvPr>
          <p:cNvSpPr/>
          <p:nvPr/>
        </p:nvSpPr>
        <p:spPr>
          <a:xfrm>
            <a:off x="4712144" y="1936757"/>
            <a:ext cx="3982201" cy="700949"/>
          </a:xfrm>
          <a:custGeom>
            <a:avLst/>
            <a:gdLst/>
            <a:ahLst/>
            <a:cxnLst/>
            <a:rect l="l" t="t" r="r" b="b"/>
            <a:pathLst>
              <a:path w="2987040" h="525780">
                <a:moveTo>
                  <a:pt x="28575" y="496824"/>
                </a:moveTo>
                <a:lnTo>
                  <a:pt x="0" y="496824"/>
                </a:lnTo>
                <a:lnTo>
                  <a:pt x="0" y="525399"/>
                </a:lnTo>
                <a:lnTo>
                  <a:pt x="28575" y="525399"/>
                </a:lnTo>
                <a:lnTo>
                  <a:pt x="28575" y="496824"/>
                </a:lnTo>
                <a:close/>
              </a:path>
              <a:path w="2987040" h="525780">
                <a:moveTo>
                  <a:pt x="85725" y="496824"/>
                </a:moveTo>
                <a:lnTo>
                  <a:pt x="57150" y="496824"/>
                </a:lnTo>
                <a:lnTo>
                  <a:pt x="57150" y="525399"/>
                </a:lnTo>
                <a:lnTo>
                  <a:pt x="85725" y="525399"/>
                </a:lnTo>
                <a:lnTo>
                  <a:pt x="85725" y="496824"/>
                </a:lnTo>
                <a:close/>
              </a:path>
              <a:path w="2987040" h="525780">
                <a:moveTo>
                  <a:pt x="142875" y="496824"/>
                </a:moveTo>
                <a:lnTo>
                  <a:pt x="114300" y="496824"/>
                </a:lnTo>
                <a:lnTo>
                  <a:pt x="114300" y="525399"/>
                </a:lnTo>
                <a:lnTo>
                  <a:pt x="142875" y="525399"/>
                </a:lnTo>
                <a:lnTo>
                  <a:pt x="142875" y="496824"/>
                </a:lnTo>
                <a:close/>
              </a:path>
              <a:path w="2987040" h="525780">
                <a:moveTo>
                  <a:pt x="200025" y="496824"/>
                </a:moveTo>
                <a:lnTo>
                  <a:pt x="171450" y="496824"/>
                </a:lnTo>
                <a:lnTo>
                  <a:pt x="171450" y="525399"/>
                </a:lnTo>
                <a:lnTo>
                  <a:pt x="200025" y="525399"/>
                </a:lnTo>
                <a:lnTo>
                  <a:pt x="200025" y="496824"/>
                </a:lnTo>
                <a:close/>
              </a:path>
              <a:path w="2987040" h="525780">
                <a:moveTo>
                  <a:pt x="257175" y="496824"/>
                </a:moveTo>
                <a:lnTo>
                  <a:pt x="228600" y="496824"/>
                </a:lnTo>
                <a:lnTo>
                  <a:pt x="228600" y="525399"/>
                </a:lnTo>
                <a:lnTo>
                  <a:pt x="257175" y="525399"/>
                </a:lnTo>
                <a:lnTo>
                  <a:pt x="257175" y="496824"/>
                </a:lnTo>
                <a:close/>
              </a:path>
              <a:path w="2987040" h="525780">
                <a:moveTo>
                  <a:pt x="314325" y="496824"/>
                </a:moveTo>
                <a:lnTo>
                  <a:pt x="285750" y="496824"/>
                </a:lnTo>
                <a:lnTo>
                  <a:pt x="285750" y="525399"/>
                </a:lnTo>
                <a:lnTo>
                  <a:pt x="314325" y="525399"/>
                </a:lnTo>
                <a:lnTo>
                  <a:pt x="314325" y="496824"/>
                </a:lnTo>
                <a:close/>
              </a:path>
              <a:path w="2987040" h="525780">
                <a:moveTo>
                  <a:pt x="371475" y="496824"/>
                </a:moveTo>
                <a:lnTo>
                  <a:pt x="342900" y="496824"/>
                </a:lnTo>
                <a:lnTo>
                  <a:pt x="342900" y="525399"/>
                </a:lnTo>
                <a:lnTo>
                  <a:pt x="371475" y="525399"/>
                </a:lnTo>
                <a:lnTo>
                  <a:pt x="371475" y="496824"/>
                </a:lnTo>
                <a:close/>
              </a:path>
              <a:path w="2987040" h="525780">
                <a:moveTo>
                  <a:pt x="428625" y="496824"/>
                </a:moveTo>
                <a:lnTo>
                  <a:pt x="400050" y="496824"/>
                </a:lnTo>
                <a:lnTo>
                  <a:pt x="400050" y="525399"/>
                </a:lnTo>
                <a:lnTo>
                  <a:pt x="428625" y="525399"/>
                </a:lnTo>
                <a:lnTo>
                  <a:pt x="428625" y="496824"/>
                </a:lnTo>
                <a:close/>
              </a:path>
              <a:path w="2987040" h="525780">
                <a:moveTo>
                  <a:pt x="485775" y="496824"/>
                </a:moveTo>
                <a:lnTo>
                  <a:pt x="457200" y="496824"/>
                </a:lnTo>
                <a:lnTo>
                  <a:pt x="457200" y="525399"/>
                </a:lnTo>
                <a:lnTo>
                  <a:pt x="485775" y="525399"/>
                </a:lnTo>
                <a:lnTo>
                  <a:pt x="485775" y="496824"/>
                </a:lnTo>
                <a:close/>
              </a:path>
              <a:path w="2987040" h="525780">
                <a:moveTo>
                  <a:pt x="542925" y="496824"/>
                </a:moveTo>
                <a:lnTo>
                  <a:pt x="514350" y="496824"/>
                </a:lnTo>
                <a:lnTo>
                  <a:pt x="514350" y="525399"/>
                </a:lnTo>
                <a:lnTo>
                  <a:pt x="542925" y="525399"/>
                </a:lnTo>
                <a:lnTo>
                  <a:pt x="542925" y="496824"/>
                </a:lnTo>
                <a:close/>
              </a:path>
              <a:path w="2987040" h="525780">
                <a:moveTo>
                  <a:pt x="600075" y="496824"/>
                </a:moveTo>
                <a:lnTo>
                  <a:pt x="571500" y="496824"/>
                </a:lnTo>
                <a:lnTo>
                  <a:pt x="571500" y="525399"/>
                </a:lnTo>
                <a:lnTo>
                  <a:pt x="600075" y="525399"/>
                </a:lnTo>
                <a:lnTo>
                  <a:pt x="600075" y="496824"/>
                </a:lnTo>
                <a:close/>
              </a:path>
              <a:path w="2987040" h="525780">
                <a:moveTo>
                  <a:pt x="657225" y="496824"/>
                </a:moveTo>
                <a:lnTo>
                  <a:pt x="628650" y="496824"/>
                </a:lnTo>
                <a:lnTo>
                  <a:pt x="628650" y="525399"/>
                </a:lnTo>
                <a:lnTo>
                  <a:pt x="657225" y="525399"/>
                </a:lnTo>
                <a:lnTo>
                  <a:pt x="657225" y="496824"/>
                </a:lnTo>
                <a:close/>
              </a:path>
              <a:path w="2987040" h="525780">
                <a:moveTo>
                  <a:pt x="714375" y="496824"/>
                </a:moveTo>
                <a:lnTo>
                  <a:pt x="685800" y="496824"/>
                </a:lnTo>
                <a:lnTo>
                  <a:pt x="685800" y="525399"/>
                </a:lnTo>
                <a:lnTo>
                  <a:pt x="714375" y="525399"/>
                </a:lnTo>
                <a:lnTo>
                  <a:pt x="714375" y="496824"/>
                </a:lnTo>
                <a:close/>
              </a:path>
              <a:path w="2987040" h="525780">
                <a:moveTo>
                  <a:pt x="771525" y="496824"/>
                </a:moveTo>
                <a:lnTo>
                  <a:pt x="742950" y="496824"/>
                </a:lnTo>
                <a:lnTo>
                  <a:pt x="742950" y="525399"/>
                </a:lnTo>
                <a:lnTo>
                  <a:pt x="771525" y="525399"/>
                </a:lnTo>
                <a:lnTo>
                  <a:pt x="771525" y="496824"/>
                </a:lnTo>
                <a:close/>
              </a:path>
              <a:path w="2987040" h="525780">
                <a:moveTo>
                  <a:pt x="828675" y="496824"/>
                </a:moveTo>
                <a:lnTo>
                  <a:pt x="800100" y="496824"/>
                </a:lnTo>
                <a:lnTo>
                  <a:pt x="800100" y="525399"/>
                </a:lnTo>
                <a:lnTo>
                  <a:pt x="828675" y="525399"/>
                </a:lnTo>
                <a:lnTo>
                  <a:pt x="828675" y="496824"/>
                </a:lnTo>
                <a:close/>
              </a:path>
              <a:path w="2987040" h="525780">
                <a:moveTo>
                  <a:pt x="885825" y="496824"/>
                </a:moveTo>
                <a:lnTo>
                  <a:pt x="857250" y="496824"/>
                </a:lnTo>
                <a:lnTo>
                  <a:pt x="857250" y="525399"/>
                </a:lnTo>
                <a:lnTo>
                  <a:pt x="885825" y="525399"/>
                </a:lnTo>
                <a:lnTo>
                  <a:pt x="885825" y="496824"/>
                </a:lnTo>
                <a:close/>
              </a:path>
              <a:path w="2987040" h="525780">
                <a:moveTo>
                  <a:pt x="942975" y="496824"/>
                </a:moveTo>
                <a:lnTo>
                  <a:pt x="914400" y="496824"/>
                </a:lnTo>
                <a:lnTo>
                  <a:pt x="914400" y="525399"/>
                </a:lnTo>
                <a:lnTo>
                  <a:pt x="942975" y="525399"/>
                </a:lnTo>
                <a:lnTo>
                  <a:pt x="942975" y="496824"/>
                </a:lnTo>
                <a:close/>
              </a:path>
              <a:path w="2987040" h="525780">
                <a:moveTo>
                  <a:pt x="1000125" y="496824"/>
                </a:moveTo>
                <a:lnTo>
                  <a:pt x="971550" y="496824"/>
                </a:lnTo>
                <a:lnTo>
                  <a:pt x="971550" y="525399"/>
                </a:lnTo>
                <a:lnTo>
                  <a:pt x="1000125" y="525399"/>
                </a:lnTo>
                <a:lnTo>
                  <a:pt x="1000125" y="496824"/>
                </a:lnTo>
                <a:close/>
              </a:path>
              <a:path w="2987040" h="525780">
                <a:moveTo>
                  <a:pt x="1057275" y="496824"/>
                </a:moveTo>
                <a:lnTo>
                  <a:pt x="1028700" y="496824"/>
                </a:lnTo>
                <a:lnTo>
                  <a:pt x="1028700" y="525399"/>
                </a:lnTo>
                <a:lnTo>
                  <a:pt x="1057275" y="525399"/>
                </a:lnTo>
                <a:lnTo>
                  <a:pt x="1057275" y="496824"/>
                </a:lnTo>
                <a:close/>
              </a:path>
              <a:path w="2987040" h="525780">
                <a:moveTo>
                  <a:pt x="1114425" y="496824"/>
                </a:moveTo>
                <a:lnTo>
                  <a:pt x="1085850" y="496824"/>
                </a:lnTo>
                <a:lnTo>
                  <a:pt x="1085850" y="525399"/>
                </a:lnTo>
                <a:lnTo>
                  <a:pt x="1114425" y="525399"/>
                </a:lnTo>
                <a:lnTo>
                  <a:pt x="1114425" y="496824"/>
                </a:lnTo>
                <a:close/>
              </a:path>
              <a:path w="2987040" h="525780">
                <a:moveTo>
                  <a:pt x="1171575" y="496824"/>
                </a:moveTo>
                <a:lnTo>
                  <a:pt x="1143000" y="496824"/>
                </a:lnTo>
                <a:lnTo>
                  <a:pt x="1143000" y="525399"/>
                </a:lnTo>
                <a:lnTo>
                  <a:pt x="1171575" y="525399"/>
                </a:lnTo>
                <a:lnTo>
                  <a:pt x="1171575" y="496824"/>
                </a:lnTo>
                <a:close/>
              </a:path>
              <a:path w="2987040" h="525780">
                <a:moveTo>
                  <a:pt x="1228725" y="496824"/>
                </a:moveTo>
                <a:lnTo>
                  <a:pt x="1200150" y="496824"/>
                </a:lnTo>
                <a:lnTo>
                  <a:pt x="1200150" y="525399"/>
                </a:lnTo>
                <a:lnTo>
                  <a:pt x="1228725" y="525399"/>
                </a:lnTo>
                <a:lnTo>
                  <a:pt x="1228725" y="496824"/>
                </a:lnTo>
                <a:close/>
              </a:path>
              <a:path w="2987040" h="525780">
                <a:moveTo>
                  <a:pt x="1285875" y="496824"/>
                </a:moveTo>
                <a:lnTo>
                  <a:pt x="1257300" y="496824"/>
                </a:lnTo>
                <a:lnTo>
                  <a:pt x="1257300" y="525399"/>
                </a:lnTo>
                <a:lnTo>
                  <a:pt x="1285875" y="525399"/>
                </a:lnTo>
                <a:lnTo>
                  <a:pt x="1285875" y="496824"/>
                </a:lnTo>
                <a:close/>
              </a:path>
              <a:path w="2987040" h="525780">
                <a:moveTo>
                  <a:pt x="1343025" y="496824"/>
                </a:moveTo>
                <a:lnTo>
                  <a:pt x="1314450" y="496824"/>
                </a:lnTo>
                <a:lnTo>
                  <a:pt x="1314450" y="525399"/>
                </a:lnTo>
                <a:lnTo>
                  <a:pt x="1343025" y="525399"/>
                </a:lnTo>
                <a:lnTo>
                  <a:pt x="1343025" y="496824"/>
                </a:lnTo>
                <a:close/>
              </a:path>
              <a:path w="2987040" h="525780">
                <a:moveTo>
                  <a:pt x="1400175" y="496824"/>
                </a:moveTo>
                <a:lnTo>
                  <a:pt x="1371600" y="496824"/>
                </a:lnTo>
                <a:lnTo>
                  <a:pt x="1371600" y="525399"/>
                </a:lnTo>
                <a:lnTo>
                  <a:pt x="1400175" y="525399"/>
                </a:lnTo>
                <a:lnTo>
                  <a:pt x="1400175" y="496824"/>
                </a:lnTo>
                <a:close/>
              </a:path>
              <a:path w="2987040" h="525780">
                <a:moveTo>
                  <a:pt x="1457325" y="496824"/>
                </a:moveTo>
                <a:lnTo>
                  <a:pt x="1428750" y="496824"/>
                </a:lnTo>
                <a:lnTo>
                  <a:pt x="1428750" y="525399"/>
                </a:lnTo>
                <a:lnTo>
                  <a:pt x="1457325" y="525399"/>
                </a:lnTo>
                <a:lnTo>
                  <a:pt x="1457325" y="496824"/>
                </a:lnTo>
                <a:close/>
              </a:path>
              <a:path w="2987040" h="525780">
                <a:moveTo>
                  <a:pt x="1507617" y="496824"/>
                </a:moveTo>
                <a:lnTo>
                  <a:pt x="1493393" y="496824"/>
                </a:lnTo>
                <a:lnTo>
                  <a:pt x="1485900" y="504317"/>
                </a:lnTo>
                <a:lnTo>
                  <a:pt x="1485900" y="525399"/>
                </a:lnTo>
                <a:lnTo>
                  <a:pt x="1501267" y="525399"/>
                </a:lnTo>
                <a:lnTo>
                  <a:pt x="1507617" y="519049"/>
                </a:lnTo>
                <a:lnTo>
                  <a:pt x="1507617" y="496824"/>
                </a:lnTo>
                <a:close/>
              </a:path>
              <a:path w="2987040" h="525780">
                <a:moveTo>
                  <a:pt x="1507617" y="489966"/>
                </a:moveTo>
                <a:lnTo>
                  <a:pt x="1479042" y="489966"/>
                </a:lnTo>
                <a:lnTo>
                  <a:pt x="1479042" y="511175"/>
                </a:lnTo>
                <a:lnTo>
                  <a:pt x="1485900" y="504317"/>
                </a:lnTo>
                <a:lnTo>
                  <a:pt x="1485900" y="496824"/>
                </a:lnTo>
                <a:lnTo>
                  <a:pt x="1507617" y="496824"/>
                </a:lnTo>
                <a:lnTo>
                  <a:pt x="1507617" y="489966"/>
                </a:lnTo>
                <a:close/>
              </a:path>
              <a:path w="2987040" h="525780">
                <a:moveTo>
                  <a:pt x="1493393" y="496824"/>
                </a:moveTo>
                <a:lnTo>
                  <a:pt x="1485900" y="496824"/>
                </a:lnTo>
                <a:lnTo>
                  <a:pt x="1485900" y="504317"/>
                </a:lnTo>
                <a:lnTo>
                  <a:pt x="1493393" y="496824"/>
                </a:lnTo>
                <a:close/>
              </a:path>
              <a:path w="2987040" h="525780">
                <a:moveTo>
                  <a:pt x="1507617" y="432816"/>
                </a:moveTo>
                <a:lnTo>
                  <a:pt x="1479042" y="432816"/>
                </a:lnTo>
                <a:lnTo>
                  <a:pt x="1479042" y="461391"/>
                </a:lnTo>
                <a:lnTo>
                  <a:pt x="1507617" y="461391"/>
                </a:lnTo>
                <a:lnTo>
                  <a:pt x="1507617" y="432816"/>
                </a:lnTo>
                <a:close/>
              </a:path>
              <a:path w="2987040" h="525780">
                <a:moveTo>
                  <a:pt x="1507617" y="375666"/>
                </a:moveTo>
                <a:lnTo>
                  <a:pt x="1479042" y="375666"/>
                </a:lnTo>
                <a:lnTo>
                  <a:pt x="1479042" y="404241"/>
                </a:lnTo>
                <a:lnTo>
                  <a:pt x="1507617" y="404241"/>
                </a:lnTo>
                <a:lnTo>
                  <a:pt x="1507617" y="375666"/>
                </a:lnTo>
                <a:close/>
              </a:path>
              <a:path w="2987040" h="525780">
                <a:moveTo>
                  <a:pt x="1507617" y="318516"/>
                </a:moveTo>
                <a:lnTo>
                  <a:pt x="1479042" y="318516"/>
                </a:lnTo>
                <a:lnTo>
                  <a:pt x="1479042" y="347091"/>
                </a:lnTo>
                <a:lnTo>
                  <a:pt x="1507617" y="347091"/>
                </a:lnTo>
                <a:lnTo>
                  <a:pt x="1507617" y="318516"/>
                </a:lnTo>
                <a:close/>
              </a:path>
              <a:path w="2987040" h="525780">
                <a:moveTo>
                  <a:pt x="1507617" y="261366"/>
                </a:moveTo>
                <a:lnTo>
                  <a:pt x="1479042" y="261366"/>
                </a:lnTo>
                <a:lnTo>
                  <a:pt x="1479042" y="289941"/>
                </a:lnTo>
                <a:lnTo>
                  <a:pt x="1507617" y="289941"/>
                </a:lnTo>
                <a:lnTo>
                  <a:pt x="1507617" y="261366"/>
                </a:lnTo>
                <a:close/>
              </a:path>
              <a:path w="2987040" h="525780">
                <a:moveTo>
                  <a:pt x="1507617" y="204216"/>
                </a:moveTo>
                <a:lnTo>
                  <a:pt x="1479042" y="204216"/>
                </a:lnTo>
                <a:lnTo>
                  <a:pt x="1479042" y="232791"/>
                </a:lnTo>
                <a:lnTo>
                  <a:pt x="1507617" y="232791"/>
                </a:lnTo>
                <a:lnTo>
                  <a:pt x="1507617" y="204216"/>
                </a:lnTo>
                <a:close/>
              </a:path>
              <a:path w="2987040" h="525780">
                <a:moveTo>
                  <a:pt x="1507617" y="147066"/>
                </a:moveTo>
                <a:lnTo>
                  <a:pt x="1479042" y="147066"/>
                </a:lnTo>
                <a:lnTo>
                  <a:pt x="1479042" y="175641"/>
                </a:lnTo>
                <a:lnTo>
                  <a:pt x="1507617" y="175641"/>
                </a:lnTo>
                <a:lnTo>
                  <a:pt x="1507617" y="147066"/>
                </a:lnTo>
                <a:close/>
              </a:path>
              <a:path w="2987040" h="525780">
                <a:moveTo>
                  <a:pt x="1507617" y="89916"/>
                </a:moveTo>
                <a:lnTo>
                  <a:pt x="1479042" y="89916"/>
                </a:lnTo>
                <a:lnTo>
                  <a:pt x="1479042" y="118491"/>
                </a:lnTo>
                <a:lnTo>
                  <a:pt x="1507617" y="118491"/>
                </a:lnTo>
                <a:lnTo>
                  <a:pt x="1507617" y="89916"/>
                </a:lnTo>
                <a:close/>
              </a:path>
              <a:path w="2987040" h="525780">
                <a:moveTo>
                  <a:pt x="1503426" y="28701"/>
                </a:moveTo>
                <a:lnTo>
                  <a:pt x="1485392" y="28701"/>
                </a:lnTo>
                <a:lnTo>
                  <a:pt x="1479042" y="35051"/>
                </a:lnTo>
                <a:lnTo>
                  <a:pt x="1479042" y="61341"/>
                </a:lnTo>
                <a:lnTo>
                  <a:pt x="1507617" y="61341"/>
                </a:lnTo>
                <a:lnTo>
                  <a:pt x="1507617" y="57276"/>
                </a:lnTo>
                <a:lnTo>
                  <a:pt x="1493393" y="57276"/>
                </a:lnTo>
                <a:lnTo>
                  <a:pt x="1503426" y="47154"/>
                </a:lnTo>
                <a:lnTo>
                  <a:pt x="1503426" y="28701"/>
                </a:lnTo>
                <a:close/>
              </a:path>
              <a:path w="2987040" h="525780">
                <a:moveTo>
                  <a:pt x="1503426" y="47154"/>
                </a:moveTo>
                <a:lnTo>
                  <a:pt x="1493393" y="57276"/>
                </a:lnTo>
                <a:lnTo>
                  <a:pt x="1503426" y="57276"/>
                </a:lnTo>
                <a:lnTo>
                  <a:pt x="1503426" y="47154"/>
                </a:lnTo>
                <a:close/>
              </a:path>
              <a:path w="2987040" h="525780">
                <a:moveTo>
                  <a:pt x="1507617" y="42925"/>
                </a:moveTo>
                <a:lnTo>
                  <a:pt x="1503426" y="47154"/>
                </a:lnTo>
                <a:lnTo>
                  <a:pt x="1503426" y="57276"/>
                </a:lnTo>
                <a:lnTo>
                  <a:pt x="1507617" y="57276"/>
                </a:lnTo>
                <a:lnTo>
                  <a:pt x="1507617" y="42925"/>
                </a:lnTo>
                <a:close/>
              </a:path>
              <a:path w="2987040" h="525780">
                <a:moveTo>
                  <a:pt x="1560576" y="28701"/>
                </a:moveTo>
                <a:lnTo>
                  <a:pt x="1532001" y="28701"/>
                </a:lnTo>
                <a:lnTo>
                  <a:pt x="1532001" y="57276"/>
                </a:lnTo>
                <a:lnTo>
                  <a:pt x="1560576" y="57276"/>
                </a:lnTo>
                <a:lnTo>
                  <a:pt x="1560576" y="28701"/>
                </a:lnTo>
                <a:close/>
              </a:path>
              <a:path w="2987040" h="525780">
                <a:moveTo>
                  <a:pt x="1617726" y="28701"/>
                </a:moveTo>
                <a:lnTo>
                  <a:pt x="1589151" y="28701"/>
                </a:lnTo>
                <a:lnTo>
                  <a:pt x="1589151" y="57276"/>
                </a:lnTo>
                <a:lnTo>
                  <a:pt x="1617726" y="57276"/>
                </a:lnTo>
                <a:lnTo>
                  <a:pt x="1617726" y="28701"/>
                </a:lnTo>
                <a:close/>
              </a:path>
              <a:path w="2987040" h="525780">
                <a:moveTo>
                  <a:pt x="1674876" y="28701"/>
                </a:moveTo>
                <a:lnTo>
                  <a:pt x="1646301" y="28701"/>
                </a:lnTo>
                <a:lnTo>
                  <a:pt x="1646301" y="57276"/>
                </a:lnTo>
                <a:lnTo>
                  <a:pt x="1674876" y="57276"/>
                </a:lnTo>
                <a:lnTo>
                  <a:pt x="1674876" y="28701"/>
                </a:lnTo>
                <a:close/>
              </a:path>
              <a:path w="2987040" h="525780">
                <a:moveTo>
                  <a:pt x="1732026" y="28701"/>
                </a:moveTo>
                <a:lnTo>
                  <a:pt x="1703451" y="28701"/>
                </a:lnTo>
                <a:lnTo>
                  <a:pt x="1703451" y="57276"/>
                </a:lnTo>
                <a:lnTo>
                  <a:pt x="1732026" y="57276"/>
                </a:lnTo>
                <a:lnTo>
                  <a:pt x="1732026" y="28701"/>
                </a:lnTo>
                <a:close/>
              </a:path>
              <a:path w="2987040" h="525780">
                <a:moveTo>
                  <a:pt x="1789176" y="28701"/>
                </a:moveTo>
                <a:lnTo>
                  <a:pt x="1760601" y="28701"/>
                </a:lnTo>
                <a:lnTo>
                  <a:pt x="1760601" y="57276"/>
                </a:lnTo>
                <a:lnTo>
                  <a:pt x="1789176" y="57276"/>
                </a:lnTo>
                <a:lnTo>
                  <a:pt x="1789176" y="28701"/>
                </a:lnTo>
                <a:close/>
              </a:path>
              <a:path w="2987040" h="525780">
                <a:moveTo>
                  <a:pt x="1846326" y="28701"/>
                </a:moveTo>
                <a:lnTo>
                  <a:pt x="1817751" y="28701"/>
                </a:lnTo>
                <a:lnTo>
                  <a:pt x="1817751" y="57276"/>
                </a:lnTo>
                <a:lnTo>
                  <a:pt x="1846326" y="57276"/>
                </a:lnTo>
                <a:lnTo>
                  <a:pt x="1846326" y="28701"/>
                </a:lnTo>
                <a:close/>
              </a:path>
              <a:path w="2987040" h="525780">
                <a:moveTo>
                  <a:pt x="1903476" y="28701"/>
                </a:moveTo>
                <a:lnTo>
                  <a:pt x="1874901" y="28701"/>
                </a:lnTo>
                <a:lnTo>
                  <a:pt x="1874901" y="57276"/>
                </a:lnTo>
                <a:lnTo>
                  <a:pt x="1903476" y="57276"/>
                </a:lnTo>
                <a:lnTo>
                  <a:pt x="1903476" y="28701"/>
                </a:lnTo>
                <a:close/>
              </a:path>
              <a:path w="2987040" h="525780">
                <a:moveTo>
                  <a:pt x="1960626" y="28701"/>
                </a:moveTo>
                <a:lnTo>
                  <a:pt x="1932051" y="28701"/>
                </a:lnTo>
                <a:lnTo>
                  <a:pt x="1932051" y="57276"/>
                </a:lnTo>
                <a:lnTo>
                  <a:pt x="1960626" y="57276"/>
                </a:lnTo>
                <a:lnTo>
                  <a:pt x="1960626" y="28701"/>
                </a:lnTo>
                <a:close/>
              </a:path>
              <a:path w="2987040" h="525780">
                <a:moveTo>
                  <a:pt x="2017776" y="28701"/>
                </a:moveTo>
                <a:lnTo>
                  <a:pt x="1989201" y="28701"/>
                </a:lnTo>
                <a:lnTo>
                  <a:pt x="1989201" y="57276"/>
                </a:lnTo>
                <a:lnTo>
                  <a:pt x="2017776" y="57276"/>
                </a:lnTo>
                <a:lnTo>
                  <a:pt x="2017776" y="28701"/>
                </a:lnTo>
                <a:close/>
              </a:path>
              <a:path w="2987040" h="525780">
                <a:moveTo>
                  <a:pt x="2074926" y="28701"/>
                </a:moveTo>
                <a:lnTo>
                  <a:pt x="2046351" y="28701"/>
                </a:lnTo>
                <a:lnTo>
                  <a:pt x="2046351" y="57276"/>
                </a:lnTo>
                <a:lnTo>
                  <a:pt x="2074926" y="57276"/>
                </a:lnTo>
                <a:lnTo>
                  <a:pt x="2074926" y="28701"/>
                </a:lnTo>
                <a:close/>
              </a:path>
              <a:path w="2987040" h="525780">
                <a:moveTo>
                  <a:pt x="2132076" y="28701"/>
                </a:moveTo>
                <a:lnTo>
                  <a:pt x="2103501" y="28701"/>
                </a:lnTo>
                <a:lnTo>
                  <a:pt x="2103501" y="57276"/>
                </a:lnTo>
                <a:lnTo>
                  <a:pt x="2132076" y="57276"/>
                </a:lnTo>
                <a:lnTo>
                  <a:pt x="2132076" y="28701"/>
                </a:lnTo>
                <a:close/>
              </a:path>
              <a:path w="2987040" h="525780">
                <a:moveTo>
                  <a:pt x="2189226" y="28701"/>
                </a:moveTo>
                <a:lnTo>
                  <a:pt x="2160651" y="28701"/>
                </a:lnTo>
                <a:lnTo>
                  <a:pt x="2160651" y="57276"/>
                </a:lnTo>
                <a:lnTo>
                  <a:pt x="2189226" y="57276"/>
                </a:lnTo>
                <a:lnTo>
                  <a:pt x="2189226" y="28701"/>
                </a:lnTo>
                <a:close/>
              </a:path>
              <a:path w="2987040" h="525780">
                <a:moveTo>
                  <a:pt x="2246376" y="28701"/>
                </a:moveTo>
                <a:lnTo>
                  <a:pt x="2217801" y="28701"/>
                </a:lnTo>
                <a:lnTo>
                  <a:pt x="2217801" y="57276"/>
                </a:lnTo>
                <a:lnTo>
                  <a:pt x="2246376" y="57276"/>
                </a:lnTo>
                <a:lnTo>
                  <a:pt x="2246376" y="28701"/>
                </a:lnTo>
                <a:close/>
              </a:path>
              <a:path w="2987040" h="525780">
                <a:moveTo>
                  <a:pt x="2303526" y="28701"/>
                </a:moveTo>
                <a:lnTo>
                  <a:pt x="2274951" y="28701"/>
                </a:lnTo>
                <a:lnTo>
                  <a:pt x="2274951" y="57276"/>
                </a:lnTo>
                <a:lnTo>
                  <a:pt x="2303526" y="57276"/>
                </a:lnTo>
                <a:lnTo>
                  <a:pt x="2303526" y="28701"/>
                </a:lnTo>
                <a:close/>
              </a:path>
              <a:path w="2987040" h="525780">
                <a:moveTo>
                  <a:pt x="2360676" y="28701"/>
                </a:moveTo>
                <a:lnTo>
                  <a:pt x="2332101" y="28701"/>
                </a:lnTo>
                <a:lnTo>
                  <a:pt x="2332101" y="57276"/>
                </a:lnTo>
                <a:lnTo>
                  <a:pt x="2360676" y="57276"/>
                </a:lnTo>
                <a:lnTo>
                  <a:pt x="2360676" y="28701"/>
                </a:lnTo>
                <a:close/>
              </a:path>
              <a:path w="2987040" h="525780">
                <a:moveTo>
                  <a:pt x="2417826" y="28701"/>
                </a:moveTo>
                <a:lnTo>
                  <a:pt x="2389251" y="28701"/>
                </a:lnTo>
                <a:lnTo>
                  <a:pt x="2389251" y="57276"/>
                </a:lnTo>
                <a:lnTo>
                  <a:pt x="2417826" y="57276"/>
                </a:lnTo>
                <a:lnTo>
                  <a:pt x="2417826" y="28701"/>
                </a:lnTo>
                <a:close/>
              </a:path>
              <a:path w="2987040" h="525780">
                <a:moveTo>
                  <a:pt x="2474976" y="28701"/>
                </a:moveTo>
                <a:lnTo>
                  <a:pt x="2446401" y="28701"/>
                </a:lnTo>
                <a:lnTo>
                  <a:pt x="2446401" y="57276"/>
                </a:lnTo>
                <a:lnTo>
                  <a:pt x="2474976" y="57276"/>
                </a:lnTo>
                <a:lnTo>
                  <a:pt x="2474976" y="28701"/>
                </a:lnTo>
                <a:close/>
              </a:path>
              <a:path w="2987040" h="525780">
                <a:moveTo>
                  <a:pt x="2532126" y="28701"/>
                </a:moveTo>
                <a:lnTo>
                  <a:pt x="2503551" y="28701"/>
                </a:lnTo>
                <a:lnTo>
                  <a:pt x="2503551" y="57276"/>
                </a:lnTo>
                <a:lnTo>
                  <a:pt x="2532126" y="57276"/>
                </a:lnTo>
                <a:lnTo>
                  <a:pt x="2532126" y="28701"/>
                </a:lnTo>
                <a:close/>
              </a:path>
              <a:path w="2987040" h="525780">
                <a:moveTo>
                  <a:pt x="2589276" y="28701"/>
                </a:moveTo>
                <a:lnTo>
                  <a:pt x="2560701" y="28701"/>
                </a:lnTo>
                <a:lnTo>
                  <a:pt x="2560701" y="57276"/>
                </a:lnTo>
                <a:lnTo>
                  <a:pt x="2589276" y="57276"/>
                </a:lnTo>
                <a:lnTo>
                  <a:pt x="2589276" y="28701"/>
                </a:lnTo>
                <a:close/>
              </a:path>
              <a:path w="2987040" h="525780">
                <a:moveTo>
                  <a:pt x="2646426" y="28701"/>
                </a:moveTo>
                <a:lnTo>
                  <a:pt x="2617851" y="28701"/>
                </a:lnTo>
                <a:lnTo>
                  <a:pt x="2617851" y="57276"/>
                </a:lnTo>
                <a:lnTo>
                  <a:pt x="2646426" y="57276"/>
                </a:lnTo>
                <a:lnTo>
                  <a:pt x="2646426" y="28701"/>
                </a:lnTo>
                <a:close/>
              </a:path>
              <a:path w="2987040" h="525780">
                <a:moveTo>
                  <a:pt x="2703576" y="28701"/>
                </a:moveTo>
                <a:lnTo>
                  <a:pt x="2675001" y="28701"/>
                </a:lnTo>
                <a:lnTo>
                  <a:pt x="2675001" y="57276"/>
                </a:lnTo>
                <a:lnTo>
                  <a:pt x="2703576" y="57276"/>
                </a:lnTo>
                <a:lnTo>
                  <a:pt x="2703576" y="28701"/>
                </a:lnTo>
                <a:close/>
              </a:path>
              <a:path w="2987040" h="525780">
                <a:moveTo>
                  <a:pt x="2760726" y="28701"/>
                </a:moveTo>
                <a:lnTo>
                  <a:pt x="2732151" y="28701"/>
                </a:lnTo>
                <a:lnTo>
                  <a:pt x="2732151" y="57276"/>
                </a:lnTo>
                <a:lnTo>
                  <a:pt x="2760726" y="57276"/>
                </a:lnTo>
                <a:lnTo>
                  <a:pt x="2760726" y="28701"/>
                </a:lnTo>
                <a:close/>
              </a:path>
              <a:path w="2987040" h="525780">
                <a:moveTo>
                  <a:pt x="2817876" y="28701"/>
                </a:moveTo>
                <a:lnTo>
                  <a:pt x="2789301" y="28701"/>
                </a:lnTo>
                <a:lnTo>
                  <a:pt x="2789301" y="57276"/>
                </a:lnTo>
                <a:lnTo>
                  <a:pt x="2817876" y="57276"/>
                </a:lnTo>
                <a:lnTo>
                  <a:pt x="2817876" y="28701"/>
                </a:lnTo>
                <a:close/>
              </a:path>
              <a:path w="2987040" h="525780">
                <a:moveTo>
                  <a:pt x="2875026" y="28701"/>
                </a:moveTo>
                <a:lnTo>
                  <a:pt x="2846451" y="28701"/>
                </a:lnTo>
                <a:lnTo>
                  <a:pt x="2846451" y="57276"/>
                </a:lnTo>
                <a:lnTo>
                  <a:pt x="2875026" y="57276"/>
                </a:lnTo>
                <a:lnTo>
                  <a:pt x="2875026" y="28701"/>
                </a:lnTo>
                <a:close/>
              </a:path>
              <a:path w="2987040" h="525780">
                <a:moveTo>
                  <a:pt x="2900934" y="0"/>
                </a:moveTo>
                <a:lnTo>
                  <a:pt x="2900934" y="85725"/>
                </a:lnTo>
                <a:lnTo>
                  <a:pt x="2957914" y="57276"/>
                </a:lnTo>
                <a:lnTo>
                  <a:pt x="2903601" y="57276"/>
                </a:lnTo>
                <a:lnTo>
                  <a:pt x="2903601" y="28701"/>
                </a:lnTo>
                <a:lnTo>
                  <a:pt x="2958253" y="28701"/>
                </a:lnTo>
                <a:lnTo>
                  <a:pt x="2900934" y="0"/>
                </a:lnTo>
                <a:close/>
              </a:path>
              <a:path w="2987040" h="525780">
                <a:moveTo>
                  <a:pt x="2915285" y="28701"/>
                </a:moveTo>
                <a:lnTo>
                  <a:pt x="2903601" y="28701"/>
                </a:lnTo>
                <a:lnTo>
                  <a:pt x="2903601" y="57276"/>
                </a:lnTo>
                <a:lnTo>
                  <a:pt x="2915285" y="57276"/>
                </a:lnTo>
                <a:lnTo>
                  <a:pt x="2915285" y="28701"/>
                </a:lnTo>
                <a:close/>
              </a:path>
              <a:path w="2987040" h="525780">
                <a:moveTo>
                  <a:pt x="2958253" y="28701"/>
                </a:moveTo>
                <a:lnTo>
                  <a:pt x="2915285" y="28701"/>
                </a:lnTo>
                <a:lnTo>
                  <a:pt x="2915285" y="57276"/>
                </a:lnTo>
                <a:lnTo>
                  <a:pt x="2957914" y="57276"/>
                </a:lnTo>
                <a:lnTo>
                  <a:pt x="2986659" y="42925"/>
                </a:lnTo>
                <a:lnTo>
                  <a:pt x="2958253" y="28701"/>
                </a:lnTo>
                <a:close/>
              </a:path>
            </a:pathLst>
          </a:custGeom>
          <a:solidFill>
            <a:srgbClr val="C30037"/>
          </a:solidFill>
        </p:spPr>
        <p:txBody>
          <a:bodyPr wrap="square" lIns="0" tIns="0" rIns="0" bIns="0" rtlCol="0"/>
          <a:lstStyle/>
          <a:p>
            <a:endParaRPr sz="3066"/>
          </a:p>
        </p:txBody>
      </p:sp>
      <p:sp>
        <p:nvSpPr>
          <p:cNvPr id="91" name="箭头: 上 90">
            <a:extLst>
              <a:ext uri="{FF2B5EF4-FFF2-40B4-BE49-F238E27FC236}">
                <a16:creationId xmlns:a16="http://schemas.microsoft.com/office/drawing/2014/main" id="{E9F4DDE2-5BD1-0A06-964E-31CA0BFCECB5}"/>
              </a:ext>
            </a:extLst>
          </p:cNvPr>
          <p:cNvSpPr/>
          <p:nvPr/>
        </p:nvSpPr>
        <p:spPr>
          <a:xfrm>
            <a:off x="4979134" y="3875697"/>
            <a:ext cx="468000" cy="612000"/>
          </a:xfrm>
          <a:prstGeom prst="upArrow">
            <a:avLst/>
          </a:prstGeom>
          <a:solidFill>
            <a:srgbClr val="C3003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98761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1" fill="hold" nodeType="clickEffect">
                                  <p:stCondLst>
                                    <p:cond delay="0"/>
                                  </p:stCondLst>
                                  <p:childTnLst>
                                    <p:anim calcmode="lin" valueType="num">
                                      <p:cBhvr additive="base">
                                        <p:cTn id="6" dur="500"/>
                                        <p:tgtEl>
                                          <p:spTgt spid="85"/>
                                        </p:tgtEl>
                                        <p:attrNameLst>
                                          <p:attrName>ppt_x</p:attrName>
                                        </p:attrNameLst>
                                      </p:cBhvr>
                                      <p:tavLst>
                                        <p:tav tm="0">
                                          <p:val>
                                            <p:strVal val="ppt_x"/>
                                          </p:val>
                                        </p:tav>
                                        <p:tav tm="100000">
                                          <p:val>
                                            <p:strVal val="ppt_x"/>
                                          </p:val>
                                        </p:tav>
                                      </p:tavLst>
                                    </p:anim>
                                    <p:anim calcmode="lin" valueType="num">
                                      <p:cBhvr additive="base">
                                        <p:cTn id="7" dur="500"/>
                                        <p:tgtEl>
                                          <p:spTgt spid="85"/>
                                        </p:tgtEl>
                                        <p:attrNameLst>
                                          <p:attrName>ppt_y</p:attrName>
                                        </p:attrNameLst>
                                      </p:cBhvr>
                                      <p:tavLst>
                                        <p:tav tm="0">
                                          <p:val>
                                            <p:strVal val="ppt_y"/>
                                          </p:val>
                                        </p:tav>
                                        <p:tav tm="100000">
                                          <p:val>
                                            <p:strVal val="0-ppt_h/2"/>
                                          </p:val>
                                        </p:tav>
                                      </p:tavLst>
                                    </p:anim>
                                    <p:set>
                                      <p:cBhvr>
                                        <p:cTn id="8" dur="1" fill="hold">
                                          <p:stCondLst>
                                            <p:cond delay="499"/>
                                          </p:stCondLst>
                                        </p:cTn>
                                        <p:tgtEl>
                                          <p:spTgt spid="85"/>
                                        </p:tgtEl>
                                        <p:attrNameLst>
                                          <p:attrName>style.visibility</p:attrName>
                                        </p:attrNameLst>
                                      </p:cBhvr>
                                      <p:to>
                                        <p:strVal val="hidden"/>
                                      </p:to>
                                    </p:set>
                                  </p:childTnLst>
                                </p:cTn>
                              </p:par>
                            </p:childTnLst>
                          </p:cTn>
                        </p:par>
                        <p:par>
                          <p:cTn id="9" fill="hold">
                            <p:stCondLst>
                              <p:cond delay="500"/>
                            </p:stCondLst>
                            <p:childTnLst>
                              <p:par>
                                <p:cTn id="10" presetID="42" presetClass="path" presetSubtype="0" accel="50000" decel="50000" fill="hold" nodeType="afterEffect">
                                  <p:stCondLst>
                                    <p:cond delay="0"/>
                                  </p:stCondLst>
                                  <p:childTnLst>
                                    <p:animMotion origin="layout" path="M -0.08048 -0.34043 L 4.51621E-6 -3.53622E-6 " pathEditMode="relative" rAng="0" ptsTypes="AA">
                                      <p:cBhvr>
                                        <p:cTn id="11" dur="2000" spd="-100000" fill="hold"/>
                                        <p:tgtEl>
                                          <p:spTgt spid="13"/>
                                        </p:tgtEl>
                                        <p:attrNameLst>
                                          <p:attrName>ppt_x</p:attrName>
                                          <p:attrName>ppt_y</p:attrName>
                                        </p:attrNameLst>
                                      </p:cBhvr>
                                      <p:rCtr x="4024" y="17010"/>
                                    </p:animMotion>
                                  </p:childTnLst>
                                </p:cTn>
                              </p:par>
                              <p:par>
                                <p:cTn id="12" presetID="12" presetClass="entr" presetSubtype="4" fill="hold" grpId="0" nodeType="withEffect">
                                  <p:stCondLst>
                                    <p:cond delay="0"/>
                                  </p:stCondLst>
                                  <p:childTnLst>
                                    <p:set>
                                      <p:cBhvr>
                                        <p:cTn id="13" dur="1" fill="hold">
                                          <p:stCondLst>
                                            <p:cond delay="0"/>
                                          </p:stCondLst>
                                        </p:cTn>
                                        <p:tgtEl>
                                          <p:spTgt spid="91"/>
                                        </p:tgtEl>
                                        <p:attrNameLst>
                                          <p:attrName>style.visibility</p:attrName>
                                        </p:attrNameLst>
                                      </p:cBhvr>
                                      <p:to>
                                        <p:strVal val="visible"/>
                                      </p:to>
                                    </p:set>
                                    <p:anim calcmode="lin" valueType="num">
                                      <p:cBhvr additive="base">
                                        <p:cTn id="14" dur="500"/>
                                        <p:tgtEl>
                                          <p:spTgt spid="91"/>
                                        </p:tgtEl>
                                        <p:attrNameLst>
                                          <p:attrName>ppt_y</p:attrName>
                                        </p:attrNameLst>
                                      </p:cBhvr>
                                      <p:tavLst>
                                        <p:tav tm="0">
                                          <p:val>
                                            <p:strVal val="#ppt_y+#ppt_h*1.125000"/>
                                          </p:val>
                                        </p:tav>
                                        <p:tav tm="100000">
                                          <p:val>
                                            <p:strVal val="#ppt_y"/>
                                          </p:val>
                                        </p:tav>
                                      </p:tavLst>
                                    </p:anim>
                                    <p:animEffect transition="in" filter="wipe(up)">
                                      <p:cBhvr>
                                        <p:cTn id="15" dur="500"/>
                                        <p:tgtEl>
                                          <p:spTgt spid="91"/>
                                        </p:tgtEl>
                                      </p:cBhvr>
                                    </p:animEffect>
                                  </p:childTnLst>
                                </p:cTn>
                              </p:par>
                            </p:childTnLst>
                          </p:cTn>
                        </p:par>
                        <p:par>
                          <p:cTn id="16" fill="hold">
                            <p:stCondLst>
                              <p:cond delay="2500"/>
                            </p:stCondLst>
                            <p:childTnLst>
                              <p:par>
                                <p:cTn id="17" presetID="1" presetClass="entr" presetSubtype="0" fill="hold" grpId="0" nodeType="after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p:bldP spid="67" grpId="0" animBg="1"/>
      <p:bldP spid="9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solidFill>
                  <a:schemeClr val="accent1"/>
                </a:solidFill>
                <a:cs typeface="+mn-cs"/>
              </a:rPr>
              <a:t>缓冲池的作用</a:t>
            </a:r>
          </a:p>
        </p:txBody>
      </p:sp>
      <p:sp>
        <p:nvSpPr>
          <p:cNvPr id="3" name="内容占位符 2"/>
          <p:cNvSpPr>
            <a:spLocks noGrp="1"/>
          </p:cNvSpPr>
          <p:nvPr>
            <p:ph idx="1"/>
          </p:nvPr>
        </p:nvSpPr>
        <p:spPr/>
        <p:txBody>
          <a:bodyPr/>
          <a:lstStyle/>
          <a:p>
            <a:pPr>
              <a:lnSpc>
                <a:spcPct val="150000"/>
              </a:lnSpc>
            </a:pPr>
            <a:r>
              <a:rPr lang="zh-CN" altLang="en-US" dirty="0"/>
              <a:t>减少磁盘</a:t>
            </a:r>
            <a:r>
              <a:rPr lang="en-US" altLang="zh-CN" dirty="0"/>
              <a:t>I/O</a:t>
            </a:r>
            <a:r>
              <a:rPr lang="zh-CN" altLang="en-US" dirty="0"/>
              <a:t>，提升页面读写效率。</a:t>
            </a:r>
            <a:endParaRPr lang="en-US" altLang="zh-CN" dirty="0"/>
          </a:p>
          <a:p>
            <a:pPr lvl="1">
              <a:lnSpc>
                <a:spcPct val="150000"/>
              </a:lnSpc>
            </a:pPr>
            <a:r>
              <a:rPr lang="zh-CN" altLang="en-US" sz="2400" dirty="0"/>
              <a:t>读操作时，如果所需页面已经加载到缓冲池，就不需要从磁盘读了。</a:t>
            </a:r>
            <a:endParaRPr lang="en-US" altLang="zh-CN" sz="2400" dirty="0"/>
          </a:p>
          <a:p>
            <a:pPr lvl="1">
              <a:lnSpc>
                <a:spcPct val="150000"/>
              </a:lnSpc>
            </a:pPr>
            <a:r>
              <a:rPr lang="zh-CN" altLang="en-US" sz="2400" dirty="0"/>
              <a:t>写操作时，如果多次修改了同一页面，只需要写一次磁盘。</a:t>
            </a:r>
            <a:endParaRPr lang="en-US" altLang="zh-CN" sz="2400" dirty="0"/>
          </a:p>
          <a:p>
            <a:pPr marL="0" indent="0">
              <a:lnSpc>
                <a:spcPct val="150000"/>
              </a:lnSpc>
              <a:buNone/>
            </a:pPr>
            <a:endParaRPr lang="en-US" altLang="zh-CN" dirty="0"/>
          </a:p>
        </p:txBody>
      </p:sp>
      <p:sp>
        <p:nvSpPr>
          <p:cNvPr id="4" name="灯片编号占位符 3">
            <a:extLst>
              <a:ext uri="{FF2B5EF4-FFF2-40B4-BE49-F238E27FC236}">
                <a16:creationId xmlns:a16="http://schemas.microsoft.com/office/drawing/2014/main" id="{8E22AEFE-CAA9-4ECC-9BF9-41F010DF01F5}"/>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37</a:t>
            </a:fld>
            <a:endParaRPr lang="en-US" altLang="zh-CN"/>
          </a:p>
        </p:txBody>
      </p:sp>
    </p:spTree>
    <p:extLst>
      <p:ext uri="{BB962C8B-B14F-4D97-AF65-F5344CB8AC3E}">
        <p14:creationId xmlns:p14="http://schemas.microsoft.com/office/powerpoint/2010/main" val="1614623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235" y="705999"/>
            <a:ext cx="10969943" cy="635835"/>
          </a:xfrm>
        </p:spPr>
        <p:txBody>
          <a:bodyPr>
            <a:noAutofit/>
          </a:bodyPr>
          <a:lstStyle/>
          <a:p>
            <a:r>
              <a:rPr lang="en-US" altLang="zh-CN" sz="3200" b="1" dirty="0">
                <a:solidFill>
                  <a:schemeClr val="accent1"/>
                </a:solidFill>
                <a:cs typeface="+mn-cs"/>
              </a:rPr>
              <a:t>2 </a:t>
            </a:r>
            <a:r>
              <a:rPr lang="zh-CN" altLang="en-US" sz="3200" b="1" dirty="0">
                <a:solidFill>
                  <a:schemeClr val="accent1"/>
                </a:solidFill>
                <a:cs typeface="+mn-cs"/>
              </a:rPr>
              <a:t>缓冲池结构</a:t>
            </a:r>
          </a:p>
        </p:txBody>
      </p:sp>
      <p:sp>
        <p:nvSpPr>
          <p:cNvPr id="3" name="内容占位符 2"/>
          <p:cNvSpPr>
            <a:spLocks noGrp="1"/>
          </p:cNvSpPr>
          <p:nvPr>
            <p:ph idx="1"/>
          </p:nvPr>
        </p:nvSpPr>
        <p:spPr>
          <a:xfrm>
            <a:off x="911307" y="1448852"/>
            <a:ext cx="4463914" cy="4788238"/>
          </a:xfrm>
        </p:spPr>
        <p:txBody>
          <a:bodyPr/>
          <a:lstStyle/>
          <a:p>
            <a:pPr algn="just">
              <a:lnSpc>
                <a:spcPct val="125000"/>
              </a:lnSpc>
              <a:spcBef>
                <a:spcPts val="1200"/>
              </a:spcBef>
            </a:pPr>
            <a:r>
              <a:rPr lang="zh-CN" altLang="zh-CN" dirty="0"/>
              <a:t>存储从磁盘获取页面</a:t>
            </a:r>
            <a:r>
              <a:rPr lang="zh-CN" altLang="en-US" dirty="0"/>
              <a:t>的</a:t>
            </a:r>
            <a:r>
              <a:rPr lang="zh-CN" altLang="zh-CN" dirty="0"/>
              <a:t>内存区域</a:t>
            </a:r>
            <a:endParaRPr lang="en-US" altLang="zh-CN" dirty="0"/>
          </a:p>
          <a:p>
            <a:pPr algn="just">
              <a:lnSpc>
                <a:spcPct val="125000"/>
              </a:lnSpc>
              <a:spcBef>
                <a:spcPts val="1200"/>
              </a:spcBef>
            </a:pPr>
            <a:r>
              <a:rPr lang="zh-CN" altLang="en-US" dirty="0"/>
              <a:t>内存空间被</a:t>
            </a:r>
            <a:r>
              <a:rPr lang="zh-CN" altLang="zh-CN" dirty="0"/>
              <a:t>组织为一个</a:t>
            </a:r>
            <a:r>
              <a:rPr lang="zh-CN" altLang="zh-CN" dirty="0">
                <a:solidFill>
                  <a:srgbClr val="FF0000"/>
                </a:solidFill>
              </a:rPr>
              <a:t>数组</a:t>
            </a:r>
            <a:r>
              <a:rPr lang="zh-CN" altLang="zh-CN" dirty="0"/>
              <a:t>每个数组项被称为一个</a:t>
            </a:r>
            <a:r>
              <a:rPr lang="zh-CN" altLang="zh-CN" dirty="0">
                <a:solidFill>
                  <a:srgbClr val="FF0000"/>
                </a:solidFill>
              </a:rPr>
              <a:t>帧</a:t>
            </a:r>
            <a:r>
              <a:rPr lang="en-US" altLang="zh-CN" dirty="0">
                <a:solidFill>
                  <a:srgbClr val="FF0000"/>
                </a:solidFill>
              </a:rPr>
              <a:t>   </a:t>
            </a:r>
            <a:r>
              <a:rPr lang="zh-CN" altLang="zh-CN" dirty="0"/>
              <a:t>一个帧正好能放置一个</a:t>
            </a:r>
            <a:r>
              <a:rPr lang="zh-CN" altLang="zh-CN" dirty="0">
                <a:solidFill>
                  <a:srgbClr val="FF0000"/>
                </a:solidFill>
              </a:rPr>
              <a:t>页面</a:t>
            </a:r>
            <a:r>
              <a:rPr lang="zh-CN" altLang="zh-CN" dirty="0"/>
              <a:t>。</a:t>
            </a:r>
            <a:endParaRPr lang="en-US" altLang="zh-CN" dirty="0"/>
          </a:p>
          <a:p>
            <a:pPr algn="just">
              <a:lnSpc>
                <a:spcPct val="125000"/>
              </a:lnSpc>
              <a:spcBef>
                <a:spcPts val="1200"/>
              </a:spcBef>
            </a:pPr>
            <a:r>
              <a:rPr lang="zh-CN" altLang="zh-CN" dirty="0"/>
              <a:t>维护</a:t>
            </a:r>
            <a:r>
              <a:rPr lang="zh-CN" altLang="en-US" dirty="0"/>
              <a:t>缓冲池元数据的数据结构</a:t>
            </a:r>
            <a:r>
              <a:rPr lang="en-US" altLang="zh-CN" dirty="0"/>
              <a:t>-</a:t>
            </a:r>
            <a:r>
              <a:rPr lang="zh-CN" altLang="en-US" dirty="0">
                <a:solidFill>
                  <a:srgbClr val="FF0000"/>
                </a:solidFill>
              </a:rPr>
              <a:t>页表</a:t>
            </a:r>
            <a:endParaRPr lang="zh-CN" altLang="en-US" dirty="0"/>
          </a:p>
        </p:txBody>
      </p:sp>
      <p:sp>
        <p:nvSpPr>
          <p:cNvPr id="4" name="灯片编号占位符 3">
            <a:extLst>
              <a:ext uri="{FF2B5EF4-FFF2-40B4-BE49-F238E27FC236}">
                <a16:creationId xmlns:a16="http://schemas.microsoft.com/office/drawing/2014/main" id="{EDC98F70-BC1B-46EE-A145-0CE99491EDAE}"/>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38</a:t>
            </a:fld>
            <a:endParaRPr lang="en-US" altLang="zh-CN"/>
          </a:p>
        </p:txBody>
      </p:sp>
      <p:graphicFrame>
        <p:nvGraphicFramePr>
          <p:cNvPr id="5" name="表格 4">
            <a:extLst>
              <a:ext uri="{FF2B5EF4-FFF2-40B4-BE49-F238E27FC236}">
                <a16:creationId xmlns:a16="http://schemas.microsoft.com/office/drawing/2014/main" id="{E460A104-5EE6-061E-2984-4E31BA662873}"/>
              </a:ext>
            </a:extLst>
          </p:cNvPr>
          <p:cNvGraphicFramePr>
            <a:graphicFrameLocks noGrp="1"/>
          </p:cNvGraphicFramePr>
          <p:nvPr/>
        </p:nvGraphicFramePr>
        <p:xfrm>
          <a:off x="9695606" y="2301942"/>
          <a:ext cx="1152128" cy="1926920"/>
        </p:xfrm>
        <a:graphic>
          <a:graphicData uri="http://schemas.openxmlformats.org/drawingml/2006/table">
            <a:tbl>
              <a:tblPr firstRow="1" bandRow="1">
                <a:tableStyleId>{5940675A-B579-460E-94D1-54222C63F5DA}</a:tableStyleId>
              </a:tblPr>
              <a:tblGrid>
                <a:gridCol w="1152128">
                  <a:extLst>
                    <a:ext uri="{9D8B030D-6E8A-4147-A177-3AD203B41FA5}">
                      <a16:colId xmlns:a16="http://schemas.microsoft.com/office/drawing/2014/main" val="4022564881"/>
                    </a:ext>
                  </a:extLst>
                </a:gridCol>
              </a:tblGrid>
              <a:tr h="481730">
                <a:tc>
                  <a:txBody>
                    <a:bodyPr/>
                    <a:lstStyle/>
                    <a:p>
                      <a:pPr algn="ctr"/>
                      <a:r>
                        <a:rPr lang="zh-CN" altLang="en-US" sz="2000" b="0" dirty="0">
                          <a:solidFill>
                            <a:schemeClr val="tx1"/>
                          </a:solidFill>
                          <a:latin typeface="微软雅黑" panose="020B0503020204020204" pitchFamily="34" charset="-122"/>
                          <a:ea typeface="微软雅黑" panose="020B0503020204020204" pitchFamily="34" charset="-122"/>
                        </a:rPr>
                        <a:t>帧</a:t>
                      </a:r>
                      <a:r>
                        <a:rPr lang="en-US" altLang="zh-CN" sz="2000" b="0" dirty="0">
                          <a:solidFill>
                            <a:schemeClr val="tx1"/>
                          </a:solidFill>
                          <a:latin typeface="微软雅黑" panose="020B0503020204020204" pitchFamily="34" charset="-122"/>
                          <a:ea typeface="微软雅黑" panose="020B0503020204020204" pitchFamily="34" charset="-122"/>
                        </a:rPr>
                        <a:t>1</a:t>
                      </a: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481730">
                <a:tc>
                  <a:txBody>
                    <a:bodyPr/>
                    <a:lstStyle/>
                    <a:p>
                      <a:pPr algn="ctr"/>
                      <a:r>
                        <a:rPr lang="zh-CN" altLang="en-US" sz="2000" b="0" dirty="0">
                          <a:solidFill>
                            <a:schemeClr val="tx1"/>
                          </a:solidFill>
                          <a:latin typeface="微软雅黑" panose="020B0503020204020204" pitchFamily="34" charset="-122"/>
                          <a:ea typeface="微软雅黑" panose="020B0503020204020204" pitchFamily="34" charset="-122"/>
                        </a:rPr>
                        <a:t>帧</a:t>
                      </a:r>
                      <a:r>
                        <a:rPr lang="en-US" altLang="zh-CN" sz="2000" b="0" dirty="0">
                          <a:solidFill>
                            <a:schemeClr val="tx1"/>
                          </a:solidFill>
                          <a:latin typeface="微软雅黑" panose="020B0503020204020204" pitchFamily="34" charset="-122"/>
                          <a:ea typeface="微软雅黑" panose="020B0503020204020204" pitchFamily="34" charset="-122"/>
                        </a:rPr>
                        <a:t>2</a:t>
                      </a: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481730">
                <a:tc>
                  <a:txBody>
                    <a:bodyPr/>
                    <a:lstStyle/>
                    <a:p>
                      <a:pPr algn="ctr"/>
                      <a:r>
                        <a:rPr lang="zh-CN" altLang="en-US" sz="2000" b="0" dirty="0">
                          <a:solidFill>
                            <a:schemeClr val="tx1"/>
                          </a:solidFill>
                          <a:latin typeface="微软雅黑" panose="020B0503020204020204" pitchFamily="34" charset="-122"/>
                          <a:ea typeface="微软雅黑" panose="020B0503020204020204" pitchFamily="34" charset="-122"/>
                        </a:rPr>
                        <a:t>帧</a:t>
                      </a:r>
                      <a:r>
                        <a:rPr lang="en-US" altLang="zh-CN" sz="2000" b="0" dirty="0">
                          <a:solidFill>
                            <a:schemeClr val="tx1"/>
                          </a:solidFill>
                          <a:latin typeface="微软雅黑" panose="020B0503020204020204" pitchFamily="34" charset="-122"/>
                          <a:ea typeface="微软雅黑" panose="020B0503020204020204" pitchFamily="34" charset="-122"/>
                        </a:rPr>
                        <a:t>3</a:t>
                      </a: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481730">
                <a:tc>
                  <a:txBody>
                    <a:bodyPr/>
                    <a:lstStyle/>
                    <a:p>
                      <a:pPr algn="ctr"/>
                      <a:r>
                        <a:rPr lang="zh-CN" altLang="en-US" sz="2000" b="0" dirty="0">
                          <a:solidFill>
                            <a:schemeClr val="tx1"/>
                          </a:solidFill>
                          <a:latin typeface="微软雅黑" panose="020B0503020204020204" pitchFamily="34" charset="-122"/>
                          <a:ea typeface="微软雅黑" panose="020B0503020204020204" pitchFamily="34" charset="-122"/>
                        </a:rPr>
                        <a:t>帧</a:t>
                      </a:r>
                      <a:r>
                        <a:rPr lang="en-US" altLang="zh-CN" sz="2000" b="0" dirty="0">
                          <a:solidFill>
                            <a:schemeClr val="tx1"/>
                          </a:solidFill>
                          <a:latin typeface="微软雅黑" panose="020B0503020204020204" pitchFamily="34" charset="-122"/>
                          <a:ea typeface="微软雅黑" panose="020B0503020204020204" pitchFamily="34" charset="-122"/>
                        </a:rPr>
                        <a:t>4</a:t>
                      </a: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sp>
        <p:nvSpPr>
          <p:cNvPr id="7" name="文本框 6">
            <a:extLst>
              <a:ext uri="{FF2B5EF4-FFF2-40B4-BE49-F238E27FC236}">
                <a16:creationId xmlns:a16="http://schemas.microsoft.com/office/drawing/2014/main" id="{A40F20A8-EADF-F848-4816-CFBF11A7814C}"/>
              </a:ext>
            </a:extLst>
          </p:cNvPr>
          <p:cNvSpPr txBox="1"/>
          <p:nvPr/>
        </p:nvSpPr>
        <p:spPr>
          <a:xfrm>
            <a:off x="9708858" y="1742400"/>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缓冲池</a:t>
            </a:r>
          </a:p>
        </p:txBody>
      </p:sp>
      <p:graphicFrame>
        <p:nvGraphicFramePr>
          <p:cNvPr id="8" name="表格 7">
            <a:extLst>
              <a:ext uri="{FF2B5EF4-FFF2-40B4-BE49-F238E27FC236}">
                <a16:creationId xmlns:a16="http://schemas.microsoft.com/office/drawing/2014/main" id="{E428580A-2F90-A341-C4BD-7D21AA18DE9C}"/>
              </a:ext>
            </a:extLst>
          </p:cNvPr>
          <p:cNvGraphicFramePr>
            <a:graphicFrameLocks noGrp="1"/>
          </p:cNvGraphicFramePr>
          <p:nvPr/>
        </p:nvGraphicFramePr>
        <p:xfrm>
          <a:off x="6527254" y="2294962"/>
          <a:ext cx="1152128" cy="1926920"/>
        </p:xfrm>
        <a:graphic>
          <a:graphicData uri="http://schemas.openxmlformats.org/drawingml/2006/table">
            <a:tbl>
              <a:tblPr firstRow="1" bandRow="1">
                <a:tableStyleId>{5940675A-B579-460E-94D1-54222C63F5DA}</a:tableStyleId>
              </a:tblPr>
              <a:tblGrid>
                <a:gridCol w="1152128">
                  <a:extLst>
                    <a:ext uri="{9D8B030D-6E8A-4147-A177-3AD203B41FA5}">
                      <a16:colId xmlns:a16="http://schemas.microsoft.com/office/drawing/2014/main" val="4022564881"/>
                    </a:ext>
                  </a:extLst>
                </a:gridCol>
              </a:tblGrid>
              <a:tr h="481730">
                <a:tc>
                  <a:txBody>
                    <a:bodyPr/>
                    <a:lstStyle/>
                    <a:p>
                      <a:pPr algn="ctr"/>
                      <a:r>
                        <a:rPr lang="zh-CN" altLang="en-US" sz="2000" b="0" dirty="0">
                          <a:solidFill>
                            <a:schemeClr val="tx1"/>
                          </a:solidFill>
                          <a:latin typeface="微软雅黑" panose="020B0503020204020204" pitchFamily="34" charset="-122"/>
                          <a:ea typeface="微软雅黑" panose="020B0503020204020204" pitchFamily="34" charset="-122"/>
                        </a:rPr>
                        <a:t>页面</a:t>
                      </a:r>
                      <a:r>
                        <a:rPr lang="en-US" altLang="zh-CN" sz="2000" b="0" dirty="0">
                          <a:solidFill>
                            <a:schemeClr val="tx1"/>
                          </a:solidFill>
                          <a:latin typeface="微软雅黑" panose="020B0503020204020204" pitchFamily="34" charset="-122"/>
                          <a:ea typeface="微软雅黑" panose="020B0503020204020204" pitchFamily="34" charset="-122"/>
                        </a:rPr>
                        <a:t>1</a:t>
                      </a: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481730">
                <a:tc>
                  <a:txBody>
                    <a:bodyPr/>
                    <a:lstStyle/>
                    <a:p>
                      <a:pPr algn="ctr"/>
                      <a:r>
                        <a:rPr lang="zh-CN" altLang="en-US" sz="2000" b="0" dirty="0">
                          <a:solidFill>
                            <a:schemeClr val="tx1"/>
                          </a:solidFill>
                          <a:latin typeface="微软雅黑" panose="020B0503020204020204" pitchFamily="34" charset="-122"/>
                          <a:ea typeface="微软雅黑" panose="020B0503020204020204" pitchFamily="34" charset="-122"/>
                        </a:rPr>
                        <a:t>页面</a:t>
                      </a:r>
                      <a:r>
                        <a:rPr lang="en-US" altLang="zh-CN" sz="2000" b="0" dirty="0">
                          <a:solidFill>
                            <a:schemeClr val="tx1"/>
                          </a:solidFill>
                          <a:latin typeface="微软雅黑" panose="020B0503020204020204" pitchFamily="34" charset="-122"/>
                          <a:ea typeface="微软雅黑" panose="020B0503020204020204" pitchFamily="34" charset="-122"/>
                        </a:rPr>
                        <a:t>3</a:t>
                      </a: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481730">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481730">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sp>
        <p:nvSpPr>
          <p:cNvPr id="9" name="文本框 8">
            <a:extLst>
              <a:ext uri="{FF2B5EF4-FFF2-40B4-BE49-F238E27FC236}">
                <a16:creationId xmlns:a16="http://schemas.microsoft.com/office/drawing/2014/main" id="{E8EECC27-1530-52FF-C22D-63C617D82DA0}"/>
              </a:ext>
            </a:extLst>
          </p:cNvPr>
          <p:cNvSpPr txBox="1"/>
          <p:nvPr/>
        </p:nvSpPr>
        <p:spPr>
          <a:xfrm>
            <a:off x="6527254" y="1743994"/>
            <a:ext cx="1107996" cy="460072"/>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页表</a:t>
            </a:r>
          </a:p>
        </p:txBody>
      </p:sp>
      <p:grpSp>
        <p:nvGrpSpPr>
          <p:cNvPr id="25" name="组合 24">
            <a:extLst>
              <a:ext uri="{FF2B5EF4-FFF2-40B4-BE49-F238E27FC236}">
                <a16:creationId xmlns:a16="http://schemas.microsoft.com/office/drawing/2014/main" id="{52C53774-546E-AECB-F0B2-9916867B08C9}"/>
              </a:ext>
            </a:extLst>
          </p:cNvPr>
          <p:cNvGrpSpPr/>
          <p:nvPr/>
        </p:nvGrpSpPr>
        <p:grpSpPr>
          <a:xfrm>
            <a:off x="7777894" y="2551623"/>
            <a:ext cx="1773696" cy="1421983"/>
            <a:chOff x="7777894" y="2551623"/>
            <a:chExt cx="1773696" cy="1421983"/>
          </a:xfrm>
        </p:grpSpPr>
        <p:cxnSp>
          <p:nvCxnSpPr>
            <p:cNvPr id="11" name="直接箭头连接符 10">
              <a:extLst>
                <a:ext uri="{FF2B5EF4-FFF2-40B4-BE49-F238E27FC236}">
                  <a16:creationId xmlns:a16="http://schemas.microsoft.com/office/drawing/2014/main" id="{4FCA8051-04D0-A8AC-8076-6D01D26629DB}"/>
                </a:ext>
              </a:extLst>
            </p:cNvPr>
            <p:cNvCxnSpPr/>
            <p:nvPr/>
          </p:nvCxnSpPr>
          <p:spPr>
            <a:xfrm>
              <a:off x="7823398" y="2551623"/>
              <a:ext cx="172819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E4CF4F16-9793-BFD7-5EC6-90FB16D1D47E}"/>
                </a:ext>
              </a:extLst>
            </p:cNvPr>
            <p:cNvCxnSpPr/>
            <p:nvPr/>
          </p:nvCxnSpPr>
          <p:spPr>
            <a:xfrm>
              <a:off x="7791146" y="3024250"/>
              <a:ext cx="172819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2DE94D06-5121-B1C7-A024-351DFAB1224A}"/>
                </a:ext>
              </a:extLst>
            </p:cNvPr>
            <p:cNvCxnSpPr/>
            <p:nvPr/>
          </p:nvCxnSpPr>
          <p:spPr>
            <a:xfrm>
              <a:off x="7796894" y="3501802"/>
              <a:ext cx="172819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8EE6FF24-CC69-5BBD-17C1-49424D89F16F}"/>
                </a:ext>
              </a:extLst>
            </p:cNvPr>
            <p:cNvCxnSpPr/>
            <p:nvPr/>
          </p:nvCxnSpPr>
          <p:spPr>
            <a:xfrm>
              <a:off x="7777894" y="3973606"/>
              <a:ext cx="172819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cxnSp>
        <p:nvCxnSpPr>
          <p:cNvPr id="17" name="直接连接符 16">
            <a:extLst>
              <a:ext uri="{FF2B5EF4-FFF2-40B4-BE49-F238E27FC236}">
                <a16:creationId xmlns:a16="http://schemas.microsoft.com/office/drawing/2014/main" id="{33D3A735-4100-3A61-B5A4-F44EEA3757BC}"/>
              </a:ext>
            </a:extLst>
          </p:cNvPr>
          <p:cNvCxnSpPr/>
          <p:nvPr/>
        </p:nvCxnSpPr>
        <p:spPr>
          <a:xfrm>
            <a:off x="5807174" y="4581922"/>
            <a:ext cx="5773004" cy="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02F9EC1B-89CD-E02B-83CA-672C947F056B}"/>
              </a:ext>
            </a:extLst>
          </p:cNvPr>
          <p:cNvSpPr txBox="1"/>
          <p:nvPr/>
        </p:nvSpPr>
        <p:spPr>
          <a:xfrm>
            <a:off x="9871363" y="2341539"/>
            <a:ext cx="848309" cy="400110"/>
          </a:xfrm>
          <a:prstGeom prst="rect">
            <a:avLst/>
          </a:prstGeom>
          <a:solidFill>
            <a:schemeClr val="bg1"/>
          </a:solid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页面</a:t>
            </a:r>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66D2E2FA-2DF8-10C0-26BD-8DA9D8F7D8E2}"/>
              </a:ext>
            </a:extLst>
          </p:cNvPr>
          <p:cNvSpPr txBox="1"/>
          <p:nvPr/>
        </p:nvSpPr>
        <p:spPr>
          <a:xfrm>
            <a:off x="9848553" y="2858312"/>
            <a:ext cx="848309" cy="400110"/>
          </a:xfrm>
          <a:prstGeom prst="rect">
            <a:avLst/>
          </a:prstGeom>
          <a:solidFill>
            <a:schemeClr val="bg1"/>
          </a:solid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页面</a:t>
            </a:r>
            <a:r>
              <a:rPr lang="en-US" altLang="zh-CN" sz="2000" dirty="0">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05AD5A02-28EE-0413-E8EC-6F1C6D8AE95B}"/>
              </a:ext>
            </a:extLst>
          </p:cNvPr>
          <p:cNvSpPr txBox="1"/>
          <p:nvPr/>
        </p:nvSpPr>
        <p:spPr>
          <a:xfrm>
            <a:off x="7831630" y="5507637"/>
            <a:ext cx="2031325"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磁盘上的文件</a:t>
            </a:r>
          </a:p>
        </p:txBody>
      </p:sp>
      <p:sp>
        <p:nvSpPr>
          <p:cNvPr id="21" name="文本框 20">
            <a:extLst>
              <a:ext uri="{FF2B5EF4-FFF2-40B4-BE49-F238E27FC236}">
                <a16:creationId xmlns:a16="http://schemas.microsoft.com/office/drawing/2014/main" id="{C8376A26-02B3-0DC4-BA89-4EEECB5E7353}"/>
              </a:ext>
            </a:extLst>
          </p:cNvPr>
          <p:cNvSpPr txBox="1"/>
          <p:nvPr/>
        </p:nvSpPr>
        <p:spPr>
          <a:xfrm>
            <a:off x="5996890" y="4945751"/>
            <a:ext cx="1080000" cy="400110"/>
          </a:xfrm>
          <a:prstGeom prst="rect">
            <a:avLst/>
          </a:prstGeom>
          <a:solidFill>
            <a:srgbClr val="CB2C10"/>
          </a:solidFill>
          <a:ln>
            <a:noFill/>
          </a:ln>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页面</a:t>
            </a:r>
            <a:r>
              <a:rPr lang="en-US" altLang="zh-CN" sz="2000" dirty="0">
                <a:solidFill>
                  <a:schemeClr val="bg1"/>
                </a:solidFill>
                <a:latin typeface="微软雅黑" panose="020B0503020204020204" pitchFamily="34" charset="-122"/>
                <a:ea typeface="微软雅黑" panose="020B0503020204020204" pitchFamily="34" charset="-122"/>
              </a:rPr>
              <a:t>1</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3387DD2A-B8AD-18BB-5869-C74EDC029D65}"/>
              </a:ext>
            </a:extLst>
          </p:cNvPr>
          <p:cNvSpPr txBox="1"/>
          <p:nvPr/>
        </p:nvSpPr>
        <p:spPr>
          <a:xfrm>
            <a:off x="7491871" y="4945751"/>
            <a:ext cx="1080000" cy="400110"/>
          </a:xfrm>
          <a:prstGeom prst="rect">
            <a:avLst/>
          </a:prstGeom>
          <a:solidFill>
            <a:srgbClr val="CB2C10"/>
          </a:solidFill>
          <a:ln>
            <a:noFill/>
          </a:ln>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页面</a:t>
            </a:r>
            <a:r>
              <a:rPr lang="en-US" altLang="zh-CN" sz="2000" dirty="0">
                <a:solidFill>
                  <a:schemeClr val="bg1"/>
                </a:solidFill>
                <a:latin typeface="微软雅黑" panose="020B0503020204020204" pitchFamily="34" charset="-122"/>
                <a:ea typeface="微软雅黑" panose="020B0503020204020204" pitchFamily="34" charset="-122"/>
              </a:rPr>
              <a:t>2</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10B1BCA0-FB94-0432-E4FE-6F39B488EBF4}"/>
              </a:ext>
            </a:extLst>
          </p:cNvPr>
          <p:cNvSpPr txBox="1"/>
          <p:nvPr/>
        </p:nvSpPr>
        <p:spPr>
          <a:xfrm>
            <a:off x="8986852" y="4945751"/>
            <a:ext cx="1080000" cy="400110"/>
          </a:xfrm>
          <a:prstGeom prst="rect">
            <a:avLst/>
          </a:prstGeom>
          <a:solidFill>
            <a:srgbClr val="CB2C10"/>
          </a:solidFill>
          <a:ln>
            <a:noFill/>
          </a:ln>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页面</a:t>
            </a:r>
            <a:r>
              <a:rPr lang="en-US" altLang="zh-CN" sz="2000" dirty="0">
                <a:solidFill>
                  <a:schemeClr val="bg1"/>
                </a:solidFill>
                <a:latin typeface="微软雅黑" panose="020B0503020204020204" pitchFamily="34" charset="-122"/>
                <a:ea typeface="微软雅黑" panose="020B0503020204020204" pitchFamily="34" charset="-122"/>
              </a:rPr>
              <a:t>3</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EA007EA0-0AE2-505A-3723-3B2E5681AE31}"/>
              </a:ext>
            </a:extLst>
          </p:cNvPr>
          <p:cNvSpPr txBox="1"/>
          <p:nvPr/>
        </p:nvSpPr>
        <p:spPr>
          <a:xfrm>
            <a:off x="10481833" y="4945751"/>
            <a:ext cx="1080000" cy="400110"/>
          </a:xfrm>
          <a:prstGeom prst="rect">
            <a:avLst/>
          </a:prstGeom>
          <a:solidFill>
            <a:srgbClr val="CB2C10"/>
          </a:solidFill>
          <a:ln>
            <a:noFill/>
          </a:ln>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页面</a:t>
            </a:r>
            <a:r>
              <a:rPr lang="en-US" altLang="zh-CN" sz="2000" dirty="0">
                <a:solidFill>
                  <a:schemeClr val="bg1"/>
                </a:solidFill>
                <a:latin typeface="微软雅黑" panose="020B0503020204020204" pitchFamily="34" charset="-122"/>
                <a:ea typeface="微软雅黑" panose="020B0503020204020204" pitchFamily="34" charset="-122"/>
              </a:rPr>
              <a:t>4</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805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30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1000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35" presetClass="emph" presetSubtype="0" repeatCount="3000" fill="hold" grpId="0" nodeType="withEffect">
                                  <p:stCondLst>
                                    <p:cond delay="12000"/>
                                  </p:stCondLst>
                                  <p:childTnLst>
                                    <p:anim calcmode="discrete" valueType="str">
                                      <p:cBhvr>
                                        <p:cTn id="10" dur="1000" fill="hold"/>
                                        <p:tgtEl>
                                          <p:spTgt spid="7"/>
                                        </p:tgtEl>
                                        <p:attrNameLst>
                                          <p:attrName>style.visibility</p:attrName>
                                        </p:attrNameLst>
                                      </p:cBhvr>
                                      <p:tavLst>
                                        <p:tav tm="0">
                                          <p:val>
                                            <p:strVal val="hidden"/>
                                          </p:val>
                                        </p:tav>
                                        <p:tav tm="50000">
                                          <p:val>
                                            <p:strVal val="visible"/>
                                          </p:val>
                                        </p:tav>
                                      </p:tavLst>
                                    </p:anim>
                                  </p:childTnLst>
                                </p:cTn>
                              </p:par>
                              <p:par>
                                <p:cTn id="11" presetID="35" presetClass="emph" presetSubtype="0" repeatCount="3000" fill="hold" nodeType="withEffect">
                                  <p:stCondLst>
                                    <p:cond delay="12000"/>
                                  </p:stCondLst>
                                  <p:childTnLst>
                                    <p:anim calcmode="discrete" valueType="str">
                                      <p:cBhvr>
                                        <p:cTn id="12" dur="1000" fill="hold"/>
                                        <p:tgtEl>
                                          <p:spTgt spid="5"/>
                                        </p:tgtEl>
                                        <p:attrNameLst>
                                          <p:attrName>style.visibility</p:attrName>
                                        </p:attrNameLst>
                                      </p:cBhvr>
                                      <p:tavLst>
                                        <p:tav tm="0">
                                          <p:val>
                                            <p:strVal val="hidden"/>
                                          </p:val>
                                        </p:tav>
                                        <p:tav tm="50000">
                                          <p:val>
                                            <p:strVal val="visible"/>
                                          </p:val>
                                        </p:tav>
                                      </p:tavLst>
                                    </p:anim>
                                  </p:childTnLst>
                                </p:cTn>
                              </p:par>
                            </p:childTnLst>
                          </p:cTn>
                        </p:par>
                        <p:par>
                          <p:cTn id="13" fill="hold">
                            <p:stCondLst>
                              <p:cond delay="15000"/>
                            </p:stCondLst>
                            <p:childTnLst>
                              <p:par>
                                <p:cTn id="14" presetID="1" presetClass="entr" presetSubtype="0" fill="hold" grpId="0" nodeType="afterEffect">
                                  <p:stCondLst>
                                    <p:cond delay="11000"/>
                                  </p:stCondLst>
                                  <p:childTnLst>
                                    <p:set>
                                      <p:cBhvr>
                                        <p:cTn id="15" dur="1" fill="hold">
                                          <p:stCondLst>
                                            <p:cond delay="0"/>
                                          </p:stCondLst>
                                        </p:cTn>
                                        <p:tgtEl>
                                          <p:spTgt spid="18"/>
                                        </p:tgtEl>
                                        <p:attrNameLst>
                                          <p:attrName>style.visibility</p:attrName>
                                        </p:attrNameLst>
                                      </p:cBhvr>
                                      <p:to>
                                        <p:strVal val="visible"/>
                                      </p:to>
                                    </p:set>
                                  </p:childTnLst>
                                </p:cTn>
                              </p:par>
                            </p:childTnLst>
                          </p:cTn>
                        </p:par>
                        <p:par>
                          <p:cTn id="16" fill="hold">
                            <p:stCondLst>
                              <p:cond delay="26000"/>
                            </p:stCondLst>
                            <p:childTnLst>
                              <p:par>
                                <p:cTn id="17" presetID="1" presetClass="entr" presetSubtype="0" fill="hold" grpId="0" nodeType="afterEffect">
                                  <p:stCondLst>
                                    <p:cond delay="3000"/>
                                  </p:stCondLst>
                                  <p:childTnLst>
                                    <p:set>
                                      <p:cBhvr>
                                        <p:cTn id="18" dur="1" fill="hold">
                                          <p:stCondLst>
                                            <p:cond delay="0"/>
                                          </p:stCondLst>
                                        </p:cTn>
                                        <p:tgtEl>
                                          <p:spTgt spid="19"/>
                                        </p:tgtEl>
                                        <p:attrNameLst>
                                          <p:attrName>style.visibility</p:attrName>
                                        </p:attrNameLst>
                                      </p:cBhvr>
                                      <p:to>
                                        <p:strVal val="visible"/>
                                      </p:to>
                                    </p:set>
                                  </p:childTnLst>
                                </p:cTn>
                              </p:par>
                            </p:childTnLst>
                          </p:cTn>
                        </p:par>
                        <p:par>
                          <p:cTn id="19" fill="hold">
                            <p:stCondLst>
                              <p:cond delay="29000"/>
                            </p:stCondLst>
                            <p:childTnLst>
                              <p:par>
                                <p:cTn id="20" presetID="1" presetClass="entr" presetSubtype="0" fill="hold" grpId="0" nodeType="afterEffect">
                                  <p:stCondLst>
                                    <p:cond delay="700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nodeType="withEffect">
                                  <p:stCondLst>
                                    <p:cond delay="7000"/>
                                  </p:stCondLst>
                                  <p:childTnLst>
                                    <p:set>
                                      <p:cBhvr>
                                        <p:cTn id="23" dur="1" fill="hold">
                                          <p:stCondLst>
                                            <p:cond delay="0"/>
                                          </p:stCondLst>
                                        </p:cTn>
                                        <p:tgtEl>
                                          <p:spTgt spid="8"/>
                                        </p:tgtEl>
                                        <p:attrNameLst>
                                          <p:attrName>style.visibility</p:attrName>
                                        </p:attrNameLst>
                                      </p:cBhvr>
                                      <p:to>
                                        <p:strVal val="visible"/>
                                      </p:to>
                                    </p:set>
                                  </p:childTnLst>
                                </p:cTn>
                              </p:par>
                              <p:par>
                                <p:cTn id="24" presetID="1" presetClass="entr" presetSubtype="0" fill="hold" nodeType="withEffect">
                                  <p:stCondLst>
                                    <p:cond delay="7000"/>
                                  </p:stCondLst>
                                  <p:childTnLst>
                                    <p:set>
                                      <p:cBhvr>
                                        <p:cTn id="25" dur="1" fill="hold">
                                          <p:stCondLst>
                                            <p:cond delay="0"/>
                                          </p:stCondLst>
                                        </p:cTn>
                                        <p:tgtEl>
                                          <p:spTgt spid="25"/>
                                        </p:tgtEl>
                                        <p:attrNameLst>
                                          <p:attrName>style.visibility</p:attrName>
                                        </p:attrNameLst>
                                      </p:cBhvr>
                                      <p:to>
                                        <p:strVal val="visible"/>
                                      </p:to>
                                    </p:set>
                                  </p:childTnLst>
                                </p:cTn>
                              </p:par>
                              <p:par>
                                <p:cTn id="26" presetID="1" presetClass="entr" presetSubtype="0" fill="hold" nodeType="withEffect">
                                  <p:stCondLst>
                                    <p:cond delay="7000"/>
                                  </p:stCondLst>
                                  <p:childTnLst>
                                    <p:set>
                                      <p:cBhvr>
                                        <p:cTn id="2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8" grpId="0" animBg="1"/>
      <p:bldP spid="1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235" y="693490"/>
            <a:ext cx="5484971" cy="780088"/>
          </a:xfrm>
        </p:spPr>
        <p:txBody>
          <a:bodyPr>
            <a:normAutofit/>
          </a:bodyPr>
          <a:lstStyle/>
          <a:p>
            <a:r>
              <a:rPr lang="zh-CN" altLang="en-US" sz="3200" b="1" dirty="0">
                <a:solidFill>
                  <a:schemeClr val="accent1"/>
                </a:solidFill>
              </a:rPr>
              <a:t>缓冲池页表</a:t>
            </a:r>
            <a:endParaRPr lang="zh-CN" altLang="en-US" dirty="0">
              <a:solidFill>
                <a:schemeClr val="accent1"/>
              </a:solidFill>
            </a:endParaRPr>
          </a:p>
        </p:txBody>
      </p:sp>
      <p:sp>
        <p:nvSpPr>
          <p:cNvPr id="3" name="内容占位符 2"/>
          <p:cNvSpPr>
            <a:spLocks noGrp="1"/>
          </p:cNvSpPr>
          <p:nvPr>
            <p:ph idx="1"/>
          </p:nvPr>
        </p:nvSpPr>
        <p:spPr>
          <a:xfrm>
            <a:off x="610237" y="1560883"/>
            <a:ext cx="4951372" cy="4205103"/>
          </a:xfrm>
        </p:spPr>
        <p:txBody>
          <a:bodyPr>
            <a:normAutofit/>
          </a:bodyPr>
          <a:lstStyle/>
          <a:p>
            <a:pPr marL="0" indent="0" algn="just">
              <a:lnSpc>
                <a:spcPct val="125000"/>
              </a:lnSpc>
              <a:spcBef>
                <a:spcPts val="1200"/>
              </a:spcBef>
              <a:buNone/>
            </a:pPr>
            <a:r>
              <a:rPr lang="zh-CN" altLang="en-US" sz="2800" b="1" dirty="0"/>
              <a:t>维护页的元数据：</a:t>
            </a:r>
            <a:endParaRPr lang="en-US" altLang="zh-CN" sz="2800" b="1" dirty="0"/>
          </a:p>
          <a:p>
            <a:pPr algn="just">
              <a:lnSpc>
                <a:spcPct val="125000"/>
              </a:lnSpc>
              <a:spcBef>
                <a:spcPts val="1200"/>
              </a:spcBef>
            </a:pPr>
            <a:r>
              <a:rPr lang="zh-CN" altLang="en-US" dirty="0"/>
              <a:t>帧和页面的映射关系</a:t>
            </a:r>
            <a:r>
              <a:rPr lang="en-US" altLang="zh-CN" dirty="0"/>
              <a:t>(</a:t>
            </a:r>
            <a:r>
              <a:rPr lang="zh-CN" altLang="en-US" dirty="0"/>
              <a:t>位置信息</a:t>
            </a:r>
            <a:r>
              <a:rPr lang="en-US" altLang="zh-CN" dirty="0"/>
              <a:t>)</a:t>
            </a:r>
          </a:p>
          <a:p>
            <a:pPr algn="just">
              <a:lnSpc>
                <a:spcPct val="125000"/>
              </a:lnSpc>
              <a:spcBef>
                <a:spcPts val="1200"/>
              </a:spcBef>
            </a:pPr>
            <a:r>
              <a:rPr lang="zh-CN" altLang="zh-CN" dirty="0"/>
              <a:t>脏标</a:t>
            </a:r>
            <a:r>
              <a:rPr lang="zh-CN" altLang="en-US" dirty="0"/>
              <a:t>记</a:t>
            </a:r>
            <a:endParaRPr lang="en-US" altLang="zh-CN" dirty="0"/>
          </a:p>
          <a:p>
            <a:pPr algn="just">
              <a:lnSpc>
                <a:spcPct val="125000"/>
              </a:lnSpc>
              <a:spcBef>
                <a:spcPts val="1200"/>
              </a:spcBef>
            </a:pPr>
            <a:r>
              <a:rPr lang="zh-CN" altLang="zh-CN" dirty="0"/>
              <a:t>引用计数</a:t>
            </a:r>
            <a:r>
              <a:rPr lang="zh-CN" altLang="en-US" dirty="0"/>
              <a:t>（钉住</a:t>
            </a:r>
            <a:r>
              <a:rPr lang="en-US" altLang="zh-CN" dirty="0"/>
              <a:t>/pin</a:t>
            </a:r>
            <a:r>
              <a:rPr lang="zh-CN" altLang="en-US" dirty="0"/>
              <a:t>）</a:t>
            </a:r>
            <a:endParaRPr lang="en-US" altLang="zh-CN" dirty="0"/>
          </a:p>
          <a:p>
            <a:pPr algn="just">
              <a:lnSpc>
                <a:spcPct val="125000"/>
              </a:lnSpc>
              <a:spcBef>
                <a:spcPts val="1200"/>
              </a:spcBef>
            </a:pPr>
            <a:r>
              <a:rPr lang="zh-CN" altLang="en-US" dirty="0"/>
              <a:t>闩</a:t>
            </a:r>
            <a:r>
              <a:rPr lang="en-US" altLang="zh-CN" dirty="0"/>
              <a:t>(latch)</a:t>
            </a:r>
          </a:p>
          <a:p>
            <a:pPr lvl="1" algn="just">
              <a:lnSpc>
                <a:spcPct val="125000"/>
              </a:lnSpc>
              <a:spcBef>
                <a:spcPts val="1200"/>
              </a:spcBef>
            </a:pPr>
            <a:endParaRPr lang="en-US" altLang="zh-CN" sz="2400" dirty="0"/>
          </a:p>
          <a:p>
            <a:pPr lvl="1" algn="just">
              <a:lnSpc>
                <a:spcPct val="125000"/>
              </a:lnSpc>
              <a:spcBef>
                <a:spcPts val="1200"/>
              </a:spcBef>
            </a:pPr>
            <a:endParaRPr lang="zh-CN" altLang="en-US" sz="2400" dirty="0"/>
          </a:p>
        </p:txBody>
      </p:sp>
      <p:sp>
        <p:nvSpPr>
          <p:cNvPr id="4" name="灯片编号占位符 3">
            <a:extLst>
              <a:ext uri="{FF2B5EF4-FFF2-40B4-BE49-F238E27FC236}">
                <a16:creationId xmlns:a16="http://schemas.microsoft.com/office/drawing/2014/main" id="{1A1A5C40-52EE-4F10-9CC8-4AA5ED8BF5FA}"/>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39</a:t>
            </a:fld>
            <a:endParaRPr lang="en-US" altLang="zh-CN"/>
          </a:p>
        </p:txBody>
      </p:sp>
      <p:grpSp>
        <p:nvGrpSpPr>
          <p:cNvPr id="35" name="组合 34">
            <a:extLst>
              <a:ext uri="{FF2B5EF4-FFF2-40B4-BE49-F238E27FC236}">
                <a16:creationId xmlns:a16="http://schemas.microsoft.com/office/drawing/2014/main" id="{51CE9F14-7AA8-2454-CFC6-B805A6CCA91F}"/>
              </a:ext>
            </a:extLst>
          </p:cNvPr>
          <p:cNvGrpSpPr/>
          <p:nvPr/>
        </p:nvGrpSpPr>
        <p:grpSpPr>
          <a:xfrm>
            <a:off x="5303118" y="3323222"/>
            <a:ext cx="1200521" cy="929870"/>
            <a:chOff x="5303118" y="3323222"/>
            <a:chExt cx="1200521" cy="929870"/>
          </a:xfrm>
        </p:grpSpPr>
        <p:pic>
          <p:nvPicPr>
            <p:cNvPr id="8" name="图片 7" descr="图片包含 游戏机&#10;&#10;描述已自动生成">
              <a:extLst>
                <a:ext uri="{FF2B5EF4-FFF2-40B4-BE49-F238E27FC236}">
                  <a16:creationId xmlns:a16="http://schemas.microsoft.com/office/drawing/2014/main" id="{77D6462C-249A-987E-160A-2FC850D1CD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5206" y="3323222"/>
              <a:ext cx="338545" cy="447363"/>
            </a:xfrm>
            <a:prstGeom prst="rect">
              <a:avLst/>
            </a:prstGeom>
          </p:spPr>
        </p:pic>
        <p:sp>
          <p:nvSpPr>
            <p:cNvPr id="7" name="文本框 6">
              <a:extLst>
                <a:ext uri="{FF2B5EF4-FFF2-40B4-BE49-F238E27FC236}">
                  <a16:creationId xmlns:a16="http://schemas.microsoft.com/office/drawing/2014/main" id="{1BD7E877-D0AA-F855-8DAA-7A61740EE31C}"/>
                </a:ext>
              </a:extLst>
            </p:cNvPr>
            <p:cNvSpPr txBox="1"/>
            <p:nvPr/>
          </p:nvSpPr>
          <p:spPr>
            <a:xfrm>
              <a:off x="5303118" y="3852982"/>
              <a:ext cx="1200521"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latch(</a:t>
              </a:r>
              <a:r>
                <a:rPr lang="zh-CN" altLang="en-US" sz="2000" dirty="0">
                  <a:latin typeface="微软雅黑" panose="020B0503020204020204" pitchFamily="34" charset="-122"/>
                  <a:ea typeface="微软雅黑" panose="020B0503020204020204" pitchFamily="34" charset="-122"/>
                </a:rPr>
                <a:t>闩</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grpSp>
      <p:graphicFrame>
        <p:nvGraphicFramePr>
          <p:cNvPr id="9" name="表格 8">
            <a:extLst>
              <a:ext uri="{FF2B5EF4-FFF2-40B4-BE49-F238E27FC236}">
                <a16:creationId xmlns:a16="http://schemas.microsoft.com/office/drawing/2014/main" id="{A080B302-2708-D029-B5DE-A92CF62A3F67}"/>
              </a:ext>
            </a:extLst>
          </p:cNvPr>
          <p:cNvGraphicFramePr>
            <a:graphicFrameLocks noGrp="1"/>
          </p:cNvGraphicFramePr>
          <p:nvPr/>
        </p:nvGraphicFramePr>
        <p:xfrm>
          <a:off x="9695606" y="1901104"/>
          <a:ext cx="1152128" cy="1926920"/>
        </p:xfrm>
        <a:graphic>
          <a:graphicData uri="http://schemas.openxmlformats.org/drawingml/2006/table">
            <a:tbl>
              <a:tblPr firstRow="1" bandRow="1">
                <a:tableStyleId>{5940675A-B579-460E-94D1-54222C63F5DA}</a:tableStyleId>
              </a:tblPr>
              <a:tblGrid>
                <a:gridCol w="1152128">
                  <a:extLst>
                    <a:ext uri="{9D8B030D-6E8A-4147-A177-3AD203B41FA5}">
                      <a16:colId xmlns:a16="http://schemas.microsoft.com/office/drawing/2014/main" val="4022564881"/>
                    </a:ext>
                  </a:extLst>
                </a:gridCol>
              </a:tblGrid>
              <a:tr h="481730">
                <a:tc>
                  <a:txBody>
                    <a:bodyPr/>
                    <a:lstStyle/>
                    <a:p>
                      <a:pPr algn="ctr"/>
                      <a:r>
                        <a:rPr lang="zh-CN" altLang="en-US" sz="2000" b="0" dirty="0">
                          <a:solidFill>
                            <a:schemeClr val="tx1"/>
                          </a:solidFill>
                          <a:latin typeface="微软雅黑" panose="020B0503020204020204" pitchFamily="34" charset="-122"/>
                          <a:ea typeface="微软雅黑" panose="020B0503020204020204" pitchFamily="34" charset="-122"/>
                        </a:rPr>
                        <a:t>帧</a:t>
                      </a:r>
                      <a:r>
                        <a:rPr lang="en-US" altLang="zh-CN" sz="2000" b="0" dirty="0">
                          <a:solidFill>
                            <a:schemeClr val="tx1"/>
                          </a:solidFill>
                          <a:latin typeface="微软雅黑" panose="020B0503020204020204" pitchFamily="34" charset="-122"/>
                          <a:ea typeface="微软雅黑" panose="020B0503020204020204" pitchFamily="34" charset="-122"/>
                        </a:rPr>
                        <a:t>1</a:t>
                      </a: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481730">
                <a:tc>
                  <a:txBody>
                    <a:bodyPr/>
                    <a:lstStyle/>
                    <a:p>
                      <a:pPr algn="ctr"/>
                      <a:r>
                        <a:rPr lang="zh-CN" altLang="en-US" sz="2000" b="0" dirty="0">
                          <a:solidFill>
                            <a:schemeClr val="tx1"/>
                          </a:solidFill>
                          <a:latin typeface="微软雅黑" panose="020B0503020204020204" pitchFamily="34" charset="-122"/>
                          <a:ea typeface="微软雅黑" panose="020B0503020204020204" pitchFamily="34" charset="-122"/>
                        </a:rPr>
                        <a:t>帧</a:t>
                      </a:r>
                      <a:r>
                        <a:rPr lang="en-US" altLang="zh-CN" sz="2000" b="0" dirty="0">
                          <a:solidFill>
                            <a:schemeClr val="tx1"/>
                          </a:solidFill>
                          <a:latin typeface="微软雅黑" panose="020B0503020204020204" pitchFamily="34" charset="-122"/>
                          <a:ea typeface="微软雅黑" panose="020B0503020204020204" pitchFamily="34" charset="-122"/>
                        </a:rPr>
                        <a:t>2</a:t>
                      </a: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481730">
                <a:tc>
                  <a:txBody>
                    <a:bodyPr/>
                    <a:lstStyle/>
                    <a:p>
                      <a:pPr algn="ctr"/>
                      <a:r>
                        <a:rPr lang="zh-CN" altLang="en-US" sz="2000" b="0" dirty="0">
                          <a:solidFill>
                            <a:schemeClr val="tx1"/>
                          </a:solidFill>
                          <a:latin typeface="微软雅黑" panose="020B0503020204020204" pitchFamily="34" charset="-122"/>
                          <a:ea typeface="微软雅黑" panose="020B0503020204020204" pitchFamily="34" charset="-122"/>
                        </a:rPr>
                        <a:t>帧</a:t>
                      </a:r>
                      <a:r>
                        <a:rPr lang="en-US" altLang="zh-CN" sz="2000" b="0" dirty="0">
                          <a:solidFill>
                            <a:schemeClr val="tx1"/>
                          </a:solidFill>
                          <a:latin typeface="微软雅黑" panose="020B0503020204020204" pitchFamily="34" charset="-122"/>
                          <a:ea typeface="微软雅黑" panose="020B0503020204020204" pitchFamily="34" charset="-122"/>
                        </a:rPr>
                        <a:t>3</a:t>
                      </a: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481730">
                <a:tc>
                  <a:txBody>
                    <a:bodyPr/>
                    <a:lstStyle/>
                    <a:p>
                      <a:pPr algn="ctr"/>
                      <a:r>
                        <a:rPr lang="zh-CN" altLang="en-US" sz="2000" b="0" dirty="0">
                          <a:solidFill>
                            <a:schemeClr val="tx1"/>
                          </a:solidFill>
                          <a:latin typeface="微软雅黑" panose="020B0503020204020204" pitchFamily="34" charset="-122"/>
                          <a:ea typeface="微软雅黑" panose="020B0503020204020204" pitchFamily="34" charset="-122"/>
                        </a:rPr>
                        <a:t>帧</a:t>
                      </a:r>
                      <a:r>
                        <a:rPr lang="en-US" altLang="zh-CN" sz="2000" b="0" dirty="0">
                          <a:solidFill>
                            <a:schemeClr val="tx1"/>
                          </a:solidFill>
                          <a:latin typeface="微软雅黑" panose="020B0503020204020204" pitchFamily="34" charset="-122"/>
                          <a:ea typeface="微软雅黑" panose="020B0503020204020204" pitchFamily="34" charset="-122"/>
                        </a:rPr>
                        <a:t>4</a:t>
                      </a: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sp>
        <p:nvSpPr>
          <p:cNvPr id="10" name="文本框 9">
            <a:extLst>
              <a:ext uri="{FF2B5EF4-FFF2-40B4-BE49-F238E27FC236}">
                <a16:creationId xmlns:a16="http://schemas.microsoft.com/office/drawing/2014/main" id="{24DBE47B-17A8-F892-15C5-5BA693663741}"/>
              </a:ext>
            </a:extLst>
          </p:cNvPr>
          <p:cNvSpPr txBox="1"/>
          <p:nvPr/>
        </p:nvSpPr>
        <p:spPr>
          <a:xfrm>
            <a:off x="9708858" y="1341562"/>
            <a:ext cx="1107996" cy="461665"/>
          </a:xfrm>
          <a:prstGeom prst="rect">
            <a:avLst/>
          </a:prstGeom>
          <a:noFill/>
        </p:spPr>
        <p:txBody>
          <a:bodyPr wrap="none" rtlCol="0">
            <a:spAutoFit/>
          </a:bodyPr>
          <a:lstStyle/>
          <a:p>
            <a:r>
              <a:rPr lang="zh-CN" altLang="en-US" sz="2400" dirty="0">
                <a:latin typeface="微软雅黑" panose="020B0503020204020204" pitchFamily="34" charset="-122"/>
                <a:ea typeface="微软雅黑" panose="020B0503020204020204" pitchFamily="34" charset="-122"/>
              </a:rPr>
              <a:t>缓冲池</a:t>
            </a:r>
          </a:p>
        </p:txBody>
      </p:sp>
      <p:graphicFrame>
        <p:nvGraphicFramePr>
          <p:cNvPr id="11" name="表格 10">
            <a:extLst>
              <a:ext uri="{FF2B5EF4-FFF2-40B4-BE49-F238E27FC236}">
                <a16:creationId xmlns:a16="http://schemas.microsoft.com/office/drawing/2014/main" id="{61E5FE10-619C-E867-9BFA-FCC1E5525898}"/>
              </a:ext>
            </a:extLst>
          </p:cNvPr>
          <p:cNvGraphicFramePr>
            <a:graphicFrameLocks noGrp="1"/>
          </p:cNvGraphicFramePr>
          <p:nvPr/>
        </p:nvGraphicFramePr>
        <p:xfrm>
          <a:off x="6527254" y="1894124"/>
          <a:ext cx="1152128" cy="1926920"/>
        </p:xfrm>
        <a:graphic>
          <a:graphicData uri="http://schemas.openxmlformats.org/drawingml/2006/table">
            <a:tbl>
              <a:tblPr firstRow="1" bandRow="1">
                <a:tableStyleId>{5940675A-B579-460E-94D1-54222C63F5DA}</a:tableStyleId>
              </a:tblPr>
              <a:tblGrid>
                <a:gridCol w="1152128">
                  <a:extLst>
                    <a:ext uri="{9D8B030D-6E8A-4147-A177-3AD203B41FA5}">
                      <a16:colId xmlns:a16="http://schemas.microsoft.com/office/drawing/2014/main" val="4022564881"/>
                    </a:ext>
                  </a:extLst>
                </a:gridCol>
              </a:tblGrid>
              <a:tr h="481730">
                <a:tc>
                  <a:txBody>
                    <a:bodyPr/>
                    <a:lstStyle/>
                    <a:p>
                      <a:pPr algn="ctr"/>
                      <a:r>
                        <a:rPr lang="zh-CN" altLang="en-US" sz="2000" b="0" dirty="0">
                          <a:solidFill>
                            <a:schemeClr val="tx1"/>
                          </a:solidFill>
                          <a:latin typeface="微软雅黑" panose="020B0503020204020204" pitchFamily="34" charset="-122"/>
                          <a:ea typeface="微软雅黑" panose="020B0503020204020204" pitchFamily="34" charset="-122"/>
                        </a:rPr>
                        <a:t>页面</a:t>
                      </a:r>
                      <a:r>
                        <a:rPr lang="en-US" altLang="zh-CN" sz="2000" b="0" dirty="0">
                          <a:solidFill>
                            <a:schemeClr val="tx1"/>
                          </a:solidFill>
                          <a:latin typeface="微软雅黑" panose="020B0503020204020204" pitchFamily="34" charset="-122"/>
                          <a:ea typeface="微软雅黑" panose="020B0503020204020204" pitchFamily="34" charset="-122"/>
                        </a:rPr>
                        <a:t>1</a:t>
                      </a: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481730">
                <a:tc>
                  <a:txBody>
                    <a:bodyPr/>
                    <a:lstStyle/>
                    <a:p>
                      <a:pPr algn="ctr"/>
                      <a:r>
                        <a:rPr lang="zh-CN" altLang="en-US" sz="2000" b="0" dirty="0">
                          <a:solidFill>
                            <a:schemeClr val="tx1"/>
                          </a:solidFill>
                          <a:latin typeface="微软雅黑" panose="020B0503020204020204" pitchFamily="34" charset="-122"/>
                          <a:ea typeface="微软雅黑" panose="020B0503020204020204" pitchFamily="34" charset="-122"/>
                        </a:rPr>
                        <a:t>页面</a:t>
                      </a:r>
                      <a:r>
                        <a:rPr lang="en-US" altLang="zh-CN" sz="2000" b="0" dirty="0">
                          <a:solidFill>
                            <a:schemeClr val="tx1"/>
                          </a:solidFill>
                          <a:latin typeface="微软雅黑" panose="020B0503020204020204" pitchFamily="34" charset="-122"/>
                          <a:ea typeface="微软雅黑" panose="020B0503020204020204" pitchFamily="34" charset="-122"/>
                        </a:rPr>
                        <a:t>3</a:t>
                      </a: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481730">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481730">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sp>
        <p:nvSpPr>
          <p:cNvPr id="12" name="文本框 11">
            <a:extLst>
              <a:ext uri="{FF2B5EF4-FFF2-40B4-BE49-F238E27FC236}">
                <a16:creationId xmlns:a16="http://schemas.microsoft.com/office/drawing/2014/main" id="{DBC20603-5FDD-99A1-31BF-5A3438412D3B}"/>
              </a:ext>
            </a:extLst>
          </p:cNvPr>
          <p:cNvSpPr txBox="1"/>
          <p:nvPr/>
        </p:nvSpPr>
        <p:spPr>
          <a:xfrm>
            <a:off x="6527254" y="1343156"/>
            <a:ext cx="1107996" cy="460072"/>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rPr>
              <a:t>页表</a:t>
            </a:r>
          </a:p>
        </p:txBody>
      </p:sp>
      <p:grpSp>
        <p:nvGrpSpPr>
          <p:cNvPr id="13" name="组合 12">
            <a:extLst>
              <a:ext uri="{FF2B5EF4-FFF2-40B4-BE49-F238E27FC236}">
                <a16:creationId xmlns:a16="http://schemas.microsoft.com/office/drawing/2014/main" id="{B8FB9E0A-53B2-F992-7616-D49D3D1EB7DD}"/>
              </a:ext>
            </a:extLst>
          </p:cNvPr>
          <p:cNvGrpSpPr/>
          <p:nvPr/>
        </p:nvGrpSpPr>
        <p:grpSpPr>
          <a:xfrm>
            <a:off x="7777894" y="2150785"/>
            <a:ext cx="1773696" cy="1421983"/>
            <a:chOff x="7777894" y="2551623"/>
            <a:chExt cx="1773696" cy="1421983"/>
          </a:xfrm>
        </p:grpSpPr>
        <p:cxnSp>
          <p:nvCxnSpPr>
            <p:cNvPr id="14" name="直接箭头连接符 13">
              <a:extLst>
                <a:ext uri="{FF2B5EF4-FFF2-40B4-BE49-F238E27FC236}">
                  <a16:creationId xmlns:a16="http://schemas.microsoft.com/office/drawing/2014/main" id="{B5CEC15C-D1A7-A8C6-9031-E59DF2A24780}"/>
                </a:ext>
              </a:extLst>
            </p:cNvPr>
            <p:cNvCxnSpPr/>
            <p:nvPr/>
          </p:nvCxnSpPr>
          <p:spPr>
            <a:xfrm>
              <a:off x="7823398" y="2551623"/>
              <a:ext cx="172819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4A01746E-86F1-9E21-34AD-1B25F0733C4F}"/>
                </a:ext>
              </a:extLst>
            </p:cNvPr>
            <p:cNvCxnSpPr/>
            <p:nvPr/>
          </p:nvCxnSpPr>
          <p:spPr>
            <a:xfrm>
              <a:off x="7791146" y="3024250"/>
              <a:ext cx="172819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CE38F332-3FA8-F08D-54E9-ABAD499511C5}"/>
                </a:ext>
              </a:extLst>
            </p:cNvPr>
            <p:cNvCxnSpPr/>
            <p:nvPr/>
          </p:nvCxnSpPr>
          <p:spPr>
            <a:xfrm>
              <a:off x="7796894" y="3501802"/>
              <a:ext cx="172819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F86E5A1B-C2D6-B7D0-74FB-93CBE0DD5A89}"/>
                </a:ext>
              </a:extLst>
            </p:cNvPr>
            <p:cNvCxnSpPr/>
            <p:nvPr/>
          </p:nvCxnSpPr>
          <p:spPr>
            <a:xfrm>
              <a:off x="7777894" y="3973606"/>
              <a:ext cx="172819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sp>
        <p:nvSpPr>
          <p:cNvPr id="19" name="文本框 18">
            <a:extLst>
              <a:ext uri="{FF2B5EF4-FFF2-40B4-BE49-F238E27FC236}">
                <a16:creationId xmlns:a16="http://schemas.microsoft.com/office/drawing/2014/main" id="{1E09F15E-AE71-951D-F080-E76C71C97AF5}"/>
              </a:ext>
            </a:extLst>
          </p:cNvPr>
          <p:cNvSpPr txBox="1"/>
          <p:nvPr/>
        </p:nvSpPr>
        <p:spPr>
          <a:xfrm>
            <a:off x="9871363" y="1940701"/>
            <a:ext cx="848309" cy="400110"/>
          </a:xfrm>
          <a:prstGeom prst="rect">
            <a:avLst/>
          </a:prstGeom>
          <a:solidFill>
            <a:schemeClr val="bg1"/>
          </a:solid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页面</a:t>
            </a:r>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7F164D57-5731-4C6C-C72A-19E2DE40CE0D}"/>
              </a:ext>
            </a:extLst>
          </p:cNvPr>
          <p:cNvSpPr txBox="1"/>
          <p:nvPr/>
        </p:nvSpPr>
        <p:spPr>
          <a:xfrm>
            <a:off x="9848553" y="2457474"/>
            <a:ext cx="848309" cy="400110"/>
          </a:xfrm>
          <a:prstGeom prst="rect">
            <a:avLst/>
          </a:prstGeom>
          <a:solidFill>
            <a:schemeClr val="bg1"/>
          </a:solid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页面</a:t>
            </a:r>
            <a:r>
              <a:rPr lang="en-US" altLang="zh-CN" sz="2000" dirty="0">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p:txBody>
      </p:sp>
      <p:grpSp>
        <p:nvGrpSpPr>
          <p:cNvPr id="34" name="组合 33">
            <a:extLst>
              <a:ext uri="{FF2B5EF4-FFF2-40B4-BE49-F238E27FC236}">
                <a16:creationId xmlns:a16="http://schemas.microsoft.com/office/drawing/2014/main" id="{3C3A6AEE-F3A2-4608-18EA-18248363C219}"/>
              </a:ext>
            </a:extLst>
          </p:cNvPr>
          <p:cNvGrpSpPr/>
          <p:nvPr/>
        </p:nvGrpSpPr>
        <p:grpSpPr>
          <a:xfrm>
            <a:off x="5311043" y="2384874"/>
            <a:ext cx="1291427" cy="705152"/>
            <a:chOff x="5311043" y="2384874"/>
            <a:chExt cx="1291427" cy="705152"/>
          </a:xfrm>
        </p:grpSpPr>
        <p:sp>
          <p:nvSpPr>
            <p:cNvPr id="26" name="文本框 25">
              <a:extLst>
                <a:ext uri="{FF2B5EF4-FFF2-40B4-BE49-F238E27FC236}">
                  <a16:creationId xmlns:a16="http://schemas.microsoft.com/office/drawing/2014/main" id="{84275EF2-2DAD-6D53-F076-27EFF18A9882}"/>
                </a:ext>
              </a:extLst>
            </p:cNvPr>
            <p:cNvSpPr txBox="1"/>
            <p:nvPr/>
          </p:nvSpPr>
          <p:spPr>
            <a:xfrm>
              <a:off x="5311043" y="2689916"/>
              <a:ext cx="125867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钉住</a:t>
              </a:r>
              <a:r>
                <a:rPr lang="en-US" altLang="zh-CN" sz="2000" dirty="0">
                  <a:latin typeface="微软雅黑" panose="020B0503020204020204" pitchFamily="34" charset="-122"/>
                  <a:ea typeface="微软雅黑" panose="020B0503020204020204" pitchFamily="34" charset="-122"/>
                </a:rPr>
                <a:t>(pin)</a:t>
              </a:r>
              <a:endParaRPr lang="zh-CN" altLang="en-US" sz="2000" dirty="0">
                <a:latin typeface="微软雅黑" panose="020B0503020204020204" pitchFamily="34" charset="-122"/>
                <a:ea typeface="微软雅黑" panose="020B0503020204020204" pitchFamily="34" charset="-122"/>
              </a:endParaRPr>
            </a:p>
          </p:txBody>
        </p:sp>
        <p:pic>
          <p:nvPicPr>
            <p:cNvPr id="33" name="图片 32" descr="卡通人物&#10;&#10;描述已自动生成">
              <a:extLst>
                <a:ext uri="{FF2B5EF4-FFF2-40B4-BE49-F238E27FC236}">
                  <a16:creationId xmlns:a16="http://schemas.microsoft.com/office/drawing/2014/main" id="{B6BA0703-D915-B009-EDB3-EFFC539F41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8152699">
              <a:off x="6064470" y="2267917"/>
              <a:ext cx="421044" cy="654957"/>
            </a:xfrm>
            <a:prstGeom prst="rect">
              <a:avLst/>
            </a:prstGeom>
          </p:spPr>
        </p:pic>
      </p:grpSp>
    </p:spTree>
    <p:extLst>
      <p:ext uri="{BB962C8B-B14F-4D97-AF65-F5344CB8AC3E}">
        <p14:creationId xmlns:p14="http://schemas.microsoft.com/office/powerpoint/2010/main" val="507241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800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2400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3000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3600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par>
                          <p:cTn id="13" fill="hold">
                            <p:stCondLst>
                              <p:cond delay="36000"/>
                            </p:stCondLst>
                            <p:childTnLst>
                              <p:par>
                                <p:cTn id="14" presetID="1" presetClass="entr" presetSubtype="0" fill="hold" nodeType="afterEffect">
                                  <p:stCondLst>
                                    <p:cond delay="0"/>
                                  </p:stCondLst>
                                  <p:childTnLst>
                                    <p:set>
                                      <p:cBhvr>
                                        <p:cTn id="15"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97A38D-28C1-4167-BC8C-BA3EF5A65D95}"/>
              </a:ext>
            </a:extLst>
          </p:cNvPr>
          <p:cNvSpPr>
            <a:spLocks noGrp="1"/>
          </p:cNvSpPr>
          <p:nvPr>
            <p:ph type="title"/>
          </p:nvPr>
        </p:nvSpPr>
        <p:spPr/>
        <p:txBody>
          <a:bodyPr/>
          <a:lstStyle/>
          <a:p>
            <a:r>
              <a:rPr lang="zh-CN" altLang="en-US" sz="3200" b="1" dirty="0">
                <a:solidFill>
                  <a:srgbClr val="C00000"/>
                </a:solidFill>
              </a:rPr>
              <a:t>现状分析</a:t>
            </a:r>
          </a:p>
        </p:txBody>
      </p:sp>
      <p:sp>
        <p:nvSpPr>
          <p:cNvPr id="3" name="内容占位符 2">
            <a:extLst>
              <a:ext uri="{FF2B5EF4-FFF2-40B4-BE49-F238E27FC236}">
                <a16:creationId xmlns:a16="http://schemas.microsoft.com/office/drawing/2014/main" id="{5785B027-BD0D-41DC-B772-4786E712E69B}"/>
              </a:ext>
            </a:extLst>
          </p:cNvPr>
          <p:cNvSpPr>
            <a:spLocks noGrp="1"/>
          </p:cNvSpPr>
          <p:nvPr>
            <p:ph sz="quarter" idx="1"/>
          </p:nvPr>
        </p:nvSpPr>
        <p:spPr/>
        <p:txBody>
          <a:bodyPr>
            <a:normAutofit/>
          </a:bodyPr>
          <a:lstStyle/>
          <a:p>
            <a:pPr>
              <a:lnSpc>
                <a:spcPct val="114000"/>
              </a:lnSpc>
              <a:spcBef>
                <a:spcPts val="600"/>
              </a:spcBef>
              <a:spcAft>
                <a:spcPts val="600"/>
              </a:spcAft>
            </a:pPr>
            <a:r>
              <a:rPr lang="zh-CN" altLang="en-US" dirty="0"/>
              <a:t>数据库关系到国家安全</a:t>
            </a:r>
            <a:endParaRPr lang="en-US" altLang="zh-CN" dirty="0"/>
          </a:p>
          <a:p>
            <a:pPr>
              <a:lnSpc>
                <a:spcPct val="114000"/>
              </a:lnSpc>
              <a:spcBef>
                <a:spcPts val="600"/>
              </a:spcBef>
              <a:spcAft>
                <a:spcPts val="600"/>
              </a:spcAft>
            </a:pPr>
            <a:r>
              <a:rPr lang="zh-CN" altLang="en-US" dirty="0"/>
              <a:t>国产数据库自主研发（国家自主可控战略布局）</a:t>
            </a:r>
            <a:endParaRPr lang="en-US" altLang="zh-CN" dirty="0"/>
          </a:p>
          <a:p>
            <a:pPr>
              <a:lnSpc>
                <a:spcPct val="114000"/>
              </a:lnSpc>
              <a:spcBef>
                <a:spcPts val="600"/>
              </a:spcBef>
              <a:spcAft>
                <a:spcPts val="600"/>
              </a:spcAft>
            </a:pPr>
            <a:r>
              <a:rPr lang="zh-CN" altLang="en-US" dirty="0"/>
              <a:t>国产数据库势头正盛</a:t>
            </a:r>
            <a:endParaRPr lang="en-US" altLang="zh-CN" dirty="0"/>
          </a:p>
          <a:p>
            <a:pPr lvl="1">
              <a:lnSpc>
                <a:spcPct val="114000"/>
              </a:lnSpc>
              <a:spcBef>
                <a:spcPts val="600"/>
              </a:spcBef>
              <a:spcAft>
                <a:spcPts val="600"/>
              </a:spcAft>
            </a:pPr>
            <a:r>
              <a:rPr lang="zh-CN" altLang="en-US" sz="2400" dirty="0"/>
              <a:t>计算存储分离、共享存储引擎</a:t>
            </a:r>
            <a:endParaRPr lang="en-US" altLang="zh-CN" sz="2400" dirty="0"/>
          </a:p>
          <a:p>
            <a:pPr lvl="1">
              <a:lnSpc>
                <a:spcPct val="114000"/>
              </a:lnSpc>
              <a:spcBef>
                <a:spcPts val="600"/>
              </a:spcBef>
              <a:spcAft>
                <a:spcPts val="600"/>
              </a:spcAft>
            </a:pPr>
            <a:r>
              <a:rPr lang="en-US" altLang="zh-CN" sz="2400" dirty="0"/>
              <a:t>OLTP</a:t>
            </a:r>
            <a:r>
              <a:rPr lang="zh-CN" altLang="en-US" sz="2400" dirty="0"/>
              <a:t>评测和</a:t>
            </a:r>
            <a:r>
              <a:rPr lang="en-US" altLang="zh-CN" sz="2400" dirty="0"/>
              <a:t>OLAP</a:t>
            </a:r>
            <a:r>
              <a:rPr lang="zh-CN" altLang="en-US" sz="2400" dirty="0"/>
              <a:t>评测全球第一</a:t>
            </a:r>
            <a:endParaRPr lang="en-US" altLang="zh-CN" sz="2400" dirty="0"/>
          </a:p>
          <a:p>
            <a:pPr lvl="1">
              <a:lnSpc>
                <a:spcPct val="114000"/>
              </a:lnSpc>
              <a:spcBef>
                <a:spcPts val="600"/>
              </a:spcBef>
              <a:spcAft>
                <a:spcPts val="600"/>
              </a:spcAft>
            </a:pPr>
            <a:r>
              <a:rPr lang="en-US" altLang="zh-CN" sz="2400" dirty="0"/>
              <a:t>…….</a:t>
            </a:r>
          </a:p>
          <a:p>
            <a:endParaRPr lang="en-US" altLang="zh-CN" dirty="0"/>
          </a:p>
          <a:p>
            <a:endParaRPr lang="zh-CN" altLang="en-US" dirty="0"/>
          </a:p>
        </p:txBody>
      </p:sp>
    </p:spTree>
    <p:extLst>
      <p:ext uri="{BB962C8B-B14F-4D97-AF65-F5344CB8AC3E}">
        <p14:creationId xmlns:p14="http://schemas.microsoft.com/office/powerpoint/2010/main" val="1527315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solidFill>
                  <a:schemeClr val="accent1"/>
                </a:solidFill>
              </a:rPr>
              <a:t>脏页的处理</a:t>
            </a:r>
          </a:p>
        </p:txBody>
      </p:sp>
      <p:sp>
        <p:nvSpPr>
          <p:cNvPr id="3" name="内容占位符 2"/>
          <p:cNvSpPr>
            <a:spLocks noGrp="1"/>
          </p:cNvSpPr>
          <p:nvPr>
            <p:ph idx="1"/>
          </p:nvPr>
        </p:nvSpPr>
        <p:spPr/>
        <p:txBody>
          <a:bodyPr/>
          <a:lstStyle/>
          <a:p>
            <a:pPr marL="0" indent="0">
              <a:lnSpc>
                <a:spcPct val="150000"/>
              </a:lnSpc>
              <a:spcBef>
                <a:spcPts val="1200"/>
              </a:spcBef>
              <a:buNone/>
            </a:pPr>
            <a:r>
              <a:rPr lang="zh-CN" altLang="zh-CN" dirty="0"/>
              <a:t>在淘汰页面时，对于脏页可以有两种</a:t>
            </a:r>
            <a:r>
              <a:rPr lang="zh-CN" altLang="en-US" dirty="0"/>
              <a:t>情况</a:t>
            </a:r>
            <a:r>
              <a:rPr lang="zh-CN" altLang="zh-CN" dirty="0"/>
              <a:t>：</a:t>
            </a:r>
            <a:endParaRPr lang="en-US" altLang="zh-CN" dirty="0"/>
          </a:p>
          <a:p>
            <a:pPr lvl="1">
              <a:lnSpc>
                <a:spcPct val="150000"/>
              </a:lnSpc>
              <a:spcBef>
                <a:spcPts val="1200"/>
              </a:spcBef>
              <a:buFont typeface="Wingdings" panose="05000000000000000000" pitchFamily="2" charset="2"/>
              <a:buChar char="Ø"/>
            </a:pPr>
            <a:r>
              <a:rPr lang="zh-CN" altLang="en-US" dirty="0"/>
              <a:t>快速：</a:t>
            </a:r>
            <a:r>
              <a:rPr lang="zh-CN" altLang="zh-CN" dirty="0"/>
              <a:t>优先淘汰非脏页面</a:t>
            </a:r>
            <a:r>
              <a:rPr lang="zh-CN" altLang="en-US" dirty="0"/>
              <a:t>（</a:t>
            </a:r>
            <a:r>
              <a:rPr lang="zh-CN" altLang="zh-CN" dirty="0"/>
              <a:t>可能将未来</a:t>
            </a:r>
            <a:r>
              <a:rPr lang="zh-CN" altLang="en-US" dirty="0"/>
              <a:t>不需要</a:t>
            </a:r>
            <a:r>
              <a:rPr lang="zh-CN" altLang="zh-CN" dirty="0"/>
              <a:t>的脏页留在缓冲池</a:t>
            </a:r>
            <a:r>
              <a:rPr lang="zh-CN" altLang="en-US" dirty="0"/>
              <a:t>）；</a:t>
            </a:r>
            <a:endParaRPr lang="en-US" altLang="zh-CN" dirty="0"/>
          </a:p>
          <a:p>
            <a:pPr lvl="1">
              <a:lnSpc>
                <a:spcPct val="150000"/>
              </a:lnSpc>
              <a:spcBef>
                <a:spcPts val="1200"/>
              </a:spcBef>
              <a:buFont typeface="Wingdings" panose="05000000000000000000" pitchFamily="2" charset="2"/>
              <a:buChar char="Ø"/>
            </a:pPr>
            <a:r>
              <a:rPr lang="zh-CN" altLang="en-US" dirty="0"/>
              <a:t>慢速：</a:t>
            </a:r>
            <a:r>
              <a:rPr lang="zh-CN" altLang="zh-CN" dirty="0"/>
              <a:t>将脏页写回磁盘后再将其淘汰</a:t>
            </a:r>
            <a:r>
              <a:rPr lang="zh-CN" altLang="en-US" dirty="0"/>
              <a:t>（这将</a:t>
            </a:r>
            <a:r>
              <a:rPr lang="zh-CN" altLang="zh-CN" dirty="0"/>
              <a:t>降低替换页面的速度</a:t>
            </a:r>
            <a:r>
              <a:rPr lang="zh-CN" altLang="en-US" dirty="0"/>
              <a:t>）。</a:t>
            </a:r>
            <a:endParaRPr lang="en-US" altLang="zh-CN" dirty="0"/>
          </a:p>
          <a:p>
            <a:pPr marL="0" indent="0">
              <a:lnSpc>
                <a:spcPct val="150000"/>
              </a:lnSpc>
              <a:spcBef>
                <a:spcPts val="1200"/>
              </a:spcBef>
              <a:buNone/>
            </a:pPr>
            <a:r>
              <a:rPr lang="zh-CN" altLang="en-US" dirty="0"/>
              <a:t>另一种处理方法是</a:t>
            </a:r>
            <a:r>
              <a:rPr lang="zh-CN" altLang="zh-CN" b="1" dirty="0"/>
              <a:t>后台写</a:t>
            </a:r>
            <a:r>
              <a:rPr lang="en-US" altLang="zh-CN" b="1" dirty="0"/>
              <a:t>(</a:t>
            </a:r>
            <a:r>
              <a:rPr lang="en-US" altLang="zh-CN" b="1" dirty="0" err="1"/>
              <a:t>Backgroud</a:t>
            </a:r>
            <a:r>
              <a:rPr lang="en-US" altLang="zh-CN" b="1" dirty="0"/>
              <a:t> Writing)</a:t>
            </a:r>
            <a:r>
              <a:rPr lang="zh-CN" altLang="en-US" dirty="0"/>
              <a:t>：</a:t>
            </a:r>
            <a:endParaRPr lang="en-US" altLang="zh-CN" dirty="0"/>
          </a:p>
          <a:p>
            <a:pPr marL="0" lvl="1" indent="0">
              <a:lnSpc>
                <a:spcPct val="150000"/>
              </a:lnSpc>
              <a:spcBef>
                <a:spcPts val="1200"/>
              </a:spcBef>
              <a:buNone/>
            </a:pPr>
            <a:r>
              <a:rPr lang="en-US" altLang="zh-CN" dirty="0"/>
              <a:t>        DBMS</a:t>
            </a:r>
            <a:r>
              <a:rPr lang="zh-CN" altLang="zh-CN" dirty="0"/>
              <a:t>定期遍历页表并将脏页写入磁盘</a:t>
            </a:r>
            <a:r>
              <a:rPr lang="zh-CN" altLang="en-US" dirty="0"/>
              <a:t>，</a:t>
            </a:r>
            <a:r>
              <a:rPr lang="zh-CN" altLang="zh-CN" dirty="0"/>
              <a:t>避免在淘汰页面时</a:t>
            </a:r>
            <a:r>
              <a:rPr lang="zh-CN" altLang="en-US" dirty="0"/>
              <a:t>才</a:t>
            </a:r>
            <a:r>
              <a:rPr lang="zh-CN" altLang="zh-CN" dirty="0"/>
              <a:t>执行页面写出操作</a:t>
            </a:r>
            <a:r>
              <a:rPr lang="zh-CN" altLang="en-US" dirty="0"/>
              <a:t>。</a:t>
            </a:r>
          </a:p>
        </p:txBody>
      </p:sp>
      <p:sp>
        <p:nvSpPr>
          <p:cNvPr id="4" name="灯片编号占位符 3">
            <a:extLst>
              <a:ext uri="{FF2B5EF4-FFF2-40B4-BE49-F238E27FC236}">
                <a16:creationId xmlns:a16="http://schemas.microsoft.com/office/drawing/2014/main" id="{49384D78-412E-4386-8A0B-EAC75BD57454}"/>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40</a:t>
            </a:fld>
            <a:endParaRPr lang="en-US" altLang="zh-CN"/>
          </a:p>
        </p:txBody>
      </p:sp>
    </p:spTree>
    <p:extLst>
      <p:ext uri="{BB962C8B-B14F-4D97-AF65-F5344CB8AC3E}">
        <p14:creationId xmlns:p14="http://schemas.microsoft.com/office/powerpoint/2010/main" val="190537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600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1300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2800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par>
                          <p:cTn id="11" fill="hold">
                            <p:stCondLst>
                              <p:cond delay="28000"/>
                            </p:stCondLst>
                            <p:childTnLst>
                              <p:par>
                                <p:cTn id="12" presetID="1" presetClass="entr" presetSubtype="0" fill="hold" nodeType="after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235" y="705999"/>
            <a:ext cx="10969943" cy="707834"/>
          </a:xfrm>
        </p:spPr>
        <p:txBody>
          <a:bodyPr>
            <a:normAutofit/>
          </a:bodyPr>
          <a:lstStyle/>
          <a:p>
            <a:r>
              <a:rPr lang="en-US" altLang="zh-CN" sz="3200" b="1" dirty="0">
                <a:solidFill>
                  <a:schemeClr val="accent1"/>
                </a:solidFill>
              </a:rPr>
              <a:t>3 </a:t>
            </a:r>
            <a:r>
              <a:rPr lang="zh-CN" altLang="zh-CN" sz="3200" b="1" dirty="0">
                <a:solidFill>
                  <a:schemeClr val="accent1"/>
                </a:solidFill>
              </a:rPr>
              <a:t>缓冲池替换算法</a:t>
            </a:r>
            <a:endParaRPr lang="zh-CN" altLang="en-US" sz="3200" b="1" dirty="0">
              <a:solidFill>
                <a:schemeClr val="accent1"/>
              </a:solidFill>
            </a:endParaRPr>
          </a:p>
        </p:txBody>
      </p:sp>
      <p:sp>
        <p:nvSpPr>
          <p:cNvPr id="3" name="内容占位符 2"/>
          <p:cNvSpPr>
            <a:spLocks noGrp="1"/>
          </p:cNvSpPr>
          <p:nvPr>
            <p:ph idx="1"/>
          </p:nvPr>
        </p:nvSpPr>
        <p:spPr>
          <a:xfrm>
            <a:off x="910630" y="1448135"/>
            <a:ext cx="10361851" cy="1850773"/>
          </a:xfrm>
        </p:spPr>
        <p:txBody>
          <a:bodyPr>
            <a:normAutofit lnSpcReduction="10000"/>
          </a:bodyPr>
          <a:lstStyle/>
          <a:p>
            <a:pPr marL="0" indent="0" algn="just">
              <a:lnSpc>
                <a:spcPct val="125000"/>
              </a:lnSpc>
              <a:spcBef>
                <a:spcPts val="1200"/>
              </a:spcBef>
              <a:buNone/>
            </a:pPr>
            <a:r>
              <a:rPr lang="en-US" altLang="zh-CN" b="1" dirty="0"/>
              <a:t>LRU(Least Recently Used)</a:t>
            </a:r>
          </a:p>
          <a:p>
            <a:pPr algn="just">
              <a:lnSpc>
                <a:spcPct val="125000"/>
              </a:lnSpc>
              <a:spcBef>
                <a:spcPts val="1200"/>
              </a:spcBef>
            </a:pPr>
            <a:r>
              <a:rPr lang="zh-CN" altLang="zh-CN" sz="2800" dirty="0"/>
              <a:t>维</a:t>
            </a:r>
            <a:r>
              <a:rPr lang="zh-CN" altLang="en-US" sz="2800" dirty="0"/>
              <a:t>护页面</a:t>
            </a:r>
            <a:r>
              <a:rPr lang="zh-CN" altLang="zh-CN" sz="2800" dirty="0"/>
              <a:t>最后一次被访问的时间戳</a:t>
            </a:r>
            <a:endParaRPr lang="en-US" altLang="zh-CN" sz="2800" dirty="0"/>
          </a:p>
          <a:p>
            <a:pPr algn="just">
              <a:lnSpc>
                <a:spcPct val="125000"/>
              </a:lnSpc>
              <a:spcBef>
                <a:spcPts val="1200"/>
              </a:spcBef>
            </a:pPr>
            <a:r>
              <a:rPr lang="zh-CN" altLang="zh-CN" sz="2800" dirty="0"/>
              <a:t>总是选择淘汰时间戳最早的页面。</a:t>
            </a:r>
          </a:p>
          <a:p>
            <a:pPr marL="393661" lvl="1" indent="0">
              <a:lnSpc>
                <a:spcPct val="150000"/>
              </a:lnSpc>
              <a:spcBef>
                <a:spcPts val="1200"/>
              </a:spcBef>
              <a:buNone/>
            </a:pPr>
            <a:endParaRPr lang="en-US" altLang="zh-CN" strike="sngStrike" dirty="0">
              <a:latin typeface="+mn-ea"/>
            </a:endParaRPr>
          </a:p>
        </p:txBody>
      </p:sp>
      <p:sp>
        <p:nvSpPr>
          <p:cNvPr id="4" name="灯片编号占位符 3">
            <a:extLst>
              <a:ext uri="{FF2B5EF4-FFF2-40B4-BE49-F238E27FC236}">
                <a16:creationId xmlns:a16="http://schemas.microsoft.com/office/drawing/2014/main" id="{6A943BE1-1D8E-43C0-853B-C9FD2B9323B3}"/>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41</a:t>
            </a:fld>
            <a:endParaRPr lang="en-US" altLang="zh-CN"/>
          </a:p>
        </p:txBody>
      </p:sp>
      <p:graphicFrame>
        <p:nvGraphicFramePr>
          <p:cNvPr id="5" name="表格 4">
            <a:extLst>
              <a:ext uri="{FF2B5EF4-FFF2-40B4-BE49-F238E27FC236}">
                <a16:creationId xmlns:a16="http://schemas.microsoft.com/office/drawing/2014/main" id="{425815A1-FC77-9D10-2CD5-696BC8FCD4D8}"/>
              </a:ext>
            </a:extLst>
          </p:cNvPr>
          <p:cNvGraphicFramePr>
            <a:graphicFrameLocks noGrp="1"/>
          </p:cNvGraphicFramePr>
          <p:nvPr/>
        </p:nvGraphicFramePr>
        <p:xfrm>
          <a:off x="4997259" y="4509178"/>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L="91428" marR="91428" marT="45714" marB="45714">
                    <a:noFill/>
                  </a:tcPr>
                </a:tc>
                <a:extLst>
                  <a:ext uri="{0D108BD9-81ED-4DB2-BD59-A6C34878D82A}">
                    <a16:rowId xmlns:a16="http://schemas.microsoft.com/office/drawing/2014/main" val="2357960639"/>
                  </a:ext>
                </a:extLst>
              </a:tr>
              <a:tr h="396188">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L="91428" marR="91428" marT="45714" marB="45714">
                    <a:noFill/>
                  </a:tcPr>
                </a:tc>
                <a:extLst>
                  <a:ext uri="{0D108BD9-81ED-4DB2-BD59-A6C34878D82A}">
                    <a16:rowId xmlns:a16="http://schemas.microsoft.com/office/drawing/2014/main" val="2888450216"/>
                  </a:ext>
                </a:extLst>
              </a:tr>
              <a:tr h="396188">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L="91428" marR="91428" marT="45714" marB="45714">
                    <a:noFill/>
                  </a:tcPr>
                </a:tc>
                <a:extLst>
                  <a:ext uri="{0D108BD9-81ED-4DB2-BD59-A6C34878D82A}">
                    <a16:rowId xmlns:a16="http://schemas.microsoft.com/office/drawing/2014/main" val="1334580282"/>
                  </a:ext>
                </a:extLst>
              </a:tr>
              <a:tr h="396188">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L="91428" marR="91428" marT="45714" marB="45714">
                    <a:noFill/>
                  </a:tcPr>
                </a:tc>
                <a:extLst>
                  <a:ext uri="{0D108BD9-81ED-4DB2-BD59-A6C34878D82A}">
                    <a16:rowId xmlns:a16="http://schemas.microsoft.com/office/drawing/2014/main" val="3932894082"/>
                  </a:ext>
                </a:extLst>
              </a:tr>
            </a:tbl>
          </a:graphicData>
        </a:graphic>
      </p:graphicFrame>
      <p:sp>
        <p:nvSpPr>
          <p:cNvPr id="7" name="文本框 6">
            <a:extLst>
              <a:ext uri="{FF2B5EF4-FFF2-40B4-BE49-F238E27FC236}">
                <a16:creationId xmlns:a16="http://schemas.microsoft.com/office/drawing/2014/main" id="{6AFB0F0A-FB79-2AA6-FE13-E7EC80146B80}"/>
              </a:ext>
            </a:extLst>
          </p:cNvPr>
          <p:cNvSpPr txBox="1"/>
          <p:nvPr/>
        </p:nvSpPr>
        <p:spPr>
          <a:xfrm>
            <a:off x="4898260" y="3879473"/>
            <a:ext cx="1347959" cy="400058"/>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sp>
        <p:nvSpPr>
          <p:cNvPr id="18" name="文本框 17">
            <a:extLst>
              <a:ext uri="{FF2B5EF4-FFF2-40B4-BE49-F238E27FC236}">
                <a16:creationId xmlns:a16="http://schemas.microsoft.com/office/drawing/2014/main" id="{7D1E018C-1C85-8404-6B74-D83EC11F5BF7}"/>
              </a:ext>
            </a:extLst>
          </p:cNvPr>
          <p:cNvSpPr txBox="1"/>
          <p:nvPr/>
        </p:nvSpPr>
        <p:spPr>
          <a:xfrm>
            <a:off x="7450334" y="4408652"/>
            <a:ext cx="1038632" cy="400058"/>
          </a:xfrm>
          <a:prstGeom prst="rect">
            <a:avLst/>
          </a:prstGeom>
          <a:noFill/>
        </p:spPr>
        <p:txBody>
          <a:bodyPr wrap="square" rtlCol="0">
            <a:spAutoFit/>
          </a:bodyPr>
          <a:lstStyle/>
          <a:p>
            <a:r>
              <a:rPr lang="en-US" altLang="zh-CN" sz="2000" dirty="0">
                <a:solidFill>
                  <a:prstClr val="black"/>
                </a:solidFill>
                <a:latin typeface="微软雅黑" panose="020B0503020204020204" pitchFamily="34" charset="-122"/>
                <a:ea typeface="微软雅黑" panose="020B0503020204020204" pitchFamily="34" charset="-122"/>
              </a:rPr>
              <a:t>P5(t5)</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099E240E-ECBF-4544-AAFF-A439365772E2}"/>
              </a:ext>
            </a:extLst>
          </p:cNvPr>
          <p:cNvSpPr txBox="1"/>
          <p:nvPr/>
        </p:nvSpPr>
        <p:spPr>
          <a:xfrm>
            <a:off x="1219822" y="3298908"/>
            <a:ext cx="7107631" cy="446276"/>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假设：</a:t>
            </a:r>
            <a:r>
              <a:rPr lang="en-US" altLang="zh-CN" b="1" dirty="0">
                <a:latin typeface="微软雅黑" panose="020B0503020204020204" pitchFamily="34" charset="-122"/>
                <a:ea typeface="微软雅黑" panose="020B0503020204020204" pitchFamily="34" charset="-122"/>
              </a:rPr>
              <a:t>t1&lt;t2&lt;t3&lt;t4&lt;t5</a:t>
            </a:r>
            <a:r>
              <a:rPr lang="zh-CN" altLang="en-US" b="1" dirty="0">
                <a:latin typeface="微软雅黑" panose="020B0503020204020204" pitchFamily="34" charset="-122"/>
                <a:ea typeface="微软雅黑" panose="020B0503020204020204" pitchFamily="34" charset="-122"/>
              </a:rPr>
              <a:t>，缓冲池</a:t>
            </a:r>
            <a:r>
              <a:rPr lang="en-US" altLang="zh-CN" b="1" dirty="0">
                <a:latin typeface="微软雅黑" panose="020B0503020204020204" pitchFamily="34" charset="-122"/>
                <a:ea typeface="微软雅黑" panose="020B0503020204020204" pitchFamily="34" charset="-122"/>
              </a:rPr>
              <a:t>SIZE=4</a:t>
            </a:r>
            <a:endParaRPr lang="zh-CN" altLang="en-US" b="1" dirty="0">
              <a:latin typeface="微软雅黑" panose="020B0503020204020204" pitchFamily="34" charset="-122"/>
              <a:ea typeface="微软雅黑" panose="020B0503020204020204" pitchFamily="34" charset="-122"/>
            </a:endParaRPr>
          </a:p>
        </p:txBody>
      </p:sp>
      <p:sp>
        <p:nvSpPr>
          <p:cNvPr id="8" name="箭头: 下 7">
            <a:extLst>
              <a:ext uri="{FF2B5EF4-FFF2-40B4-BE49-F238E27FC236}">
                <a16:creationId xmlns:a16="http://schemas.microsoft.com/office/drawing/2014/main" id="{C225E1F8-8C90-D1E1-8621-07A7EFA34BC6}"/>
              </a:ext>
            </a:extLst>
          </p:cNvPr>
          <p:cNvSpPr/>
          <p:nvPr/>
        </p:nvSpPr>
        <p:spPr>
          <a:xfrm>
            <a:off x="4438445" y="4502680"/>
            <a:ext cx="203170" cy="1584912"/>
          </a:xfrm>
          <a:prstGeom prst="downArrow">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216E9812-CA91-5DDF-EDAE-94B249FBF966}"/>
              </a:ext>
            </a:extLst>
          </p:cNvPr>
          <p:cNvSpPr txBox="1"/>
          <p:nvPr/>
        </p:nvSpPr>
        <p:spPr>
          <a:xfrm>
            <a:off x="7373854" y="5167383"/>
            <a:ext cx="1313640"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页面请求</a:t>
            </a:r>
          </a:p>
        </p:txBody>
      </p:sp>
      <p:sp>
        <p:nvSpPr>
          <p:cNvPr id="11" name="文本框 10">
            <a:extLst>
              <a:ext uri="{FF2B5EF4-FFF2-40B4-BE49-F238E27FC236}">
                <a16:creationId xmlns:a16="http://schemas.microsoft.com/office/drawing/2014/main" id="{C1694AAF-7FA1-DAFE-438E-B52FB3C5FFA9}"/>
              </a:ext>
            </a:extLst>
          </p:cNvPr>
          <p:cNvSpPr txBox="1"/>
          <p:nvPr/>
        </p:nvSpPr>
        <p:spPr>
          <a:xfrm>
            <a:off x="5072251" y="4514381"/>
            <a:ext cx="1038632" cy="400058"/>
          </a:xfrm>
          <a:prstGeom prst="rect">
            <a:avLst/>
          </a:prstGeom>
          <a:noFill/>
        </p:spPr>
        <p:txBody>
          <a:bodyPr wrap="square" rtlCol="0">
            <a:spAutoFit/>
          </a:bodyPr>
          <a:lstStyle/>
          <a:p>
            <a:r>
              <a:rPr lang="en-US" altLang="zh-CN" sz="2000" dirty="0">
                <a:solidFill>
                  <a:prstClr val="black"/>
                </a:solidFill>
                <a:latin typeface="微软雅黑" panose="020B0503020204020204" pitchFamily="34" charset="-122"/>
                <a:ea typeface="微软雅黑" panose="020B0503020204020204" pitchFamily="34" charset="-122"/>
              </a:rPr>
              <a:t>P4(t4)</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3E239132-E1D4-1EF4-2471-C36776AD0CF0}"/>
              </a:ext>
            </a:extLst>
          </p:cNvPr>
          <p:cNvSpPr txBox="1"/>
          <p:nvPr/>
        </p:nvSpPr>
        <p:spPr>
          <a:xfrm>
            <a:off x="5061241" y="5690489"/>
            <a:ext cx="1038632" cy="400058"/>
          </a:xfrm>
          <a:prstGeom prst="rect">
            <a:avLst/>
          </a:prstGeom>
          <a:noFill/>
        </p:spPr>
        <p:txBody>
          <a:bodyPr wrap="square" rtlCol="0">
            <a:spAutoFit/>
          </a:bodyPr>
          <a:lstStyle/>
          <a:p>
            <a:r>
              <a:rPr lang="en-US" altLang="zh-CN" sz="2000" dirty="0">
                <a:solidFill>
                  <a:prstClr val="black"/>
                </a:solidFill>
                <a:latin typeface="微软雅黑" panose="020B0503020204020204" pitchFamily="34" charset="-122"/>
                <a:ea typeface="微软雅黑" panose="020B0503020204020204" pitchFamily="34" charset="-122"/>
              </a:rPr>
              <a:t>P1(t1)</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48B2312B-30E3-218C-8179-638CEDDC4097}"/>
              </a:ext>
            </a:extLst>
          </p:cNvPr>
          <p:cNvSpPr txBox="1"/>
          <p:nvPr/>
        </p:nvSpPr>
        <p:spPr>
          <a:xfrm>
            <a:off x="5063233" y="5299885"/>
            <a:ext cx="1038632" cy="400058"/>
          </a:xfrm>
          <a:prstGeom prst="rect">
            <a:avLst/>
          </a:prstGeom>
          <a:noFill/>
        </p:spPr>
        <p:txBody>
          <a:bodyPr wrap="square" rtlCol="0">
            <a:spAutoFit/>
          </a:bodyPr>
          <a:lstStyle/>
          <a:p>
            <a:r>
              <a:rPr lang="en-US" altLang="zh-CN" sz="2000" dirty="0">
                <a:solidFill>
                  <a:prstClr val="black"/>
                </a:solidFill>
                <a:latin typeface="微软雅黑" panose="020B0503020204020204" pitchFamily="34" charset="-122"/>
                <a:ea typeface="微软雅黑" panose="020B0503020204020204" pitchFamily="34" charset="-122"/>
              </a:rPr>
              <a:t>P2(t2)</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2DB5B990-3CFF-8E28-CF0B-87006CF75F95}"/>
              </a:ext>
            </a:extLst>
          </p:cNvPr>
          <p:cNvSpPr txBox="1"/>
          <p:nvPr/>
        </p:nvSpPr>
        <p:spPr>
          <a:xfrm>
            <a:off x="5062947" y="4895078"/>
            <a:ext cx="1038632" cy="400058"/>
          </a:xfrm>
          <a:prstGeom prst="rect">
            <a:avLst/>
          </a:prstGeom>
          <a:noFill/>
        </p:spPr>
        <p:txBody>
          <a:bodyPr wrap="square" rtlCol="0">
            <a:spAutoFit/>
          </a:bodyPr>
          <a:lstStyle/>
          <a:p>
            <a:r>
              <a:rPr lang="en-US" altLang="zh-CN" sz="2000" dirty="0">
                <a:solidFill>
                  <a:prstClr val="black"/>
                </a:solidFill>
                <a:latin typeface="微软雅黑" panose="020B0503020204020204" pitchFamily="34" charset="-122"/>
                <a:ea typeface="微软雅黑" panose="020B0503020204020204" pitchFamily="34" charset="-122"/>
              </a:rPr>
              <a:t>P3(t3)</a:t>
            </a:r>
            <a:endParaRPr lang="zh-CN" altLang="en-US" sz="2000" dirty="0">
              <a:solidFill>
                <a:prstClr val="black"/>
              </a:solidFill>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631ACC9D-60C1-D6E9-C59B-7EDCF0AEADB6}"/>
              </a:ext>
            </a:extLst>
          </p:cNvPr>
          <p:cNvCxnSpPr/>
          <p:nvPr/>
        </p:nvCxnSpPr>
        <p:spPr>
          <a:xfrm flipH="1">
            <a:off x="7175326" y="4914439"/>
            <a:ext cx="151216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85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1"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1+ppt_h/2"/>
                                          </p:val>
                                        </p:tav>
                                      </p:tavLst>
                                    </p:anim>
                                    <p:set>
                                      <p:cBhvr>
                                        <p:cTn id="8"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31925-C5CA-8CA1-AB37-C941F02728D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7614BE2-50CF-6574-320B-565727B0656E}"/>
              </a:ext>
            </a:extLst>
          </p:cNvPr>
          <p:cNvSpPr>
            <a:spLocks noGrp="1"/>
          </p:cNvSpPr>
          <p:nvPr>
            <p:ph type="title"/>
          </p:nvPr>
        </p:nvSpPr>
        <p:spPr>
          <a:xfrm>
            <a:off x="610235" y="705999"/>
            <a:ext cx="10969943" cy="707834"/>
          </a:xfrm>
        </p:spPr>
        <p:txBody>
          <a:bodyPr>
            <a:normAutofit/>
          </a:bodyPr>
          <a:lstStyle/>
          <a:p>
            <a:r>
              <a:rPr lang="en-US" altLang="zh-CN" sz="3200" b="1" dirty="0">
                <a:solidFill>
                  <a:schemeClr val="accent1"/>
                </a:solidFill>
              </a:rPr>
              <a:t>3 </a:t>
            </a:r>
            <a:r>
              <a:rPr lang="zh-CN" altLang="zh-CN" sz="3200" b="1" dirty="0">
                <a:solidFill>
                  <a:schemeClr val="accent1"/>
                </a:solidFill>
              </a:rPr>
              <a:t>缓冲池替换算法</a:t>
            </a:r>
            <a:endParaRPr lang="zh-CN" altLang="en-US" sz="3200" b="1" dirty="0">
              <a:solidFill>
                <a:schemeClr val="accent1"/>
              </a:solidFill>
            </a:endParaRPr>
          </a:p>
        </p:txBody>
      </p:sp>
      <p:sp>
        <p:nvSpPr>
          <p:cNvPr id="3" name="内容占位符 2">
            <a:extLst>
              <a:ext uri="{FF2B5EF4-FFF2-40B4-BE49-F238E27FC236}">
                <a16:creationId xmlns:a16="http://schemas.microsoft.com/office/drawing/2014/main" id="{7EC41874-5730-1001-F299-B3002F7F2B76}"/>
              </a:ext>
            </a:extLst>
          </p:cNvPr>
          <p:cNvSpPr>
            <a:spLocks noGrp="1"/>
          </p:cNvSpPr>
          <p:nvPr>
            <p:ph idx="1"/>
          </p:nvPr>
        </p:nvSpPr>
        <p:spPr>
          <a:xfrm>
            <a:off x="910630" y="1448135"/>
            <a:ext cx="10361851" cy="1850773"/>
          </a:xfrm>
        </p:spPr>
        <p:txBody>
          <a:bodyPr>
            <a:normAutofit lnSpcReduction="10000"/>
          </a:bodyPr>
          <a:lstStyle/>
          <a:p>
            <a:pPr marL="0" indent="0" algn="just">
              <a:lnSpc>
                <a:spcPct val="125000"/>
              </a:lnSpc>
              <a:spcBef>
                <a:spcPts val="1200"/>
              </a:spcBef>
              <a:buNone/>
            </a:pPr>
            <a:r>
              <a:rPr lang="en-US" altLang="zh-CN" b="1" dirty="0"/>
              <a:t>LRU(Least Recently Used)</a:t>
            </a:r>
          </a:p>
          <a:p>
            <a:pPr algn="just">
              <a:lnSpc>
                <a:spcPct val="125000"/>
              </a:lnSpc>
              <a:spcBef>
                <a:spcPts val="1200"/>
              </a:spcBef>
            </a:pPr>
            <a:r>
              <a:rPr lang="zh-CN" altLang="zh-CN" sz="2800" dirty="0"/>
              <a:t>维</a:t>
            </a:r>
            <a:r>
              <a:rPr lang="zh-CN" altLang="en-US" sz="2800" dirty="0"/>
              <a:t>护页面</a:t>
            </a:r>
            <a:r>
              <a:rPr lang="zh-CN" altLang="zh-CN" sz="2800" dirty="0"/>
              <a:t>最后一次被访问的时间戳</a:t>
            </a:r>
            <a:endParaRPr lang="en-US" altLang="zh-CN" sz="2800" dirty="0"/>
          </a:p>
          <a:p>
            <a:pPr algn="just">
              <a:lnSpc>
                <a:spcPct val="125000"/>
              </a:lnSpc>
              <a:spcBef>
                <a:spcPts val="1200"/>
              </a:spcBef>
            </a:pPr>
            <a:r>
              <a:rPr lang="zh-CN" altLang="zh-CN" sz="2800" dirty="0"/>
              <a:t>总是选择淘汰时间戳最早的页面。</a:t>
            </a:r>
          </a:p>
          <a:p>
            <a:pPr marL="393661" lvl="1" indent="0">
              <a:lnSpc>
                <a:spcPct val="150000"/>
              </a:lnSpc>
              <a:spcBef>
                <a:spcPts val="1200"/>
              </a:spcBef>
              <a:buNone/>
            </a:pPr>
            <a:endParaRPr lang="en-US" altLang="zh-CN" strike="sngStrike" dirty="0">
              <a:latin typeface="+mn-ea"/>
            </a:endParaRPr>
          </a:p>
        </p:txBody>
      </p:sp>
      <p:sp>
        <p:nvSpPr>
          <p:cNvPr id="4" name="灯片编号占位符 3">
            <a:extLst>
              <a:ext uri="{FF2B5EF4-FFF2-40B4-BE49-F238E27FC236}">
                <a16:creationId xmlns:a16="http://schemas.microsoft.com/office/drawing/2014/main" id="{F6099051-AA1E-B2A3-BF1E-0E6DE3F285EF}"/>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42</a:t>
            </a:fld>
            <a:endParaRPr lang="en-US" altLang="zh-CN"/>
          </a:p>
        </p:txBody>
      </p:sp>
      <p:graphicFrame>
        <p:nvGraphicFramePr>
          <p:cNvPr id="5" name="表格 4">
            <a:extLst>
              <a:ext uri="{FF2B5EF4-FFF2-40B4-BE49-F238E27FC236}">
                <a16:creationId xmlns:a16="http://schemas.microsoft.com/office/drawing/2014/main" id="{AFF64B6A-4EAD-B419-9B0C-E7D386D1C418}"/>
              </a:ext>
            </a:extLst>
          </p:cNvPr>
          <p:cNvGraphicFramePr>
            <a:graphicFrameLocks noGrp="1"/>
          </p:cNvGraphicFramePr>
          <p:nvPr/>
        </p:nvGraphicFramePr>
        <p:xfrm>
          <a:off x="4997259" y="4509178"/>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L="91428" marR="91428" marT="45714" marB="45714">
                    <a:noFill/>
                  </a:tcPr>
                </a:tc>
                <a:extLst>
                  <a:ext uri="{0D108BD9-81ED-4DB2-BD59-A6C34878D82A}">
                    <a16:rowId xmlns:a16="http://schemas.microsoft.com/office/drawing/2014/main" val="2357960639"/>
                  </a:ext>
                </a:extLst>
              </a:tr>
              <a:tr h="396188">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L="91428" marR="91428" marT="45714" marB="45714">
                    <a:noFill/>
                  </a:tcPr>
                </a:tc>
                <a:extLst>
                  <a:ext uri="{0D108BD9-81ED-4DB2-BD59-A6C34878D82A}">
                    <a16:rowId xmlns:a16="http://schemas.microsoft.com/office/drawing/2014/main" val="2888450216"/>
                  </a:ext>
                </a:extLst>
              </a:tr>
              <a:tr h="396188">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L="91428" marR="91428" marT="45714" marB="45714">
                    <a:noFill/>
                  </a:tcPr>
                </a:tc>
                <a:extLst>
                  <a:ext uri="{0D108BD9-81ED-4DB2-BD59-A6C34878D82A}">
                    <a16:rowId xmlns:a16="http://schemas.microsoft.com/office/drawing/2014/main" val="1334580282"/>
                  </a:ext>
                </a:extLst>
              </a:tr>
              <a:tr h="396188">
                <a:tc>
                  <a:txBody>
                    <a:bodyPr/>
                    <a:lstStyle/>
                    <a:p>
                      <a:pPr algn="ctr"/>
                      <a:endParaRPr lang="zh-CN" altLang="en-US" sz="2000" dirty="0">
                        <a:solidFill>
                          <a:schemeClr val="tx1"/>
                        </a:solidFill>
                        <a:latin typeface="微软雅黑" panose="020B0503020204020204" pitchFamily="34" charset="-122"/>
                        <a:ea typeface="微软雅黑" panose="020B0503020204020204" pitchFamily="34" charset="-122"/>
                      </a:endParaRPr>
                    </a:p>
                  </a:txBody>
                  <a:tcPr marL="91428" marR="91428" marT="45714" marB="45714">
                    <a:noFill/>
                  </a:tcPr>
                </a:tc>
                <a:extLst>
                  <a:ext uri="{0D108BD9-81ED-4DB2-BD59-A6C34878D82A}">
                    <a16:rowId xmlns:a16="http://schemas.microsoft.com/office/drawing/2014/main" val="3932894082"/>
                  </a:ext>
                </a:extLst>
              </a:tr>
            </a:tbl>
          </a:graphicData>
        </a:graphic>
      </p:graphicFrame>
      <p:sp>
        <p:nvSpPr>
          <p:cNvPr id="7" name="文本框 6">
            <a:extLst>
              <a:ext uri="{FF2B5EF4-FFF2-40B4-BE49-F238E27FC236}">
                <a16:creationId xmlns:a16="http://schemas.microsoft.com/office/drawing/2014/main" id="{1C582101-3B82-6132-C1FD-BB47A4F11E7E}"/>
              </a:ext>
            </a:extLst>
          </p:cNvPr>
          <p:cNvSpPr txBox="1"/>
          <p:nvPr/>
        </p:nvSpPr>
        <p:spPr>
          <a:xfrm>
            <a:off x="4898260" y="3879473"/>
            <a:ext cx="1347959" cy="400058"/>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缓存队列</a:t>
            </a:r>
          </a:p>
        </p:txBody>
      </p:sp>
      <p:sp>
        <p:nvSpPr>
          <p:cNvPr id="6" name="文本框 5">
            <a:extLst>
              <a:ext uri="{FF2B5EF4-FFF2-40B4-BE49-F238E27FC236}">
                <a16:creationId xmlns:a16="http://schemas.microsoft.com/office/drawing/2014/main" id="{AF4A9B43-F77B-9861-69C7-D2366EB7E8B2}"/>
              </a:ext>
            </a:extLst>
          </p:cNvPr>
          <p:cNvSpPr txBox="1"/>
          <p:nvPr/>
        </p:nvSpPr>
        <p:spPr>
          <a:xfrm>
            <a:off x="1219823" y="3298908"/>
            <a:ext cx="7704856" cy="446276"/>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假设：</a:t>
            </a:r>
            <a:r>
              <a:rPr lang="en-US" altLang="zh-CN" b="1" dirty="0">
                <a:latin typeface="微软雅黑" panose="020B0503020204020204" pitchFamily="34" charset="-122"/>
                <a:ea typeface="微软雅黑" panose="020B0503020204020204" pitchFamily="34" charset="-122"/>
              </a:rPr>
              <a:t>t1&lt;t2&lt;t3&lt;t4&lt;t5</a:t>
            </a:r>
            <a:r>
              <a:rPr lang="zh-CN" altLang="en-US" b="1" dirty="0">
                <a:latin typeface="微软雅黑" panose="020B0503020204020204" pitchFamily="34" charset="-122"/>
                <a:ea typeface="微软雅黑" panose="020B0503020204020204" pitchFamily="34" charset="-122"/>
              </a:rPr>
              <a:t>，缓冲池</a:t>
            </a:r>
            <a:r>
              <a:rPr lang="en-US" altLang="zh-CN" b="1" dirty="0">
                <a:latin typeface="微软雅黑" panose="020B0503020204020204" pitchFamily="34" charset="-122"/>
                <a:ea typeface="微软雅黑" panose="020B0503020204020204" pitchFamily="34" charset="-122"/>
              </a:rPr>
              <a:t>SIZE=4</a:t>
            </a:r>
            <a:endParaRPr lang="zh-CN" altLang="en-US" b="1"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97082269-C44A-FD81-BBBD-6B98E63F74FB}"/>
              </a:ext>
            </a:extLst>
          </p:cNvPr>
          <p:cNvSpPr txBox="1"/>
          <p:nvPr/>
        </p:nvSpPr>
        <p:spPr>
          <a:xfrm>
            <a:off x="7373854" y="5167383"/>
            <a:ext cx="1313640" cy="400110"/>
          </a:xfrm>
          <a:prstGeom prst="rect">
            <a:avLst/>
          </a:prstGeom>
          <a:noFill/>
        </p:spPr>
        <p:txBody>
          <a:bodyPr wrap="square" rtlCol="0">
            <a:spAutoFit/>
          </a:bodyPr>
          <a:lstStyle/>
          <a:p>
            <a:r>
              <a:rPr lang="zh-CN" altLang="en-US" sz="2000" dirty="0">
                <a:solidFill>
                  <a:prstClr val="black"/>
                </a:solidFill>
                <a:latin typeface="微软雅黑" panose="020B0503020204020204" pitchFamily="34" charset="-122"/>
                <a:ea typeface="微软雅黑" panose="020B0503020204020204" pitchFamily="34" charset="-122"/>
              </a:rPr>
              <a:t>页面请求</a:t>
            </a:r>
          </a:p>
        </p:txBody>
      </p:sp>
      <p:sp>
        <p:nvSpPr>
          <p:cNvPr id="11" name="文本框 10">
            <a:extLst>
              <a:ext uri="{FF2B5EF4-FFF2-40B4-BE49-F238E27FC236}">
                <a16:creationId xmlns:a16="http://schemas.microsoft.com/office/drawing/2014/main" id="{8F443DF8-E04A-8713-AC21-58BA35B0A78D}"/>
              </a:ext>
            </a:extLst>
          </p:cNvPr>
          <p:cNvSpPr txBox="1"/>
          <p:nvPr/>
        </p:nvSpPr>
        <p:spPr>
          <a:xfrm>
            <a:off x="5072251" y="4514381"/>
            <a:ext cx="1038632" cy="400058"/>
          </a:xfrm>
          <a:prstGeom prst="rect">
            <a:avLst/>
          </a:prstGeom>
          <a:noFill/>
        </p:spPr>
        <p:txBody>
          <a:bodyPr wrap="square" rtlCol="0">
            <a:spAutoFit/>
          </a:bodyPr>
          <a:lstStyle/>
          <a:p>
            <a:r>
              <a:rPr lang="en-US" altLang="zh-CN" sz="2000" dirty="0">
                <a:solidFill>
                  <a:prstClr val="black"/>
                </a:solidFill>
                <a:latin typeface="微软雅黑" panose="020B0503020204020204" pitchFamily="34" charset="-122"/>
                <a:ea typeface="微软雅黑" panose="020B0503020204020204" pitchFamily="34" charset="-122"/>
              </a:rPr>
              <a:t>P5(t5)</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313AF2BD-D6BB-E39E-3578-F519B5EB5FB6}"/>
              </a:ext>
            </a:extLst>
          </p:cNvPr>
          <p:cNvSpPr txBox="1"/>
          <p:nvPr/>
        </p:nvSpPr>
        <p:spPr>
          <a:xfrm>
            <a:off x="5063233" y="5299885"/>
            <a:ext cx="1038632" cy="400058"/>
          </a:xfrm>
          <a:prstGeom prst="rect">
            <a:avLst/>
          </a:prstGeom>
          <a:noFill/>
        </p:spPr>
        <p:txBody>
          <a:bodyPr wrap="square" rtlCol="0">
            <a:spAutoFit/>
          </a:bodyPr>
          <a:lstStyle/>
          <a:p>
            <a:r>
              <a:rPr lang="en-US" altLang="zh-CN" sz="2000" dirty="0">
                <a:solidFill>
                  <a:prstClr val="black"/>
                </a:solidFill>
                <a:latin typeface="微软雅黑" panose="020B0503020204020204" pitchFamily="34" charset="-122"/>
                <a:ea typeface="微软雅黑" panose="020B0503020204020204" pitchFamily="34" charset="-122"/>
              </a:rPr>
              <a:t>P3(t3)</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34149705-2818-396E-CA3A-B1D2D6159899}"/>
              </a:ext>
            </a:extLst>
          </p:cNvPr>
          <p:cNvSpPr txBox="1"/>
          <p:nvPr/>
        </p:nvSpPr>
        <p:spPr>
          <a:xfrm>
            <a:off x="5062947" y="4895078"/>
            <a:ext cx="1038632" cy="400058"/>
          </a:xfrm>
          <a:prstGeom prst="rect">
            <a:avLst/>
          </a:prstGeom>
          <a:noFill/>
        </p:spPr>
        <p:txBody>
          <a:bodyPr wrap="square" rtlCol="0">
            <a:spAutoFit/>
          </a:bodyPr>
          <a:lstStyle/>
          <a:p>
            <a:r>
              <a:rPr lang="en-US" altLang="zh-CN" sz="2000" dirty="0">
                <a:solidFill>
                  <a:prstClr val="black"/>
                </a:solidFill>
                <a:latin typeface="微软雅黑" panose="020B0503020204020204" pitchFamily="34" charset="-122"/>
                <a:ea typeface="微软雅黑" panose="020B0503020204020204" pitchFamily="34" charset="-122"/>
              </a:rPr>
              <a:t>P4(t4)</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02234FC3-C2D6-EA61-E92A-92961BA625DC}"/>
              </a:ext>
            </a:extLst>
          </p:cNvPr>
          <p:cNvSpPr txBox="1"/>
          <p:nvPr/>
        </p:nvSpPr>
        <p:spPr>
          <a:xfrm>
            <a:off x="5054842" y="5734050"/>
            <a:ext cx="1038632" cy="400058"/>
          </a:xfrm>
          <a:prstGeom prst="rect">
            <a:avLst/>
          </a:prstGeom>
          <a:noFill/>
        </p:spPr>
        <p:txBody>
          <a:bodyPr wrap="square" rtlCol="0">
            <a:spAutoFit/>
          </a:bodyPr>
          <a:lstStyle/>
          <a:p>
            <a:r>
              <a:rPr lang="en-US" altLang="zh-CN" sz="2000" dirty="0">
                <a:solidFill>
                  <a:prstClr val="black"/>
                </a:solidFill>
                <a:latin typeface="微软雅黑" panose="020B0503020204020204" pitchFamily="34" charset="-122"/>
                <a:ea typeface="微软雅黑" panose="020B0503020204020204" pitchFamily="34" charset="-122"/>
              </a:rPr>
              <a:t>P2(t2)</a:t>
            </a:r>
            <a:endParaRPr lang="zh-CN" altLang="en-US" sz="2000" dirty="0">
              <a:solidFill>
                <a:prstClr val="black"/>
              </a:solidFill>
              <a:latin typeface="微软雅黑" panose="020B0503020204020204" pitchFamily="34" charset="-122"/>
              <a:ea typeface="微软雅黑" panose="020B0503020204020204" pitchFamily="34" charset="-122"/>
            </a:endParaRPr>
          </a:p>
        </p:txBody>
      </p:sp>
      <p:sp>
        <p:nvSpPr>
          <p:cNvPr id="12" name="箭头: 下 11">
            <a:extLst>
              <a:ext uri="{FF2B5EF4-FFF2-40B4-BE49-F238E27FC236}">
                <a16:creationId xmlns:a16="http://schemas.microsoft.com/office/drawing/2014/main" id="{EBDD295A-4079-95B6-0989-DB68EE5044CA}"/>
              </a:ext>
            </a:extLst>
          </p:cNvPr>
          <p:cNvSpPr/>
          <p:nvPr/>
        </p:nvSpPr>
        <p:spPr>
          <a:xfrm>
            <a:off x="4438445" y="4502680"/>
            <a:ext cx="203170" cy="1584912"/>
          </a:xfrm>
          <a:prstGeom prst="downArrow">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0" name="直接箭头连接符 19">
            <a:extLst>
              <a:ext uri="{FF2B5EF4-FFF2-40B4-BE49-F238E27FC236}">
                <a16:creationId xmlns:a16="http://schemas.microsoft.com/office/drawing/2014/main" id="{A94E73FE-6BF4-6371-44F4-107D1EA6CBDE}"/>
              </a:ext>
            </a:extLst>
          </p:cNvPr>
          <p:cNvCxnSpPr/>
          <p:nvPr/>
        </p:nvCxnSpPr>
        <p:spPr>
          <a:xfrm flipH="1">
            <a:off x="7175326" y="4914439"/>
            <a:ext cx="1512168"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8947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235" y="705999"/>
            <a:ext cx="10969943" cy="779832"/>
          </a:xfrm>
        </p:spPr>
        <p:txBody>
          <a:bodyPr>
            <a:normAutofit/>
          </a:bodyPr>
          <a:lstStyle/>
          <a:p>
            <a:r>
              <a:rPr lang="en-US" altLang="zh-CN" sz="3200" b="1" dirty="0">
                <a:solidFill>
                  <a:schemeClr val="accent1"/>
                </a:solidFill>
              </a:rPr>
              <a:t>LRU</a:t>
            </a:r>
            <a:r>
              <a:rPr lang="zh-CN" altLang="en-US" sz="3200" b="1" dirty="0">
                <a:solidFill>
                  <a:schemeClr val="accent1"/>
                </a:solidFill>
              </a:rPr>
              <a:t>算法的缺点</a:t>
            </a:r>
          </a:p>
        </p:txBody>
      </p:sp>
      <p:sp>
        <p:nvSpPr>
          <p:cNvPr id="3" name="内容占位符 2"/>
          <p:cNvSpPr>
            <a:spLocks noGrp="1"/>
          </p:cNvSpPr>
          <p:nvPr>
            <p:ph idx="1"/>
          </p:nvPr>
        </p:nvSpPr>
        <p:spPr/>
        <p:txBody>
          <a:bodyPr>
            <a:normAutofit/>
          </a:bodyPr>
          <a:lstStyle/>
          <a:p>
            <a:pPr marL="0" lvl="1" indent="0" algn="just">
              <a:lnSpc>
                <a:spcPct val="125000"/>
              </a:lnSpc>
              <a:spcBef>
                <a:spcPts val="1200"/>
              </a:spcBef>
              <a:buClr>
                <a:schemeClr val="accent1"/>
              </a:buClr>
              <a:buNone/>
            </a:pPr>
            <a:r>
              <a:rPr lang="zh-CN" altLang="en-US" sz="2400" dirty="0"/>
              <a:t>容易受到顺序洪泛（</a:t>
            </a:r>
            <a:r>
              <a:rPr lang="en-US" altLang="zh-CN" sz="2400" dirty="0"/>
              <a:t>sequential flooding</a:t>
            </a:r>
            <a:r>
              <a:rPr lang="zh-CN" altLang="en-US" sz="2400" dirty="0"/>
              <a:t>）问题的影响</a:t>
            </a:r>
            <a:endParaRPr lang="en-US" altLang="zh-CN" sz="2400" dirty="0"/>
          </a:p>
          <a:p>
            <a:pPr marL="653102" lvl="2" indent="-326551" algn="just">
              <a:lnSpc>
                <a:spcPct val="125000"/>
              </a:lnSpc>
              <a:spcBef>
                <a:spcPts val="1200"/>
              </a:spcBef>
              <a:buClr>
                <a:schemeClr val="accent1"/>
              </a:buClr>
            </a:pPr>
            <a:r>
              <a:rPr lang="zh-CN" altLang="en-US" sz="2400" dirty="0"/>
              <a:t>因一次顺序扫描需将表的所有页面读入缓存，导致缓存污染问题。</a:t>
            </a:r>
            <a:endParaRPr lang="en-US" altLang="zh-CN" sz="2400" dirty="0"/>
          </a:p>
          <a:p>
            <a:pPr marL="653102" lvl="2" indent="-326551" algn="just">
              <a:lnSpc>
                <a:spcPct val="125000"/>
              </a:lnSpc>
              <a:spcBef>
                <a:spcPts val="1200"/>
              </a:spcBef>
              <a:buClr>
                <a:schemeClr val="accent1"/>
              </a:buClr>
            </a:pPr>
            <a:r>
              <a:rPr lang="zh-CN" altLang="en-US" sz="2400" dirty="0"/>
              <a:t>缓存污染：在缓存机制中，会存在把不常用的数据读取到缓存中的现象，这种现象称为缓存污染。 </a:t>
            </a:r>
          </a:p>
        </p:txBody>
      </p:sp>
      <p:sp>
        <p:nvSpPr>
          <p:cNvPr id="4" name="灯片编号占位符 3">
            <a:extLst>
              <a:ext uri="{FF2B5EF4-FFF2-40B4-BE49-F238E27FC236}">
                <a16:creationId xmlns:a16="http://schemas.microsoft.com/office/drawing/2014/main" id="{9A7D93D2-AB3E-4131-8702-2BC26C539BB5}"/>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43</a:t>
            </a:fld>
            <a:endParaRPr lang="en-US" altLang="zh-CN"/>
          </a:p>
        </p:txBody>
      </p:sp>
    </p:spTree>
    <p:extLst>
      <p:ext uri="{BB962C8B-B14F-4D97-AF65-F5344CB8AC3E}">
        <p14:creationId xmlns:p14="http://schemas.microsoft.com/office/powerpoint/2010/main" val="1529777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DE8C8-3082-C998-4E88-4520AD047D56}"/>
            </a:ext>
          </a:extLst>
        </p:cNvPr>
        <p:cNvGrpSpPr/>
        <p:nvPr/>
      </p:nvGrpSpPr>
      <p:grpSpPr>
        <a:xfrm>
          <a:off x="0" y="0"/>
          <a:ext cx="0" cy="0"/>
          <a:chOff x="0" y="0"/>
          <a:chExt cx="0" cy="0"/>
        </a:xfrm>
      </p:grpSpPr>
      <p:sp>
        <p:nvSpPr>
          <p:cNvPr id="17" name="流程图: 过程 16">
            <a:extLst>
              <a:ext uri="{FF2B5EF4-FFF2-40B4-BE49-F238E27FC236}">
                <a16:creationId xmlns:a16="http://schemas.microsoft.com/office/drawing/2014/main" id="{ECB74EF2-F7BB-D5B4-F4A3-428ADE10B8D6}"/>
              </a:ext>
            </a:extLst>
          </p:cNvPr>
          <p:cNvSpPr/>
          <p:nvPr/>
        </p:nvSpPr>
        <p:spPr>
          <a:xfrm>
            <a:off x="8543478" y="1819376"/>
            <a:ext cx="2448271" cy="478997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标题 1">
            <a:extLst>
              <a:ext uri="{FF2B5EF4-FFF2-40B4-BE49-F238E27FC236}">
                <a16:creationId xmlns:a16="http://schemas.microsoft.com/office/drawing/2014/main" id="{98D3FBB3-226F-EBA7-E9DE-7B5A7D6E357B}"/>
              </a:ext>
            </a:extLst>
          </p:cNvPr>
          <p:cNvSpPr>
            <a:spLocks noGrp="1"/>
          </p:cNvSpPr>
          <p:nvPr>
            <p:ph type="title"/>
          </p:nvPr>
        </p:nvSpPr>
        <p:spPr>
          <a:xfrm>
            <a:off x="610235" y="705999"/>
            <a:ext cx="10969943" cy="779832"/>
          </a:xfrm>
        </p:spPr>
        <p:txBody>
          <a:bodyPr>
            <a:normAutofit/>
          </a:bodyPr>
          <a:lstStyle/>
          <a:p>
            <a:r>
              <a:rPr lang="zh-CN" altLang="en-US" sz="3200" b="1" dirty="0">
                <a:solidFill>
                  <a:schemeClr val="accent1"/>
                </a:solidFill>
              </a:rPr>
              <a:t>顺序洪泛的例子</a:t>
            </a:r>
          </a:p>
        </p:txBody>
      </p:sp>
      <p:sp>
        <p:nvSpPr>
          <p:cNvPr id="5" name="灯片编号占位符 4">
            <a:extLst>
              <a:ext uri="{FF2B5EF4-FFF2-40B4-BE49-F238E27FC236}">
                <a16:creationId xmlns:a16="http://schemas.microsoft.com/office/drawing/2014/main" id="{F3F4D873-A714-6547-4EF1-6451D255B6A7}"/>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44</a:t>
            </a:fld>
            <a:endParaRPr lang="en-US" altLang="zh-CN"/>
          </a:p>
        </p:txBody>
      </p:sp>
      <p:sp>
        <p:nvSpPr>
          <p:cNvPr id="6" name="流程图: 过程 5">
            <a:extLst>
              <a:ext uri="{FF2B5EF4-FFF2-40B4-BE49-F238E27FC236}">
                <a16:creationId xmlns:a16="http://schemas.microsoft.com/office/drawing/2014/main" id="{D5204452-B5A4-1CC3-85E1-9CA22EC2DF52}"/>
              </a:ext>
            </a:extLst>
          </p:cNvPr>
          <p:cNvSpPr/>
          <p:nvPr/>
        </p:nvSpPr>
        <p:spPr>
          <a:xfrm>
            <a:off x="8831990" y="202615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12" name="流程图: 过程 11">
            <a:extLst>
              <a:ext uri="{FF2B5EF4-FFF2-40B4-BE49-F238E27FC236}">
                <a16:creationId xmlns:a16="http://schemas.microsoft.com/office/drawing/2014/main" id="{086619E1-F6DF-B8A0-EF13-51F732A718D7}"/>
              </a:ext>
            </a:extLst>
          </p:cNvPr>
          <p:cNvSpPr/>
          <p:nvPr/>
        </p:nvSpPr>
        <p:spPr>
          <a:xfrm>
            <a:off x="8831990" y="279107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3" name="流程图: 过程 12">
            <a:extLst>
              <a:ext uri="{FF2B5EF4-FFF2-40B4-BE49-F238E27FC236}">
                <a16:creationId xmlns:a16="http://schemas.microsoft.com/office/drawing/2014/main" id="{4BD190A4-5DB2-77D0-579D-03DF3F3EF0AD}"/>
              </a:ext>
            </a:extLst>
          </p:cNvPr>
          <p:cNvSpPr/>
          <p:nvPr/>
        </p:nvSpPr>
        <p:spPr>
          <a:xfrm>
            <a:off x="8831990" y="3550581"/>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4" name="流程图: 过程 13">
            <a:extLst>
              <a:ext uri="{FF2B5EF4-FFF2-40B4-BE49-F238E27FC236}">
                <a16:creationId xmlns:a16="http://schemas.microsoft.com/office/drawing/2014/main" id="{23F61C7F-2B48-C002-C8EF-9215700F4602}"/>
              </a:ext>
            </a:extLst>
          </p:cNvPr>
          <p:cNvSpPr/>
          <p:nvPr/>
        </p:nvSpPr>
        <p:spPr>
          <a:xfrm>
            <a:off x="8831990" y="431481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15" name="流程图: 过程 14">
            <a:extLst>
              <a:ext uri="{FF2B5EF4-FFF2-40B4-BE49-F238E27FC236}">
                <a16:creationId xmlns:a16="http://schemas.microsoft.com/office/drawing/2014/main" id="{50D4C74F-0BFE-4744-E970-CED27C8CD643}"/>
              </a:ext>
            </a:extLst>
          </p:cNvPr>
          <p:cNvSpPr/>
          <p:nvPr/>
        </p:nvSpPr>
        <p:spPr>
          <a:xfrm>
            <a:off x="8831990" y="5069675"/>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16" name="流程图: 过程 15">
            <a:extLst>
              <a:ext uri="{FF2B5EF4-FFF2-40B4-BE49-F238E27FC236}">
                <a16:creationId xmlns:a16="http://schemas.microsoft.com/office/drawing/2014/main" id="{71723E41-826C-9FDD-2104-F1C6CFDC3150}"/>
              </a:ext>
            </a:extLst>
          </p:cNvPr>
          <p:cNvSpPr/>
          <p:nvPr/>
        </p:nvSpPr>
        <p:spPr>
          <a:xfrm>
            <a:off x="8831990" y="582454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BE46DD9D-A926-7DCB-0AE7-05BBF4B1BC0C}"/>
              </a:ext>
            </a:extLst>
          </p:cNvPr>
          <p:cNvSpPr txBox="1"/>
          <p:nvPr/>
        </p:nvSpPr>
        <p:spPr>
          <a:xfrm>
            <a:off x="9379850" y="1326249"/>
            <a:ext cx="1069524" cy="446276"/>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磁盘页</a:t>
            </a:r>
          </a:p>
        </p:txBody>
      </p:sp>
      <p:grpSp>
        <p:nvGrpSpPr>
          <p:cNvPr id="8" name="组合 7">
            <a:extLst>
              <a:ext uri="{FF2B5EF4-FFF2-40B4-BE49-F238E27FC236}">
                <a16:creationId xmlns:a16="http://schemas.microsoft.com/office/drawing/2014/main" id="{1CB7F72C-5DAF-8B07-8BAA-36675594AB9C}"/>
              </a:ext>
            </a:extLst>
          </p:cNvPr>
          <p:cNvGrpSpPr/>
          <p:nvPr/>
        </p:nvGrpSpPr>
        <p:grpSpPr>
          <a:xfrm>
            <a:off x="5015086" y="3933850"/>
            <a:ext cx="2448271" cy="2664296"/>
            <a:chOff x="5807174" y="1845619"/>
            <a:chExt cx="2448271" cy="2664296"/>
          </a:xfrm>
        </p:grpSpPr>
        <p:sp>
          <p:nvSpPr>
            <p:cNvPr id="18" name="流程图: 过程 17">
              <a:extLst>
                <a:ext uri="{FF2B5EF4-FFF2-40B4-BE49-F238E27FC236}">
                  <a16:creationId xmlns:a16="http://schemas.microsoft.com/office/drawing/2014/main" id="{A41DCE28-CAD7-985B-ED13-8AAF839040D8}"/>
                </a:ext>
              </a:extLst>
            </p:cNvPr>
            <p:cNvSpPr/>
            <p:nvPr/>
          </p:nvSpPr>
          <p:spPr>
            <a:xfrm>
              <a:off x="5807174" y="1845619"/>
              <a:ext cx="2448271" cy="266429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流程图: 过程 18">
              <a:extLst>
                <a:ext uri="{FF2B5EF4-FFF2-40B4-BE49-F238E27FC236}">
                  <a16:creationId xmlns:a16="http://schemas.microsoft.com/office/drawing/2014/main" id="{58283A0A-7910-5CE9-FD10-179B7FC08268}"/>
                </a:ext>
              </a:extLst>
            </p:cNvPr>
            <p:cNvSpPr/>
            <p:nvPr/>
          </p:nvSpPr>
          <p:spPr>
            <a:xfrm>
              <a:off x="6095686" y="2052401"/>
              <a:ext cx="1943736" cy="683555"/>
            </a:xfrm>
            <a:prstGeom prst="flowChartProcess">
              <a:avLst/>
            </a:prstGeom>
            <a:solidFill>
              <a:schemeClr val="bg1"/>
            </a:solid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流程图: 过程 19">
              <a:extLst>
                <a:ext uri="{FF2B5EF4-FFF2-40B4-BE49-F238E27FC236}">
                  <a16:creationId xmlns:a16="http://schemas.microsoft.com/office/drawing/2014/main" id="{7AFBA0A8-34DE-D6CA-0993-8647E5C4825E}"/>
                </a:ext>
              </a:extLst>
            </p:cNvPr>
            <p:cNvSpPr/>
            <p:nvPr/>
          </p:nvSpPr>
          <p:spPr>
            <a:xfrm>
              <a:off x="6095686" y="2817321"/>
              <a:ext cx="1943736" cy="683555"/>
            </a:xfrm>
            <a:prstGeom prst="flowChartProcess">
              <a:avLst/>
            </a:prstGeom>
            <a:solidFill>
              <a:schemeClr val="bg1"/>
            </a:solid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流程图: 过程 20">
              <a:extLst>
                <a:ext uri="{FF2B5EF4-FFF2-40B4-BE49-F238E27FC236}">
                  <a16:creationId xmlns:a16="http://schemas.microsoft.com/office/drawing/2014/main" id="{4BDB51D9-161E-90F9-8E45-BF8AF3AAF645}"/>
                </a:ext>
              </a:extLst>
            </p:cNvPr>
            <p:cNvSpPr/>
            <p:nvPr/>
          </p:nvSpPr>
          <p:spPr>
            <a:xfrm>
              <a:off x="6095686" y="3576823"/>
              <a:ext cx="1943736" cy="683555"/>
            </a:xfrm>
            <a:prstGeom prst="flowChartProcess">
              <a:avLst/>
            </a:prstGeom>
            <a:solidFill>
              <a:schemeClr val="bg1"/>
            </a:solid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5" name="文本框 24">
            <a:extLst>
              <a:ext uri="{FF2B5EF4-FFF2-40B4-BE49-F238E27FC236}">
                <a16:creationId xmlns:a16="http://schemas.microsoft.com/office/drawing/2014/main" id="{0F62481F-1182-FD38-12EB-2743A001D89E}"/>
              </a:ext>
            </a:extLst>
          </p:cNvPr>
          <p:cNvSpPr txBox="1"/>
          <p:nvPr/>
        </p:nvSpPr>
        <p:spPr>
          <a:xfrm>
            <a:off x="5735166" y="3487574"/>
            <a:ext cx="1069524" cy="446276"/>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缓冲池</a:t>
            </a:r>
          </a:p>
        </p:txBody>
      </p:sp>
      <p:sp>
        <p:nvSpPr>
          <p:cNvPr id="27" name="文本框 26">
            <a:extLst>
              <a:ext uri="{FF2B5EF4-FFF2-40B4-BE49-F238E27FC236}">
                <a16:creationId xmlns:a16="http://schemas.microsoft.com/office/drawing/2014/main" id="{95DA5C82-35E7-9990-E478-7DC21EB79F2F}"/>
              </a:ext>
            </a:extLst>
          </p:cNvPr>
          <p:cNvSpPr txBox="1"/>
          <p:nvPr/>
        </p:nvSpPr>
        <p:spPr>
          <a:xfrm>
            <a:off x="334566" y="1687374"/>
            <a:ext cx="520110" cy="446276"/>
          </a:xfrm>
          <a:prstGeom prst="rect">
            <a:avLst/>
          </a:prstGeom>
          <a:noFill/>
        </p:spPr>
        <p:txBody>
          <a:bodyPr wrap="square" lIns="0" rIns="0" rtlCol="0">
            <a:spAutoFit/>
          </a:bodyPr>
          <a:lstStyle/>
          <a:p>
            <a:pPr algn="r"/>
            <a:r>
              <a:rPr lang="en-US" altLang="zh-CN" dirty="0">
                <a:latin typeface="微软雅黑" panose="020B0503020204020204" pitchFamily="34" charset="-122"/>
                <a:ea typeface="微软雅黑" panose="020B0503020204020204" pitchFamily="34" charset="-122"/>
              </a:rPr>
              <a:t>Q1</a:t>
            </a:r>
            <a:endParaRPr lang="zh-CN" altLang="en-US" dirty="0">
              <a:latin typeface="微软雅黑" panose="020B0503020204020204" pitchFamily="34" charset="-122"/>
              <a:ea typeface="微软雅黑" panose="020B0503020204020204" pitchFamily="34" charset="-122"/>
            </a:endParaRPr>
          </a:p>
        </p:txBody>
      </p:sp>
      <p:sp>
        <p:nvSpPr>
          <p:cNvPr id="9" name="流程图: 过程 8">
            <a:extLst>
              <a:ext uri="{FF2B5EF4-FFF2-40B4-BE49-F238E27FC236}">
                <a16:creationId xmlns:a16="http://schemas.microsoft.com/office/drawing/2014/main" id="{A7CE074B-55C9-CAEE-B175-11CF48E7F91B}"/>
              </a:ext>
            </a:extLst>
          </p:cNvPr>
          <p:cNvSpPr/>
          <p:nvPr/>
        </p:nvSpPr>
        <p:spPr>
          <a:xfrm>
            <a:off x="8831510" y="2014472"/>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10" name="流程图: 过程 9">
            <a:extLst>
              <a:ext uri="{FF2B5EF4-FFF2-40B4-BE49-F238E27FC236}">
                <a16:creationId xmlns:a16="http://schemas.microsoft.com/office/drawing/2014/main" id="{D6443B26-FFDD-BDF6-8A46-DBE68078807A}"/>
              </a:ext>
            </a:extLst>
          </p:cNvPr>
          <p:cNvSpPr/>
          <p:nvPr/>
        </p:nvSpPr>
        <p:spPr>
          <a:xfrm>
            <a:off x="8831510" y="2794974"/>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1" name="流程图: 过程 10">
            <a:extLst>
              <a:ext uri="{FF2B5EF4-FFF2-40B4-BE49-F238E27FC236}">
                <a16:creationId xmlns:a16="http://schemas.microsoft.com/office/drawing/2014/main" id="{07800364-50E4-968A-785B-C66BA90A59DF}"/>
              </a:ext>
            </a:extLst>
          </p:cNvPr>
          <p:cNvSpPr/>
          <p:nvPr/>
        </p:nvSpPr>
        <p:spPr>
          <a:xfrm>
            <a:off x="8831510" y="355157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22" name="流程图: 过程 21">
            <a:extLst>
              <a:ext uri="{FF2B5EF4-FFF2-40B4-BE49-F238E27FC236}">
                <a16:creationId xmlns:a16="http://schemas.microsoft.com/office/drawing/2014/main" id="{B0F42FD6-50AD-CB2E-C522-0EE51F13482D}"/>
              </a:ext>
            </a:extLst>
          </p:cNvPr>
          <p:cNvSpPr/>
          <p:nvPr/>
        </p:nvSpPr>
        <p:spPr>
          <a:xfrm>
            <a:off x="8831510" y="4321438"/>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986B1DE5-7037-9F13-1386-CC5081358152}"/>
              </a:ext>
            </a:extLst>
          </p:cNvPr>
          <p:cNvSpPr txBox="1"/>
          <p:nvPr/>
        </p:nvSpPr>
        <p:spPr>
          <a:xfrm>
            <a:off x="1016225" y="1683171"/>
            <a:ext cx="6377686" cy="446276"/>
          </a:xfrm>
          <a:prstGeom prst="rect">
            <a:avLst/>
          </a:prstGeom>
          <a:solidFill>
            <a:schemeClr val="bg1"/>
          </a:solidFill>
        </p:spPr>
        <p:txBody>
          <a:bodyPr wrap="square" rtlCol="0">
            <a:spAutoFit/>
          </a:bodyPr>
          <a:lstStyle/>
          <a:p>
            <a:pPr algn="ctr"/>
            <a:r>
              <a:rPr lang="en-US" altLang="zh-CN" dirty="0">
                <a:solidFill>
                  <a:srgbClr val="0033CC"/>
                </a:solidFill>
                <a:latin typeface="微软雅黑" panose="020B0503020204020204" pitchFamily="34" charset="-122"/>
                <a:ea typeface="微软雅黑" panose="020B0503020204020204" pitchFamily="34" charset="-122"/>
              </a:rPr>
              <a:t>Select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from</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SC </a:t>
            </a:r>
            <a:r>
              <a:rPr lang="en-US" altLang="zh-CN" dirty="0">
                <a:solidFill>
                  <a:srgbClr val="0033CC"/>
                </a:solidFill>
                <a:latin typeface="微软雅黑" panose="020B0503020204020204" pitchFamily="34" charset="-122"/>
                <a:ea typeface="微软雅黑" panose="020B0503020204020204" pitchFamily="34" charset="-122"/>
              </a:rPr>
              <a:t>where</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sno</a:t>
            </a:r>
            <a:r>
              <a:rPr lang="en-US" altLang="zh-CN" dirty="0">
                <a:latin typeface="微软雅黑" panose="020B0503020204020204" pitchFamily="34" charset="-122"/>
                <a:ea typeface="微软雅黑" panose="020B0503020204020204" pitchFamily="34" charset="-122"/>
              </a:rPr>
              <a:t>=1</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and</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cno</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603157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iterate type="wd">
                                    <p:tmAbs val="200"/>
                                  </p:iterate>
                                  <p:childTnLst>
                                    <p:set>
                                      <p:cBhvr>
                                        <p:cTn id="8" dur="1" fill="hold">
                                          <p:stCondLst>
                                            <p:cond delay="0"/>
                                          </p:stCondLst>
                                        </p:cTn>
                                        <p:tgtEl>
                                          <p:spTgt spid="28">
                                            <p:txEl>
                                              <p:charRg st="4294967295" end="429496729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21610-7AFD-1133-14D4-192619B961D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70398CE-BE98-0CD5-7950-2E689176A9F9}"/>
              </a:ext>
            </a:extLst>
          </p:cNvPr>
          <p:cNvSpPr>
            <a:spLocks noGrp="1"/>
          </p:cNvSpPr>
          <p:nvPr>
            <p:ph type="title"/>
          </p:nvPr>
        </p:nvSpPr>
        <p:spPr>
          <a:xfrm>
            <a:off x="610235" y="705999"/>
            <a:ext cx="10969943" cy="779832"/>
          </a:xfrm>
        </p:spPr>
        <p:txBody>
          <a:bodyPr>
            <a:normAutofit/>
          </a:bodyPr>
          <a:lstStyle/>
          <a:p>
            <a:r>
              <a:rPr lang="zh-CN" altLang="en-US" sz="3200" b="1" dirty="0">
                <a:solidFill>
                  <a:schemeClr val="accent1"/>
                </a:solidFill>
              </a:rPr>
              <a:t>顺序洪泛的例子</a:t>
            </a:r>
          </a:p>
        </p:txBody>
      </p:sp>
      <p:sp>
        <p:nvSpPr>
          <p:cNvPr id="5" name="灯片编号占位符 4">
            <a:extLst>
              <a:ext uri="{FF2B5EF4-FFF2-40B4-BE49-F238E27FC236}">
                <a16:creationId xmlns:a16="http://schemas.microsoft.com/office/drawing/2014/main" id="{5E24EC48-4E66-19DE-BD75-E99D39F8E64E}"/>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45</a:t>
            </a:fld>
            <a:endParaRPr lang="en-US" altLang="zh-CN"/>
          </a:p>
        </p:txBody>
      </p:sp>
      <p:sp>
        <p:nvSpPr>
          <p:cNvPr id="27" name="文本框 26">
            <a:extLst>
              <a:ext uri="{FF2B5EF4-FFF2-40B4-BE49-F238E27FC236}">
                <a16:creationId xmlns:a16="http://schemas.microsoft.com/office/drawing/2014/main" id="{D20C2AA0-7466-C9F8-2217-6DBF398EEFBC}"/>
              </a:ext>
            </a:extLst>
          </p:cNvPr>
          <p:cNvSpPr txBox="1"/>
          <p:nvPr/>
        </p:nvSpPr>
        <p:spPr>
          <a:xfrm>
            <a:off x="334566" y="1687374"/>
            <a:ext cx="520110" cy="446276"/>
          </a:xfrm>
          <a:prstGeom prst="rect">
            <a:avLst/>
          </a:prstGeom>
          <a:noFill/>
        </p:spPr>
        <p:txBody>
          <a:bodyPr wrap="square" lIns="0" rIns="0" rtlCol="0">
            <a:spAutoFit/>
          </a:bodyPr>
          <a:lstStyle/>
          <a:p>
            <a:pPr algn="r"/>
            <a:r>
              <a:rPr lang="en-US" altLang="zh-CN" dirty="0">
                <a:latin typeface="微软雅黑" panose="020B0503020204020204" pitchFamily="34" charset="-122"/>
                <a:ea typeface="微软雅黑" panose="020B0503020204020204" pitchFamily="34" charset="-122"/>
              </a:rPr>
              <a:t>Q1</a:t>
            </a:r>
            <a:endParaRPr lang="zh-CN" altLang="en-US" dirty="0">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id="{DD60C5BC-B904-78B2-5EE2-5102343700FA}"/>
              </a:ext>
            </a:extLst>
          </p:cNvPr>
          <p:cNvGrpSpPr/>
          <p:nvPr/>
        </p:nvGrpSpPr>
        <p:grpSpPr>
          <a:xfrm>
            <a:off x="5015086" y="3933850"/>
            <a:ext cx="2448271" cy="2664296"/>
            <a:chOff x="5807174" y="1845619"/>
            <a:chExt cx="2448271" cy="2664296"/>
          </a:xfrm>
        </p:grpSpPr>
        <p:sp>
          <p:nvSpPr>
            <p:cNvPr id="11" name="流程图: 过程 10">
              <a:extLst>
                <a:ext uri="{FF2B5EF4-FFF2-40B4-BE49-F238E27FC236}">
                  <a16:creationId xmlns:a16="http://schemas.microsoft.com/office/drawing/2014/main" id="{476A3EAD-47A1-82F6-9445-AE7CA97C720D}"/>
                </a:ext>
              </a:extLst>
            </p:cNvPr>
            <p:cNvSpPr/>
            <p:nvPr/>
          </p:nvSpPr>
          <p:spPr>
            <a:xfrm>
              <a:off x="5807174" y="1845619"/>
              <a:ext cx="2448271" cy="266429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流程图: 过程 21">
              <a:extLst>
                <a:ext uri="{FF2B5EF4-FFF2-40B4-BE49-F238E27FC236}">
                  <a16:creationId xmlns:a16="http://schemas.microsoft.com/office/drawing/2014/main" id="{02A954E5-82A5-5A0B-DBA6-F174FAA61018}"/>
                </a:ext>
              </a:extLst>
            </p:cNvPr>
            <p:cNvSpPr/>
            <p:nvPr/>
          </p:nvSpPr>
          <p:spPr>
            <a:xfrm>
              <a:off x="6095686" y="2052401"/>
              <a:ext cx="1943736" cy="683555"/>
            </a:xfrm>
            <a:prstGeom prst="flowChartProcess">
              <a:avLst/>
            </a:prstGeom>
            <a:solidFill>
              <a:schemeClr val="bg1"/>
            </a:solid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流程图: 过程 22">
              <a:extLst>
                <a:ext uri="{FF2B5EF4-FFF2-40B4-BE49-F238E27FC236}">
                  <a16:creationId xmlns:a16="http://schemas.microsoft.com/office/drawing/2014/main" id="{73AD8DE1-EC0F-6084-F59F-B85159BD82CE}"/>
                </a:ext>
              </a:extLst>
            </p:cNvPr>
            <p:cNvSpPr/>
            <p:nvPr/>
          </p:nvSpPr>
          <p:spPr>
            <a:xfrm>
              <a:off x="6095686" y="2817321"/>
              <a:ext cx="1943736" cy="683555"/>
            </a:xfrm>
            <a:prstGeom prst="flowChartProcess">
              <a:avLst/>
            </a:prstGeom>
            <a:solidFill>
              <a:schemeClr val="bg1"/>
            </a:solid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4" name="流程图: 过程 23">
              <a:extLst>
                <a:ext uri="{FF2B5EF4-FFF2-40B4-BE49-F238E27FC236}">
                  <a16:creationId xmlns:a16="http://schemas.microsoft.com/office/drawing/2014/main" id="{157C0E50-C674-A5AB-CD51-6177AE85BA8F}"/>
                </a:ext>
              </a:extLst>
            </p:cNvPr>
            <p:cNvSpPr/>
            <p:nvPr/>
          </p:nvSpPr>
          <p:spPr>
            <a:xfrm>
              <a:off x="6095686" y="3576823"/>
              <a:ext cx="1943736" cy="683555"/>
            </a:xfrm>
            <a:prstGeom prst="flowChartProcess">
              <a:avLst/>
            </a:prstGeom>
            <a:solidFill>
              <a:schemeClr val="bg1"/>
            </a:solid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28" name="文本框 27">
            <a:extLst>
              <a:ext uri="{FF2B5EF4-FFF2-40B4-BE49-F238E27FC236}">
                <a16:creationId xmlns:a16="http://schemas.microsoft.com/office/drawing/2014/main" id="{72B06A4A-0284-B67A-11A8-C2F649983D77}"/>
              </a:ext>
            </a:extLst>
          </p:cNvPr>
          <p:cNvSpPr txBox="1"/>
          <p:nvPr/>
        </p:nvSpPr>
        <p:spPr>
          <a:xfrm>
            <a:off x="5735166" y="3487574"/>
            <a:ext cx="1069524" cy="446276"/>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缓冲池</a:t>
            </a:r>
          </a:p>
        </p:txBody>
      </p:sp>
      <p:sp>
        <p:nvSpPr>
          <p:cNvPr id="29" name="流程图: 过程 28">
            <a:extLst>
              <a:ext uri="{FF2B5EF4-FFF2-40B4-BE49-F238E27FC236}">
                <a16:creationId xmlns:a16="http://schemas.microsoft.com/office/drawing/2014/main" id="{A2AF0E4A-A4CC-02F8-5A7F-A78F021EB126}"/>
              </a:ext>
            </a:extLst>
          </p:cNvPr>
          <p:cNvSpPr/>
          <p:nvPr/>
        </p:nvSpPr>
        <p:spPr>
          <a:xfrm>
            <a:off x="8543478" y="1819376"/>
            <a:ext cx="2448271" cy="478997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流程图: 过程 31">
            <a:extLst>
              <a:ext uri="{FF2B5EF4-FFF2-40B4-BE49-F238E27FC236}">
                <a16:creationId xmlns:a16="http://schemas.microsoft.com/office/drawing/2014/main" id="{75EE9990-21EF-6726-53F9-EB8FB7FBBAE6}"/>
              </a:ext>
            </a:extLst>
          </p:cNvPr>
          <p:cNvSpPr/>
          <p:nvPr/>
        </p:nvSpPr>
        <p:spPr>
          <a:xfrm>
            <a:off x="8831990" y="202615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33" name="流程图: 过程 32">
            <a:extLst>
              <a:ext uri="{FF2B5EF4-FFF2-40B4-BE49-F238E27FC236}">
                <a16:creationId xmlns:a16="http://schemas.microsoft.com/office/drawing/2014/main" id="{32AD1CE1-98A0-7300-B90F-35B04936271C}"/>
              </a:ext>
            </a:extLst>
          </p:cNvPr>
          <p:cNvSpPr/>
          <p:nvPr/>
        </p:nvSpPr>
        <p:spPr>
          <a:xfrm>
            <a:off x="8831990" y="279107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34" name="流程图: 过程 33">
            <a:extLst>
              <a:ext uri="{FF2B5EF4-FFF2-40B4-BE49-F238E27FC236}">
                <a16:creationId xmlns:a16="http://schemas.microsoft.com/office/drawing/2014/main" id="{EEFED476-39B8-FC5E-94CA-9F7187E49E4C}"/>
              </a:ext>
            </a:extLst>
          </p:cNvPr>
          <p:cNvSpPr/>
          <p:nvPr/>
        </p:nvSpPr>
        <p:spPr>
          <a:xfrm>
            <a:off x="8831990" y="3550581"/>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35" name="流程图: 过程 34">
            <a:extLst>
              <a:ext uri="{FF2B5EF4-FFF2-40B4-BE49-F238E27FC236}">
                <a16:creationId xmlns:a16="http://schemas.microsoft.com/office/drawing/2014/main" id="{9502D191-E58E-596A-2C10-EAECCC95F4DD}"/>
              </a:ext>
            </a:extLst>
          </p:cNvPr>
          <p:cNvSpPr/>
          <p:nvPr/>
        </p:nvSpPr>
        <p:spPr>
          <a:xfrm>
            <a:off x="8831990" y="431481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36" name="流程图: 过程 35">
            <a:extLst>
              <a:ext uri="{FF2B5EF4-FFF2-40B4-BE49-F238E27FC236}">
                <a16:creationId xmlns:a16="http://schemas.microsoft.com/office/drawing/2014/main" id="{577E83B3-BA67-8042-2355-33E5FBA88689}"/>
              </a:ext>
            </a:extLst>
          </p:cNvPr>
          <p:cNvSpPr/>
          <p:nvPr/>
        </p:nvSpPr>
        <p:spPr>
          <a:xfrm>
            <a:off x="8831990" y="5069675"/>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37" name="流程图: 过程 36">
            <a:extLst>
              <a:ext uri="{FF2B5EF4-FFF2-40B4-BE49-F238E27FC236}">
                <a16:creationId xmlns:a16="http://schemas.microsoft.com/office/drawing/2014/main" id="{8D9BCEBF-81A5-B362-9DA3-CA62D70EBD61}"/>
              </a:ext>
            </a:extLst>
          </p:cNvPr>
          <p:cNvSpPr/>
          <p:nvPr/>
        </p:nvSpPr>
        <p:spPr>
          <a:xfrm>
            <a:off x="8831990" y="582454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35C4BDAC-97CE-06D9-38F1-0D8CC81450AF}"/>
              </a:ext>
            </a:extLst>
          </p:cNvPr>
          <p:cNvSpPr txBox="1"/>
          <p:nvPr/>
        </p:nvSpPr>
        <p:spPr>
          <a:xfrm>
            <a:off x="9379850" y="1326249"/>
            <a:ext cx="1069524" cy="446276"/>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磁盘页</a:t>
            </a:r>
          </a:p>
        </p:txBody>
      </p:sp>
      <p:sp>
        <p:nvSpPr>
          <p:cNvPr id="39" name="流程图: 过程 38">
            <a:extLst>
              <a:ext uri="{FF2B5EF4-FFF2-40B4-BE49-F238E27FC236}">
                <a16:creationId xmlns:a16="http://schemas.microsoft.com/office/drawing/2014/main" id="{7A1354EF-FA79-F5DA-B1B7-965B0BE57DEA}"/>
              </a:ext>
            </a:extLst>
          </p:cNvPr>
          <p:cNvSpPr/>
          <p:nvPr/>
        </p:nvSpPr>
        <p:spPr>
          <a:xfrm>
            <a:off x="5303598" y="4136622"/>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40" name="流程图: 过程 39">
            <a:extLst>
              <a:ext uri="{FF2B5EF4-FFF2-40B4-BE49-F238E27FC236}">
                <a16:creationId xmlns:a16="http://schemas.microsoft.com/office/drawing/2014/main" id="{67CD3408-9CE9-7CB4-9663-C8B1262ACB3B}"/>
              </a:ext>
            </a:extLst>
          </p:cNvPr>
          <p:cNvSpPr/>
          <p:nvPr/>
        </p:nvSpPr>
        <p:spPr>
          <a:xfrm>
            <a:off x="8831510" y="2794974"/>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41" name="流程图: 过程 40">
            <a:extLst>
              <a:ext uri="{FF2B5EF4-FFF2-40B4-BE49-F238E27FC236}">
                <a16:creationId xmlns:a16="http://schemas.microsoft.com/office/drawing/2014/main" id="{D6C61B5A-6D7C-0ECB-5AC2-F60B8D2C4494}"/>
              </a:ext>
            </a:extLst>
          </p:cNvPr>
          <p:cNvSpPr/>
          <p:nvPr/>
        </p:nvSpPr>
        <p:spPr>
          <a:xfrm>
            <a:off x="8831510" y="355157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42" name="流程图: 过程 41">
            <a:extLst>
              <a:ext uri="{FF2B5EF4-FFF2-40B4-BE49-F238E27FC236}">
                <a16:creationId xmlns:a16="http://schemas.microsoft.com/office/drawing/2014/main" id="{1F3FCAD3-3BDF-63D5-9BFB-32A12D563715}"/>
              </a:ext>
            </a:extLst>
          </p:cNvPr>
          <p:cNvSpPr/>
          <p:nvPr/>
        </p:nvSpPr>
        <p:spPr>
          <a:xfrm>
            <a:off x="8831510" y="4321438"/>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grpSp>
        <p:nvGrpSpPr>
          <p:cNvPr id="43" name="组合 42">
            <a:extLst>
              <a:ext uri="{FF2B5EF4-FFF2-40B4-BE49-F238E27FC236}">
                <a16:creationId xmlns:a16="http://schemas.microsoft.com/office/drawing/2014/main" id="{6F5B1F9B-A6BC-35CE-F21B-6C824F9D164C}"/>
              </a:ext>
            </a:extLst>
          </p:cNvPr>
          <p:cNvGrpSpPr/>
          <p:nvPr/>
        </p:nvGrpSpPr>
        <p:grpSpPr>
          <a:xfrm>
            <a:off x="7873034" y="2061642"/>
            <a:ext cx="966257" cy="446276"/>
            <a:chOff x="7873034" y="2061642"/>
            <a:chExt cx="966257" cy="446276"/>
          </a:xfrm>
        </p:grpSpPr>
        <p:sp>
          <p:nvSpPr>
            <p:cNvPr id="30" name="箭头: 右 29">
              <a:extLst>
                <a:ext uri="{FF2B5EF4-FFF2-40B4-BE49-F238E27FC236}">
                  <a16:creationId xmlns:a16="http://schemas.microsoft.com/office/drawing/2014/main" id="{F2FFE9CF-CCA1-5443-EA75-A8718A15EC0B}"/>
                </a:ext>
              </a:extLst>
            </p:cNvPr>
            <p:cNvSpPr/>
            <p:nvPr/>
          </p:nvSpPr>
          <p:spPr>
            <a:xfrm>
              <a:off x="8327454" y="2133650"/>
              <a:ext cx="511837" cy="339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CB9A7F88-E701-0E8F-A898-464938C21201}"/>
                </a:ext>
              </a:extLst>
            </p:cNvPr>
            <p:cNvSpPr txBox="1"/>
            <p:nvPr/>
          </p:nvSpPr>
          <p:spPr>
            <a:xfrm>
              <a:off x="7873034" y="2061642"/>
              <a:ext cx="511838" cy="446276"/>
            </a:xfrm>
            <a:prstGeom prst="rect">
              <a:avLst/>
            </a:prstGeom>
            <a:noFill/>
          </p:spPr>
          <p:txBody>
            <a:bodyPr wrap="square" lIns="0" rIns="0" rtlCol="0">
              <a:spAutoFit/>
            </a:bodyPr>
            <a:lstStyle/>
            <a:p>
              <a:r>
                <a:rPr lang="en-US" altLang="zh-CN" dirty="0">
                  <a:latin typeface="微软雅黑" panose="020B0503020204020204" pitchFamily="34" charset="-122"/>
                  <a:ea typeface="微软雅黑" panose="020B0503020204020204" pitchFamily="34" charset="-122"/>
                </a:rPr>
                <a:t>Q1</a:t>
              </a:r>
              <a:endParaRPr lang="zh-CN" altLang="en-US" dirty="0">
                <a:latin typeface="微软雅黑" panose="020B0503020204020204" pitchFamily="34" charset="-122"/>
                <a:ea typeface="微软雅黑" panose="020B0503020204020204" pitchFamily="34" charset="-122"/>
              </a:endParaRPr>
            </a:p>
          </p:txBody>
        </p:sp>
      </p:grpSp>
      <p:sp>
        <p:nvSpPr>
          <p:cNvPr id="44" name="文本框 43">
            <a:extLst>
              <a:ext uri="{FF2B5EF4-FFF2-40B4-BE49-F238E27FC236}">
                <a16:creationId xmlns:a16="http://schemas.microsoft.com/office/drawing/2014/main" id="{F1456D6F-79DB-8D78-7880-E4214EE249F5}"/>
              </a:ext>
            </a:extLst>
          </p:cNvPr>
          <p:cNvSpPr txBox="1"/>
          <p:nvPr/>
        </p:nvSpPr>
        <p:spPr>
          <a:xfrm>
            <a:off x="1016225" y="1683171"/>
            <a:ext cx="6377686" cy="446276"/>
          </a:xfrm>
          <a:prstGeom prst="rect">
            <a:avLst/>
          </a:prstGeom>
          <a:solidFill>
            <a:schemeClr val="bg1"/>
          </a:solidFill>
        </p:spPr>
        <p:txBody>
          <a:bodyPr wrap="square" rtlCol="0">
            <a:spAutoFit/>
          </a:bodyPr>
          <a:lstStyle/>
          <a:p>
            <a:pPr algn="ctr"/>
            <a:r>
              <a:rPr lang="en-US" altLang="zh-CN" dirty="0">
                <a:solidFill>
                  <a:srgbClr val="0033CC"/>
                </a:solidFill>
                <a:latin typeface="微软雅黑" panose="020B0503020204020204" pitchFamily="34" charset="-122"/>
                <a:ea typeface="微软雅黑" panose="020B0503020204020204" pitchFamily="34" charset="-122"/>
              </a:rPr>
              <a:t>Select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from</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SC </a:t>
            </a:r>
            <a:r>
              <a:rPr lang="en-US" altLang="zh-CN" dirty="0">
                <a:solidFill>
                  <a:srgbClr val="0033CC"/>
                </a:solidFill>
                <a:latin typeface="微软雅黑" panose="020B0503020204020204" pitchFamily="34" charset="-122"/>
                <a:ea typeface="微软雅黑" panose="020B0503020204020204" pitchFamily="34" charset="-122"/>
              </a:rPr>
              <a:t>where</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sno</a:t>
            </a:r>
            <a:r>
              <a:rPr lang="en-US" altLang="zh-CN" dirty="0">
                <a:latin typeface="微软雅黑" panose="020B0503020204020204" pitchFamily="34" charset="-122"/>
                <a:ea typeface="微软雅黑" panose="020B0503020204020204" pitchFamily="34" charset="-122"/>
              </a:rPr>
              <a:t>=1</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and</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cno</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09178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FB2BA-46BE-6054-C2AC-7FFB2F31AA55}"/>
            </a:ext>
          </a:extLst>
        </p:cNvPr>
        <p:cNvGrpSpPr/>
        <p:nvPr/>
      </p:nvGrpSpPr>
      <p:grpSpPr>
        <a:xfrm>
          <a:off x="0" y="0"/>
          <a:ext cx="0" cy="0"/>
          <a:chOff x="0" y="0"/>
          <a:chExt cx="0" cy="0"/>
        </a:xfrm>
      </p:grpSpPr>
      <p:sp>
        <p:nvSpPr>
          <p:cNvPr id="17" name="流程图: 过程 16">
            <a:extLst>
              <a:ext uri="{FF2B5EF4-FFF2-40B4-BE49-F238E27FC236}">
                <a16:creationId xmlns:a16="http://schemas.microsoft.com/office/drawing/2014/main" id="{94146C63-2830-0786-A513-641251656D08}"/>
              </a:ext>
            </a:extLst>
          </p:cNvPr>
          <p:cNvSpPr/>
          <p:nvPr/>
        </p:nvSpPr>
        <p:spPr>
          <a:xfrm>
            <a:off x="8543478" y="1819376"/>
            <a:ext cx="2448271" cy="478997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标题 1">
            <a:extLst>
              <a:ext uri="{FF2B5EF4-FFF2-40B4-BE49-F238E27FC236}">
                <a16:creationId xmlns:a16="http://schemas.microsoft.com/office/drawing/2014/main" id="{87B56DDD-F8FB-52A4-8EA1-AF46AB546E3A}"/>
              </a:ext>
            </a:extLst>
          </p:cNvPr>
          <p:cNvSpPr>
            <a:spLocks noGrp="1"/>
          </p:cNvSpPr>
          <p:nvPr>
            <p:ph type="title"/>
          </p:nvPr>
        </p:nvSpPr>
        <p:spPr>
          <a:xfrm>
            <a:off x="610235" y="705999"/>
            <a:ext cx="10969943" cy="779832"/>
          </a:xfrm>
        </p:spPr>
        <p:txBody>
          <a:bodyPr>
            <a:normAutofit/>
          </a:bodyPr>
          <a:lstStyle/>
          <a:p>
            <a:r>
              <a:rPr lang="zh-CN" altLang="en-US" sz="3200" b="1" dirty="0">
                <a:solidFill>
                  <a:schemeClr val="accent1"/>
                </a:solidFill>
              </a:rPr>
              <a:t>顺序洪泛的例子</a:t>
            </a:r>
          </a:p>
        </p:txBody>
      </p:sp>
      <p:sp>
        <p:nvSpPr>
          <p:cNvPr id="5" name="灯片编号占位符 4">
            <a:extLst>
              <a:ext uri="{FF2B5EF4-FFF2-40B4-BE49-F238E27FC236}">
                <a16:creationId xmlns:a16="http://schemas.microsoft.com/office/drawing/2014/main" id="{06EA8EEA-BCD2-5C1A-FEDD-53A17E70A56C}"/>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46</a:t>
            </a:fld>
            <a:endParaRPr lang="en-US" altLang="zh-CN"/>
          </a:p>
        </p:txBody>
      </p:sp>
      <p:sp>
        <p:nvSpPr>
          <p:cNvPr id="6" name="流程图: 过程 5">
            <a:extLst>
              <a:ext uri="{FF2B5EF4-FFF2-40B4-BE49-F238E27FC236}">
                <a16:creationId xmlns:a16="http://schemas.microsoft.com/office/drawing/2014/main" id="{5DCEB62B-15D3-CC3D-642D-6644C4C221AF}"/>
              </a:ext>
            </a:extLst>
          </p:cNvPr>
          <p:cNvSpPr/>
          <p:nvPr/>
        </p:nvSpPr>
        <p:spPr>
          <a:xfrm>
            <a:off x="8831990" y="202615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12" name="流程图: 过程 11">
            <a:extLst>
              <a:ext uri="{FF2B5EF4-FFF2-40B4-BE49-F238E27FC236}">
                <a16:creationId xmlns:a16="http://schemas.microsoft.com/office/drawing/2014/main" id="{3186472C-FC8C-370B-C173-D78BBA0B8C2D}"/>
              </a:ext>
            </a:extLst>
          </p:cNvPr>
          <p:cNvSpPr/>
          <p:nvPr/>
        </p:nvSpPr>
        <p:spPr>
          <a:xfrm>
            <a:off x="8831990" y="279107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3" name="流程图: 过程 12">
            <a:extLst>
              <a:ext uri="{FF2B5EF4-FFF2-40B4-BE49-F238E27FC236}">
                <a16:creationId xmlns:a16="http://schemas.microsoft.com/office/drawing/2014/main" id="{3CB3C150-DA12-1177-6A2E-258BD5843D8F}"/>
              </a:ext>
            </a:extLst>
          </p:cNvPr>
          <p:cNvSpPr/>
          <p:nvPr/>
        </p:nvSpPr>
        <p:spPr>
          <a:xfrm>
            <a:off x="8831510" y="3550581"/>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4" name="流程图: 过程 13">
            <a:extLst>
              <a:ext uri="{FF2B5EF4-FFF2-40B4-BE49-F238E27FC236}">
                <a16:creationId xmlns:a16="http://schemas.microsoft.com/office/drawing/2014/main" id="{F3370204-18E1-F362-35F2-C016713AEE1F}"/>
              </a:ext>
            </a:extLst>
          </p:cNvPr>
          <p:cNvSpPr/>
          <p:nvPr/>
        </p:nvSpPr>
        <p:spPr>
          <a:xfrm>
            <a:off x="8831990" y="431481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15" name="流程图: 过程 14">
            <a:extLst>
              <a:ext uri="{FF2B5EF4-FFF2-40B4-BE49-F238E27FC236}">
                <a16:creationId xmlns:a16="http://schemas.microsoft.com/office/drawing/2014/main" id="{7BC79EB3-8E95-6EB4-CEA6-F2626D0A7890}"/>
              </a:ext>
            </a:extLst>
          </p:cNvPr>
          <p:cNvSpPr/>
          <p:nvPr/>
        </p:nvSpPr>
        <p:spPr>
          <a:xfrm>
            <a:off x="8831990" y="5069675"/>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16" name="流程图: 过程 15">
            <a:extLst>
              <a:ext uri="{FF2B5EF4-FFF2-40B4-BE49-F238E27FC236}">
                <a16:creationId xmlns:a16="http://schemas.microsoft.com/office/drawing/2014/main" id="{A18911DB-8694-B800-211A-3CE08857D8F5}"/>
              </a:ext>
            </a:extLst>
          </p:cNvPr>
          <p:cNvSpPr/>
          <p:nvPr/>
        </p:nvSpPr>
        <p:spPr>
          <a:xfrm>
            <a:off x="8831990" y="582454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728DDE40-9173-5174-4B6D-430A2EFE66B3}"/>
              </a:ext>
            </a:extLst>
          </p:cNvPr>
          <p:cNvSpPr txBox="1"/>
          <p:nvPr/>
        </p:nvSpPr>
        <p:spPr>
          <a:xfrm>
            <a:off x="9379850" y="1326249"/>
            <a:ext cx="1069524" cy="446276"/>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磁盘页</a:t>
            </a:r>
          </a:p>
        </p:txBody>
      </p:sp>
      <p:sp>
        <p:nvSpPr>
          <p:cNvPr id="27" name="文本框 26">
            <a:extLst>
              <a:ext uri="{FF2B5EF4-FFF2-40B4-BE49-F238E27FC236}">
                <a16:creationId xmlns:a16="http://schemas.microsoft.com/office/drawing/2014/main" id="{B8941CDC-1298-06E3-234D-B792DE655409}"/>
              </a:ext>
            </a:extLst>
          </p:cNvPr>
          <p:cNvSpPr txBox="1"/>
          <p:nvPr/>
        </p:nvSpPr>
        <p:spPr>
          <a:xfrm>
            <a:off x="334566" y="1687374"/>
            <a:ext cx="520110" cy="446276"/>
          </a:xfrm>
          <a:prstGeom prst="rect">
            <a:avLst/>
          </a:prstGeom>
          <a:noFill/>
        </p:spPr>
        <p:txBody>
          <a:bodyPr wrap="square" lIns="0" rIns="0" rtlCol="0">
            <a:spAutoFit/>
          </a:bodyPr>
          <a:lstStyle/>
          <a:p>
            <a:pPr algn="r"/>
            <a:r>
              <a:rPr lang="en-US" altLang="zh-CN" dirty="0">
                <a:latin typeface="微软雅黑" panose="020B0503020204020204" pitchFamily="34" charset="-122"/>
                <a:ea typeface="微软雅黑" panose="020B0503020204020204" pitchFamily="34" charset="-122"/>
              </a:rPr>
              <a:t>Q1</a:t>
            </a:r>
            <a:endParaRPr lang="zh-CN" altLang="en-US"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E48A00B1-AD50-F27C-9F94-9C881F178230}"/>
              </a:ext>
            </a:extLst>
          </p:cNvPr>
          <p:cNvSpPr txBox="1"/>
          <p:nvPr/>
        </p:nvSpPr>
        <p:spPr>
          <a:xfrm>
            <a:off x="221193" y="2335446"/>
            <a:ext cx="633483" cy="446276"/>
          </a:xfrm>
          <a:prstGeom prst="rect">
            <a:avLst/>
          </a:prstGeom>
          <a:noFill/>
        </p:spPr>
        <p:txBody>
          <a:bodyPr wrap="square" lIns="0" rIns="0" rtlCol="0">
            <a:spAutoFit/>
          </a:bodyPr>
          <a:lstStyle/>
          <a:p>
            <a:pPr algn="r"/>
            <a:r>
              <a:rPr lang="en-US" altLang="zh-CN" dirty="0">
                <a:latin typeface="微软雅黑" panose="020B0503020204020204" pitchFamily="34" charset="-122"/>
                <a:ea typeface="微软雅黑" panose="020B0503020204020204" pitchFamily="34" charset="-122"/>
              </a:rPr>
              <a:t>Q2</a:t>
            </a:r>
            <a:endParaRPr lang="zh-CN" altLang="en-US" dirty="0">
              <a:latin typeface="微软雅黑" panose="020B0503020204020204" pitchFamily="34" charset="-122"/>
              <a:ea typeface="微软雅黑" panose="020B0503020204020204" pitchFamily="34" charset="-122"/>
            </a:endParaRPr>
          </a:p>
        </p:txBody>
      </p:sp>
      <p:grpSp>
        <p:nvGrpSpPr>
          <p:cNvPr id="71" name="组合 70">
            <a:extLst>
              <a:ext uri="{FF2B5EF4-FFF2-40B4-BE49-F238E27FC236}">
                <a16:creationId xmlns:a16="http://schemas.microsoft.com/office/drawing/2014/main" id="{4216EEA1-5456-490C-8114-5369C71EE5FD}"/>
              </a:ext>
            </a:extLst>
          </p:cNvPr>
          <p:cNvGrpSpPr/>
          <p:nvPr/>
        </p:nvGrpSpPr>
        <p:grpSpPr>
          <a:xfrm>
            <a:off x="7873034" y="2061642"/>
            <a:ext cx="966257" cy="446276"/>
            <a:chOff x="7873034" y="2061642"/>
            <a:chExt cx="966257" cy="446276"/>
          </a:xfrm>
        </p:grpSpPr>
        <p:sp>
          <p:nvSpPr>
            <p:cNvPr id="30" name="箭头: 右 29">
              <a:extLst>
                <a:ext uri="{FF2B5EF4-FFF2-40B4-BE49-F238E27FC236}">
                  <a16:creationId xmlns:a16="http://schemas.microsoft.com/office/drawing/2014/main" id="{9853277E-7FC7-796C-4DE7-748645445E8A}"/>
                </a:ext>
              </a:extLst>
            </p:cNvPr>
            <p:cNvSpPr/>
            <p:nvPr/>
          </p:nvSpPr>
          <p:spPr>
            <a:xfrm>
              <a:off x="8327454" y="2133650"/>
              <a:ext cx="511837" cy="339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9D14A789-F18B-616F-49CE-93C45985FAA8}"/>
                </a:ext>
              </a:extLst>
            </p:cNvPr>
            <p:cNvSpPr txBox="1"/>
            <p:nvPr/>
          </p:nvSpPr>
          <p:spPr>
            <a:xfrm>
              <a:off x="7873034" y="2061642"/>
              <a:ext cx="511838" cy="446276"/>
            </a:xfrm>
            <a:prstGeom prst="rect">
              <a:avLst/>
            </a:prstGeom>
            <a:noFill/>
          </p:spPr>
          <p:txBody>
            <a:bodyPr wrap="square" lIns="0" rIns="0" rtlCol="0">
              <a:spAutoFit/>
            </a:bodyPr>
            <a:lstStyle/>
            <a:p>
              <a:r>
                <a:rPr lang="en-US" altLang="zh-CN" dirty="0">
                  <a:latin typeface="微软雅黑" panose="020B0503020204020204" pitchFamily="34" charset="-122"/>
                  <a:ea typeface="微软雅黑" panose="020B0503020204020204" pitchFamily="34" charset="-122"/>
                </a:rPr>
                <a:t>Q2</a:t>
              </a:r>
              <a:endParaRPr lang="zh-CN" altLang="en-US" dirty="0">
                <a:latin typeface="微软雅黑" panose="020B0503020204020204" pitchFamily="34" charset="-122"/>
                <a:ea typeface="微软雅黑" panose="020B0503020204020204" pitchFamily="34" charset="-122"/>
              </a:endParaRPr>
            </a:p>
          </p:txBody>
        </p:sp>
      </p:grpSp>
      <p:sp>
        <p:nvSpPr>
          <p:cNvPr id="63" name="流程图: 过程 62">
            <a:extLst>
              <a:ext uri="{FF2B5EF4-FFF2-40B4-BE49-F238E27FC236}">
                <a16:creationId xmlns:a16="http://schemas.microsoft.com/office/drawing/2014/main" id="{B93AEDDB-027E-3104-6BCF-B4E57F17300A}"/>
              </a:ext>
            </a:extLst>
          </p:cNvPr>
          <p:cNvSpPr/>
          <p:nvPr/>
        </p:nvSpPr>
        <p:spPr>
          <a:xfrm>
            <a:off x="8831510" y="2794974"/>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grpSp>
        <p:nvGrpSpPr>
          <p:cNvPr id="64" name="组合 63">
            <a:extLst>
              <a:ext uri="{FF2B5EF4-FFF2-40B4-BE49-F238E27FC236}">
                <a16:creationId xmlns:a16="http://schemas.microsoft.com/office/drawing/2014/main" id="{3135DA36-C5D9-CE17-E13B-C6244AF04634}"/>
              </a:ext>
            </a:extLst>
          </p:cNvPr>
          <p:cNvGrpSpPr/>
          <p:nvPr/>
        </p:nvGrpSpPr>
        <p:grpSpPr>
          <a:xfrm>
            <a:off x="5015086" y="3933850"/>
            <a:ext cx="2448271" cy="2664296"/>
            <a:chOff x="5807174" y="1845619"/>
            <a:chExt cx="2448271" cy="2664296"/>
          </a:xfrm>
        </p:grpSpPr>
        <p:sp>
          <p:nvSpPr>
            <p:cNvPr id="65" name="流程图: 过程 64">
              <a:extLst>
                <a:ext uri="{FF2B5EF4-FFF2-40B4-BE49-F238E27FC236}">
                  <a16:creationId xmlns:a16="http://schemas.microsoft.com/office/drawing/2014/main" id="{693E3345-253C-71C1-0FB4-6AAED53E1AAD}"/>
                </a:ext>
              </a:extLst>
            </p:cNvPr>
            <p:cNvSpPr/>
            <p:nvPr/>
          </p:nvSpPr>
          <p:spPr>
            <a:xfrm>
              <a:off x="5807174" y="1845619"/>
              <a:ext cx="2448271" cy="266429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6" name="流程图: 过程 65">
              <a:extLst>
                <a:ext uri="{FF2B5EF4-FFF2-40B4-BE49-F238E27FC236}">
                  <a16:creationId xmlns:a16="http://schemas.microsoft.com/office/drawing/2014/main" id="{553B8D11-8898-2DBA-E913-A4FC003AB891}"/>
                </a:ext>
              </a:extLst>
            </p:cNvPr>
            <p:cNvSpPr/>
            <p:nvPr/>
          </p:nvSpPr>
          <p:spPr>
            <a:xfrm>
              <a:off x="6095686" y="2052401"/>
              <a:ext cx="1943736" cy="683555"/>
            </a:xfrm>
            <a:prstGeom prst="flowChartProcess">
              <a:avLst/>
            </a:prstGeom>
            <a:solidFill>
              <a:schemeClr val="bg1"/>
            </a:solid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7" name="流程图: 过程 66">
              <a:extLst>
                <a:ext uri="{FF2B5EF4-FFF2-40B4-BE49-F238E27FC236}">
                  <a16:creationId xmlns:a16="http://schemas.microsoft.com/office/drawing/2014/main" id="{7F6B9B93-0E28-DED0-C264-EB93126D61E9}"/>
                </a:ext>
              </a:extLst>
            </p:cNvPr>
            <p:cNvSpPr/>
            <p:nvPr/>
          </p:nvSpPr>
          <p:spPr>
            <a:xfrm>
              <a:off x="6095686" y="2817321"/>
              <a:ext cx="1943736" cy="683555"/>
            </a:xfrm>
            <a:prstGeom prst="flowChartProcess">
              <a:avLst/>
            </a:prstGeom>
            <a:solidFill>
              <a:schemeClr val="bg1"/>
            </a:solid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8" name="流程图: 过程 67">
              <a:extLst>
                <a:ext uri="{FF2B5EF4-FFF2-40B4-BE49-F238E27FC236}">
                  <a16:creationId xmlns:a16="http://schemas.microsoft.com/office/drawing/2014/main" id="{50ABEB10-B856-BD2B-2339-0B1C5FDDA25D}"/>
                </a:ext>
              </a:extLst>
            </p:cNvPr>
            <p:cNvSpPr/>
            <p:nvPr/>
          </p:nvSpPr>
          <p:spPr>
            <a:xfrm>
              <a:off x="6095686" y="3576823"/>
              <a:ext cx="1943736" cy="683555"/>
            </a:xfrm>
            <a:prstGeom prst="flowChartProcess">
              <a:avLst/>
            </a:prstGeom>
            <a:solidFill>
              <a:schemeClr val="bg1"/>
            </a:solid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69" name="文本框 68">
            <a:extLst>
              <a:ext uri="{FF2B5EF4-FFF2-40B4-BE49-F238E27FC236}">
                <a16:creationId xmlns:a16="http://schemas.microsoft.com/office/drawing/2014/main" id="{A55AEDDE-2C09-10D4-57F3-81E3C8AECDA0}"/>
              </a:ext>
            </a:extLst>
          </p:cNvPr>
          <p:cNvSpPr txBox="1"/>
          <p:nvPr/>
        </p:nvSpPr>
        <p:spPr>
          <a:xfrm>
            <a:off x="5735166" y="3487574"/>
            <a:ext cx="1069524" cy="446276"/>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缓冲池</a:t>
            </a:r>
          </a:p>
        </p:txBody>
      </p:sp>
      <p:sp>
        <p:nvSpPr>
          <p:cNvPr id="70" name="流程图: 过程 69">
            <a:extLst>
              <a:ext uri="{FF2B5EF4-FFF2-40B4-BE49-F238E27FC236}">
                <a16:creationId xmlns:a16="http://schemas.microsoft.com/office/drawing/2014/main" id="{4328B03E-C186-F4F8-5590-9A8CF7950AF0}"/>
              </a:ext>
            </a:extLst>
          </p:cNvPr>
          <p:cNvSpPr/>
          <p:nvPr/>
        </p:nvSpPr>
        <p:spPr>
          <a:xfrm>
            <a:off x="5303598" y="4136622"/>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72" name="流程图: 过程 71">
            <a:extLst>
              <a:ext uri="{FF2B5EF4-FFF2-40B4-BE49-F238E27FC236}">
                <a16:creationId xmlns:a16="http://schemas.microsoft.com/office/drawing/2014/main" id="{520D39B7-75C9-5090-46A1-22C776AFBFA4}"/>
              </a:ext>
            </a:extLst>
          </p:cNvPr>
          <p:cNvSpPr/>
          <p:nvPr/>
        </p:nvSpPr>
        <p:spPr>
          <a:xfrm>
            <a:off x="8831510" y="3547306"/>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73" name="文本框 72">
            <a:extLst>
              <a:ext uri="{FF2B5EF4-FFF2-40B4-BE49-F238E27FC236}">
                <a16:creationId xmlns:a16="http://schemas.microsoft.com/office/drawing/2014/main" id="{1FB2ADB6-041F-4B69-5706-1BD1894C651B}"/>
              </a:ext>
            </a:extLst>
          </p:cNvPr>
          <p:cNvSpPr txBox="1"/>
          <p:nvPr/>
        </p:nvSpPr>
        <p:spPr>
          <a:xfrm>
            <a:off x="1016225" y="1683171"/>
            <a:ext cx="6377686" cy="446276"/>
          </a:xfrm>
          <a:prstGeom prst="rect">
            <a:avLst/>
          </a:prstGeom>
          <a:solidFill>
            <a:schemeClr val="bg1"/>
          </a:solidFill>
        </p:spPr>
        <p:txBody>
          <a:bodyPr wrap="square" rtlCol="0">
            <a:spAutoFit/>
          </a:bodyPr>
          <a:lstStyle/>
          <a:p>
            <a:pPr algn="ctr"/>
            <a:r>
              <a:rPr lang="en-US" altLang="zh-CN" dirty="0">
                <a:solidFill>
                  <a:srgbClr val="0033CC"/>
                </a:solidFill>
                <a:latin typeface="微软雅黑" panose="020B0503020204020204" pitchFamily="34" charset="-122"/>
                <a:ea typeface="微软雅黑" panose="020B0503020204020204" pitchFamily="34" charset="-122"/>
              </a:rPr>
              <a:t>Select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from</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SC </a:t>
            </a:r>
            <a:r>
              <a:rPr lang="en-US" altLang="zh-CN" dirty="0">
                <a:solidFill>
                  <a:srgbClr val="0033CC"/>
                </a:solidFill>
                <a:latin typeface="微软雅黑" panose="020B0503020204020204" pitchFamily="34" charset="-122"/>
                <a:ea typeface="微软雅黑" panose="020B0503020204020204" pitchFamily="34" charset="-122"/>
              </a:rPr>
              <a:t>where</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sno</a:t>
            </a:r>
            <a:r>
              <a:rPr lang="en-US" altLang="zh-CN" dirty="0">
                <a:latin typeface="微软雅黑" panose="020B0503020204020204" pitchFamily="34" charset="-122"/>
                <a:ea typeface="微软雅黑" panose="020B0503020204020204" pitchFamily="34" charset="-122"/>
              </a:rPr>
              <a:t>=1</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and</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cno</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74" name="文本框 73">
            <a:extLst>
              <a:ext uri="{FF2B5EF4-FFF2-40B4-BE49-F238E27FC236}">
                <a16:creationId xmlns:a16="http://schemas.microsoft.com/office/drawing/2014/main" id="{2B36797B-07D8-8ACC-C79B-6FA32BD21037}"/>
              </a:ext>
            </a:extLst>
          </p:cNvPr>
          <p:cNvSpPr txBox="1"/>
          <p:nvPr/>
        </p:nvSpPr>
        <p:spPr>
          <a:xfrm>
            <a:off x="1040548" y="2325378"/>
            <a:ext cx="6036266" cy="446276"/>
          </a:xfrm>
          <a:prstGeom prst="rect">
            <a:avLst/>
          </a:prstGeom>
          <a:solidFill>
            <a:schemeClr val="bg1"/>
          </a:solidFill>
        </p:spPr>
        <p:txBody>
          <a:bodyPr wrap="square" rtlCol="0">
            <a:spAutoFit/>
          </a:bodyPr>
          <a:lstStyle/>
          <a:p>
            <a:pPr algn="ctr"/>
            <a:r>
              <a:rPr lang="en-US" altLang="zh-CN" dirty="0">
                <a:solidFill>
                  <a:srgbClr val="0033CC"/>
                </a:solidFill>
                <a:latin typeface="微软雅黑" panose="020B0503020204020204" pitchFamily="34" charset="-122"/>
                <a:ea typeface="微软雅黑" panose="020B0503020204020204" pitchFamily="34" charset="-122"/>
              </a:rPr>
              <a:t>Select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D34817"/>
                </a:solidFill>
                <a:latin typeface="微软雅黑" panose="020B0503020204020204" pitchFamily="34" charset="-122"/>
                <a:ea typeface="微软雅黑" panose="020B0503020204020204" pitchFamily="34" charset="-122"/>
              </a:rPr>
              <a:t>avg</a:t>
            </a:r>
            <a:r>
              <a:rPr lang="en-US" altLang="zh-CN" dirty="0">
                <a:latin typeface="微软雅黑" panose="020B0503020204020204" pitchFamily="34" charset="-122"/>
                <a:ea typeface="微软雅黑" panose="020B0503020204020204" pitchFamily="34" charset="-122"/>
              </a:rPr>
              <a:t>(score)</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from</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SC </a:t>
            </a:r>
            <a:r>
              <a:rPr lang="en-US" altLang="zh-CN" dirty="0">
                <a:solidFill>
                  <a:srgbClr val="0033CC"/>
                </a:solidFill>
                <a:latin typeface="微软雅黑" panose="020B0503020204020204" pitchFamily="34" charset="-122"/>
                <a:ea typeface="微软雅黑" panose="020B0503020204020204" pitchFamily="34" charset="-122"/>
              </a:rPr>
              <a:t>where</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cno</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4935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iterate type="wd">
                                    <p:tmAbs val="200"/>
                                  </p:iterate>
                                  <p:childTnLst>
                                    <p:set>
                                      <p:cBhvr>
                                        <p:cTn id="6" dur="1" fill="hold">
                                          <p:stCondLst>
                                            <p:cond delay="0"/>
                                          </p:stCondLst>
                                        </p:cTn>
                                        <p:tgtEl>
                                          <p:spTgt spid="74">
                                            <p:txEl>
                                              <p:charRg st="4294967295" end="429496729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B114E0-9178-F589-0C8C-5962FD2BFB4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50A4370-42B4-88CF-0F42-62B8EF939006}"/>
              </a:ext>
            </a:extLst>
          </p:cNvPr>
          <p:cNvSpPr>
            <a:spLocks noGrp="1"/>
          </p:cNvSpPr>
          <p:nvPr>
            <p:ph type="title"/>
          </p:nvPr>
        </p:nvSpPr>
        <p:spPr>
          <a:xfrm>
            <a:off x="610235" y="705999"/>
            <a:ext cx="10969943" cy="779832"/>
          </a:xfrm>
        </p:spPr>
        <p:txBody>
          <a:bodyPr>
            <a:normAutofit/>
          </a:bodyPr>
          <a:lstStyle/>
          <a:p>
            <a:r>
              <a:rPr lang="zh-CN" altLang="en-US" sz="3200" b="1" dirty="0">
                <a:solidFill>
                  <a:schemeClr val="accent1"/>
                </a:solidFill>
              </a:rPr>
              <a:t>顺序洪泛的例子</a:t>
            </a:r>
          </a:p>
        </p:txBody>
      </p:sp>
      <p:sp>
        <p:nvSpPr>
          <p:cNvPr id="5" name="灯片编号占位符 4">
            <a:extLst>
              <a:ext uri="{FF2B5EF4-FFF2-40B4-BE49-F238E27FC236}">
                <a16:creationId xmlns:a16="http://schemas.microsoft.com/office/drawing/2014/main" id="{57DB41B3-ECB5-BA24-6D01-057E8C62E2F4}"/>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47</a:t>
            </a:fld>
            <a:endParaRPr lang="en-US" altLang="zh-CN"/>
          </a:p>
        </p:txBody>
      </p:sp>
      <p:sp>
        <p:nvSpPr>
          <p:cNvPr id="27" name="文本框 26">
            <a:extLst>
              <a:ext uri="{FF2B5EF4-FFF2-40B4-BE49-F238E27FC236}">
                <a16:creationId xmlns:a16="http://schemas.microsoft.com/office/drawing/2014/main" id="{4F84C987-905E-DF21-8B38-2C58BE9E738B}"/>
              </a:ext>
            </a:extLst>
          </p:cNvPr>
          <p:cNvSpPr txBox="1"/>
          <p:nvPr/>
        </p:nvSpPr>
        <p:spPr>
          <a:xfrm>
            <a:off x="334566" y="1687374"/>
            <a:ext cx="520110" cy="446276"/>
          </a:xfrm>
          <a:prstGeom prst="rect">
            <a:avLst/>
          </a:prstGeom>
          <a:noFill/>
        </p:spPr>
        <p:txBody>
          <a:bodyPr wrap="square" lIns="0" rIns="0" rtlCol="0">
            <a:spAutoFit/>
          </a:bodyPr>
          <a:lstStyle/>
          <a:p>
            <a:pPr algn="r"/>
            <a:r>
              <a:rPr lang="en-US" altLang="zh-CN" dirty="0">
                <a:latin typeface="微软雅黑" panose="020B0503020204020204" pitchFamily="34" charset="-122"/>
                <a:ea typeface="微软雅黑" panose="020B0503020204020204" pitchFamily="34" charset="-122"/>
              </a:rPr>
              <a:t>Q1</a:t>
            </a:r>
            <a:endParaRPr lang="zh-CN" altLang="en-US"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EA138CAA-0857-42B4-927A-5EB58AE20559}"/>
              </a:ext>
            </a:extLst>
          </p:cNvPr>
          <p:cNvSpPr txBox="1"/>
          <p:nvPr/>
        </p:nvSpPr>
        <p:spPr>
          <a:xfrm>
            <a:off x="221193" y="2335446"/>
            <a:ext cx="633483" cy="446276"/>
          </a:xfrm>
          <a:prstGeom prst="rect">
            <a:avLst/>
          </a:prstGeom>
          <a:noFill/>
        </p:spPr>
        <p:txBody>
          <a:bodyPr wrap="square" lIns="0" rIns="0" rtlCol="0">
            <a:spAutoFit/>
          </a:bodyPr>
          <a:lstStyle/>
          <a:p>
            <a:pPr algn="r"/>
            <a:r>
              <a:rPr lang="en-US" altLang="zh-CN" dirty="0">
                <a:latin typeface="微软雅黑" panose="020B0503020204020204" pitchFamily="34" charset="-122"/>
                <a:ea typeface="微软雅黑" panose="020B0503020204020204" pitchFamily="34" charset="-122"/>
              </a:rPr>
              <a:t>Q2</a:t>
            </a:r>
            <a:endParaRPr lang="zh-CN" altLang="en-US" dirty="0">
              <a:latin typeface="微软雅黑" panose="020B0503020204020204" pitchFamily="34" charset="-122"/>
              <a:ea typeface="微软雅黑" panose="020B0503020204020204" pitchFamily="34" charset="-122"/>
            </a:endParaRPr>
          </a:p>
        </p:txBody>
      </p:sp>
      <p:grpSp>
        <p:nvGrpSpPr>
          <p:cNvPr id="70" name="组合 69">
            <a:extLst>
              <a:ext uri="{FF2B5EF4-FFF2-40B4-BE49-F238E27FC236}">
                <a16:creationId xmlns:a16="http://schemas.microsoft.com/office/drawing/2014/main" id="{3AC6D80E-D03E-4281-1CED-C867F2FCB49C}"/>
              </a:ext>
            </a:extLst>
          </p:cNvPr>
          <p:cNvGrpSpPr/>
          <p:nvPr/>
        </p:nvGrpSpPr>
        <p:grpSpPr>
          <a:xfrm>
            <a:off x="5015086" y="3933850"/>
            <a:ext cx="2448271" cy="2664296"/>
            <a:chOff x="5807174" y="1845619"/>
            <a:chExt cx="2448271" cy="2664296"/>
          </a:xfrm>
        </p:grpSpPr>
        <p:sp>
          <p:nvSpPr>
            <p:cNvPr id="71" name="流程图: 过程 70">
              <a:extLst>
                <a:ext uri="{FF2B5EF4-FFF2-40B4-BE49-F238E27FC236}">
                  <a16:creationId xmlns:a16="http://schemas.microsoft.com/office/drawing/2014/main" id="{4A9BE311-4EA7-0C32-192E-85D3F4794F46}"/>
                </a:ext>
              </a:extLst>
            </p:cNvPr>
            <p:cNvSpPr/>
            <p:nvPr/>
          </p:nvSpPr>
          <p:spPr>
            <a:xfrm>
              <a:off x="5807174" y="1845619"/>
              <a:ext cx="2448271" cy="266429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2" name="流程图: 过程 71">
              <a:extLst>
                <a:ext uri="{FF2B5EF4-FFF2-40B4-BE49-F238E27FC236}">
                  <a16:creationId xmlns:a16="http://schemas.microsoft.com/office/drawing/2014/main" id="{C69D6097-E46A-A3A5-F9F2-3D1BDDC1C72B}"/>
                </a:ext>
              </a:extLst>
            </p:cNvPr>
            <p:cNvSpPr/>
            <p:nvPr/>
          </p:nvSpPr>
          <p:spPr>
            <a:xfrm>
              <a:off x="6095686" y="2052401"/>
              <a:ext cx="1943736" cy="683555"/>
            </a:xfrm>
            <a:prstGeom prst="flowChartProcess">
              <a:avLst/>
            </a:prstGeom>
            <a:solidFill>
              <a:schemeClr val="bg1"/>
            </a:solid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3" name="流程图: 过程 72">
              <a:extLst>
                <a:ext uri="{FF2B5EF4-FFF2-40B4-BE49-F238E27FC236}">
                  <a16:creationId xmlns:a16="http://schemas.microsoft.com/office/drawing/2014/main" id="{673C3482-C359-2602-A193-A5ADC6A67898}"/>
                </a:ext>
              </a:extLst>
            </p:cNvPr>
            <p:cNvSpPr/>
            <p:nvPr/>
          </p:nvSpPr>
          <p:spPr>
            <a:xfrm>
              <a:off x="6095686" y="2817321"/>
              <a:ext cx="1943736" cy="683555"/>
            </a:xfrm>
            <a:prstGeom prst="flowChartProcess">
              <a:avLst/>
            </a:prstGeom>
            <a:solidFill>
              <a:schemeClr val="bg1"/>
            </a:solid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流程图: 过程 73">
              <a:extLst>
                <a:ext uri="{FF2B5EF4-FFF2-40B4-BE49-F238E27FC236}">
                  <a16:creationId xmlns:a16="http://schemas.microsoft.com/office/drawing/2014/main" id="{8423A09A-075E-AED3-1088-78093808EB5D}"/>
                </a:ext>
              </a:extLst>
            </p:cNvPr>
            <p:cNvSpPr/>
            <p:nvPr/>
          </p:nvSpPr>
          <p:spPr>
            <a:xfrm>
              <a:off x="6095686" y="3576823"/>
              <a:ext cx="1943736" cy="683555"/>
            </a:xfrm>
            <a:prstGeom prst="flowChartProcess">
              <a:avLst/>
            </a:prstGeom>
            <a:solidFill>
              <a:schemeClr val="bg1"/>
            </a:solid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75" name="文本框 74">
            <a:extLst>
              <a:ext uri="{FF2B5EF4-FFF2-40B4-BE49-F238E27FC236}">
                <a16:creationId xmlns:a16="http://schemas.microsoft.com/office/drawing/2014/main" id="{57D14062-E4E8-9966-8B9F-8BF5F51230E6}"/>
              </a:ext>
            </a:extLst>
          </p:cNvPr>
          <p:cNvSpPr txBox="1"/>
          <p:nvPr/>
        </p:nvSpPr>
        <p:spPr>
          <a:xfrm>
            <a:off x="5735166" y="3487574"/>
            <a:ext cx="1069524" cy="446276"/>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缓冲池</a:t>
            </a:r>
          </a:p>
        </p:txBody>
      </p:sp>
      <p:sp>
        <p:nvSpPr>
          <p:cNvPr id="76" name="流程图: 过程 75">
            <a:extLst>
              <a:ext uri="{FF2B5EF4-FFF2-40B4-BE49-F238E27FC236}">
                <a16:creationId xmlns:a16="http://schemas.microsoft.com/office/drawing/2014/main" id="{AFFD5005-B345-1594-239B-8388B602C06D}"/>
              </a:ext>
            </a:extLst>
          </p:cNvPr>
          <p:cNvSpPr/>
          <p:nvPr/>
        </p:nvSpPr>
        <p:spPr>
          <a:xfrm>
            <a:off x="5303598" y="4136622"/>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77" name="流程图: 过程 76">
            <a:extLst>
              <a:ext uri="{FF2B5EF4-FFF2-40B4-BE49-F238E27FC236}">
                <a16:creationId xmlns:a16="http://schemas.microsoft.com/office/drawing/2014/main" id="{5DE62E5C-AFB8-2737-573C-D8CCA80D8A7D}"/>
              </a:ext>
            </a:extLst>
          </p:cNvPr>
          <p:cNvSpPr/>
          <p:nvPr/>
        </p:nvSpPr>
        <p:spPr>
          <a:xfrm>
            <a:off x="8543478" y="1819376"/>
            <a:ext cx="2448271" cy="478997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8" name="流程图: 过程 77">
            <a:extLst>
              <a:ext uri="{FF2B5EF4-FFF2-40B4-BE49-F238E27FC236}">
                <a16:creationId xmlns:a16="http://schemas.microsoft.com/office/drawing/2014/main" id="{7976D3A5-E2BA-2776-F0CE-F8FA3C7FD80A}"/>
              </a:ext>
            </a:extLst>
          </p:cNvPr>
          <p:cNvSpPr/>
          <p:nvPr/>
        </p:nvSpPr>
        <p:spPr>
          <a:xfrm>
            <a:off x="8831990" y="202615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79" name="流程图: 过程 78">
            <a:extLst>
              <a:ext uri="{FF2B5EF4-FFF2-40B4-BE49-F238E27FC236}">
                <a16:creationId xmlns:a16="http://schemas.microsoft.com/office/drawing/2014/main" id="{2D8BFE7F-D452-92D4-EB8F-CB86A0924452}"/>
              </a:ext>
            </a:extLst>
          </p:cNvPr>
          <p:cNvSpPr/>
          <p:nvPr/>
        </p:nvSpPr>
        <p:spPr>
          <a:xfrm>
            <a:off x="8831990" y="279107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80" name="流程图: 过程 79">
            <a:extLst>
              <a:ext uri="{FF2B5EF4-FFF2-40B4-BE49-F238E27FC236}">
                <a16:creationId xmlns:a16="http://schemas.microsoft.com/office/drawing/2014/main" id="{EAA5CBD2-ED4A-B8DF-B1DF-4BB276A12BEF}"/>
              </a:ext>
            </a:extLst>
          </p:cNvPr>
          <p:cNvSpPr/>
          <p:nvPr/>
        </p:nvSpPr>
        <p:spPr>
          <a:xfrm>
            <a:off x="8831510" y="3550581"/>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81" name="流程图: 过程 80">
            <a:extLst>
              <a:ext uri="{FF2B5EF4-FFF2-40B4-BE49-F238E27FC236}">
                <a16:creationId xmlns:a16="http://schemas.microsoft.com/office/drawing/2014/main" id="{317E4FDC-CED9-EC19-4251-19313CE44E50}"/>
              </a:ext>
            </a:extLst>
          </p:cNvPr>
          <p:cNvSpPr/>
          <p:nvPr/>
        </p:nvSpPr>
        <p:spPr>
          <a:xfrm>
            <a:off x="8831990" y="431481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82" name="流程图: 过程 81">
            <a:extLst>
              <a:ext uri="{FF2B5EF4-FFF2-40B4-BE49-F238E27FC236}">
                <a16:creationId xmlns:a16="http://schemas.microsoft.com/office/drawing/2014/main" id="{4FB34A55-AC9A-FC1E-8327-F9DCA04F2464}"/>
              </a:ext>
            </a:extLst>
          </p:cNvPr>
          <p:cNvSpPr/>
          <p:nvPr/>
        </p:nvSpPr>
        <p:spPr>
          <a:xfrm>
            <a:off x="8831990" y="5069675"/>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83" name="流程图: 过程 82">
            <a:extLst>
              <a:ext uri="{FF2B5EF4-FFF2-40B4-BE49-F238E27FC236}">
                <a16:creationId xmlns:a16="http://schemas.microsoft.com/office/drawing/2014/main" id="{00556E2C-46D8-E1FB-53A4-AE85C7DD12B0}"/>
              </a:ext>
            </a:extLst>
          </p:cNvPr>
          <p:cNvSpPr/>
          <p:nvPr/>
        </p:nvSpPr>
        <p:spPr>
          <a:xfrm>
            <a:off x="8831990" y="582454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
        <p:nvSpPr>
          <p:cNvPr id="84" name="文本框 83">
            <a:extLst>
              <a:ext uri="{FF2B5EF4-FFF2-40B4-BE49-F238E27FC236}">
                <a16:creationId xmlns:a16="http://schemas.microsoft.com/office/drawing/2014/main" id="{84695362-8880-58E7-9111-FB69A373A5C5}"/>
              </a:ext>
            </a:extLst>
          </p:cNvPr>
          <p:cNvSpPr txBox="1"/>
          <p:nvPr/>
        </p:nvSpPr>
        <p:spPr>
          <a:xfrm>
            <a:off x="9379850" y="1326249"/>
            <a:ext cx="1069524" cy="446276"/>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磁盘页</a:t>
            </a:r>
          </a:p>
        </p:txBody>
      </p:sp>
      <p:sp>
        <p:nvSpPr>
          <p:cNvPr id="86" name="流程图: 过程 85">
            <a:extLst>
              <a:ext uri="{FF2B5EF4-FFF2-40B4-BE49-F238E27FC236}">
                <a16:creationId xmlns:a16="http://schemas.microsoft.com/office/drawing/2014/main" id="{8F54ADCB-3719-72A8-584D-49263F964F03}"/>
              </a:ext>
            </a:extLst>
          </p:cNvPr>
          <p:cNvSpPr/>
          <p:nvPr/>
        </p:nvSpPr>
        <p:spPr>
          <a:xfrm>
            <a:off x="5303598" y="490647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grpSp>
        <p:nvGrpSpPr>
          <p:cNvPr id="87" name="组合 86">
            <a:extLst>
              <a:ext uri="{FF2B5EF4-FFF2-40B4-BE49-F238E27FC236}">
                <a16:creationId xmlns:a16="http://schemas.microsoft.com/office/drawing/2014/main" id="{7B0742E8-BD08-A8D5-CA72-5C603AFEE173}"/>
              </a:ext>
            </a:extLst>
          </p:cNvPr>
          <p:cNvGrpSpPr/>
          <p:nvPr/>
        </p:nvGrpSpPr>
        <p:grpSpPr>
          <a:xfrm>
            <a:off x="7873034" y="2885006"/>
            <a:ext cx="966257" cy="446276"/>
            <a:chOff x="7873034" y="2061642"/>
            <a:chExt cx="966257" cy="446276"/>
          </a:xfrm>
        </p:grpSpPr>
        <p:sp>
          <p:nvSpPr>
            <p:cNvPr id="88" name="箭头: 右 87">
              <a:extLst>
                <a:ext uri="{FF2B5EF4-FFF2-40B4-BE49-F238E27FC236}">
                  <a16:creationId xmlns:a16="http://schemas.microsoft.com/office/drawing/2014/main" id="{E42A9E26-A6EB-938A-20C7-9F51629703D1}"/>
                </a:ext>
              </a:extLst>
            </p:cNvPr>
            <p:cNvSpPr/>
            <p:nvPr/>
          </p:nvSpPr>
          <p:spPr>
            <a:xfrm>
              <a:off x="8327454" y="2133650"/>
              <a:ext cx="511837" cy="339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9" name="文本框 88">
              <a:extLst>
                <a:ext uri="{FF2B5EF4-FFF2-40B4-BE49-F238E27FC236}">
                  <a16:creationId xmlns:a16="http://schemas.microsoft.com/office/drawing/2014/main" id="{E4DADF8F-A424-2CAD-A243-13BDDE3B0F5F}"/>
                </a:ext>
              </a:extLst>
            </p:cNvPr>
            <p:cNvSpPr txBox="1"/>
            <p:nvPr/>
          </p:nvSpPr>
          <p:spPr>
            <a:xfrm>
              <a:off x="7873034" y="2061642"/>
              <a:ext cx="511838" cy="446276"/>
            </a:xfrm>
            <a:prstGeom prst="rect">
              <a:avLst/>
            </a:prstGeom>
            <a:noFill/>
          </p:spPr>
          <p:txBody>
            <a:bodyPr wrap="square" lIns="0" rIns="0" rtlCol="0">
              <a:spAutoFit/>
            </a:bodyPr>
            <a:lstStyle/>
            <a:p>
              <a:r>
                <a:rPr lang="en-US" altLang="zh-CN" dirty="0">
                  <a:latin typeface="微软雅黑" panose="020B0503020204020204" pitchFamily="34" charset="-122"/>
                  <a:ea typeface="微软雅黑" panose="020B0503020204020204" pitchFamily="34" charset="-122"/>
                </a:rPr>
                <a:t>Q2</a:t>
              </a:r>
              <a:endParaRPr lang="zh-CN" altLang="en-US" dirty="0">
                <a:latin typeface="微软雅黑" panose="020B0503020204020204" pitchFamily="34" charset="-122"/>
                <a:ea typeface="微软雅黑" panose="020B0503020204020204" pitchFamily="34" charset="-122"/>
              </a:endParaRPr>
            </a:p>
          </p:txBody>
        </p:sp>
      </p:grpSp>
      <p:sp>
        <p:nvSpPr>
          <p:cNvPr id="90" name="流程图: 过程 89">
            <a:extLst>
              <a:ext uri="{FF2B5EF4-FFF2-40B4-BE49-F238E27FC236}">
                <a16:creationId xmlns:a16="http://schemas.microsoft.com/office/drawing/2014/main" id="{9DF0340E-7460-B1F8-E24D-18E9AD76654E}"/>
              </a:ext>
            </a:extLst>
          </p:cNvPr>
          <p:cNvSpPr/>
          <p:nvPr/>
        </p:nvSpPr>
        <p:spPr>
          <a:xfrm>
            <a:off x="8831510" y="3538327"/>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91" name="文本框 90">
            <a:extLst>
              <a:ext uri="{FF2B5EF4-FFF2-40B4-BE49-F238E27FC236}">
                <a16:creationId xmlns:a16="http://schemas.microsoft.com/office/drawing/2014/main" id="{25244576-2669-E253-D271-A9EBA531A36A}"/>
              </a:ext>
            </a:extLst>
          </p:cNvPr>
          <p:cNvSpPr txBox="1"/>
          <p:nvPr/>
        </p:nvSpPr>
        <p:spPr>
          <a:xfrm>
            <a:off x="1016225" y="1683171"/>
            <a:ext cx="6377686" cy="446276"/>
          </a:xfrm>
          <a:prstGeom prst="rect">
            <a:avLst/>
          </a:prstGeom>
          <a:solidFill>
            <a:schemeClr val="bg1"/>
          </a:solidFill>
        </p:spPr>
        <p:txBody>
          <a:bodyPr wrap="square" rtlCol="0">
            <a:spAutoFit/>
          </a:bodyPr>
          <a:lstStyle/>
          <a:p>
            <a:pPr algn="ctr"/>
            <a:r>
              <a:rPr lang="en-US" altLang="zh-CN" dirty="0">
                <a:solidFill>
                  <a:srgbClr val="0033CC"/>
                </a:solidFill>
                <a:latin typeface="微软雅黑" panose="020B0503020204020204" pitchFamily="34" charset="-122"/>
                <a:ea typeface="微软雅黑" panose="020B0503020204020204" pitchFamily="34" charset="-122"/>
              </a:rPr>
              <a:t>Select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from</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SC </a:t>
            </a:r>
            <a:r>
              <a:rPr lang="en-US" altLang="zh-CN" dirty="0">
                <a:solidFill>
                  <a:srgbClr val="0033CC"/>
                </a:solidFill>
                <a:latin typeface="微软雅黑" panose="020B0503020204020204" pitchFamily="34" charset="-122"/>
                <a:ea typeface="微软雅黑" panose="020B0503020204020204" pitchFamily="34" charset="-122"/>
              </a:rPr>
              <a:t>where</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sno</a:t>
            </a:r>
            <a:r>
              <a:rPr lang="en-US" altLang="zh-CN" dirty="0">
                <a:latin typeface="微软雅黑" panose="020B0503020204020204" pitchFamily="34" charset="-122"/>
                <a:ea typeface="微软雅黑" panose="020B0503020204020204" pitchFamily="34" charset="-122"/>
              </a:rPr>
              <a:t>=1</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and</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cno</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92" name="文本框 91">
            <a:extLst>
              <a:ext uri="{FF2B5EF4-FFF2-40B4-BE49-F238E27FC236}">
                <a16:creationId xmlns:a16="http://schemas.microsoft.com/office/drawing/2014/main" id="{FD737BF5-98F3-0F53-5CB7-33DF18609F55}"/>
              </a:ext>
            </a:extLst>
          </p:cNvPr>
          <p:cNvSpPr txBox="1"/>
          <p:nvPr/>
        </p:nvSpPr>
        <p:spPr>
          <a:xfrm>
            <a:off x="1040548" y="2325378"/>
            <a:ext cx="6036266" cy="446276"/>
          </a:xfrm>
          <a:prstGeom prst="rect">
            <a:avLst/>
          </a:prstGeom>
          <a:solidFill>
            <a:schemeClr val="bg1"/>
          </a:solidFill>
        </p:spPr>
        <p:txBody>
          <a:bodyPr wrap="square" rtlCol="0">
            <a:spAutoFit/>
          </a:bodyPr>
          <a:lstStyle/>
          <a:p>
            <a:pPr algn="ctr"/>
            <a:r>
              <a:rPr lang="en-US" altLang="zh-CN" dirty="0">
                <a:solidFill>
                  <a:srgbClr val="0033CC"/>
                </a:solidFill>
                <a:latin typeface="微软雅黑" panose="020B0503020204020204" pitchFamily="34" charset="-122"/>
                <a:ea typeface="微软雅黑" panose="020B0503020204020204" pitchFamily="34" charset="-122"/>
              </a:rPr>
              <a:t>Select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D34817"/>
                </a:solidFill>
                <a:latin typeface="微软雅黑" panose="020B0503020204020204" pitchFamily="34" charset="-122"/>
                <a:ea typeface="微软雅黑" panose="020B0503020204020204" pitchFamily="34" charset="-122"/>
              </a:rPr>
              <a:t>avg</a:t>
            </a:r>
            <a:r>
              <a:rPr lang="en-US" altLang="zh-CN" dirty="0">
                <a:latin typeface="微软雅黑" panose="020B0503020204020204" pitchFamily="34" charset="-122"/>
                <a:ea typeface="微软雅黑" panose="020B0503020204020204" pitchFamily="34" charset="-122"/>
              </a:rPr>
              <a:t>(score)</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from</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SC </a:t>
            </a:r>
            <a:r>
              <a:rPr lang="en-US" altLang="zh-CN" dirty="0">
                <a:solidFill>
                  <a:srgbClr val="0033CC"/>
                </a:solidFill>
                <a:latin typeface="微软雅黑" panose="020B0503020204020204" pitchFamily="34" charset="-122"/>
                <a:ea typeface="微软雅黑" panose="020B0503020204020204" pitchFamily="34" charset="-122"/>
              </a:rPr>
              <a:t>where</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cno</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21771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69B07-11BC-407A-2D3B-7586C4B2192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D83DC19-BA75-A010-7428-A6A04C8ABF08}"/>
              </a:ext>
            </a:extLst>
          </p:cNvPr>
          <p:cNvSpPr>
            <a:spLocks noGrp="1"/>
          </p:cNvSpPr>
          <p:nvPr>
            <p:ph type="title"/>
          </p:nvPr>
        </p:nvSpPr>
        <p:spPr>
          <a:xfrm>
            <a:off x="610235" y="705999"/>
            <a:ext cx="10969943" cy="779832"/>
          </a:xfrm>
        </p:spPr>
        <p:txBody>
          <a:bodyPr>
            <a:normAutofit/>
          </a:bodyPr>
          <a:lstStyle/>
          <a:p>
            <a:r>
              <a:rPr lang="zh-CN" altLang="en-US" sz="3200" b="1" dirty="0">
                <a:solidFill>
                  <a:schemeClr val="accent1"/>
                </a:solidFill>
              </a:rPr>
              <a:t>顺序洪泛的例子</a:t>
            </a:r>
          </a:p>
        </p:txBody>
      </p:sp>
      <p:sp>
        <p:nvSpPr>
          <p:cNvPr id="5" name="灯片编号占位符 4">
            <a:extLst>
              <a:ext uri="{FF2B5EF4-FFF2-40B4-BE49-F238E27FC236}">
                <a16:creationId xmlns:a16="http://schemas.microsoft.com/office/drawing/2014/main" id="{17EF4895-84F8-5124-DD5C-E2BA6108D14D}"/>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48</a:t>
            </a:fld>
            <a:endParaRPr lang="en-US" altLang="zh-CN"/>
          </a:p>
        </p:txBody>
      </p:sp>
      <p:sp>
        <p:nvSpPr>
          <p:cNvPr id="27" name="文本框 26">
            <a:extLst>
              <a:ext uri="{FF2B5EF4-FFF2-40B4-BE49-F238E27FC236}">
                <a16:creationId xmlns:a16="http://schemas.microsoft.com/office/drawing/2014/main" id="{109CE917-CAD3-0BBE-0D26-541333CEE28A}"/>
              </a:ext>
            </a:extLst>
          </p:cNvPr>
          <p:cNvSpPr txBox="1"/>
          <p:nvPr/>
        </p:nvSpPr>
        <p:spPr>
          <a:xfrm>
            <a:off x="334566" y="1687374"/>
            <a:ext cx="520110" cy="446276"/>
          </a:xfrm>
          <a:prstGeom prst="rect">
            <a:avLst/>
          </a:prstGeom>
          <a:noFill/>
        </p:spPr>
        <p:txBody>
          <a:bodyPr wrap="square" lIns="0" rIns="0" rtlCol="0">
            <a:spAutoFit/>
          </a:bodyPr>
          <a:lstStyle/>
          <a:p>
            <a:pPr algn="r"/>
            <a:r>
              <a:rPr lang="en-US" altLang="zh-CN" dirty="0">
                <a:latin typeface="微软雅黑" panose="020B0503020204020204" pitchFamily="34" charset="-122"/>
                <a:ea typeface="微软雅黑" panose="020B0503020204020204" pitchFamily="34" charset="-122"/>
              </a:rPr>
              <a:t>Q1</a:t>
            </a:r>
            <a:endParaRPr lang="zh-CN" altLang="en-US"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DEA8CB84-64EF-1CFB-A557-30767BCDA9C6}"/>
              </a:ext>
            </a:extLst>
          </p:cNvPr>
          <p:cNvSpPr txBox="1"/>
          <p:nvPr/>
        </p:nvSpPr>
        <p:spPr>
          <a:xfrm>
            <a:off x="221193" y="2335446"/>
            <a:ext cx="633483" cy="446276"/>
          </a:xfrm>
          <a:prstGeom prst="rect">
            <a:avLst/>
          </a:prstGeom>
          <a:noFill/>
        </p:spPr>
        <p:txBody>
          <a:bodyPr wrap="square" lIns="0" rIns="0" rtlCol="0">
            <a:spAutoFit/>
          </a:bodyPr>
          <a:lstStyle/>
          <a:p>
            <a:pPr algn="r"/>
            <a:r>
              <a:rPr lang="en-US" altLang="zh-CN" dirty="0">
                <a:latin typeface="微软雅黑" panose="020B0503020204020204" pitchFamily="34" charset="-122"/>
                <a:ea typeface="微软雅黑" panose="020B0503020204020204" pitchFamily="34" charset="-122"/>
              </a:rPr>
              <a:t>Q2</a:t>
            </a:r>
            <a:endParaRPr lang="zh-CN" altLang="en-US" dirty="0">
              <a:latin typeface="微软雅黑" panose="020B0503020204020204" pitchFamily="34" charset="-122"/>
              <a:ea typeface="微软雅黑" panose="020B0503020204020204" pitchFamily="34" charset="-122"/>
            </a:endParaRPr>
          </a:p>
        </p:txBody>
      </p:sp>
      <p:grpSp>
        <p:nvGrpSpPr>
          <p:cNvPr id="29" name="组合 28">
            <a:extLst>
              <a:ext uri="{FF2B5EF4-FFF2-40B4-BE49-F238E27FC236}">
                <a16:creationId xmlns:a16="http://schemas.microsoft.com/office/drawing/2014/main" id="{F6EC10A4-9E1E-0715-45D3-45523428C8BF}"/>
              </a:ext>
            </a:extLst>
          </p:cNvPr>
          <p:cNvGrpSpPr/>
          <p:nvPr/>
        </p:nvGrpSpPr>
        <p:grpSpPr>
          <a:xfrm>
            <a:off x="5015086" y="3933850"/>
            <a:ext cx="2448271" cy="2664296"/>
            <a:chOff x="5807174" y="1845619"/>
            <a:chExt cx="2448271" cy="2664296"/>
          </a:xfrm>
        </p:grpSpPr>
        <p:sp>
          <p:nvSpPr>
            <p:cNvPr id="32" name="流程图: 过程 31">
              <a:extLst>
                <a:ext uri="{FF2B5EF4-FFF2-40B4-BE49-F238E27FC236}">
                  <a16:creationId xmlns:a16="http://schemas.microsoft.com/office/drawing/2014/main" id="{BF778AC4-A9BB-5C1B-331B-2FE697DAE01E}"/>
                </a:ext>
              </a:extLst>
            </p:cNvPr>
            <p:cNvSpPr/>
            <p:nvPr/>
          </p:nvSpPr>
          <p:spPr>
            <a:xfrm>
              <a:off x="5807174" y="1845619"/>
              <a:ext cx="2448271" cy="266429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3" name="流程图: 过程 32">
              <a:extLst>
                <a:ext uri="{FF2B5EF4-FFF2-40B4-BE49-F238E27FC236}">
                  <a16:creationId xmlns:a16="http://schemas.microsoft.com/office/drawing/2014/main" id="{7A1E36AB-27BF-387F-40E0-8A7F6CCFD5E1}"/>
                </a:ext>
              </a:extLst>
            </p:cNvPr>
            <p:cNvSpPr/>
            <p:nvPr/>
          </p:nvSpPr>
          <p:spPr>
            <a:xfrm>
              <a:off x="6095686" y="2052401"/>
              <a:ext cx="1943736" cy="683555"/>
            </a:xfrm>
            <a:prstGeom prst="flowChartProcess">
              <a:avLst/>
            </a:prstGeom>
            <a:solidFill>
              <a:schemeClr val="bg1"/>
            </a:solid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4" name="流程图: 过程 33">
              <a:extLst>
                <a:ext uri="{FF2B5EF4-FFF2-40B4-BE49-F238E27FC236}">
                  <a16:creationId xmlns:a16="http://schemas.microsoft.com/office/drawing/2014/main" id="{BC36054E-1239-5CC4-E088-133CB671C634}"/>
                </a:ext>
              </a:extLst>
            </p:cNvPr>
            <p:cNvSpPr/>
            <p:nvPr/>
          </p:nvSpPr>
          <p:spPr>
            <a:xfrm>
              <a:off x="6095686" y="2817321"/>
              <a:ext cx="1943736" cy="683555"/>
            </a:xfrm>
            <a:prstGeom prst="flowChartProcess">
              <a:avLst/>
            </a:prstGeom>
            <a:solidFill>
              <a:schemeClr val="bg1"/>
            </a:solid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5" name="流程图: 过程 34">
              <a:extLst>
                <a:ext uri="{FF2B5EF4-FFF2-40B4-BE49-F238E27FC236}">
                  <a16:creationId xmlns:a16="http://schemas.microsoft.com/office/drawing/2014/main" id="{B5ADE8DE-CA46-CAE6-9F15-B16E76BC6489}"/>
                </a:ext>
              </a:extLst>
            </p:cNvPr>
            <p:cNvSpPr/>
            <p:nvPr/>
          </p:nvSpPr>
          <p:spPr>
            <a:xfrm>
              <a:off x="6095686" y="3576823"/>
              <a:ext cx="1943736" cy="683555"/>
            </a:xfrm>
            <a:prstGeom prst="flowChartProcess">
              <a:avLst/>
            </a:prstGeom>
            <a:solidFill>
              <a:schemeClr val="bg1"/>
            </a:solid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6" name="文本框 35">
            <a:extLst>
              <a:ext uri="{FF2B5EF4-FFF2-40B4-BE49-F238E27FC236}">
                <a16:creationId xmlns:a16="http://schemas.microsoft.com/office/drawing/2014/main" id="{DABC52F0-97B7-C53A-925C-BEDCD055171A}"/>
              </a:ext>
            </a:extLst>
          </p:cNvPr>
          <p:cNvSpPr txBox="1"/>
          <p:nvPr/>
        </p:nvSpPr>
        <p:spPr>
          <a:xfrm>
            <a:off x="5735166" y="3487574"/>
            <a:ext cx="1069524" cy="446276"/>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缓冲池</a:t>
            </a:r>
          </a:p>
        </p:txBody>
      </p:sp>
      <p:sp>
        <p:nvSpPr>
          <p:cNvPr id="37" name="流程图: 过程 36">
            <a:extLst>
              <a:ext uri="{FF2B5EF4-FFF2-40B4-BE49-F238E27FC236}">
                <a16:creationId xmlns:a16="http://schemas.microsoft.com/office/drawing/2014/main" id="{528874CA-7616-87A4-EEB5-C120AE6E6391}"/>
              </a:ext>
            </a:extLst>
          </p:cNvPr>
          <p:cNvSpPr/>
          <p:nvPr/>
        </p:nvSpPr>
        <p:spPr>
          <a:xfrm>
            <a:off x="5303598" y="4136622"/>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38" name="流程图: 过程 37">
            <a:extLst>
              <a:ext uri="{FF2B5EF4-FFF2-40B4-BE49-F238E27FC236}">
                <a16:creationId xmlns:a16="http://schemas.microsoft.com/office/drawing/2014/main" id="{1F40608A-773A-ECF0-E6E5-7B52D5FB65F4}"/>
              </a:ext>
            </a:extLst>
          </p:cNvPr>
          <p:cNvSpPr/>
          <p:nvPr/>
        </p:nvSpPr>
        <p:spPr>
          <a:xfrm>
            <a:off x="5303598" y="490647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39" name="流程图: 过程 38">
            <a:extLst>
              <a:ext uri="{FF2B5EF4-FFF2-40B4-BE49-F238E27FC236}">
                <a16:creationId xmlns:a16="http://schemas.microsoft.com/office/drawing/2014/main" id="{47C33691-47B0-7B53-B2CC-61CE24495E88}"/>
              </a:ext>
            </a:extLst>
          </p:cNvPr>
          <p:cNvSpPr/>
          <p:nvPr/>
        </p:nvSpPr>
        <p:spPr>
          <a:xfrm>
            <a:off x="8543478" y="1819376"/>
            <a:ext cx="2448271" cy="478997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0" name="流程图: 过程 39">
            <a:extLst>
              <a:ext uri="{FF2B5EF4-FFF2-40B4-BE49-F238E27FC236}">
                <a16:creationId xmlns:a16="http://schemas.microsoft.com/office/drawing/2014/main" id="{1A118D34-5628-0DD9-85F5-052BDBAF2A42}"/>
              </a:ext>
            </a:extLst>
          </p:cNvPr>
          <p:cNvSpPr/>
          <p:nvPr/>
        </p:nvSpPr>
        <p:spPr>
          <a:xfrm>
            <a:off x="8831990" y="202615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41" name="流程图: 过程 40">
            <a:extLst>
              <a:ext uri="{FF2B5EF4-FFF2-40B4-BE49-F238E27FC236}">
                <a16:creationId xmlns:a16="http://schemas.microsoft.com/office/drawing/2014/main" id="{2DAB4246-B083-3880-A6B8-99C45E5D6768}"/>
              </a:ext>
            </a:extLst>
          </p:cNvPr>
          <p:cNvSpPr/>
          <p:nvPr/>
        </p:nvSpPr>
        <p:spPr>
          <a:xfrm>
            <a:off x="8831990" y="279107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42" name="流程图: 过程 41">
            <a:extLst>
              <a:ext uri="{FF2B5EF4-FFF2-40B4-BE49-F238E27FC236}">
                <a16:creationId xmlns:a16="http://schemas.microsoft.com/office/drawing/2014/main" id="{EEE94C3B-BE3F-4EA4-2261-D55FB6AE149D}"/>
              </a:ext>
            </a:extLst>
          </p:cNvPr>
          <p:cNvSpPr/>
          <p:nvPr/>
        </p:nvSpPr>
        <p:spPr>
          <a:xfrm>
            <a:off x="8831990" y="3550581"/>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43" name="流程图: 过程 42">
            <a:extLst>
              <a:ext uri="{FF2B5EF4-FFF2-40B4-BE49-F238E27FC236}">
                <a16:creationId xmlns:a16="http://schemas.microsoft.com/office/drawing/2014/main" id="{0FA8E6FA-4D06-F28D-6A9E-FA7B29E61EC8}"/>
              </a:ext>
            </a:extLst>
          </p:cNvPr>
          <p:cNvSpPr/>
          <p:nvPr/>
        </p:nvSpPr>
        <p:spPr>
          <a:xfrm>
            <a:off x="8831510" y="431481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44" name="流程图: 过程 43">
            <a:extLst>
              <a:ext uri="{FF2B5EF4-FFF2-40B4-BE49-F238E27FC236}">
                <a16:creationId xmlns:a16="http://schemas.microsoft.com/office/drawing/2014/main" id="{A44E0EC8-8F82-3FF2-9383-B31D7B41D753}"/>
              </a:ext>
            </a:extLst>
          </p:cNvPr>
          <p:cNvSpPr/>
          <p:nvPr/>
        </p:nvSpPr>
        <p:spPr>
          <a:xfrm>
            <a:off x="8831990" y="5069675"/>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45" name="流程图: 过程 44">
            <a:extLst>
              <a:ext uri="{FF2B5EF4-FFF2-40B4-BE49-F238E27FC236}">
                <a16:creationId xmlns:a16="http://schemas.microsoft.com/office/drawing/2014/main" id="{4643A52B-E9C7-C671-7C53-FAA67887A028}"/>
              </a:ext>
            </a:extLst>
          </p:cNvPr>
          <p:cNvSpPr/>
          <p:nvPr/>
        </p:nvSpPr>
        <p:spPr>
          <a:xfrm>
            <a:off x="8831990" y="582454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44FFC8CF-8815-A524-749D-0AC8252B1CFC}"/>
              </a:ext>
            </a:extLst>
          </p:cNvPr>
          <p:cNvSpPr txBox="1"/>
          <p:nvPr/>
        </p:nvSpPr>
        <p:spPr>
          <a:xfrm>
            <a:off x="9379850" y="1326249"/>
            <a:ext cx="1069524" cy="446276"/>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磁盘页</a:t>
            </a:r>
          </a:p>
        </p:txBody>
      </p:sp>
      <p:grpSp>
        <p:nvGrpSpPr>
          <p:cNvPr id="47" name="组合 46">
            <a:extLst>
              <a:ext uri="{FF2B5EF4-FFF2-40B4-BE49-F238E27FC236}">
                <a16:creationId xmlns:a16="http://schemas.microsoft.com/office/drawing/2014/main" id="{B57F7672-85DB-FEE2-ED7B-EE2CA7876A99}"/>
              </a:ext>
            </a:extLst>
          </p:cNvPr>
          <p:cNvGrpSpPr/>
          <p:nvPr/>
        </p:nvGrpSpPr>
        <p:grpSpPr>
          <a:xfrm>
            <a:off x="7873034" y="3640070"/>
            <a:ext cx="966257" cy="446276"/>
            <a:chOff x="7873034" y="2061642"/>
            <a:chExt cx="966257" cy="446276"/>
          </a:xfrm>
        </p:grpSpPr>
        <p:sp>
          <p:nvSpPr>
            <p:cNvPr id="48" name="箭头: 右 47">
              <a:extLst>
                <a:ext uri="{FF2B5EF4-FFF2-40B4-BE49-F238E27FC236}">
                  <a16:creationId xmlns:a16="http://schemas.microsoft.com/office/drawing/2014/main" id="{ABD9207E-9020-AC8C-D0C5-4DDCE80CF99E}"/>
                </a:ext>
              </a:extLst>
            </p:cNvPr>
            <p:cNvSpPr/>
            <p:nvPr/>
          </p:nvSpPr>
          <p:spPr>
            <a:xfrm>
              <a:off x="8327454" y="2133650"/>
              <a:ext cx="511837" cy="339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9" name="文本框 48">
              <a:extLst>
                <a:ext uri="{FF2B5EF4-FFF2-40B4-BE49-F238E27FC236}">
                  <a16:creationId xmlns:a16="http://schemas.microsoft.com/office/drawing/2014/main" id="{589036FF-6B86-9DF8-0D90-0F5FE53B2567}"/>
                </a:ext>
              </a:extLst>
            </p:cNvPr>
            <p:cNvSpPr txBox="1"/>
            <p:nvPr/>
          </p:nvSpPr>
          <p:spPr>
            <a:xfrm>
              <a:off x="7873034" y="2061642"/>
              <a:ext cx="511838" cy="446276"/>
            </a:xfrm>
            <a:prstGeom prst="rect">
              <a:avLst/>
            </a:prstGeom>
            <a:noFill/>
          </p:spPr>
          <p:txBody>
            <a:bodyPr wrap="square" lIns="0" rIns="0" rtlCol="0">
              <a:spAutoFit/>
            </a:bodyPr>
            <a:lstStyle/>
            <a:p>
              <a:r>
                <a:rPr lang="en-US" altLang="zh-CN" dirty="0">
                  <a:latin typeface="微软雅黑" panose="020B0503020204020204" pitchFamily="34" charset="-122"/>
                  <a:ea typeface="微软雅黑" panose="020B0503020204020204" pitchFamily="34" charset="-122"/>
                </a:rPr>
                <a:t>Q2</a:t>
              </a:r>
              <a:endParaRPr lang="zh-CN" altLang="en-US" dirty="0">
                <a:latin typeface="微软雅黑" panose="020B0503020204020204" pitchFamily="34" charset="-122"/>
                <a:ea typeface="微软雅黑" panose="020B0503020204020204" pitchFamily="34" charset="-122"/>
              </a:endParaRPr>
            </a:p>
          </p:txBody>
        </p:sp>
      </p:grpSp>
      <p:sp>
        <p:nvSpPr>
          <p:cNvPr id="51" name="流程图: 过程 50">
            <a:extLst>
              <a:ext uri="{FF2B5EF4-FFF2-40B4-BE49-F238E27FC236}">
                <a16:creationId xmlns:a16="http://schemas.microsoft.com/office/drawing/2014/main" id="{6B5550E6-518D-127F-526C-58F8D7F388FB}"/>
              </a:ext>
            </a:extLst>
          </p:cNvPr>
          <p:cNvSpPr/>
          <p:nvPr/>
        </p:nvSpPr>
        <p:spPr>
          <a:xfrm>
            <a:off x="5303118" y="5662042"/>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52" name="流程图: 过程 51">
            <a:extLst>
              <a:ext uri="{FF2B5EF4-FFF2-40B4-BE49-F238E27FC236}">
                <a16:creationId xmlns:a16="http://schemas.microsoft.com/office/drawing/2014/main" id="{CC818394-1D4E-6784-4BC9-E28E0698C4E7}"/>
              </a:ext>
            </a:extLst>
          </p:cNvPr>
          <p:cNvSpPr/>
          <p:nvPr/>
        </p:nvSpPr>
        <p:spPr>
          <a:xfrm>
            <a:off x="8831510" y="4317163"/>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53" name="文本框 52">
            <a:extLst>
              <a:ext uri="{FF2B5EF4-FFF2-40B4-BE49-F238E27FC236}">
                <a16:creationId xmlns:a16="http://schemas.microsoft.com/office/drawing/2014/main" id="{7D979BB9-59D8-7E43-9464-DF22EF8C88D5}"/>
              </a:ext>
            </a:extLst>
          </p:cNvPr>
          <p:cNvSpPr txBox="1"/>
          <p:nvPr/>
        </p:nvSpPr>
        <p:spPr>
          <a:xfrm>
            <a:off x="1016225" y="1683171"/>
            <a:ext cx="6377686" cy="446276"/>
          </a:xfrm>
          <a:prstGeom prst="rect">
            <a:avLst/>
          </a:prstGeom>
          <a:solidFill>
            <a:schemeClr val="bg1"/>
          </a:solidFill>
        </p:spPr>
        <p:txBody>
          <a:bodyPr wrap="square" rtlCol="0">
            <a:spAutoFit/>
          </a:bodyPr>
          <a:lstStyle/>
          <a:p>
            <a:pPr algn="ctr"/>
            <a:r>
              <a:rPr lang="en-US" altLang="zh-CN" dirty="0">
                <a:solidFill>
                  <a:srgbClr val="0033CC"/>
                </a:solidFill>
                <a:latin typeface="微软雅黑" panose="020B0503020204020204" pitchFamily="34" charset="-122"/>
                <a:ea typeface="微软雅黑" panose="020B0503020204020204" pitchFamily="34" charset="-122"/>
              </a:rPr>
              <a:t>Select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from</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SC </a:t>
            </a:r>
            <a:r>
              <a:rPr lang="en-US" altLang="zh-CN" dirty="0">
                <a:solidFill>
                  <a:srgbClr val="0033CC"/>
                </a:solidFill>
                <a:latin typeface="微软雅黑" panose="020B0503020204020204" pitchFamily="34" charset="-122"/>
                <a:ea typeface="微软雅黑" panose="020B0503020204020204" pitchFamily="34" charset="-122"/>
              </a:rPr>
              <a:t>where</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sno</a:t>
            </a:r>
            <a:r>
              <a:rPr lang="en-US" altLang="zh-CN" dirty="0">
                <a:latin typeface="微软雅黑" panose="020B0503020204020204" pitchFamily="34" charset="-122"/>
                <a:ea typeface="微软雅黑" panose="020B0503020204020204" pitchFamily="34" charset="-122"/>
              </a:rPr>
              <a:t>=1</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and</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cno</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54" name="文本框 53">
            <a:extLst>
              <a:ext uri="{FF2B5EF4-FFF2-40B4-BE49-F238E27FC236}">
                <a16:creationId xmlns:a16="http://schemas.microsoft.com/office/drawing/2014/main" id="{7A766236-2D38-5751-C106-CAC21E49867A}"/>
              </a:ext>
            </a:extLst>
          </p:cNvPr>
          <p:cNvSpPr txBox="1"/>
          <p:nvPr/>
        </p:nvSpPr>
        <p:spPr>
          <a:xfrm>
            <a:off x="1040548" y="2325378"/>
            <a:ext cx="6036266" cy="446276"/>
          </a:xfrm>
          <a:prstGeom prst="rect">
            <a:avLst/>
          </a:prstGeom>
          <a:solidFill>
            <a:schemeClr val="bg1"/>
          </a:solidFill>
        </p:spPr>
        <p:txBody>
          <a:bodyPr wrap="square" rtlCol="0">
            <a:spAutoFit/>
          </a:bodyPr>
          <a:lstStyle/>
          <a:p>
            <a:pPr algn="ctr"/>
            <a:r>
              <a:rPr lang="en-US" altLang="zh-CN" dirty="0">
                <a:solidFill>
                  <a:srgbClr val="0033CC"/>
                </a:solidFill>
                <a:latin typeface="微软雅黑" panose="020B0503020204020204" pitchFamily="34" charset="-122"/>
                <a:ea typeface="微软雅黑" panose="020B0503020204020204" pitchFamily="34" charset="-122"/>
              </a:rPr>
              <a:t>Select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D34817"/>
                </a:solidFill>
                <a:latin typeface="微软雅黑" panose="020B0503020204020204" pitchFamily="34" charset="-122"/>
                <a:ea typeface="微软雅黑" panose="020B0503020204020204" pitchFamily="34" charset="-122"/>
              </a:rPr>
              <a:t>avg</a:t>
            </a:r>
            <a:r>
              <a:rPr lang="en-US" altLang="zh-CN" dirty="0">
                <a:latin typeface="微软雅黑" panose="020B0503020204020204" pitchFamily="34" charset="-122"/>
                <a:ea typeface="微软雅黑" panose="020B0503020204020204" pitchFamily="34" charset="-122"/>
              </a:rPr>
              <a:t>(score)</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from</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SC </a:t>
            </a:r>
            <a:r>
              <a:rPr lang="en-US" altLang="zh-CN" dirty="0">
                <a:solidFill>
                  <a:srgbClr val="0033CC"/>
                </a:solidFill>
                <a:latin typeface="微软雅黑" panose="020B0503020204020204" pitchFamily="34" charset="-122"/>
                <a:ea typeface="微软雅黑" panose="020B0503020204020204" pitchFamily="34" charset="-122"/>
              </a:rPr>
              <a:t>where</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cno</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0865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95A55-00DF-DC3D-8B77-E1195325D88E}"/>
            </a:ext>
          </a:extLst>
        </p:cNvPr>
        <p:cNvGrpSpPr/>
        <p:nvPr/>
      </p:nvGrpSpPr>
      <p:grpSpPr>
        <a:xfrm>
          <a:off x="0" y="0"/>
          <a:ext cx="0" cy="0"/>
          <a:chOff x="0" y="0"/>
          <a:chExt cx="0" cy="0"/>
        </a:xfrm>
      </p:grpSpPr>
      <p:sp>
        <p:nvSpPr>
          <p:cNvPr id="17" name="流程图: 过程 16">
            <a:extLst>
              <a:ext uri="{FF2B5EF4-FFF2-40B4-BE49-F238E27FC236}">
                <a16:creationId xmlns:a16="http://schemas.microsoft.com/office/drawing/2014/main" id="{3A2E4047-94CE-0EAF-B0DE-417A482F1DD3}"/>
              </a:ext>
            </a:extLst>
          </p:cNvPr>
          <p:cNvSpPr/>
          <p:nvPr/>
        </p:nvSpPr>
        <p:spPr>
          <a:xfrm>
            <a:off x="8543478" y="1819376"/>
            <a:ext cx="2448271" cy="478997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标题 1">
            <a:extLst>
              <a:ext uri="{FF2B5EF4-FFF2-40B4-BE49-F238E27FC236}">
                <a16:creationId xmlns:a16="http://schemas.microsoft.com/office/drawing/2014/main" id="{DB39E208-EAD0-333C-9698-91DEA82E0EDC}"/>
              </a:ext>
            </a:extLst>
          </p:cNvPr>
          <p:cNvSpPr>
            <a:spLocks noGrp="1"/>
          </p:cNvSpPr>
          <p:nvPr>
            <p:ph type="title"/>
          </p:nvPr>
        </p:nvSpPr>
        <p:spPr>
          <a:xfrm>
            <a:off x="610235" y="705999"/>
            <a:ext cx="10969943" cy="779832"/>
          </a:xfrm>
        </p:spPr>
        <p:txBody>
          <a:bodyPr>
            <a:normAutofit/>
          </a:bodyPr>
          <a:lstStyle/>
          <a:p>
            <a:r>
              <a:rPr lang="zh-CN" altLang="en-US" sz="3200" b="1" dirty="0">
                <a:solidFill>
                  <a:schemeClr val="accent1"/>
                </a:solidFill>
              </a:rPr>
              <a:t>顺序洪泛的例子</a:t>
            </a:r>
          </a:p>
        </p:txBody>
      </p:sp>
      <p:sp>
        <p:nvSpPr>
          <p:cNvPr id="5" name="灯片编号占位符 4">
            <a:extLst>
              <a:ext uri="{FF2B5EF4-FFF2-40B4-BE49-F238E27FC236}">
                <a16:creationId xmlns:a16="http://schemas.microsoft.com/office/drawing/2014/main" id="{968BE1A6-846C-C81B-6720-A3458154D61E}"/>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49</a:t>
            </a:fld>
            <a:endParaRPr lang="en-US" altLang="zh-CN"/>
          </a:p>
        </p:txBody>
      </p:sp>
      <p:sp>
        <p:nvSpPr>
          <p:cNvPr id="6" name="流程图: 过程 5">
            <a:extLst>
              <a:ext uri="{FF2B5EF4-FFF2-40B4-BE49-F238E27FC236}">
                <a16:creationId xmlns:a16="http://schemas.microsoft.com/office/drawing/2014/main" id="{0670AB6C-C944-6BAF-155C-BFFA20B47C53}"/>
              </a:ext>
            </a:extLst>
          </p:cNvPr>
          <p:cNvSpPr/>
          <p:nvPr/>
        </p:nvSpPr>
        <p:spPr>
          <a:xfrm>
            <a:off x="8831990" y="202615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12" name="流程图: 过程 11">
            <a:extLst>
              <a:ext uri="{FF2B5EF4-FFF2-40B4-BE49-F238E27FC236}">
                <a16:creationId xmlns:a16="http://schemas.microsoft.com/office/drawing/2014/main" id="{2904C8BF-DCAF-A647-4425-280DC313EBF6}"/>
              </a:ext>
            </a:extLst>
          </p:cNvPr>
          <p:cNvSpPr/>
          <p:nvPr/>
        </p:nvSpPr>
        <p:spPr>
          <a:xfrm>
            <a:off x="8831990" y="279107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3" name="流程图: 过程 12">
            <a:extLst>
              <a:ext uri="{FF2B5EF4-FFF2-40B4-BE49-F238E27FC236}">
                <a16:creationId xmlns:a16="http://schemas.microsoft.com/office/drawing/2014/main" id="{3D861A81-1A10-9073-3F1B-EAC3DBF7E51C}"/>
              </a:ext>
            </a:extLst>
          </p:cNvPr>
          <p:cNvSpPr/>
          <p:nvPr/>
        </p:nvSpPr>
        <p:spPr>
          <a:xfrm>
            <a:off x="8831990" y="3550581"/>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4" name="流程图: 过程 13">
            <a:extLst>
              <a:ext uri="{FF2B5EF4-FFF2-40B4-BE49-F238E27FC236}">
                <a16:creationId xmlns:a16="http://schemas.microsoft.com/office/drawing/2014/main" id="{752D9F49-5C87-ECF9-66A7-1AE29120ED96}"/>
              </a:ext>
            </a:extLst>
          </p:cNvPr>
          <p:cNvSpPr/>
          <p:nvPr/>
        </p:nvSpPr>
        <p:spPr>
          <a:xfrm>
            <a:off x="8831510" y="431481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15" name="流程图: 过程 14">
            <a:extLst>
              <a:ext uri="{FF2B5EF4-FFF2-40B4-BE49-F238E27FC236}">
                <a16:creationId xmlns:a16="http://schemas.microsoft.com/office/drawing/2014/main" id="{5AA358AF-8C7B-A28C-D1FA-ABA60E9B3C25}"/>
              </a:ext>
            </a:extLst>
          </p:cNvPr>
          <p:cNvSpPr/>
          <p:nvPr/>
        </p:nvSpPr>
        <p:spPr>
          <a:xfrm>
            <a:off x="8831990" y="5069675"/>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16" name="流程图: 过程 15">
            <a:extLst>
              <a:ext uri="{FF2B5EF4-FFF2-40B4-BE49-F238E27FC236}">
                <a16:creationId xmlns:a16="http://schemas.microsoft.com/office/drawing/2014/main" id="{BAFB9662-9376-6BAE-5DBD-FB65DCC16598}"/>
              </a:ext>
            </a:extLst>
          </p:cNvPr>
          <p:cNvSpPr/>
          <p:nvPr/>
        </p:nvSpPr>
        <p:spPr>
          <a:xfrm>
            <a:off x="8831990" y="582454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56B2CFF3-3ABC-4A8D-60F0-B12843C9C05B}"/>
              </a:ext>
            </a:extLst>
          </p:cNvPr>
          <p:cNvSpPr txBox="1"/>
          <p:nvPr/>
        </p:nvSpPr>
        <p:spPr>
          <a:xfrm>
            <a:off x="9379850" y="1326249"/>
            <a:ext cx="1069524" cy="446276"/>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磁盘页</a:t>
            </a:r>
          </a:p>
        </p:txBody>
      </p:sp>
      <p:sp>
        <p:nvSpPr>
          <p:cNvPr id="27" name="文本框 26">
            <a:extLst>
              <a:ext uri="{FF2B5EF4-FFF2-40B4-BE49-F238E27FC236}">
                <a16:creationId xmlns:a16="http://schemas.microsoft.com/office/drawing/2014/main" id="{B5955F01-F0B2-5DC4-3463-7DF89874677F}"/>
              </a:ext>
            </a:extLst>
          </p:cNvPr>
          <p:cNvSpPr txBox="1"/>
          <p:nvPr/>
        </p:nvSpPr>
        <p:spPr>
          <a:xfrm>
            <a:off x="334566" y="1687374"/>
            <a:ext cx="520110" cy="446276"/>
          </a:xfrm>
          <a:prstGeom prst="rect">
            <a:avLst/>
          </a:prstGeom>
          <a:noFill/>
        </p:spPr>
        <p:txBody>
          <a:bodyPr wrap="square" lIns="0" rIns="0" rtlCol="0">
            <a:spAutoFit/>
          </a:bodyPr>
          <a:lstStyle/>
          <a:p>
            <a:pPr algn="r"/>
            <a:r>
              <a:rPr lang="en-US" altLang="zh-CN" dirty="0">
                <a:latin typeface="微软雅黑" panose="020B0503020204020204" pitchFamily="34" charset="-122"/>
                <a:ea typeface="微软雅黑" panose="020B0503020204020204" pitchFamily="34" charset="-122"/>
              </a:rPr>
              <a:t>Q1</a:t>
            </a:r>
            <a:endParaRPr lang="zh-CN" altLang="en-US"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103C773C-C576-1CEE-ECB6-A8C50922ED7C}"/>
              </a:ext>
            </a:extLst>
          </p:cNvPr>
          <p:cNvSpPr txBox="1"/>
          <p:nvPr/>
        </p:nvSpPr>
        <p:spPr>
          <a:xfrm>
            <a:off x="221193" y="2335446"/>
            <a:ext cx="633483" cy="446276"/>
          </a:xfrm>
          <a:prstGeom prst="rect">
            <a:avLst/>
          </a:prstGeom>
          <a:noFill/>
        </p:spPr>
        <p:txBody>
          <a:bodyPr wrap="square" lIns="0" rIns="0" rtlCol="0">
            <a:spAutoFit/>
          </a:bodyPr>
          <a:lstStyle/>
          <a:p>
            <a:pPr algn="r"/>
            <a:r>
              <a:rPr lang="en-US" altLang="zh-CN" dirty="0">
                <a:latin typeface="微软雅黑" panose="020B0503020204020204" pitchFamily="34" charset="-122"/>
                <a:ea typeface="微软雅黑" panose="020B0503020204020204" pitchFamily="34" charset="-122"/>
              </a:rPr>
              <a:t>Q2</a:t>
            </a:r>
            <a:endParaRPr lang="zh-CN" altLang="en-US" dirty="0">
              <a:latin typeface="微软雅黑" panose="020B0503020204020204" pitchFamily="34" charset="-122"/>
              <a:ea typeface="微软雅黑" panose="020B0503020204020204" pitchFamily="34" charset="-122"/>
            </a:endParaRPr>
          </a:p>
        </p:txBody>
      </p:sp>
      <p:grpSp>
        <p:nvGrpSpPr>
          <p:cNvPr id="33" name="组合 32">
            <a:extLst>
              <a:ext uri="{FF2B5EF4-FFF2-40B4-BE49-F238E27FC236}">
                <a16:creationId xmlns:a16="http://schemas.microsoft.com/office/drawing/2014/main" id="{218A2119-3647-796C-D8E8-78A23E9E218F}"/>
              </a:ext>
            </a:extLst>
          </p:cNvPr>
          <p:cNvGrpSpPr/>
          <p:nvPr/>
        </p:nvGrpSpPr>
        <p:grpSpPr>
          <a:xfrm>
            <a:off x="5015086" y="3933850"/>
            <a:ext cx="2448271" cy="2664296"/>
            <a:chOff x="5807174" y="1845619"/>
            <a:chExt cx="2448271" cy="2664296"/>
          </a:xfrm>
        </p:grpSpPr>
        <p:sp>
          <p:nvSpPr>
            <p:cNvPr id="34" name="流程图: 过程 33">
              <a:extLst>
                <a:ext uri="{FF2B5EF4-FFF2-40B4-BE49-F238E27FC236}">
                  <a16:creationId xmlns:a16="http://schemas.microsoft.com/office/drawing/2014/main" id="{1891AA8D-6806-C919-FBCC-954AE92C6C73}"/>
                </a:ext>
              </a:extLst>
            </p:cNvPr>
            <p:cNvSpPr/>
            <p:nvPr/>
          </p:nvSpPr>
          <p:spPr>
            <a:xfrm>
              <a:off x="5807174" y="1845619"/>
              <a:ext cx="2448271" cy="266429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5" name="流程图: 过程 34">
              <a:extLst>
                <a:ext uri="{FF2B5EF4-FFF2-40B4-BE49-F238E27FC236}">
                  <a16:creationId xmlns:a16="http://schemas.microsoft.com/office/drawing/2014/main" id="{92151070-C639-5A9C-DE90-8C2346C23CB5}"/>
                </a:ext>
              </a:extLst>
            </p:cNvPr>
            <p:cNvSpPr/>
            <p:nvPr/>
          </p:nvSpPr>
          <p:spPr>
            <a:xfrm>
              <a:off x="6095686" y="2052401"/>
              <a:ext cx="1943736" cy="683555"/>
            </a:xfrm>
            <a:prstGeom prst="flowChartProcess">
              <a:avLst/>
            </a:prstGeom>
            <a:solidFill>
              <a:schemeClr val="bg1"/>
            </a:solid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6" name="流程图: 过程 35">
              <a:extLst>
                <a:ext uri="{FF2B5EF4-FFF2-40B4-BE49-F238E27FC236}">
                  <a16:creationId xmlns:a16="http://schemas.microsoft.com/office/drawing/2014/main" id="{A672E1A2-A31A-ED28-38B7-5022939F3AB2}"/>
                </a:ext>
              </a:extLst>
            </p:cNvPr>
            <p:cNvSpPr/>
            <p:nvPr/>
          </p:nvSpPr>
          <p:spPr>
            <a:xfrm>
              <a:off x="6095686" y="2817321"/>
              <a:ext cx="1943736" cy="683555"/>
            </a:xfrm>
            <a:prstGeom prst="flowChartProcess">
              <a:avLst/>
            </a:prstGeom>
            <a:solidFill>
              <a:schemeClr val="bg1"/>
            </a:solid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7" name="流程图: 过程 36">
              <a:extLst>
                <a:ext uri="{FF2B5EF4-FFF2-40B4-BE49-F238E27FC236}">
                  <a16:creationId xmlns:a16="http://schemas.microsoft.com/office/drawing/2014/main" id="{21C73C0A-E24C-996C-762C-890D67322CA4}"/>
                </a:ext>
              </a:extLst>
            </p:cNvPr>
            <p:cNvSpPr/>
            <p:nvPr/>
          </p:nvSpPr>
          <p:spPr>
            <a:xfrm>
              <a:off x="6095686" y="3576823"/>
              <a:ext cx="1943736" cy="683555"/>
            </a:xfrm>
            <a:prstGeom prst="flowChartProcess">
              <a:avLst/>
            </a:prstGeom>
            <a:solidFill>
              <a:schemeClr val="bg1"/>
            </a:solid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8" name="文本框 37">
            <a:extLst>
              <a:ext uri="{FF2B5EF4-FFF2-40B4-BE49-F238E27FC236}">
                <a16:creationId xmlns:a16="http://schemas.microsoft.com/office/drawing/2014/main" id="{A1428F30-FD53-FCAE-8187-FFBAC15D89EC}"/>
              </a:ext>
            </a:extLst>
          </p:cNvPr>
          <p:cNvSpPr txBox="1"/>
          <p:nvPr/>
        </p:nvSpPr>
        <p:spPr>
          <a:xfrm>
            <a:off x="5735166" y="3487574"/>
            <a:ext cx="1069524" cy="446276"/>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缓冲池</a:t>
            </a:r>
          </a:p>
        </p:txBody>
      </p:sp>
      <p:sp>
        <p:nvSpPr>
          <p:cNvPr id="39" name="流程图: 过程 38">
            <a:extLst>
              <a:ext uri="{FF2B5EF4-FFF2-40B4-BE49-F238E27FC236}">
                <a16:creationId xmlns:a16="http://schemas.microsoft.com/office/drawing/2014/main" id="{9AF784F4-858B-2AAC-4334-E8F7B7DBA4AB}"/>
              </a:ext>
            </a:extLst>
          </p:cNvPr>
          <p:cNvSpPr/>
          <p:nvPr/>
        </p:nvSpPr>
        <p:spPr>
          <a:xfrm>
            <a:off x="5303598" y="4136622"/>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40" name="流程图: 过程 39">
            <a:extLst>
              <a:ext uri="{FF2B5EF4-FFF2-40B4-BE49-F238E27FC236}">
                <a16:creationId xmlns:a16="http://schemas.microsoft.com/office/drawing/2014/main" id="{25208350-2BF6-4F9C-326E-75973B345666}"/>
              </a:ext>
            </a:extLst>
          </p:cNvPr>
          <p:cNvSpPr/>
          <p:nvPr/>
        </p:nvSpPr>
        <p:spPr>
          <a:xfrm>
            <a:off x="5303598" y="490647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41" name="流程图: 过程 40">
            <a:extLst>
              <a:ext uri="{FF2B5EF4-FFF2-40B4-BE49-F238E27FC236}">
                <a16:creationId xmlns:a16="http://schemas.microsoft.com/office/drawing/2014/main" id="{F5333B57-B8CF-DC7D-FCD6-C6E97A9B53FF}"/>
              </a:ext>
            </a:extLst>
          </p:cNvPr>
          <p:cNvSpPr/>
          <p:nvPr/>
        </p:nvSpPr>
        <p:spPr>
          <a:xfrm>
            <a:off x="5303118" y="5662042"/>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grpSp>
        <p:nvGrpSpPr>
          <p:cNvPr id="42" name="组合 41">
            <a:extLst>
              <a:ext uri="{FF2B5EF4-FFF2-40B4-BE49-F238E27FC236}">
                <a16:creationId xmlns:a16="http://schemas.microsoft.com/office/drawing/2014/main" id="{31A766A4-71AD-07F0-3C5C-77273854AB52}"/>
              </a:ext>
            </a:extLst>
          </p:cNvPr>
          <p:cNvGrpSpPr/>
          <p:nvPr/>
        </p:nvGrpSpPr>
        <p:grpSpPr>
          <a:xfrm>
            <a:off x="7873034" y="4437906"/>
            <a:ext cx="966257" cy="446276"/>
            <a:chOff x="7873034" y="2061642"/>
            <a:chExt cx="966257" cy="446276"/>
          </a:xfrm>
        </p:grpSpPr>
        <p:sp>
          <p:nvSpPr>
            <p:cNvPr id="43" name="箭头: 右 42">
              <a:extLst>
                <a:ext uri="{FF2B5EF4-FFF2-40B4-BE49-F238E27FC236}">
                  <a16:creationId xmlns:a16="http://schemas.microsoft.com/office/drawing/2014/main" id="{663DA491-9381-6853-BEFB-E930C47C8881}"/>
                </a:ext>
              </a:extLst>
            </p:cNvPr>
            <p:cNvSpPr/>
            <p:nvPr/>
          </p:nvSpPr>
          <p:spPr>
            <a:xfrm>
              <a:off x="8327454" y="2133650"/>
              <a:ext cx="511837" cy="339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79F2CD82-8981-D8C6-5B48-B6A333F58B35}"/>
                </a:ext>
              </a:extLst>
            </p:cNvPr>
            <p:cNvSpPr txBox="1"/>
            <p:nvPr/>
          </p:nvSpPr>
          <p:spPr>
            <a:xfrm>
              <a:off x="7873034" y="2061642"/>
              <a:ext cx="511838" cy="446276"/>
            </a:xfrm>
            <a:prstGeom prst="rect">
              <a:avLst/>
            </a:prstGeom>
            <a:noFill/>
          </p:spPr>
          <p:txBody>
            <a:bodyPr wrap="square" lIns="0" rIns="0" rtlCol="0">
              <a:spAutoFit/>
            </a:bodyPr>
            <a:lstStyle/>
            <a:p>
              <a:r>
                <a:rPr lang="en-US" altLang="zh-CN" dirty="0">
                  <a:latin typeface="微软雅黑" panose="020B0503020204020204" pitchFamily="34" charset="-122"/>
                  <a:ea typeface="微软雅黑" panose="020B0503020204020204" pitchFamily="34" charset="-122"/>
                </a:rPr>
                <a:t>Q2</a:t>
              </a:r>
              <a:endParaRPr lang="zh-CN" altLang="en-US" dirty="0">
                <a:latin typeface="微软雅黑" panose="020B0503020204020204" pitchFamily="34" charset="-122"/>
                <a:ea typeface="微软雅黑" panose="020B0503020204020204" pitchFamily="34" charset="-122"/>
              </a:endParaRPr>
            </a:p>
          </p:txBody>
        </p:sp>
      </p:grpSp>
      <p:sp>
        <p:nvSpPr>
          <p:cNvPr id="45" name="流程图: 过程 44">
            <a:extLst>
              <a:ext uri="{FF2B5EF4-FFF2-40B4-BE49-F238E27FC236}">
                <a16:creationId xmlns:a16="http://schemas.microsoft.com/office/drawing/2014/main" id="{B2D76A32-65A0-4391-2148-7CA2AEF06696}"/>
              </a:ext>
            </a:extLst>
          </p:cNvPr>
          <p:cNvSpPr/>
          <p:nvPr/>
        </p:nvSpPr>
        <p:spPr>
          <a:xfrm>
            <a:off x="8831510" y="4307142"/>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C834D2CC-95AB-9487-7411-C4A0C5D893C9}"/>
              </a:ext>
            </a:extLst>
          </p:cNvPr>
          <p:cNvSpPr txBox="1"/>
          <p:nvPr/>
        </p:nvSpPr>
        <p:spPr>
          <a:xfrm>
            <a:off x="1016225" y="1683171"/>
            <a:ext cx="6377686" cy="446276"/>
          </a:xfrm>
          <a:prstGeom prst="rect">
            <a:avLst/>
          </a:prstGeom>
          <a:solidFill>
            <a:schemeClr val="bg1"/>
          </a:solidFill>
        </p:spPr>
        <p:txBody>
          <a:bodyPr wrap="square" rtlCol="0">
            <a:spAutoFit/>
          </a:bodyPr>
          <a:lstStyle/>
          <a:p>
            <a:pPr algn="ctr"/>
            <a:r>
              <a:rPr lang="en-US" altLang="zh-CN" dirty="0">
                <a:solidFill>
                  <a:srgbClr val="0033CC"/>
                </a:solidFill>
                <a:latin typeface="微软雅黑" panose="020B0503020204020204" pitchFamily="34" charset="-122"/>
                <a:ea typeface="微软雅黑" panose="020B0503020204020204" pitchFamily="34" charset="-122"/>
              </a:rPr>
              <a:t>Select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from</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SC </a:t>
            </a:r>
            <a:r>
              <a:rPr lang="en-US" altLang="zh-CN" dirty="0">
                <a:solidFill>
                  <a:srgbClr val="0033CC"/>
                </a:solidFill>
                <a:latin typeface="微软雅黑" panose="020B0503020204020204" pitchFamily="34" charset="-122"/>
                <a:ea typeface="微软雅黑" panose="020B0503020204020204" pitchFamily="34" charset="-122"/>
              </a:rPr>
              <a:t>where</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sno</a:t>
            </a:r>
            <a:r>
              <a:rPr lang="en-US" altLang="zh-CN" dirty="0">
                <a:latin typeface="微软雅黑" panose="020B0503020204020204" pitchFamily="34" charset="-122"/>
                <a:ea typeface="微软雅黑" panose="020B0503020204020204" pitchFamily="34" charset="-122"/>
              </a:rPr>
              <a:t>=1</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and</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cno</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BEEA8AE4-456D-4290-1F77-E4AE385B8B6C}"/>
              </a:ext>
            </a:extLst>
          </p:cNvPr>
          <p:cNvSpPr txBox="1"/>
          <p:nvPr/>
        </p:nvSpPr>
        <p:spPr>
          <a:xfrm>
            <a:off x="1040548" y="2325378"/>
            <a:ext cx="6036266" cy="446276"/>
          </a:xfrm>
          <a:prstGeom prst="rect">
            <a:avLst/>
          </a:prstGeom>
          <a:solidFill>
            <a:schemeClr val="bg1"/>
          </a:solidFill>
        </p:spPr>
        <p:txBody>
          <a:bodyPr wrap="square" rtlCol="0">
            <a:spAutoFit/>
          </a:bodyPr>
          <a:lstStyle/>
          <a:p>
            <a:pPr algn="ctr"/>
            <a:r>
              <a:rPr lang="en-US" altLang="zh-CN" dirty="0">
                <a:solidFill>
                  <a:srgbClr val="0033CC"/>
                </a:solidFill>
                <a:latin typeface="微软雅黑" panose="020B0503020204020204" pitchFamily="34" charset="-122"/>
                <a:ea typeface="微软雅黑" panose="020B0503020204020204" pitchFamily="34" charset="-122"/>
              </a:rPr>
              <a:t>Select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D34817"/>
                </a:solidFill>
                <a:latin typeface="微软雅黑" panose="020B0503020204020204" pitchFamily="34" charset="-122"/>
                <a:ea typeface="微软雅黑" panose="020B0503020204020204" pitchFamily="34" charset="-122"/>
              </a:rPr>
              <a:t>avg</a:t>
            </a:r>
            <a:r>
              <a:rPr lang="en-US" altLang="zh-CN" dirty="0">
                <a:latin typeface="微软雅黑" panose="020B0503020204020204" pitchFamily="34" charset="-122"/>
                <a:ea typeface="微软雅黑" panose="020B0503020204020204" pitchFamily="34" charset="-122"/>
              </a:rPr>
              <a:t>(score)</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from</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SC </a:t>
            </a:r>
            <a:r>
              <a:rPr lang="en-US" altLang="zh-CN" dirty="0">
                <a:solidFill>
                  <a:srgbClr val="0033CC"/>
                </a:solidFill>
                <a:latin typeface="微软雅黑" panose="020B0503020204020204" pitchFamily="34" charset="-122"/>
                <a:ea typeface="微软雅黑" panose="020B0503020204020204" pitchFamily="34" charset="-122"/>
              </a:rPr>
              <a:t>where</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cno</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77356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861455" y="2637706"/>
            <a:ext cx="10467501" cy="4043252"/>
          </a:xfrm>
        </p:spPr>
        <p:txBody>
          <a:bodyPr>
            <a:normAutofit/>
          </a:bodyPr>
          <a:lstStyle/>
          <a:p>
            <a:pPr algn="l">
              <a:buClr>
                <a:schemeClr val="tx2"/>
              </a:buClr>
            </a:pPr>
            <a:br>
              <a:rPr lang="en-US" altLang="zh-CN" dirty="0">
                <a:solidFill>
                  <a:schemeClr val="tx1"/>
                </a:solidFill>
              </a:rPr>
            </a:br>
            <a:endParaRPr lang="zh-CN" altLang="en-US" dirty="0">
              <a:solidFill>
                <a:schemeClr val="tx1"/>
              </a:solidFill>
            </a:endParaRPr>
          </a:p>
        </p:txBody>
      </p:sp>
      <p:sp>
        <p:nvSpPr>
          <p:cNvPr id="3" name="标题 1">
            <a:extLst>
              <a:ext uri="{FF2B5EF4-FFF2-40B4-BE49-F238E27FC236}">
                <a16:creationId xmlns:a16="http://schemas.microsoft.com/office/drawing/2014/main" id="{14AA75AC-DA3D-4175-88DE-72728B25B6AC}"/>
              </a:ext>
            </a:extLst>
          </p:cNvPr>
          <p:cNvSpPr txBox="1">
            <a:spLocks/>
          </p:cNvSpPr>
          <p:nvPr/>
        </p:nvSpPr>
        <p:spPr>
          <a:xfrm>
            <a:off x="609521" y="1506279"/>
            <a:ext cx="10971372" cy="1470365"/>
          </a:xfrm>
          <a:prstGeom prst="rect">
            <a:avLst/>
          </a:prstGeom>
        </p:spPr>
        <p:txBody>
          <a:bodyPr lIns="108850" tIns="54425" rIns="108850" bIns="108850" anchor="ctr" anchorCtr="0">
            <a:normAutofit/>
          </a:bodyPr>
          <a:lstStyle>
            <a:lvl1pPr algn="ctr" rtl="0" eaLnBrk="1" latinLnBrk="0" hangingPunct="1">
              <a:spcBef>
                <a:spcPct val="0"/>
              </a:spcBef>
              <a:buNone/>
              <a:defRPr kumimoji="0" lang="en-US" sz="4000" kern="1200" dirty="0">
                <a:solidFill>
                  <a:srgbClr val="FFFFFF"/>
                </a:solidFill>
                <a:latin typeface="微软雅黑" panose="020B0503020204020204" pitchFamily="34" charset="-122"/>
                <a:ea typeface="微软雅黑" panose="020B0503020204020204" pitchFamily="34" charset="-122"/>
                <a:cs typeface="+mj-cs"/>
              </a:defRPr>
            </a:lvl1pPr>
          </a:lstStyle>
          <a:p>
            <a:pPr defTabSz="914400"/>
            <a:r>
              <a:rPr lang="zh-CN" altLang="en-US" sz="4400" b="1" spc="300" dirty="0"/>
              <a:t> 数据库存储结构</a:t>
            </a:r>
          </a:p>
        </p:txBody>
      </p:sp>
    </p:spTree>
    <p:extLst>
      <p:ext uri="{BB962C8B-B14F-4D97-AF65-F5344CB8AC3E}">
        <p14:creationId xmlns:p14="http://schemas.microsoft.com/office/powerpoint/2010/main" val="296706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F49B1-C1D7-20AD-E2A5-1B34AC6755BF}"/>
            </a:ext>
          </a:extLst>
        </p:cNvPr>
        <p:cNvGrpSpPr/>
        <p:nvPr/>
      </p:nvGrpSpPr>
      <p:grpSpPr>
        <a:xfrm>
          <a:off x="0" y="0"/>
          <a:ext cx="0" cy="0"/>
          <a:chOff x="0" y="0"/>
          <a:chExt cx="0" cy="0"/>
        </a:xfrm>
      </p:grpSpPr>
      <p:sp>
        <p:nvSpPr>
          <p:cNvPr id="17" name="流程图: 过程 16">
            <a:extLst>
              <a:ext uri="{FF2B5EF4-FFF2-40B4-BE49-F238E27FC236}">
                <a16:creationId xmlns:a16="http://schemas.microsoft.com/office/drawing/2014/main" id="{53DC9CC8-4CD9-B3B5-105D-B56F69138BC6}"/>
              </a:ext>
            </a:extLst>
          </p:cNvPr>
          <p:cNvSpPr/>
          <p:nvPr/>
        </p:nvSpPr>
        <p:spPr>
          <a:xfrm>
            <a:off x="8543478" y="1819376"/>
            <a:ext cx="2448271" cy="478997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标题 1">
            <a:extLst>
              <a:ext uri="{FF2B5EF4-FFF2-40B4-BE49-F238E27FC236}">
                <a16:creationId xmlns:a16="http://schemas.microsoft.com/office/drawing/2014/main" id="{A094EB85-909D-5A62-5AD1-DF464B47F51F}"/>
              </a:ext>
            </a:extLst>
          </p:cNvPr>
          <p:cNvSpPr>
            <a:spLocks noGrp="1"/>
          </p:cNvSpPr>
          <p:nvPr>
            <p:ph type="title"/>
          </p:nvPr>
        </p:nvSpPr>
        <p:spPr>
          <a:xfrm>
            <a:off x="610235" y="705999"/>
            <a:ext cx="10969943" cy="779832"/>
          </a:xfrm>
        </p:spPr>
        <p:txBody>
          <a:bodyPr>
            <a:normAutofit/>
          </a:bodyPr>
          <a:lstStyle/>
          <a:p>
            <a:r>
              <a:rPr lang="zh-CN" altLang="en-US" sz="3200" b="1" dirty="0">
                <a:solidFill>
                  <a:schemeClr val="accent1"/>
                </a:solidFill>
              </a:rPr>
              <a:t>顺序洪泛的例子</a:t>
            </a:r>
          </a:p>
        </p:txBody>
      </p:sp>
      <p:sp>
        <p:nvSpPr>
          <p:cNvPr id="5" name="灯片编号占位符 4">
            <a:extLst>
              <a:ext uri="{FF2B5EF4-FFF2-40B4-BE49-F238E27FC236}">
                <a16:creationId xmlns:a16="http://schemas.microsoft.com/office/drawing/2014/main" id="{082553F9-DB43-C0D1-7978-9E5DEAD52C31}"/>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50</a:t>
            </a:fld>
            <a:endParaRPr lang="en-US" altLang="zh-CN"/>
          </a:p>
        </p:txBody>
      </p:sp>
      <p:sp>
        <p:nvSpPr>
          <p:cNvPr id="6" name="流程图: 过程 5">
            <a:extLst>
              <a:ext uri="{FF2B5EF4-FFF2-40B4-BE49-F238E27FC236}">
                <a16:creationId xmlns:a16="http://schemas.microsoft.com/office/drawing/2014/main" id="{12B2695C-EC0D-98D4-ACD0-B624DC73627C}"/>
              </a:ext>
            </a:extLst>
          </p:cNvPr>
          <p:cNvSpPr/>
          <p:nvPr/>
        </p:nvSpPr>
        <p:spPr>
          <a:xfrm>
            <a:off x="8831990" y="202615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12" name="流程图: 过程 11">
            <a:extLst>
              <a:ext uri="{FF2B5EF4-FFF2-40B4-BE49-F238E27FC236}">
                <a16:creationId xmlns:a16="http://schemas.microsoft.com/office/drawing/2014/main" id="{3F3B749F-61E4-B368-F669-A89AE86940CF}"/>
              </a:ext>
            </a:extLst>
          </p:cNvPr>
          <p:cNvSpPr/>
          <p:nvPr/>
        </p:nvSpPr>
        <p:spPr>
          <a:xfrm>
            <a:off x="8831990" y="279107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3" name="流程图: 过程 12">
            <a:extLst>
              <a:ext uri="{FF2B5EF4-FFF2-40B4-BE49-F238E27FC236}">
                <a16:creationId xmlns:a16="http://schemas.microsoft.com/office/drawing/2014/main" id="{4D4155D4-BF1F-3640-6070-66D1115B28E1}"/>
              </a:ext>
            </a:extLst>
          </p:cNvPr>
          <p:cNvSpPr/>
          <p:nvPr/>
        </p:nvSpPr>
        <p:spPr>
          <a:xfrm>
            <a:off x="8831990" y="3550581"/>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4" name="流程图: 过程 13">
            <a:extLst>
              <a:ext uri="{FF2B5EF4-FFF2-40B4-BE49-F238E27FC236}">
                <a16:creationId xmlns:a16="http://schemas.microsoft.com/office/drawing/2014/main" id="{3880C814-6279-2200-2743-1A9D268F9FD3}"/>
              </a:ext>
            </a:extLst>
          </p:cNvPr>
          <p:cNvSpPr/>
          <p:nvPr/>
        </p:nvSpPr>
        <p:spPr>
          <a:xfrm>
            <a:off x="8831990" y="431481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15" name="流程图: 过程 14">
            <a:extLst>
              <a:ext uri="{FF2B5EF4-FFF2-40B4-BE49-F238E27FC236}">
                <a16:creationId xmlns:a16="http://schemas.microsoft.com/office/drawing/2014/main" id="{55541B24-DE7A-0636-65C6-9629C9916FAC}"/>
              </a:ext>
            </a:extLst>
          </p:cNvPr>
          <p:cNvSpPr/>
          <p:nvPr/>
        </p:nvSpPr>
        <p:spPr>
          <a:xfrm>
            <a:off x="8831990" y="5069675"/>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16" name="流程图: 过程 15">
            <a:extLst>
              <a:ext uri="{FF2B5EF4-FFF2-40B4-BE49-F238E27FC236}">
                <a16:creationId xmlns:a16="http://schemas.microsoft.com/office/drawing/2014/main" id="{0B31A0F7-7242-FB19-7F84-7E36BED181E6}"/>
              </a:ext>
            </a:extLst>
          </p:cNvPr>
          <p:cNvSpPr/>
          <p:nvPr/>
        </p:nvSpPr>
        <p:spPr>
          <a:xfrm>
            <a:off x="8831990" y="582454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338A89F1-65A5-4780-A96C-9FC88C860E77}"/>
              </a:ext>
            </a:extLst>
          </p:cNvPr>
          <p:cNvSpPr txBox="1"/>
          <p:nvPr/>
        </p:nvSpPr>
        <p:spPr>
          <a:xfrm>
            <a:off x="9379850" y="1326249"/>
            <a:ext cx="1069524" cy="446276"/>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磁盘页</a:t>
            </a:r>
          </a:p>
        </p:txBody>
      </p:sp>
      <p:sp>
        <p:nvSpPr>
          <p:cNvPr id="27" name="文本框 26">
            <a:extLst>
              <a:ext uri="{FF2B5EF4-FFF2-40B4-BE49-F238E27FC236}">
                <a16:creationId xmlns:a16="http://schemas.microsoft.com/office/drawing/2014/main" id="{9D81F072-E98F-1A77-CDDB-16E924DD89CB}"/>
              </a:ext>
            </a:extLst>
          </p:cNvPr>
          <p:cNvSpPr txBox="1"/>
          <p:nvPr/>
        </p:nvSpPr>
        <p:spPr>
          <a:xfrm>
            <a:off x="334566" y="1687374"/>
            <a:ext cx="520110" cy="446276"/>
          </a:xfrm>
          <a:prstGeom prst="rect">
            <a:avLst/>
          </a:prstGeom>
          <a:noFill/>
        </p:spPr>
        <p:txBody>
          <a:bodyPr wrap="square" lIns="0" rIns="0" rtlCol="0">
            <a:spAutoFit/>
          </a:bodyPr>
          <a:lstStyle/>
          <a:p>
            <a:pPr algn="r"/>
            <a:r>
              <a:rPr lang="en-US" altLang="zh-CN" dirty="0">
                <a:latin typeface="微软雅黑" panose="020B0503020204020204" pitchFamily="34" charset="-122"/>
                <a:ea typeface="微软雅黑" panose="020B0503020204020204" pitchFamily="34" charset="-122"/>
              </a:rPr>
              <a:t>Q1</a:t>
            </a:r>
            <a:endParaRPr lang="zh-CN" altLang="en-US"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AF8170D2-F441-E068-359E-CE2566A3817E}"/>
              </a:ext>
            </a:extLst>
          </p:cNvPr>
          <p:cNvSpPr txBox="1"/>
          <p:nvPr/>
        </p:nvSpPr>
        <p:spPr>
          <a:xfrm>
            <a:off x="221193" y="2335446"/>
            <a:ext cx="633483" cy="446276"/>
          </a:xfrm>
          <a:prstGeom prst="rect">
            <a:avLst/>
          </a:prstGeom>
          <a:noFill/>
        </p:spPr>
        <p:txBody>
          <a:bodyPr wrap="square" lIns="0" rIns="0" rtlCol="0">
            <a:spAutoFit/>
          </a:bodyPr>
          <a:lstStyle/>
          <a:p>
            <a:pPr algn="r"/>
            <a:r>
              <a:rPr lang="en-US" altLang="zh-CN" dirty="0">
                <a:latin typeface="微软雅黑" panose="020B0503020204020204" pitchFamily="34" charset="-122"/>
                <a:ea typeface="微软雅黑" panose="020B0503020204020204" pitchFamily="34" charset="-122"/>
              </a:rPr>
              <a:t>Q2</a:t>
            </a:r>
            <a:endParaRPr lang="zh-CN" altLang="en-US" dirty="0">
              <a:latin typeface="微软雅黑" panose="020B0503020204020204" pitchFamily="34" charset="-122"/>
              <a:ea typeface="微软雅黑" panose="020B0503020204020204" pitchFamily="34" charset="-122"/>
            </a:endParaRPr>
          </a:p>
        </p:txBody>
      </p:sp>
      <p:sp>
        <p:nvSpPr>
          <p:cNvPr id="30" name="箭头: 右 29">
            <a:extLst>
              <a:ext uri="{FF2B5EF4-FFF2-40B4-BE49-F238E27FC236}">
                <a16:creationId xmlns:a16="http://schemas.microsoft.com/office/drawing/2014/main" id="{744E7186-5B78-E60D-748E-40B3917ADB02}"/>
              </a:ext>
            </a:extLst>
          </p:cNvPr>
          <p:cNvSpPr/>
          <p:nvPr/>
        </p:nvSpPr>
        <p:spPr>
          <a:xfrm>
            <a:off x="8327454" y="4495686"/>
            <a:ext cx="511837" cy="339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79DBD3F8-E19D-A601-7441-38DA1D09BF8F}"/>
              </a:ext>
            </a:extLst>
          </p:cNvPr>
          <p:cNvSpPr txBox="1"/>
          <p:nvPr/>
        </p:nvSpPr>
        <p:spPr>
          <a:xfrm>
            <a:off x="7873034" y="4423678"/>
            <a:ext cx="511838" cy="446276"/>
          </a:xfrm>
          <a:prstGeom prst="rect">
            <a:avLst/>
          </a:prstGeom>
          <a:noFill/>
        </p:spPr>
        <p:txBody>
          <a:bodyPr wrap="square" lIns="0" rIns="0" rtlCol="0">
            <a:spAutoFit/>
          </a:bodyPr>
          <a:lstStyle/>
          <a:p>
            <a:r>
              <a:rPr lang="en-US" altLang="zh-CN" dirty="0">
                <a:latin typeface="微软雅黑" panose="020B0503020204020204" pitchFamily="34" charset="-122"/>
                <a:ea typeface="微软雅黑" panose="020B0503020204020204" pitchFamily="34" charset="-122"/>
              </a:rPr>
              <a:t>Q2</a:t>
            </a:r>
            <a:endParaRPr lang="zh-CN" altLang="en-US" dirty="0">
              <a:latin typeface="微软雅黑" panose="020B0503020204020204" pitchFamily="34" charset="-122"/>
              <a:ea typeface="微软雅黑" panose="020B0503020204020204" pitchFamily="34" charset="-122"/>
            </a:endParaRPr>
          </a:p>
        </p:txBody>
      </p:sp>
      <p:grpSp>
        <p:nvGrpSpPr>
          <p:cNvPr id="33" name="组合 32">
            <a:extLst>
              <a:ext uri="{FF2B5EF4-FFF2-40B4-BE49-F238E27FC236}">
                <a16:creationId xmlns:a16="http://schemas.microsoft.com/office/drawing/2014/main" id="{A41022BF-630F-740F-8CD9-4B072C0F50F8}"/>
              </a:ext>
            </a:extLst>
          </p:cNvPr>
          <p:cNvGrpSpPr/>
          <p:nvPr/>
        </p:nvGrpSpPr>
        <p:grpSpPr>
          <a:xfrm>
            <a:off x="5015086" y="3933850"/>
            <a:ext cx="2448271" cy="2664296"/>
            <a:chOff x="5807174" y="1845619"/>
            <a:chExt cx="2448271" cy="2664296"/>
          </a:xfrm>
        </p:grpSpPr>
        <p:sp>
          <p:nvSpPr>
            <p:cNvPr id="34" name="流程图: 过程 33">
              <a:extLst>
                <a:ext uri="{FF2B5EF4-FFF2-40B4-BE49-F238E27FC236}">
                  <a16:creationId xmlns:a16="http://schemas.microsoft.com/office/drawing/2014/main" id="{25DA7D62-4C33-44AC-7872-9E1E5E0DE69E}"/>
                </a:ext>
              </a:extLst>
            </p:cNvPr>
            <p:cNvSpPr/>
            <p:nvPr/>
          </p:nvSpPr>
          <p:spPr>
            <a:xfrm>
              <a:off x="5807174" y="1845619"/>
              <a:ext cx="2448271" cy="266429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5" name="流程图: 过程 34">
              <a:extLst>
                <a:ext uri="{FF2B5EF4-FFF2-40B4-BE49-F238E27FC236}">
                  <a16:creationId xmlns:a16="http://schemas.microsoft.com/office/drawing/2014/main" id="{E3AA798B-6DDD-4252-D1E8-85312738CE11}"/>
                </a:ext>
              </a:extLst>
            </p:cNvPr>
            <p:cNvSpPr/>
            <p:nvPr/>
          </p:nvSpPr>
          <p:spPr>
            <a:xfrm>
              <a:off x="6095686" y="2052401"/>
              <a:ext cx="1943736" cy="683555"/>
            </a:xfrm>
            <a:prstGeom prst="flowChartProcess">
              <a:avLst/>
            </a:prstGeom>
            <a:solidFill>
              <a:schemeClr val="bg1"/>
            </a:solid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6" name="流程图: 过程 35">
              <a:extLst>
                <a:ext uri="{FF2B5EF4-FFF2-40B4-BE49-F238E27FC236}">
                  <a16:creationId xmlns:a16="http://schemas.microsoft.com/office/drawing/2014/main" id="{4F5223A3-F7D7-D5A9-7489-80114DB98E78}"/>
                </a:ext>
              </a:extLst>
            </p:cNvPr>
            <p:cNvSpPr/>
            <p:nvPr/>
          </p:nvSpPr>
          <p:spPr>
            <a:xfrm>
              <a:off x="6095686" y="2817321"/>
              <a:ext cx="1943736" cy="683555"/>
            </a:xfrm>
            <a:prstGeom prst="flowChartProcess">
              <a:avLst/>
            </a:prstGeom>
            <a:solidFill>
              <a:schemeClr val="bg1"/>
            </a:solid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7" name="流程图: 过程 36">
              <a:extLst>
                <a:ext uri="{FF2B5EF4-FFF2-40B4-BE49-F238E27FC236}">
                  <a16:creationId xmlns:a16="http://schemas.microsoft.com/office/drawing/2014/main" id="{5FD29D34-0F7E-7BD1-25E0-C1198A3CE49D}"/>
                </a:ext>
              </a:extLst>
            </p:cNvPr>
            <p:cNvSpPr/>
            <p:nvPr/>
          </p:nvSpPr>
          <p:spPr>
            <a:xfrm>
              <a:off x="6095686" y="3576823"/>
              <a:ext cx="1943736" cy="683555"/>
            </a:xfrm>
            <a:prstGeom prst="flowChartProcess">
              <a:avLst/>
            </a:prstGeom>
            <a:solidFill>
              <a:schemeClr val="bg1"/>
            </a:solidFill>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38" name="文本框 37">
            <a:extLst>
              <a:ext uri="{FF2B5EF4-FFF2-40B4-BE49-F238E27FC236}">
                <a16:creationId xmlns:a16="http://schemas.microsoft.com/office/drawing/2014/main" id="{8EC74770-861B-3D55-F101-A1B87F0EEBC7}"/>
              </a:ext>
            </a:extLst>
          </p:cNvPr>
          <p:cNvSpPr txBox="1"/>
          <p:nvPr/>
        </p:nvSpPr>
        <p:spPr>
          <a:xfrm>
            <a:off x="5735166" y="3487574"/>
            <a:ext cx="1069524" cy="446276"/>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缓冲池</a:t>
            </a:r>
          </a:p>
        </p:txBody>
      </p:sp>
      <p:sp>
        <p:nvSpPr>
          <p:cNvPr id="40" name="流程图: 过程 39">
            <a:extLst>
              <a:ext uri="{FF2B5EF4-FFF2-40B4-BE49-F238E27FC236}">
                <a16:creationId xmlns:a16="http://schemas.microsoft.com/office/drawing/2014/main" id="{C6D16158-44FA-7AB8-8533-F088FEDC2980}"/>
              </a:ext>
            </a:extLst>
          </p:cNvPr>
          <p:cNvSpPr/>
          <p:nvPr/>
        </p:nvSpPr>
        <p:spPr>
          <a:xfrm>
            <a:off x="5303598" y="490647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41" name="流程图: 过程 40">
            <a:extLst>
              <a:ext uri="{FF2B5EF4-FFF2-40B4-BE49-F238E27FC236}">
                <a16:creationId xmlns:a16="http://schemas.microsoft.com/office/drawing/2014/main" id="{547A9FA8-6F79-59AA-45F7-56F0BCB207C0}"/>
              </a:ext>
            </a:extLst>
          </p:cNvPr>
          <p:cNvSpPr/>
          <p:nvPr/>
        </p:nvSpPr>
        <p:spPr>
          <a:xfrm>
            <a:off x="5303118" y="5662042"/>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43" name="流程图: 过程 42">
            <a:extLst>
              <a:ext uri="{FF2B5EF4-FFF2-40B4-BE49-F238E27FC236}">
                <a16:creationId xmlns:a16="http://schemas.microsoft.com/office/drawing/2014/main" id="{FD991BC8-28EC-680B-8AFB-9BA129578B20}"/>
              </a:ext>
            </a:extLst>
          </p:cNvPr>
          <p:cNvSpPr/>
          <p:nvPr/>
        </p:nvSpPr>
        <p:spPr>
          <a:xfrm>
            <a:off x="5299948" y="413762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756C90D6-6543-3C90-5AE3-9F0058EC84C7}"/>
              </a:ext>
            </a:extLst>
          </p:cNvPr>
          <p:cNvSpPr txBox="1"/>
          <p:nvPr/>
        </p:nvSpPr>
        <p:spPr>
          <a:xfrm>
            <a:off x="1016225" y="1683171"/>
            <a:ext cx="6377686" cy="446276"/>
          </a:xfrm>
          <a:prstGeom prst="rect">
            <a:avLst/>
          </a:prstGeom>
          <a:solidFill>
            <a:schemeClr val="bg1"/>
          </a:solidFill>
        </p:spPr>
        <p:txBody>
          <a:bodyPr wrap="square" rtlCol="0">
            <a:spAutoFit/>
          </a:bodyPr>
          <a:lstStyle/>
          <a:p>
            <a:pPr algn="ctr"/>
            <a:r>
              <a:rPr lang="en-US" altLang="zh-CN" dirty="0">
                <a:solidFill>
                  <a:srgbClr val="0033CC"/>
                </a:solidFill>
                <a:latin typeface="微软雅黑" panose="020B0503020204020204" pitchFamily="34" charset="-122"/>
                <a:ea typeface="微软雅黑" panose="020B0503020204020204" pitchFamily="34" charset="-122"/>
              </a:rPr>
              <a:t>Select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from</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SC </a:t>
            </a:r>
            <a:r>
              <a:rPr lang="en-US" altLang="zh-CN" dirty="0">
                <a:solidFill>
                  <a:srgbClr val="0033CC"/>
                </a:solidFill>
                <a:latin typeface="微软雅黑" panose="020B0503020204020204" pitchFamily="34" charset="-122"/>
                <a:ea typeface="微软雅黑" panose="020B0503020204020204" pitchFamily="34" charset="-122"/>
              </a:rPr>
              <a:t>where</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sno</a:t>
            </a:r>
            <a:r>
              <a:rPr lang="en-US" altLang="zh-CN" dirty="0">
                <a:latin typeface="微软雅黑" panose="020B0503020204020204" pitchFamily="34" charset="-122"/>
                <a:ea typeface="微软雅黑" panose="020B0503020204020204" pitchFamily="34" charset="-122"/>
              </a:rPr>
              <a:t>=1</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and</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cno</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76299B9E-C861-415E-CE87-79E67C094578}"/>
              </a:ext>
            </a:extLst>
          </p:cNvPr>
          <p:cNvSpPr txBox="1"/>
          <p:nvPr/>
        </p:nvSpPr>
        <p:spPr>
          <a:xfrm>
            <a:off x="1040548" y="2325378"/>
            <a:ext cx="6036266" cy="446276"/>
          </a:xfrm>
          <a:prstGeom prst="rect">
            <a:avLst/>
          </a:prstGeom>
          <a:solidFill>
            <a:schemeClr val="bg1"/>
          </a:solidFill>
        </p:spPr>
        <p:txBody>
          <a:bodyPr wrap="square" rtlCol="0">
            <a:spAutoFit/>
          </a:bodyPr>
          <a:lstStyle/>
          <a:p>
            <a:pPr algn="ctr"/>
            <a:r>
              <a:rPr lang="en-US" altLang="zh-CN" dirty="0">
                <a:solidFill>
                  <a:srgbClr val="0033CC"/>
                </a:solidFill>
                <a:latin typeface="微软雅黑" panose="020B0503020204020204" pitchFamily="34" charset="-122"/>
                <a:ea typeface="微软雅黑" panose="020B0503020204020204" pitchFamily="34" charset="-122"/>
              </a:rPr>
              <a:t>Select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D34817"/>
                </a:solidFill>
                <a:latin typeface="微软雅黑" panose="020B0503020204020204" pitchFamily="34" charset="-122"/>
                <a:ea typeface="微软雅黑" panose="020B0503020204020204" pitchFamily="34" charset="-122"/>
              </a:rPr>
              <a:t>avg</a:t>
            </a:r>
            <a:r>
              <a:rPr lang="en-US" altLang="zh-CN" dirty="0">
                <a:latin typeface="微软雅黑" panose="020B0503020204020204" pitchFamily="34" charset="-122"/>
                <a:ea typeface="微软雅黑" panose="020B0503020204020204" pitchFamily="34" charset="-122"/>
              </a:rPr>
              <a:t>(score)</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from</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SC </a:t>
            </a:r>
            <a:r>
              <a:rPr lang="en-US" altLang="zh-CN" dirty="0">
                <a:solidFill>
                  <a:srgbClr val="0033CC"/>
                </a:solidFill>
                <a:latin typeface="微软雅黑" panose="020B0503020204020204" pitchFamily="34" charset="-122"/>
                <a:ea typeface="微软雅黑" panose="020B0503020204020204" pitchFamily="34" charset="-122"/>
              </a:rPr>
              <a:t>where</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cno</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92559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流程图: 过程 16">
            <a:extLst>
              <a:ext uri="{FF2B5EF4-FFF2-40B4-BE49-F238E27FC236}">
                <a16:creationId xmlns:a16="http://schemas.microsoft.com/office/drawing/2014/main" id="{FE63E4F9-4C13-4917-844F-BCEA2B5BD5AF}"/>
              </a:ext>
            </a:extLst>
          </p:cNvPr>
          <p:cNvSpPr/>
          <p:nvPr/>
        </p:nvSpPr>
        <p:spPr>
          <a:xfrm>
            <a:off x="8543478" y="1819376"/>
            <a:ext cx="2448271" cy="478997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610235" y="705999"/>
            <a:ext cx="10969943" cy="779832"/>
          </a:xfrm>
        </p:spPr>
        <p:txBody>
          <a:bodyPr>
            <a:normAutofit/>
          </a:bodyPr>
          <a:lstStyle/>
          <a:p>
            <a:r>
              <a:rPr lang="zh-CN" altLang="en-US" sz="3200" b="1" dirty="0">
                <a:solidFill>
                  <a:schemeClr val="accent1"/>
                </a:solidFill>
              </a:rPr>
              <a:t>顺序洪泛的例子</a:t>
            </a:r>
          </a:p>
        </p:txBody>
      </p:sp>
      <p:sp>
        <p:nvSpPr>
          <p:cNvPr id="5" name="灯片编号占位符 4">
            <a:extLst>
              <a:ext uri="{FF2B5EF4-FFF2-40B4-BE49-F238E27FC236}">
                <a16:creationId xmlns:a16="http://schemas.microsoft.com/office/drawing/2014/main" id="{6DF064DE-A363-40DC-8379-EF789B1D6060}"/>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51</a:t>
            </a:fld>
            <a:endParaRPr lang="en-US" altLang="zh-CN"/>
          </a:p>
        </p:txBody>
      </p:sp>
      <p:sp>
        <p:nvSpPr>
          <p:cNvPr id="6" name="流程图: 过程 5">
            <a:extLst>
              <a:ext uri="{FF2B5EF4-FFF2-40B4-BE49-F238E27FC236}">
                <a16:creationId xmlns:a16="http://schemas.microsoft.com/office/drawing/2014/main" id="{B9D72242-2CB9-485E-9C6C-098CDA04DA90}"/>
              </a:ext>
            </a:extLst>
          </p:cNvPr>
          <p:cNvSpPr/>
          <p:nvPr/>
        </p:nvSpPr>
        <p:spPr>
          <a:xfrm>
            <a:off x="8831990" y="202615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12" name="流程图: 过程 11">
            <a:extLst>
              <a:ext uri="{FF2B5EF4-FFF2-40B4-BE49-F238E27FC236}">
                <a16:creationId xmlns:a16="http://schemas.microsoft.com/office/drawing/2014/main" id="{DDA8D5C0-A75A-44F7-8EA0-4D651C18237F}"/>
              </a:ext>
            </a:extLst>
          </p:cNvPr>
          <p:cNvSpPr/>
          <p:nvPr/>
        </p:nvSpPr>
        <p:spPr>
          <a:xfrm>
            <a:off x="8831990" y="279107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3" name="流程图: 过程 12">
            <a:extLst>
              <a:ext uri="{FF2B5EF4-FFF2-40B4-BE49-F238E27FC236}">
                <a16:creationId xmlns:a16="http://schemas.microsoft.com/office/drawing/2014/main" id="{E3BF7B39-377F-4F22-9A00-B353C1ABA5C1}"/>
              </a:ext>
            </a:extLst>
          </p:cNvPr>
          <p:cNvSpPr/>
          <p:nvPr/>
        </p:nvSpPr>
        <p:spPr>
          <a:xfrm>
            <a:off x="8831990" y="3550581"/>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4" name="流程图: 过程 13">
            <a:extLst>
              <a:ext uri="{FF2B5EF4-FFF2-40B4-BE49-F238E27FC236}">
                <a16:creationId xmlns:a16="http://schemas.microsoft.com/office/drawing/2014/main" id="{4101439C-CE0F-4795-9AE2-EC4B6E368073}"/>
              </a:ext>
            </a:extLst>
          </p:cNvPr>
          <p:cNvSpPr/>
          <p:nvPr/>
        </p:nvSpPr>
        <p:spPr>
          <a:xfrm>
            <a:off x="8831990" y="431481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15" name="流程图: 过程 14">
            <a:extLst>
              <a:ext uri="{FF2B5EF4-FFF2-40B4-BE49-F238E27FC236}">
                <a16:creationId xmlns:a16="http://schemas.microsoft.com/office/drawing/2014/main" id="{FDD1E8B2-022B-454F-89F4-C1B3C506304E}"/>
              </a:ext>
            </a:extLst>
          </p:cNvPr>
          <p:cNvSpPr/>
          <p:nvPr/>
        </p:nvSpPr>
        <p:spPr>
          <a:xfrm>
            <a:off x="8831990" y="5069675"/>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16" name="流程图: 过程 15">
            <a:extLst>
              <a:ext uri="{FF2B5EF4-FFF2-40B4-BE49-F238E27FC236}">
                <a16:creationId xmlns:a16="http://schemas.microsoft.com/office/drawing/2014/main" id="{84A0B6F6-5B79-4AE3-AA78-E56AAADC6F0C}"/>
              </a:ext>
            </a:extLst>
          </p:cNvPr>
          <p:cNvSpPr/>
          <p:nvPr/>
        </p:nvSpPr>
        <p:spPr>
          <a:xfrm>
            <a:off x="8831990" y="582454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
        <p:nvSpPr>
          <p:cNvPr id="7" name="文本框 6">
            <a:extLst>
              <a:ext uri="{FF2B5EF4-FFF2-40B4-BE49-F238E27FC236}">
                <a16:creationId xmlns:a16="http://schemas.microsoft.com/office/drawing/2014/main" id="{B1145CEA-9C6B-4889-9063-BDE3508BFC89}"/>
              </a:ext>
            </a:extLst>
          </p:cNvPr>
          <p:cNvSpPr txBox="1"/>
          <p:nvPr/>
        </p:nvSpPr>
        <p:spPr>
          <a:xfrm>
            <a:off x="9379850" y="1326249"/>
            <a:ext cx="1069524" cy="446276"/>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磁盘页</a:t>
            </a:r>
          </a:p>
        </p:txBody>
      </p:sp>
      <p:grpSp>
        <p:nvGrpSpPr>
          <p:cNvPr id="8" name="组合 7">
            <a:extLst>
              <a:ext uri="{FF2B5EF4-FFF2-40B4-BE49-F238E27FC236}">
                <a16:creationId xmlns:a16="http://schemas.microsoft.com/office/drawing/2014/main" id="{DB7277FC-7316-4E63-B2BA-138E07832157}"/>
              </a:ext>
            </a:extLst>
          </p:cNvPr>
          <p:cNvGrpSpPr/>
          <p:nvPr/>
        </p:nvGrpSpPr>
        <p:grpSpPr>
          <a:xfrm>
            <a:off x="5015086" y="3933850"/>
            <a:ext cx="2448271" cy="2664296"/>
            <a:chOff x="5807174" y="1845619"/>
            <a:chExt cx="2448271" cy="2664296"/>
          </a:xfrm>
        </p:grpSpPr>
        <p:sp>
          <p:nvSpPr>
            <p:cNvPr id="18" name="流程图: 过程 17">
              <a:extLst>
                <a:ext uri="{FF2B5EF4-FFF2-40B4-BE49-F238E27FC236}">
                  <a16:creationId xmlns:a16="http://schemas.microsoft.com/office/drawing/2014/main" id="{D02141A7-FC10-437D-954A-45592DDEA994}"/>
                </a:ext>
              </a:extLst>
            </p:cNvPr>
            <p:cNvSpPr/>
            <p:nvPr/>
          </p:nvSpPr>
          <p:spPr>
            <a:xfrm>
              <a:off x="5807174" y="1845619"/>
              <a:ext cx="2448271" cy="2664296"/>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9" name="流程图: 过程 18">
              <a:extLst>
                <a:ext uri="{FF2B5EF4-FFF2-40B4-BE49-F238E27FC236}">
                  <a16:creationId xmlns:a16="http://schemas.microsoft.com/office/drawing/2014/main" id="{75A94F85-1B78-49EB-931C-03328C2C557A}"/>
                </a:ext>
              </a:extLst>
            </p:cNvPr>
            <p:cNvSpPr/>
            <p:nvPr/>
          </p:nvSpPr>
          <p:spPr>
            <a:xfrm>
              <a:off x="6095686" y="2052401"/>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20" name="流程图: 过程 19">
              <a:extLst>
                <a:ext uri="{FF2B5EF4-FFF2-40B4-BE49-F238E27FC236}">
                  <a16:creationId xmlns:a16="http://schemas.microsoft.com/office/drawing/2014/main" id="{F2A11875-D352-4CB8-9200-EF3FF48092C8}"/>
                </a:ext>
              </a:extLst>
            </p:cNvPr>
            <p:cNvSpPr/>
            <p:nvPr/>
          </p:nvSpPr>
          <p:spPr>
            <a:xfrm>
              <a:off x="6095686" y="2817321"/>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21" name="流程图: 过程 20">
              <a:extLst>
                <a:ext uri="{FF2B5EF4-FFF2-40B4-BE49-F238E27FC236}">
                  <a16:creationId xmlns:a16="http://schemas.microsoft.com/office/drawing/2014/main" id="{ACA594C2-A551-4AC6-9C23-F3C51EBCFF21}"/>
                </a:ext>
              </a:extLst>
            </p:cNvPr>
            <p:cNvSpPr/>
            <p:nvPr/>
          </p:nvSpPr>
          <p:spPr>
            <a:xfrm>
              <a:off x="6095686" y="3576823"/>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grpSp>
      <p:sp>
        <p:nvSpPr>
          <p:cNvPr id="25" name="文本框 24">
            <a:extLst>
              <a:ext uri="{FF2B5EF4-FFF2-40B4-BE49-F238E27FC236}">
                <a16:creationId xmlns:a16="http://schemas.microsoft.com/office/drawing/2014/main" id="{4377BACD-3579-4208-AD44-2B304C411E6A}"/>
              </a:ext>
            </a:extLst>
          </p:cNvPr>
          <p:cNvSpPr txBox="1"/>
          <p:nvPr/>
        </p:nvSpPr>
        <p:spPr>
          <a:xfrm>
            <a:off x="5735166" y="3487574"/>
            <a:ext cx="1069524" cy="446276"/>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缓冲池</a:t>
            </a:r>
          </a:p>
        </p:txBody>
      </p:sp>
      <p:sp>
        <p:nvSpPr>
          <p:cNvPr id="27" name="文本框 26">
            <a:extLst>
              <a:ext uri="{FF2B5EF4-FFF2-40B4-BE49-F238E27FC236}">
                <a16:creationId xmlns:a16="http://schemas.microsoft.com/office/drawing/2014/main" id="{98A8BFA9-ECE1-4EB9-9678-8160FDE41C1F}"/>
              </a:ext>
            </a:extLst>
          </p:cNvPr>
          <p:cNvSpPr txBox="1"/>
          <p:nvPr/>
        </p:nvSpPr>
        <p:spPr>
          <a:xfrm>
            <a:off x="334566" y="1687374"/>
            <a:ext cx="520110" cy="446276"/>
          </a:xfrm>
          <a:prstGeom prst="rect">
            <a:avLst/>
          </a:prstGeom>
          <a:noFill/>
        </p:spPr>
        <p:txBody>
          <a:bodyPr wrap="square" lIns="0" rIns="0" rtlCol="0">
            <a:spAutoFit/>
          </a:bodyPr>
          <a:lstStyle/>
          <a:p>
            <a:pPr algn="r"/>
            <a:r>
              <a:rPr lang="en-US" altLang="zh-CN" dirty="0">
                <a:latin typeface="微软雅黑" panose="020B0503020204020204" pitchFamily="34" charset="-122"/>
                <a:ea typeface="微软雅黑" panose="020B0503020204020204" pitchFamily="34" charset="-122"/>
              </a:rPr>
              <a:t>Q1</a:t>
            </a:r>
            <a:endParaRPr lang="zh-CN" altLang="en-US" dirty="0">
              <a:latin typeface="微软雅黑" panose="020B0503020204020204" pitchFamily="34" charset="-122"/>
              <a:ea typeface="微软雅黑" panose="020B0503020204020204" pitchFamily="34" charset="-122"/>
            </a:endParaRPr>
          </a:p>
        </p:txBody>
      </p:sp>
      <p:sp>
        <p:nvSpPr>
          <p:cNvPr id="4" name="箭头: 右 3">
            <a:extLst>
              <a:ext uri="{FF2B5EF4-FFF2-40B4-BE49-F238E27FC236}">
                <a16:creationId xmlns:a16="http://schemas.microsoft.com/office/drawing/2014/main" id="{6149B023-B481-417C-98EE-896114B25D5E}"/>
              </a:ext>
            </a:extLst>
          </p:cNvPr>
          <p:cNvSpPr/>
          <p:nvPr/>
        </p:nvSpPr>
        <p:spPr>
          <a:xfrm>
            <a:off x="8320153" y="4495685"/>
            <a:ext cx="511837" cy="339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792BB74F-AF46-4E1F-B135-B3E326ED8375}"/>
              </a:ext>
            </a:extLst>
          </p:cNvPr>
          <p:cNvSpPr txBox="1"/>
          <p:nvPr/>
        </p:nvSpPr>
        <p:spPr>
          <a:xfrm>
            <a:off x="7887384" y="4423678"/>
            <a:ext cx="511838" cy="446276"/>
          </a:xfrm>
          <a:prstGeom prst="rect">
            <a:avLst/>
          </a:prstGeom>
          <a:noFill/>
        </p:spPr>
        <p:txBody>
          <a:bodyPr wrap="square" lIns="0" rIns="0" rtlCol="0">
            <a:spAutoFit/>
          </a:bodyPr>
          <a:lstStyle/>
          <a:p>
            <a:r>
              <a:rPr lang="en-US" altLang="zh-CN" dirty="0">
                <a:latin typeface="微软雅黑" panose="020B0503020204020204" pitchFamily="34" charset="-122"/>
                <a:ea typeface="微软雅黑" panose="020B0503020204020204" pitchFamily="34" charset="-122"/>
              </a:rPr>
              <a:t>Q2</a:t>
            </a:r>
            <a:endParaRPr lang="zh-CN" altLang="en-US"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28A034E5-53B1-4DEB-B452-0A2975ABAA79}"/>
              </a:ext>
            </a:extLst>
          </p:cNvPr>
          <p:cNvSpPr txBox="1"/>
          <p:nvPr/>
        </p:nvSpPr>
        <p:spPr>
          <a:xfrm>
            <a:off x="221193" y="2335446"/>
            <a:ext cx="633483" cy="446276"/>
          </a:xfrm>
          <a:prstGeom prst="rect">
            <a:avLst/>
          </a:prstGeom>
          <a:noFill/>
        </p:spPr>
        <p:txBody>
          <a:bodyPr wrap="square" lIns="0" rIns="0" rtlCol="0">
            <a:spAutoFit/>
          </a:bodyPr>
          <a:lstStyle/>
          <a:p>
            <a:pPr algn="r"/>
            <a:r>
              <a:rPr lang="en-US" altLang="zh-CN" dirty="0">
                <a:latin typeface="微软雅黑" panose="020B0503020204020204" pitchFamily="34" charset="-122"/>
                <a:ea typeface="微软雅黑" panose="020B0503020204020204" pitchFamily="34" charset="-122"/>
              </a:rPr>
              <a:t>Q2</a:t>
            </a:r>
            <a:endParaRPr lang="zh-CN" altLang="en-US"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A7348742-4973-451C-ADBC-2A50E6A82F2C}"/>
              </a:ext>
            </a:extLst>
          </p:cNvPr>
          <p:cNvSpPr txBox="1"/>
          <p:nvPr/>
        </p:nvSpPr>
        <p:spPr>
          <a:xfrm>
            <a:off x="334566" y="2983518"/>
            <a:ext cx="520110" cy="446276"/>
          </a:xfrm>
          <a:prstGeom prst="rect">
            <a:avLst/>
          </a:prstGeom>
          <a:noFill/>
        </p:spPr>
        <p:txBody>
          <a:bodyPr wrap="square" lIns="0" rIns="0" rtlCol="0">
            <a:spAutoFit/>
          </a:bodyPr>
          <a:lstStyle/>
          <a:p>
            <a:pPr algn="r"/>
            <a:r>
              <a:rPr lang="en-US" altLang="zh-CN" dirty="0">
                <a:latin typeface="微软雅黑" panose="020B0503020204020204" pitchFamily="34" charset="-122"/>
                <a:ea typeface="微软雅黑" panose="020B0503020204020204" pitchFamily="34" charset="-122"/>
              </a:rPr>
              <a:t>Q3</a:t>
            </a:r>
            <a:endParaRPr lang="zh-CN" altLang="en-US" dirty="0">
              <a:latin typeface="微软雅黑" panose="020B0503020204020204" pitchFamily="34" charset="-122"/>
              <a:ea typeface="微软雅黑" panose="020B0503020204020204" pitchFamily="34" charset="-122"/>
            </a:endParaRPr>
          </a:p>
        </p:txBody>
      </p:sp>
      <p:sp>
        <p:nvSpPr>
          <p:cNvPr id="30" name="箭头: 右 29">
            <a:extLst>
              <a:ext uri="{FF2B5EF4-FFF2-40B4-BE49-F238E27FC236}">
                <a16:creationId xmlns:a16="http://schemas.microsoft.com/office/drawing/2014/main" id="{14F90338-4751-48E3-994B-E29F3E6F5DE9}"/>
              </a:ext>
            </a:extLst>
          </p:cNvPr>
          <p:cNvSpPr/>
          <p:nvPr/>
        </p:nvSpPr>
        <p:spPr>
          <a:xfrm>
            <a:off x="8327454" y="2133650"/>
            <a:ext cx="511837" cy="339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9AAC4EBA-F9D4-40F3-81E1-CF465B32DE70}"/>
              </a:ext>
            </a:extLst>
          </p:cNvPr>
          <p:cNvSpPr txBox="1"/>
          <p:nvPr/>
        </p:nvSpPr>
        <p:spPr>
          <a:xfrm>
            <a:off x="7873034" y="2061642"/>
            <a:ext cx="511838" cy="446276"/>
          </a:xfrm>
          <a:prstGeom prst="rect">
            <a:avLst/>
          </a:prstGeom>
          <a:noFill/>
        </p:spPr>
        <p:txBody>
          <a:bodyPr wrap="square" lIns="0" rIns="0" rtlCol="0">
            <a:spAutoFit/>
          </a:bodyPr>
          <a:lstStyle/>
          <a:p>
            <a:r>
              <a:rPr lang="en-US" altLang="zh-CN" dirty="0">
                <a:latin typeface="微软雅黑" panose="020B0503020204020204" pitchFamily="34" charset="-122"/>
                <a:ea typeface="微软雅黑" panose="020B0503020204020204" pitchFamily="34" charset="-122"/>
              </a:rPr>
              <a:t>Q3</a:t>
            </a:r>
            <a:endParaRPr lang="zh-CN" altLang="en-US" dirty="0">
              <a:latin typeface="微软雅黑" panose="020B0503020204020204" pitchFamily="34" charset="-122"/>
              <a:ea typeface="微软雅黑" panose="020B0503020204020204" pitchFamily="34" charset="-122"/>
            </a:endParaRPr>
          </a:p>
        </p:txBody>
      </p:sp>
      <p:sp>
        <p:nvSpPr>
          <p:cNvPr id="3" name="流程图: 过程 2">
            <a:extLst>
              <a:ext uri="{FF2B5EF4-FFF2-40B4-BE49-F238E27FC236}">
                <a16:creationId xmlns:a16="http://schemas.microsoft.com/office/drawing/2014/main" id="{4D7A9467-CDA6-4FC8-9484-3B751CC98F93}"/>
              </a:ext>
            </a:extLst>
          </p:cNvPr>
          <p:cNvSpPr/>
          <p:nvPr/>
        </p:nvSpPr>
        <p:spPr>
          <a:xfrm>
            <a:off x="610235" y="4314810"/>
            <a:ext cx="3814200" cy="203379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0F6FC6"/>
              </a:buClr>
            </a:pPr>
            <a:r>
              <a:rPr lang="zh-CN" altLang="en-US" dirty="0">
                <a:solidFill>
                  <a:schemeClr val="tx1"/>
                </a:solidFill>
                <a:latin typeface="微软雅黑" panose="020B0503020204020204" pitchFamily="34" charset="-122"/>
                <a:ea typeface="微软雅黑" panose="020B0503020204020204" pitchFamily="34" charset="-122"/>
              </a:rPr>
              <a:t>由于</a:t>
            </a:r>
            <a:r>
              <a:rPr lang="en-US" altLang="zh-CN" dirty="0">
                <a:solidFill>
                  <a:schemeClr val="tx1"/>
                </a:solidFill>
                <a:latin typeface="微软雅黑" panose="020B0503020204020204" pitchFamily="34" charset="-122"/>
                <a:ea typeface="微软雅黑" panose="020B0503020204020204" pitchFamily="34" charset="-122"/>
              </a:rPr>
              <a:t>Q2</a:t>
            </a:r>
            <a:r>
              <a:rPr lang="zh-CN" altLang="en-US" dirty="0">
                <a:solidFill>
                  <a:schemeClr val="tx1"/>
                </a:solidFill>
                <a:latin typeface="微软雅黑" panose="020B0503020204020204" pitchFamily="34" charset="-122"/>
                <a:ea typeface="微软雅黑" panose="020B0503020204020204" pitchFamily="34" charset="-122"/>
              </a:rPr>
              <a:t>的顺序扫描操作，导致真正会被再次访问的第</a:t>
            </a:r>
            <a:r>
              <a:rPr lang="en-US" altLang="zh-CN" dirty="0">
                <a:solidFill>
                  <a:schemeClr val="tx1"/>
                </a:solidFill>
                <a:latin typeface="微软雅黑" panose="020B0503020204020204" pitchFamily="34" charset="-122"/>
                <a:ea typeface="微软雅黑" panose="020B0503020204020204" pitchFamily="34" charset="-122"/>
              </a:rPr>
              <a:t>0</a:t>
            </a:r>
            <a:r>
              <a:rPr lang="zh-CN" altLang="en-US" dirty="0">
                <a:solidFill>
                  <a:schemeClr val="tx1"/>
                </a:solidFill>
                <a:latin typeface="微软雅黑" panose="020B0503020204020204" pitchFamily="34" charset="-122"/>
                <a:ea typeface="微软雅黑" panose="020B0503020204020204" pitchFamily="34" charset="-122"/>
              </a:rPr>
              <a:t>页被淘汰。</a:t>
            </a:r>
          </a:p>
        </p:txBody>
      </p:sp>
      <p:sp>
        <p:nvSpPr>
          <p:cNvPr id="58" name="文本框 57">
            <a:extLst>
              <a:ext uri="{FF2B5EF4-FFF2-40B4-BE49-F238E27FC236}">
                <a16:creationId xmlns:a16="http://schemas.microsoft.com/office/drawing/2014/main" id="{5D00C8A6-707E-A876-BD1E-88AC3221E52A}"/>
              </a:ext>
            </a:extLst>
          </p:cNvPr>
          <p:cNvSpPr txBox="1"/>
          <p:nvPr/>
        </p:nvSpPr>
        <p:spPr>
          <a:xfrm>
            <a:off x="1016225" y="1683171"/>
            <a:ext cx="6377686" cy="446276"/>
          </a:xfrm>
          <a:prstGeom prst="rect">
            <a:avLst/>
          </a:prstGeom>
          <a:solidFill>
            <a:schemeClr val="bg1"/>
          </a:solidFill>
        </p:spPr>
        <p:txBody>
          <a:bodyPr wrap="square" rtlCol="0">
            <a:spAutoFit/>
          </a:bodyPr>
          <a:lstStyle/>
          <a:p>
            <a:pPr algn="ctr"/>
            <a:r>
              <a:rPr lang="en-US" altLang="zh-CN" dirty="0">
                <a:solidFill>
                  <a:srgbClr val="0033CC"/>
                </a:solidFill>
                <a:latin typeface="微软雅黑" panose="020B0503020204020204" pitchFamily="34" charset="-122"/>
                <a:ea typeface="微软雅黑" panose="020B0503020204020204" pitchFamily="34" charset="-122"/>
              </a:rPr>
              <a:t>Select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from</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SC </a:t>
            </a:r>
            <a:r>
              <a:rPr lang="en-US" altLang="zh-CN" dirty="0">
                <a:solidFill>
                  <a:srgbClr val="0033CC"/>
                </a:solidFill>
                <a:latin typeface="微软雅黑" panose="020B0503020204020204" pitchFamily="34" charset="-122"/>
                <a:ea typeface="微软雅黑" panose="020B0503020204020204" pitchFamily="34" charset="-122"/>
              </a:rPr>
              <a:t>where</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sno</a:t>
            </a:r>
            <a:r>
              <a:rPr lang="en-US" altLang="zh-CN" dirty="0">
                <a:latin typeface="微软雅黑" panose="020B0503020204020204" pitchFamily="34" charset="-122"/>
                <a:ea typeface="微软雅黑" panose="020B0503020204020204" pitchFamily="34" charset="-122"/>
              </a:rPr>
              <a:t>=1</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and</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cno</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59" name="文本框 58">
            <a:extLst>
              <a:ext uri="{FF2B5EF4-FFF2-40B4-BE49-F238E27FC236}">
                <a16:creationId xmlns:a16="http://schemas.microsoft.com/office/drawing/2014/main" id="{DBF77560-AB1B-2C32-3287-D5BFFC2B66E9}"/>
              </a:ext>
            </a:extLst>
          </p:cNvPr>
          <p:cNvSpPr txBox="1"/>
          <p:nvPr/>
        </p:nvSpPr>
        <p:spPr>
          <a:xfrm>
            <a:off x="1040548" y="2325378"/>
            <a:ext cx="6036266" cy="446276"/>
          </a:xfrm>
          <a:prstGeom prst="rect">
            <a:avLst/>
          </a:prstGeom>
          <a:solidFill>
            <a:schemeClr val="bg1"/>
          </a:solidFill>
        </p:spPr>
        <p:txBody>
          <a:bodyPr wrap="square" rtlCol="0">
            <a:spAutoFit/>
          </a:bodyPr>
          <a:lstStyle/>
          <a:p>
            <a:pPr algn="ctr"/>
            <a:r>
              <a:rPr lang="en-US" altLang="zh-CN" dirty="0">
                <a:solidFill>
                  <a:srgbClr val="0033CC"/>
                </a:solidFill>
                <a:latin typeface="微软雅黑" panose="020B0503020204020204" pitchFamily="34" charset="-122"/>
                <a:ea typeface="微软雅黑" panose="020B0503020204020204" pitchFamily="34" charset="-122"/>
              </a:rPr>
              <a:t>Select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D34817"/>
                </a:solidFill>
                <a:latin typeface="微软雅黑" panose="020B0503020204020204" pitchFamily="34" charset="-122"/>
                <a:ea typeface="微软雅黑" panose="020B0503020204020204" pitchFamily="34" charset="-122"/>
              </a:rPr>
              <a:t>avg</a:t>
            </a:r>
            <a:r>
              <a:rPr lang="en-US" altLang="zh-CN" dirty="0">
                <a:latin typeface="微软雅黑" panose="020B0503020204020204" pitchFamily="34" charset="-122"/>
                <a:ea typeface="微软雅黑" panose="020B0503020204020204" pitchFamily="34" charset="-122"/>
              </a:rPr>
              <a:t>(score)</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from</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SC </a:t>
            </a:r>
            <a:r>
              <a:rPr lang="en-US" altLang="zh-CN" dirty="0">
                <a:solidFill>
                  <a:srgbClr val="0033CC"/>
                </a:solidFill>
                <a:latin typeface="微软雅黑" panose="020B0503020204020204" pitchFamily="34" charset="-122"/>
                <a:ea typeface="微软雅黑" panose="020B0503020204020204" pitchFamily="34" charset="-122"/>
              </a:rPr>
              <a:t>where</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cno</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60" name="文本框 59">
            <a:extLst>
              <a:ext uri="{FF2B5EF4-FFF2-40B4-BE49-F238E27FC236}">
                <a16:creationId xmlns:a16="http://schemas.microsoft.com/office/drawing/2014/main" id="{C51B5000-037C-A6C7-E5D9-3686857E75D4}"/>
              </a:ext>
            </a:extLst>
          </p:cNvPr>
          <p:cNvSpPr txBox="1"/>
          <p:nvPr/>
        </p:nvSpPr>
        <p:spPr>
          <a:xfrm>
            <a:off x="982638" y="2983518"/>
            <a:ext cx="6377686" cy="446276"/>
          </a:xfrm>
          <a:prstGeom prst="rect">
            <a:avLst/>
          </a:prstGeom>
          <a:solidFill>
            <a:schemeClr val="bg1"/>
          </a:solidFill>
        </p:spPr>
        <p:txBody>
          <a:bodyPr wrap="square" rtlCol="0">
            <a:spAutoFit/>
          </a:bodyPr>
          <a:lstStyle/>
          <a:p>
            <a:pPr algn="ctr"/>
            <a:r>
              <a:rPr lang="en-US" altLang="zh-CN" dirty="0">
                <a:solidFill>
                  <a:srgbClr val="0033CC"/>
                </a:solidFill>
                <a:latin typeface="微软雅黑" panose="020B0503020204020204" pitchFamily="34" charset="-122"/>
                <a:ea typeface="微软雅黑" panose="020B0503020204020204" pitchFamily="34" charset="-122"/>
              </a:rPr>
              <a:t>Select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from</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SC </a:t>
            </a:r>
            <a:r>
              <a:rPr lang="en-US" altLang="zh-CN" dirty="0">
                <a:solidFill>
                  <a:srgbClr val="0033CC"/>
                </a:solidFill>
                <a:latin typeface="微软雅黑" panose="020B0503020204020204" pitchFamily="34" charset="-122"/>
                <a:ea typeface="微软雅黑" panose="020B0503020204020204" pitchFamily="34" charset="-122"/>
              </a:rPr>
              <a:t>where</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sno</a:t>
            </a:r>
            <a:r>
              <a:rPr lang="en-US" altLang="zh-CN" dirty="0">
                <a:latin typeface="微软雅黑" panose="020B0503020204020204" pitchFamily="34" charset="-122"/>
                <a:ea typeface="微软雅黑" panose="020B0503020204020204" pitchFamily="34" charset="-122"/>
              </a:rPr>
              <a:t>=1</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a:solidFill>
                  <a:srgbClr val="0033CC"/>
                </a:solidFill>
                <a:latin typeface="微软雅黑" panose="020B0503020204020204" pitchFamily="34" charset="-122"/>
                <a:ea typeface="微软雅黑" panose="020B0503020204020204" pitchFamily="34" charset="-122"/>
              </a:rPr>
              <a:t>and</a:t>
            </a:r>
            <a:r>
              <a:rPr lang="en-US" altLang="zh-CN" dirty="0">
                <a:solidFill>
                  <a:srgbClr val="C00000"/>
                </a:solidFill>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cno</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1203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2000"/>
                                  </p:stCondLst>
                                  <p:iterate type="wd">
                                    <p:tmAbs val="200"/>
                                  </p:iterate>
                                  <p:childTnLst>
                                    <p:set>
                                      <p:cBhvr>
                                        <p:cTn id="6" dur="1" fill="hold">
                                          <p:stCondLst>
                                            <p:cond delay="0"/>
                                          </p:stCondLst>
                                        </p:cTn>
                                        <p:tgtEl>
                                          <p:spTgt spid="60">
                                            <p:txEl>
                                              <p:charRg st="4294967295" end="429496729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0235" y="705999"/>
            <a:ext cx="10969943" cy="742853"/>
          </a:xfrm>
        </p:spPr>
        <p:txBody>
          <a:bodyPr>
            <a:normAutofit/>
          </a:bodyPr>
          <a:lstStyle/>
          <a:p>
            <a:r>
              <a:rPr lang="en-US" altLang="zh-CN" sz="3200" b="1" dirty="0">
                <a:solidFill>
                  <a:schemeClr val="accent1"/>
                </a:solidFill>
              </a:rPr>
              <a:t>LRU-K</a:t>
            </a:r>
            <a:r>
              <a:rPr lang="zh-CN" altLang="en-US" sz="3200" b="1" dirty="0">
                <a:solidFill>
                  <a:schemeClr val="accent1"/>
                </a:solidFill>
              </a:rPr>
              <a:t>算法</a:t>
            </a:r>
          </a:p>
        </p:txBody>
      </p:sp>
      <p:sp>
        <p:nvSpPr>
          <p:cNvPr id="3" name="内容占位符 2"/>
          <p:cNvSpPr>
            <a:spLocks noGrp="1"/>
          </p:cNvSpPr>
          <p:nvPr>
            <p:ph idx="1"/>
          </p:nvPr>
        </p:nvSpPr>
        <p:spPr>
          <a:xfrm>
            <a:off x="608013" y="1448851"/>
            <a:ext cx="10972165" cy="5071915"/>
          </a:xfrm>
        </p:spPr>
        <p:txBody>
          <a:bodyPr>
            <a:noAutofit/>
          </a:bodyPr>
          <a:lstStyle/>
          <a:p>
            <a:pPr marL="0" indent="0" algn="just">
              <a:lnSpc>
                <a:spcPct val="125000"/>
              </a:lnSpc>
              <a:spcBef>
                <a:spcPts val="600"/>
              </a:spcBef>
              <a:buNone/>
            </a:pPr>
            <a:r>
              <a:rPr lang="en-US" altLang="zh-CN" dirty="0">
                <a:solidFill>
                  <a:srgbClr val="0033CC"/>
                </a:solidFill>
                <a:hlinkClick r:id="rId3">
                  <a:extLst>
                    <a:ext uri="{A12FA001-AC4F-418D-AE19-62706E023703}">
                      <ahyp:hlinkClr xmlns:ahyp="http://schemas.microsoft.com/office/drawing/2018/hyperlinkcolor" val="tx"/>
                    </a:ext>
                  </a:extLst>
                </a:hlinkClick>
              </a:rPr>
              <a:t>https://dl.acm.org/doi/epdf/10.1145/170036.170081</a:t>
            </a:r>
            <a:endParaRPr lang="en-US" altLang="zh-CN" dirty="0">
              <a:solidFill>
                <a:srgbClr val="0033CC"/>
              </a:solidFill>
            </a:endParaRPr>
          </a:p>
          <a:p>
            <a:pPr marL="0" indent="0" algn="just">
              <a:lnSpc>
                <a:spcPct val="125000"/>
              </a:lnSpc>
              <a:spcBef>
                <a:spcPts val="600"/>
              </a:spcBef>
              <a:buNone/>
            </a:pPr>
            <a:r>
              <a:rPr lang="en-US" altLang="zh-CN" dirty="0"/>
              <a:t>LRU-K</a:t>
            </a:r>
            <a:r>
              <a:rPr lang="zh-CN" altLang="en-US" dirty="0"/>
              <a:t>算法驱逐缓冲池所有帧中</a:t>
            </a:r>
            <a:r>
              <a:rPr lang="en-US" altLang="zh-CN" dirty="0"/>
              <a:t>K</a:t>
            </a:r>
            <a:r>
              <a:rPr lang="zh-CN" altLang="en-US" dirty="0"/>
              <a:t>距离最大值的帧。</a:t>
            </a:r>
            <a:r>
              <a:rPr lang="en-US" altLang="zh-CN" dirty="0"/>
              <a:t>K</a:t>
            </a:r>
            <a:r>
              <a:rPr lang="zh-CN" altLang="en-US" dirty="0"/>
              <a:t>距离为当前时间戳与倒数第</a:t>
            </a:r>
            <a:r>
              <a:rPr lang="en-US" altLang="zh-CN" dirty="0"/>
              <a:t>k</a:t>
            </a:r>
            <a:r>
              <a:rPr lang="zh-CN" altLang="en-US" dirty="0"/>
              <a:t>次访问的时间戳之间的时间差。具有少于</a:t>
            </a:r>
            <a:r>
              <a:rPr lang="en-US" altLang="zh-CN" dirty="0"/>
              <a:t>k</a:t>
            </a:r>
            <a:r>
              <a:rPr lang="zh-CN" altLang="en-US" dirty="0"/>
              <a:t>个历史访问的帧的</a:t>
            </a:r>
            <a:r>
              <a:rPr lang="en-US" altLang="zh-CN" dirty="0"/>
              <a:t>k</a:t>
            </a:r>
            <a:r>
              <a:rPr lang="zh-CN" altLang="en-US" dirty="0"/>
              <a:t>距离被赋予</a:t>
            </a:r>
            <a:r>
              <a:rPr lang="en-US" altLang="zh-CN" dirty="0"/>
              <a:t>+inf</a:t>
            </a:r>
            <a:r>
              <a:rPr lang="zh-CN" altLang="en-US" dirty="0"/>
              <a:t>。当多帧具有</a:t>
            </a:r>
            <a:r>
              <a:rPr lang="en-US" altLang="zh-CN" dirty="0"/>
              <a:t>+inf</a:t>
            </a:r>
            <a:r>
              <a:rPr lang="zh-CN" altLang="en-US" dirty="0"/>
              <a:t>的</a:t>
            </a:r>
            <a:r>
              <a:rPr lang="en-US" altLang="zh-CN" dirty="0"/>
              <a:t>k</a:t>
            </a:r>
            <a:r>
              <a:rPr lang="zh-CN" altLang="en-US" dirty="0"/>
              <a:t>距离时，替换器将采用普通</a:t>
            </a:r>
            <a:r>
              <a:rPr lang="en-US" altLang="zh-CN" dirty="0"/>
              <a:t>LRU</a:t>
            </a:r>
            <a:r>
              <a:rPr lang="zh-CN" altLang="en-US" dirty="0"/>
              <a:t>淘汰具有最早时间戳的帧。</a:t>
            </a:r>
            <a:endParaRPr lang="en-US" altLang="zh-CN" dirty="0"/>
          </a:p>
          <a:p>
            <a:pPr marL="0" indent="0" algn="just">
              <a:lnSpc>
                <a:spcPct val="125000"/>
              </a:lnSpc>
              <a:spcBef>
                <a:spcPts val="600"/>
              </a:spcBef>
              <a:buNone/>
            </a:pPr>
            <a:endParaRPr lang="en-US" altLang="zh-CN" dirty="0"/>
          </a:p>
          <a:p>
            <a:pPr marL="0" indent="0" algn="just">
              <a:lnSpc>
                <a:spcPct val="125000"/>
              </a:lnSpc>
              <a:spcBef>
                <a:spcPts val="600"/>
              </a:spcBef>
              <a:buNone/>
            </a:pPr>
            <a:r>
              <a:rPr lang="zh-CN" altLang="en-US" dirty="0"/>
              <a:t>核⼼思路是将最近使⽤过</a:t>
            </a:r>
            <a:r>
              <a:rPr lang="en-US" altLang="zh-CN" dirty="0"/>
              <a:t>1</a:t>
            </a:r>
            <a:r>
              <a:rPr lang="zh-CN" altLang="en-US" dirty="0"/>
              <a:t>次的判断标准扩展为最近使⽤过</a:t>
            </a:r>
            <a:r>
              <a:rPr lang="en-US" altLang="zh-CN" dirty="0"/>
              <a:t>K</a:t>
            </a:r>
            <a:r>
              <a:rPr lang="zh-CN" altLang="en-US" dirty="0"/>
              <a:t>次。</a:t>
            </a:r>
          </a:p>
          <a:p>
            <a:pPr marL="0" indent="0" algn="just">
              <a:lnSpc>
                <a:spcPct val="125000"/>
              </a:lnSpc>
              <a:spcBef>
                <a:spcPts val="600"/>
              </a:spcBef>
              <a:buNone/>
            </a:pPr>
            <a:endParaRPr lang="en-US" altLang="zh-CN" dirty="0"/>
          </a:p>
        </p:txBody>
      </p:sp>
      <p:sp>
        <p:nvSpPr>
          <p:cNvPr id="4" name="灯片编号占位符 3">
            <a:extLst>
              <a:ext uri="{FF2B5EF4-FFF2-40B4-BE49-F238E27FC236}">
                <a16:creationId xmlns:a16="http://schemas.microsoft.com/office/drawing/2014/main" id="{1EC18346-6C0F-4DF2-86A0-7EB7C5A20F19}"/>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52</a:t>
            </a:fld>
            <a:endParaRPr lang="en-US" altLang="zh-CN"/>
          </a:p>
        </p:txBody>
      </p:sp>
      <p:pic>
        <p:nvPicPr>
          <p:cNvPr id="25" name="object 10">
            <a:extLst>
              <a:ext uri="{FF2B5EF4-FFF2-40B4-BE49-F238E27FC236}">
                <a16:creationId xmlns:a16="http://schemas.microsoft.com/office/drawing/2014/main" id="{8F0462CF-CE39-D416-8047-61062E84652E}"/>
              </a:ext>
            </a:extLst>
          </p:cNvPr>
          <p:cNvPicPr/>
          <p:nvPr/>
        </p:nvPicPr>
        <p:blipFill>
          <a:blip r:embed="rId4" cstate="print"/>
          <a:stretch>
            <a:fillRect/>
          </a:stretch>
        </p:blipFill>
        <p:spPr>
          <a:xfrm>
            <a:off x="2416112" y="5302002"/>
            <a:ext cx="2755818" cy="598661"/>
          </a:xfrm>
          <a:prstGeom prst="rect">
            <a:avLst/>
          </a:prstGeom>
        </p:spPr>
      </p:pic>
      <p:grpSp>
        <p:nvGrpSpPr>
          <p:cNvPr id="26" name="object 18">
            <a:extLst>
              <a:ext uri="{FF2B5EF4-FFF2-40B4-BE49-F238E27FC236}">
                <a16:creationId xmlns:a16="http://schemas.microsoft.com/office/drawing/2014/main" id="{3D3D01C7-5941-1A8D-12F2-3CA4793D4CE1}"/>
              </a:ext>
            </a:extLst>
          </p:cNvPr>
          <p:cNvGrpSpPr/>
          <p:nvPr/>
        </p:nvGrpSpPr>
        <p:grpSpPr>
          <a:xfrm>
            <a:off x="6062500" y="5379450"/>
            <a:ext cx="3285685" cy="546898"/>
            <a:chOff x="6844127" y="4145183"/>
            <a:chExt cx="1461135" cy="243204"/>
          </a:xfrm>
        </p:grpSpPr>
        <p:sp>
          <p:nvSpPr>
            <p:cNvPr id="27" name="object 19">
              <a:extLst>
                <a:ext uri="{FF2B5EF4-FFF2-40B4-BE49-F238E27FC236}">
                  <a16:creationId xmlns:a16="http://schemas.microsoft.com/office/drawing/2014/main" id="{30D7F761-DFF1-FACE-F215-8E9911505194}"/>
                </a:ext>
              </a:extLst>
            </p:cNvPr>
            <p:cNvSpPr/>
            <p:nvPr/>
          </p:nvSpPr>
          <p:spPr>
            <a:xfrm>
              <a:off x="8185226" y="4180382"/>
              <a:ext cx="120014" cy="137795"/>
            </a:xfrm>
            <a:custGeom>
              <a:avLst/>
              <a:gdLst/>
              <a:ahLst/>
              <a:cxnLst/>
              <a:rect l="l" t="t" r="r" b="b"/>
              <a:pathLst>
                <a:path w="120015" h="137795">
                  <a:moveTo>
                    <a:pt x="119862" y="126352"/>
                  </a:moveTo>
                  <a:lnTo>
                    <a:pt x="99682" y="126352"/>
                  </a:lnTo>
                  <a:lnTo>
                    <a:pt x="99682" y="125095"/>
                  </a:lnTo>
                  <a:lnTo>
                    <a:pt x="16471" y="125095"/>
                  </a:lnTo>
                  <a:lnTo>
                    <a:pt x="16471" y="0"/>
                  </a:lnTo>
                  <a:lnTo>
                    <a:pt x="25" y="0"/>
                  </a:lnTo>
                  <a:lnTo>
                    <a:pt x="25" y="125095"/>
                  </a:lnTo>
                  <a:lnTo>
                    <a:pt x="0" y="126352"/>
                  </a:lnTo>
                  <a:lnTo>
                    <a:pt x="0" y="136461"/>
                  </a:lnTo>
                  <a:lnTo>
                    <a:pt x="49949" y="136461"/>
                  </a:lnTo>
                  <a:lnTo>
                    <a:pt x="49949" y="137718"/>
                  </a:lnTo>
                  <a:lnTo>
                    <a:pt x="119824" y="137718"/>
                  </a:lnTo>
                  <a:lnTo>
                    <a:pt x="119824" y="136461"/>
                  </a:lnTo>
                  <a:lnTo>
                    <a:pt x="119862" y="126352"/>
                  </a:lnTo>
                  <a:close/>
                </a:path>
              </a:pathLst>
            </a:custGeom>
            <a:solidFill>
              <a:srgbClr val="316690"/>
            </a:solidFill>
          </p:spPr>
          <p:txBody>
            <a:bodyPr wrap="square" lIns="0" tIns="0" rIns="0" bIns="0" rtlCol="0"/>
            <a:lstStyle/>
            <a:p>
              <a:endParaRPr/>
            </a:p>
          </p:txBody>
        </p:sp>
        <p:pic>
          <p:nvPicPr>
            <p:cNvPr id="28" name="object 20">
              <a:extLst>
                <a:ext uri="{FF2B5EF4-FFF2-40B4-BE49-F238E27FC236}">
                  <a16:creationId xmlns:a16="http://schemas.microsoft.com/office/drawing/2014/main" id="{070FCBDE-D3E5-3062-BF64-682395B9DAEE}"/>
                </a:ext>
              </a:extLst>
            </p:cNvPr>
            <p:cNvPicPr/>
            <p:nvPr/>
          </p:nvPicPr>
          <p:blipFill>
            <a:blip r:embed="rId5" cstate="print"/>
            <a:stretch>
              <a:fillRect/>
            </a:stretch>
          </p:blipFill>
          <p:spPr>
            <a:xfrm>
              <a:off x="6844127" y="4145183"/>
              <a:ext cx="1329703" cy="242938"/>
            </a:xfrm>
            <a:prstGeom prst="rect">
              <a:avLst/>
            </a:prstGeom>
          </p:spPr>
        </p:pic>
      </p:grpSp>
    </p:spTree>
    <p:extLst>
      <p:ext uri="{BB962C8B-B14F-4D97-AF65-F5344CB8AC3E}">
        <p14:creationId xmlns:p14="http://schemas.microsoft.com/office/powerpoint/2010/main" val="42803987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3B5A6-C84C-0F69-0643-B49F8A3DCCC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C29D3DE-9395-8089-DD02-9127ECBB7C87}"/>
              </a:ext>
            </a:extLst>
          </p:cNvPr>
          <p:cNvSpPr>
            <a:spLocks noGrp="1"/>
          </p:cNvSpPr>
          <p:nvPr>
            <p:ph type="title"/>
          </p:nvPr>
        </p:nvSpPr>
        <p:spPr/>
        <p:txBody>
          <a:bodyPr>
            <a:normAutofit/>
          </a:bodyPr>
          <a:lstStyle/>
          <a:p>
            <a:r>
              <a:rPr lang="en-US" altLang="zh-CN" sz="3200" b="1" dirty="0">
                <a:solidFill>
                  <a:schemeClr val="accent1"/>
                </a:solidFill>
              </a:rPr>
              <a:t>LRU-K</a:t>
            </a:r>
            <a:r>
              <a:rPr lang="zh-CN" altLang="en-US" sz="3200" b="1" dirty="0">
                <a:solidFill>
                  <a:schemeClr val="accent1"/>
                </a:solidFill>
              </a:rPr>
              <a:t>算法</a:t>
            </a:r>
            <a:endParaRPr lang="zh-CN" altLang="en-US" dirty="0">
              <a:solidFill>
                <a:schemeClr val="accent1"/>
              </a:solidFill>
            </a:endParaRPr>
          </a:p>
        </p:txBody>
      </p:sp>
      <p:sp>
        <p:nvSpPr>
          <p:cNvPr id="3" name="内容占位符 2">
            <a:extLst>
              <a:ext uri="{FF2B5EF4-FFF2-40B4-BE49-F238E27FC236}">
                <a16:creationId xmlns:a16="http://schemas.microsoft.com/office/drawing/2014/main" id="{6BDAA223-BACF-F2E1-6F5D-5C82960261AD}"/>
              </a:ext>
            </a:extLst>
          </p:cNvPr>
          <p:cNvSpPr>
            <a:spLocks noGrp="1"/>
          </p:cNvSpPr>
          <p:nvPr>
            <p:ph idx="1"/>
          </p:nvPr>
        </p:nvSpPr>
        <p:spPr>
          <a:xfrm>
            <a:off x="1455738" y="5158777"/>
            <a:ext cx="9391995" cy="1079329"/>
          </a:xfrm>
        </p:spPr>
        <p:txBody>
          <a:bodyPr>
            <a:noAutofit/>
          </a:bodyPr>
          <a:lstStyle/>
          <a:p>
            <a:pPr>
              <a:lnSpc>
                <a:spcPct val="150000"/>
              </a:lnSpc>
              <a:spcBef>
                <a:spcPts val="0"/>
              </a:spcBef>
            </a:pPr>
            <a:r>
              <a:rPr lang="zh-CN" altLang="zh-CN" dirty="0"/>
              <a:t>页面第一次被访问，添加到历史队列中。</a:t>
            </a:r>
            <a:r>
              <a:rPr lang="zh-CN" altLang="en-US" dirty="0"/>
              <a:t>若队列满，依</a:t>
            </a:r>
            <a:r>
              <a:rPr lang="en-US" altLang="zh-CN" dirty="0"/>
              <a:t>LRU</a:t>
            </a:r>
            <a:r>
              <a:rPr lang="zh-CN" altLang="en-US" dirty="0"/>
              <a:t>淘汰。</a:t>
            </a:r>
            <a:endParaRPr lang="zh-CN" altLang="zh-CN" dirty="0"/>
          </a:p>
          <a:p>
            <a:pPr>
              <a:lnSpc>
                <a:spcPct val="150000"/>
              </a:lnSpc>
              <a:spcBef>
                <a:spcPts val="0"/>
              </a:spcBef>
            </a:pPr>
            <a:r>
              <a:rPr lang="zh-CN" altLang="en-US" dirty="0"/>
              <a:t>第二次访问，移至缓存队列，</a:t>
            </a:r>
            <a:r>
              <a:rPr lang="zh-CN" altLang="zh-CN" dirty="0"/>
              <a:t>若</a:t>
            </a:r>
            <a:r>
              <a:rPr lang="zh-CN" altLang="en-US" dirty="0"/>
              <a:t>缓存队</a:t>
            </a:r>
            <a:r>
              <a:rPr lang="zh-CN" altLang="zh-CN" dirty="0"/>
              <a:t>列满，</a:t>
            </a:r>
            <a:r>
              <a:rPr lang="zh-CN" altLang="en-US" dirty="0"/>
              <a:t>依</a:t>
            </a:r>
            <a:r>
              <a:rPr lang="en-US" altLang="zh-CN" dirty="0"/>
              <a:t>LRU-K</a:t>
            </a:r>
            <a:r>
              <a:rPr lang="zh-CN" altLang="zh-CN" dirty="0"/>
              <a:t>淘汰。</a:t>
            </a:r>
            <a:endParaRPr lang="zh-CN" altLang="en-US" dirty="0"/>
          </a:p>
        </p:txBody>
      </p:sp>
      <p:sp>
        <p:nvSpPr>
          <p:cNvPr id="7" name="灯片编号占位符 6">
            <a:extLst>
              <a:ext uri="{FF2B5EF4-FFF2-40B4-BE49-F238E27FC236}">
                <a16:creationId xmlns:a16="http://schemas.microsoft.com/office/drawing/2014/main" id="{B4631111-1A11-A728-F757-9D36308EDF56}"/>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53</a:t>
            </a:fld>
            <a:endParaRPr lang="en-US" altLang="zh-CN"/>
          </a:p>
        </p:txBody>
      </p:sp>
      <p:graphicFrame>
        <p:nvGraphicFramePr>
          <p:cNvPr id="13" name="表格 12">
            <a:extLst>
              <a:ext uri="{FF2B5EF4-FFF2-40B4-BE49-F238E27FC236}">
                <a16:creationId xmlns:a16="http://schemas.microsoft.com/office/drawing/2014/main" id="{D0BB926B-D1CD-A49C-2FA8-2B5E07A7DC1A}"/>
              </a:ext>
            </a:extLst>
          </p:cNvPr>
          <p:cNvGraphicFramePr>
            <a:graphicFrameLocks noGrp="1"/>
          </p:cNvGraphicFramePr>
          <p:nvPr/>
        </p:nvGraphicFramePr>
        <p:xfrm>
          <a:off x="3997703"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graphicFrame>
        <p:nvGraphicFramePr>
          <p:cNvPr id="16" name="表格 15">
            <a:extLst>
              <a:ext uri="{FF2B5EF4-FFF2-40B4-BE49-F238E27FC236}">
                <a16:creationId xmlns:a16="http://schemas.microsoft.com/office/drawing/2014/main" id="{1D4A7551-85E3-72DC-F3D5-23BA5F7CE5A2}"/>
              </a:ext>
            </a:extLst>
          </p:cNvPr>
          <p:cNvGraphicFramePr>
            <a:graphicFrameLocks noGrp="1"/>
          </p:cNvGraphicFramePr>
          <p:nvPr/>
        </p:nvGraphicFramePr>
        <p:xfrm>
          <a:off x="5509382"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sp>
        <p:nvSpPr>
          <p:cNvPr id="18" name="文本框 17">
            <a:extLst>
              <a:ext uri="{FF2B5EF4-FFF2-40B4-BE49-F238E27FC236}">
                <a16:creationId xmlns:a16="http://schemas.microsoft.com/office/drawing/2014/main" id="{FEBC1C30-6E7B-F279-29ED-79E05EDB116F}"/>
              </a:ext>
            </a:extLst>
          </p:cNvPr>
          <p:cNvSpPr txBox="1"/>
          <p:nvPr/>
        </p:nvSpPr>
        <p:spPr>
          <a:xfrm>
            <a:off x="3666578" y="2208068"/>
            <a:ext cx="1558771"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历史队列</a:t>
            </a:r>
          </a:p>
        </p:txBody>
      </p:sp>
      <p:sp>
        <p:nvSpPr>
          <p:cNvPr id="19" name="文本框 18">
            <a:extLst>
              <a:ext uri="{FF2B5EF4-FFF2-40B4-BE49-F238E27FC236}">
                <a16:creationId xmlns:a16="http://schemas.microsoft.com/office/drawing/2014/main" id="{4F9422C6-6E8A-A45C-C88D-8EFB2BFA4B35}"/>
              </a:ext>
            </a:extLst>
          </p:cNvPr>
          <p:cNvSpPr txBox="1"/>
          <p:nvPr/>
        </p:nvSpPr>
        <p:spPr>
          <a:xfrm>
            <a:off x="5245674" y="2208068"/>
            <a:ext cx="1476378"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缓存队列</a:t>
            </a:r>
          </a:p>
        </p:txBody>
      </p:sp>
      <p:sp>
        <p:nvSpPr>
          <p:cNvPr id="17" name="矩形 16">
            <a:extLst>
              <a:ext uri="{FF2B5EF4-FFF2-40B4-BE49-F238E27FC236}">
                <a16:creationId xmlns:a16="http://schemas.microsoft.com/office/drawing/2014/main" id="{4B8C5F3E-6ACD-D72D-3FDC-7934ABDC1115}"/>
              </a:ext>
            </a:extLst>
          </p:cNvPr>
          <p:cNvSpPr/>
          <p:nvPr/>
        </p:nvSpPr>
        <p:spPr>
          <a:xfrm>
            <a:off x="4506660" y="792146"/>
            <a:ext cx="3177091" cy="54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假设</a:t>
            </a:r>
            <a:r>
              <a:rPr lang="en-US" altLang="zh-CN" dirty="0">
                <a:latin typeface="微软雅黑" panose="020B0503020204020204" pitchFamily="34" charset="-122"/>
                <a:ea typeface="微软雅黑" panose="020B0503020204020204" pitchFamily="34" charset="-122"/>
              </a:rPr>
              <a:t>K=2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SIZE=4</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C53D8367-77E9-E13B-9565-E2F11706CF50}"/>
              </a:ext>
            </a:extLst>
          </p:cNvPr>
          <p:cNvSpPr txBox="1"/>
          <p:nvPr/>
        </p:nvSpPr>
        <p:spPr>
          <a:xfrm>
            <a:off x="4266379" y="4141144"/>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P1</a:t>
            </a:r>
            <a:endParaRPr lang="zh-CN" altLang="en-US"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F010B46-0322-FF6C-1EAF-08CBBBA5A873}"/>
              </a:ext>
            </a:extLst>
          </p:cNvPr>
          <p:cNvSpPr txBox="1"/>
          <p:nvPr/>
        </p:nvSpPr>
        <p:spPr>
          <a:xfrm>
            <a:off x="4266379" y="3751759"/>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8" name="文本框 7">
            <a:extLst>
              <a:ext uri="{FF2B5EF4-FFF2-40B4-BE49-F238E27FC236}">
                <a16:creationId xmlns:a16="http://schemas.microsoft.com/office/drawing/2014/main" id="{E043802F-1F0A-33BC-E850-643047BE43AD}"/>
              </a:ext>
            </a:extLst>
          </p:cNvPr>
          <p:cNvSpPr txBox="1"/>
          <p:nvPr/>
        </p:nvSpPr>
        <p:spPr>
          <a:xfrm>
            <a:off x="4266379" y="2950689"/>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BC670BC4-5438-43DA-8267-111081712A00}"/>
              </a:ext>
            </a:extLst>
          </p:cNvPr>
          <p:cNvSpPr txBox="1"/>
          <p:nvPr/>
        </p:nvSpPr>
        <p:spPr>
          <a:xfrm>
            <a:off x="4266379" y="3351224"/>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cxnSp>
        <p:nvCxnSpPr>
          <p:cNvPr id="12" name="直接箭头连接符 11">
            <a:extLst>
              <a:ext uri="{FF2B5EF4-FFF2-40B4-BE49-F238E27FC236}">
                <a16:creationId xmlns:a16="http://schemas.microsoft.com/office/drawing/2014/main" id="{9CE13E08-7D5F-CACC-62F5-68F11FF67416}"/>
              </a:ext>
            </a:extLst>
          </p:cNvPr>
          <p:cNvCxnSpPr/>
          <p:nvPr/>
        </p:nvCxnSpPr>
        <p:spPr>
          <a:xfrm flipH="1">
            <a:off x="7391350" y="3173046"/>
            <a:ext cx="1099827"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0DA8AF60-9D5C-23A2-6D6E-285A3A8FC6B4}"/>
              </a:ext>
            </a:extLst>
          </p:cNvPr>
          <p:cNvSpPr txBox="1"/>
          <p:nvPr/>
        </p:nvSpPr>
        <p:spPr>
          <a:xfrm>
            <a:off x="7668511" y="2724954"/>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BDF13514-46C2-FB0A-BF3B-221BBEB50D1C}"/>
              </a:ext>
            </a:extLst>
          </p:cNvPr>
          <p:cNvSpPr txBox="1"/>
          <p:nvPr/>
        </p:nvSpPr>
        <p:spPr>
          <a:xfrm>
            <a:off x="7391350" y="3264618"/>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页面请求</a:t>
            </a:r>
          </a:p>
        </p:txBody>
      </p:sp>
      <p:sp>
        <p:nvSpPr>
          <p:cNvPr id="27" name="文本框 26">
            <a:extLst>
              <a:ext uri="{FF2B5EF4-FFF2-40B4-BE49-F238E27FC236}">
                <a16:creationId xmlns:a16="http://schemas.microsoft.com/office/drawing/2014/main" id="{2039FC3C-5C97-C934-A892-4014F1C3612F}"/>
              </a:ext>
            </a:extLst>
          </p:cNvPr>
          <p:cNvSpPr txBox="1"/>
          <p:nvPr/>
        </p:nvSpPr>
        <p:spPr>
          <a:xfrm>
            <a:off x="2446857"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685D814A-BAF6-973A-8279-E75610AA238F}"/>
              </a:ext>
            </a:extLst>
          </p:cNvPr>
          <p:cNvSpPr txBox="1"/>
          <p:nvPr/>
        </p:nvSpPr>
        <p:spPr>
          <a:xfrm>
            <a:off x="1967691"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P1</a:t>
            </a:r>
            <a:endParaRPr lang="zh-CN" altLang="en-US" sz="2000"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9C48B7AF-B2BC-A0F9-DF76-EA636F50AD20}"/>
              </a:ext>
            </a:extLst>
          </p:cNvPr>
          <p:cNvSpPr txBox="1"/>
          <p:nvPr/>
        </p:nvSpPr>
        <p:spPr>
          <a:xfrm>
            <a:off x="34056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AD598618-F4A6-8286-122B-D04B04E9CDAA}"/>
              </a:ext>
            </a:extLst>
          </p:cNvPr>
          <p:cNvSpPr txBox="1"/>
          <p:nvPr/>
        </p:nvSpPr>
        <p:spPr>
          <a:xfrm>
            <a:off x="29268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A0EB718E-9D22-CBFB-D984-4CCD3FC2EAC4}"/>
              </a:ext>
            </a:extLst>
          </p:cNvPr>
          <p:cNvSpPr txBox="1"/>
          <p:nvPr/>
        </p:nvSpPr>
        <p:spPr>
          <a:xfrm>
            <a:off x="1967691" y="4263038"/>
            <a:ext cx="146706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访问顺序：</a:t>
            </a:r>
            <a:endParaRPr lang="en-US" altLang="zh-CN" sz="20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83872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p:bldP spid="19" grpId="0"/>
      <p:bldP spid="17" grpId="0" animBg="1"/>
      <p:bldP spid="5" grpId="0"/>
      <p:bldP spid="6" grpId="0"/>
      <p:bldP spid="8" grpId="0"/>
      <p:bldP spid="9" grpId="0"/>
      <p:bldP spid="14" grpId="0"/>
      <p:bldP spid="15" grpId="0"/>
      <p:bldP spid="27" grpId="0"/>
      <p:bldP spid="28" grpId="0"/>
      <p:bldP spid="29" grpId="0"/>
      <p:bldP spid="30" grpId="0"/>
      <p:bldP spid="3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867AA-A6DE-DED8-08E4-7759F15D590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657F44D-6C3D-6DB7-EB70-A84A1B41B5B4}"/>
              </a:ext>
            </a:extLst>
          </p:cNvPr>
          <p:cNvSpPr>
            <a:spLocks noGrp="1"/>
          </p:cNvSpPr>
          <p:nvPr>
            <p:ph type="title"/>
          </p:nvPr>
        </p:nvSpPr>
        <p:spPr/>
        <p:txBody>
          <a:bodyPr>
            <a:normAutofit/>
          </a:bodyPr>
          <a:lstStyle/>
          <a:p>
            <a:r>
              <a:rPr lang="en-US" altLang="zh-CN" sz="3200" b="1" dirty="0">
                <a:solidFill>
                  <a:schemeClr val="accent1"/>
                </a:solidFill>
              </a:rPr>
              <a:t>LRU-K</a:t>
            </a:r>
            <a:r>
              <a:rPr lang="zh-CN" altLang="en-US" sz="3200" b="1" dirty="0">
                <a:solidFill>
                  <a:schemeClr val="accent1"/>
                </a:solidFill>
              </a:rPr>
              <a:t>算法</a:t>
            </a:r>
            <a:endParaRPr lang="zh-CN" altLang="en-US" dirty="0">
              <a:solidFill>
                <a:schemeClr val="accent1"/>
              </a:solidFill>
            </a:endParaRPr>
          </a:p>
        </p:txBody>
      </p:sp>
      <p:sp>
        <p:nvSpPr>
          <p:cNvPr id="3" name="内容占位符 2">
            <a:extLst>
              <a:ext uri="{FF2B5EF4-FFF2-40B4-BE49-F238E27FC236}">
                <a16:creationId xmlns:a16="http://schemas.microsoft.com/office/drawing/2014/main" id="{FC87FF45-736D-5766-AE2B-E4D7CF9B8EB9}"/>
              </a:ext>
            </a:extLst>
          </p:cNvPr>
          <p:cNvSpPr>
            <a:spLocks noGrp="1"/>
          </p:cNvSpPr>
          <p:nvPr>
            <p:ph idx="1"/>
          </p:nvPr>
        </p:nvSpPr>
        <p:spPr>
          <a:xfrm>
            <a:off x="1455738" y="5158777"/>
            <a:ext cx="9391995" cy="1079329"/>
          </a:xfrm>
        </p:spPr>
        <p:txBody>
          <a:bodyPr>
            <a:noAutofit/>
          </a:bodyPr>
          <a:lstStyle/>
          <a:p>
            <a:pPr>
              <a:lnSpc>
                <a:spcPct val="150000"/>
              </a:lnSpc>
              <a:spcBef>
                <a:spcPts val="0"/>
              </a:spcBef>
            </a:pPr>
            <a:r>
              <a:rPr lang="zh-CN" altLang="zh-CN" dirty="0"/>
              <a:t>页面第一次被访问，添加到历史队列中。</a:t>
            </a:r>
            <a:r>
              <a:rPr lang="zh-CN" altLang="en-US" dirty="0"/>
              <a:t>若队列满，依</a:t>
            </a:r>
            <a:r>
              <a:rPr lang="en-US" altLang="zh-CN" dirty="0"/>
              <a:t>LRU</a:t>
            </a:r>
            <a:r>
              <a:rPr lang="zh-CN" altLang="en-US" dirty="0"/>
              <a:t>淘汰。</a:t>
            </a:r>
            <a:endParaRPr lang="zh-CN" altLang="zh-CN" dirty="0"/>
          </a:p>
          <a:p>
            <a:pPr>
              <a:lnSpc>
                <a:spcPct val="150000"/>
              </a:lnSpc>
              <a:spcBef>
                <a:spcPts val="0"/>
              </a:spcBef>
            </a:pPr>
            <a:r>
              <a:rPr lang="zh-CN" altLang="en-US" dirty="0"/>
              <a:t>第二次访问，移至缓存队列，</a:t>
            </a:r>
            <a:r>
              <a:rPr lang="zh-CN" altLang="zh-CN" dirty="0"/>
              <a:t>若</a:t>
            </a:r>
            <a:r>
              <a:rPr lang="zh-CN" altLang="en-US" dirty="0"/>
              <a:t>缓存队</a:t>
            </a:r>
            <a:r>
              <a:rPr lang="zh-CN" altLang="zh-CN" dirty="0"/>
              <a:t>列满，</a:t>
            </a:r>
            <a:r>
              <a:rPr lang="zh-CN" altLang="en-US" dirty="0"/>
              <a:t>依</a:t>
            </a:r>
            <a:r>
              <a:rPr lang="en-US" altLang="zh-CN" dirty="0"/>
              <a:t>LRU-K</a:t>
            </a:r>
            <a:r>
              <a:rPr lang="zh-CN" altLang="zh-CN" dirty="0"/>
              <a:t>淘汰。</a:t>
            </a:r>
            <a:endParaRPr lang="zh-CN" altLang="en-US" dirty="0"/>
          </a:p>
        </p:txBody>
      </p:sp>
      <p:sp>
        <p:nvSpPr>
          <p:cNvPr id="7" name="灯片编号占位符 6">
            <a:extLst>
              <a:ext uri="{FF2B5EF4-FFF2-40B4-BE49-F238E27FC236}">
                <a16:creationId xmlns:a16="http://schemas.microsoft.com/office/drawing/2014/main" id="{5FCCA08E-C822-77BE-F0AF-20CDD8D1756E}"/>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54</a:t>
            </a:fld>
            <a:endParaRPr lang="en-US" altLang="zh-CN"/>
          </a:p>
        </p:txBody>
      </p:sp>
      <p:graphicFrame>
        <p:nvGraphicFramePr>
          <p:cNvPr id="13" name="表格 12">
            <a:extLst>
              <a:ext uri="{FF2B5EF4-FFF2-40B4-BE49-F238E27FC236}">
                <a16:creationId xmlns:a16="http://schemas.microsoft.com/office/drawing/2014/main" id="{DFB5C7C1-27E8-FFF0-7D31-FC10430EC07A}"/>
              </a:ext>
            </a:extLst>
          </p:cNvPr>
          <p:cNvGraphicFramePr>
            <a:graphicFrameLocks noGrp="1"/>
          </p:cNvGraphicFramePr>
          <p:nvPr/>
        </p:nvGraphicFramePr>
        <p:xfrm>
          <a:off x="3997703"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graphicFrame>
        <p:nvGraphicFramePr>
          <p:cNvPr id="16" name="表格 15">
            <a:extLst>
              <a:ext uri="{FF2B5EF4-FFF2-40B4-BE49-F238E27FC236}">
                <a16:creationId xmlns:a16="http://schemas.microsoft.com/office/drawing/2014/main" id="{5038F405-89B3-6684-1974-ACF20D3A22C9}"/>
              </a:ext>
            </a:extLst>
          </p:cNvPr>
          <p:cNvGraphicFramePr>
            <a:graphicFrameLocks noGrp="1"/>
          </p:cNvGraphicFramePr>
          <p:nvPr/>
        </p:nvGraphicFramePr>
        <p:xfrm>
          <a:off x="5509382"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sp>
        <p:nvSpPr>
          <p:cNvPr id="18" name="文本框 17">
            <a:extLst>
              <a:ext uri="{FF2B5EF4-FFF2-40B4-BE49-F238E27FC236}">
                <a16:creationId xmlns:a16="http://schemas.microsoft.com/office/drawing/2014/main" id="{1C2543EC-A7E5-A16A-D3F8-255C9A3E5F7F}"/>
              </a:ext>
            </a:extLst>
          </p:cNvPr>
          <p:cNvSpPr txBox="1"/>
          <p:nvPr/>
        </p:nvSpPr>
        <p:spPr>
          <a:xfrm>
            <a:off x="3666578" y="2208068"/>
            <a:ext cx="1558771"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历史队列</a:t>
            </a:r>
          </a:p>
        </p:txBody>
      </p:sp>
      <p:sp>
        <p:nvSpPr>
          <p:cNvPr id="19" name="文本框 18">
            <a:extLst>
              <a:ext uri="{FF2B5EF4-FFF2-40B4-BE49-F238E27FC236}">
                <a16:creationId xmlns:a16="http://schemas.microsoft.com/office/drawing/2014/main" id="{F5B9EC09-34BD-C6F1-6458-D16DCA29B29B}"/>
              </a:ext>
            </a:extLst>
          </p:cNvPr>
          <p:cNvSpPr txBox="1"/>
          <p:nvPr/>
        </p:nvSpPr>
        <p:spPr>
          <a:xfrm>
            <a:off x="5245674" y="2208068"/>
            <a:ext cx="1476378"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缓存队列</a:t>
            </a:r>
          </a:p>
        </p:txBody>
      </p:sp>
      <p:sp>
        <p:nvSpPr>
          <p:cNvPr id="17" name="矩形 16">
            <a:extLst>
              <a:ext uri="{FF2B5EF4-FFF2-40B4-BE49-F238E27FC236}">
                <a16:creationId xmlns:a16="http://schemas.microsoft.com/office/drawing/2014/main" id="{6589B762-254F-B3E4-CC8C-814E0B8DBE16}"/>
              </a:ext>
            </a:extLst>
          </p:cNvPr>
          <p:cNvSpPr/>
          <p:nvPr/>
        </p:nvSpPr>
        <p:spPr>
          <a:xfrm>
            <a:off x="4506660" y="792146"/>
            <a:ext cx="3177091" cy="54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假设</a:t>
            </a:r>
            <a:r>
              <a:rPr lang="en-US" altLang="zh-CN" dirty="0">
                <a:latin typeface="微软雅黑" panose="020B0503020204020204" pitchFamily="34" charset="-122"/>
                <a:ea typeface="微软雅黑" panose="020B0503020204020204" pitchFamily="34" charset="-122"/>
              </a:rPr>
              <a:t>K=2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SIZE=4</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4EB6DFAB-BB46-D69A-52E8-7A31F04FB32D}"/>
              </a:ext>
            </a:extLst>
          </p:cNvPr>
          <p:cNvSpPr txBox="1"/>
          <p:nvPr/>
        </p:nvSpPr>
        <p:spPr>
          <a:xfrm>
            <a:off x="4266379" y="4141144"/>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971D5C32-D2A4-5FC7-C6FE-45EAA7783B9D}"/>
              </a:ext>
            </a:extLst>
          </p:cNvPr>
          <p:cNvSpPr txBox="1"/>
          <p:nvPr/>
        </p:nvSpPr>
        <p:spPr>
          <a:xfrm>
            <a:off x="4266379" y="3751759"/>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99D03155-381D-8E2F-BEC1-1ECC3D3DA238}"/>
              </a:ext>
            </a:extLst>
          </p:cNvPr>
          <p:cNvSpPr txBox="1"/>
          <p:nvPr/>
        </p:nvSpPr>
        <p:spPr>
          <a:xfrm>
            <a:off x="4266379" y="3351224"/>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cxnSp>
        <p:nvCxnSpPr>
          <p:cNvPr id="12" name="直接箭头连接符 11">
            <a:extLst>
              <a:ext uri="{FF2B5EF4-FFF2-40B4-BE49-F238E27FC236}">
                <a16:creationId xmlns:a16="http://schemas.microsoft.com/office/drawing/2014/main" id="{C417E0CB-B167-1850-02BB-CD14D88EE632}"/>
              </a:ext>
            </a:extLst>
          </p:cNvPr>
          <p:cNvCxnSpPr/>
          <p:nvPr/>
        </p:nvCxnSpPr>
        <p:spPr>
          <a:xfrm flipH="1">
            <a:off x="7391350" y="3173046"/>
            <a:ext cx="1099827"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2EAAB1EF-150B-5614-DF19-06B42D41DDD6}"/>
              </a:ext>
            </a:extLst>
          </p:cNvPr>
          <p:cNvSpPr txBox="1"/>
          <p:nvPr/>
        </p:nvSpPr>
        <p:spPr>
          <a:xfrm>
            <a:off x="4267832" y="295859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3401532F-8D53-83DB-DB42-F2DBB28DEC25}"/>
              </a:ext>
            </a:extLst>
          </p:cNvPr>
          <p:cNvSpPr txBox="1"/>
          <p:nvPr/>
        </p:nvSpPr>
        <p:spPr>
          <a:xfrm>
            <a:off x="7391350" y="3264618"/>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页面请求</a:t>
            </a:r>
          </a:p>
        </p:txBody>
      </p:sp>
      <p:sp>
        <p:nvSpPr>
          <p:cNvPr id="27" name="文本框 26">
            <a:extLst>
              <a:ext uri="{FF2B5EF4-FFF2-40B4-BE49-F238E27FC236}">
                <a16:creationId xmlns:a16="http://schemas.microsoft.com/office/drawing/2014/main" id="{EDA08E94-B0D7-F608-0979-AF0D9BDB605F}"/>
              </a:ext>
            </a:extLst>
          </p:cNvPr>
          <p:cNvSpPr txBox="1"/>
          <p:nvPr/>
        </p:nvSpPr>
        <p:spPr>
          <a:xfrm>
            <a:off x="2446857"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8ECB9691-3C24-A11F-F1B4-BC36021DF0D7}"/>
              </a:ext>
            </a:extLst>
          </p:cNvPr>
          <p:cNvSpPr txBox="1"/>
          <p:nvPr/>
        </p:nvSpPr>
        <p:spPr>
          <a:xfrm>
            <a:off x="1967691"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P1</a:t>
            </a:r>
            <a:endParaRPr lang="zh-CN" altLang="en-US" sz="2000"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E2F1E064-3FC9-6EC7-4F23-2EA38CBDB271}"/>
              </a:ext>
            </a:extLst>
          </p:cNvPr>
          <p:cNvSpPr txBox="1"/>
          <p:nvPr/>
        </p:nvSpPr>
        <p:spPr>
          <a:xfrm>
            <a:off x="34056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A8FCDBE2-C8B6-9F3A-7226-39D0E6383C3F}"/>
              </a:ext>
            </a:extLst>
          </p:cNvPr>
          <p:cNvSpPr txBox="1"/>
          <p:nvPr/>
        </p:nvSpPr>
        <p:spPr>
          <a:xfrm>
            <a:off x="29268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B9A872BE-D564-4B66-F4FE-56D0E3BAF2F8}"/>
              </a:ext>
            </a:extLst>
          </p:cNvPr>
          <p:cNvSpPr txBox="1"/>
          <p:nvPr/>
        </p:nvSpPr>
        <p:spPr>
          <a:xfrm>
            <a:off x="1967691" y="4263038"/>
            <a:ext cx="146706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访问顺序：</a:t>
            </a:r>
            <a:endParaRPr lang="en-US" altLang="zh-CN" sz="20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9B0F60AF-AD73-4215-92F8-152A6D0E62A8}"/>
              </a:ext>
            </a:extLst>
          </p:cNvPr>
          <p:cNvSpPr txBox="1"/>
          <p:nvPr/>
        </p:nvSpPr>
        <p:spPr>
          <a:xfrm>
            <a:off x="38844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065D4040-8F43-76E0-FF66-E5206BD32845}"/>
              </a:ext>
            </a:extLst>
          </p:cNvPr>
          <p:cNvSpPr txBox="1"/>
          <p:nvPr/>
        </p:nvSpPr>
        <p:spPr>
          <a:xfrm>
            <a:off x="1971883" y="4818960"/>
            <a:ext cx="492443" cy="400110"/>
          </a:xfrm>
          <a:prstGeom prst="rect">
            <a:avLst/>
          </a:prstGeom>
          <a:noFill/>
        </p:spPr>
        <p:txBody>
          <a:bodyPr wrap="none" rtlCol="0">
            <a:spAutoFit/>
          </a:bodyPr>
          <a:lstStyle/>
          <a:p>
            <a:r>
              <a:rPr lang="en-US" altLang="zh-CN" sz="2000" dirty="0">
                <a:solidFill>
                  <a:schemeClr val="bg1">
                    <a:lumMod val="65000"/>
                  </a:schemeClr>
                </a:solidFill>
                <a:latin typeface="微软雅黑" panose="020B0503020204020204" pitchFamily="34" charset="-122"/>
                <a:ea typeface="微软雅黑" panose="020B0503020204020204" pitchFamily="34" charset="-122"/>
              </a:rPr>
              <a:t>P1</a:t>
            </a:r>
            <a:endParaRPr lang="zh-CN" altLang="en-US" sz="2000" dirty="0">
              <a:solidFill>
                <a:schemeClr val="bg1">
                  <a:lumMod val="6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53335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0" nodeType="afterEffect">
                                  <p:stCondLst>
                                    <p:cond delay="0"/>
                                  </p:stCondLst>
                                  <p:childTnLst>
                                    <p:set>
                                      <p:cBhvr>
                                        <p:cTn id="9" dur="1" fill="hold">
                                          <p:stCondLst>
                                            <p:cond delay="0"/>
                                          </p:stCondLst>
                                        </p:cTn>
                                        <p:tgtEl>
                                          <p:spTgt spid="28"/>
                                        </p:tgtEl>
                                        <p:attrNameLst>
                                          <p:attrName>style.visibility</p:attrName>
                                        </p:attrNameLst>
                                      </p:cBhvr>
                                      <p:to>
                                        <p:strVal val="hidden"/>
                                      </p:to>
                                    </p:set>
                                  </p:childTnLst>
                                </p:cTn>
                              </p:par>
                              <p:par>
                                <p:cTn id="10" presetID="1" presetClass="entr" presetSubtype="0" fill="hold" grpId="0" nodeType="with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 grpId="0"/>
      <p:bldP spid="1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30B4C-9AC4-B3E0-CB04-B2D7FA90879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8F7B44D-7136-AFE8-3074-0B0F958B1DB8}"/>
              </a:ext>
            </a:extLst>
          </p:cNvPr>
          <p:cNvSpPr>
            <a:spLocks noGrp="1"/>
          </p:cNvSpPr>
          <p:nvPr>
            <p:ph type="title"/>
          </p:nvPr>
        </p:nvSpPr>
        <p:spPr/>
        <p:txBody>
          <a:bodyPr>
            <a:normAutofit/>
          </a:bodyPr>
          <a:lstStyle/>
          <a:p>
            <a:r>
              <a:rPr lang="en-US" altLang="zh-CN" sz="3200" b="1" dirty="0">
                <a:solidFill>
                  <a:schemeClr val="accent1"/>
                </a:solidFill>
              </a:rPr>
              <a:t>LRU-K</a:t>
            </a:r>
            <a:r>
              <a:rPr lang="zh-CN" altLang="en-US" sz="3200" b="1" dirty="0">
                <a:solidFill>
                  <a:schemeClr val="accent1"/>
                </a:solidFill>
              </a:rPr>
              <a:t>算法</a:t>
            </a:r>
            <a:endParaRPr lang="zh-CN" altLang="en-US" dirty="0">
              <a:solidFill>
                <a:schemeClr val="accent1"/>
              </a:solidFill>
            </a:endParaRPr>
          </a:p>
        </p:txBody>
      </p:sp>
      <p:sp>
        <p:nvSpPr>
          <p:cNvPr id="3" name="内容占位符 2">
            <a:extLst>
              <a:ext uri="{FF2B5EF4-FFF2-40B4-BE49-F238E27FC236}">
                <a16:creationId xmlns:a16="http://schemas.microsoft.com/office/drawing/2014/main" id="{673EA87C-D5E1-07F2-32BC-EA8E4958FCB5}"/>
              </a:ext>
            </a:extLst>
          </p:cNvPr>
          <p:cNvSpPr>
            <a:spLocks noGrp="1"/>
          </p:cNvSpPr>
          <p:nvPr>
            <p:ph idx="1"/>
          </p:nvPr>
        </p:nvSpPr>
        <p:spPr>
          <a:xfrm>
            <a:off x="1455738" y="5158777"/>
            <a:ext cx="9391995" cy="1079329"/>
          </a:xfrm>
        </p:spPr>
        <p:txBody>
          <a:bodyPr>
            <a:noAutofit/>
          </a:bodyPr>
          <a:lstStyle/>
          <a:p>
            <a:pPr>
              <a:lnSpc>
                <a:spcPct val="150000"/>
              </a:lnSpc>
              <a:spcBef>
                <a:spcPts val="0"/>
              </a:spcBef>
            </a:pPr>
            <a:r>
              <a:rPr lang="zh-CN" altLang="en-US" dirty="0"/>
              <a:t>当历史队列中的某个页面第</a:t>
            </a:r>
            <a:r>
              <a:rPr lang="en-US" altLang="zh-CN" dirty="0"/>
              <a:t>K</a:t>
            </a:r>
            <a:r>
              <a:rPr lang="zh-CN" altLang="en-US" dirty="0"/>
              <a:t>次被访问时，该页面从历史队列中移出，并存放至缓存队列。</a:t>
            </a:r>
          </a:p>
        </p:txBody>
      </p:sp>
      <p:sp>
        <p:nvSpPr>
          <p:cNvPr id="7" name="灯片编号占位符 6">
            <a:extLst>
              <a:ext uri="{FF2B5EF4-FFF2-40B4-BE49-F238E27FC236}">
                <a16:creationId xmlns:a16="http://schemas.microsoft.com/office/drawing/2014/main" id="{F32EC51B-5250-A0E3-A997-510C782F1600}"/>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55</a:t>
            </a:fld>
            <a:endParaRPr lang="en-US" altLang="zh-CN"/>
          </a:p>
        </p:txBody>
      </p:sp>
      <p:graphicFrame>
        <p:nvGraphicFramePr>
          <p:cNvPr id="13" name="表格 12">
            <a:extLst>
              <a:ext uri="{FF2B5EF4-FFF2-40B4-BE49-F238E27FC236}">
                <a16:creationId xmlns:a16="http://schemas.microsoft.com/office/drawing/2014/main" id="{0FE83872-80B5-5AC7-B459-681573962A2E}"/>
              </a:ext>
            </a:extLst>
          </p:cNvPr>
          <p:cNvGraphicFramePr>
            <a:graphicFrameLocks noGrp="1"/>
          </p:cNvGraphicFramePr>
          <p:nvPr/>
        </p:nvGraphicFramePr>
        <p:xfrm>
          <a:off x="3997703"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graphicFrame>
        <p:nvGraphicFramePr>
          <p:cNvPr id="16" name="表格 15">
            <a:extLst>
              <a:ext uri="{FF2B5EF4-FFF2-40B4-BE49-F238E27FC236}">
                <a16:creationId xmlns:a16="http://schemas.microsoft.com/office/drawing/2014/main" id="{BEEDB378-E34B-8C34-CC2A-21A2E5BECC32}"/>
              </a:ext>
            </a:extLst>
          </p:cNvPr>
          <p:cNvGraphicFramePr>
            <a:graphicFrameLocks noGrp="1"/>
          </p:cNvGraphicFramePr>
          <p:nvPr/>
        </p:nvGraphicFramePr>
        <p:xfrm>
          <a:off x="5509382"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sp>
        <p:nvSpPr>
          <p:cNvPr id="18" name="文本框 17">
            <a:extLst>
              <a:ext uri="{FF2B5EF4-FFF2-40B4-BE49-F238E27FC236}">
                <a16:creationId xmlns:a16="http://schemas.microsoft.com/office/drawing/2014/main" id="{35769A15-2116-85A9-B83C-A0FB5B105068}"/>
              </a:ext>
            </a:extLst>
          </p:cNvPr>
          <p:cNvSpPr txBox="1"/>
          <p:nvPr/>
        </p:nvSpPr>
        <p:spPr>
          <a:xfrm>
            <a:off x="3666578" y="2208068"/>
            <a:ext cx="1558771"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历史队列</a:t>
            </a:r>
          </a:p>
        </p:txBody>
      </p:sp>
      <p:sp>
        <p:nvSpPr>
          <p:cNvPr id="19" name="文本框 18">
            <a:extLst>
              <a:ext uri="{FF2B5EF4-FFF2-40B4-BE49-F238E27FC236}">
                <a16:creationId xmlns:a16="http://schemas.microsoft.com/office/drawing/2014/main" id="{F8715DF3-D9BA-F73A-BC07-B5E781AC6155}"/>
              </a:ext>
            </a:extLst>
          </p:cNvPr>
          <p:cNvSpPr txBox="1"/>
          <p:nvPr/>
        </p:nvSpPr>
        <p:spPr>
          <a:xfrm>
            <a:off x="5245674" y="2208068"/>
            <a:ext cx="1476378"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缓存队列</a:t>
            </a:r>
          </a:p>
        </p:txBody>
      </p:sp>
      <p:sp>
        <p:nvSpPr>
          <p:cNvPr id="17" name="矩形 16">
            <a:extLst>
              <a:ext uri="{FF2B5EF4-FFF2-40B4-BE49-F238E27FC236}">
                <a16:creationId xmlns:a16="http://schemas.microsoft.com/office/drawing/2014/main" id="{F65747F6-BC91-5CDA-840E-1175B23EF4A9}"/>
              </a:ext>
            </a:extLst>
          </p:cNvPr>
          <p:cNvSpPr/>
          <p:nvPr/>
        </p:nvSpPr>
        <p:spPr>
          <a:xfrm>
            <a:off x="4506660" y="792146"/>
            <a:ext cx="3177091" cy="54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假设</a:t>
            </a:r>
            <a:r>
              <a:rPr lang="en-US" altLang="zh-CN" dirty="0">
                <a:latin typeface="微软雅黑" panose="020B0503020204020204" pitchFamily="34" charset="-122"/>
                <a:ea typeface="微软雅黑" panose="020B0503020204020204" pitchFamily="34" charset="-122"/>
              </a:rPr>
              <a:t>K=2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SIZE=4</a:t>
            </a:r>
            <a:endParaRPr lang="zh-CN" altLang="en-US" dirty="0">
              <a:latin typeface="微软雅黑" panose="020B0503020204020204" pitchFamily="34" charset="-122"/>
              <a:ea typeface="微软雅黑" panose="020B0503020204020204" pitchFamily="34" charset="-122"/>
            </a:endParaRPr>
          </a:p>
        </p:txBody>
      </p:sp>
      <p:cxnSp>
        <p:nvCxnSpPr>
          <p:cNvPr id="12" name="直接箭头连接符 11">
            <a:extLst>
              <a:ext uri="{FF2B5EF4-FFF2-40B4-BE49-F238E27FC236}">
                <a16:creationId xmlns:a16="http://schemas.microsoft.com/office/drawing/2014/main" id="{1460B8DE-60EA-609B-714A-3C1B36203085}"/>
              </a:ext>
            </a:extLst>
          </p:cNvPr>
          <p:cNvCxnSpPr/>
          <p:nvPr/>
        </p:nvCxnSpPr>
        <p:spPr>
          <a:xfrm flipH="1">
            <a:off x="7391350" y="3173046"/>
            <a:ext cx="1099827"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60C7D4F1-7CA9-06F5-7E04-C346ED8D2C75}"/>
              </a:ext>
            </a:extLst>
          </p:cNvPr>
          <p:cNvSpPr txBox="1"/>
          <p:nvPr/>
        </p:nvSpPr>
        <p:spPr>
          <a:xfrm>
            <a:off x="7668511" y="2724954"/>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6CFC846A-2948-BC37-8EC3-4FE195DAE756}"/>
              </a:ext>
            </a:extLst>
          </p:cNvPr>
          <p:cNvSpPr txBox="1"/>
          <p:nvPr/>
        </p:nvSpPr>
        <p:spPr>
          <a:xfrm>
            <a:off x="7391350" y="3264618"/>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页面请求</a:t>
            </a:r>
          </a:p>
        </p:txBody>
      </p:sp>
      <p:sp>
        <p:nvSpPr>
          <p:cNvPr id="10" name="文本框 9">
            <a:extLst>
              <a:ext uri="{FF2B5EF4-FFF2-40B4-BE49-F238E27FC236}">
                <a16:creationId xmlns:a16="http://schemas.microsoft.com/office/drawing/2014/main" id="{02AD290A-BCC6-84F3-C421-32F913F8FCB3}"/>
              </a:ext>
            </a:extLst>
          </p:cNvPr>
          <p:cNvSpPr txBox="1"/>
          <p:nvPr/>
        </p:nvSpPr>
        <p:spPr>
          <a:xfrm>
            <a:off x="2446857" y="4818960"/>
            <a:ext cx="511679"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851ACB99-FE56-C9CC-7EB5-C409075F7CA2}"/>
              </a:ext>
            </a:extLst>
          </p:cNvPr>
          <p:cNvSpPr txBox="1"/>
          <p:nvPr/>
        </p:nvSpPr>
        <p:spPr>
          <a:xfrm>
            <a:off x="1967691" y="4818960"/>
            <a:ext cx="492443" cy="400110"/>
          </a:xfrm>
          <a:prstGeom prst="rect">
            <a:avLst/>
          </a:prstGeom>
          <a:noFill/>
        </p:spPr>
        <p:txBody>
          <a:bodyPr wrap="non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P1</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D90C81F3-EE9A-F950-36BD-1B7C853EF8A9}"/>
              </a:ext>
            </a:extLst>
          </p:cNvPr>
          <p:cNvSpPr txBox="1"/>
          <p:nvPr/>
        </p:nvSpPr>
        <p:spPr>
          <a:xfrm>
            <a:off x="34056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5467AA3C-9000-F3E3-7EAF-31AE6D19C9AD}"/>
              </a:ext>
            </a:extLst>
          </p:cNvPr>
          <p:cNvSpPr txBox="1"/>
          <p:nvPr/>
        </p:nvSpPr>
        <p:spPr>
          <a:xfrm>
            <a:off x="29268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FA424E42-FD7A-304A-DE6E-2BD0A366A221}"/>
              </a:ext>
            </a:extLst>
          </p:cNvPr>
          <p:cNvSpPr txBox="1"/>
          <p:nvPr/>
        </p:nvSpPr>
        <p:spPr>
          <a:xfrm>
            <a:off x="38844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D69A7D4B-6ABF-ED5C-7ED0-EDF482D3CB5D}"/>
              </a:ext>
            </a:extLst>
          </p:cNvPr>
          <p:cNvSpPr txBox="1"/>
          <p:nvPr/>
        </p:nvSpPr>
        <p:spPr>
          <a:xfrm>
            <a:off x="1967691" y="4263038"/>
            <a:ext cx="146706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访问顺序：</a:t>
            </a:r>
            <a:endParaRPr lang="en-US" altLang="zh-CN" sz="200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E2B8985A-6885-075B-C5B2-6F50C2BEC9A6}"/>
              </a:ext>
            </a:extLst>
          </p:cNvPr>
          <p:cNvSpPr txBox="1"/>
          <p:nvPr/>
        </p:nvSpPr>
        <p:spPr>
          <a:xfrm>
            <a:off x="4266379" y="4141144"/>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02E0AEFD-469C-266E-7D74-E610CB9F74C4}"/>
              </a:ext>
            </a:extLst>
          </p:cNvPr>
          <p:cNvSpPr txBox="1"/>
          <p:nvPr/>
        </p:nvSpPr>
        <p:spPr>
          <a:xfrm>
            <a:off x="4277530" y="3740608"/>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1EDB9C45-6133-3BC9-F55F-09594F4C10E3}"/>
              </a:ext>
            </a:extLst>
          </p:cNvPr>
          <p:cNvSpPr txBox="1"/>
          <p:nvPr/>
        </p:nvSpPr>
        <p:spPr>
          <a:xfrm>
            <a:off x="4277530" y="3340073"/>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A01FFE01-9A4B-30F5-841F-1D51D960E71F}"/>
              </a:ext>
            </a:extLst>
          </p:cNvPr>
          <p:cNvSpPr txBox="1"/>
          <p:nvPr/>
        </p:nvSpPr>
        <p:spPr>
          <a:xfrm>
            <a:off x="4267832" y="2947439"/>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96584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9AE7E-A059-0BD6-F25A-63C163D484E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15F7AE1-4318-24A3-FA57-29BEB4D9DEE8}"/>
              </a:ext>
            </a:extLst>
          </p:cNvPr>
          <p:cNvSpPr>
            <a:spLocks noGrp="1"/>
          </p:cNvSpPr>
          <p:nvPr>
            <p:ph type="title"/>
          </p:nvPr>
        </p:nvSpPr>
        <p:spPr/>
        <p:txBody>
          <a:bodyPr>
            <a:normAutofit/>
          </a:bodyPr>
          <a:lstStyle/>
          <a:p>
            <a:r>
              <a:rPr lang="en-US" altLang="zh-CN" sz="3200" b="1" dirty="0">
                <a:solidFill>
                  <a:schemeClr val="accent1"/>
                </a:solidFill>
              </a:rPr>
              <a:t>LRU-K</a:t>
            </a:r>
            <a:r>
              <a:rPr lang="zh-CN" altLang="en-US" sz="3200" b="1" dirty="0">
                <a:solidFill>
                  <a:schemeClr val="accent1"/>
                </a:solidFill>
              </a:rPr>
              <a:t>算法</a:t>
            </a:r>
            <a:endParaRPr lang="zh-CN" altLang="en-US" dirty="0">
              <a:solidFill>
                <a:schemeClr val="accent1"/>
              </a:solidFill>
            </a:endParaRPr>
          </a:p>
        </p:txBody>
      </p:sp>
      <p:sp>
        <p:nvSpPr>
          <p:cNvPr id="3" name="内容占位符 2">
            <a:extLst>
              <a:ext uri="{FF2B5EF4-FFF2-40B4-BE49-F238E27FC236}">
                <a16:creationId xmlns:a16="http://schemas.microsoft.com/office/drawing/2014/main" id="{05D3A064-C9BA-671B-9917-686A8B9456BE}"/>
              </a:ext>
            </a:extLst>
          </p:cNvPr>
          <p:cNvSpPr>
            <a:spLocks noGrp="1"/>
          </p:cNvSpPr>
          <p:nvPr>
            <p:ph idx="1"/>
          </p:nvPr>
        </p:nvSpPr>
        <p:spPr>
          <a:xfrm>
            <a:off x="1455738" y="5158777"/>
            <a:ext cx="9391995" cy="1079329"/>
          </a:xfrm>
        </p:spPr>
        <p:txBody>
          <a:bodyPr>
            <a:noAutofit/>
          </a:bodyPr>
          <a:lstStyle/>
          <a:p>
            <a:pPr>
              <a:lnSpc>
                <a:spcPct val="150000"/>
              </a:lnSpc>
              <a:spcBef>
                <a:spcPts val="0"/>
              </a:spcBef>
            </a:pPr>
            <a:r>
              <a:rPr lang="zh-CN" altLang="en-US" dirty="0"/>
              <a:t>当历史队列中的某个页面第</a:t>
            </a:r>
            <a:r>
              <a:rPr lang="en-US" altLang="zh-CN" dirty="0"/>
              <a:t>K</a:t>
            </a:r>
            <a:r>
              <a:rPr lang="zh-CN" altLang="en-US" dirty="0"/>
              <a:t>次被访问时，该页面从历史队列中移出，并存放至缓存队列。</a:t>
            </a:r>
          </a:p>
        </p:txBody>
      </p:sp>
      <p:sp>
        <p:nvSpPr>
          <p:cNvPr id="7" name="灯片编号占位符 6">
            <a:extLst>
              <a:ext uri="{FF2B5EF4-FFF2-40B4-BE49-F238E27FC236}">
                <a16:creationId xmlns:a16="http://schemas.microsoft.com/office/drawing/2014/main" id="{7F5B8D12-CE0C-EF0E-A9FE-F59734924C5A}"/>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56</a:t>
            </a:fld>
            <a:endParaRPr lang="en-US" altLang="zh-CN"/>
          </a:p>
        </p:txBody>
      </p:sp>
      <p:graphicFrame>
        <p:nvGraphicFramePr>
          <p:cNvPr id="13" name="表格 12">
            <a:extLst>
              <a:ext uri="{FF2B5EF4-FFF2-40B4-BE49-F238E27FC236}">
                <a16:creationId xmlns:a16="http://schemas.microsoft.com/office/drawing/2014/main" id="{1A9797A0-67CD-384A-F3F4-4C6276A00232}"/>
              </a:ext>
            </a:extLst>
          </p:cNvPr>
          <p:cNvGraphicFramePr>
            <a:graphicFrameLocks noGrp="1"/>
          </p:cNvGraphicFramePr>
          <p:nvPr/>
        </p:nvGraphicFramePr>
        <p:xfrm>
          <a:off x="3997703"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graphicFrame>
        <p:nvGraphicFramePr>
          <p:cNvPr id="16" name="表格 15">
            <a:extLst>
              <a:ext uri="{FF2B5EF4-FFF2-40B4-BE49-F238E27FC236}">
                <a16:creationId xmlns:a16="http://schemas.microsoft.com/office/drawing/2014/main" id="{ECB54F24-1480-7645-FEC8-7853FD43F63E}"/>
              </a:ext>
            </a:extLst>
          </p:cNvPr>
          <p:cNvGraphicFramePr>
            <a:graphicFrameLocks noGrp="1"/>
          </p:cNvGraphicFramePr>
          <p:nvPr/>
        </p:nvGraphicFramePr>
        <p:xfrm>
          <a:off x="5509382"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sp>
        <p:nvSpPr>
          <p:cNvPr id="18" name="文本框 17">
            <a:extLst>
              <a:ext uri="{FF2B5EF4-FFF2-40B4-BE49-F238E27FC236}">
                <a16:creationId xmlns:a16="http://schemas.microsoft.com/office/drawing/2014/main" id="{34D4D89B-8532-780B-8C9E-E8E01968645A}"/>
              </a:ext>
            </a:extLst>
          </p:cNvPr>
          <p:cNvSpPr txBox="1"/>
          <p:nvPr/>
        </p:nvSpPr>
        <p:spPr>
          <a:xfrm>
            <a:off x="3666578" y="2208068"/>
            <a:ext cx="1558771"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历史队列</a:t>
            </a:r>
          </a:p>
        </p:txBody>
      </p:sp>
      <p:sp>
        <p:nvSpPr>
          <p:cNvPr id="19" name="文本框 18">
            <a:extLst>
              <a:ext uri="{FF2B5EF4-FFF2-40B4-BE49-F238E27FC236}">
                <a16:creationId xmlns:a16="http://schemas.microsoft.com/office/drawing/2014/main" id="{A046AC65-7433-E282-1A28-6F2A20D2D186}"/>
              </a:ext>
            </a:extLst>
          </p:cNvPr>
          <p:cNvSpPr txBox="1"/>
          <p:nvPr/>
        </p:nvSpPr>
        <p:spPr>
          <a:xfrm>
            <a:off x="5245674" y="2208068"/>
            <a:ext cx="1476378"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缓存队列</a:t>
            </a:r>
          </a:p>
        </p:txBody>
      </p:sp>
      <p:sp>
        <p:nvSpPr>
          <p:cNvPr id="17" name="矩形 16">
            <a:extLst>
              <a:ext uri="{FF2B5EF4-FFF2-40B4-BE49-F238E27FC236}">
                <a16:creationId xmlns:a16="http://schemas.microsoft.com/office/drawing/2014/main" id="{E24F44DF-3165-9982-9988-188655F38DB8}"/>
              </a:ext>
            </a:extLst>
          </p:cNvPr>
          <p:cNvSpPr/>
          <p:nvPr/>
        </p:nvSpPr>
        <p:spPr>
          <a:xfrm>
            <a:off x="4506660" y="792146"/>
            <a:ext cx="3177091" cy="54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假设</a:t>
            </a:r>
            <a:r>
              <a:rPr lang="en-US" altLang="zh-CN" dirty="0">
                <a:latin typeface="微软雅黑" panose="020B0503020204020204" pitchFamily="34" charset="-122"/>
                <a:ea typeface="微软雅黑" panose="020B0503020204020204" pitchFamily="34" charset="-122"/>
              </a:rPr>
              <a:t>K=2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SIZE=4</a:t>
            </a:r>
            <a:endParaRPr lang="zh-CN" altLang="en-US" dirty="0">
              <a:latin typeface="微软雅黑" panose="020B0503020204020204" pitchFamily="34" charset="-122"/>
              <a:ea typeface="微软雅黑" panose="020B0503020204020204" pitchFamily="34" charset="-122"/>
            </a:endParaRPr>
          </a:p>
        </p:txBody>
      </p:sp>
      <p:cxnSp>
        <p:nvCxnSpPr>
          <p:cNvPr id="12" name="直接箭头连接符 11">
            <a:extLst>
              <a:ext uri="{FF2B5EF4-FFF2-40B4-BE49-F238E27FC236}">
                <a16:creationId xmlns:a16="http://schemas.microsoft.com/office/drawing/2014/main" id="{C5580A01-AA09-FA3E-9521-781581CF2A6F}"/>
              </a:ext>
            </a:extLst>
          </p:cNvPr>
          <p:cNvCxnSpPr/>
          <p:nvPr/>
        </p:nvCxnSpPr>
        <p:spPr>
          <a:xfrm flipH="1">
            <a:off x="7391350" y="3173046"/>
            <a:ext cx="1099827"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D2EB5924-3EB5-6B52-4F66-D8C7C0E6B4F9}"/>
              </a:ext>
            </a:extLst>
          </p:cNvPr>
          <p:cNvSpPr txBox="1"/>
          <p:nvPr/>
        </p:nvSpPr>
        <p:spPr>
          <a:xfrm>
            <a:off x="7668511" y="2724954"/>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E7ED833C-3A69-7506-E968-30DC483F55C1}"/>
              </a:ext>
            </a:extLst>
          </p:cNvPr>
          <p:cNvSpPr txBox="1"/>
          <p:nvPr/>
        </p:nvSpPr>
        <p:spPr>
          <a:xfrm>
            <a:off x="7391350" y="3264618"/>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页面请求</a:t>
            </a:r>
          </a:p>
        </p:txBody>
      </p:sp>
      <p:sp>
        <p:nvSpPr>
          <p:cNvPr id="10" name="文本框 9">
            <a:extLst>
              <a:ext uri="{FF2B5EF4-FFF2-40B4-BE49-F238E27FC236}">
                <a16:creationId xmlns:a16="http://schemas.microsoft.com/office/drawing/2014/main" id="{8E2930DC-9314-4862-EB2F-B7776941B85A}"/>
              </a:ext>
            </a:extLst>
          </p:cNvPr>
          <p:cNvSpPr txBox="1"/>
          <p:nvPr/>
        </p:nvSpPr>
        <p:spPr>
          <a:xfrm>
            <a:off x="2446857" y="4818960"/>
            <a:ext cx="511679"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A42CB341-A114-7642-8F36-724394AAF6D2}"/>
              </a:ext>
            </a:extLst>
          </p:cNvPr>
          <p:cNvSpPr txBox="1"/>
          <p:nvPr/>
        </p:nvSpPr>
        <p:spPr>
          <a:xfrm>
            <a:off x="1967691" y="4818960"/>
            <a:ext cx="492443" cy="400110"/>
          </a:xfrm>
          <a:prstGeom prst="rect">
            <a:avLst/>
          </a:prstGeom>
          <a:noFill/>
        </p:spPr>
        <p:txBody>
          <a:bodyPr wrap="non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P1</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F5D8E4A4-2A41-6D71-22B2-28B9B50DB343}"/>
              </a:ext>
            </a:extLst>
          </p:cNvPr>
          <p:cNvSpPr txBox="1"/>
          <p:nvPr/>
        </p:nvSpPr>
        <p:spPr>
          <a:xfrm>
            <a:off x="34056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42828CD8-C1EF-C67D-F324-980E68DB3B80}"/>
              </a:ext>
            </a:extLst>
          </p:cNvPr>
          <p:cNvSpPr txBox="1"/>
          <p:nvPr/>
        </p:nvSpPr>
        <p:spPr>
          <a:xfrm>
            <a:off x="29268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F43E64E1-4599-0C4D-E81F-FD51732CA3E3}"/>
              </a:ext>
            </a:extLst>
          </p:cNvPr>
          <p:cNvSpPr txBox="1"/>
          <p:nvPr/>
        </p:nvSpPr>
        <p:spPr>
          <a:xfrm>
            <a:off x="38844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9BD899FA-0674-2E86-12A4-FC7EB758FADE}"/>
              </a:ext>
            </a:extLst>
          </p:cNvPr>
          <p:cNvSpPr txBox="1"/>
          <p:nvPr/>
        </p:nvSpPr>
        <p:spPr>
          <a:xfrm>
            <a:off x="4363200" y="481318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46206823-6B93-973E-50B7-3A9885637EC6}"/>
              </a:ext>
            </a:extLst>
          </p:cNvPr>
          <p:cNvSpPr txBox="1"/>
          <p:nvPr/>
        </p:nvSpPr>
        <p:spPr>
          <a:xfrm>
            <a:off x="2486206" y="4796185"/>
            <a:ext cx="396044" cy="396045"/>
          </a:xfrm>
          <a:prstGeom prst="rect">
            <a:avLst/>
          </a:prstGeom>
          <a:noFill/>
          <a:ln w="25400">
            <a:solidFill>
              <a:srgbClr val="FF0000"/>
            </a:solidFill>
          </a:ln>
        </p:spPr>
        <p:txBody>
          <a:bodyPr wrap="square" rtlCol="0">
            <a:spAutoFit/>
          </a:bodyPr>
          <a:lstStyle/>
          <a:p>
            <a:endParaRPr lang="zh-CN" altLang="en-US" dirty="0"/>
          </a:p>
        </p:txBody>
      </p:sp>
      <p:sp>
        <p:nvSpPr>
          <p:cNvPr id="25" name="文本框 24">
            <a:extLst>
              <a:ext uri="{FF2B5EF4-FFF2-40B4-BE49-F238E27FC236}">
                <a16:creationId xmlns:a16="http://schemas.microsoft.com/office/drawing/2014/main" id="{AD27AE57-325D-DA0D-9C4F-89BE3471E8CD}"/>
              </a:ext>
            </a:extLst>
          </p:cNvPr>
          <p:cNvSpPr txBox="1"/>
          <p:nvPr/>
        </p:nvSpPr>
        <p:spPr>
          <a:xfrm>
            <a:off x="1967691" y="4263038"/>
            <a:ext cx="146706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访问顺序：</a:t>
            </a:r>
            <a:endParaRPr lang="en-US" altLang="zh-CN" sz="200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0E9FF8E9-3622-BEC1-95EF-DCBD679901EF}"/>
              </a:ext>
            </a:extLst>
          </p:cNvPr>
          <p:cNvSpPr txBox="1"/>
          <p:nvPr/>
        </p:nvSpPr>
        <p:spPr>
          <a:xfrm>
            <a:off x="5782943" y="4141144"/>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EDDC2AB0-A651-6CE7-F882-2A7559114779}"/>
              </a:ext>
            </a:extLst>
          </p:cNvPr>
          <p:cNvSpPr txBox="1"/>
          <p:nvPr/>
        </p:nvSpPr>
        <p:spPr>
          <a:xfrm>
            <a:off x="4266379" y="4130897"/>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750D7269-4A2D-17CE-0091-16F88BED2E89}"/>
              </a:ext>
            </a:extLst>
          </p:cNvPr>
          <p:cNvSpPr txBox="1"/>
          <p:nvPr/>
        </p:nvSpPr>
        <p:spPr>
          <a:xfrm>
            <a:off x="4277530" y="3741517"/>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0E7DB0D2-3218-9A50-1BC7-3CBEF578D040}"/>
              </a:ext>
            </a:extLst>
          </p:cNvPr>
          <p:cNvSpPr txBox="1"/>
          <p:nvPr/>
        </p:nvSpPr>
        <p:spPr>
          <a:xfrm>
            <a:off x="4267832" y="3348881"/>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6886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3" grpId="0"/>
      <p:bldP spid="2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C90D4-2F0D-95FF-818E-9F90ECB454A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7CD06E3-020A-A93B-26E0-7D00934B648E}"/>
              </a:ext>
            </a:extLst>
          </p:cNvPr>
          <p:cNvSpPr>
            <a:spLocks noGrp="1"/>
          </p:cNvSpPr>
          <p:nvPr>
            <p:ph type="title"/>
          </p:nvPr>
        </p:nvSpPr>
        <p:spPr/>
        <p:txBody>
          <a:bodyPr>
            <a:normAutofit/>
          </a:bodyPr>
          <a:lstStyle/>
          <a:p>
            <a:r>
              <a:rPr lang="en-US" altLang="zh-CN" sz="3200" b="1" dirty="0">
                <a:solidFill>
                  <a:schemeClr val="accent1"/>
                </a:solidFill>
              </a:rPr>
              <a:t>LRU-K</a:t>
            </a:r>
            <a:r>
              <a:rPr lang="zh-CN" altLang="en-US" sz="3200" b="1" dirty="0">
                <a:solidFill>
                  <a:schemeClr val="accent1"/>
                </a:solidFill>
              </a:rPr>
              <a:t>算法</a:t>
            </a:r>
            <a:endParaRPr lang="zh-CN" altLang="en-US" dirty="0">
              <a:solidFill>
                <a:schemeClr val="accent1"/>
              </a:solidFill>
            </a:endParaRPr>
          </a:p>
        </p:txBody>
      </p:sp>
      <p:sp>
        <p:nvSpPr>
          <p:cNvPr id="3" name="内容占位符 2">
            <a:extLst>
              <a:ext uri="{FF2B5EF4-FFF2-40B4-BE49-F238E27FC236}">
                <a16:creationId xmlns:a16="http://schemas.microsoft.com/office/drawing/2014/main" id="{26E88F7E-9FA0-594E-FB25-9B0EE33C2591}"/>
              </a:ext>
            </a:extLst>
          </p:cNvPr>
          <p:cNvSpPr>
            <a:spLocks noGrp="1"/>
          </p:cNvSpPr>
          <p:nvPr>
            <p:ph idx="1"/>
          </p:nvPr>
        </p:nvSpPr>
        <p:spPr>
          <a:xfrm>
            <a:off x="1455738" y="5158777"/>
            <a:ext cx="9391995" cy="1079329"/>
          </a:xfrm>
        </p:spPr>
        <p:txBody>
          <a:bodyPr>
            <a:noAutofit/>
          </a:bodyPr>
          <a:lstStyle/>
          <a:p>
            <a:pPr>
              <a:lnSpc>
                <a:spcPct val="150000"/>
              </a:lnSpc>
              <a:spcBef>
                <a:spcPts val="0"/>
              </a:spcBef>
            </a:pPr>
            <a:r>
              <a:rPr lang="zh-CN" altLang="en-US" dirty="0"/>
              <a:t>缓存队列中的页面再次被访问时，依倒数第</a:t>
            </a:r>
            <a:r>
              <a:rPr lang="en-US" altLang="zh-CN" dirty="0"/>
              <a:t>K</a:t>
            </a:r>
            <a:r>
              <a:rPr lang="zh-CN" altLang="en-US" dirty="0"/>
              <a:t>次访问的时间排序，更新缓存队列中该页面的位置。</a:t>
            </a:r>
          </a:p>
        </p:txBody>
      </p:sp>
      <p:sp>
        <p:nvSpPr>
          <p:cNvPr id="7" name="灯片编号占位符 6">
            <a:extLst>
              <a:ext uri="{FF2B5EF4-FFF2-40B4-BE49-F238E27FC236}">
                <a16:creationId xmlns:a16="http://schemas.microsoft.com/office/drawing/2014/main" id="{F1428693-0D1E-13D8-A98F-CE6D1FEE78E9}"/>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57</a:t>
            </a:fld>
            <a:endParaRPr lang="en-US" altLang="zh-CN"/>
          </a:p>
        </p:txBody>
      </p:sp>
      <p:graphicFrame>
        <p:nvGraphicFramePr>
          <p:cNvPr id="13" name="表格 12">
            <a:extLst>
              <a:ext uri="{FF2B5EF4-FFF2-40B4-BE49-F238E27FC236}">
                <a16:creationId xmlns:a16="http://schemas.microsoft.com/office/drawing/2014/main" id="{C7EA18D8-410D-A45A-1636-8508B2D34760}"/>
              </a:ext>
            </a:extLst>
          </p:cNvPr>
          <p:cNvGraphicFramePr>
            <a:graphicFrameLocks noGrp="1"/>
          </p:cNvGraphicFramePr>
          <p:nvPr/>
        </p:nvGraphicFramePr>
        <p:xfrm>
          <a:off x="3997703"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b="0" dirty="0">
                        <a:solidFill>
                          <a:schemeClr val="bg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b="0" dirty="0">
                        <a:solidFill>
                          <a:schemeClr val="bg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b="0" dirty="0">
                        <a:solidFill>
                          <a:schemeClr val="bg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b="0" dirty="0">
                        <a:solidFill>
                          <a:schemeClr val="bg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graphicFrame>
        <p:nvGraphicFramePr>
          <p:cNvPr id="16" name="表格 15">
            <a:extLst>
              <a:ext uri="{FF2B5EF4-FFF2-40B4-BE49-F238E27FC236}">
                <a16:creationId xmlns:a16="http://schemas.microsoft.com/office/drawing/2014/main" id="{A22829F5-C035-7E2A-EAEE-49F8118B1A9F}"/>
              </a:ext>
            </a:extLst>
          </p:cNvPr>
          <p:cNvGraphicFramePr>
            <a:graphicFrameLocks noGrp="1"/>
          </p:cNvGraphicFramePr>
          <p:nvPr/>
        </p:nvGraphicFramePr>
        <p:xfrm>
          <a:off x="5509382"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sp>
        <p:nvSpPr>
          <p:cNvPr id="18" name="文本框 17">
            <a:extLst>
              <a:ext uri="{FF2B5EF4-FFF2-40B4-BE49-F238E27FC236}">
                <a16:creationId xmlns:a16="http://schemas.microsoft.com/office/drawing/2014/main" id="{BB59EEE8-DE99-244E-578E-9737E6987AF6}"/>
              </a:ext>
            </a:extLst>
          </p:cNvPr>
          <p:cNvSpPr txBox="1"/>
          <p:nvPr/>
        </p:nvSpPr>
        <p:spPr>
          <a:xfrm>
            <a:off x="3666578" y="2208068"/>
            <a:ext cx="1558771"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历史队列</a:t>
            </a:r>
          </a:p>
        </p:txBody>
      </p:sp>
      <p:sp>
        <p:nvSpPr>
          <p:cNvPr id="19" name="文本框 18">
            <a:extLst>
              <a:ext uri="{FF2B5EF4-FFF2-40B4-BE49-F238E27FC236}">
                <a16:creationId xmlns:a16="http://schemas.microsoft.com/office/drawing/2014/main" id="{7FA6246A-0BD0-D732-8C18-E1123C6B2D17}"/>
              </a:ext>
            </a:extLst>
          </p:cNvPr>
          <p:cNvSpPr txBox="1"/>
          <p:nvPr/>
        </p:nvSpPr>
        <p:spPr>
          <a:xfrm>
            <a:off x="5245674" y="2208068"/>
            <a:ext cx="1476378"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缓存队列</a:t>
            </a:r>
          </a:p>
        </p:txBody>
      </p:sp>
      <p:sp>
        <p:nvSpPr>
          <p:cNvPr id="17" name="矩形 16">
            <a:extLst>
              <a:ext uri="{FF2B5EF4-FFF2-40B4-BE49-F238E27FC236}">
                <a16:creationId xmlns:a16="http://schemas.microsoft.com/office/drawing/2014/main" id="{E64955FE-0970-AA18-0BC1-6594513D885A}"/>
              </a:ext>
            </a:extLst>
          </p:cNvPr>
          <p:cNvSpPr/>
          <p:nvPr/>
        </p:nvSpPr>
        <p:spPr>
          <a:xfrm>
            <a:off x="4506660" y="792146"/>
            <a:ext cx="3177091" cy="54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假设</a:t>
            </a:r>
            <a:r>
              <a:rPr lang="en-US" altLang="zh-CN" dirty="0">
                <a:latin typeface="微软雅黑" panose="020B0503020204020204" pitchFamily="34" charset="-122"/>
                <a:ea typeface="微软雅黑" panose="020B0503020204020204" pitchFamily="34" charset="-122"/>
              </a:rPr>
              <a:t>K=2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SIZE=4</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423F7BD9-713E-2480-34C5-DD287776F863}"/>
              </a:ext>
            </a:extLst>
          </p:cNvPr>
          <p:cNvSpPr txBox="1"/>
          <p:nvPr/>
        </p:nvSpPr>
        <p:spPr>
          <a:xfrm>
            <a:off x="4256451" y="4141144"/>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282ACA8-8B42-A348-5D98-60F67EBDB746}"/>
              </a:ext>
            </a:extLst>
          </p:cNvPr>
          <p:cNvSpPr txBox="1"/>
          <p:nvPr/>
        </p:nvSpPr>
        <p:spPr>
          <a:xfrm>
            <a:off x="4256451" y="3740608"/>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17237879-827B-DF53-43E9-7A80E42F39AB}"/>
              </a:ext>
            </a:extLst>
          </p:cNvPr>
          <p:cNvSpPr txBox="1"/>
          <p:nvPr/>
        </p:nvSpPr>
        <p:spPr>
          <a:xfrm>
            <a:off x="4261553" y="3346635"/>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cxnSp>
        <p:nvCxnSpPr>
          <p:cNvPr id="12" name="直接箭头连接符 11">
            <a:extLst>
              <a:ext uri="{FF2B5EF4-FFF2-40B4-BE49-F238E27FC236}">
                <a16:creationId xmlns:a16="http://schemas.microsoft.com/office/drawing/2014/main" id="{443381A8-0DDD-D55B-8960-D59C9CC43076}"/>
              </a:ext>
            </a:extLst>
          </p:cNvPr>
          <p:cNvCxnSpPr>
            <a:cxnSpLocks/>
          </p:cNvCxnSpPr>
          <p:nvPr/>
        </p:nvCxnSpPr>
        <p:spPr>
          <a:xfrm flipH="1">
            <a:off x="6959302" y="3213770"/>
            <a:ext cx="495344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FA3C1D03-D707-03E5-F1A0-6350E7344646}"/>
              </a:ext>
            </a:extLst>
          </p:cNvPr>
          <p:cNvSpPr txBox="1"/>
          <p:nvPr/>
        </p:nvSpPr>
        <p:spPr>
          <a:xfrm>
            <a:off x="8247197"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0143BA37-2306-1C02-582C-31FC2C8C163C}"/>
              </a:ext>
            </a:extLst>
          </p:cNvPr>
          <p:cNvSpPr txBox="1"/>
          <p:nvPr/>
        </p:nvSpPr>
        <p:spPr>
          <a:xfrm>
            <a:off x="8759956" y="3401018"/>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页面请求</a:t>
            </a:r>
          </a:p>
        </p:txBody>
      </p:sp>
      <p:sp>
        <p:nvSpPr>
          <p:cNvPr id="10" name="文本框 9">
            <a:extLst>
              <a:ext uri="{FF2B5EF4-FFF2-40B4-BE49-F238E27FC236}">
                <a16:creationId xmlns:a16="http://schemas.microsoft.com/office/drawing/2014/main" id="{8557FE8D-3DB3-CDF6-898C-190706D2470D}"/>
              </a:ext>
            </a:extLst>
          </p:cNvPr>
          <p:cNvSpPr txBox="1"/>
          <p:nvPr/>
        </p:nvSpPr>
        <p:spPr>
          <a:xfrm>
            <a:off x="6887294" y="2651488"/>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C4153D28-37BE-F693-D942-7414029CFEFD}"/>
              </a:ext>
            </a:extLst>
          </p:cNvPr>
          <p:cNvSpPr txBox="1"/>
          <p:nvPr/>
        </p:nvSpPr>
        <p:spPr>
          <a:xfrm>
            <a:off x="9607100"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8CEA68E7-47C8-7078-1E1D-AA01C9710891}"/>
              </a:ext>
            </a:extLst>
          </p:cNvPr>
          <p:cNvSpPr txBox="1"/>
          <p:nvPr/>
        </p:nvSpPr>
        <p:spPr>
          <a:xfrm>
            <a:off x="8700498"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P1</a:t>
            </a:r>
            <a:endParaRPr lang="zh-CN" altLang="en-US" sz="2000"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6D84B81B-7957-BCEF-9129-7DE23B168DF5}"/>
              </a:ext>
            </a:extLst>
          </p:cNvPr>
          <p:cNvSpPr txBox="1"/>
          <p:nvPr/>
        </p:nvSpPr>
        <p:spPr>
          <a:xfrm>
            <a:off x="7340595"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7396E408-6689-98B1-9E0A-7D03210FD922}"/>
              </a:ext>
            </a:extLst>
          </p:cNvPr>
          <p:cNvSpPr txBox="1"/>
          <p:nvPr/>
        </p:nvSpPr>
        <p:spPr>
          <a:xfrm>
            <a:off x="7793896"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FFFA6BBC-FA25-3006-31E7-417F62D492C6}"/>
              </a:ext>
            </a:extLst>
          </p:cNvPr>
          <p:cNvSpPr txBox="1"/>
          <p:nvPr/>
        </p:nvSpPr>
        <p:spPr>
          <a:xfrm>
            <a:off x="9153799"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B1F2ADD9-E4CC-AA62-71D4-BEB5C768BACB}"/>
              </a:ext>
            </a:extLst>
          </p:cNvPr>
          <p:cNvSpPr txBox="1"/>
          <p:nvPr/>
        </p:nvSpPr>
        <p:spPr>
          <a:xfrm>
            <a:off x="10060401"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P1</a:t>
            </a:r>
            <a:endParaRPr lang="zh-CN" altLang="en-US" sz="20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10244EC3-98F3-AC1A-DAAA-BCA97274DCC9}"/>
              </a:ext>
            </a:extLst>
          </p:cNvPr>
          <p:cNvSpPr txBox="1"/>
          <p:nvPr/>
        </p:nvSpPr>
        <p:spPr>
          <a:xfrm>
            <a:off x="10513702"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P3</a:t>
            </a:r>
            <a:endParaRPr lang="zh-CN" altLang="en-US" sz="2000"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95C45192-3F2C-443D-2132-0A122120021C}"/>
              </a:ext>
            </a:extLst>
          </p:cNvPr>
          <p:cNvSpPr txBox="1"/>
          <p:nvPr/>
        </p:nvSpPr>
        <p:spPr>
          <a:xfrm>
            <a:off x="10967003"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P7</a:t>
            </a:r>
            <a:endParaRPr lang="zh-CN" altLang="en-US" sz="20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4FEDB0F3-25FD-65EF-E941-8285CC29A9D0}"/>
              </a:ext>
            </a:extLst>
          </p:cNvPr>
          <p:cNvSpPr txBox="1"/>
          <p:nvPr/>
        </p:nvSpPr>
        <p:spPr>
          <a:xfrm>
            <a:off x="11420300"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P8</a:t>
            </a:r>
            <a:endParaRPr lang="zh-CN" altLang="en-US" sz="2000" dirty="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530E9FCB-2FDE-746A-9885-B9743ADD78F3}"/>
              </a:ext>
            </a:extLst>
          </p:cNvPr>
          <p:cNvSpPr txBox="1"/>
          <p:nvPr/>
        </p:nvSpPr>
        <p:spPr>
          <a:xfrm>
            <a:off x="2446857" y="4818960"/>
            <a:ext cx="511679"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51583FFF-49F0-F2D1-3CC3-C2C76D43F701}"/>
              </a:ext>
            </a:extLst>
          </p:cNvPr>
          <p:cNvSpPr txBox="1"/>
          <p:nvPr/>
        </p:nvSpPr>
        <p:spPr>
          <a:xfrm>
            <a:off x="1967691" y="4818960"/>
            <a:ext cx="492443" cy="400110"/>
          </a:xfrm>
          <a:prstGeom prst="rect">
            <a:avLst/>
          </a:prstGeom>
          <a:noFill/>
        </p:spPr>
        <p:txBody>
          <a:bodyPr wrap="non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P1</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F81C9A3E-D576-6FDF-002A-3B18783BD872}"/>
              </a:ext>
            </a:extLst>
          </p:cNvPr>
          <p:cNvSpPr txBox="1"/>
          <p:nvPr/>
        </p:nvSpPr>
        <p:spPr>
          <a:xfrm>
            <a:off x="34056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DF90C059-F047-18BF-A2B5-F2C306934615}"/>
              </a:ext>
            </a:extLst>
          </p:cNvPr>
          <p:cNvSpPr txBox="1"/>
          <p:nvPr/>
        </p:nvSpPr>
        <p:spPr>
          <a:xfrm>
            <a:off x="29268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6D884E0E-BA5B-C985-7062-73FF24799321}"/>
              </a:ext>
            </a:extLst>
          </p:cNvPr>
          <p:cNvSpPr txBox="1"/>
          <p:nvPr/>
        </p:nvSpPr>
        <p:spPr>
          <a:xfrm>
            <a:off x="38844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CCAC06F4-A333-138A-56C9-509A91A346AA}"/>
              </a:ext>
            </a:extLst>
          </p:cNvPr>
          <p:cNvSpPr txBox="1"/>
          <p:nvPr/>
        </p:nvSpPr>
        <p:spPr>
          <a:xfrm>
            <a:off x="4363200" y="481318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E63B16EA-A34C-07CB-6783-5E25E305CD4E}"/>
              </a:ext>
            </a:extLst>
          </p:cNvPr>
          <p:cNvSpPr txBox="1"/>
          <p:nvPr/>
        </p:nvSpPr>
        <p:spPr>
          <a:xfrm>
            <a:off x="2489282" y="4799978"/>
            <a:ext cx="396044" cy="396045"/>
          </a:xfrm>
          <a:prstGeom prst="rect">
            <a:avLst/>
          </a:prstGeom>
          <a:noFill/>
          <a:ln w="25400">
            <a:solidFill>
              <a:srgbClr val="FF0000"/>
            </a:solidFill>
          </a:ln>
        </p:spPr>
        <p:txBody>
          <a:bodyPr wrap="square" rtlCol="0">
            <a:spAutoFit/>
          </a:bodyPr>
          <a:lstStyle/>
          <a:p>
            <a:endParaRPr lang="zh-CN" altLang="en-US" dirty="0"/>
          </a:p>
        </p:txBody>
      </p:sp>
      <p:sp>
        <p:nvSpPr>
          <p:cNvPr id="39" name="文本框 38">
            <a:extLst>
              <a:ext uri="{FF2B5EF4-FFF2-40B4-BE49-F238E27FC236}">
                <a16:creationId xmlns:a16="http://schemas.microsoft.com/office/drawing/2014/main" id="{3BAD213D-C7F7-1272-5789-CD6099AFF7EA}"/>
              </a:ext>
            </a:extLst>
          </p:cNvPr>
          <p:cNvSpPr txBox="1"/>
          <p:nvPr/>
        </p:nvSpPr>
        <p:spPr>
          <a:xfrm>
            <a:off x="1967691" y="4263038"/>
            <a:ext cx="146706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访问顺序：</a:t>
            </a:r>
            <a:endParaRPr lang="en-US" altLang="zh-CN" sz="2000" dirty="0">
              <a:latin typeface="微软雅黑" panose="020B0503020204020204" pitchFamily="34" charset="-122"/>
              <a:ea typeface="微软雅黑" panose="020B0503020204020204" pitchFamily="34" charset="-122"/>
            </a:endParaRPr>
          </a:p>
        </p:txBody>
      </p:sp>
      <p:sp>
        <p:nvSpPr>
          <p:cNvPr id="55" name="文本框 54">
            <a:extLst>
              <a:ext uri="{FF2B5EF4-FFF2-40B4-BE49-F238E27FC236}">
                <a16:creationId xmlns:a16="http://schemas.microsoft.com/office/drawing/2014/main" id="{3AF8B51A-9797-1B80-5047-9081AFB5040A}"/>
              </a:ext>
            </a:extLst>
          </p:cNvPr>
          <p:cNvSpPr txBox="1"/>
          <p:nvPr/>
        </p:nvSpPr>
        <p:spPr>
          <a:xfrm>
            <a:off x="5782476" y="4135951"/>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739464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1+#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1+#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additive="base">
                                        <p:cTn id="23" dur="500" fill="hold"/>
                                        <p:tgtEl>
                                          <p:spTgt spid="20"/>
                                        </p:tgtEl>
                                        <p:attrNameLst>
                                          <p:attrName>ppt_x</p:attrName>
                                        </p:attrNameLst>
                                      </p:cBhvr>
                                      <p:tavLst>
                                        <p:tav tm="0">
                                          <p:val>
                                            <p:strVal val="1+#ppt_w/2"/>
                                          </p:val>
                                        </p:tav>
                                        <p:tav tm="100000">
                                          <p:val>
                                            <p:strVal val="#ppt_x"/>
                                          </p:val>
                                        </p:tav>
                                      </p:tavLst>
                                    </p:anim>
                                    <p:anim calcmode="lin" valueType="num">
                                      <p:cBhvr additive="base">
                                        <p:cTn id="24" dur="500" fill="hold"/>
                                        <p:tgtEl>
                                          <p:spTgt spid="20"/>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1+#ppt_w/2"/>
                                          </p:val>
                                        </p:tav>
                                        <p:tav tm="100000">
                                          <p:val>
                                            <p:strVal val="#ppt_x"/>
                                          </p:val>
                                        </p:tav>
                                      </p:tavLst>
                                    </p:anim>
                                    <p:anim calcmode="lin" valueType="num">
                                      <p:cBhvr additive="base">
                                        <p:cTn id="28" dur="500" fill="hold"/>
                                        <p:tgtEl>
                                          <p:spTgt spid="23"/>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1+#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1+#ppt_w/2"/>
                                          </p:val>
                                        </p:tav>
                                        <p:tav tm="100000">
                                          <p:val>
                                            <p:strVal val="#ppt_x"/>
                                          </p:val>
                                        </p:tav>
                                      </p:tavLst>
                                    </p:anim>
                                    <p:anim calcmode="lin" valueType="num">
                                      <p:cBhvr additive="base">
                                        <p:cTn id="36" dur="500" fill="hold"/>
                                        <p:tgtEl>
                                          <p:spTgt spid="24"/>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 calcmode="lin" valueType="num">
                                      <p:cBhvr additive="base">
                                        <p:cTn id="39" dur="500" fill="hold"/>
                                        <p:tgtEl>
                                          <p:spTgt spid="25"/>
                                        </p:tgtEl>
                                        <p:attrNameLst>
                                          <p:attrName>ppt_x</p:attrName>
                                        </p:attrNameLst>
                                      </p:cBhvr>
                                      <p:tavLst>
                                        <p:tav tm="0">
                                          <p:val>
                                            <p:strVal val="1+#ppt_w/2"/>
                                          </p:val>
                                        </p:tav>
                                        <p:tav tm="100000">
                                          <p:val>
                                            <p:strVal val="#ppt_x"/>
                                          </p:val>
                                        </p:tav>
                                      </p:tavLst>
                                    </p:anim>
                                    <p:anim calcmode="lin" valueType="num">
                                      <p:cBhvr additive="base">
                                        <p:cTn id="40" dur="500" fill="hold"/>
                                        <p:tgtEl>
                                          <p:spTgt spid="25"/>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additive="base">
                                        <p:cTn id="43" dur="500" fill="hold"/>
                                        <p:tgtEl>
                                          <p:spTgt spid="26"/>
                                        </p:tgtEl>
                                        <p:attrNameLst>
                                          <p:attrName>ppt_x</p:attrName>
                                        </p:attrNameLst>
                                      </p:cBhvr>
                                      <p:tavLst>
                                        <p:tav tm="0">
                                          <p:val>
                                            <p:strVal val="1+#ppt_w/2"/>
                                          </p:val>
                                        </p:tav>
                                        <p:tav tm="100000">
                                          <p:val>
                                            <p:strVal val="#ppt_x"/>
                                          </p:val>
                                        </p:tav>
                                      </p:tavLst>
                                    </p:anim>
                                    <p:anim calcmode="lin" valueType="num">
                                      <p:cBhvr additive="base">
                                        <p:cTn id="44" dur="500" fill="hold"/>
                                        <p:tgtEl>
                                          <p:spTgt spid="26"/>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1+#ppt_w/2"/>
                                          </p:val>
                                        </p:tav>
                                        <p:tav tm="100000">
                                          <p:val>
                                            <p:strVal val="#ppt_x"/>
                                          </p:val>
                                        </p:tav>
                                      </p:tavLst>
                                    </p:anim>
                                    <p:anim calcmode="lin" valueType="num">
                                      <p:cBhvr additive="base">
                                        <p:cTn id="48" dur="500" fill="hold"/>
                                        <p:tgtEl>
                                          <p:spTgt spid="27"/>
                                        </p:tgtEl>
                                        <p:attrNameLst>
                                          <p:attrName>ppt_y</p:attrName>
                                        </p:attrNameLst>
                                      </p:cBhvr>
                                      <p:tavLst>
                                        <p:tav tm="0">
                                          <p:val>
                                            <p:strVal val="#ppt_y"/>
                                          </p:val>
                                        </p:tav>
                                        <p:tav tm="100000">
                                          <p:val>
                                            <p:strVal val="#ppt_y"/>
                                          </p:val>
                                        </p:tav>
                                      </p:tavLst>
                                    </p:anim>
                                  </p:childTnLst>
                                </p:cTn>
                              </p:par>
                              <p:par>
                                <p:cTn id="49" presetID="2" presetClass="entr" presetSubtype="2"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anim calcmode="lin" valueType="num">
                                      <p:cBhvr additive="base">
                                        <p:cTn id="51" dur="500" fill="hold"/>
                                        <p:tgtEl>
                                          <p:spTgt spid="12"/>
                                        </p:tgtEl>
                                        <p:attrNameLst>
                                          <p:attrName>ppt_x</p:attrName>
                                        </p:attrNameLst>
                                      </p:cBhvr>
                                      <p:tavLst>
                                        <p:tav tm="0">
                                          <p:val>
                                            <p:strVal val="1+#ppt_w/2"/>
                                          </p:val>
                                        </p:tav>
                                        <p:tav tm="100000">
                                          <p:val>
                                            <p:strVal val="#ppt_x"/>
                                          </p:val>
                                        </p:tav>
                                      </p:tavLst>
                                    </p:anim>
                                    <p:anim calcmode="lin" valueType="num">
                                      <p:cBhvr additive="base">
                                        <p:cTn id="52"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0" grpId="0"/>
      <p:bldP spid="11" grpId="0"/>
      <p:bldP spid="20" grpId="0"/>
      <p:bldP spid="21" grpId="0"/>
      <p:bldP spid="22" grpId="0"/>
      <p:bldP spid="23" grpId="0"/>
      <p:bldP spid="24" grpId="0"/>
      <p:bldP spid="25" grpId="0"/>
      <p:bldP spid="26" grpId="0"/>
      <p:bldP spid="2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A6721-B857-7E3A-09DB-CFE049625C22}"/>
            </a:ext>
          </a:extLst>
        </p:cNvPr>
        <p:cNvGrpSpPr/>
        <p:nvPr/>
      </p:nvGrpSpPr>
      <p:grpSpPr>
        <a:xfrm>
          <a:off x="0" y="0"/>
          <a:ext cx="0" cy="0"/>
          <a:chOff x="0" y="0"/>
          <a:chExt cx="0" cy="0"/>
        </a:xfrm>
      </p:grpSpPr>
      <p:sp>
        <p:nvSpPr>
          <p:cNvPr id="43" name="文本框 42">
            <a:extLst>
              <a:ext uri="{FF2B5EF4-FFF2-40B4-BE49-F238E27FC236}">
                <a16:creationId xmlns:a16="http://schemas.microsoft.com/office/drawing/2014/main" id="{016BEEA4-ABBB-E9E9-57A3-64D738B84075}"/>
              </a:ext>
            </a:extLst>
          </p:cNvPr>
          <p:cNvSpPr txBox="1"/>
          <p:nvPr/>
        </p:nvSpPr>
        <p:spPr>
          <a:xfrm>
            <a:off x="6956938" y="2631082"/>
            <a:ext cx="492443"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P6</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 name="标题 1">
            <a:extLst>
              <a:ext uri="{FF2B5EF4-FFF2-40B4-BE49-F238E27FC236}">
                <a16:creationId xmlns:a16="http://schemas.microsoft.com/office/drawing/2014/main" id="{EDEDF6CF-E540-7BFB-10A9-1008F5ED797A}"/>
              </a:ext>
            </a:extLst>
          </p:cNvPr>
          <p:cNvSpPr>
            <a:spLocks noGrp="1"/>
          </p:cNvSpPr>
          <p:nvPr>
            <p:ph type="title"/>
          </p:nvPr>
        </p:nvSpPr>
        <p:spPr/>
        <p:txBody>
          <a:bodyPr>
            <a:normAutofit/>
          </a:bodyPr>
          <a:lstStyle/>
          <a:p>
            <a:r>
              <a:rPr lang="en-US" altLang="zh-CN" sz="3200" b="1" dirty="0">
                <a:solidFill>
                  <a:schemeClr val="accent1"/>
                </a:solidFill>
              </a:rPr>
              <a:t>LRU-K</a:t>
            </a:r>
            <a:r>
              <a:rPr lang="zh-CN" altLang="en-US" sz="3200" b="1" dirty="0">
                <a:solidFill>
                  <a:schemeClr val="accent1"/>
                </a:solidFill>
              </a:rPr>
              <a:t>算法</a:t>
            </a:r>
            <a:endParaRPr lang="zh-CN" altLang="en-US" dirty="0">
              <a:solidFill>
                <a:schemeClr val="accent1"/>
              </a:solidFill>
            </a:endParaRPr>
          </a:p>
        </p:txBody>
      </p:sp>
      <p:sp>
        <p:nvSpPr>
          <p:cNvPr id="3" name="内容占位符 2">
            <a:extLst>
              <a:ext uri="{FF2B5EF4-FFF2-40B4-BE49-F238E27FC236}">
                <a16:creationId xmlns:a16="http://schemas.microsoft.com/office/drawing/2014/main" id="{2587F04C-729D-8A0D-EDAB-4944FC63B1CE}"/>
              </a:ext>
            </a:extLst>
          </p:cNvPr>
          <p:cNvSpPr>
            <a:spLocks noGrp="1"/>
          </p:cNvSpPr>
          <p:nvPr>
            <p:ph idx="1"/>
          </p:nvPr>
        </p:nvSpPr>
        <p:spPr>
          <a:xfrm>
            <a:off x="1455738" y="5158777"/>
            <a:ext cx="9391995" cy="1079329"/>
          </a:xfrm>
        </p:spPr>
        <p:txBody>
          <a:bodyPr>
            <a:noAutofit/>
          </a:bodyPr>
          <a:lstStyle/>
          <a:p>
            <a:pPr>
              <a:lnSpc>
                <a:spcPct val="150000"/>
              </a:lnSpc>
              <a:spcBef>
                <a:spcPts val="0"/>
              </a:spcBef>
            </a:pPr>
            <a:r>
              <a:rPr lang="zh-CN" altLang="en-US" dirty="0"/>
              <a:t>缓存队列中的页面再次被访问时，依倒数第</a:t>
            </a:r>
            <a:r>
              <a:rPr lang="en-US" altLang="zh-CN" dirty="0"/>
              <a:t>K</a:t>
            </a:r>
            <a:r>
              <a:rPr lang="zh-CN" altLang="en-US" dirty="0"/>
              <a:t>次访问的时间排序，更新缓存队列中该页面的位置。</a:t>
            </a:r>
          </a:p>
        </p:txBody>
      </p:sp>
      <p:sp>
        <p:nvSpPr>
          <p:cNvPr id="7" name="灯片编号占位符 6">
            <a:extLst>
              <a:ext uri="{FF2B5EF4-FFF2-40B4-BE49-F238E27FC236}">
                <a16:creationId xmlns:a16="http://schemas.microsoft.com/office/drawing/2014/main" id="{A449633A-EAF8-D7F7-0CE3-7F85BBB87788}"/>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58</a:t>
            </a:fld>
            <a:endParaRPr lang="en-US" altLang="zh-CN"/>
          </a:p>
        </p:txBody>
      </p:sp>
      <p:graphicFrame>
        <p:nvGraphicFramePr>
          <p:cNvPr id="13" name="表格 12">
            <a:extLst>
              <a:ext uri="{FF2B5EF4-FFF2-40B4-BE49-F238E27FC236}">
                <a16:creationId xmlns:a16="http://schemas.microsoft.com/office/drawing/2014/main" id="{DA71C8FF-F22F-378C-CFCF-C8C1573AA919}"/>
              </a:ext>
            </a:extLst>
          </p:cNvPr>
          <p:cNvGraphicFramePr>
            <a:graphicFrameLocks noGrp="1"/>
          </p:cNvGraphicFramePr>
          <p:nvPr/>
        </p:nvGraphicFramePr>
        <p:xfrm>
          <a:off x="3997703"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b="0" dirty="0">
                        <a:solidFill>
                          <a:schemeClr val="bg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graphicFrame>
        <p:nvGraphicFramePr>
          <p:cNvPr id="16" name="表格 15">
            <a:extLst>
              <a:ext uri="{FF2B5EF4-FFF2-40B4-BE49-F238E27FC236}">
                <a16:creationId xmlns:a16="http://schemas.microsoft.com/office/drawing/2014/main" id="{3B2D4B9C-A6E0-DD88-5259-0308C335C564}"/>
              </a:ext>
            </a:extLst>
          </p:cNvPr>
          <p:cNvGraphicFramePr>
            <a:graphicFrameLocks noGrp="1"/>
          </p:cNvGraphicFramePr>
          <p:nvPr/>
        </p:nvGraphicFramePr>
        <p:xfrm>
          <a:off x="5509382"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sp>
        <p:nvSpPr>
          <p:cNvPr id="18" name="文本框 17">
            <a:extLst>
              <a:ext uri="{FF2B5EF4-FFF2-40B4-BE49-F238E27FC236}">
                <a16:creationId xmlns:a16="http://schemas.microsoft.com/office/drawing/2014/main" id="{A0766F05-019E-22E6-8135-A89D9F3F83BC}"/>
              </a:ext>
            </a:extLst>
          </p:cNvPr>
          <p:cNvSpPr txBox="1"/>
          <p:nvPr/>
        </p:nvSpPr>
        <p:spPr>
          <a:xfrm>
            <a:off x="3666578" y="2208068"/>
            <a:ext cx="1558771"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历史队列</a:t>
            </a:r>
          </a:p>
        </p:txBody>
      </p:sp>
      <p:sp>
        <p:nvSpPr>
          <p:cNvPr id="19" name="文本框 18">
            <a:extLst>
              <a:ext uri="{FF2B5EF4-FFF2-40B4-BE49-F238E27FC236}">
                <a16:creationId xmlns:a16="http://schemas.microsoft.com/office/drawing/2014/main" id="{F17620EA-796E-7528-7597-5CF649374D0F}"/>
              </a:ext>
            </a:extLst>
          </p:cNvPr>
          <p:cNvSpPr txBox="1"/>
          <p:nvPr/>
        </p:nvSpPr>
        <p:spPr>
          <a:xfrm>
            <a:off x="5245674" y="2208068"/>
            <a:ext cx="1476378"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缓存队列</a:t>
            </a:r>
          </a:p>
        </p:txBody>
      </p:sp>
      <p:sp>
        <p:nvSpPr>
          <p:cNvPr id="17" name="矩形 16">
            <a:extLst>
              <a:ext uri="{FF2B5EF4-FFF2-40B4-BE49-F238E27FC236}">
                <a16:creationId xmlns:a16="http://schemas.microsoft.com/office/drawing/2014/main" id="{D6EE167A-421F-8489-964E-EA39A5F00BE6}"/>
              </a:ext>
            </a:extLst>
          </p:cNvPr>
          <p:cNvSpPr/>
          <p:nvPr/>
        </p:nvSpPr>
        <p:spPr>
          <a:xfrm>
            <a:off x="4506660" y="792146"/>
            <a:ext cx="3177091" cy="54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假设</a:t>
            </a:r>
            <a:r>
              <a:rPr lang="en-US" altLang="zh-CN" dirty="0">
                <a:latin typeface="微软雅黑" panose="020B0503020204020204" pitchFamily="34" charset="-122"/>
                <a:ea typeface="微软雅黑" panose="020B0503020204020204" pitchFamily="34" charset="-122"/>
              </a:rPr>
              <a:t>K=2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SIZE=4</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3EBC89EE-E1C2-A7D8-6502-2AAF2DE70D15}"/>
              </a:ext>
            </a:extLst>
          </p:cNvPr>
          <p:cNvSpPr txBox="1"/>
          <p:nvPr/>
        </p:nvSpPr>
        <p:spPr>
          <a:xfrm>
            <a:off x="5788063" y="3749764"/>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4DA36AC3-7140-24A8-E838-0963F9237F8B}"/>
              </a:ext>
            </a:extLst>
          </p:cNvPr>
          <p:cNvSpPr txBox="1"/>
          <p:nvPr/>
        </p:nvSpPr>
        <p:spPr>
          <a:xfrm>
            <a:off x="4267602" y="4130895"/>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28D3778-7D9B-D260-4E3C-109F4B02172D}"/>
              </a:ext>
            </a:extLst>
          </p:cNvPr>
          <p:cNvSpPr txBox="1"/>
          <p:nvPr/>
        </p:nvSpPr>
        <p:spPr>
          <a:xfrm>
            <a:off x="4272704" y="3748079"/>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cxnSp>
        <p:nvCxnSpPr>
          <p:cNvPr id="12" name="直接箭头连接符 11">
            <a:extLst>
              <a:ext uri="{FF2B5EF4-FFF2-40B4-BE49-F238E27FC236}">
                <a16:creationId xmlns:a16="http://schemas.microsoft.com/office/drawing/2014/main" id="{08E30AA5-034A-DA09-7D25-8CC511B4EE47}"/>
              </a:ext>
            </a:extLst>
          </p:cNvPr>
          <p:cNvCxnSpPr>
            <a:cxnSpLocks/>
          </p:cNvCxnSpPr>
          <p:nvPr/>
        </p:nvCxnSpPr>
        <p:spPr>
          <a:xfrm flipH="1">
            <a:off x="6959302" y="3213770"/>
            <a:ext cx="495344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FBE6B7A3-D8C7-792A-1A69-778684192BEB}"/>
              </a:ext>
            </a:extLst>
          </p:cNvPr>
          <p:cNvSpPr txBox="1"/>
          <p:nvPr/>
        </p:nvSpPr>
        <p:spPr>
          <a:xfrm>
            <a:off x="7856912"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86627953-C6D7-4796-44E7-9A72D2219C26}"/>
              </a:ext>
            </a:extLst>
          </p:cNvPr>
          <p:cNvSpPr txBox="1"/>
          <p:nvPr/>
        </p:nvSpPr>
        <p:spPr>
          <a:xfrm>
            <a:off x="8759956" y="3401018"/>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页面请求</a:t>
            </a:r>
          </a:p>
        </p:txBody>
      </p:sp>
      <p:sp>
        <p:nvSpPr>
          <p:cNvPr id="4" name="文本框 3">
            <a:extLst>
              <a:ext uri="{FF2B5EF4-FFF2-40B4-BE49-F238E27FC236}">
                <a16:creationId xmlns:a16="http://schemas.microsoft.com/office/drawing/2014/main" id="{D9B8211F-18FE-F2B2-4E8D-D519D1433022}"/>
              </a:ext>
            </a:extLst>
          </p:cNvPr>
          <p:cNvSpPr txBox="1"/>
          <p:nvPr/>
        </p:nvSpPr>
        <p:spPr>
          <a:xfrm>
            <a:off x="5782476" y="4135951"/>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E6591CE-275A-F73C-DC92-CEF8D3435627}"/>
              </a:ext>
            </a:extLst>
          </p:cNvPr>
          <p:cNvSpPr txBox="1"/>
          <p:nvPr/>
        </p:nvSpPr>
        <p:spPr>
          <a:xfrm>
            <a:off x="48420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C15A50C4-2DDD-827D-A8A7-0293174526D8}"/>
              </a:ext>
            </a:extLst>
          </p:cNvPr>
          <p:cNvSpPr txBox="1"/>
          <p:nvPr/>
        </p:nvSpPr>
        <p:spPr>
          <a:xfrm>
            <a:off x="9216815"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E5939963-67E1-E4CB-A5AB-BD4318639244}"/>
              </a:ext>
            </a:extLst>
          </p:cNvPr>
          <p:cNvSpPr txBox="1"/>
          <p:nvPr/>
        </p:nvSpPr>
        <p:spPr>
          <a:xfrm>
            <a:off x="8310213"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P1</a:t>
            </a:r>
            <a:endParaRPr lang="zh-CN" altLang="en-US" sz="2000"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8EE67EF5-CBF5-60EF-76F5-B10CF6B951B5}"/>
              </a:ext>
            </a:extLst>
          </p:cNvPr>
          <p:cNvSpPr txBox="1"/>
          <p:nvPr/>
        </p:nvSpPr>
        <p:spPr>
          <a:xfrm>
            <a:off x="6950310"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5BC6CBD7-52DB-0272-6050-C39C9B33FFA9}"/>
              </a:ext>
            </a:extLst>
          </p:cNvPr>
          <p:cNvSpPr txBox="1"/>
          <p:nvPr/>
        </p:nvSpPr>
        <p:spPr>
          <a:xfrm>
            <a:off x="7403611"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51284BD9-1077-3558-E7B2-294147CE8489}"/>
              </a:ext>
            </a:extLst>
          </p:cNvPr>
          <p:cNvSpPr txBox="1"/>
          <p:nvPr/>
        </p:nvSpPr>
        <p:spPr>
          <a:xfrm>
            <a:off x="8763514"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E23F775D-1351-E9FE-BC76-35C5A1D90FE2}"/>
              </a:ext>
            </a:extLst>
          </p:cNvPr>
          <p:cNvSpPr txBox="1"/>
          <p:nvPr/>
        </p:nvSpPr>
        <p:spPr>
          <a:xfrm>
            <a:off x="9670116"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P1</a:t>
            </a:r>
            <a:endParaRPr lang="zh-CN" altLang="en-US" sz="20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3ADBB137-0F62-423F-445D-7E5B18410786}"/>
              </a:ext>
            </a:extLst>
          </p:cNvPr>
          <p:cNvSpPr txBox="1"/>
          <p:nvPr/>
        </p:nvSpPr>
        <p:spPr>
          <a:xfrm>
            <a:off x="10123417"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P3</a:t>
            </a:r>
            <a:endParaRPr lang="zh-CN" altLang="en-US" sz="2000" dirty="0">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AEE8FB9B-F4CE-4A6F-A17D-DBD70C705AFE}"/>
              </a:ext>
            </a:extLst>
          </p:cNvPr>
          <p:cNvSpPr txBox="1"/>
          <p:nvPr/>
        </p:nvSpPr>
        <p:spPr>
          <a:xfrm>
            <a:off x="10576718"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P7</a:t>
            </a:r>
            <a:endParaRPr lang="zh-CN" altLang="en-US" sz="2000" dirty="0">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a16="http://schemas.microsoft.com/office/drawing/2014/main" id="{B6E8F19A-282E-A7D8-AE7B-E0EDB7FD9282}"/>
              </a:ext>
            </a:extLst>
          </p:cNvPr>
          <p:cNvSpPr txBox="1"/>
          <p:nvPr/>
        </p:nvSpPr>
        <p:spPr>
          <a:xfrm>
            <a:off x="11030015"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P8</a:t>
            </a:r>
            <a:endParaRPr lang="zh-CN" altLang="en-US" sz="2000" dirty="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7DA52378-81D5-7D47-C7F8-C2E7CE5242D4}"/>
              </a:ext>
            </a:extLst>
          </p:cNvPr>
          <p:cNvSpPr txBox="1"/>
          <p:nvPr/>
        </p:nvSpPr>
        <p:spPr>
          <a:xfrm>
            <a:off x="2446857" y="4818960"/>
            <a:ext cx="511679"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A8ACA795-9E0C-37C0-C402-FBE79963F9F1}"/>
              </a:ext>
            </a:extLst>
          </p:cNvPr>
          <p:cNvSpPr txBox="1"/>
          <p:nvPr/>
        </p:nvSpPr>
        <p:spPr>
          <a:xfrm>
            <a:off x="1967691" y="4818960"/>
            <a:ext cx="492443" cy="400110"/>
          </a:xfrm>
          <a:prstGeom prst="rect">
            <a:avLst/>
          </a:prstGeom>
          <a:noFill/>
        </p:spPr>
        <p:txBody>
          <a:bodyPr wrap="non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P1</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A7FAE073-AD7E-4563-DBC8-4FB63F7628CA}"/>
              </a:ext>
            </a:extLst>
          </p:cNvPr>
          <p:cNvSpPr txBox="1"/>
          <p:nvPr/>
        </p:nvSpPr>
        <p:spPr>
          <a:xfrm>
            <a:off x="34056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C2E06DF5-716E-E033-7041-249020D1C076}"/>
              </a:ext>
            </a:extLst>
          </p:cNvPr>
          <p:cNvSpPr txBox="1"/>
          <p:nvPr/>
        </p:nvSpPr>
        <p:spPr>
          <a:xfrm>
            <a:off x="29268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60F7A306-76B5-F0CE-0A80-E264F56E3B2C}"/>
              </a:ext>
            </a:extLst>
          </p:cNvPr>
          <p:cNvSpPr txBox="1"/>
          <p:nvPr/>
        </p:nvSpPr>
        <p:spPr>
          <a:xfrm>
            <a:off x="38844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F8474847-D625-D211-4AE7-E17C584E51EE}"/>
              </a:ext>
            </a:extLst>
          </p:cNvPr>
          <p:cNvSpPr txBox="1"/>
          <p:nvPr/>
        </p:nvSpPr>
        <p:spPr>
          <a:xfrm>
            <a:off x="4363200" y="481318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9C4A6431-0F2D-EAEA-DFDA-B1FC97656229}"/>
              </a:ext>
            </a:extLst>
          </p:cNvPr>
          <p:cNvSpPr txBox="1"/>
          <p:nvPr/>
        </p:nvSpPr>
        <p:spPr>
          <a:xfrm>
            <a:off x="2489282" y="4799978"/>
            <a:ext cx="396044" cy="396045"/>
          </a:xfrm>
          <a:prstGeom prst="rect">
            <a:avLst/>
          </a:prstGeom>
          <a:noFill/>
          <a:ln w="25400">
            <a:solidFill>
              <a:srgbClr val="FF0000"/>
            </a:solidFill>
          </a:ln>
        </p:spPr>
        <p:txBody>
          <a:bodyPr wrap="square" rtlCol="0">
            <a:spAutoFit/>
          </a:bodyPr>
          <a:lstStyle/>
          <a:p>
            <a:endParaRPr lang="zh-CN" altLang="en-US" dirty="0"/>
          </a:p>
        </p:txBody>
      </p:sp>
      <p:sp>
        <p:nvSpPr>
          <p:cNvPr id="39" name="文本框 38">
            <a:extLst>
              <a:ext uri="{FF2B5EF4-FFF2-40B4-BE49-F238E27FC236}">
                <a16:creationId xmlns:a16="http://schemas.microsoft.com/office/drawing/2014/main" id="{AC74BB8A-F658-CBCA-5CF6-00BC91240186}"/>
              </a:ext>
            </a:extLst>
          </p:cNvPr>
          <p:cNvSpPr txBox="1"/>
          <p:nvPr/>
        </p:nvSpPr>
        <p:spPr>
          <a:xfrm>
            <a:off x="1967691" y="4263038"/>
            <a:ext cx="146706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访问顺序：</a:t>
            </a:r>
            <a:endParaRPr lang="en-US" altLang="zh-CN" sz="2000"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E1AEC0D3-7A39-5327-A0C5-60BCB6000265}"/>
              </a:ext>
            </a:extLst>
          </p:cNvPr>
          <p:cNvSpPr txBox="1"/>
          <p:nvPr/>
        </p:nvSpPr>
        <p:spPr>
          <a:xfrm>
            <a:off x="2988819" y="4799977"/>
            <a:ext cx="396044" cy="396045"/>
          </a:xfrm>
          <a:prstGeom prst="rect">
            <a:avLst/>
          </a:prstGeom>
          <a:noFill/>
          <a:ln w="25400">
            <a:solidFill>
              <a:srgbClr val="FF0000"/>
            </a:solidFill>
          </a:ln>
        </p:spPr>
        <p:txBody>
          <a:bodyPr wrap="square" rtlCol="0">
            <a:spAutoFit/>
          </a:bodyPr>
          <a:lstStyle/>
          <a:p>
            <a:endParaRPr lang="zh-CN" altLang="en-US" dirty="0"/>
          </a:p>
        </p:txBody>
      </p:sp>
    </p:spTree>
    <p:extLst>
      <p:ext uri="{BB962C8B-B14F-4D97-AF65-F5344CB8AC3E}">
        <p14:creationId xmlns:p14="http://schemas.microsoft.com/office/powerpoint/2010/main" val="170765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B204F-438A-EABF-5578-678914A11E4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5F05820-6046-8CC1-8438-E6C252CC6A76}"/>
              </a:ext>
            </a:extLst>
          </p:cNvPr>
          <p:cNvSpPr>
            <a:spLocks noGrp="1"/>
          </p:cNvSpPr>
          <p:nvPr>
            <p:ph type="title"/>
          </p:nvPr>
        </p:nvSpPr>
        <p:spPr/>
        <p:txBody>
          <a:bodyPr>
            <a:normAutofit/>
          </a:bodyPr>
          <a:lstStyle/>
          <a:p>
            <a:r>
              <a:rPr lang="en-US" altLang="zh-CN" sz="3200" b="1" dirty="0">
                <a:solidFill>
                  <a:schemeClr val="accent1"/>
                </a:solidFill>
              </a:rPr>
              <a:t>LRU-K</a:t>
            </a:r>
            <a:r>
              <a:rPr lang="zh-CN" altLang="en-US" sz="3200" b="1" dirty="0">
                <a:solidFill>
                  <a:schemeClr val="accent1"/>
                </a:solidFill>
              </a:rPr>
              <a:t>算法</a:t>
            </a:r>
            <a:endParaRPr lang="zh-CN" altLang="en-US" dirty="0">
              <a:solidFill>
                <a:schemeClr val="accent1"/>
              </a:solidFill>
            </a:endParaRPr>
          </a:p>
        </p:txBody>
      </p:sp>
      <p:sp>
        <p:nvSpPr>
          <p:cNvPr id="3" name="内容占位符 2">
            <a:extLst>
              <a:ext uri="{FF2B5EF4-FFF2-40B4-BE49-F238E27FC236}">
                <a16:creationId xmlns:a16="http://schemas.microsoft.com/office/drawing/2014/main" id="{57C556F1-D0C8-25DD-5244-11B3CCEC3520}"/>
              </a:ext>
            </a:extLst>
          </p:cNvPr>
          <p:cNvSpPr>
            <a:spLocks noGrp="1"/>
          </p:cNvSpPr>
          <p:nvPr>
            <p:ph idx="1"/>
          </p:nvPr>
        </p:nvSpPr>
        <p:spPr>
          <a:xfrm>
            <a:off x="1455738" y="5158777"/>
            <a:ext cx="9391995" cy="1079329"/>
          </a:xfrm>
        </p:spPr>
        <p:txBody>
          <a:bodyPr>
            <a:noAutofit/>
          </a:bodyPr>
          <a:lstStyle/>
          <a:p>
            <a:pPr>
              <a:lnSpc>
                <a:spcPct val="150000"/>
              </a:lnSpc>
              <a:spcBef>
                <a:spcPts val="0"/>
              </a:spcBef>
            </a:pPr>
            <a:r>
              <a:rPr lang="zh-CN" altLang="en-US" dirty="0"/>
              <a:t>缓存队列中的页面再次被访问时，依倒数第</a:t>
            </a:r>
            <a:r>
              <a:rPr lang="en-US" altLang="zh-CN" dirty="0"/>
              <a:t>K</a:t>
            </a:r>
            <a:r>
              <a:rPr lang="zh-CN" altLang="en-US" dirty="0"/>
              <a:t>次访问的时间排序，更新缓存队列中该页面的位置。</a:t>
            </a:r>
          </a:p>
        </p:txBody>
      </p:sp>
      <p:sp>
        <p:nvSpPr>
          <p:cNvPr id="7" name="灯片编号占位符 6">
            <a:extLst>
              <a:ext uri="{FF2B5EF4-FFF2-40B4-BE49-F238E27FC236}">
                <a16:creationId xmlns:a16="http://schemas.microsoft.com/office/drawing/2014/main" id="{37AFDEE5-9237-3A4D-F5F6-333F961846B9}"/>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59</a:t>
            </a:fld>
            <a:endParaRPr lang="en-US" altLang="zh-CN"/>
          </a:p>
        </p:txBody>
      </p:sp>
      <p:graphicFrame>
        <p:nvGraphicFramePr>
          <p:cNvPr id="13" name="表格 12">
            <a:extLst>
              <a:ext uri="{FF2B5EF4-FFF2-40B4-BE49-F238E27FC236}">
                <a16:creationId xmlns:a16="http://schemas.microsoft.com/office/drawing/2014/main" id="{B5E967EA-4AD0-0761-D7CB-22F01AA22A0A}"/>
              </a:ext>
            </a:extLst>
          </p:cNvPr>
          <p:cNvGraphicFramePr>
            <a:graphicFrameLocks noGrp="1"/>
          </p:cNvGraphicFramePr>
          <p:nvPr/>
        </p:nvGraphicFramePr>
        <p:xfrm>
          <a:off x="3997703"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b="0" dirty="0">
                        <a:solidFill>
                          <a:schemeClr val="bg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graphicFrame>
        <p:nvGraphicFramePr>
          <p:cNvPr id="16" name="表格 15">
            <a:extLst>
              <a:ext uri="{FF2B5EF4-FFF2-40B4-BE49-F238E27FC236}">
                <a16:creationId xmlns:a16="http://schemas.microsoft.com/office/drawing/2014/main" id="{F66856F3-566B-1237-4524-089417126F49}"/>
              </a:ext>
            </a:extLst>
          </p:cNvPr>
          <p:cNvGraphicFramePr>
            <a:graphicFrameLocks noGrp="1"/>
          </p:cNvGraphicFramePr>
          <p:nvPr/>
        </p:nvGraphicFramePr>
        <p:xfrm>
          <a:off x="5509382"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sp>
        <p:nvSpPr>
          <p:cNvPr id="18" name="文本框 17">
            <a:extLst>
              <a:ext uri="{FF2B5EF4-FFF2-40B4-BE49-F238E27FC236}">
                <a16:creationId xmlns:a16="http://schemas.microsoft.com/office/drawing/2014/main" id="{29E53059-9DEE-6A94-4B4F-3C632D5D5E58}"/>
              </a:ext>
            </a:extLst>
          </p:cNvPr>
          <p:cNvSpPr txBox="1"/>
          <p:nvPr/>
        </p:nvSpPr>
        <p:spPr>
          <a:xfrm>
            <a:off x="3666578" y="2208068"/>
            <a:ext cx="1558771"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历史队列</a:t>
            </a:r>
          </a:p>
        </p:txBody>
      </p:sp>
      <p:sp>
        <p:nvSpPr>
          <p:cNvPr id="19" name="文本框 18">
            <a:extLst>
              <a:ext uri="{FF2B5EF4-FFF2-40B4-BE49-F238E27FC236}">
                <a16:creationId xmlns:a16="http://schemas.microsoft.com/office/drawing/2014/main" id="{D8B0A762-0CF6-5A38-AE3F-077E2679BCDF}"/>
              </a:ext>
            </a:extLst>
          </p:cNvPr>
          <p:cNvSpPr txBox="1"/>
          <p:nvPr/>
        </p:nvSpPr>
        <p:spPr>
          <a:xfrm>
            <a:off x="5245674" y="2208068"/>
            <a:ext cx="1476378"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缓存队列</a:t>
            </a:r>
          </a:p>
        </p:txBody>
      </p:sp>
      <p:sp>
        <p:nvSpPr>
          <p:cNvPr id="17" name="矩形 16">
            <a:extLst>
              <a:ext uri="{FF2B5EF4-FFF2-40B4-BE49-F238E27FC236}">
                <a16:creationId xmlns:a16="http://schemas.microsoft.com/office/drawing/2014/main" id="{639FA0E9-3167-33F6-7698-9E84D3CDAC00}"/>
              </a:ext>
            </a:extLst>
          </p:cNvPr>
          <p:cNvSpPr/>
          <p:nvPr/>
        </p:nvSpPr>
        <p:spPr>
          <a:xfrm>
            <a:off x="4506660" y="792146"/>
            <a:ext cx="3177091" cy="54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假设</a:t>
            </a:r>
            <a:r>
              <a:rPr lang="en-US" altLang="zh-CN" dirty="0">
                <a:latin typeface="微软雅黑" panose="020B0503020204020204" pitchFamily="34" charset="-122"/>
                <a:ea typeface="微软雅黑" panose="020B0503020204020204" pitchFamily="34" charset="-122"/>
              </a:rPr>
              <a:t>K=2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SIZE=4</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99B0523E-57F2-DAAF-F63C-D44F6F1CB41B}"/>
              </a:ext>
            </a:extLst>
          </p:cNvPr>
          <p:cNvSpPr txBox="1"/>
          <p:nvPr/>
        </p:nvSpPr>
        <p:spPr>
          <a:xfrm>
            <a:off x="5788063" y="3749764"/>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B78A4A5-5256-3207-9479-086AB75D1B58}"/>
              </a:ext>
            </a:extLst>
          </p:cNvPr>
          <p:cNvSpPr txBox="1"/>
          <p:nvPr/>
        </p:nvSpPr>
        <p:spPr>
          <a:xfrm>
            <a:off x="5784166" y="3339162"/>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A8EBEBF-F07E-FA20-9CA4-3A85AD9D1323}"/>
              </a:ext>
            </a:extLst>
          </p:cNvPr>
          <p:cNvSpPr txBox="1"/>
          <p:nvPr/>
        </p:nvSpPr>
        <p:spPr>
          <a:xfrm>
            <a:off x="4272704" y="4138368"/>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cxnSp>
        <p:nvCxnSpPr>
          <p:cNvPr id="12" name="直接箭头连接符 11">
            <a:extLst>
              <a:ext uri="{FF2B5EF4-FFF2-40B4-BE49-F238E27FC236}">
                <a16:creationId xmlns:a16="http://schemas.microsoft.com/office/drawing/2014/main" id="{D2D64C5B-957C-E0C5-EB59-B86B0F72386C}"/>
              </a:ext>
            </a:extLst>
          </p:cNvPr>
          <p:cNvCxnSpPr>
            <a:cxnSpLocks/>
          </p:cNvCxnSpPr>
          <p:nvPr/>
        </p:nvCxnSpPr>
        <p:spPr>
          <a:xfrm flipH="1">
            <a:off x="6959302" y="3213770"/>
            <a:ext cx="495344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0AA2B458-3E80-A426-4611-759A9FD39F62}"/>
              </a:ext>
            </a:extLst>
          </p:cNvPr>
          <p:cNvSpPr txBox="1"/>
          <p:nvPr/>
        </p:nvSpPr>
        <p:spPr>
          <a:xfrm>
            <a:off x="8759956" y="3401018"/>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页面请求</a:t>
            </a:r>
          </a:p>
        </p:txBody>
      </p:sp>
      <p:sp>
        <p:nvSpPr>
          <p:cNvPr id="4" name="文本框 3">
            <a:extLst>
              <a:ext uri="{FF2B5EF4-FFF2-40B4-BE49-F238E27FC236}">
                <a16:creationId xmlns:a16="http://schemas.microsoft.com/office/drawing/2014/main" id="{37FA9162-55D5-34BB-6B1D-A46CA6EFF28B}"/>
              </a:ext>
            </a:extLst>
          </p:cNvPr>
          <p:cNvSpPr txBox="1"/>
          <p:nvPr/>
        </p:nvSpPr>
        <p:spPr>
          <a:xfrm>
            <a:off x="5782476" y="4135951"/>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33B8AB86-BCAC-F7D5-0AFE-25DDC7484A55}"/>
              </a:ext>
            </a:extLst>
          </p:cNvPr>
          <p:cNvSpPr txBox="1"/>
          <p:nvPr/>
        </p:nvSpPr>
        <p:spPr>
          <a:xfrm>
            <a:off x="48420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8BF075A3-1F9E-C868-1863-985C9B0397D8}"/>
              </a:ext>
            </a:extLst>
          </p:cNvPr>
          <p:cNvSpPr txBox="1"/>
          <p:nvPr/>
        </p:nvSpPr>
        <p:spPr>
          <a:xfrm>
            <a:off x="2446857" y="4818960"/>
            <a:ext cx="511679"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C971B0F9-0D9A-3550-7F60-E051A419CBA6}"/>
              </a:ext>
            </a:extLst>
          </p:cNvPr>
          <p:cNvSpPr txBox="1"/>
          <p:nvPr/>
        </p:nvSpPr>
        <p:spPr>
          <a:xfrm>
            <a:off x="1967691" y="4818960"/>
            <a:ext cx="492443" cy="400110"/>
          </a:xfrm>
          <a:prstGeom prst="rect">
            <a:avLst/>
          </a:prstGeom>
          <a:noFill/>
        </p:spPr>
        <p:txBody>
          <a:bodyPr wrap="non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P1</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0B6A1066-967D-854B-FC93-4A6B918BC419}"/>
              </a:ext>
            </a:extLst>
          </p:cNvPr>
          <p:cNvSpPr txBox="1"/>
          <p:nvPr/>
        </p:nvSpPr>
        <p:spPr>
          <a:xfrm>
            <a:off x="34056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1743B86F-9912-A230-B5B1-5C677436FA61}"/>
              </a:ext>
            </a:extLst>
          </p:cNvPr>
          <p:cNvSpPr txBox="1"/>
          <p:nvPr/>
        </p:nvSpPr>
        <p:spPr>
          <a:xfrm>
            <a:off x="29268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A80881D1-30E9-B43B-E4B7-53D175FC51A5}"/>
              </a:ext>
            </a:extLst>
          </p:cNvPr>
          <p:cNvSpPr txBox="1"/>
          <p:nvPr/>
        </p:nvSpPr>
        <p:spPr>
          <a:xfrm>
            <a:off x="38844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F986B134-DC65-E368-0002-EE022420AE3F}"/>
              </a:ext>
            </a:extLst>
          </p:cNvPr>
          <p:cNvSpPr txBox="1"/>
          <p:nvPr/>
        </p:nvSpPr>
        <p:spPr>
          <a:xfrm>
            <a:off x="4363200" y="481318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6D8E0159-28C8-AAA5-0B7E-BC06A62A7D9A}"/>
              </a:ext>
            </a:extLst>
          </p:cNvPr>
          <p:cNvSpPr txBox="1"/>
          <p:nvPr/>
        </p:nvSpPr>
        <p:spPr>
          <a:xfrm>
            <a:off x="2489282" y="4799978"/>
            <a:ext cx="396044" cy="396045"/>
          </a:xfrm>
          <a:prstGeom prst="rect">
            <a:avLst/>
          </a:prstGeom>
          <a:noFill/>
          <a:ln w="25400">
            <a:solidFill>
              <a:srgbClr val="FF0000"/>
            </a:solidFill>
          </a:ln>
        </p:spPr>
        <p:txBody>
          <a:bodyPr wrap="square" rtlCol="0">
            <a:spAutoFit/>
          </a:bodyPr>
          <a:lstStyle/>
          <a:p>
            <a:endParaRPr lang="zh-CN" altLang="en-US" dirty="0"/>
          </a:p>
        </p:txBody>
      </p:sp>
      <p:sp>
        <p:nvSpPr>
          <p:cNvPr id="39" name="文本框 38">
            <a:extLst>
              <a:ext uri="{FF2B5EF4-FFF2-40B4-BE49-F238E27FC236}">
                <a16:creationId xmlns:a16="http://schemas.microsoft.com/office/drawing/2014/main" id="{99753DD7-E817-5760-2B05-5A40E57B64FD}"/>
              </a:ext>
            </a:extLst>
          </p:cNvPr>
          <p:cNvSpPr txBox="1"/>
          <p:nvPr/>
        </p:nvSpPr>
        <p:spPr>
          <a:xfrm>
            <a:off x="1967691" y="4263038"/>
            <a:ext cx="146706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访问顺序：</a:t>
            </a:r>
            <a:endParaRPr lang="en-US" altLang="zh-CN" sz="2000"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13074CD7-F2AC-CBF6-BFA6-8549D58816D8}"/>
              </a:ext>
            </a:extLst>
          </p:cNvPr>
          <p:cNvSpPr txBox="1"/>
          <p:nvPr/>
        </p:nvSpPr>
        <p:spPr>
          <a:xfrm>
            <a:off x="2977668" y="4799977"/>
            <a:ext cx="396044" cy="396045"/>
          </a:xfrm>
          <a:prstGeom prst="rect">
            <a:avLst/>
          </a:prstGeom>
          <a:noFill/>
          <a:ln w="25400">
            <a:solidFill>
              <a:srgbClr val="FF0000"/>
            </a:solidFill>
          </a:ln>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35FAA48A-189A-AABF-2D39-A0F8F6385DBD}"/>
              </a:ext>
            </a:extLst>
          </p:cNvPr>
          <p:cNvSpPr txBox="1"/>
          <p:nvPr/>
        </p:nvSpPr>
        <p:spPr>
          <a:xfrm>
            <a:off x="53208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024E62FC-F69E-331D-2AD2-AFF10EF6EA25}"/>
              </a:ext>
            </a:extLst>
          </p:cNvPr>
          <p:cNvSpPr txBox="1"/>
          <p:nvPr/>
        </p:nvSpPr>
        <p:spPr>
          <a:xfrm>
            <a:off x="3464603" y="4796262"/>
            <a:ext cx="396044" cy="396045"/>
          </a:xfrm>
          <a:prstGeom prst="rect">
            <a:avLst/>
          </a:prstGeom>
          <a:noFill/>
          <a:ln w="25400">
            <a:solidFill>
              <a:srgbClr val="FF0000"/>
            </a:solidFill>
          </a:ln>
        </p:spPr>
        <p:txBody>
          <a:bodyPr wrap="square" rtlCol="0">
            <a:spAutoFit/>
          </a:bodyPr>
          <a:lstStyle/>
          <a:p>
            <a:endParaRPr lang="zh-CN" altLang="en-US" dirty="0"/>
          </a:p>
        </p:txBody>
      </p:sp>
      <p:sp>
        <p:nvSpPr>
          <p:cNvPr id="30" name="文本框 29">
            <a:extLst>
              <a:ext uri="{FF2B5EF4-FFF2-40B4-BE49-F238E27FC236}">
                <a16:creationId xmlns:a16="http://schemas.microsoft.com/office/drawing/2014/main" id="{974B968F-6F1A-52D2-0C90-DF2B598C9DEE}"/>
              </a:ext>
            </a:extLst>
          </p:cNvPr>
          <p:cNvSpPr txBox="1"/>
          <p:nvPr/>
        </p:nvSpPr>
        <p:spPr>
          <a:xfrm>
            <a:off x="7410867"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0B0B42FE-E3C6-4DDD-FA92-8037B574FFDB}"/>
              </a:ext>
            </a:extLst>
          </p:cNvPr>
          <p:cNvSpPr txBox="1"/>
          <p:nvPr/>
        </p:nvSpPr>
        <p:spPr>
          <a:xfrm>
            <a:off x="8770770"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9D1CDDCA-6B66-35FF-45CC-1236F8643A44}"/>
              </a:ext>
            </a:extLst>
          </p:cNvPr>
          <p:cNvSpPr txBox="1"/>
          <p:nvPr/>
        </p:nvSpPr>
        <p:spPr>
          <a:xfrm>
            <a:off x="7864168"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P1</a:t>
            </a:r>
            <a:endParaRPr lang="zh-CN" altLang="en-US" sz="2000" dirty="0">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D533BE2B-5196-1CBF-2465-43CC545A5064}"/>
              </a:ext>
            </a:extLst>
          </p:cNvPr>
          <p:cNvSpPr txBox="1"/>
          <p:nvPr/>
        </p:nvSpPr>
        <p:spPr>
          <a:xfrm>
            <a:off x="6928961" y="2648626"/>
            <a:ext cx="492443"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P5</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2" name="文本框 41">
            <a:extLst>
              <a:ext uri="{FF2B5EF4-FFF2-40B4-BE49-F238E27FC236}">
                <a16:creationId xmlns:a16="http://schemas.microsoft.com/office/drawing/2014/main" id="{DD17532E-C2C1-D976-9146-5BE277CB5D3C}"/>
              </a:ext>
            </a:extLst>
          </p:cNvPr>
          <p:cNvSpPr txBox="1"/>
          <p:nvPr/>
        </p:nvSpPr>
        <p:spPr>
          <a:xfrm>
            <a:off x="6940298"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875EA936-89FE-A662-7077-58CFEF7A5D33}"/>
              </a:ext>
            </a:extLst>
          </p:cNvPr>
          <p:cNvSpPr txBox="1"/>
          <p:nvPr/>
        </p:nvSpPr>
        <p:spPr>
          <a:xfrm>
            <a:off x="8317469"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F70B0053-2BE8-D58F-E29D-7573628CB04B}"/>
              </a:ext>
            </a:extLst>
          </p:cNvPr>
          <p:cNvSpPr txBox="1"/>
          <p:nvPr/>
        </p:nvSpPr>
        <p:spPr>
          <a:xfrm>
            <a:off x="9224071"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P1</a:t>
            </a:r>
            <a:endParaRPr lang="zh-CN" altLang="en-US" sz="2000" dirty="0">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33397FD6-48DD-ADBB-51A6-07666A4A930B}"/>
              </a:ext>
            </a:extLst>
          </p:cNvPr>
          <p:cNvSpPr txBox="1"/>
          <p:nvPr/>
        </p:nvSpPr>
        <p:spPr>
          <a:xfrm>
            <a:off x="9677372"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P3</a:t>
            </a:r>
            <a:endParaRPr lang="zh-CN" altLang="en-US" sz="2000" dirty="0">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04103642-682A-1679-7550-C5AC21790675}"/>
              </a:ext>
            </a:extLst>
          </p:cNvPr>
          <p:cNvSpPr txBox="1"/>
          <p:nvPr/>
        </p:nvSpPr>
        <p:spPr>
          <a:xfrm>
            <a:off x="10130673"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P7</a:t>
            </a:r>
            <a:endParaRPr lang="zh-CN" altLang="en-US" sz="2000"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395DF89B-C0BB-A14F-9863-2C3183B8FC19}"/>
              </a:ext>
            </a:extLst>
          </p:cNvPr>
          <p:cNvSpPr txBox="1"/>
          <p:nvPr/>
        </p:nvSpPr>
        <p:spPr>
          <a:xfrm>
            <a:off x="10583970"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P8</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64004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1"/>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本节主要内容</a:t>
            </a:r>
          </a:p>
        </p:txBody>
      </p:sp>
      <p:sp>
        <p:nvSpPr>
          <p:cNvPr id="3" name="文本占位符 2"/>
          <p:cNvSpPr>
            <a:spLocks noGrp="1"/>
          </p:cNvSpPr>
          <p:nvPr>
            <p:ph type="body" idx="1"/>
          </p:nvPr>
        </p:nvSpPr>
        <p:spPr>
          <a:xfrm>
            <a:off x="962959" y="2709714"/>
            <a:ext cx="10361851" cy="3456384"/>
          </a:xfrm>
        </p:spPr>
        <p:txBody>
          <a:bodyPr>
            <a:normAutofit lnSpcReduction="10000"/>
          </a:bodyPr>
          <a:lstStyle/>
          <a:p>
            <a:pPr>
              <a:lnSpc>
                <a:spcPct val="150000"/>
              </a:lnSpc>
              <a:spcBef>
                <a:spcPts val="1200"/>
              </a:spcBef>
              <a:buSzPct val="100000"/>
            </a:pPr>
            <a:r>
              <a:rPr lang="en-US" altLang="zh-CN" sz="2500" dirty="0"/>
              <a:t>1 </a:t>
            </a:r>
            <a:r>
              <a:rPr lang="zh-CN" altLang="en-US" sz="2500" dirty="0"/>
              <a:t>数据库存储结构概述</a:t>
            </a:r>
            <a:r>
              <a:rPr lang="en-US" altLang="zh-CN" sz="2500" dirty="0"/>
              <a:t> </a:t>
            </a:r>
          </a:p>
          <a:p>
            <a:pPr>
              <a:lnSpc>
                <a:spcPct val="150000"/>
              </a:lnSpc>
              <a:spcBef>
                <a:spcPts val="1200"/>
              </a:spcBef>
              <a:buSzPct val="100000"/>
            </a:pPr>
            <a:r>
              <a:rPr lang="en-US" altLang="zh-CN" sz="2500" dirty="0">
                <a:solidFill>
                  <a:schemeClr val="tx1"/>
                </a:solidFill>
              </a:rPr>
              <a:t>2 </a:t>
            </a:r>
            <a:r>
              <a:rPr lang="zh-CN" altLang="en-US" sz="2500" dirty="0">
                <a:solidFill>
                  <a:schemeClr val="tx1"/>
                </a:solidFill>
              </a:rPr>
              <a:t>堆文件</a:t>
            </a:r>
            <a:endParaRPr lang="en-US" altLang="zh-CN" sz="2500" dirty="0">
              <a:solidFill>
                <a:schemeClr val="tx1"/>
              </a:solidFill>
            </a:endParaRPr>
          </a:p>
          <a:p>
            <a:pPr>
              <a:lnSpc>
                <a:spcPct val="150000"/>
              </a:lnSpc>
              <a:spcBef>
                <a:spcPts val="1200"/>
              </a:spcBef>
              <a:buSzPct val="100000"/>
            </a:pPr>
            <a:r>
              <a:rPr lang="en-US" altLang="zh-CN" sz="2500" dirty="0"/>
              <a:t>3 </a:t>
            </a:r>
            <a:r>
              <a:rPr lang="zh-CN" altLang="en-US" sz="2500" dirty="0">
                <a:solidFill>
                  <a:schemeClr val="tx1"/>
                </a:solidFill>
              </a:rPr>
              <a:t>页设计（槽页）</a:t>
            </a:r>
            <a:endParaRPr lang="en-US" altLang="zh-CN" sz="2500" dirty="0">
              <a:solidFill>
                <a:schemeClr val="tx1"/>
              </a:solidFill>
            </a:endParaRPr>
          </a:p>
          <a:p>
            <a:pPr>
              <a:lnSpc>
                <a:spcPct val="150000"/>
              </a:lnSpc>
              <a:spcBef>
                <a:spcPts val="1200"/>
              </a:spcBef>
              <a:buSzPct val="100000"/>
            </a:pPr>
            <a:r>
              <a:rPr lang="en-US" altLang="zh-CN" sz="2500" dirty="0"/>
              <a:t>4</a:t>
            </a:r>
            <a:r>
              <a:rPr lang="en-US" altLang="zh-CN" sz="2500" dirty="0">
                <a:solidFill>
                  <a:schemeClr val="tx1"/>
                </a:solidFill>
              </a:rPr>
              <a:t> </a:t>
            </a:r>
            <a:r>
              <a:rPr lang="zh-CN" altLang="en-US" sz="2500" dirty="0">
                <a:solidFill>
                  <a:schemeClr val="tx1"/>
                </a:solidFill>
              </a:rPr>
              <a:t>元组设计</a:t>
            </a:r>
            <a:endParaRPr lang="en-US" altLang="zh-CN" sz="2500" dirty="0">
              <a:solidFill>
                <a:schemeClr val="tx1"/>
              </a:solidFill>
            </a:endParaRPr>
          </a:p>
          <a:p>
            <a:pPr>
              <a:lnSpc>
                <a:spcPct val="150000"/>
              </a:lnSpc>
              <a:buSzPct val="100000"/>
            </a:pPr>
            <a:r>
              <a:rPr lang="en-US" altLang="zh-CN" sz="2500" dirty="0"/>
              <a:t>5 </a:t>
            </a:r>
            <a:r>
              <a:rPr lang="zh-CN" altLang="en-US" sz="2500" dirty="0"/>
              <a:t>存储模型简介</a:t>
            </a:r>
            <a:endParaRPr lang="en-US" altLang="zh-CN" sz="2500" dirty="0"/>
          </a:p>
          <a:p>
            <a:pPr marL="0" lvl="1" indent="0">
              <a:lnSpc>
                <a:spcPct val="150000"/>
              </a:lnSpc>
              <a:spcBef>
                <a:spcPts val="690"/>
              </a:spcBef>
              <a:buClr>
                <a:schemeClr val="accent1"/>
              </a:buClr>
              <a:buSzPct val="100000"/>
            </a:pPr>
            <a:endParaRPr lang="en-US" altLang="zh-CN" sz="2800" dirty="0">
              <a:solidFill>
                <a:schemeClr val="tx1"/>
              </a:solidFill>
              <a:latin typeface="+mn-ea"/>
            </a:endParaRPr>
          </a:p>
          <a:p>
            <a:pPr marL="996001" lvl="1" indent="-342900">
              <a:lnSpc>
                <a:spcPct val="150000"/>
              </a:lnSpc>
              <a:buSzPct val="100000"/>
              <a:buFont typeface="Arial" panose="020B0604020202020204" pitchFamily="34" charset="0"/>
              <a:buChar char="•"/>
            </a:pPr>
            <a:endParaRPr lang="en-US" altLang="zh-CN" sz="2500" dirty="0">
              <a:solidFill>
                <a:schemeClr val="tx1"/>
              </a:solidFill>
            </a:endParaRPr>
          </a:p>
          <a:p>
            <a:pPr>
              <a:lnSpc>
                <a:spcPct val="150000"/>
              </a:lnSpc>
            </a:pPr>
            <a:endParaRPr lang="zh-CN" altLang="en-US" sz="2800" dirty="0">
              <a:solidFill>
                <a:schemeClr val="tx1"/>
              </a:solidFill>
            </a:endParaRPr>
          </a:p>
        </p:txBody>
      </p:sp>
    </p:spTree>
    <p:extLst>
      <p:ext uri="{BB962C8B-B14F-4D97-AF65-F5344CB8AC3E}">
        <p14:creationId xmlns:p14="http://schemas.microsoft.com/office/powerpoint/2010/main" val="6224029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7A785-76B9-0477-55F2-1FAC68BADAE8}"/>
            </a:ext>
          </a:extLst>
        </p:cNvPr>
        <p:cNvGrpSpPr/>
        <p:nvPr/>
      </p:nvGrpSpPr>
      <p:grpSpPr>
        <a:xfrm>
          <a:off x="0" y="0"/>
          <a:ext cx="0" cy="0"/>
          <a:chOff x="0" y="0"/>
          <a:chExt cx="0" cy="0"/>
        </a:xfrm>
      </p:grpSpPr>
      <p:sp>
        <p:nvSpPr>
          <p:cNvPr id="42" name="文本框 41">
            <a:extLst>
              <a:ext uri="{FF2B5EF4-FFF2-40B4-BE49-F238E27FC236}">
                <a16:creationId xmlns:a16="http://schemas.microsoft.com/office/drawing/2014/main" id="{3413E314-AC81-DC12-15EE-5530FCD6C572}"/>
              </a:ext>
            </a:extLst>
          </p:cNvPr>
          <p:cNvSpPr txBox="1"/>
          <p:nvPr/>
        </p:nvSpPr>
        <p:spPr>
          <a:xfrm>
            <a:off x="6940298" y="2637706"/>
            <a:ext cx="492443"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P4</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 name="标题 1">
            <a:extLst>
              <a:ext uri="{FF2B5EF4-FFF2-40B4-BE49-F238E27FC236}">
                <a16:creationId xmlns:a16="http://schemas.microsoft.com/office/drawing/2014/main" id="{D5E53870-DF4C-E51D-9314-9A2CAEC221CB}"/>
              </a:ext>
            </a:extLst>
          </p:cNvPr>
          <p:cNvSpPr>
            <a:spLocks noGrp="1"/>
          </p:cNvSpPr>
          <p:nvPr>
            <p:ph type="title"/>
          </p:nvPr>
        </p:nvSpPr>
        <p:spPr/>
        <p:txBody>
          <a:bodyPr>
            <a:normAutofit/>
          </a:bodyPr>
          <a:lstStyle/>
          <a:p>
            <a:r>
              <a:rPr lang="en-US" altLang="zh-CN" sz="3200" b="1" dirty="0">
                <a:solidFill>
                  <a:schemeClr val="accent1"/>
                </a:solidFill>
              </a:rPr>
              <a:t>LRU-K</a:t>
            </a:r>
            <a:r>
              <a:rPr lang="zh-CN" altLang="en-US" sz="3200" b="1" dirty="0">
                <a:solidFill>
                  <a:schemeClr val="accent1"/>
                </a:solidFill>
              </a:rPr>
              <a:t>算法</a:t>
            </a:r>
            <a:endParaRPr lang="zh-CN" altLang="en-US" dirty="0">
              <a:solidFill>
                <a:schemeClr val="accent1"/>
              </a:solidFill>
            </a:endParaRPr>
          </a:p>
        </p:txBody>
      </p:sp>
      <p:sp>
        <p:nvSpPr>
          <p:cNvPr id="3" name="内容占位符 2">
            <a:extLst>
              <a:ext uri="{FF2B5EF4-FFF2-40B4-BE49-F238E27FC236}">
                <a16:creationId xmlns:a16="http://schemas.microsoft.com/office/drawing/2014/main" id="{976737AE-158C-15A6-C9CD-FD541F7D561F}"/>
              </a:ext>
            </a:extLst>
          </p:cNvPr>
          <p:cNvSpPr>
            <a:spLocks noGrp="1"/>
          </p:cNvSpPr>
          <p:nvPr>
            <p:ph idx="1"/>
          </p:nvPr>
        </p:nvSpPr>
        <p:spPr>
          <a:xfrm>
            <a:off x="1455738" y="5158777"/>
            <a:ext cx="9391995" cy="1079329"/>
          </a:xfrm>
        </p:spPr>
        <p:txBody>
          <a:bodyPr>
            <a:noAutofit/>
          </a:bodyPr>
          <a:lstStyle/>
          <a:p>
            <a:pPr>
              <a:lnSpc>
                <a:spcPct val="150000"/>
              </a:lnSpc>
              <a:spcBef>
                <a:spcPts val="0"/>
              </a:spcBef>
            </a:pPr>
            <a:r>
              <a:rPr lang="zh-CN" altLang="en-US" dirty="0"/>
              <a:t>缓存队列中的页面再次被访问时，依倒数第</a:t>
            </a:r>
            <a:r>
              <a:rPr lang="en-US" altLang="zh-CN" dirty="0"/>
              <a:t>K</a:t>
            </a:r>
            <a:r>
              <a:rPr lang="zh-CN" altLang="en-US" dirty="0"/>
              <a:t>次访问的时间排序，更新缓存队列中该页面的位置。</a:t>
            </a:r>
          </a:p>
        </p:txBody>
      </p:sp>
      <p:sp>
        <p:nvSpPr>
          <p:cNvPr id="7" name="灯片编号占位符 6">
            <a:extLst>
              <a:ext uri="{FF2B5EF4-FFF2-40B4-BE49-F238E27FC236}">
                <a16:creationId xmlns:a16="http://schemas.microsoft.com/office/drawing/2014/main" id="{94A21071-2684-A2BC-4918-12A506A2613D}"/>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60</a:t>
            </a:fld>
            <a:endParaRPr lang="en-US" altLang="zh-CN"/>
          </a:p>
        </p:txBody>
      </p:sp>
      <p:graphicFrame>
        <p:nvGraphicFramePr>
          <p:cNvPr id="13" name="表格 12">
            <a:extLst>
              <a:ext uri="{FF2B5EF4-FFF2-40B4-BE49-F238E27FC236}">
                <a16:creationId xmlns:a16="http://schemas.microsoft.com/office/drawing/2014/main" id="{A2166A69-27BE-8924-883C-B80CABBBB3DE}"/>
              </a:ext>
            </a:extLst>
          </p:cNvPr>
          <p:cNvGraphicFramePr>
            <a:graphicFrameLocks noGrp="1"/>
          </p:cNvGraphicFramePr>
          <p:nvPr/>
        </p:nvGraphicFramePr>
        <p:xfrm>
          <a:off x="3997703"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b="0" dirty="0">
                        <a:solidFill>
                          <a:schemeClr val="bg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graphicFrame>
        <p:nvGraphicFramePr>
          <p:cNvPr id="16" name="表格 15">
            <a:extLst>
              <a:ext uri="{FF2B5EF4-FFF2-40B4-BE49-F238E27FC236}">
                <a16:creationId xmlns:a16="http://schemas.microsoft.com/office/drawing/2014/main" id="{B3C7368B-6219-F86E-7F11-B655630445A2}"/>
              </a:ext>
            </a:extLst>
          </p:cNvPr>
          <p:cNvGraphicFramePr>
            <a:graphicFrameLocks noGrp="1"/>
          </p:cNvGraphicFramePr>
          <p:nvPr/>
        </p:nvGraphicFramePr>
        <p:xfrm>
          <a:off x="5509382"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sp>
        <p:nvSpPr>
          <p:cNvPr id="18" name="文本框 17">
            <a:extLst>
              <a:ext uri="{FF2B5EF4-FFF2-40B4-BE49-F238E27FC236}">
                <a16:creationId xmlns:a16="http://schemas.microsoft.com/office/drawing/2014/main" id="{494F6FEC-C321-1193-1736-7346A0B10E02}"/>
              </a:ext>
            </a:extLst>
          </p:cNvPr>
          <p:cNvSpPr txBox="1"/>
          <p:nvPr/>
        </p:nvSpPr>
        <p:spPr>
          <a:xfrm>
            <a:off x="3666578" y="2208068"/>
            <a:ext cx="1558771"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历史队列</a:t>
            </a:r>
          </a:p>
        </p:txBody>
      </p:sp>
      <p:sp>
        <p:nvSpPr>
          <p:cNvPr id="19" name="文本框 18">
            <a:extLst>
              <a:ext uri="{FF2B5EF4-FFF2-40B4-BE49-F238E27FC236}">
                <a16:creationId xmlns:a16="http://schemas.microsoft.com/office/drawing/2014/main" id="{73A44B6A-A96C-521F-3D52-79B7D5B331C9}"/>
              </a:ext>
            </a:extLst>
          </p:cNvPr>
          <p:cNvSpPr txBox="1"/>
          <p:nvPr/>
        </p:nvSpPr>
        <p:spPr>
          <a:xfrm>
            <a:off x="5245674" y="2208068"/>
            <a:ext cx="1476378"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缓存队列</a:t>
            </a:r>
          </a:p>
        </p:txBody>
      </p:sp>
      <p:sp>
        <p:nvSpPr>
          <p:cNvPr id="17" name="矩形 16">
            <a:extLst>
              <a:ext uri="{FF2B5EF4-FFF2-40B4-BE49-F238E27FC236}">
                <a16:creationId xmlns:a16="http://schemas.microsoft.com/office/drawing/2014/main" id="{45BC920C-15A0-0385-4FAF-DEEFD2D3C731}"/>
              </a:ext>
            </a:extLst>
          </p:cNvPr>
          <p:cNvSpPr/>
          <p:nvPr/>
        </p:nvSpPr>
        <p:spPr>
          <a:xfrm>
            <a:off x="4506660" y="792146"/>
            <a:ext cx="3177091" cy="54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假设</a:t>
            </a:r>
            <a:r>
              <a:rPr lang="en-US" altLang="zh-CN" dirty="0">
                <a:latin typeface="微软雅黑" panose="020B0503020204020204" pitchFamily="34" charset="-122"/>
                <a:ea typeface="微软雅黑" panose="020B0503020204020204" pitchFamily="34" charset="-122"/>
              </a:rPr>
              <a:t>K=2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SIZE=4</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43E4369F-B936-5204-2601-B3814D510619}"/>
              </a:ext>
            </a:extLst>
          </p:cNvPr>
          <p:cNvSpPr txBox="1"/>
          <p:nvPr/>
        </p:nvSpPr>
        <p:spPr>
          <a:xfrm>
            <a:off x="5788063" y="3749764"/>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29332F72-CE96-37F4-2A79-C983C754B0D0}"/>
              </a:ext>
            </a:extLst>
          </p:cNvPr>
          <p:cNvSpPr txBox="1"/>
          <p:nvPr/>
        </p:nvSpPr>
        <p:spPr>
          <a:xfrm>
            <a:off x="5784166" y="3339162"/>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F80534B-8BF0-5C89-A852-7259FC79BEF1}"/>
              </a:ext>
            </a:extLst>
          </p:cNvPr>
          <p:cNvSpPr txBox="1"/>
          <p:nvPr/>
        </p:nvSpPr>
        <p:spPr>
          <a:xfrm>
            <a:off x="5786895" y="29338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cxnSp>
        <p:nvCxnSpPr>
          <p:cNvPr id="12" name="直接箭头连接符 11">
            <a:extLst>
              <a:ext uri="{FF2B5EF4-FFF2-40B4-BE49-F238E27FC236}">
                <a16:creationId xmlns:a16="http://schemas.microsoft.com/office/drawing/2014/main" id="{36DB6716-2C21-A036-8240-60120892E2AA}"/>
              </a:ext>
            </a:extLst>
          </p:cNvPr>
          <p:cNvCxnSpPr>
            <a:cxnSpLocks/>
          </p:cNvCxnSpPr>
          <p:nvPr/>
        </p:nvCxnSpPr>
        <p:spPr>
          <a:xfrm flipH="1">
            <a:off x="6959302" y="3213770"/>
            <a:ext cx="495344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705313BF-1EC5-F0C9-AE56-C59931174500}"/>
              </a:ext>
            </a:extLst>
          </p:cNvPr>
          <p:cNvSpPr txBox="1"/>
          <p:nvPr/>
        </p:nvSpPr>
        <p:spPr>
          <a:xfrm>
            <a:off x="8759956" y="3401018"/>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页面请求</a:t>
            </a:r>
          </a:p>
        </p:txBody>
      </p:sp>
      <p:sp>
        <p:nvSpPr>
          <p:cNvPr id="4" name="文本框 3">
            <a:extLst>
              <a:ext uri="{FF2B5EF4-FFF2-40B4-BE49-F238E27FC236}">
                <a16:creationId xmlns:a16="http://schemas.microsoft.com/office/drawing/2014/main" id="{A470FF25-C886-8086-8015-30949F48816E}"/>
              </a:ext>
            </a:extLst>
          </p:cNvPr>
          <p:cNvSpPr txBox="1"/>
          <p:nvPr/>
        </p:nvSpPr>
        <p:spPr>
          <a:xfrm>
            <a:off x="5782476" y="4135951"/>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86DDF73C-8D31-D19B-3E4F-0AD3E17A210D}"/>
              </a:ext>
            </a:extLst>
          </p:cNvPr>
          <p:cNvSpPr txBox="1"/>
          <p:nvPr/>
        </p:nvSpPr>
        <p:spPr>
          <a:xfrm>
            <a:off x="48420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494D6DCE-2784-2372-0600-3B9C87A8B178}"/>
              </a:ext>
            </a:extLst>
          </p:cNvPr>
          <p:cNvSpPr txBox="1"/>
          <p:nvPr/>
        </p:nvSpPr>
        <p:spPr>
          <a:xfrm>
            <a:off x="2446857" y="4818960"/>
            <a:ext cx="511679"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AFBE39A8-C8A2-DDAA-4CEB-9829B6418A10}"/>
              </a:ext>
            </a:extLst>
          </p:cNvPr>
          <p:cNvSpPr txBox="1"/>
          <p:nvPr/>
        </p:nvSpPr>
        <p:spPr>
          <a:xfrm>
            <a:off x="1967691" y="4818960"/>
            <a:ext cx="492443" cy="400110"/>
          </a:xfrm>
          <a:prstGeom prst="rect">
            <a:avLst/>
          </a:prstGeom>
          <a:noFill/>
        </p:spPr>
        <p:txBody>
          <a:bodyPr wrap="non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P1</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4E1BF23C-4E0C-B10D-F175-929201A60F6D}"/>
              </a:ext>
            </a:extLst>
          </p:cNvPr>
          <p:cNvSpPr txBox="1"/>
          <p:nvPr/>
        </p:nvSpPr>
        <p:spPr>
          <a:xfrm>
            <a:off x="34056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90846A22-90AE-130F-3538-5C920254D36E}"/>
              </a:ext>
            </a:extLst>
          </p:cNvPr>
          <p:cNvSpPr txBox="1"/>
          <p:nvPr/>
        </p:nvSpPr>
        <p:spPr>
          <a:xfrm>
            <a:off x="29268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5D766148-D955-76F6-A41B-DCED11187DD8}"/>
              </a:ext>
            </a:extLst>
          </p:cNvPr>
          <p:cNvSpPr txBox="1"/>
          <p:nvPr/>
        </p:nvSpPr>
        <p:spPr>
          <a:xfrm>
            <a:off x="38844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4B1CE7F9-C417-A052-F3A2-97CCD6E4D615}"/>
              </a:ext>
            </a:extLst>
          </p:cNvPr>
          <p:cNvSpPr txBox="1"/>
          <p:nvPr/>
        </p:nvSpPr>
        <p:spPr>
          <a:xfrm>
            <a:off x="4363200" y="481318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FE8CC192-3EB6-54AC-3E4D-7D480C116775}"/>
              </a:ext>
            </a:extLst>
          </p:cNvPr>
          <p:cNvSpPr txBox="1"/>
          <p:nvPr/>
        </p:nvSpPr>
        <p:spPr>
          <a:xfrm>
            <a:off x="2489282" y="4799978"/>
            <a:ext cx="396044" cy="396045"/>
          </a:xfrm>
          <a:prstGeom prst="rect">
            <a:avLst/>
          </a:prstGeom>
          <a:noFill/>
          <a:ln w="25400">
            <a:solidFill>
              <a:srgbClr val="FF0000"/>
            </a:solidFill>
          </a:ln>
        </p:spPr>
        <p:txBody>
          <a:bodyPr wrap="square" rtlCol="0">
            <a:spAutoFit/>
          </a:bodyPr>
          <a:lstStyle/>
          <a:p>
            <a:endParaRPr lang="zh-CN" altLang="en-US" dirty="0"/>
          </a:p>
        </p:txBody>
      </p:sp>
      <p:sp>
        <p:nvSpPr>
          <p:cNvPr id="39" name="文本框 38">
            <a:extLst>
              <a:ext uri="{FF2B5EF4-FFF2-40B4-BE49-F238E27FC236}">
                <a16:creationId xmlns:a16="http://schemas.microsoft.com/office/drawing/2014/main" id="{A5863E64-B87E-64BC-DB3A-7B64C952F8FE}"/>
              </a:ext>
            </a:extLst>
          </p:cNvPr>
          <p:cNvSpPr txBox="1"/>
          <p:nvPr/>
        </p:nvSpPr>
        <p:spPr>
          <a:xfrm>
            <a:off x="1967691" y="4263038"/>
            <a:ext cx="146706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访问顺序：</a:t>
            </a:r>
            <a:endParaRPr lang="en-US" altLang="zh-CN" sz="2000"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87E0F742-A9FE-6F29-BCA4-CB2048556815}"/>
              </a:ext>
            </a:extLst>
          </p:cNvPr>
          <p:cNvSpPr txBox="1"/>
          <p:nvPr/>
        </p:nvSpPr>
        <p:spPr>
          <a:xfrm>
            <a:off x="2977668" y="4799977"/>
            <a:ext cx="396044" cy="396045"/>
          </a:xfrm>
          <a:prstGeom prst="rect">
            <a:avLst/>
          </a:prstGeom>
          <a:noFill/>
          <a:ln w="25400">
            <a:solidFill>
              <a:srgbClr val="FF0000"/>
            </a:solidFill>
          </a:ln>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14336A27-2669-185F-86DB-A6AB81E2EA92}"/>
              </a:ext>
            </a:extLst>
          </p:cNvPr>
          <p:cNvSpPr txBox="1"/>
          <p:nvPr/>
        </p:nvSpPr>
        <p:spPr>
          <a:xfrm>
            <a:off x="53208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96B5D8E1-02CB-4335-472B-BA8FB8F1550D}"/>
              </a:ext>
            </a:extLst>
          </p:cNvPr>
          <p:cNvSpPr txBox="1"/>
          <p:nvPr/>
        </p:nvSpPr>
        <p:spPr>
          <a:xfrm>
            <a:off x="3464603" y="4796262"/>
            <a:ext cx="396044" cy="396045"/>
          </a:xfrm>
          <a:prstGeom prst="rect">
            <a:avLst/>
          </a:prstGeom>
          <a:noFill/>
          <a:ln w="25400">
            <a:solidFill>
              <a:srgbClr val="FF0000"/>
            </a:solidFill>
          </a:ln>
        </p:spPr>
        <p:txBody>
          <a:bodyPr wrap="square" rtlCol="0">
            <a:spAutoFit/>
          </a:bodyPr>
          <a:lstStyle/>
          <a:p>
            <a:endParaRPr lang="zh-CN" altLang="en-US" dirty="0"/>
          </a:p>
        </p:txBody>
      </p:sp>
      <p:sp>
        <p:nvSpPr>
          <p:cNvPr id="30" name="文本框 29">
            <a:extLst>
              <a:ext uri="{FF2B5EF4-FFF2-40B4-BE49-F238E27FC236}">
                <a16:creationId xmlns:a16="http://schemas.microsoft.com/office/drawing/2014/main" id="{933B1FDA-2AAA-0EEF-5F6A-789F3185A4D8}"/>
              </a:ext>
            </a:extLst>
          </p:cNvPr>
          <p:cNvSpPr txBox="1"/>
          <p:nvPr/>
        </p:nvSpPr>
        <p:spPr>
          <a:xfrm>
            <a:off x="7110180"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5251C834-4C02-AFDF-4266-92582B11F51F}"/>
              </a:ext>
            </a:extLst>
          </p:cNvPr>
          <p:cNvSpPr txBox="1"/>
          <p:nvPr/>
        </p:nvSpPr>
        <p:spPr>
          <a:xfrm>
            <a:off x="8470083"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1E90DC6F-A916-9E05-EF27-AAE8865A8765}"/>
              </a:ext>
            </a:extLst>
          </p:cNvPr>
          <p:cNvSpPr txBox="1"/>
          <p:nvPr/>
        </p:nvSpPr>
        <p:spPr>
          <a:xfrm>
            <a:off x="7563481"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P1</a:t>
            </a:r>
            <a:endParaRPr lang="zh-CN" altLang="en-US" sz="2000" dirty="0">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56D73C4D-5F96-FF51-FFA8-F5E1AEAC204E}"/>
              </a:ext>
            </a:extLst>
          </p:cNvPr>
          <p:cNvSpPr txBox="1"/>
          <p:nvPr/>
        </p:nvSpPr>
        <p:spPr>
          <a:xfrm>
            <a:off x="7120103" y="3533445"/>
            <a:ext cx="492443"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P5</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E7B5F151-14B8-90E1-253B-2E4B2FA2E9A1}"/>
              </a:ext>
            </a:extLst>
          </p:cNvPr>
          <p:cNvSpPr txBox="1"/>
          <p:nvPr/>
        </p:nvSpPr>
        <p:spPr>
          <a:xfrm>
            <a:off x="8016782"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4DD1DF91-6889-077E-D36F-8646D625C19A}"/>
              </a:ext>
            </a:extLst>
          </p:cNvPr>
          <p:cNvSpPr txBox="1"/>
          <p:nvPr/>
        </p:nvSpPr>
        <p:spPr>
          <a:xfrm>
            <a:off x="8923384"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P1</a:t>
            </a:r>
            <a:endParaRPr lang="zh-CN" altLang="en-US" sz="2000" dirty="0">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3821DC29-97FE-D591-210B-CD4719A14FE1}"/>
              </a:ext>
            </a:extLst>
          </p:cNvPr>
          <p:cNvSpPr txBox="1"/>
          <p:nvPr/>
        </p:nvSpPr>
        <p:spPr>
          <a:xfrm>
            <a:off x="9376685"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P3</a:t>
            </a:r>
            <a:endParaRPr lang="zh-CN" altLang="en-US" sz="2000" dirty="0">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0453702D-9A20-1E1B-D5EF-BCFAC117B86E}"/>
              </a:ext>
            </a:extLst>
          </p:cNvPr>
          <p:cNvSpPr txBox="1"/>
          <p:nvPr/>
        </p:nvSpPr>
        <p:spPr>
          <a:xfrm>
            <a:off x="9829986"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P7</a:t>
            </a:r>
            <a:endParaRPr lang="zh-CN" altLang="en-US" sz="2000"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27B427C2-8A30-BC4E-8CEA-5F056FA49B3D}"/>
              </a:ext>
            </a:extLst>
          </p:cNvPr>
          <p:cNvSpPr txBox="1"/>
          <p:nvPr/>
        </p:nvSpPr>
        <p:spPr>
          <a:xfrm>
            <a:off x="10283283"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P8</a:t>
            </a:r>
            <a:endParaRPr lang="zh-CN" altLang="en-US" sz="20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22C9414C-4D26-BDE6-E9D9-AEB673D7C058}"/>
              </a:ext>
            </a:extLst>
          </p:cNvPr>
          <p:cNvSpPr txBox="1"/>
          <p:nvPr/>
        </p:nvSpPr>
        <p:spPr>
          <a:xfrm>
            <a:off x="3951541" y="4803698"/>
            <a:ext cx="396044" cy="396045"/>
          </a:xfrm>
          <a:prstGeom prst="rect">
            <a:avLst/>
          </a:prstGeom>
          <a:noFill/>
          <a:ln w="25400">
            <a:solidFill>
              <a:srgbClr val="FF0000"/>
            </a:solidFill>
          </a:ln>
        </p:spPr>
        <p:txBody>
          <a:bodyPr wrap="square" rtlCol="0">
            <a:spAutoFit/>
          </a:bodyPr>
          <a:lstStyle/>
          <a:p>
            <a:endParaRPr lang="zh-CN" altLang="en-US" dirty="0"/>
          </a:p>
        </p:txBody>
      </p:sp>
      <p:sp>
        <p:nvSpPr>
          <p:cNvPr id="14" name="文本框 13">
            <a:extLst>
              <a:ext uri="{FF2B5EF4-FFF2-40B4-BE49-F238E27FC236}">
                <a16:creationId xmlns:a16="http://schemas.microsoft.com/office/drawing/2014/main" id="{A258AC89-6915-27D2-C13F-6ECC7374EC8E}"/>
              </a:ext>
            </a:extLst>
          </p:cNvPr>
          <p:cNvSpPr txBox="1"/>
          <p:nvPr/>
        </p:nvSpPr>
        <p:spPr>
          <a:xfrm>
            <a:off x="57996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1196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1" grpId="0"/>
      <p:bldP spid="11" grpId="0" animBg="1"/>
      <p:bldP spid="1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61726E-582B-47AB-9330-FA9A107094B3}"/>
            </a:ext>
          </a:extLst>
        </p:cNvPr>
        <p:cNvGrpSpPr/>
        <p:nvPr/>
      </p:nvGrpSpPr>
      <p:grpSpPr>
        <a:xfrm>
          <a:off x="0" y="0"/>
          <a:ext cx="0" cy="0"/>
          <a:chOff x="0" y="0"/>
          <a:chExt cx="0" cy="0"/>
        </a:xfrm>
      </p:grpSpPr>
      <p:sp>
        <p:nvSpPr>
          <p:cNvPr id="42" name="文本框 41">
            <a:extLst>
              <a:ext uri="{FF2B5EF4-FFF2-40B4-BE49-F238E27FC236}">
                <a16:creationId xmlns:a16="http://schemas.microsoft.com/office/drawing/2014/main" id="{C97F534E-8607-BE0D-2237-FA5D70BEBE47}"/>
              </a:ext>
            </a:extLst>
          </p:cNvPr>
          <p:cNvSpPr txBox="1"/>
          <p:nvPr/>
        </p:nvSpPr>
        <p:spPr>
          <a:xfrm>
            <a:off x="6940298" y="2637706"/>
            <a:ext cx="492443"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P4</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 name="标题 1">
            <a:extLst>
              <a:ext uri="{FF2B5EF4-FFF2-40B4-BE49-F238E27FC236}">
                <a16:creationId xmlns:a16="http://schemas.microsoft.com/office/drawing/2014/main" id="{09BDAC95-4755-B353-AF15-1647CE4FE3BC}"/>
              </a:ext>
            </a:extLst>
          </p:cNvPr>
          <p:cNvSpPr>
            <a:spLocks noGrp="1"/>
          </p:cNvSpPr>
          <p:nvPr>
            <p:ph type="title"/>
          </p:nvPr>
        </p:nvSpPr>
        <p:spPr/>
        <p:txBody>
          <a:bodyPr>
            <a:normAutofit/>
          </a:bodyPr>
          <a:lstStyle/>
          <a:p>
            <a:r>
              <a:rPr lang="en-US" altLang="zh-CN" sz="3200" b="1" dirty="0">
                <a:solidFill>
                  <a:schemeClr val="accent1"/>
                </a:solidFill>
              </a:rPr>
              <a:t>LRU-K</a:t>
            </a:r>
            <a:r>
              <a:rPr lang="zh-CN" altLang="en-US" sz="3200" b="1" dirty="0">
                <a:solidFill>
                  <a:schemeClr val="accent1"/>
                </a:solidFill>
              </a:rPr>
              <a:t>算法</a:t>
            </a:r>
            <a:endParaRPr lang="zh-CN" altLang="en-US" dirty="0">
              <a:solidFill>
                <a:schemeClr val="accent1"/>
              </a:solidFill>
            </a:endParaRPr>
          </a:p>
        </p:txBody>
      </p:sp>
      <p:sp>
        <p:nvSpPr>
          <p:cNvPr id="3" name="内容占位符 2">
            <a:extLst>
              <a:ext uri="{FF2B5EF4-FFF2-40B4-BE49-F238E27FC236}">
                <a16:creationId xmlns:a16="http://schemas.microsoft.com/office/drawing/2014/main" id="{9D1BE584-5980-F38B-3BFF-8B7C8A252312}"/>
              </a:ext>
            </a:extLst>
          </p:cNvPr>
          <p:cNvSpPr>
            <a:spLocks noGrp="1"/>
          </p:cNvSpPr>
          <p:nvPr>
            <p:ph idx="1"/>
          </p:nvPr>
        </p:nvSpPr>
        <p:spPr>
          <a:xfrm>
            <a:off x="1455738" y="5158777"/>
            <a:ext cx="9391995" cy="1079329"/>
          </a:xfrm>
        </p:spPr>
        <p:txBody>
          <a:bodyPr>
            <a:noAutofit/>
          </a:bodyPr>
          <a:lstStyle/>
          <a:p>
            <a:pPr>
              <a:lnSpc>
                <a:spcPct val="150000"/>
              </a:lnSpc>
              <a:spcBef>
                <a:spcPts val="0"/>
              </a:spcBef>
            </a:pPr>
            <a:r>
              <a:rPr lang="zh-CN" altLang="en-US" dirty="0"/>
              <a:t>缓存队列中的页面再次被访问时，依倒数第</a:t>
            </a:r>
            <a:r>
              <a:rPr lang="en-US" altLang="zh-CN" dirty="0"/>
              <a:t>K</a:t>
            </a:r>
            <a:r>
              <a:rPr lang="zh-CN" altLang="en-US" dirty="0"/>
              <a:t>次访问的时间排序，更新缓存队列中该页面的位置。</a:t>
            </a:r>
          </a:p>
        </p:txBody>
      </p:sp>
      <p:sp>
        <p:nvSpPr>
          <p:cNvPr id="7" name="灯片编号占位符 6">
            <a:extLst>
              <a:ext uri="{FF2B5EF4-FFF2-40B4-BE49-F238E27FC236}">
                <a16:creationId xmlns:a16="http://schemas.microsoft.com/office/drawing/2014/main" id="{46F42E4B-E15E-FB60-34C4-AC7592C83EB2}"/>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61</a:t>
            </a:fld>
            <a:endParaRPr lang="en-US" altLang="zh-CN"/>
          </a:p>
        </p:txBody>
      </p:sp>
      <p:graphicFrame>
        <p:nvGraphicFramePr>
          <p:cNvPr id="13" name="表格 12">
            <a:extLst>
              <a:ext uri="{FF2B5EF4-FFF2-40B4-BE49-F238E27FC236}">
                <a16:creationId xmlns:a16="http://schemas.microsoft.com/office/drawing/2014/main" id="{DACC50FB-D1B9-530A-E70A-80C1FC4198DF}"/>
              </a:ext>
            </a:extLst>
          </p:cNvPr>
          <p:cNvGraphicFramePr>
            <a:graphicFrameLocks noGrp="1"/>
          </p:cNvGraphicFramePr>
          <p:nvPr/>
        </p:nvGraphicFramePr>
        <p:xfrm>
          <a:off x="3997703"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b="0" dirty="0">
                        <a:solidFill>
                          <a:schemeClr val="bg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graphicFrame>
        <p:nvGraphicFramePr>
          <p:cNvPr id="16" name="表格 15">
            <a:extLst>
              <a:ext uri="{FF2B5EF4-FFF2-40B4-BE49-F238E27FC236}">
                <a16:creationId xmlns:a16="http://schemas.microsoft.com/office/drawing/2014/main" id="{C42744BD-CF7A-DB0D-81D6-DF8BADB4B880}"/>
              </a:ext>
            </a:extLst>
          </p:cNvPr>
          <p:cNvGraphicFramePr>
            <a:graphicFrameLocks noGrp="1"/>
          </p:cNvGraphicFramePr>
          <p:nvPr/>
        </p:nvGraphicFramePr>
        <p:xfrm>
          <a:off x="5509382"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sp>
        <p:nvSpPr>
          <p:cNvPr id="18" name="文本框 17">
            <a:extLst>
              <a:ext uri="{FF2B5EF4-FFF2-40B4-BE49-F238E27FC236}">
                <a16:creationId xmlns:a16="http://schemas.microsoft.com/office/drawing/2014/main" id="{21D1CE90-E7C5-D86A-9DE4-68431E33FE30}"/>
              </a:ext>
            </a:extLst>
          </p:cNvPr>
          <p:cNvSpPr txBox="1"/>
          <p:nvPr/>
        </p:nvSpPr>
        <p:spPr>
          <a:xfrm>
            <a:off x="3666578" y="2208068"/>
            <a:ext cx="1558771"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历史队列</a:t>
            </a:r>
          </a:p>
        </p:txBody>
      </p:sp>
      <p:sp>
        <p:nvSpPr>
          <p:cNvPr id="19" name="文本框 18">
            <a:extLst>
              <a:ext uri="{FF2B5EF4-FFF2-40B4-BE49-F238E27FC236}">
                <a16:creationId xmlns:a16="http://schemas.microsoft.com/office/drawing/2014/main" id="{38B90921-2EB1-7CD1-4995-F2A5029C57B3}"/>
              </a:ext>
            </a:extLst>
          </p:cNvPr>
          <p:cNvSpPr txBox="1"/>
          <p:nvPr/>
        </p:nvSpPr>
        <p:spPr>
          <a:xfrm>
            <a:off x="5245674" y="2208068"/>
            <a:ext cx="1476378"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缓存队列</a:t>
            </a:r>
          </a:p>
        </p:txBody>
      </p:sp>
      <p:sp>
        <p:nvSpPr>
          <p:cNvPr id="17" name="矩形 16">
            <a:extLst>
              <a:ext uri="{FF2B5EF4-FFF2-40B4-BE49-F238E27FC236}">
                <a16:creationId xmlns:a16="http://schemas.microsoft.com/office/drawing/2014/main" id="{C6BF1356-9409-68EA-9F2B-5CBAA351F67D}"/>
              </a:ext>
            </a:extLst>
          </p:cNvPr>
          <p:cNvSpPr/>
          <p:nvPr/>
        </p:nvSpPr>
        <p:spPr>
          <a:xfrm>
            <a:off x="4506660" y="792146"/>
            <a:ext cx="3177091" cy="54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假设</a:t>
            </a:r>
            <a:r>
              <a:rPr lang="en-US" altLang="zh-CN" dirty="0">
                <a:latin typeface="微软雅黑" panose="020B0503020204020204" pitchFamily="34" charset="-122"/>
                <a:ea typeface="微软雅黑" panose="020B0503020204020204" pitchFamily="34" charset="-122"/>
              </a:rPr>
              <a:t>K=2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SIZE=4</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AB7E22E4-57D5-0ED4-D399-8241B09C54B0}"/>
              </a:ext>
            </a:extLst>
          </p:cNvPr>
          <p:cNvSpPr txBox="1"/>
          <p:nvPr/>
        </p:nvSpPr>
        <p:spPr>
          <a:xfrm>
            <a:off x="5788063" y="3749764"/>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0EB0533B-35FB-3955-1AE4-1329397AE21A}"/>
              </a:ext>
            </a:extLst>
          </p:cNvPr>
          <p:cNvSpPr txBox="1"/>
          <p:nvPr/>
        </p:nvSpPr>
        <p:spPr>
          <a:xfrm>
            <a:off x="5784166" y="3339162"/>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F7FFF006-7485-A0B7-A3FF-2BFCFB3D0120}"/>
              </a:ext>
            </a:extLst>
          </p:cNvPr>
          <p:cNvSpPr txBox="1"/>
          <p:nvPr/>
        </p:nvSpPr>
        <p:spPr>
          <a:xfrm>
            <a:off x="5786895" y="29338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cxnSp>
        <p:nvCxnSpPr>
          <p:cNvPr id="12" name="直接箭头连接符 11">
            <a:extLst>
              <a:ext uri="{FF2B5EF4-FFF2-40B4-BE49-F238E27FC236}">
                <a16:creationId xmlns:a16="http://schemas.microsoft.com/office/drawing/2014/main" id="{BE977170-EBDE-9D03-4D4A-087E240CF9A7}"/>
              </a:ext>
            </a:extLst>
          </p:cNvPr>
          <p:cNvCxnSpPr>
            <a:cxnSpLocks/>
          </p:cNvCxnSpPr>
          <p:nvPr/>
        </p:nvCxnSpPr>
        <p:spPr>
          <a:xfrm flipH="1">
            <a:off x="6959302" y="3213770"/>
            <a:ext cx="495344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C4562A5B-1BCE-BC1B-D446-5B8B1CCA90B1}"/>
              </a:ext>
            </a:extLst>
          </p:cNvPr>
          <p:cNvSpPr txBox="1"/>
          <p:nvPr/>
        </p:nvSpPr>
        <p:spPr>
          <a:xfrm>
            <a:off x="8759956" y="3401018"/>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页面请求</a:t>
            </a:r>
          </a:p>
        </p:txBody>
      </p:sp>
      <p:sp>
        <p:nvSpPr>
          <p:cNvPr id="4" name="文本框 3">
            <a:extLst>
              <a:ext uri="{FF2B5EF4-FFF2-40B4-BE49-F238E27FC236}">
                <a16:creationId xmlns:a16="http://schemas.microsoft.com/office/drawing/2014/main" id="{FA90DB04-626B-9BD3-AD06-6F7888163546}"/>
              </a:ext>
            </a:extLst>
          </p:cNvPr>
          <p:cNvSpPr txBox="1"/>
          <p:nvPr/>
        </p:nvSpPr>
        <p:spPr>
          <a:xfrm>
            <a:off x="5782476" y="4135951"/>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B7A51DFA-9D86-4F74-B0C5-A04272A8B751}"/>
              </a:ext>
            </a:extLst>
          </p:cNvPr>
          <p:cNvSpPr txBox="1"/>
          <p:nvPr/>
        </p:nvSpPr>
        <p:spPr>
          <a:xfrm>
            <a:off x="48420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552BC719-E6B6-0E70-1723-961F0B9395FB}"/>
              </a:ext>
            </a:extLst>
          </p:cNvPr>
          <p:cNvSpPr txBox="1"/>
          <p:nvPr/>
        </p:nvSpPr>
        <p:spPr>
          <a:xfrm>
            <a:off x="2446857" y="4818960"/>
            <a:ext cx="511679"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3B7B9B59-29E2-3DE8-BA79-C06436DC495E}"/>
              </a:ext>
            </a:extLst>
          </p:cNvPr>
          <p:cNvSpPr txBox="1"/>
          <p:nvPr/>
        </p:nvSpPr>
        <p:spPr>
          <a:xfrm>
            <a:off x="1967691" y="4818960"/>
            <a:ext cx="492443" cy="400110"/>
          </a:xfrm>
          <a:prstGeom prst="rect">
            <a:avLst/>
          </a:prstGeom>
          <a:noFill/>
        </p:spPr>
        <p:txBody>
          <a:bodyPr wrap="non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P1</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640341A5-36AB-0FBA-E5D7-1D5817214530}"/>
              </a:ext>
            </a:extLst>
          </p:cNvPr>
          <p:cNvSpPr txBox="1"/>
          <p:nvPr/>
        </p:nvSpPr>
        <p:spPr>
          <a:xfrm>
            <a:off x="34056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C2E3C9EF-33FB-6B26-B949-FFE42BFD7F96}"/>
              </a:ext>
            </a:extLst>
          </p:cNvPr>
          <p:cNvSpPr txBox="1"/>
          <p:nvPr/>
        </p:nvSpPr>
        <p:spPr>
          <a:xfrm>
            <a:off x="29268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885B4706-AF25-8E20-FD9D-265224F6CBFB}"/>
              </a:ext>
            </a:extLst>
          </p:cNvPr>
          <p:cNvSpPr txBox="1"/>
          <p:nvPr/>
        </p:nvSpPr>
        <p:spPr>
          <a:xfrm>
            <a:off x="38844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8429F2F7-972F-81BC-D73E-E8787CD5C779}"/>
              </a:ext>
            </a:extLst>
          </p:cNvPr>
          <p:cNvSpPr txBox="1"/>
          <p:nvPr/>
        </p:nvSpPr>
        <p:spPr>
          <a:xfrm>
            <a:off x="4363200" y="481318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555C0119-DA5C-508F-1AAD-6EFEA834768D}"/>
              </a:ext>
            </a:extLst>
          </p:cNvPr>
          <p:cNvSpPr txBox="1"/>
          <p:nvPr/>
        </p:nvSpPr>
        <p:spPr>
          <a:xfrm>
            <a:off x="4414169" y="4799978"/>
            <a:ext cx="396044" cy="396045"/>
          </a:xfrm>
          <a:prstGeom prst="rect">
            <a:avLst/>
          </a:prstGeom>
          <a:noFill/>
          <a:ln w="25400">
            <a:solidFill>
              <a:srgbClr val="FF0000"/>
            </a:solidFill>
          </a:ln>
        </p:spPr>
        <p:txBody>
          <a:bodyPr wrap="square" rtlCol="0">
            <a:spAutoFit/>
          </a:bodyPr>
          <a:lstStyle/>
          <a:p>
            <a:endParaRPr lang="zh-CN" altLang="en-US" dirty="0"/>
          </a:p>
        </p:txBody>
      </p:sp>
      <p:sp>
        <p:nvSpPr>
          <p:cNvPr id="39" name="文本框 38">
            <a:extLst>
              <a:ext uri="{FF2B5EF4-FFF2-40B4-BE49-F238E27FC236}">
                <a16:creationId xmlns:a16="http://schemas.microsoft.com/office/drawing/2014/main" id="{BE0BD5F5-ABEF-EB88-FB3A-9920887EDCB2}"/>
              </a:ext>
            </a:extLst>
          </p:cNvPr>
          <p:cNvSpPr txBox="1"/>
          <p:nvPr/>
        </p:nvSpPr>
        <p:spPr>
          <a:xfrm>
            <a:off x="1967691" y="4263038"/>
            <a:ext cx="146706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访问顺序：</a:t>
            </a:r>
            <a:endParaRPr lang="en-US" altLang="zh-CN" sz="2000"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12452EE5-0D79-677F-380C-A7C544DB9B7B}"/>
              </a:ext>
            </a:extLst>
          </p:cNvPr>
          <p:cNvSpPr txBox="1"/>
          <p:nvPr/>
        </p:nvSpPr>
        <p:spPr>
          <a:xfrm>
            <a:off x="2977668" y="4799977"/>
            <a:ext cx="396044" cy="396045"/>
          </a:xfrm>
          <a:prstGeom prst="rect">
            <a:avLst/>
          </a:prstGeom>
          <a:noFill/>
          <a:ln w="25400">
            <a:solidFill>
              <a:srgbClr val="FF0000"/>
            </a:solidFill>
          </a:ln>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BD6111C0-F003-9FE8-1E1D-61F9EFE74DB7}"/>
              </a:ext>
            </a:extLst>
          </p:cNvPr>
          <p:cNvSpPr txBox="1"/>
          <p:nvPr/>
        </p:nvSpPr>
        <p:spPr>
          <a:xfrm>
            <a:off x="53208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F8758FB7-850D-40F8-40AB-403BBC9A3934}"/>
              </a:ext>
            </a:extLst>
          </p:cNvPr>
          <p:cNvSpPr txBox="1"/>
          <p:nvPr/>
        </p:nvSpPr>
        <p:spPr>
          <a:xfrm>
            <a:off x="3464603" y="4796262"/>
            <a:ext cx="396044" cy="396045"/>
          </a:xfrm>
          <a:prstGeom prst="rect">
            <a:avLst/>
          </a:prstGeom>
          <a:noFill/>
          <a:ln w="25400">
            <a:solidFill>
              <a:srgbClr val="FF0000"/>
            </a:solidFill>
          </a:ln>
        </p:spPr>
        <p:txBody>
          <a:bodyPr wrap="square" rtlCol="0">
            <a:spAutoFit/>
          </a:bodyPr>
          <a:lstStyle/>
          <a:p>
            <a:endParaRPr lang="zh-CN" altLang="en-US" dirty="0"/>
          </a:p>
        </p:txBody>
      </p:sp>
      <p:sp>
        <p:nvSpPr>
          <p:cNvPr id="30" name="文本框 29">
            <a:extLst>
              <a:ext uri="{FF2B5EF4-FFF2-40B4-BE49-F238E27FC236}">
                <a16:creationId xmlns:a16="http://schemas.microsoft.com/office/drawing/2014/main" id="{0C51A22A-C9CE-FCFB-1EE2-D4855C3C2582}"/>
              </a:ext>
            </a:extLst>
          </p:cNvPr>
          <p:cNvSpPr txBox="1"/>
          <p:nvPr/>
        </p:nvSpPr>
        <p:spPr>
          <a:xfrm>
            <a:off x="62784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676F1337-5599-3C36-3120-BEEA70D58661}"/>
              </a:ext>
            </a:extLst>
          </p:cNvPr>
          <p:cNvSpPr txBox="1"/>
          <p:nvPr/>
        </p:nvSpPr>
        <p:spPr>
          <a:xfrm>
            <a:off x="7923678"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7B6C10E9-7453-37C2-E863-4E571C059317}"/>
              </a:ext>
            </a:extLst>
          </p:cNvPr>
          <p:cNvSpPr txBox="1"/>
          <p:nvPr/>
        </p:nvSpPr>
        <p:spPr>
          <a:xfrm>
            <a:off x="7017076"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P1</a:t>
            </a:r>
            <a:endParaRPr lang="zh-CN" altLang="en-US" sz="2000" dirty="0">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8D4D2592-D945-184F-66A5-65491DABBADE}"/>
              </a:ext>
            </a:extLst>
          </p:cNvPr>
          <p:cNvSpPr txBox="1"/>
          <p:nvPr/>
        </p:nvSpPr>
        <p:spPr>
          <a:xfrm>
            <a:off x="7120103" y="3533445"/>
            <a:ext cx="492443"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P5</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A5222D68-ED65-216F-A44B-2D1F3FCCEAB7}"/>
              </a:ext>
            </a:extLst>
          </p:cNvPr>
          <p:cNvSpPr txBox="1"/>
          <p:nvPr/>
        </p:nvSpPr>
        <p:spPr>
          <a:xfrm>
            <a:off x="7470377"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53F1FC5B-D81A-54A7-8D57-AB9A74BB2532}"/>
              </a:ext>
            </a:extLst>
          </p:cNvPr>
          <p:cNvSpPr txBox="1"/>
          <p:nvPr/>
        </p:nvSpPr>
        <p:spPr>
          <a:xfrm>
            <a:off x="8376979"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P1</a:t>
            </a:r>
            <a:endParaRPr lang="zh-CN" altLang="en-US" sz="2000" dirty="0">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4DDA45E0-C846-5021-B98A-BF275E38B036}"/>
              </a:ext>
            </a:extLst>
          </p:cNvPr>
          <p:cNvSpPr txBox="1"/>
          <p:nvPr/>
        </p:nvSpPr>
        <p:spPr>
          <a:xfrm>
            <a:off x="8830280"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P3</a:t>
            </a:r>
            <a:endParaRPr lang="zh-CN" altLang="en-US" sz="2000" dirty="0">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462B6893-107D-3C6F-7C79-175F793440C7}"/>
              </a:ext>
            </a:extLst>
          </p:cNvPr>
          <p:cNvSpPr txBox="1"/>
          <p:nvPr/>
        </p:nvSpPr>
        <p:spPr>
          <a:xfrm>
            <a:off x="9283581"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P7</a:t>
            </a:r>
            <a:endParaRPr lang="zh-CN" altLang="en-US" sz="2000"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CA25D255-E49C-0D8A-FC52-183108D3E60A}"/>
              </a:ext>
            </a:extLst>
          </p:cNvPr>
          <p:cNvSpPr txBox="1"/>
          <p:nvPr/>
        </p:nvSpPr>
        <p:spPr>
          <a:xfrm>
            <a:off x="9736878"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P8</a:t>
            </a:r>
            <a:endParaRPr lang="zh-CN" altLang="en-US" sz="20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6C513C9A-88FF-2C91-A3E4-47C10EF2AA86}"/>
              </a:ext>
            </a:extLst>
          </p:cNvPr>
          <p:cNvSpPr txBox="1"/>
          <p:nvPr/>
        </p:nvSpPr>
        <p:spPr>
          <a:xfrm>
            <a:off x="3951541" y="4803698"/>
            <a:ext cx="396044" cy="396045"/>
          </a:xfrm>
          <a:prstGeom prst="rect">
            <a:avLst/>
          </a:prstGeom>
          <a:noFill/>
          <a:ln w="25400">
            <a:solidFill>
              <a:srgbClr val="FF0000"/>
            </a:solidFill>
          </a:ln>
        </p:spPr>
        <p:txBody>
          <a:bodyPr wrap="square" rtlCol="0">
            <a:spAutoFit/>
          </a:bodyPr>
          <a:lstStyle/>
          <a:p>
            <a:endParaRPr lang="zh-CN" altLang="en-US" dirty="0"/>
          </a:p>
        </p:txBody>
      </p:sp>
      <p:sp>
        <p:nvSpPr>
          <p:cNvPr id="14" name="文本框 13">
            <a:extLst>
              <a:ext uri="{FF2B5EF4-FFF2-40B4-BE49-F238E27FC236}">
                <a16:creationId xmlns:a16="http://schemas.microsoft.com/office/drawing/2014/main" id="{252C039B-530A-0F3A-957B-0526905A4B71}"/>
              </a:ext>
            </a:extLst>
          </p:cNvPr>
          <p:cNvSpPr txBox="1"/>
          <p:nvPr/>
        </p:nvSpPr>
        <p:spPr>
          <a:xfrm>
            <a:off x="57996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37207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4DDDA-00E5-5600-29FE-65622117C77F}"/>
            </a:ext>
          </a:extLst>
        </p:cNvPr>
        <p:cNvGrpSpPr/>
        <p:nvPr/>
      </p:nvGrpSpPr>
      <p:grpSpPr>
        <a:xfrm>
          <a:off x="0" y="0"/>
          <a:ext cx="0" cy="0"/>
          <a:chOff x="0" y="0"/>
          <a:chExt cx="0" cy="0"/>
        </a:xfrm>
      </p:grpSpPr>
      <p:sp>
        <p:nvSpPr>
          <p:cNvPr id="42" name="文本框 41">
            <a:extLst>
              <a:ext uri="{FF2B5EF4-FFF2-40B4-BE49-F238E27FC236}">
                <a16:creationId xmlns:a16="http://schemas.microsoft.com/office/drawing/2014/main" id="{115B10A9-D3B8-754C-335C-AE87D570FA18}"/>
              </a:ext>
            </a:extLst>
          </p:cNvPr>
          <p:cNvSpPr txBox="1"/>
          <p:nvPr/>
        </p:nvSpPr>
        <p:spPr>
          <a:xfrm>
            <a:off x="6940298" y="2637706"/>
            <a:ext cx="492443"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P4</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 name="标题 1">
            <a:extLst>
              <a:ext uri="{FF2B5EF4-FFF2-40B4-BE49-F238E27FC236}">
                <a16:creationId xmlns:a16="http://schemas.microsoft.com/office/drawing/2014/main" id="{8F8ACEBF-7E83-3CDB-B0B3-DE955F9A62A2}"/>
              </a:ext>
            </a:extLst>
          </p:cNvPr>
          <p:cNvSpPr>
            <a:spLocks noGrp="1"/>
          </p:cNvSpPr>
          <p:nvPr>
            <p:ph type="title"/>
          </p:nvPr>
        </p:nvSpPr>
        <p:spPr/>
        <p:txBody>
          <a:bodyPr>
            <a:normAutofit/>
          </a:bodyPr>
          <a:lstStyle/>
          <a:p>
            <a:r>
              <a:rPr lang="en-US" altLang="zh-CN" sz="3200" b="1" dirty="0">
                <a:solidFill>
                  <a:schemeClr val="accent1"/>
                </a:solidFill>
              </a:rPr>
              <a:t>LRU-K</a:t>
            </a:r>
            <a:r>
              <a:rPr lang="zh-CN" altLang="en-US" sz="3200" b="1" dirty="0">
                <a:solidFill>
                  <a:schemeClr val="accent1"/>
                </a:solidFill>
              </a:rPr>
              <a:t>算法</a:t>
            </a:r>
            <a:endParaRPr lang="zh-CN" altLang="en-US" dirty="0">
              <a:solidFill>
                <a:schemeClr val="accent1"/>
              </a:solidFill>
            </a:endParaRPr>
          </a:p>
        </p:txBody>
      </p:sp>
      <p:sp>
        <p:nvSpPr>
          <p:cNvPr id="3" name="内容占位符 2">
            <a:extLst>
              <a:ext uri="{FF2B5EF4-FFF2-40B4-BE49-F238E27FC236}">
                <a16:creationId xmlns:a16="http://schemas.microsoft.com/office/drawing/2014/main" id="{3ECD6BF1-D97E-8813-E667-FCFDEB1DEC90}"/>
              </a:ext>
            </a:extLst>
          </p:cNvPr>
          <p:cNvSpPr>
            <a:spLocks noGrp="1"/>
          </p:cNvSpPr>
          <p:nvPr>
            <p:ph idx="1"/>
          </p:nvPr>
        </p:nvSpPr>
        <p:spPr>
          <a:xfrm>
            <a:off x="1455738" y="5158777"/>
            <a:ext cx="9391995" cy="1079329"/>
          </a:xfrm>
        </p:spPr>
        <p:txBody>
          <a:bodyPr>
            <a:noAutofit/>
          </a:bodyPr>
          <a:lstStyle/>
          <a:p>
            <a:pPr>
              <a:lnSpc>
                <a:spcPct val="150000"/>
              </a:lnSpc>
              <a:spcBef>
                <a:spcPts val="0"/>
              </a:spcBef>
            </a:pPr>
            <a:r>
              <a:rPr lang="zh-CN" altLang="en-US" dirty="0"/>
              <a:t>缓存队列中的页面再次被访问时，依倒数第</a:t>
            </a:r>
            <a:r>
              <a:rPr lang="en-US" altLang="zh-CN" dirty="0"/>
              <a:t>K</a:t>
            </a:r>
            <a:r>
              <a:rPr lang="zh-CN" altLang="en-US" dirty="0"/>
              <a:t>次访问的时间排序，更新缓存队列中该页面的位置。</a:t>
            </a:r>
          </a:p>
        </p:txBody>
      </p:sp>
      <p:sp>
        <p:nvSpPr>
          <p:cNvPr id="7" name="灯片编号占位符 6">
            <a:extLst>
              <a:ext uri="{FF2B5EF4-FFF2-40B4-BE49-F238E27FC236}">
                <a16:creationId xmlns:a16="http://schemas.microsoft.com/office/drawing/2014/main" id="{D09E3288-433E-A730-5635-61E12648BFA6}"/>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62</a:t>
            </a:fld>
            <a:endParaRPr lang="en-US" altLang="zh-CN"/>
          </a:p>
        </p:txBody>
      </p:sp>
      <p:graphicFrame>
        <p:nvGraphicFramePr>
          <p:cNvPr id="13" name="表格 12">
            <a:extLst>
              <a:ext uri="{FF2B5EF4-FFF2-40B4-BE49-F238E27FC236}">
                <a16:creationId xmlns:a16="http://schemas.microsoft.com/office/drawing/2014/main" id="{C7897D0B-484E-D97B-4EE3-EFB0A32DDE2F}"/>
              </a:ext>
            </a:extLst>
          </p:cNvPr>
          <p:cNvGraphicFramePr>
            <a:graphicFrameLocks noGrp="1"/>
          </p:cNvGraphicFramePr>
          <p:nvPr/>
        </p:nvGraphicFramePr>
        <p:xfrm>
          <a:off x="3997703"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b="0" dirty="0">
                        <a:solidFill>
                          <a:schemeClr val="bg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graphicFrame>
        <p:nvGraphicFramePr>
          <p:cNvPr id="16" name="表格 15">
            <a:extLst>
              <a:ext uri="{FF2B5EF4-FFF2-40B4-BE49-F238E27FC236}">
                <a16:creationId xmlns:a16="http://schemas.microsoft.com/office/drawing/2014/main" id="{9468D598-5388-7019-C0B7-7657BA97AD1E}"/>
              </a:ext>
            </a:extLst>
          </p:cNvPr>
          <p:cNvGraphicFramePr>
            <a:graphicFrameLocks noGrp="1"/>
          </p:cNvGraphicFramePr>
          <p:nvPr/>
        </p:nvGraphicFramePr>
        <p:xfrm>
          <a:off x="5509382"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sp>
        <p:nvSpPr>
          <p:cNvPr id="18" name="文本框 17">
            <a:extLst>
              <a:ext uri="{FF2B5EF4-FFF2-40B4-BE49-F238E27FC236}">
                <a16:creationId xmlns:a16="http://schemas.microsoft.com/office/drawing/2014/main" id="{030CA2D3-B099-43F0-0203-D1666FBF8A69}"/>
              </a:ext>
            </a:extLst>
          </p:cNvPr>
          <p:cNvSpPr txBox="1"/>
          <p:nvPr/>
        </p:nvSpPr>
        <p:spPr>
          <a:xfrm>
            <a:off x="3666578" y="2208068"/>
            <a:ext cx="1558771"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历史队列</a:t>
            </a:r>
          </a:p>
        </p:txBody>
      </p:sp>
      <p:sp>
        <p:nvSpPr>
          <p:cNvPr id="19" name="文本框 18">
            <a:extLst>
              <a:ext uri="{FF2B5EF4-FFF2-40B4-BE49-F238E27FC236}">
                <a16:creationId xmlns:a16="http://schemas.microsoft.com/office/drawing/2014/main" id="{5E736FAB-EDD6-ABD8-6708-520252B9549C}"/>
              </a:ext>
            </a:extLst>
          </p:cNvPr>
          <p:cNvSpPr txBox="1"/>
          <p:nvPr/>
        </p:nvSpPr>
        <p:spPr>
          <a:xfrm>
            <a:off x="5245674" y="2208068"/>
            <a:ext cx="1476378"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缓存队列</a:t>
            </a:r>
          </a:p>
        </p:txBody>
      </p:sp>
      <p:sp>
        <p:nvSpPr>
          <p:cNvPr id="17" name="矩形 16">
            <a:extLst>
              <a:ext uri="{FF2B5EF4-FFF2-40B4-BE49-F238E27FC236}">
                <a16:creationId xmlns:a16="http://schemas.microsoft.com/office/drawing/2014/main" id="{C1B519CF-9B57-0620-3252-B93BC1E4310C}"/>
              </a:ext>
            </a:extLst>
          </p:cNvPr>
          <p:cNvSpPr/>
          <p:nvPr/>
        </p:nvSpPr>
        <p:spPr>
          <a:xfrm>
            <a:off x="4506660" y="792146"/>
            <a:ext cx="3177091" cy="54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假设</a:t>
            </a:r>
            <a:r>
              <a:rPr lang="en-US" altLang="zh-CN" dirty="0">
                <a:latin typeface="微软雅黑" panose="020B0503020204020204" pitchFamily="34" charset="-122"/>
                <a:ea typeface="微软雅黑" panose="020B0503020204020204" pitchFamily="34" charset="-122"/>
              </a:rPr>
              <a:t>K=2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SIZE=4</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4A4F51E1-4837-4D2F-9BE0-444E8FC591B2}"/>
              </a:ext>
            </a:extLst>
          </p:cNvPr>
          <p:cNvSpPr txBox="1"/>
          <p:nvPr/>
        </p:nvSpPr>
        <p:spPr>
          <a:xfrm>
            <a:off x="5788063" y="3749764"/>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1517F17E-F888-0968-54C3-7D41284EDC38}"/>
              </a:ext>
            </a:extLst>
          </p:cNvPr>
          <p:cNvSpPr txBox="1"/>
          <p:nvPr/>
        </p:nvSpPr>
        <p:spPr>
          <a:xfrm>
            <a:off x="5784166" y="3339162"/>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C8DE0157-079A-56F8-F97B-4AC3B6200BBB}"/>
              </a:ext>
            </a:extLst>
          </p:cNvPr>
          <p:cNvSpPr txBox="1"/>
          <p:nvPr/>
        </p:nvSpPr>
        <p:spPr>
          <a:xfrm>
            <a:off x="5786895" y="29338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cxnSp>
        <p:nvCxnSpPr>
          <p:cNvPr id="12" name="直接箭头连接符 11">
            <a:extLst>
              <a:ext uri="{FF2B5EF4-FFF2-40B4-BE49-F238E27FC236}">
                <a16:creationId xmlns:a16="http://schemas.microsoft.com/office/drawing/2014/main" id="{2F699F10-46A7-A2EC-B877-4135C7B3B755}"/>
              </a:ext>
            </a:extLst>
          </p:cNvPr>
          <p:cNvCxnSpPr>
            <a:cxnSpLocks/>
          </p:cNvCxnSpPr>
          <p:nvPr/>
        </p:nvCxnSpPr>
        <p:spPr>
          <a:xfrm flipH="1">
            <a:off x="6959302" y="3213770"/>
            <a:ext cx="495344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86468941-C210-DA72-EE8A-CA8F1D2F63F5}"/>
              </a:ext>
            </a:extLst>
          </p:cNvPr>
          <p:cNvSpPr txBox="1"/>
          <p:nvPr/>
        </p:nvSpPr>
        <p:spPr>
          <a:xfrm>
            <a:off x="8759956" y="3401018"/>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页面请求</a:t>
            </a:r>
          </a:p>
        </p:txBody>
      </p:sp>
      <p:sp>
        <p:nvSpPr>
          <p:cNvPr id="4" name="文本框 3">
            <a:extLst>
              <a:ext uri="{FF2B5EF4-FFF2-40B4-BE49-F238E27FC236}">
                <a16:creationId xmlns:a16="http://schemas.microsoft.com/office/drawing/2014/main" id="{313A3E00-0CEA-F98A-4C46-408F7764AE2D}"/>
              </a:ext>
            </a:extLst>
          </p:cNvPr>
          <p:cNvSpPr txBox="1"/>
          <p:nvPr/>
        </p:nvSpPr>
        <p:spPr>
          <a:xfrm>
            <a:off x="5782476" y="4135951"/>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3D5CAC69-C976-3620-C104-259A7FAC85F4}"/>
              </a:ext>
            </a:extLst>
          </p:cNvPr>
          <p:cNvSpPr txBox="1"/>
          <p:nvPr/>
        </p:nvSpPr>
        <p:spPr>
          <a:xfrm>
            <a:off x="48420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B0B7E03B-2B8B-EC9A-C8B3-DC73612AD486}"/>
              </a:ext>
            </a:extLst>
          </p:cNvPr>
          <p:cNvSpPr txBox="1"/>
          <p:nvPr/>
        </p:nvSpPr>
        <p:spPr>
          <a:xfrm>
            <a:off x="2446857" y="4818960"/>
            <a:ext cx="511679"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78AA75B5-DD50-EC1C-C7D1-E7BE00DA6CA7}"/>
              </a:ext>
            </a:extLst>
          </p:cNvPr>
          <p:cNvSpPr txBox="1"/>
          <p:nvPr/>
        </p:nvSpPr>
        <p:spPr>
          <a:xfrm>
            <a:off x="1967691" y="4818960"/>
            <a:ext cx="492443" cy="400110"/>
          </a:xfrm>
          <a:prstGeom prst="rect">
            <a:avLst/>
          </a:prstGeom>
          <a:noFill/>
        </p:spPr>
        <p:txBody>
          <a:bodyPr wrap="non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P1</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0612CDF5-6457-F0A1-8135-777AE4C4F73D}"/>
              </a:ext>
            </a:extLst>
          </p:cNvPr>
          <p:cNvSpPr txBox="1"/>
          <p:nvPr/>
        </p:nvSpPr>
        <p:spPr>
          <a:xfrm>
            <a:off x="34056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6F68304E-AF3E-2A52-D29C-42515A5034D4}"/>
              </a:ext>
            </a:extLst>
          </p:cNvPr>
          <p:cNvSpPr txBox="1"/>
          <p:nvPr/>
        </p:nvSpPr>
        <p:spPr>
          <a:xfrm>
            <a:off x="29268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386AAD0B-470B-8792-9916-B7FEE4E22801}"/>
              </a:ext>
            </a:extLst>
          </p:cNvPr>
          <p:cNvSpPr txBox="1"/>
          <p:nvPr/>
        </p:nvSpPr>
        <p:spPr>
          <a:xfrm>
            <a:off x="38844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2919FB17-B166-91A4-79AC-945012A053A1}"/>
              </a:ext>
            </a:extLst>
          </p:cNvPr>
          <p:cNvSpPr txBox="1"/>
          <p:nvPr/>
        </p:nvSpPr>
        <p:spPr>
          <a:xfrm>
            <a:off x="4363200" y="481318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27455E15-C5F4-E497-3933-434AC7834869}"/>
              </a:ext>
            </a:extLst>
          </p:cNvPr>
          <p:cNvSpPr txBox="1"/>
          <p:nvPr/>
        </p:nvSpPr>
        <p:spPr>
          <a:xfrm>
            <a:off x="4414169" y="4799978"/>
            <a:ext cx="396044" cy="396045"/>
          </a:xfrm>
          <a:prstGeom prst="rect">
            <a:avLst/>
          </a:prstGeom>
          <a:noFill/>
          <a:ln w="25400">
            <a:solidFill>
              <a:srgbClr val="FF0000"/>
            </a:solidFill>
          </a:ln>
        </p:spPr>
        <p:txBody>
          <a:bodyPr wrap="square" rtlCol="0">
            <a:spAutoFit/>
          </a:bodyPr>
          <a:lstStyle/>
          <a:p>
            <a:endParaRPr lang="zh-CN" altLang="en-US" dirty="0"/>
          </a:p>
        </p:txBody>
      </p:sp>
      <p:sp>
        <p:nvSpPr>
          <p:cNvPr id="39" name="文本框 38">
            <a:extLst>
              <a:ext uri="{FF2B5EF4-FFF2-40B4-BE49-F238E27FC236}">
                <a16:creationId xmlns:a16="http://schemas.microsoft.com/office/drawing/2014/main" id="{3B0325DF-6746-0B84-E2E8-BA73CCA975F9}"/>
              </a:ext>
            </a:extLst>
          </p:cNvPr>
          <p:cNvSpPr txBox="1"/>
          <p:nvPr/>
        </p:nvSpPr>
        <p:spPr>
          <a:xfrm>
            <a:off x="1967691" y="4263038"/>
            <a:ext cx="146706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访问顺序：</a:t>
            </a:r>
            <a:endParaRPr lang="en-US" altLang="zh-CN" sz="2000"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B52897DC-E6A9-7AA5-3233-3E56BACE1DBA}"/>
              </a:ext>
            </a:extLst>
          </p:cNvPr>
          <p:cNvSpPr txBox="1"/>
          <p:nvPr/>
        </p:nvSpPr>
        <p:spPr>
          <a:xfrm>
            <a:off x="4884527" y="4799977"/>
            <a:ext cx="396044" cy="396045"/>
          </a:xfrm>
          <a:prstGeom prst="rect">
            <a:avLst/>
          </a:prstGeom>
          <a:noFill/>
          <a:ln w="25400">
            <a:solidFill>
              <a:srgbClr val="FF0000"/>
            </a:solidFill>
          </a:ln>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0434D8E1-105D-9BB8-FDEE-A55FFF619ED4}"/>
              </a:ext>
            </a:extLst>
          </p:cNvPr>
          <p:cNvSpPr txBox="1"/>
          <p:nvPr/>
        </p:nvSpPr>
        <p:spPr>
          <a:xfrm>
            <a:off x="53208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0CB8CE95-EEFC-76A2-0FD0-9A7193427E29}"/>
              </a:ext>
            </a:extLst>
          </p:cNvPr>
          <p:cNvSpPr txBox="1"/>
          <p:nvPr/>
        </p:nvSpPr>
        <p:spPr>
          <a:xfrm>
            <a:off x="3464603" y="4796262"/>
            <a:ext cx="396044" cy="396045"/>
          </a:xfrm>
          <a:prstGeom prst="rect">
            <a:avLst/>
          </a:prstGeom>
          <a:noFill/>
          <a:ln w="25400">
            <a:solidFill>
              <a:srgbClr val="FF0000"/>
            </a:solidFill>
          </a:ln>
        </p:spPr>
        <p:txBody>
          <a:bodyPr wrap="square" rtlCol="0">
            <a:spAutoFit/>
          </a:bodyPr>
          <a:lstStyle/>
          <a:p>
            <a:endParaRPr lang="zh-CN" altLang="en-US" dirty="0"/>
          </a:p>
        </p:txBody>
      </p:sp>
      <p:sp>
        <p:nvSpPr>
          <p:cNvPr id="30" name="文本框 29">
            <a:extLst>
              <a:ext uri="{FF2B5EF4-FFF2-40B4-BE49-F238E27FC236}">
                <a16:creationId xmlns:a16="http://schemas.microsoft.com/office/drawing/2014/main" id="{3D5E54D5-A837-674E-1A21-408EEAB86619}"/>
              </a:ext>
            </a:extLst>
          </p:cNvPr>
          <p:cNvSpPr txBox="1"/>
          <p:nvPr/>
        </p:nvSpPr>
        <p:spPr>
          <a:xfrm>
            <a:off x="62784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125638E3-F6DB-A940-BD08-CA8C3476E315}"/>
              </a:ext>
            </a:extLst>
          </p:cNvPr>
          <p:cNvSpPr txBox="1"/>
          <p:nvPr/>
        </p:nvSpPr>
        <p:spPr>
          <a:xfrm>
            <a:off x="6964674"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41F88632-147D-08E4-3491-9838B69D78C6}"/>
              </a:ext>
            </a:extLst>
          </p:cNvPr>
          <p:cNvSpPr txBox="1"/>
          <p:nvPr/>
        </p:nvSpPr>
        <p:spPr>
          <a:xfrm>
            <a:off x="4270453" y="4131809"/>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P1</a:t>
            </a:r>
            <a:endParaRPr lang="zh-CN" altLang="en-US" sz="2000" dirty="0">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21980AEE-66BD-8CE5-C2C8-66C3D0C4ACE0}"/>
              </a:ext>
            </a:extLst>
          </p:cNvPr>
          <p:cNvSpPr txBox="1"/>
          <p:nvPr/>
        </p:nvSpPr>
        <p:spPr>
          <a:xfrm>
            <a:off x="7120103" y="3533445"/>
            <a:ext cx="492443"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P5</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8932A967-E180-5951-89A0-F74F2DF47027}"/>
              </a:ext>
            </a:extLst>
          </p:cNvPr>
          <p:cNvSpPr txBox="1"/>
          <p:nvPr/>
        </p:nvSpPr>
        <p:spPr>
          <a:xfrm>
            <a:off x="67572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P1</a:t>
            </a:r>
            <a:endParaRPr lang="zh-CN" altLang="en-US" sz="2000"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C8D2D545-F770-88EB-BF8E-1A5A7367FA95}"/>
              </a:ext>
            </a:extLst>
          </p:cNvPr>
          <p:cNvSpPr txBox="1"/>
          <p:nvPr/>
        </p:nvSpPr>
        <p:spPr>
          <a:xfrm>
            <a:off x="7417975"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P1</a:t>
            </a:r>
            <a:endParaRPr lang="zh-CN" altLang="en-US" sz="2000" dirty="0">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01E89E2E-A686-7218-8FCC-C9F4EB03547B}"/>
              </a:ext>
            </a:extLst>
          </p:cNvPr>
          <p:cNvSpPr txBox="1"/>
          <p:nvPr/>
        </p:nvSpPr>
        <p:spPr>
          <a:xfrm>
            <a:off x="7871276"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P3</a:t>
            </a:r>
            <a:endParaRPr lang="zh-CN" altLang="en-US" sz="2000" dirty="0">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ED38CB25-F9E0-58D8-B0C3-6C7F826D3052}"/>
              </a:ext>
            </a:extLst>
          </p:cNvPr>
          <p:cNvSpPr txBox="1"/>
          <p:nvPr/>
        </p:nvSpPr>
        <p:spPr>
          <a:xfrm>
            <a:off x="8324577"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P7</a:t>
            </a:r>
            <a:endParaRPr lang="zh-CN" altLang="en-US" sz="2000"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EE378B0E-640C-3E4C-8CC6-2D11465674CB}"/>
              </a:ext>
            </a:extLst>
          </p:cNvPr>
          <p:cNvSpPr txBox="1"/>
          <p:nvPr/>
        </p:nvSpPr>
        <p:spPr>
          <a:xfrm>
            <a:off x="8777874"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P8</a:t>
            </a:r>
            <a:endParaRPr lang="zh-CN" altLang="en-US" sz="20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94A8F36F-EBC2-D005-F616-EADFE43881E5}"/>
              </a:ext>
            </a:extLst>
          </p:cNvPr>
          <p:cNvSpPr txBox="1"/>
          <p:nvPr/>
        </p:nvSpPr>
        <p:spPr>
          <a:xfrm>
            <a:off x="3951541" y="4803698"/>
            <a:ext cx="396044" cy="396045"/>
          </a:xfrm>
          <a:prstGeom prst="rect">
            <a:avLst/>
          </a:prstGeom>
          <a:noFill/>
          <a:ln w="25400">
            <a:solidFill>
              <a:srgbClr val="FF0000"/>
            </a:solidFill>
          </a:ln>
        </p:spPr>
        <p:txBody>
          <a:bodyPr wrap="square" rtlCol="0">
            <a:spAutoFit/>
          </a:bodyPr>
          <a:lstStyle/>
          <a:p>
            <a:endParaRPr lang="zh-CN" altLang="en-US" dirty="0"/>
          </a:p>
        </p:txBody>
      </p:sp>
      <p:sp>
        <p:nvSpPr>
          <p:cNvPr id="14" name="文本框 13">
            <a:extLst>
              <a:ext uri="{FF2B5EF4-FFF2-40B4-BE49-F238E27FC236}">
                <a16:creationId xmlns:a16="http://schemas.microsoft.com/office/drawing/2014/main" id="{5576B4DC-1B48-9D17-120F-C25BBC0010D8}"/>
              </a:ext>
            </a:extLst>
          </p:cNvPr>
          <p:cNvSpPr txBox="1"/>
          <p:nvPr/>
        </p:nvSpPr>
        <p:spPr>
          <a:xfrm>
            <a:off x="57996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F6C1DBB5-A496-7FE1-ED49-A1E3F1ED8203}"/>
              </a:ext>
            </a:extLst>
          </p:cNvPr>
          <p:cNvSpPr txBox="1"/>
          <p:nvPr/>
        </p:nvSpPr>
        <p:spPr>
          <a:xfrm>
            <a:off x="72360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7330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2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437D0-AE4D-094C-D1D3-12519DB52345}"/>
            </a:ext>
          </a:extLst>
        </p:cNvPr>
        <p:cNvGrpSpPr/>
        <p:nvPr/>
      </p:nvGrpSpPr>
      <p:grpSpPr>
        <a:xfrm>
          <a:off x="0" y="0"/>
          <a:ext cx="0" cy="0"/>
          <a:chOff x="0" y="0"/>
          <a:chExt cx="0" cy="0"/>
        </a:xfrm>
      </p:grpSpPr>
      <p:sp>
        <p:nvSpPr>
          <p:cNvPr id="42" name="文本框 41">
            <a:extLst>
              <a:ext uri="{FF2B5EF4-FFF2-40B4-BE49-F238E27FC236}">
                <a16:creationId xmlns:a16="http://schemas.microsoft.com/office/drawing/2014/main" id="{05410588-8753-7938-6E12-7BF4700A11F4}"/>
              </a:ext>
            </a:extLst>
          </p:cNvPr>
          <p:cNvSpPr txBox="1"/>
          <p:nvPr/>
        </p:nvSpPr>
        <p:spPr>
          <a:xfrm>
            <a:off x="6940298" y="2637706"/>
            <a:ext cx="492443"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P4</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 name="标题 1">
            <a:extLst>
              <a:ext uri="{FF2B5EF4-FFF2-40B4-BE49-F238E27FC236}">
                <a16:creationId xmlns:a16="http://schemas.microsoft.com/office/drawing/2014/main" id="{394F95D9-A3A0-DFDE-8D03-D75A2BA8FA99}"/>
              </a:ext>
            </a:extLst>
          </p:cNvPr>
          <p:cNvSpPr>
            <a:spLocks noGrp="1"/>
          </p:cNvSpPr>
          <p:nvPr>
            <p:ph type="title"/>
          </p:nvPr>
        </p:nvSpPr>
        <p:spPr/>
        <p:txBody>
          <a:bodyPr>
            <a:normAutofit/>
          </a:bodyPr>
          <a:lstStyle/>
          <a:p>
            <a:r>
              <a:rPr lang="en-US" altLang="zh-CN" sz="3200" b="1" dirty="0">
                <a:solidFill>
                  <a:schemeClr val="accent1"/>
                </a:solidFill>
              </a:rPr>
              <a:t>LRU-K</a:t>
            </a:r>
            <a:r>
              <a:rPr lang="zh-CN" altLang="en-US" sz="3200" b="1" dirty="0">
                <a:solidFill>
                  <a:schemeClr val="accent1"/>
                </a:solidFill>
              </a:rPr>
              <a:t>算法</a:t>
            </a:r>
            <a:endParaRPr lang="zh-CN" altLang="en-US" dirty="0">
              <a:solidFill>
                <a:schemeClr val="accent1"/>
              </a:solidFill>
            </a:endParaRPr>
          </a:p>
        </p:txBody>
      </p:sp>
      <p:sp>
        <p:nvSpPr>
          <p:cNvPr id="3" name="内容占位符 2">
            <a:extLst>
              <a:ext uri="{FF2B5EF4-FFF2-40B4-BE49-F238E27FC236}">
                <a16:creationId xmlns:a16="http://schemas.microsoft.com/office/drawing/2014/main" id="{BEA8EDDA-102C-3B29-7EF9-11CD0E65EC5F}"/>
              </a:ext>
            </a:extLst>
          </p:cNvPr>
          <p:cNvSpPr>
            <a:spLocks noGrp="1"/>
          </p:cNvSpPr>
          <p:nvPr>
            <p:ph idx="1"/>
          </p:nvPr>
        </p:nvSpPr>
        <p:spPr>
          <a:xfrm>
            <a:off x="1455738" y="5158777"/>
            <a:ext cx="9391995" cy="1079329"/>
          </a:xfrm>
        </p:spPr>
        <p:txBody>
          <a:bodyPr>
            <a:noAutofit/>
          </a:bodyPr>
          <a:lstStyle/>
          <a:p>
            <a:pPr>
              <a:lnSpc>
                <a:spcPct val="150000"/>
              </a:lnSpc>
              <a:spcBef>
                <a:spcPts val="0"/>
              </a:spcBef>
            </a:pPr>
            <a:r>
              <a:rPr lang="zh-CN" altLang="en-US" dirty="0"/>
              <a:t>缓存队列中的页面再次被访问时，依倒数第</a:t>
            </a:r>
            <a:r>
              <a:rPr lang="en-US" altLang="zh-CN" dirty="0"/>
              <a:t>K</a:t>
            </a:r>
            <a:r>
              <a:rPr lang="zh-CN" altLang="en-US" dirty="0"/>
              <a:t>次访问的时间排序，更新缓存队列中该页面的位置。</a:t>
            </a:r>
          </a:p>
        </p:txBody>
      </p:sp>
      <p:sp>
        <p:nvSpPr>
          <p:cNvPr id="7" name="灯片编号占位符 6">
            <a:extLst>
              <a:ext uri="{FF2B5EF4-FFF2-40B4-BE49-F238E27FC236}">
                <a16:creationId xmlns:a16="http://schemas.microsoft.com/office/drawing/2014/main" id="{4A395A40-134E-87EC-70D6-229BF5BD4581}"/>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63</a:t>
            </a:fld>
            <a:endParaRPr lang="en-US" altLang="zh-CN"/>
          </a:p>
        </p:txBody>
      </p:sp>
      <p:graphicFrame>
        <p:nvGraphicFramePr>
          <p:cNvPr id="13" name="表格 12">
            <a:extLst>
              <a:ext uri="{FF2B5EF4-FFF2-40B4-BE49-F238E27FC236}">
                <a16:creationId xmlns:a16="http://schemas.microsoft.com/office/drawing/2014/main" id="{8AB333B0-D7A0-B803-1213-750A168ACDDF}"/>
              </a:ext>
            </a:extLst>
          </p:cNvPr>
          <p:cNvGraphicFramePr>
            <a:graphicFrameLocks noGrp="1"/>
          </p:cNvGraphicFramePr>
          <p:nvPr/>
        </p:nvGraphicFramePr>
        <p:xfrm>
          <a:off x="3997703"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b="0" dirty="0">
                        <a:solidFill>
                          <a:schemeClr val="bg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graphicFrame>
        <p:nvGraphicFramePr>
          <p:cNvPr id="16" name="表格 15">
            <a:extLst>
              <a:ext uri="{FF2B5EF4-FFF2-40B4-BE49-F238E27FC236}">
                <a16:creationId xmlns:a16="http://schemas.microsoft.com/office/drawing/2014/main" id="{C6AC5E53-AF2E-C5C4-4521-64ECC89D6D24}"/>
              </a:ext>
            </a:extLst>
          </p:cNvPr>
          <p:cNvGraphicFramePr>
            <a:graphicFrameLocks noGrp="1"/>
          </p:cNvGraphicFramePr>
          <p:nvPr/>
        </p:nvGraphicFramePr>
        <p:xfrm>
          <a:off x="5509382"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sp>
        <p:nvSpPr>
          <p:cNvPr id="18" name="文本框 17">
            <a:extLst>
              <a:ext uri="{FF2B5EF4-FFF2-40B4-BE49-F238E27FC236}">
                <a16:creationId xmlns:a16="http://schemas.microsoft.com/office/drawing/2014/main" id="{BF3B833B-5E07-827E-D858-9CC16486AAA8}"/>
              </a:ext>
            </a:extLst>
          </p:cNvPr>
          <p:cNvSpPr txBox="1"/>
          <p:nvPr/>
        </p:nvSpPr>
        <p:spPr>
          <a:xfrm>
            <a:off x="3666578" y="2208068"/>
            <a:ext cx="1558771"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历史队列</a:t>
            </a:r>
          </a:p>
        </p:txBody>
      </p:sp>
      <p:sp>
        <p:nvSpPr>
          <p:cNvPr id="19" name="文本框 18">
            <a:extLst>
              <a:ext uri="{FF2B5EF4-FFF2-40B4-BE49-F238E27FC236}">
                <a16:creationId xmlns:a16="http://schemas.microsoft.com/office/drawing/2014/main" id="{2BD1F4B2-91A5-39FB-3738-2F404DF1C933}"/>
              </a:ext>
            </a:extLst>
          </p:cNvPr>
          <p:cNvSpPr txBox="1"/>
          <p:nvPr/>
        </p:nvSpPr>
        <p:spPr>
          <a:xfrm>
            <a:off x="5245674" y="2208068"/>
            <a:ext cx="1476378"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缓存队列</a:t>
            </a:r>
          </a:p>
        </p:txBody>
      </p:sp>
      <p:sp>
        <p:nvSpPr>
          <p:cNvPr id="17" name="矩形 16">
            <a:extLst>
              <a:ext uri="{FF2B5EF4-FFF2-40B4-BE49-F238E27FC236}">
                <a16:creationId xmlns:a16="http://schemas.microsoft.com/office/drawing/2014/main" id="{2264219F-6E3D-F25F-7E64-247481815BBE}"/>
              </a:ext>
            </a:extLst>
          </p:cNvPr>
          <p:cNvSpPr/>
          <p:nvPr/>
        </p:nvSpPr>
        <p:spPr>
          <a:xfrm>
            <a:off x="4506660" y="792146"/>
            <a:ext cx="3177091" cy="54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假设</a:t>
            </a:r>
            <a:r>
              <a:rPr lang="en-US" altLang="zh-CN" dirty="0">
                <a:latin typeface="微软雅黑" panose="020B0503020204020204" pitchFamily="34" charset="-122"/>
                <a:ea typeface="微软雅黑" panose="020B0503020204020204" pitchFamily="34" charset="-122"/>
              </a:rPr>
              <a:t>K=2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SIZE=4</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B2D640BE-3279-A084-8427-22FDBCAB59E1}"/>
              </a:ext>
            </a:extLst>
          </p:cNvPr>
          <p:cNvSpPr txBox="1"/>
          <p:nvPr/>
        </p:nvSpPr>
        <p:spPr>
          <a:xfrm>
            <a:off x="5788063" y="3749764"/>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6F93B6BE-A080-F2F7-C98A-EA5E6EE1F362}"/>
              </a:ext>
            </a:extLst>
          </p:cNvPr>
          <p:cNvSpPr txBox="1"/>
          <p:nvPr/>
        </p:nvSpPr>
        <p:spPr>
          <a:xfrm>
            <a:off x="5784166" y="3339162"/>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5CCDB11-89C6-DE0D-C155-9D9C0232630D}"/>
              </a:ext>
            </a:extLst>
          </p:cNvPr>
          <p:cNvSpPr txBox="1"/>
          <p:nvPr/>
        </p:nvSpPr>
        <p:spPr>
          <a:xfrm>
            <a:off x="5786895" y="29338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cxnSp>
        <p:nvCxnSpPr>
          <p:cNvPr id="12" name="直接箭头连接符 11">
            <a:extLst>
              <a:ext uri="{FF2B5EF4-FFF2-40B4-BE49-F238E27FC236}">
                <a16:creationId xmlns:a16="http://schemas.microsoft.com/office/drawing/2014/main" id="{EC2CB72D-7F8C-3973-68E4-C5B3E5FA1398}"/>
              </a:ext>
            </a:extLst>
          </p:cNvPr>
          <p:cNvCxnSpPr>
            <a:cxnSpLocks/>
          </p:cNvCxnSpPr>
          <p:nvPr/>
        </p:nvCxnSpPr>
        <p:spPr>
          <a:xfrm flipH="1">
            <a:off x="6959302" y="3213770"/>
            <a:ext cx="495344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F3878122-F869-5C56-0723-9E704BBCE2B0}"/>
              </a:ext>
            </a:extLst>
          </p:cNvPr>
          <p:cNvSpPr txBox="1"/>
          <p:nvPr/>
        </p:nvSpPr>
        <p:spPr>
          <a:xfrm>
            <a:off x="8759956" y="3401018"/>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页面请求</a:t>
            </a:r>
          </a:p>
        </p:txBody>
      </p:sp>
      <p:sp>
        <p:nvSpPr>
          <p:cNvPr id="4" name="文本框 3">
            <a:extLst>
              <a:ext uri="{FF2B5EF4-FFF2-40B4-BE49-F238E27FC236}">
                <a16:creationId xmlns:a16="http://schemas.microsoft.com/office/drawing/2014/main" id="{8A16CCE0-D4B5-79CA-809A-D1D3ADC1B28F}"/>
              </a:ext>
            </a:extLst>
          </p:cNvPr>
          <p:cNvSpPr txBox="1"/>
          <p:nvPr/>
        </p:nvSpPr>
        <p:spPr>
          <a:xfrm>
            <a:off x="5782476" y="4135951"/>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4A1AE960-EEE3-5DC8-FA21-E5EEBEB9DAE1}"/>
              </a:ext>
            </a:extLst>
          </p:cNvPr>
          <p:cNvSpPr txBox="1"/>
          <p:nvPr/>
        </p:nvSpPr>
        <p:spPr>
          <a:xfrm>
            <a:off x="48420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56D0B9C1-5AAB-FFDB-B4DA-C33BD22A07FE}"/>
              </a:ext>
            </a:extLst>
          </p:cNvPr>
          <p:cNvSpPr txBox="1"/>
          <p:nvPr/>
        </p:nvSpPr>
        <p:spPr>
          <a:xfrm>
            <a:off x="2446857" y="4818960"/>
            <a:ext cx="511679"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ED556966-450E-6F78-6465-8F09D0F5EFAA}"/>
              </a:ext>
            </a:extLst>
          </p:cNvPr>
          <p:cNvSpPr txBox="1"/>
          <p:nvPr/>
        </p:nvSpPr>
        <p:spPr>
          <a:xfrm>
            <a:off x="1967691" y="4818960"/>
            <a:ext cx="492443" cy="400110"/>
          </a:xfrm>
          <a:prstGeom prst="rect">
            <a:avLst/>
          </a:prstGeom>
          <a:noFill/>
        </p:spPr>
        <p:txBody>
          <a:bodyPr wrap="non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P1</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7AE0F682-103B-B8C5-9331-4BE7FC742032}"/>
              </a:ext>
            </a:extLst>
          </p:cNvPr>
          <p:cNvSpPr txBox="1"/>
          <p:nvPr/>
        </p:nvSpPr>
        <p:spPr>
          <a:xfrm>
            <a:off x="34056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C584FE99-1AD5-1BE0-9DC0-6C91931ED27E}"/>
              </a:ext>
            </a:extLst>
          </p:cNvPr>
          <p:cNvSpPr txBox="1"/>
          <p:nvPr/>
        </p:nvSpPr>
        <p:spPr>
          <a:xfrm>
            <a:off x="29268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5E430A96-54BA-0632-B17D-F05D8B5A89D8}"/>
              </a:ext>
            </a:extLst>
          </p:cNvPr>
          <p:cNvSpPr txBox="1"/>
          <p:nvPr/>
        </p:nvSpPr>
        <p:spPr>
          <a:xfrm>
            <a:off x="38844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74C386DE-BFA7-7E10-A994-B74B60572ED1}"/>
              </a:ext>
            </a:extLst>
          </p:cNvPr>
          <p:cNvSpPr txBox="1"/>
          <p:nvPr/>
        </p:nvSpPr>
        <p:spPr>
          <a:xfrm>
            <a:off x="4363200" y="481318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6F24F49C-A780-8BD8-E79B-746BBA391D99}"/>
              </a:ext>
            </a:extLst>
          </p:cNvPr>
          <p:cNvSpPr txBox="1"/>
          <p:nvPr/>
        </p:nvSpPr>
        <p:spPr>
          <a:xfrm>
            <a:off x="4414169" y="4799978"/>
            <a:ext cx="396044" cy="396045"/>
          </a:xfrm>
          <a:prstGeom prst="rect">
            <a:avLst/>
          </a:prstGeom>
          <a:noFill/>
          <a:ln w="25400">
            <a:solidFill>
              <a:srgbClr val="FF0000"/>
            </a:solidFill>
          </a:ln>
        </p:spPr>
        <p:txBody>
          <a:bodyPr wrap="square" rtlCol="0">
            <a:spAutoFit/>
          </a:bodyPr>
          <a:lstStyle/>
          <a:p>
            <a:endParaRPr lang="zh-CN" altLang="en-US" dirty="0"/>
          </a:p>
        </p:txBody>
      </p:sp>
      <p:sp>
        <p:nvSpPr>
          <p:cNvPr id="39" name="文本框 38">
            <a:extLst>
              <a:ext uri="{FF2B5EF4-FFF2-40B4-BE49-F238E27FC236}">
                <a16:creationId xmlns:a16="http://schemas.microsoft.com/office/drawing/2014/main" id="{459E02B4-7894-0CB0-6E63-BEA6D80768C8}"/>
              </a:ext>
            </a:extLst>
          </p:cNvPr>
          <p:cNvSpPr txBox="1"/>
          <p:nvPr/>
        </p:nvSpPr>
        <p:spPr>
          <a:xfrm>
            <a:off x="1967691" y="4263038"/>
            <a:ext cx="146706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访问顺序：</a:t>
            </a:r>
            <a:endParaRPr lang="en-US" altLang="zh-CN" sz="2000"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90FA7E89-8F82-14E0-EC2F-589F7580AFA4}"/>
              </a:ext>
            </a:extLst>
          </p:cNvPr>
          <p:cNvSpPr txBox="1"/>
          <p:nvPr/>
        </p:nvSpPr>
        <p:spPr>
          <a:xfrm>
            <a:off x="4884527" y="4799977"/>
            <a:ext cx="396044" cy="396045"/>
          </a:xfrm>
          <a:prstGeom prst="rect">
            <a:avLst/>
          </a:prstGeom>
          <a:noFill/>
          <a:ln w="25400">
            <a:solidFill>
              <a:srgbClr val="FF0000"/>
            </a:solidFill>
          </a:ln>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97AA841C-03ED-B5FB-A572-F15A402A4330}"/>
              </a:ext>
            </a:extLst>
          </p:cNvPr>
          <p:cNvSpPr txBox="1"/>
          <p:nvPr/>
        </p:nvSpPr>
        <p:spPr>
          <a:xfrm>
            <a:off x="53208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E787ED8E-353B-24B0-A272-1A74260F1906}"/>
              </a:ext>
            </a:extLst>
          </p:cNvPr>
          <p:cNvSpPr txBox="1"/>
          <p:nvPr/>
        </p:nvSpPr>
        <p:spPr>
          <a:xfrm>
            <a:off x="3464603" y="4796262"/>
            <a:ext cx="396044" cy="396045"/>
          </a:xfrm>
          <a:prstGeom prst="rect">
            <a:avLst/>
          </a:prstGeom>
          <a:noFill/>
          <a:ln w="25400">
            <a:solidFill>
              <a:srgbClr val="FF0000"/>
            </a:solidFill>
          </a:ln>
        </p:spPr>
        <p:txBody>
          <a:bodyPr wrap="square" rtlCol="0">
            <a:spAutoFit/>
          </a:bodyPr>
          <a:lstStyle/>
          <a:p>
            <a:endParaRPr lang="zh-CN" altLang="en-US" dirty="0"/>
          </a:p>
        </p:txBody>
      </p:sp>
      <p:sp>
        <p:nvSpPr>
          <p:cNvPr id="30" name="文本框 29">
            <a:extLst>
              <a:ext uri="{FF2B5EF4-FFF2-40B4-BE49-F238E27FC236}">
                <a16:creationId xmlns:a16="http://schemas.microsoft.com/office/drawing/2014/main" id="{C85E0BFB-D67D-4EF9-5C0C-DE14A7F875BB}"/>
              </a:ext>
            </a:extLst>
          </p:cNvPr>
          <p:cNvSpPr txBox="1"/>
          <p:nvPr/>
        </p:nvSpPr>
        <p:spPr>
          <a:xfrm>
            <a:off x="62784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22A35EFD-8B99-AA32-9ECE-3E1EF49F8F7A}"/>
              </a:ext>
            </a:extLst>
          </p:cNvPr>
          <p:cNvSpPr txBox="1"/>
          <p:nvPr/>
        </p:nvSpPr>
        <p:spPr>
          <a:xfrm>
            <a:off x="77148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826AA1BF-150C-2BB1-83A8-21AE40726F65}"/>
              </a:ext>
            </a:extLst>
          </p:cNvPr>
          <p:cNvSpPr txBox="1"/>
          <p:nvPr/>
        </p:nvSpPr>
        <p:spPr>
          <a:xfrm>
            <a:off x="4270453" y="4131809"/>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P1</a:t>
            </a:r>
            <a:endParaRPr lang="zh-CN" altLang="en-US" sz="2000" dirty="0">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2E958558-6D64-9C3A-BD89-FC7D66C4F7F3}"/>
              </a:ext>
            </a:extLst>
          </p:cNvPr>
          <p:cNvSpPr txBox="1"/>
          <p:nvPr/>
        </p:nvSpPr>
        <p:spPr>
          <a:xfrm>
            <a:off x="7120103" y="3533445"/>
            <a:ext cx="492443"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P5</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1817D6F5-B141-7BD0-5EB7-2DA15CD7A023}"/>
              </a:ext>
            </a:extLst>
          </p:cNvPr>
          <p:cNvSpPr txBox="1"/>
          <p:nvPr/>
        </p:nvSpPr>
        <p:spPr>
          <a:xfrm>
            <a:off x="67572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P1</a:t>
            </a:r>
            <a:endParaRPr lang="zh-CN" altLang="en-US" sz="2000"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4688629A-2376-F0B1-5CA1-E2BC43EA32BD}"/>
              </a:ext>
            </a:extLst>
          </p:cNvPr>
          <p:cNvSpPr txBox="1"/>
          <p:nvPr/>
        </p:nvSpPr>
        <p:spPr>
          <a:xfrm>
            <a:off x="6949626"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P1</a:t>
            </a:r>
            <a:endParaRPr lang="zh-CN" altLang="en-US" sz="2000" dirty="0">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30DF30B3-0FCA-9A30-65DD-6C93FEA69E54}"/>
              </a:ext>
            </a:extLst>
          </p:cNvPr>
          <p:cNvSpPr txBox="1"/>
          <p:nvPr/>
        </p:nvSpPr>
        <p:spPr>
          <a:xfrm>
            <a:off x="7402927"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P3</a:t>
            </a:r>
            <a:endParaRPr lang="zh-CN" altLang="en-US" sz="2000" dirty="0">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1028BDA9-F927-3025-A0C7-A119B2572084}"/>
              </a:ext>
            </a:extLst>
          </p:cNvPr>
          <p:cNvSpPr txBox="1"/>
          <p:nvPr/>
        </p:nvSpPr>
        <p:spPr>
          <a:xfrm>
            <a:off x="7856228"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P7</a:t>
            </a:r>
            <a:endParaRPr lang="zh-CN" altLang="en-US" sz="2000"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B42FA11B-5C52-D82C-FB5E-07EE92291C7E}"/>
              </a:ext>
            </a:extLst>
          </p:cNvPr>
          <p:cNvSpPr txBox="1"/>
          <p:nvPr/>
        </p:nvSpPr>
        <p:spPr>
          <a:xfrm>
            <a:off x="8309525"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P8</a:t>
            </a:r>
            <a:endParaRPr lang="zh-CN" altLang="en-US" sz="20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5D368987-FDB1-CDF7-621F-BAE26DE246B0}"/>
              </a:ext>
            </a:extLst>
          </p:cNvPr>
          <p:cNvSpPr txBox="1"/>
          <p:nvPr/>
        </p:nvSpPr>
        <p:spPr>
          <a:xfrm>
            <a:off x="5832027" y="4803698"/>
            <a:ext cx="396044" cy="396045"/>
          </a:xfrm>
          <a:prstGeom prst="rect">
            <a:avLst/>
          </a:prstGeom>
          <a:noFill/>
          <a:ln w="25400">
            <a:solidFill>
              <a:srgbClr val="FF0000"/>
            </a:solidFill>
          </a:ln>
        </p:spPr>
        <p:txBody>
          <a:bodyPr wrap="square" rtlCol="0">
            <a:spAutoFit/>
          </a:bodyPr>
          <a:lstStyle/>
          <a:p>
            <a:endParaRPr lang="zh-CN" altLang="en-US" dirty="0"/>
          </a:p>
        </p:txBody>
      </p:sp>
      <p:sp>
        <p:nvSpPr>
          <p:cNvPr id="14" name="文本框 13">
            <a:extLst>
              <a:ext uri="{FF2B5EF4-FFF2-40B4-BE49-F238E27FC236}">
                <a16:creationId xmlns:a16="http://schemas.microsoft.com/office/drawing/2014/main" id="{A657A999-D522-8C1F-5DA3-B0C39AA90976}"/>
              </a:ext>
            </a:extLst>
          </p:cNvPr>
          <p:cNvSpPr txBox="1"/>
          <p:nvPr/>
        </p:nvSpPr>
        <p:spPr>
          <a:xfrm>
            <a:off x="57996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81C9E2CB-9E4E-EA0E-8C26-F4647E0F6B73}"/>
              </a:ext>
            </a:extLst>
          </p:cNvPr>
          <p:cNvSpPr txBox="1"/>
          <p:nvPr/>
        </p:nvSpPr>
        <p:spPr>
          <a:xfrm>
            <a:off x="72360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1861545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1AA62-6302-CD5D-5411-FEF643B4169D}"/>
            </a:ext>
          </a:extLst>
        </p:cNvPr>
        <p:cNvGrpSpPr/>
        <p:nvPr/>
      </p:nvGrpSpPr>
      <p:grpSpPr>
        <a:xfrm>
          <a:off x="0" y="0"/>
          <a:ext cx="0" cy="0"/>
          <a:chOff x="0" y="0"/>
          <a:chExt cx="0" cy="0"/>
        </a:xfrm>
      </p:grpSpPr>
      <p:sp>
        <p:nvSpPr>
          <p:cNvPr id="42" name="文本框 41">
            <a:extLst>
              <a:ext uri="{FF2B5EF4-FFF2-40B4-BE49-F238E27FC236}">
                <a16:creationId xmlns:a16="http://schemas.microsoft.com/office/drawing/2014/main" id="{E7985BAF-AA2C-97ED-A959-37288B1A3906}"/>
              </a:ext>
            </a:extLst>
          </p:cNvPr>
          <p:cNvSpPr txBox="1"/>
          <p:nvPr/>
        </p:nvSpPr>
        <p:spPr>
          <a:xfrm>
            <a:off x="6940298" y="2637706"/>
            <a:ext cx="492443"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P4</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2" name="标题 1">
            <a:extLst>
              <a:ext uri="{FF2B5EF4-FFF2-40B4-BE49-F238E27FC236}">
                <a16:creationId xmlns:a16="http://schemas.microsoft.com/office/drawing/2014/main" id="{A4936E05-C5C7-1369-2CA5-C2C42AFC70E4}"/>
              </a:ext>
            </a:extLst>
          </p:cNvPr>
          <p:cNvSpPr>
            <a:spLocks noGrp="1"/>
          </p:cNvSpPr>
          <p:nvPr>
            <p:ph type="title"/>
          </p:nvPr>
        </p:nvSpPr>
        <p:spPr/>
        <p:txBody>
          <a:bodyPr>
            <a:normAutofit/>
          </a:bodyPr>
          <a:lstStyle/>
          <a:p>
            <a:r>
              <a:rPr lang="en-US" altLang="zh-CN" sz="3200" b="1" dirty="0">
                <a:solidFill>
                  <a:schemeClr val="accent1"/>
                </a:solidFill>
              </a:rPr>
              <a:t>LRU-K</a:t>
            </a:r>
            <a:r>
              <a:rPr lang="zh-CN" altLang="en-US" sz="3200" b="1" dirty="0">
                <a:solidFill>
                  <a:schemeClr val="accent1"/>
                </a:solidFill>
              </a:rPr>
              <a:t>算法</a:t>
            </a:r>
            <a:endParaRPr lang="zh-CN" altLang="en-US" dirty="0">
              <a:solidFill>
                <a:schemeClr val="accent1"/>
              </a:solidFill>
            </a:endParaRPr>
          </a:p>
        </p:txBody>
      </p:sp>
      <p:sp>
        <p:nvSpPr>
          <p:cNvPr id="3" name="内容占位符 2">
            <a:extLst>
              <a:ext uri="{FF2B5EF4-FFF2-40B4-BE49-F238E27FC236}">
                <a16:creationId xmlns:a16="http://schemas.microsoft.com/office/drawing/2014/main" id="{150A9C6C-0EA2-C349-85BD-0C0E217AE579}"/>
              </a:ext>
            </a:extLst>
          </p:cNvPr>
          <p:cNvSpPr>
            <a:spLocks noGrp="1"/>
          </p:cNvSpPr>
          <p:nvPr>
            <p:ph idx="1"/>
          </p:nvPr>
        </p:nvSpPr>
        <p:spPr>
          <a:xfrm>
            <a:off x="1455738" y="5158777"/>
            <a:ext cx="9391995" cy="1079329"/>
          </a:xfrm>
        </p:spPr>
        <p:txBody>
          <a:bodyPr>
            <a:noAutofit/>
          </a:bodyPr>
          <a:lstStyle/>
          <a:p>
            <a:pPr>
              <a:lnSpc>
                <a:spcPct val="150000"/>
              </a:lnSpc>
              <a:spcBef>
                <a:spcPts val="0"/>
              </a:spcBef>
            </a:pPr>
            <a:r>
              <a:rPr lang="zh-CN" altLang="en-US" dirty="0"/>
              <a:t>缓存队列中的页面再次被访问时，依倒数第</a:t>
            </a:r>
            <a:r>
              <a:rPr lang="en-US" altLang="zh-CN" dirty="0"/>
              <a:t>K</a:t>
            </a:r>
            <a:r>
              <a:rPr lang="zh-CN" altLang="en-US" dirty="0"/>
              <a:t>次访问的时间排序，更新缓存队列中该页面的位置。</a:t>
            </a:r>
          </a:p>
        </p:txBody>
      </p:sp>
      <p:sp>
        <p:nvSpPr>
          <p:cNvPr id="7" name="灯片编号占位符 6">
            <a:extLst>
              <a:ext uri="{FF2B5EF4-FFF2-40B4-BE49-F238E27FC236}">
                <a16:creationId xmlns:a16="http://schemas.microsoft.com/office/drawing/2014/main" id="{98FDB0FF-8460-8F2A-B4E1-B519D83596D4}"/>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64</a:t>
            </a:fld>
            <a:endParaRPr lang="en-US" altLang="zh-CN"/>
          </a:p>
        </p:txBody>
      </p:sp>
      <p:graphicFrame>
        <p:nvGraphicFramePr>
          <p:cNvPr id="13" name="表格 12">
            <a:extLst>
              <a:ext uri="{FF2B5EF4-FFF2-40B4-BE49-F238E27FC236}">
                <a16:creationId xmlns:a16="http://schemas.microsoft.com/office/drawing/2014/main" id="{D3E89B09-6FBD-0177-1BE5-DD6A513C500D}"/>
              </a:ext>
            </a:extLst>
          </p:cNvPr>
          <p:cNvGraphicFramePr>
            <a:graphicFrameLocks noGrp="1"/>
          </p:cNvGraphicFramePr>
          <p:nvPr/>
        </p:nvGraphicFramePr>
        <p:xfrm>
          <a:off x="3997703"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b="0" dirty="0">
                        <a:solidFill>
                          <a:schemeClr val="bg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b="0" dirty="0">
                        <a:solidFill>
                          <a:schemeClr val="tx1"/>
                        </a:solidFill>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graphicFrame>
        <p:nvGraphicFramePr>
          <p:cNvPr id="16" name="表格 15">
            <a:extLst>
              <a:ext uri="{FF2B5EF4-FFF2-40B4-BE49-F238E27FC236}">
                <a16:creationId xmlns:a16="http://schemas.microsoft.com/office/drawing/2014/main" id="{C7CC4702-F7E7-B2F0-4ECC-4624F2665A47}"/>
              </a:ext>
            </a:extLst>
          </p:cNvPr>
          <p:cNvGraphicFramePr>
            <a:graphicFrameLocks noGrp="1"/>
          </p:cNvGraphicFramePr>
          <p:nvPr/>
        </p:nvGraphicFramePr>
        <p:xfrm>
          <a:off x="5509382" y="2948377"/>
          <a:ext cx="1038632" cy="1584912"/>
        </p:xfrm>
        <a:graphic>
          <a:graphicData uri="http://schemas.openxmlformats.org/drawingml/2006/table">
            <a:tbl>
              <a:tblPr firstRow="1" bandRow="1">
                <a:tableStyleId>{5940675A-B579-460E-94D1-54222C63F5DA}</a:tableStyleId>
              </a:tblPr>
              <a:tblGrid>
                <a:gridCol w="1038632">
                  <a:extLst>
                    <a:ext uri="{9D8B030D-6E8A-4147-A177-3AD203B41FA5}">
                      <a16:colId xmlns:a16="http://schemas.microsoft.com/office/drawing/2014/main" val="4022564881"/>
                    </a:ext>
                  </a:extLst>
                </a:gridCol>
              </a:tblGrid>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357960639"/>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2888450216"/>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1334580282"/>
                  </a:ext>
                </a:extLst>
              </a:tr>
              <a:tr h="396188">
                <a:tc>
                  <a:txBody>
                    <a:bodyPr/>
                    <a:lstStyle/>
                    <a:p>
                      <a:pPr algn="ctr"/>
                      <a:endParaRPr lang="zh-CN" altLang="en-US" sz="2000" dirty="0">
                        <a:latin typeface="微软雅黑" panose="020B0503020204020204" pitchFamily="34" charset="-122"/>
                        <a:ea typeface="微软雅黑" panose="020B0503020204020204" pitchFamily="34" charset="-122"/>
                      </a:endParaRPr>
                    </a:p>
                  </a:txBody>
                  <a:tcPr marL="91428" marR="91428" marT="45714" marB="45714">
                    <a:solidFill>
                      <a:schemeClr val="bg1"/>
                    </a:solidFill>
                  </a:tcPr>
                </a:tc>
                <a:extLst>
                  <a:ext uri="{0D108BD9-81ED-4DB2-BD59-A6C34878D82A}">
                    <a16:rowId xmlns:a16="http://schemas.microsoft.com/office/drawing/2014/main" val="3932894082"/>
                  </a:ext>
                </a:extLst>
              </a:tr>
            </a:tbl>
          </a:graphicData>
        </a:graphic>
      </p:graphicFrame>
      <p:sp>
        <p:nvSpPr>
          <p:cNvPr id="18" name="文本框 17">
            <a:extLst>
              <a:ext uri="{FF2B5EF4-FFF2-40B4-BE49-F238E27FC236}">
                <a16:creationId xmlns:a16="http://schemas.microsoft.com/office/drawing/2014/main" id="{04AC7B56-E777-413F-F719-DDAC1A649E4C}"/>
              </a:ext>
            </a:extLst>
          </p:cNvPr>
          <p:cNvSpPr txBox="1"/>
          <p:nvPr/>
        </p:nvSpPr>
        <p:spPr>
          <a:xfrm>
            <a:off x="3666578" y="2208068"/>
            <a:ext cx="1558771"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历史队列</a:t>
            </a:r>
          </a:p>
        </p:txBody>
      </p:sp>
      <p:sp>
        <p:nvSpPr>
          <p:cNvPr id="19" name="文本框 18">
            <a:extLst>
              <a:ext uri="{FF2B5EF4-FFF2-40B4-BE49-F238E27FC236}">
                <a16:creationId xmlns:a16="http://schemas.microsoft.com/office/drawing/2014/main" id="{FEDBF87B-D1EB-B383-BFEE-F26BD434C249}"/>
              </a:ext>
            </a:extLst>
          </p:cNvPr>
          <p:cNvSpPr txBox="1"/>
          <p:nvPr/>
        </p:nvSpPr>
        <p:spPr>
          <a:xfrm>
            <a:off x="5245674" y="2208068"/>
            <a:ext cx="1476378" cy="461665"/>
          </a:xfrm>
          <a:prstGeom prst="rect">
            <a:avLst/>
          </a:prstGeom>
          <a:noFill/>
        </p:spPr>
        <p:txBody>
          <a:bodyPr wrap="square" rtlCol="0">
            <a:spAutoFit/>
          </a:bodyPr>
          <a:lstStyle/>
          <a:p>
            <a:r>
              <a:rPr lang="zh-CN" altLang="en-US" sz="2400" b="1" dirty="0">
                <a:solidFill>
                  <a:prstClr val="black"/>
                </a:solidFill>
                <a:latin typeface="微软雅黑" panose="020B0503020204020204" pitchFamily="34" charset="-122"/>
                <a:ea typeface="微软雅黑" panose="020B0503020204020204" pitchFamily="34" charset="-122"/>
              </a:rPr>
              <a:t>缓存队列</a:t>
            </a:r>
          </a:p>
        </p:txBody>
      </p:sp>
      <p:sp>
        <p:nvSpPr>
          <p:cNvPr id="17" name="矩形 16">
            <a:extLst>
              <a:ext uri="{FF2B5EF4-FFF2-40B4-BE49-F238E27FC236}">
                <a16:creationId xmlns:a16="http://schemas.microsoft.com/office/drawing/2014/main" id="{C2FB6EC7-E358-D1CA-ED80-3967620B9947}"/>
              </a:ext>
            </a:extLst>
          </p:cNvPr>
          <p:cNvSpPr/>
          <p:nvPr/>
        </p:nvSpPr>
        <p:spPr>
          <a:xfrm>
            <a:off x="4506660" y="792146"/>
            <a:ext cx="3177091" cy="549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微软雅黑" panose="020B0503020204020204" pitchFamily="34" charset="-122"/>
                <a:ea typeface="微软雅黑" panose="020B0503020204020204" pitchFamily="34" charset="-122"/>
              </a:rPr>
              <a:t>假设</a:t>
            </a:r>
            <a:r>
              <a:rPr lang="en-US" altLang="zh-CN" dirty="0">
                <a:latin typeface="微软雅黑" panose="020B0503020204020204" pitchFamily="34" charset="-122"/>
                <a:ea typeface="微软雅黑" panose="020B0503020204020204" pitchFamily="34" charset="-122"/>
              </a:rPr>
              <a:t>K=2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SIZE=4</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C7B48811-ACD2-41F8-7CC3-77BE5E48D2E8}"/>
              </a:ext>
            </a:extLst>
          </p:cNvPr>
          <p:cNvSpPr txBox="1"/>
          <p:nvPr/>
        </p:nvSpPr>
        <p:spPr>
          <a:xfrm>
            <a:off x="5788063" y="3749764"/>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556E32F2-C8E0-0ADF-38A2-A7B944FA62EB}"/>
              </a:ext>
            </a:extLst>
          </p:cNvPr>
          <p:cNvSpPr txBox="1"/>
          <p:nvPr/>
        </p:nvSpPr>
        <p:spPr>
          <a:xfrm>
            <a:off x="5784166" y="3339162"/>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979E0434-2D79-747A-685E-DFEEDB5BB428}"/>
              </a:ext>
            </a:extLst>
          </p:cNvPr>
          <p:cNvSpPr txBox="1"/>
          <p:nvPr/>
        </p:nvSpPr>
        <p:spPr>
          <a:xfrm>
            <a:off x="5786895" y="29338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P1</a:t>
            </a:r>
            <a:endParaRPr lang="zh-CN" altLang="en-US" sz="2000" dirty="0">
              <a:latin typeface="微软雅黑" panose="020B0503020204020204" pitchFamily="34" charset="-122"/>
              <a:ea typeface="微软雅黑" panose="020B0503020204020204" pitchFamily="34" charset="-122"/>
            </a:endParaRPr>
          </a:p>
        </p:txBody>
      </p:sp>
      <p:cxnSp>
        <p:nvCxnSpPr>
          <p:cNvPr id="12" name="直接箭头连接符 11">
            <a:extLst>
              <a:ext uri="{FF2B5EF4-FFF2-40B4-BE49-F238E27FC236}">
                <a16:creationId xmlns:a16="http://schemas.microsoft.com/office/drawing/2014/main" id="{8FADD625-03FB-1374-FEC1-84D5357B8BE2}"/>
              </a:ext>
            </a:extLst>
          </p:cNvPr>
          <p:cNvCxnSpPr>
            <a:cxnSpLocks/>
          </p:cNvCxnSpPr>
          <p:nvPr/>
        </p:nvCxnSpPr>
        <p:spPr>
          <a:xfrm flipH="1">
            <a:off x="6959302" y="3213770"/>
            <a:ext cx="4953441"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4A923C23-8BFC-22D3-64CB-7E32D0352773}"/>
              </a:ext>
            </a:extLst>
          </p:cNvPr>
          <p:cNvSpPr txBox="1"/>
          <p:nvPr/>
        </p:nvSpPr>
        <p:spPr>
          <a:xfrm>
            <a:off x="8759956" y="3401018"/>
            <a:ext cx="121058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页面请求</a:t>
            </a:r>
          </a:p>
        </p:txBody>
      </p:sp>
      <p:sp>
        <p:nvSpPr>
          <p:cNvPr id="4" name="文本框 3">
            <a:extLst>
              <a:ext uri="{FF2B5EF4-FFF2-40B4-BE49-F238E27FC236}">
                <a16:creationId xmlns:a16="http://schemas.microsoft.com/office/drawing/2014/main" id="{94119ADB-6FCC-D359-094B-9C558B851D49}"/>
              </a:ext>
            </a:extLst>
          </p:cNvPr>
          <p:cNvSpPr txBox="1"/>
          <p:nvPr/>
        </p:nvSpPr>
        <p:spPr>
          <a:xfrm>
            <a:off x="5782476" y="4135951"/>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id="{C8E5C191-6CDF-9FD7-576D-429E41AF9C38}"/>
              </a:ext>
            </a:extLst>
          </p:cNvPr>
          <p:cNvSpPr txBox="1"/>
          <p:nvPr/>
        </p:nvSpPr>
        <p:spPr>
          <a:xfrm>
            <a:off x="48420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32" name="文本框 31">
            <a:extLst>
              <a:ext uri="{FF2B5EF4-FFF2-40B4-BE49-F238E27FC236}">
                <a16:creationId xmlns:a16="http://schemas.microsoft.com/office/drawing/2014/main" id="{4517343F-98AD-27B2-A43F-4A642302589C}"/>
              </a:ext>
            </a:extLst>
          </p:cNvPr>
          <p:cNvSpPr txBox="1"/>
          <p:nvPr/>
        </p:nvSpPr>
        <p:spPr>
          <a:xfrm>
            <a:off x="2446857" y="4818960"/>
            <a:ext cx="511679"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a16="http://schemas.microsoft.com/office/drawing/2014/main" id="{D78DC439-17F4-FF9F-3388-097130A4A92B}"/>
              </a:ext>
            </a:extLst>
          </p:cNvPr>
          <p:cNvSpPr txBox="1"/>
          <p:nvPr/>
        </p:nvSpPr>
        <p:spPr>
          <a:xfrm>
            <a:off x="1967691" y="4818960"/>
            <a:ext cx="492443" cy="400110"/>
          </a:xfrm>
          <a:prstGeom prst="rect">
            <a:avLst/>
          </a:prstGeom>
          <a:noFill/>
        </p:spPr>
        <p:txBody>
          <a:bodyPr wrap="none" rtlCol="0">
            <a:spAutoFit/>
          </a:bodyPr>
          <a:lstStyle/>
          <a:p>
            <a:r>
              <a:rPr lang="en-US" altLang="zh-CN" sz="2000" dirty="0">
                <a:solidFill>
                  <a:schemeClr val="bg1">
                    <a:lumMod val="75000"/>
                  </a:schemeClr>
                </a:solidFill>
                <a:latin typeface="微软雅黑" panose="020B0503020204020204" pitchFamily="34" charset="-122"/>
                <a:ea typeface="微软雅黑" panose="020B0503020204020204" pitchFamily="34" charset="-122"/>
              </a:rPr>
              <a:t>P1</a:t>
            </a:r>
            <a:endParaRPr lang="zh-CN" altLang="en-US" sz="2000" dirty="0">
              <a:solidFill>
                <a:schemeClr val="bg1">
                  <a:lumMod val="75000"/>
                </a:schemeClr>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756D695B-7544-3696-0CA9-2D508EC94B69}"/>
              </a:ext>
            </a:extLst>
          </p:cNvPr>
          <p:cNvSpPr txBox="1"/>
          <p:nvPr/>
        </p:nvSpPr>
        <p:spPr>
          <a:xfrm>
            <a:off x="34056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E633ECA1-CC61-D2BF-A579-20F97517F02C}"/>
              </a:ext>
            </a:extLst>
          </p:cNvPr>
          <p:cNvSpPr txBox="1"/>
          <p:nvPr/>
        </p:nvSpPr>
        <p:spPr>
          <a:xfrm>
            <a:off x="29268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0DB3F12C-DE07-7C76-4D2C-4EE4F0C1380C}"/>
              </a:ext>
            </a:extLst>
          </p:cNvPr>
          <p:cNvSpPr txBox="1"/>
          <p:nvPr/>
        </p:nvSpPr>
        <p:spPr>
          <a:xfrm>
            <a:off x="3884400" y="481896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D564F220-0A56-A312-32E5-EC68EB8D25E5}"/>
              </a:ext>
            </a:extLst>
          </p:cNvPr>
          <p:cNvSpPr txBox="1"/>
          <p:nvPr/>
        </p:nvSpPr>
        <p:spPr>
          <a:xfrm>
            <a:off x="4363200" y="481318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1E74EC30-290B-86EC-5CE8-67B89D559773}"/>
              </a:ext>
            </a:extLst>
          </p:cNvPr>
          <p:cNvSpPr txBox="1"/>
          <p:nvPr/>
        </p:nvSpPr>
        <p:spPr>
          <a:xfrm>
            <a:off x="4414169" y="4799978"/>
            <a:ext cx="396044" cy="396045"/>
          </a:xfrm>
          <a:prstGeom prst="rect">
            <a:avLst/>
          </a:prstGeom>
          <a:noFill/>
          <a:ln w="25400">
            <a:solidFill>
              <a:srgbClr val="FF0000"/>
            </a:solidFill>
          </a:ln>
        </p:spPr>
        <p:txBody>
          <a:bodyPr wrap="square" rtlCol="0">
            <a:spAutoFit/>
          </a:bodyPr>
          <a:lstStyle/>
          <a:p>
            <a:endParaRPr lang="zh-CN" altLang="en-US" dirty="0"/>
          </a:p>
        </p:txBody>
      </p:sp>
      <p:sp>
        <p:nvSpPr>
          <p:cNvPr id="39" name="文本框 38">
            <a:extLst>
              <a:ext uri="{FF2B5EF4-FFF2-40B4-BE49-F238E27FC236}">
                <a16:creationId xmlns:a16="http://schemas.microsoft.com/office/drawing/2014/main" id="{B0621E32-7CF0-1065-BD6B-1CD3EFB17C2E}"/>
              </a:ext>
            </a:extLst>
          </p:cNvPr>
          <p:cNvSpPr txBox="1"/>
          <p:nvPr/>
        </p:nvSpPr>
        <p:spPr>
          <a:xfrm>
            <a:off x="1967691" y="4263038"/>
            <a:ext cx="1467068" cy="400110"/>
          </a:xfrm>
          <a:prstGeom prst="rect">
            <a:avLst/>
          </a:prstGeom>
          <a:noFill/>
        </p:spPr>
        <p:txBody>
          <a:bodyPr wrap="none" rtlCol="0">
            <a:spAutoFit/>
          </a:bodyPr>
          <a:lstStyle/>
          <a:p>
            <a:r>
              <a:rPr lang="zh-CN" altLang="en-US" sz="2000" dirty="0">
                <a:latin typeface="微软雅黑" panose="020B0503020204020204" pitchFamily="34" charset="-122"/>
                <a:ea typeface="微软雅黑" panose="020B0503020204020204" pitchFamily="34" charset="-122"/>
              </a:rPr>
              <a:t>访问顺序：</a:t>
            </a:r>
            <a:endParaRPr lang="en-US" altLang="zh-CN" sz="2000" dirty="0">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10FA2DC-11AB-0623-7C9E-428BD384E784}"/>
              </a:ext>
            </a:extLst>
          </p:cNvPr>
          <p:cNvSpPr txBox="1"/>
          <p:nvPr/>
        </p:nvSpPr>
        <p:spPr>
          <a:xfrm>
            <a:off x="4884527" y="4799977"/>
            <a:ext cx="396044" cy="396045"/>
          </a:xfrm>
          <a:prstGeom prst="rect">
            <a:avLst/>
          </a:prstGeom>
          <a:noFill/>
          <a:ln w="25400">
            <a:solidFill>
              <a:srgbClr val="FF0000"/>
            </a:solidFill>
          </a:ln>
        </p:spPr>
        <p:txBody>
          <a:bodyPr wrap="square" rtlCol="0">
            <a:spAutoFit/>
          </a:bodyPr>
          <a:lstStyle/>
          <a:p>
            <a:endParaRPr lang="zh-CN" altLang="en-US" dirty="0"/>
          </a:p>
        </p:txBody>
      </p:sp>
      <p:sp>
        <p:nvSpPr>
          <p:cNvPr id="8" name="文本框 7">
            <a:extLst>
              <a:ext uri="{FF2B5EF4-FFF2-40B4-BE49-F238E27FC236}">
                <a16:creationId xmlns:a16="http://schemas.microsoft.com/office/drawing/2014/main" id="{EBA6EB2F-8EFE-9A7D-0E95-ED8352C7F45F}"/>
              </a:ext>
            </a:extLst>
          </p:cNvPr>
          <p:cNvSpPr txBox="1"/>
          <p:nvPr/>
        </p:nvSpPr>
        <p:spPr>
          <a:xfrm>
            <a:off x="53208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P5</a:t>
            </a:r>
            <a:endParaRPr lang="zh-CN" altLang="en-US" sz="2000" dirty="0">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E4E0885F-5D8C-449E-1B48-AEDDAC640A35}"/>
              </a:ext>
            </a:extLst>
          </p:cNvPr>
          <p:cNvSpPr txBox="1"/>
          <p:nvPr/>
        </p:nvSpPr>
        <p:spPr>
          <a:xfrm>
            <a:off x="3464603" y="4796262"/>
            <a:ext cx="396044" cy="396045"/>
          </a:xfrm>
          <a:prstGeom prst="rect">
            <a:avLst/>
          </a:prstGeom>
          <a:noFill/>
          <a:ln w="25400">
            <a:solidFill>
              <a:srgbClr val="FF0000"/>
            </a:solidFill>
          </a:ln>
        </p:spPr>
        <p:txBody>
          <a:bodyPr wrap="square" rtlCol="0">
            <a:spAutoFit/>
          </a:bodyPr>
          <a:lstStyle/>
          <a:p>
            <a:endParaRPr lang="zh-CN" altLang="en-US" dirty="0"/>
          </a:p>
        </p:txBody>
      </p:sp>
      <p:sp>
        <p:nvSpPr>
          <p:cNvPr id="30" name="文本框 29">
            <a:extLst>
              <a:ext uri="{FF2B5EF4-FFF2-40B4-BE49-F238E27FC236}">
                <a16:creationId xmlns:a16="http://schemas.microsoft.com/office/drawing/2014/main" id="{28B8BEC7-B786-2A0C-83A7-B9EF73A0C4EA}"/>
              </a:ext>
            </a:extLst>
          </p:cNvPr>
          <p:cNvSpPr txBox="1"/>
          <p:nvPr/>
        </p:nvSpPr>
        <p:spPr>
          <a:xfrm>
            <a:off x="62784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P2</a:t>
            </a:r>
            <a:endParaRPr lang="zh-CN" altLang="en-US" sz="2000" dirty="0">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a16="http://schemas.microsoft.com/office/drawing/2014/main" id="{47B48368-1DA7-8B4C-623D-A83FB757ACB6}"/>
              </a:ext>
            </a:extLst>
          </p:cNvPr>
          <p:cNvSpPr txBox="1"/>
          <p:nvPr/>
        </p:nvSpPr>
        <p:spPr>
          <a:xfrm>
            <a:off x="77148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a16="http://schemas.microsoft.com/office/drawing/2014/main" id="{2262D997-16E4-ED35-1F90-7BABBDEE9085}"/>
              </a:ext>
            </a:extLst>
          </p:cNvPr>
          <p:cNvSpPr txBox="1"/>
          <p:nvPr/>
        </p:nvSpPr>
        <p:spPr>
          <a:xfrm>
            <a:off x="7120103" y="3533445"/>
            <a:ext cx="492443" cy="400110"/>
          </a:xfrm>
          <a:prstGeom prst="rect">
            <a:avLst/>
          </a:prstGeom>
          <a:noFill/>
        </p:spPr>
        <p:txBody>
          <a:bodyPr wrap="none" rtlCol="0">
            <a:spAutoFit/>
          </a:bodyPr>
          <a:lstStyle/>
          <a:p>
            <a:r>
              <a:rPr lang="en-US" altLang="zh-CN" sz="2000" dirty="0">
                <a:solidFill>
                  <a:schemeClr val="bg1"/>
                </a:solidFill>
                <a:latin typeface="微软雅黑" panose="020B0503020204020204" pitchFamily="34" charset="-122"/>
                <a:ea typeface="微软雅黑" panose="020B0503020204020204" pitchFamily="34" charset="-122"/>
              </a:rPr>
              <a:t>P5</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
        <p:nvSpPr>
          <p:cNvPr id="43" name="文本框 42">
            <a:extLst>
              <a:ext uri="{FF2B5EF4-FFF2-40B4-BE49-F238E27FC236}">
                <a16:creationId xmlns:a16="http://schemas.microsoft.com/office/drawing/2014/main" id="{72E8C238-DBC5-AC75-BCD9-192E7AD9339B}"/>
              </a:ext>
            </a:extLst>
          </p:cNvPr>
          <p:cNvSpPr txBox="1"/>
          <p:nvPr/>
        </p:nvSpPr>
        <p:spPr>
          <a:xfrm>
            <a:off x="67572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P1</a:t>
            </a:r>
            <a:endParaRPr lang="zh-CN" altLang="en-US" sz="2000"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2C40EA31-E69F-26B0-1F3D-64C018C31E7D}"/>
              </a:ext>
            </a:extLst>
          </p:cNvPr>
          <p:cNvSpPr txBox="1"/>
          <p:nvPr/>
        </p:nvSpPr>
        <p:spPr>
          <a:xfrm>
            <a:off x="81936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P1</a:t>
            </a:r>
            <a:endParaRPr lang="zh-CN" altLang="en-US" sz="2000" dirty="0">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97FBC358-5781-2BB6-4CBA-E4DCB0899449}"/>
              </a:ext>
            </a:extLst>
          </p:cNvPr>
          <p:cNvSpPr txBox="1"/>
          <p:nvPr/>
        </p:nvSpPr>
        <p:spPr>
          <a:xfrm>
            <a:off x="6931862"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P3</a:t>
            </a:r>
            <a:endParaRPr lang="zh-CN" altLang="en-US" sz="2000" dirty="0">
              <a:latin typeface="微软雅黑" panose="020B0503020204020204" pitchFamily="34" charset="-122"/>
              <a:ea typeface="微软雅黑" panose="020B0503020204020204" pitchFamily="34" charset="-122"/>
            </a:endParaRPr>
          </a:p>
        </p:txBody>
      </p:sp>
      <p:sp>
        <p:nvSpPr>
          <p:cNvPr id="46" name="文本框 45">
            <a:extLst>
              <a:ext uri="{FF2B5EF4-FFF2-40B4-BE49-F238E27FC236}">
                <a16:creationId xmlns:a16="http://schemas.microsoft.com/office/drawing/2014/main" id="{F8610931-E441-06B5-7CDD-DB2D2D9FBE59}"/>
              </a:ext>
            </a:extLst>
          </p:cNvPr>
          <p:cNvSpPr txBox="1"/>
          <p:nvPr/>
        </p:nvSpPr>
        <p:spPr>
          <a:xfrm>
            <a:off x="7385163"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P7</a:t>
            </a:r>
            <a:endParaRPr lang="zh-CN" altLang="en-US" sz="2000"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FB5CA138-87FA-BF89-5F71-F68E2C726868}"/>
              </a:ext>
            </a:extLst>
          </p:cNvPr>
          <p:cNvSpPr txBox="1"/>
          <p:nvPr/>
        </p:nvSpPr>
        <p:spPr>
          <a:xfrm>
            <a:off x="7838460" y="2637706"/>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P8</a:t>
            </a:r>
            <a:endParaRPr lang="zh-CN" altLang="en-US" sz="20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88DE0102-494A-CAB6-51E0-4709C312AF1F}"/>
              </a:ext>
            </a:extLst>
          </p:cNvPr>
          <p:cNvSpPr txBox="1"/>
          <p:nvPr/>
        </p:nvSpPr>
        <p:spPr>
          <a:xfrm>
            <a:off x="5832027" y="4803698"/>
            <a:ext cx="396044" cy="396045"/>
          </a:xfrm>
          <a:prstGeom prst="rect">
            <a:avLst/>
          </a:prstGeom>
          <a:noFill/>
          <a:ln w="25400">
            <a:solidFill>
              <a:srgbClr val="FF0000"/>
            </a:solidFill>
          </a:ln>
        </p:spPr>
        <p:txBody>
          <a:bodyPr wrap="square" rtlCol="0">
            <a:spAutoFit/>
          </a:bodyPr>
          <a:lstStyle/>
          <a:p>
            <a:endParaRPr lang="zh-CN" altLang="en-US" dirty="0"/>
          </a:p>
        </p:txBody>
      </p:sp>
      <p:sp>
        <p:nvSpPr>
          <p:cNvPr id="14" name="文本框 13">
            <a:extLst>
              <a:ext uri="{FF2B5EF4-FFF2-40B4-BE49-F238E27FC236}">
                <a16:creationId xmlns:a16="http://schemas.microsoft.com/office/drawing/2014/main" id="{4D3884E5-A39A-CF43-06D3-9C90ACC23F71}"/>
              </a:ext>
            </a:extLst>
          </p:cNvPr>
          <p:cNvSpPr txBox="1"/>
          <p:nvPr/>
        </p:nvSpPr>
        <p:spPr>
          <a:xfrm>
            <a:off x="57996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P4</a:t>
            </a:r>
            <a:endParaRPr lang="zh-CN" altLang="en-US" sz="2000" dirty="0">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5F06B48E-8F39-94B1-320D-BFA6AC87A927}"/>
              </a:ext>
            </a:extLst>
          </p:cNvPr>
          <p:cNvSpPr txBox="1"/>
          <p:nvPr/>
        </p:nvSpPr>
        <p:spPr>
          <a:xfrm>
            <a:off x="7236000" y="4820400"/>
            <a:ext cx="492443" cy="400110"/>
          </a:xfrm>
          <a:prstGeom prst="rect">
            <a:avLst/>
          </a:prstGeom>
          <a:noFill/>
        </p:spPr>
        <p:txBody>
          <a:bodyPr wrap="none" rtlCol="0">
            <a:spAutoFit/>
          </a:bodyPr>
          <a:lstStyle/>
          <a:p>
            <a:r>
              <a:rPr lang="en-US" altLang="zh-CN" sz="2000" dirty="0">
                <a:latin typeface="微软雅黑" panose="020B0503020204020204" pitchFamily="34" charset="-122"/>
                <a:ea typeface="微软雅黑" panose="020B0503020204020204" pitchFamily="34" charset="-122"/>
              </a:rPr>
              <a:t>P6</a:t>
            </a:r>
            <a:endParaRPr lang="zh-CN" altLang="en-US" sz="2000" dirty="0">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5A9EACD2-C91D-CCA5-DE30-883676FE9832}"/>
              </a:ext>
            </a:extLst>
          </p:cNvPr>
          <p:cNvSpPr txBox="1"/>
          <p:nvPr/>
        </p:nvSpPr>
        <p:spPr>
          <a:xfrm>
            <a:off x="6787576" y="4797946"/>
            <a:ext cx="396044" cy="396045"/>
          </a:xfrm>
          <a:prstGeom prst="rect">
            <a:avLst/>
          </a:prstGeom>
          <a:noFill/>
          <a:ln w="25400">
            <a:solidFill>
              <a:srgbClr val="FF0000"/>
            </a:solidFill>
          </a:ln>
        </p:spPr>
        <p:txBody>
          <a:bodyPr wrap="square" rtlCol="0">
            <a:spAutoFit/>
          </a:bodyPr>
          <a:lstStyle/>
          <a:p>
            <a:endParaRPr lang="zh-CN" altLang="en-US" dirty="0"/>
          </a:p>
        </p:txBody>
      </p:sp>
      <p:cxnSp>
        <p:nvCxnSpPr>
          <p:cNvPr id="65" name="连接符: 曲线 64">
            <a:extLst>
              <a:ext uri="{FF2B5EF4-FFF2-40B4-BE49-F238E27FC236}">
                <a16:creationId xmlns:a16="http://schemas.microsoft.com/office/drawing/2014/main" id="{98FA00EF-2C0B-20D2-44A5-14B354977236}"/>
              </a:ext>
            </a:extLst>
          </p:cNvPr>
          <p:cNvCxnSpPr>
            <a:cxnSpLocks/>
          </p:cNvCxnSpPr>
          <p:nvPr/>
        </p:nvCxnSpPr>
        <p:spPr>
          <a:xfrm rot="5400000">
            <a:off x="5168274" y="2970926"/>
            <a:ext cx="12700" cy="3612501"/>
          </a:xfrm>
          <a:prstGeom prst="curvedConnector3">
            <a:avLst>
              <a:gd name="adj1" fmla="val -6026087"/>
            </a:avLst>
          </a:prstGeom>
          <a:ln w="50800">
            <a:prstDash val="sysDash"/>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37624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4"/>
                                        </p:tgtEl>
                                        <p:attrNameLst>
                                          <p:attrName>style.visibility</p:attrName>
                                        </p:attrNameLst>
                                      </p:cBhvr>
                                      <p:to>
                                        <p:strVal val="visible"/>
                                      </p:to>
                                    </p:set>
                                  </p:childTnLst>
                                </p:cTn>
                              </p:par>
                              <p:par>
                                <p:cTn id="10" presetID="1" presetClass="entr" presetSubtype="0" fill="hold" nodeType="withEffect">
                                  <p:stCondLst>
                                    <p:cond delay="19000"/>
                                  </p:stCondLst>
                                  <p:childTnLst>
                                    <p:set>
                                      <p:cBhvr>
                                        <p:cTn id="11"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3"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solidFill>
                  <a:schemeClr val="accent1"/>
                </a:solidFill>
              </a:rPr>
              <a:t>MySQL</a:t>
            </a:r>
            <a:r>
              <a:rPr lang="zh-CN" altLang="en-US" sz="3200" b="1" dirty="0">
                <a:solidFill>
                  <a:schemeClr val="accent1"/>
                </a:solidFill>
              </a:rPr>
              <a:t>的近似</a:t>
            </a:r>
            <a:r>
              <a:rPr lang="en-US" altLang="zh-CN" sz="3200" b="1" dirty="0">
                <a:solidFill>
                  <a:schemeClr val="accent1"/>
                </a:solidFill>
              </a:rPr>
              <a:t>LRU-K</a:t>
            </a:r>
            <a:endParaRPr lang="zh-CN" altLang="en-US" dirty="0">
              <a:solidFill>
                <a:schemeClr val="accent1"/>
              </a:solidFill>
            </a:endParaRPr>
          </a:p>
        </p:txBody>
      </p:sp>
      <p:sp>
        <p:nvSpPr>
          <p:cNvPr id="3" name="内容占位符 2"/>
          <p:cNvSpPr>
            <a:spLocks noGrp="1"/>
          </p:cNvSpPr>
          <p:nvPr>
            <p:ph idx="1"/>
          </p:nvPr>
        </p:nvSpPr>
        <p:spPr>
          <a:xfrm>
            <a:off x="900855" y="1558377"/>
            <a:ext cx="10360502" cy="1079329"/>
          </a:xfrm>
        </p:spPr>
        <p:txBody>
          <a:bodyPr>
            <a:noAutofit/>
          </a:bodyPr>
          <a:lstStyle/>
          <a:p>
            <a:pPr>
              <a:lnSpc>
                <a:spcPct val="150000"/>
              </a:lnSpc>
              <a:spcBef>
                <a:spcPts val="0"/>
              </a:spcBef>
            </a:pPr>
            <a:r>
              <a:rPr lang="zh-CN" altLang="en-US" dirty="0"/>
              <a:t>新</a:t>
            </a:r>
            <a:r>
              <a:rPr lang="zh-CN" altLang="zh-CN" dirty="0"/>
              <a:t>页面</a:t>
            </a:r>
            <a:r>
              <a:rPr lang="zh-CN" altLang="en-US" dirty="0"/>
              <a:t>总是插入到</a:t>
            </a:r>
            <a:r>
              <a:rPr lang="en-US" altLang="zh-CN" dirty="0"/>
              <a:t>LRU_OLD</a:t>
            </a:r>
            <a:r>
              <a:rPr lang="zh-CN" altLang="en-US" dirty="0"/>
              <a:t>队列的头部</a:t>
            </a:r>
            <a:endParaRPr lang="zh-CN" altLang="zh-CN" dirty="0"/>
          </a:p>
          <a:p>
            <a:pPr>
              <a:lnSpc>
                <a:spcPct val="150000"/>
              </a:lnSpc>
              <a:spcBef>
                <a:spcPts val="0"/>
              </a:spcBef>
            </a:pPr>
            <a:r>
              <a:rPr lang="en-US" altLang="zh-CN" dirty="0"/>
              <a:t>LRU_OLD</a:t>
            </a:r>
            <a:r>
              <a:rPr lang="zh-CN" altLang="en-US" dirty="0"/>
              <a:t>队列中的页面再次被访问，则移到</a:t>
            </a:r>
            <a:r>
              <a:rPr lang="en-US" altLang="zh-CN" dirty="0"/>
              <a:t>LRU_NEW</a:t>
            </a:r>
            <a:r>
              <a:rPr lang="zh-CN" altLang="en-US" dirty="0"/>
              <a:t>队列的头部</a:t>
            </a:r>
          </a:p>
        </p:txBody>
      </p:sp>
      <p:sp>
        <p:nvSpPr>
          <p:cNvPr id="7" name="灯片编号占位符 6">
            <a:extLst>
              <a:ext uri="{FF2B5EF4-FFF2-40B4-BE49-F238E27FC236}">
                <a16:creationId xmlns:a16="http://schemas.microsoft.com/office/drawing/2014/main" id="{7C74219B-E624-4753-870E-756CF501BA89}"/>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65</a:t>
            </a:fld>
            <a:endParaRPr lang="en-US" altLang="zh-CN"/>
          </a:p>
        </p:txBody>
      </p:sp>
      <p:grpSp>
        <p:nvGrpSpPr>
          <p:cNvPr id="5" name="object 5">
            <a:extLst>
              <a:ext uri="{FF2B5EF4-FFF2-40B4-BE49-F238E27FC236}">
                <a16:creationId xmlns:a16="http://schemas.microsoft.com/office/drawing/2014/main" id="{8D8690DE-A3D6-76E3-EE6E-6BE94360CFAA}"/>
              </a:ext>
            </a:extLst>
          </p:cNvPr>
          <p:cNvGrpSpPr/>
          <p:nvPr/>
        </p:nvGrpSpPr>
        <p:grpSpPr>
          <a:xfrm>
            <a:off x="7103318" y="6153440"/>
            <a:ext cx="2307477" cy="285053"/>
            <a:chOff x="7472203" y="2305706"/>
            <a:chExt cx="1516380" cy="187325"/>
          </a:xfrm>
        </p:grpSpPr>
        <p:pic>
          <p:nvPicPr>
            <p:cNvPr id="6" name="object 6">
              <a:extLst>
                <a:ext uri="{FF2B5EF4-FFF2-40B4-BE49-F238E27FC236}">
                  <a16:creationId xmlns:a16="http://schemas.microsoft.com/office/drawing/2014/main" id="{574F068B-D0B8-A728-E454-592BCB71EB9E}"/>
                </a:ext>
              </a:extLst>
            </p:cNvPr>
            <p:cNvPicPr/>
            <p:nvPr/>
          </p:nvPicPr>
          <p:blipFill>
            <a:blip r:embed="rId4" cstate="print"/>
            <a:stretch>
              <a:fillRect/>
            </a:stretch>
          </p:blipFill>
          <p:spPr>
            <a:xfrm>
              <a:off x="8533653" y="2307946"/>
              <a:ext cx="165566" cy="184483"/>
            </a:xfrm>
            <a:prstGeom prst="rect">
              <a:avLst/>
            </a:prstGeom>
          </p:spPr>
        </p:pic>
        <p:sp>
          <p:nvSpPr>
            <p:cNvPr id="8" name="object 7">
              <a:extLst>
                <a:ext uri="{FF2B5EF4-FFF2-40B4-BE49-F238E27FC236}">
                  <a16:creationId xmlns:a16="http://schemas.microsoft.com/office/drawing/2014/main" id="{CCE3FAAD-CB74-BE43-50E7-F218FFA80274}"/>
                </a:ext>
              </a:extLst>
            </p:cNvPr>
            <p:cNvSpPr/>
            <p:nvPr/>
          </p:nvSpPr>
          <p:spPr>
            <a:xfrm>
              <a:off x="8025286" y="2308113"/>
              <a:ext cx="262890" cy="184785"/>
            </a:xfrm>
            <a:custGeom>
              <a:avLst/>
              <a:gdLst/>
              <a:ahLst/>
              <a:cxnLst/>
              <a:rect l="l" t="t" r="r" b="b"/>
              <a:pathLst>
                <a:path w="262890" h="184785">
                  <a:moveTo>
                    <a:pt x="131116" y="0"/>
                  </a:moveTo>
                  <a:lnTo>
                    <a:pt x="121494" y="2275"/>
                  </a:lnTo>
                  <a:lnTo>
                    <a:pt x="113816" y="8958"/>
                  </a:lnTo>
                  <a:lnTo>
                    <a:pt x="0" y="184316"/>
                  </a:lnTo>
                  <a:lnTo>
                    <a:pt x="37650" y="184316"/>
                  </a:lnTo>
                  <a:lnTo>
                    <a:pt x="71952" y="131343"/>
                  </a:lnTo>
                  <a:lnTo>
                    <a:pt x="145363" y="131343"/>
                  </a:lnTo>
                  <a:lnTo>
                    <a:pt x="164648" y="101206"/>
                  </a:lnTo>
                  <a:lnTo>
                    <a:pt x="91237" y="101206"/>
                  </a:lnTo>
                  <a:lnTo>
                    <a:pt x="131210" y="40470"/>
                  </a:lnTo>
                  <a:lnTo>
                    <a:pt x="168548" y="40470"/>
                  </a:lnTo>
                  <a:lnTo>
                    <a:pt x="147686" y="8502"/>
                  </a:lnTo>
                  <a:lnTo>
                    <a:pt x="140555" y="2090"/>
                  </a:lnTo>
                  <a:lnTo>
                    <a:pt x="131116" y="0"/>
                  </a:lnTo>
                  <a:close/>
                </a:path>
                <a:path w="262890" h="184785">
                  <a:moveTo>
                    <a:pt x="168548" y="40470"/>
                  </a:moveTo>
                  <a:lnTo>
                    <a:pt x="131210" y="40470"/>
                  </a:lnTo>
                  <a:lnTo>
                    <a:pt x="224824" y="184316"/>
                  </a:lnTo>
                  <a:lnTo>
                    <a:pt x="262421" y="184316"/>
                  </a:lnTo>
                  <a:lnTo>
                    <a:pt x="168548" y="40470"/>
                  </a:lnTo>
                  <a:close/>
                </a:path>
              </a:pathLst>
            </a:custGeom>
            <a:solidFill>
              <a:srgbClr val="EE2D24"/>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9" name="object 8">
              <a:extLst>
                <a:ext uri="{FF2B5EF4-FFF2-40B4-BE49-F238E27FC236}">
                  <a16:creationId xmlns:a16="http://schemas.microsoft.com/office/drawing/2014/main" id="{2FB2F790-23B8-2C48-68A2-BDB9F775EF48}"/>
                </a:ext>
              </a:extLst>
            </p:cNvPr>
            <p:cNvPicPr/>
            <p:nvPr/>
          </p:nvPicPr>
          <p:blipFill>
            <a:blip r:embed="rId5" cstate="print"/>
            <a:stretch>
              <a:fillRect/>
            </a:stretch>
          </p:blipFill>
          <p:spPr>
            <a:xfrm>
              <a:off x="8271772" y="2307914"/>
              <a:ext cx="237681" cy="184459"/>
            </a:xfrm>
            <a:prstGeom prst="rect">
              <a:avLst/>
            </a:prstGeom>
          </p:spPr>
        </p:pic>
        <p:sp>
          <p:nvSpPr>
            <p:cNvPr id="10" name="object 9">
              <a:extLst>
                <a:ext uri="{FF2B5EF4-FFF2-40B4-BE49-F238E27FC236}">
                  <a16:creationId xmlns:a16="http://schemas.microsoft.com/office/drawing/2014/main" id="{C9D826DB-0983-4B00-431E-F009EB1B09DA}"/>
                </a:ext>
              </a:extLst>
            </p:cNvPr>
            <p:cNvSpPr/>
            <p:nvPr/>
          </p:nvSpPr>
          <p:spPr>
            <a:xfrm>
              <a:off x="7472198" y="2307920"/>
              <a:ext cx="1465580" cy="184785"/>
            </a:xfrm>
            <a:custGeom>
              <a:avLst/>
              <a:gdLst/>
              <a:ahLst/>
              <a:cxnLst/>
              <a:rect l="l" t="t" r="r" b="b"/>
              <a:pathLst>
                <a:path w="1465579" h="184785">
                  <a:moveTo>
                    <a:pt x="308406" y="92278"/>
                  </a:moveTo>
                  <a:lnTo>
                    <a:pt x="302196" y="56388"/>
                  </a:lnTo>
                  <a:lnTo>
                    <a:pt x="286423" y="30111"/>
                  </a:lnTo>
                  <a:lnTo>
                    <a:pt x="284594" y="27089"/>
                  </a:lnTo>
                  <a:lnTo>
                    <a:pt x="277482" y="21971"/>
                  </a:lnTo>
                  <a:lnTo>
                    <a:pt x="277482" y="92278"/>
                  </a:lnTo>
                  <a:lnTo>
                    <a:pt x="273697" y="116471"/>
                  </a:lnTo>
                  <a:lnTo>
                    <a:pt x="262724" y="136220"/>
                  </a:lnTo>
                  <a:lnTo>
                    <a:pt x="245122" y="149542"/>
                  </a:lnTo>
                  <a:lnTo>
                    <a:pt x="221462" y="154432"/>
                  </a:lnTo>
                  <a:lnTo>
                    <a:pt x="86944" y="154432"/>
                  </a:lnTo>
                  <a:lnTo>
                    <a:pt x="63284" y="149542"/>
                  </a:lnTo>
                  <a:lnTo>
                    <a:pt x="45681" y="136220"/>
                  </a:lnTo>
                  <a:lnTo>
                    <a:pt x="34709" y="116471"/>
                  </a:lnTo>
                  <a:lnTo>
                    <a:pt x="30924" y="92278"/>
                  </a:lnTo>
                  <a:lnTo>
                    <a:pt x="34709" y="68084"/>
                  </a:lnTo>
                  <a:lnTo>
                    <a:pt x="45681" y="48323"/>
                  </a:lnTo>
                  <a:lnTo>
                    <a:pt x="63284" y="35001"/>
                  </a:lnTo>
                  <a:lnTo>
                    <a:pt x="86944" y="30111"/>
                  </a:lnTo>
                  <a:lnTo>
                    <a:pt x="221462" y="30111"/>
                  </a:lnTo>
                  <a:lnTo>
                    <a:pt x="245122" y="35001"/>
                  </a:lnTo>
                  <a:lnTo>
                    <a:pt x="262724" y="48323"/>
                  </a:lnTo>
                  <a:lnTo>
                    <a:pt x="273697" y="68084"/>
                  </a:lnTo>
                  <a:lnTo>
                    <a:pt x="277482" y="92278"/>
                  </a:lnTo>
                  <a:lnTo>
                    <a:pt x="277482" y="21971"/>
                  </a:lnTo>
                  <a:lnTo>
                    <a:pt x="257162" y="7327"/>
                  </a:lnTo>
                  <a:lnTo>
                    <a:pt x="221462" y="76"/>
                  </a:lnTo>
                  <a:lnTo>
                    <a:pt x="86944" y="76"/>
                  </a:lnTo>
                  <a:lnTo>
                    <a:pt x="51244" y="7327"/>
                  </a:lnTo>
                  <a:lnTo>
                    <a:pt x="23812" y="27089"/>
                  </a:lnTo>
                  <a:lnTo>
                    <a:pt x="6210" y="56388"/>
                  </a:lnTo>
                  <a:lnTo>
                    <a:pt x="0" y="92278"/>
                  </a:lnTo>
                  <a:lnTo>
                    <a:pt x="6210" y="128155"/>
                  </a:lnTo>
                  <a:lnTo>
                    <a:pt x="23812" y="157454"/>
                  </a:lnTo>
                  <a:lnTo>
                    <a:pt x="51244" y="177215"/>
                  </a:lnTo>
                  <a:lnTo>
                    <a:pt x="86944" y="184454"/>
                  </a:lnTo>
                  <a:lnTo>
                    <a:pt x="221462" y="184454"/>
                  </a:lnTo>
                  <a:lnTo>
                    <a:pt x="257162" y="177215"/>
                  </a:lnTo>
                  <a:lnTo>
                    <a:pt x="284594" y="157454"/>
                  </a:lnTo>
                  <a:lnTo>
                    <a:pt x="286410" y="154432"/>
                  </a:lnTo>
                  <a:lnTo>
                    <a:pt x="302196" y="128155"/>
                  </a:lnTo>
                  <a:lnTo>
                    <a:pt x="308406" y="92278"/>
                  </a:lnTo>
                  <a:close/>
                </a:path>
                <a:path w="1465579" h="184785">
                  <a:moveTo>
                    <a:pt x="1465503" y="0"/>
                  </a:moveTo>
                  <a:lnTo>
                    <a:pt x="1314792" y="76"/>
                  </a:lnTo>
                  <a:lnTo>
                    <a:pt x="1251635" y="27089"/>
                  </a:lnTo>
                  <a:lnTo>
                    <a:pt x="1227823" y="92265"/>
                  </a:lnTo>
                  <a:lnTo>
                    <a:pt x="1234033" y="128155"/>
                  </a:lnTo>
                  <a:lnTo>
                    <a:pt x="1251635" y="157454"/>
                  </a:lnTo>
                  <a:lnTo>
                    <a:pt x="1279080" y="177215"/>
                  </a:lnTo>
                  <a:lnTo>
                    <a:pt x="1314792" y="184454"/>
                  </a:lnTo>
                  <a:lnTo>
                    <a:pt x="1442275" y="184315"/>
                  </a:lnTo>
                  <a:lnTo>
                    <a:pt x="1462214" y="154432"/>
                  </a:lnTo>
                  <a:lnTo>
                    <a:pt x="1315720" y="154432"/>
                  </a:lnTo>
                  <a:lnTo>
                    <a:pt x="1295184" y="150837"/>
                  </a:lnTo>
                  <a:lnTo>
                    <a:pt x="1279029" y="140893"/>
                  </a:lnTo>
                  <a:lnTo>
                    <a:pt x="1267587" y="125818"/>
                  </a:lnTo>
                  <a:lnTo>
                    <a:pt x="1261160" y="106883"/>
                  </a:lnTo>
                  <a:lnTo>
                    <a:pt x="1425536" y="106883"/>
                  </a:lnTo>
                  <a:lnTo>
                    <a:pt x="1445310" y="76746"/>
                  </a:lnTo>
                  <a:lnTo>
                    <a:pt x="1261160" y="76746"/>
                  </a:lnTo>
                  <a:lnTo>
                    <a:pt x="1267777" y="58191"/>
                  </a:lnTo>
                  <a:lnTo>
                    <a:pt x="1279296" y="43421"/>
                  </a:lnTo>
                  <a:lnTo>
                    <a:pt x="1295387" y="33642"/>
                  </a:lnTo>
                  <a:lnTo>
                    <a:pt x="1315720" y="30111"/>
                  </a:lnTo>
                  <a:lnTo>
                    <a:pt x="1446225" y="30111"/>
                  </a:lnTo>
                  <a:lnTo>
                    <a:pt x="1465503" y="0"/>
                  </a:lnTo>
                  <a:close/>
                </a:path>
              </a:pathLst>
            </a:custGeom>
            <a:solidFill>
              <a:srgbClr val="EE2D24"/>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1" name="object 10">
              <a:extLst>
                <a:ext uri="{FF2B5EF4-FFF2-40B4-BE49-F238E27FC236}">
                  <a16:creationId xmlns:a16="http://schemas.microsoft.com/office/drawing/2014/main" id="{1EBC4DB4-0999-1459-8A91-2E242251C734}"/>
                </a:ext>
              </a:extLst>
            </p:cNvPr>
            <p:cNvPicPr/>
            <p:nvPr/>
          </p:nvPicPr>
          <p:blipFill>
            <a:blip r:embed="rId6" cstate="print"/>
            <a:stretch>
              <a:fillRect/>
            </a:stretch>
          </p:blipFill>
          <p:spPr>
            <a:xfrm>
              <a:off x="7799240" y="2307946"/>
              <a:ext cx="215889" cy="184484"/>
            </a:xfrm>
            <a:prstGeom prst="rect">
              <a:avLst/>
            </a:prstGeom>
          </p:spPr>
        </p:pic>
        <p:sp>
          <p:nvSpPr>
            <p:cNvPr id="12" name="object 11">
              <a:extLst>
                <a:ext uri="{FF2B5EF4-FFF2-40B4-BE49-F238E27FC236}">
                  <a16:creationId xmlns:a16="http://schemas.microsoft.com/office/drawing/2014/main" id="{115BD70D-D764-8761-903E-A4807A66FB58}"/>
                </a:ext>
              </a:extLst>
            </p:cNvPr>
            <p:cNvSpPr/>
            <p:nvPr/>
          </p:nvSpPr>
          <p:spPr>
            <a:xfrm>
              <a:off x="8953754" y="2305710"/>
              <a:ext cx="34925" cy="33020"/>
            </a:xfrm>
            <a:custGeom>
              <a:avLst/>
              <a:gdLst/>
              <a:ahLst/>
              <a:cxnLst/>
              <a:rect l="l" t="t" r="r" b="b"/>
              <a:pathLst>
                <a:path w="34925" h="33019">
                  <a:moveTo>
                    <a:pt x="25539" y="25958"/>
                  </a:moveTo>
                  <a:lnTo>
                    <a:pt x="20066" y="17729"/>
                  </a:lnTo>
                  <a:lnTo>
                    <a:pt x="19977" y="17589"/>
                  </a:lnTo>
                  <a:lnTo>
                    <a:pt x="22847" y="17246"/>
                  </a:lnTo>
                  <a:lnTo>
                    <a:pt x="25057" y="15773"/>
                  </a:lnTo>
                  <a:lnTo>
                    <a:pt x="25057" y="15290"/>
                  </a:lnTo>
                  <a:lnTo>
                    <a:pt x="25057" y="9398"/>
                  </a:lnTo>
                  <a:lnTo>
                    <a:pt x="25057" y="8623"/>
                  </a:lnTo>
                  <a:lnTo>
                    <a:pt x="22733" y="6959"/>
                  </a:lnTo>
                  <a:lnTo>
                    <a:pt x="21920" y="6959"/>
                  </a:lnTo>
                  <a:lnTo>
                    <a:pt x="21920" y="9842"/>
                  </a:lnTo>
                  <a:lnTo>
                    <a:pt x="21920" y="15113"/>
                  </a:lnTo>
                  <a:lnTo>
                    <a:pt x="19710" y="15290"/>
                  </a:lnTo>
                  <a:lnTo>
                    <a:pt x="13665" y="15290"/>
                  </a:lnTo>
                  <a:lnTo>
                    <a:pt x="13665" y="9398"/>
                  </a:lnTo>
                  <a:lnTo>
                    <a:pt x="19761" y="9398"/>
                  </a:lnTo>
                  <a:lnTo>
                    <a:pt x="21920" y="9842"/>
                  </a:lnTo>
                  <a:lnTo>
                    <a:pt x="21920" y="6959"/>
                  </a:lnTo>
                  <a:lnTo>
                    <a:pt x="10693" y="6959"/>
                  </a:lnTo>
                  <a:lnTo>
                    <a:pt x="10693" y="25958"/>
                  </a:lnTo>
                  <a:lnTo>
                    <a:pt x="13665" y="25958"/>
                  </a:lnTo>
                  <a:lnTo>
                    <a:pt x="13665" y="17729"/>
                  </a:lnTo>
                  <a:lnTo>
                    <a:pt x="17068" y="17729"/>
                  </a:lnTo>
                  <a:lnTo>
                    <a:pt x="22199" y="25958"/>
                  </a:lnTo>
                  <a:lnTo>
                    <a:pt x="25539" y="25958"/>
                  </a:lnTo>
                  <a:close/>
                </a:path>
                <a:path w="34925" h="33019">
                  <a:moveTo>
                    <a:pt x="34353" y="6959"/>
                  </a:moveTo>
                  <a:lnTo>
                    <a:pt x="30949" y="3962"/>
                  </a:lnTo>
                  <a:lnTo>
                    <a:pt x="30949" y="8623"/>
                  </a:lnTo>
                  <a:lnTo>
                    <a:pt x="30949" y="24345"/>
                  </a:lnTo>
                  <a:lnTo>
                    <a:pt x="24892" y="30187"/>
                  </a:lnTo>
                  <a:lnTo>
                    <a:pt x="9448" y="30187"/>
                  </a:lnTo>
                  <a:lnTo>
                    <a:pt x="3403" y="24345"/>
                  </a:lnTo>
                  <a:lnTo>
                    <a:pt x="3403" y="8623"/>
                  </a:lnTo>
                  <a:lnTo>
                    <a:pt x="9448" y="2743"/>
                  </a:lnTo>
                  <a:lnTo>
                    <a:pt x="24892" y="2743"/>
                  </a:lnTo>
                  <a:lnTo>
                    <a:pt x="30949" y="8623"/>
                  </a:lnTo>
                  <a:lnTo>
                    <a:pt x="30949" y="3962"/>
                  </a:lnTo>
                  <a:lnTo>
                    <a:pt x="29565" y="2743"/>
                  </a:lnTo>
                  <a:lnTo>
                    <a:pt x="26466" y="0"/>
                  </a:lnTo>
                  <a:lnTo>
                    <a:pt x="7886" y="0"/>
                  </a:lnTo>
                  <a:lnTo>
                    <a:pt x="0" y="6959"/>
                  </a:lnTo>
                  <a:lnTo>
                    <a:pt x="0" y="25958"/>
                  </a:lnTo>
                  <a:lnTo>
                    <a:pt x="7886" y="32931"/>
                  </a:lnTo>
                  <a:lnTo>
                    <a:pt x="26466" y="32931"/>
                  </a:lnTo>
                  <a:lnTo>
                    <a:pt x="29565" y="30187"/>
                  </a:lnTo>
                  <a:lnTo>
                    <a:pt x="34353" y="25958"/>
                  </a:lnTo>
                  <a:lnTo>
                    <a:pt x="34353" y="6959"/>
                  </a:lnTo>
                  <a:close/>
                </a:path>
              </a:pathLst>
            </a:custGeom>
            <a:solidFill>
              <a:srgbClr val="EE2D24"/>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3" name="文本框 12">
            <a:extLst>
              <a:ext uri="{FF2B5EF4-FFF2-40B4-BE49-F238E27FC236}">
                <a16:creationId xmlns:a16="http://schemas.microsoft.com/office/drawing/2014/main" id="{FB7201BF-A2E3-C808-36B7-53EE95983682}"/>
              </a:ext>
            </a:extLst>
          </p:cNvPr>
          <p:cNvSpPr txBox="1"/>
          <p:nvPr/>
        </p:nvSpPr>
        <p:spPr>
          <a:xfrm>
            <a:off x="2850174" y="4080100"/>
            <a:ext cx="310042" cy="1077218"/>
          </a:xfrm>
          <a:prstGeom prst="rect">
            <a:avLst/>
          </a:prstGeom>
          <a:solidFill>
            <a:srgbClr val="FF7F00"/>
          </a:solidFill>
          <a:ln>
            <a:solidFill>
              <a:schemeClr val="tx1"/>
            </a:solidFill>
          </a:ln>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首</a:t>
            </a:r>
            <a:endParaRPr lang="en-US" altLang="zh-CN" sz="1600" dirty="0">
              <a:solidFill>
                <a:schemeClr val="bg1"/>
              </a:solidFill>
              <a:latin typeface="微软雅黑" panose="020B0503020204020204" pitchFamily="34" charset="-122"/>
              <a:ea typeface="微软雅黑" panose="020B0503020204020204" pitchFamily="34" charset="-122"/>
            </a:endParaRPr>
          </a:p>
          <a:p>
            <a:pPr algn="ctr"/>
            <a:endParaRPr lang="en-US" altLang="zh-CN" sz="1600" dirty="0">
              <a:solidFill>
                <a:schemeClr val="bg1"/>
              </a:solidFill>
              <a:latin typeface="微软雅黑" panose="020B0503020204020204" pitchFamily="34" charset="-122"/>
              <a:ea typeface="微软雅黑" panose="020B0503020204020204" pitchFamily="34" charset="-122"/>
            </a:endParaRPr>
          </a:p>
          <a:p>
            <a:pPr algn="ctr"/>
            <a:endParaRPr lang="en-US" altLang="zh-CN" sz="1600" dirty="0">
              <a:solidFill>
                <a:schemeClr val="bg1"/>
              </a:solidFill>
              <a:latin typeface="微软雅黑" panose="020B0503020204020204" pitchFamily="34" charset="-122"/>
              <a:ea typeface="微软雅黑" panose="020B0503020204020204" pitchFamily="34" charset="-122"/>
            </a:endParaRPr>
          </a:p>
          <a:p>
            <a:pPr algn="ctr"/>
            <a:r>
              <a:rPr lang="zh-CN" altLang="en-US" sz="1600" dirty="0">
                <a:solidFill>
                  <a:schemeClr val="bg1"/>
                </a:solidFill>
                <a:latin typeface="微软雅黑" panose="020B0503020204020204" pitchFamily="34" charset="-122"/>
                <a:ea typeface="微软雅黑" panose="020B0503020204020204" pitchFamily="34" charset="-122"/>
              </a:rPr>
              <a:t>页</a:t>
            </a:r>
          </a:p>
        </p:txBody>
      </p:sp>
      <p:sp>
        <p:nvSpPr>
          <p:cNvPr id="17" name="矩形 16">
            <a:extLst>
              <a:ext uri="{FF2B5EF4-FFF2-40B4-BE49-F238E27FC236}">
                <a16:creationId xmlns:a16="http://schemas.microsoft.com/office/drawing/2014/main" id="{18FFAB2C-5EF8-CB2D-FEE8-EBB63BF7FAB1}"/>
              </a:ext>
            </a:extLst>
          </p:cNvPr>
          <p:cNvSpPr/>
          <p:nvPr/>
        </p:nvSpPr>
        <p:spPr>
          <a:xfrm>
            <a:off x="3155438" y="4077866"/>
            <a:ext cx="3367143" cy="1077217"/>
          </a:xfrm>
          <a:prstGeom prst="rect">
            <a:avLst/>
          </a:prstGeom>
          <a:solidFill>
            <a:srgbClr val="FF7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微软雅黑" panose="020B0503020204020204" pitchFamily="34" charset="-122"/>
                <a:ea typeface="微软雅黑" panose="020B0503020204020204" pitchFamily="34" charset="-122"/>
              </a:rPr>
              <a:t>LRU_new</a:t>
            </a:r>
            <a:endParaRPr lang="zh-CN" altLang="en-US"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370B8860-3308-542B-5B64-9341DF742CAF}"/>
              </a:ext>
            </a:extLst>
          </p:cNvPr>
          <p:cNvSpPr txBox="1"/>
          <p:nvPr/>
        </p:nvSpPr>
        <p:spPr>
          <a:xfrm>
            <a:off x="6525315" y="4080100"/>
            <a:ext cx="360040" cy="1077218"/>
          </a:xfrm>
          <a:prstGeom prst="rect">
            <a:avLst/>
          </a:prstGeom>
          <a:solidFill>
            <a:srgbClr val="FF7F00"/>
          </a:solidFill>
          <a:ln>
            <a:solidFill>
              <a:schemeClr val="tx1"/>
            </a:solidFill>
          </a:ln>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尾</a:t>
            </a:r>
            <a:endParaRPr lang="en-US" altLang="zh-CN" sz="1600" dirty="0">
              <a:solidFill>
                <a:schemeClr val="bg1"/>
              </a:solidFill>
              <a:latin typeface="微软雅黑" panose="020B0503020204020204" pitchFamily="34" charset="-122"/>
              <a:ea typeface="微软雅黑" panose="020B0503020204020204" pitchFamily="34" charset="-122"/>
            </a:endParaRPr>
          </a:p>
          <a:p>
            <a:pPr algn="ctr"/>
            <a:endParaRPr lang="en-US" altLang="zh-CN" sz="1600" dirty="0">
              <a:solidFill>
                <a:schemeClr val="bg1"/>
              </a:solidFill>
              <a:latin typeface="微软雅黑" panose="020B0503020204020204" pitchFamily="34" charset="-122"/>
              <a:ea typeface="微软雅黑" panose="020B0503020204020204" pitchFamily="34" charset="-122"/>
            </a:endParaRPr>
          </a:p>
          <a:p>
            <a:pPr algn="ctr"/>
            <a:endParaRPr lang="en-US" altLang="zh-CN" sz="1600" dirty="0">
              <a:solidFill>
                <a:schemeClr val="bg1"/>
              </a:solidFill>
              <a:latin typeface="微软雅黑" panose="020B0503020204020204" pitchFamily="34" charset="-122"/>
              <a:ea typeface="微软雅黑" panose="020B0503020204020204" pitchFamily="34" charset="-122"/>
            </a:endParaRPr>
          </a:p>
          <a:p>
            <a:pPr algn="ctr"/>
            <a:r>
              <a:rPr lang="zh-CN" altLang="en-US" sz="1600" dirty="0">
                <a:solidFill>
                  <a:schemeClr val="bg1"/>
                </a:solidFill>
                <a:latin typeface="微软雅黑" panose="020B0503020204020204" pitchFamily="34" charset="-122"/>
                <a:ea typeface="微软雅黑" panose="020B0503020204020204" pitchFamily="34" charset="-122"/>
              </a:rPr>
              <a:t>页</a:t>
            </a:r>
          </a:p>
        </p:txBody>
      </p:sp>
      <p:sp>
        <p:nvSpPr>
          <p:cNvPr id="19" name="文本框 18">
            <a:extLst>
              <a:ext uri="{FF2B5EF4-FFF2-40B4-BE49-F238E27FC236}">
                <a16:creationId xmlns:a16="http://schemas.microsoft.com/office/drawing/2014/main" id="{8FEAD03F-8AF2-A8E1-DA2E-F6B7C8D35DAD}"/>
              </a:ext>
            </a:extLst>
          </p:cNvPr>
          <p:cNvSpPr txBox="1"/>
          <p:nvPr/>
        </p:nvSpPr>
        <p:spPr>
          <a:xfrm>
            <a:off x="6888089" y="4080100"/>
            <a:ext cx="310042" cy="1077218"/>
          </a:xfrm>
          <a:prstGeom prst="rect">
            <a:avLst/>
          </a:prstGeom>
          <a:solidFill>
            <a:srgbClr val="4382FF"/>
          </a:solidFill>
          <a:ln>
            <a:solidFill>
              <a:schemeClr val="tx1"/>
            </a:solidFill>
          </a:ln>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首</a:t>
            </a:r>
            <a:endParaRPr lang="en-US" altLang="zh-CN" sz="1600" dirty="0">
              <a:solidFill>
                <a:schemeClr val="bg1"/>
              </a:solidFill>
              <a:latin typeface="微软雅黑" panose="020B0503020204020204" pitchFamily="34" charset="-122"/>
              <a:ea typeface="微软雅黑" panose="020B0503020204020204" pitchFamily="34" charset="-122"/>
            </a:endParaRPr>
          </a:p>
          <a:p>
            <a:pPr algn="ctr"/>
            <a:endParaRPr lang="en-US" altLang="zh-CN" sz="1600" dirty="0">
              <a:solidFill>
                <a:schemeClr val="bg1"/>
              </a:solidFill>
              <a:latin typeface="微软雅黑" panose="020B0503020204020204" pitchFamily="34" charset="-122"/>
              <a:ea typeface="微软雅黑" panose="020B0503020204020204" pitchFamily="34" charset="-122"/>
            </a:endParaRPr>
          </a:p>
          <a:p>
            <a:pPr algn="ctr"/>
            <a:endParaRPr lang="en-US" altLang="zh-CN" sz="1600" dirty="0">
              <a:solidFill>
                <a:schemeClr val="bg1"/>
              </a:solidFill>
              <a:latin typeface="微软雅黑" panose="020B0503020204020204" pitchFamily="34" charset="-122"/>
              <a:ea typeface="微软雅黑" panose="020B0503020204020204" pitchFamily="34" charset="-122"/>
            </a:endParaRPr>
          </a:p>
          <a:p>
            <a:pPr algn="ctr"/>
            <a:r>
              <a:rPr lang="zh-CN" altLang="en-US" sz="1600" dirty="0">
                <a:solidFill>
                  <a:schemeClr val="bg1"/>
                </a:solidFill>
                <a:latin typeface="微软雅黑" panose="020B0503020204020204" pitchFamily="34" charset="-122"/>
                <a:ea typeface="微软雅黑" panose="020B0503020204020204" pitchFamily="34" charset="-122"/>
              </a:rPr>
              <a:t>页</a:t>
            </a:r>
          </a:p>
        </p:txBody>
      </p:sp>
      <p:sp>
        <p:nvSpPr>
          <p:cNvPr id="20" name="矩形 19">
            <a:extLst>
              <a:ext uri="{FF2B5EF4-FFF2-40B4-BE49-F238E27FC236}">
                <a16:creationId xmlns:a16="http://schemas.microsoft.com/office/drawing/2014/main" id="{014F5652-E389-B4BA-BBC9-642C93218104}"/>
              </a:ext>
            </a:extLst>
          </p:cNvPr>
          <p:cNvSpPr/>
          <p:nvPr/>
        </p:nvSpPr>
        <p:spPr>
          <a:xfrm>
            <a:off x="7188578" y="4077866"/>
            <a:ext cx="1454247" cy="1077217"/>
          </a:xfrm>
          <a:prstGeom prst="rect">
            <a:avLst/>
          </a:prstGeom>
          <a:solidFill>
            <a:srgbClr val="4382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latin typeface="微软雅黑" panose="020B0503020204020204" pitchFamily="34" charset="-122"/>
                <a:ea typeface="微软雅黑" panose="020B0503020204020204" pitchFamily="34" charset="-122"/>
              </a:rPr>
              <a:t>LRU_old</a:t>
            </a:r>
            <a:endParaRPr lang="zh-CN" altLang="en-US"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E70AADAD-3757-4FF7-AC42-E81195A2BAEC}"/>
              </a:ext>
            </a:extLst>
          </p:cNvPr>
          <p:cNvSpPr txBox="1"/>
          <p:nvPr/>
        </p:nvSpPr>
        <p:spPr>
          <a:xfrm>
            <a:off x="8648685" y="4080100"/>
            <a:ext cx="310042" cy="1077218"/>
          </a:xfrm>
          <a:prstGeom prst="rect">
            <a:avLst/>
          </a:prstGeom>
          <a:solidFill>
            <a:srgbClr val="4382FF"/>
          </a:solidFill>
          <a:ln>
            <a:solidFill>
              <a:schemeClr val="tx1"/>
            </a:solidFill>
          </a:ln>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冷</a:t>
            </a:r>
            <a:endParaRPr lang="en-US" altLang="zh-CN" sz="1600" dirty="0">
              <a:solidFill>
                <a:schemeClr val="bg1"/>
              </a:solidFill>
              <a:latin typeface="微软雅黑" panose="020B0503020204020204" pitchFamily="34" charset="-122"/>
              <a:ea typeface="微软雅黑" panose="020B0503020204020204" pitchFamily="34" charset="-122"/>
            </a:endParaRPr>
          </a:p>
          <a:p>
            <a:pPr algn="ctr"/>
            <a:endParaRPr lang="en-US" altLang="zh-CN" sz="1600" dirty="0">
              <a:solidFill>
                <a:schemeClr val="bg1"/>
              </a:solidFill>
              <a:latin typeface="微软雅黑" panose="020B0503020204020204" pitchFamily="34" charset="-122"/>
              <a:ea typeface="微软雅黑" panose="020B0503020204020204" pitchFamily="34" charset="-122"/>
            </a:endParaRPr>
          </a:p>
          <a:p>
            <a:pPr algn="ctr"/>
            <a:endParaRPr lang="en-US" altLang="zh-CN" sz="1600" dirty="0">
              <a:solidFill>
                <a:schemeClr val="bg1"/>
              </a:solidFill>
              <a:latin typeface="微软雅黑" panose="020B0503020204020204" pitchFamily="34" charset="-122"/>
              <a:ea typeface="微软雅黑" panose="020B0503020204020204" pitchFamily="34" charset="-122"/>
            </a:endParaRPr>
          </a:p>
          <a:p>
            <a:pPr algn="ctr"/>
            <a:r>
              <a:rPr lang="zh-CN" altLang="en-US" sz="1600" dirty="0">
                <a:solidFill>
                  <a:schemeClr val="bg1"/>
                </a:solidFill>
                <a:latin typeface="微软雅黑" panose="020B0503020204020204" pitchFamily="34" charset="-122"/>
                <a:ea typeface="微软雅黑" panose="020B0503020204020204" pitchFamily="34" charset="-122"/>
              </a:rPr>
              <a:t>页</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45B5D3A8-742B-D2E6-F9E3-8322B60EDB91}"/>
              </a:ext>
            </a:extLst>
          </p:cNvPr>
          <p:cNvSpPr txBox="1"/>
          <p:nvPr/>
        </p:nvSpPr>
        <p:spPr>
          <a:xfrm>
            <a:off x="8951697" y="4080100"/>
            <a:ext cx="360040" cy="1077218"/>
          </a:xfrm>
          <a:prstGeom prst="rect">
            <a:avLst/>
          </a:prstGeom>
          <a:solidFill>
            <a:srgbClr val="4382FF"/>
          </a:solidFill>
          <a:ln>
            <a:solidFill>
              <a:schemeClr val="tx1"/>
            </a:solidFill>
          </a:ln>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尾</a:t>
            </a:r>
            <a:endParaRPr lang="en-US" altLang="zh-CN" sz="1600" dirty="0">
              <a:solidFill>
                <a:schemeClr val="bg1"/>
              </a:solidFill>
              <a:latin typeface="微软雅黑" panose="020B0503020204020204" pitchFamily="34" charset="-122"/>
              <a:ea typeface="微软雅黑" panose="020B0503020204020204" pitchFamily="34" charset="-122"/>
            </a:endParaRPr>
          </a:p>
          <a:p>
            <a:pPr algn="ctr"/>
            <a:endParaRPr lang="en-US" altLang="zh-CN" sz="1600" dirty="0">
              <a:solidFill>
                <a:schemeClr val="bg1"/>
              </a:solidFill>
              <a:latin typeface="微软雅黑" panose="020B0503020204020204" pitchFamily="34" charset="-122"/>
              <a:ea typeface="微软雅黑" panose="020B0503020204020204" pitchFamily="34" charset="-122"/>
            </a:endParaRPr>
          </a:p>
          <a:p>
            <a:pPr algn="ctr"/>
            <a:endParaRPr lang="en-US" altLang="zh-CN" sz="1600" dirty="0">
              <a:solidFill>
                <a:schemeClr val="bg1"/>
              </a:solidFill>
              <a:latin typeface="微软雅黑" panose="020B0503020204020204" pitchFamily="34" charset="-122"/>
              <a:ea typeface="微软雅黑" panose="020B0503020204020204" pitchFamily="34" charset="-122"/>
            </a:endParaRPr>
          </a:p>
          <a:p>
            <a:pPr algn="ctr"/>
            <a:r>
              <a:rPr lang="zh-CN" altLang="en-US" sz="1600" dirty="0">
                <a:solidFill>
                  <a:schemeClr val="bg1"/>
                </a:solidFill>
                <a:latin typeface="微软雅黑" panose="020B0503020204020204" pitchFamily="34" charset="-122"/>
                <a:ea typeface="微软雅黑" panose="020B0503020204020204" pitchFamily="34" charset="-122"/>
              </a:rPr>
              <a:t>页</a:t>
            </a:r>
          </a:p>
        </p:txBody>
      </p:sp>
      <p:sp>
        <p:nvSpPr>
          <p:cNvPr id="23" name="矩形 22">
            <a:extLst>
              <a:ext uri="{FF2B5EF4-FFF2-40B4-BE49-F238E27FC236}">
                <a16:creationId xmlns:a16="http://schemas.microsoft.com/office/drawing/2014/main" id="{A76B028F-B91F-1B32-BFCC-8DF235434EA0}"/>
              </a:ext>
            </a:extLst>
          </p:cNvPr>
          <p:cNvSpPr/>
          <p:nvPr/>
        </p:nvSpPr>
        <p:spPr>
          <a:xfrm>
            <a:off x="2855566" y="4081586"/>
            <a:ext cx="6480000" cy="107640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pic>
        <p:nvPicPr>
          <p:cNvPr id="25" name="图片 24" descr="徽标&#10;&#10;描述已自动生成">
            <a:extLst>
              <a:ext uri="{FF2B5EF4-FFF2-40B4-BE49-F238E27FC236}">
                <a16:creationId xmlns:a16="http://schemas.microsoft.com/office/drawing/2014/main" id="{EB44F03E-1A2D-15A0-1BA1-688F3ADED80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58902" y="5602716"/>
            <a:ext cx="1374961" cy="936198"/>
          </a:xfrm>
          <a:prstGeom prst="rect">
            <a:avLst/>
          </a:prstGeom>
        </p:spPr>
      </p:pic>
      <p:sp>
        <p:nvSpPr>
          <p:cNvPr id="26" name="文本框 25">
            <a:extLst>
              <a:ext uri="{FF2B5EF4-FFF2-40B4-BE49-F238E27FC236}">
                <a16:creationId xmlns:a16="http://schemas.microsoft.com/office/drawing/2014/main" id="{295C6DC6-6737-CA34-1FFB-78452C8E581F}"/>
              </a:ext>
            </a:extLst>
          </p:cNvPr>
          <p:cNvSpPr txBox="1"/>
          <p:nvPr/>
        </p:nvSpPr>
        <p:spPr>
          <a:xfrm>
            <a:off x="6141401" y="5580487"/>
            <a:ext cx="1487908" cy="446276"/>
          </a:xfrm>
          <a:prstGeom prst="rect">
            <a:avLst/>
          </a:prstGeom>
          <a:noFill/>
        </p:spPr>
        <p:txBody>
          <a:bodyPr wrap="none" rtlCol="0">
            <a:spAutoFit/>
          </a:bodyPr>
          <a:lstStyle/>
          <a:p>
            <a:r>
              <a:rPr lang="en-US" altLang="zh-CN" dirty="0">
                <a:latin typeface="微软雅黑" panose="020B0503020204020204" pitchFamily="34" charset="-122"/>
                <a:ea typeface="微软雅黑" panose="020B0503020204020204" pitchFamily="34" charset="-122"/>
              </a:rPr>
              <a:t>Midpoint</a:t>
            </a:r>
            <a:endParaRPr lang="zh-CN" altLang="en-US" dirty="0">
              <a:latin typeface="微软雅黑" panose="020B0503020204020204" pitchFamily="34" charset="-122"/>
              <a:ea typeface="微软雅黑" panose="020B0503020204020204" pitchFamily="34" charset="-122"/>
            </a:endParaRPr>
          </a:p>
        </p:txBody>
      </p:sp>
      <p:cxnSp>
        <p:nvCxnSpPr>
          <p:cNvPr id="32" name="直接箭头连接符 31">
            <a:extLst>
              <a:ext uri="{FF2B5EF4-FFF2-40B4-BE49-F238E27FC236}">
                <a16:creationId xmlns:a16="http://schemas.microsoft.com/office/drawing/2014/main" id="{CBC2A05D-6649-41BE-F039-4208C9938966}"/>
              </a:ext>
            </a:extLst>
          </p:cNvPr>
          <p:cNvCxnSpPr>
            <a:cxnSpLocks/>
          </p:cNvCxnSpPr>
          <p:nvPr/>
        </p:nvCxnSpPr>
        <p:spPr>
          <a:xfrm flipV="1">
            <a:off x="6885355" y="5154492"/>
            <a:ext cx="0" cy="44925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连接符: 曲线 35">
            <a:extLst>
              <a:ext uri="{FF2B5EF4-FFF2-40B4-BE49-F238E27FC236}">
                <a16:creationId xmlns:a16="http://schemas.microsoft.com/office/drawing/2014/main" id="{7402FF70-52F5-F84D-B43D-B289708209F6}"/>
              </a:ext>
            </a:extLst>
          </p:cNvPr>
          <p:cNvCxnSpPr>
            <a:cxnSpLocks/>
            <a:stCxn id="21" idx="0"/>
            <a:endCxn id="13" idx="0"/>
          </p:cNvCxnSpPr>
          <p:nvPr/>
        </p:nvCxnSpPr>
        <p:spPr>
          <a:xfrm rot="16200000" flipV="1">
            <a:off x="5904451" y="1180844"/>
            <a:ext cx="12700" cy="5798511"/>
          </a:xfrm>
          <a:prstGeom prst="curvedConnector3">
            <a:avLst>
              <a:gd name="adj1" fmla="val 7539110"/>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53" name="文本框 52">
            <a:extLst>
              <a:ext uri="{FF2B5EF4-FFF2-40B4-BE49-F238E27FC236}">
                <a16:creationId xmlns:a16="http://schemas.microsoft.com/office/drawing/2014/main" id="{1529048A-499E-7957-6CEA-B1B6FB2E2108}"/>
              </a:ext>
            </a:extLst>
          </p:cNvPr>
          <p:cNvSpPr txBox="1"/>
          <p:nvPr/>
        </p:nvSpPr>
        <p:spPr>
          <a:xfrm>
            <a:off x="5634470" y="4090526"/>
            <a:ext cx="310042" cy="1054800"/>
          </a:xfrm>
          <a:prstGeom prst="rect">
            <a:avLst/>
          </a:prstGeom>
          <a:solidFill>
            <a:srgbClr val="FF7F00"/>
          </a:solidFill>
          <a:ln>
            <a:solidFill>
              <a:schemeClr val="tx1"/>
            </a:solidFill>
          </a:ln>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热</a:t>
            </a:r>
            <a:endParaRPr lang="en-US" altLang="zh-CN" sz="1600" dirty="0">
              <a:solidFill>
                <a:schemeClr val="bg1"/>
              </a:solidFill>
              <a:latin typeface="微软雅黑" panose="020B0503020204020204" pitchFamily="34" charset="-122"/>
              <a:ea typeface="微软雅黑" panose="020B0503020204020204" pitchFamily="34" charset="-122"/>
            </a:endParaRPr>
          </a:p>
          <a:p>
            <a:pPr algn="ctr"/>
            <a:endParaRPr lang="en-US" altLang="zh-CN" sz="1600" dirty="0">
              <a:solidFill>
                <a:schemeClr val="bg1"/>
              </a:solidFill>
              <a:latin typeface="微软雅黑" panose="020B0503020204020204" pitchFamily="34" charset="-122"/>
              <a:ea typeface="微软雅黑" panose="020B0503020204020204" pitchFamily="34" charset="-122"/>
            </a:endParaRPr>
          </a:p>
          <a:p>
            <a:pPr algn="ctr"/>
            <a:endParaRPr lang="en-US" altLang="zh-CN" sz="1600" dirty="0">
              <a:solidFill>
                <a:schemeClr val="bg1"/>
              </a:solidFill>
              <a:latin typeface="微软雅黑" panose="020B0503020204020204" pitchFamily="34" charset="-122"/>
              <a:ea typeface="微软雅黑" panose="020B0503020204020204" pitchFamily="34" charset="-122"/>
            </a:endParaRPr>
          </a:p>
          <a:p>
            <a:pPr algn="ctr"/>
            <a:r>
              <a:rPr lang="zh-CN" altLang="en-US" sz="1600" dirty="0">
                <a:solidFill>
                  <a:schemeClr val="bg1"/>
                </a:solidFill>
                <a:latin typeface="微软雅黑" panose="020B0503020204020204" pitchFamily="34" charset="-122"/>
                <a:ea typeface="微软雅黑" panose="020B0503020204020204" pitchFamily="34" charset="-122"/>
              </a:rPr>
              <a:t>页</a:t>
            </a:r>
            <a:endParaRPr lang="en-US" altLang="zh-CN" sz="1600" dirty="0">
              <a:solidFill>
                <a:schemeClr val="bg1"/>
              </a:solidFill>
              <a:latin typeface="微软雅黑" panose="020B0503020204020204" pitchFamily="34" charset="-122"/>
              <a:ea typeface="微软雅黑" panose="020B0503020204020204" pitchFamily="34" charset="-122"/>
            </a:endParaRPr>
          </a:p>
        </p:txBody>
      </p:sp>
      <p:cxnSp>
        <p:nvCxnSpPr>
          <p:cNvPr id="56" name="连接符: 曲线 55">
            <a:extLst>
              <a:ext uri="{FF2B5EF4-FFF2-40B4-BE49-F238E27FC236}">
                <a16:creationId xmlns:a16="http://schemas.microsoft.com/office/drawing/2014/main" id="{0EB498FB-E93F-982E-EFCB-2A7FBF46F84B}"/>
              </a:ext>
            </a:extLst>
          </p:cNvPr>
          <p:cNvCxnSpPr>
            <a:cxnSpLocks/>
            <a:stCxn id="53" idx="0"/>
            <a:endCxn id="13" idx="0"/>
          </p:cNvCxnSpPr>
          <p:nvPr/>
        </p:nvCxnSpPr>
        <p:spPr>
          <a:xfrm rot="16200000" flipV="1">
            <a:off x="4392130" y="2693165"/>
            <a:ext cx="10426" cy="2784296"/>
          </a:xfrm>
          <a:prstGeom prst="curvedConnector3">
            <a:avLst>
              <a:gd name="adj1" fmla="val 2292595"/>
            </a:avLst>
          </a:prstGeom>
          <a:ln w="22225">
            <a:solidFill>
              <a:srgbClr val="FF7F00"/>
            </a:solidFill>
            <a:tailEnd type="triangle"/>
          </a:ln>
        </p:spPr>
        <p:style>
          <a:lnRef idx="1">
            <a:schemeClr val="accent1"/>
          </a:lnRef>
          <a:fillRef idx="0">
            <a:schemeClr val="accent1"/>
          </a:fillRef>
          <a:effectRef idx="0">
            <a:schemeClr val="accent1"/>
          </a:effectRef>
          <a:fontRef idx="minor">
            <a:schemeClr val="tx1"/>
          </a:fontRef>
        </p:style>
      </p:cxnSp>
      <p:sp>
        <p:nvSpPr>
          <p:cNvPr id="64" name="箭头: 下 63">
            <a:extLst>
              <a:ext uri="{FF2B5EF4-FFF2-40B4-BE49-F238E27FC236}">
                <a16:creationId xmlns:a16="http://schemas.microsoft.com/office/drawing/2014/main" id="{36744DB2-C302-9BD1-57C4-D16AFFBAA9F6}"/>
              </a:ext>
            </a:extLst>
          </p:cNvPr>
          <p:cNvSpPr/>
          <p:nvPr/>
        </p:nvSpPr>
        <p:spPr>
          <a:xfrm>
            <a:off x="6940302" y="3455747"/>
            <a:ext cx="217955" cy="5633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5" name="箭头: 右 64">
            <a:extLst>
              <a:ext uri="{FF2B5EF4-FFF2-40B4-BE49-F238E27FC236}">
                <a16:creationId xmlns:a16="http://schemas.microsoft.com/office/drawing/2014/main" id="{60DA112F-3BD4-1730-B507-9EB89EBC7FCD}"/>
              </a:ext>
            </a:extLst>
          </p:cNvPr>
          <p:cNvSpPr/>
          <p:nvPr/>
        </p:nvSpPr>
        <p:spPr>
          <a:xfrm>
            <a:off x="9485548" y="4474036"/>
            <a:ext cx="498631" cy="281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0" name="矩形 59">
            <a:extLst>
              <a:ext uri="{FF2B5EF4-FFF2-40B4-BE49-F238E27FC236}">
                <a16:creationId xmlns:a16="http://schemas.microsoft.com/office/drawing/2014/main" id="{109B0F84-6753-5438-1A26-4DCAF3FE85AD}"/>
              </a:ext>
            </a:extLst>
          </p:cNvPr>
          <p:cNvSpPr/>
          <p:nvPr/>
        </p:nvSpPr>
        <p:spPr>
          <a:xfrm>
            <a:off x="6874314" y="4077866"/>
            <a:ext cx="2448000" cy="1076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9" name="矩形 58">
            <a:extLst>
              <a:ext uri="{FF2B5EF4-FFF2-40B4-BE49-F238E27FC236}">
                <a16:creationId xmlns:a16="http://schemas.microsoft.com/office/drawing/2014/main" id="{3C37806F-6672-D94A-DA9D-B31B07E97513}"/>
              </a:ext>
            </a:extLst>
          </p:cNvPr>
          <p:cNvSpPr/>
          <p:nvPr/>
        </p:nvSpPr>
        <p:spPr>
          <a:xfrm>
            <a:off x="2840992" y="4081586"/>
            <a:ext cx="4020052" cy="1076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93433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repeatCount="2000" fill="hold" grpId="0" nodeType="clickEffect">
                                  <p:stCondLst>
                                    <p:cond delay="0"/>
                                  </p:stCondLst>
                                  <p:childTnLst>
                                    <p:animRot by="120000">
                                      <p:cBhvr>
                                        <p:cTn id="6" dur="60" fill="hold">
                                          <p:stCondLst>
                                            <p:cond delay="0"/>
                                          </p:stCondLst>
                                        </p:cTn>
                                        <p:tgtEl>
                                          <p:spTgt spid="60"/>
                                        </p:tgtEl>
                                        <p:attrNameLst>
                                          <p:attrName>r</p:attrName>
                                        </p:attrNameLst>
                                      </p:cBhvr>
                                    </p:animRot>
                                    <p:animRot by="-240000">
                                      <p:cBhvr>
                                        <p:cTn id="7" dur="120" fill="hold">
                                          <p:stCondLst>
                                            <p:cond delay="120"/>
                                          </p:stCondLst>
                                        </p:cTn>
                                        <p:tgtEl>
                                          <p:spTgt spid="60"/>
                                        </p:tgtEl>
                                        <p:attrNameLst>
                                          <p:attrName>r</p:attrName>
                                        </p:attrNameLst>
                                      </p:cBhvr>
                                    </p:animRot>
                                    <p:animRot by="240000">
                                      <p:cBhvr>
                                        <p:cTn id="8" dur="120" fill="hold">
                                          <p:stCondLst>
                                            <p:cond delay="240"/>
                                          </p:stCondLst>
                                        </p:cTn>
                                        <p:tgtEl>
                                          <p:spTgt spid="60"/>
                                        </p:tgtEl>
                                        <p:attrNameLst>
                                          <p:attrName>r</p:attrName>
                                        </p:attrNameLst>
                                      </p:cBhvr>
                                    </p:animRot>
                                    <p:animRot by="-240000">
                                      <p:cBhvr>
                                        <p:cTn id="9" dur="120" fill="hold">
                                          <p:stCondLst>
                                            <p:cond delay="360"/>
                                          </p:stCondLst>
                                        </p:cTn>
                                        <p:tgtEl>
                                          <p:spTgt spid="60"/>
                                        </p:tgtEl>
                                        <p:attrNameLst>
                                          <p:attrName>r</p:attrName>
                                        </p:attrNameLst>
                                      </p:cBhvr>
                                    </p:animRot>
                                    <p:animRot by="120000">
                                      <p:cBhvr>
                                        <p:cTn id="10" dur="120" fill="hold">
                                          <p:stCondLst>
                                            <p:cond delay="480"/>
                                          </p:stCondLst>
                                        </p:cTn>
                                        <p:tgtEl>
                                          <p:spTgt spid="60"/>
                                        </p:tgtEl>
                                        <p:attrNameLst>
                                          <p:attrName>r</p:attrName>
                                        </p:attrNameLst>
                                      </p:cBhvr>
                                    </p:animRot>
                                  </p:childTnLst>
                                </p:cTn>
                              </p:par>
                            </p:childTnLst>
                          </p:cTn>
                        </p:par>
                        <p:par>
                          <p:cTn id="11" fill="hold">
                            <p:stCondLst>
                              <p:cond delay="1200"/>
                            </p:stCondLst>
                            <p:childTnLst>
                              <p:par>
                                <p:cTn id="12" presetID="32" presetClass="emph" presetSubtype="0" repeatCount="2000" fill="hold" grpId="0" nodeType="afterEffect">
                                  <p:stCondLst>
                                    <p:cond delay="0"/>
                                  </p:stCondLst>
                                  <p:childTnLst>
                                    <p:animRot by="120000">
                                      <p:cBhvr>
                                        <p:cTn id="13" dur="100" fill="hold">
                                          <p:stCondLst>
                                            <p:cond delay="0"/>
                                          </p:stCondLst>
                                        </p:cTn>
                                        <p:tgtEl>
                                          <p:spTgt spid="59"/>
                                        </p:tgtEl>
                                        <p:attrNameLst>
                                          <p:attrName>r</p:attrName>
                                        </p:attrNameLst>
                                      </p:cBhvr>
                                    </p:animRot>
                                    <p:animRot by="-240000">
                                      <p:cBhvr>
                                        <p:cTn id="14" dur="200" fill="hold">
                                          <p:stCondLst>
                                            <p:cond delay="200"/>
                                          </p:stCondLst>
                                        </p:cTn>
                                        <p:tgtEl>
                                          <p:spTgt spid="59"/>
                                        </p:tgtEl>
                                        <p:attrNameLst>
                                          <p:attrName>r</p:attrName>
                                        </p:attrNameLst>
                                      </p:cBhvr>
                                    </p:animRot>
                                    <p:animRot by="240000">
                                      <p:cBhvr>
                                        <p:cTn id="15" dur="200" fill="hold">
                                          <p:stCondLst>
                                            <p:cond delay="400"/>
                                          </p:stCondLst>
                                        </p:cTn>
                                        <p:tgtEl>
                                          <p:spTgt spid="59"/>
                                        </p:tgtEl>
                                        <p:attrNameLst>
                                          <p:attrName>r</p:attrName>
                                        </p:attrNameLst>
                                      </p:cBhvr>
                                    </p:animRot>
                                    <p:animRot by="-240000">
                                      <p:cBhvr>
                                        <p:cTn id="16" dur="200" fill="hold">
                                          <p:stCondLst>
                                            <p:cond delay="600"/>
                                          </p:stCondLst>
                                        </p:cTn>
                                        <p:tgtEl>
                                          <p:spTgt spid="59"/>
                                        </p:tgtEl>
                                        <p:attrNameLst>
                                          <p:attrName>r</p:attrName>
                                        </p:attrNameLst>
                                      </p:cBhvr>
                                    </p:animRot>
                                    <p:animRot by="120000">
                                      <p:cBhvr>
                                        <p:cTn id="17" dur="200" fill="hold">
                                          <p:stCondLst>
                                            <p:cond delay="800"/>
                                          </p:stCondLst>
                                        </p:cTn>
                                        <p:tgtEl>
                                          <p:spTgt spid="59"/>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35" presetClass="emph" presetSubtype="0" repeatCount="3000" fill="hold" grpId="0" nodeType="clickEffect">
                                  <p:stCondLst>
                                    <p:cond delay="0"/>
                                  </p:stCondLst>
                                  <p:childTnLst>
                                    <p:anim calcmode="discrete" valueType="str">
                                      <p:cBhvr>
                                        <p:cTn id="21" dur="1000" fill="hold"/>
                                        <p:tgtEl>
                                          <p:spTgt spid="26"/>
                                        </p:tgtEl>
                                        <p:attrNameLst>
                                          <p:attrName>style.visibility</p:attrName>
                                        </p:attrNameLst>
                                      </p:cBhvr>
                                      <p:tavLst>
                                        <p:tav tm="0">
                                          <p:val>
                                            <p:strVal val="hidden"/>
                                          </p:val>
                                        </p:tav>
                                        <p:tav tm="50000">
                                          <p:val>
                                            <p:strVal val="visible"/>
                                          </p:val>
                                        </p:tav>
                                      </p:tavLst>
                                    </p:anim>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4"/>
                                        </p:tgtEl>
                                        <p:attrNameLst>
                                          <p:attrName>style.visibility</p:attrName>
                                        </p:attrNameLst>
                                      </p:cBhvr>
                                      <p:to>
                                        <p:strVal val="visible"/>
                                      </p:to>
                                    </p:set>
                                  </p:childTnLst>
                                </p:cTn>
                              </p:par>
                            </p:childTnLst>
                          </p:cTn>
                        </p:par>
                        <p:par>
                          <p:cTn id="26" fill="hold">
                            <p:stCondLst>
                              <p:cond delay="0"/>
                            </p:stCondLst>
                            <p:childTnLst>
                              <p:par>
                                <p:cTn id="27" presetID="35" presetClass="emph" presetSubtype="0" repeatCount="3000" fill="hold" grpId="1" nodeType="afterEffect">
                                  <p:stCondLst>
                                    <p:cond delay="0"/>
                                  </p:stCondLst>
                                  <p:childTnLst>
                                    <p:anim calcmode="discrete" valueType="str">
                                      <p:cBhvr>
                                        <p:cTn id="28" dur="1000" fill="hold"/>
                                        <p:tgtEl>
                                          <p:spTgt spid="64"/>
                                        </p:tgtEl>
                                        <p:attrNameLst>
                                          <p:attrName>style.visibility</p:attrName>
                                        </p:attrNameLst>
                                      </p:cBhvr>
                                      <p:tavLst>
                                        <p:tav tm="0">
                                          <p:val>
                                            <p:strVal val="hidden"/>
                                          </p:val>
                                        </p:tav>
                                        <p:tav tm="50000">
                                          <p:val>
                                            <p:strVal val="visible"/>
                                          </p:val>
                                        </p:tav>
                                      </p:tavLst>
                                    </p:anim>
                                  </p:childTnLst>
                                </p:cTn>
                              </p:par>
                            </p:childTnLst>
                          </p:cTn>
                        </p:par>
                        <p:par>
                          <p:cTn id="29" fill="hold">
                            <p:stCondLst>
                              <p:cond delay="3000"/>
                            </p:stCondLst>
                            <p:childTnLst>
                              <p:par>
                                <p:cTn id="30" presetID="1" presetClass="exit" presetSubtype="0" fill="hold" grpId="2" nodeType="afterEffect">
                                  <p:stCondLst>
                                    <p:cond delay="0"/>
                                  </p:stCondLst>
                                  <p:childTnLst>
                                    <p:set>
                                      <p:cBhvr>
                                        <p:cTn id="31" dur="1" fill="hold">
                                          <p:stCondLst>
                                            <p:cond delay="0"/>
                                          </p:stCondLst>
                                        </p:cTn>
                                        <p:tgtEl>
                                          <p:spTgt spid="64"/>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65"/>
                                        </p:tgtEl>
                                        <p:attrNameLst>
                                          <p:attrName>style.visibility</p:attrName>
                                        </p:attrNameLst>
                                      </p:cBhvr>
                                      <p:to>
                                        <p:strVal val="visible"/>
                                      </p:to>
                                    </p:set>
                                  </p:childTnLst>
                                </p:cTn>
                              </p:par>
                            </p:childTnLst>
                          </p:cTn>
                        </p:par>
                        <p:par>
                          <p:cTn id="36" fill="hold">
                            <p:stCondLst>
                              <p:cond delay="0"/>
                            </p:stCondLst>
                            <p:childTnLst>
                              <p:par>
                                <p:cTn id="37" presetID="35" presetClass="emph" presetSubtype="0" fill="hold" grpId="1" nodeType="afterEffect">
                                  <p:stCondLst>
                                    <p:cond delay="0"/>
                                  </p:stCondLst>
                                  <p:childTnLst>
                                    <p:anim calcmode="discrete" valueType="str">
                                      <p:cBhvr>
                                        <p:cTn id="38" dur="1000" fill="hold"/>
                                        <p:tgtEl>
                                          <p:spTgt spid="65"/>
                                        </p:tgtEl>
                                        <p:attrNameLst>
                                          <p:attrName>style.visibility</p:attrName>
                                        </p:attrNameLst>
                                      </p:cBhvr>
                                      <p:tavLst>
                                        <p:tav tm="0">
                                          <p:val>
                                            <p:strVal val="hidden"/>
                                          </p:val>
                                        </p:tav>
                                        <p:tav tm="50000">
                                          <p:val>
                                            <p:strVal val="visible"/>
                                          </p:val>
                                        </p:tav>
                                      </p:tavLst>
                                    </p:anim>
                                  </p:childTnLst>
                                </p:cTn>
                              </p:par>
                            </p:childTnLst>
                          </p:cTn>
                        </p:par>
                        <p:par>
                          <p:cTn id="39" fill="hold">
                            <p:stCondLst>
                              <p:cond delay="1000"/>
                            </p:stCondLst>
                            <p:childTnLst>
                              <p:par>
                                <p:cTn id="40" presetID="2" presetClass="exit" presetSubtype="2" fill="hold" grpId="2" nodeType="afterEffect">
                                  <p:stCondLst>
                                    <p:cond delay="0"/>
                                  </p:stCondLst>
                                  <p:childTnLst>
                                    <p:anim calcmode="lin" valueType="num">
                                      <p:cBhvr additive="base">
                                        <p:cTn id="41" dur="500"/>
                                        <p:tgtEl>
                                          <p:spTgt spid="65"/>
                                        </p:tgtEl>
                                        <p:attrNameLst>
                                          <p:attrName>ppt_x</p:attrName>
                                        </p:attrNameLst>
                                      </p:cBhvr>
                                      <p:tavLst>
                                        <p:tav tm="0">
                                          <p:val>
                                            <p:strVal val="ppt_x"/>
                                          </p:val>
                                        </p:tav>
                                        <p:tav tm="100000">
                                          <p:val>
                                            <p:strVal val="1+ppt_w/2"/>
                                          </p:val>
                                        </p:tav>
                                      </p:tavLst>
                                    </p:anim>
                                    <p:anim calcmode="lin" valueType="num">
                                      <p:cBhvr additive="base">
                                        <p:cTn id="42" dur="500"/>
                                        <p:tgtEl>
                                          <p:spTgt spid="65"/>
                                        </p:tgtEl>
                                        <p:attrNameLst>
                                          <p:attrName>ppt_y</p:attrName>
                                        </p:attrNameLst>
                                      </p:cBhvr>
                                      <p:tavLst>
                                        <p:tav tm="0">
                                          <p:val>
                                            <p:strVal val="ppt_y"/>
                                          </p:val>
                                        </p:tav>
                                        <p:tav tm="100000">
                                          <p:val>
                                            <p:strVal val="ppt_y"/>
                                          </p:val>
                                        </p:tav>
                                      </p:tavLst>
                                    </p:anim>
                                    <p:set>
                                      <p:cBhvr>
                                        <p:cTn id="43" dur="1" fill="hold">
                                          <p:stCondLst>
                                            <p:cond delay="499"/>
                                          </p:stCondLst>
                                        </p:cTn>
                                        <p:tgtEl>
                                          <p:spTgt spid="65"/>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35" presetClass="emph" presetSubtype="0" repeatCount="3000" fill="hold" grpId="0" nodeType="clickEffect">
                                  <p:stCondLst>
                                    <p:cond delay="0"/>
                                  </p:stCondLst>
                                  <p:childTnLst>
                                    <p:anim calcmode="discrete" valueType="str">
                                      <p:cBhvr>
                                        <p:cTn id="47" dur="1000" fill="hold"/>
                                        <p:tgtEl>
                                          <p:spTgt spid="21"/>
                                        </p:tgtEl>
                                        <p:attrNameLst>
                                          <p:attrName>style.visibility</p:attrName>
                                        </p:attrNameLst>
                                      </p:cBhvr>
                                      <p:tavLst>
                                        <p:tav tm="0">
                                          <p:val>
                                            <p:strVal val="hidden"/>
                                          </p:val>
                                        </p:tav>
                                        <p:tav tm="50000">
                                          <p:val>
                                            <p:strVal val="visible"/>
                                          </p:val>
                                        </p:tav>
                                      </p:tavLst>
                                    </p:anim>
                                  </p:childTnLst>
                                </p:cTn>
                              </p:par>
                              <p:par>
                                <p:cTn id="48" presetID="1" presetClass="entr" presetSubtype="0" fill="hold" nodeType="withEffect">
                                  <p:stCondLst>
                                    <p:cond delay="0"/>
                                  </p:stCondLst>
                                  <p:childTnLst>
                                    <p:set>
                                      <p:cBhvr>
                                        <p:cTn id="49" dur="1" fill="hold">
                                          <p:stCondLst>
                                            <p:cond delay="0"/>
                                          </p:stCondLst>
                                        </p:cTn>
                                        <p:tgtEl>
                                          <p:spTgt spid="3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5" presetClass="emph" presetSubtype="0" repeatCount="3000" fill="hold" grpId="0" nodeType="clickEffect">
                                  <p:stCondLst>
                                    <p:cond delay="0"/>
                                  </p:stCondLst>
                                  <p:childTnLst>
                                    <p:anim calcmode="discrete" valueType="str">
                                      <p:cBhvr>
                                        <p:cTn id="53" dur="1000" fill="hold"/>
                                        <p:tgtEl>
                                          <p:spTgt spid="18"/>
                                        </p:tgtEl>
                                        <p:attrNameLst>
                                          <p:attrName>style.visibility</p:attrName>
                                        </p:attrNameLst>
                                      </p:cBhvr>
                                      <p:tavLst>
                                        <p:tav tm="0">
                                          <p:val>
                                            <p:strVal val="hidden"/>
                                          </p:val>
                                        </p:tav>
                                        <p:tav tm="50000">
                                          <p:val>
                                            <p:strVal val="visible"/>
                                          </p:val>
                                        </p:tav>
                                      </p:tavLst>
                                    </p:anim>
                                  </p:childTnLst>
                                </p:cTn>
                              </p:par>
                              <p:par>
                                <p:cTn id="54" presetID="35" presetClass="emph" presetSubtype="0" repeatCount="3000" fill="hold" grpId="0" nodeType="withEffect">
                                  <p:stCondLst>
                                    <p:cond delay="0"/>
                                  </p:stCondLst>
                                  <p:childTnLst>
                                    <p:anim calcmode="discrete" valueType="str">
                                      <p:cBhvr>
                                        <p:cTn id="55" dur="1000" fill="hold"/>
                                        <p:tgtEl>
                                          <p:spTgt spid="19"/>
                                        </p:tgtEl>
                                        <p:attrNameLst>
                                          <p:attrName>style.visibility</p:attrName>
                                        </p:attrNameLst>
                                      </p:cBhvr>
                                      <p:tavLst>
                                        <p:tav tm="0">
                                          <p:val>
                                            <p:strVal val="hidden"/>
                                          </p:val>
                                        </p:tav>
                                        <p:tav tm="50000">
                                          <p:val>
                                            <p:strVal val="visible"/>
                                          </p:val>
                                        </p:tav>
                                      </p:tavLst>
                                    </p:anim>
                                  </p:childTnLst>
                                </p:cTn>
                              </p:par>
                            </p:childTnLst>
                          </p:cTn>
                        </p:par>
                      </p:childTnLst>
                    </p:cTn>
                  </p:par>
                  <p:par>
                    <p:cTn id="56" fill="hold">
                      <p:stCondLst>
                        <p:cond delay="indefinite"/>
                      </p:stCondLst>
                      <p:childTnLst>
                        <p:par>
                          <p:cTn id="57" fill="hold">
                            <p:stCondLst>
                              <p:cond delay="0"/>
                            </p:stCondLst>
                            <p:childTnLst>
                              <p:par>
                                <p:cTn id="58" presetID="35" presetClass="emph" presetSubtype="0" repeatCount="3000" fill="hold" grpId="0" nodeType="clickEffect">
                                  <p:stCondLst>
                                    <p:cond delay="0"/>
                                  </p:stCondLst>
                                  <p:childTnLst>
                                    <p:anim calcmode="discrete" valueType="str">
                                      <p:cBhvr>
                                        <p:cTn id="59" dur="1000" fill="hold"/>
                                        <p:tgtEl>
                                          <p:spTgt spid="53"/>
                                        </p:tgtEl>
                                        <p:attrNameLst>
                                          <p:attrName>style.visibility</p:attrName>
                                        </p:attrNameLst>
                                      </p:cBhvr>
                                      <p:tavLst>
                                        <p:tav tm="0">
                                          <p:val>
                                            <p:strVal val="hidden"/>
                                          </p:val>
                                        </p:tav>
                                        <p:tav tm="50000">
                                          <p:val>
                                            <p:strVal val="visible"/>
                                          </p:val>
                                        </p:tav>
                                      </p:tavLst>
                                    </p:anim>
                                  </p:childTnLst>
                                </p:cTn>
                              </p:par>
                              <p:par>
                                <p:cTn id="60" presetID="1" presetClass="entr" presetSubtype="0" fill="hold" nodeType="withEffect">
                                  <p:stCondLst>
                                    <p:cond delay="0"/>
                                  </p:stCondLst>
                                  <p:childTnLst>
                                    <p:set>
                                      <p:cBhvr>
                                        <p:cTn id="61"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animBg="1"/>
      <p:bldP spid="26" grpId="0"/>
      <p:bldP spid="53" grpId="0" animBg="1"/>
      <p:bldP spid="64" grpId="0" animBg="1"/>
      <p:bldP spid="64" grpId="1" animBg="1"/>
      <p:bldP spid="64" grpId="2" animBg="1"/>
      <p:bldP spid="65" grpId="0" animBg="1"/>
      <p:bldP spid="65" grpId="1" animBg="1"/>
      <p:bldP spid="65" grpId="2" animBg="1"/>
      <p:bldP spid="60" grpId="0" animBg="1"/>
      <p:bldP spid="59"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BE3CB-E3D0-05BA-9CE1-2EFB749D7DC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37E2905-FC30-26CF-51D7-0D39E4933A10}"/>
              </a:ext>
            </a:extLst>
          </p:cNvPr>
          <p:cNvSpPr>
            <a:spLocks noGrp="1"/>
          </p:cNvSpPr>
          <p:nvPr>
            <p:ph type="title"/>
          </p:nvPr>
        </p:nvSpPr>
        <p:spPr/>
        <p:txBody>
          <a:bodyPr>
            <a:normAutofit/>
          </a:bodyPr>
          <a:lstStyle/>
          <a:p>
            <a:r>
              <a:rPr lang="en-US" altLang="zh-CN" sz="3200" b="1" dirty="0">
                <a:solidFill>
                  <a:schemeClr val="accent1"/>
                </a:solidFill>
              </a:rPr>
              <a:t>MySQL</a:t>
            </a:r>
            <a:r>
              <a:rPr lang="zh-CN" altLang="en-US" sz="3200" b="1" dirty="0">
                <a:solidFill>
                  <a:schemeClr val="accent1"/>
                </a:solidFill>
              </a:rPr>
              <a:t>的近似</a:t>
            </a:r>
            <a:r>
              <a:rPr lang="en-US" altLang="zh-CN" sz="3200" b="1" dirty="0">
                <a:solidFill>
                  <a:schemeClr val="accent1"/>
                </a:solidFill>
              </a:rPr>
              <a:t>LRU-K</a:t>
            </a:r>
            <a:endParaRPr lang="zh-CN" altLang="en-US" dirty="0">
              <a:solidFill>
                <a:schemeClr val="accent1"/>
              </a:solidFill>
            </a:endParaRPr>
          </a:p>
        </p:txBody>
      </p:sp>
      <p:sp>
        <p:nvSpPr>
          <p:cNvPr id="3" name="内容占位符 2">
            <a:extLst>
              <a:ext uri="{FF2B5EF4-FFF2-40B4-BE49-F238E27FC236}">
                <a16:creationId xmlns:a16="http://schemas.microsoft.com/office/drawing/2014/main" id="{587C7361-52B6-7EB9-3DD4-E8BF38377AD5}"/>
              </a:ext>
            </a:extLst>
          </p:cNvPr>
          <p:cNvSpPr>
            <a:spLocks noGrp="1"/>
          </p:cNvSpPr>
          <p:nvPr>
            <p:ph idx="1"/>
          </p:nvPr>
        </p:nvSpPr>
        <p:spPr>
          <a:xfrm>
            <a:off x="900855" y="1558377"/>
            <a:ext cx="10360502" cy="1079329"/>
          </a:xfrm>
        </p:spPr>
        <p:txBody>
          <a:bodyPr>
            <a:noAutofit/>
          </a:bodyPr>
          <a:lstStyle/>
          <a:p>
            <a:pPr>
              <a:lnSpc>
                <a:spcPct val="150000"/>
              </a:lnSpc>
              <a:spcBef>
                <a:spcPts val="0"/>
              </a:spcBef>
            </a:pPr>
            <a:r>
              <a:rPr lang="zh-CN" altLang="en-US" dirty="0"/>
              <a:t>新</a:t>
            </a:r>
            <a:r>
              <a:rPr lang="zh-CN" altLang="zh-CN" dirty="0"/>
              <a:t>页面</a:t>
            </a:r>
            <a:r>
              <a:rPr lang="zh-CN" altLang="en-US" dirty="0"/>
              <a:t>总是插入到</a:t>
            </a:r>
            <a:r>
              <a:rPr lang="en-US" altLang="zh-CN" dirty="0"/>
              <a:t>LRU_OLD</a:t>
            </a:r>
            <a:r>
              <a:rPr lang="zh-CN" altLang="en-US" dirty="0"/>
              <a:t>队列的头部</a:t>
            </a:r>
            <a:endParaRPr lang="zh-CN" altLang="zh-CN" dirty="0"/>
          </a:p>
          <a:p>
            <a:pPr>
              <a:lnSpc>
                <a:spcPct val="150000"/>
              </a:lnSpc>
              <a:spcBef>
                <a:spcPts val="0"/>
              </a:spcBef>
            </a:pPr>
            <a:r>
              <a:rPr lang="en-US" altLang="zh-CN" dirty="0"/>
              <a:t>LRU_OLD</a:t>
            </a:r>
            <a:r>
              <a:rPr lang="zh-CN" altLang="en-US" dirty="0"/>
              <a:t>队列中的页面再次被访问，</a:t>
            </a:r>
            <a:endParaRPr lang="en-US" altLang="zh-CN" dirty="0"/>
          </a:p>
          <a:p>
            <a:pPr marL="0" indent="0">
              <a:lnSpc>
                <a:spcPct val="150000"/>
              </a:lnSpc>
              <a:spcBef>
                <a:spcPts val="0"/>
              </a:spcBef>
              <a:buNone/>
            </a:pPr>
            <a:r>
              <a:rPr lang="en-US" altLang="zh-CN" dirty="0"/>
              <a:t>    </a:t>
            </a:r>
            <a:r>
              <a:rPr lang="zh-CN" altLang="en-US" dirty="0"/>
              <a:t>则移到</a:t>
            </a:r>
            <a:r>
              <a:rPr lang="en-US" altLang="zh-CN" dirty="0"/>
              <a:t>LRU_NEW</a:t>
            </a:r>
            <a:r>
              <a:rPr lang="zh-CN" altLang="en-US" dirty="0"/>
              <a:t>队列的头部</a:t>
            </a:r>
          </a:p>
        </p:txBody>
      </p:sp>
      <p:sp>
        <p:nvSpPr>
          <p:cNvPr id="7" name="灯片编号占位符 6">
            <a:extLst>
              <a:ext uri="{FF2B5EF4-FFF2-40B4-BE49-F238E27FC236}">
                <a16:creationId xmlns:a16="http://schemas.microsoft.com/office/drawing/2014/main" id="{90BA10AC-2663-7628-67B3-0726AD997A6D}"/>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66</a:t>
            </a:fld>
            <a:endParaRPr lang="en-US" altLang="zh-CN"/>
          </a:p>
        </p:txBody>
      </p:sp>
      <p:sp>
        <p:nvSpPr>
          <p:cNvPr id="45" name="object 3">
            <a:extLst>
              <a:ext uri="{FF2B5EF4-FFF2-40B4-BE49-F238E27FC236}">
                <a16:creationId xmlns:a16="http://schemas.microsoft.com/office/drawing/2014/main" id="{A95802CA-EC8C-BBC6-5FF3-7FD9309A972A}"/>
              </a:ext>
            </a:extLst>
          </p:cNvPr>
          <p:cNvSpPr/>
          <p:nvPr/>
        </p:nvSpPr>
        <p:spPr>
          <a:xfrm>
            <a:off x="766614" y="4959285"/>
            <a:ext cx="7496410" cy="609521"/>
          </a:xfrm>
          <a:custGeom>
            <a:avLst/>
            <a:gdLst/>
            <a:ahLst/>
            <a:cxnLst/>
            <a:rect l="l" t="t" r="r" b="b"/>
            <a:pathLst>
              <a:path w="5454650" h="457200">
                <a:moveTo>
                  <a:pt x="0" y="457199"/>
                </a:moveTo>
                <a:lnTo>
                  <a:pt x="3076956" y="457199"/>
                </a:lnTo>
                <a:lnTo>
                  <a:pt x="3076956" y="0"/>
                </a:lnTo>
                <a:lnTo>
                  <a:pt x="0" y="0"/>
                </a:lnTo>
                <a:lnTo>
                  <a:pt x="0" y="457199"/>
                </a:lnTo>
                <a:close/>
              </a:path>
              <a:path w="5454650" h="457200">
                <a:moveTo>
                  <a:pt x="3087623" y="457199"/>
                </a:moveTo>
                <a:lnTo>
                  <a:pt x="5454396" y="457199"/>
                </a:lnTo>
                <a:lnTo>
                  <a:pt x="5454396" y="0"/>
                </a:lnTo>
                <a:lnTo>
                  <a:pt x="3087623" y="0"/>
                </a:lnTo>
                <a:lnTo>
                  <a:pt x="3087623" y="457199"/>
                </a:lnTo>
                <a:close/>
              </a:path>
            </a:pathLst>
          </a:custGeom>
          <a:ln w="12700">
            <a:solidFill>
              <a:srgbClr val="636363"/>
            </a:solidFill>
            <a:prstDash val="sysDot"/>
          </a:ln>
        </p:spPr>
        <p:txBody>
          <a:bodyPr wrap="square" lIns="0" tIns="0" rIns="0" bIns="0" rtlCol="0"/>
          <a:lstStyle/>
          <a:p>
            <a:endParaRPr sz="3066"/>
          </a:p>
        </p:txBody>
      </p:sp>
      <p:sp>
        <p:nvSpPr>
          <p:cNvPr id="46" name="object 4">
            <a:extLst>
              <a:ext uri="{FF2B5EF4-FFF2-40B4-BE49-F238E27FC236}">
                <a16:creationId xmlns:a16="http://schemas.microsoft.com/office/drawing/2014/main" id="{63DBF9E4-2DFC-59BB-B602-211E5C412CFC}"/>
              </a:ext>
            </a:extLst>
          </p:cNvPr>
          <p:cNvSpPr/>
          <p:nvPr/>
        </p:nvSpPr>
        <p:spPr>
          <a:xfrm>
            <a:off x="3183345" y="5770587"/>
            <a:ext cx="2887604" cy="731425"/>
          </a:xfrm>
          <a:custGeom>
            <a:avLst/>
            <a:gdLst/>
            <a:ahLst/>
            <a:cxnLst/>
            <a:rect l="l" t="t" r="r" b="b"/>
            <a:pathLst>
              <a:path w="2165985" h="548639">
                <a:moveTo>
                  <a:pt x="274447" y="0"/>
                </a:moveTo>
                <a:lnTo>
                  <a:pt x="0" y="274320"/>
                </a:lnTo>
                <a:lnTo>
                  <a:pt x="274447" y="548640"/>
                </a:lnTo>
                <a:lnTo>
                  <a:pt x="274447" y="411480"/>
                </a:lnTo>
                <a:lnTo>
                  <a:pt x="2165604" y="411480"/>
                </a:lnTo>
                <a:lnTo>
                  <a:pt x="2165604" y="137160"/>
                </a:lnTo>
                <a:lnTo>
                  <a:pt x="274447" y="137160"/>
                </a:lnTo>
                <a:lnTo>
                  <a:pt x="274447" y="0"/>
                </a:lnTo>
                <a:close/>
              </a:path>
            </a:pathLst>
          </a:custGeom>
          <a:solidFill>
            <a:srgbClr val="C30037"/>
          </a:solidFill>
        </p:spPr>
        <p:txBody>
          <a:bodyPr wrap="square" lIns="0" tIns="0" rIns="0" bIns="0" rtlCol="0"/>
          <a:lstStyle/>
          <a:p>
            <a:endParaRPr sz="3066"/>
          </a:p>
        </p:txBody>
      </p:sp>
      <p:sp>
        <p:nvSpPr>
          <p:cNvPr id="67" name="object 29">
            <a:extLst>
              <a:ext uri="{FF2B5EF4-FFF2-40B4-BE49-F238E27FC236}">
                <a16:creationId xmlns:a16="http://schemas.microsoft.com/office/drawing/2014/main" id="{4DD16589-B2B0-9DD0-BBDD-16102D9B2063}"/>
              </a:ext>
            </a:extLst>
          </p:cNvPr>
          <p:cNvSpPr/>
          <p:nvPr/>
        </p:nvSpPr>
        <p:spPr>
          <a:xfrm>
            <a:off x="7329101" y="5073175"/>
            <a:ext cx="731425" cy="365712"/>
          </a:xfrm>
          <a:custGeom>
            <a:avLst/>
            <a:gdLst/>
            <a:ahLst/>
            <a:cxnLst/>
            <a:rect l="l" t="t" r="r" b="b"/>
            <a:pathLst>
              <a:path w="548639" h="274320">
                <a:moveTo>
                  <a:pt x="548639" y="0"/>
                </a:moveTo>
                <a:lnTo>
                  <a:pt x="0" y="0"/>
                </a:lnTo>
                <a:lnTo>
                  <a:pt x="0" y="274319"/>
                </a:lnTo>
                <a:lnTo>
                  <a:pt x="548639" y="274319"/>
                </a:lnTo>
                <a:lnTo>
                  <a:pt x="548639" y="0"/>
                </a:lnTo>
                <a:close/>
              </a:path>
            </a:pathLst>
          </a:custGeom>
          <a:noFill/>
        </p:spPr>
        <p:txBody>
          <a:bodyPr wrap="square" lIns="0" tIns="0" rIns="0" bIns="0" rtlCol="0"/>
          <a:lstStyle/>
          <a:p>
            <a:endParaRPr sz="3066"/>
          </a:p>
        </p:txBody>
      </p:sp>
      <p:grpSp>
        <p:nvGrpSpPr>
          <p:cNvPr id="69" name="object 31">
            <a:extLst>
              <a:ext uri="{FF2B5EF4-FFF2-40B4-BE49-F238E27FC236}">
                <a16:creationId xmlns:a16="http://schemas.microsoft.com/office/drawing/2014/main" id="{6D0E0BCC-2127-BBAA-AD1D-6ACA9F0BDA5E}"/>
              </a:ext>
            </a:extLst>
          </p:cNvPr>
          <p:cNvGrpSpPr/>
          <p:nvPr/>
        </p:nvGrpSpPr>
        <p:grpSpPr>
          <a:xfrm>
            <a:off x="4928608" y="5205238"/>
            <a:ext cx="2399987" cy="101587"/>
            <a:chOff x="3137916" y="3966971"/>
            <a:chExt cx="1800225" cy="76200"/>
          </a:xfrm>
        </p:grpSpPr>
        <p:pic>
          <p:nvPicPr>
            <p:cNvPr id="70" name="object 32">
              <a:extLst>
                <a:ext uri="{FF2B5EF4-FFF2-40B4-BE49-F238E27FC236}">
                  <a16:creationId xmlns:a16="http://schemas.microsoft.com/office/drawing/2014/main" id="{391AEDB4-726C-CCE4-EAD0-C18336779F90}"/>
                </a:ext>
              </a:extLst>
            </p:cNvPr>
            <p:cNvPicPr/>
            <p:nvPr/>
          </p:nvPicPr>
          <p:blipFill>
            <a:blip r:embed="rId4" cstate="print"/>
            <a:stretch>
              <a:fillRect/>
            </a:stretch>
          </p:blipFill>
          <p:spPr>
            <a:xfrm>
              <a:off x="3901440" y="3966971"/>
              <a:ext cx="243712" cy="76200"/>
            </a:xfrm>
            <a:prstGeom prst="rect">
              <a:avLst/>
            </a:prstGeom>
          </p:spPr>
        </p:pic>
        <p:pic>
          <p:nvPicPr>
            <p:cNvPr id="71" name="object 33">
              <a:extLst>
                <a:ext uri="{FF2B5EF4-FFF2-40B4-BE49-F238E27FC236}">
                  <a16:creationId xmlns:a16="http://schemas.microsoft.com/office/drawing/2014/main" id="{A5039CB5-2BAC-2E47-C8CB-3863CD7B8423}"/>
                </a:ext>
              </a:extLst>
            </p:cNvPr>
            <p:cNvPicPr/>
            <p:nvPr/>
          </p:nvPicPr>
          <p:blipFill>
            <a:blip r:embed="rId4" cstate="print"/>
            <a:stretch>
              <a:fillRect/>
            </a:stretch>
          </p:blipFill>
          <p:spPr>
            <a:xfrm>
              <a:off x="4693919" y="3966971"/>
              <a:ext cx="243712" cy="76200"/>
            </a:xfrm>
            <a:prstGeom prst="rect">
              <a:avLst/>
            </a:prstGeom>
          </p:spPr>
        </p:pic>
        <p:pic>
          <p:nvPicPr>
            <p:cNvPr id="72" name="object 34">
              <a:extLst>
                <a:ext uri="{FF2B5EF4-FFF2-40B4-BE49-F238E27FC236}">
                  <a16:creationId xmlns:a16="http://schemas.microsoft.com/office/drawing/2014/main" id="{C686842B-774F-99D5-0072-49CDB5EE5FE4}"/>
                </a:ext>
              </a:extLst>
            </p:cNvPr>
            <p:cNvPicPr/>
            <p:nvPr/>
          </p:nvPicPr>
          <p:blipFill>
            <a:blip r:embed="rId4" cstate="print"/>
            <a:stretch>
              <a:fillRect/>
            </a:stretch>
          </p:blipFill>
          <p:spPr>
            <a:xfrm>
              <a:off x="3137916" y="3966971"/>
              <a:ext cx="243712" cy="76200"/>
            </a:xfrm>
            <a:prstGeom prst="rect">
              <a:avLst/>
            </a:prstGeom>
          </p:spPr>
        </p:pic>
      </p:grpSp>
      <p:pic>
        <p:nvPicPr>
          <p:cNvPr id="75" name="object 37">
            <a:extLst>
              <a:ext uri="{FF2B5EF4-FFF2-40B4-BE49-F238E27FC236}">
                <a16:creationId xmlns:a16="http://schemas.microsoft.com/office/drawing/2014/main" id="{9357DCA4-C1F6-612A-61BB-377EF63801A8}"/>
              </a:ext>
            </a:extLst>
          </p:cNvPr>
          <p:cNvPicPr/>
          <p:nvPr/>
        </p:nvPicPr>
        <p:blipFill>
          <a:blip r:embed="rId5" cstate="print"/>
          <a:stretch>
            <a:fillRect/>
          </a:stretch>
        </p:blipFill>
        <p:spPr>
          <a:xfrm>
            <a:off x="3872103" y="5205238"/>
            <a:ext cx="324907" cy="101587"/>
          </a:xfrm>
          <a:prstGeom prst="rect">
            <a:avLst/>
          </a:prstGeom>
        </p:spPr>
      </p:pic>
      <p:pic>
        <p:nvPicPr>
          <p:cNvPr id="78" name="object 40">
            <a:extLst>
              <a:ext uri="{FF2B5EF4-FFF2-40B4-BE49-F238E27FC236}">
                <a16:creationId xmlns:a16="http://schemas.microsoft.com/office/drawing/2014/main" id="{5896C87D-8015-FC76-C839-DD77FF5F08D0}"/>
              </a:ext>
            </a:extLst>
          </p:cNvPr>
          <p:cNvPicPr/>
          <p:nvPr/>
        </p:nvPicPr>
        <p:blipFill>
          <a:blip r:embed="rId6" cstate="print"/>
          <a:stretch>
            <a:fillRect/>
          </a:stretch>
        </p:blipFill>
        <p:spPr>
          <a:xfrm>
            <a:off x="2854205" y="5204967"/>
            <a:ext cx="286812" cy="102128"/>
          </a:xfrm>
          <a:prstGeom prst="rect">
            <a:avLst/>
          </a:prstGeom>
        </p:spPr>
      </p:pic>
      <p:sp>
        <p:nvSpPr>
          <p:cNvPr id="79" name="object 41">
            <a:extLst>
              <a:ext uri="{FF2B5EF4-FFF2-40B4-BE49-F238E27FC236}">
                <a16:creationId xmlns:a16="http://schemas.microsoft.com/office/drawing/2014/main" id="{157B994A-2517-2A75-1F33-21148F8FDEA1}"/>
              </a:ext>
            </a:extLst>
          </p:cNvPr>
          <p:cNvSpPr/>
          <p:nvPr/>
        </p:nvSpPr>
        <p:spPr>
          <a:xfrm>
            <a:off x="1118087" y="5073175"/>
            <a:ext cx="731425" cy="365713"/>
          </a:xfrm>
          <a:custGeom>
            <a:avLst/>
            <a:gdLst/>
            <a:ahLst/>
            <a:cxnLst/>
            <a:rect l="l" t="t" r="r" b="b"/>
            <a:pathLst>
              <a:path w="548640" h="274320">
                <a:moveTo>
                  <a:pt x="548640" y="0"/>
                </a:moveTo>
                <a:lnTo>
                  <a:pt x="0" y="0"/>
                </a:lnTo>
                <a:lnTo>
                  <a:pt x="0" y="274319"/>
                </a:lnTo>
                <a:lnTo>
                  <a:pt x="548640" y="274319"/>
                </a:lnTo>
                <a:lnTo>
                  <a:pt x="548640" y="0"/>
                </a:lnTo>
                <a:close/>
              </a:path>
            </a:pathLst>
          </a:custGeom>
          <a:noFill/>
        </p:spPr>
        <p:txBody>
          <a:bodyPr wrap="square" lIns="0" tIns="0" rIns="0" bIns="0" rtlCol="0"/>
          <a:lstStyle/>
          <a:p>
            <a:endParaRPr sz="3066"/>
          </a:p>
        </p:txBody>
      </p:sp>
      <p:sp>
        <p:nvSpPr>
          <p:cNvPr id="80" name="object 42">
            <a:extLst>
              <a:ext uri="{FF2B5EF4-FFF2-40B4-BE49-F238E27FC236}">
                <a16:creationId xmlns:a16="http://schemas.microsoft.com/office/drawing/2014/main" id="{087E67F3-528D-859E-B104-11FFBFCD500F}"/>
              </a:ext>
            </a:extLst>
          </p:cNvPr>
          <p:cNvSpPr/>
          <p:nvPr/>
        </p:nvSpPr>
        <p:spPr>
          <a:xfrm>
            <a:off x="1078331" y="5073175"/>
            <a:ext cx="731425" cy="365713"/>
          </a:xfrm>
          <a:custGeom>
            <a:avLst/>
            <a:gdLst/>
            <a:ahLst/>
            <a:cxnLst/>
            <a:rect l="l" t="t" r="r" b="b"/>
            <a:pathLst>
              <a:path w="548640" h="274320">
                <a:moveTo>
                  <a:pt x="0" y="274319"/>
                </a:moveTo>
                <a:lnTo>
                  <a:pt x="548640" y="274319"/>
                </a:lnTo>
                <a:lnTo>
                  <a:pt x="548640" y="0"/>
                </a:lnTo>
                <a:lnTo>
                  <a:pt x="0" y="0"/>
                </a:lnTo>
                <a:lnTo>
                  <a:pt x="0" y="274319"/>
                </a:lnTo>
                <a:close/>
              </a:path>
            </a:pathLst>
          </a:custGeom>
          <a:ln w="25400">
            <a:solidFill>
              <a:srgbClr val="A6A6A6"/>
            </a:solidFill>
          </a:ln>
        </p:spPr>
        <p:txBody>
          <a:bodyPr wrap="square" lIns="0" tIns="0" rIns="0" bIns="0" rtlCol="0"/>
          <a:lstStyle/>
          <a:p>
            <a:pPr algn="ctr"/>
            <a:r>
              <a:rPr lang="zh-CN" altLang="en-US" sz="1800" dirty="0">
                <a:latin typeface="微软雅黑" panose="020B0503020204020204" pitchFamily="34" charset="-122"/>
                <a:ea typeface="微软雅黑" panose="020B0503020204020204" pitchFamily="34" charset="-122"/>
              </a:rPr>
              <a:t>页</a:t>
            </a:r>
            <a:r>
              <a:rPr lang="en-US" sz="1800" dirty="0">
                <a:latin typeface="微软雅黑" panose="020B0503020204020204" pitchFamily="34" charset="-122"/>
                <a:ea typeface="微软雅黑" panose="020B0503020204020204" pitchFamily="34" charset="-122"/>
              </a:rPr>
              <a:t>4</a:t>
            </a:r>
            <a:endParaRPr sz="1800" dirty="0">
              <a:latin typeface="微软雅黑" panose="020B0503020204020204" pitchFamily="34" charset="-122"/>
              <a:ea typeface="微软雅黑" panose="020B0503020204020204" pitchFamily="34" charset="-122"/>
            </a:endParaRPr>
          </a:p>
        </p:txBody>
      </p:sp>
      <p:pic>
        <p:nvPicPr>
          <p:cNvPr id="83" name="object 45">
            <a:extLst>
              <a:ext uri="{FF2B5EF4-FFF2-40B4-BE49-F238E27FC236}">
                <a16:creationId xmlns:a16="http://schemas.microsoft.com/office/drawing/2014/main" id="{3B28C6F5-12C5-BA9C-13BB-5658A5CAE756}"/>
              </a:ext>
            </a:extLst>
          </p:cNvPr>
          <p:cNvPicPr/>
          <p:nvPr/>
        </p:nvPicPr>
        <p:blipFill>
          <a:blip r:embed="rId7" cstate="print"/>
          <a:stretch>
            <a:fillRect/>
          </a:stretch>
        </p:blipFill>
        <p:spPr>
          <a:xfrm>
            <a:off x="1821534" y="5204967"/>
            <a:ext cx="286728" cy="102128"/>
          </a:xfrm>
          <a:prstGeom prst="rect">
            <a:avLst/>
          </a:prstGeom>
        </p:spPr>
      </p:pic>
      <p:grpSp>
        <p:nvGrpSpPr>
          <p:cNvPr id="28" name="组合 27">
            <a:extLst>
              <a:ext uri="{FF2B5EF4-FFF2-40B4-BE49-F238E27FC236}">
                <a16:creationId xmlns:a16="http://schemas.microsoft.com/office/drawing/2014/main" id="{6DFDE4A7-9D67-DA49-3962-E7C8A6333998}"/>
              </a:ext>
            </a:extLst>
          </p:cNvPr>
          <p:cNvGrpSpPr/>
          <p:nvPr/>
        </p:nvGrpSpPr>
        <p:grpSpPr>
          <a:xfrm>
            <a:off x="1222857" y="4572173"/>
            <a:ext cx="508780" cy="521782"/>
            <a:chOff x="1222857" y="4572173"/>
            <a:chExt cx="508780" cy="521782"/>
          </a:xfrm>
        </p:grpSpPr>
        <p:pic>
          <p:nvPicPr>
            <p:cNvPr id="87" name="object 49">
              <a:extLst>
                <a:ext uri="{FF2B5EF4-FFF2-40B4-BE49-F238E27FC236}">
                  <a16:creationId xmlns:a16="http://schemas.microsoft.com/office/drawing/2014/main" id="{E86CC80E-6F35-550E-EDA3-40591C80A339}"/>
                </a:ext>
              </a:extLst>
            </p:cNvPr>
            <p:cNvPicPr/>
            <p:nvPr/>
          </p:nvPicPr>
          <p:blipFill>
            <a:blip r:embed="rId8" cstate="print"/>
            <a:stretch>
              <a:fillRect/>
            </a:stretch>
          </p:blipFill>
          <p:spPr>
            <a:xfrm>
              <a:off x="1357393" y="4850148"/>
              <a:ext cx="243807" cy="243807"/>
            </a:xfrm>
            <a:prstGeom prst="rect">
              <a:avLst/>
            </a:prstGeom>
          </p:spPr>
        </p:pic>
        <p:sp>
          <p:nvSpPr>
            <p:cNvPr id="88" name="object 50">
              <a:extLst>
                <a:ext uri="{FF2B5EF4-FFF2-40B4-BE49-F238E27FC236}">
                  <a16:creationId xmlns:a16="http://schemas.microsoft.com/office/drawing/2014/main" id="{77E1EA44-DA50-8CCB-2455-1DB70ABE5B3D}"/>
                </a:ext>
              </a:extLst>
            </p:cNvPr>
            <p:cNvSpPr txBox="1"/>
            <p:nvPr/>
          </p:nvSpPr>
          <p:spPr>
            <a:xfrm>
              <a:off x="1222857" y="4572173"/>
              <a:ext cx="508780" cy="305081"/>
            </a:xfrm>
            <a:prstGeom prst="rect">
              <a:avLst/>
            </a:prstGeom>
          </p:spPr>
          <p:txBody>
            <a:bodyPr vert="horz" wrap="square" lIns="0" tIns="17778" rIns="0" bIns="0" rtlCol="0">
              <a:spAutoFit/>
            </a:bodyPr>
            <a:lstStyle/>
            <a:p>
              <a:pPr marL="16932">
                <a:spcBef>
                  <a:spcPts val="140"/>
                </a:spcBef>
              </a:pPr>
              <a:r>
                <a:rPr sz="1866" b="1" spc="-140" dirty="0">
                  <a:solidFill>
                    <a:srgbClr val="C30037"/>
                  </a:solidFill>
                  <a:latin typeface="Arial Narrow"/>
                  <a:cs typeface="Arial Narrow"/>
                </a:rPr>
                <a:t>HEAD</a:t>
              </a:r>
              <a:endParaRPr sz="1866" dirty="0">
                <a:latin typeface="Arial Narrow"/>
                <a:cs typeface="Arial Narrow"/>
              </a:endParaRPr>
            </a:p>
          </p:txBody>
        </p:sp>
      </p:grpSp>
      <p:sp>
        <p:nvSpPr>
          <p:cNvPr id="90" name="object 53">
            <a:extLst>
              <a:ext uri="{FF2B5EF4-FFF2-40B4-BE49-F238E27FC236}">
                <a16:creationId xmlns:a16="http://schemas.microsoft.com/office/drawing/2014/main" id="{24E08869-6734-AFEE-84C9-A588DDF516D9}"/>
              </a:ext>
            </a:extLst>
          </p:cNvPr>
          <p:cNvSpPr txBox="1"/>
          <p:nvPr/>
        </p:nvSpPr>
        <p:spPr>
          <a:xfrm>
            <a:off x="3933225" y="6004645"/>
            <a:ext cx="1566976" cy="269304"/>
          </a:xfrm>
          <a:prstGeom prst="rect">
            <a:avLst/>
          </a:prstGeom>
        </p:spPr>
        <p:txBody>
          <a:bodyPr vert="horz" wrap="square" lIns="0" tIns="0" rIns="0" bIns="0" rtlCol="0">
            <a:spAutoFit/>
          </a:bodyPr>
          <a:lstStyle/>
          <a:p>
            <a:pPr marL="16932">
              <a:lnSpc>
                <a:spcPts val="2053"/>
              </a:lnSpc>
            </a:pPr>
            <a:r>
              <a:rPr lang="zh-CN" altLang="en-US" sz="2133" b="1" spc="-152" dirty="0">
                <a:solidFill>
                  <a:srgbClr val="FFFFFF"/>
                </a:solidFill>
                <a:latin typeface="微软雅黑" panose="020B0503020204020204" pitchFamily="34" charset="-122"/>
                <a:ea typeface="微软雅黑" panose="020B0503020204020204" pitchFamily="34" charset="-122"/>
                <a:cs typeface="Times New Roman"/>
              </a:rPr>
              <a:t>热    </a:t>
            </a:r>
            <a:r>
              <a:rPr sz="2133" b="1" spc="-152" dirty="0">
                <a:solidFill>
                  <a:srgbClr val="FFFFFF"/>
                </a:solidFill>
                <a:latin typeface="微软雅黑" panose="020B0503020204020204" pitchFamily="34" charset="-122"/>
                <a:ea typeface="微软雅黑" panose="020B0503020204020204" pitchFamily="34" charset="-122"/>
                <a:cs typeface="Times New Roman"/>
              </a:rPr>
              <a:t>←</a:t>
            </a:r>
            <a:r>
              <a:rPr lang="en-US" sz="2133" b="1" spc="-152" dirty="0">
                <a:solidFill>
                  <a:srgbClr val="FFFFFF"/>
                </a:solidFill>
                <a:latin typeface="微软雅黑" panose="020B0503020204020204" pitchFamily="34" charset="-122"/>
                <a:ea typeface="微软雅黑" panose="020B0503020204020204" pitchFamily="34" charset="-122"/>
                <a:cs typeface="Times New Roman"/>
              </a:rPr>
              <a:t>      </a:t>
            </a:r>
            <a:r>
              <a:rPr lang="zh-CN" altLang="en-US" sz="2133" b="1" spc="-152" dirty="0">
                <a:solidFill>
                  <a:srgbClr val="FFFFFF"/>
                </a:solidFill>
                <a:latin typeface="微软雅黑" panose="020B0503020204020204" pitchFamily="34" charset="-122"/>
                <a:ea typeface="微软雅黑" panose="020B0503020204020204" pitchFamily="34" charset="-122"/>
                <a:cs typeface="Times New Roman"/>
              </a:rPr>
              <a:t>冷</a:t>
            </a:r>
            <a:endParaRPr sz="2133" dirty="0">
              <a:latin typeface="微软雅黑" panose="020B0503020204020204" pitchFamily="34" charset="-122"/>
              <a:ea typeface="微软雅黑" panose="020B0503020204020204" pitchFamily="34" charset="-122"/>
              <a:cs typeface="Times New Roman"/>
            </a:endParaRPr>
          </a:p>
        </p:txBody>
      </p:sp>
      <p:grpSp>
        <p:nvGrpSpPr>
          <p:cNvPr id="27" name="组合 26">
            <a:extLst>
              <a:ext uri="{FF2B5EF4-FFF2-40B4-BE49-F238E27FC236}">
                <a16:creationId xmlns:a16="http://schemas.microsoft.com/office/drawing/2014/main" id="{72CA001C-DC60-C971-8A7A-94B014B1699F}"/>
              </a:ext>
            </a:extLst>
          </p:cNvPr>
          <p:cNvGrpSpPr/>
          <p:nvPr/>
        </p:nvGrpSpPr>
        <p:grpSpPr>
          <a:xfrm>
            <a:off x="5324371" y="4532139"/>
            <a:ext cx="508780" cy="572842"/>
            <a:chOff x="5324371" y="4532139"/>
            <a:chExt cx="508780" cy="572842"/>
          </a:xfrm>
        </p:grpSpPr>
        <p:pic>
          <p:nvPicPr>
            <p:cNvPr id="86" name="object 48">
              <a:extLst>
                <a:ext uri="{FF2B5EF4-FFF2-40B4-BE49-F238E27FC236}">
                  <a16:creationId xmlns:a16="http://schemas.microsoft.com/office/drawing/2014/main" id="{102D2206-3BC3-61AF-3A47-B66CB76DE17A}"/>
                </a:ext>
              </a:extLst>
            </p:cNvPr>
            <p:cNvPicPr/>
            <p:nvPr/>
          </p:nvPicPr>
          <p:blipFill>
            <a:blip r:embed="rId8" cstate="print"/>
            <a:stretch>
              <a:fillRect/>
            </a:stretch>
          </p:blipFill>
          <p:spPr>
            <a:xfrm>
              <a:off x="5456857" y="4861174"/>
              <a:ext cx="243808" cy="243807"/>
            </a:xfrm>
            <a:prstGeom prst="rect">
              <a:avLst/>
            </a:prstGeom>
          </p:spPr>
        </p:pic>
        <p:sp>
          <p:nvSpPr>
            <p:cNvPr id="92" name="object 50">
              <a:extLst>
                <a:ext uri="{FF2B5EF4-FFF2-40B4-BE49-F238E27FC236}">
                  <a16:creationId xmlns:a16="http://schemas.microsoft.com/office/drawing/2014/main" id="{7780F875-AFA6-404B-4262-E11295B929F7}"/>
                </a:ext>
              </a:extLst>
            </p:cNvPr>
            <p:cNvSpPr txBox="1"/>
            <p:nvPr/>
          </p:nvSpPr>
          <p:spPr>
            <a:xfrm>
              <a:off x="5324371" y="4532139"/>
              <a:ext cx="508780" cy="305081"/>
            </a:xfrm>
            <a:prstGeom prst="rect">
              <a:avLst/>
            </a:prstGeom>
          </p:spPr>
          <p:txBody>
            <a:bodyPr vert="horz" wrap="square" lIns="0" tIns="17778" rIns="0" bIns="0" rtlCol="0">
              <a:spAutoFit/>
            </a:bodyPr>
            <a:lstStyle/>
            <a:p>
              <a:pPr marL="16932">
                <a:spcBef>
                  <a:spcPts val="140"/>
                </a:spcBef>
              </a:pPr>
              <a:r>
                <a:rPr sz="1866" b="1" spc="-140" dirty="0">
                  <a:solidFill>
                    <a:srgbClr val="C30037"/>
                  </a:solidFill>
                  <a:latin typeface="Arial Narrow"/>
                  <a:cs typeface="Arial Narrow"/>
                </a:rPr>
                <a:t>HEAD</a:t>
              </a:r>
              <a:endParaRPr sz="1866" dirty="0">
                <a:latin typeface="Arial Narrow"/>
                <a:cs typeface="Arial Narrow"/>
              </a:endParaRPr>
            </a:p>
          </p:txBody>
        </p:sp>
      </p:grpSp>
      <p:sp>
        <p:nvSpPr>
          <p:cNvPr id="14" name="文本框 13">
            <a:extLst>
              <a:ext uri="{FF2B5EF4-FFF2-40B4-BE49-F238E27FC236}">
                <a16:creationId xmlns:a16="http://schemas.microsoft.com/office/drawing/2014/main" id="{08C9BBFD-A678-D83A-75E1-DA158874E702}"/>
              </a:ext>
            </a:extLst>
          </p:cNvPr>
          <p:cNvSpPr txBox="1"/>
          <p:nvPr/>
        </p:nvSpPr>
        <p:spPr>
          <a:xfrm>
            <a:off x="2201745" y="4046374"/>
            <a:ext cx="2107408" cy="446276"/>
          </a:xfrm>
          <a:prstGeom prst="rect">
            <a:avLst/>
          </a:prstGeom>
          <a:noFill/>
        </p:spPr>
        <p:txBody>
          <a:bodyPr wrap="square">
            <a:spAutoFit/>
          </a:bodyPr>
          <a:lstStyle/>
          <a:p>
            <a:pPr algn="ctr"/>
            <a:r>
              <a:rPr lang="en-US" altLang="zh-CN" dirty="0" err="1">
                <a:latin typeface="微软雅黑" panose="020B0503020204020204" pitchFamily="34" charset="-122"/>
                <a:ea typeface="微软雅黑" panose="020B0503020204020204" pitchFamily="34" charset="-122"/>
              </a:rPr>
              <a:t>LRU_new</a:t>
            </a:r>
            <a:endParaRPr lang="zh-CN" altLang="en-US"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ACA37D33-70D9-8BD6-7FFE-9E16F25111BF}"/>
              </a:ext>
            </a:extLst>
          </p:cNvPr>
          <p:cNvSpPr txBox="1"/>
          <p:nvPr/>
        </p:nvSpPr>
        <p:spPr>
          <a:xfrm>
            <a:off x="5340455" y="3987452"/>
            <a:ext cx="2107408" cy="446276"/>
          </a:xfrm>
          <a:prstGeom prst="rect">
            <a:avLst/>
          </a:prstGeom>
          <a:noFill/>
        </p:spPr>
        <p:txBody>
          <a:bodyPr wrap="square">
            <a:spAutoFit/>
          </a:bodyPr>
          <a:lstStyle/>
          <a:p>
            <a:pPr algn="ctr"/>
            <a:r>
              <a:rPr lang="en-US" altLang="zh-CN" dirty="0" err="1">
                <a:latin typeface="微软雅黑" panose="020B0503020204020204" pitchFamily="34" charset="-122"/>
                <a:ea typeface="微软雅黑" panose="020B0503020204020204" pitchFamily="34" charset="-122"/>
              </a:rPr>
              <a:t>LRU_old</a:t>
            </a:r>
            <a:endParaRPr lang="zh-CN" altLang="en-US" dirty="0">
              <a:latin typeface="微软雅黑" panose="020B0503020204020204" pitchFamily="34" charset="-122"/>
              <a:ea typeface="微软雅黑" panose="020B0503020204020204" pitchFamily="34" charset="-122"/>
            </a:endParaRPr>
          </a:p>
        </p:txBody>
      </p:sp>
      <p:sp>
        <p:nvSpPr>
          <p:cNvPr id="6" name="流程图: 过程 5">
            <a:extLst>
              <a:ext uri="{FF2B5EF4-FFF2-40B4-BE49-F238E27FC236}">
                <a16:creationId xmlns:a16="http://schemas.microsoft.com/office/drawing/2014/main" id="{32AA2087-9F80-BA46-6D10-44E34C38FADC}"/>
              </a:ext>
            </a:extLst>
          </p:cNvPr>
          <p:cNvSpPr/>
          <p:nvPr/>
        </p:nvSpPr>
        <p:spPr>
          <a:xfrm>
            <a:off x="8543478" y="1819376"/>
            <a:ext cx="2448271" cy="478997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流程图: 过程 7">
            <a:extLst>
              <a:ext uri="{FF2B5EF4-FFF2-40B4-BE49-F238E27FC236}">
                <a16:creationId xmlns:a16="http://schemas.microsoft.com/office/drawing/2014/main" id="{0CE76AF5-8C72-2C27-25EF-8AD4080CBBF2}"/>
              </a:ext>
            </a:extLst>
          </p:cNvPr>
          <p:cNvSpPr/>
          <p:nvPr/>
        </p:nvSpPr>
        <p:spPr>
          <a:xfrm>
            <a:off x="8831990" y="202615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9" name="流程图: 过程 8">
            <a:extLst>
              <a:ext uri="{FF2B5EF4-FFF2-40B4-BE49-F238E27FC236}">
                <a16:creationId xmlns:a16="http://schemas.microsoft.com/office/drawing/2014/main" id="{9ED927BE-1912-73AE-6568-6DF1F2205BBC}"/>
              </a:ext>
            </a:extLst>
          </p:cNvPr>
          <p:cNvSpPr/>
          <p:nvPr/>
        </p:nvSpPr>
        <p:spPr>
          <a:xfrm>
            <a:off x="8831990" y="279107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0" name="流程图: 过程 9">
            <a:extLst>
              <a:ext uri="{FF2B5EF4-FFF2-40B4-BE49-F238E27FC236}">
                <a16:creationId xmlns:a16="http://schemas.microsoft.com/office/drawing/2014/main" id="{622C748E-9CAE-F551-EAA0-52307CCCBA00}"/>
              </a:ext>
            </a:extLst>
          </p:cNvPr>
          <p:cNvSpPr/>
          <p:nvPr/>
        </p:nvSpPr>
        <p:spPr>
          <a:xfrm>
            <a:off x="8831990" y="3550581"/>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1" name="流程图: 过程 10">
            <a:extLst>
              <a:ext uri="{FF2B5EF4-FFF2-40B4-BE49-F238E27FC236}">
                <a16:creationId xmlns:a16="http://schemas.microsoft.com/office/drawing/2014/main" id="{87260278-029E-212B-D158-8BBC7D314A18}"/>
              </a:ext>
            </a:extLst>
          </p:cNvPr>
          <p:cNvSpPr/>
          <p:nvPr/>
        </p:nvSpPr>
        <p:spPr>
          <a:xfrm>
            <a:off x="8831990" y="431481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12" name="流程图: 过程 11">
            <a:extLst>
              <a:ext uri="{FF2B5EF4-FFF2-40B4-BE49-F238E27FC236}">
                <a16:creationId xmlns:a16="http://schemas.microsoft.com/office/drawing/2014/main" id="{F08EC40C-B5DE-0DAF-6AC7-539B2C40517B}"/>
              </a:ext>
            </a:extLst>
          </p:cNvPr>
          <p:cNvSpPr/>
          <p:nvPr/>
        </p:nvSpPr>
        <p:spPr>
          <a:xfrm>
            <a:off x="8831990" y="5069675"/>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13" name="流程图: 过程 12">
            <a:extLst>
              <a:ext uri="{FF2B5EF4-FFF2-40B4-BE49-F238E27FC236}">
                <a16:creationId xmlns:a16="http://schemas.microsoft.com/office/drawing/2014/main" id="{35771D6C-A1BE-0002-0373-7072A44D738A}"/>
              </a:ext>
            </a:extLst>
          </p:cNvPr>
          <p:cNvSpPr/>
          <p:nvPr/>
        </p:nvSpPr>
        <p:spPr>
          <a:xfrm>
            <a:off x="8831990" y="582454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1F2C9460-B5F3-BC8F-EFAB-FC37C0E10032}"/>
              </a:ext>
            </a:extLst>
          </p:cNvPr>
          <p:cNvSpPr txBox="1"/>
          <p:nvPr/>
        </p:nvSpPr>
        <p:spPr>
          <a:xfrm>
            <a:off x="9204802" y="1286493"/>
            <a:ext cx="1069524" cy="446276"/>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磁盘页</a:t>
            </a:r>
          </a:p>
        </p:txBody>
      </p:sp>
      <p:grpSp>
        <p:nvGrpSpPr>
          <p:cNvPr id="25" name="组合 24">
            <a:extLst>
              <a:ext uri="{FF2B5EF4-FFF2-40B4-BE49-F238E27FC236}">
                <a16:creationId xmlns:a16="http://schemas.microsoft.com/office/drawing/2014/main" id="{0EF51861-B092-681D-887E-C22A04625CD0}"/>
              </a:ext>
            </a:extLst>
          </p:cNvPr>
          <p:cNvGrpSpPr/>
          <p:nvPr/>
        </p:nvGrpSpPr>
        <p:grpSpPr>
          <a:xfrm>
            <a:off x="7873034" y="2906773"/>
            <a:ext cx="966257" cy="446276"/>
            <a:chOff x="7873034" y="2906773"/>
            <a:chExt cx="966257" cy="446276"/>
          </a:xfrm>
        </p:grpSpPr>
        <p:sp>
          <p:nvSpPr>
            <p:cNvPr id="17" name="箭头: 右 16">
              <a:extLst>
                <a:ext uri="{FF2B5EF4-FFF2-40B4-BE49-F238E27FC236}">
                  <a16:creationId xmlns:a16="http://schemas.microsoft.com/office/drawing/2014/main" id="{B3699E06-C359-A4D6-8B74-5A8B6DE91B9B}"/>
                </a:ext>
              </a:extLst>
            </p:cNvPr>
            <p:cNvSpPr/>
            <p:nvPr/>
          </p:nvSpPr>
          <p:spPr>
            <a:xfrm>
              <a:off x="8327454" y="2978781"/>
              <a:ext cx="511837" cy="339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69906AD4-B62B-F5EC-97EA-C8587F46F137}"/>
                </a:ext>
              </a:extLst>
            </p:cNvPr>
            <p:cNvSpPr txBox="1"/>
            <p:nvPr/>
          </p:nvSpPr>
          <p:spPr>
            <a:xfrm>
              <a:off x="7873034" y="2906773"/>
              <a:ext cx="511838" cy="446276"/>
            </a:xfrm>
            <a:prstGeom prst="rect">
              <a:avLst/>
            </a:prstGeom>
            <a:noFill/>
          </p:spPr>
          <p:txBody>
            <a:bodyPr wrap="square" lIns="0" rIns="0" rtlCol="0">
              <a:spAutoFit/>
            </a:bodyPr>
            <a:lstStyle/>
            <a:p>
              <a:r>
                <a:rPr lang="en-US" altLang="zh-CN" dirty="0">
                  <a:latin typeface="微软雅黑" panose="020B0503020204020204" pitchFamily="34" charset="-122"/>
                  <a:ea typeface="微软雅黑" panose="020B0503020204020204" pitchFamily="34" charset="-122"/>
                </a:rPr>
                <a:t>Q1</a:t>
              </a:r>
              <a:endParaRPr lang="zh-CN" altLang="en-US" dirty="0">
                <a:latin typeface="微软雅黑" panose="020B0503020204020204" pitchFamily="34" charset="-122"/>
                <a:ea typeface="微软雅黑" panose="020B0503020204020204" pitchFamily="34" charset="-122"/>
              </a:endParaRPr>
            </a:p>
          </p:txBody>
        </p:sp>
      </p:grpSp>
      <p:sp>
        <p:nvSpPr>
          <p:cNvPr id="19" name="object 42">
            <a:extLst>
              <a:ext uri="{FF2B5EF4-FFF2-40B4-BE49-F238E27FC236}">
                <a16:creationId xmlns:a16="http://schemas.microsoft.com/office/drawing/2014/main" id="{1C1C74F2-16B7-4849-4A9B-C0BC0813484D}"/>
              </a:ext>
            </a:extLst>
          </p:cNvPr>
          <p:cNvSpPr/>
          <p:nvPr/>
        </p:nvSpPr>
        <p:spPr>
          <a:xfrm>
            <a:off x="2103529" y="5073175"/>
            <a:ext cx="731425" cy="365713"/>
          </a:xfrm>
          <a:custGeom>
            <a:avLst/>
            <a:gdLst/>
            <a:ahLst/>
            <a:cxnLst/>
            <a:rect l="l" t="t" r="r" b="b"/>
            <a:pathLst>
              <a:path w="548640" h="274320">
                <a:moveTo>
                  <a:pt x="0" y="274319"/>
                </a:moveTo>
                <a:lnTo>
                  <a:pt x="548640" y="274319"/>
                </a:lnTo>
                <a:lnTo>
                  <a:pt x="548640" y="0"/>
                </a:lnTo>
                <a:lnTo>
                  <a:pt x="0" y="0"/>
                </a:lnTo>
                <a:lnTo>
                  <a:pt x="0" y="274319"/>
                </a:lnTo>
                <a:close/>
              </a:path>
            </a:pathLst>
          </a:custGeom>
          <a:ln w="25400">
            <a:solidFill>
              <a:srgbClr val="A6A6A6"/>
            </a:solidFill>
          </a:ln>
        </p:spPr>
        <p:txBody>
          <a:bodyPr wrap="square" lIns="0" tIns="0" rIns="0" bIns="0" rtlCol="0"/>
          <a:lstStyle/>
          <a:p>
            <a:pPr algn="ctr"/>
            <a:r>
              <a:rPr lang="zh-CN" altLang="en-US" sz="1800" dirty="0">
                <a:latin typeface="微软雅黑" panose="020B0503020204020204" pitchFamily="34" charset="-122"/>
                <a:ea typeface="微软雅黑" panose="020B0503020204020204" pitchFamily="34" charset="-122"/>
              </a:rPr>
              <a:t>页</a:t>
            </a:r>
            <a:r>
              <a:rPr lang="en-US" sz="1800" dirty="0">
                <a:latin typeface="微软雅黑" panose="020B0503020204020204" pitchFamily="34" charset="-122"/>
                <a:ea typeface="微软雅黑" panose="020B0503020204020204" pitchFamily="34" charset="-122"/>
              </a:rPr>
              <a:t>5</a:t>
            </a:r>
            <a:endParaRPr sz="1800" dirty="0">
              <a:latin typeface="微软雅黑" panose="020B0503020204020204" pitchFamily="34" charset="-122"/>
              <a:ea typeface="微软雅黑" panose="020B0503020204020204" pitchFamily="34" charset="-122"/>
            </a:endParaRPr>
          </a:p>
        </p:txBody>
      </p:sp>
      <p:sp>
        <p:nvSpPr>
          <p:cNvPr id="20" name="object 42">
            <a:extLst>
              <a:ext uri="{FF2B5EF4-FFF2-40B4-BE49-F238E27FC236}">
                <a16:creationId xmlns:a16="http://schemas.microsoft.com/office/drawing/2014/main" id="{89B9F1BF-F08C-D862-533D-ADA1B43D170E}"/>
              </a:ext>
            </a:extLst>
          </p:cNvPr>
          <p:cNvSpPr/>
          <p:nvPr/>
        </p:nvSpPr>
        <p:spPr>
          <a:xfrm>
            <a:off x="3156710" y="5073175"/>
            <a:ext cx="731425" cy="365713"/>
          </a:xfrm>
          <a:custGeom>
            <a:avLst/>
            <a:gdLst/>
            <a:ahLst/>
            <a:cxnLst/>
            <a:rect l="l" t="t" r="r" b="b"/>
            <a:pathLst>
              <a:path w="548640" h="274320">
                <a:moveTo>
                  <a:pt x="0" y="274319"/>
                </a:moveTo>
                <a:lnTo>
                  <a:pt x="548640" y="274319"/>
                </a:lnTo>
                <a:lnTo>
                  <a:pt x="548640" y="0"/>
                </a:lnTo>
                <a:lnTo>
                  <a:pt x="0" y="0"/>
                </a:lnTo>
                <a:lnTo>
                  <a:pt x="0" y="274319"/>
                </a:lnTo>
                <a:close/>
              </a:path>
            </a:pathLst>
          </a:custGeom>
          <a:ln w="25400">
            <a:solidFill>
              <a:srgbClr val="A6A6A6"/>
            </a:solidFill>
          </a:ln>
        </p:spPr>
        <p:txBody>
          <a:bodyPr wrap="square" lIns="0" tIns="0" rIns="0" bIns="0" rtlCol="0"/>
          <a:lstStyle/>
          <a:p>
            <a:pPr algn="ctr"/>
            <a:r>
              <a:rPr lang="zh-CN" altLang="en-US" sz="1800" dirty="0">
                <a:latin typeface="微软雅黑" panose="020B0503020204020204" pitchFamily="34" charset="-122"/>
                <a:ea typeface="微软雅黑" panose="020B0503020204020204" pitchFamily="34" charset="-122"/>
              </a:rPr>
              <a:t>页</a:t>
            </a:r>
            <a:r>
              <a:rPr lang="en-US" altLang="zh-CN" sz="1800" dirty="0">
                <a:latin typeface="微软雅黑" panose="020B0503020204020204" pitchFamily="34" charset="-122"/>
                <a:ea typeface="微软雅黑" panose="020B0503020204020204" pitchFamily="34" charset="-122"/>
              </a:rPr>
              <a:t>9</a:t>
            </a:r>
            <a:endParaRPr sz="1800" dirty="0">
              <a:latin typeface="微软雅黑" panose="020B0503020204020204" pitchFamily="34" charset="-122"/>
              <a:ea typeface="微软雅黑" panose="020B0503020204020204" pitchFamily="34" charset="-122"/>
            </a:endParaRPr>
          </a:p>
        </p:txBody>
      </p:sp>
      <p:sp>
        <p:nvSpPr>
          <p:cNvPr id="21" name="object 42">
            <a:extLst>
              <a:ext uri="{FF2B5EF4-FFF2-40B4-BE49-F238E27FC236}">
                <a16:creationId xmlns:a16="http://schemas.microsoft.com/office/drawing/2014/main" id="{54E4F46E-4FB9-6EF1-7570-628D83835657}"/>
              </a:ext>
            </a:extLst>
          </p:cNvPr>
          <p:cNvSpPr/>
          <p:nvPr/>
        </p:nvSpPr>
        <p:spPr>
          <a:xfrm>
            <a:off x="4222998" y="5073175"/>
            <a:ext cx="731425" cy="365713"/>
          </a:xfrm>
          <a:custGeom>
            <a:avLst/>
            <a:gdLst/>
            <a:ahLst/>
            <a:cxnLst/>
            <a:rect l="l" t="t" r="r" b="b"/>
            <a:pathLst>
              <a:path w="548640" h="274320">
                <a:moveTo>
                  <a:pt x="0" y="274319"/>
                </a:moveTo>
                <a:lnTo>
                  <a:pt x="548640" y="274319"/>
                </a:lnTo>
                <a:lnTo>
                  <a:pt x="548640" y="0"/>
                </a:lnTo>
                <a:lnTo>
                  <a:pt x="0" y="0"/>
                </a:lnTo>
                <a:lnTo>
                  <a:pt x="0" y="274319"/>
                </a:lnTo>
                <a:close/>
              </a:path>
            </a:pathLst>
          </a:custGeom>
          <a:ln w="25400">
            <a:solidFill>
              <a:srgbClr val="A6A6A6"/>
            </a:solidFill>
          </a:ln>
        </p:spPr>
        <p:txBody>
          <a:bodyPr wrap="square" lIns="0" tIns="0" rIns="0" bIns="0" rtlCol="0"/>
          <a:lstStyle/>
          <a:p>
            <a:pPr algn="ctr"/>
            <a:r>
              <a:rPr lang="zh-CN" altLang="en-US" sz="1800" dirty="0">
                <a:latin typeface="微软雅黑" panose="020B0503020204020204" pitchFamily="34" charset="-122"/>
                <a:ea typeface="微软雅黑" panose="020B0503020204020204" pitchFamily="34" charset="-122"/>
              </a:rPr>
              <a:t>页</a:t>
            </a:r>
            <a:r>
              <a:rPr lang="en-US" altLang="zh-CN" sz="1800" dirty="0">
                <a:latin typeface="微软雅黑" panose="020B0503020204020204" pitchFamily="34" charset="-122"/>
                <a:ea typeface="微软雅黑" panose="020B0503020204020204" pitchFamily="34" charset="-122"/>
              </a:rPr>
              <a:t>3</a:t>
            </a:r>
            <a:endParaRPr sz="1800" dirty="0">
              <a:latin typeface="微软雅黑" panose="020B0503020204020204" pitchFamily="34" charset="-122"/>
              <a:ea typeface="微软雅黑" panose="020B0503020204020204" pitchFamily="34" charset="-122"/>
            </a:endParaRPr>
          </a:p>
        </p:txBody>
      </p:sp>
      <p:sp>
        <p:nvSpPr>
          <p:cNvPr id="22" name="object 42">
            <a:extLst>
              <a:ext uri="{FF2B5EF4-FFF2-40B4-BE49-F238E27FC236}">
                <a16:creationId xmlns:a16="http://schemas.microsoft.com/office/drawing/2014/main" id="{D09C34B5-7ED9-FF31-C87D-7F028A49B05E}"/>
              </a:ext>
            </a:extLst>
          </p:cNvPr>
          <p:cNvSpPr/>
          <p:nvPr/>
        </p:nvSpPr>
        <p:spPr>
          <a:xfrm>
            <a:off x="5238053" y="5073175"/>
            <a:ext cx="731425" cy="365713"/>
          </a:xfrm>
          <a:custGeom>
            <a:avLst/>
            <a:gdLst/>
            <a:ahLst/>
            <a:cxnLst/>
            <a:rect l="l" t="t" r="r" b="b"/>
            <a:pathLst>
              <a:path w="548640" h="274320">
                <a:moveTo>
                  <a:pt x="0" y="274319"/>
                </a:moveTo>
                <a:lnTo>
                  <a:pt x="548640" y="274319"/>
                </a:lnTo>
                <a:lnTo>
                  <a:pt x="548640" y="0"/>
                </a:lnTo>
                <a:lnTo>
                  <a:pt x="0" y="0"/>
                </a:lnTo>
                <a:lnTo>
                  <a:pt x="0" y="274319"/>
                </a:lnTo>
                <a:close/>
              </a:path>
            </a:pathLst>
          </a:custGeom>
          <a:ln w="25400">
            <a:solidFill>
              <a:srgbClr val="A6A6A6"/>
            </a:solidFill>
          </a:ln>
        </p:spPr>
        <p:txBody>
          <a:bodyPr wrap="square" lIns="0" tIns="0" rIns="0" bIns="0" rtlCol="0"/>
          <a:lstStyle/>
          <a:p>
            <a:pPr algn="ctr"/>
            <a:r>
              <a:rPr lang="zh-CN" altLang="en-US" sz="1800" dirty="0">
                <a:latin typeface="微软雅黑" panose="020B0503020204020204" pitchFamily="34" charset="-122"/>
                <a:ea typeface="微软雅黑" panose="020B0503020204020204" pitchFamily="34" charset="-122"/>
              </a:rPr>
              <a:t>页</a:t>
            </a:r>
            <a:r>
              <a:rPr lang="en-US" altLang="zh-CN" sz="1800" dirty="0">
                <a:latin typeface="微软雅黑" panose="020B0503020204020204" pitchFamily="34" charset="-122"/>
                <a:ea typeface="微软雅黑" panose="020B0503020204020204" pitchFamily="34" charset="-122"/>
              </a:rPr>
              <a:t>6</a:t>
            </a:r>
            <a:endParaRPr sz="1800" dirty="0">
              <a:latin typeface="微软雅黑" panose="020B0503020204020204" pitchFamily="34" charset="-122"/>
              <a:ea typeface="微软雅黑" panose="020B0503020204020204" pitchFamily="34" charset="-122"/>
            </a:endParaRPr>
          </a:p>
        </p:txBody>
      </p:sp>
      <p:sp>
        <p:nvSpPr>
          <p:cNvPr id="23" name="object 42">
            <a:extLst>
              <a:ext uri="{FF2B5EF4-FFF2-40B4-BE49-F238E27FC236}">
                <a16:creationId xmlns:a16="http://schemas.microsoft.com/office/drawing/2014/main" id="{7C970EAE-1056-3A5F-C142-C5D9B65E0062}"/>
              </a:ext>
            </a:extLst>
          </p:cNvPr>
          <p:cNvSpPr/>
          <p:nvPr/>
        </p:nvSpPr>
        <p:spPr>
          <a:xfrm>
            <a:off x="6247914" y="5073175"/>
            <a:ext cx="731425" cy="365713"/>
          </a:xfrm>
          <a:custGeom>
            <a:avLst/>
            <a:gdLst/>
            <a:ahLst/>
            <a:cxnLst/>
            <a:rect l="l" t="t" r="r" b="b"/>
            <a:pathLst>
              <a:path w="548640" h="274320">
                <a:moveTo>
                  <a:pt x="0" y="274319"/>
                </a:moveTo>
                <a:lnTo>
                  <a:pt x="548640" y="274319"/>
                </a:lnTo>
                <a:lnTo>
                  <a:pt x="548640" y="0"/>
                </a:lnTo>
                <a:lnTo>
                  <a:pt x="0" y="0"/>
                </a:lnTo>
                <a:lnTo>
                  <a:pt x="0" y="274319"/>
                </a:lnTo>
                <a:close/>
              </a:path>
            </a:pathLst>
          </a:custGeom>
          <a:ln w="25400">
            <a:solidFill>
              <a:srgbClr val="A6A6A6"/>
            </a:solidFill>
          </a:ln>
        </p:spPr>
        <p:txBody>
          <a:bodyPr wrap="square" lIns="0" tIns="0" rIns="0" bIns="0" rtlCol="0"/>
          <a:lstStyle/>
          <a:p>
            <a:pPr algn="ctr"/>
            <a:r>
              <a:rPr lang="zh-CN" altLang="en-US" sz="1800" dirty="0">
                <a:latin typeface="微软雅黑" panose="020B0503020204020204" pitchFamily="34" charset="-122"/>
                <a:ea typeface="微软雅黑" panose="020B0503020204020204" pitchFamily="34" charset="-122"/>
              </a:rPr>
              <a:t>页</a:t>
            </a:r>
            <a:r>
              <a:rPr lang="en-US" altLang="zh-CN" sz="1800" dirty="0">
                <a:latin typeface="微软雅黑" panose="020B0503020204020204" pitchFamily="34" charset="-122"/>
                <a:ea typeface="微软雅黑" panose="020B0503020204020204" pitchFamily="34" charset="-122"/>
              </a:rPr>
              <a:t>2</a:t>
            </a:r>
            <a:endParaRPr sz="1800" dirty="0">
              <a:latin typeface="微软雅黑" panose="020B0503020204020204" pitchFamily="34" charset="-122"/>
              <a:ea typeface="微软雅黑" panose="020B0503020204020204" pitchFamily="34" charset="-122"/>
            </a:endParaRPr>
          </a:p>
        </p:txBody>
      </p:sp>
      <p:sp>
        <p:nvSpPr>
          <p:cNvPr id="24" name="object 42">
            <a:extLst>
              <a:ext uri="{FF2B5EF4-FFF2-40B4-BE49-F238E27FC236}">
                <a16:creationId xmlns:a16="http://schemas.microsoft.com/office/drawing/2014/main" id="{70292D70-B73B-D85D-03EA-4A7CEC20006D}"/>
              </a:ext>
            </a:extLst>
          </p:cNvPr>
          <p:cNvSpPr/>
          <p:nvPr/>
        </p:nvSpPr>
        <p:spPr>
          <a:xfrm>
            <a:off x="7319396" y="5073175"/>
            <a:ext cx="731425" cy="365713"/>
          </a:xfrm>
          <a:custGeom>
            <a:avLst/>
            <a:gdLst/>
            <a:ahLst/>
            <a:cxnLst/>
            <a:rect l="l" t="t" r="r" b="b"/>
            <a:pathLst>
              <a:path w="548640" h="274320">
                <a:moveTo>
                  <a:pt x="0" y="274319"/>
                </a:moveTo>
                <a:lnTo>
                  <a:pt x="548640" y="274319"/>
                </a:lnTo>
                <a:lnTo>
                  <a:pt x="548640" y="0"/>
                </a:lnTo>
                <a:lnTo>
                  <a:pt x="0" y="0"/>
                </a:lnTo>
                <a:lnTo>
                  <a:pt x="0" y="274319"/>
                </a:lnTo>
                <a:close/>
              </a:path>
            </a:pathLst>
          </a:custGeom>
          <a:ln w="25400">
            <a:solidFill>
              <a:srgbClr val="A6A6A6"/>
            </a:solidFill>
          </a:ln>
        </p:spPr>
        <p:txBody>
          <a:bodyPr wrap="square" lIns="0" tIns="0" rIns="0" bIns="0" rtlCol="0"/>
          <a:lstStyle/>
          <a:p>
            <a:pPr algn="ctr"/>
            <a:r>
              <a:rPr lang="zh-CN" altLang="en-US" sz="1800" dirty="0">
                <a:latin typeface="微软雅黑" panose="020B0503020204020204" pitchFamily="34" charset="-122"/>
                <a:ea typeface="微软雅黑" panose="020B0503020204020204" pitchFamily="34" charset="-122"/>
              </a:rPr>
              <a:t>页</a:t>
            </a:r>
            <a:r>
              <a:rPr lang="en-US" altLang="zh-CN" sz="1800" dirty="0">
                <a:latin typeface="微软雅黑" panose="020B0503020204020204" pitchFamily="34" charset="-122"/>
                <a:ea typeface="微软雅黑" panose="020B0503020204020204" pitchFamily="34" charset="-122"/>
              </a:rPr>
              <a:t>8</a:t>
            </a:r>
            <a:endParaRPr sz="1800" dirty="0">
              <a:latin typeface="微软雅黑" panose="020B0503020204020204" pitchFamily="34" charset="-122"/>
              <a:ea typeface="微软雅黑" panose="020B0503020204020204" pitchFamily="34" charset="-122"/>
            </a:endParaRPr>
          </a:p>
        </p:txBody>
      </p:sp>
      <p:sp>
        <p:nvSpPr>
          <p:cNvPr id="26" name="object 47">
            <a:extLst>
              <a:ext uri="{FF2B5EF4-FFF2-40B4-BE49-F238E27FC236}">
                <a16:creationId xmlns:a16="http://schemas.microsoft.com/office/drawing/2014/main" id="{47CA66E4-39A9-E294-47AC-C921497BBBB5}"/>
              </a:ext>
            </a:extLst>
          </p:cNvPr>
          <p:cNvSpPr/>
          <p:nvPr/>
        </p:nvSpPr>
        <p:spPr>
          <a:xfrm>
            <a:off x="7424862" y="4969105"/>
            <a:ext cx="607827" cy="607828"/>
          </a:xfrm>
          <a:custGeom>
            <a:avLst/>
            <a:gdLst/>
            <a:ahLst/>
            <a:cxnLst/>
            <a:rect l="l" t="t" r="r" b="b"/>
            <a:pathLst>
              <a:path w="455929" h="455929">
                <a:moveTo>
                  <a:pt x="403054" y="0"/>
                </a:moveTo>
                <a:lnTo>
                  <a:pt x="383274" y="3847"/>
                </a:lnTo>
                <a:lnTo>
                  <a:pt x="365883" y="15388"/>
                </a:lnTo>
                <a:lnTo>
                  <a:pt x="227809" y="153501"/>
                </a:lnTo>
                <a:lnTo>
                  <a:pt x="89733" y="15388"/>
                </a:lnTo>
                <a:lnTo>
                  <a:pt x="72341" y="3847"/>
                </a:lnTo>
                <a:lnTo>
                  <a:pt x="52564" y="0"/>
                </a:lnTo>
                <a:lnTo>
                  <a:pt x="32788" y="3847"/>
                </a:lnTo>
                <a:lnTo>
                  <a:pt x="15400" y="15388"/>
                </a:lnTo>
                <a:lnTo>
                  <a:pt x="3850" y="32786"/>
                </a:lnTo>
                <a:lnTo>
                  <a:pt x="0" y="52576"/>
                </a:lnTo>
                <a:lnTo>
                  <a:pt x="3850" y="72367"/>
                </a:lnTo>
                <a:lnTo>
                  <a:pt x="15400" y="89765"/>
                </a:lnTo>
                <a:lnTo>
                  <a:pt x="153454" y="227868"/>
                </a:lnTo>
                <a:lnTo>
                  <a:pt x="15408" y="365970"/>
                </a:lnTo>
                <a:lnTo>
                  <a:pt x="3857" y="383376"/>
                </a:lnTo>
                <a:lnTo>
                  <a:pt x="7" y="403168"/>
                </a:lnTo>
                <a:lnTo>
                  <a:pt x="3857" y="422956"/>
                </a:lnTo>
                <a:lnTo>
                  <a:pt x="32796" y="451903"/>
                </a:lnTo>
                <a:lnTo>
                  <a:pt x="52573" y="455751"/>
                </a:lnTo>
                <a:lnTo>
                  <a:pt x="62615" y="454788"/>
                </a:lnTo>
                <a:lnTo>
                  <a:pt x="72356" y="451900"/>
                </a:lnTo>
                <a:lnTo>
                  <a:pt x="81498" y="447088"/>
                </a:lnTo>
                <a:lnTo>
                  <a:pt x="89742" y="440353"/>
                </a:lnTo>
                <a:lnTo>
                  <a:pt x="227809" y="302234"/>
                </a:lnTo>
                <a:lnTo>
                  <a:pt x="365894" y="440354"/>
                </a:lnTo>
                <a:lnTo>
                  <a:pt x="374135" y="447093"/>
                </a:lnTo>
                <a:lnTo>
                  <a:pt x="383277" y="451904"/>
                </a:lnTo>
                <a:lnTo>
                  <a:pt x="393020" y="454790"/>
                </a:lnTo>
                <a:lnTo>
                  <a:pt x="403066" y="455752"/>
                </a:lnTo>
                <a:lnTo>
                  <a:pt x="413099" y="454789"/>
                </a:lnTo>
                <a:lnTo>
                  <a:pt x="451778" y="422952"/>
                </a:lnTo>
                <a:lnTo>
                  <a:pt x="455628" y="403163"/>
                </a:lnTo>
                <a:lnTo>
                  <a:pt x="451778" y="383373"/>
                </a:lnTo>
                <a:lnTo>
                  <a:pt x="440227" y="365971"/>
                </a:lnTo>
                <a:lnTo>
                  <a:pt x="302176" y="227868"/>
                </a:lnTo>
                <a:lnTo>
                  <a:pt x="440227" y="89765"/>
                </a:lnTo>
                <a:lnTo>
                  <a:pt x="451777" y="72367"/>
                </a:lnTo>
                <a:lnTo>
                  <a:pt x="455626" y="52576"/>
                </a:lnTo>
                <a:lnTo>
                  <a:pt x="451773" y="32786"/>
                </a:lnTo>
                <a:lnTo>
                  <a:pt x="440216" y="15388"/>
                </a:lnTo>
                <a:lnTo>
                  <a:pt x="422831" y="3847"/>
                </a:lnTo>
                <a:lnTo>
                  <a:pt x="403054" y="0"/>
                </a:lnTo>
                <a:close/>
              </a:path>
            </a:pathLst>
          </a:custGeom>
          <a:solidFill>
            <a:srgbClr val="C30037">
              <a:alpha val="31000"/>
            </a:srgbClr>
          </a:solidFill>
        </p:spPr>
        <p:txBody>
          <a:bodyPr wrap="square" lIns="0" tIns="0" rIns="0" bIns="0" rtlCol="0"/>
          <a:lstStyle/>
          <a:p>
            <a:endParaRPr sz="3066"/>
          </a:p>
        </p:txBody>
      </p:sp>
    </p:spTree>
    <p:custDataLst>
      <p:tags r:id="rId1"/>
    </p:custDataLst>
    <p:extLst>
      <p:ext uri="{BB962C8B-B14F-4D97-AF65-F5344CB8AC3E}">
        <p14:creationId xmlns:p14="http://schemas.microsoft.com/office/powerpoint/2010/main" val="2368699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25"/>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3000" fill="hold" nodeType="clickEffect">
                                  <p:stCondLst>
                                    <p:cond delay="0"/>
                                  </p:stCondLst>
                                  <p:childTnLst>
                                    <p:anim calcmode="discrete" valueType="str">
                                      <p:cBhvr>
                                        <p:cTn id="13" dur="1000" fill="hold"/>
                                        <p:tgtEl>
                                          <p:spTgt spid="27"/>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6"/>
                                        </p:tgtEl>
                                        <p:attrNameLst>
                                          <p:attrName>style.visibility</p:attrName>
                                        </p:attrNameLst>
                                      </p:cBhvr>
                                      <p:to>
                                        <p:strVal val="visible"/>
                                      </p:to>
                                    </p:set>
                                  </p:childTnLst>
                                </p:cTn>
                              </p:par>
                            </p:childTnLst>
                          </p:cTn>
                        </p:par>
                        <p:par>
                          <p:cTn id="18" fill="hold">
                            <p:stCondLst>
                              <p:cond delay="0"/>
                            </p:stCondLst>
                            <p:childTnLst>
                              <p:par>
                                <p:cTn id="19" presetID="35" presetClass="emph" presetSubtype="0" repeatCount="3000" fill="hold" grpId="1" nodeType="afterEffect">
                                  <p:stCondLst>
                                    <p:cond delay="0"/>
                                  </p:stCondLst>
                                  <p:childTnLst>
                                    <p:anim calcmode="discrete" valueType="str">
                                      <p:cBhvr>
                                        <p:cTn id="20" dur="1000" fill="hold"/>
                                        <p:tgtEl>
                                          <p:spTgt spid="26"/>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59C32-1D72-919B-DB03-9F7FD431F55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AA60E28-6A8C-3919-0E49-CC7FDE6F5E92}"/>
              </a:ext>
            </a:extLst>
          </p:cNvPr>
          <p:cNvSpPr>
            <a:spLocks noGrp="1"/>
          </p:cNvSpPr>
          <p:nvPr>
            <p:ph type="title"/>
          </p:nvPr>
        </p:nvSpPr>
        <p:spPr/>
        <p:txBody>
          <a:bodyPr>
            <a:normAutofit/>
          </a:bodyPr>
          <a:lstStyle/>
          <a:p>
            <a:r>
              <a:rPr lang="en-US" altLang="zh-CN" sz="3200" b="1" dirty="0">
                <a:solidFill>
                  <a:schemeClr val="accent1"/>
                </a:solidFill>
              </a:rPr>
              <a:t>MySQL</a:t>
            </a:r>
            <a:r>
              <a:rPr lang="zh-CN" altLang="en-US" sz="3200" b="1" dirty="0">
                <a:solidFill>
                  <a:schemeClr val="accent1"/>
                </a:solidFill>
              </a:rPr>
              <a:t>的近似</a:t>
            </a:r>
            <a:r>
              <a:rPr lang="en-US" altLang="zh-CN" sz="3200" b="1" dirty="0">
                <a:solidFill>
                  <a:schemeClr val="accent1"/>
                </a:solidFill>
              </a:rPr>
              <a:t>LRU-K</a:t>
            </a:r>
            <a:endParaRPr lang="zh-CN" altLang="en-US" dirty="0">
              <a:solidFill>
                <a:schemeClr val="accent1"/>
              </a:solidFill>
            </a:endParaRPr>
          </a:p>
        </p:txBody>
      </p:sp>
      <p:sp>
        <p:nvSpPr>
          <p:cNvPr id="3" name="内容占位符 2">
            <a:extLst>
              <a:ext uri="{FF2B5EF4-FFF2-40B4-BE49-F238E27FC236}">
                <a16:creationId xmlns:a16="http://schemas.microsoft.com/office/drawing/2014/main" id="{AFF3C3A8-76AE-A6BE-56AC-553D2EB87FCC}"/>
              </a:ext>
            </a:extLst>
          </p:cNvPr>
          <p:cNvSpPr>
            <a:spLocks noGrp="1"/>
          </p:cNvSpPr>
          <p:nvPr>
            <p:ph idx="1"/>
          </p:nvPr>
        </p:nvSpPr>
        <p:spPr>
          <a:xfrm>
            <a:off x="900855" y="1558377"/>
            <a:ext cx="10360502" cy="1079329"/>
          </a:xfrm>
        </p:spPr>
        <p:txBody>
          <a:bodyPr>
            <a:noAutofit/>
          </a:bodyPr>
          <a:lstStyle/>
          <a:p>
            <a:pPr>
              <a:lnSpc>
                <a:spcPct val="150000"/>
              </a:lnSpc>
              <a:spcBef>
                <a:spcPts val="0"/>
              </a:spcBef>
            </a:pPr>
            <a:r>
              <a:rPr lang="zh-CN" altLang="en-US" dirty="0"/>
              <a:t>新</a:t>
            </a:r>
            <a:r>
              <a:rPr lang="zh-CN" altLang="zh-CN" dirty="0"/>
              <a:t>页面</a:t>
            </a:r>
            <a:r>
              <a:rPr lang="zh-CN" altLang="en-US" dirty="0"/>
              <a:t>总是插入到</a:t>
            </a:r>
            <a:r>
              <a:rPr lang="en-US" altLang="zh-CN" dirty="0"/>
              <a:t>LRU_OLD</a:t>
            </a:r>
            <a:r>
              <a:rPr lang="zh-CN" altLang="en-US" dirty="0"/>
              <a:t>队列的头部</a:t>
            </a:r>
            <a:endParaRPr lang="zh-CN" altLang="zh-CN" dirty="0"/>
          </a:p>
          <a:p>
            <a:pPr>
              <a:lnSpc>
                <a:spcPct val="150000"/>
              </a:lnSpc>
              <a:spcBef>
                <a:spcPts val="0"/>
              </a:spcBef>
            </a:pPr>
            <a:r>
              <a:rPr lang="en-US" altLang="zh-CN" dirty="0"/>
              <a:t>LRU_OLD</a:t>
            </a:r>
            <a:r>
              <a:rPr lang="zh-CN" altLang="en-US" dirty="0"/>
              <a:t>队列中的页面再次被访问，</a:t>
            </a:r>
            <a:endParaRPr lang="en-US" altLang="zh-CN" dirty="0"/>
          </a:p>
          <a:p>
            <a:pPr marL="0" indent="0">
              <a:lnSpc>
                <a:spcPct val="150000"/>
              </a:lnSpc>
              <a:spcBef>
                <a:spcPts val="0"/>
              </a:spcBef>
              <a:buNone/>
            </a:pPr>
            <a:r>
              <a:rPr lang="en-US" altLang="zh-CN" dirty="0"/>
              <a:t>    </a:t>
            </a:r>
            <a:r>
              <a:rPr lang="zh-CN" altLang="en-US" dirty="0"/>
              <a:t>则移到</a:t>
            </a:r>
            <a:r>
              <a:rPr lang="en-US" altLang="zh-CN" dirty="0"/>
              <a:t>LRU_NEW</a:t>
            </a:r>
            <a:r>
              <a:rPr lang="zh-CN" altLang="en-US" dirty="0"/>
              <a:t>队列的头部</a:t>
            </a:r>
          </a:p>
        </p:txBody>
      </p:sp>
      <p:sp>
        <p:nvSpPr>
          <p:cNvPr id="7" name="灯片编号占位符 6">
            <a:extLst>
              <a:ext uri="{FF2B5EF4-FFF2-40B4-BE49-F238E27FC236}">
                <a16:creationId xmlns:a16="http://schemas.microsoft.com/office/drawing/2014/main" id="{7D62CBBF-0D4F-C061-286B-F49F0E67B77C}"/>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67</a:t>
            </a:fld>
            <a:endParaRPr lang="en-US" altLang="zh-CN"/>
          </a:p>
        </p:txBody>
      </p:sp>
      <p:sp>
        <p:nvSpPr>
          <p:cNvPr id="45" name="object 3">
            <a:extLst>
              <a:ext uri="{FF2B5EF4-FFF2-40B4-BE49-F238E27FC236}">
                <a16:creationId xmlns:a16="http://schemas.microsoft.com/office/drawing/2014/main" id="{7E4219D6-88CE-A7A5-0086-BDB58B138FBA}"/>
              </a:ext>
            </a:extLst>
          </p:cNvPr>
          <p:cNvSpPr/>
          <p:nvPr/>
        </p:nvSpPr>
        <p:spPr>
          <a:xfrm>
            <a:off x="766614" y="4959285"/>
            <a:ext cx="7496410" cy="609521"/>
          </a:xfrm>
          <a:custGeom>
            <a:avLst/>
            <a:gdLst/>
            <a:ahLst/>
            <a:cxnLst/>
            <a:rect l="l" t="t" r="r" b="b"/>
            <a:pathLst>
              <a:path w="5454650" h="457200">
                <a:moveTo>
                  <a:pt x="0" y="457199"/>
                </a:moveTo>
                <a:lnTo>
                  <a:pt x="3076956" y="457199"/>
                </a:lnTo>
                <a:lnTo>
                  <a:pt x="3076956" y="0"/>
                </a:lnTo>
                <a:lnTo>
                  <a:pt x="0" y="0"/>
                </a:lnTo>
                <a:lnTo>
                  <a:pt x="0" y="457199"/>
                </a:lnTo>
                <a:close/>
              </a:path>
              <a:path w="5454650" h="457200">
                <a:moveTo>
                  <a:pt x="3087623" y="457199"/>
                </a:moveTo>
                <a:lnTo>
                  <a:pt x="5454396" y="457199"/>
                </a:lnTo>
                <a:lnTo>
                  <a:pt x="5454396" y="0"/>
                </a:lnTo>
                <a:lnTo>
                  <a:pt x="3087623" y="0"/>
                </a:lnTo>
                <a:lnTo>
                  <a:pt x="3087623" y="457199"/>
                </a:lnTo>
                <a:close/>
              </a:path>
            </a:pathLst>
          </a:custGeom>
          <a:ln w="12700">
            <a:solidFill>
              <a:srgbClr val="636363"/>
            </a:solidFill>
            <a:prstDash val="sysDot"/>
          </a:ln>
        </p:spPr>
        <p:txBody>
          <a:bodyPr wrap="square" lIns="0" tIns="0" rIns="0" bIns="0" rtlCol="0"/>
          <a:lstStyle/>
          <a:p>
            <a:endParaRPr sz="3066"/>
          </a:p>
        </p:txBody>
      </p:sp>
      <p:sp>
        <p:nvSpPr>
          <p:cNvPr id="46" name="object 4">
            <a:extLst>
              <a:ext uri="{FF2B5EF4-FFF2-40B4-BE49-F238E27FC236}">
                <a16:creationId xmlns:a16="http://schemas.microsoft.com/office/drawing/2014/main" id="{A27E3195-DC7A-5605-C502-66D6965A3891}"/>
              </a:ext>
            </a:extLst>
          </p:cNvPr>
          <p:cNvSpPr/>
          <p:nvPr/>
        </p:nvSpPr>
        <p:spPr>
          <a:xfrm>
            <a:off x="3183345" y="5770587"/>
            <a:ext cx="2887604" cy="731425"/>
          </a:xfrm>
          <a:custGeom>
            <a:avLst/>
            <a:gdLst/>
            <a:ahLst/>
            <a:cxnLst/>
            <a:rect l="l" t="t" r="r" b="b"/>
            <a:pathLst>
              <a:path w="2165985" h="548639">
                <a:moveTo>
                  <a:pt x="274447" y="0"/>
                </a:moveTo>
                <a:lnTo>
                  <a:pt x="0" y="274320"/>
                </a:lnTo>
                <a:lnTo>
                  <a:pt x="274447" y="548640"/>
                </a:lnTo>
                <a:lnTo>
                  <a:pt x="274447" y="411480"/>
                </a:lnTo>
                <a:lnTo>
                  <a:pt x="2165604" y="411480"/>
                </a:lnTo>
                <a:lnTo>
                  <a:pt x="2165604" y="137160"/>
                </a:lnTo>
                <a:lnTo>
                  <a:pt x="274447" y="137160"/>
                </a:lnTo>
                <a:lnTo>
                  <a:pt x="274447" y="0"/>
                </a:lnTo>
                <a:close/>
              </a:path>
            </a:pathLst>
          </a:custGeom>
          <a:solidFill>
            <a:srgbClr val="C30037"/>
          </a:solidFill>
        </p:spPr>
        <p:txBody>
          <a:bodyPr wrap="square" lIns="0" tIns="0" rIns="0" bIns="0" rtlCol="0"/>
          <a:lstStyle/>
          <a:p>
            <a:endParaRPr sz="3066"/>
          </a:p>
        </p:txBody>
      </p:sp>
      <p:sp>
        <p:nvSpPr>
          <p:cNvPr id="67" name="object 29">
            <a:extLst>
              <a:ext uri="{FF2B5EF4-FFF2-40B4-BE49-F238E27FC236}">
                <a16:creationId xmlns:a16="http://schemas.microsoft.com/office/drawing/2014/main" id="{16556271-ACBD-E1ED-8E94-5B684E176570}"/>
              </a:ext>
            </a:extLst>
          </p:cNvPr>
          <p:cNvSpPr/>
          <p:nvPr/>
        </p:nvSpPr>
        <p:spPr>
          <a:xfrm>
            <a:off x="7329101" y="5073175"/>
            <a:ext cx="731425" cy="365712"/>
          </a:xfrm>
          <a:custGeom>
            <a:avLst/>
            <a:gdLst/>
            <a:ahLst/>
            <a:cxnLst/>
            <a:rect l="l" t="t" r="r" b="b"/>
            <a:pathLst>
              <a:path w="548639" h="274320">
                <a:moveTo>
                  <a:pt x="548639" y="0"/>
                </a:moveTo>
                <a:lnTo>
                  <a:pt x="0" y="0"/>
                </a:lnTo>
                <a:lnTo>
                  <a:pt x="0" y="274319"/>
                </a:lnTo>
                <a:lnTo>
                  <a:pt x="548639" y="274319"/>
                </a:lnTo>
                <a:lnTo>
                  <a:pt x="548639" y="0"/>
                </a:lnTo>
                <a:close/>
              </a:path>
            </a:pathLst>
          </a:custGeom>
          <a:noFill/>
        </p:spPr>
        <p:txBody>
          <a:bodyPr wrap="square" lIns="0" tIns="0" rIns="0" bIns="0" rtlCol="0"/>
          <a:lstStyle/>
          <a:p>
            <a:endParaRPr sz="3066"/>
          </a:p>
        </p:txBody>
      </p:sp>
      <p:grpSp>
        <p:nvGrpSpPr>
          <p:cNvPr id="69" name="object 31">
            <a:extLst>
              <a:ext uri="{FF2B5EF4-FFF2-40B4-BE49-F238E27FC236}">
                <a16:creationId xmlns:a16="http://schemas.microsoft.com/office/drawing/2014/main" id="{BCA7F6D2-907F-0294-D3DF-8F28175F021D}"/>
              </a:ext>
            </a:extLst>
          </p:cNvPr>
          <p:cNvGrpSpPr/>
          <p:nvPr/>
        </p:nvGrpSpPr>
        <p:grpSpPr>
          <a:xfrm>
            <a:off x="4928608" y="5205238"/>
            <a:ext cx="2399987" cy="101587"/>
            <a:chOff x="3137916" y="3966971"/>
            <a:chExt cx="1800225" cy="76200"/>
          </a:xfrm>
        </p:grpSpPr>
        <p:pic>
          <p:nvPicPr>
            <p:cNvPr id="70" name="object 32">
              <a:extLst>
                <a:ext uri="{FF2B5EF4-FFF2-40B4-BE49-F238E27FC236}">
                  <a16:creationId xmlns:a16="http://schemas.microsoft.com/office/drawing/2014/main" id="{64CE26BF-265E-BB2D-9F43-25D786854CF9}"/>
                </a:ext>
              </a:extLst>
            </p:cNvPr>
            <p:cNvPicPr/>
            <p:nvPr/>
          </p:nvPicPr>
          <p:blipFill>
            <a:blip r:embed="rId4" cstate="print"/>
            <a:stretch>
              <a:fillRect/>
            </a:stretch>
          </p:blipFill>
          <p:spPr>
            <a:xfrm>
              <a:off x="3901440" y="3966971"/>
              <a:ext cx="243712" cy="76200"/>
            </a:xfrm>
            <a:prstGeom prst="rect">
              <a:avLst/>
            </a:prstGeom>
          </p:spPr>
        </p:pic>
        <p:pic>
          <p:nvPicPr>
            <p:cNvPr id="71" name="object 33">
              <a:extLst>
                <a:ext uri="{FF2B5EF4-FFF2-40B4-BE49-F238E27FC236}">
                  <a16:creationId xmlns:a16="http://schemas.microsoft.com/office/drawing/2014/main" id="{0AA5B3E0-31C7-D671-FC17-4239625E7EE6}"/>
                </a:ext>
              </a:extLst>
            </p:cNvPr>
            <p:cNvPicPr/>
            <p:nvPr/>
          </p:nvPicPr>
          <p:blipFill>
            <a:blip r:embed="rId4" cstate="print"/>
            <a:stretch>
              <a:fillRect/>
            </a:stretch>
          </p:blipFill>
          <p:spPr>
            <a:xfrm>
              <a:off x="4693919" y="3966971"/>
              <a:ext cx="243712" cy="76200"/>
            </a:xfrm>
            <a:prstGeom prst="rect">
              <a:avLst/>
            </a:prstGeom>
          </p:spPr>
        </p:pic>
        <p:pic>
          <p:nvPicPr>
            <p:cNvPr id="72" name="object 34">
              <a:extLst>
                <a:ext uri="{FF2B5EF4-FFF2-40B4-BE49-F238E27FC236}">
                  <a16:creationId xmlns:a16="http://schemas.microsoft.com/office/drawing/2014/main" id="{39D8BFA8-04B8-F5E8-BBF8-EA1EAE17E2B2}"/>
                </a:ext>
              </a:extLst>
            </p:cNvPr>
            <p:cNvPicPr/>
            <p:nvPr/>
          </p:nvPicPr>
          <p:blipFill>
            <a:blip r:embed="rId4" cstate="print"/>
            <a:stretch>
              <a:fillRect/>
            </a:stretch>
          </p:blipFill>
          <p:spPr>
            <a:xfrm>
              <a:off x="3137916" y="3966971"/>
              <a:ext cx="243712" cy="76200"/>
            </a:xfrm>
            <a:prstGeom prst="rect">
              <a:avLst/>
            </a:prstGeom>
          </p:spPr>
        </p:pic>
      </p:grpSp>
      <p:pic>
        <p:nvPicPr>
          <p:cNvPr id="75" name="object 37">
            <a:extLst>
              <a:ext uri="{FF2B5EF4-FFF2-40B4-BE49-F238E27FC236}">
                <a16:creationId xmlns:a16="http://schemas.microsoft.com/office/drawing/2014/main" id="{695D32D9-4520-1213-35C7-6AEB7E406205}"/>
              </a:ext>
            </a:extLst>
          </p:cNvPr>
          <p:cNvPicPr/>
          <p:nvPr/>
        </p:nvPicPr>
        <p:blipFill>
          <a:blip r:embed="rId5" cstate="print"/>
          <a:stretch>
            <a:fillRect/>
          </a:stretch>
        </p:blipFill>
        <p:spPr>
          <a:xfrm>
            <a:off x="3872103" y="5205238"/>
            <a:ext cx="324907" cy="101587"/>
          </a:xfrm>
          <a:prstGeom prst="rect">
            <a:avLst/>
          </a:prstGeom>
        </p:spPr>
      </p:pic>
      <p:pic>
        <p:nvPicPr>
          <p:cNvPr id="78" name="object 40">
            <a:extLst>
              <a:ext uri="{FF2B5EF4-FFF2-40B4-BE49-F238E27FC236}">
                <a16:creationId xmlns:a16="http://schemas.microsoft.com/office/drawing/2014/main" id="{B9C03026-F722-E0BE-9B33-E5B71293F278}"/>
              </a:ext>
            </a:extLst>
          </p:cNvPr>
          <p:cNvPicPr/>
          <p:nvPr/>
        </p:nvPicPr>
        <p:blipFill>
          <a:blip r:embed="rId6" cstate="print"/>
          <a:stretch>
            <a:fillRect/>
          </a:stretch>
        </p:blipFill>
        <p:spPr>
          <a:xfrm>
            <a:off x="2854205" y="5204967"/>
            <a:ext cx="286812" cy="102128"/>
          </a:xfrm>
          <a:prstGeom prst="rect">
            <a:avLst/>
          </a:prstGeom>
        </p:spPr>
      </p:pic>
      <p:sp>
        <p:nvSpPr>
          <p:cNvPr id="79" name="object 41">
            <a:extLst>
              <a:ext uri="{FF2B5EF4-FFF2-40B4-BE49-F238E27FC236}">
                <a16:creationId xmlns:a16="http://schemas.microsoft.com/office/drawing/2014/main" id="{CE2919DF-6DAC-E9AF-16BA-EAA275CEDBBC}"/>
              </a:ext>
            </a:extLst>
          </p:cNvPr>
          <p:cNvSpPr/>
          <p:nvPr/>
        </p:nvSpPr>
        <p:spPr>
          <a:xfrm>
            <a:off x="1118087" y="5073175"/>
            <a:ext cx="731425" cy="365713"/>
          </a:xfrm>
          <a:custGeom>
            <a:avLst/>
            <a:gdLst/>
            <a:ahLst/>
            <a:cxnLst/>
            <a:rect l="l" t="t" r="r" b="b"/>
            <a:pathLst>
              <a:path w="548640" h="274320">
                <a:moveTo>
                  <a:pt x="548640" y="0"/>
                </a:moveTo>
                <a:lnTo>
                  <a:pt x="0" y="0"/>
                </a:lnTo>
                <a:lnTo>
                  <a:pt x="0" y="274319"/>
                </a:lnTo>
                <a:lnTo>
                  <a:pt x="548640" y="274319"/>
                </a:lnTo>
                <a:lnTo>
                  <a:pt x="548640" y="0"/>
                </a:lnTo>
                <a:close/>
              </a:path>
            </a:pathLst>
          </a:custGeom>
          <a:noFill/>
        </p:spPr>
        <p:txBody>
          <a:bodyPr wrap="square" lIns="0" tIns="0" rIns="0" bIns="0" rtlCol="0"/>
          <a:lstStyle/>
          <a:p>
            <a:endParaRPr sz="3066"/>
          </a:p>
        </p:txBody>
      </p:sp>
      <p:sp>
        <p:nvSpPr>
          <p:cNvPr id="80" name="object 42">
            <a:extLst>
              <a:ext uri="{FF2B5EF4-FFF2-40B4-BE49-F238E27FC236}">
                <a16:creationId xmlns:a16="http://schemas.microsoft.com/office/drawing/2014/main" id="{6C0E816A-4336-A140-8E7B-FB52A453B9A3}"/>
              </a:ext>
            </a:extLst>
          </p:cNvPr>
          <p:cNvSpPr/>
          <p:nvPr/>
        </p:nvSpPr>
        <p:spPr>
          <a:xfrm>
            <a:off x="1078331" y="5073175"/>
            <a:ext cx="731425" cy="365713"/>
          </a:xfrm>
          <a:custGeom>
            <a:avLst/>
            <a:gdLst/>
            <a:ahLst/>
            <a:cxnLst/>
            <a:rect l="l" t="t" r="r" b="b"/>
            <a:pathLst>
              <a:path w="548640" h="274320">
                <a:moveTo>
                  <a:pt x="0" y="274319"/>
                </a:moveTo>
                <a:lnTo>
                  <a:pt x="548640" y="274319"/>
                </a:lnTo>
                <a:lnTo>
                  <a:pt x="548640" y="0"/>
                </a:lnTo>
                <a:lnTo>
                  <a:pt x="0" y="0"/>
                </a:lnTo>
                <a:lnTo>
                  <a:pt x="0" y="274319"/>
                </a:lnTo>
                <a:close/>
              </a:path>
            </a:pathLst>
          </a:custGeom>
          <a:ln w="25400">
            <a:solidFill>
              <a:srgbClr val="A6A6A6"/>
            </a:solidFill>
          </a:ln>
        </p:spPr>
        <p:txBody>
          <a:bodyPr wrap="square" lIns="0" tIns="0" rIns="0" bIns="0" rtlCol="0"/>
          <a:lstStyle/>
          <a:p>
            <a:pPr algn="ctr"/>
            <a:r>
              <a:rPr lang="zh-CN" altLang="en-US" sz="1800" dirty="0">
                <a:latin typeface="微软雅黑" panose="020B0503020204020204" pitchFamily="34" charset="-122"/>
                <a:ea typeface="微软雅黑" panose="020B0503020204020204" pitchFamily="34" charset="-122"/>
              </a:rPr>
              <a:t>页</a:t>
            </a:r>
            <a:r>
              <a:rPr lang="en-US" sz="1800" dirty="0">
                <a:latin typeface="微软雅黑" panose="020B0503020204020204" pitchFamily="34" charset="-122"/>
                <a:ea typeface="微软雅黑" panose="020B0503020204020204" pitchFamily="34" charset="-122"/>
              </a:rPr>
              <a:t>4</a:t>
            </a:r>
            <a:endParaRPr sz="1800" dirty="0">
              <a:latin typeface="微软雅黑" panose="020B0503020204020204" pitchFamily="34" charset="-122"/>
              <a:ea typeface="微软雅黑" panose="020B0503020204020204" pitchFamily="34" charset="-122"/>
            </a:endParaRPr>
          </a:p>
        </p:txBody>
      </p:sp>
      <p:pic>
        <p:nvPicPr>
          <p:cNvPr id="83" name="object 45">
            <a:extLst>
              <a:ext uri="{FF2B5EF4-FFF2-40B4-BE49-F238E27FC236}">
                <a16:creationId xmlns:a16="http://schemas.microsoft.com/office/drawing/2014/main" id="{74ABD61A-4944-290A-8988-80CBF6E6A2B3}"/>
              </a:ext>
            </a:extLst>
          </p:cNvPr>
          <p:cNvPicPr/>
          <p:nvPr/>
        </p:nvPicPr>
        <p:blipFill>
          <a:blip r:embed="rId7" cstate="print"/>
          <a:stretch>
            <a:fillRect/>
          </a:stretch>
        </p:blipFill>
        <p:spPr>
          <a:xfrm>
            <a:off x="1821534" y="5204967"/>
            <a:ext cx="286728" cy="102128"/>
          </a:xfrm>
          <a:prstGeom prst="rect">
            <a:avLst/>
          </a:prstGeom>
        </p:spPr>
      </p:pic>
      <p:grpSp>
        <p:nvGrpSpPr>
          <p:cNvPr id="28" name="组合 27">
            <a:extLst>
              <a:ext uri="{FF2B5EF4-FFF2-40B4-BE49-F238E27FC236}">
                <a16:creationId xmlns:a16="http://schemas.microsoft.com/office/drawing/2014/main" id="{B475244C-42A5-F47A-541F-A554BC0D39DC}"/>
              </a:ext>
            </a:extLst>
          </p:cNvPr>
          <p:cNvGrpSpPr/>
          <p:nvPr/>
        </p:nvGrpSpPr>
        <p:grpSpPr>
          <a:xfrm>
            <a:off x="1222857" y="4572173"/>
            <a:ext cx="508780" cy="521782"/>
            <a:chOff x="1222857" y="4572173"/>
            <a:chExt cx="508780" cy="521782"/>
          </a:xfrm>
        </p:grpSpPr>
        <p:pic>
          <p:nvPicPr>
            <p:cNvPr id="87" name="object 49">
              <a:extLst>
                <a:ext uri="{FF2B5EF4-FFF2-40B4-BE49-F238E27FC236}">
                  <a16:creationId xmlns:a16="http://schemas.microsoft.com/office/drawing/2014/main" id="{4BC51DC8-17EA-28A2-9C04-7E9F2A77FD87}"/>
                </a:ext>
              </a:extLst>
            </p:cNvPr>
            <p:cNvPicPr/>
            <p:nvPr/>
          </p:nvPicPr>
          <p:blipFill>
            <a:blip r:embed="rId8" cstate="print"/>
            <a:stretch>
              <a:fillRect/>
            </a:stretch>
          </p:blipFill>
          <p:spPr>
            <a:xfrm>
              <a:off x="1357393" y="4850148"/>
              <a:ext cx="243807" cy="243807"/>
            </a:xfrm>
            <a:prstGeom prst="rect">
              <a:avLst/>
            </a:prstGeom>
          </p:spPr>
        </p:pic>
        <p:sp>
          <p:nvSpPr>
            <p:cNvPr id="88" name="object 50">
              <a:extLst>
                <a:ext uri="{FF2B5EF4-FFF2-40B4-BE49-F238E27FC236}">
                  <a16:creationId xmlns:a16="http://schemas.microsoft.com/office/drawing/2014/main" id="{4D60EEFB-AC92-440D-7011-A3C472570650}"/>
                </a:ext>
              </a:extLst>
            </p:cNvPr>
            <p:cNvSpPr txBox="1"/>
            <p:nvPr/>
          </p:nvSpPr>
          <p:spPr>
            <a:xfrm>
              <a:off x="1222857" y="4572173"/>
              <a:ext cx="508780" cy="305081"/>
            </a:xfrm>
            <a:prstGeom prst="rect">
              <a:avLst/>
            </a:prstGeom>
          </p:spPr>
          <p:txBody>
            <a:bodyPr vert="horz" wrap="square" lIns="0" tIns="17778" rIns="0" bIns="0" rtlCol="0">
              <a:spAutoFit/>
            </a:bodyPr>
            <a:lstStyle/>
            <a:p>
              <a:pPr marL="16932">
                <a:spcBef>
                  <a:spcPts val="140"/>
                </a:spcBef>
              </a:pPr>
              <a:r>
                <a:rPr sz="1866" b="1" spc="-140" dirty="0">
                  <a:solidFill>
                    <a:srgbClr val="C30037"/>
                  </a:solidFill>
                  <a:latin typeface="Arial Narrow"/>
                  <a:cs typeface="Arial Narrow"/>
                </a:rPr>
                <a:t>HEAD</a:t>
              </a:r>
              <a:endParaRPr sz="1866" dirty="0">
                <a:latin typeface="Arial Narrow"/>
                <a:cs typeface="Arial Narrow"/>
              </a:endParaRPr>
            </a:p>
          </p:txBody>
        </p:sp>
      </p:grpSp>
      <p:sp>
        <p:nvSpPr>
          <p:cNvPr id="90" name="object 53">
            <a:extLst>
              <a:ext uri="{FF2B5EF4-FFF2-40B4-BE49-F238E27FC236}">
                <a16:creationId xmlns:a16="http://schemas.microsoft.com/office/drawing/2014/main" id="{26219745-27D3-9F12-6421-6E637F3D35AF}"/>
              </a:ext>
            </a:extLst>
          </p:cNvPr>
          <p:cNvSpPr txBox="1"/>
          <p:nvPr/>
        </p:nvSpPr>
        <p:spPr>
          <a:xfrm>
            <a:off x="3933225" y="6004645"/>
            <a:ext cx="1566976" cy="269304"/>
          </a:xfrm>
          <a:prstGeom prst="rect">
            <a:avLst/>
          </a:prstGeom>
        </p:spPr>
        <p:txBody>
          <a:bodyPr vert="horz" wrap="square" lIns="0" tIns="0" rIns="0" bIns="0" rtlCol="0">
            <a:spAutoFit/>
          </a:bodyPr>
          <a:lstStyle/>
          <a:p>
            <a:pPr marL="16932">
              <a:lnSpc>
                <a:spcPts val="2053"/>
              </a:lnSpc>
            </a:pPr>
            <a:r>
              <a:rPr lang="zh-CN" altLang="en-US" sz="2133" b="1" spc="-152" dirty="0">
                <a:solidFill>
                  <a:srgbClr val="FFFFFF"/>
                </a:solidFill>
                <a:latin typeface="微软雅黑" panose="020B0503020204020204" pitchFamily="34" charset="-122"/>
                <a:ea typeface="微软雅黑" panose="020B0503020204020204" pitchFamily="34" charset="-122"/>
                <a:cs typeface="Times New Roman"/>
              </a:rPr>
              <a:t>热    </a:t>
            </a:r>
            <a:r>
              <a:rPr sz="2133" b="1" spc="-152" dirty="0">
                <a:solidFill>
                  <a:srgbClr val="FFFFFF"/>
                </a:solidFill>
                <a:latin typeface="微软雅黑" panose="020B0503020204020204" pitchFamily="34" charset="-122"/>
                <a:ea typeface="微软雅黑" panose="020B0503020204020204" pitchFamily="34" charset="-122"/>
                <a:cs typeface="Times New Roman"/>
              </a:rPr>
              <a:t>←</a:t>
            </a:r>
            <a:r>
              <a:rPr lang="en-US" sz="2133" b="1" spc="-152" dirty="0">
                <a:solidFill>
                  <a:srgbClr val="FFFFFF"/>
                </a:solidFill>
                <a:latin typeface="微软雅黑" panose="020B0503020204020204" pitchFamily="34" charset="-122"/>
                <a:ea typeface="微软雅黑" panose="020B0503020204020204" pitchFamily="34" charset="-122"/>
                <a:cs typeface="Times New Roman"/>
              </a:rPr>
              <a:t>      </a:t>
            </a:r>
            <a:r>
              <a:rPr lang="zh-CN" altLang="en-US" sz="2133" b="1" spc="-152" dirty="0">
                <a:solidFill>
                  <a:srgbClr val="FFFFFF"/>
                </a:solidFill>
                <a:latin typeface="微软雅黑" panose="020B0503020204020204" pitchFamily="34" charset="-122"/>
                <a:ea typeface="微软雅黑" panose="020B0503020204020204" pitchFamily="34" charset="-122"/>
                <a:cs typeface="Times New Roman"/>
              </a:rPr>
              <a:t>冷</a:t>
            </a:r>
            <a:endParaRPr sz="2133" dirty="0">
              <a:latin typeface="微软雅黑" panose="020B0503020204020204" pitchFamily="34" charset="-122"/>
              <a:ea typeface="微软雅黑" panose="020B0503020204020204" pitchFamily="34" charset="-122"/>
              <a:cs typeface="Times New Roman"/>
            </a:endParaRPr>
          </a:p>
        </p:txBody>
      </p:sp>
      <p:grpSp>
        <p:nvGrpSpPr>
          <p:cNvPr id="27" name="组合 26">
            <a:extLst>
              <a:ext uri="{FF2B5EF4-FFF2-40B4-BE49-F238E27FC236}">
                <a16:creationId xmlns:a16="http://schemas.microsoft.com/office/drawing/2014/main" id="{8C330EC2-1F8E-C40B-CE21-4BF1D122A655}"/>
              </a:ext>
            </a:extLst>
          </p:cNvPr>
          <p:cNvGrpSpPr/>
          <p:nvPr/>
        </p:nvGrpSpPr>
        <p:grpSpPr>
          <a:xfrm>
            <a:off x="5324371" y="4532139"/>
            <a:ext cx="508780" cy="572842"/>
            <a:chOff x="5324371" y="4532139"/>
            <a:chExt cx="508780" cy="572842"/>
          </a:xfrm>
        </p:grpSpPr>
        <p:pic>
          <p:nvPicPr>
            <p:cNvPr id="86" name="object 48">
              <a:extLst>
                <a:ext uri="{FF2B5EF4-FFF2-40B4-BE49-F238E27FC236}">
                  <a16:creationId xmlns:a16="http://schemas.microsoft.com/office/drawing/2014/main" id="{3513925F-00E1-884B-57BC-168E06D591B5}"/>
                </a:ext>
              </a:extLst>
            </p:cNvPr>
            <p:cNvPicPr/>
            <p:nvPr/>
          </p:nvPicPr>
          <p:blipFill>
            <a:blip r:embed="rId8" cstate="print"/>
            <a:stretch>
              <a:fillRect/>
            </a:stretch>
          </p:blipFill>
          <p:spPr>
            <a:xfrm>
              <a:off x="5456857" y="4861174"/>
              <a:ext cx="243808" cy="243807"/>
            </a:xfrm>
            <a:prstGeom prst="rect">
              <a:avLst/>
            </a:prstGeom>
          </p:spPr>
        </p:pic>
        <p:sp>
          <p:nvSpPr>
            <p:cNvPr id="92" name="object 50">
              <a:extLst>
                <a:ext uri="{FF2B5EF4-FFF2-40B4-BE49-F238E27FC236}">
                  <a16:creationId xmlns:a16="http://schemas.microsoft.com/office/drawing/2014/main" id="{13856737-5A2B-C149-D206-6F105F4C05A9}"/>
                </a:ext>
              </a:extLst>
            </p:cNvPr>
            <p:cNvSpPr txBox="1"/>
            <p:nvPr/>
          </p:nvSpPr>
          <p:spPr>
            <a:xfrm>
              <a:off x="5324371" y="4532139"/>
              <a:ext cx="508780" cy="305081"/>
            </a:xfrm>
            <a:prstGeom prst="rect">
              <a:avLst/>
            </a:prstGeom>
          </p:spPr>
          <p:txBody>
            <a:bodyPr vert="horz" wrap="square" lIns="0" tIns="17778" rIns="0" bIns="0" rtlCol="0">
              <a:spAutoFit/>
            </a:bodyPr>
            <a:lstStyle/>
            <a:p>
              <a:pPr marL="16932">
                <a:spcBef>
                  <a:spcPts val="140"/>
                </a:spcBef>
              </a:pPr>
              <a:r>
                <a:rPr sz="1866" b="1" spc="-140" dirty="0">
                  <a:solidFill>
                    <a:srgbClr val="C30037"/>
                  </a:solidFill>
                  <a:latin typeface="Arial Narrow"/>
                  <a:cs typeface="Arial Narrow"/>
                </a:rPr>
                <a:t>HEAD</a:t>
              </a:r>
              <a:endParaRPr sz="1866" dirty="0">
                <a:latin typeface="Arial Narrow"/>
                <a:cs typeface="Arial Narrow"/>
              </a:endParaRPr>
            </a:p>
          </p:txBody>
        </p:sp>
      </p:grpSp>
      <p:sp>
        <p:nvSpPr>
          <p:cNvPr id="14" name="文本框 13">
            <a:extLst>
              <a:ext uri="{FF2B5EF4-FFF2-40B4-BE49-F238E27FC236}">
                <a16:creationId xmlns:a16="http://schemas.microsoft.com/office/drawing/2014/main" id="{676B300B-B34A-4CF7-CC65-12B3AC5E588D}"/>
              </a:ext>
            </a:extLst>
          </p:cNvPr>
          <p:cNvSpPr txBox="1"/>
          <p:nvPr/>
        </p:nvSpPr>
        <p:spPr>
          <a:xfrm>
            <a:off x="2201745" y="4046374"/>
            <a:ext cx="2107408" cy="446276"/>
          </a:xfrm>
          <a:prstGeom prst="rect">
            <a:avLst/>
          </a:prstGeom>
          <a:noFill/>
        </p:spPr>
        <p:txBody>
          <a:bodyPr wrap="square">
            <a:spAutoFit/>
          </a:bodyPr>
          <a:lstStyle/>
          <a:p>
            <a:pPr algn="ctr"/>
            <a:r>
              <a:rPr lang="en-US" altLang="zh-CN" dirty="0" err="1">
                <a:latin typeface="微软雅黑" panose="020B0503020204020204" pitchFamily="34" charset="-122"/>
                <a:ea typeface="微软雅黑" panose="020B0503020204020204" pitchFamily="34" charset="-122"/>
              </a:rPr>
              <a:t>LRU_new</a:t>
            </a:r>
            <a:endParaRPr lang="zh-CN" altLang="en-US"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A9CB0233-1648-D873-4657-D338EDD42840}"/>
              </a:ext>
            </a:extLst>
          </p:cNvPr>
          <p:cNvSpPr txBox="1"/>
          <p:nvPr/>
        </p:nvSpPr>
        <p:spPr>
          <a:xfrm>
            <a:off x="5340455" y="3987452"/>
            <a:ext cx="2107408" cy="446276"/>
          </a:xfrm>
          <a:prstGeom prst="rect">
            <a:avLst/>
          </a:prstGeom>
          <a:noFill/>
        </p:spPr>
        <p:txBody>
          <a:bodyPr wrap="square">
            <a:spAutoFit/>
          </a:bodyPr>
          <a:lstStyle/>
          <a:p>
            <a:pPr algn="ctr"/>
            <a:r>
              <a:rPr lang="en-US" altLang="zh-CN" dirty="0" err="1">
                <a:latin typeface="微软雅黑" panose="020B0503020204020204" pitchFamily="34" charset="-122"/>
                <a:ea typeface="微软雅黑" panose="020B0503020204020204" pitchFamily="34" charset="-122"/>
              </a:rPr>
              <a:t>LRU_old</a:t>
            </a:r>
            <a:endParaRPr lang="zh-CN" altLang="en-US" dirty="0">
              <a:latin typeface="微软雅黑" panose="020B0503020204020204" pitchFamily="34" charset="-122"/>
              <a:ea typeface="微软雅黑" panose="020B0503020204020204" pitchFamily="34" charset="-122"/>
            </a:endParaRPr>
          </a:p>
        </p:txBody>
      </p:sp>
      <p:sp>
        <p:nvSpPr>
          <p:cNvPr id="6" name="流程图: 过程 5">
            <a:extLst>
              <a:ext uri="{FF2B5EF4-FFF2-40B4-BE49-F238E27FC236}">
                <a16:creationId xmlns:a16="http://schemas.microsoft.com/office/drawing/2014/main" id="{871D9F2D-F841-6F1F-67E5-BBFEC29C7DBA}"/>
              </a:ext>
            </a:extLst>
          </p:cNvPr>
          <p:cNvSpPr/>
          <p:nvPr/>
        </p:nvSpPr>
        <p:spPr>
          <a:xfrm>
            <a:off x="8543478" y="1819376"/>
            <a:ext cx="2448271" cy="478997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流程图: 过程 7">
            <a:extLst>
              <a:ext uri="{FF2B5EF4-FFF2-40B4-BE49-F238E27FC236}">
                <a16:creationId xmlns:a16="http://schemas.microsoft.com/office/drawing/2014/main" id="{BBFBD30B-190F-65D5-A65C-8BA28E0CF6D3}"/>
              </a:ext>
            </a:extLst>
          </p:cNvPr>
          <p:cNvSpPr/>
          <p:nvPr/>
        </p:nvSpPr>
        <p:spPr>
          <a:xfrm>
            <a:off x="8831990" y="202615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9" name="流程图: 过程 8">
            <a:extLst>
              <a:ext uri="{FF2B5EF4-FFF2-40B4-BE49-F238E27FC236}">
                <a16:creationId xmlns:a16="http://schemas.microsoft.com/office/drawing/2014/main" id="{E71B2EA6-DF41-B03A-6180-7CA2E8070CC2}"/>
              </a:ext>
            </a:extLst>
          </p:cNvPr>
          <p:cNvSpPr/>
          <p:nvPr/>
        </p:nvSpPr>
        <p:spPr>
          <a:xfrm>
            <a:off x="8831990" y="279107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0" name="流程图: 过程 9">
            <a:extLst>
              <a:ext uri="{FF2B5EF4-FFF2-40B4-BE49-F238E27FC236}">
                <a16:creationId xmlns:a16="http://schemas.microsoft.com/office/drawing/2014/main" id="{C955D222-CE22-D523-DAF7-2387D408C058}"/>
              </a:ext>
            </a:extLst>
          </p:cNvPr>
          <p:cNvSpPr/>
          <p:nvPr/>
        </p:nvSpPr>
        <p:spPr>
          <a:xfrm>
            <a:off x="8831990" y="3550581"/>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1" name="流程图: 过程 10">
            <a:extLst>
              <a:ext uri="{FF2B5EF4-FFF2-40B4-BE49-F238E27FC236}">
                <a16:creationId xmlns:a16="http://schemas.microsoft.com/office/drawing/2014/main" id="{FDB80A12-1533-4498-4222-5A575755DD8B}"/>
              </a:ext>
            </a:extLst>
          </p:cNvPr>
          <p:cNvSpPr/>
          <p:nvPr/>
        </p:nvSpPr>
        <p:spPr>
          <a:xfrm>
            <a:off x="8831990" y="431481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12" name="流程图: 过程 11">
            <a:extLst>
              <a:ext uri="{FF2B5EF4-FFF2-40B4-BE49-F238E27FC236}">
                <a16:creationId xmlns:a16="http://schemas.microsoft.com/office/drawing/2014/main" id="{9BD6DAC8-131F-5C98-0BF6-ECC960AA1E3E}"/>
              </a:ext>
            </a:extLst>
          </p:cNvPr>
          <p:cNvSpPr/>
          <p:nvPr/>
        </p:nvSpPr>
        <p:spPr>
          <a:xfrm>
            <a:off x="8831990" y="5069675"/>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13" name="流程图: 过程 12">
            <a:extLst>
              <a:ext uri="{FF2B5EF4-FFF2-40B4-BE49-F238E27FC236}">
                <a16:creationId xmlns:a16="http://schemas.microsoft.com/office/drawing/2014/main" id="{59CFAF2D-F8E4-C5F6-00D3-FE48A877F348}"/>
              </a:ext>
            </a:extLst>
          </p:cNvPr>
          <p:cNvSpPr/>
          <p:nvPr/>
        </p:nvSpPr>
        <p:spPr>
          <a:xfrm>
            <a:off x="8831990" y="582454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529F3216-57D5-1CBB-6AE0-991ED310C7B5}"/>
              </a:ext>
            </a:extLst>
          </p:cNvPr>
          <p:cNvSpPr txBox="1"/>
          <p:nvPr/>
        </p:nvSpPr>
        <p:spPr>
          <a:xfrm>
            <a:off x="9204802" y="1286493"/>
            <a:ext cx="1069524" cy="446276"/>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磁盘页</a:t>
            </a:r>
          </a:p>
        </p:txBody>
      </p:sp>
      <p:grpSp>
        <p:nvGrpSpPr>
          <p:cNvPr id="25" name="组合 24">
            <a:extLst>
              <a:ext uri="{FF2B5EF4-FFF2-40B4-BE49-F238E27FC236}">
                <a16:creationId xmlns:a16="http://schemas.microsoft.com/office/drawing/2014/main" id="{8511D62F-312E-3CCF-FEC0-D9C20AC0D9E9}"/>
              </a:ext>
            </a:extLst>
          </p:cNvPr>
          <p:cNvGrpSpPr/>
          <p:nvPr/>
        </p:nvGrpSpPr>
        <p:grpSpPr>
          <a:xfrm>
            <a:off x="7873034" y="2906773"/>
            <a:ext cx="966257" cy="446276"/>
            <a:chOff x="7873034" y="2906773"/>
            <a:chExt cx="966257" cy="446276"/>
          </a:xfrm>
        </p:grpSpPr>
        <p:sp>
          <p:nvSpPr>
            <p:cNvPr id="17" name="箭头: 右 16">
              <a:extLst>
                <a:ext uri="{FF2B5EF4-FFF2-40B4-BE49-F238E27FC236}">
                  <a16:creationId xmlns:a16="http://schemas.microsoft.com/office/drawing/2014/main" id="{F679F669-6EE6-5A3B-40CA-8AC4C25A3737}"/>
                </a:ext>
              </a:extLst>
            </p:cNvPr>
            <p:cNvSpPr/>
            <p:nvPr/>
          </p:nvSpPr>
          <p:spPr>
            <a:xfrm>
              <a:off x="8327454" y="2978781"/>
              <a:ext cx="511837" cy="339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1439DAC5-B519-ED52-FABF-C2B196085379}"/>
                </a:ext>
              </a:extLst>
            </p:cNvPr>
            <p:cNvSpPr txBox="1"/>
            <p:nvPr/>
          </p:nvSpPr>
          <p:spPr>
            <a:xfrm>
              <a:off x="7873034" y="2906773"/>
              <a:ext cx="511838" cy="446276"/>
            </a:xfrm>
            <a:prstGeom prst="rect">
              <a:avLst/>
            </a:prstGeom>
            <a:noFill/>
          </p:spPr>
          <p:txBody>
            <a:bodyPr wrap="square" lIns="0" rIns="0" rtlCol="0">
              <a:spAutoFit/>
            </a:bodyPr>
            <a:lstStyle/>
            <a:p>
              <a:r>
                <a:rPr lang="en-US" altLang="zh-CN" dirty="0">
                  <a:latin typeface="微软雅黑" panose="020B0503020204020204" pitchFamily="34" charset="-122"/>
                  <a:ea typeface="微软雅黑" panose="020B0503020204020204" pitchFamily="34" charset="-122"/>
                </a:rPr>
                <a:t>Q2</a:t>
              </a:r>
              <a:endParaRPr lang="zh-CN" altLang="en-US" dirty="0">
                <a:latin typeface="微软雅黑" panose="020B0503020204020204" pitchFamily="34" charset="-122"/>
                <a:ea typeface="微软雅黑" panose="020B0503020204020204" pitchFamily="34" charset="-122"/>
              </a:endParaRPr>
            </a:p>
          </p:txBody>
        </p:sp>
      </p:grpSp>
      <p:sp>
        <p:nvSpPr>
          <p:cNvPr id="19" name="object 42">
            <a:extLst>
              <a:ext uri="{FF2B5EF4-FFF2-40B4-BE49-F238E27FC236}">
                <a16:creationId xmlns:a16="http://schemas.microsoft.com/office/drawing/2014/main" id="{3613D84E-6EB3-B6FD-722B-37AED844CE32}"/>
              </a:ext>
            </a:extLst>
          </p:cNvPr>
          <p:cNvSpPr/>
          <p:nvPr/>
        </p:nvSpPr>
        <p:spPr>
          <a:xfrm>
            <a:off x="2103529" y="5073175"/>
            <a:ext cx="731425" cy="365713"/>
          </a:xfrm>
          <a:custGeom>
            <a:avLst/>
            <a:gdLst/>
            <a:ahLst/>
            <a:cxnLst/>
            <a:rect l="l" t="t" r="r" b="b"/>
            <a:pathLst>
              <a:path w="548640" h="274320">
                <a:moveTo>
                  <a:pt x="0" y="274319"/>
                </a:moveTo>
                <a:lnTo>
                  <a:pt x="548640" y="274319"/>
                </a:lnTo>
                <a:lnTo>
                  <a:pt x="548640" y="0"/>
                </a:lnTo>
                <a:lnTo>
                  <a:pt x="0" y="0"/>
                </a:lnTo>
                <a:lnTo>
                  <a:pt x="0" y="274319"/>
                </a:lnTo>
                <a:close/>
              </a:path>
            </a:pathLst>
          </a:custGeom>
          <a:ln w="25400">
            <a:solidFill>
              <a:srgbClr val="A6A6A6"/>
            </a:solidFill>
          </a:ln>
        </p:spPr>
        <p:txBody>
          <a:bodyPr wrap="square" lIns="0" tIns="0" rIns="0" bIns="0" rtlCol="0"/>
          <a:lstStyle/>
          <a:p>
            <a:pPr algn="ctr"/>
            <a:r>
              <a:rPr lang="zh-CN" altLang="en-US" sz="1800" dirty="0">
                <a:latin typeface="微软雅黑" panose="020B0503020204020204" pitchFamily="34" charset="-122"/>
                <a:ea typeface="微软雅黑" panose="020B0503020204020204" pitchFamily="34" charset="-122"/>
              </a:rPr>
              <a:t>页</a:t>
            </a:r>
            <a:r>
              <a:rPr lang="en-US" sz="1800" dirty="0">
                <a:latin typeface="微软雅黑" panose="020B0503020204020204" pitchFamily="34" charset="-122"/>
                <a:ea typeface="微软雅黑" panose="020B0503020204020204" pitchFamily="34" charset="-122"/>
              </a:rPr>
              <a:t>5</a:t>
            </a:r>
            <a:endParaRPr sz="1800" dirty="0">
              <a:latin typeface="微软雅黑" panose="020B0503020204020204" pitchFamily="34" charset="-122"/>
              <a:ea typeface="微软雅黑" panose="020B0503020204020204" pitchFamily="34" charset="-122"/>
            </a:endParaRPr>
          </a:p>
        </p:txBody>
      </p:sp>
      <p:sp>
        <p:nvSpPr>
          <p:cNvPr id="20" name="object 42">
            <a:extLst>
              <a:ext uri="{FF2B5EF4-FFF2-40B4-BE49-F238E27FC236}">
                <a16:creationId xmlns:a16="http://schemas.microsoft.com/office/drawing/2014/main" id="{CD99E9E2-FF84-79C2-1359-4D995AEB2C94}"/>
              </a:ext>
            </a:extLst>
          </p:cNvPr>
          <p:cNvSpPr/>
          <p:nvPr/>
        </p:nvSpPr>
        <p:spPr>
          <a:xfrm>
            <a:off x="3156710" y="5073175"/>
            <a:ext cx="731425" cy="365713"/>
          </a:xfrm>
          <a:custGeom>
            <a:avLst/>
            <a:gdLst/>
            <a:ahLst/>
            <a:cxnLst/>
            <a:rect l="l" t="t" r="r" b="b"/>
            <a:pathLst>
              <a:path w="548640" h="274320">
                <a:moveTo>
                  <a:pt x="0" y="274319"/>
                </a:moveTo>
                <a:lnTo>
                  <a:pt x="548640" y="274319"/>
                </a:lnTo>
                <a:lnTo>
                  <a:pt x="548640" y="0"/>
                </a:lnTo>
                <a:lnTo>
                  <a:pt x="0" y="0"/>
                </a:lnTo>
                <a:lnTo>
                  <a:pt x="0" y="274319"/>
                </a:lnTo>
                <a:close/>
              </a:path>
            </a:pathLst>
          </a:custGeom>
          <a:ln w="25400">
            <a:solidFill>
              <a:srgbClr val="A6A6A6"/>
            </a:solidFill>
          </a:ln>
        </p:spPr>
        <p:txBody>
          <a:bodyPr wrap="square" lIns="0" tIns="0" rIns="0" bIns="0" rtlCol="0"/>
          <a:lstStyle/>
          <a:p>
            <a:pPr algn="ctr"/>
            <a:r>
              <a:rPr lang="zh-CN" altLang="en-US" sz="1800" dirty="0">
                <a:latin typeface="微软雅黑" panose="020B0503020204020204" pitchFamily="34" charset="-122"/>
                <a:ea typeface="微软雅黑" panose="020B0503020204020204" pitchFamily="34" charset="-122"/>
              </a:rPr>
              <a:t>页</a:t>
            </a:r>
            <a:r>
              <a:rPr lang="en-US" altLang="zh-CN" sz="1800" dirty="0">
                <a:latin typeface="微软雅黑" panose="020B0503020204020204" pitchFamily="34" charset="-122"/>
                <a:ea typeface="微软雅黑" panose="020B0503020204020204" pitchFamily="34" charset="-122"/>
              </a:rPr>
              <a:t>9</a:t>
            </a:r>
            <a:endParaRPr sz="1800" dirty="0">
              <a:latin typeface="微软雅黑" panose="020B0503020204020204" pitchFamily="34" charset="-122"/>
              <a:ea typeface="微软雅黑" panose="020B0503020204020204" pitchFamily="34" charset="-122"/>
            </a:endParaRPr>
          </a:p>
        </p:txBody>
      </p:sp>
      <p:sp>
        <p:nvSpPr>
          <p:cNvPr id="21" name="object 42">
            <a:extLst>
              <a:ext uri="{FF2B5EF4-FFF2-40B4-BE49-F238E27FC236}">
                <a16:creationId xmlns:a16="http://schemas.microsoft.com/office/drawing/2014/main" id="{25BB3264-632C-8EB4-8A5E-5158D398321B}"/>
              </a:ext>
            </a:extLst>
          </p:cNvPr>
          <p:cNvSpPr/>
          <p:nvPr/>
        </p:nvSpPr>
        <p:spPr>
          <a:xfrm>
            <a:off x="4222998" y="5073175"/>
            <a:ext cx="731425" cy="365713"/>
          </a:xfrm>
          <a:custGeom>
            <a:avLst/>
            <a:gdLst/>
            <a:ahLst/>
            <a:cxnLst/>
            <a:rect l="l" t="t" r="r" b="b"/>
            <a:pathLst>
              <a:path w="548640" h="274320">
                <a:moveTo>
                  <a:pt x="0" y="274319"/>
                </a:moveTo>
                <a:lnTo>
                  <a:pt x="548640" y="274319"/>
                </a:lnTo>
                <a:lnTo>
                  <a:pt x="548640" y="0"/>
                </a:lnTo>
                <a:lnTo>
                  <a:pt x="0" y="0"/>
                </a:lnTo>
                <a:lnTo>
                  <a:pt x="0" y="274319"/>
                </a:lnTo>
                <a:close/>
              </a:path>
            </a:pathLst>
          </a:custGeom>
          <a:ln w="25400">
            <a:solidFill>
              <a:srgbClr val="A6A6A6"/>
            </a:solidFill>
          </a:ln>
        </p:spPr>
        <p:txBody>
          <a:bodyPr wrap="square" lIns="0" tIns="0" rIns="0" bIns="0" rtlCol="0"/>
          <a:lstStyle/>
          <a:p>
            <a:pPr algn="ctr"/>
            <a:r>
              <a:rPr lang="zh-CN" altLang="en-US" sz="1800" dirty="0">
                <a:latin typeface="微软雅黑" panose="020B0503020204020204" pitchFamily="34" charset="-122"/>
                <a:ea typeface="微软雅黑" panose="020B0503020204020204" pitchFamily="34" charset="-122"/>
              </a:rPr>
              <a:t>页</a:t>
            </a:r>
            <a:r>
              <a:rPr lang="en-US" altLang="zh-CN" sz="1800" dirty="0">
                <a:latin typeface="微软雅黑" panose="020B0503020204020204" pitchFamily="34" charset="-122"/>
                <a:ea typeface="微软雅黑" panose="020B0503020204020204" pitchFamily="34" charset="-122"/>
              </a:rPr>
              <a:t>3</a:t>
            </a:r>
            <a:endParaRPr sz="1800" dirty="0">
              <a:latin typeface="微软雅黑" panose="020B0503020204020204" pitchFamily="34" charset="-122"/>
              <a:ea typeface="微软雅黑" panose="020B0503020204020204" pitchFamily="34" charset="-122"/>
            </a:endParaRPr>
          </a:p>
        </p:txBody>
      </p:sp>
      <p:sp>
        <p:nvSpPr>
          <p:cNvPr id="22" name="object 42">
            <a:extLst>
              <a:ext uri="{FF2B5EF4-FFF2-40B4-BE49-F238E27FC236}">
                <a16:creationId xmlns:a16="http://schemas.microsoft.com/office/drawing/2014/main" id="{6585DF86-4EC3-EDF4-D602-81ACE22E0834}"/>
              </a:ext>
            </a:extLst>
          </p:cNvPr>
          <p:cNvSpPr/>
          <p:nvPr/>
        </p:nvSpPr>
        <p:spPr>
          <a:xfrm>
            <a:off x="5238053" y="5073175"/>
            <a:ext cx="731425" cy="365713"/>
          </a:xfrm>
          <a:custGeom>
            <a:avLst/>
            <a:gdLst/>
            <a:ahLst/>
            <a:cxnLst/>
            <a:rect l="l" t="t" r="r" b="b"/>
            <a:pathLst>
              <a:path w="548640" h="274320">
                <a:moveTo>
                  <a:pt x="0" y="274319"/>
                </a:moveTo>
                <a:lnTo>
                  <a:pt x="548640" y="274319"/>
                </a:lnTo>
                <a:lnTo>
                  <a:pt x="548640" y="0"/>
                </a:lnTo>
                <a:lnTo>
                  <a:pt x="0" y="0"/>
                </a:lnTo>
                <a:lnTo>
                  <a:pt x="0" y="274319"/>
                </a:lnTo>
                <a:close/>
              </a:path>
            </a:pathLst>
          </a:custGeom>
          <a:ln w="25400">
            <a:solidFill>
              <a:srgbClr val="A6A6A6"/>
            </a:solidFill>
          </a:ln>
        </p:spPr>
        <p:txBody>
          <a:bodyPr wrap="square" lIns="0" tIns="0" rIns="0" bIns="0" rtlCol="0"/>
          <a:lstStyle/>
          <a:p>
            <a:pPr algn="ctr"/>
            <a:r>
              <a:rPr lang="zh-CN" altLang="en-US" sz="1800" dirty="0">
                <a:latin typeface="微软雅黑" panose="020B0503020204020204" pitchFamily="34" charset="-122"/>
                <a:ea typeface="微软雅黑" panose="020B0503020204020204" pitchFamily="34" charset="-122"/>
              </a:rPr>
              <a:t>页</a:t>
            </a:r>
            <a:r>
              <a:rPr lang="en-US" altLang="zh-CN" sz="1800" dirty="0">
                <a:latin typeface="微软雅黑" panose="020B0503020204020204" pitchFamily="34" charset="-122"/>
                <a:ea typeface="微软雅黑" panose="020B0503020204020204" pitchFamily="34" charset="-122"/>
              </a:rPr>
              <a:t>1</a:t>
            </a:r>
            <a:endParaRPr sz="1800" dirty="0">
              <a:latin typeface="微软雅黑" panose="020B0503020204020204" pitchFamily="34" charset="-122"/>
              <a:ea typeface="微软雅黑" panose="020B0503020204020204" pitchFamily="34" charset="-122"/>
            </a:endParaRPr>
          </a:p>
        </p:txBody>
      </p:sp>
      <p:sp>
        <p:nvSpPr>
          <p:cNvPr id="23" name="object 42">
            <a:extLst>
              <a:ext uri="{FF2B5EF4-FFF2-40B4-BE49-F238E27FC236}">
                <a16:creationId xmlns:a16="http://schemas.microsoft.com/office/drawing/2014/main" id="{47923B9C-3533-11F0-4387-2986AFC58A0B}"/>
              </a:ext>
            </a:extLst>
          </p:cNvPr>
          <p:cNvSpPr/>
          <p:nvPr/>
        </p:nvSpPr>
        <p:spPr>
          <a:xfrm>
            <a:off x="6247914" y="5073175"/>
            <a:ext cx="731425" cy="365713"/>
          </a:xfrm>
          <a:custGeom>
            <a:avLst/>
            <a:gdLst/>
            <a:ahLst/>
            <a:cxnLst/>
            <a:rect l="l" t="t" r="r" b="b"/>
            <a:pathLst>
              <a:path w="548640" h="274320">
                <a:moveTo>
                  <a:pt x="0" y="274319"/>
                </a:moveTo>
                <a:lnTo>
                  <a:pt x="548640" y="274319"/>
                </a:lnTo>
                <a:lnTo>
                  <a:pt x="548640" y="0"/>
                </a:lnTo>
                <a:lnTo>
                  <a:pt x="0" y="0"/>
                </a:lnTo>
                <a:lnTo>
                  <a:pt x="0" y="274319"/>
                </a:lnTo>
                <a:close/>
              </a:path>
            </a:pathLst>
          </a:custGeom>
          <a:ln w="25400">
            <a:solidFill>
              <a:srgbClr val="A6A6A6"/>
            </a:solidFill>
          </a:ln>
        </p:spPr>
        <p:txBody>
          <a:bodyPr wrap="square" lIns="0" tIns="0" rIns="0" bIns="0" rtlCol="0"/>
          <a:lstStyle/>
          <a:p>
            <a:pPr algn="ctr"/>
            <a:r>
              <a:rPr lang="zh-CN" altLang="en-US" sz="1800" dirty="0">
                <a:latin typeface="微软雅黑" panose="020B0503020204020204" pitchFamily="34" charset="-122"/>
                <a:ea typeface="微软雅黑" panose="020B0503020204020204" pitchFamily="34" charset="-122"/>
              </a:rPr>
              <a:t>页</a:t>
            </a:r>
            <a:r>
              <a:rPr lang="en-US" altLang="zh-CN" sz="1800" dirty="0">
                <a:latin typeface="微软雅黑" panose="020B0503020204020204" pitchFamily="34" charset="-122"/>
                <a:ea typeface="微软雅黑" panose="020B0503020204020204" pitchFamily="34" charset="-122"/>
              </a:rPr>
              <a:t>6</a:t>
            </a:r>
            <a:endParaRPr sz="1800" dirty="0">
              <a:latin typeface="微软雅黑" panose="020B0503020204020204" pitchFamily="34" charset="-122"/>
              <a:ea typeface="微软雅黑" panose="020B0503020204020204" pitchFamily="34" charset="-122"/>
            </a:endParaRPr>
          </a:p>
        </p:txBody>
      </p:sp>
      <p:sp>
        <p:nvSpPr>
          <p:cNvPr id="24" name="object 42">
            <a:extLst>
              <a:ext uri="{FF2B5EF4-FFF2-40B4-BE49-F238E27FC236}">
                <a16:creationId xmlns:a16="http://schemas.microsoft.com/office/drawing/2014/main" id="{578118F9-7BDA-251F-89FB-556B6AFC7314}"/>
              </a:ext>
            </a:extLst>
          </p:cNvPr>
          <p:cNvSpPr/>
          <p:nvPr/>
        </p:nvSpPr>
        <p:spPr>
          <a:xfrm>
            <a:off x="7319396" y="5073175"/>
            <a:ext cx="731425" cy="365713"/>
          </a:xfrm>
          <a:custGeom>
            <a:avLst/>
            <a:gdLst/>
            <a:ahLst/>
            <a:cxnLst/>
            <a:rect l="l" t="t" r="r" b="b"/>
            <a:pathLst>
              <a:path w="548640" h="274320">
                <a:moveTo>
                  <a:pt x="0" y="274319"/>
                </a:moveTo>
                <a:lnTo>
                  <a:pt x="548640" y="274319"/>
                </a:lnTo>
                <a:lnTo>
                  <a:pt x="548640" y="0"/>
                </a:lnTo>
                <a:lnTo>
                  <a:pt x="0" y="0"/>
                </a:lnTo>
                <a:lnTo>
                  <a:pt x="0" y="274319"/>
                </a:lnTo>
                <a:close/>
              </a:path>
            </a:pathLst>
          </a:custGeom>
          <a:ln w="25400">
            <a:solidFill>
              <a:srgbClr val="A6A6A6"/>
            </a:solidFill>
          </a:ln>
        </p:spPr>
        <p:txBody>
          <a:bodyPr wrap="square" lIns="0" tIns="0" rIns="0" bIns="0" rtlCol="0"/>
          <a:lstStyle/>
          <a:p>
            <a:pPr algn="ctr"/>
            <a:r>
              <a:rPr lang="zh-CN" altLang="en-US" sz="1800" dirty="0">
                <a:latin typeface="微软雅黑" panose="020B0503020204020204" pitchFamily="34" charset="-122"/>
                <a:ea typeface="微软雅黑" panose="020B0503020204020204" pitchFamily="34" charset="-122"/>
              </a:rPr>
              <a:t>页</a:t>
            </a:r>
            <a:r>
              <a:rPr lang="en-US" altLang="zh-CN" sz="1800" dirty="0">
                <a:latin typeface="微软雅黑" panose="020B0503020204020204" pitchFamily="34" charset="-122"/>
                <a:ea typeface="微软雅黑" panose="020B0503020204020204" pitchFamily="34" charset="-122"/>
              </a:rPr>
              <a:t>2</a:t>
            </a:r>
            <a:endParaRPr sz="18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6225730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5" presetClass="emph" presetSubtype="0" fill="hold" grpId="0" nodeType="clickEffect">
                                  <p:stCondLst>
                                    <p:cond delay="0"/>
                                  </p:stCondLst>
                                  <p:childTnLst>
                                    <p:anim calcmode="discrete" valueType="str">
                                      <p:cBhvr>
                                        <p:cTn id="10"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36028-8AC2-0B87-7A1A-7AE5B3CA61E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74E0D0E-E7A9-29AC-78FC-2F2301CA072D}"/>
              </a:ext>
            </a:extLst>
          </p:cNvPr>
          <p:cNvSpPr>
            <a:spLocks noGrp="1"/>
          </p:cNvSpPr>
          <p:nvPr>
            <p:ph type="title"/>
          </p:nvPr>
        </p:nvSpPr>
        <p:spPr/>
        <p:txBody>
          <a:bodyPr>
            <a:normAutofit/>
          </a:bodyPr>
          <a:lstStyle/>
          <a:p>
            <a:r>
              <a:rPr lang="en-US" altLang="zh-CN" sz="3200" b="1" dirty="0">
                <a:solidFill>
                  <a:schemeClr val="accent1"/>
                </a:solidFill>
              </a:rPr>
              <a:t>MySQL</a:t>
            </a:r>
            <a:r>
              <a:rPr lang="zh-CN" altLang="en-US" sz="3200" b="1" dirty="0">
                <a:solidFill>
                  <a:schemeClr val="accent1"/>
                </a:solidFill>
              </a:rPr>
              <a:t>的近似</a:t>
            </a:r>
            <a:r>
              <a:rPr lang="en-US" altLang="zh-CN" sz="3200" b="1" dirty="0">
                <a:solidFill>
                  <a:schemeClr val="accent1"/>
                </a:solidFill>
              </a:rPr>
              <a:t>LRU-K</a:t>
            </a:r>
            <a:endParaRPr lang="zh-CN" altLang="en-US" dirty="0">
              <a:solidFill>
                <a:schemeClr val="accent1"/>
              </a:solidFill>
            </a:endParaRPr>
          </a:p>
        </p:txBody>
      </p:sp>
      <p:sp>
        <p:nvSpPr>
          <p:cNvPr id="3" name="内容占位符 2">
            <a:extLst>
              <a:ext uri="{FF2B5EF4-FFF2-40B4-BE49-F238E27FC236}">
                <a16:creationId xmlns:a16="http://schemas.microsoft.com/office/drawing/2014/main" id="{B15323D4-FD73-A9B7-3675-03F127829CA2}"/>
              </a:ext>
            </a:extLst>
          </p:cNvPr>
          <p:cNvSpPr>
            <a:spLocks noGrp="1"/>
          </p:cNvSpPr>
          <p:nvPr>
            <p:ph idx="1"/>
          </p:nvPr>
        </p:nvSpPr>
        <p:spPr>
          <a:xfrm>
            <a:off x="900855" y="1558377"/>
            <a:ext cx="10360502" cy="1079329"/>
          </a:xfrm>
        </p:spPr>
        <p:txBody>
          <a:bodyPr>
            <a:noAutofit/>
          </a:bodyPr>
          <a:lstStyle/>
          <a:p>
            <a:pPr>
              <a:lnSpc>
                <a:spcPct val="150000"/>
              </a:lnSpc>
              <a:spcBef>
                <a:spcPts val="0"/>
              </a:spcBef>
            </a:pPr>
            <a:r>
              <a:rPr lang="zh-CN" altLang="en-US" dirty="0"/>
              <a:t>新</a:t>
            </a:r>
            <a:r>
              <a:rPr lang="zh-CN" altLang="zh-CN" dirty="0"/>
              <a:t>页面</a:t>
            </a:r>
            <a:r>
              <a:rPr lang="zh-CN" altLang="en-US" dirty="0"/>
              <a:t>总是插入到</a:t>
            </a:r>
            <a:r>
              <a:rPr lang="en-US" altLang="zh-CN" dirty="0"/>
              <a:t>LRU_OLD</a:t>
            </a:r>
            <a:r>
              <a:rPr lang="zh-CN" altLang="en-US" dirty="0"/>
              <a:t>队列的头部</a:t>
            </a:r>
            <a:endParaRPr lang="zh-CN" altLang="zh-CN" dirty="0"/>
          </a:p>
          <a:p>
            <a:pPr>
              <a:lnSpc>
                <a:spcPct val="150000"/>
              </a:lnSpc>
              <a:spcBef>
                <a:spcPts val="0"/>
              </a:spcBef>
            </a:pPr>
            <a:r>
              <a:rPr lang="en-US" altLang="zh-CN" dirty="0"/>
              <a:t>LRU_OLD</a:t>
            </a:r>
            <a:r>
              <a:rPr lang="zh-CN" altLang="en-US" dirty="0"/>
              <a:t>队列中的页面再次被访问，</a:t>
            </a:r>
            <a:endParaRPr lang="en-US" altLang="zh-CN" dirty="0"/>
          </a:p>
          <a:p>
            <a:pPr marL="0" indent="0">
              <a:lnSpc>
                <a:spcPct val="150000"/>
              </a:lnSpc>
              <a:spcBef>
                <a:spcPts val="0"/>
              </a:spcBef>
              <a:buNone/>
            </a:pPr>
            <a:r>
              <a:rPr lang="en-US" altLang="zh-CN" dirty="0"/>
              <a:t>    </a:t>
            </a:r>
            <a:r>
              <a:rPr lang="zh-CN" altLang="en-US" dirty="0"/>
              <a:t>则移到</a:t>
            </a:r>
            <a:r>
              <a:rPr lang="en-US" altLang="zh-CN" dirty="0"/>
              <a:t>LRU_NEW</a:t>
            </a:r>
            <a:r>
              <a:rPr lang="zh-CN" altLang="en-US" dirty="0"/>
              <a:t>队列的头部</a:t>
            </a:r>
          </a:p>
        </p:txBody>
      </p:sp>
      <p:sp>
        <p:nvSpPr>
          <p:cNvPr id="7" name="灯片编号占位符 6">
            <a:extLst>
              <a:ext uri="{FF2B5EF4-FFF2-40B4-BE49-F238E27FC236}">
                <a16:creationId xmlns:a16="http://schemas.microsoft.com/office/drawing/2014/main" id="{4E53273E-6DDC-6998-AC6A-1721B9BE59EC}"/>
              </a:ext>
            </a:extLst>
          </p:cNvPr>
          <p:cNvSpPr>
            <a:spLocks noGrp="1"/>
          </p:cNvSpPr>
          <p:nvPr>
            <p:ph type="sldNum" sz="quarter" idx="4294967295"/>
          </p:nvPr>
        </p:nvSpPr>
        <p:spPr>
          <a:xfrm>
            <a:off x="10566400" y="6356352"/>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5257BD2-82AF-4553-8A1D-7A16DECA446F}" type="slidenum">
              <a:rPr lang="en-US" altLang="zh-CN" smtClean="0"/>
              <a:pPr>
                <a:defRPr/>
              </a:pPr>
              <a:t>68</a:t>
            </a:fld>
            <a:endParaRPr lang="en-US" altLang="zh-CN"/>
          </a:p>
        </p:txBody>
      </p:sp>
      <p:sp>
        <p:nvSpPr>
          <p:cNvPr id="45" name="object 3">
            <a:extLst>
              <a:ext uri="{FF2B5EF4-FFF2-40B4-BE49-F238E27FC236}">
                <a16:creationId xmlns:a16="http://schemas.microsoft.com/office/drawing/2014/main" id="{E3F38510-2DED-5621-7124-B7AE4DA53A1B}"/>
              </a:ext>
            </a:extLst>
          </p:cNvPr>
          <p:cNvSpPr/>
          <p:nvPr/>
        </p:nvSpPr>
        <p:spPr>
          <a:xfrm>
            <a:off x="766614" y="4959285"/>
            <a:ext cx="7496410" cy="609521"/>
          </a:xfrm>
          <a:custGeom>
            <a:avLst/>
            <a:gdLst/>
            <a:ahLst/>
            <a:cxnLst/>
            <a:rect l="l" t="t" r="r" b="b"/>
            <a:pathLst>
              <a:path w="5454650" h="457200">
                <a:moveTo>
                  <a:pt x="0" y="457199"/>
                </a:moveTo>
                <a:lnTo>
                  <a:pt x="3076956" y="457199"/>
                </a:lnTo>
                <a:lnTo>
                  <a:pt x="3076956" y="0"/>
                </a:lnTo>
                <a:lnTo>
                  <a:pt x="0" y="0"/>
                </a:lnTo>
                <a:lnTo>
                  <a:pt x="0" y="457199"/>
                </a:lnTo>
                <a:close/>
              </a:path>
              <a:path w="5454650" h="457200">
                <a:moveTo>
                  <a:pt x="3087623" y="457199"/>
                </a:moveTo>
                <a:lnTo>
                  <a:pt x="5454396" y="457199"/>
                </a:lnTo>
                <a:lnTo>
                  <a:pt x="5454396" y="0"/>
                </a:lnTo>
                <a:lnTo>
                  <a:pt x="3087623" y="0"/>
                </a:lnTo>
                <a:lnTo>
                  <a:pt x="3087623" y="457199"/>
                </a:lnTo>
                <a:close/>
              </a:path>
            </a:pathLst>
          </a:custGeom>
          <a:ln w="12700">
            <a:solidFill>
              <a:srgbClr val="636363"/>
            </a:solidFill>
            <a:prstDash val="sysDot"/>
          </a:ln>
        </p:spPr>
        <p:txBody>
          <a:bodyPr wrap="square" lIns="0" tIns="0" rIns="0" bIns="0" rtlCol="0"/>
          <a:lstStyle/>
          <a:p>
            <a:endParaRPr sz="3066"/>
          </a:p>
        </p:txBody>
      </p:sp>
      <p:sp>
        <p:nvSpPr>
          <p:cNvPr id="46" name="object 4">
            <a:extLst>
              <a:ext uri="{FF2B5EF4-FFF2-40B4-BE49-F238E27FC236}">
                <a16:creationId xmlns:a16="http://schemas.microsoft.com/office/drawing/2014/main" id="{308662E9-AFDE-AE62-870A-5AB4A907F142}"/>
              </a:ext>
            </a:extLst>
          </p:cNvPr>
          <p:cNvSpPr/>
          <p:nvPr/>
        </p:nvSpPr>
        <p:spPr>
          <a:xfrm>
            <a:off x="3183345" y="5770587"/>
            <a:ext cx="2887604" cy="731425"/>
          </a:xfrm>
          <a:custGeom>
            <a:avLst/>
            <a:gdLst/>
            <a:ahLst/>
            <a:cxnLst/>
            <a:rect l="l" t="t" r="r" b="b"/>
            <a:pathLst>
              <a:path w="2165985" h="548639">
                <a:moveTo>
                  <a:pt x="274447" y="0"/>
                </a:moveTo>
                <a:lnTo>
                  <a:pt x="0" y="274320"/>
                </a:lnTo>
                <a:lnTo>
                  <a:pt x="274447" y="548640"/>
                </a:lnTo>
                <a:lnTo>
                  <a:pt x="274447" y="411480"/>
                </a:lnTo>
                <a:lnTo>
                  <a:pt x="2165604" y="411480"/>
                </a:lnTo>
                <a:lnTo>
                  <a:pt x="2165604" y="137160"/>
                </a:lnTo>
                <a:lnTo>
                  <a:pt x="274447" y="137160"/>
                </a:lnTo>
                <a:lnTo>
                  <a:pt x="274447" y="0"/>
                </a:lnTo>
                <a:close/>
              </a:path>
            </a:pathLst>
          </a:custGeom>
          <a:solidFill>
            <a:srgbClr val="C30037"/>
          </a:solidFill>
        </p:spPr>
        <p:txBody>
          <a:bodyPr wrap="square" lIns="0" tIns="0" rIns="0" bIns="0" rtlCol="0"/>
          <a:lstStyle/>
          <a:p>
            <a:endParaRPr sz="3066"/>
          </a:p>
        </p:txBody>
      </p:sp>
      <p:sp>
        <p:nvSpPr>
          <p:cNvPr id="67" name="object 29">
            <a:extLst>
              <a:ext uri="{FF2B5EF4-FFF2-40B4-BE49-F238E27FC236}">
                <a16:creationId xmlns:a16="http://schemas.microsoft.com/office/drawing/2014/main" id="{10794111-417C-C19B-8D97-45883B747F2F}"/>
              </a:ext>
            </a:extLst>
          </p:cNvPr>
          <p:cNvSpPr/>
          <p:nvPr/>
        </p:nvSpPr>
        <p:spPr>
          <a:xfrm>
            <a:off x="7329101" y="5073175"/>
            <a:ext cx="731425" cy="365712"/>
          </a:xfrm>
          <a:custGeom>
            <a:avLst/>
            <a:gdLst/>
            <a:ahLst/>
            <a:cxnLst/>
            <a:rect l="l" t="t" r="r" b="b"/>
            <a:pathLst>
              <a:path w="548639" h="274320">
                <a:moveTo>
                  <a:pt x="548639" y="0"/>
                </a:moveTo>
                <a:lnTo>
                  <a:pt x="0" y="0"/>
                </a:lnTo>
                <a:lnTo>
                  <a:pt x="0" y="274319"/>
                </a:lnTo>
                <a:lnTo>
                  <a:pt x="548639" y="274319"/>
                </a:lnTo>
                <a:lnTo>
                  <a:pt x="548639" y="0"/>
                </a:lnTo>
                <a:close/>
              </a:path>
            </a:pathLst>
          </a:custGeom>
          <a:noFill/>
        </p:spPr>
        <p:txBody>
          <a:bodyPr wrap="square" lIns="0" tIns="0" rIns="0" bIns="0" rtlCol="0"/>
          <a:lstStyle/>
          <a:p>
            <a:endParaRPr sz="3066"/>
          </a:p>
        </p:txBody>
      </p:sp>
      <p:grpSp>
        <p:nvGrpSpPr>
          <p:cNvPr id="69" name="object 31">
            <a:extLst>
              <a:ext uri="{FF2B5EF4-FFF2-40B4-BE49-F238E27FC236}">
                <a16:creationId xmlns:a16="http://schemas.microsoft.com/office/drawing/2014/main" id="{BCD91C80-F20B-1B85-E1B2-D474C81513AA}"/>
              </a:ext>
            </a:extLst>
          </p:cNvPr>
          <p:cNvGrpSpPr/>
          <p:nvPr/>
        </p:nvGrpSpPr>
        <p:grpSpPr>
          <a:xfrm>
            <a:off x="4928608" y="5205238"/>
            <a:ext cx="2399987" cy="101587"/>
            <a:chOff x="3137916" y="3966971"/>
            <a:chExt cx="1800225" cy="76200"/>
          </a:xfrm>
        </p:grpSpPr>
        <p:pic>
          <p:nvPicPr>
            <p:cNvPr id="70" name="object 32">
              <a:extLst>
                <a:ext uri="{FF2B5EF4-FFF2-40B4-BE49-F238E27FC236}">
                  <a16:creationId xmlns:a16="http://schemas.microsoft.com/office/drawing/2014/main" id="{5AFAC9B2-614A-B54E-4E05-AB1489220AF0}"/>
                </a:ext>
              </a:extLst>
            </p:cNvPr>
            <p:cNvPicPr/>
            <p:nvPr/>
          </p:nvPicPr>
          <p:blipFill>
            <a:blip r:embed="rId3" cstate="print"/>
            <a:stretch>
              <a:fillRect/>
            </a:stretch>
          </p:blipFill>
          <p:spPr>
            <a:xfrm>
              <a:off x="3901440" y="3966971"/>
              <a:ext cx="243712" cy="76200"/>
            </a:xfrm>
            <a:prstGeom prst="rect">
              <a:avLst/>
            </a:prstGeom>
          </p:spPr>
        </p:pic>
        <p:pic>
          <p:nvPicPr>
            <p:cNvPr id="71" name="object 33">
              <a:extLst>
                <a:ext uri="{FF2B5EF4-FFF2-40B4-BE49-F238E27FC236}">
                  <a16:creationId xmlns:a16="http://schemas.microsoft.com/office/drawing/2014/main" id="{FEBD5689-09D6-FFF8-142B-ED21B6D2C893}"/>
                </a:ext>
              </a:extLst>
            </p:cNvPr>
            <p:cNvPicPr/>
            <p:nvPr/>
          </p:nvPicPr>
          <p:blipFill>
            <a:blip r:embed="rId3" cstate="print"/>
            <a:stretch>
              <a:fillRect/>
            </a:stretch>
          </p:blipFill>
          <p:spPr>
            <a:xfrm>
              <a:off x="4693919" y="3966971"/>
              <a:ext cx="243712" cy="76200"/>
            </a:xfrm>
            <a:prstGeom prst="rect">
              <a:avLst/>
            </a:prstGeom>
          </p:spPr>
        </p:pic>
        <p:pic>
          <p:nvPicPr>
            <p:cNvPr id="72" name="object 34">
              <a:extLst>
                <a:ext uri="{FF2B5EF4-FFF2-40B4-BE49-F238E27FC236}">
                  <a16:creationId xmlns:a16="http://schemas.microsoft.com/office/drawing/2014/main" id="{F832EDD3-A807-BF64-A139-32621824A3EB}"/>
                </a:ext>
              </a:extLst>
            </p:cNvPr>
            <p:cNvPicPr/>
            <p:nvPr/>
          </p:nvPicPr>
          <p:blipFill>
            <a:blip r:embed="rId3" cstate="print"/>
            <a:stretch>
              <a:fillRect/>
            </a:stretch>
          </p:blipFill>
          <p:spPr>
            <a:xfrm>
              <a:off x="3137916" y="3966971"/>
              <a:ext cx="243712" cy="76200"/>
            </a:xfrm>
            <a:prstGeom prst="rect">
              <a:avLst/>
            </a:prstGeom>
          </p:spPr>
        </p:pic>
      </p:grpSp>
      <p:pic>
        <p:nvPicPr>
          <p:cNvPr id="75" name="object 37">
            <a:extLst>
              <a:ext uri="{FF2B5EF4-FFF2-40B4-BE49-F238E27FC236}">
                <a16:creationId xmlns:a16="http://schemas.microsoft.com/office/drawing/2014/main" id="{5C5990A9-3226-5BAB-6796-2F3A51475C68}"/>
              </a:ext>
            </a:extLst>
          </p:cNvPr>
          <p:cNvPicPr/>
          <p:nvPr/>
        </p:nvPicPr>
        <p:blipFill>
          <a:blip r:embed="rId4" cstate="print"/>
          <a:stretch>
            <a:fillRect/>
          </a:stretch>
        </p:blipFill>
        <p:spPr>
          <a:xfrm>
            <a:off x="3872103" y="5205238"/>
            <a:ext cx="324907" cy="101587"/>
          </a:xfrm>
          <a:prstGeom prst="rect">
            <a:avLst/>
          </a:prstGeom>
        </p:spPr>
      </p:pic>
      <p:pic>
        <p:nvPicPr>
          <p:cNvPr id="78" name="object 40">
            <a:extLst>
              <a:ext uri="{FF2B5EF4-FFF2-40B4-BE49-F238E27FC236}">
                <a16:creationId xmlns:a16="http://schemas.microsoft.com/office/drawing/2014/main" id="{1BE528AC-B7A5-0FD0-C89E-31C698D1A43C}"/>
              </a:ext>
            </a:extLst>
          </p:cNvPr>
          <p:cNvPicPr/>
          <p:nvPr/>
        </p:nvPicPr>
        <p:blipFill>
          <a:blip r:embed="rId5" cstate="print"/>
          <a:stretch>
            <a:fillRect/>
          </a:stretch>
        </p:blipFill>
        <p:spPr>
          <a:xfrm>
            <a:off x="2854205" y="5204967"/>
            <a:ext cx="286812" cy="102128"/>
          </a:xfrm>
          <a:prstGeom prst="rect">
            <a:avLst/>
          </a:prstGeom>
        </p:spPr>
      </p:pic>
      <p:sp>
        <p:nvSpPr>
          <p:cNvPr id="79" name="object 41">
            <a:extLst>
              <a:ext uri="{FF2B5EF4-FFF2-40B4-BE49-F238E27FC236}">
                <a16:creationId xmlns:a16="http://schemas.microsoft.com/office/drawing/2014/main" id="{C4609576-EAB8-DC9B-0524-FB8D6EE96455}"/>
              </a:ext>
            </a:extLst>
          </p:cNvPr>
          <p:cNvSpPr/>
          <p:nvPr/>
        </p:nvSpPr>
        <p:spPr>
          <a:xfrm>
            <a:off x="1118087" y="5073175"/>
            <a:ext cx="731425" cy="365713"/>
          </a:xfrm>
          <a:custGeom>
            <a:avLst/>
            <a:gdLst/>
            <a:ahLst/>
            <a:cxnLst/>
            <a:rect l="l" t="t" r="r" b="b"/>
            <a:pathLst>
              <a:path w="548640" h="274320">
                <a:moveTo>
                  <a:pt x="548640" y="0"/>
                </a:moveTo>
                <a:lnTo>
                  <a:pt x="0" y="0"/>
                </a:lnTo>
                <a:lnTo>
                  <a:pt x="0" y="274319"/>
                </a:lnTo>
                <a:lnTo>
                  <a:pt x="548640" y="274319"/>
                </a:lnTo>
                <a:lnTo>
                  <a:pt x="548640" y="0"/>
                </a:lnTo>
                <a:close/>
              </a:path>
            </a:pathLst>
          </a:custGeom>
          <a:noFill/>
        </p:spPr>
        <p:txBody>
          <a:bodyPr wrap="square" lIns="0" tIns="0" rIns="0" bIns="0" rtlCol="0"/>
          <a:lstStyle/>
          <a:p>
            <a:endParaRPr sz="3066"/>
          </a:p>
        </p:txBody>
      </p:sp>
      <p:sp>
        <p:nvSpPr>
          <p:cNvPr id="80" name="object 42">
            <a:extLst>
              <a:ext uri="{FF2B5EF4-FFF2-40B4-BE49-F238E27FC236}">
                <a16:creationId xmlns:a16="http://schemas.microsoft.com/office/drawing/2014/main" id="{F96F4E24-95EB-B337-FDBD-2D303E28E46B}"/>
              </a:ext>
            </a:extLst>
          </p:cNvPr>
          <p:cNvSpPr/>
          <p:nvPr/>
        </p:nvSpPr>
        <p:spPr>
          <a:xfrm>
            <a:off x="1078331" y="5073175"/>
            <a:ext cx="731425" cy="365713"/>
          </a:xfrm>
          <a:custGeom>
            <a:avLst/>
            <a:gdLst/>
            <a:ahLst/>
            <a:cxnLst/>
            <a:rect l="l" t="t" r="r" b="b"/>
            <a:pathLst>
              <a:path w="548640" h="274320">
                <a:moveTo>
                  <a:pt x="0" y="274319"/>
                </a:moveTo>
                <a:lnTo>
                  <a:pt x="548640" y="274319"/>
                </a:lnTo>
                <a:lnTo>
                  <a:pt x="548640" y="0"/>
                </a:lnTo>
                <a:lnTo>
                  <a:pt x="0" y="0"/>
                </a:lnTo>
                <a:lnTo>
                  <a:pt x="0" y="274319"/>
                </a:lnTo>
                <a:close/>
              </a:path>
            </a:pathLst>
          </a:custGeom>
          <a:ln w="25400">
            <a:solidFill>
              <a:srgbClr val="A6A6A6"/>
            </a:solidFill>
          </a:ln>
        </p:spPr>
        <p:txBody>
          <a:bodyPr wrap="square" lIns="0" tIns="0" rIns="0" bIns="0" rtlCol="0"/>
          <a:lstStyle/>
          <a:p>
            <a:pPr algn="ctr"/>
            <a:r>
              <a:rPr lang="zh-CN" altLang="en-US" sz="1800" dirty="0">
                <a:latin typeface="微软雅黑" panose="020B0503020204020204" pitchFamily="34" charset="-122"/>
                <a:ea typeface="微软雅黑" panose="020B0503020204020204" pitchFamily="34" charset="-122"/>
              </a:rPr>
              <a:t>页</a:t>
            </a:r>
            <a:r>
              <a:rPr lang="en-US" altLang="zh-CN" sz="1800" dirty="0">
                <a:latin typeface="微软雅黑" panose="020B0503020204020204" pitchFamily="34" charset="-122"/>
                <a:ea typeface="微软雅黑" panose="020B0503020204020204" pitchFamily="34" charset="-122"/>
              </a:rPr>
              <a:t>1</a:t>
            </a:r>
            <a:endParaRPr sz="1800" dirty="0">
              <a:latin typeface="微软雅黑" panose="020B0503020204020204" pitchFamily="34" charset="-122"/>
              <a:ea typeface="微软雅黑" panose="020B0503020204020204" pitchFamily="34" charset="-122"/>
            </a:endParaRPr>
          </a:p>
        </p:txBody>
      </p:sp>
      <p:pic>
        <p:nvPicPr>
          <p:cNvPr id="83" name="object 45">
            <a:extLst>
              <a:ext uri="{FF2B5EF4-FFF2-40B4-BE49-F238E27FC236}">
                <a16:creationId xmlns:a16="http://schemas.microsoft.com/office/drawing/2014/main" id="{64060066-29FF-32F2-D4EB-D5488FF852B3}"/>
              </a:ext>
            </a:extLst>
          </p:cNvPr>
          <p:cNvPicPr/>
          <p:nvPr/>
        </p:nvPicPr>
        <p:blipFill>
          <a:blip r:embed="rId6" cstate="print"/>
          <a:stretch>
            <a:fillRect/>
          </a:stretch>
        </p:blipFill>
        <p:spPr>
          <a:xfrm>
            <a:off x="1821534" y="5204967"/>
            <a:ext cx="286728" cy="102128"/>
          </a:xfrm>
          <a:prstGeom prst="rect">
            <a:avLst/>
          </a:prstGeom>
        </p:spPr>
      </p:pic>
      <p:grpSp>
        <p:nvGrpSpPr>
          <p:cNvPr id="28" name="组合 27">
            <a:extLst>
              <a:ext uri="{FF2B5EF4-FFF2-40B4-BE49-F238E27FC236}">
                <a16:creationId xmlns:a16="http://schemas.microsoft.com/office/drawing/2014/main" id="{88D3EE1A-7A37-8DA8-B524-BDD579548D66}"/>
              </a:ext>
            </a:extLst>
          </p:cNvPr>
          <p:cNvGrpSpPr/>
          <p:nvPr/>
        </p:nvGrpSpPr>
        <p:grpSpPr>
          <a:xfrm>
            <a:off x="1222857" y="4572173"/>
            <a:ext cx="508780" cy="521782"/>
            <a:chOff x="1222857" y="4572173"/>
            <a:chExt cx="508780" cy="521782"/>
          </a:xfrm>
        </p:grpSpPr>
        <p:pic>
          <p:nvPicPr>
            <p:cNvPr id="87" name="object 49">
              <a:extLst>
                <a:ext uri="{FF2B5EF4-FFF2-40B4-BE49-F238E27FC236}">
                  <a16:creationId xmlns:a16="http://schemas.microsoft.com/office/drawing/2014/main" id="{2F660B7A-5DF5-438C-31E4-9358DC9531C9}"/>
                </a:ext>
              </a:extLst>
            </p:cNvPr>
            <p:cNvPicPr/>
            <p:nvPr/>
          </p:nvPicPr>
          <p:blipFill>
            <a:blip r:embed="rId7" cstate="print"/>
            <a:stretch>
              <a:fillRect/>
            </a:stretch>
          </p:blipFill>
          <p:spPr>
            <a:xfrm>
              <a:off x="1357393" y="4850148"/>
              <a:ext cx="243807" cy="243807"/>
            </a:xfrm>
            <a:prstGeom prst="rect">
              <a:avLst/>
            </a:prstGeom>
          </p:spPr>
        </p:pic>
        <p:sp>
          <p:nvSpPr>
            <p:cNvPr id="88" name="object 50">
              <a:extLst>
                <a:ext uri="{FF2B5EF4-FFF2-40B4-BE49-F238E27FC236}">
                  <a16:creationId xmlns:a16="http://schemas.microsoft.com/office/drawing/2014/main" id="{3904F8E0-30CD-C5CC-CD51-0793E2967E64}"/>
                </a:ext>
              </a:extLst>
            </p:cNvPr>
            <p:cNvSpPr txBox="1"/>
            <p:nvPr/>
          </p:nvSpPr>
          <p:spPr>
            <a:xfrm>
              <a:off x="1222857" y="4572173"/>
              <a:ext cx="508780" cy="305081"/>
            </a:xfrm>
            <a:prstGeom prst="rect">
              <a:avLst/>
            </a:prstGeom>
          </p:spPr>
          <p:txBody>
            <a:bodyPr vert="horz" wrap="square" lIns="0" tIns="17778" rIns="0" bIns="0" rtlCol="0">
              <a:spAutoFit/>
            </a:bodyPr>
            <a:lstStyle/>
            <a:p>
              <a:pPr marL="16932">
                <a:spcBef>
                  <a:spcPts val="140"/>
                </a:spcBef>
              </a:pPr>
              <a:r>
                <a:rPr sz="1866" b="1" spc="-140" dirty="0">
                  <a:solidFill>
                    <a:srgbClr val="C30037"/>
                  </a:solidFill>
                  <a:latin typeface="Arial Narrow"/>
                  <a:cs typeface="Arial Narrow"/>
                </a:rPr>
                <a:t>HEAD</a:t>
              </a:r>
              <a:endParaRPr sz="1866" dirty="0">
                <a:latin typeface="Arial Narrow"/>
                <a:cs typeface="Arial Narrow"/>
              </a:endParaRPr>
            </a:p>
          </p:txBody>
        </p:sp>
      </p:grpSp>
      <p:sp>
        <p:nvSpPr>
          <p:cNvPr id="90" name="object 53">
            <a:extLst>
              <a:ext uri="{FF2B5EF4-FFF2-40B4-BE49-F238E27FC236}">
                <a16:creationId xmlns:a16="http://schemas.microsoft.com/office/drawing/2014/main" id="{6B2CC1DB-C22A-5992-766F-B07A4E0D36CE}"/>
              </a:ext>
            </a:extLst>
          </p:cNvPr>
          <p:cNvSpPr txBox="1"/>
          <p:nvPr/>
        </p:nvSpPr>
        <p:spPr>
          <a:xfrm>
            <a:off x="3933225" y="6004645"/>
            <a:ext cx="1566976" cy="269304"/>
          </a:xfrm>
          <a:prstGeom prst="rect">
            <a:avLst/>
          </a:prstGeom>
        </p:spPr>
        <p:txBody>
          <a:bodyPr vert="horz" wrap="square" lIns="0" tIns="0" rIns="0" bIns="0" rtlCol="0">
            <a:spAutoFit/>
          </a:bodyPr>
          <a:lstStyle/>
          <a:p>
            <a:pPr marL="16932">
              <a:lnSpc>
                <a:spcPts val="2053"/>
              </a:lnSpc>
            </a:pPr>
            <a:r>
              <a:rPr lang="zh-CN" altLang="en-US" sz="2133" b="1" spc="-152" dirty="0">
                <a:solidFill>
                  <a:srgbClr val="FFFFFF"/>
                </a:solidFill>
                <a:latin typeface="微软雅黑" panose="020B0503020204020204" pitchFamily="34" charset="-122"/>
                <a:ea typeface="微软雅黑" panose="020B0503020204020204" pitchFamily="34" charset="-122"/>
                <a:cs typeface="Times New Roman"/>
              </a:rPr>
              <a:t>热    </a:t>
            </a:r>
            <a:r>
              <a:rPr sz="2133" b="1" spc="-152" dirty="0">
                <a:solidFill>
                  <a:srgbClr val="FFFFFF"/>
                </a:solidFill>
                <a:latin typeface="微软雅黑" panose="020B0503020204020204" pitchFamily="34" charset="-122"/>
                <a:ea typeface="微软雅黑" panose="020B0503020204020204" pitchFamily="34" charset="-122"/>
                <a:cs typeface="Times New Roman"/>
              </a:rPr>
              <a:t>←</a:t>
            </a:r>
            <a:r>
              <a:rPr lang="en-US" sz="2133" b="1" spc="-152" dirty="0">
                <a:solidFill>
                  <a:srgbClr val="FFFFFF"/>
                </a:solidFill>
                <a:latin typeface="微软雅黑" panose="020B0503020204020204" pitchFamily="34" charset="-122"/>
                <a:ea typeface="微软雅黑" panose="020B0503020204020204" pitchFamily="34" charset="-122"/>
                <a:cs typeface="Times New Roman"/>
              </a:rPr>
              <a:t>      </a:t>
            </a:r>
            <a:r>
              <a:rPr lang="zh-CN" altLang="en-US" sz="2133" b="1" spc="-152" dirty="0">
                <a:solidFill>
                  <a:srgbClr val="FFFFFF"/>
                </a:solidFill>
                <a:latin typeface="微软雅黑" panose="020B0503020204020204" pitchFamily="34" charset="-122"/>
                <a:ea typeface="微软雅黑" panose="020B0503020204020204" pitchFamily="34" charset="-122"/>
                <a:cs typeface="Times New Roman"/>
              </a:rPr>
              <a:t>冷</a:t>
            </a:r>
            <a:endParaRPr sz="2133" dirty="0">
              <a:latin typeface="微软雅黑" panose="020B0503020204020204" pitchFamily="34" charset="-122"/>
              <a:ea typeface="微软雅黑" panose="020B0503020204020204" pitchFamily="34" charset="-122"/>
              <a:cs typeface="Times New Roman"/>
            </a:endParaRPr>
          </a:p>
        </p:txBody>
      </p:sp>
      <p:grpSp>
        <p:nvGrpSpPr>
          <p:cNvPr id="27" name="组合 26">
            <a:extLst>
              <a:ext uri="{FF2B5EF4-FFF2-40B4-BE49-F238E27FC236}">
                <a16:creationId xmlns:a16="http://schemas.microsoft.com/office/drawing/2014/main" id="{D50C8A6E-9498-AB2B-D467-C9C57A0D7D27}"/>
              </a:ext>
            </a:extLst>
          </p:cNvPr>
          <p:cNvGrpSpPr/>
          <p:nvPr/>
        </p:nvGrpSpPr>
        <p:grpSpPr>
          <a:xfrm>
            <a:off x="5324371" y="4532139"/>
            <a:ext cx="508780" cy="572842"/>
            <a:chOff x="5324371" y="4532139"/>
            <a:chExt cx="508780" cy="572842"/>
          </a:xfrm>
        </p:grpSpPr>
        <p:pic>
          <p:nvPicPr>
            <p:cNvPr id="86" name="object 48">
              <a:extLst>
                <a:ext uri="{FF2B5EF4-FFF2-40B4-BE49-F238E27FC236}">
                  <a16:creationId xmlns:a16="http://schemas.microsoft.com/office/drawing/2014/main" id="{8C2F4ABB-EAE2-BDCA-E32F-6FF224CCD1C7}"/>
                </a:ext>
              </a:extLst>
            </p:cNvPr>
            <p:cNvPicPr/>
            <p:nvPr/>
          </p:nvPicPr>
          <p:blipFill>
            <a:blip r:embed="rId7" cstate="print"/>
            <a:stretch>
              <a:fillRect/>
            </a:stretch>
          </p:blipFill>
          <p:spPr>
            <a:xfrm>
              <a:off x="5456857" y="4861174"/>
              <a:ext cx="243808" cy="243807"/>
            </a:xfrm>
            <a:prstGeom prst="rect">
              <a:avLst/>
            </a:prstGeom>
          </p:spPr>
        </p:pic>
        <p:sp>
          <p:nvSpPr>
            <p:cNvPr id="92" name="object 50">
              <a:extLst>
                <a:ext uri="{FF2B5EF4-FFF2-40B4-BE49-F238E27FC236}">
                  <a16:creationId xmlns:a16="http://schemas.microsoft.com/office/drawing/2014/main" id="{EC36E582-E11B-7AC6-CD8B-DCB3EFD50F6C}"/>
                </a:ext>
              </a:extLst>
            </p:cNvPr>
            <p:cNvSpPr txBox="1"/>
            <p:nvPr/>
          </p:nvSpPr>
          <p:spPr>
            <a:xfrm>
              <a:off x="5324371" y="4532139"/>
              <a:ext cx="508780" cy="305081"/>
            </a:xfrm>
            <a:prstGeom prst="rect">
              <a:avLst/>
            </a:prstGeom>
          </p:spPr>
          <p:txBody>
            <a:bodyPr vert="horz" wrap="square" lIns="0" tIns="17778" rIns="0" bIns="0" rtlCol="0">
              <a:spAutoFit/>
            </a:bodyPr>
            <a:lstStyle/>
            <a:p>
              <a:pPr marL="16932">
                <a:spcBef>
                  <a:spcPts val="140"/>
                </a:spcBef>
              </a:pPr>
              <a:r>
                <a:rPr sz="1866" b="1" spc="-140" dirty="0">
                  <a:solidFill>
                    <a:srgbClr val="C30037"/>
                  </a:solidFill>
                  <a:latin typeface="Arial Narrow"/>
                  <a:cs typeface="Arial Narrow"/>
                </a:rPr>
                <a:t>HEAD</a:t>
              </a:r>
              <a:endParaRPr sz="1866" dirty="0">
                <a:latin typeface="Arial Narrow"/>
                <a:cs typeface="Arial Narrow"/>
              </a:endParaRPr>
            </a:p>
          </p:txBody>
        </p:sp>
      </p:grpSp>
      <p:sp>
        <p:nvSpPr>
          <p:cNvPr id="14" name="文本框 13">
            <a:extLst>
              <a:ext uri="{FF2B5EF4-FFF2-40B4-BE49-F238E27FC236}">
                <a16:creationId xmlns:a16="http://schemas.microsoft.com/office/drawing/2014/main" id="{48B7F863-21E9-B72D-DF67-03C46098A0B0}"/>
              </a:ext>
            </a:extLst>
          </p:cNvPr>
          <p:cNvSpPr txBox="1"/>
          <p:nvPr/>
        </p:nvSpPr>
        <p:spPr>
          <a:xfrm>
            <a:off x="2201745" y="4046374"/>
            <a:ext cx="2107408" cy="446276"/>
          </a:xfrm>
          <a:prstGeom prst="rect">
            <a:avLst/>
          </a:prstGeom>
          <a:noFill/>
        </p:spPr>
        <p:txBody>
          <a:bodyPr wrap="square">
            <a:spAutoFit/>
          </a:bodyPr>
          <a:lstStyle/>
          <a:p>
            <a:pPr algn="ctr"/>
            <a:r>
              <a:rPr lang="en-US" altLang="zh-CN" dirty="0" err="1">
                <a:latin typeface="微软雅黑" panose="020B0503020204020204" pitchFamily="34" charset="-122"/>
                <a:ea typeface="微软雅黑" panose="020B0503020204020204" pitchFamily="34" charset="-122"/>
              </a:rPr>
              <a:t>LRU_new</a:t>
            </a:r>
            <a:endParaRPr lang="zh-CN" altLang="en-US" dirty="0">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16AFB3EF-1556-98C3-24B6-B237B5D1E5C8}"/>
              </a:ext>
            </a:extLst>
          </p:cNvPr>
          <p:cNvSpPr txBox="1"/>
          <p:nvPr/>
        </p:nvSpPr>
        <p:spPr>
          <a:xfrm>
            <a:off x="5340455" y="3987452"/>
            <a:ext cx="2107408" cy="446276"/>
          </a:xfrm>
          <a:prstGeom prst="rect">
            <a:avLst/>
          </a:prstGeom>
          <a:noFill/>
        </p:spPr>
        <p:txBody>
          <a:bodyPr wrap="square">
            <a:spAutoFit/>
          </a:bodyPr>
          <a:lstStyle/>
          <a:p>
            <a:pPr algn="ctr"/>
            <a:r>
              <a:rPr lang="en-US" altLang="zh-CN" dirty="0" err="1">
                <a:latin typeface="微软雅黑" panose="020B0503020204020204" pitchFamily="34" charset="-122"/>
                <a:ea typeface="微软雅黑" panose="020B0503020204020204" pitchFamily="34" charset="-122"/>
              </a:rPr>
              <a:t>LRU_old</a:t>
            </a:r>
            <a:endParaRPr lang="zh-CN" altLang="en-US" dirty="0">
              <a:latin typeface="微软雅黑" panose="020B0503020204020204" pitchFamily="34" charset="-122"/>
              <a:ea typeface="微软雅黑" panose="020B0503020204020204" pitchFamily="34" charset="-122"/>
            </a:endParaRPr>
          </a:p>
        </p:txBody>
      </p:sp>
      <p:sp>
        <p:nvSpPr>
          <p:cNvPr id="6" name="流程图: 过程 5">
            <a:extLst>
              <a:ext uri="{FF2B5EF4-FFF2-40B4-BE49-F238E27FC236}">
                <a16:creationId xmlns:a16="http://schemas.microsoft.com/office/drawing/2014/main" id="{E94AB31D-EF01-BF70-E504-BA70E38ABCC4}"/>
              </a:ext>
            </a:extLst>
          </p:cNvPr>
          <p:cNvSpPr/>
          <p:nvPr/>
        </p:nvSpPr>
        <p:spPr>
          <a:xfrm>
            <a:off x="8543478" y="1819376"/>
            <a:ext cx="2448271" cy="4789971"/>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流程图: 过程 7">
            <a:extLst>
              <a:ext uri="{FF2B5EF4-FFF2-40B4-BE49-F238E27FC236}">
                <a16:creationId xmlns:a16="http://schemas.microsoft.com/office/drawing/2014/main" id="{601AB209-4326-9E00-D1AF-A8225B343A6D}"/>
              </a:ext>
            </a:extLst>
          </p:cNvPr>
          <p:cNvSpPr/>
          <p:nvPr/>
        </p:nvSpPr>
        <p:spPr>
          <a:xfrm>
            <a:off x="8831990" y="202615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0</a:t>
            </a:r>
            <a:endParaRPr lang="zh-CN" altLang="en-US" dirty="0">
              <a:latin typeface="微软雅黑" panose="020B0503020204020204" pitchFamily="34" charset="-122"/>
              <a:ea typeface="微软雅黑" panose="020B0503020204020204" pitchFamily="34" charset="-122"/>
            </a:endParaRPr>
          </a:p>
        </p:txBody>
      </p:sp>
      <p:sp>
        <p:nvSpPr>
          <p:cNvPr id="9" name="流程图: 过程 8">
            <a:extLst>
              <a:ext uri="{FF2B5EF4-FFF2-40B4-BE49-F238E27FC236}">
                <a16:creationId xmlns:a16="http://schemas.microsoft.com/office/drawing/2014/main" id="{AE2E3C85-72C7-3034-B577-3945D341F7F2}"/>
              </a:ext>
            </a:extLst>
          </p:cNvPr>
          <p:cNvSpPr/>
          <p:nvPr/>
        </p:nvSpPr>
        <p:spPr>
          <a:xfrm>
            <a:off x="8831990" y="2791079"/>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1</a:t>
            </a:r>
            <a:endParaRPr lang="zh-CN" altLang="en-US" dirty="0">
              <a:latin typeface="微软雅黑" panose="020B0503020204020204" pitchFamily="34" charset="-122"/>
              <a:ea typeface="微软雅黑" panose="020B0503020204020204" pitchFamily="34" charset="-122"/>
            </a:endParaRPr>
          </a:p>
        </p:txBody>
      </p:sp>
      <p:sp>
        <p:nvSpPr>
          <p:cNvPr id="10" name="流程图: 过程 9">
            <a:extLst>
              <a:ext uri="{FF2B5EF4-FFF2-40B4-BE49-F238E27FC236}">
                <a16:creationId xmlns:a16="http://schemas.microsoft.com/office/drawing/2014/main" id="{71713F00-FB79-CE7A-935C-63B2EFD39844}"/>
              </a:ext>
            </a:extLst>
          </p:cNvPr>
          <p:cNvSpPr/>
          <p:nvPr/>
        </p:nvSpPr>
        <p:spPr>
          <a:xfrm>
            <a:off x="8831990" y="3550581"/>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2</a:t>
            </a:r>
            <a:endParaRPr lang="zh-CN" altLang="en-US" dirty="0">
              <a:latin typeface="微软雅黑" panose="020B0503020204020204" pitchFamily="34" charset="-122"/>
              <a:ea typeface="微软雅黑" panose="020B0503020204020204" pitchFamily="34" charset="-122"/>
            </a:endParaRPr>
          </a:p>
        </p:txBody>
      </p:sp>
      <p:sp>
        <p:nvSpPr>
          <p:cNvPr id="11" name="流程图: 过程 10">
            <a:extLst>
              <a:ext uri="{FF2B5EF4-FFF2-40B4-BE49-F238E27FC236}">
                <a16:creationId xmlns:a16="http://schemas.microsoft.com/office/drawing/2014/main" id="{7D71071D-541C-3796-61BB-7A1EE8E85847}"/>
              </a:ext>
            </a:extLst>
          </p:cNvPr>
          <p:cNvSpPr/>
          <p:nvPr/>
        </p:nvSpPr>
        <p:spPr>
          <a:xfrm>
            <a:off x="8831990" y="431481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3</a:t>
            </a:r>
            <a:endParaRPr lang="zh-CN" altLang="en-US" dirty="0">
              <a:latin typeface="微软雅黑" panose="020B0503020204020204" pitchFamily="34" charset="-122"/>
              <a:ea typeface="微软雅黑" panose="020B0503020204020204" pitchFamily="34" charset="-122"/>
            </a:endParaRPr>
          </a:p>
        </p:txBody>
      </p:sp>
      <p:sp>
        <p:nvSpPr>
          <p:cNvPr id="12" name="流程图: 过程 11">
            <a:extLst>
              <a:ext uri="{FF2B5EF4-FFF2-40B4-BE49-F238E27FC236}">
                <a16:creationId xmlns:a16="http://schemas.microsoft.com/office/drawing/2014/main" id="{8E4BF235-17BC-5938-8728-CB70F6EDDA95}"/>
              </a:ext>
            </a:extLst>
          </p:cNvPr>
          <p:cNvSpPr/>
          <p:nvPr/>
        </p:nvSpPr>
        <p:spPr>
          <a:xfrm>
            <a:off x="8831990" y="5069675"/>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4</a:t>
            </a:r>
            <a:endParaRPr lang="zh-CN" altLang="en-US" dirty="0">
              <a:latin typeface="微软雅黑" panose="020B0503020204020204" pitchFamily="34" charset="-122"/>
              <a:ea typeface="微软雅黑" panose="020B0503020204020204" pitchFamily="34" charset="-122"/>
            </a:endParaRPr>
          </a:p>
        </p:txBody>
      </p:sp>
      <p:sp>
        <p:nvSpPr>
          <p:cNvPr id="13" name="流程图: 过程 12">
            <a:extLst>
              <a:ext uri="{FF2B5EF4-FFF2-40B4-BE49-F238E27FC236}">
                <a16:creationId xmlns:a16="http://schemas.microsoft.com/office/drawing/2014/main" id="{5EC52A78-1998-CD0E-CD95-59BE237338FD}"/>
              </a:ext>
            </a:extLst>
          </p:cNvPr>
          <p:cNvSpPr/>
          <p:nvPr/>
        </p:nvSpPr>
        <p:spPr>
          <a:xfrm>
            <a:off x="8831990" y="5824540"/>
            <a:ext cx="1943736" cy="683555"/>
          </a:xfrm>
          <a:prstGeom prst="flowChartProcess">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latin typeface="微软雅黑" panose="020B0503020204020204" pitchFamily="34" charset="-122"/>
                <a:ea typeface="微软雅黑" panose="020B0503020204020204" pitchFamily="34" charset="-122"/>
              </a:rPr>
              <a:t>页</a:t>
            </a:r>
            <a:r>
              <a:rPr lang="en-US" altLang="zh-CN" dirty="0">
                <a:latin typeface="微软雅黑" panose="020B0503020204020204" pitchFamily="34" charset="-122"/>
                <a:ea typeface="微软雅黑" panose="020B0503020204020204" pitchFamily="34" charset="-122"/>
              </a:rPr>
              <a:t>5</a:t>
            </a:r>
            <a:endParaRPr lang="zh-CN" altLang="en-US"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D411B8D6-7413-C395-F74B-014D12B30043}"/>
              </a:ext>
            </a:extLst>
          </p:cNvPr>
          <p:cNvSpPr txBox="1"/>
          <p:nvPr/>
        </p:nvSpPr>
        <p:spPr>
          <a:xfrm>
            <a:off x="9204802" y="1286493"/>
            <a:ext cx="1069524" cy="446276"/>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磁盘页</a:t>
            </a:r>
          </a:p>
        </p:txBody>
      </p:sp>
      <p:grpSp>
        <p:nvGrpSpPr>
          <p:cNvPr id="25" name="组合 24">
            <a:extLst>
              <a:ext uri="{FF2B5EF4-FFF2-40B4-BE49-F238E27FC236}">
                <a16:creationId xmlns:a16="http://schemas.microsoft.com/office/drawing/2014/main" id="{24AD5612-398B-F05C-8308-EF05B46DFFA9}"/>
              </a:ext>
            </a:extLst>
          </p:cNvPr>
          <p:cNvGrpSpPr/>
          <p:nvPr/>
        </p:nvGrpSpPr>
        <p:grpSpPr>
          <a:xfrm>
            <a:off x="7873034" y="2906773"/>
            <a:ext cx="966257" cy="446276"/>
            <a:chOff x="7873034" y="2906773"/>
            <a:chExt cx="966257" cy="446276"/>
          </a:xfrm>
        </p:grpSpPr>
        <p:sp>
          <p:nvSpPr>
            <p:cNvPr id="17" name="箭头: 右 16">
              <a:extLst>
                <a:ext uri="{FF2B5EF4-FFF2-40B4-BE49-F238E27FC236}">
                  <a16:creationId xmlns:a16="http://schemas.microsoft.com/office/drawing/2014/main" id="{200950E3-9AA2-D69C-6E43-CF2662A47470}"/>
                </a:ext>
              </a:extLst>
            </p:cNvPr>
            <p:cNvSpPr/>
            <p:nvPr/>
          </p:nvSpPr>
          <p:spPr>
            <a:xfrm>
              <a:off x="8327454" y="2978781"/>
              <a:ext cx="511837" cy="3391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049B6186-CD9F-1032-6070-9676D640E471}"/>
                </a:ext>
              </a:extLst>
            </p:cNvPr>
            <p:cNvSpPr txBox="1"/>
            <p:nvPr/>
          </p:nvSpPr>
          <p:spPr>
            <a:xfrm>
              <a:off x="7873034" y="2906773"/>
              <a:ext cx="511838" cy="446276"/>
            </a:xfrm>
            <a:prstGeom prst="rect">
              <a:avLst/>
            </a:prstGeom>
            <a:noFill/>
          </p:spPr>
          <p:txBody>
            <a:bodyPr wrap="square" lIns="0" rIns="0" rtlCol="0">
              <a:spAutoFit/>
            </a:bodyPr>
            <a:lstStyle/>
            <a:p>
              <a:r>
                <a:rPr lang="en-US" altLang="zh-CN" dirty="0">
                  <a:latin typeface="微软雅黑" panose="020B0503020204020204" pitchFamily="34" charset="-122"/>
                  <a:ea typeface="微软雅黑" panose="020B0503020204020204" pitchFamily="34" charset="-122"/>
                </a:rPr>
                <a:t>Q2</a:t>
              </a:r>
              <a:endParaRPr lang="zh-CN" altLang="en-US" dirty="0">
                <a:latin typeface="微软雅黑" panose="020B0503020204020204" pitchFamily="34" charset="-122"/>
                <a:ea typeface="微软雅黑" panose="020B0503020204020204" pitchFamily="34" charset="-122"/>
              </a:endParaRPr>
            </a:p>
          </p:txBody>
        </p:sp>
      </p:grpSp>
      <p:sp>
        <p:nvSpPr>
          <p:cNvPr id="19" name="object 42">
            <a:extLst>
              <a:ext uri="{FF2B5EF4-FFF2-40B4-BE49-F238E27FC236}">
                <a16:creationId xmlns:a16="http://schemas.microsoft.com/office/drawing/2014/main" id="{68C83F20-FF95-7B91-74C6-05D1653DBFF5}"/>
              </a:ext>
            </a:extLst>
          </p:cNvPr>
          <p:cNvSpPr/>
          <p:nvPr/>
        </p:nvSpPr>
        <p:spPr>
          <a:xfrm>
            <a:off x="2103529" y="5073175"/>
            <a:ext cx="731425" cy="365713"/>
          </a:xfrm>
          <a:custGeom>
            <a:avLst/>
            <a:gdLst/>
            <a:ahLst/>
            <a:cxnLst/>
            <a:rect l="l" t="t" r="r" b="b"/>
            <a:pathLst>
              <a:path w="548640" h="274320">
                <a:moveTo>
                  <a:pt x="0" y="274319"/>
                </a:moveTo>
                <a:lnTo>
                  <a:pt x="548640" y="274319"/>
                </a:lnTo>
                <a:lnTo>
                  <a:pt x="548640" y="0"/>
                </a:lnTo>
                <a:lnTo>
                  <a:pt x="0" y="0"/>
                </a:lnTo>
                <a:lnTo>
                  <a:pt x="0" y="274319"/>
                </a:lnTo>
                <a:close/>
              </a:path>
            </a:pathLst>
          </a:custGeom>
          <a:ln w="25400">
            <a:solidFill>
              <a:srgbClr val="A6A6A6"/>
            </a:solidFill>
          </a:ln>
        </p:spPr>
        <p:txBody>
          <a:bodyPr wrap="square" lIns="0" tIns="0" rIns="0" bIns="0" rtlCol="0"/>
          <a:lstStyle/>
          <a:p>
            <a:pPr algn="ctr"/>
            <a:r>
              <a:rPr lang="zh-CN" altLang="en-US" sz="1800" dirty="0">
                <a:latin typeface="微软雅黑" panose="020B0503020204020204" pitchFamily="34" charset="-122"/>
                <a:ea typeface="微软雅黑" panose="020B0503020204020204" pitchFamily="34" charset="-122"/>
              </a:rPr>
              <a:t>页</a:t>
            </a:r>
            <a:r>
              <a:rPr lang="en-US" altLang="zh-CN" sz="1800" dirty="0">
                <a:latin typeface="微软雅黑" panose="020B0503020204020204" pitchFamily="34" charset="-122"/>
                <a:ea typeface="微软雅黑" panose="020B0503020204020204" pitchFamily="34" charset="-122"/>
              </a:rPr>
              <a:t>4</a:t>
            </a:r>
            <a:endParaRPr sz="1800" dirty="0">
              <a:latin typeface="微软雅黑" panose="020B0503020204020204" pitchFamily="34" charset="-122"/>
              <a:ea typeface="微软雅黑" panose="020B0503020204020204" pitchFamily="34" charset="-122"/>
            </a:endParaRPr>
          </a:p>
        </p:txBody>
      </p:sp>
      <p:sp>
        <p:nvSpPr>
          <p:cNvPr id="20" name="object 42">
            <a:extLst>
              <a:ext uri="{FF2B5EF4-FFF2-40B4-BE49-F238E27FC236}">
                <a16:creationId xmlns:a16="http://schemas.microsoft.com/office/drawing/2014/main" id="{7F26EE6C-0B1A-110F-979A-2792919CAFB6}"/>
              </a:ext>
            </a:extLst>
          </p:cNvPr>
          <p:cNvSpPr/>
          <p:nvPr/>
        </p:nvSpPr>
        <p:spPr>
          <a:xfrm>
            <a:off x="3156710" y="5073175"/>
            <a:ext cx="731425" cy="365713"/>
          </a:xfrm>
          <a:custGeom>
            <a:avLst/>
            <a:gdLst/>
            <a:ahLst/>
            <a:cxnLst/>
            <a:rect l="l" t="t" r="r" b="b"/>
            <a:pathLst>
              <a:path w="548640" h="274320">
                <a:moveTo>
                  <a:pt x="0" y="274319"/>
                </a:moveTo>
                <a:lnTo>
                  <a:pt x="548640" y="274319"/>
                </a:lnTo>
                <a:lnTo>
                  <a:pt x="548640" y="0"/>
                </a:lnTo>
                <a:lnTo>
                  <a:pt x="0" y="0"/>
                </a:lnTo>
                <a:lnTo>
                  <a:pt x="0" y="274319"/>
                </a:lnTo>
                <a:close/>
              </a:path>
            </a:pathLst>
          </a:custGeom>
          <a:ln w="25400">
            <a:solidFill>
              <a:srgbClr val="A6A6A6"/>
            </a:solidFill>
          </a:ln>
        </p:spPr>
        <p:txBody>
          <a:bodyPr wrap="square" lIns="0" tIns="0" rIns="0" bIns="0" rtlCol="0"/>
          <a:lstStyle/>
          <a:p>
            <a:pPr algn="ctr"/>
            <a:r>
              <a:rPr lang="zh-CN" altLang="en-US" sz="1800" dirty="0">
                <a:latin typeface="微软雅黑" panose="020B0503020204020204" pitchFamily="34" charset="-122"/>
                <a:ea typeface="微软雅黑" panose="020B0503020204020204" pitchFamily="34" charset="-122"/>
              </a:rPr>
              <a:t>页</a:t>
            </a:r>
            <a:r>
              <a:rPr lang="en-US" altLang="zh-CN" sz="1800" dirty="0">
                <a:latin typeface="微软雅黑" panose="020B0503020204020204" pitchFamily="34" charset="-122"/>
                <a:ea typeface="微软雅黑" panose="020B0503020204020204" pitchFamily="34" charset="-122"/>
              </a:rPr>
              <a:t>5</a:t>
            </a:r>
            <a:endParaRPr sz="1800" dirty="0">
              <a:latin typeface="微软雅黑" panose="020B0503020204020204" pitchFamily="34" charset="-122"/>
              <a:ea typeface="微软雅黑" panose="020B0503020204020204" pitchFamily="34" charset="-122"/>
            </a:endParaRPr>
          </a:p>
        </p:txBody>
      </p:sp>
      <p:sp>
        <p:nvSpPr>
          <p:cNvPr id="21" name="object 42">
            <a:extLst>
              <a:ext uri="{FF2B5EF4-FFF2-40B4-BE49-F238E27FC236}">
                <a16:creationId xmlns:a16="http://schemas.microsoft.com/office/drawing/2014/main" id="{E827F437-54E7-05E0-0DDC-C64B2037773C}"/>
              </a:ext>
            </a:extLst>
          </p:cNvPr>
          <p:cNvSpPr/>
          <p:nvPr/>
        </p:nvSpPr>
        <p:spPr>
          <a:xfrm>
            <a:off x="4222998" y="5073175"/>
            <a:ext cx="731425" cy="365713"/>
          </a:xfrm>
          <a:custGeom>
            <a:avLst/>
            <a:gdLst/>
            <a:ahLst/>
            <a:cxnLst/>
            <a:rect l="l" t="t" r="r" b="b"/>
            <a:pathLst>
              <a:path w="548640" h="274320">
                <a:moveTo>
                  <a:pt x="0" y="274319"/>
                </a:moveTo>
                <a:lnTo>
                  <a:pt x="548640" y="274319"/>
                </a:lnTo>
                <a:lnTo>
                  <a:pt x="548640" y="0"/>
                </a:lnTo>
                <a:lnTo>
                  <a:pt x="0" y="0"/>
                </a:lnTo>
                <a:lnTo>
                  <a:pt x="0" y="274319"/>
                </a:lnTo>
                <a:close/>
              </a:path>
            </a:pathLst>
          </a:custGeom>
          <a:ln w="25400">
            <a:solidFill>
              <a:srgbClr val="A6A6A6"/>
            </a:solidFill>
          </a:ln>
        </p:spPr>
        <p:txBody>
          <a:bodyPr wrap="square" lIns="0" tIns="0" rIns="0" bIns="0" rtlCol="0"/>
          <a:lstStyle/>
          <a:p>
            <a:pPr algn="ctr"/>
            <a:r>
              <a:rPr lang="zh-CN" altLang="en-US" sz="1800" dirty="0">
                <a:latin typeface="微软雅黑" panose="020B0503020204020204" pitchFamily="34" charset="-122"/>
                <a:ea typeface="微软雅黑" panose="020B0503020204020204" pitchFamily="34" charset="-122"/>
              </a:rPr>
              <a:t>页</a:t>
            </a:r>
            <a:r>
              <a:rPr lang="en-US" altLang="zh-CN" sz="1800" dirty="0">
                <a:latin typeface="微软雅黑" panose="020B0503020204020204" pitchFamily="34" charset="-122"/>
                <a:ea typeface="微软雅黑" panose="020B0503020204020204" pitchFamily="34" charset="-122"/>
              </a:rPr>
              <a:t>9</a:t>
            </a:r>
            <a:endParaRPr sz="1800" dirty="0">
              <a:latin typeface="微软雅黑" panose="020B0503020204020204" pitchFamily="34" charset="-122"/>
              <a:ea typeface="微软雅黑" panose="020B0503020204020204" pitchFamily="34" charset="-122"/>
            </a:endParaRPr>
          </a:p>
        </p:txBody>
      </p:sp>
      <p:sp>
        <p:nvSpPr>
          <p:cNvPr id="22" name="object 42">
            <a:extLst>
              <a:ext uri="{FF2B5EF4-FFF2-40B4-BE49-F238E27FC236}">
                <a16:creationId xmlns:a16="http://schemas.microsoft.com/office/drawing/2014/main" id="{C9690FDD-0E6F-BF48-CA7E-2960B22189A1}"/>
              </a:ext>
            </a:extLst>
          </p:cNvPr>
          <p:cNvSpPr/>
          <p:nvPr/>
        </p:nvSpPr>
        <p:spPr>
          <a:xfrm>
            <a:off x="5238053" y="5073175"/>
            <a:ext cx="731425" cy="365713"/>
          </a:xfrm>
          <a:custGeom>
            <a:avLst/>
            <a:gdLst/>
            <a:ahLst/>
            <a:cxnLst/>
            <a:rect l="l" t="t" r="r" b="b"/>
            <a:pathLst>
              <a:path w="548640" h="274320">
                <a:moveTo>
                  <a:pt x="0" y="274319"/>
                </a:moveTo>
                <a:lnTo>
                  <a:pt x="548640" y="274319"/>
                </a:lnTo>
                <a:lnTo>
                  <a:pt x="548640" y="0"/>
                </a:lnTo>
                <a:lnTo>
                  <a:pt x="0" y="0"/>
                </a:lnTo>
                <a:lnTo>
                  <a:pt x="0" y="274319"/>
                </a:lnTo>
                <a:close/>
              </a:path>
            </a:pathLst>
          </a:custGeom>
          <a:ln w="25400">
            <a:solidFill>
              <a:srgbClr val="A6A6A6"/>
            </a:solidFill>
          </a:ln>
        </p:spPr>
        <p:txBody>
          <a:bodyPr wrap="square" lIns="0" tIns="0" rIns="0" bIns="0" rtlCol="0"/>
          <a:lstStyle/>
          <a:p>
            <a:pPr algn="ctr"/>
            <a:r>
              <a:rPr lang="zh-CN" altLang="en-US" sz="1800" dirty="0">
                <a:latin typeface="微软雅黑" panose="020B0503020204020204" pitchFamily="34" charset="-122"/>
                <a:ea typeface="微软雅黑" panose="020B0503020204020204" pitchFamily="34" charset="-122"/>
              </a:rPr>
              <a:t>页</a:t>
            </a:r>
            <a:r>
              <a:rPr lang="en-US" altLang="zh-CN" sz="1800" dirty="0">
                <a:latin typeface="微软雅黑" panose="020B0503020204020204" pitchFamily="34" charset="-122"/>
                <a:ea typeface="微软雅黑" panose="020B0503020204020204" pitchFamily="34" charset="-122"/>
              </a:rPr>
              <a:t>3</a:t>
            </a:r>
            <a:endParaRPr sz="1800" dirty="0">
              <a:latin typeface="微软雅黑" panose="020B0503020204020204" pitchFamily="34" charset="-122"/>
              <a:ea typeface="微软雅黑" panose="020B0503020204020204" pitchFamily="34" charset="-122"/>
            </a:endParaRPr>
          </a:p>
        </p:txBody>
      </p:sp>
      <p:sp>
        <p:nvSpPr>
          <p:cNvPr id="23" name="object 42">
            <a:extLst>
              <a:ext uri="{FF2B5EF4-FFF2-40B4-BE49-F238E27FC236}">
                <a16:creationId xmlns:a16="http://schemas.microsoft.com/office/drawing/2014/main" id="{ECC6ECA9-5290-2662-CCB1-ACBED105156D}"/>
              </a:ext>
            </a:extLst>
          </p:cNvPr>
          <p:cNvSpPr/>
          <p:nvPr/>
        </p:nvSpPr>
        <p:spPr>
          <a:xfrm>
            <a:off x="6247914" y="5073175"/>
            <a:ext cx="731425" cy="365713"/>
          </a:xfrm>
          <a:custGeom>
            <a:avLst/>
            <a:gdLst/>
            <a:ahLst/>
            <a:cxnLst/>
            <a:rect l="l" t="t" r="r" b="b"/>
            <a:pathLst>
              <a:path w="548640" h="274320">
                <a:moveTo>
                  <a:pt x="0" y="274319"/>
                </a:moveTo>
                <a:lnTo>
                  <a:pt x="548640" y="274319"/>
                </a:lnTo>
                <a:lnTo>
                  <a:pt x="548640" y="0"/>
                </a:lnTo>
                <a:lnTo>
                  <a:pt x="0" y="0"/>
                </a:lnTo>
                <a:lnTo>
                  <a:pt x="0" y="274319"/>
                </a:lnTo>
                <a:close/>
              </a:path>
            </a:pathLst>
          </a:custGeom>
          <a:ln w="25400">
            <a:solidFill>
              <a:srgbClr val="A6A6A6"/>
            </a:solidFill>
          </a:ln>
        </p:spPr>
        <p:txBody>
          <a:bodyPr wrap="square" lIns="0" tIns="0" rIns="0" bIns="0" rtlCol="0"/>
          <a:lstStyle/>
          <a:p>
            <a:pPr algn="ctr"/>
            <a:r>
              <a:rPr lang="zh-CN" altLang="en-US" sz="1800" dirty="0">
                <a:latin typeface="微软雅黑" panose="020B0503020204020204" pitchFamily="34" charset="-122"/>
                <a:ea typeface="微软雅黑" panose="020B0503020204020204" pitchFamily="34" charset="-122"/>
              </a:rPr>
              <a:t>页</a:t>
            </a:r>
            <a:r>
              <a:rPr lang="en-US" altLang="zh-CN" sz="1800" dirty="0">
                <a:latin typeface="微软雅黑" panose="020B0503020204020204" pitchFamily="34" charset="-122"/>
                <a:ea typeface="微软雅黑" panose="020B0503020204020204" pitchFamily="34" charset="-122"/>
              </a:rPr>
              <a:t>6</a:t>
            </a:r>
            <a:endParaRPr sz="1800" dirty="0">
              <a:latin typeface="微软雅黑" panose="020B0503020204020204" pitchFamily="34" charset="-122"/>
              <a:ea typeface="微软雅黑" panose="020B0503020204020204" pitchFamily="34" charset="-122"/>
            </a:endParaRPr>
          </a:p>
        </p:txBody>
      </p:sp>
      <p:sp>
        <p:nvSpPr>
          <p:cNvPr id="24" name="object 42">
            <a:extLst>
              <a:ext uri="{FF2B5EF4-FFF2-40B4-BE49-F238E27FC236}">
                <a16:creationId xmlns:a16="http://schemas.microsoft.com/office/drawing/2014/main" id="{0DD9E982-A06A-2B75-B4D6-42A0A4EDF99F}"/>
              </a:ext>
            </a:extLst>
          </p:cNvPr>
          <p:cNvSpPr/>
          <p:nvPr/>
        </p:nvSpPr>
        <p:spPr>
          <a:xfrm>
            <a:off x="7319396" y="5073175"/>
            <a:ext cx="731425" cy="365713"/>
          </a:xfrm>
          <a:custGeom>
            <a:avLst/>
            <a:gdLst/>
            <a:ahLst/>
            <a:cxnLst/>
            <a:rect l="l" t="t" r="r" b="b"/>
            <a:pathLst>
              <a:path w="548640" h="274320">
                <a:moveTo>
                  <a:pt x="0" y="274319"/>
                </a:moveTo>
                <a:lnTo>
                  <a:pt x="548640" y="274319"/>
                </a:lnTo>
                <a:lnTo>
                  <a:pt x="548640" y="0"/>
                </a:lnTo>
                <a:lnTo>
                  <a:pt x="0" y="0"/>
                </a:lnTo>
                <a:lnTo>
                  <a:pt x="0" y="274319"/>
                </a:lnTo>
                <a:close/>
              </a:path>
            </a:pathLst>
          </a:custGeom>
          <a:ln w="25400">
            <a:solidFill>
              <a:srgbClr val="A6A6A6"/>
            </a:solidFill>
          </a:ln>
        </p:spPr>
        <p:txBody>
          <a:bodyPr wrap="square" lIns="0" tIns="0" rIns="0" bIns="0" rtlCol="0"/>
          <a:lstStyle/>
          <a:p>
            <a:pPr algn="ctr"/>
            <a:r>
              <a:rPr lang="zh-CN" altLang="en-US" sz="1800" dirty="0">
                <a:latin typeface="微软雅黑" panose="020B0503020204020204" pitchFamily="34" charset="-122"/>
                <a:ea typeface="微软雅黑" panose="020B0503020204020204" pitchFamily="34" charset="-122"/>
              </a:rPr>
              <a:t>页</a:t>
            </a:r>
            <a:r>
              <a:rPr lang="en-US" altLang="zh-CN" sz="1800" dirty="0">
                <a:latin typeface="微软雅黑" panose="020B0503020204020204" pitchFamily="34" charset="-122"/>
                <a:ea typeface="微软雅黑" panose="020B0503020204020204" pitchFamily="34" charset="-122"/>
              </a:rPr>
              <a:t>2</a:t>
            </a:r>
            <a:endParaRPr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43552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olidFill>
                  <a:schemeClr val="accent1"/>
                </a:solidFill>
              </a:rPr>
              <a:t>3 </a:t>
            </a:r>
            <a:r>
              <a:rPr lang="zh-CN" altLang="en-US" b="1" dirty="0">
                <a:solidFill>
                  <a:schemeClr val="accent1"/>
                </a:solidFill>
              </a:rPr>
              <a:t>小结</a:t>
            </a:r>
          </a:p>
        </p:txBody>
      </p:sp>
      <p:sp>
        <p:nvSpPr>
          <p:cNvPr id="3" name="内容占位符 2"/>
          <p:cNvSpPr>
            <a:spLocks noGrp="1"/>
          </p:cNvSpPr>
          <p:nvPr>
            <p:ph idx="1"/>
          </p:nvPr>
        </p:nvSpPr>
        <p:spPr/>
        <p:txBody>
          <a:bodyPr>
            <a:normAutofit/>
          </a:bodyPr>
          <a:lstStyle/>
          <a:p>
            <a:pPr marL="342900" indent="-342900">
              <a:lnSpc>
                <a:spcPct val="150000"/>
              </a:lnSpc>
              <a:spcBef>
                <a:spcPts val="1200"/>
              </a:spcBef>
              <a:buSzPct val="100000"/>
              <a:buFont typeface="Arial" panose="020B0604020202020204" pitchFamily="34" charset="0"/>
              <a:buChar char="•"/>
            </a:pPr>
            <a:r>
              <a:rPr lang="zh-CN" altLang="en-US" dirty="0"/>
              <a:t>缓冲池是为了减少磁盘</a:t>
            </a:r>
            <a:r>
              <a:rPr lang="en-US" altLang="zh-CN" dirty="0"/>
              <a:t>I/O</a:t>
            </a:r>
            <a:r>
              <a:rPr lang="zh-CN" altLang="en-US" dirty="0"/>
              <a:t>，提升页面读写效率而引入的</a:t>
            </a:r>
            <a:endParaRPr lang="en-US" altLang="zh-CN" dirty="0"/>
          </a:p>
          <a:p>
            <a:pPr marL="342900" indent="-342900">
              <a:lnSpc>
                <a:spcPct val="150000"/>
              </a:lnSpc>
              <a:spcBef>
                <a:spcPts val="1200"/>
              </a:spcBef>
              <a:buSzPct val="100000"/>
              <a:buFont typeface="Arial" panose="020B0604020202020204" pitchFamily="34" charset="0"/>
              <a:buChar char="•"/>
            </a:pPr>
            <a:r>
              <a:rPr lang="zh-CN" altLang="en-US" dirty="0"/>
              <a:t>探讨了缓冲池的结构</a:t>
            </a:r>
            <a:endParaRPr lang="en-US" altLang="zh-CN" dirty="0"/>
          </a:p>
          <a:p>
            <a:pPr marL="342900" indent="-342900">
              <a:lnSpc>
                <a:spcPct val="150000"/>
              </a:lnSpc>
              <a:spcBef>
                <a:spcPts val="1200"/>
              </a:spcBef>
              <a:buSzPct val="100000"/>
              <a:buFont typeface="Arial" panose="020B0604020202020204" pitchFamily="34" charset="0"/>
              <a:buChar char="•"/>
            </a:pPr>
            <a:r>
              <a:rPr lang="zh-CN" altLang="en-US" dirty="0"/>
              <a:t>介绍了</a:t>
            </a:r>
            <a:r>
              <a:rPr lang="zh-CN" altLang="en-US" dirty="0">
                <a:solidFill>
                  <a:schemeClr val="tx1"/>
                </a:solidFill>
              </a:rPr>
              <a:t>缓冲池替换算法</a:t>
            </a:r>
            <a:r>
              <a:rPr lang="en-US" altLang="zh-CN" dirty="0">
                <a:solidFill>
                  <a:schemeClr val="tx1"/>
                </a:solidFill>
              </a:rPr>
              <a:t>LRU</a:t>
            </a:r>
            <a:r>
              <a:rPr lang="zh-CN" altLang="en-US" dirty="0"/>
              <a:t>，为了解决了顺序洪泛的问题，介绍了</a:t>
            </a:r>
            <a:r>
              <a:rPr lang="en-US" altLang="zh-CN" dirty="0"/>
              <a:t>LRU-K</a:t>
            </a:r>
            <a:r>
              <a:rPr lang="zh-CN" altLang="en-US" dirty="0"/>
              <a:t>算法</a:t>
            </a:r>
            <a:endParaRPr lang="en-US" altLang="zh-CN" dirty="0">
              <a:solidFill>
                <a:schemeClr val="tx1"/>
              </a:solidFill>
            </a:endParaRPr>
          </a:p>
          <a:p>
            <a:pPr marL="0" indent="0">
              <a:lnSpc>
                <a:spcPct val="150000"/>
              </a:lnSpc>
              <a:spcBef>
                <a:spcPts val="1200"/>
              </a:spcBef>
              <a:buSzPct val="100000"/>
              <a:buNone/>
            </a:pPr>
            <a:endParaRPr lang="en-US" altLang="zh-CN" dirty="0"/>
          </a:p>
          <a:p>
            <a:pPr marL="0" indent="0">
              <a:lnSpc>
                <a:spcPct val="150000"/>
              </a:lnSpc>
              <a:spcBef>
                <a:spcPts val="1200"/>
              </a:spcBef>
              <a:buSzPct val="100000"/>
              <a:buNone/>
            </a:pPr>
            <a:r>
              <a:rPr lang="zh-CN" altLang="en-US" dirty="0"/>
              <a:t>缓冲区实验的头歌地址</a:t>
            </a:r>
            <a:r>
              <a:rPr lang="en-US" altLang="zh-CN" dirty="0">
                <a:solidFill>
                  <a:srgbClr val="0033CC"/>
                </a:solidFill>
                <a:hlinkClick r:id="rId3">
                  <a:extLst>
                    <a:ext uri="{A12FA001-AC4F-418D-AE19-62706E023703}">
                      <ahyp:hlinkClr xmlns:ahyp="http://schemas.microsoft.com/office/drawing/2018/hyperlinkcolor" val="tx"/>
                    </a:ext>
                  </a:extLst>
                </a:hlinkClick>
              </a:rPr>
              <a:t>https://www.educoder.net/shixuns/rx4silet/challenges</a:t>
            </a:r>
            <a:endParaRPr lang="en-US" altLang="zh-CN" dirty="0">
              <a:solidFill>
                <a:srgbClr val="0033CC"/>
              </a:solidFill>
            </a:endParaRPr>
          </a:p>
          <a:p>
            <a:pPr marL="0" indent="0">
              <a:lnSpc>
                <a:spcPct val="150000"/>
              </a:lnSpc>
              <a:spcBef>
                <a:spcPts val="1200"/>
              </a:spcBef>
              <a:buSzPct val="100000"/>
              <a:buNone/>
            </a:pPr>
            <a:endParaRPr lang="en-US" altLang="zh-CN" dirty="0"/>
          </a:p>
        </p:txBody>
      </p:sp>
      <p:sp>
        <p:nvSpPr>
          <p:cNvPr id="4" name="灯片编号占位符 3">
            <a:extLst>
              <a:ext uri="{FF2B5EF4-FFF2-40B4-BE49-F238E27FC236}">
                <a16:creationId xmlns:a16="http://schemas.microsoft.com/office/drawing/2014/main" id="{23D1FEC1-F601-41C8-BD22-F084CFDA8D75}"/>
              </a:ext>
            </a:extLst>
          </p:cNvPr>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69</a:t>
            </a:fld>
            <a:endParaRPr lang="zh-CN" altLang="en-US"/>
          </a:p>
        </p:txBody>
      </p:sp>
    </p:spTree>
    <p:extLst>
      <p:ext uri="{BB962C8B-B14F-4D97-AF65-F5344CB8AC3E}">
        <p14:creationId xmlns:p14="http://schemas.microsoft.com/office/powerpoint/2010/main" val="100486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FA8E0-0C00-9962-186F-8C84036591F0}"/>
            </a:ext>
          </a:extLst>
        </p:cNvPr>
        <p:cNvGrpSpPr/>
        <p:nvPr/>
      </p:nvGrpSpPr>
      <p:grpSpPr>
        <a:xfrm>
          <a:off x="0" y="0"/>
          <a:ext cx="0" cy="0"/>
          <a:chOff x="0" y="0"/>
          <a:chExt cx="0" cy="0"/>
        </a:xfrm>
      </p:grpSpPr>
      <p:sp>
        <p:nvSpPr>
          <p:cNvPr id="6" name="标题 1">
            <a:extLst>
              <a:ext uri="{FF2B5EF4-FFF2-40B4-BE49-F238E27FC236}">
                <a16:creationId xmlns:a16="http://schemas.microsoft.com/office/drawing/2014/main" id="{465A7E11-107F-781F-430F-9FB87D1E6C98}"/>
              </a:ext>
            </a:extLst>
          </p:cNvPr>
          <p:cNvSpPr txBox="1">
            <a:spLocks/>
          </p:cNvSpPr>
          <p:nvPr/>
        </p:nvSpPr>
        <p:spPr>
          <a:xfrm>
            <a:off x="910631" y="333451"/>
            <a:ext cx="10361851" cy="849949"/>
          </a:xfrm>
          <a:prstGeom prst="rect">
            <a:avLst/>
          </a:prstGeom>
        </p:spPr>
        <p:txBody>
          <a:bodyPr lIns="108850" tIns="54425" rIns="108850" bIns="108850" anchor="b" anchorCtr="0">
            <a:normAutofit/>
          </a:bodyPr>
          <a:lstStyle>
            <a:lvl1pPr algn="l" rtl="0" eaLnBrk="1" latinLnBrk="0" hangingPunct="1">
              <a:spcBef>
                <a:spcPct val="0"/>
              </a:spcBef>
              <a:buNone/>
              <a:defRPr kumimoji="0" sz="2800" kern="1200">
                <a:solidFill>
                  <a:schemeClr val="tx1"/>
                </a:solidFill>
                <a:latin typeface="微软雅黑" panose="020B0503020204020204" pitchFamily="34" charset="-122"/>
                <a:ea typeface="微软雅黑" panose="020B0503020204020204" pitchFamily="34" charset="-122"/>
                <a:cs typeface="+mj-cs"/>
              </a:defRPr>
            </a:lvl1pPr>
          </a:lstStyle>
          <a:p>
            <a:pPr defTabSz="914400"/>
            <a:r>
              <a:rPr lang="en-US" altLang="zh-CN" sz="3200" b="1" dirty="0">
                <a:solidFill>
                  <a:srgbClr val="C00000"/>
                </a:solidFill>
              </a:rPr>
              <a:t>1  </a:t>
            </a:r>
            <a:r>
              <a:rPr lang="zh-CN" altLang="en-US" sz="3200" b="1" dirty="0">
                <a:solidFill>
                  <a:srgbClr val="C00000"/>
                </a:solidFill>
              </a:rPr>
              <a:t>数据库存储结构概述</a:t>
            </a:r>
          </a:p>
        </p:txBody>
      </p:sp>
      <p:sp>
        <p:nvSpPr>
          <p:cNvPr id="4" name="内容占位符 2">
            <a:extLst>
              <a:ext uri="{FF2B5EF4-FFF2-40B4-BE49-F238E27FC236}">
                <a16:creationId xmlns:a16="http://schemas.microsoft.com/office/drawing/2014/main" id="{65185453-A38C-8AD6-71B6-416A3BBBA33C}"/>
              </a:ext>
            </a:extLst>
          </p:cNvPr>
          <p:cNvSpPr>
            <a:spLocks noGrp="1"/>
          </p:cNvSpPr>
          <p:nvPr>
            <p:ph idx="1"/>
          </p:nvPr>
        </p:nvSpPr>
        <p:spPr>
          <a:xfrm>
            <a:off x="910631" y="1328785"/>
            <a:ext cx="10238772" cy="5197352"/>
          </a:xfrm>
        </p:spPr>
        <p:txBody>
          <a:bodyPr>
            <a:normAutofit/>
          </a:bodyPr>
          <a:lstStyle/>
          <a:p>
            <a:pPr marL="0" indent="0">
              <a:lnSpc>
                <a:spcPct val="120000"/>
              </a:lnSpc>
              <a:buNone/>
            </a:pPr>
            <a:r>
              <a:rPr lang="zh-CN" altLang="en-US" sz="2800" b="1" dirty="0">
                <a:latin typeface="黑体" panose="02010609060101010101" pitchFamily="49" charset="-122"/>
                <a:ea typeface="黑体" panose="02010609060101010101" pitchFamily="49" charset="-122"/>
              </a:rPr>
              <a:t>数据库的物理组织方式与逻辑组织方式</a:t>
            </a:r>
            <a:endParaRPr lang="en-US" altLang="zh-CN" sz="2800" b="1" dirty="0">
              <a:latin typeface="黑体" panose="02010609060101010101" pitchFamily="49" charset="-122"/>
              <a:ea typeface="黑体" panose="02010609060101010101" pitchFamily="49" charset="-122"/>
            </a:endParaRPr>
          </a:p>
          <a:p>
            <a:pPr marL="0" indent="538163">
              <a:lnSpc>
                <a:spcPct val="120000"/>
              </a:lnSpc>
              <a:buNone/>
            </a:pPr>
            <a:r>
              <a:rPr lang="zh-CN" altLang="en-US" sz="2400" dirty="0"/>
              <a:t>数据库的物理组织的基本问题就是如何利用操作系统的基本文件组织来设计数据库的数据存放方法，实际也就对应了数据库存储管理的两种方式：</a:t>
            </a:r>
            <a:endParaRPr lang="en-US" altLang="zh-CN" sz="2400" dirty="0"/>
          </a:p>
          <a:p>
            <a:pPr marL="0" indent="0">
              <a:lnSpc>
                <a:spcPct val="120000"/>
              </a:lnSpc>
              <a:buNone/>
            </a:pPr>
            <a:r>
              <a:rPr lang="zh-CN" altLang="en-US" sz="2400" dirty="0"/>
              <a:t>（</a:t>
            </a:r>
            <a:r>
              <a:rPr lang="en-US" altLang="zh-CN" sz="2400" dirty="0"/>
              <a:t>1</a:t>
            </a:r>
            <a:r>
              <a:rPr lang="zh-CN" altLang="en-US" sz="2400" dirty="0"/>
              <a:t>）</a:t>
            </a:r>
            <a:r>
              <a:rPr lang="zh-CN" altLang="en-US" sz="2400" b="1" dirty="0">
                <a:latin typeface="黑体" panose="02010609060101010101" pitchFamily="49" charset="-122"/>
                <a:ea typeface="黑体" panose="02010609060101010101" pitchFamily="49" charset="-122"/>
              </a:rPr>
              <a:t>对象</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文件</a:t>
            </a:r>
            <a:r>
              <a:rPr lang="zh-CN" altLang="en-US" sz="2400" dirty="0"/>
              <a:t>：</a:t>
            </a:r>
            <a:r>
              <a:rPr lang="zh-CN" altLang="en-US" sz="2400" dirty="0">
                <a:solidFill>
                  <a:srgbClr val="FF0000"/>
                </a:solidFill>
              </a:rPr>
              <a:t>每个数据对象</a:t>
            </a:r>
            <a:r>
              <a:rPr lang="zh-CN" altLang="en-US" sz="2400" dirty="0"/>
              <a:t>（基本表、索引等）都对应一个操作系统文件，此方式本质上是将存储管理交由操作系统完成；</a:t>
            </a:r>
            <a:endParaRPr lang="en-US" altLang="zh-CN" sz="2400" dirty="0"/>
          </a:p>
          <a:p>
            <a:pPr marL="0" indent="0">
              <a:lnSpc>
                <a:spcPct val="120000"/>
              </a:lnSpc>
              <a:buNone/>
            </a:pPr>
            <a:r>
              <a:rPr lang="zh-CN" altLang="en-US" sz="2400" dirty="0"/>
              <a:t>（</a:t>
            </a:r>
            <a:r>
              <a:rPr lang="en-US" altLang="zh-CN" sz="2400" dirty="0"/>
              <a:t>2</a:t>
            </a:r>
            <a:r>
              <a:rPr lang="zh-CN" altLang="en-US" sz="2400" dirty="0"/>
              <a:t>）</a:t>
            </a:r>
            <a:r>
              <a:rPr lang="zh-CN" altLang="en-US" sz="2400" b="1" dirty="0">
                <a:latin typeface="黑体" panose="02010609060101010101" pitchFamily="49" charset="-122"/>
                <a:ea typeface="黑体" panose="02010609060101010101" pitchFamily="49" charset="-122"/>
              </a:rPr>
              <a:t>数据库</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文件：</a:t>
            </a:r>
            <a:r>
              <a:rPr lang="zh-CN" altLang="en-US" sz="2400" dirty="0">
                <a:solidFill>
                  <a:srgbClr val="FF0000"/>
                </a:solidFill>
              </a:rPr>
              <a:t>整个数据库</a:t>
            </a:r>
            <a:r>
              <a:rPr lang="zh-CN" altLang="en-US" sz="2400" dirty="0"/>
              <a:t>对应一个或若干个文件，</a:t>
            </a:r>
            <a:r>
              <a:rPr lang="en-US" altLang="zh-CN" sz="2400" dirty="0"/>
              <a:t>DBMS</a:t>
            </a:r>
            <a:r>
              <a:rPr lang="zh-CN" altLang="en-US" sz="2400" dirty="0"/>
              <a:t>进行存储管理，该方式称为</a:t>
            </a:r>
            <a:r>
              <a:rPr lang="zh-CN" altLang="en-US" sz="2400" dirty="0">
                <a:solidFill>
                  <a:srgbClr val="FF0000"/>
                </a:solidFill>
              </a:rPr>
              <a:t>段页式存储</a:t>
            </a:r>
            <a:r>
              <a:rPr lang="zh-CN" altLang="en-US" sz="2400" dirty="0"/>
              <a:t>，例如</a:t>
            </a:r>
            <a:r>
              <a:rPr lang="en-US" altLang="zh-CN" sz="2400" dirty="0"/>
              <a:t>Oracle</a:t>
            </a:r>
            <a:r>
              <a:rPr lang="zh-CN" altLang="en-US" sz="2400" dirty="0"/>
              <a:t>、</a:t>
            </a:r>
            <a:r>
              <a:rPr lang="en-US" altLang="zh-CN" sz="2400" dirty="0"/>
              <a:t>SQL Server</a:t>
            </a:r>
            <a:r>
              <a:rPr lang="zh-CN" altLang="en-US" sz="2400" dirty="0"/>
              <a:t>等。</a:t>
            </a:r>
            <a:endParaRPr lang="en-US" altLang="zh-CN" sz="2400" dirty="0"/>
          </a:p>
          <a:p>
            <a:pPr marL="0" indent="0">
              <a:lnSpc>
                <a:spcPct val="120000"/>
              </a:lnSpc>
              <a:buNone/>
            </a:pPr>
            <a:r>
              <a:rPr lang="en-US" altLang="zh-CN" sz="2400" dirty="0"/>
              <a:t>     DBMS</a:t>
            </a:r>
            <a:r>
              <a:rPr lang="zh-CN" altLang="en-US" sz="2400" dirty="0"/>
              <a:t>在段页式管理中通常先一次性申请一个大文件，然后随着数据的增多则增加新的文件。对文件内部，通常采取“</a:t>
            </a:r>
            <a:r>
              <a:rPr lang="zh-CN" altLang="en-US" sz="2400" dirty="0">
                <a:solidFill>
                  <a:srgbClr val="FF0000"/>
                </a:solidFill>
              </a:rPr>
              <a:t>表空间</a:t>
            </a:r>
            <a:r>
              <a:rPr lang="en-US" altLang="zh-CN" sz="2400" dirty="0">
                <a:solidFill>
                  <a:srgbClr val="FF0000"/>
                </a:solidFill>
              </a:rPr>
              <a:t>-</a:t>
            </a:r>
            <a:r>
              <a:rPr lang="zh-CN" altLang="en-US" sz="2400" dirty="0">
                <a:solidFill>
                  <a:srgbClr val="FF0000"/>
                </a:solidFill>
              </a:rPr>
              <a:t>段</a:t>
            </a:r>
            <a:r>
              <a:rPr lang="en-US" altLang="zh-CN" sz="2400" dirty="0">
                <a:solidFill>
                  <a:srgbClr val="FF0000"/>
                </a:solidFill>
              </a:rPr>
              <a:t>-</a:t>
            </a:r>
            <a:r>
              <a:rPr lang="zh-CN" altLang="en-US" sz="2400" dirty="0">
                <a:solidFill>
                  <a:srgbClr val="FF0000"/>
                </a:solidFill>
              </a:rPr>
              <a:t>分区</a:t>
            </a:r>
            <a:r>
              <a:rPr lang="en-US" altLang="zh-CN" sz="2400" dirty="0">
                <a:solidFill>
                  <a:srgbClr val="FF0000"/>
                </a:solidFill>
              </a:rPr>
              <a:t>-</a:t>
            </a:r>
            <a:r>
              <a:rPr lang="zh-CN" altLang="en-US" sz="2400" dirty="0">
                <a:solidFill>
                  <a:srgbClr val="FF0000"/>
                </a:solidFill>
              </a:rPr>
              <a:t>数据块</a:t>
            </a:r>
            <a:r>
              <a:rPr lang="zh-CN" altLang="en-US" sz="2400" dirty="0"/>
              <a:t>”的逻辑划分策略。</a:t>
            </a:r>
            <a:endParaRPr lang="en-US" altLang="zh-CN" sz="2400" dirty="0"/>
          </a:p>
        </p:txBody>
      </p:sp>
    </p:spTree>
    <p:extLst>
      <p:ext uri="{BB962C8B-B14F-4D97-AF65-F5344CB8AC3E}">
        <p14:creationId xmlns:p14="http://schemas.microsoft.com/office/powerpoint/2010/main" val="35673693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pPr algn="ctr"/>
            <a:r>
              <a:rPr lang="zh-CN" altLang="en-US" sz="4399" spc="300" dirty="0"/>
              <a:t>查询处理</a:t>
            </a:r>
          </a:p>
        </p:txBody>
      </p:sp>
    </p:spTree>
    <p:extLst>
      <p:ext uri="{BB962C8B-B14F-4D97-AF65-F5344CB8AC3E}">
        <p14:creationId xmlns:p14="http://schemas.microsoft.com/office/powerpoint/2010/main" val="23541121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t>本节主要内容</a:t>
            </a:r>
          </a:p>
        </p:txBody>
      </p:sp>
      <p:sp>
        <p:nvSpPr>
          <p:cNvPr id="3" name="文本占位符 2"/>
          <p:cNvSpPr>
            <a:spLocks noGrp="1"/>
          </p:cNvSpPr>
          <p:nvPr>
            <p:ph type="body" idx="1"/>
          </p:nvPr>
        </p:nvSpPr>
        <p:spPr>
          <a:xfrm>
            <a:off x="962959" y="2493690"/>
            <a:ext cx="10361851" cy="4176464"/>
          </a:xfrm>
        </p:spPr>
        <p:txBody>
          <a:bodyPr>
            <a:normAutofit/>
          </a:bodyPr>
          <a:lstStyle/>
          <a:p>
            <a:pPr>
              <a:lnSpc>
                <a:spcPct val="150000"/>
              </a:lnSpc>
              <a:spcBef>
                <a:spcPts val="1200"/>
              </a:spcBef>
              <a:buSzPct val="100000"/>
            </a:pPr>
            <a:r>
              <a:rPr lang="en-US" altLang="zh-CN" sz="2800" dirty="0">
                <a:latin typeface="+mn-ea"/>
              </a:rPr>
              <a:t>1 </a:t>
            </a:r>
            <a:r>
              <a:rPr lang="zh-CN" altLang="en-US" sz="2800" dirty="0">
                <a:latin typeface="+mn-ea"/>
              </a:rPr>
              <a:t>查询计划</a:t>
            </a:r>
            <a:r>
              <a:rPr lang="en-US" altLang="zh-CN" sz="2800" dirty="0">
                <a:latin typeface="+mn-ea"/>
              </a:rPr>
              <a:t> </a:t>
            </a:r>
          </a:p>
          <a:p>
            <a:pPr>
              <a:lnSpc>
                <a:spcPct val="150000"/>
              </a:lnSpc>
              <a:spcBef>
                <a:spcPts val="1200"/>
              </a:spcBef>
              <a:buSzPct val="100000"/>
            </a:pPr>
            <a:r>
              <a:rPr lang="en-US" altLang="zh-CN" sz="2800" dirty="0">
                <a:latin typeface="+mn-ea"/>
              </a:rPr>
              <a:t>2 </a:t>
            </a:r>
            <a:r>
              <a:rPr lang="zh-CN" altLang="en-US" sz="2800" dirty="0">
                <a:latin typeface="+mn-ea"/>
              </a:rPr>
              <a:t>查询处理模型</a:t>
            </a:r>
            <a:endParaRPr lang="en-US" altLang="zh-CN" sz="2800" dirty="0">
              <a:latin typeface="+mn-ea"/>
            </a:endParaRPr>
          </a:p>
          <a:p>
            <a:pPr>
              <a:lnSpc>
                <a:spcPct val="150000"/>
              </a:lnSpc>
              <a:buSzPct val="100000"/>
            </a:pPr>
            <a:r>
              <a:rPr lang="en-US" altLang="zh-CN" sz="2800" dirty="0">
                <a:latin typeface="+mn-ea"/>
              </a:rPr>
              <a:t>3 </a:t>
            </a:r>
            <a:r>
              <a:rPr lang="zh-CN" altLang="en-US" sz="2800" dirty="0">
                <a:latin typeface="+mn-ea"/>
              </a:rPr>
              <a:t>数据存取方法</a:t>
            </a:r>
            <a:endParaRPr lang="en-US" altLang="zh-CN" sz="2800" dirty="0">
              <a:latin typeface="+mn-ea"/>
            </a:endParaRPr>
          </a:p>
          <a:p>
            <a:pPr marL="996001" lvl="1" indent="-342900">
              <a:lnSpc>
                <a:spcPct val="150000"/>
              </a:lnSpc>
              <a:buSzPct val="100000"/>
              <a:buFont typeface="Arial" panose="020B0604020202020204" pitchFamily="34" charset="0"/>
              <a:buChar char="•"/>
            </a:pPr>
            <a:endParaRPr lang="en-US" altLang="zh-CN" sz="2500" dirty="0">
              <a:solidFill>
                <a:schemeClr val="tx1"/>
              </a:solidFill>
            </a:endParaRPr>
          </a:p>
          <a:p>
            <a:pPr>
              <a:lnSpc>
                <a:spcPct val="150000"/>
              </a:lnSpc>
            </a:pPr>
            <a:endParaRPr lang="zh-CN" altLang="en-US" sz="2800" dirty="0">
              <a:solidFill>
                <a:schemeClr val="tx1"/>
              </a:solidFill>
            </a:endParaRPr>
          </a:p>
        </p:txBody>
      </p:sp>
    </p:spTree>
    <p:extLst>
      <p:ext uri="{BB962C8B-B14F-4D97-AF65-F5344CB8AC3E}">
        <p14:creationId xmlns:p14="http://schemas.microsoft.com/office/powerpoint/2010/main" val="16351009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B1EF8F5-F8CE-4354-A032-2124014C5AA2}"/>
              </a:ext>
            </a:extLst>
          </p:cNvPr>
          <p:cNvSpPr>
            <a:spLocks noGrp="1"/>
          </p:cNvSpPr>
          <p:nvPr>
            <p:ph idx="1"/>
          </p:nvPr>
        </p:nvSpPr>
        <p:spPr>
          <a:xfrm>
            <a:off x="622598" y="1115917"/>
            <a:ext cx="5161576" cy="1881830"/>
          </a:xfrm>
        </p:spPr>
        <p:txBody>
          <a:bodyPr>
            <a:normAutofit/>
          </a:bodyPr>
          <a:lstStyle/>
          <a:p>
            <a:pPr marL="653102" lvl="2" indent="-326551">
              <a:lnSpc>
                <a:spcPct val="150000"/>
              </a:lnSpc>
              <a:spcBef>
                <a:spcPts val="0"/>
              </a:spcBef>
              <a:buClr>
                <a:schemeClr val="accent1"/>
              </a:buClr>
            </a:pPr>
            <a:r>
              <a:rPr lang="zh-CN" altLang="en-US" sz="2400" dirty="0"/>
              <a:t>操作算子以树的形式进行组织</a:t>
            </a:r>
            <a:endParaRPr lang="en-US" altLang="zh-CN" sz="2400" dirty="0"/>
          </a:p>
          <a:p>
            <a:pPr marL="653102" lvl="2" indent="-326551">
              <a:lnSpc>
                <a:spcPct val="150000"/>
              </a:lnSpc>
              <a:spcBef>
                <a:spcPts val="0"/>
              </a:spcBef>
              <a:buClr>
                <a:schemeClr val="accent1"/>
              </a:buClr>
            </a:pPr>
            <a:r>
              <a:rPr lang="zh-CN" altLang="en-US" sz="2400" dirty="0"/>
              <a:t>数据流从叶子结点流向根节点</a:t>
            </a:r>
            <a:endParaRPr lang="en-US" altLang="zh-CN" sz="2400" dirty="0"/>
          </a:p>
          <a:p>
            <a:pPr marL="653102" lvl="2" indent="-326551">
              <a:lnSpc>
                <a:spcPct val="150000"/>
              </a:lnSpc>
              <a:spcBef>
                <a:spcPts val="0"/>
              </a:spcBef>
              <a:buClr>
                <a:schemeClr val="accent1"/>
              </a:buClr>
            </a:pPr>
            <a:r>
              <a:rPr lang="zh-CN" altLang="en-US" sz="2400" dirty="0"/>
              <a:t>根节点的输出是查询的结果</a:t>
            </a:r>
          </a:p>
        </p:txBody>
      </p:sp>
      <p:sp>
        <p:nvSpPr>
          <p:cNvPr id="24" name="Text Box 4">
            <a:extLst>
              <a:ext uri="{FF2B5EF4-FFF2-40B4-BE49-F238E27FC236}">
                <a16:creationId xmlns:a16="http://schemas.microsoft.com/office/drawing/2014/main" id="{131F9500-09FD-499F-BE3E-95D8F5B417D3}"/>
              </a:ext>
            </a:extLst>
          </p:cNvPr>
          <p:cNvSpPr txBox="1">
            <a:spLocks noChangeArrowheads="1"/>
          </p:cNvSpPr>
          <p:nvPr/>
        </p:nvSpPr>
        <p:spPr bwMode="auto">
          <a:xfrm>
            <a:off x="1198662" y="445660"/>
            <a:ext cx="78330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1 </a:t>
            </a:r>
            <a:r>
              <a:rPr lang="zh-CN" altLang="en-US" b="1" dirty="0">
                <a:solidFill>
                  <a:schemeClr val="accent1"/>
                </a:solidFill>
                <a:latin typeface="微软雅黑" panose="020B0503020204020204" pitchFamily="34" charset="-122"/>
                <a:ea typeface="微软雅黑" panose="020B0503020204020204" pitchFamily="34" charset="-122"/>
              </a:rPr>
              <a:t>查询计划</a:t>
            </a:r>
          </a:p>
        </p:txBody>
      </p:sp>
      <p:sp>
        <p:nvSpPr>
          <p:cNvPr id="2" name="灯片编号占位符 1">
            <a:extLst>
              <a:ext uri="{FF2B5EF4-FFF2-40B4-BE49-F238E27FC236}">
                <a16:creationId xmlns:a16="http://schemas.microsoft.com/office/drawing/2014/main" id="{94BF9FD0-ABD5-4CB3-AE89-0728B4FA3918}"/>
              </a:ext>
            </a:extLst>
          </p:cNvPr>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72</a:t>
            </a:fld>
            <a:endParaRPr lang="en-US" altLang="zh-CN"/>
          </a:p>
        </p:txBody>
      </p:sp>
      <p:sp>
        <p:nvSpPr>
          <p:cNvPr id="7" name="矩形 6">
            <a:extLst>
              <a:ext uri="{FF2B5EF4-FFF2-40B4-BE49-F238E27FC236}">
                <a16:creationId xmlns:a16="http://schemas.microsoft.com/office/drawing/2014/main" id="{85B6A761-2250-AD27-C4AA-A7611BCF490A}"/>
              </a:ext>
            </a:extLst>
          </p:cNvPr>
          <p:cNvSpPr/>
          <p:nvPr/>
        </p:nvSpPr>
        <p:spPr bwMode="auto">
          <a:xfrm>
            <a:off x="7751389" y="1224038"/>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C00000"/>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16" name="矩形 15">
            <a:extLst>
              <a:ext uri="{FF2B5EF4-FFF2-40B4-BE49-F238E27FC236}">
                <a16:creationId xmlns:a16="http://schemas.microsoft.com/office/drawing/2014/main" id="{053B30F9-FFDB-49E4-B91F-E2267E9BBCE7}"/>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F3BECBD5-F541-43E0-AFEA-690D62DFF2DA}"/>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4" name="矩形 3">
            <a:extLst>
              <a:ext uri="{FF2B5EF4-FFF2-40B4-BE49-F238E27FC236}">
                <a16:creationId xmlns:a16="http://schemas.microsoft.com/office/drawing/2014/main" id="{691A6E54-ACAD-CD3B-E35D-7BD565F6022F}"/>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6" name="直接箭头连接符 25">
            <a:extLst>
              <a:ext uri="{FF2B5EF4-FFF2-40B4-BE49-F238E27FC236}">
                <a16:creationId xmlns:a16="http://schemas.microsoft.com/office/drawing/2014/main" id="{5599805A-C3AA-66A9-B270-8142D2A47CD9}"/>
              </a:ext>
            </a:extLst>
          </p:cNvPr>
          <p:cNvCxnSpPr>
            <a:cxnSpLocks/>
            <a:stCxn id="4"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7" name="直接箭头连接符 26">
            <a:extLst>
              <a:ext uri="{FF2B5EF4-FFF2-40B4-BE49-F238E27FC236}">
                <a16:creationId xmlns:a16="http://schemas.microsoft.com/office/drawing/2014/main" id="{BA743ED5-9B83-CE8D-E5DA-49EDBA514B07}"/>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9" name="直接箭头连接符 28">
            <a:extLst>
              <a:ext uri="{FF2B5EF4-FFF2-40B4-BE49-F238E27FC236}">
                <a16:creationId xmlns:a16="http://schemas.microsoft.com/office/drawing/2014/main" id="{4C8CB49E-08CB-B7B1-82A9-CFFFD21D47A8}"/>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0" name="直接箭头连接符 29">
            <a:extLst>
              <a:ext uri="{FF2B5EF4-FFF2-40B4-BE49-F238E27FC236}">
                <a16:creationId xmlns:a16="http://schemas.microsoft.com/office/drawing/2014/main" id="{B3FD1695-9F00-58B5-B19F-662D10CD3CA8}"/>
              </a:ext>
            </a:extLst>
          </p:cNvPr>
          <p:cNvCxnSpPr>
            <a:cxnSpLocks/>
            <a:stCxn id="19" idx="0"/>
            <a:endCxn id="6"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33" name="文本框 32">
            <a:extLst>
              <a:ext uri="{FF2B5EF4-FFF2-40B4-BE49-F238E27FC236}">
                <a16:creationId xmlns:a16="http://schemas.microsoft.com/office/drawing/2014/main" id="{090590ED-46B7-B84F-7838-71BC200F9823}"/>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7" name="文本框 36">
            <a:extLst>
              <a:ext uri="{FF2B5EF4-FFF2-40B4-BE49-F238E27FC236}">
                <a16:creationId xmlns:a16="http://schemas.microsoft.com/office/drawing/2014/main" id="{CAD71B47-F5D9-7BC3-DD2F-B879EBD46159}"/>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8" name="文本框 37">
            <a:extLst>
              <a:ext uri="{FF2B5EF4-FFF2-40B4-BE49-F238E27FC236}">
                <a16:creationId xmlns:a16="http://schemas.microsoft.com/office/drawing/2014/main" id="{726096D2-C3D7-69FD-16DE-C8500CB8431C}"/>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6" name="文本框 5">
            <a:extLst>
              <a:ext uri="{FF2B5EF4-FFF2-40B4-BE49-F238E27FC236}">
                <a16:creationId xmlns:a16="http://schemas.microsoft.com/office/drawing/2014/main" id="{CDED87BE-4A08-FF5C-FE34-5DC86D296ADB}"/>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05FA4830-2B34-D588-70A8-7BE66AB7C1C6}"/>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2016B644-EF0D-F768-638F-569B153313D2}"/>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C01DBCBD-6E49-5243-5928-11E2593F7CCF}"/>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91D3A198-0A68-86D5-D5BE-1923D7B32E3C}"/>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262539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27"/>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29"/>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35" presetClass="emph" presetSubtype="0" repeatCount="3000" fill="hold" grpId="1" nodeType="clickEffect">
                                  <p:stCondLst>
                                    <p:cond delay="0"/>
                                  </p:stCondLst>
                                  <p:childTnLst>
                                    <p:anim calcmode="discrete" valueType="str">
                                      <p:cBhvr>
                                        <p:cTn id="53" dur="1000" fill="hold"/>
                                        <p:tgtEl>
                                          <p:spTgt spid="17"/>
                                        </p:tgtEl>
                                        <p:attrNameLst>
                                          <p:attrName>style.visibility</p:attrName>
                                        </p:attrNameLst>
                                      </p:cBhvr>
                                      <p:tavLst>
                                        <p:tav tm="0">
                                          <p:val>
                                            <p:strVal val="hidden"/>
                                          </p:val>
                                        </p:tav>
                                        <p:tav tm="50000">
                                          <p:val>
                                            <p:strVal val="visible"/>
                                          </p:val>
                                        </p:tav>
                                      </p:tavLst>
                                    </p:anim>
                                  </p:childTnLst>
                                </p:cTn>
                              </p:par>
                            </p:childTnLst>
                          </p:cTn>
                        </p:par>
                      </p:childTnLst>
                    </p:cTn>
                  </p:par>
                  <p:par>
                    <p:cTn id="54" fill="hold">
                      <p:stCondLst>
                        <p:cond delay="indefinite"/>
                      </p:stCondLst>
                      <p:childTnLst>
                        <p:par>
                          <p:cTn id="55" fill="hold">
                            <p:stCondLst>
                              <p:cond delay="0"/>
                            </p:stCondLst>
                            <p:childTnLst>
                              <p:par>
                                <p:cTn id="56" presetID="35" presetClass="emph" presetSubtype="0" repeatCount="3000" fill="hold" nodeType="clickEffect">
                                  <p:stCondLst>
                                    <p:cond delay="0"/>
                                  </p:stCondLst>
                                  <p:childTnLst>
                                    <p:anim calcmode="discrete" valueType="str">
                                      <p:cBhvr>
                                        <p:cTn id="57" dur="1000" fill="hold"/>
                                        <p:tgtEl>
                                          <p:spTgt spid="26"/>
                                        </p:tgtEl>
                                        <p:attrNameLst>
                                          <p:attrName>style.visibility</p:attrName>
                                        </p:attrNameLst>
                                      </p:cBhvr>
                                      <p:tavLst>
                                        <p:tav tm="0">
                                          <p:val>
                                            <p:strVal val="hidden"/>
                                          </p:val>
                                        </p:tav>
                                        <p:tav tm="50000">
                                          <p:val>
                                            <p:strVal val="visible"/>
                                          </p:val>
                                        </p:tav>
                                      </p:tavLst>
                                    </p:anim>
                                  </p:childTnLst>
                                </p:cTn>
                              </p:par>
                              <p:par>
                                <p:cTn id="58" presetID="35" presetClass="emph" presetSubtype="0" repeatCount="3000" fill="hold" grpId="1" nodeType="withEffect">
                                  <p:stCondLst>
                                    <p:cond delay="0"/>
                                  </p:stCondLst>
                                  <p:childTnLst>
                                    <p:anim calcmode="discrete" valueType="str">
                                      <p:cBhvr>
                                        <p:cTn id="59"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par>
                    <p:cTn id="60" fill="hold">
                      <p:stCondLst>
                        <p:cond delay="indefinite"/>
                      </p:stCondLst>
                      <p:childTnLst>
                        <p:par>
                          <p:cTn id="61" fill="hold">
                            <p:stCondLst>
                              <p:cond delay="0"/>
                            </p:stCondLst>
                            <p:childTnLst>
                              <p:par>
                                <p:cTn id="62" presetID="35" presetClass="emph" presetSubtype="0" repeatCount="3000" fill="hold" grpId="1" nodeType="clickEffect">
                                  <p:stCondLst>
                                    <p:cond delay="0"/>
                                  </p:stCondLst>
                                  <p:childTnLst>
                                    <p:anim calcmode="discrete" valueType="str">
                                      <p:cBhvr>
                                        <p:cTn id="63" dur="1000" fill="hold"/>
                                        <p:tgtEl>
                                          <p:spTgt spid="19"/>
                                        </p:tgtEl>
                                        <p:attrNameLst>
                                          <p:attrName>style.visibility</p:attrName>
                                        </p:attrNameLst>
                                      </p:cBhvr>
                                      <p:tavLst>
                                        <p:tav tm="0">
                                          <p:val>
                                            <p:strVal val="hidden"/>
                                          </p:val>
                                        </p:tav>
                                        <p:tav tm="50000">
                                          <p:val>
                                            <p:strVal val="visible"/>
                                          </p:val>
                                        </p:tav>
                                      </p:tavLst>
                                    </p:anim>
                                  </p:childTnLst>
                                </p:cTn>
                              </p:par>
                            </p:childTnLst>
                          </p:cTn>
                        </p:par>
                      </p:childTnLst>
                    </p:cTn>
                  </p:par>
                  <p:par>
                    <p:cTn id="64" fill="hold">
                      <p:stCondLst>
                        <p:cond delay="indefinite"/>
                      </p:stCondLst>
                      <p:childTnLst>
                        <p:par>
                          <p:cTn id="65" fill="hold">
                            <p:stCondLst>
                              <p:cond delay="0"/>
                            </p:stCondLst>
                            <p:childTnLst>
                              <p:par>
                                <p:cTn id="66" presetID="35" presetClass="emph" presetSubtype="0" repeatCount="3000" fill="hold" nodeType="clickEffect">
                                  <p:stCondLst>
                                    <p:cond delay="0"/>
                                  </p:stCondLst>
                                  <p:childTnLst>
                                    <p:anim calcmode="discrete" valueType="str">
                                      <p:cBhvr>
                                        <p:cTn id="67" dur="1000" fill="hold"/>
                                        <p:tgtEl>
                                          <p:spTgt spid="30"/>
                                        </p:tgtEl>
                                        <p:attrNameLst>
                                          <p:attrName>style.visibility</p:attrName>
                                        </p:attrNameLst>
                                      </p:cBhvr>
                                      <p:tavLst>
                                        <p:tav tm="0">
                                          <p:val>
                                            <p:strVal val="hidden"/>
                                          </p:val>
                                        </p:tav>
                                        <p:tav tm="50000">
                                          <p:val>
                                            <p:strVal val="visible"/>
                                          </p:val>
                                        </p:tav>
                                      </p:tavLst>
                                    </p:anim>
                                  </p:childTnLst>
                                </p:cTn>
                              </p:par>
                              <p:par>
                                <p:cTn id="68" presetID="35" presetClass="emph" presetSubtype="0" repeatCount="3000" fill="hold" grpId="1" nodeType="withEffect">
                                  <p:stCondLst>
                                    <p:cond delay="0"/>
                                  </p:stCondLst>
                                  <p:childTnLst>
                                    <p:anim calcmode="discrete" valueType="str">
                                      <p:cBhvr>
                                        <p:cTn id="69" dur="1000" fill="hold"/>
                                        <p:tgtEl>
                                          <p:spTgt spid="33"/>
                                        </p:tgtEl>
                                        <p:attrNameLst>
                                          <p:attrName>style.visibility</p:attrName>
                                        </p:attrNameLst>
                                      </p:cBhvr>
                                      <p:tavLst>
                                        <p:tav tm="0">
                                          <p:val>
                                            <p:strVal val="hidden"/>
                                          </p:val>
                                        </p:tav>
                                        <p:tav tm="50000">
                                          <p:val>
                                            <p:strVal val="visible"/>
                                          </p:val>
                                        </p:tav>
                                      </p:tavLst>
                                    </p:anim>
                                  </p:childTnLst>
                                </p:cTn>
                              </p:par>
                              <p:par>
                                <p:cTn id="70" presetID="35" presetClass="emph" presetSubtype="0" repeatCount="3000" fill="hold" grpId="1" nodeType="withEffect">
                                  <p:stCondLst>
                                    <p:cond delay="0"/>
                                  </p:stCondLst>
                                  <p:childTnLst>
                                    <p:anim calcmode="discrete" valueType="str">
                                      <p:cBhvr>
                                        <p:cTn id="71" dur="1000" fill="hold"/>
                                        <p:tgtEl>
                                          <p:spTgt spid="6"/>
                                        </p:tgtEl>
                                        <p:attrNameLst>
                                          <p:attrName>style.visibility</p:attrName>
                                        </p:attrNameLst>
                                      </p:cBhvr>
                                      <p:tavLst>
                                        <p:tav tm="0">
                                          <p:val>
                                            <p:strVal val="hidden"/>
                                          </p:val>
                                        </p:tav>
                                        <p:tav tm="50000">
                                          <p:val>
                                            <p:strVal val="visible"/>
                                          </p:val>
                                        </p:tav>
                                      </p:tavLst>
                                    </p:anim>
                                  </p:childTnLst>
                                </p:cTn>
                              </p:par>
                            </p:childTnLst>
                          </p:cTn>
                        </p:par>
                      </p:childTnLst>
                    </p:cTn>
                  </p:par>
                  <p:par>
                    <p:cTn id="72" fill="hold">
                      <p:stCondLst>
                        <p:cond delay="indefinite"/>
                      </p:stCondLst>
                      <p:childTnLst>
                        <p:par>
                          <p:cTn id="73" fill="hold">
                            <p:stCondLst>
                              <p:cond delay="0"/>
                            </p:stCondLst>
                            <p:childTnLst>
                              <p:par>
                                <p:cTn id="74" presetID="35" presetClass="emph" presetSubtype="0" repeatCount="3000" fill="hold" nodeType="clickEffect">
                                  <p:stCondLst>
                                    <p:cond delay="0"/>
                                  </p:stCondLst>
                                  <p:childTnLst>
                                    <p:anim calcmode="discrete" valueType="str">
                                      <p:cBhvr>
                                        <p:cTn id="75" dur="1000" fill="hold"/>
                                        <p:tgtEl>
                                          <p:spTgt spid="27"/>
                                        </p:tgtEl>
                                        <p:attrNameLst>
                                          <p:attrName>style.visibility</p:attrName>
                                        </p:attrNameLst>
                                      </p:cBhvr>
                                      <p:tavLst>
                                        <p:tav tm="0">
                                          <p:val>
                                            <p:strVal val="hidden"/>
                                          </p:val>
                                        </p:tav>
                                        <p:tav tm="50000">
                                          <p:val>
                                            <p:strVal val="visible"/>
                                          </p:val>
                                        </p:tav>
                                      </p:tavLst>
                                    </p:anim>
                                  </p:childTnLst>
                                </p:cTn>
                              </p:par>
                              <p:par>
                                <p:cTn id="76" presetID="35" presetClass="emph" presetSubtype="0" repeatCount="3000" fill="hold" grpId="1" nodeType="withEffect">
                                  <p:stCondLst>
                                    <p:cond delay="0"/>
                                  </p:stCondLst>
                                  <p:childTnLst>
                                    <p:anim calcmode="discrete" valueType="str">
                                      <p:cBhvr>
                                        <p:cTn id="77" dur="1000" fill="hold"/>
                                        <p:tgtEl>
                                          <p:spTgt spid="37"/>
                                        </p:tgtEl>
                                        <p:attrNameLst>
                                          <p:attrName>style.visibility</p:attrName>
                                        </p:attrNameLst>
                                      </p:cBhvr>
                                      <p:tavLst>
                                        <p:tav tm="0">
                                          <p:val>
                                            <p:strVal val="hidden"/>
                                          </p:val>
                                        </p:tav>
                                        <p:tav tm="50000">
                                          <p:val>
                                            <p:strVal val="visible"/>
                                          </p:val>
                                        </p:tav>
                                      </p:tavLst>
                                    </p:anim>
                                  </p:childTnLst>
                                </p:cTn>
                              </p:par>
                              <p:par>
                                <p:cTn id="78" presetID="35" presetClass="emph" presetSubtype="0" repeatCount="3000" fill="hold" grpId="2" nodeType="withEffect">
                                  <p:stCondLst>
                                    <p:cond delay="0"/>
                                  </p:stCondLst>
                                  <p:childTnLst>
                                    <p:anim calcmode="discrete" valueType="str">
                                      <p:cBhvr>
                                        <p:cTn id="79" dur="1000" fill="hold"/>
                                        <p:tgtEl>
                                          <p:spTgt spid="8"/>
                                        </p:tgtEl>
                                        <p:attrNameLst>
                                          <p:attrName>style.visibility</p:attrName>
                                        </p:attrNameLst>
                                      </p:cBhvr>
                                      <p:tavLst>
                                        <p:tav tm="0">
                                          <p:val>
                                            <p:strVal val="hidden"/>
                                          </p:val>
                                        </p:tav>
                                        <p:tav tm="50000">
                                          <p:val>
                                            <p:strVal val="visible"/>
                                          </p:val>
                                        </p:tav>
                                      </p:tavLst>
                                    </p:anim>
                                  </p:childTnLst>
                                </p:cTn>
                              </p:par>
                            </p:childTnLst>
                          </p:cTn>
                        </p:par>
                      </p:childTnLst>
                    </p:cTn>
                  </p:par>
                  <p:par>
                    <p:cTn id="80" fill="hold">
                      <p:stCondLst>
                        <p:cond delay="indefinite"/>
                      </p:stCondLst>
                      <p:childTnLst>
                        <p:par>
                          <p:cTn id="81" fill="hold">
                            <p:stCondLst>
                              <p:cond delay="0"/>
                            </p:stCondLst>
                            <p:childTnLst>
                              <p:par>
                                <p:cTn id="82" presetID="35" presetClass="emph" presetSubtype="0" repeatCount="3000" fill="hold" nodeType="clickEffect">
                                  <p:stCondLst>
                                    <p:cond delay="0"/>
                                  </p:stCondLst>
                                  <p:childTnLst>
                                    <p:anim calcmode="discrete" valueType="str">
                                      <p:cBhvr>
                                        <p:cTn id="83" dur="1000" fill="hold"/>
                                        <p:tgtEl>
                                          <p:spTgt spid="29"/>
                                        </p:tgtEl>
                                        <p:attrNameLst>
                                          <p:attrName>style.visibility</p:attrName>
                                        </p:attrNameLst>
                                      </p:cBhvr>
                                      <p:tavLst>
                                        <p:tav tm="0">
                                          <p:val>
                                            <p:strVal val="hidden"/>
                                          </p:val>
                                        </p:tav>
                                        <p:tav tm="50000">
                                          <p:val>
                                            <p:strVal val="visible"/>
                                          </p:val>
                                        </p:tav>
                                      </p:tavLst>
                                    </p:anim>
                                  </p:childTnLst>
                                </p:cTn>
                              </p:par>
                              <p:par>
                                <p:cTn id="84" presetID="35" presetClass="emph" presetSubtype="0" repeatCount="3000" fill="hold" grpId="1" nodeType="withEffect">
                                  <p:stCondLst>
                                    <p:cond delay="0"/>
                                  </p:stCondLst>
                                  <p:childTnLst>
                                    <p:anim calcmode="discrete" valueType="str">
                                      <p:cBhvr>
                                        <p:cTn id="85" dur="1000" fill="hold"/>
                                        <p:tgtEl>
                                          <p:spTgt spid="38"/>
                                        </p:tgtEl>
                                        <p:attrNameLst>
                                          <p:attrName>style.visibility</p:attrName>
                                        </p:attrNameLst>
                                      </p:cBhvr>
                                      <p:tavLst>
                                        <p:tav tm="0">
                                          <p:val>
                                            <p:strVal val="hidden"/>
                                          </p:val>
                                        </p:tav>
                                        <p:tav tm="50000">
                                          <p:val>
                                            <p:strVal val="visible"/>
                                          </p:val>
                                        </p:tav>
                                      </p:tavLst>
                                    </p:anim>
                                  </p:childTnLst>
                                </p:cTn>
                              </p:par>
                              <p:par>
                                <p:cTn id="86" presetID="35" presetClass="emph" presetSubtype="0" repeatCount="3000" fill="hold" grpId="1" nodeType="withEffect">
                                  <p:stCondLst>
                                    <p:cond delay="0"/>
                                  </p:stCondLst>
                                  <p:childTnLst>
                                    <p:anim calcmode="discrete" valueType="str">
                                      <p:cBhvr>
                                        <p:cTn id="87"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P spid="16" grpId="0" animBg="1"/>
      <p:bldP spid="10" grpId="0" animBg="1"/>
      <p:bldP spid="4" grpId="0" animBg="1"/>
      <p:bldP spid="33" grpId="0"/>
      <p:bldP spid="33" grpId="1"/>
      <p:bldP spid="37" grpId="0"/>
      <p:bldP spid="37" grpId="1"/>
      <p:bldP spid="38" grpId="0"/>
      <p:bldP spid="38" grpId="1"/>
      <p:bldP spid="6" grpId="0"/>
      <p:bldP spid="6" grpId="1"/>
      <p:bldP spid="8" grpId="0"/>
      <p:bldP spid="8" grpId="1"/>
      <p:bldP spid="8" grpId="2"/>
      <p:bldP spid="11" grpId="0"/>
      <p:bldP spid="11" grpId="1"/>
      <p:bldP spid="17" grpId="0"/>
      <p:bldP spid="17" grpId="1"/>
      <p:bldP spid="19" grpId="0"/>
      <p:bldP spid="19" grpId="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3D82C-7B83-4300-8A02-19CE98067D8B}"/>
              </a:ext>
            </a:extLst>
          </p:cNvPr>
          <p:cNvSpPr>
            <a:spLocks noGrp="1"/>
          </p:cNvSpPr>
          <p:nvPr>
            <p:ph idx="1"/>
          </p:nvPr>
        </p:nvSpPr>
        <p:spPr>
          <a:xfrm>
            <a:off x="1270670" y="1485578"/>
            <a:ext cx="9577064" cy="4186263"/>
          </a:xfrm>
        </p:spPr>
        <p:txBody>
          <a:bodyPr>
            <a:normAutofit/>
          </a:bodyPr>
          <a:lstStyle/>
          <a:p>
            <a:pPr marL="0" lvl="1" indent="0">
              <a:lnSpc>
                <a:spcPct val="150000"/>
              </a:lnSpc>
              <a:spcBef>
                <a:spcPts val="0"/>
              </a:spcBef>
              <a:buClr>
                <a:schemeClr val="accent1"/>
              </a:buClr>
              <a:buNone/>
            </a:pPr>
            <a:r>
              <a:rPr lang="zh-CN" altLang="en-US" sz="2400" dirty="0"/>
              <a:t>处理模型</a:t>
            </a:r>
            <a:r>
              <a:rPr lang="en-US" altLang="zh-CN" sz="2400" dirty="0"/>
              <a:t>: </a:t>
            </a:r>
            <a:r>
              <a:rPr lang="zh-CN" altLang="en-US" sz="2400" dirty="0"/>
              <a:t>如何执行一个查询计划</a:t>
            </a:r>
            <a:endParaRPr lang="en-US" altLang="zh-CN" sz="2400" dirty="0"/>
          </a:p>
          <a:p>
            <a:pPr marL="0" lvl="1" indent="0">
              <a:lnSpc>
                <a:spcPct val="150000"/>
              </a:lnSpc>
              <a:spcBef>
                <a:spcPts val="0"/>
              </a:spcBef>
              <a:buClr>
                <a:schemeClr val="accent1"/>
              </a:buClr>
              <a:buNone/>
            </a:pPr>
            <a:r>
              <a:rPr lang="zh-CN" altLang="en-US" sz="2400" dirty="0"/>
              <a:t>不同的任务负载选择不同的处理模型</a:t>
            </a:r>
            <a:endParaRPr lang="en-US" altLang="zh-CN" sz="2400" dirty="0"/>
          </a:p>
          <a:p>
            <a:pPr marL="653102" lvl="2" indent="-326551">
              <a:lnSpc>
                <a:spcPct val="150000"/>
              </a:lnSpc>
              <a:spcBef>
                <a:spcPts val="0"/>
              </a:spcBef>
              <a:buClr>
                <a:schemeClr val="accent1"/>
              </a:buClr>
            </a:pPr>
            <a:r>
              <a:rPr lang="zh-CN" altLang="en-US" sz="2400" dirty="0"/>
              <a:t>迭代模型（</a:t>
            </a:r>
            <a:r>
              <a:rPr lang="fr-FR" altLang="zh-CN" sz="2400" dirty="0"/>
              <a:t>Iterator Model </a:t>
            </a:r>
            <a:r>
              <a:rPr lang="zh-CN" altLang="en-US" sz="2400" dirty="0"/>
              <a:t>）</a:t>
            </a:r>
            <a:endParaRPr lang="en-US" altLang="zh-CN" sz="2400" dirty="0"/>
          </a:p>
          <a:p>
            <a:pPr marL="653102" lvl="2" indent="-326551">
              <a:lnSpc>
                <a:spcPct val="150000"/>
              </a:lnSpc>
              <a:spcBef>
                <a:spcPts val="0"/>
              </a:spcBef>
              <a:buClr>
                <a:schemeClr val="accent1"/>
              </a:buClr>
            </a:pPr>
            <a:r>
              <a:rPr lang="zh-CN" altLang="en-US" sz="2400" dirty="0"/>
              <a:t>物化模型（</a:t>
            </a:r>
            <a:r>
              <a:rPr lang="fr-FR" altLang="zh-CN" sz="2400" dirty="0"/>
              <a:t>Materialization Model</a:t>
            </a:r>
            <a:r>
              <a:rPr lang="zh-CN" altLang="en-US" sz="2400" dirty="0"/>
              <a:t>）</a:t>
            </a:r>
            <a:endParaRPr lang="en-US" altLang="zh-CN" sz="2400" dirty="0"/>
          </a:p>
          <a:p>
            <a:pPr marL="653102" lvl="2" indent="-326551">
              <a:lnSpc>
                <a:spcPct val="150000"/>
              </a:lnSpc>
              <a:spcBef>
                <a:spcPts val="0"/>
              </a:spcBef>
              <a:buClr>
                <a:schemeClr val="accent1"/>
              </a:buClr>
            </a:pPr>
            <a:r>
              <a:rPr lang="zh-CN" altLang="en-US" sz="2400" dirty="0"/>
              <a:t>向量</a:t>
            </a:r>
            <a:r>
              <a:rPr lang="en-US" altLang="zh-CN" sz="2400" dirty="0"/>
              <a:t>/</a:t>
            </a:r>
            <a:r>
              <a:rPr lang="zh-CN" altLang="en-US" sz="2400" dirty="0"/>
              <a:t>批量模型（</a:t>
            </a:r>
            <a:r>
              <a:rPr lang="fr-FR" altLang="zh-CN" sz="2400" dirty="0"/>
              <a:t>Vectorized / Batch Model</a:t>
            </a:r>
            <a:r>
              <a:rPr lang="zh-CN" altLang="en-US" sz="2400" dirty="0"/>
              <a:t>）</a:t>
            </a:r>
            <a:endParaRPr lang="en-US" altLang="zh-CN" sz="2400" dirty="0"/>
          </a:p>
          <a:p>
            <a:pPr lvl="1"/>
            <a:endParaRPr lang="en-US" altLang="zh-CN" sz="2600" dirty="0"/>
          </a:p>
          <a:p>
            <a:pPr lvl="1"/>
            <a:endParaRPr lang="zh-CN" altLang="en-US" dirty="0"/>
          </a:p>
        </p:txBody>
      </p:sp>
      <p:sp>
        <p:nvSpPr>
          <p:cNvPr id="4" name="Text Box 4">
            <a:extLst>
              <a:ext uri="{FF2B5EF4-FFF2-40B4-BE49-F238E27FC236}">
                <a16:creationId xmlns:a16="http://schemas.microsoft.com/office/drawing/2014/main" id="{BA110AA9-7687-4411-8C4D-15096EBA1849}"/>
              </a:ext>
            </a:extLst>
          </p:cNvPr>
          <p:cNvSpPr txBox="1">
            <a:spLocks noChangeArrowheads="1"/>
          </p:cNvSpPr>
          <p:nvPr/>
        </p:nvSpPr>
        <p:spPr bwMode="auto">
          <a:xfrm>
            <a:off x="1847287" y="648376"/>
            <a:ext cx="7185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2 </a:t>
            </a:r>
            <a:r>
              <a:rPr lang="zh-CN" altLang="en-US" b="1" dirty="0">
                <a:solidFill>
                  <a:schemeClr val="accent1"/>
                </a:solidFill>
                <a:latin typeface="微软雅黑" panose="020B0503020204020204" pitchFamily="34" charset="-122"/>
                <a:ea typeface="微软雅黑" panose="020B0503020204020204" pitchFamily="34" charset="-122"/>
              </a:rPr>
              <a:t>查询处理模型</a:t>
            </a:r>
          </a:p>
        </p:txBody>
      </p:sp>
      <p:sp>
        <p:nvSpPr>
          <p:cNvPr id="2" name="灯片编号占位符 1">
            <a:extLst>
              <a:ext uri="{FF2B5EF4-FFF2-40B4-BE49-F238E27FC236}">
                <a16:creationId xmlns:a16="http://schemas.microsoft.com/office/drawing/2014/main" id="{A72323FC-3A35-41F4-8EDF-C9594E2846FF}"/>
              </a:ext>
            </a:extLst>
          </p:cNvPr>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73</a:t>
            </a:fld>
            <a:endParaRPr lang="en-US" altLang="zh-CN"/>
          </a:p>
        </p:txBody>
      </p:sp>
    </p:spTree>
    <p:custDataLst>
      <p:tags r:id="rId1"/>
    </p:custDataLst>
    <p:extLst>
      <p:ext uri="{BB962C8B-B14F-4D97-AF65-F5344CB8AC3E}">
        <p14:creationId xmlns:p14="http://schemas.microsoft.com/office/powerpoint/2010/main" val="1550341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3D82C-7B83-4300-8A02-19CE98067D8B}"/>
              </a:ext>
            </a:extLst>
          </p:cNvPr>
          <p:cNvSpPr>
            <a:spLocks noGrp="1"/>
          </p:cNvSpPr>
          <p:nvPr>
            <p:ph idx="1"/>
          </p:nvPr>
        </p:nvSpPr>
        <p:spPr>
          <a:xfrm>
            <a:off x="1270670" y="1485578"/>
            <a:ext cx="9649072" cy="4870773"/>
          </a:xfrm>
        </p:spPr>
        <p:txBody>
          <a:bodyPr>
            <a:normAutofit/>
          </a:bodyPr>
          <a:lstStyle/>
          <a:p>
            <a:pPr>
              <a:lnSpc>
                <a:spcPct val="150000"/>
              </a:lnSpc>
            </a:pPr>
            <a:r>
              <a:rPr lang="zh-CN" altLang="en-US" b="1" dirty="0">
                <a:solidFill>
                  <a:srgbClr val="6F1687"/>
                </a:solidFill>
                <a:latin typeface="微软雅黑" panose="020B0503020204020204" pitchFamily="34" charset="-122"/>
                <a:ea typeface="微软雅黑" panose="020B0503020204020204" pitchFamily="34" charset="-122"/>
              </a:rPr>
              <a:t>每个算子都实现</a:t>
            </a:r>
            <a:r>
              <a:rPr lang="en-US" altLang="zh-CN" b="1" dirty="0">
                <a:solidFill>
                  <a:srgbClr val="6F1687"/>
                </a:solidFill>
                <a:latin typeface="微软雅黑" panose="020B0503020204020204" pitchFamily="34" charset="-122"/>
                <a:ea typeface="微软雅黑" panose="020B0503020204020204" pitchFamily="34" charset="-122"/>
              </a:rPr>
              <a:t>3</a:t>
            </a:r>
            <a:r>
              <a:rPr lang="zh-CN" altLang="en-US" b="1" dirty="0">
                <a:solidFill>
                  <a:srgbClr val="6F1687"/>
                </a:solidFill>
                <a:latin typeface="微软雅黑" panose="020B0503020204020204" pitchFamily="34" charset="-122"/>
                <a:ea typeface="微软雅黑" panose="020B0503020204020204" pitchFamily="34" charset="-122"/>
              </a:rPr>
              <a:t>个函数：</a:t>
            </a:r>
            <a:endParaRPr lang="en" altLang="zh-CN" b="1" dirty="0">
              <a:solidFill>
                <a:srgbClr val="6F1687"/>
              </a:solidFill>
              <a:latin typeface="微软雅黑" panose="020B0503020204020204" pitchFamily="34" charset="-122"/>
              <a:ea typeface="微软雅黑" panose="020B0503020204020204" pitchFamily="34" charset="-122"/>
            </a:endParaRPr>
          </a:p>
          <a:p>
            <a:pPr lvl="1">
              <a:lnSpc>
                <a:spcPct val="150000"/>
              </a:lnSpc>
            </a:pPr>
            <a:r>
              <a:rPr lang="en" altLang="zh-CN" b="1" dirty="0">
                <a:solidFill>
                  <a:srgbClr val="6F1687"/>
                </a:solidFill>
                <a:latin typeface="微软雅黑" panose="020B0503020204020204" pitchFamily="34" charset="-122"/>
                <a:ea typeface="微软雅黑" panose="020B0503020204020204" pitchFamily="34" charset="-122"/>
              </a:rPr>
              <a:t>Open()</a:t>
            </a:r>
          </a:p>
          <a:p>
            <a:pPr marL="707527" lvl="2" indent="0">
              <a:lnSpc>
                <a:spcPct val="150000"/>
              </a:lnSpc>
              <a:buNone/>
            </a:pPr>
            <a:r>
              <a:rPr kumimoji="1" lang="zh-CN" altLang="en" sz="2000" dirty="0">
                <a:latin typeface="微软雅黑" panose="020B0503020204020204" pitchFamily="34" charset="-122"/>
                <a:ea typeface="微软雅黑" panose="020B0503020204020204" pitchFamily="34" charset="-122"/>
              </a:rPr>
              <a:t>初始化</a:t>
            </a:r>
            <a:r>
              <a:rPr kumimoji="1" lang="zh-CN" altLang="en-US" sz="2000" dirty="0">
                <a:latin typeface="微软雅黑" panose="020B0503020204020204" pitchFamily="34" charset="-122"/>
                <a:ea typeface="微软雅黑" panose="020B0503020204020204" pitchFamily="34" charset="-122"/>
              </a:rPr>
              <a:t>；</a:t>
            </a:r>
            <a:r>
              <a:rPr kumimoji="1" lang="zh-CN" altLang="en" sz="2000" dirty="0">
                <a:latin typeface="微软雅黑" panose="020B0503020204020204" pitchFamily="34" charset="-122"/>
                <a:ea typeface="微软雅黑" panose="020B0503020204020204" pitchFamily="34" charset="-122"/>
              </a:rPr>
              <a:t>申请</a:t>
            </a:r>
            <a:r>
              <a:rPr kumimoji="1" lang="zh-CN" altLang="en-US" sz="2000" dirty="0">
                <a:latin typeface="微软雅黑" panose="020B0503020204020204" pitchFamily="34" charset="-122"/>
                <a:ea typeface="微软雅黑" panose="020B0503020204020204" pitchFamily="34" charset="-122"/>
              </a:rPr>
              <a:t>空间和设置连接、选择条件的参数</a:t>
            </a:r>
            <a:endParaRPr kumimoji="1" lang="en" altLang="zh-CN" sz="2000" dirty="0">
              <a:latin typeface="微软雅黑" panose="020B0503020204020204" pitchFamily="34" charset="-122"/>
              <a:ea typeface="微软雅黑" panose="020B0503020204020204" pitchFamily="34" charset="-122"/>
            </a:endParaRPr>
          </a:p>
          <a:p>
            <a:pPr lvl="1">
              <a:lnSpc>
                <a:spcPct val="150000"/>
              </a:lnSpc>
            </a:pPr>
            <a:r>
              <a:rPr lang="en" altLang="zh-CN" b="1" dirty="0">
                <a:solidFill>
                  <a:srgbClr val="6F1687"/>
                </a:solidFill>
                <a:latin typeface="微软雅黑" panose="020B0503020204020204" pitchFamily="34" charset="-122"/>
                <a:ea typeface="微软雅黑" panose="020B0503020204020204" pitchFamily="34" charset="-122"/>
              </a:rPr>
              <a:t>Next()</a:t>
            </a:r>
          </a:p>
          <a:p>
            <a:pPr marL="707527" lvl="2" indent="0">
              <a:lnSpc>
                <a:spcPct val="150000"/>
              </a:lnSpc>
              <a:buNone/>
            </a:pPr>
            <a:r>
              <a:rPr lang="zh-CN" altLang="en-US" sz="2000" dirty="0">
                <a:latin typeface="微软雅黑" panose="020B0503020204020204" pitchFamily="34" charset="-122"/>
                <a:ea typeface="微软雅黑" panose="020B0503020204020204" pitchFamily="34" charset="-122"/>
              </a:rPr>
              <a:t>获取下一条</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一批记录；</a:t>
            </a:r>
            <a:r>
              <a:rPr lang="zh-CN" altLang="en" sz="2000" dirty="0">
                <a:latin typeface="微软雅黑" panose="020B0503020204020204" pitchFamily="34" charset="-122"/>
                <a:ea typeface="微软雅黑" panose="020B0503020204020204" pitchFamily="34" charset="-122"/>
              </a:rPr>
              <a:t>验证</a:t>
            </a:r>
            <a:r>
              <a:rPr lang="zh-CN" altLang="en-US" sz="2000" dirty="0">
                <a:latin typeface="微软雅黑" panose="020B0503020204020204" pitchFamily="34" charset="-122"/>
                <a:ea typeface="微软雅黑" panose="020B0503020204020204" pitchFamily="34" charset="-122"/>
              </a:rPr>
              <a:t>是否满足条件，若满足返回父节点；否则中止</a:t>
            </a:r>
            <a:endParaRPr lang="en" altLang="zh-CN" sz="2000" dirty="0">
              <a:latin typeface="微软雅黑" panose="020B0503020204020204" pitchFamily="34" charset="-122"/>
              <a:ea typeface="微软雅黑" panose="020B0503020204020204" pitchFamily="34" charset="-122"/>
            </a:endParaRPr>
          </a:p>
          <a:p>
            <a:pPr lvl="1">
              <a:lnSpc>
                <a:spcPct val="150000"/>
              </a:lnSpc>
            </a:pPr>
            <a:r>
              <a:rPr lang="en" altLang="zh-CN" b="1" dirty="0">
                <a:solidFill>
                  <a:srgbClr val="6F1687"/>
                </a:solidFill>
                <a:latin typeface="微软雅黑" panose="020B0503020204020204" pitchFamily="34" charset="-122"/>
                <a:ea typeface="微软雅黑" panose="020B0503020204020204" pitchFamily="34" charset="-122"/>
              </a:rPr>
              <a:t>Close()</a:t>
            </a:r>
          </a:p>
          <a:p>
            <a:pPr marL="707527" lvl="2" indent="0">
              <a:lnSpc>
                <a:spcPct val="150000"/>
              </a:lnSpc>
              <a:buNone/>
            </a:pPr>
            <a:r>
              <a:rPr lang="zh-CN" altLang="en" sz="2000" dirty="0">
                <a:latin typeface="微软雅黑" panose="020B0503020204020204" pitchFamily="34" charset="-122"/>
                <a:ea typeface="微软雅黑" panose="020B0503020204020204" pitchFamily="34" charset="-122"/>
              </a:rPr>
              <a:t>清理</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sz="2200" dirty="0"/>
              <a:t>从根结点开始执行，自上而下</a:t>
            </a:r>
            <a:endParaRPr lang="en-US" altLang="zh-CN" sz="2200" dirty="0"/>
          </a:p>
          <a:p>
            <a:pPr lvl="1">
              <a:lnSpc>
                <a:spcPct val="150000"/>
              </a:lnSpc>
            </a:pPr>
            <a:r>
              <a:rPr lang="zh-CN" altLang="en-US" sz="2200" dirty="0"/>
              <a:t>调用算子的</a:t>
            </a:r>
            <a:r>
              <a:rPr lang="en-US" altLang="zh-CN" sz="2200" dirty="0"/>
              <a:t>Next()</a:t>
            </a:r>
            <a:r>
              <a:rPr lang="zh-CN" altLang="en-US" sz="2200" dirty="0"/>
              <a:t>函数从子结点“拉取”数据</a:t>
            </a:r>
            <a:endParaRPr lang="en-US" altLang="zh-CN" dirty="0"/>
          </a:p>
          <a:p>
            <a:pPr lvl="1"/>
            <a:endParaRPr lang="zh-CN" altLang="en-US" dirty="0"/>
          </a:p>
        </p:txBody>
      </p:sp>
      <p:sp>
        <p:nvSpPr>
          <p:cNvPr id="4" name="Text Box 4">
            <a:extLst>
              <a:ext uri="{FF2B5EF4-FFF2-40B4-BE49-F238E27FC236}">
                <a16:creationId xmlns:a16="http://schemas.microsoft.com/office/drawing/2014/main" id="{BA110AA9-7687-4411-8C4D-15096EBA1849}"/>
              </a:ext>
            </a:extLst>
          </p:cNvPr>
          <p:cNvSpPr txBox="1">
            <a:spLocks noChangeArrowheads="1"/>
          </p:cNvSpPr>
          <p:nvPr/>
        </p:nvSpPr>
        <p:spPr bwMode="auto">
          <a:xfrm>
            <a:off x="1847287" y="648376"/>
            <a:ext cx="7185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zh-CN" altLang="en-US" b="1" dirty="0">
                <a:solidFill>
                  <a:schemeClr val="accent1"/>
                </a:solidFill>
                <a:latin typeface="微软雅黑" panose="020B0503020204020204" pitchFamily="34" charset="-122"/>
                <a:ea typeface="微软雅黑" panose="020B0503020204020204" pitchFamily="34" charset="-122"/>
              </a:rPr>
              <a:t>拉取式：迭代</a:t>
            </a:r>
            <a:r>
              <a:rPr lang="en-US" altLang="zh-CN" b="1" dirty="0">
                <a:solidFill>
                  <a:schemeClr val="accent1"/>
                </a:solidFill>
                <a:latin typeface="微软雅黑" panose="020B0503020204020204" pitchFamily="34" charset="-122"/>
                <a:ea typeface="微软雅黑" panose="020B0503020204020204" pitchFamily="34" charset="-122"/>
              </a:rPr>
              <a:t>/</a:t>
            </a:r>
            <a:r>
              <a:rPr lang="zh-CN" altLang="en-US" b="1" dirty="0">
                <a:solidFill>
                  <a:schemeClr val="accent1"/>
                </a:solidFill>
                <a:latin typeface="微软雅黑" panose="020B0503020204020204" pitchFamily="34" charset="-122"/>
                <a:ea typeface="微软雅黑" panose="020B0503020204020204" pitchFamily="34" charset="-122"/>
              </a:rPr>
              <a:t>物化</a:t>
            </a:r>
            <a:r>
              <a:rPr lang="en-US" altLang="zh-CN" b="1" dirty="0">
                <a:solidFill>
                  <a:schemeClr val="accent1"/>
                </a:solidFill>
                <a:latin typeface="微软雅黑" panose="020B0503020204020204" pitchFamily="34" charset="-122"/>
                <a:ea typeface="微软雅黑" panose="020B0503020204020204" pitchFamily="34" charset="-122"/>
              </a:rPr>
              <a:t>/</a:t>
            </a:r>
            <a:r>
              <a:rPr lang="zh-CN" altLang="en-US" b="1" dirty="0">
                <a:solidFill>
                  <a:schemeClr val="accent1"/>
                </a:solidFill>
                <a:latin typeface="微软雅黑" panose="020B0503020204020204" pitchFamily="34" charset="-122"/>
                <a:ea typeface="微软雅黑" panose="020B0503020204020204" pitchFamily="34" charset="-122"/>
              </a:rPr>
              <a:t>向量模型</a:t>
            </a:r>
          </a:p>
        </p:txBody>
      </p:sp>
      <p:sp>
        <p:nvSpPr>
          <p:cNvPr id="2" name="灯片编号占位符 1">
            <a:extLst>
              <a:ext uri="{FF2B5EF4-FFF2-40B4-BE49-F238E27FC236}">
                <a16:creationId xmlns:a16="http://schemas.microsoft.com/office/drawing/2014/main" id="{A72323FC-3A35-41F4-8EDF-C9594E2846FF}"/>
              </a:ext>
            </a:extLst>
          </p:cNvPr>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74</a:t>
            </a:fld>
            <a:endParaRPr lang="en-US" altLang="zh-CN"/>
          </a:p>
        </p:txBody>
      </p:sp>
    </p:spTree>
    <p:extLst>
      <p:ext uri="{BB962C8B-B14F-4D97-AF65-F5344CB8AC3E}">
        <p14:creationId xmlns:p14="http://schemas.microsoft.com/office/powerpoint/2010/main" val="143114633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D03D82C-7B83-4300-8A02-19CE98067D8B}"/>
              </a:ext>
            </a:extLst>
          </p:cNvPr>
          <p:cNvSpPr>
            <a:spLocks noGrp="1"/>
          </p:cNvSpPr>
          <p:nvPr>
            <p:ph idx="1"/>
          </p:nvPr>
        </p:nvSpPr>
        <p:spPr>
          <a:xfrm>
            <a:off x="917328" y="1472130"/>
            <a:ext cx="2873622" cy="4870773"/>
          </a:xfrm>
        </p:spPr>
        <p:txBody>
          <a:bodyPr>
            <a:normAutofit/>
          </a:bodyPr>
          <a:lstStyle/>
          <a:p>
            <a:pPr>
              <a:lnSpc>
                <a:spcPct val="150000"/>
              </a:lnSpc>
            </a:pPr>
            <a:r>
              <a:rPr lang="zh-CN" altLang="en-US" dirty="0">
                <a:solidFill>
                  <a:srgbClr val="6F1687"/>
                </a:solidFill>
              </a:rPr>
              <a:t>火山模型</a:t>
            </a:r>
            <a:endParaRPr lang="en-US" altLang="zh-CN" dirty="0">
              <a:solidFill>
                <a:srgbClr val="6F1687"/>
              </a:solidFill>
            </a:endParaRPr>
          </a:p>
          <a:p>
            <a:pPr lvl="1">
              <a:lnSpc>
                <a:spcPct val="150000"/>
              </a:lnSpc>
            </a:pPr>
            <a:r>
              <a:rPr lang="zh-CN" altLang="en-US" sz="1800" dirty="0">
                <a:latin typeface="微软雅黑" panose="020B0503020204020204" pitchFamily="34" charset="-122"/>
                <a:ea typeface="微软雅黑" panose="020B0503020204020204" pitchFamily="34" charset="-122"/>
              </a:rPr>
              <a:t>一次一元组</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dirty="0">
                <a:solidFill>
                  <a:srgbClr val="6F1687"/>
                </a:solidFill>
              </a:rPr>
              <a:t>物化模型</a:t>
            </a:r>
            <a:endParaRPr lang="en-US" altLang="zh-CN" dirty="0">
              <a:solidFill>
                <a:srgbClr val="6F1687"/>
              </a:solidFill>
            </a:endParaRPr>
          </a:p>
          <a:p>
            <a:pPr lvl="1">
              <a:lnSpc>
                <a:spcPct val="150000"/>
              </a:lnSpc>
            </a:pPr>
            <a:r>
              <a:rPr lang="zh-CN" altLang="en-US" sz="1800" dirty="0">
                <a:latin typeface="微软雅黑" panose="020B0503020204020204" pitchFamily="34" charset="-122"/>
                <a:ea typeface="微软雅黑" panose="020B0503020204020204" pitchFamily="34" charset="-122"/>
              </a:rPr>
              <a:t>一次所有元组</a:t>
            </a:r>
            <a:endParaRPr lang="en-US" altLang="zh-CN" sz="1800" dirty="0">
              <a:latin typeface="微软雅黑" panose="020B0503020204020204" pitchFamily="34" charset="-122"/>
              <a:ea typeface="微软雅黑" panose="020B0503020204020204" pitchFamily="34" charset="-122"/>
            </a:endParaRPr>
          </a:p>
          <a:p>
            <a:pPr>
              <a:lnSpc>
                <a:spcPct val="150000"/>
              </a:lnSpc>
            </a:pPr>
            <a:r>
              <a:rPr lang="zh-CN" altLang="en-US" dirty="0">
                <a:solidFill>
                  <a:srgbClr val="6F1687"/>
                </a:solidFill>
              </a:rPr>
              <a:t>向量化模型</a:t>
            </a:r>
            <a:endParaRPr lang="en-US" altLang="zh-CN" dirty="0">
              <a:solidFill>
                <a:srgbClr val="6F1687"/>
              </a:solidFill>
            </a:endParaRPr>
          </a:p>
          <a:p>
            <a:pPr lvl="1">
              <a:lnSpc>
                <a:spcPct val="150000"/>
              </a:lnSpc>
            </a:pPr>
            <a:r>
              <a:rPr lang="zh-CN" altLang="en-US" sz="1800" dirty="0">
                <a:latin typeface="微软雅黑" panose="020B0503020204020204" pitchFamily="34" charset="-122"/>
                <a:ea typeface="微软雅黑" panose="020B0503020204020204" pitchFamily="34" charset="-122"/>
              </a:rPr>
              <a:t>一次一批元组</a:t>
            </a:r>
            <a:endParaRPr lang="en-US" altLang="zh-CN" sz="1800" dirty="0">
              <a:latin typeface="微软雅黑" panose="020B0503020204020204" pitchFamily="34" charset="-122"/>
              <a:ea typeface="微软雅黑" panose="020B0503020204020204" pitchFamily="34" charset="-122"/>
            </a:endParaRPr>
          </a:p>
          <a:p>
            <a:pPr lvl="1"/>
            <a:endParaRPr lang="zh-CN" altLang="en-US" dirty="0"/>
          </a:p>
        </p:txBody>
      </p:sp>
      <p:sp>
        <p:nvSpPr>
          <p:cNvPr id="4" name="Text Box 4">
            <a:extLst>
              <a:ext uri="{FF2B5EF4-FFF2-40B4-BE49-F238E27FC236}">
                <a16:creationId xmlns:a16="http://schemas.microsoft.com/office/drawing/2014/main" id="{BA110AA9-7687-4411-8C4D-15096EBA1849}"/>
              </a:ext>
            </a:extLst>
          </p:cNvPr>
          <p:cNvSpPr txBox="1">
            <a:spLocks noChangeArrowheads="1"/>
          </p:cNvSpPr>
          <p:nvPr/>
        </p:nvSpPr>
        <p:spPr bwMode="auto">
          <a:xfrm>
            <a:off x="1847287" y="648376"/>
            <a:ext cx="7185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zh-CN" altLang="en-US" b="1" dirty="0">
                <a:solidFill>
                  <a:schemeClr val="accent1"/>
                </a:solidFill>
                <a:latin typeface="微软雅黑" panose="020B0503020204020204" pitchFamily="34" charset="-122"/>
                <a:ea typeface="微软雅黑" panose="020B0503020204020204" pitchFamily="34" charset="-122"/>
              </a:rPr>
              <a:t>拉取式：迭代</a:t>
            </a:r>
            <a:r>
              <a:rPr lang="en-US" altLang="zh-CN" b="1" dirty="0">
                <a:solidFill>
                  <a:schemeClr val="accent1"/>
                </a:solidFill>
                <a:latin typeface="微软雅黑" panose="020B0503020204020204" pitchFamily="34" charset="-122"/>
                <a:ea typeface="微软雅黑" panose="020B0503020204020204" pitchFamily="34" charset="-122"/>
              </a:rPr>
              <a:t>/</a:t>
            </a:r>
            <a:r>
              <a:rPr lang="zh-CN" altLang="en-US" b="1" dirty="0">
                <a:solidFill>
                  <a:schemeClr val="accent1"/>
                </a:solidFill>
                <a:latin typeface="微软雅黑" panose="020B0503020204020204" pitchFamily="34" charset="-122"/>
                <a:ea typeface="微软雅黑" panose="020B0503020204020204" pitchFamily="34" charset="-122"/>
              </a:rPr>
              <a:t>物化</a:t>
            </a:r>
            <a:r>
              <a:rPr lang="en-US" altLang="zh-CN" b="1" dirty="0">
                <a:solidFill>
                  <a:schemeClr val="accent1"/>
                </a:solidFill>
                <a:latin typeface="微软雅黑" panose="020B0503020204020204" pitchFamily="34" charset="-122"/>
                <a:ea typeface="微软雅黑" panose="020B0503020204020204" pitchFamily="34" charset="-122"/>
              </a:rPr>
              <a:t>/</a:t>
            </a:r>
            <a:r>
              <a:rPr lang="zh-CN" altLang="en-US" b="1" dirty="0">
                <a:solidFill>
                  <a:schemeClr val="accent1"/>
                </a:solidFill>
                <a:latin typeface="微软雅黑" panose="020B0503020204020204" pitchFamily="34" charset="-122"/>
                <a:ea typeface="微软雅黑" panose="020B0503020204020204" pitchFamily="34" charset="-122"/>
              </a:rPr>
              <a:t>向量模型</a:t>
            </a:r>
          </a:p>
        </p:txBody>
      </p:sp>
      <p:sp>
        <p:nvSpPr>
          <p:cNvPr id="2" name="灯片编号占位符 1">
            <a:extLst>
              <a:ext uri="{FF2B5EF4-FFF2-40B4-BE49-F238E27FC236}">
                <a16:creationId xmlns:a16="http://schemas.microsoft.com/office/drawing/2014/main" id="{A72323FC-3A35-41F4-8EDF-C9594E2846FF}"/>
              </a:ext>
            </a:extLst>
          </p:cNvPr>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75</a:t>
            </a:fld>
            <a:endParaRPr lang="en-US" altLang="zh-CN"/>
          </a:p>
        </p:txBody>
      </p:sp>
      <p:sp>
        <p:nvSpPr>
          <p:cNvPr id="6" name="Shape6">
            <a:extLst>
              <a:ext uri="{FF2B5EF4-FFF2-40B4-BE49-F238E27FC236}">
                <a16:creationId xmlns:a16="http://schemas.microsoft.com/office/drawing/2014/main" id="{4F441D89-76EB-4FA6-BCBD-9068803CEFBA}"/>
              </a:ext>
            </a:extLst>
          </p:cNvPr>
          <p:cNvSpPr/>
          <p:nvPr/>
        </p:nvSpPr>
        <p:spPr>
          <a:xfrm>
            <a:off x="5211206" y="1332873"/>
            <a:ext cx="5204480" cy="5193265"/>
          </a:xfrm>
          <a:prstGeom prst="roundRect">
            <a:avLst>
              <a:gd name="adj" fmla="val 2991"/>
            </a:avLst>
          </a:prstGeom>
          <a:solidFill>
            <a:schemeClr val="bg1"/>
          </a:solidFill>
          <a:ln w="3175">
            <a:solidFill>
              <a:srgbClr val="6F1787"/>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050" dirty="0">
              <a:latin typeface="OPPOSans M" panose="00020600040101010101" pitchFamily="18" charset="-122"/>
              <a:ea typeface="OPPOSans M" panose="00020600040101010101" pitchFamily="18" charset="-122"/>
            </a:endParaRPr>
          </a:p>
        </p:txBody>
      </p:sp>
      <p:grpSp>
        <p:nvGrpSpPr>
          <p:cNvPr id="7" name="组合 6">
            <a:extLst>
              <a:ext uri="{FF2B5EF4-FFF2-40B4-BE49-F238E27FC236}">
                <a16:creationId xmlns:a16="http://schemas.microsoft.com/office/drawing/2014/main" id="{AE87C146-6C1A-0B11-D038-A9BD37F4612C}"/>
              </a:ext>
            </a:extLst>
          </p:cNvPr>
          <p:cNvGrpSpPr>
            <a:grpSpLocks/>
          </p:cNvGrpSpPr>
          <p:nvPr/>
        </p:nvGrpSpPr>
        <p:grpSpPr bwMode="auto">
          <a:xfrm>
            <a:off x="6282976" y="1773610"/>
            <a:ext cx="3840163" cy="3879851"/>
            <a:chOff x="2107282" y="2653236"/>
            <a:chExt cx="3840164" cy="3879851"/>
          </a:xfrm>
        </p:grpSpPr>
        <p:grpSp>
          <p:nvGrpSpPr>
            <p:cNvPr id="25" name="组合 24">
              <a:extLst>
                <a:ext uri="{FF2B5EF4-FFF2-40B4-BE49-F238E27FC236}">
                  <a16:creationId xmlns:a16="http://schemas.microsoft.com/office/drawing/2014/main" id="{986A14AB-693B-B847-E94B-51B7C6AB1BD0}"/>
                </a:ext>
              </a:extLst>
            </p:cNvPr>
            <p:cNvGrpSpPr>
              <a:grpSpLocks/>
            </p:cNvGrpSpPr>
            <p:nvPr/>
          </p:nvGrpSpPr>
          <p:grpSpPr bwMode="auto">
            <a:xfrm>
              <a:off x="2107282" y="2653236"/>
              <a:ext cx="3840164" cy="3879851"/>
              <a:chOff x="1891258" y="785222"/>
              <a:chExt cx="3840164" cy="3879851"/>
            </a:xfrm>
          </p:grpSpPr>
          <p:sp>
            <p:nvSpPr>
              <p:cNvPr id="28" name="Text Box 9">
                <a:extLst>
                  <a:ext uri="{FF2B5EF4-FFF2-40B4-BE49-F238E27FC236}">
                    <a16:creationId xmlns:a16="http://schemas.microsoft.com/office/drawing/2014/main" id="{D477DDE9-210A-32FB-25AA-75AC23BB6029}"/>
                  </a:ext>
                </a:extLst>
              </p:cNvPr>
              <p:cNvSpPr txBox="1">
                <a:spLocks noChangeArrowheads="1"/>
              </p:cNvSpPr>
              <p:nvPr/>
            </p:nvSpPr>
            <p:spPr bwMode="auto">
              <a:xfrm>
                <a:off x="5219725" y="2432761"/>
                <a:ext cx="45878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a:t>S</a:t>
                </a:r>
              </a:p>
            </p:txBody>
          </p:sp>
          <p:grpSp>
            <p:nvGrpSpPr>
              <p:cNvPr id="29" name="组合 28">
                <a:extLst>
                  <a:ext uri="{FF2B5EF4-FFF2-40B4-BE49-F238E27FC236}">
                    <a16:creationId xmlns:a16="http://schemas.microsoft.com/office/drawing/2014/main" id="{BD589E9A-714F-E935-8063-EC19408ADDB8}"/>
                  </a:ext>
                </a:extLst>
              </p:cNvPr>
              <p:cNvGrpSpPr>
                <a:grpSpLocks/>
              </p:cNvGrpSpPr>
              <p:nvPr/>
            </p:nvGrpSpPr>
            <p:grpSpPr bwMode="auto">
              <a:xfrm>
                <a:off x="1891258" y="785222"/>
                <a:ext cx="3840164" cy="3879851"/>
                <a:chOff x="1819250" y="663689"/>
                <a:chExt cx="3840164" cy="3879851"/>
              </a:xfrm>
            </p:grpSpPr>
            <p:grpSp>
              <p:nvGrpSpPr>
                <p:cNvPr id="30" name="Group 2">
                  <a:extLst>
                    <a:ext uri="{FF2B5EF4-FFF2-40B4-BE49-F238E27FC236}">
                      <a16:creationId xmlns:a16="http://schemas.microsoft.com/office/drawing/2014/main" id="{928EC980-8BF5-02F4-20E6-7F222AF579E8}"/>
                    </a:ext>
                  </a:extLst>
                </p:cNvPr>
                <p:cNvGrpSpPr>
                  <a:grpSpLocks/>
                </p:cNvGrpSpPr>
                <p:nvPr/>
              </p:nvGrpSpPr>
              <p:grpSpPr bwMode="auto">
                <a:xfrm>
                  <a:off x="1819250" y="663689"/>
                  <a:ext cx="3840164" cy="3879851"/>
                  <a:chOff x="1645" y="273"/>
                  <a:chExt cx="2419" cy="2444"/>
                </a:xfrm>
              </p:grpSpPr>
              <p:sp>
                <p:nvSpPr>
                  <p:cNvPr id="33" name="Line 3">
                    <a:extLst>
                      <a:ext uri="{FF2B5EF4-FFF2-40B4-BE49-F238E27FC236}">
                        <a16:creationId xmlns:a16="http://schemas.microsoft.com/office/drawing/2014/main" id="{4FF7B1E4-917F-F26F-F156-47DAD6064145}"/>
                      </a:ext>
                    </a:extLst>
                  </p:cNvPr>
                  <p:cNvSpPr>
                    <a:spLocks noChangeShapeType="1"/>
                  </p:cNvSpPr>
                  <p:nvPr/>
                </p:nvSpPr>
                <p:spPr bwMode="auto">
                  <a:xfrm flipH="1">
                    <a:off x="2695" y="1160"/>
                    <a:ext cx="336" cy="3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4" name="Line 4">
                    <a:extLst>
                      <a:ext uri="{FF2B5EF4-FFF2-40B4-BE49-F238E27FC236}">
                        <a16:creationId xmlns:a16="http://schemas.microsoft.com/office/drawing/2014/main" id="{6E56721D-4991-FC76-2BD2-382CD70A5709}"/>
                      </a:ext>
                    </a:extLst>
                  </p:cNvPr>
                  <p:cNvSpPr>
                    <a:spLocks noChangeShapeType="1"/>
                  </p:cNvSpPr>
                  <p:nvPr/>
                </p:nvSpPr>
                <p:spPr bwMode="auto">
                  <a:xfrm flipH="1">
                    <a:off x="2256" y="1728"/>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5" name="Line 5">
                    <a:extLst>
                      <a:ext uri="{FF2B5EF4-FFF2-40B4-BE49-F238E27FC236}">
                        <a16:creationId xmlns:a16="http://schemas.microsoft.com/office/drawing/2014/main" id="{9A900E3C-D663-59B8-5423-45E9A43F1BC3}"/>
                      </a:ext>
                    </a:extLst>
                  </p:cNvPr>
                  <p:cNvSpPr>
                    <a:spLocks noChangeShapeType="1"/>
                  </p:cNvSpPr>
                  <p:nvPr/>
                </p:nvSpPr>
                <p:spPr bwMode="auto">
                  <a:xfrm>
                    <a:off x="2784" y="1776"/>
                    <a:ext cx="24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6" name="Text Box 6">
                    <a:extLst>
                      <a:ext uri="{FF2B5EF4-FFF2-40B4-BE49-F238E27FC236}">
                        <a16:creationId xmlns:a16="http://schemas.microsoft.com/office/drawing/2014/main" id="{B7CB6ECE-B9EB-5DFE-1A0E-936783E17ABC}"/>
                      </a:ext>
                    </a:extLst>
                  </p:cNvPr>
                  <p:cNvSpPr txBox="1">
                    <a:spLocks noChangeArrowheads="1"/>
                  </p:cNvSpPr>
                  <p:nvPr/>
                </p:nvSpPr>
                <p:spPr bwMode="auto">
                  <a:xfrm>
                    <a:off x="2413" y="273"/>
                    <a:ext cx="1651"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l-GR" altLang="zh-CN" sz="28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r>
                      <a:rPr lang="en-US" altLang="zh-CN" sz="2400" baseline="-25000" dirty="0" err="1">
                        <a:latin typeface="微软雅黑" panose="020B0503020204020204" pitchFamily="34" charset="-122"/>
                        <a:ea typeface="微软雅黑" panose="020B0503020204020204" pitchFamily="34" charset="-122"/>
                        <a:sym typeface="Symbol" pitchFamily="2" charset="2"/>
                      </a:rPr>
                      <a:t>sname</a:t>
                    </a:r>
                    <a:r>
                      <a:rPr lang="en-US" altLang="zh-CN" sz="2400" baseline="-25000" dirty="0">
                        <a:latin typeface="微软雅黑" panose="020B0503020204020204" pitchFamily="34" charset="-122"/>
                        <a:ea typeface="微软雅黑" panose="020B0503020204020204" pitchFamily="34" charset="-122"/>
                        <a:sym typeface="Symbol" pitchFamily="2" charset="2"/>
                      </a:rPr>
                      <a:t>,</a:t>
                    </a:r>
                    <a:r>
                      <a:rPr lang="zh-CN" altLang="en-US" sz="2400" baseline="-25000" dirty="0">
                        <a:latin typeface="微软雅黑" panose="020B0503020204020204" pitchFamily="34" charset="-122"/>
                        <a:ea typeface="微软雅黑" panose="020B0503020204020204" pitchFamily="34" charset="-122"/>
                        <a:sym typeface="Symbol" pitchFamily="2" charset="2"/>
                      </a:rPr>
                      <a:t> </a:t>
                    </a:r>
                    <a:r>
                      <a:rPr lang="en-US" altLang="zh-CN" sz="2400" baseline="-25000" dirty="0" err="1">
                        <a:latin typeface="微软雅黑" panose="020B0503020204020204" pitchFamily="34" charset="-122"/>
                        <a:ea typeface="微软雅黑" panose="020B0503020204020204" pitchFamily="34" charset="-122"/>
                        <a:sym typeface="Symbol" pitchFamily="2" charset="2"/>
                      </a:rPr>
                      <a:t>cname</a:t>
                    </a:r>
                    <a:r>
                      <a:rPr lang="en-US" altLang="zh-CN" sz="2400" baseline="-25000" dirty="0">
                        <a:latin typeface="微软雅黑" panose="020B0503020204020204" pitchFamily="34" charset="-122"/>
                        <a:ea typeface="微软雅黑" panose="020B0503020204020204" pitchFamily="34" charset="-122"/>
                        <a:sym typeface="Symbol" pitchFamily="2" charset="2"/>
                      </a:rPr>
                      <a:t>,</a:t>
                    </a:r>
                    <a:r>
                      <a:rPr lang="zh-CN" altLang="en-US" sz="2400" baseline="-25000" dirty="0">
                        <a:latin typeface="微软雅黑" panose="020B0503020204020204" pitchFamily="34" charset="-122"/>
                        <a:ea typeface="微软雅黑" panose="020B0503020204020204" pitchFamily="34" charset="-122"/>
                        <a:sym typeface="Symbol" pitchFamily="2" charset="2"/>
                      </a:rPr>
                      <a:t> </a:t>
                    </a:r>
                    <a:r>
                      <a:rPr lang="en-US" altLang="zh-CN" sz="2400" baseline="-25000" dirty="0">
                        <a:latin typeface="微软雅黑" panose="020B0503020204020204" pitchFamily="34" charset="-122"/>
                        <a:ea typeface="微软雅黑" panose="020B0503020204020204" pitchFamily="34" charset="-122"/>
                        <a:sym typeface="Symbol" pitchFamily="2" charset="2"/>
                      </a:rPr>
                      <a:t>score</a:t>
                    </a:r>
                    <a:endParaRPr lang="en-US" altLang="zh-CN" sz="2400" baseline="-25000" dirty="0">
                      <a:latin typeface="微软雅黑" panose="020B0503020204020204" pitchFamily="34" charset="-122"/>
                      <a:ea typeface="微软雅黑" panose="020B0503020204020204" pitchFamily="34" charset="-122"/>
                    </a:endParaRPr>
                  </a:p>
                </p:txBody>
              </p:sp>
              <p:sp>
                <p:nvSpPr>
                  <p:cNvPr id="37" name="Text Box 7">
                    <a:extLst>
                      <a:ext uri="{FF2B5EF4-FFF2-40B4-BE49-F238E27FC236}">
                        <a16:creationId xmlns:a16="http://schemas.microsoft.com/office/drawing/2014/main" id="{3433AC5A-91A5-8C7F-C974-3F521AB41E5D}"/>
                      </a:ext>
                    </a:extLst>
                  </p:cNvPr>
                  <p:cNvSpPr txBox="1">
                    <a:spLocks noChangeArrowheads="1"/>
                  </p:cNvSpPr>
                  <p:nvPr/>
                </p:nvSpPr>
                <p:spPr bwMode="auto">
                  <a:xfrm>
                    <a:off x="1645" y="1718"/>
                    <a:ext cx="1333" cy="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000" dirty="0">
                        <a:latin typeface="Symbol" pitchFamily="2" charset="2"/>
                        <a:sym typeface="Symbol" pitchFamily="2" charset="2"/>
                      </a:rPr>
                      <a:t></a:t>
                    </a:r>
                    <a:r>
                      <a:rPr lang="en-US" altLang="zh-CN" sz="2400" baseline="-25000" dirty="0" err="1">
                        <a:latin typeface="微软雅黑" panose="020B0503020204020204" pitchFamily="34" charset="-122"/>
                        <a:ea typeface="微软雅黑" panose="020B0503020204020204" pitchFamily="34" charset="-122"/>
                        <a:sym typeface="Symbol" pitchFamily="2" charset="2"/>
                      </a:rPr>
                      <a:t>cname</a:t>
                    </a:r>
                    <a:r>
                      <a:rPr lang="en-US" altLang="zh-CN" sz="2400" baseline="-25000" dirty="0">
                        <a:latin typeface="微软雅黑" panose="020B0503020204020204" pitchFamily="34" charset="-122"/>
                        <a:ea typeface="微软雅黑" panose="020B0503020204020204" pitchFamily="34" charset="-122"/>
                        <a:sym typeface="Symbol" pitchFamily="2" charset="2"/>
                      </a:rPr>
                      <a:t> = “DB”</a:t>
                    </a:r>
                    <a:endParaRPr lang="en-US" altLang="zh-CN" sz="2400" baseline="-25000" dirty="0">
                      <a:latin typeface="微软雅黑" panose="020B0503020204020204" pitchFamily="34" charset="-122"/>
                      <a:ea typeface="微软雅黑" panose="020B0503020204020204" pitchFamily="34" charset="-122"/>
                    </a:endParaRPr>
                  </a:p>
                </p:txBody>
              </p:sp>
              <p:sp>
                <p:nvSpPr>
                  <p:cNvPr id="38" name="Text Box 8">
                    <a:extLst>
                      <a:ext uri="{FF2B5EF4-FFF2-40B4-BE49-F238E27FC236}">
                        <a16:creationId xmlns:a16="http://schemas.microsoft.com/office/drawing/2014/main" id="{A4501FBC-5D94-1DF8-73D4-453643BAE0EA}"/>
                      </a:ext>
                    </a:extLst>
                  </p:cNvPr>
                  <p:cNvSpPr txBox="1">
                    <a:spLocks noChangeArrowheads="1"/>
                  </p:cNvSpPr>
                  <p:nvPr/>
                </p:nvSpPr>
                <p:spPr bwMode="auto">
                  <a:xfrm>
                    <a:off x="2112" y="2352"/>
                    <a:ext cx="30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a:t>C</a:t>
                    </a:r>
                  </a:p>
                </p:txBody>
              </p:sp>
              <p:sp>
                <p:nvSpPr>
                  <p:cNvPr id="39" name="Text Box 9">
                    <a:extLst>
                      <a:ext uri="{FF2B5EF4-FFF2-40B4-BE49-F238E27FC236}">
                        <a16:creationId xmlns:a16="http://schemas.microsoft.com/office/drawing/2014/main" id="{2B81364A-9507-B763-86FC-C755917DB1E6}"/>
                      </a:ext>
                    </a:extLst>
                  </p:cNvPr>
                  <p:cNvSpPr txBox="1">
                    <a:spLocks noChangeArrowheads="1"/>
                  </p:cNvSpPr>
                  <p:nvPr/>
                </p:nvSpPr>
                <p:spPr bwMode="auto">
                  <a:xfrm>
                    <a:off x="3024" y="1872"/>
                    <a:ext cx="47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3200"/>
                      <a:t>SC</a:t>
                    </a:r>
                  </a:p>
                </p:txBody>
              </p:sp>
              <p:sp>
                <p:nvSpPr>
                  <p:cNvPr id="40" name="Line 10">
                    <a:extLst>
                      <a:ext uri="{FF2B5EF4-FFF2-40B4-BE49-F238E27FC236}">
                        <a16:creationId xmlns:a16="http://schemas.microsoft.com/office/drawing/2014/main" id="{28274C57-E48B-D906-E196-662B26962D4B}"/>
                      </a:ext>
                    </a:extLst>
                  </p:cNvPr>
                  <p:cNvSpPr>
                    <a:spLocks noChangeShapeType="1"/>
                  </p:cNvSpPr>
                  <p:nvPr/>
                </p:nvSpPr>
                <p:spPr bwMode="auto">
                  <a:xfrm>
                    <a:off x="2256" y="2152"/>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
              <p:nvSpPr>
                <p:cNvPr id="31" name="Line 3">
                  <a:extLst>
                    <a:ext uri="{FF2B5EF4-FFF2-40B4-BE49-F238E27FC236}">
                      <a16:creationId xmlns:a16="http://schemas.microsoft.com/office/drawing/2014/main" id="{1F5537E9-F147-162D-0326-D3D8767D2FBE}"/>
                    </a:ext>
                  </a:extLst>
                </p:cNvPr>
                <p:cNvSpPr>
                  <a:spLocks noChangeShapeType="1"/>
                </p:cNvSpPr>
                <p:nvPr/>
              </p:nvSpPr>
              <p:spPr bwMode="auto">
                <a:xfrm>
                  <a:off x="4570082" y="2072071"/>
                  <a:ext cx="621067" cy="5204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sp>
              <p:nvSpPr>
                <p:cNvPr id="32" name="Line 3">
                  <a:extLst>
                    <a:ext uri="{FF2B5EF4-FFF2-40B4-BE49-F238E27FC236}">
                      <a16:creationId xmlns:a16="http://schemas.microsoft.com/office/drawing/2014/main" id="{0D2E6D6F-B9A1-7794-0058-79D33838347D}"/>
                    </a:ext>
                  </a:extLst>
                </p:cNvPr>
                <p:cNvSpPr>
                  <a:spLocks noChangeShapeType="1"/>
                </p:cNvSpPr>
                <p:nvPr/>
              </p:nvSpPr>
              <p:spPr bwMode="auto">
                <a:xfrm>
                  <a:off x="4283968" y="1384414"/>
                  <a:ext cx="1" cy="3525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sp>
          <p:nvSpPr>
            <p:cNvPr id="26" name="Rectangle 13">
              <a:extLst>
                <a:ext uri="{FF2B5EF4-FFF2-40B4-BE49-F238E27FC236}">
                  <a16:creationId xmlns:a16="http://schemas.microsoft.com/office/drawing/2014/main" id="{DEBA531A-8139-6637-F4E9-290E6CDFD7BB}"/>
                </a:ext>
              </a:extLst>
            </p:cNvPr>
            <p:cNvSpPr>
              <a:spLocks noChangeArrowheads="1"/>
            </p:cNvSpPr>
            <p:nvPr/>
          </p:nvSpPr>
          <p:spPr bwMode="auto">
            <a:xfrm flipH="1">
              <a:off x="3745938" y="3486018"/>
              <a:ext cx="16225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l-GR" altLang="en-US" sz="3200" dirty="0">
                  <a:latin typeface="Roboto" panose="020F0502020204030204" pitchFamily="34" charset="0"/>
                </a:rPr>
                <a:t>⋈</a:t>
              </a:r>
              <a:r>
                <a:rPr lang="en-US" altLang="zh-CN" sz="2400" baseline="-25000" dirty="0" err="1">
                  <a:latin typeface="微软雅黑" panose="020B0503020204020204" pitchFamily="34" charset="-122"/>
                  <a:ea typeface="微软雅黑" panose="020B0503020204020204" pitchFamily="34" charset="-122"/>
                </a:rPr>
                <a:t>s.sid</a:t>
              </a:r>
              <a:r>
                <a:rPr lang="en-US" altLang="zh-CN" sz="2400" baseline="-25000" dirty="0">
                  <a:latin typeface="微软雅黑" panose="020B0503020204020204" pitchFamily="34" charset="-122"/>
                  <a:ea typeface="微软雅黑" panose="020B0503020204020204" pitchFamily="34" charset="-122"/>
                </a:rPr>
                <a:t>=</a:t>
              </a:r>
              <a:r>
                <a:rPr lang="en-US" altLang="zh-CN" sz="2400" baseline="-25000" dirty="0" err="1">
                  <a:latin typeface="微软雅黑" panose="020B0503020204020204" pitchFamily="34" charset="-122"/>
                  <a:ea typeface="微软雅黑" panose="020B0503020204020204" pitchFamily="34" charset="-122"/>
                </a:rPr>
                <a:t>sc.sid</a:t>
              </a:r>
              <a:endParaRPr lang="en-US" altLang="en-US" sz="2400" baseline="-25000" dirty="0">
                <a:latin typeface="微软雅黑" panose="020B0503020204020204" pitchFamily="34" charset="-122"/>
                <a:ea typeface="微软雅黑" panose="020B0503020204020204" pitchFamily="34" charset="-122"/>
              </a:endParaRPr>
            </a:p>
          </p:txBody>
        </p:sp>
        <p:sp>
          <p:nvSpPr>
            <p:cNvPr id="27" name="Rectangle 18">
              <a:extLst>
                <a:ext uri="{FF2B5EF4-FFF2-40B4-BE49-F238E27FC236}">
                  <a16:creationId xmlns:a16="http://schemas.microsoft.com/office/drawing/2014/main" id="{A555458A-45FD-DBE2-F981-5238489A881C}"/>
                </a:ext>
              </a:extLst>
            </p:cNvPr>
            <p:cNvSpPr>
              <a:spLocks noChangeArrowheads="1"/>
            </p:cNvSpPr>
            <p:nvPr/>
          </p:nvSpPr>
          <p:spPr bwMode="auto">
            <a:xfrm flipH="1">
              <a:off x="2787349" y="4385655"/>
              <a:ext cx="162256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l-GR" altLang="en-US" sz="3200" dirty="0">
                  <a:latin typeface="Roboto" panose="020F0502020204030204" pitchFamily="34" charset="0"/>
                </a:rPr>
                <a:t>⋈</a:t>
              </a:r>
              <a:r>
                <a:rPr lang="en-US" altLang="zh-CN" sz="2400" baseline="-25000" dirty="0" err="1">
                  <a:latin typeface="Roboto" panose="020F0502020204030204" pitchFamily="34" charset="0"/>
                </a:rPr>
                <a:t>sc.cid</a:t>
              </a:r>
              <a:r>
                <a:rPr lang="en-US" altLang="zh-CN" sz="2400" baseline="-25000" dirty="0">
                  <a:latin typeface="Roboto" panose="020F0502020204030204" pitchFamily="34" charset="0"/>
                </a:rPr>
                <a:t>=</a:t>
              </a:r>
              <a:r>
                <a:rPr lang="en-US" altLang="zh-CN" sz="2400" baseline="-25000" dirty="0" err="1">
                  <a:latin typeface="Roboto" panose="020F0502020204030204" pitchFamily="34" charset="0"/>
                </a:rPr>
                <a:t>c.cid</a:t>
              </a:r>
              <a:endParaRPr lang="en-US" altLang="en-US" sz="2400" baseline="-25000" dirty="0"/>
            </a:p>
          </p:txBody>
        </p:sp>
      </p:grpSp>
      <p:cxnSp>
        <p:nvCxnSpPr>
          <p:cNvPr id="8" name="曲线连接符 38">
            <a:extLst>
              <a:ext uri="{FF2B5EF4-FFF2-40B4-BE49-F238E27FC236}">
                <a16:creationId xmlns:a16="http://schemas.microsoft.com/office/drawing/2014/main" id="{5BAE8BF7-9F95-A2A8-AC27-8F53964AF053}"/>
              </a:ext>
            </a:extLst>
          </p:cNvPr>
          <p:cNvCxnSpPr>
            <a:cxnSpLocks noChangeShapeType="1"/>
            <a:endCxn id="26" idx="3"/>
          </p:cNvCxnSpPr>
          <p:nvPr/>
        </p:nvCxnSpPr>
        <p:spPr bwMode="auto">
          <a:xfrm rot="5400000">
            <a:off x="7720025" y="2689592"/>
            <a:ext cx="410796" cy="7581"/>
          </a:xfrm>
          <a:prstGeom prst="curvedConnector4">
            <a:avLst>
              <a:gd name="adj1" fmla="val 14412"/>
              <a:gd name="adj2" fmla="val 3115433"/>
            </a:avLst>
          </a:prstGeom>
          <a:noFill/>
          <a:ln w="19050" algn="ctr">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9" name="曲线连接符 39">
            <a:extLst>
              <a:ext uri="{FF2B5EF4-FFF2-40B4-BE49-F238E27FC236}">
                <a16:creationId xmlns:a16="http://schemas.microsoft.com/office/drawing/2014/main" id="{C06FF0F7-42CF-440E-C764-52E55171EB29}"/>
              </a:ext>
            </a:extLst>
          </p:cNvPr>
          <p:cNvCxnSpPr>
            <a:cxnSpLocks/>
          </p:cNvCxnSpPr>
          <p:nvPr/>
        </p:nvCxnSpPr>
        <p:spPr bwMode="auto">
          <a:xfrm rot="5400000">
            <a:off x="7019575" y="2967409"/>
            <a:ext cx="708025" cy="698500"/>
          </a:xfrm>
          <a:prstGeom prst="curvedConnector3">
            <a:avLst>
              <a:gd name="adj1" fmla="val -4616"/>
            </a:avLst>
          </a:prstGeom>
          <a:noFill/>
          <a:ln w="19050" algn="ctr">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10" name="曲线连接符 40">
            <a:extLst>
              <a:ext uri="{FF2B5EF4-FFF2-40B4-BE49-F238E27FC236}">
                <a16:creationId xmlns:a16="http://schemas.microsoft.com/office/drawing/2014/main" id="{DA4ACDB7-D837-605D-858E-F10657255477}"/>
              </a:ext>
            </a:extLst>
          </p:cNvPr>
          <p:cNvCxnSpPr>
            <a:cxnSpLocks/>
            <a:endCxn id="37" idx="1"/>
          </p:cNvCxnSpPr>
          <p:nvPr/>
        </p:nvCxnSpPr>
        <p:spPr bwMode="auto">
          <a:xfrm rot="5400000">
            <a:off x="6264719" y="3769891"/>
            <a:ext cx="669928" cy="633413"/>
          </a:xfrm>
          <a:prstGeom prst="curvedConnector4">
            <a:avLst>
              <a:gd name="adj1" fmla="val 23578"/>
              <a:gd name="adj2" fmla="val 136090"/>
            </a:avLst>
          </a:prstGeom>
          <a:noFill/>
          <a:ln w="19050" algn="ctr">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11" name="曲线连接符 41">
            <a:extLst>
              <a:ext uri="{FF2B5EF4-FFF2-40B4-BE49-F238E27FC236}">
                <a16:creationId xmlns:a16="http://schemas.microsoft.com/office/drawing/2014/main" id="{A1280445-FC36-DAE9-8751-29E4206D9317}"/>
              </a:ext>
            </a:extLst>
          </p:cNvPr>
          <p:cNvCxnSpPr>
            <a:cxnSpLocks/>
            <a:endCxn id="38" idx="1"/>
          </p:cNvCxnSpPr>
          <p:nvPr/>
        </p:nvCxnSpPr>
        <p:spPr bwMode="auto">
          <a:xfrm rot="16200000" flipH="1">
            <a:off x="6319488" y="4659684"/>
            <a:ext cx="715963" cy="693737"/>
          </a:xfrm>
          <a:prstGeom prst="curvedConnector2">
            <a:avLst/>
          </a:prstGeom>
          <a:noFill/>
          <a:ln w="19050" algn="ctr">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12" name="曲线连接符 42">
            <a:extLst>
              <a:ext uri="{FF2B5EF4-FFF2-40B4-BE49-F238E27FC236}">
                <a16:creationId xmlns:a16="http://schemas.microsoft.com/office/drawing/2014/main" id="{36499332-7D71-297B-B3AB-BF64D48DAF7A}"/>
              </a:ext>
            </a:extLst>
          </p:cNvPr>
          <p:cNvCxnSpPr>
            <a:cxnSpLocks/>
            <a:endCxn id="39" idx="1"/>
          </p:cNvCxnSpPr>
          <p:nvPr/>
        </p:nvCxnSpPr>
        <p:spPr bwMode="auto">
          <a:xfrm rot="16200000" flipH="1">
            <a:off x="7997476" y="4129459"/>
            <a:ext cx="484187" cy="465137"/>
          </a:xfrm>
          <a:prstGeom prst="curvedConnector2">
            <a:avLst/>
          </a:prstGeom>
          <a:noFill/>
          <a:ln w="19050" algn="ctr">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13" name="曲线连接符 43">
            <a:extLst>
              <a:ext uri="{FF2B5EF4-FFF2-40B4-BE49-F238E27FC236}">
                <a16:creationId xmlns:a16="http://schemas.microsoft.com/office/drawing/2014/main" id="{23C045DF-EA6E-0174-4420-EA6432C6B03D}"/>
              </a:ext>
            </a:extLst>
          </p:cNvPr>
          <p:cNvCxnSpPr>
            <a:cxnSpLocks/>
          </p:cNvCxnSpPr>
          <p:nvPr/>
        </p:nvCxnSpPr>
        <p:spPr bwMode="auto">
          <a:xfrm rot="16200000" flipH="1">
            <a:off x="8953151" y="3299196"/>
            <a:ext cx="484188" cy="465137"/>
          </a:xfrm>
          <a:prstGeom prst="curvedConnector2">
            <a:avLst/>
          </a:prstGeom>
          <a:noFill/>
          <a:ln w="19050" algn="ctr">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14" name="曲线连接符 44">
            <a:extLst>
              <a:ext uri="{FF2B5EF4-FFF2-40B4-BE49-F238E27FC236}">
                <a16:creationId xmlns:a16="http://schemas.microsoft.com/office/drawing/2014/main" id="{3366C5AE-1B45-0E9A-76BA-51367E01527F}"/>
              </a:ext>
            </a:extLst>
          </p:cNvPr>
          <p:cNvCxnSpPr>
            <a:cxnSpLocks/>
          </p:cNvCxnSpPr>
          <p:nvPr/>
        </p:nvCxnSpPr>
        <p:spPr bwMode="auto">
          <a:xfrm rot="5400000" flipH="1" flipV="1">
            <a:off x="6911625" y="5080372"/>
            <a:ext cx="835025" cy="63500"/>
          </a:xfrm>
          <a:prstGeom prst="curvedConnector5">
            <a:avLst>
              <a:gd name="adj1" fmla="val -3162"/>
              <a:gd name="adj2" fmla="val 426315"/>
              <a:gd name="adj3" fmla="val 88935"/>
            </a:avLst>
          </a:prstGeom>
          <a:noFill/>
          <a:ln w="19050"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5" name="曲线连接符 45">
            <a:extLst>
              <a:ext uri="{FF2B5EF4-FFF2-40B4-BE49-F238E27FC236}">
                <a16:creationId xmlns:a16="http://schemas.microsoft.com/office/drawing/2014/main" id="{66ED68A2-4118-BBB3-3538-1F8607B51CE2}"/>
              </a:ext>
            </a:extLst>
          </p:cNvPr>
          <p:cNvCxnSpPr>
            <a:cxnSpLocks/>
          </p:cNvCxnSpPr>
          <p:nvPr/>
        </p:nvCxnSpPr>
        <p:spPr bwMode="auto">
          <a:xfrm rot="5400000" flipH="1" flipV="1">
            <a:off x="7584725" y="4207248"/>
            <a:ext cx="395289" cy="119062"/>
          </a:xfrm>
          <a:prstGeom prst="curvedConnector3">
            <a:avLst>
              <a:gd name="adj1" fmla="val 50000"/>
            </a:avLst>
          </a:prstGeom>
          <a:noFill/>
          <a:ln w="19050"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6" name="曲线连接符 46">
            <a:extLst>
              <a:ext uri="{FF2B5EF4-FFF2-40B4-BE49-F238E27FC236}">
                <a16:creationId xmlns:a16="http://schemas.microsoft.com/office/drawing/2014/main" id="{B79EDB47-BC66-3C74-9F70-47CE32D1A7D1}"/>
              </a:ext>
            </a:extLst>
          </p:cNvPr>
          <p:cNvCxnSpPr>
            <a:cxnSpLocks/>
          </p:cNvCxnSpPr>
          <p:nvPr/>
        </p:nvCxnSpPr>
        <p:spPr bwMode="auto">
          <a:xfrm rot="16200000" flipV="1">
            <a:off x="8591201" y="4102471"/>
            <a:ext cx="415925" cy="263525"/>
          </a:xfrm>
          <a:prstGeom prst="curvedConnector3">
            <a:avLst>
              <a:gd name="adj1" fmla="val 35227"/>
            </a:avLst>
          </a:prstGeom>
          <a:noFill/>
          <a:ln w="19050"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7" name="曲线连接符 47">
            <a:extLst>
              <a:ext uri="{FF2B5EF4-FFF2-40B4-BE49-F238E27FC236}">
                <a16:creationId xmlns:a16="http://schemas.microsoft.com/office/drawing/2014/main" id="{70B5DC86-7466-1E60-0195-2AF8DE181B27}"/>
              </a:ext>
            </a:extLst>
          </p:cNvPr>
          <p:cNvCxnSpPr>
            <a:cxnSpLocks/>
          </p:cNvCxnSpPr>
          <p:nvPr/>
        </p:nvCxnSpPr>
        <p:spPr bwMode="auto">
          <a:xfrm rot="5400000" flipH="1" flipV="1">
            <a:off x="8175275" y="3296022"/>
            <a:ext cx="593725" cy="450850"/>
          </a:xfrm>
          <a:prstGeom prst="curvedConnector3">
            <a:avLst>
              <a:gd name="adj1" fmla="val 50000"/>
            </a:avLst>
          </a:prstGeom>
          <a:noFill/>
          <a:ln w="19050"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8" name="曲线连接符 48">
            <a:extLst>
              <a:ext uri="{FF2B5EF4-FFF2-40B4-BE49-F238E27FC236}">
                <a16:creationId xmlns:a16="http://schemas.microsoft.com/office/drawing/2014/main" id="{4770EAAE-843D-4F9E-27C5-2F0B282EBBD6}"/>
              </a:ext>
            </a:extLst>
          </p:cNvPr>
          <p:cNvCxnSpPr>
            <a:cxnSpLocks/>
          </p:cNvCxnSpPr>
          <p:nvPr/>
        </p:nvCxnSpPr>
        <p:spPr bwMode="auto">
          <a:xfrm rot="16200000" flipV="1">
            <a:off x="9438131" y="3196803"/>
            <a:ext cx="360363" cy="330200"/>
          </a:xfrm>
          <a:prstGeom prst="curvedConnector3">
            <a:avLst>
              <a:gd name="adj1" fmla="val 50000"/>
            </a:avLst>
          </a:prstGeom>
          <a:noFill/>
          <a:ln w="19050"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19" name="曲线连接符 49">
            <a:extLst>
              <a:ext uri="{FF2B5EF4-FFF2-40B4-BE49-F238E27FC236}">
                <a16:creationId xmlns:a16="http://schemas.microsoft.com/office/drawing/2014/main" id="{BED41D48-8262-A7A5-3112-CF1ACAEE2649}"/>
              </a:ext>
            </a:extLst>
          </p:cNvPr>
          <p:cNvCxnSpPr>
            <a:cxnSpLocks/>
          </p:cNvCxnSpPr>
          <p:nvPr/>
        </p:nvCxnSpPr>
        <p:spPr bwMode="auto">
          <a:xfrm rot="5400000" flipH="1" flipV="1">
            <a:off x="8926164" y="2608633"/>
            <a:ext cx="506412" cy="157163"/>
          </a:xfrm>
          <a:prstGeom prst="curvedConnector3">
            <a:avLst>
              <a:gd name="adj1" fmla="val 51741"/>
            </a:avLst>
          </a:prstGeom>
          <a:noFill/>
          <a:ln w="19050" algn="ctr">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20" name="曲线连接符 77">
            <a:extLst>
              <a:ext uri="{FF2B5EF4-FFF2-40B4-BE49-F238E27FC236}">
                <a16:creationId xmlns:a16="http://schemas.microsoft.com/office/drawing/2014/main" id="{C468D62B-6198-3C19-B243-575E789A6881}"/>
              </a:ext>
            </a:extLst>
          </p:cNvPr>
          <p:cNvCxnSpPr>
            <a:cxnSpLocks/>
          </p:cNvCxnSpPr>
          <p:nvPr/>
        </p:nvCxnSpPr>
        <p:spPr bwMode="auto">
          <a:xfrm rot="5400000">
            <a:off x="4949784" y="2274690"/>
            <a:ext cx="1158875" cy="12700"/>
          </a:xfrm>
          <a:prstGeom prst="curvedConnector3">
            <a:avLst>
              <a:gd name="adj1" fmla="val 50000"/>
            </a:avLst>
          </a:prstGeom>
          <a:noFill/>
          <a:ln w="19050" algn="ctr">
            <a:solidFill>
              <a:srgbClr val="FF0000"/>
            </a:solidFill>
            <a:prstDash val="sysDot"/>
            <a:round/>
            <a:headEnd/>
            <a:tailEnd type="triangle" w="med" len="med"/>
          </a:ln>
          <a:extLst>
            <a:ext uri="{909E8E84-426E-40DD-AFC4-6F175D3DCCD1}">
              <a14:hiddenFill xmlns:a14="http://schemas.microsoft.com/office/drawing/2010/main">
                <a:noFill/>
              </a14:hiddenFill>
            </a:ext>
          </a:extLst>
        </p:spPr>
      </p:cxnSp>
      <p:cxnSp>
        <p:nvCxnSpPr>
          <p:cNvPr id="21" name="曲线连接符 79">
            <a:extLst>
              <a:ext uri="{FF2B5EF4-FFF2-40B4-BE49-F238E27FC236}">
                <a16:creationId xmlns:a16="http://schemas.microsoft.com/office/drawing/2014/main" id="{6FB610D1-A5A3-5F5C-9332-10AA67A85791}"/>
              </a:ext>
            </a:extLst>
          </p:cNvPr>
          <p:cNvCxnSpPr>
            <a:cxnSpLocks/>
          </p:cNvCxnSpPr>
          <p:nvPr/>
        </p:nvCxnSpPr>
        <p:spPr bwMode="auto">
          <a:xfrm rot="16200000" flipV="1">
            <a:off x="5749930" y="2271375"/>
            <a:ext cx="1143000" cy="7938"/>
          </a:xfrm>
          <a:prstGeom prst="curvedConnector3">
            <a:avLst>
              <a:gd name="adj1" fmla="val 50000"/>
            </a:avLst>
          </a:prstGeom>
          <a:noFill/>
          <a:ln w="19050" algn="ctr">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22" name="矩形 21">
            <a:extLst>
              <a:ext uri="{FF2B5EF4-FFF2-40B4-BE49-F238E27FC236}">
                <a16:creationId xmlns:a16="http://schemas.microsoft.com/office/drawing/2014/main" id="{3B5F2101-511F-24C5-626B-9CDFD3E21747}"/>
              </a:ext>
            </a:extLst>
          </p:cNvPr>
          <p:cNvSpPr>
            <a:spLocks noChangeArrowheads="1"/>
          </p:cNvSpPr>
          <p:nvPr/>
        </p:nvSpPr>
        <p:spPr bwMode="auto">
          <a:xfrm>
            <a:off x="5474749" y="1914458"/>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FF0000"/>
                </a:solidFill>
                <a:latin typeface="微软雅黑" panose="020B0503020204020204" pitchFamily="34" charset="-122"/>
                <a:ea typeface="微软雅黑" panose="020B0503020204020204" pitchFamily="34" charset="-122"/>
              </a:rPr>
              <a:t>控制流</a:t>
            </a:r>
          </a:p>
        </p:txBody>
      </p:sp>
      <p:sp>
        <p:nvSpPr>
          <p:cNvPr id="23" name="矩形 22">
            <a:extLst>
              <a:ext uri="{FF2B5EF4-FFF2-40B4-BE49-F238E27FC236}">
                <a16:creationId xmlns:a16="http://schemas.microsoft.com/office/drawing/2014/main" id="{F809E3A5-62AD-C7E2-631B-36F2A6569C65}"/>
              </a:ext>
            </a:extLst>
          </p:cNvPr>
          <p:cNvSpPr>
            <a:spLocks noChangeArrowheads="1"/>
          </p:cNvSpPr>
          <p:nvPr/>
        </p:nvSpPr>
        <p:spPr bwMode="auto">
          <a:xfrm>
            <a:off x="6273736" y="1900825"/>
            <a:ext cx="8771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rgbClr val="0000FF"/>
                </a:solidFill>
                <a:latin typeface="微软雅黑" panose="020B0503020204020204" pitchFamily="34" charset="-122"/>
                <a:ea typeface="微软雅黑" panose="020B0503020204020204" pitchFamily="34" charset="-122"/>
              </a:rPr>
              <a:t>数据流</a:t>
            </a:r>
            <a:endParaRPr lang="zh-CN" alt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30898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520" y="1339130"/>
            <a:ext cx="6360955" cy="5186605"/>
          </a:xfrm>
        </p:spPr>
        <p:txBody>
          <a:bodyPr>
            <a:normAutofit/>
          </a:bodyPr>
          <a:lstStyle/>
          <a:p>
            <a:pPr marL="326390" lvl="1" indent="-326390">
              <a:lnSpc>
                <a:spcPct val="130000"/>
              </a:lnSpc>
              <a:spcBef>
                <a:spcPts val="0"/>
              </a:spcBef>
              <a:buClr>
                <a:schemeClr val="accent1"/>
              </a:buClr>
            </a:pPr>
            <a:r>
              <a:rPr lang="zh-CN" altLang="en-US" sz="2400" dirty="0"/>
              <a:t>也称作火山模型</a:t>
            </a:r>
            <a:r>
              <a:rPr lang="en-US" altLang="zh-CN" sz="2400" dirty="0"/>
              <a:t>/</a:t>
            </a:r>
            <a:r>
              <a:rPr lang="zh-CN" altLang="en-US" sz="2400" dirty="0"/>
              <a:t>流水线模型</a:t>
            </a:r>
            <a:endParaRPr lang="en-US" altLang="zh-CN" sz="2400" dirty="0"/>
          </a:p>
          <a:p>
            <a:pPr marL="0" lvl="1" indent="0">
              <a:lnSpc>
                <a:spcPct val="130000"/>
              </a:lnSpc>
              <a:spcBef>
                <a:spcPts val="0"/>
              </a:spcBef>
              <a:buClr>
                <a:schemeClr val="accent1"/>
              </a:buClr>
              <a:buNone/>
            </a:pPr>
            <a:r>
              <a:rPr lang="en-US" altLang="zh-CN" sz="2400" dirty="0"/>
              <a:t>    (Volcano / Pipeline Model)</a:t>
            </a:r>
          </a:p>
          <a:p>
            <a:pPr marL="326390" lvl="1" indent="-326390">
              <a:lnSpc>
                <a:spcPct val="130000"/>
              </a:lnSpc>
              <a:spcBef>
                <a:spcPts val="0"/>
              </a:spcBef>
              <a:buClr>
                <a:schemeClr val="accent1"/>
              </a:buClr>
            </a:pPr>
            <a:endParaRPr lang="en-US" altLang="zh-CN" sz="2400" dirty="0"/>
          </a:p>
          <a:p>
            <a:pPr marL="326390" lvl="1" indent="-326390">
              <a:lnSpc>
                <a:spcPct val="130000"/>
              </a:lnSpc>
              <a:spcBef>
                <a:spcPts val="0"/>
              </a:spcBef>
              <a:buClr>
                <a:schemeClr val="accent1"/>
              </a:buClr>
            </a:pPr>
            <a:r>
              <a:rPr lang="en-US" altLang="zh-CN" sz="2400" dirty="0"/>
              <a:t>Next(): </a:t>
            </a:r>
            <a:r>
              <a:rPr lang="zh-CN" altLang="en-US" sz="2400" dirty="0"/>
              <a:t>返回一个元组，或者一个空值标记</a:t>
            </a:r>
            <a:endParaRPr lang="en-US" altLang="zh-CN" sz="2400" dirty="0"/>
          </a:p>
          <a:p>
            <a:pPr marL="326390" lvl="1" indent="-326390">
              <a:lnSpc>
                <a:spcPct val="130000"/>
              </a:lnSpc>
              <a:spcBef>
                <a:spcPts val="0"/>
              </a:spcBef>
              <a:buClr>
                <a:schemeClr val="accent1"/>
              </a:buClr>
            </a:pPr>
            <a:r>
              <a:rPr lang="zh-CN" altLang="en-US" sz="2400" dirty="0"/>
              <a:t>循环调用子节点的</a:t>
            </a:r>
            <a:r>
              <a:rPr lang="en-US" altLang="zh-CN" sz="2400" dirty="0"/>
              <a:t>Next()</a:t>
            </a:r>
            <a:r>
              <a:rPr lang="zh-CN" altLang="en-US" sz="2400" dirty="0"/>
              <a:t>函数</a:t>
            </a:r>
            <a:endParaRPr lang="en-US" altLang="zh-CN" sz="2400" dirty="0"/>
          </a:p>
          <a:p>
            <a:pPr marL="326390" lvl="1" indent="-326390">
              <a:lnSpc>
                <a:spcPct val="130000"/>
              </a:lnSpc>
              <a:spcBef>
                <a:spcPts val="0"/>
              </a:spcBef>
              <a:buClr>
                <a:schemeClr val="accent1"/>
              </a:buClr>
            </a:pPr>
            <a:r>
              <a:rPr lang="zh-CN" altLang="en-US" sz="2400" dirty="0"/>
              <a:t>将数据取到内存后一次做足够多的操作。</a:t>
            </a:r>
            <a:endParaRPr lang="en-US" altLang="zh-CN" sz="2400" dirty="0"/>
          </a:p>
          <a:p>
            <a:pPr marL="0" lvl="1" indent="0">
              <a:lnSpc>
                <a:spcPct val="130000"/>
              </a:lnSpc>
              <a:spcBef>
                <a:spcPts val="0"/>
              </a:spcBef>
              <a:buClr>
                <a:schemeClr val="accent1"/>
              </a:buClr>
              <a:buNone/>
            </a:pPr>
            <a:endParaRPr lang="zh-CN" altLang="en-US" dirty="0"/>
          </a:p>
        </p:txBody>
      </p:sp>
      <p:sp>
        <p:nvSpPr>
          <p:cNvPr id="4" name="Text Box 4"/>
          <p:cNvSpPr txBox="1">
            <a:spLocks noChangeArrowheads="1"/>
          </p:cNvSpPr>
          <p:nvPr/>
        </p:nvSpPr>
        <p:spPr bwMode="auto">
          <a:xfrm>
            <a:off x="838622" y="477466"/>
            <a:ext cx="5616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2.1 </a:t>
            </a:r>
            <a:r>
              <a:rPr lang="zh-CN" altLang="en-US" b="1" dirty="0">
                <a:solidFill>
                  <a:schemeClr val="accent1"/>
                </a:solidFill>
                <a:latin typeface="微软雅黑" panose="020B0503020204020204" pitchFamily="34" charset="-122"/>
                <a:ea typeface="微软雅黑" panose="020B0503020204020204" pitchFamily="34" charset="-122"/>
              </a:rPr>
              <a:t>迭代模型</a:t>
            </a:r>
          </a:p>
        </p:txBody>
      </p:sp>
      <p:sp>
        <p:nvSpPr>
          <p:cNvPr id="2" name="灯片编号占位符 1"/>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defRPr/>
            </a:pPr>
            <a:fld id="{BCABB3B7-40FC-498F-90D6-69ECBA7F181C}" type="slidenum">
              <a:rPr lang="zh-CN" altLang="en-US" smtClean="0"/>
              <a:t>76</a:t>
            </a:fld>
            <a:endParaRPr lang="en-US" altLang="zh-CN"/>
          </a:p>
        </p:txBody>
      </p:sp>
      <p:sp>
        <p:nvSpPr>
          <p:cNvPr id="18" name="矩形 17">
            <a:extLst>
              <a:ext uri="{FF2B5EF4-FFF2-40B4-BE49-F238E27FC236}">
                <a16:creationId xmlns:a16="http://schemas.microsoft.com/office/drawing/2014/main" id="{ED2060EF-09B5-1C4C-2295-DA56260D344E}"/>
              </a:ext>
            </a:extLst>
          </p:cNvPr>
          <p:cNvSpPr/>
          <p:nvPr/>
        </p:nvSpPr>
        <p:spPr bwMode="auto">
          <a:xfrm>
            <a:off x="7751390" y="1224038"/>
            <a:ext cx="3841722"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C00000"/>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19" name="矩形 18">
            <a:extLst>
              <a:ext uri="{FF2B5EF4-FFF2-40B4-BE49-F238E27FC236}">
                <a16:creationId xmlns:a16="http://schemas.microsoft.com/office/drawing/2014/main" id="{A7085891-574A-5D7F-51B8-470430439D89}"/>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4CD0FD0-C1C0-9D37-F9A1-1392A0280428}"/>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9B5D4EEC-DB0B-80F9-C7E1-14AE7070D756}"/>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32517CA7-97F1-5155-12E1-297C9DCC34B4}"/>
              </a:ext>
            </a:extLst>
          </p:cNvPr>
          <p:cNvCxnSpPr>
            <a:cxnSpLocks/>
            <a:stCxn id="21"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3" name="直接箭头连接符 22">
            <a:extLst>
              <a:ext uri="{FF2B5EF4-FFF2-40B4-BE49-F238E27FC236}">
                <a16:creationId xmlns:a16="http://schemas.microsoft.com/office/drawing/2014/main" id="{8214457D-5117-4641-1726-67C942EB2DA5}"/>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4" name="直接箭头连接符 23">
            <a:extLst>
              <a:ext uri="{FF2B5EF4-FFF2-40B4-BE49-F238E27FC236}">
                <a16:creationId xmlns:a16="http://schemas.microsoft.com/office/drawing/2014/main" id="{44EF8741-25B3-B8AD-2FAC-391ECE771D70}"/>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6A022FC4-EB1D-73EF-0D8B-6FB4CB71250F}"/>
              </a:ext>
            </a:extLst>
          </p:cNvPr>
          <p:cNvCxnSpPr>
            <a:cxnSpLocks/>
            <a:stCxn id="34" idx="0"/>
            <a:endCxn id="30"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7" name="文本框 26">
            <a:extLst>
              <a:ext uri="{FF2B5EF4-FFF2-40B4-BE49-F238E27FC236}">
                <a16:creationId xmlns:a16="http://schemas.microsoft.com/office/drawing/2014/main" id="{87A6036D-4035-9485-427D-3E896FAC81F4}"/>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EC6FCB7-E5BB-C77D-8D5C-BFD5361ECDD2}"/>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F1CDF18E-3A04-0F21-82C4-7EFAD86183D3}"/>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023CFC21-2A9B-2B6E-2189-D1F415104B59}"/>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文本框 30">
            <a:extLst>
              <a:ext uri="{FF2B5EF4-FFF2-40B4-BE49-F238E27FC236}">
                <a16:creationId xmlns:a16="http://schemas.microsoft.com/office/drawing/2014/main" id="{618AD34E-9C1C-3783-63D8-7D82185CD1B3}"/>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B8446D22-D010-2FFA-9EE4-09D2508D34BC}"/>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5BC1B1A1-C23A-6A8F-9803-7208367709C1}"/>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B6FFA5AC-80B2-CE43-D236-E1DD7F5CD118}"/>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967824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38622" y="477466"/>
            <a:ext cx="5616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2.1 </a:t>
            </a:r>
            <a:r>
              <a:rPr lang="zh-CN" altLang="en-US" b="1" dirty="0">
                <a:solidFill>
                  <a:schemeClr val="accent1"/>
                </a:solidFill>
                <a:latin typeface="微软雅黑" panose="020B0503020204020204" pitchFamily="34" charset="-122"/>
                <a:ea typeface="微软雅黑" panose="020B0503020204020204" pitchFamily="34" charset="-122"/>
              </a:rPr>
              <a:t>迭代模型</a:t>
            </a:r>
          </a:p>
        </p:txBody>
      </p:sp>
      <p:sp>
        <p:nvSpPr>
          <p:cNvPr id="2" name="灯片编号占位符 1"/>
          <p:cNvSpPr>
            <a:spLocks noGrp="1"/>
          </p:cNvSpPr>
          <p:nvPr>
            <p:ph type="sldNum" sz="quarter" idx="4294967295"/>
          </p:nvPr>
        </p:nvSpPr>
        <p:spPr>
          <a:xfrm>
            <a:off x="10566400" y="637703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defRPr/>
            </a:pPr>
            <a:fld id="{BCABB3B7-40FC-498F-90D6-69ECBA7F181C}" type="slidenum">
              <a:rPr lang="zh-CN" altLang="en-US" smtClean="0"/>
              <a:t>77</a:t>
            </a:fld>
            <a:endParaRPr lang="en-US" altLang="zh-CN"/>
          </a:p>
        </p:txBody>
      </p:sp>
      <p:sp>
        <p:nvSpPr>
          <p:cNvPr id="18" name="矩形 17">
            <a:extLst>
              <a:ext uri="{FF2B5EF4-FFF2-40B4-BE49-F238E27FC236}">
                <a16:creationId xmlns:a16="http://schemas.microsoft.com/office/drawing/2014/main" id="{ED2060EF-09B5-1C4C-2295-DA56260D344E}"/>
              </a:ext>
            </a:extLst>
          </p:cNvPr>
          <p:cNvSpPr/>
          <p:nvPr/>
        </p:nvSpPr>
        <p:spPr bwMode="auto">
          <a:xfrm>
            <a:off x="7751389" y="1221270"/>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34817"/>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19" name="矩形 18">
            <a:extLst>
              <a:ext uri="{FF2B5EF4-FFF2-40B4-BE49-F238E27FC236}">
                <a16:creationId xmlns:a16="http://schemas.microsoft.com/office/drawing/2014/main" id="{A7085891-574A-5D7F-51B8-470430439D89}"/>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4CD0FD0-C1C0-9D37-F9A1-1392A0280428}"/>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9B5D4EEC-DB0B-80F9-C7E1-14AE7070D756}"/>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32517CA7-97F1-5155-12E1-297C9DCC34B4}"/>
              </a:ext>
            </a:extLst>
          </p:cNvPr>
          <p:cNvCxnSpPr>
            <a:cxnSpLocks/>
            <a:stCxn id="21"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3" name="直接箭头连接符 22">
            <a:extLst>
              <a:ext uri="{FF2B5EF4-FFF2-40B4-BE49-F238E27FC236}">
                <a16:creationId xmlns:a16="http://schemas.microsoft.com/office/drawing/2014/main" id="{8214457D-5117-4641-1726-67C942EB2DA5}"/>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4" name="直接箭头连接符 23">
            <a:extLst>
              <a:ext uri="{FF2B5EF4-FFF2-40B4-BE49-F238E27FC236}">
                <a16:creationId xmlns:a16="http://schemas.microsoft.com/office/drawing/2014/main" id="{44EF8741-25B3-B8AD-2FAC-391ECE771D70}"/>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6A022FC4-EB1D-73EF-0D8B-6FB4CB71250F}"/>
              </a:ext>
            </a:extLst>
          </p:cNvPr>
          <p:cNvCxnSpPr>
            <a:cxnSpLocks/>
            <a:stCxn id="34" idx="0"/>
            <a:endCxn id="30"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7" name="文本框 26">
            <a:extLst>
              <a:ext uri="{FF2B5EF4-FFF2-40B4-BE49-F238E27FC236}">
                <a16:creationId xmlns:a16="http://schemas.microsoft.com/office/drawing/2014/main" id="{87A6036D-4035-9485-427D-3E896FAC81F4}"/>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EC6FCB7-E5BB-C77D-8D5C-BFD5361ECDD2}"/>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F1CDF18E-3A04-0F21-82C4-7EFAD86183D3}"/>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023CFC21-2A9B-2B6E-2189-D1F415104B59}"/>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文本框 30">
            <a:extLst>
              <a:ext uri="{FF2B5EF4-FFF2-40B4-BE49-F238E27FC236}">
                <a16:creationId xmlns:a16="http://schemas.microsoft.com/office/drawing/2014/main" id="{618AD34E-9C1C-3783-63D8-7D82185CD1B3}"/>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B8446D22-D010-2FFA-9EE4-09D2508D34BC}"/>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5BC1B1A1-C23A-6A8F-9803-7208367709C1}"/>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B6FFA5AC-80B2-CE43-D236-E1DD7F5CD118}"/>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16D04A13-62C1-514E-2C7D-10D43F31C84A}"/>
              </a:ext>
            </a:extLst>
          </p:cNvPr>
          <p:cNvSpPr/>
          <p:nvPr/>
        </p:nvSpPr>
        <p:spPr bwMode="auto">
          <a:xfrm>
            <a:off x="2998862" y="1197546"/>
            <a:ext cx="2917367"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800" dirty="0">
                <a:latin typeface="微软雅黑" panose="020B0503020204020204" pitchFamily="34" charset="-122"/>
                <a:ea typeface="微软雅黑" panose="020B0503020204020204" pitchFamily="34" charset="-122"/>
              </a:rPr>
              <a:t>for t in </a:t>
            </a:r>
            <a:r>
              <a:rPr lang="en-US" altLang="zh-CN" sz="1800" dirty="0" err="1">
                <a:solidFill>
                  <a:srgbClr val="C00000"/>
                </a:solidFill>
                <a:latin typeface="微软雅黑" panose="020B0503020204020204" pitchFamily="34" charset="-122"/>
                <a:ea typeface="微软雅黑" panose="020B0503020204020204" pitchFamily="34" charset="-122"/>
              </a:rPr>
              <a:t>child.next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a:t>
            </a:r>
          </a:p>
          <a:p>
            <a:pPr algn="ctr"/>
            <a:r>
              <a:rPr lang="en-US" altLang="zh-CN" sz="1800" dirty="0">
                <a:solidFill>
                  <a:srgbClr val="C00000"/>
                </a:solidFill>
                <a:latin typeface="微软雅黑" panose="020B0503020204020204" pitchFamily="34" charset="-122"/>
                <a:ea typeface="微软雅黑" panose="020B0503020204020204" pitchFamily="34" charset="-122"/>
              </a:rPr>
              <a:t>emit(projection(</a:t>
            </a:r>
            <a:r>
              <a:rPr lang="en-US" altLang="zh-CN" sz="1800" dirty="0">
                <a:latin typeface="微软雅黑" panose="020B0503020204020204" pitchFamily="34" charset="-122"/>
                <a:ea typeface="微软雅黑" panose="020B0503020204020204" pitchFamily="34" charset="-122"/>
              </a:rPr>
              <a:t>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FC64318-7D75-BB2F-70E4-39F2A02D9E03}"/>
              </a:ext>
            </a:extLst>
          </p:cNvPr>
          <p:cNvSpPr/>
          <p:nvPr/>
        </p:nvSpPr>
        <p:spPr bwMode="auto">
          <a:xfrm>
            <a:off x="2259245" y="2189363"/>
            <a:ext cx="3675310" cy="1386552"/>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t1 in </a:t>
            </a:r>
            <a:r>
              <a:rPr lang="en-US" altLang="zh-CN" sz="2000" dirty="0" err="1">
                <a:solidFill>
                  <a:srgbClr val="C00000"/>
                </a:solidFill>
                <a:latin typeface="微软雅黑" panose="020B0503020204020204" pitchFamily="34" charset="-122"/>
                <a:ea typeface="微软雅黑" panose="020B0503020204020204" pitchFamily="34" charset="-122"/>
              </a:rPr>
              <a:t>left.next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err="1">
                <a:solidFill>
                  <a:srgbClr val="C00000"/>
                </a:solidFill>
                <a:latin typeface="微软雅黑" panose="020B0503020204020204" pitchFamily="34" charset="-122"/>
                <a:ea typeface="微软雅黑" panose="020B0503020204020204" pitchFamily="34" charset="-122"/>
              </a:rPr>
              <a:t>buildHashTable</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t1</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p>
          <a:p>
            <a:pPr algn="ctr"/>
            <a:r>
              <a:rPr lang="en-US" altLang="zh-CN" sz="2000" dirty="0">
                <a:latin typeface="微软雅黑" panose="020B0503020204020204" pitchFamily="34" charset="-122"/>
                <a:ea typeface="微软雅黑" panose="020B0503020204020204" pitchFamily="34" charset="-122"/>
              </a:rPr>
              <a:t>for t2 in </a:t>
            </a:r>
            <a:r>
              <a:rPr lang="en-US" altLang="zh-CN" sz="2000" dirty="0" err="1">
                <a:solidFill>
                  <a:srgbClr val="C00000"/>
                </a:solidFill>
                <a:latin typeface="微软雅黑" panose="020B0503020204020204" pitchFamily="34" charset="-122"/>
                <a:ea typeface="微软雅黑" panose="020B0503020204020204" pitchFamily="34" charset="-122"/>
              </a:rPr>
              <a:t>right.next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a:solidFill>
                  <a:srgbClr val="C00000"/>
                </a:solidFill>
                <a:latin typeface="微软雅黑" panose="020B0503020204020204" pitchFamily="34" charset="-122"/>
                <a:ea typeface="微软雅黑" panose="020B0503020204020204" pitchFamily="34" charset="-122"/>
              </a:rPr>
              <a:t>Probe(</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 emit(</a:t>
            </a:r>
            <a:r>
              <a:rPr lang="en-US" altLang="zh-CN" sz="2000" dirty="0">
                <a:latin typeface="微软雅黑" panose="020B0503020204020204" pitchFamily="34" charset="-122"/>
                <a:ea typeface="微软雅黑" panose="020B0503020204020204" pitchFamily="34" charset="-122"/>
              </a:rPr>
              <a:t>t1</a:t>
            </a:r>
            <a:r>
              <a:rPr lang="en-US" altLang="zh-CN" sz="18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 t2</a:t>
            </a:r>
            <a:r>
              <a:rPr lang="en-US" altLang="zh-CN" sz="2000" dirty="0">
                <a:solidFill>
                  <a:schemeClr val="accent1"/>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D00BD77A-C5A8-66D1-FF6B-5CD7FD31A6E8}"/>
              </a:ext>
            </a:extLst>
          </p:cNvPr>
          <p:cNvSpPr/>
          <p:nvPr/>
        </p:nvSpPr>
        <p:spPr bwMode="auto">
          <a:xfrm>
            <a:off x="4222998" y="4221977"/>
            <a:ext cx="2828040"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a:t>
            </a:r>
            <a:r>
              <a:rPr lang="en-US" altLang="zh-CN" sz="2000" dirty="0" err="1">
                <a:solidFill>
                  <a:srgbClr val="C00000"/>
                </a:solidFill>
                <a:latin typeface="微软雅黑" panose="020B0503020204020204" pitchFamily="34" charset="-122"/>
                <a:ea typeface="微软雅黑" panose="020B0503020204020204" pitchFamily="34" charset="-122"/>
              </a:rPr>
              <a:t>child.next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err="1">
                <a:solidFill>
                  <a:srgbClr val="C00000"/>
                </a:solidFill>
                <a:latin typeface="微软雅黑" panose="020B0503020204020204" pitchFamily="34" charset="-122"/>
                <a:ea typeface="微软雅黑" panose="020B0503020204020204" pitchFamily="34" charset="-122"/>
              </a:rPr>
              <a:t>evalPred</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9F2E926-E997-9818-8CFE-B14F48AF3EF2}"/>
              </a:ext>
            </a:extLst>
          </p:cNvPr>
          <p:cNvSpPr/>
          <p:nvPr/>
        </p:nvSpPr>
        <p:spPr bwMode="auto">
          <a:xfrm>
            <a:off x="5067874" y="5767552"/>
            <a:ext cx="2395484" cy="622800"/>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SC: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6F7A0FE0-3CE5-6B49-C5C7-617D85DE290D}"/>
              </a:ext>
            </a:extLst>
          </p:cNvPr>
          <p:cNvSpPr/>
          <p:nvPr/>
        </p:nvSpPr>
        <p:spPr bwMode="auto">
          <a:xfrm>
            <a:off x="1270670" y="5797347"/>
            <a:ext cx="2194853" cy="579690"/>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7" name="object 34">
            <a:extLst>
              <a:ext uri="{FF2B5EF4-FFF2-40B4-BE49-F238E27FC236}">
                <a16:creationId xmlns:a16="http://schemas.microsoft.com/office/drawing/2014/main" id="{3A0F5C29-99E1-F426-E5DE-608F8C65F145}"/>
              </a:ext>
            </a:extLst>
          </p:cNvPr>
          <p:cNvSpPr txBox="1"/>
          <p:nvPr/>
        </p:nvSpPr>
        <p:spPr>
          <a:xfrm>
            <a:off x="2177277" y="1286950"/>
            <a:ext cx="779610" cy="290464"/>
          </a:xfrm>
          <a:prstGeom prst="rect">
            <a:avLst/>
          </a:prstGeom>
        </p:spPr>
        <p:txBody>
          <a:bodyPr vert="horz" wrap="square" lIns="0" tIns="13335" rIns="0" bIns="0" rtlCol="0">
            <a:spAutoFit/>
          </a:bodyPr>
          <a:lstStyle/>
          <a:p>
            <a:pPr marL="12700">
              <a:lnSpc>
                <a:spcPct val="100000"/>
              </a:lnSpc>
              <a:spcBef>
                <a:spcPts val="105"/>
              </a:spcBef>
            </a:pPr>
            <a:r>
              <a:rPr lang="en-US" sz="1800" spc="-40" dirty="0">
                <a:solidFill>
                  <a:srgbClr val="EE3D42"/>
                </a:solidFill>
                <a:latin typeface="微软雅黑" panose="020B0503020204020204" pitchFamily="34" charset="-122"/>
                <a:ea typeface="微软雅黑" panose="020B0503020204020204" pitchFamily="34" charset="-122"/>
                <a:cs typeface="Times New Roman"/>
              </a:rPr>
              <a:t>n</a:t>
            </a:r>
            <a:r>
              <a:rPr sz="1800" spc="-40" dirty="0">
                <a:solidFill>
                  <a:srgbClr val="EE3D42"/>
                </a:solidFill>
                <a:latin typeface="微软雅黑" panose="020B0503020204020204" pitchFamily="34" charset="-122"/>
                <a:ea typeface="微软雅黑" panose="020B0503020204020204" pitchFamily="34" charset="-122"/>
                <a:cs typeface="Times New Roman"/>
              </a:rPr>
              <a:t>ext()</a:t>
            </a:r>
            <a:endParaRPr sz="1800" dirty="0">
              <a:latin typeface="微软雅黑" panose="020B0503020204020204" pitchFamily="34" charset="-122"/>
              <a:ea typeface="微软雅黑" panose="020B0503020204020204" pitchFamily="34" charset="-122"/>
              <a:cs typeface="Times New Roman"/>
            </a:endParaRPr>
          </a:p>
        </p:txBody>
      </p:sp>
      <p:sp>
        <p:nvSpPr>
          <p:cNvPr id="26" name="object 34">
            <a:extLst>
              <a:ext uri="{FF2B5EF4-FFF2-40B4-BE49-F238E27FC236}">
                <a16:creationId xmlns:a16="http://schemas.microsoft.com/office/drawing/2014/main" id="{3FB9B0AB-77B9-B9B5-29EA-8A226A434229}"/>
              </a:ext>
            </a:extLst>
          </p:cNvPr>
          <p:cNvSpPr txBox="1"/>
          <p:nvPr/>
        </p:nvSpPr>
        <p:spPr>
          <a:xfrm>
            <a:off x="1471829" y="2270741"/>
            <a:ext cx="779610" cy="290464"/>
          </a:xfrm>
          <a:prstGeom prst="rect">
            <a:avLst/>
          </a:prstGeom>
        </p:spPr>
        <p:txBody>
          <a:bodyPr vert="horz" wrap="square" lIns="0" tIns="13335" rIns="0" bIns="0" rtlCol="0">
            <a:spAutoFit/>
          </a:bodyPr>
          <a:lstStyle/>
          <a:p>
            <a:pPr marL="12700">
              <a:lnSpc>
                <a:spcPct val="100000"/>
              </a:lnSpc>
              <a:spcBef>
                <a:spcPts val="105"/>
              </a:spcBef>
            </a:pPr>
            <a:r>
              <a:rPr lang="en-US" sz="1800" spc="-40" dirty="0">
                <a:solidFill>
                  <a:srgbClr val="EE3D42"/>
                </a:solidFill>
                <a:latin typeface="微软雅黑" panose="020B0503020204020204" pitchFamily="34" charset="-122"/>
                <a:ea typeface="微软雅黑" panose="020B0503020204020204" pitchFamily="34" charset="-122"/>
                <a:cs typeface="Times New Roman"/>
              </a:rPr>
              <a:t>n</a:t>
            </a:r>
            <a:r>
              <a:rPr sz="1800" spc="-40" dirty="0">
                <a:solidFill>
                  <a:srgbClr val="EE3D42"/>
                </a:solidFill>
                <a:latin typeface="微软雅黑" panose="020B0503020204020204" pitchFamily="34" charset="-122"/>
                <a:ea typeface="微软雅黑" panose="020B0503020204020204" pitchFamily="34" charset="-122"/>
                <a:cs typeface="Times New Roman"/>
              </a:rPr>
              <a:t>ext()</a:t>
            </a:r>
            <a:endParaRPr sz="1800" dirty="0">
              <a:latin typeface="微软雅黑" panose="020B0503020204020204" pitchFamily="34" charset="-122"/>
              <a:ea typeface="微软雅黑" panose="020B0503020204020204" pitchFamily="34" charset="-122"/>
              <a:cs typeface="Times New Roman"/>
            </a:endParaRPr>
          </a:p>
        </p:txBody>
      </p:sp>
      <p:sp>
        <p:nvSpPr>
          <p:cNvPr id="35" name="object 34">
            <a:extLst>
              <a:ext uri="{FF2B5EF4-FFF2-40B4-BE49-F238E27FC236}">
                <a16:creationId xmlns:a16="http://schemas.microsoft.com/office/drawing/2014/main" id="{6C3F0AE2-B68F-9F17-A463-06D2D8F4F874}"/>
              </a:ext>
            </a:extLst>
          </p:cNvPr>
          <p:cNvSpPr txBox="1"/>
          <p:nvPr/>
        </p:nvSpPr>
        <p:spPr>
          <a:xfrm>
            <a:off x="3371380" y="4207739"/>
            <a:ext cx="779610" cy="290464"/>
          </a:xfrm>
          <a:prstGeom prst="rect">
            <a:avLst/>
          </a:prstGeom>
        </p:spPr>
        <p:txBody>
          <a:bodyPr vert="horz" wrap="square" lIns="0" tIns="13335" rIns="0" bIns="0" rtlCol="0">
            <a:spAutoFit/>
          </a:bodyPr>
          <a:lstStyle/>
          <a:p>
            <a:pPr marL="12700">
              <a:lnSpc>
                <a:spcPct val="100000"/>
              </a:lnSpc>
              <a:spcBef>
                <a:spcPts val="105"/>
              </a:spcBef>
            </a:pPr>
            <a:r>
              <a:rPr lang="en-US" sz="1800" spc="-40" dirty="0">
                <a:solidFill>
                  <a:srgbClr val="EE3D42"/>
                </a:solidFill>
                <a:latin typeface="微软雅黑" panose="020B0503020204020204" pitchFamily="34" charset="-122"/>
                <a:ea typeface="微软雅黑" panose="020B0503020204020204" pitchFamily="34" charset="-122"/>
                <a:cs typeface="Times New Roman"/>
              </a:rPr>
              <a:t>n</a:t>
            </a:r>
            <a:r>
              <a:rPr sz="1800" spc="-40" dirty="0">
                <a:solidFill>
                  <a:srgbClr val="EE3D42"/>
                </a:solidFill>
                <a:latin typeface="微软雅黑" panose="020B0503020204020204" pitchFamily="34" charset="-122"/>
                <a:ea typeface="微软雅黑" panose="020B0503020204020204" pitchFamily="34" charset="-122"/>
                <a:cs typeface="Times New Roman"/>
              </a:rPr>
              <a:t>ext()</a:t>
            </a:r>
            <a:endParaRPr sz="1800" dirty="0">
              <a:latin typeface="微软雅黑" panose="020B0503020204020204" pitchFamily="34" charset="-122"/>
              <a:ea typeface="微软雅黑" panose="020B0503020204020204" pitchFamily="34" charset="-122"/>
              <a:cs typeface="Times New Roman"/>
            </a:endParaRPr>
          </a:p>
        </p:txBody>
      </p:sp>
      <p:sp>
        <p:nvSpPr>
          <p:cNvPr id="36" name="object 34">
            <a:extLst>
              <a:ext uri="{FF2B5EF4-FFF2-40B4-BE49-F238E27FC236}">
                <a16:creationId xmlns:a16="http://schemas.microsoft.com/office/drawing/2014/main" id="{30DC70AE-A391-1BED-47D5-7EBCF75BBA13}"/>
              </a:ext>
            </a:extLst>
          </p:cNvPr>
          <p:cNvSpPr txBox="1"/>
          <p:nvPr/>
        </p:nvSpPr>
        <p:spPr>
          <a:xfrm>
            <a:off x="464390" y="5806058"/>
            <a:ext cx="779610" cy="290464"/>
          </a:xfrm>
          <a:prstGeom prst="rect">
            <a:avLst/>
          </a:prstGeom>
        </p:spPr>
        <p:txBody>
          <a:bodyPr vert="horz" wrap="square" lIns="0" tIns="13335" rIns="0" bIns="0" rtlCol="0">
            <a:spAutoFit/>
          </a:bodyPr>
          <a:lstStyle/>
          <a:p>
            <a:pPr marL="12700">
              <a:lnSpc>
                <a:spcPct val="100000"/>
              </a:lnSpc>
              <a:spcBef>
                <a:spcPts val="105"/>
              </a:spcBef>
            </a:pPr>
            <a:r>
              <a:rPr lang="en-US" sz="1800" spc="-40" dirty="0">
                <a:solidFill>
                  <a:srgbClr val="EE3D42"/>
                </a:solidFill>
                <a:latin typeface="微软雅黑" panose="020B0503020204020204" pitchFamily="34" charset="-122"/>
                <a:ea typeface="微软雅黑" panose="020B0503020204020204" pitchFamily="34" charset="-122"/>
                <a:cs typeface="Times New Roman"/>
              </a:rPr>
              <a:t>n</a:t>
            </a:r>
            <a:r>
              <a:rPr sz="1800" spc="-40" dirty="0">
                <a:solidFill>
                  <a:srgbClr val="EE3D42"/>
                </a:solidFill>
                <a:latin typeface="微软雅黑" panose="020B0503020204020204" pitchFamily="34" charset="-122"/>
                <a:ea typeface="微软雅黑" panose="020B0503020204020204" pitchFamily="34" charset="-122"/>
                <a:cs typeface="Times New Roman"/>
              </a:rPr>
              <a:t>ext()</a:t>
            </a:r>
            <a:endParaRPr sz="1800" dirty="0">
              <a:latin typeface="微软雅黑" panose="020B0503020204020204" pitchFamily="34" charset="-122"/>
              <a:ea typeface="微软雅黑" panose="020B0503020204020204" pitchFamily="34" charset="-122"/>
              <a:cs typeface="Times New Roman"/>
            </a:endParaRPr>
          </a:p>
        </p:txBody>
      </p:sp>
      <p:sp>
        <p:nvSpPr>
          <p:cNvPr id="37" name="object 34">
            <a:extLst>
              <a:ext uri="{FF2B5EF4-FFF2-40B4-BE49-F238E27FC236}">
                <a16:creationId xmlns:a16="http://schemas.microsoft.com/office/drawing/2014/main" id="{B11FA1F3-14A4-6464-2D06-47C58F8956EF}"/>
              </a:ext>
            </a:extLst>
          </p:cNvPr>
          <p:cNvSpPr txBox="1"/>
          <p:nvPr/>
        </p:nvSpPr>
        <p:spPr>
          <a:xfrm>
            <a:off x="4163468" y="5788817"/>
            <a:ext cx="779610" cy="290464"/>
          </a:xfrm>
          <a:prstGeom prst="rect">
            <a:avLst/>
          </a:prstGeom>
        </p:spPr>
        <p:txBody>
          <a:bodyPr vert="horz" wrap="square" lIns="0" tIns="13335" rIns="0" bIns="0" rtlCol="0">
            <a:spAutoFit/>
          </a:bodyPr>
          <a:lstStyle/>
          <a:p>
            <a:pPr marL="12700">
              <a:lnSpc>
                <a:spcPct val="100000"/>
              </a:lnSpc>
              <a:spcBef>
                <a:spcPts val="105"/>
              </a:spcBef>
            </a:pPr>
            <a:r>
              <a:rPr lang="en-US" sz="1800" spc="-40" dirty="0">
                <a:solidFill>
                  <a:srgbClr val="EE3D42"/>
                </a:solidFill>
                <a:latin typeface="微软雅黑" panose="020B0503020204020204" pitchFamily="34" charset="-122"/>
                <a:ea typeface="微软雅黑" panose="020B0503020204020204" pitchFamily="34" charset="-122"/>
                <a:cs typeface="Times New Roman"/>
              </a:rPr>
              <a:t>n</a:t>
            </a:r>
            <a:r>
              <a:rPr sz="1800" spc="-40" dirty="0">
                <a:solidFill>
                  <a:srgbClr val="EE3D42"/>
                </a:solidFill>
                <a:latin typeface="微软雅黑" panose="020B0503020204020204" pitchFamily="34" charset="-122"/>
                <a:ea typeface="微软雅黑" panose="020B0503020204020204" pitchFamily="34" charset="-122"/>
                <a:cs typeface="Times New Roman"/>
              </a:rPr>
              <a:t>ext()</a:t>
            </a:r>
            <a:endParaRPr sz="1800" dirty="0">
              <a:latin typeface="微软雅黑" panose="020B0503020204020204" pitchFamily="34" charset="-122"/>
              <a:ea typeface="微软雅黑" panose="020B0503020204020204" pitchFamily="34" charset="-122"/>
              <a:cs typeface="Times New Roman"/>
            </a:endParaRPr>
          </a:p>
        </p:txBody>
      </p:sp>
      <p:cxnSp>
        <p:nvCxnSpPr>
          <p:cNvPr id="39" name="直接箭头连接符 38">
            <a:extLst>
              <a:ext uri="{FF2B5EF4-FFF2-40B4-BE49-F238E27FC236}">
                <a16:creationId xmlns:a16="http://schemas.microsoft.com/office/drawing/2014/main" id="{B5B076CF-7B30-6A84-4D13-7D8AA2CA981E}"/>
              </a:ext>
            </a:extLst>
          </p:cNvPr>
          <p:cNvCxnSpPr>
            <a:cxnSpLocks/>
            <a:stCxn id="32" idx="1"/>
            <a:endCxn id="7" idx="3"/>
          </p:cNvCxnSpPr>
          <p:nvPr/>
        </p:nvCxnSpPr>
        <p:spPr>
          <a:xfrm flipH="1" flipV="1">
            <a:off x="5916229" y="1557539"/>
            <a:ext cx="2656308" cy="2006246"/>
          </a:xfrm>
          <a:prstGeom prst="straightConnector1">
            <a:avLst/>
          </a:prstGeom>
          <a:ln w="254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DDD570A5-56D5-FD20-C66F-C51ADF446F37}"/>
              </a:ext>
            </a:extLst>
          </p:cNvPr>
          <p:cNvCxnSpPr>
            <a:cxnSpLocks/>
            <a:stCxn id="31" idx="1"/>
            <a:endCxn id="8" idx="3"/>
          </p:cNvCxnSpPr>
          <p:nvPr/>
        </p:nvCxnSpPr>
        <p:spPr>
          <a:xfrm flipH="1" flipV="1">
            <a:off x="5934555" y="2882639"/>
            <a:ext cx="2645788" cy="1359125"/>
          </a:xfrm>
          <a:prstGeom prst="straightConnector1">
            <a:avLst/>
          </a:prstGeom>
          <a:ln w="254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01CB6C15-7E01-DFEB-2431-B5274093FECC}"/>
              </a:ext>
            </a:extLst>
          </p:cNvPr>
          <p:cNvCxnSpPr>
            <a:cxnSpLocks/>
            <a:stCxn id="33" idx="2"/>
            <a:endCxn id="11" idx="2"/>
          </p:cNvCxnSpPr>
          <p:nvPr/>
        </p:nvCxnSpPr>
        <p:spPr>
          <a:xfrm rot="5400000">
            <a:off x="4895952" y="2918164"/>
            <a:ext cx="931019" cy="5986727"/>
          </a:xfrm>
          <a:prstGeom prst="bentConnector3">
            <a:avLst>
              <a:gd name="adj1" fmla="val 124554"/>
            </a:avLst>
          </a:prstGeom>
          <a:ln w="254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FBB3AEEE-489E-21FE-2AF8-5512EE234DD0}"/>
              </a:ext>
            </a:extLst>
          </p:cNvPr>
          <p:cNvCxnSpPr>
            <a:cxnSpLocks/>
            <a:stCxn id="34" idx="1"/>
            <a:endCxn id="10" idx="3"/>
          </p:cNvCxnSpPr>
          <p:nvPr/>
        </p:nvCxnSpPr>
        <p:spPr>
          <a:xfrm flipH="1" flipV="1">
            <a:off x="7463358" y="6078952"/>
            <a:ext cx="1728192" cy="330"/>
          </a:xfrm>
          <a:prstGeom prst="straightConnector1">
            <a:avLst/>
          </a:prstGeom>
          <a:ln w="254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A58C77C1-2214-EC3E-9BA6-59C7D30F5DDC}"/>
              </a:ext>
            </a:extLst>
          </p:cNvPr>
          <p:cNvCxnSpPr>
            <a:cxnSpLocks/>
            <a:stCxn id="30" idx="1"/>
            <a:endCxn id="9" idx="3"/>
          </p:cNvCxnSpPr>
          <p:nvPr/>
        </p:nvCxnSpPr>
        <p:spPr>
          <a:xfrm flipH="1" flipV="1">
            <a:off x="7051038" y="4581970"/>
            <a:ext cx="2043856" cy="564562"/>
          </a:xfrm>
          <a:prstGeom prst="straightConnector1">
            <a:avLst/>
          </a:prstGeom>
          <a:ln w="254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545518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nodeType="withEffect">
                                  <p:stCondLst>
                                    <p:cond delay="0"/>
                                  </p:stCondLst>
                                  <p:childTnLst>
                                    <p:anim calcmode="discrete" valueType="str">
                                      <p:cBhvr>
                                        <p:cTn id="8"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0" nodeType="clickEffect">
                                  <p:stCondLst>
                                    <p:cond delay="0"/>
                                  </p:stCondLst>
                                  <p:childTnLst>
                                    <p:anim calcmode="discrete" valueType="str">
                                      <p:cBhvr>
                                        <p:cTn id="12" dur="1000" fill="hold"/>
                                        <p:tgtEl>
                                          <p:spTgt spid="8"/>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nodeType="withEffect">
                                  <p:stCondLst>
                                    <p:cond delay="0"/>
                                  </p:stCondLst>
                                  <p:childTnLst>
                                    <p:anim calcmode="discrete" valueType="str">
                                      <p:cBhvr>
                                        <p:cTn id="14" dur="10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
                                        </p:tgtEl>
                                        <p:attrNameLst>
                                          <p:attrName>style.visibility</p:attrName>
                                        </p:attrNameLst>
                                      </p:cBhvr>
                                      <p:tavLst>
                                        <p:tav tm="0">
                                          <p:val>
                                            <p:strVal val="hidden"/>
                                          </p:val>
                                        </p:tav>
                                        <p:tav tm="50000">
                                          <p:val>
                                            <p:strVal val="visible"/>
                                          </p:val>
                                        </p:tav>
                                      </p:tavLst>
                                    </p:anim>
                                  </p:childTnLst>
                                </p:cTn>
                              </p:par>
                              <p:par>
                                <p:cTn id="19" presetID="35" presetClass="emph" presetSubtype="0" repeatCount="5000" fill="hold" nodeType="withEffect">
                                  <p:stCondLst>
                                    <p:cond delay="0"/>
                                  </p:stCondLst>
                                  <p:childTnLst>
                                    <p:anim calcmode="discrete" valueType="str">
                                      <p:cBhvr>
                                        <p:cTn id="20" dur="10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21" fill="hold">
                      <p:stCondLst>
                        <p:cond delay="indefinite"/>
                      </p:stCondLst>
                      <p:childTnLst>
                        <p:par>
                          <p:cTn id="22" fill="hold">
                            <p:stCondLst>
                              <p:cond delay="0"/>
                            </p:stCondLst>
                            <p:childTnLst>
                              <p:par>
                                <p:cTn id="23" presetID="35" presetClass="emph" presetSubtype="0" repeatCount="5000" fill="hold" grpId="0" nodeType="clickEffect">
                                  <p:stCondLst>
                                    <p:cond delay="0"/>
                                  </p:stCondLst>
                                  <p:childTnLst>
                                    <p:anim calcmode="discrete" valueType="str">
                                      <p:cBhvr>
                                        <p:cTn id="24" dur="1000" fill="hold"/>
                                        <p:tgtEl>
                                          <p:spTgt spid="9"/>
                                        </p:tgtEl>
                                        <p:attrNameLst>
                                          <p:attrName>style.visibility</p:attrName>
                                        </p:attrNameLst>
                                      </p:cBhvr>
                                      <p:tavLst>
                                        <p:tav tm="0">
                                          <p:val>
                                            <p:strVal val="hidden"/>
                                          </p:val>
                                        </p:tav>
                                        <p:tav tm="50000">
                                          <p:val>
                                            <p:strVal val="visible"/>
                                          </p:val>
                                        </p:tav>
                                      </p:tavLst>
                                    </p:anim>
                                  </p:childTnLst>
                                </p:cTn>
                              </p:par>
                              <p:par>
                                <p:cTn id="25" presetID="35" presetClass="emph" presetSubtype="0" repeatCount="5000" fill="hold" nodeType="withEffect">
                                  <p:stCondLst>
                                    <p:cond delay="0"/>
                                  </p:stCondLst>
                                  <p:childTnLst>
                                    <p:anim calcmode="discrete" valueType="str">
                                      <p:cBhvr>
                                        <p:cTn id="26" dur="1000" fill="hold"/>
                                        <p:tgtEl>
                                          <p:spTgt spid="92"/>
                                        </p:tgtEl>
                                        <p:attrNameLst>
                                          <p:attrName>style.visibility</p:attrName>
                                        </p:attrNameLst>
                                      </p:cBhvr>
                                      <p:tavLst>
                                        <p:tav tm="0">
                                          <p:val>
                                            <p:strVal val="hidden"/>
                                          </p:val>
                                        </p:tav>
                                        <p:tav tm="50000">
                                          <p:val>
                                            <p:strVal val="visible"/>
                                          </p:val>
                                        </p:tav>
                                      </p:tavLst>
                                    </p:anim>
                                  </p:childTnLst>
                                </p:cTn>
                              </p:par>
                            </p:childTnLst>
                          </p:cTn>
                        </p:par>
                      </p:childTnLst>
                    </p:cTn>
                  </p:par>
                  <p:par>
                    <p:cTn id="27" fill="hold">
                      <p:stCondLst>
                        <p:cond delay="indefinite"/>
                      </p:stCondLst>
                      <p:childTnLst>
                        <p:par>
                          <p:cTn id="28" fill="hold">
                            <p:stCondLst>
                              <p:cond delay="0"/>
                            </p:stCondLst>
                            <p:childTnLst>
                              <p:par>
                                <p:cTn id="29" presetID="35" presetClass="emph" presetSubtype="0" repeatCount="5000" fill="hold" grpId="0" nodeType="clickEffect">
                                  <p:stCondLst>
                                    <p:cond delay="0"/>
                                  </p:stCondLst>
                                  <p:childTnLst>
                                    <p:anim calcmode="discrete" valueType="str">
                                      <p:cBhvr>
                                        <p:cTn id="30" dur="1000" fill="hold"/>
                                        <p:tgtEl>
                                          <p:spTgt spid="10"/>
                                        </p:tgtEl>
                                        <p:attrNameLst>
                                          <p:attrName>style.visibility</p:attrName>
                                        </p:attrNameLst>
                                      </p:cBhvr>
                                      <p:tavLst>
                                        <p:tav tm="0">
                                          <p:val>
                                            <p:strVal val="hidden"/>
                                          </p:val>
                                        </p:tav>
                                        <p:tav tm="50000">
                                          <p:val>
                                            <p:strVal val="visible"/>
                                          </p:val>
                                        </p:tav>
                                      </p:tavLst>
                                    </p:anim>
                                  </p:childTnLst>
                                </p:cTn>
                              </p:par>
                              <p:par>
                                <p:cTn id="31" presetID="35" presetClass="emph" presetSubtype="0" repeatCount="5000" fill="hold" nodeType="withEffect">
                                  <p:stCondLst>
                                    <p:cond delay="0"/>
                                  </p:stCondLst>
                                  <p:childTnLst>
                                    <p:anim calcmode="discrete" valueType="str">
                                      <p:cBhvr>
                                        <p:cTn id="32" dur="1000" fill="hold"/>
                                        <p:tgtEl>
                                          <p:spTgt spid="7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38622" y="477466"/>
            <a:ext cx="5616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2.1 </a:t>
            </a:r>
            <a:r>
              <a:rPr lang="zh-CN" altLang="en-US" b="1" dirty="0">
                <a:solidFill>
                  <a:schemeClr val="accent1"/>
                </a:solidFill>
                <a:latin typeface="微软雅黑" panose="020B0503020204020204" pitchFamily="34" charset="-122"/>
                <a:ea typeface="微软雅黑" panose="020B0503020204020204" pitchFamily="34" charset="-122"/>
              </a:rPr>
              <a:t>迭代模型</a:t>
            </a:r>
          </a:p>
        </p:txBody>
      </p:sp>
      <p:sp>
        <p:nvSpPr>
          <p:cNvPr id="2" name="灯片编号占位符 1"/>
          <p:cNvSpPr>
            <a:spLocks noGrp="1"/>
          </p:cNvSpPr>
          <p:nvPr>
            <p:ph type="sldNum" sz="quarter" idx="4294967295"/>
          </p:nvPr>
        </p:nvSpPr>
        <p:spPr>
          <a:xfrm>
            <a:off x="10566400" y="637703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defRPr/>
            </a:pPr>
            <a:fld id="{BCABB3B7-40FC-498F-90D6-69ECBA7F181C}" type="slidenum">
              <a:rPr lang="zh-CN" altLang="en-US" smtClean="0"/>
              <a:t>78</a:t>
            </a:fld>
            <a:endParaRPr lang="en-US" altLang="zh-CN"/>
          </a:p>
        </p:txBody>
      </p:sp>
      <p:sp>
        <p:nvSpPr>
          <p:cNvPr id="18" name="矩形 17">
            <a:extLst>
              <a:ext uri="{FF2B5EF4-FFF2-40B4-BE49-F238E27FC236}">
                <a16:creationId xmlns:a16="http://schemas.microsoft.com/office/drawing/2014/main" id="{ED2060EF-09B5-1C4C-2295-DA56260D344E}"/>
              </a:ext>
            </a:extLst>
          </p:cNvPr>
          <p:cNvSpPr/>
          <p:nvPr/>
        </p:nvSpPr>
        <p:spPr bwMode="auto">
          <a:xfrm>
            <a:off x="7751389" y="1221270"/>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34817"/>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19" name="矩形 18">
            <a:extLst>
              <a:ext uri="{FF2B5EF4-FFF2-40B4-BE49-F238E27FC236}">
                <a16:creationId xmlns:a16="http://schemas.microsoft.com/office/drawing/2014/main" id="{A7085891-574A-5D7F-51B8-470430439D89}"/>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4CD0FD0-C1C0-9D37-F9A1-1392A0280428}"/>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9B5D4EEC-DB0B-80F9-C7E1-14AE7070D756}"/>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32517CA7-97F1-5155-12E1-297C9DCC34B4}"/>
              </a:ext>
            </a:extLst>
          </p:cNvPr>
          <p:cNvCxnSpPr>
            <a:cxnSpLocks/>
            <a:stCxn id="21"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3" name="直接箭头连接符 22">
            <a:extLst>
              <a:ext uri="{FF2B5EF4-FFF2-40B4-BE49-F238E27FC236}">
                <a16:creationId xmlns:a16="http://schemas.microsoft.com/office/drawing/2014/main" id="{8214457D-5117-4641-1726-67C942EB2DA5}"/>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4" name="直接箭头连接符 23">
            <a:extLst>
              <a:ext uri="{FF2B5EF4-FFF2-40B4-BE49-F238E27FC236}">
                <a16:creationId xmlns:a16="http://schemas.microsoft.com/office/drawing/2014/main" id="{44EF8741-25B3-B8AD-2FAC-391ECE771D70}"/>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6A022FC4-EB1D-73EF-0D8B-6FB4CB71250F}"/>
              </a:ext>
            </a:extLst>
          </p:cNvPr>
          <p:cNvCxnSpPr>
            <a:cxnSpLocks/>
            <a:stCxn id="34" idx="0"/>
            <a:endCxn id="30"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7" name="文本框 26">
            <a:extLst>
              <a:ext uri="{FF2B5EF4-FFF2-40B4-BE49-F238E27FC236}">
                <a16:creationId xmlns:a16="http://schemas.microsoft.com/office/drawing/2014/main" id="{87A6036D-4035-9485-427D-3E896FAC81F4}"/>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EC6FCB7-E5BB-C77D-8D5C-BFD5361ECDD2}"/>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F1CDF18E-3A04-0F21-82C4-7EFAD86183D3}"/>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023CFC21-2A9B-2B6E-2189-D1F415104B59}"/>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文本框 30">
            <a:extLst>
              <a:ext uri="{FF2B5EF4-FFF2-40B4-BE49-F238E27FC236}">
                <a16:creationId xmlns:a16="http://schemas.microsoft.com/office/drawing/2014/main" id="{618AD34E-9C1C-3783-63D8-7D82185CD1B3}"/>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B8446D22-D010-2FFA-9EE4-09D2508D34BC}"/>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5BC1B1A1-C23A-6A8F-9803-7208367709C1}"/>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B6FFA5AC-80B2-CE43-D236-E1DD7F5CD118}"/>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16D04A13-62C1-514E-2C7D-10D43F31C84A}"/>
              </a:ext>
            </a:extLst>
          </p:cNvPr>
          <p:cNvSpPr/>
          <p:nvPr/>
        </p:nvSpPr>
        <p:spPr bwMode="auto">
          <a:xfrm>
            <a:off x="2998862" y="1197546"/>
            <a:ext cx="2917367"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800" dirty="0">
                <a:latin typeface="微软雅黑" panose="020B0503020204020204" pitchFamily="34" charset="-122"/>
                <a:ea typeface="微软雅黑" panose="020B0503020204020204" pitchFamily="34" charset="-122"/>
              </a:rPr>
              <a:t>for t in </a:t>
            </a:r>
            <a:r>
              <a:rPr lang="en-US" altLang="zh-CN" sz="1800" dirty="0" err="1">
                <a:solidFill>
                  <a:srgbClr val="C00000"/>
                </a:solidFill>
                <a:latin typeface="微软雅黑" panose="020B0503020204020204" pitchFamily="34" charset="-122"/>
                <a:ea typeface="微软雅黑" panose="020B0503020204020204" pitchFamily="34" charset="-122"/>
              </a:rPr>
              <a:t>child.next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a:t>
            </a:r>
          </a:p>
          <a:p>
            <a:pPr algn="ctr"/>
            <a:r>
              <a:rPr lang="en-US" altLang="zh-CN" sz="1800" dirty="0">
                <a:solidFill>
                  <a:srgbClr val="C00000"/>
                </a:solidFill>
                <a:latin typeface="微软雅黑" panose="020B0503020204020204" pitchFamily="34" charset="-122"/>
                <a:ea typeface="微软雅黑" panose="020B0503020204020204" pitchFamily="34" charset="-122"/>
              </a:rPr>
              <a:t>emit(projection(</a:t>
            </a:r>
            <a:r>
              <a:rPr lang="en-US" altLang="zh-CN" sz="1800" dirty="0">
                <a:latin typeface="微软雅黑" panose="020B0503020204020204" pitchFamily="34" charset="-122"/>
                <a:ea typeface="微软雅黑" panose="020B0503020204020204" pitchFamily="34" charset="-122"/>
              </a:rPr>
              <a:t>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FC64318-7D75-BB2F-70E4-39F2A02D9E03}"/>
              </a:ext>
            </a:extLst>
          </p:cNvPr>
          <p:cNvSpPr/>
          <p:nvPr/>
        </p:nvSpPr>
        <p:spPr bwMode="auto">
          <a:xfrm>
            <a:off x="2259245" y="2189363"/>
            <a:ext cx="3675310" cy="1386552"/>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t1 in </a:t>
            </a:r>
            <a:r>
              <a:rPr lang="en-US" altLang="zh-CN" sz="2000" dirty="0" err="1">
                <a:solidFill>
                  <a:srgbClr val="C00000"/>
                </a:solidFill>
                <a:latin typeface="微软雅黑" panose="020B0503020204020204" pitchFamily="34" charset="-122"/>
                <a:ea typeface="微软雅黑" panose="020B0503020204020204" pitchFamily="34" charset="-122"/>
              </a:rPr>
              <a:t>left.next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err="1">
                <a:solidFill>
                  <a:srgbClr val="C00000"/>
                </a:solidFill>
                <a:latin typeface="微软雅黑" panose="020B0503020204020204" pitchFamily="34" charset="-122"/>
                <a:ea typeface="微软雅黑" panose="020B0503020204020204" pitchFamily="34" charset="-122"/>
              </a:rPr>
              <a:t>buildHashTable</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t1</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p>
          <a:p>
            <a:pPr algn="ctr"/>
            <a:r>
              <a:rPr lang="en-US" altLang="zh-CN" sz="2000" dirty="0">
                <a:latin typeface="微软雅黑" panose="020B0503020204020204" pitchFamily="34" charset="-122"/>
                <a:ea typeface="微软雅黑" panose="020B0503020204020204" pitchFamily="34" charset="-122"/>
              </a:rPr>
              <a:t>for t2 in </a:t>
            </a:r>
            <a:r>
              <a:rPr lang="en-US" altLang="zh-CN" sz="2000" dirty="0" err="1">
                <a:solidFill>
                  <a:srgbClr val="C00000"/>
                </a:solidFill>
                <a:latin typeface="微软雅黑" panose="020B0503020204020204" pitchFamily="34" charset="-122"/>
                <a:ea typeface="微软雅黑" panose="020B0503020204020204" pitchFamily="34" charset="-122"/>
              </a:rPr>
              <a:t>right.next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a:solidFill>
                  <a:srgbClr val="C00000"/>
                </a:solidFill>
                <a:latin typeface="微软雅黑" panose="020B0503020204020204" pitchFamily="34" charset="-122"/>
                <a:ea typeface="微软雅黑" panose="020B0503020204020204" pitchFamily="34" charset="-122"/>
              </a:rPr>
              <a:t>Probe(</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 emit(</a:t>
            </a:r>
            <a:r>
              <a:rPr lang="en-US" altLang="zh-CN" sz="2000" dirty="0">
                <a:latin typeface="微软雅黑" panose="020B0503020204020204" pitchFamily="34" charset="-122"/>
                <a:ea typeface="微软雅黑" panose="020B0503020204020204" pitchFamily="34" charset="-122"/>
              </a:rPr>
              <a:t>t1 </a:t>
            </a:r>
            <a:r>
              <a:rPr lang="en-US" altLang="zh-CN" sz="24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D00BD77A-C5A8-66D1-FF6B-5CD7FD31A6E8}"/>
              </a:ext>
            </a:extLst>
          </p:cNvPr>
          <p:cNvSpPr/>
          <p:nvPr/>
        </p:nvSpPr>
        <p:spPr bwMode="auto">
          <a:xfrm>
            <a:off x="4222998" y="4221977"/>
            <a:ext cx="2828040"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a:t>
            </a:r>
            <a:r>
              <a:rPr lang="en-US" altLang="zh-CN" sz="2000" dirty="0" err="1">
                <a:solidFill>
                  <a:srgbClr val="C00000"/>
                </a:solidFill>
                <a:latin typeface="微软雅黑" panose="020B0503020204020204" pitchFamily="34" charset="-122"/>
                <a:ea typeface="微软雅黑" panose="020B0503020204020204" pitchFamily="34" charset="-122"/>
              </a:rPr>
              <a:t>child.next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err="1">
                <a:solidFill>
                  <a:srgbClr val="C00000"/>
                </a:solidFill>
                <a:latin typeface="微软雅黑" panose="020B0503020204020204" pitchFamily="34" charset="-122"/>
                <a:ea typeface="微软雅黑" panose="020B0503020204020204" pitchFamily="34" charset="-122"/>
              </a:rPr>
              <a:t>evalPred</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9F2E926-E997-9818-8CFE-B14F48AF3EF2}"/>
              </a:ext>
            </a:extLst>
          </p:cNvPr>
          <p:cNvSpPr/>
          <p:nvPr/>
        </p:nvSpPr>
        <p:spPr bwMode="auto">
          <a:xfrm>
            <a:off x="5067874" y="5767809"/>
            <a:ext cx="2395484" cy="622944"/>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SC: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6F7A0FE0-3CE5-6B49-C5C7-617D85DE290D}"/>
              </a:ext>
            </a:extLst>
          </p:cNvPr>
          <p:cNvSpPr/>
          <p:nvPr/>
        </p:nvSpPr>
        <p:spPr bwMode="auto">
          <a:xfrm>
            <a:off x="1270670" y="5797347"/>
            <a:ext cx="2194853" cy="58477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83AFFFBD-C522-458E-BFFA-90D9E26C6FC0}"/>
              </a:ext>
            </a:extLst>
          </p:cNvPr>
          <p:cNvSpPr/>
          <p:nvPr/>
        </p:nvSpPr>
        <p:spPr bwMode="auto">
          <a:xfrm>
            <a:off x="2401941" y="1202303"/>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1</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49" name="object 29">
            <a:extLst>
              <a:ext uri="{FF2B5EF4-FFF2-40B4-BE49-F238E27FC236}">
                <a16:creationId xmlns:a16="http://schemas.microsoft.com/office/drawing/2014/main" id="{840D4600-E52E-018C-C022-A9583C2C751F}"/>
              </a:ext>
            </a:extLst>
          </p:cNvPr>
          <p:cNvSpPr/>
          <p:nvPr/>
        </p:nvSpPr>
        <p:spPr>
          <a:xfrm>
            <a:off x="4511075" y="1543302"/>
            <a:ext cx="158026" cy="666808"/>
          </a:xfrm>
          <a:custGeom>
            <a:avLst/>
            <a:gdLst/>
            <a:ahLst/>
            <a:cxnLst/>
            <a:rect l="l" t="t" r="r" b="b"/>
            <a:pathLst>
              <a:path w="139700" h="578485">
                <a:moveTo>
                  <a:pt x="75004" y="482562"/>
                </a:moveTo>
                <a:lnTo>
                  <a:pt x="43180" y="483488"/>
                </a:lnTo>
                <a:lnTo>
                  <a:pt x="93852" y="577976"/>
                </a:lnTo>
                <a:lnTo>
                  <a:pt x="130787" y="498728"/>
                </a:lnTo>
                <a:lnTo>
                  <a:pt x="75564" y="498728"/>
                </a:lnTo>
                <a:lnTo>
                  <a:pt x="75004" y="482562"/>
                </a:lnTo>
                <a:close/>
              </a:path>
              <a:path w="139700" h="578485">
                <a:moveTo>
                  <a:pt x="106966" y="481632"/>
                </a:moveTo>
                <a:lnTo>
                  <a:pt x="75004" y="482562"/>
                </a:lnTo>
                <a:lnTo>
                  <a:pt x="75564" y="498728"/>
                </a:lnTo>
                <a:lnTo>
                  <a:pt x="107568" y="497458"/>
                </a:lnTo>
                <a:lnTo>
                  <a:pt x="106966" y="481632"/>
                </a:lnTo>
                <a:close/>
              </a:path>
              <a:path w="139700" h="578485">
                <a:moveTo>
                  <a:pt x="139191" y="480694"/>
                </a:moveTo>
                <a:lnTo>
                  <a:pt x="106966" y="481632"/>
                </a:lnTo>
                <a:lnTo>
                  <a:pt x="107568" y="497458"/>
                </a:lnTo>
                <a:lnTo>
                  <a:pt x="75564" y="498728"/>
                </a:lnTo>
                <a:lnTo>
                  <a:pt x="130787" y="498728"/>
                </a:lnTo>
                <a:lnTo>
                  <a:pt x="139191" y="480694"/>
                </a:lnTo>
                <a:close/>
              </a:path>
              <a:path w="139700" h="578485">
                <a:moveTo>
                  <a:pt x="48670" y="304200"/>
                </a:moveTo>
                <a:lnTo>
                  <a:pt x="60197" y="345693"/>
                </a:lnTo>
                <a:lnTo>
                  <a:pt x="68452" y="402462"/>
                </a:lnTo>
                <a:lnTo>
                  <a:pt x="72770" y="448436"/>
                </a:lnTo>
                <a:lnTo>
                  <a:pt x="75004" y="482562"/>
                </a:lnTo>
                <a:lnTo>
                  <a:pt x="106966" y="481632"/>
                </a:lnTo>
                <a:lnTo>
                  <a:pt x="102615" y="421512"/>
                </a:lnTo>
                <a:lnTo>
                  <a:pt x="97536" y="377063"/>
                </a:lnTo>
                <a:lnTo>
                  <a:pt x="91439" y="339343"/>
                </a:lnTo>
                <a:lnTo>
                  <a:pt x="83267" y="305180"/>
                </a:lnTo>
                <a:lnTo>
                  <a:pt x="53466" y="305180"/>
                </a:lnTo>
                <a:lnTo>
                  <a:pt x="49911" y="304418"/>
                </a:lnTo>
                <a:lnTo>
                  <a:pt x="48670" y="304200"/>
                </a:lnTo>
                <a:close/>
              </a:path>
              <a:path w="139700" h="578485">
                <a:moveTo>
                  <a:pt x="47897" y="302861"/>
                </a:moveTo>
                <a:lnTo>
                  <a:pt x="48259" y="303275"/>
                </a:lnTo>
                <a:lnTo>
                  <a:pt x="48670" y="304200"/>
                </a:lnTo>
                <a:lnTo>
                  <a:pt x="49911" y="304418"/>
                </a:lnTo>
                <a:lnTo>
                  <a:pt x="53466" y="305180"/>
                </a:lnTo>
                <a:lnTo>
                  <a:pt x="50459" y="303910"/>
                </a:lnTo>
                <a:lnTo>
                  <a:pt x="49530" y="303910"/>
                </a:lnTo>
                <a:lnTo>
                  <a:pt x="47897" y="302861"/>
                </a:lnTo>
                <a:close/>
              </a:path>
              <a:path w="139700" h="578485">
                <a:moveTo>
                  <a:pt x="81935" y="301243"/>
                </a:moveTo>
                <a:lnTo>
                  <a:pt x="46481" y="301243"/>
                </a:lnTo>
                <a:lnTo>
                  <a:pt x="48663" y="303152"/>
                </a:lnTo>
                <a:lnTo>
                  <a:pt x="53466" y="305180"/>
                </a:lnTo>
                <a:lnTo>
                  <a:pt x="83267" y="305180"/>
                </a:lnTo>
                <a:lnTo>
                  <a:pt x="82502" y="302767"/>
                </a:lnTo>
                <a:lnTo>
                  <a:pt x="81935" y="301243"/>
                </a:lnTo>
                <a:close/>
              </a:path>
              <a:path w="139700" h="578485">
                <a:moveTo>
                  <a:pt x="32003" y="0"/>
                </a:moveTo>
                <a:lnTo>
                  <a:pt x="0" y="507"/>
                </a:lnTo>
                <a:lnTo>
                  <a:pt x="888" y="54482"/>
                </a:lnTo>
                <a:lnTo>
                  <a:pt x="1905" y="81152"/>
                </a:lnTo>
                <a:lnTo>
                  <a:pt x="5206" y="132460"/>
                </a:lnTo>
                <a:lnTo>
                  <a:pt x="9651" y="179450"/>
                </a:lnTo>
                <a:lnTo>
                  <a:pt x="15239" y="220599"/>
                </a:lnTo>
                <a:lnTo>
                  <a:pt x="23368" y="261746"/>
                </a:lnTo>
                <a:lnTo>
                  <a:pt x="39243" y="297941"/>
                </a:lnTo>
                <a:lnTo>
                  <a:pt x="40131" y="299084"/>
                </a:lnTo>
                <a:lnTo>
                  <a:pt x="41147" y="299974"/>
                </a:lnTo>
                <a:lnTo>
                  <a:pt x="42290" y="300735"/>
                </a:lnTo>
                <a:lnTo>
                  <a:pt x="44068" y="302005"/>
                </a:lnTo>
                <a:lnTo>
                  <a:pt x="45855" y="303152"/>
                </a:lnTo>
                <a:lnTo>
                  <a:pt x="47751" y="304038"/>
                </a:lnTo>
                <a:lnTo>
                  <a:pt x="48670" y="304200"/>
                </a:lnTo>
                <a:lnTo>
                  <a:pt x="48259" y="303275"/>
                </a:lnTo>
                <a:lnTo>
                  <a:pt x="47926" y="302894"/>
                </a:lnTo>
                <a:lnTo>
                  <a:pt x="46481" y="301243"/>
                </a:lnTo>
                <a:lnTo>
                  <a:pt x="81935" y="301243"/>
                </a:lnTo>
                <a:lnTo>
                  <a:pt x="80518" y="297433"/>
                </a:lnTo>
                <a:lnTo>
                  <a:pt x="67563" y="277621"/>
                </a:lnTo>
                <a:lnTo>
                  <a:pt x="66852" y="277113"/>
                </a:lnTo>
                <a:lnTo>
                  <a:pt x="63500" y="277113"/>
                </a:lnTo>
                <a:lnTo>
                  <a:pt x="62864" y="276605"/>
                </a:lnTo>
                <a:lnTo>
                  <a:pt x="62772" y="276473"/>
                </a:lnTo>
                <a:lnTo>
                  <a:pt x="61317" y="275193"/>
                </a:lnTo>
                <a:lnTo>
                  <a:pt x="56387" y="273050"/>
                </a:lnTo>
                <a:lnTo>
                  <a:pt x="60655" y="273050"/>
                </a:lnTo>
                <a:lnTo>
                  <a:pt x="59181" y="269366"/>
                </a:lnTo>
                <a:lnTo>
                  <a:pt x="46862" y="215900"/>
                </a:lnTo>
                <a:lnTo>
                  <a:pt x="41401" y="176149"/>
                </a:lnTo>
                <a:lnTo>
                  <a:pt x="37083" y="130175"/>
                </a:lnTo>
                <a:lnTo>
                  <a:pt x="33908" y="79882"/>
                </a:lnTo>
                <a:lnTo>
                  <a:pt x="32893" y="53847"/>
                </a:lnTo>
                <a:lnTo>
                  <a:pt x="32003" y="0"/>
                </a:lnTo>
                <a:close/>
              </a:path>
              <a:path w="139700" h="578485">
                <a:moveTo>
                  <a:pt x="47852" y="302810"/>
                </a:moveTo>
                <a:lnTo>
                  <a:pt x="49530" y="303910"/>
                </a:lnTo>
                <a:lnTo>
                  <a:pt x="48654" y="303149"/>
                </a:lnTo>
                <a:lnTo>
                  <a:pt x="47852" y="302810"/>
                </a:lnTo>
                <a:close/>
              </a:path>
              <a:path w="139700" h="578485">
                <a:moveTo>
                  <a:pt x="48663" y="303152"/>
                </a:moveTo>
                <a:lnTo>
                  <a:pt x="49530" y="303910"/>
                </a:lnTo>
                <a:lnTo>
                  <a:pt x="50459" y="303910"/>
                </a:lnTo>
                <a:lnTo>
                  <a:pt x="48663" y="303152"/>
                </a:lnTo>
                <a:close/>
              </a:path>
              <a:path w="139700" h="578485">
                <a:moveTo>
                  <a:pt x="46481" y="301243"/>
                </a:moveTo>
                <a:lnTo>
                  <a:pt x="47852" y="302810"/>
                </a:lnTo>
                <a:lnTo>
                  <a:pt x="48663" y="303152"/>
                </a:lnTo>
                <a:lnTo>
                  <a:pt x="46481" y="301243"/>
                </a:lnTo>
                <a:close/>
              </a:path>
              <a:path w="139700" h="578485">
                <a:moveTo>
                  <a:pt x="47751" y="302767"/>
                </a:moveTo>
                <a:lnTo>
                  <a:pt x="47897" y="302861"/>
                </a:lnTo>
                <a:lnTo>
                  <a:pt x="47751" y="302767"/>
                </a:lnTo>
                <a:close/>
              </a:path>
              <a:path w="139700" h="578485">
                <a:moveTo>
                  <a:pt x="47815" y="302767"/>
                </a:moveTo>
                <a:close/>
              </a:path>
              <a:path w="139700" h="578485">
                <a:moveTo>
                  <a:pt x="61253" y="274107"/>
                </a:moveTo>
                <a:lnTo>
                  <a:pt x="61975" y="275335"/>
                </a:lnTo>
                <a:lnTo>
                  <a:pt x="62087" y="275494"/>
                </a:lnTo>
                <a:lnTo>
                  <a:pt x="62230" y="275589"/>
                </a:lnTo>
                <a:lnTo>
                  <a:pt x="62772" y="276473"/>
                </a:lnTo>
                <a:lnTo>
                  <a:pt x="63500" y="277113"/>
                </a:lnTo>
                <a:lnTo>
                  <a:pt x="66852" y="277113"/>
                </a:lnTo>
                <a:lnTo>
                  <a:pt x="64007" y="275081"/>
                </a:lnTo>
                <a:lnTo>
                  <a:pt x="62102" y="274319"/>
                </a:lnTo>
                <a:lnTo>
                  <a:pt x="61253" y="274107"/>
                </a:lnTo>
                <a:close/>
              </a:path>
              <a:path w="139700" h="578485">
                <a:moveTo>
                  <a:pt x="61317" y="275193"/>
                </a:moveTo>
                <a:lnTo>
                  <a:pt x="62772" y="276473"/>
                </a:lnTo>
                <a:lnTo>
                  <a:pt x="62120" y="275542"/>
                </a:lnTo>
                <a:lnTo>
                  <a:pt x="61317" y="275193"/>
                </a:lnTo>
                <a:close/>
              </a:path>
              <a:path w="139700" h="578485">
                <a:moveTo>
                  <a:pt x="62120" y="275542"/>
                </a:moveTo>
                <a:close/>
              </a:path>
              <a:path w="139700" h="578485">
                <a:moveTo>
                  <a:pt x="62087" y="275494"/>
                </a:moveTo>
                <a:lnTo>
                  <a:pt x="62230" y="275589"/>
                </a:lnTo>
                <a:lnTo>
                  <a:pt x="62087" y="275494"/>
                </a:lnTo>
                <a:close/>
              </a:path>
              <a:path w="139700" h="578485">
                <a:moveTo>
                  <a:pt x="60325" y="274319"/>
                </a:moveTo>
                <a:lnTo>
                  <a:pt x="61317" y="275193"/>
                </a:lnTo>
                <a:lnTo>
                  <a:pt x="62120" y="275542"/>
                </a:lnTo>
                <a:lnTo>
                  <a:pt x="60325" y="274319"/>
                </a:lnTo>
                <a:close/>
              </a:path>
              <a:path w="139700" h="578485">
                <a:moveTo>
                  <a:pt x="61378" y="274319"/>
                </a:moveTo>
                <a:lnTo>
                  <a:pt x="60325" y="274319"/>
                </a:lnTo>
                <a:lnTo>
                  <a:pt x="62087" y="275494"/>
                </a:lnTo>
                <a:lnTo>
                  <a:pt x="61378" y="274319"/>
                </a:lnTo>
                <a:close/>
              </a:path>
              <a:path w="139700" h="578485">
                <a:moveTo>
                  <a:pt x="56387" y="273050"/>
                </a:moveTo>
                <a:lnTo>
                  <a:pt x="61317" y="275193"/>
                </a:lnTo>
                <a:lnTo>
                  <a:pt x="60325" y="274319"/>
                </a:lnTo>
                <a:lnTo>
                  <a:pt x="61378" y="274319"/>
                </a:lnTo>
                <a:lnTo>
                  <a:pt x="61253" y="274107"/>
                </a:lnTo>
                <a:lnTo>
                  <a:pt x="60070" y="273812"/>
                </a:lnTo>
                <a:lnTo>
                  <a:pt x="58293" y="273430"/>
                </a:lnTo>
                <a:lnTo>
                  <a:pt x="56387" y="273050"/>
                </a:lnTo>
                <a:close/>
              </a:path>
              <a:path w="139700" h="578485">
                <a:moveTo>
                  <a:pt x="60655" y="273050"/>
                </a:moveTo>
                <a:lnTo>
                  <a:pt x="56387" y="273050"/>
                </a:lnTo>
                <a:lnTo>
                  <a:pt x="58293" y="273430"/>
                </a:lnTo>
                <a:lnTo>
                  <a:pt x="60070" y="273812"/>
                </a:lnTo>
                <a:lnTo>
                  <a:pt x="61253" y="274107"/>
                </a:lnTo>
                <a:lnTo>
                  <a:pt x="60706" y="273176"/>
                </a:lnTo>
                <a:close/>
              </a:path>
            </a:pathLst>
          </a:custGeom>
          <a:solidFill>
            <a:srgbClr val="464766"/>
          </a:solidFill>
        </p:spPr>
        <p:txBody>
          <a:bodyPr wrap="square" lIns="0" tIns="0" rIns="0" bIns="0" rtlCol="0"/>
          <a:lstStyle/>
          <a:p>
            <a:endParaRPr/>
          </a:p>
        </p:txBody>
      </p:sp>
      <p:sp>
        <p:nvSpPr>
          <p:cNvPr id="113" name="椭圆 112">
            <a:extLst>
              <a:ext uri="{FF2B5EF4-FFF2-40B4-BE49-F238E27FC236}">
                <a16:creationId xmlns:a16="http://schemas.microsoft.com/office/drawing/2014/main" id="{8CE416C7-BE96-A83A-C770-8B5D252ED564}"/>
              </a:ext>
            </a:extLst>
          </p:cNvPr>
          <p:cNvSpPr/>
          <p:nvPr/>
        </p:nvSpPr>
        <p:spPr bwMode="auto">
          <a:xfrm>
            <a:off x="8273903" y="341469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1</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14" name="椭圆 113">
            <a:extLst>
              <a:ext uri="{FF2B5EF4-FFF2-40B4-BE49-F238E27FC236}">
                <a16:creationId xmlns:a16="http://schemas.microsoft.com/office/drawing/2014/main" id="{081799BC-0BB0-2F16-BB5A-4972BD24CC8D}"/>
              </a:ext>
            </a:extLst>
          </p:cNvPr>
          <p:cNvSpPr/>
          <p:nvPr/>
        </p:nvSpPr>
        <p:spPr bwMode="auto">
          <a:xfrm>
            <a:off x="8278510" y="409351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2</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15" name="椭圆 114">
            <a:extLst>
              <a:ext uri="{FF2B5EF4-FFF2-40B4-BE49-F238E27FC236}">
                <a16:creationId xmlns:a16="http://schemas.microsoft.com/office/drawing/2014/main" id="{18596CA1-B5EB-3656-92AF-E78016F97076}"/>
              </a:ext>
            </a:extLst>
          </p:cNvPr>
          <p:cNvSpPr/>
          <p:nvPr/>
        </p:nvSpPr>
        <p:spPr bwMode="auto">
          <a:xfrm>
            <a:off x="7835177" y="5032243"/>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3</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16" name="椭圆 115">
            <a:extLst>
              <a:ext uri="{FF2B5EF4-FFF2-40B4-BE49-F238E27FC236}">
                <a16:creationId xmlns:a16="http://schemas.microsoft.com/office/drawing/2014/main" id="{7B35DE99-F03E-A16C-1D2B-DDA80084F123}"/>
              </a:ext>
            </a:extLst>
          </p:cNvPr>
          <p:cNvSpPr/>
          <p:nvPr/>
        </p:nvSpPr>
        <p:spPr bwMode="auto">
          <a:xfrm>
            <a:off x="8712797" y="5008279"/>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4</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17" name="椭圆 116">
            <a:extLst>
              <a:ext uri="{FF2B5EF4-FFF2-40B4-BE49-F238E27FC236}">
                <a16:creationId xmlns:a16="http://schemas.microsoft.com/office/drawing/2014/main" id="{B1B38D08-6061-A78A-6BA3-A336B28AEF89}"/>
              </a:ext>
            </a:extLst>
          </p:cNvPr>
          <p:cNvSpPr/>
          <p:nvPr/>
        </p:nvSpPr>
        <p:spPr bwMode="auto">
          <a:xfrm>
            <a:off x="8882292" y="5899332"/>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5</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63432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repeatCount="3000" fill="hold" nodeType="clickEffect">
                                  <p:stCondLst>
                                    <p:cond delay="0"/>
                                  </p:stCondLst>
                                  <p:childTnLst>
                                    <p:animMotion origin="layout" path="M 0.0 0.0 L 0.0 -0.07213" pathEditMode="relative" ptsTypes="">
                                      <p:cBhvr>
                                        <p:cTn id="6" dur="250" accel="50000" decel="50000" autoRev="1" fill="hold">
                                          <p:stCondLst>
                                            <p:cond delay="0"/>
                                          </p:stCondLst>
                                        </p:cTn>
                                        <p:tgtEl>
                                          <p:spTgt spid="7">
                                            <p:txEl>
                                              <p:pRg st="0" end="0"/>
                                            </p:txEl>
                                          </p:spTgt>
                                        </p:tgtEl>
                                        <p:attrNameLst>
                                          <p:attrName>ppt_x</p:attrName>
                                          <p:attrName>ppt_y</p:attrName>
                                        </p:attrNameLst>
                                      </p:cBhvr>
                                    </p:animMotion>
                                    <p:animRot by="1500000">
                                      <p:cBhvr>
                                        <p:cTn id="7" dur="125" fill="hold">
                                          <p:stCondLst>
                                            <p:cond delay="0"/>
                                          </p:stCondLst>
                                        </p:cTn>
                                        <p:tgtEl>
                                          <p:spTgt spid="7">
                                            <p:txEl>
                                              <p:pRg st="0" end="0"/>
                                            </p:txEl>
                                          </p:spTgt>
                                        </p:tgtEl>
                                        <p:attrNameLst>
                                          <p:attrName>r</p:attrName>
                                        </p:attrNameLst>
                                      </p:cBhvr>
                                    </p:animRot>
                                    <p:animRot by="-1500000">
                                      <p:cBhvr>
                                        <p:cTn id="8" dur="125" fill="hold">
                                          <p:stCondLst>
                                            <p:cond delay="125"/>
                                          </p:stCondLst>
                                        </p:cTn>
                                        <p:tgtEl>
                                          <p:spTgt spid="7">
                                            <p:txEl>
                                              <p:pRg st="0" end="0"/>
                                            </p:txEl>
                                          </p:spTgt>
                                        </p:tgtEl>
                                        <p:attrNameLst>
                                          <p:attrName>r</p:attrName>
                                        </p:attrNameLst>
                                      </p:cBhvr>
                                    </p:animRot>
                                    <p:animRot by="-1500000">
                                      <p:cBhvr>
                                        <p:cTn id="9" dur="125" fill="hold">
                                          <p:stCondLst>
                                            <p:cond delay="250"/>
                                          </p:stCondLst>
                                        </p:cTn>
                                        <p:tgtEl>
                                          <p:spTgt spid="7">
                                            <p:txEl>
                                              <p:pRg st="0" end="0"/>
                                            </p:txEl>
                                          </p:spTgt>
                                        </p:tgtEl>
                                        <p:attrNameLst>
                                          <p:attrName>r</p:attrName>
                                        </p:attrNameLst>
                                      </p:cBhvr>
                                    </p:animRot>
                                    <p:animRot by="1500000">
                                      <p:cBhvr>
                                        <p:cTn id="10" dur="125" fill="hold">
                                          <p:stCondLst>
                                            <p:cond delay="375"/>
                                          </p:stCondLst>
                                        </p:cTn>
                                        <p:tgtEl>
                                          <p:spTgt spid="7">
                                            <p:txEl>
                                              <p:pRg st="0" end="0"/>
                                            </p:txEl>
                                          </p:spTgt>
                                        </p:tgtEl>
                                        <p:attrNameLst>
                                          <p:attrName>r</p:attrName>
                                        </p:attrNameLst>
                                      </p:cBhvr>
                                    </p:animRo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38622" y="477466"/>
            <a:ext cx="5616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2.1 </a:t>
            </a:r>
            <a:r>
              <a:rPr lang="zh-CN" altLang="en-US" b="1" dirty="0">
                <a:solidFill>
                  <a:schemeClr val="accent1"/>
                </a:solidFill>
                <a:latin typeface="微软雅黑" panose="020B0503020204020204" pitchFamily="34" charset="-122"/>
                <a:ea typeface="微软雅黑" panose="020B0503020204020204" pitchFamily="34" charset="-122"/>
              </a:rPr>
              <a:t>迭代模型</a:t>
            </a:r>
          </a:p>
        </p:txBody>
      </p:sp>
      <p:sp>
        <p:nvSpPr>
          <p:cNvPr id="2" name="灯片编号占位符 1"/>
          <p:cNvSpPr>
            <a:spLocks noGrp="1"/>
          </p:cNvSpPr>
          <p:nvPr>
            <p:ph type="sldNum" sz="quarter" idx="4294967295"/>
          </p:nvPr>
        </p:nvSpPr>
        <p:spPr>
          <a:xfrm>
            <a:off x="10566400" y="637703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defRPr/>
            </a:pPr>
            <a:fld id="{BCABB3B7-40FC-498F-90D6-69ECBA7F181C}" type="slidenum">
              <a:rPr lang="zh-CN" altLang="en-US" smtClean="0"/>
              <a:t>79</a:t>
            </a:fld>
            <a:endParaRPr lang="en-US" altLang="zh-CN"/>
          </a:p>
        </p:txBody>
      </p:sp>
      <p:sp>
        <p:nvSpPr>
          <p:cNvPr id="18" name="矩形 17">
            <a:extLst>
              <a:ext uri="{FF2B5EF4-FFF2-40B4-BE49-F238E27FC236}">
                <a16:creationId xmlns:a16="http://schemas.microsoft.com/office/drawing/2014/main" id="{ED2060EF-09B5-1C4C-2295-DA56260D344E}"/>
              </a:ext>
            </a:extLst>
          </p:cNvPr>
          <p:cNvSpPr/>
          <p:nvPr/>
        </p:nvSpPr>
        <p:spPr bwMode="auto">
          <a:xfrm>
            <a:off x="7751389" y="1221270"/>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34817"/>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19" name="矩形 18">
            <a:extLst>
              <a:ext uri="{FF2B5EF4-FFF2-40B4-BE49-F238E27FC236}">
                <a16:creationId xmlns:a16="http://schemas.microsoft.com/office/drawing/2014/main" id="{A7085891-574A-5D7F-51B8-470430439D89}"/>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4CD0FD0-C1C0-9D37-F9A1-1392A0280428}"/>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9B5D4EEC-DB0B-80F9-C7E1-14AE7070D756}"/>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32517CA7-97F1-5155-12E1-297C9DCC34B4}"/>
              </a:ext>
            </a:extLst>
          </p:cNvPr>
          <p:cNvCxnSpPr>
            <a:cxnSpLocks/>
            <a:stCxn id="21"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3" name="直接箭头连接符 22">
            <a:extLst>
              <a:ext uri="{FF2B5EF4-FFF2-40B4-BE49-F238E27FC236}">
                <a16:creationId xmlns:a16="http://schemas.microsoft.com/office/drawing/2014/main" id="{8214457D-5117-4641-1726-67C942EB2DA5}"/>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4" name="直接箭头连接符 23">
            <a:extLst>
              <a:ext uri="{FF2B5EF4-FFF2-40B4-BE49-F238E27FC236}">
                <a16:creationId xmlns:a16="http://schemas.microsoft.com/office/drawing/2014/main" id="{44EF8741-25B3-B8AD-2FAC-391ECE771D70}"/>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6A022FC4-EB1D-73EF-0D8B-6FB4CB71250F}"/>
              </a:ext>
            </a:extLst>
          </p:cNvPr>
          <p:cNvCxnSpPr>
            <a:cxnSpLocks/>
            <a:stCxn id="34" idx="0"/>
            <a:endCxn id="30"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7" name="文本框 26">
            <a:extLst>
              <a:ext uri="{FF2B5EF4-FFF2-40B4-BE49-F238E27FC236}">
                <a16:creationId xmlns:a16="http://schemas.microsoft.com/office/drawing/2014/main" id="{87A6036D-4035-9485-427D-3E896FAC81F4}"/>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EC6FCB7-E5BB-C77D-8D5C-BFD5361ECDD2}"/>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F1CDF18E-3A04-0F21-82C4-7EFAD86183D3}"/>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023CFC21-2A9B-2B6E-2189-D1F415104B59}"/>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文本框 30">
            <a:extLst>
              <a:ext uri="{FF2B5EF4-FFF2-40B4-BE49-F238E27FC236}">
                <a16:creationId xmlns:a16="http://schemas.microsoft.com/office/drawing/2014/main" id="{618AD34E-9C1C-3783-63D8-7D82185CD1B3}"/>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B8446D22-D010-2FFA-9EE4-09D2508D34BC}"/>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5BC1B1A1-C23A-6A8F-9803-7208367709C1}"/>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B6FFA5AC-80B2-CE43-D236-E1DD7F5CD118}"/>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16D04A13-62C1-514E-2C7D-10D43F31C84A}"/>
              </a:ext>
            </a:extLst>
          </p:cNvPr>
          <p:cNvSpPr/>
          <p:nvPr/>
        </p:nvSpPr>
        <p:spPr bwMode="auto">
          <a:xfrm>
            <a:off x="2998862" y="1197546"/>
            <a:ext cx="2917367"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800" dirty="0">
                <a:latin typeface="微软雅黑" panose="020B0503020204020204" pitchFamily="34" charset="-122"/>
                <a:ea typeface="微软雅黑" panose="020B0503020204020204" pitchFamily="34" charset="-122"/>
              </a:rPr>
              <a:t>for t in </a:t>
            </a:r>
            <a:r>
              <a:rPr lang="en-US" altLang="zh-CN" sz="1800" dirty="0" err="1">
                <a:solidFill>
                  <a:srgbClr val="C00000"/>
                </a:solidFill>
                <a:latin typeface="微软雅黑" panose="020B0503020204020204" pitchFamily="34" charset="-122"/>
                <a:ea typeface="微软雅黑" panose="020B0503020204020204" pitchFamily="34" charset="-122"/>
              </a:rPr>
              <a:t>child.next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a:t>
            </a:r>
          </a:p>
          <a:p>
            <a:pPr algn="ctr"/>
            <a:r>
              <a:rPr lang="en-US" altLang="zh-CN" sz="1800" dirty="0">
                <a:solidFill>
                  <a:srgbClr val="C00000"/>
                </a:solidFill>
                <a:latin typeface="微软雅黑" panose="020B0503020204020204" pitchFamily="34" charset="-122"/>
                <a:ea typeface="微软雅黑" panose="020B0503020204020204" pitchFamily="34" charset="-122"/>
              </a:rPr>
              <a:t>emit(projection(</a:t>
            </a:r>
            <a:r>
              <a:rPr lang="en-US" altLang="zh-CN" sz="1800" dirty="0">
                <a:latin typeface="微软雅黑" panose="020B0503020204020204" pitchFamily="34" charset="-122"/>
                <a:ea typeface="微软雅黑" panose="020B0503020204020204" pitchFamily="34" charset="-122"/>
              </a:rPr>
              <a:t>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FC64318-7D75-BB2F-70E4-39F2A02D9E03}"/>
              </a:ext>
            </a:extLst>
          </p:cNvPr>
          <p:cNvSpPr/>
          <p:nvPr/>
        </p:nvSpPr>
        <p:spPr bwMode="auto">
          <a:xfrm>
            <a:off x="2259245" y="2189363"/>
            <a:ext cx="3675310" cy="1386552"/>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t1 in </a:t>
            </a:r>
            <a:r>
              <a:rPr lang="en-US" altLang="zh-CN" sz="2000" dirty="0" err="1">
                <a:solidFill>
                  <a:srgbClr val="C00000"/>
                </a:solidFill>
                <a:latin typeface="微软雅黑" panose="020B0503020204020204" pitchFamily="34" charset="-122"/>
                <a:ea typeface="微软雅黑" panose="020B0503020204020204" pitchFamily="34" charset="-122"/>
              </a:rPr>
              <a:t>left.next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err="1">
                <a:solidFill>
                  <a:srgbClr val="C00000"/>
                </a:solidFill>
                <a:latin typeface="微软雅黑" panose="020B0503020204020204" pitchFamily="34" charset="-122"/>
                <a:ea typeface="微软雅黑" panose="020B0503020204020204" pitchFamily="34" charset="-122"/>
              </a:rPr>
              <a:t>buildHashTable</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t1</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p>
          <a:p>
            <a:pPr algn="ctr"/>
            <a:r>
              <a:rPr lang="en-US" altLang="zh-CN" sz="2000" dirty="0">
                <a:latin typeface="微软雅黑" panose="020B0503020204020204" pitchFamily="34" charset="-122"/>
                <a:ea typeface="微软雅黑" panose="020B0503020204020204" pitchFamily="34" charset="-122"/>
              </a:rPr>
              <a:t>for t2 in </a:t>
            </a:r>
            <a:r>
              <a:rPr lang="en-US" altLang="zh-CN" sz="2000" dirty="0" err="1">
                <a:solidFill>
                  <a:srgbClr val="C00000"/>
                </a:solidFill>
                <a:latin typeface="微软雅黑" panose="020B0503020204020204" pitchFamily="34" charset="-122"/>
                <a:ea typeface="微软雅黑" panose="020B0503020204020204" pitchFamily="34" charset="-122"/>
              </a:rPr>
              <a:t>right.next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a:solidFill>
                  <a:srgbClr val="C00000"/>
                </a:solidFill>
                <a:latin typeface="微软雅黑" panose="020B0503020204020204" pitchFamily="34" charset="-122"/>
                <a:ea typeface="微软雅黑" panose="020B0503020204020204" pitchFamily="34" charset="-122"/>
              </a:rPr>
              <a:t>Probe(</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 emit(</a:t>
            </a:r>
            <a:r>
              <a:rPr lang="en-US" altLang="zh-CN" sz="2000" dirty="0">
                <a:latin typeface="微软雅黑" panose="020B0503020204020204" pitchFamily="34" charset="-122"/>
                <a:ea typeface="微软雅黑" panose="020B0503020204020204" pitchFamily="34" charset="-122"/>
              </a:rPr>
              <a:t>t1 </a:t>
            </a:r>
            <a:r>
              <a:rPr lang="en-US" altLang="zh-CN" sz="24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D00BD77A-C5A8-66D1-FF6B-5CD7FD31A6E8}"/>
              </a:ext>
            </a:extLst>
          </p:cNvPr>
          <p:cNvSpPr/>
          <p:nvPr/>
        </p:nvSpPr>
        <p:spPr bwMode="auto">
          <a:xfrm>
            <a:off x="4222998" y="4221977"/>
            <a:ext cx="2828040"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a:t>
            </a:r>
            <a:r>
              <a:rPr lang="en-US" altLang="zh-CN" sz="2000" dirty="0" err="1">
                <a:solidFill>
                  <a:srgbClr val="C00000"/>
                </a:solidFill>
                <a:latin typeface="微软雅黑" panose="020B0503020204020204" pitchFamily="34" charset="-122"/>
                <a:ea typeface="微软雅黑" panose="020B0503020204020204" pitchFamily="34" charset="-122"/>
              </a:rPr>
              <a:t>child.next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err="1">
                <a:solidFill>
                  <a:srgbClr val="C00000"/>
                </a:solidFill>
                <a:latin typeface="微软雅黑" panose="020B0503020204020204" pitchFamily="34" charset="-122"/>
                <a:ea typeface="微软雅黑" panose="020B0503020204020204" pitchFamily="34" charset="-122"/>
              </a:rPr>
              <a:t>evalPred</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9F2E926-E997-9818-8CFE-B14F48AF3EF2}"/>
              </a:ext>
            </a:extLst>
          </p:cNvPr>
          <p:cNvSpPr/>
          <p:nvPr/>
        </p:nvSpPr>
        <p:spPr bwMode="auto">
          <a:xfrm>
            <a:off x="5067874" y="5767809"/>
            <a:ext cx="2395484" cy="622944"/>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SC: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6F7A0FE0-3CE5-6B49-C5C7-617D85DE290D}"/>
              </a:ext>
            </a:extLst>
          </p:cNvPr>
          <p:cNvSpPr/>
          <p:nvPr/>
        </p:nvSpPr>
        <p:spPr bwMode="auto">
          <a:xfrm>
            <a:off x="1270670" y="5797347"/>
            <a:ext cx="2194853" cy="58477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83AFFFBD-C522-458E-BFFA-90D9E26C6FC0}"/>
              </a:ext>
            </a:extLst>
          </p:cNvPr>
          <p:cNvSpPr/>
          <p:nvPr/>
        </p:nvSpPr>
        <p:spPr bwMode="auto">
          <a:xfrm>
            <a:off x="2401941" y="1202303"/>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1</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44658119-34E0-A5FB-8400-E189F54DC061}"/>
              </a:ext>
            </a:extLst>
          </p:cNvPr>
          <p:cNvSpPr/>
          <p:nvPr/>
        </p:nvSpPr>
        <p:spPr bwMode="auto">
          <a:xfrm>
            <a:off x="1702718" y="221010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2</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49" name="object 29">
            <a:extLst>
              <a:ext uri="{FF2B5EF4-FFF2-40B4-BE49-F238E27FC236}">
                <a16:creationId xmlns:a16="http://schemas.microsoft.com/office/drawing/2014/main" id="{840D4600-E52E-018C-C022-A9583C2C751F}"/>
              </a:ext>
            </a:extLst>
          </p:cNvPr>
          <p:cNvSpPr/>
          <p:nvPr/>
        </p:nvSpPr>
        <p:spPr>
          <a:xfrm>
            <a:off x="4511075" y="1543302"/>
            <a:ext cx="158026" cy="666808"/>
          </a:xfrm>
          <a:custGeom>
            <a:avLst/>
            <a:gdLst/>
            <a:ahLst/>
            <a:cxnLst/>
            <a:rect l="l" t="t" r="r" b="b"/>
            <a:pathLst>
              <a:path w="139700" h="578485">
                <a:moveTo>
                  <a:pt x="75004" y="482562"/>
                </a:moveTo>
                <a:lnTo>
                  <a:pt x="43180" y="483488"/>
                </a:lnTo>
                <a:lnTo>
                  <a:pt x="93852" y="577976"/>
                </a:lnTo>
                <a:lnTo>
                  <a:pt x="130787" y="498728"/>
                </a:lnTo>
                <a:lnTo>
                  <a:pt x="75564" y="498728"/>
                </a:lnTo>
                <a:lnTo>
                  <a:pt x="75004" y="482562"/>
                </a:lnTo>
                <a:close/>
              </a:path>
              <a:path w="139700" h="578485">
                <a:moveTo>
                  <a:pt x="106966" y="481632"/>
                </a:moveTo>
                <a:lnTo>
                  <a:pt x="75004" y="482562"/>
                </a:lnTo>
                <a:lnTo>
                  <a:pt x="75564" y="498728"/>
                </a:lnTo>
                <a:lnTo>
                  <a:pt x="107568" y="497458"/>
                </a:lnTo>
                <a:lnTo>
                  <a:pt x="106966" y="481632"/>
                </a:lnTo>
                <a:close/>
              </a:path>
              <a:path w="139700" h="578485">
                <a:moveTo>
                  <a:pt x="139191" y="480694"/>
                </a:moveTo>
                <a:lnTo>
                  <a:pt x="106966" y="481632"/>
                </a:lnTo>
                <a:lnTo>
                  <a:pt x="107568" y="497458"/>
                </a:lnTo>
                <a:lnTo>
                  <a:pt x="75564" y="498728"/>
                </a:lnTo>
                <a:lnTo>
                  <a:pt x="130787" y="498728"/>
                </a:lnTo>
                <a:lnTo>
                  <a:pt x="139191" y="480694"/>
                </a:lnTo>
                <a:close/>
              </a:path>
              <a:path w="139700" h="578485">
                <a:moveTo>
                  <a:pt x="48670" y="304200"/>
                </a:moveTo>
                <a:lnTo>
                  <a:pt x="60197" y="345693"/>
                </a:lnTo>
                <a:lnTo>
                  <a:pt x="68452" y="402462"/>
                </a:lnTo>
                <a:lnTo>
                  <a:pt x="72770" y="448436"/>
                </a:lnTo>
                <a:lnTo>
                  <a:pt x="75004" y="482562"/>
                </a:lnTo>
                <a:lnTo>
                  <a:pt x="106966" y="481632"/>
                </a:lnTo>
                <a:lnTo>
                  <a:pt x="102615" y="421512"/>
                </a:lnTo>
                <a:lnTo>
                  <a:pt x="97536" y="377063"/>
                </a:lnTo>
                <a:lnTo>
                  <a:pt x="91439" y="339343"/>
                </a:lnTo>
                <a:lnTo>
                  <a:pt x="83267" y="305180"/>
                </a:lnTo>
                <a:lnTo>
                  <a:pt x="53466" y="305180"/>
                </a:lnTo>
                <a:lnTo>
                  <a:pt x="49911" y="304418"/>
                </a:lnTo>
                <a:lnTo>
                  <a:pt x="48670" y="304200"/>
                </a:lnTo>
                <a:close/>
              </a:path>
              <a:path w="139700" h="578485">
                <a:moveTo>
                  <a:pt x="47897" y="302861"/>
                </a:moveTo>
                <a:lnTo>
                  <a:pt x="48259" y="303275"/>
                </a:lnTo>
                <a:lnTo>
                  <a:pt x="48670" y="304200"/>
                </a:lnTo>
                <a:lnTo>
                  <a:pt x="49911" y="304418"/>
                </a:lnTo>
                <a:lnTo>
                  <a:pt x="53466" y="305180"/>
                </a:lnTo>
                <a:lnTo>
                  <a:pt x="50459" y="303910"/>
                </a:lnTo>
                <a:lnTo>
                  <a:pt x="49530" y="303910"/>
                </a:lnTo>
                <a:lnTo>
                  <a:pt x="47897" y="302861"/>
                </a:lnTo>
                <a:close/>
              </a:path>
              <a:path w="139700" h="578485">
                <a:moveTo>
                  <a:pt x="81935" y="301243"/>
                </a:moveTo>
                <a:lnTo>
                  <a:pt x="46481" y="301243"/>
                </a:lnTo>
                <a:lnTo>
                  <a:pt x="48663" y="303152"/>
                </a:lnTo>
                <a:lnTo>
                  <a:pt x="53466" y="305180"/>
                </a:lnTo>
                <a:lnTo>
                  <a:pt x="83267" y="305180"/>
                </a:lnTo>
                <a:lnTo>
                  <a:pt x="82502" y="302767"/>
                </a:lnTo>
                <a:lnTo>
                  <a:pt x="81935" y="301243"/>
                </a:lnTo>
                <a:close/>
              </a:path>
              <a:path w="139700" h="578485">
                <a:moveTo>
                  <a:pt x="32003" y="0"/>
                </a:moveTo>
                <a:lnTo>
                  <a:pt x="0" y="507"/>
                </a:lnTo>
                <a:lnTo>
                  <a:pt x="888" y="54482"/>
                </a:lnTo>
                <a:lnTo>
                  <a:pt x="1905" y="81152"/>
                </a:lnTo>
                <a:lnTo>
                  <a:pt x="5206" y="132460"/>
                </a:lnTo>
                <a:lnTo>
                  <a:pt x="9651" y="179450"/>
                </a:lnTo>
                <a:lnTo>
                  <a:pt x="15239" y="220599"/>
                </a:lnTo>
                <a:lnTo>
                  <a:pt x="23368" y="261746"/>
                </a:lnTo>
                <a:lnTo>
                  <a:pt x="39243" y="297941"/>
                </a:lnTo>
                <a:lnTo>
                  <a:pt x="40131" y="299084"/>
                </a:lnTo>
                <a:lnTo>
                  <a:pt x="41147" y="299974"/>
                </a:lnTo>
                <a:lnTo>
                  <a:pt x="42290" y="300735"/>
                </a:lnTo>
                <a:lnTo>
                  <a:pt x="44068" y="302005"/>
                </a:lnTo>
                <a:lnTo>
                  <a:pt x="45855" y="303152"/>
                </a:lnTo>
                <a:lnTo>
                  <a:pt x="47751" y="304038"/>
                </a:lnTo>
                <a:lnTo>
                  <a:pt x="48670" y="304200"/>
                </a:lnTo>
                <a:lnTo>
                  <a:pt x="48259" y="303275"/>
                </a:lnTo>
                <a:lnTo>
                  <a:pt x="47926" y="302894"/>
                </a:lnTo>
                <a:lnTo>
                  <a:pt x="46481" y="301243"/>
                </a:lnTo>
                <a:lnTo>
                  <a:pt x="81935" y="301243"/>
                </a:lnTo>
                <a:lnTo>
                  <a:pt x="80518" y="297433"/>
                </a:lnTo>
                <a:lnTo>
                  <a:pt x="67563" y="277621"/>
                </a:lnTo>
                <a:lnTo>
                  <a:pt x="66852" y="277113"/>
                </a:lnTo>
                <a:lnTo>
                  <a:pt x="63500" y="277113"/>
                </a:lnTo>
                <a:lnTo>
                  <a:pt x="62864" y="276605"/>
                </a:lnTo>
                <a:lnTo>
                  <a:pt x="62772" y="276473"/>
                </a:lnTo>
                <a:lnTo>
                  <a:pt x="61317" y="275193"/>
                </a:lnTo>
                <a:lnTo>
                  <a:pt x="56387" y="273050"/>
                </a:lnTo>
                <a:lnTo>
                  <a:pt x="60655" y="273050"/>
                </a:lnTo>
                <a:lnTo>
                  <a:pt x="59181" y="269366"/>
                </a:lnTo>
                <a:lnTo>
                  <a:pt x="46862" y="215900"/>
                </a:lnTo>
                <a:lnTo>
                  <a:pt x="41401" y="176149"/>
                </a:lnTo>
                <a:lnTo>
                  <a:pt x="37083" y="130175"/>
                </a:lnTo>
                <a:lnTo>
                  <a:pt x="33908" y="79882"/>
                </a:lnTo>
                <a:lnTo>
                  <a:pt x="32893" y="53847"/>
                </a:lnTo>
                <a:lnTo>
                  <a:pt x="32003" y="0"/>
                </a:lnTo>
                <a:close/>
              </a:path>
              <a:path w="139700" h="578485">
                <a:moveTo>
                  <a:pt x="47852" y="302810"/>
                </a:moveTo>
                <a:lnTo>
                  <a:pt x="49530" y="303910"/>
                </a:lnTo>
                <a:lnTo>
                  <a:pt x="48654" y="303149"/>
                </a:lnTo>
                <a:lnTo>
                  <a:pt x="47852" y="302810"/>
                </a:lnTo>
                <a:close/>
              </a:path>
              <a:path w="139700" h="578485">
                <a:moveTo>
                  <a:pt x="48663" y="303152"/>
                </a:moveTo>
                <a:lnTo>
                  <a:pt x="49530" y="303910"/>
                </a:lnTo>
                <a:lnTo>
                  <a:pt x="50459" y="303910"/>
                </a:lnTo>
                <a:lnTo>
                  <a:pt x="48663" y="303152"/>
                </a:lnTo>
                <a:close/>
              </a:path>
              <a:path w="139700" h="578485">
                <a:moveTo>
                  <a:pt x="46481" y="301243"/>
                </a:moveTo>
                <a:lnTo>
                  <a:pt x="47852" y="302810"/>
                </a:lnTo>
                <a:lnTo>
                  <a:pt x="48663" y="303152"/>
                </a:lnTo>
                <a:lnTo>
                  <a:pt x="46481" y="301243"/>
                </a:lnTo>
                <a:close/>
              </a:path>
              <a:path w="139700" h="578485">
                <a:moveTo>
                  <a:pt x="47751" y="302767"/>
                </a:moveTo>
                <a:lnTo>
                  <a:pt x="47897" y="302861"/>
                </a:lnTo>
                <a:lnTo>
                  <a:pt x="47751" y="302767"/>
                </a:lnTo>
                <a:close/>
              </a:path>
              <a:path w="139700" h="578485">
                <a:moveTo>
                  <a:pt x="47815" y="302767"/>
                </a:moveTo>
                <a:close/>
              </a:path>
              <a:path w="139700" h="578485">
                <a:moveTo>
                  <a:pt x="61253" y="274107"/>
                </a:moveTo>
                <a:lnTo>
                  <a:pt x="61975" y="275335"/>
                </a:lnTo>
                <a:lnTo>
                  <a:pt x="62087" y="275494"/>
                </a:lnTo>
                <a:lnTo>
                  <a:pt x="62230" y="275589"/>
                </a:lnTo>
                <a:lnTo>
                  <a:pt x="62772" y="276473"/>
                </a:lnTo>
                <a:lnTo>
                  <a:pt x="63500" y="277113"/>
                </a:lnTo>
                <a:lnTo>
                  <a:pt x="66852" y="277113"/>
                </a:lnTo>
                <a:lnTo>
                  <a:pt x="64007" y="275081"/>
                </a:lnTo>
                <a:lnTo>
                  <a:pt x="62102" y="274319"/>
                </a:lnTo>
                <a:lnTo>
                  <a:pt x="61253" y="274107"/>
                </a:lnTo>
                <a:close/>
              </a:path>
              <a:path w="139700" h="578485">
                <a:moveTo>
                  <a:pt x="61317" y="275193"/>
                </a:moveTo>
                <a:lnTo>
                  <a:pt x="62772" y="276473"/>
                </a:lnTo>
                <a:lnTo>
                  <a:pt x="62120" y="275542"/>
                </a:lnTo>
                <a:lnTo>
                  <a:pt x="61317" y="275193"/>
                </a:lnTo>
                <a:close/>
              </a:path>
              <a:path w="139700" h="578485">
                <a:moveTo>
                  <a:pt x="62120" y="275542"/>
                </a:moveTo>
                <a:close/>
              </a:path>
              <a:path w="139700" h="578485">
                <a:moveTo>
                  <a:pt x="62087" y="275494"/>
                </a:moveTo>
                <a:lnTo>
                  <a:pt x="62230" y="275589"/>
                </a:lnTo>
                <a:lnTo>
                  <a:pt x="62087" y="275494"/>
                </a:lnTo>
                <a:close/>
              </a:path>
              <a:path w="139700" h="578485">
                <a:moveTo>
                  <a:pt x="60325" y="274319"/>
                </a:moveTo>
                <a:lnTo>
                  <a:pt x="61317" y="275193"/>
                </a:lnTo>
                <a:lnTo>
                  <a:pt x="62120" y="275542"/>
                </a:lnTo>
                <a:lnTo>
                  <a:pt x="60325" y="274319"/>
                </a:lnTo>
                <a:close/>
              </a:path>
              <a:path w="139700" h="578485">
                <a:moveTo>
                  <a:pt x="61378" y="274319"/>
                </a:moveTo>
                <a:lnTo>
                  <a:pt x="60325" y="274319"/>
                </a:lnTo>
                <a:lnTo>
                  <a:pt x="62087" y="275494"/>
                </a:lnTo>
                <a:lnTo>
                  <a:pt x="61378" y="274319"/>
                </a:lnTo>
                <a:close/>
              </a:path>
              <a:path w="139700" h="578485">
                <a:moveTo>
                  <a:pt x="56387" y="273050"/>
                </a:moveTo>
                <a:lnTo>
                  <a:pt x="61317" y="275193"/>
                </a:lnTo>
                <a:lnTo>
                  <a:pt x="60325" y="274319"/>
                </a:lnTo>
                <a:lnTo>
                  <a:pt x="61378" y="274319"/>
                </a:lnTo>
                <a:lnTo>
                  <a:pt x="61253" y="274107"/>
                </a:lnTo>
                <a:lnTo>
                  <a:pt x="60070" y="273812"/>
                </a:lnTo>
                <a:lnTo>
                  <a:pt x="58293" y="273430"/>
                </a:lnTo>
                <a:lnTo>
                  <a:pt x="56387" y="273050"/>
                </a:lnTo>
                <a:close/>
              </a:path>
              <a:path w="139700" h="578485">
                <a:moveTo>
                  <a:pt x="60655" y="273050"/>
                </a:moveTo>
                <a:lnTo>
                  <a:pt x="56387" y="273050"/>
                </a:lnTo>
                <a:lnTo>
                  <a:pt x="58293" y="273430"/>
                </a:lnTo>
                <a:lnTo>
                  <a:pt x="60070" y="273812"/>
                </a:lnTo>
                <a:lnTo>
                  <a:pt x="61253" y="274107"/>
                </a:lnTo>
                <a:lnTo>
                  <a:pt x="60706" y="273176"/>
                </a:lnTo>
                <a:close/>
              </a:path>
            </a:pathLst>
          </a:custGeom>
          <a:solidFill>
            <a:srgbClr val="464766"/>
          </a:solidFill>
        </p:spPr>
        <p:txBody>
          <a:bodyPr wrap="square" lIns="0" tIns="0" rIns="0" bIns="0" rtlCol="0"/>
          <a:lstStyle/>
          <a:p>
            <a:endParaRPr/>
          </a:p>
        </p:txBody>
      </p:sp>
      <p:sp>
        <p:nvSpPr>
          <p:cNvPr id="12" name="椭圆 11">
            <a:extLst>
              <a:ext uri="{FF2B5EF4-FFF2-40B4-BE49-F238E27FC236}">
                <a16:creationId xmlns:a16="http://schemas.microsoft.com/office/drawing/2014/main" id="{480421B8-80E3-85BC-DA0E-E3895C362F61}"/>
              </a:ext>
            </a:extLst>
          </p:cNvPr>
          <p:cNvSpPr/>
          <p:nvPr/>
        </p:nvSpPr>
        <p:spPr bwMode="auto">
          <a:xfrm>
            <a:off x="8273903" y="341469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1</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8FA930B4-2CEA-B56E-B07E-D43AF3C8F148}"/>
              </a:ext>
            </a:extLst>
          </p:cNvPr>
          <p:cNvSpPr/>
          <p:nvPr/>
        </p:nvSpPr>
        <p:spPr bwMode="auto">
          <a:xfrm>
            <a:off x="8278510" y="409351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2</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D42CAFFB-C4EC-869F-7612-DCFABBCFBE23}"/>
              </a:ext>
            </a:extLst>
          </p:cNvPr>
          <p:cNvSpPr/>
          <p:nvPr/>
        </p:nvSpPr>
        <p:spPr bwMode="auto">
          <a:xfrm>
            <a:off x="7835177" y="5032243"/>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3</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9E02D286-224E-5CD4-D8FB-5B50D7622FC7}"/>
              </a:ext>
            </a:extLst>
          </p:cNvPr>
          <p:cNvSpPr/>
          <p:nvPr/>
        </p:nvSpPr>
        <p:spPr bwMode="auto">
          <a:xfrm>
            <a:off x="8712797" y="5008279"/>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4</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7" name="椭圆 16">
            <a:extLst>
              <a:ext uri="{FF2B5EF4-FFF2-40B4-BE49-F238E27FC236}">
                <a16:creationId xmlns:a16="http://schemas.microsoft.com/office/drawing/2014/main" id="{22336AB9-69A5-667C-FEF2-70D0286013F8}"/>
              </a:ext>
            </a:extLst>
          </p:cNvPr>
          <p:cNvSpPr/>
          <p:nvPr/>
        </p:nvSpPr>
        <p:spPr bwMode="auto">
          <a:xfrm>
            <a:off x="8882292" y="5899332"/>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5</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cxnSp>
        <p:nvCxnSpPr>
          <p:cNvPr id="52" name="连接符: 曲线 51">
            <a:extLst>
              <a:ext uri="{FF2B5EF4-FFF2-40B4-BE49-F238E27FC236}">
                <a16:creationId xmlns:a16="http://schemas.microsoft.com/office/drawing/2014/main" id="{12E749D4-77AA-FC23-77B3-51D6788B8DA1}"/>
              </a:ext>
            </a:extLst>
          </p:cNvPr>
          <p:cNvCxnSpPr>
            <a:cxnSpLocks/>
          </p:cNvCxnSpPr>
          <p:nvPr/>
        </p:nvCxnSpPr>
        <p:spPr>
          <a:xfrm rot="10800000" flipV="1">
            <a:off x="2569539" y="2522322"/>
            <a:ext cx="1405536" cy="3290267"/>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椭圆 52">
            <a:extLst>
              <a:ext uri="{FF2B5EF4-FFF2-40B4-BE49-F238E27FC236}">
                <a16:creationId xmlns:a16="http://schemas.microsoft.com/office/drawing/2014/main" id="{6228B1CA-EDF4-483E-C106-720E78CC56C5}"/>
              </a:ext>
            </a:extLst>
          </p:cNvPr>
          <p:cNvSpPr/>
          <p:nvPr/>
        </p:nvSpPr>
        <p:spPr bwMode="auto">
          <a:xfrm>
            <a:off x="648910" y="576780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3</a:t>
            </a:r>
            <a:endParaRPr lang="zh-CN" altLang="en-US" b="1" dirty="0">
              <a:solidFill>
                <a:prstClr val="white"/>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02240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repeatCount="3000" fill="hold" nodeType="clickEffect">
                                  <p:stCondLst>
                                    <p:cond delay="0"/>
                                  </p:stCondLst>
                                  <p:childTnLst>
                                    <p:animMotion origin="layout" path="M 0.0 0.0 L 0.0 -0.07213" pathEditMode="relative" ptsTypes="">
                                      <p:cBhvr>
                                        <p:cTn id="6" dur="250" accel="50000" decel="50000" autoRev="1" fill="hold">
                                          <p:stCondLst>
                                            <p:cond delay="0"/>
                                          </p:stCondLst>
                                        </p:cTn>
                                        <p:tgtEl>
                                          <p:spTgt spid="8">
                                            <p:txEl>
                                              <p:pRg st="0" end="0"/>
                                            </p:txEl>
                                          </p:spTgt>
                                        </p:tgtEl>
                                        <p:attrNameLst>
                                          <p:attrName>ppt_x</p:attrName>
                                          <p:attrName>ppt_y</p:attrName>
                                        </p:attrNameLst>
                                      </p:cBhvr>
                                    </p:animMotion>
                                    <p:animRot by="1500000">
                                      <p:cBhvr>
                                        <p:cTn id="7" dur="125" fill="hold">
                                          <p:stCondLst>
                                            <p:cond delay="0"/>
                                          </p:stCondLst>
                                        </p:cTn>
                                        <p:tgtEl>
                                          <p:spTgt spid="8">
                                            <p:txEl>
                                              <p:pRg st="0" end="0"/>
                                            </p:txEl>
                                          </p:spTgt>
                                        </p:tgtEl>
                                        <p:attrNameLst>
                                          <p:attrName>r</p:attrName>
                                        </p:attrNameLst>
                                      </p:cBhvr>
                                    </p:animRot>
                                    <p:animRot by="-1500000">
                                      <p:cBhvr>
                                        <p:cTn id="8" dur="125" fill="hold">
                                          <p:stCondLst>
                                            <p:cond delay="125"/>
                                          </p:stCondLst>
                                        </p:cTn>
                                        <p:tgtEl>
                                          <p:spTgt spid="8">
                                            <p:txEl>
                                              <p:pRg st="0" end="0"/>
                                            </p:txEl>
                                          </p:spTgt>
                                        </p:tgtEl>
                                        <p:attrNameLst>
                                          <p:attrName>r</p:attrName>
                                        </p:attrNameLst>
                                      </p:cBhvr>
                                    </p:animRot>
                                    <p:animRot by="-1500000">
                                      <p:cBhvr>
                                        <p:cTn id="9" dur="125" fill="hold">
                                          <p:stCondLst>
                                            <p:cond delay="250"/>
                                          </p:stCondLst>
                                        </p:cTn>
                                        <p:tgtEl>
                                          <p:spTgt spid="8">
                                            <p:txEl>
                                              <p:pRg st="0" end="0"/>
                                            </p:txEl>
                                          </p:spTgt>
                                        </p:tgtEl>
                                        <p:attrNameLst>
                                          <p:attrName>r</p:attrName>
                                        </p:attrNameLst>
                                      </p:cBhvr>
                                    </p:animRot>
                                    <p:animRot by="1500000">
                                      <p:cBhvr>
                                        <p:cTn id="10" dur="125" fill="hold">
                                          <p:stCondLst>
                                            <p:cond delay="375"/>
                                          </p:stCondLst>
                                        </p:cTn>
                                        <p:tgtEl>
                                          <p:spTgt spid="8">
                                            <p:txEl>
                                              <p:pRg st="0" end="0"/>
                                            </p:txEl>
                                          </p:spTgt>
                                        </p:tgtEl>
                                        <p:attrNameLst>
                                          <p:attrName>r</p:attrName>
                                        </p:attrNameLst>
                                      </p:cBhvr>
                                    </p:animRot>
                                  </p:childTnLst>
                                </p:cTn>
                              </p:par>
                              <p:par>
                                <p:cTn id="11" presetID="1" presetClass="entr" presetSubtype="0" fill="hold"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B613E-EA1E-E013-513F-3B2F2A2110E2}"/>
            </a:ext>
          </a:extLst>
        </p:cNvPr>
        <p:cNvGrpSpPr/>
        <p:nvPr/>
      </p:nvGrpSpPr>
      <p:grpSpPr>
        <a:xfrm>
          <a:off x="0" y="0"/>
          <a:ext cx="0" cy="0"/>
          <a:chOff x="0" y="0"/>
          <a:chExt cx="0" cy="0"/>
        </a:xfrm>
      </p:grpSpPr>
      <p:sp>
        <p:nvSpPr>
          <p:cNvPr id="6" name="标题 1">
            <a:extLst>
              <a:ext uri="{FF2B5EF4-FFF2-40B4-BE49-F238E27FC236}">
                <a16:creationId xmlns:a16="http://schemas.microsoft.com/office/drawing/2014/main" id="{A079E69A-0734-F518-B4CA-A4D1D4500583}"/>
              </a:ext>
            </a:extLst>
          </p:cNvPr>
          <p:cNvSpPr txBox="1">
            <a:spLocks/>
          </p:cNvSpPr>
          <p:nvPr/>
        </p:nvSpPr>
        <p:spPr>
          <a:xfrm>
            <a:off x="910631" y="333451"/>
            <a:ext cx="10361851" cy="849949"/>
          </a:xfrm>
          <a:prstGeom prst="rect">
            <a:avLst/>
          </a:prstGeom>
        </p:spPr>
        <p:txBody>
          <a:bodyPr lIns="108850" tIns="54425" rIns="108850" bIns="108850" anchor="b" anchorCtr="0">
            <a:normAutofit/>
          </a:bodyPr>
          <a:lstStyle>
            <a:lvl1pPr algn="l" rtl="0" eaLnBrk="1" latinLnBrk="0" hangingPunct="1">
              <a:spcBef>
                <a:spcPct val="0"/>
              </a:spcBef>
              <a:buNone/>
              <a:defRPr kumimoji="0" sz="2800" kern="1200">
                <a:solidFill>
                  <a:schemeClr val="tx1"/>
                </a:solidFill>
                <a:latin typeface="微软雅黑" panose="020B0503020204020204" pitchFamily="34" charset="-122"/>
                <a:ea typeface="微软雅黑" panose="020B0503020204020204" pitchFamily="34" charset="-122"/>
                <a:cs typeface="+mj-cs"/>
              </a:defRPr>
            </a:lvl1pPr>
          </a:lstStyle>
          <a:p>
            <a:pPr defTabSz="914400"/>
            <a:r>
              <a:rPr lang="en-US" altLang="zh-CN" sz="3200" b="1" dirty="0">
                <a:solidFill>
                  <a:srgbClr val="C00000"/>
                </a:solidFill>
              </a:rPr>
              <a:t>1  </a:t>
            </a:r>
            <a:r>
              <a:rPr lang="zh-CN" altLang="en-US" sz="3200" b="1" dirty="0">
                <a:solidFill>
                  <a:srgbClr val="C00000"/>
                </a:solidFill>
              </a:rPr>
              <a:t>数据库存储结构概述</a:t>
            </a:r>
          </a:p>
        </p:txBody>
      </p:sp>
      <p:sp>
        <p:nvSpPr>
          <p:cNvPr id="5" name="标题 1">
            <a:extLst>
              <a:ext uri="{FF2B5EF4-FFF2-40B4-BE49-F238E27FC236}">
                <a16:creationId xmlns:a16="http://schemas.microsoft.com/office/drawing/2014/main" id="{1942D7C0-B282-C6E3-45F1-6749D431624D}"/>
              </a:ext>
            </a:extLst>
          </p:cNvPr>
          <p:cNvSpPr>
            <a:spLocks noGrp="1"/>
          </p:cNvSpPr>
          <p:nvPr>
            <p:ph type="title"/>
          </p:nvPr>
        </p:nvSpPr>
        <p:spPr>
          <a:xfrm>
            <a:off x="917931" y="1161290"/>
            <a:ext cx="10972800" cy="543037"/>
          </a:xfrm>
        </p:spPr>
        <p:txBody>
          <a:bodyPr>
            <a:normAutofit fontScale="90000"/>
          </a:bodyPr>
          <a:lstStyle/>
          <a:p>
            <a:r>
              <a:rPr lang="zh-CN" altLang="en-US" sz="2800" b="1" dirty="0">
                <a:solidFill>
                  <a:schemeClr val="tx1"/>
                </a:solidFill>
                <a:latin typeface="黑体" panose="02010609060101010101" pitchFamily="49" charset="-122"/>
                <a:ea typeface="黑体" panose="02010609060101010101" pitchFamily="49" charset="-122"/>
              </a:rPr>
              <a:t>逻辑组织</a:t>
            </a:r>
            <a:r>
              <a:rPr lang="en-US" altLang="zh-CN" sz="2800" b="1" dirty="0">
                <a:solidFill>
                  <a:schemeClr val="tx1"/>
                </a:solidFill>
                <a:latin typeface="黑体" panose="02010609060101010101" pitchFamily="49" charset="-122"/>
                <a:ea typeface="黑体" panose="02010609060101010101" pitchFamily="49" charset="-122"/>
              </a:rPr>
              <a:t>——</a:t>
            </a:r>
            <a:r>
              <a:rPr lang="zh-CN" altLang="en-US" sz="2800" b="1" dirty="0">
                <a:solidFill>
                  <a:schemeClr val="tx1"/>
                </a:solidFill>
                <a:latin typeface="黑体" panose="02010609060101010101" pitchFamily="49" charset="-122"/>
                <a:ea typeface="黑体" panose="02010609060101010101" pitchFamily="49" charset="-122"/>
              </a:rPr>
              <a:t>一种典型的数据库逻辑组织方式</a:t>
            </a:r>
          </a:p>
        </p:txBody>
      </p:sp>
      <p:pic>
        <p:nvPicPr>
          <p:cNvPr id="7" name="内容占位符 5">
            <a:extLst>
              <a:ext uri="{FF2B5EF4-FFF2-40B4-BE49-F238E27FC236}">
                <a16:creationId xmlns:a16="http://schemas.microsoft.com/office/drawing/2014/main" id="{A5691A4A-E49F-9415-BFB4-C675AE12D6C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7931" y="1924512"/>
            <a:ext cx="9996668" cy="4608573"/>
          </a:xfrm>
        </p:spPr>
      </p:pic>
      <p:sp>
        <p:nvSpPr>
          <p:cNvPr id="8" name="文本框 7">
            <a:extLst>
              <a:ext uri="{FF2B5EF4-FFF2-40B4-BE49-F238E27FC236}">
                <a16:creationId xmlns:a16="http://schemas.microsoft.com/office/drawing/2014/main" id="{9144052F-806C-41AD-AF30-5F86CEF66CA9}"/>
              </a:ext>
            </a:extLst>
          </p:cNvPr>
          <p:cNvSpPr txBox="1"/>
          <p:nvPr/>
        </p:nvSpPr>
        <p:spPr>
          <a:xfrm>
            <a:off x="917931" y="4290126"/>
            <a:ext cx="3439886" cy="2018501"/>
          </a:xfrm>
          <a:prstGeom prst="rect">
            <a:avLst/>
          </a:prstGeom>
          <a:noFill/>
        </p:spPr>
        <p:txBody>
          <a:bodyPr wrap="square" rtlCol="0">
            <a:spAutoFit/>
          </a:bodyPr>
          <a:lstStyle/>
          <a:p>
            <a:pPr>
              <a:lnSpc>
                <a:spcPct val="120000"/>
              </a:lnSpc>
            </a:pPr>
            <a:r>
              <a:rPr lang="zh-CN" altLang="en-US" sz="2600" dirty="0">
                <a:latin typeface="黑体" panose="02010609060101010101" pitchFamily="49" charset="-122"/>
                <a:ea typeface="黑体" panose="02010609060101010101" pitchFamily="49" charset="-122"/>
              </a:rPr>
              <a:t>常见的表空间：</a:t>
            </a:r>
            <a:endParaRPr lang="en-US" altLang="zh-CN" sz="2600" dirty="0">
              <a:latin typeface="黑体" panose="02010609060101010101" pitchFamily="49" charset="-122"/>
              <a:ea typeface="黑体" panose="02010609060101010101" pitchFamily="49" charset="-122"/>
            </a:endParaRPr>
          </a:p>
          <a:p>
            <a:pPr marL="342900" indent="-342900">
              <a:lnSpc>
                <a:spcPct val="12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系统表空间、联机表空间、临时表空间、</a:t>
            </a:r>
            <a:r>
              <a:rPr lang="en-US" altLang="zh-CN" sz="2000" dirty="0">
                <a:solidFill>
                  <a:srgbClr val="FF0000"/>
                </a:solidFill>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342900" indent="-342900">
              <a:lnSpc>
                <a:spcPct val="120000"/>
              </a:lnSpc>
              <a:buFont typeface="Arial" panose="020B0604020202020204" pitchFamily="34" charset="0"/>
              <a:buChar char="•"/>
            </a:pPr>
            <a:r>
              <a:rPr lang="zh-CN" altLang="en-US" sz="2000" dirty="0">
                <a:solidFill>
                  <a:srgbClr val="FF0000"/>
                </a:solidFill>
                <a:latin typeface="微软雅黑" panose="020B0503020204020204" pitchFamily="34" charset="-122"/>
                <a:ea typeface="微软雅黑" panose="020B0503020204020204" pitchFamily="34" charset="-122"/>
              </a:rPr>
              <a:t>一个表空间通常包含一个或多个物理文件。</a:t>
            </a:r>
          </a:p>
        </p:txBody>
      </p:sp>
    </p:spTree>
    <p:extLst>
      <p:ext uri="{BB962C8B-B14F-4D97-AF65-F5344CB8AC3E}">
        <p14:creationId xmlns:p14="http://schemas.microsoft.com/office/powerpoint/2010/main" val="17428397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38622" y="477466"/>
            <a:ext cx="5616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2.1 </a:t>
            </a:r>
            <a:r>
              <a:rPr lang="zh-CN" altLang="en-US" b="1" dirty="0">
                <a:solidFill>
                  <a:schemeClr val="accent1"/>
                </a:solidFill>
                <a:latin typeface="微软雅黑" panose="020B0503020204020204" pitchFamily="34" charset="-122"/>
                <a:ea typeface="微软雅黑" panose="020B0503020204020204" pitchFamily="34" charset="-122"/>
              </a:rPr>
              <a:t>迭代模型</a:t>
            </a:r>
          </a:p>
        </p:txBody>
      </p:sp>
      <p:sp>
        <p:nvSpPr>
          <p:cNvPr id="2" name="灯片编号占位符 1"/>
          <p:cNvSpPr>
            <a:spLocks noGrp="1"/>
          </p:cNvSpPr>
          <p:nvPr>
            <p:ph type="sldNum" sz="quarter" idx="4294967295"/>
          </p:nvPr>
        </p:nvSpPr>
        <p:spPr>
          <a:xfrm>
            <a:off x="10566400" y="637703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defRPr/>
            </a:pPr>
            <a:fld id="{BCABB3B7-40FC-498F-90D6-69ECBA7F181C}" type="slidenum">
              <a:rPr lang="zh-CN" altLang="en-US" smtClean="0"/>
              <a:t>80</a:t>
            </a:fld>
            <a:endParaRPr lang="en-US" altLang="zh-CN"/>
          </a:p>
        </p:txBody>
      </p:sp>
      <p:sp>
        <p:nvSpPr>
          <p:cNvPr id="18" name="矩形 17">
            <a:extLst>
              <a:ext uri="{FF2B5EF4-FFF2-40B4-BE49-F238E27FC236}">
                <a16:creationId xmlns:a16="http://schemas.microsoft.com/office/drawing/2014/main" id="{ED2060EF-09B5-1C4C-2295-DA56260D344E}"/>
              </a:ext>
            </a:extLst>
          </p:cNvPr>
          <p:cNvSpPr/>
          <p:nvPr/>
        </p:nvSpPr>
        <p:spPr bwMode="auto">
          <a:xfrm>
            <a:off x="7751389" y="1221270"/>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34817"/>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19" name="矩形 18">
            <a:extLst>
              <a:ext uri="{FF2B5EF4-FFF2-40B4-BE49-F238E27FC236}">
                <a16:creationId xmlns:a16="http://schemas.microsoft.com/office/drawing/2014/main" id="{A7085891-574A-5D7F-51B8-470430439D89}"/>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4CD0FD0-C1C0-9D37-F9A1-1392A0280428}"/>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9B5D4EEC-DB0B-80F9-C7E1-14AE7070D756}"/>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32517CA7-97F1-5155-12E1-297C9DCC34B4}"/>
              </a:ext>
            </a:extLst>
          </p:cNvPr>
          <p:cNvCxnSpPr>
            <a:cxnSpLocks/>
            <a:stCxn id="21"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3" name="直接箭头连接符 22">
            <a:extLst>
              <a:ext uri="{FF2B5EF4-FFF2-40B4-BE49-F238E27FC236}">
                <a16:creationId xmlns:a16="http://schemas.microsoft.com/office/drawing/2014/main" id="{8214457D-5117-4641-1726-67C942EB2DA5}"/>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4" name="直接箭头连接符 23">
            <a:extLst>
              <a:ext uri="{FF2B5EF4-FFF2-40B4-BE49-F238E27FC236}">
                <a16:creationId xmlns:a16="http://schemas.microsoft.com/office/drawing/2014/main" id="{44EF8741-25B3-B8AD-2FAC-391ECE771D70}"/>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6A022FC4-EB1D-73EF-0D8B-6FB4CB71250F}"/>
              </a:ext>
            </a:extLst>
          </p:cNvPr>
          <p:cNvCxnSpPr>
            <a:cxnSpLocks/>
            <a:stCxn id="34" idx="0"/>
            <a:endCxn id="30"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7" name="文本框 26">
            <a:extLst>
              <a:ext uri="{FF2B5EF4-FFF2-40B4-BE49-F238E27FC236}">
                <a16:creationId xmlns:a16="http://schemas.microsoft.com/office/drawing/2014/main" id="{87A6036D-4035-9485-427D-3E896FAC81F4}"/>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EC6FCB7-E5BB-C77D-8D5C-BFD5361ECDD2}"/>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F1CDF18E-3A04-0F21-82C4-7EFAD86183D3}"/>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023CFC21-2A9B-2B6E-2189-D1F415104B59}"/>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文本框 30">
            <a:extLst>
              <a:ext uri="{FF2B5EF4-FFF2-40B4-BE49-F238E27FC236}">
                <a16:creationId xmlns:a16="http://schemas.microsoft.com/office/drawing/2014/main" id="{618AD34E-9C1C-3783-63D8-7D82185CD1B3}"/>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B8446D22-D010-2FFA-9EE4-09D2508D34BC}"/>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5BC1B1A1-C23A-6A8F-9803-7208367709C1}"/>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B6FFA5AC-80B2-CE43-D236-E1DD7F5CD118}"/>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16D04A13-62C1-514E-2C7D-10D43F31C84A}"/>
              </a:ext>
            </a:extLst>
          </p:cNvPr>
          <p:cNvSpPr/>
          <p:nvPr/>
        </p:nvSpPr>
        <p:spPr bwMode="auto">
          <a:xfrm>
            <a:off x="2998862" y="1197546"/>
            <a:ext cx="2917367"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800" dirty="0">
                <a:latin typeface="微软雅黑" panose="020B0503020204020204" pitchFamily="34" charset="-122"/>
                <a:ea typeface="微软雅黑" panose="020B0503020204020204" pitchFamily="34" charset="-122"/>
              </a:rPr>
              <a:t>for t in </a:t>
            </a:r>
            <a:r>
              <a:rPr lang="en-US" altLang="zh-CN" sz="1800" dirty="0" err="1">
                <a:solidFill>
                  <a:srgbClr val="C00000"/>
                </a:solidFill>
                <a:latin typeface="微软雅黑" panose="020B0503020204020204" pitchFamily="34" charset="-122"/>
                <a:ea typeface="微软雅黑" panose="020B0503020204020204" pitchFamily="34" charset="-122"/>
              </a:rPr>
              <a:t>child.next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a:t>
            </a:r>
          </a:p>
          <a:p>
            <a:pPr algn="ctr"/>
            <a:r>
              <a:rPr lang="en-US" altLang="zh-CN" sz="1800" dirty="0">
                <a:solidFill>
                  <a:srgbClr val="C00000"/>
                </a:solidFill>
                <a:latin typeface="微软雅黑" panose="020B0503020204020204" pitchFamily="34" charset="-122"/>
                <a:ea typeface="微软雅黑" panose="020B0503020204020204" pitchFamily="34" charset="-122"/>
              </a:rPr>
              <a:t>emit(projection(</a:t>
            </a:r>
            <a:r>
              <a:rPr lang="en-US" altLang="zh-CN" sz="1800" dirty="0">
                <a:latin typeface="微软雅黑" panose="020B0503020204020204" pitchFamily="34" charset="-122"/>
                <a:ea typeface="微软雅黑" panose="020B0503020204020204" pitchFamily="34" charset="-122"/>
              </a:rPr>
              <a:t>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FC64318-7D75-BB2F-70E4-39F2A02D9E03}"/>
              </a:ext>
            </a:extLst>
          </p:cNvPr>
          <p:cNvSpPr/>
          <p:nvPr/>
        </p:nvSpPr>
        <p:spPr bwMode="auto">
          <a:xfrm>
            <a:off x="2259245" y="2189363"/>
            <a:ext cx="3675310" cy="1386552"/>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t1 in </a:t>
            </a:r>
            <a:r>
              <a:rPr lang="en-US" altLang="zh-CN" sz="2000" dirty="0" err="1">
                <a:solidFill>
                  <a:srgbClr val="C00000"/>
                </a:solidFill>
                <a:latin typeface="微软雅黑" panose="020B0503020204020204" pitchFamily="34" charset="-122"/>
                <a:ea typeface="微软雅黑" panose="020B0503020204020204" pitchFamily="34" charset="-122"/>
              </a:rPr>
              <a:t>left.next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err="1">
                <a:solidFill>
                  <a:srgbClr val="C00000"/>
                </a:solidFill>
                <a:latin typeface="微软雅黑" panose="020B0503020204020204" pitchFamily="34" charset="-122"/>
                <a:ea typeface="微软雅黑" panose="020B0503020204020204" pitchFamily="34" charset="-122"/>
              </a:rPr>
              <a:t>buildHashTable</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t1</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p>
          <a:p>
            <a:pPr algn="ctr"/>
            <a:r>
              <a:rPr lang="en-US" altLang="zh-CN" sz="2000" dirty="0">
                <a:latin typeface="微软雅黑" panose="020B0503020204020204" pitchFamily="34" charset="-122"/>
                <a:ea typeface="微软雅黑" panose="020B0503020204020204" pitchFamily="34" charset="-122"/>
              </a:rPr>
              <a:t>for t2 in </a:t>
            </a:r>
            <a:r>
              <a:rPr lang="en-US" altLang="zh-CN" sz="2000" dirty="0" err="1">
                <a:solidFill>
                  <a:srgbClr val="C00000"/>
                </a:solidFill>
                <a:latin typeface="微软雅黑" panose="020B0503020204020204" pitchFamily="34" charset="-122"/>
                <a:ea typeface="微软雅黑" panose="020B0503020204020204" pitchFamily="34" charset="-122"/>
              </a:rPr>
              <a:t>right.next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a:solidFill>
                  <a:srgbClr val="C00000"/>
                </a:solidFill>
                <a:latin typeface="微软雅黑" panose="020B0503020204020204" pitchFamily="34" charset="-122"/>
                <a:ea typeface="微软雅黑" panose="020B0503020204020204" pitchFamily="34" charset="-122"/>
              </a:rPr>
              <a:t>Probe(</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 emit(</a:t>
            </a:r>
            <a:r>
              <a:rPr lang="en-US" altLang="zh-CN" sz="2000" dirty="0">
                <a:latin typeface="微软雅黑" panose="020B0503020204020204" pitchFamily="34" charset="-122"/>
                <a:ea typeface="微软雅黑" panose="020B0503020204020204" pitchFamily="34" charset="-122"/>
              </a:rPr>
              <a:t>t1 </a:t>
            </a:r>
            <a:r>
              <a:rPr lang="en-US" altLang="zh-CN" sz="24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D00BD77A-C5A8-66D1-FF6B-5CD7FD31A6E8}"/>
              </a:ext>
            </a:extLst>
          </p:cNvPr>
          <p:cNvSpPr/>
          <p:nvPr/>
        </p:nvSpPr>
        <p:spPr bwMode="auto">
          <a:xfrm>
            <a:off x="4222998" y="4221977"/>
            <a:ext cx="2828040"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a:t>
            </a:r>
            <a:r>
              <a:rPr lang="en-US" altLang="zh-CN" sz="2000" dirty="0" err="1">
                <a:solidFill>
                  <a:srgbClr val="C00000"/>
                </a:solidFill>
                <a:latin typeface="微软雅黑" panose="020B0503020204020204" pitchFamily="34" charset="-122"/>
                <a:ea typeface="微软雅黑" panose="020B0503020204020204" pitchFamily="34" charset="-122"/>
              </a:rPr>
              <a:t>child.next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err="1">
                <a:solidFill>
                  <a:srgbClr val="C00000"/>
                </a:solidFill>
                <a:latin typeface="微软雅黑" panose="020B0503020204020204" pitchFamily="34" charset="-122"/>
                <a:ea typeface="微软雅黑" panose="020B0503020204020204" pitchFamily="34" charset="-122"/>
              </a:rPr>
              <a:t>evalPred</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9F2E926-E997-9818-8CFE-B14F48AF3EF2}"/>
              </a:ext>
            </a:extLst>
          </p:cNvPr>
          <p:cNvSpPr/>
          <p:nvPr/>
        </p:nvSpPr>
        <p:spPr bwMode="auto">
          <a:xfrm>
            <a:off x="5067874" y="5767809"/>
            <a:ext cx="2395484" cy="622944"/>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SC: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6F7A0FE0-3CE5-6B49-C5C7-617D85DE290D}"/>
              </a:ext>
            </a:extLst>
          </p:cNvPr>
          <p:cNvSpPr/>
          <p:nvPr/>
        </p:nvSpPr>
        <p:spPr bwMode="auto">
          <a:xfrm>
            <a:off x="1270670" y="5797347"/>
            <a:ext cx="2194853" cy="58477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83AFFFBD-C522-458E-BFFA-90D9E26C6FC0}"/>
              </a:ext>
            </a:extLst>
          </p:cNvPr>
          <p:cNvSpPr/>
          <p:nvPr/>
        </p:nvSpPr>
        <p:spPr bwMode="auto">
          <a:xfrm>
            <a:off x="2401941" y="1202303"/>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1</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44658119-34E0-A5FB-8400-E189F54DC061}"/>
              </a:ext>
            </a:extLst>
          </p:cNvPr>
          <p:cNvSpPr/>
          <p:nvPr/>
        </p:nvSpPr>
        <p:spPr bwMode="auto">
          <a:xfrm>
            <a:off x="1702718" y="221010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2</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49" name="object 29">
            <a:extLst>
              <a:ext uri="{FF2B5EF4-FFF2-40B4-BE49-F238E27FC236}">
                <a16:creationId xmlns:a16="http://schemas.microsoft.com/office/drawing/2014/main" id="{840D4600-E52E-018C-C022-A9583C2C751F}"/>
              </a:ext>
            </a:extLst>
          </p:cNvPr>
          <p:cNvSpPr/>
          <p:nvPr/>
        </p:nvSpPr>
        <p:spPr>
          <a:xfrm>
            <a:off x="4511075" y="1543302"/>
            <a:ext cx="158026" cy="666808"/>
          </a:xfrm>
          <a:custGeom>
            <a:avLst/>
            <a:gdLst/>
            <a:ahLst/>
            <a:cxnLst/>
            <a:rect l="l" t="t" r="r" b="b"/>
            <a:pathLst>
              <a:path w="139700" h="578485">
                <a:moveTo>
                  <a:pt x="75004" y="482562"/>
                </a:moveTo>
                <a:lnTo>
                  <a:pt x="43180" y="483488"/>
                </a:lnTo>
                <a:lnTo>
                  <a:pt x="93852" y="577976"/>
                </a:lnTo>
                <a:lnTo>
                  <a:pt x="130787" y="498728"/>
                </a:lnTo>
                <a:lnTo>
                  <a:pt x="75564" y="498728"/>
                </a:lnTo>
                <a:lnTo>
                  <a:pt x="75004" y="482562"/>
                </a:lnTo>
                <a:close/>
              </a:path>
              <a:path w="139700" h="578485">
                <a:moveTo>
                  <a:pt x="106966" y="481632"/>
                </a:moveTo>
                <a:lnTo>
                  <a:pt x="75004" y="482562"/>
                </a:lnTo>
                <a:lnTo>
                  <a:pt x="75564" y="498728"/>
                </a:lnTo>
                <a:lnTo>
                  <a:pt x="107568" y="497458"/>
                </a:lnTo>
                <a:lnTo>
                  <a:pt x="106966" y="481632"/>
                </a:lnTo>
                <a:close/>
              </a:path>
              <a:path w="139700" h="578485">
                <a:moveTo>
                  <a:pt x="139191" y="480694"/>
                </a:moveTo>
                <a:lnTo>
                  <a:pt x="106966" y="481632"/>
                </a:lnTo>
                <a:lnTo>
                  <a:pt x="107568" y="497458"/>
                </a:lnTo>
                <a:lnTo>
                  <a:pt x="75564" y="498728"/>
                </a:lnTo>
                <a:lnTo>
                  <a:pt x="130787" y="498728"/>
                </a:lnTo>
                <a:lnTo>
                  <a:pt x="139191" y="480694"/>
                </a:lnTo>
                <a:close/>
              </a:path>
              <a:path w="139700" h="578485">
                <a:moveTo>
                  <a:pt x="48670" y="304200"/>
                </a:moveTo>
                <a:lnTo>
                  <a:pt x="60197" y="345693"/>
                </a:lnTo>
                <a:lnTo>
                  <a:pt x="68452" y="402462"/>
                </a:lnTo>
                <a:lnTo>
                  <a:pt x="72770" y="448436"/>
                </a:lnTo>
                <a:lnTo>
                  <a:pt x="75004" y="482562"/>
                </a:lnTo>
                <a:lnTo>
                  <a:pt x="106966" y="481632"/>
                </a:lnTo>
                <a:lnTo>
                  <a:pt x="102615" y="421512"/>
                </a:lnTo>
                <a:lnTo>
                  <a:pt x="97536" y="377063"/>
                </a:lnTo>
                <a:lnTo>
                  <a:pt x="91439" y="339343"/>
                </a:lnTo>
                <a:lnTo>
                  <a:pt x="83267" y="305180"/>
                </a:lnTo>
                <a:lnTo>
                  <a:pt x="53466" y="305180"/>
                </a:lnTo>
                <a:lnTo>
                  <a:pt x="49911" y="304418"/>
                </a:lnTo>
                <a:lnTo>
                  <a:pt x="48670" y="304200"/>
                </a:lnTo>
                <a:close/>
              </a:path>
              <a:path w="139700" h="578485">
                <a:moveTo>
                  <a:pt x="47897" y="302861"/>
                </a:moveTo>
                <a:lnTo>
                  <a:pt x="48259" y="303275"/>
                </a:lnTo>
                <a:lnTo>
                  <a:pt x="48670" y="304200"/>
                </a:lnTo>
                <a:lnTo>
                  <a:pt x="49911" y="304418"/>
                </a:lnTo>
                <a:lnTo>
                  <a:pt x="53466" y="305180"/>
                </a:lnTo>
                <a:lnTo>
                  <a:pt x="50459" y="303910"/>
                </a:lnTo>
                <a:lnTo>
                  <a:pt x="49530" y="303910"/>
                </a:lnTo>
                <a:lnTo>
                  <a:pt x="47897" y="302861"/>
                </a:lnTo>
                <a:close/>
              </a:path>
              <a:path w="139700" h="578485">
                <a:moveTo>
                  <a:pt x="81935" y="301243"/>
                </a:moveTo>
                <a:lnTo>
                  <a:pt x="46481" y="301243"/>
                </a:lnTo>
                <a:lnTo>
                  <a:pt x="48663" y="303152"/>
                </a:lnTo>
                <a:lnTo>
                  <a:pt x="53466" y="305180"/>
                </a:lnTo>
                <a:lnTo>
                  <a:pt x="83267" y="305180"/>
                </a:lnTo>
                <a:lnTo>
                  <a:pt x="82502" y="302767"/>
                </a:lnTo>
                <a:lnTo>
                  <a:pt x="81935" y="301243"/>
                </a:lnTo>
                <a:close/>
              </a:path>
              <a:path w="139700" h="578485">
                <a:moveTo>
                  <a:pt x="32003" y="0"/>
                </a:moveTo>
                <a:lnTo>
                  <a:pt x="0" y="507"/>
                </a:lnTo>
                <a:lnTo>
                  <a:pt x="888" y="54482"/>
                </a:lnTo>
                <a:lnTo>
                  <a:pt x="1905" y="81152"/>
                </a:lnTo>
                <a:lnTo>
                  <a:pt x="5206" y="132460"/>
                </a:lnTo>
                <a:lnTo>
                  <a:pt x="9651" y="179450"/>
                </a:lnTo>
                <a:lnTo>
                  <a:pt x="15239" y="220599"/>
                </a:lnTo>
                <a:lnTo>
                  <a:pt x="23368" y="261746"/>
                </a:lnTo>
                <a:lnTo>
                  <a:pt x="39243" y="297941"/>
                </a:lnTo>
                <a:lnTo>
                  <a:pt x="40131" y="299084"/>
                </a:lnTo>
                <a:lnTo>
                  <a:pt x="41147" y="299974"/>
                </a:lnTo>
                <a:lnTo>
                  <a:pt x="42290" y="300735"/>
                </a:lnTo>
                <a:lnTo>
                  <a:pt x="44068" y="302005"/>
                </a:lnTo>
                <a:lnTo>
                  <a:pt x="45855" y="303152"/>
                </a:lnTo>
                <a:lnTo>
                  <a:pt x="47751" y="304038"/>
                </a:lnTo>
                <a:lnTo>
                  <a:pt x="48670" y="304200"/>
                </a:lnTo>
                <a:lnTo>
                  <a:pt x="48259" y="303275"/>
                </a:lnTo>
                <a:lnTo>
                  <a:pt x="47926" y="302894"/>
                </a:lnTo>
                <a:lnTo>
                  <a:pt x="46481" y="301243"/>
                </a:lnTo>
                <a:lnTo>
                  <a:pt x="81935" y="301243"/>
                </a:lnTo>
                <a:lnTo>
                  <a:pt x="80518" y="297433"/>
                </a:lnTo>
                <a:lnTo>
                  <a:pt x="67563" y="277621"/>
                </a:lnTo>
                <a:lnTo>
                  <a:pt x="66852" y="277113"/>
                </a:lnTo>
                <a:lnTo>
                  <a:pt x="63500" y="277113"/>
                </a:lnTo>
                <a:lnTo>
                  <a:pt x="62864" y="276605"/>
                </a:lnTo>
                <a:lnTo>
                  <a:pt x="62772" y="276473"/>
                </a:lnTo>
                <a:lnTo>
                  <a:pt x="61317" y="275193"/>
                </a:lnTo>
                <a:lnTo>
                  <a:pt x="56387" y="273050"/>
                </a:lnTo>
                <a:lnTo>
                  <a:pt x="60655" y="273050"/>
                </a:lnTo>
                <a:lnTo>
                  <a:pt x="59181" y="269366"/>
                </a:lnTo>
                <a:lnTo>
                  <a:pt x="46862" y="215900"/>
                </a:lnTo>
                <a:lnTo>
                  <a:pt x="41401" y="176149"/>
                </a:lnTo>
                <a:lnTo>
                  <a:pt x="37083" y="130175"/>
                </a:lnTo>
                <a:lnTo>
                  <a:pt x="33908" y="79882"/>
                </a:lnTo>
                <a:lnTo>
                  <a:pt x="32893" y="53847"/>
                </a:lnTo>
                <a:lnTo>
                  <a:pt x="32003" y="0"/>
                </a:lnTo>
                <a:close/>
              </a:path>
              <a:path w="139700" h="578485">
                <a:moveTo>
                  <a:pt x="47852" y="302810"/>
                </a:moveTo>
                <a:lnTo>
                  <a:pt x="49530" y="303910"/>
                </a:lnTo>
                <a:lnTo>
                  <a:pt x="48654" y="303149"/>
                </a:lnTo>
                <a:lnTo>
                  <a:pt x="47852" y="302810"/>
                </a:lnTo>
                <a:close/>
              </a:path>
              <a:path w="139700" h="578485">
                <a:moveTo>
                  <a:pt x="48663" y="303152"/>
                </a:moveTo>
                <a:lnTo>
                  <a:pt x="49530" y="303910"/>
                </a:lnTo>
                <a:lnTo>
                  <a:pt x="50459" y="303910"/>
                </a:lnTo>
                <a:lnTo>
                  <a:pt x="48663" y="303152"/>
                </a:lnTo>
                <a:close/>
              </a:path>
              <a:path w="139700" h="578485">
                <a:moveTo>
                  <a:pt x="46481" y="301243"/>
                </a:moveTo>
                <a:lnTo>
                  <a:pt x="47852" y="302810"/>
                </a:lnTo>
                <a:lnTo>
                  <a:pt x="48663" y="303152"/>
                </a:lnTo>
                <a:lnTo>
                  <a:pt x="46481" y="301243"/>
                </a:lnTo>
                <a:close/>
              </a:path>
              <a:path w="139700" h="578485">
                <a:moveTo>
                  <a:pt x="47751" y="302767"/>
                </a:moveTo>
                <a:lnTo>
                  <a:pt x="47897" y="302861"/>
                </a:lnTo>
                <a:lnTo>
                  <a:pt x="47751" y="302767"/>
                </a:lnTo>
                <a:close/>
              </a:path>
              <a:path w="139700" h="578485">
                <a:moveTo>
                  <a:pt x="47815" y="302767"/>
                </a:moveTo>
                <a:close/>
              </a:path>
              <a:path w="139700" h="578485">
                <a:moveTo>
                  <a:pt x="61253" y="274107"/>
                </a:moveTo>
                <a:lnTo>
                  <a:pt x="61975" y="275335"/>
                </a:lnTo>
                <a:lnTo>
                  <a:pt x="62087" y="275494"/>
                </a:lnTo>
                <a:lnTo>
                  <a:pt x="62230" y="275589"/>
                </a:lnTo>
                <a:lnTo>
                  <a:pt x="62772" y="276473"/>
                </a:lnTo>
                <a:lnTo>
                  <a:pt x="63500" y="277113"/>
                </a:lnTo>
                <a:lnTo>
                  <a:pt x="66852" y="277113"/>
                </a:lnTo>
                <a:lnTo>
                  <a:pt x="64007" y="275081"/>
                </a:lnTo>
                <a:lnTo>
                  <a:pt x="62102" y="274319"/>
                </a:lnTo>
                <a:lnTo>
                  <a:pt x="61253" y="274107"/>
                </a:lnTo>
                <a:close/>
              </a:path>
              <a:path w="139700" h="578485">
                <a:moveTo>
                  <a:pt x="61317" y="275193"/>
                </a:moveTo>
                <a:lnTo>
                  <a:pt x="62772" y="276473"/>
                </a:lnTo>
                <a:lnTo>
                  <a:pt x="62120" y="275542"/>
                </a:lnTo>
                <a:lnTo>
                  <a:pt x="61317" y="275193"/>
                </a:lnTo>
                <a:close/>
              </a:path>
              <a:path w="139700" h="578485">
                <a:moveTo>
                  <a:pt x="62120" y="275542"/>
                </a:moveTo>
                <a:close/>
              </a:path>
              <a:path w="139700" h="578485">
                <a:moveTo>
                  <a:pt x="62087" y="275494"/>
                </a:moveTo>
                <a:lnTo>
                  <a:pt x="62230" y="275589"/>
                </a:lnTo>
                <a:lnTo>
                  <a:pt x="62087" y="275494"/>
                </a:lnTo>
                <a:close/>
              </a:path>
              <a:path w="139700" h="578485">
                <a:moveTo>
                  <a:pt x="60325" y="274319"/>
                </a:moveTo>
                <a:lnTo>
                  <a:pt x="61317" y="275193"/>
                </a:lnTo>
                <a:lnTo>
                  <a:pt x="62120" y="275542"/>
                </a:lnTo>
                <a:lnTo>
                  <a:pt x="60325" y="274319"/>
                </a:lnTo>
                <a:close/>
              </a:path>
              <a:path w="139700" h="578485">
                <a:moveTo>
                  <a:pt x="61378" y="274319"/>
                </a:moveTo>
                <a:lnTo>
                  <a:pt x="60325" y="274319"/>
                </a:lnTo>
                <a:lnTo>
                  <a:pt x="62087" y="275494"/>
                </a:lnTo>
                <a:lnTo>
                  <a:pt x="61378" y="274319"/>
                </a:lnTo>
                <a:close/>
              </a:path>
              <a:path w="139700" h="578485">
                <a:moveTo>
                  <a:pt x="56387" y="273050"/>
                </a:moveTo>
                <a:lnTo>
                  <a:pt x="61317" y="275193"/>
                </a:lnTo>
                <a:lnTo>
                  <a:pt x="60325" y="274319"/>
                </a:lnTo>
                <a:lnTo>
                  <a:pt x="61378" y="274319"/>
                </a:lnTo>
                <a:lnTo>
                  <a:pt x="61253" y="274107"/>
                </a:lnTo>
                <a:lnTo>
                  <a:pt x="60070" y="273812"/>
                </a:lnTo>
                <a:lnTo>
                  <a:pt x="58293" y="273430"/>
                </a:lnTo>
                <a:lnTo>
                  <a:pt x="56387" y="273050"/>
                </a:lnTo>
                <a:close/>
              </a:path>
              <a:path w="139700" h="578485">
                <a:moveTo>
                  <a:pt x="60655" y="273050"/>
                </a:moveTo>
                <a:lnTo>
                  <a:pt x="56387" y="273050"/>
                </a:lnTo>
                <a:lnTo>
                  <a:pt x="58293" y="273430"/>
                </a:lnTo>
                <a:lnTo>
                  <a:pt x="60070" y="273812"/>
                </a:lnTo>
                <a:lnTo>
                  <a:pt x="61253" y="274107"/>
                </a:lnTo>
                <a:lnTo>
                  <a:pt x="60706" y="273176"/>
                </a:lnTo>
                <a:close/>
              </a:path>
            </a:pathLst>
          </a:custGeom>
          <a:solidFill>
            <a:srgbClr val="464766"/>
          </a:solidFill>
        </p:spPr>
        <p:txBody>
          <a:bodyPr wrap="square" lIns="0" tIns="0" rIns="0" bIns="0" rtlCol="0"/>
          <a:lstStyle/>
          <a:p>
            <a:endParaRPr/>
          </a:p>
        </p:txBody>
      </p:sp>
      <p:cxnSp>
        <p:nvCxnSpPr>
          <p:cNvPr id="65" name="连接符: 曲线 64">
            <a:extLst>
              <a:ext uri="{FF2B5EF4-FFF2-40B4-BE49-F238E27FC236}">
                <a16:creationId xmlns:a16="http://schemas.microsoft.com/office/drawing/2014/main" id="{2E76BAC5-3979-9D5E-BCDF-925CB12E0681}"/>
              </a:ext>
            </a:extLst>
          </p:cNvPr>
          <p:cNvCxnSpPr>
            <a:cxnSpLocks/>
          </p:cNvCxnSpPr>
          <p:nvPr/>
        </p:nvCxnSpPr>
        <p:spPr>
          <a:xfrm rot="10800000" flipV="1">
            <a:off x="2569539" y="2522322"/>
            <a:ext cx="1405536" cy="3290267"/>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连接符: 曲线 71">
            <a:extLst>
              <a:ext uri="{FF2B5EF4-FFF2-40B4-BE49-F238E27FC236}">
                <a16:creationId xmlns:a16="http://schemas.microsoft.com/office/drawing/2014/main" id="{CFCF8A47-56F0-E596-9A70-BDC00AC714B0}"/>
              </a:ext>
            </a:extLst>
          </p:cNvPr>
          <p:cNvCxnSpPr>
            <a:cxnSpLocks/>
          </p:cNvCxnSpPr>
          <p:nvPr/>
        </p:nvCxnSpPr>
        <p:spPr>
          <a:xfrm flipV="1">
            <a:off x="3345846" y="2501516"/>
            <a:ext cx="1094372" cy="3589308"/>
          </a:xfrm>
          <a:prstGeom prst="curvedConnector2">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97CD6342-9B82-E702-DE2D-5CBC70229960}"/>
              </a:ext>
            </a:extLst>
          </p:cNvPr>
          <p:cNvSpPr/>
          <p:nvPr/>
        </p:nvSpPr>
        <p:spPr bwMode="auto">
          <a:xfrm>
            <a:off x="648910" y="576780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3</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3" name="对话气泡: 圆角矩形 12">
            <a:extLst>
              <a:ext uri="{FF2B5EF4-FFF2-40B4-BE49-F238E27FC236}">
                <a16:creationId xmlns:a16="http://schemas.microsoft.com/office/drawing/2014/main" id="{54DDEF3B-BE0E-F3CD-50E7-C916762C3405}"/>
              </a:ext>
            </a:extLst>
          </p:cNvPr>
          <p:cNvSpPr/>
          <p:nvPr/>
        </p:nvSpPr>
        <p:spPr>
          <a:xfrm>
            <a:off x="2883419" y="4501662"/>
            <a:ext cx="1091656" cy="612648"/>
          </a:xfrm>
          <a:prstGeom prst="wedgeRoundRectCallout">
            <a:avLst>
              <a:gd name="adj1" fmla="val 47145"/>
              <a:gd name="adj2" fmla="val 81591"/>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latin typeface="微软雅黑" panose="020B0503020204020204" pitchFamily="34" charset="-122"/>
                <a:ea typeface="微软雅黑" panose="020B0503020204020204" pitchFamily="34" charset="-122"/>
              </a:rPr>
              <a:t>1</a:t>
            </a:r>
            <a:r>
              <a:rPr lang="zh-CN" altLang="en-US" sz="1800" dirty="0">
                <a:solidFill>
                  <a:schemeClr val="tx1"/>
                </a:solidFill>
                <a:latin typeface="微软雅黑" panose="020B0503020204020204" pitchFamily="34" charset="-122"/>
                <a:ea typeface="微软雅黑" panose="020B0503020204020204" pitchFamily="34" charset="-122"/>
              </a:rPr>
              <a:t>个元组</a:t>
            </a:r>
          </a:p>
        </p:txBody>
      </p:sp>
      <p:sp>
        <p:nvSpPr>
          <p:cNvPr id="14" name="椭圆 13">
            <a:extLst>
              <a:ext uri="{FF2B5EF4-FFF2-40B4-BE49-F238E27FC236}">
                <a16:creationId xmlns:a16="http://schemas.microsoft.com/office/drawing/2014/main" id="{A6860085-71CF-9503-5459-AC07A7166B43}"/>
              </a:ext>
            </a:extLst>
          </p:cNvPr>
          <p:cNvSpPr/>
          <p:nvPr/>
        </p:nvSpPr>
        <p:spPr bwMode="auto">
          <a:xfrm>
            <a:off x="8273903" y="341469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1</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7" name="椭圆 16">
            <a:extLst>
              <a:ext uri="{FF2B5EF4-FFF2-40B4-BE49-F238E27FC236}">
                <a16:creationId xmlns:a16="http://schemas.microsoft.com/office/drawing/2014/main" id="{2B0606AF-38B7-84CE-97EF-71FD2AE540D7}"/>
              </a:ext>
            </a:extLst>
          </p:cNvPr>
          <p:cNvSpPr/>
          <p:nvPr/>
        </p:nvSpPr>
        <p:spPr bwMode="auto">
          <a:xfrm>
            <a:off x="8278510" y="409351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2</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BD21DF27-1863-B89B-5C8D-DE73E5857B4C}"/>
              </a:ext>
            </a:extLst>
          </p:cNvPr>
          <p:cNvSpPr/>
          <p:nvPr/>
        </p:nvSpPr>
        <p:spPr bwMode="auto">
          <a:xfrm>
            <a:off x="7835177" y="5032243"/>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3</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35" name="椭圆 34">
            <a:extLst>
              <a:ext uri="{FF2B5EF4-FFF2-40B4-BE49-F238E27FC236}">
                <a16:creationId xmlns:a16="http://schemas.microsoft.com/office/drawing/2014/main" id="{CC5B7EC6-AC5E-1258-5FEC-3C1BCA098117}"/>
              </a:ext>
            </a:extLst>
          </p:cNvPr>
          <p:cNvSpPr/>
          <p:nvPr/>
        </p:nvSpPr>
        <p:spPr bwMode="auto">
          <a:xfrm>
            <a:off x="8712797" y="5008279"/>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4</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36" name="椭圆 35">
            <a:extLst>
              <a:ext uri="{FF2B5EF4-FFF2-40B4-BE49-F238E27FC236}">
                <a16:creationId xmlns:a16="http://schemas.microsoft.com/office/drawing/2014/main" id="{D9C192DC-480E-C3C7-EF3A-A153E46D7752}"/>
              </a:ext>
            </a:extLst>
          </p:cNvPr>
          <p:cNvSpPr/>
          <p:nvPr/>
        </p:nvSpPr>
        <p:spPr bwMode="auto">
          <a:xfrm>
            <a:off x="8882292" y="5899332"/>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5</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511781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4" presetClass="emph" presetSubtype="0" repeatCount="3000" fill="hold" nodeType="clickEffect">
                                  <p:stCondLst>
                                    <p:cond delay="0"/>
                                  </p:stCondLst>
                                  <p:childTnLst>
                                    <p:animMotion origin="layout" path="M 0.0 0.0 L 0.0 -0.07213" pathEditMode="relative" ptsTypes="">
                                      <p:cBhvr>
                                        <p:cTn id="12" dur="250" accel="50000" decel="50000" autoRev="1" fill="hold">
                                          <p:stCondLst>
                                            <p:cond delay="0"/>
                                          </p:stCondLst>
                                        </p:cTn>
                                        <p:tgtEl>
                                          <p:spTgt spid="8">
                                            <p:txEl>
                                              <p:pRg st="1" end="1"/>
                                            </p:txEl>
                                          </p:spTgt>
                                        </p:tgtEl>
                                        <p:attrNameLst>
                                          <p:attrName>ppt_x</p:attrName>
                                          <p:attrName>ppt_y</p:attrName>
                                        </p:attrNameLst>
                                      </p:cBhvr>
                                    </p:animMotion>
                                    <p:animRot by="1500000">
                                      <p:cBhvr>
                                        <p:cTn id="13" dur="125" fill="hold">
                                          <p:stCondLst>
                                            <p:cond delay="0"/>
                                          </p:stCondLst>
                                        </p:cTn>
                                        <p:tgtEl>
                                          <p:spTgt spid="8">
                                            <p:txEl>
                                              <p:pRg st="1" end="1"/>
                                            </p:txEl>
                                          </p:spTgt>
                                        </p:tgtEl>
                                        <p:attrNameLst>
                                          <p:attrName>r</p:attrName>
                                        </p:attrNameLst>
                                      </p:cBhvr>
                                    </p:animRot>
                                    <p:animRot by="-1500000">
                                      <p:cBhvr>
                                        <p:cTn id="14" dur="125" fill="hold">
                                          <p:stCondLst>
                                            <p:cond delay="125"/>
                                          </p:stCondLst>
                                        </p:cTn>
                                        <p:tgtEl>
                                          <p:spTgt spid="8">
                                            <p:txEl>
                                              <p:pRg st="1" end="1"/>
                                            </p:txEl>
                                          </p:spTgt>
                                        </p:tgtEl>
                                        <p:attrNameLst>
                                          <p:attrName>r</p:attrName>
                                        </p:attrNameLst>
                                      </p:cBhvr>
                                    </p:animRot>
                                    <p:animRot by="-1500000">
                                      <p:cBhvr>
                                        <p:cTn id="15" dur="125" fill="hold">
                                          <p:stCondLst>
                                            <p:cond delay="250"/>
                                          </p:stCondLst>
                                        </p:cTn>
                                        <p:tgtEl>
                                          <p:spTgt spid="8">
                                            <p:txEl>
                                              <p:pRg st="1" end="1"/>
                                            </p:txEl>
                                          </p:spTgt>
                                        </p:tgtEl>
                                        <p:attrNameLst>
                                          <p:attrName>r</p:attrName>
                                        </p:attrNameLst>
                                      </p:cBhvr>
                                    </p:animRot>
                                    <p:animRot by="1500000">
                                      <p:cBhvr>
                                        <p:cTn id="16" dur="125" fill="hold">
                                          <p:stCondLst>
                                            <p:cond delay="375"/>
                                          </p:stCondLst>
                                        </p:cTn>
                                        <p:tgtEl>
                                          <p:spTgt spid="8">
                                            <p:txEl>
                                              <p:pRg st="1" end="1"/>
                                            </p:txEl>
                                          </p:spTgt>
                                        </p:tgtEl>
                                        <p:attrNameLst>
                                          <p:attrName>r</p:attrName>
                                        </p:attrNameLst>
                                      </p:cBhvr>
                                    </p:animRot>
                                  </p:childTnLst>
                                </p:cTn>
                              </p:par>
                            </p:childTnLst>
                          </p:cTn>
                        </p:par>
                      </p:childTnLst>
                    </p:cTn>
                  </p:par>
                  <p:par>
                    <p:cTn id="17" fill="hold">
                      <p:stCondLst>
                        <p:cond delay="indefinite"/>
                      </p:stCondLst>
                      <p:childTnLst>
                        <p:par>
                          <p:cTn id="18" fill="hold">
                            <p:stCondLst>
                              <p:cond delay="0"/>
                            </p:stCondLst>
                            <p:childTnLst>
                              <p:par>
                                <p:cTn id="19" presetID="34" presetClass="emph" presetSubtype="0" repeatCount="3000" fill="hold" nodeType="clickEffect">
                                  <p:stCondLst>
                                    <p:cond delay="0"/>
                                  </p:stCondLst>
                                  <p:childTnLst>
                                    <p:animMotion origin="layout" path="M 0.0 0.0 L 0.0 -0.07213" pathEditMode="relative" ptsTypes="">
                                      <p:cBhvr>
                                        <p:cTn id="20" dur="250" accel="50000" decel="50000" autoRev="1" fill="hold">
                                          <p:stCondLst>
                                            <p:cond delay="0"/>
                                          </p:stCondLst>
                                        </p:cTn>
                                        <p:tgtEl>
                                          <p:spTgt spid="8">
                                            <p:txEl>
                                              <p:pRg st="2" end="2"/>
                                            </p:txEl>
                                          </p:spTgt>
                                        </p:tgtEl>
                                        <p:attrNameLst>
                                          <p:attrName>ppt_x</p:attrName>
                                          <p:attrName>ppt_y</p:attrName>
                                        </p:attrNameLst>
                                      </p:cBhvr>
                                    </p:animMotion>
                                    <p:animRot by="1500000">
                                      <p:cBhvr>
                                        <p:cTn id="21" dur="125" fill="hold">
                                          <p:stCondLst>
                                            <p:cond delay="0"/>
                                          </p:stCondLst>
                                        </p:cTn>
                                        <p:tgtEl>
                                          <p:spTgt spid="8">
                                            <p:txEl>
                                              <p:pRg st="2" end="2"/>
                                            </p:txEl>
                                          </p:spTgt>
                                        </p:tgtEl>
                                        <p:attrNameLst>
                                          <p:attrName>r</p:attrName>
                                        </p:attrNameLst>
                                      </p:cBhvr>
                                    </p:animRot>
                                    <p:animRot by="-1500000">
                                      <p:cBhvr>
                                        <p:cTn id="22" dur="125" fill="hold">
                                          <p:stCondLst>
                                            <p:cond delay="125"/>
                                          </p:stCondLst>
                                        </p:cTn>
                                        <p:tgtEl>
                                          <p:spTgt spid="8">
                                            <p:txEl>
                                              <p:pRg st="2" end="2"/>
                                            </p:txEl>
                                          </p:spTgt>
                                        </p:tgtEl>
                                        <p:attrNameLst>
                                          <p:attrName>r</p:attrName>
                                        </p:attrNameLst>
                                      </p:cBhvr>
                                    </p:animRot>
                                    <p:animRot by="-1500000">
                                      <p:cBhvr>
                                        <p:cTn id="23" dur="125" fill="hold">
                                          <p:stCondLst>
                                            <p:cond delay="250"/>
                                          </p:stCondLst>
                                        </p:cTn>
                                        <p:tgtEl>
                                          <p:spTgt spid="8">
                                            <p:txEl>
                                              <p:pRg st="2" end="2"/>
                                            </p:txEl>
                                          </p:spTgt>
                                        </p:tgtEl>
                                        <p:attrNameLst>
                                          <p:attrName>r</p:attrName>
                                        </p:attrNameLst>
                                      </p:cBhvr>
                                    </p:animRot>
                                    <p:animRot by="1500000">
                                      <p:cBhvr>
                                        <p:cTn id="24" dur="125" fill="hold">
                                          <p:stCondLst>
                                            <p:cond delay="375"/>
                                          </p:stCondLst>
                                        </p:cTn>
                                        <p:tgtEl>
                                          <p:spTgt spid="8">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38622" y="477466"/>
            <a:ext cx="5616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2.1 </a:t>
            </a:r>
            <a:r>
              <a:rPr lang="zh-CN" altLang="en-US" b="1" dirty="0">
                <a:solidFill>
                  <a:schemeClr val="accent1"/>
                </a:solidFill>
                <a:latin typeface="微软雅黑" panose="020B0503020204020204" pitchFamily="34" charset="-122"/>
                <a:ea typeface="微软雅黑" panose="020B0503020204020204" pitchFamily="34" charset="-122"/>
              </a:rPr>
              <a:t>迭代模型</a:t>
            </a:r>
          </a:p>
        </p:txBody>
      </p:sp>
      <p:sp>
        <p:nvSpPr>
          <p:cNvPr id="2" name="灯片编号占位符 1"/>
          <p:cNvSpPr>
            <a:spLocks noGrp="1"/>
          </p:cNvSpPr>
          <p:nvPr>
            <p:ph type="sldNum" sz="quarter" idx="4294967295"/>
          </p:nvPr>
        </p:nvSpPr>
        <p:spPr>
          <a:xfrm>
            <a:off x="10566400" y="637703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defRPr/>
            </a:pPr>
            <a:fld id="{BCABB3B7-40FC-498F-90D6-69ECBA7F181C}" type="slidenum">
              <a:rPr lang="zh-CN" altLang="en-US" smtClean="0"/>
              <a:t>81</a:t>
            </a:fld>
            <a:endParaRPr lang="en-US" altLang="zh-CN"/>
          </a:p>
        </p:txBody>
      </p:sp>
      <p:sp>
        <p:nvSpPr>
          <p:cNvPr id="18" name="矩形 17">
            <a:extLst>
              <a:ext uri="{FF2B5EF4-FFF2-40B4-BE49-F238E27FC236}">
                <a16:creationId xmlns:a16="http://schemas.microsoft.com/office/drawing/2014/main" id="{ED2060EF-09B5-1C4C-2295-DA56260D344E}"/>
              </a:ext>
            </a:extLst>
          </p:cNvPr>
          <p:cNvSpPr/>
          <p:nvPr/>
        </p:nvSpPr>
        <p:spPr bwMode="auto">
          <a:xfrm>
            <a:off x="7751389" y="1221270"/>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34817"/>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19" name="矩形 18">
            <a:extLst>
              <a:ext uri="{FF2B5EF4-FFF2-40B4-BE49-F238E27FC236}">
                <a16:creationId xmlns:a16="http://schemas.microsoft.com/office/drawing/2014/main" id="{A7085891-574A-5D7F-51B8-470430439D89}"/>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4CD0FD0-C1C0-9D37-F9A1-1392A0280428}"/>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9B5D4EEC-DB0B-80F9-C7E1-14AE7070D756}"/>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32517CA7-97F1-5155-12E1-297C9DCC34B4}"/>
              </a:ext>
            </a:extLst>
          </p:cNvPr>
          <p:cNvCxnSpPr>
            <a:cxnSpLocks/>
            <a:stCxn id="21"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3" name="直接箭头连接符 22">
            <a:extLst>
              <a:ext uri="{FF2B5EF4-FFF2-40B4-BE49-F238E27FC236}">
                <a16:creationId xmlns:a16="http://schemas.microsoft.com/office/drawing/2014/main" id="{8214457D-5117-4641-1726-67C942EB2DA5}"/>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4" name="直接箭头连接符 23">
            <a:extLst>
              <a:ext uri="{FF2B5EF4-FFF2-40B4-BE49-F238E27FC236}">
                <a16:creationId xmlns:a16="http://schemas.microsoft.com/office/drawing/2014/main" id="{44EF8741-25B3-B8AD-2FAC-391ECE771D70}"/>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6A022FC4-EB1D-73EF-0D8B-6FB4CB71250F}"/>
              </a:ext>
            </a:extLst>
          </p:cNvPr>
          <p:cNvCxnSpPr>
            <a:cxnSpLocks/>
            <a:stCxn id="34" idx="0"/>
            <a:endCxn id="30"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7" name="文本框 26">
            <a:extLst>
              <a:ext uri="{FF2B5EF4-FFF2-40B4-BE49-F238E27FC236}">
                <a16:creationId xmlns:a16="http://schemas.microsoft.com/office/drawing/2014/main" id="{87A6036D-4035-9485-427D-3E896FAC81F4}"/>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EC6FCB7-E5BB-C77D-8D5C-BFD5361ECDD2}"/>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F1CDF18E-3A04-0F21-82C4-7EFAD86183D3}"/>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023CFC21-2A9B-2B6E-2189-D1F415104B59}"/>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文本框 30">
            <a:extLst>
              <a:ext uri="{FF2B5EF4-FFF2-40B4-BE49-F238E27FC236}">
                <a16:creationId xmlns:a16="http://schemas.microsoft.com/office/drawing/2014/main" id="{618AD34E-9C1C-3783-63D8-7D82185CD1B3}"/>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B8446D22-D010-2FFA-9EE4-09D2508D34BC}"/>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5BC1B1A1-C23A-6A8F-9803-7208367709C1}"/>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B6FFA5AC-80B2-CE43-D236-E1DD7F5CD118}"/>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16D04A13-62C1-514E-2C7D-10D43F31C84A}"/>
              </a:ext>
            </a:extLst>
          </p:cNvPr>
          <p:cNvSpPr/>
          <p:nvPr/>
        </p:nvSpPr>
        <p:spPr bwMode="auto">
          <a:xfrm>
            <a:off x="2998862" y="1197546"/>
            <a:ext cx="2917367"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800" dirty="0">
                <a:latin typeface="微软雅黑" panose="020B0503020204020204" pitchFamily="34" charset="-122"/>
                <a:ea typeface="微软雅黑" panose="020B0503020204020204" pitchFamily="34" charset="-122"/>
              </a:rPr>
              <a:t>for t in </a:t>
            </a:r>
            <a:r>
              <a:rPr lang="en-US" altLang="zh-CN" sz="1800" dirty="0" err="1">
                <a:solidFill>
                  <a:srgbClr val="C00000"/>
                </a:solidFill>
                <a:latin typeface="微软雅黑" panose="020B0503020204020204" pitchFamily="34" charset="-122"/>
                <a:ea typeface="微软雅黑" panose="020B0503020204020204" pitchFamily="34" charset="-122"/>
              </a:rPr>
              <a:t>child.next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a:t>
            </a:r>
          </a:p>
          <a:p>
            <a:pPr algn="ctr"/>
            <a:r>
              <a:rPr lang="en-US" altLang="zh-CN" sz="1800" dirty="0">
                <a:solidFill>
                  <a:srgbClr val="C00000"/>
                </a:solidFill>
                <a:latin typeface="微软雅黑" panose="020B0503020204020204" pitchFamily="34" charset="-122"/>
                <a:ea typeface="微软雅黑" panose="020B0503020204020204" pitchFamily="34" charset="-122"/>
              </a:rPr>
              <a:t>emit(projection(</a:t>
            </a:r>
            <a:r>
              <a:rPr lang="en-US" altLang="zh-CN" sz="1800" dirty="0">
                <a:latin typeface="微软雅黑" panose="020B0503020204020204" pitchFamily="34" charset="-122"/>
                <a:ea typeface="微软雅黑" panose="020B0503020204020204" pitchFamily="34" charset="-122"/>
              </a:rPr>
              <a:t>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FC64318-7D75-BB2F-70E4-39F2A02D9E03}"/>
              </a:ext>
            </a:extLst>
          </p:cNvPr>
          <p:cNvSpPr/>
          <p:nvPr/>
        </p:nvSpPr>
        <p:spPr bwMode="auto">
          <a:xfrm>
            <a:off x="2259245" y="2189363"/>
            <a:ext cx="3675310" cy="1386552"/>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t1 in </a:t>
            </a:r>
            <a:r>
              <a:rPr lang="en-US" altLang="zh-CN" sz="2000" dirty="0" err="1">
                <a:solidFill>
                  <a:srgbClr val="C00000"/>
                </a:solidFill>
                <a:latin typeface="微软雅黑" panose="020B0503020204020204" pitchFamily="34" charset="-122"/>
                <a:ea typeface="微软雅黑" panose="020B0503020204020204" pitchFamily="34" charset="-122"/>
              </a:rPr>
              <a:t>left.next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err="1">
                <a:solidFill>
                  <a:srgbClr val="C00000"/>
                </a:solidFill>
                <a:latin typeface="微软雅黑" panose="020B0503020204020204" pitchFamily="34" charset="-122"/>
                <a:ea typeface="微软雅黑" panose="020B0503020204020204" pitchFamily="34" charset="-122"/>
              </a:rPr>
              <a:t>buildHashTable</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t1</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p>
          <a:p>
            <a:pPr algn="ctr"/>
            <a:r>
              <a:rPr lang="en-US" altLang="zh-CN" sz="2000" dirty="0">
                <a:latin typeface="微软雅黑" panose="020B0503020204020204" pitchFamily="34" charset="-122"/>
                <a:ea typeface="微软雅黑" panose="020B0503020204020204" pitchFamily="34" charset="-122"/>
              </a:rPr>
              <a:t>for t2 in </a:t>
            </a:r>
            <a:r>
              <a:rPr lang="en-US" altLang="zh-CN" sz="2000" dirty="0" err="1">
                <a:solidFill>
                  <a:srgbClr val="C00000"/>
                </a:solidFill>
                <a:latin typeface="微软雅黑" panose="020B0503020204020204" pitchFamily="34" charset="-122"/>
                <a:ea typeface="微软雅黑" panose="020B0503020204020204" pitchFamily="34" charset="-122"/>
              </a:rPr>
              <a:t>right.next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a:solidFill>
                  <a:srgbClr val="C00000"/>
                </a:solidFill>
                <a:latin typeface="微软雅黑" panose="020B0503020204020204" pitchFamily="34" charset="-122"/>
                <a:ea typeface="微软雅黑" panose="020B0503020204020204" pitchFamily="34" charset="-122"/>
              </a:rPr>
              <a:t>Probe(</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 emit(</a:t>
            </a:r>
            <a:r>
              <a:rPr lang="en-US" altLang="zh-CN" sz="2000" dirty="0">
                <a:latin typeface="微软雅黑" panose="020B0503020204020204" pitchFamily="34" charset="-122"/>
                <a:ea typeface="微软雅黑" panose="020B0503020204020204" pitchFamily="34" charset="-122"/>
              </a:rPr>
              <a:t>t1 </a:t>
            </a:r>
            <a:r>
              <a:rPr lang="en-US" altLang="zh-CN" sz="24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D00BD77A-C5A8-66D1-FF6B-5CD7FD31A6E8}"/>
              </a:ext>
            </a:extLst>
          </p:cNvPr>
          <p:cNvSpPr/>
          <p:nvPr/>
        </p:nvSpPr>
        <p:spPr bwMode="auto">
          <a:xfrm>
            <a:off x="4222998" y="4221977"/>
            <a:ext cx="2828040"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a:t>
            </a:r>
            <a:r>
              <a:rPr lang="en-US" altLang="zh-CN" sz="2000" dirty="0" err="1">
                <a:solidFill>
                  <a:srgbClr val="C00000"/>
                </a:solidFill>
                <a:latin typeface="微软雅黑" panose="020B0503020204020204" pitchFamily="34" charset="-122"/>
                <a:ea typeface="微软雅黑" panose="020B0503020204020204" pitchFamily="34" charset="-122"/>
              </a:rPr>
              <a:t>child.next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err="1">
                <a:solidFill>
                  <a:srgbClr val="C00000"/>
                </a:solidFill>
                <a:latin typeface="微软雅黑" panose="020B0503020204020204" pitchFamily="34" charset="-122"/>
                <a:ea typeface="微软雅黑" panose="020B0503020204020204" pitchFamily="34" charset="-122"/>
              </a:rPr>
              <a:t>evalPred</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9F2E926-E997-9818-8CFE-B14F48AF3EF2}"/>
              </a:ext>
            </a:extLst>
          </p:cNvPr>
          <p:cNvSpPr/>
          <p:nvPr/>
        </p:nvSpPr>
        <p:spPr bwMode="auto">
          <a:xfrm>
            <a:off x="5067874" y="5767809"/>
            <a:ext cx="2395484" cy="622944"/>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SC: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6F7A0FE0-3CE5-6B49-C5C7-617D85DE290D}"/>
              </a:ext>
            </a:extLst>
          </p:cNvPr>
          <p:cNvSpPr/>
          <p:nvPr/>
        </p:nvSpPr>
        <p:spPr bwMode="auto">
          <a:xfrm>
            <a:off x="1270670" y="5797347"/>
            <a:ext cx="2194853" cy="58477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83AFFFBD-C522-458E-BFFA-90D9E26C6FC0}"/>
              </a:ext>
            </a:extLst>
          </p:cNvPr>
          <p:cNvSpPr/>
          <p:nvPr/>
        </p:nvSpPr>
        <p:spPr bwMode="auto">
          <a:xfrm>
            <a:off x="2401941" y="1202303"/>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1</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44658119-34E0-A5FB-8400-E189F54DC061}"/>
              </a:ext>
            </a:extLst>
          </p:cNvPr>
          <p:cNvSpPr/>
          <p:nvPr/>
        </p:nvSpPr>
        <p:spPr bwMode="auto">
          <a:xfrm>
            <a:off x="1702718" y="221010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2</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3201B920-4B40-C4BD-386F-9C20C7E5F351}"/>
              </a:ext>
            </a:extLst>
          </p:cNvPr>
          <p:cNvSpPr/>
          <p:nvPr/>
        </p:nvSpPr>
        <p:spPr bwMode="auto">
          <a:xfrm>
            <a:off x="648910" y="576780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3</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38" name="椭圆 37">
            <a:extLst>
              <a:ext uri="{FF2B5EF4-FFF2-40B4-BE49-F238E27FC236}">
                <a16:creationId xmlns:a16="http://schemas.microsoft.com/office/drawing/2014/main" id="{64327E27-BD4E-ECA0-5191-3157751C7C7C}"/>
              </a:ext>
            </a:extLst>
          </p:cNvPr>
          <p:cNvSpPr/>
          <p:nvPr/>
        </p:nvSpPr>
        <p:spPr bwMode="auto">
          <a:xfrm>
            <a:off x="3705818" y="422197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4</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41" name="椭圆 40">
            <a:extLst>
              <a:ext uri="{FF2B5EF4-FFF2-40B4-BE49-F238E27FC236}">
                <a16:creationId xmlns:a16="http://schemas.microsoft.com/office/drawing/2014/main" id="{EB82E608-4A16-B813-5F4D-04DED97911EC}"/>
              </a:ext>
            </a:extLst>
          </p:cNvPr>
          <p:cNvSpPr/>
          <p:nvPr/>
        </p:nvSpPr>
        <p:spPr bwMode="auto">
          <a:xfrm>
            <a:off x="4550832" y="577134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5</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49" name="object 29">
            <a:extLst>
              <a:ext uri="{FF2B5EF4-FFF2-40B4-BE49-F238E27FC236}">
                <a16:creationId xmlns:a16="http://schemas.microsoft.com/office/drawing/2014/main" id="{840D4600-E52E-018C-C022-A9583C2C751F}"/>
              </a:ext>
            </a:extLst>
          </p:cNvPr>
          <p:cNvSpPr/>
          <p:nvPr/>
        </p:nvSpPr>
        <p:spPr>
          <a:xfrm>
            <a:off x="4511075" y="1543302"/>
            <a:ext cx="158026" cy="666808"/>
          </a:xfrm>
          <a:custGeom>
            <a:avLst/>
            <a:gdLst/>
            <a:ahLst/>
            <a:cxnLst/>
            <a:rect l="l" t="t" r="r" b="b"/>
            <a:pathLst>
              <a:path w="139700" h="578485">
                <a:moveTo>
                  <a:pt x="75004" y="482562"/>
                </a:moveTo>
                <a:lnTo>
                  <a:pt x="43180" y="483488"/>
                </a:lnTo>
                <a:lnTo>
                  <a:pt x="93852" y="577976"/>
                </a:lnTo>
                <a:lnTo>
                  <a:pt x="130787" y="498728"/>
                </a:lnTo>
                <a:lnTo>
                  <a:pt x="75564" y="498728"/>
                </a:lnTo>
                <a:lnTo>
                  <a:pt x="75004" y="482562"/>
                </a:lnTo>
                <a:close/>
              </a:path>
              <a:path w="139700" h="578485">
                <a:moveTo>
                  <a:pt x="106966" y="481632"/>
                </a:moveTo>
                <a:lnTo>
                  <a:pt x="75004" y="482562"/>
                </a:lnTo>
                <a:lnTo>
                  <a:pt x="75564" y="498728"/>
                </a:lnTo>
                <a:lnTo>
                  <a:pt x="107568" y="497458"/>
                </a:lnTo>
                <a:lnTo>
                  <a:pt x="106966" y="481632"/>
                </a:lnTo>
                <a:close/>
              </a:path>
              <a:path w="139700" h="578485">
                <a:moveTo>
                  <a:pt x="139191" y="480694"/>
                </a:moveTo>
                <a:lnTo>
                  <a:pt x="106966" y="481632"/>
                </a:lnTo>
                <a:lnTo>
                  <a:pt x="107568" y="497458"/>
                </a:lnTo>
                <a:lnTo>
                  <a:pt x="75564" y="498728"/>
                </a:lnTo>
                <a:lnTo>
                  <a:pt x="130787" y="498728"/>
                </a:lnTo>
                <a:lnTo>
                  <a:pt x="139191" y="480694"/>
                </a:lnTo>
                <a:close/>
              </a:path>
              <a:path w="139700" h="578485">
                <a:moveTo>
                  <a:pt x="48670" y="304200"/>
                </a:moveTo>
                <a:lnTo>
                  <a:pt x="60197" y="345693"/>
                </a:lnTo>
                <a:lnTo>
                  <a:pt x="68452" y="402462"/>
                </a:lnTo>
                <a:lnTo>
                  <a:pt x="72770" y="448436"/>
                </a:lnTo>
                <a:lnTo>
                  <a:pt x="75004" y="482562"/>
                </a:lnTo>
                <a:lnTo>
                  <a:pt x="106966" y="481632"/>
                </a:lnTo>
                <a:lnTo>
                  <a:pt x="102615" y="421512"/>
                </a:lnTo>
                <a:lnTo>
                  <a:pt x="97536" y="377063"/>
                </a:lnTo>
                <a:lnTo>
                  <a:pt x="91439" y="339343"/>
                </a:lnTo>
                <a:lnTo>
                  <a:pt x="83267" y="305180"/>
                </a:lnTo>
                <a:lnTo>
                  <a:pt x="53466" y="305180"/>
                </a:lnTo>
                <a:lnTo>
                  <a:pt x="49911" y="304418"/>
                </a:lnTo>
                <a:lnTo>
                  <a:pt x="48670" y="304200"/>
                </a:lnTo>
                <a:close/>
              </a:path>
              <a:path w="139700" h="578485">
                <a:moveTo>
                  <a:pt x="47897" y="302861"/>
                </a:moveTo>
                <a:lnTo>
                  <a:pt x="48259" y="303275"/>
                </a:lnTo>
                <a:lnTo>
                  <a:pt x="48670" y="304200"/>
                </a:lnTo>
                <a:lnTo>
                  <a:pt x="49911" y="304418"/>
                </a:lnTo>
                <a:lnTo>
                  <a:pt x="53466" y="305180"/>
                </a:lnTo>
                <a:lnTo>
                  <a:pt x="50459" y="303910"/>
                </a:lnTo>
                <a:lnTo>
                  <a:pt x="49530" y="303910"/>
                </a:lnTo>
                <a:lnTo>
                  <a:pt x="47897" y="302861"/>
                </a:lnTo>
                <a:close/>
              </a:path>
              <a:path w="139700" h="578485">
                <a:moveTo>
                  <a:pt x="81935" y="301243"/>
                </a:moveTo>
                <a:lnTo>
                  <a:pt x="46481" y="301243"/>
                </a:lnTo>
                <a:lnTo>
                  <a:pt x="48663" y="303152"/>
                </a:lnTo>
                <a:lnTo>
                  <a:pt x="53466" y="305180"/>
                </a:lnTo>
                <a:lnTo>
                  <a:pt x="83267" y="305180"/>
                </a:lnTo>
                <a:lnTo>
                  <a:pt x="82502" y="302767"/>
                </a:lnTo>
                <a:lnTo>
                  <a:pt x="81935" y="301243"/>
                </a:lnTo>
                <a:close/>
              </a:path>
              <a:path w="139700" h="578485">
                <a:moveTo>
                  <a:pt x="32003" y="0"/>
                </a:moveTo>
                <a:lnTo>
                  <a:pt x="0" y="507"/>
                </a:lnTo>
                <a:lnTo>
                  <a:pt x="888" y="54482"/>
                </a:lnTo>
                <a:lnTo>
                  <a:pt x="1905" y="81152"/>
                </a:lnTo>
                <a:lnTo>
                  <a:pt x="5206" y="132460"/>
                </a:lnTo>
                <a:lnTo>
                  <a:pt x="9651" y="179450"/>
                </a:lnTo>
                <a:lnTo>
                  <a:pt x="15239" y="220599"/>
                </a:lnTo>
                <a:lnTo>
                  <a:pt x="23368" y="261746"/>
                </a:lnTo>
                <a:lnTo>
                  <a:pt x="39243" y="297941"/>
                </a:lnTo>
                <a:lnTo>
                  <a:pt x="40131" y="299084"/>
                </a:lnTo>
                <a:lnTo>
                  <a:pt x="41147" y="299974"/>
                </a:lnTo>
                <a:lnTo>
                  <a:pt x="42290" y="300735"/>
                </a:lnTo>
                <a:lnTo>
                  <a:pt x="44068" y="302005"/>
                </a:lnTo>
                <a:lnTo>
                  <a:pt x="45855" y="303152"/>
                </a:lnTo>
                <a:lnTo>
                  <a:pt x="47751" y="304038"/>
                </a:lnTo>
                <a:lnTo>
                  <a:pt x="48670" y="304200"/>
                </a:lnTo>
                <a:lnTo>
                  <a:pt x="48259" y="303275"/>
                </a:lnTo>
                <a:lnTo>
                  <a:pt x="47926" y="302894"/>
                </a:lnTo>
                <a:lnTo>
                  <a:pt x="46481" y="301243"/>
                </a:lnTo>
                <a:lnTo>
                  <a:pt x="81935" y="301243"/>
                </a:lnTo>
                <a:lnTo>
                  <a:pt x="80518" y="297433"/>
                </a:lnTo>
                <a:lnTo>
                  <a:pt x="67563" y="277621"/>
                </a:lnTo>
                <a:lnTo>
                  <a:pt x="66852" y="277113"/>
                </a:lnTo>
                <a:lnTo>
                  <a:pt x="63500" y="277113"/>
                </a:lnTo>
                <a:lnTo>
                  <a:pt x="62864" y="276605"/>
                </a:lnTo>
                <a:lnTo>
                  <a:pt x="62772" y="276473"/>
                </a:lnTo>
                <a:lnTo>
                  <a:pt x="61317" y="275193"/>
                </a:lnTo>
                <a:lnTo>
                  <a:pt x="56387" y="273050"/>
                </a:lnTo>
                <a:lnTo>
                  <a:pt x="60655" y="273050"/>
                </a:lnTo>
                <a:lnTo>
                  <a:pt x="59181" y="269366"/>
                </a:lnTo>
                <a:lnTo>
                  <a:pt x="46862" y="215900"/>
                </a:lnTo>
                <a:lnTo>
                  <a:pt x="41401" y="176149"/>
                </a:lnTo>
                <a:lnTo>
                  <a:pt x="37083" y="130175"/>
                </a:lnTo>
                <a:lnTo>
                  <a:pt x="33908" y="79882"/>
                </a:lnTo>
                <a:lnTo>
                  <a:pt x="32893" y="53847"/>
                </a:lnTo>
                <a:lnTo>
                  <a:pt x="32003" y="0"/>
                </a:lnTo>
                <a:close/>
              </a:path>
              <a:path w="139700" h="578485">
                <a:moveTo>
                  <a:pt x="47852" y="302810"/>
                </a:moveTo>
                <a:lnTo>
                  <a:pt x="49530" y="303910"/>
                </a:lnTo>
                <a:lnTo>
                  <a:pt x="48654" y="303149"/>
                </a:lnTo>
                <a:lnTo>
                  <a:pt x="47852" y="302810"/>
                </a:lnTo>
                <a:close/>
              </a:path>
              <a:path w="139700" h="578485">
                <a:moveTo>
                  <a:pt x="48663" y="303152"/>
                </a:moveTo>
                <a:lnTo>
                  <a:pt x="49530" y="303910"/>
                </a:lnTo>
                <a:lnTo>
                  <a:pt x="50459" y="303910"/>
                </a:lnTo>
                <a:lnTo>
                  <a:pt x="48663" y="303152"/>
                </a:lnTo>
                <a:close/>
              </a:path>
              <a:path w="139700" h="578485">
                <a:moveTo>
                  <a:pt x="46481" y="301243"/>
                </a:moveTo>
                <a:lnTo>
                  <a:pt x="47852" y="302810"/>
                </a:lnTo>
                <a:lnTo>
                  <a:pt x="48663" y="303152"/>
                </a:lnTo>
                <a:lnTo>
                  <a:pt x="46481" y="301243"/>
                </a:lnTo>
                <a:close/>
              </a:path>
              <a:path w="139700" h="578485">
                <a:moveTo>
                  <a:pt x="47751" y="302767"/>
                </a:moveTo>
                <a:lnTo>
                  <a:pt x="47897" y="302861"/>
                </a:lnTo>
                <a:lnTo>
                  <a:pt x="47751" y="302767"/>
                </a:lnTo>
                <a:close/>
              </a:path>
              <a:path w="139700" h="578485">
                <a:moveTo>
                  <a:pt x="47815" y="302767"/>
                </a:moveTo>
                <a:close/>
              </a:path>
              <a:path w="139700" h="578485">
                <a:moveTo>
                  <a:pt x="61253" y="274107"/>
                </a:moveTo>
                <a:lnTo>
                  <a:pt x="61975" y="275335"/>
                </a:lnTo>
                <a:lnTo>
                  <a:pt x="62087" y="275494"/>
                </a:lnTo>
                <a:lnTo>
                  <a:pt x="62230" y="275589"/>
                </a:lnTo>
                <a:lnTo>
                  <a:pt x="62772" y="276473"/>
                </a:lnTo>
                <a:lnTo>
                  <a:pt x="63500" y="277113"/>
                </a:lnTo>
                <a:lnTo>
                  <a:pt x="66852" y="277113"/>
                </a:lnTo>
                <a:lnTo>
                  <a:pt x="64007" y="275081"/>
                </a:lnTo>
                <a:lnTo>
                  <a:pt x="62102" y="274319"/>
                </a:lnTo>
                <a:lnTo>
                  <a:pt x="61253" y="274107"/>
                </a:lnTo>
                <a:close/>
              </a:path>
              <a:path w="139700" h="578485">
                <a:moveTo>
                  <a:pt x="61317" y="275193"/>
                </a:moveTo>
                <a:lnTo>
                  <a:pt x="62772" y="276473"/>
                </a:lnTo>
                <a:lnTo>
                  <a:pt x="62120" y="275542"/>
                </a:lnTo>
                <a:lnTo>
                  <a:pt x="61317" y="275193"/>
                </a:lnTo>
                <a:close/>
              </a:path>
              <a:path w="139700" h="578485">
                <a:moveTo>
                  <a:pt x="62120" y="275542"/>
                </a:moveTo>
                <a:close/>
              </a:path>
              <a:path w="139700" h="578485">
                <a:moveTo>
                  <a:pt x="62087" y="275494"/>
                </a:moveTo>
                <a:lnTo>
                  <a:pt x="62230" y="275589"/>
                </a:lnTo>
                <a:lnTo>
                  <a:pt x="62087" y="275494"/>
                </a:lnTo>
                <a:close/>
              </a:path>
              <a:path w="139700" h="578485">
                <a:moveTo>
                  <a:pt x="60325" y="274319"/>
                </a:moveTo>
                <a:lnTo>
                  <a:pt x="61317" y="275193"/>
                </a:lnTo>
                <a:lnTo>
                  <a:pt x="62120" y="275542"/>
                </a:lnTo>
                <a:lnTo>
                  <a:pt x="60325" y="274319"/>
                </a:lnTo>
                <a:close/>
              </a:path>
              <a:path w="139700" h="578485">
                <a:moveTo>
                  <a:pt x="61378" y="274319"/>
                </a:moveTo>
                <a:lnTo>
                  <a:pt x="60325" y="274319"/>
                </a:lnTo>
                <a:lnTo>
                  <a:pt x="62087" y="275494"/>
                </a:lnTo>
                <a:lnTo>
                  <a:pt x="61378" y="274319"/>
                </a:lnTo>
                <a:close/>
              </a:path>
              <a:path w="139700" h="578485">
                <a:moveTo>
                  <a:pt x="56387" y="273050"/>
                </a:moveTo>
                <a:lnTo>
                  <a:pt x="61317" y="275193"/>
                </a:lnTo>
                <a:lnTo>
                  <a:pt x="60325" y="274319"/>
                </a:lnTo>
                <a:lnTo>
                  <a:pt x="61378" y="274319"/>
                </a:lnTo>
                <a:lnTo>
                  <a:pt x="61253" y="274107"/>
                </a:lnTo>
                <a:lnTo>
                  <a:pt x="60070" y="273812"/>
                </a:lnTo>
                <a:lnTo>
                  <a:pt x="58293" y="273430"/>
                </a:lnTo>
                <a:lnTo>
                  <a:pt x="56387" y="273050"/>
                </a:lnTo>
                <a:close/>
              </a:path>
              <a:path w="139700" h="578485">
                <a:moveTo>
                  <a:pt x="60655" y="273050"/>
                </a:moveTo>
                <a:lnTo>
                  <a:pt x="56387" y="273050"/>
                </a:lnTo>
                <a:lnTo>
                  <a:pt x="58293" y="273430"/>
                </a:lnTo>
                <a:lnTo>
                  <a:pt x="60070" y="273812"/>
                </a:lnTo>
                <a:lnTo>
                  <a:pt x="61253" y="274107"/>
                </a:lnTo>
                <a:lnTo>
                  <a:pt x="60706" y="273176"/>
                </a:lnTo>
                <a:close/>
              </a:path>
            </a:pathLst>
          </a:custGeom>
          <a:solidFill>
            <a:srgbClr val="464766"/>
          </a:solidFill>
        </p:spPr>
        <p:txBody>
          <a:bodyPr wrap="square" lIns="0" tIns="0" rIns="0" bIns="0" rtlCol="0"/>
          <a:lstStyle/>
          <a:p>
            <a:endParaRPr/>
          </a:p>
        </p:txBody>
      </p:sp>
      <p:cxnSp>
        <p:nvCxnSpPr>
          <p:cNvPr id="83" name="连接符: 曲线 82">
            <a:extLst>
              <a:ext uri="{FF2B5EF4-FFF2-40B4-BE49-F238E27FC236}">
                <a16:creationId xmlns:a16="http://schemas.microsoft.com/office/drawing/2014/main" id="{4960C2B7-F451-E9FB-FC2A-62C9EEDFB063}"/>
              </a:ext>
            </a:extLst>
          </p:cNvPr>
          <p:cNvCxnSpPr>
            <a:cxnSpLocks/>
          </p:cNvCxnSpPr>
          <p:nvPr/>
        </p:nvCxnSpPr>
        <p:spPr>
          <a:xfrm rot="16200000" flipH="1">
            <a:off x="4437043" y="3295046"/>
            <a:ext cx="1089556" cy="794619"/>
          </a:xfrm>
          <a:prstGeom prst="curvedConnector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连接符: 曲线 86">
            <a:extLst>
              <a:ext uri="{FF2B5EF4-FFF2-40B4-BE49-F238E27FC236}">
                <a16:creationId xmlns:a16="http://schemas.microsoft.com/office/drawing/2014/main" id="{ABC8E7E3-D92E-BE0C-063F-4041B46728EA}"/>
              </a:ext>
            </a:extLst>
          </p:cNvPr>
          <p:cNvCxnSpPr>
            <a:cxnSpLocks/>
          </p:cNvCxnSpPr>
          <p:nvPr/>
        </p:nvCxnSpPr>
        <p:spPr>
          <a:xfrm rot="16200000" flipH="1">
            <a:off x="5385350" y="4905960"/>
            <a:ext cx="1167590" cy="497383"/>
          </a:xfrm>
          <a:prstGeom prst="curvedConnector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椭圆 4">
            <a:extLst>
              <a:ext uri="{FF2B5EF4-FFF2-40B4-BE49-F238E27FC236}">
                <a16:creationId xmlns:a16="http://schemas.microsoft.com/office/drawing/2014/main" id="{EF7B735F-A5C3-64C2-1AD1-460C74279FA5}"/>
              </a:ext>
            </a:extLst>
          </p:cNvPr>
          <p:cNvSpPr/>
          <p:nvPr/>
        </p:nvSpPr>
        <p:spPr bwMode="auto">
          <a:xfrm>
            <a:off x="8273903" y="341469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1</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6" name="椭圆 5">
            <a:extLst>
              <a:ext uri="{FF2B5EF4-FFF2-40B4-BE49-F238E27FC236}">
                <a16:creationId xmlns:a16="http://schemas.microsoft.com/office/drawing/2014/main" id="{8148256D-B6E6-E7AF-EEAA-86170E4322C0}"/>
              </a:ext>
            </a:extLst>
          </p:cNvPr>
          <p:cNvSpPr/>
          <p:nvPr/>
        </p:nvSpPr>
        <p:spPr bwMode="auto">
          <a:xfrm>
            <a:off x="8278510" y="409351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2</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2" name="椭圆 11">
            <a:extLst>
              <a:ext uri="{FF2B5EF4-FFF2-40B4-BE49-F238E27FC236}">
                <a16:creationId xmlns:a16="http://schemas.microsoft.com/office/drawing/2014/main" id="{F12B3563-3A7D-198B-B40D-656C9D595482}"/>
              </a:ext>
            </a:extLst>
          </p:cNvPr>
          <p:cNvSpPr/>
          <p:nvPr/>
        </p:nvSpPr>
        <p:spPr bwMode="auto">
          <a:xfrm>
            <a:off x="7835177" y="5032243"/>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3</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3" name="椭圆 12">
            <a:extLst>
              <a:ext uri="{FF2B5EF4-FFF2-40B4-BE49-F238E27FC236}">
                <a16:creationId xmlns:a16="http://schemas.microsoft.com/office/drawing/2014/main" id="{42682062-B6BD-092B-A6AE-CF7037D27A91}"/>
              </a:ext>
            </a:extLst>
          </p:cNvPr>
          <p:cNvSpPr/>
          <p:nvPr/>
        </p:nvSpPr>
        <p:spPr bwMode="auto">
          <a:xfrm>
            <a:off x="8712797" y="5008279"/>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4</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FCBBED1E-ADAA-89B5-2367-B8788B479FA8}"/>
              </a:ext>
            </a:extLst>
          </p:cNvPr>
          <p:cNvSpPr/>
          <p:nvPr/>
        </p:nvSpPr>
        <p:spPr bwMode="auto">
          <a:xfrm>
            <a:off x="8882292" y="5899332"/>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5</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66493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38622" y="477466"/>
            <a:ext cx="5616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2.1 </a:t>
            </a:r>
            <a:r>
              <a:rPr lang="zh-CN" altLang="en-US" b="1" dirty="0">
                <a:solidFill>
                  <a:schemeClr val="accent1"/>
                </a:solidFill>
                <a:latin typeface="微软雅黑" panose="020B0503020204020204" pitchFamily="34" charset="-122"/>
                <a:ea typeface="微软雅黑" panose="020B0503020204020204" pitchFamily="34" charset="-122"/>
              </a:rPr>
              <a:t>迭代模型</a:t>
            </a:r>
          </a:p>
        </p:txBody>
      </p:sp>
      <p:sp>
        <p:nvSpPr>
          <p:cNvPr id="2" name="灯片编号占位符 1"/>
          <p:cNvSpPr>
            <a:spLocks noGrp="1"/>
          </p:cNvSpPr>
          <p:nvPr>
            <p:ph type="sldNum" sz="quarter" idx="4294967295"/>
          </p:nvPr>
        </p:nvSpPr>
        <p:spPr>
          <a:xfrm>
            <a:off x="10566400" y="637703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defRPr/>
            </a:pPr>
            <a:fld id="{BCABB3B7-40FC-498F-90D6-69ECBA7F181C}" type="slidenum">
              <a:rPr lang="zh-CN" altLang="en-US" smtClean="0"/>
              <a:t>82</a:t>
            </a:fld>
            <a:endParaRPr lang="en-US" altLang="zh-CN"/>
          </a:p>
        </p:txBody>
      </p:sp>
      <p:sp>
        <p:nvSpPr>
          <p:cNvPr id="18" name="矩形 17">
            <a:extLst>
              <a:ext uri="{FF2B5EF4-FFF2-40B4-BE49-F238E27FC236}">
                <a16:creationId xmlns:a16="http://schemas.microsoft.com/office/drawing/2014/main" id="{ED2060EF-09B5-1C4C-2295-DA56260D344E}"/>
              </a:ext>
            </a:extLst>
          </p:cNvPr>
          <p:cNvSpPr/>
          <p:nvPr/>
        </p:nvSpPr>
        <p:spPr bwMode="auto">
          <a:xfrm>
            <a:off x="7751389" y="1221270"/>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34817"/>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19" name="矩形 18">
            <a:extLst>
              <a:ext uri="{FF2B5EF4-FFF2-40B4-BE49-F238E27FC236}">
                <a16:creationId xmlns:a16="http://schemas.microsoft.com/office/drawing/2014/main" id="{A7085891-574A-5D7F-51B8-470430439D89}"/>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4CD0FD0-C1C0-9D37-F9A1-1392A0280428}"/>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9B5D4EEC-DB0B-80F9-C7E1-14AE7070D756}"/>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32517CA7-97F1-5155-12E1-297C9DCC34B4}"/>
              </a:ext>
            </a:extLst>
          </p:cNvPr>
          <p:cNvCxnSpPr>
            <a:cxnSpLocks/>
            <a:stCxn id="21"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3" name="直接箭头连接符 22">
            <a:extLst>
              <a:ext uri="{FF2B5EF4-FFF2-40B4-BE49-F238E27FC236}">
                <a16:creationId xmlns:a16="http://schemas.microsoft.com/office/drawing/2014/main" id="{8214457D-5117-4641-1726-67C942EB2DA5}"/>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4" name="直接箭头连接符 23">
            <a:extLst>
              <a:ext uri="{FF2B5EF4-FFF2-40B4-BE49-F238E27FC236}">
                <a16:creationId xmlns:a16="http://schemas.microsoft.com/office/drawing/2014/main" id="{44EF8741-25B3-B8AD-2FAC-391ECE771D70}"/>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6A022FC4-EB1D-73EF-0D8B-6FB4CB71250F}"/>
              </a:ext>
            </a:extLst>
          </p:cNvPr>
          <p:cNvCxnSpPr>
            <a:cxnSpLocks/>
            <a:stCxn id="34" idx="0"/>
            <a:endCxn id="30"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7" name="文本框 26">
            <a:extLst>
              <a:ext uri="{FF2B5EF4-FFF2-40B4-BE49-F238E27FC236}">
                <a16:creationId xmlns:a16="http://schemas.microsoft.com/office/drawing/2014/main" id="{87A6036D-4035-9485-427D-3E896FAC81F4}"/>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EC6FCB7-E5BB-C77D-8D5C-BFD5361ECDD2}"/>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F1CDF18E-3A04-0F21-82C4-7EFAD86183D3}"/>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023CFC21-2A9B-2B6E-2189-D1F415104B59}"/>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文本框 30">
            <a:extLst>
              <a:ext uri="{FF2B5EF4-FFF2-40B4-BE49-F238E27FC236}">
                <a16:creationId xmlns:a16="http://schemas.microsoft.com/office/drawing/2014/main" id="{618AD34E-9C1C-3783-63D8-7D82185CD1B3}"/>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B8446D22-D010-2FFA-9EE4-09D2508D34BC}"/>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5BC1B1A1-C23A-6A8F-9803-7208367709C1}"/>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B6FFA5AC-80B2-CE43-D236-E1DD7F5CD118}"/>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16D04A13-62C1-514E-2C7D-10D43F31C84A}"/>
              </a:ext>
            </a:extLst>
          </p:cNvPr>
          <p:cNvSpPr/>
          <p:nvPr/>
        </p:nvSpPr>
        <p:spPr bwMode="auto">
          <a:xfrm>
            <a:off x="2998862" y="1197546"/>
            <a:ext cx="2917367"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800" dirty="0">
                <a:latin typeface="微软雅黑" panose="020B0503020204020204" pitchFamily="34" charset="-122"/>
                <a:ea typeface="微软雅黑" panose="020B0503020204020204" pitchFamily="34" charset="-122"/>
              </a:rPr>
              <a:t>for t in </a:t>
            </a:r>
            <a:r>
              <a:rPr lang="en-US" altLang="zh-CN" sz="1800" dirty="0" err="1">
                <a:solidFill>
                  <a:srgbClr val="C00000"/>
                </a:solidFill>
                <a:latin typeface="微软雅黑" panose="020B0503020204020204" pitchFamily="34" charset="-122"/>
                <a:ea typeface="微软雅黑" panose="020B0503020204020204" pitchFamily="34" charset="-122"/>
              </a:rPr>
              <a:t>child.next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a:t>
            </a:r>
          </a:p>
          <a:p>
            <a:pPr algn="ctr"/>
            <a:r>
              <a:rPr lang="en-US" altLang="zh-CN" sz="1800" dirty="0">
                <a:solidFill>
                  <a:srgbClr val="C00000"/>
                </a:solidFill>
                <a:latin typeface="微软雅黑" panose="020B0503020204020204" pitchFamily="34" charset="-122"/>
                <a:ea typeface="微软雅黑" panose="020B0503020204020204" pitchFamily="34" charset="-122"/>
              </a:rPr>
              <a:t>emit(projection(</a:t>
            </a:r>
            <a:r>
              <a:rPr lang="en-US" altLang="zh-CN" sz="1800" dirty="0">
                <a:latin typeface="微软雅黑" panose="020B0503020204020204" pitchFamily="34" charset="-122"/>
                <a:ea typeface="微软雅黑" panose="020B0503020204020204" pitchFamily="34" charset="-122"/>
              </a:rPr>
              <a:t>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FC64318-7D75-BB2F-70E4-39F2A02D9E03}"/>
              </a:ext>
            </a:extLst>
          </p:cNvPr>
          <p:cNvSpPr/>
          <p:nvPr/>
        </p:nvSpPr>
        <p:spPr bwMode="auto">
          <a:xfrm>
            <a:off x="2259245" y="2189363"/>
            <a:ext cx="3675310" cy="1386552"/>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t1 in </a:t>
            </a:r>
            <a:r>
              <a:rPr lang="en-US" altLang="zh-CN" sz="2000" dirty="0" err="1">
                <a:solidFill>
                  <a:srgbClr val="C00000"/>
                </a:solidFill>
                <a:latin typeface="微软雅黑" panose="020B0503020204020204" pitchFamily="34" charset="-122"/>
                <a:ea typeface="微软雅黑" panose="020B0503020204020204" pitchFamily="34" charset="-122"/>
              </a:rPr>
              <a:t>left.next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err="1">
                <a:solidFill>
                  <a:srgbClr val="C00000"/>
                </a:solidFill>
                <a:latin typeface="微软雅黑" panose="020B0503020204020204" pitchFamily="34" charset="-122"/>
                <a:ea typeface="微软雅黑" panose="020B0503020204020204" pitchFamily="34" charset="-122"/>
              </a:rPr>
              <a:t>buildHashTable</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t1</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p>
          <a:p>
            <a:pPr algn="ctr"/>
            <a:r>
              <a:rPr lang="en-US" altLang="zh-CN" sz="2000" dirty="0">
                <a:latin typeface="微软雅黑" panose="020B0503020204020204" pitchFamily="34" charset="-122"/>
                <a:ea typeface="微软雅黑" panose="020B0503020204020204" pitchFamily="34" charset="-122"/>
              </a:rPr>
              <a:t>for t2 in </a:t>
            </a:r>
            <a:r>
              <a:rPr lang="en-US" altLang="zh-CN" sz="2000" dirty="0" err="1">
                <a:solidFill>
                  <a:srgbClr val="C00000"/>
                </a:solidFill>
                <a:latin typeface="微软雅黑" panose="020B0503020204020204" pitchFamily="34" charset="-122"/>
                <a:ea typeface="微软雅黑" panose="020B0503020204020204" pitchFamily="34" charset="-122"/>
              </a:rPr>
              <a:t>right.next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a:solidFill>
                  <a:srgbClr val="C00000"/>
                </a:solidFill>
                <a:latin typeface="微软雅黑" panose="020B0503020204020204" pitchFamily="34" charset="-122"/>
                <a:ea typeface="微软雅黑" panose="020B0503020204020204" pitchFamily="34" charset="-122"/>
              </a:rPr>
              <a:t>Probe(</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 emit(</a:t>
            </a:r>
            <a:r>
              <a:rPr lang="en-US" altLang="zh-CN" sz="2000" dirty="0">
                <a:latin typeface="微软雅黑" panose="020B0503020204020204" pitchFamily="34" charset="-122"/>
                <a:ea typeface="微软雅黑" panose="020B0503020204020204" pitchFamily="34" charset="-122"/>
              </a:rPr>
              <a:t>t1 </a:t>
            </a:r>
            <a:r>
              <a:rPr lang="en-US" altLang="zh-CN" sz="24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D00BD77A-C5A8-66D1-FF6B-5CD7FD31A6E8}"/>
              </a:ext>
            </a:extLst>
          </p:cNvPr>
          <p:cNvSpPr/>
          <p:nvPr/>
        </p:nvSpPr>
        <p:spPr bwMode="auto">
          <a:xfrm>
            <a:off x="4222998" y="4221977"/>
            <a:ext cx="2828040"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a:t>
            </a:r>
            <a:r>
              <a:rPr lang="en-US" altLang="zh-CN" sz="2000" dirty="0" err="1">
                <a:solidFill>
                  <a:srgbClr val="C00000"/>
                </a:solidFill>
                <a:latin typeface="微软雅黑" panose="020B0503020204020204" pitchFamily="34" charset="-122"/>
                <a:ea typeface="微软雅黑" panose="020B0503020204020204" pitchFamily="34" charset="-122"/>
              </a:rPr>
              <a:t>child.next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err="1">
                <a:solidFill>
                  <a:srgbClr val="C00000"/>
                </a:solidFill>
                <a:latin typeface="微软雅黑" panose="020B0503020204020204" pitchFamily="34" charset="-122"/>
                <a:ea typeface="微软雅黑" panose="020B0503020204020204" pitchFamily="34" charset="-122"/>
              </a:rPr>
              <a:t>evalPred</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9F2E926-E997-9818-8CFE-B14F48AF3EF2}"/>
              </a:ext>
            </a:extLst>
          </p:cNvPr>
          <p:cNvSpPr/>
          <p:nvPr/>
        </p:nvSpPr>
        <p:spPr bwMode="auto">
          <a:xfrm>
            <a:off x="5067874" y="5767809"/>
            <a:ext cx="2395484" cy="622944"/>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SC: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6F7A0FE0-3CE5-6B49-C5C7-617D85DE290D}"/>
              </a:ext>
            </a:extLst>
          </p:cNvPr>
          <p:cNvSpPr/>
          <p:nvPr/>
        </p:nvSpPr>
        <p:spPr bwMode="auto">
          <a:xfrm>
            <a:off x="1270670" y="5797347"/>
            <a:ext cx="2194853" cy="58477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83AFFFBD-C522-458E-BFFA-90D9E26C6FC0}"/>
              </a:ext>
            </a:extLst>
          </p:cNvPr>
          <p:cNvSpPr/>
          <p:nvPr/>
        </p:nvSpPr>
        <p:spPr bwMode="auto">
          <a:xfrm>
            <a:off x="2401941" y="1202303"/>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1</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44658119-34E0-A5FB-8400-E189F54DC061}"/>
              </a:ext>
            </a:extLst>
          </p:cNvPr>
          <p:cNvSpPr/>
          <p:nvPr/>
        </p:nvSpPr>
        <p:spPr bwMode="auto">
          <a:xfrm>
            <a:off x="1702718" y="221010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2</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3201B920-4B40-C4BD-386F-9C20C7E5F351}"/>
              </a:ext>
            </a:extLst>
          </p:cNvPr>
          <p:cNvSpPr/>
          <p:nvPr/>
        </p:nvSpPr>
        <p:spPr bwMode="auto">
          <a:xfrm>
            <a:off x="648910" y="576780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3</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49" name="object 29">
            <a:extLst>
              <a:ext uri="{FF2B5EF4-FFF2-40B4-BE49-F238E27FC236}">
                <a16:creationId xmlns:a16="http://schemas.microsoft.com/office/drawing/2014/main" id="{840D4600-E52E-018C-C022-A9583C2C751F}"/>
              </a:ext>
            </a:extLst>
          </p:cNvPr>
          <p:cNvSpPr/>
          <p:nvPr/>
        </p:nvSpPr>
        <p:spPr>
          <a:xfrm>
            <a:off x="4511075" y="1543302"/>
            <a:ext cx="158026" cy="666808"/>
          </a:xfrm>
          <a:custGeom>
            <a:avLst/>
            <a:gdLst/>
            <a:ahLst/>
            <a:cxnLst/>
            <a:rect l="l" t="t" r="r" b="b"/>
            <a:pathLst>
              <a:path w="139700" h="578485">
                <a:moveTo>
                  <a:pt x="75004" y="482562"/>
                </a:moveTo>
                <a:lnTo>
                  <a:pt x="43180" y="483488"/>
                </a:lnTo>
                <a:lnTo>
                  <a:pt x="93852" y="577976"/>
                </a:lnTo>
                <a:lnTo>
                  <a:pt x="130787" y="498728"/>
                </a:lnTo>
                <a:lnTo>
                  <a:pt x="75564" y="498728"/>
                </a:lnTo>
                <a:lnTo>
                  <a:pt x="75004" y="482562"/>
                </a:lnTo>
                <a:close/>
              </a:path>
              <a:path w="139700" h="578485">
                <a:moveTo>
                  <a:pt x="106966" y="481632"/>
                </a:moveTo>
                <a:lnTo>
                  <a:pt x="75004" y="482562"/>
                </a:lnTo>
                <a:lnTo>
                  <a:pt x="75564" y="498728"/>
                </a:lnTo>
                <a:lnTo>
                  <a:pt x="107568" y="497458"/>
                </a:lnTo>
                <a:lnTo>
                  <a:pt x="106966" y="481632"/>
                </a:lnTo>
                <a:close/>
              </a:path>
              <a:path w="139700" h="578485">
                <a:moveTo>
                  <a:pt x="139191" y="480694"/>
                </a:moveTo>
                <a:lnTo>
                  <a:pt x="106966" y="481632"/>
                </a:lnTo>
                <a:lnTo>
                  <a:pt x="107568" y="497458"/>
                </a:lnTo>
                <a:lnTo>
                  <a:pt x="75564" y="498728"/>
                </a:lnTo>
                <a:lnTo>
                  <a:pt x="130787" y="498728"/>
                </a:lnTo>
                <a:lnTo>
                  <a:pt x="139191" y="480694"/>
                </a:lnTo>
                <a:close/>
              </a:path>
              <a:path w="139700" h="578485">
                <a:moveTo>
                  <a:pt x="48670" y="304200"/>
                </a:moveTo>
                <a:lnTo>
                  <a:pt x="60197" y="345693"/>
                </a:lnTo>
                <a:lnTo>
                  <a:pt x="68452" y="402462"/>
                </a:lnTo>
                <a:lnTo>
                  <a:pt x="72770" y="448436"/>
                </a:lnTo>
                <a:lnTo>
                  <a:pt x="75004" y="482562"/>
                </a:lnTo>
                <a:lnTo>
                  <a:pt x="106966" y="481632"/>
                </a:lnTo>
                <a:lnTo>
                  <a:pt x="102615" y="421512"/>
                </a:lnTo>
                <a:lnTo>
                  <a:pt x="97536" y="377063"/>
                </a:lnTo>
                <a:lnTo>
                  <a:pt x="91439" y="339343"/>
                </a:lnTo>
                <a:lnTo>
                  <a:pt x="83267" y="305180"/>
                </a:lnTo>
                <a:lnTo>
                  <a:pt x="53466" y="305180"/>
                </a:lnTo>
                <a:lnTo>
                  <a:pt x="49911" y="304418"/>
                </a:lnTo>
                <a:lnTo>
                  <a:pt x="48670" y="304200"/>
                </a:lnTo>
                <a:close/>
              </a:path>
              <a:path w="139700" h="578485">
                <a:moveTo>
                  <a:pt x="47897" y="302861"/>
                </a:moveTo>
                <a:lnTo>
                  <a:pt x="48259" y="303275"/>
                </a:lnTo>
                <a:lnTo>
                  <a:pt x="48670" y="304200"/>
                </a:lnTo>
                <a:lnTo>
                  <a:pt x="49911" y="304418"/>
                </a:lnTo>
                <a:lnTo>
                  <a:pt x="53466" y="305180"/>
                </a:lnTo>
                <a:lnTo>
                  <a:pt x="50459" y="303910"/>
                </a:lnTo>
                <a:lnTo>
                  <a:pt x="49530" y="303910"/>
                </a:lnTo>
                <a:lnTo>
                  <a:pt x="47897" y="302861"/>
                </a:lnTo>
                <a:close/>
              </a:path>
              <a:path w="139700" h="578485">
                <a:moveTo>
                  <a:pt x="81935" y="301243"/>
                </a:moveTo>
                <a:lnTo>
                  <a:pt x="46481" y="301243"/>
                </a:lnTo>
                <a:lnTo>
                  <a:pt x="48663" y="303152"/>
                </a:lnTo>
                <a:lnTo>
                  <a:pt x="53466" y="305180"/>
                </a:lnTo>
                <a:lnTo>
                  <a:pt x="83267" y="305180"/>
                </a:lnTo>
                <a:lnTo>
                  <a:pt x="82502" y="302767"/>
                </a:lnTo>
                <a:lnTo>
                  <a:pt x="81935" y="301243"/>
                </a:lnTo>
                <a:close/>
              </a:path>
              <a:path w="139700" h="578485">
                <a:moveTo>
                  <a:pt x="32003" y="0"/>
                </a:moveTo>
                <a:lnTo>
                  <a:pt x="0" y="507"/>
                </a:lnTo>
                <a:lnTo>
                  <a:pt x="888" y="54482"/>
                </a:lnTo>
                <a:lnTo>
                  <a:pt x="1905" y="81152"/>
                </a:lnTo>
                <a:lnTo>
                  <a:pt x="5206" y="132460"/>
                </a:lnTo>
                <a:lnTo>
                  <a:pt x="9651" y="179450"/>
                </a:lnTo>
                <a:lnTo>
                  <a:pt x="15239" y="220599"/>
                </a:lnTo>
                <a:lnTo>
                  <a:pt x="23368" y="261746"/>
                </a:lnTo>
                <a:lnTo>
                  <a:pt x="39243" y="297941"/>
                </a:lnTo>
                <a:lnTo>
                  <a:pt x="40131" y="299084"/>
                </a:lnTo>
                <a:lnTo>
                  <a:pt x="41147" y="299974"/>
                </a:lnTo>
                <a:lnTo>
                  <a:pt x="42290" y="300735"/>
                </a:lnTo>
                <a:lnTo>
                  <a:pt x="44068" y="302005"/>
                </a:lnTo>
                <a:lnTo>
                  <a:pt x="45855" y="303152"/>
                </a:lnTo>
                <a:lnTo>
                  <a:pt x="47751" y="304038"/>
                </a:lnTo>
                <a:lnTo>
                  <a:pt x="48670" y="304200"/>
                </a:lnTo>
                <a:lnTo>
                  <a:pt x="48259" y="303275"/>
                </a:lnTo>
                <a:lnTo>
                  <a:pt x="47926" y="302894"/>
                </a:lnTo>
                <a:lnTo>
                  <a:pt x="46481" y="301243"/>
                </a:lnTo>
                <a:lnTo>
                  <a:pt x="81935" y="301243"/>
                </a:lnTo>
                <a:lnTo>
                  <a:pt x="80518" y="297433"/>
                </a:lnTo>
                <a:lnTo>
                  <a:pt x="67563" y="277621"/>
                </a:lnTo>
                <a:lnTo>
                  <a:pt x="66852" y="277113"/>
                </a:lnTo>
                <a:lnTo>
                  <a:pt x="63500" y="277113"/>
                </a:lnTo>
                <a:lnTo>
                  <a:pt x="62864" y="276605"/>
                </a:lnTo>
                <a:lnTo>
                  <a:pt x="62772" y="276473"/>
                </a:lnTo>
                <a:lnTo>
                  <a:pt x="61317" y="275193"/>
                </a:lnTo>
                <a:lnTo>
                  <a:pt x="56387" y="273050"/>
                </a:lnTo>
                <a:lnTo>
                  <a:pt x="60655" y="273050"/>
                </a:lnTo>
                <a:lnTo>
                  <a:pt x="59181" y="269366"/>
                </a:lnTo>
                <a:lnTo>
                  <a:pt x="46862" y="215900"/>
                </a:lnTo>
                <a:lnTo>
                  <a:pt x="41401" y="176149"/>
                </a:lnTo>
                <a:lnTo>
                  <a:pt x="37083" y="130175"/>
                </a:lnTo>
                <a:lnTo>
                  <a:pt x="33908" y="79882"/>
                </a:lnTo>
                <a:lnTo>
                  <a:pt x="32893" y="53847"/>
                </a:lnTo>
                <a:lnTo>
                  <a:pt x="32003" y="0"/>
                </a:lnTo>
                <a:close/>
              </a:path>
              <a:path w="139700" h="578485">
                <a:moveTo>
                  <a:pt x="47852" y="302810"/>
                </a:moveTo>
                <a:lnTo>
                  <a:pt x="49530" y="303910"/>
                </a:lnTo>
                <a:lnTo>
                  <a:pt x="48654" y="303149"/>
                </a:lnTo>
                <a:lnTo>
                  <a:pt x="47852" y="302810"/>
                </a:lnTo>
                <a:close/>
              </a:path>
              <a:path w="139700" h="578485">
                <a:moveTo>
                  <a:pt x="48663" y="303152"/>
                </a:moveTo>
                <a:lnTo>
                  <a:pt x="49530" y="303910"/>
                </a:lnTo>
                <a:lnTo>
                  <a:pt x="50459" y="303910"/>
                </a:lnTo>
                <a:lnTo>
                  <a:pt x="48663" y="303152"/>
                </a:lnTo>
                <a:close/>
              </a:path>
              <a:path w="139700" h="578485">
                <a:moveTo>
                  <a:pt x="46481" y="301243"/>
                </a:moveTo>
                <a:lnTo>
                  <a:pt x="47852" y="302810"/>
                </a:lnTo>
                <a:lnTo>
                  <a:pt x="48663" y="303152"/>
                </a:lnTo>
                <a:lnTo>
                  <a:pt x="46481" y="301243"/>
                </a:lnTo>
                <a:close/>
              </a:path>
              <a:path w="139700" h="578485">
                <a:moveTo>
                  <a:pt x="47751" y="302767"/>
                </a:moveTo>
                <a:lnTo>
                  <a:pt x="47897" y="302861"/>
                </a:lnTo>
                <a:lnTo>
                  <a:pt x="47751" y="302767"/>
                </a:lnTo>
                <a:close/>
              </a:path>
              <a:path w="139700" h="578485">
                <a:moveTo>
                  <a:pt x="47815" y="302767"/>
                </a:moveTo>
                <a:close/>
              </a:path>
              <a:path w="139700" h="578485">
                <a:moveTo>
                  <a:pt x="61253" y="274107"/>
                </a:moveTo>
                <a:lnTo>
                  <a:pt x="61975" y="275335"/>
                </a:lnTo>
                <a:lnTo>
                  <a:pt x="62087" y="275494"/>
                </a:lnTo>
                <a:lnTo>
                  <a:pt x="62230" y="275589"/>
                </a:lnTo>
                <a:lnTo>
                  <a:pt x="62772" y="276473"/>
                </a:lnTo>
                <a:lnTo>
                  <a:pt x="63500" y="277113"/>
                </a:lnTo>
                <a:lnTo>
                  <a:pt x="66852" y="277113"/>
                </a:lnTo>
                <a:lnTo>
                  <a:pt x="64007" y="275081"/>
                </a:lnTo>
                <a:lnTo>
                  <a:pt x="62102" y="274319"/>
                </a:lnTo>
                <a:lnTo>
                  <a:pt x="61253" y="274107"/>
                </a:lnTo>
                <a:close/>
              </a:path>
              <a:path w="139700" h="578485">
                <a:moveTo>
                  <a:pt x="61317" y="275193"/>
                </a:moveTo>
                <a:lnTo>
                  <a:pt x="62772" y="276473"/>
                </a:lnTo>
                <a:lnTo>
                  <a:pt x="62120" y="275542"/>
                </a:lnTo>
                <a:lnTo>
                  <a:pt x="61317" y="275193"/>
                </a:lnTo>
                <a:close/>
              </a:path>
              <a:path w="139700" h="578485">
                <a:moveTo>
                  <a:pt x="62120" y="275542"/>
                </a:moveTo>
                <a:close/>
              </a:path>
              <a:path w="139700" h="578485">
                <a:moveTo>
                  <a:pt x="62087" y="275494"/>
                </a:moveTo>
                <a:lnTo>
                  <a:pt x="62230" y="275589"/>
                </a:lnTo>
                <a:lnTo>
                  <a:pt x="62087" y="275494"/>
                </a:lnTo>
                <a:close/>
              </a:path>
              <a:path w="139700" h="578485">
                <a:moveTo>
                  <a:pt x="60325" y="274319"/>
                </a:moveTo>
                <a:lnTo>
                  <a:pt x="61317" y="275193"/>
                </a:lnTo>
                <a:lnTo>
                  <a:pt x="62120" y="275542"/>
                </a:lnTo>
                <a:lnTo>
                  <a:pt x="60325" y="274319"/>
                </a:lnTo>
                <a:close/>
              </a:path>
              <a:path w="139700" h="578485">
                <a:moveTo>
                  <a:pt x="61378" y="274319"/>
                </a:moveTo>
                <a:lnTo>
                  <a:pt x="60325" y="274319"/>
                </a:lnTo>
                <a:lnTo>
                  <a:pt x="62087" y="275494"/>
                </a:lnTo>
                <a:lnTo>
                  <a:pt x="61378" y="274319"/>
                </a:lnTo>
                <a:close/>
              </a:path>
              <a:path w="139700" h="578485">
                <a:moveTo>
                  <a:pt x="56387" y="273050"/>
                </a:moveTo>
                <a:lnTo>
                  <a:pt x="61317" y="275193"/>
                </a:lnTo>
                <a:lnTo>
                  <a:pt x="60325" y="274319"/>
                </a:lnTo>
                <a:lnTo>
                  <a:pt x="61378" y="274319"/>
                </a:lnTo>
                <a:lnTo>
                  <a:pt x="61253" y="274107"/>
                </a:lnTo>
                <a:lnTo>
                  <a:pt x="60070" y="273812"/>
                </a:lnTo>
                <a:lnTo>
                  <a:pt x="58293" y="273430"/>
                </a:lnTo>
                <a:lnTo>
                  <a:pt x="56387" y="273050"/>
                </a:lnTo>
                <a:close/>
              </a:path>
              <a:path w="139700" h="578485">
                <a:moveTo>
                  <a:pt x="60655" y="273050"/>
                </a:moveTo>
                <a:lnTo>
                  <a:pt x="56387" y="273050"/>
                </a:lnTo>
                <a:lnTo>
                  <a:pt x="58293" y="273430"/>
                </a:lnTo>
                <a:lnTo>
                  <a:pt x="60070" y="273812"/>
                </a:lnTo>
                <a:lnTo>
                  <a:pt x="61253" y="274107"/>
                </a:lnTo>
                <a:lnTo>
                  <a:pt x="60706" y="273176"/>
                </a:lnTo>
                <a:close/>
              </a:path>
            </a:pathLst>
          </a:custGeom>
          <a:solidFill>
            <a:srgbClr val="464766"/>
          </a:solidFill>
        </p:spPr>
        <p:txBody>
          <a:bodyPr wrap="square" lIns="0" tIns="0" rIns="0" bIns="0" rtlCol="0"/>
          <a:lstStyle/>
          <a:p>
            <a:endParaRPr/>
          </a:p>
        </p:txBody>
      </p:sp>
      <p:cxnSp>
        <p:nvCxnSpPr>
          <p:cNvPr id="83" name="连接符: 曲线 82">
            <a:extLst>
              <a:ext uri="{FF2B5EF4-FFF2-40B4-BE49-F238E27FC236}">
                <a16:creationId xmlns:a16="http://schemas.microsoft.com/office/drawing/2014/main" id="{4960C2B7-F451-E9FB-FC2A-62C9EEDFB063}"/>
              </a:ext>
            </a:extLst>
          </p:cNvPr>
          <p:cNvCxnSpPr>
            <a:cxnSpLocks/>
          </p:cNvCxnSpPr>
          <p:nvPr/>
        </p:nvCxnSpPr>
        <p:spPr>
          <a:xfrm rot="16200000" flipH="1">
            <a:off x="4437043" y="3295046"/>
            <a:ext cx="1089556" cy="794619"/>
          </a:xfrm>
          <a:prstGeom prst="curvedConnector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连接符: 曲线 86">
            <a:extLst>
              <a:ext uri="{FF2B5EF4-FFF2-40B4-BE49-F238E27FC236}">
                <a16:creationId xmlns:a16="http://schemas.microsoft.com/office/drawing/2014/main" id="{ABC8E7E3-D92E-BE0C-063F-4041B46728EA}"/>
              </a:ext>
            </a:extLst>
          </p:cNvPr>
          <p:cNvCxnSpPr>
            <a:cxnSpLocks/>
          </p:cNvCxnSpPr>
          <p:nvPr/>
        </p:nvCxnSpPr>
        <p:spPr>
          <a:xfrm rot="16200000" flipH="1">
            <a:off x="5385350" y="4905960"/>
            <a:ext cx="1167590" cy="497383"/>
          </a:xfrm>
          <a:prstGeom prst="curvedConnector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连接符: 曲线 92">
            <a:extLst>
              <a:ext uri="{FF2B5EF4-FFF2-40B4-BE49-F238E27FC236}">
                <a16:creationId xmlns:a16="http://schemas.microsoft.com/office/drawing/2014/main" id="{D2322941-B16D-6477-4086-46A4464F59BB}"/>
              </a:ext>
            </a:extLst>
          </p:cNvPr>
          <p:cNvCxnSpPr>
            <a:cxnSpLocks/>
          </p:cNvCxnSpPr>
          <p:nvPr/>
        </p:nvCxnSpPr>
        <p:spPr>
          <a:xfrm rot="16200000" flipV="1">
            <a:off x="5877640" y="4925546"/>
            <a:ext cx="1393567" cy="549237"/>
          </a:xfrm>
          <a:prstGeom prst="curvedConnector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连接符: 曲线 97">
            <a:extLst>
              <a:ext uri="{FF2B5EF4-FFF2-40B4-BE49-F238E27FC236}">
                <a16:creationId xmlns:a16="http://schemas.microsoft.com/office/drawing/2014/main" id="{674FDE44-7215-A5BD-C8BA-26CF844168EF}"/>
              </a:ext>
            </a:extLst>
          </p:cNvPr>
          <p:cNvCxnSpPr>
            <a:cxnSpLocks/>
          </p:cNvCxnSpPr>
          <p:nvPr/>
        </p:nvCxnSpPr>
        <p:spPr>
          <a:xfrm rot="16200000" flipV="1">
            <a:off x="5280128" y="2987866"/>
            <a:ext cx="1561285" cy="1834748"/>
          </a:xfrm>
          <a:prstGeom prst="curvedConnector3">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3" name="连接符: 曲线 102">
            <a:extLst>
              <a:ext uri="{FF2B5EF4-FFF2-40B4-BE49-F238E27FC236}">
                <a16:creationId xmlns:a16="http://schemas.microsoft.com/office/drawing/2014/main" id="{AA4603E8-44D3-95A2-B3AA-99A8E47BC529}"/>
              </a:ext>
            </a:extLst>
          </p:cNvPr>
          <p:cNvCxnSpPr>
            <a:cxnSpLocks/>
          </p:cNvCxnSpPr>
          <p:nvPr/>
        </p:nvCxnSpPr>
        <p:spPr>
          <a:xfrm flipH="1" flipV="1">
            <a:off x="5375126" y="1485578"/>
            <a:ext cx="394768" cy="1816626"/>
          </a:xfrm>
          <a:prstGeom prst="curvedConnector3">
            <a:avLst>
              <a:gd name="adj1" fmla="val -2289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7FD1ADE1-F895-AAFD-BFFC-9569F24A06E1}"/>
              </a:ext>
            </a:extLst>
          </p:cNvPr>
          <p:cNvSpPr/>
          <p:nvPr/>
        </p:nvSpPr>
        <p:spPr bwMode="auto">
          <a:xfrm>
            <a:off x="8273903" y="341469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1</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3286B41B-D8B3-3CE2-632C-F244CB488DFB}"/>
              </a:ext>
            </a:extLst>
          </p:cNvPr>
          <p:cNvSpPr/>
          <p:nvPr/>
        </p:nvSpPr>
        <p:spPr bwMode="auto">
          <a:xfrm>
            <a:off x="8278510" y="409351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2</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7" name="椭圆 16">
            <a:extLst>
              <a:ext uri="{FF2B5EF4-FFF2-40B4-BE49-F238E27FC236}">
                <a16:creationId xmlns:a16="http://schemas.microsoft.com/office/drawing/2014/main" id="{1DF92019-60C0-B4B3-1D0D-00B39BC4A62E}"/>
              </a:ext>
            </a:extLst>
          </p:cNvPr>
          <p:cNvSpPr/>
          <p:nvPr/>
        </p:nvSpPr>
        <p:spPr bwMode="auto">
          <a:xfrm>
            <a:off x="7835177" y="5032243"/>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3</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FB21FC8C-11E3-E2EB-9667-1E52249F601D}"/>
              </a:ext>
            </a:extLst>
          </p:cNvPr>
          <p:cNvSpPr/>
          <p:nvPr/>
        </p:nvSpPr>
        <p:spPr bwMode="auto">
          <a:xfrm>
            <a:off x="8712797" y="5008279"/>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4</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35" name="椭圆 34">
            <a:extLst>
              <a:ext uri="{FF2B5EF4-FFF2-40B4-BE49-F238E27FC236}">
                <a16:creationId xmlns:a16="http://schemas.microsoft.com/office/drawing/2014/main" id="{D9A32A47-0673-222B-74DD-F5381B47A2F2}"/>
              </a:ext>
            </a:extLst>
          </p:cNvPr>
          <p:cNvSpPr/>
          <p:nvPr/>
        </p:nvSpPr>
        <p:spPr bwMode="auto">
          <a:xfrm>
            <a:off x="8882292" y="5899332"/>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5</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36" name="椭圆 35">
            <a:extLst>
              <a:ext uri="{FF2B5EF4-FFF2-40B4-BE49-F238E27FC236}">
                <a16:creationId xmlns:a16="http://schemas.microsoft.com/office/drawing/2014/main" id="{D5D754C1-BF6F-4BD7-1EAF-0E6420124C5A}"/>
              </a:ext>
            </a:extLst>
          </p:cNvPr>
          <p:cNvSpPr/>
          <p:nvPr/>
        </p:nvSpPr>
        <p:spPr bwMode="auto">
          <a:xfrm>
            <a:off x="3705818" y="422197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4</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2ECDDBBD-6A1B-FAB0-DF03-8CCD4A3B5B36}"/>
              </a:ext>
            </a:extLst>
          </p:cNvPr>
          <p:cNvSpPr/>
          <p:nvPr/>
        </p:nvSpPr>
        <p:spPr bwMode="auto">
          <a:xfrm>
            <a:off x="4550832" y="577134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5</a:t>
            </a:r>
            <a:endParaRPr lang="zh-CN" altLang="en-US" b="1" dirty="0">
              <a:solidFill>
                <a:prstClr val="white"/>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17404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838622" y="477466"/>
            <a:ext cx="561662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2.1 </a:t>
            </a:r>
            <a:r>
              <a:rPr lang="zh-CN" altLang="en-US" b="1" dirty="0">
                <a:solidFill>
                  <a:schemeClr val="accent1"/>
                </a:solidFill>
                <a:latin typeface="微软雅黑" panose="020B0503020204020204" pitchFamily="34" charset="-122"/>
                <a:ea typeface="微软雅黑" panose="020B0503020204020204" pitchFamily="34" charset="-122"/>
              </a:rPr>
              <a:t>迭代模型</a:t>
            </a:r>
          </a:p>
        </p:txBody>
      </p:sp>
      <p:sp>
        <p:nvSpPr>
          <p:cNvPr id="2" name="灯片编号占位符 1"/>
          <p:cNvSpPr>
            <a:spLocks noGrp="1"/>
          </p:cNvSpPr>
          <p:nvPr>
            <p:ph type="sldNum" sz="quarter" idx="4294967295"/>
          </p:nvPr>
        </p:nvSpPr>
        <p:spPr>
          <a:xfrm>
            <a:off x="10566400" y="637703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Verdana" panose="020B0604030504040204" pitchFamily="34" charset="0"/>
                <a:ea typeface="宋体" panose="02010600030101010101" pitchFamily="2" charset="-122"/>
                <a:cs typeface="+mn-cs"/>
              </a:defRPr>
            </a:lvl9pPr>
          </a:lstStyle>
          <a:p>
            <a:pPr>
              <a:defRPr/>
            </a:pPr>
            <a:fld id="{BCABB3B7-40FC-498F-90D6-69ECBA7F181C}" type="slidenum">
              <a:rPr lang="zh-CN" altLang="en-US" smtClean="0"/>
              <a:t>83</a:t>
            </a:fld>
            <a:endParaRPr lang="en-US" altLang="zh-CN"/>
          </a:p>
        </p:txBody>
      </p:sp>
      <p:sp>
        <p:nvSpPr>
          <p:cNvPr id="18" name="矩形 17">
            <a:extLst>
              <a:ext uri="{FF2B5EF4-FFF2-40B4-BE49-F238E27FC236}">
                <a16:creationId xmlns:a16="http://schemas.microsoft.com/office/drawing/2014/main" id="{ED2060EF-09B5-1C4C-2295-DA56260D344E}"/>
              </a:ext>
            </a:extLst>
          </p:cNvPr>
          <p:cNvSpPr/>
          <p:nvPr/>
        </p:nvSpPr>
        <p:spPr bwMode="auto">
          <a:xfrm>
            <a:off x="7751389" y="1221270"/>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34817"/>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19" name="矩形 18">
            <a:extLst>
              <a:ext uri="{FF2B5EF4-FFF2-40B4-BE49-F238E27FC236}">
                <a16:creationId xmlns:a16="http://schemas.microsoft.com/office/drawing/2014/main" id="{A7085891-574A-5D7F-51B8-470430439D89}"/>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A4CD0FD0-C1C0-9D37-F9A1-1392A0280428}"/>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1" name="矩形 20">
            <a:extLst>
              <a:ext uri="{FF2B5EF4-FFF2-40B4-BE49-F238E27FC236}">
                <a16:creationId xmlns:a16="http://schemas.microsoft.com/office/drawing/2014/main" id="{9B5D4EEC-DB0B-80F9-C7E1-14AE7070D756}"/>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2" name="直接箭头连接符 21">
            <a:extLst>
              <a:ext uri="{FF2B5EF4-FFF2-40B4-BE49-F238E27FC236}">
                <a16:creationId xmlns:a16="http://schemas.microsoft.com/office/drawing/2014/main" id="{32517CA7-97F1-5155-12E1-297C9DCC34B4}"/>
              </a:ext>
            </a:extLst>
          </p:cNvPr>
          <p:cNvCxnSpPr>
            <a:cxnSpLocks/>
            <a:stCxn id="21"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3" name="直接箭头连接符 22">
            <a:extLst>
              <a:ext uri="{FF2B5EF4-FFF2-40B4-BE49-F238E27FC236}">
                <a16:creationId xmlns:a16="http://schemas.microsoft.com/office/drawing/2014/main" id="{8214457D-5117-4641-1726-67C942EB2DA5}"/>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4" name="直接箭头连接符 23">
            <a:extLst>
              <a:ext uri="{FF2B5EF4-FFF2-40B4-BE49-F238E27FC236}">
                <a16:creationId xmlns:a16="http://schemas.microsoft.com/office/drawing/2014/main" id="{44EF8741-25B3-B8AD-2FAC-391ECE771D70}"/>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5" name="直接箭头连接符 24">
            <a:extLst>
              <a:ext uri="{FF2B5EF4-FFF2-40B4-BE49-F238E27FC236}">
                <a16:creationId xmlns:a16="http://schemas.microsoft.com/office/drawing/2014/main" id="{6A022FC4-EB1D-73EF-0D8B-6FB4CB71250F}"/>
              </a:ext>
            </a:extLst>
          </p:cNvPr>
          <p:cNvCxnSpPr>
            <a:cxnSpLocks/>
            <a:stCxn id="34" idx="0"/>
            <a:endCxn id="30"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27" name="文本框 26">
            <a:extLst>
              <a:ext uri="{FF2B5EF4-FFF2-40B4-BE49-F238E27FC236}">
                <a16:creationId xmlns:a16="http://schemas.microsoft.com/office/drawing/2014/main" id="{87A6036D-4035-9485-427D-3E896FAC81F4}"/>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8" name="文本框 27">
            <a:extLst>
              <a:ext uri="{FF2B5EF4-FFF2-40B4-BE49-F238E27FC236}">
                <a16:creationId xmlns:a16="http://schemas.microsoft.com/office/drawing/2014/main" id="{FEC6FCB7-E5BB-C77D-8D5C-BFD5361ECDD2}"/>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F1CDF18E-3A04-0F21-82C4-7EFAD86183D3}"/>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0" name="文本框 29">
            <a:extLst>
              <a:ext uri="{FF2B5EF4-FFF2-40B4-BE49-F238E27FC236}">
                <a16:creationId xmlns:a16="http://schemas.microsoft.com/office/drawing/2014/main" id="{023CFC21-2A9B-2B6E-2189-D1F415104B59}"/>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1" name="文本框 30">
            <a:extLst>
              <a:ext uri="{FF2B5EF4-FFF2-40B4-BE49-F238E27FC236}">
                <a16:creationId xmlns:a16="http://schemas.microsoft.com/office/drawing/2014/main" id="{618AD34E-9C1C-3783-63D8-7D82185CD1B3}"/>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2" name="文本框 31">
            <a:extLst>
              <a:ext uri="{FF2B5EF4-FFF2-40B4-BE49-F238E27FC236}">
                <a16:creationId xmlns:a16="http://schemas.microsoft.com/office/drawing/2014/main" id="{B8446D22-D010-2FFA-9EE4-09D2508D34BC}"/>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5BC1B1A1-C23A-6A8F-9803-7208367709C1}"/>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B6FFA5AC-80B2-CE43-D236-E1DD7F5CD118}"/>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16D04A13-62C1-514E-2C7D-10D43F31C84A}"/>
              </a:ext>
            </a:extLst>
          </p:cNvPr>
          <p:cNvSpPr/>
          <p:nvPr/>
        </p:nvSpPr>
        <p:spPr bwMode="auto">
          <a:xfrm>
            <a:off x="2998862" y="1197546"/>
            <a:ext cx="2917367"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800" dirty="0">
                <a:latin typeface="微软雅黑" panose="020B0503020204020204" pitchFamily="34" charset="-122"/>
                <a:ea typeface="微软雅黑" panose="020B0503020204020204" pitchFamily="34" charset="-122"/>
              </a:rPr>
              <a:t>for t in </a:t>
            </a:r>
            <a:r>
              <a:rPr lang="en-US" altLang="zh-CN" sz="1800" dirty="0" err="1">
                <a:solidFill>
                  <a:srgbClr val="C00000"/>
                </a:solidFill>
                <a:latin typeface="微软雅黑" panose="020B0503020204020204" pitchFamily="34" charset="-122"/>
                <a:ea typeface="微软雅黑" panose="020B0503020204020204" pitchFamily="34" charset="-122"/>
              </a:rPr>
              <a:t>child.next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a:t>
            </a:r>
          </a:p>
          <a:p>
            <a:pPr algn="ctr"/>
            <a:r>
              <a:rPr lang="en-US" altLang="zh-CN" sz="1800" dirty="0">
                <a:solidFill>
                  <a:srgbClr val="C00000"/>
                </a:solidFill>
                <a:latin typeface="微软雅黑" panose="020B0503020204020204" pitchFamily="34" charset="-122"/>
                <a:ea typeface="微软雅黑" panose="020B0503020204020204" pitchFamily="34" charset="-122"/>
              </a:rPr>
              <a:t>emit(projection(</a:t>
            </a:r>
            <a:r>
              <a:rPr lang="en-US" altLang="zh-CN" sz="1800" dirty="0">
                <a:latin typeface="微软雅黑" panose="020B0503020204020204" pitchFamily="34" charset="-122"/>
                <a:ea typeface="微软雅黑" panose="020B0503020204020204" pitchFamily="34" charset="-122"/>
              </a:rPr>
              <a:t>t</a:t>
            </a:r>
            <a:r>
              <a:rPr lang="en-US" altLang="zh-CN" sz="1800" dirty="0">
                <a:solidFill>
                  <a:srgbClr val="C00000"/>
                </a:solidFill>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6FC64318-7D75-BB2F-70E4-39F2A02D9E03}"/>
              </a:ext>
            </a:extLst>
          </p:cNvPr>
          <p:cNvSpPr/>
          <p:nvPr/>
        </p:nvSpPr>
        <p:spPr bwMode="auto">
          <a:xfrm>
            <a:off x="2259245" y="2189363"/>
            <a:ext cx="3675310" cy="1386552"/>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t1 in </a:t>
            </a:r>
            <a:r>
              <a:rPr lang="en-US" altLang="zh-CN" sz="2000" dirty="0" err="1">
                <a:solidFill>
                  <a:srgbClr val="C00000"/>
                </a:solidFill>
                <a:latin typeface="微软雅黑" panose="020B0503020204020204" pitchFamily="34" charset="-122"/>
                <a:ea typeface="微软雅黑" panose="020B0503020204020204" pitchFamily="34" charset="-122"/>
              </a:rPr>
              <a:t>left.next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err="1">
                <a:solidFill>
                  <a:srgbClr val="C00000"/>
                </a:solidFill>
                <a:latin typeface="微软雅黑" panose="020B0503020204020204" pitchFamily="34" charset="-122"/>
                <a:ea typeface="微软雅黑" panose="020B0503020204020204" pitchFamily="34" charset="-122"/>
              </a:rPr>
              <a:t>buildHashTable</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t1</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p>
          <a:p>
            <a:pPr algn="ctr"/>
            <a:r>
              <a:rPr lang="en-US" altLang="zh-CN" sz="2000" dirty="0">
                <a:latin typeface="微软雅黑" panose="020B0503020204020204" pitchFamily="34" charset="-122"/>
                <a:ea typeface="微软雅黑" panose="020B0503020204020204" pitchFamily="34" charset="-122"/>
              </a:rPr>
              <a:t>for t2 in </a:t>
            </a:r>
            <a:r>
              <a:rPr lang="en-US" altLang="zh-CN" sz="2000" dirty="0" err="1">
                <a:solidFill>
                  <a:srgbClr val="C00000"/>
                </a:solidFill>
                <a:latin typeface="微软雅黑" panose="020B0503020204020204" pitchFamily="34" charset="-122"/>
                <a:ea typeface="微软雅黑" panose="020B0503020204020204" pitchFamily="34" charset="-122"/>
              </a:rPr>
              <a:t>right.next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a:solidFill>
                  <a:srgbClr val="C00000"/>
                </a:solidFill>
                <a:latin typeface="微软雅黑" panose="020B0503020204020204" pitchFamily="34" charset="-122"/>
                <a:ea typeface="微软雅黑" panose="020B0503020204020204" pitchFamily="34" charset="-122"/>
              </a:rPr>
              <a:t>Probe(</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 emit(</a:t>
            </a:r>
            <a:r>
              <a:rPr lang="en-US" altLang="zh-CN" sz="2000" dirty="0">
                <a:latin typeface="微软雅黑" panose="020B0503020204020204" pitchFamily="34" charset="-122"/>
                <a:ea typeface="微软雅黑" panose="020B0503020204020204" pitchFamily="34" charset="-122"/>
              </a:rPr>
              <a:t>t1 </a:t>
            </a:r>
            <a:r>
              <a:rPr lang="en-US" altLang="zh-CN" sz="24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t2</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D00BD77A-C5A8-66D1-FF6B-5CD7FD31A6E8}"/>
              </a:ext>
            </a:extLst>
          </p:cNvPr>
          <p:cNvSpPr/>
          <p:nvPr/>
        </p:nvSpPr>
        <p:spPr bwMode="auto">
          <a:xfrm>
            <a:off x="4222998" y="4221977"/>
            <a:ext cx="2828040" cy="71998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a:t>
            </a:r>
            <a:r>
              <a:rPr lang="en-US" altLang="zh-CN" sz="2000" dirty="0" err="1">
                <a:solidFill>
                  <a:srgbClr val="C00000"/>
                </a:solidFill>
                <a:latin typeface="微软雅黑" panose="020B0503020204020204" pitchFamily="34" charset="-122"/>
                <a:ea typeface="微软雅黑" panose="020B0503020204020204" pitchFamily="34" charset="-122"/>
              </a:rPr>
              <a:t>child.next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a:t>
            </a:r>
          </a:p>
          <a:p>
            <a:pPr algn="ctr"/>
            <a:r>
              <a:rPr lang="en-US" altLang="zh-CN" sz="2000" dirty="0">
                <a:latin typeface="微软雅黑" panose="020B0503020204020204" pitchFamily="34" charset="-122"/>
                <a:ea typeface="微软雅黑" panose="020B0503020204020204" pitchFamily="34" charset="-122"/>
              </a:rPr>
              <a:t>     if </a:t>
            </a:r>
            <a:r>
              <a:rPr lang="en-US" altLang="zh-CN" sz="2000" dirty="0" err="1">
                <a:solidFill>
                  <a:srgbClr val="C00000"/>
                </a:solidFill>
                <a:latin typeface="微软雅黑" panose="020B0503020204020204" pitchFamily="34" charset="-122"/>
                <a:ea typeface="微软雅黑" panose="020B0503020204020204" pitchFamily="34" charset="-122"/>
              </a:rPr>
              <a:t>evalPred</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0" name="矩形 9">
            <a:extLst>
              <a:ext uri="{FF2B5EF4-FFF2-40B4-BE49-F238E27FC236}">
                <a16:creationId xmlns:a16="http://schemas.microsoft.com/office/drawing/2014/main" id="{C9F2E926-E997-9818-8CFE-B14F48AF3EF2}"/>
              </a:ext>
            </a:extLst>
          </p:cNvPr>
          <p:cNvSpPr/>
          <p:nvPr/>
        </p:nvSpPr>
        <p:spPr bwMode="auto">
          <a:xfrm>
            <a:off x="5067874" y="5767809"/>
            <a:ext cx="2395484" cy="622944"/>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SC: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6F7A0FE0-3CE5-6B49-C5C7-617D85DE290D}"/>
              </a:ext>
            </a:extLst>
          </p:cNvPr>
          <p:cNvSpPr/>
          <p:nvPr/>
        </p:nvSpPr>
        <p:spPr bwMode="auto">
          <a:xfrm>
            <a:off x="1270670" y="5797347"/>
            <a:ext cx="2194853" cy="584775"/>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2000" dirty="0">
                <a:latin typeface="微软雅黑" panose="020B0503020204020204" pitchFamily="34" charset="-122"/>
                <a:ea typeface="微软雅黑" panose="020B0503020204020204" pitchFamily="34" charset="-122"/>
              </a:rPr>
              <a:t>for t in S: </a:t>
            </a:r>
            <a:r>
              <a:rPr lang="en-US" altLang="zh-CN" sz="2000" dirty="0">
                <a:solidFill>
                  <a:srgbClr val="C00000"/>
                </a:solidFill>
                <a:latin typeface="微软雅黑" panose="020B0503020204020204" pitchFamily="34" charset="-122"/>
                <a:ea typeface="微软雅黑" panose="020B0503020204020204" pitchFamily="34" charset="-122"/>
              </a:rPr>
              <a:t>emit(</a:t>
            </a:r>
            <a:r>
              <a:rPr lang="en-US" altLang="zh-CN" sz="2000" dirty="0">
                <a:latin typeface="微软雅黑" panose="020B0503020204020204" pitchFamily="34" charset="-122"/>
                <a:ea typeface="微软雅黑" panose="020B0503020204020204" pitchFamily="34" charset="-122"/>
              </a:rPr>
              <a:t>t</a:t>
            </a:r>
            <a:r>
              <a:rPr lang="en-US" altLang="zh-CN" sz="2000" dirty="0">
                <a:solidFill>
                  <a:srgbClr val="C00000"/>
                </a:solidFill>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p:txBody>
      </p:sp>
      <p:sp>
        <p:nvSpPr>
          <p:cNvPr id="3" name="椭圆 2">
            <a:extLst>
              <a:ext uri="{FF2B5EF4-FFF2-40B4-BE49-F238E27FC236}">
                <a16:creationId xmlns:a16="http://schemas.microsoft.com/office/drawing/2014/main" id="{83AFFFBD-C522-458E-BFFA-90D9E26C6FC0}"/>
              </a:ext>
            </a:extLst>
          </p:cNvPr>
          <p:cNvSpPr/>
          <p:nvPr/>
        </p:nvSpPr>
        <p:spPr bwMode="auto">
          <a:xfrm>
            <a:off x="2401941" y="1202303"/>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1</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5" name="椭圆 14">
            <a:extLst>
              <a:ext uri="{FF2B5EF4-FFF2-40B4-BE49-F238E27FC236}">
                <a16:creationId xmlns:a16="http://schemas.microsoft.com/office/drawing/2014/main" id="{44658119-34E0-A5FB-8400-E189F54DC061}"/>
              </a:ext>
            </a:extLst>
          </p:cNvPr>
          <p:cNvSpPr/>
          <p:nvPr/>
        </p:nvSpPr>
        <p:spPr bwMode="auto">
          <a:xfrm>
            <a:off x="1702718" y="221010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2</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16" name="椭圆 15">
            <a:extLst>
              <a:ext uri="{FF2B5EF4-FFF2-40B4-BE49-F238E27FC236}">
                <a16:creationId xmlns:a16="http://schemas.microsoft.com/office/drawing/2014/main" id="{3201B920-4B40-C4BD-386F-9C20C7E5F351}"/>
              </a:ext>
            </a:extLst>
          </p:cNvPr>
          <p:cNvSpPr/>
          <p:nvPr/>
        </p:nvSpPr>
        <p:spPr bwMode="auto">
          <a:xfrm>
            <a:off x="648910" y="576780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3</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49" name="object 29">
            <a:extLst>
              <a:ext uri="{FF2B5EF4-FFF2-40B4-BE49-F238E27FC236}">
                <a16:creationId xmlns:a16="http://schemas.microsoft.com/office/drawing/2014/main" id="{840D4600-E52E-018C-C022-A9583C2C751F}"/>
              </a:ext>
            </a:extLst>
          </p:cNvPr>
          <p:cNvSpPr/>
          <p:nvPr/>
        </p:nvSpPr>
        <p:spPr>
          <a:xfrm>
            <a:off x="4511075" y="1543302"/>
            <a:ext cx="158026" cy="666808"/>
          </a:xfrm>
          <a:custGeom>
            <a:avLst/>
            <a:gdLst/>
            <a:ahLst/>
            <a:cxnLst/>
            <a:rect l="l" t="t" r="r" b="b"/>
            <a:pathLst>
              <a:path w="139700" h="578485">
                <a:moveTo>
                  <a:pt x="75004" y="482562"/>
                </a:moveTo>
                <a:lnTo>
                  <a:pt x="43180" y="483488"/>
                </a:lnTo>
                <a:lnTo>
                  <a:pt x="93852" y="577976"/>
                </a:lnTo>
                <a:lnTo>
                  <a:pt x="130787" y="498728"/>
                </a:lnTo>
                <a:lnTo>
                  <a:pt x="75564" y="498728"/>
                </a:lnTo>
                <a:lnTo>
                  <a:pt x="75004" y="482562"/>
                </a:lnTo>
                <a:close/>
              </a:path>
              <a:path w="139700" h="578485">
                <a:moveTo>
                  <a:pt x="106966" y="481632"/>
                </a:moveTo>
                <a:lnTo>
                  <a:pt x="75004" y="482562"/>
                </a:lnTo>
                <a:lnTo>
                  <a:pt x="75564" y="498728"/>
                </a:lnTo>
                <a:lnTo>
                  <a:pt x="107568" y="497458"/>
                </a:lnTo>
                <a:lnTo>
                  <a:pt x="106966" y="481632"/>
                </a:lnTo>
                <a:close/>
              </a:path>
              <a:path w="139700" h="578485">
                <a:moveTo>
                  <a:pt x="139191" y="480694"/>
                </a:moveTo>
                <a:lnTo>
                  <a:pt x="106966" y="481632"/>
                </a:lnTo>
                <a:lnTo>
                  <a:pt x="107568" y="497458"/>
                </a:lnTo>
                <a:lnTo>
                  <a:pt x="75564" y="498728"/>
                </a:lnTo>
                <a:lnTo>
                  <a:pt x="130787" y="498728"/>
                </a:lnTo>
                <a:lnTo>
                  <a:pt x="139191" y="480694"/>
                </a:lnTo>
                <a:close/>
              </a:path>
              <a:path w="139700" h="578485">
                <a:moveTo>
                  <a:pt x="48670" y="304200"/>
                </a:moveTo>
                <a:lnTo>
                  <a:pt x="60197" y="345693"/>
                </a:lnTo>
                <a:lnTo>
                  <a:pt x="68452" y="402462"/>
                </a:lnTo>
                <a:lnTo>
                  <a:pt x="72770" y="448436"/>
                </a:lnTo>
                <a:lnTo>
                  <a:pt x="75004" y="482562"/>
                </a:lnTo>
                <a:lnTo>
                  <a:pt x="106966" y="481632"/>
                </a:lnTo>
                <a:lnTo>
                  <a:pt x="102615" y="421512"/>
                </a:lnTo>
                <a:lnTo>
                  <a:pt x="97536" y="377063"/>
                </a:lnTo>
                <a:lnTo>
                  <a:pt x="91439" y="339343"/>
                </a:lnTo>
                <a:lnTo>
                  <a:pt x="83267" y="305180"/>
                </a:lnTo>
                <a:lnTo>
                  <a:pt x="53466" y="305180"/>
                </a:lnTo>
                <a:lnTo>
                  <a:pt x="49911" y="304418"/>
                </a:lnTo>
                <a:lnTo>
                  <a:pt x="48670" y="304200"/>
                </a:lnTo>
                <a:close/>
              </a:path>
              <a:path w="139700" h="578485">
                <a:moveTo>
                  <a:pt x="47897" y="302861"/>
                </a:moveTo>
                <a:lnTo>
                  <a:pt x="48259" y="303275"/>
                </a:lnTo>
                <a:lnTo>
                  <a:pt x="48670" y="304200"/>
                </a:lnTo>
                <a:lnTo>
                  <a:pt x="49911" y="304418"/>
                </a:lnTo>
                <a:lnTo>
                  <a:pt x="53466" y="305180"/>
                </a:lnTo>
                <a:lnTo>
                  <a:pt x="50459" y="303910"/>
                </a:lnTo>
                <a:lnTo>
                  <a:pt x="49530" y="303910"/>
                </a:lnTo>
                <a:lnTo>
                  <a:pt x="47897" y="302861"/>
                </a:lnTo>
                <a:close/>
              </a:path>
              <a:path w="139700" h="578485">
                <a:moveTo>
                  <a:pt x="81935" y="301243"/>
                </a:moveTo>
                <a:lnTo>
                  <a:pt x="46481" y="301243"/>
                </a:lnTo>
                <a:lnTo>
                  <a:pt x="48663" y="303152"/>
                </a:lnTo>
                <a:lnTo>
                  <a:pt x="53466" y="305180"/>
                </a:lnTo>
                <a:lnTo>
                  <a:pt x="83267" y="305180"/>
                </a:lnTo>
                <a:lnTo>
                  <a:pt x="82502" y="302767"/>
                </a:lnTo>
                <a:lnTo>
                  <a:pt x="81935" y="301243"/>
                </a:lnTo>
                <a:close/>
              </a:path>
              <a:path w="139700" h="578485">
                <a:moveTo>
                  <a:pt x="32003" y="0"/>
                </a:moveTo>
                <a:lnTo>
                  <a:pt x="0" y="507"/>
                </a:lnTo>
                <a:lnTo>
                  <a:pt x="888" y="54482"/>
                </a:lnTo>
                <a:lnTo>
                  <a:pt x="1905" y="81152"/>
                </a:lnTo>
                <a:lnTo>
                  <a:pt x="5206" y="132460"/>
                </a:lnTo>
                <a:lnTo>
                  <a:pt x="9651" y="179450"/>
                </a:lnTo>
                <a:lnTo>
                  <a:pt x="15239" y="220599"/>
                </a:lnTo>
                <a:lnTo>
                  <a:pt x="23368" y="261746"/>
                </a:lnTo>
                <a:lnTo>
                  <a:pt x="39243" y="297941"/>
                </a:lnTo>
                <a:lnTo>
                  <a:pt x="40131" y="299084"/>
                </a:lnTo>
                <a:lnTo>
                  <a:pt x="41147" y="299974"/>
                </a:lnTo>
                <a:lnTo>
                  <a:pt x="42290" y="300735"/>
                </a:lnTo>
                <a:lnTo>
                  <a:pt x="44068" y="302005"/>
                </a:lnTo>
                <a:lnTo>
                  <a:pt x="45855" y="303152"/>
                </a:lnTo>
                <a:lnTo>
                  <a:pt x="47751" y="304038"/>
                </a:lnTo>
                <a:lnTo>
                  <a:pt x="48670" y="304200"/>
                </a:lnTo>
                <a:lnTo>
                  <a:pt x="48259" y="303275"/>
                </a:lnTo>
                <a:lnTo>
                  <a:pt x="47926" y="302894"/>
                </a:lnTo>
                <a:lnTo>
                  <a:pt x="46481" y="301243"/>
                </a:lnTo>
                <a:lnTo>
                  <a:pt x="81935" y="301243"/>
                </a:lnTo>
                <a:lnTo>
                  <a:pt x="80518" y="297433"/>
                </a:lnTo>
                <a:lnTo>
                  <a:pt x="67563" y="277621"/>
                </a:lnTo>
                <a:lnTo>
                  <a:pt x="66852" y="277113"/>
                </a:lnTo>
                <a:lnTo>
                  <a:pt x="63500" y="277113"/>
                </a:lnTo>
                <a:lnTo>
                  <a:pt x="62864" y="276605"/>
                </a:lnTo>
                <a:lnTo>
                  <a:pt x="62772" y="276473"/>
                </a:lnTo>
                <a:lnTo>
                  <a:pt x="61317" y="275193"/>
                </a:lnTo>
                <a:lnTo>
                  <a:pt x="56387" y="273050"/>
                </a:lnTo>
                <a:lnTo>
                  <a:pt x="60655" y="273050"/>
                </a:lnTo>
                <a:lnTo>
                  <a:pt x="59181" y="269366"/>
                </a:lnTo>
                <a:lnTo>
                  <a:pt x="46862" y="215900"/>
                </a:lnTo>
                <a:lnTo>
                  <a:pt x="41401" y="176149"/>
                </a:lnTo>
                <a:lnTo>
                  <a:pt x="37083" y="130175"/>
                </a:lnTo>
                <a:lnTo>
                  <a:pt x="33908" y="79882"/>
                </a:lnTo>
                <a:lnTo>
                  <a:pt x="32893" y="53847"/>
                </a:lnTo>
                <a:lnTo>
                  <a:pt x="32003" y="0"/>
                </a:lnTo>
                <a:close/>
              </a:path>
              <a:path w="139700" h="578485">
                <a:moveTo>
                  <a:pt x="47852" y="302810"/>
                </a:moveTo>
                <a:lnTo>
                  <a:pt x="49530" y="303910"/>
                </a:lnTo>
                <a:lnTo>
                  <a:pt x="48654" y="303149"/>
                </a:lnTo>
                <a:lnTo>
                  <a:pt x="47852" y="302810"/>
                </a:lnTo>
                <a:close/>
              </a:path>
              <a:path w="139700" h="578485">
                <a:moveTo>
                  <a:pt x="48663" y="303152"/>
                </a:moveTo>
                <a:lnTo>
                  <a:pt x="49530" y="303910"/>
                </a:lnTo>
                <a:lnTo>
                  <a:pt x="50459" y="303910"/>
                </a:lnTo>
                <a:lnTo>
                  <a:pt x="48663" y="303152"/>
                </a:lnTo>
                <a:close/>
              </a:path>
              <a:path w="139700" h="578485">
                <a:moveTo>
                  <a:pt x="46481" y="301243"/>
                </a:moveTo>
                <a:lnTo>
                  <a:pt x="47852" y="302810"/>
                </a:lnTo>
                <a:lnTo>
                  <a:pt x="48663" y="303152"/>
                </a:lnTo>
                <a:lnTo>
                  <a:pt x="46481" y="301243"/>
                </a:lnTo>
                <a:close/>
              </a:path>
              <a:path w="139700" h="578485">
                <a:moveTo>
                  <a:pt x="47751" y="302767"/>
                </a:moveTo>
                <a:lnTo>
                  <a:pt x="47897" y="302861"/>
                </a:lnTo>
                <a:lnTo>
                  <a:pt x="47751" y="302767"/>
                </a:lnTo>
                <a:close/>
              </a:path>
              <a:path w="139700" h="578485">
                <a:moveTo>
                  <a:pt x="47815" y="302767"/>
                </a:moveTo>
                <a:close/>
              </a:path>
              <a:path w="139700" h="578485">
                <a:moveTo>
                  <a:pt x="61253" y="274107"/>
                </a:moveTo>
                <a:lnTo>
                  <a:pt x="61975" y="275335"/>
                </a:lnTo>
                <a:lnTo>
                  <a:pt x="62087" y="275494"/>
                </a:lnTo>
                <a:lnTo>
                  <a:pt x="62230" y="275589"/>
                </a:lnTo>
                <a:lnTo>
                  <a:pt x="62772" y="276473"/>
                </a:lnTo>
                <a:lnTo>
                  <a:pt x="63500" y="277113"/>
                </a:lnTo>
                <a:lnTo>
                  <a:pt x="66852" y="277113"/>
                </a:lnTo>
                <a:lnTo>
                  <a:pt x="64007" y="275081"/>
                </a:lnTo>
                <a:lnTo>
                  <a:pt x="62102" y="274319"/>
                </a:lnTo>
                <a:lnTo>
                  <a:pt x="61253" y="274107"/>
                </a:lnTo>
                <a:close/>
              </a:path>
              <a:path w="139700" h="578485">
                <a:moveTo>
                  <a:pt x="61317" y="275193"/>
                </a:moveTo>
                <a:lnTo>
                  <a:pt x="62772" y="276473"/>
                </a:lnTo>
                <a:lnTo>
                  <a:pt x="62120" y="275542"/>
                </a:lnTo>
                <a:lnTo>
                  <a:pt x="61317" y="275193"/>
                </a:lnTo>
                <a:close/>
              </a:path>
              <a:path w="139700" h="578485">
                <a:moveTo>
                  <a:pt x="62120" y="275542"/>
                </a:moveTo>
                <a:close/>
              </a:path>
              <a:path w="139700" h="578485">
                <a:moveTo>
                  <a:pt x="62087" y="275494"/>
                </a:moveTo>
                <a:lnTo>
                  <a:pt x="62230" y="275589"/>
                </a:lnTo>
                <a:lnTo>
                  <a:pt x="62087" y="275494"/>
                </a:lnTo>
                <a:close/>
              </a:path>
              <a:path w="139700" h="578485">
                <a:moveTo>
                  <a:pt x="60325" y="274319"/>
                </a:moveTo>
                <a:lnTo>
                  <a:pt x="61317" y="275193"/>
                </a:lnTo>
                <a:lnTo>
                  <a:pt x="62120" y="275542"/>
                </a:lnTo>
                <a:lnTo>
                  <a:pt x="60325" y="274319"/>
                </a:lnTo>
                <a:close/>
              </a:path>
              <a:path w="139700" h="578485">
                <a:moveTo>
                  <a:pt x="61378" y="274319"/>
                </a:moveTo>
                <a:lnTo>
                  <a:pt x="60325" y="274319"/>
                </a:lnTo>
                <a:lnTo>
                  <a:pt x="62087" y="275494"/>
                </a:lnTo>
                <a:lnTo>
                  <a:pt x="61378" y="274319"/>
                </a:lnTo>
                <a:close/>
              </a:path>
              <a:path w="139700" h="578485">
                <a:moveTo>
                  <a:pt x="56387" y="273050"/>
                </a:moveTo>
                <a:lnTo>
                  <a:pt x="61317" y="275193"/>
                </a:lnTo>
                <a:lnTo>
                  <a:pt x="60325" y="274319"/>
                </a:lnTo>
                <a:lnTo>
                  <a:pt x="61378" y="274319"/>
                </a:lnTo>
                <a:lnTo>
                  <a:pt x="61253" y="274107"/>
                </a:lnTo>
                <a:lnTo>
                  <a:pt x="60070" y="273812"/>
                </a:lnTo>
                <a:lnTo>
                  <a:pt x="58293" y="273430"/>
                </a:lnTo>
                <a:lnTo>
                  <a:pt x="56387" y="273050"/>
                </a:lnTo>
                <a:close/>
              </a:path>
              <a:path w="139700" h="578485">
                <a:moveTo>
                  <a:pt x="60655" y="273050"/>
                </a:moveTo>
                <a:lnTo>
                  <a:pt x="56387" y="273050"/>
                </a:lnTo>
                <a:lnTo>
                  <a:pt x="58293" y="273430"/>
                </a:lnTo>
                <a:lnTo>
                  <a:pt x="60070" y="273812"/>
                </a:lnTo>
                <a:lnTo>
                  <a:pt x="61253" y="274107"/>
                </a:lnTo>
                <a:lnTo>
                  <a:pt x="60706" y="273176"/>
                </a:lnTo>
                <a:close/>
              </a:path>
            </a:pathLst>
          </a:custGeom>
          <a:solidFill>
            <a:srgbClr val="464766"/>
          </a:solidFill>
        </p:spPr>
        <p:txBody>
          <a:bodyPr wrap="square" lIns="0" tIns="0" rIns="0" bIns="0" rtlCol="0"/>
          <a:lstStyle/>
          <a:p>
            <a:endParaRPr/>
          </a:p>
        </p:txBody>
      </p:sp>
      <p:cxnSp>
        <p:nvCxnSpPr>
          <p:cNvPr id="83" name="连接符: 曲线 82">
            <a:extLst>
              <a:ext uri="{FF2B5EF4-FFF2-40B4-BE49-F238E27FC236}">
                <a16:creationId xmlns:a16="http://schemas.microsoft.com/office/drawing/2014/main" id="{4960C2B7-F451-E9FB-FC2A-62C9EEDFB063}"/>
              </a:ext>
            </a:extLst>
          </p:cNvPr>
          <p:cNvCxnSpPr>
            <a:cxnSpLocks/>
          </p:cNvCxnSpPr>
          <p:nvPr/>
        </p:nvCxnSpPr>
        <p:spPr>
          <a:xfrm rot="16200000" flipH="1">
            <a:off x="4437043" y="3295046"/>
            <a:ext cx="1089556" cy="794619"/>
          </a:xfrm>
          <a:prstGeom prst="curvedConnector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连接符: 曲线 86">
            <a:extLst>
              <a:ext uri="{FF2B5EF4-FFF2-40B4-BE49-F238E27FC236}">
                <a16:creationId xmlns:a16="http://schemas.microsoft.com/office/drawing/2014/main" id="{ABC8E7E3-D92E-BE0C-063F-4041B46728EA}"/>
              </a:ext>
            </a:extLst>
          </p:cNvPr>
          <p:cNvCxnSpPr>
            <a:cxnSpLocks/>
          </p:cNvCxnSpPr>
          <p:nvPr/>
        </p:nvCxnSpPr>
        <p:spPr>
          <a:xfrm rot="16200000" flipH="1">
            <a:off x="5385350" y="4905960"/>
            <a:ext cx="1167590" cy="497383"/>
          </a:xfrm>
          <a:prstGeom prst="curvedConnector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连接符: 曲线 92">
            <a:extLst>
              <a:ext uri="{FF2B5EF4-FFF2-40B4-BE49-F238E27FC236}">
                <a16:creationId xmlns:a16="http://schemas.microsoft.com/office/drawing/2014/main" id="{D2322941-B16D-6477-4086-46A4464F59BB}"/>
              </a:ext>
            </a:extLst>
          </p:cNvPr>
          <p:cNvCxnSpPr>
            <a:cxnSpLocks/>
          </p:cNvCxnSpPr>
          <p:nvPr/>
        </p:nvCxnSpPr>
        <p:spPr>
          <a:xfrm rot="16200000" flipV="1">
            <a:off x="5877640" y="4925546"/>
            <a:ext cx="1393567" cy="549237"/>
          </a:xfrm>
          <a:prstGeom prst="curvedConnector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连接符: 曲线 97">
            <a:extLst>
              <a:ext uri="{FF2B5EF4-FFF2-40B4-BE49-F238E27FC236}">
                <a16:creationId xmlns:a16="http://schemas.microsoft.com/office/drawing/2014/main" id="{674FDE44-7215-A5BD-C8BA-26CF844168EF}"/>
              </a:ext>
            </a:extLst>
          </p:cNvPr>
          <p:cNvCxnSpPr>
            <a:cxnSpLocks/>
          </p:cNvCxnSpPr>
          <p:nvPr/>
        </p:nvCxnSpPr>
        <p:spPr>
          <a:xfrm rot="16200000" flipV="1">
            <a:off x="5280128" y="2987866"/>
            <a:ext cx="1561285" cy="1834748"/>
          </a:xfrm>
          <a:prstGeom prst="curvedConnector3">
            <a:avLst/>
          </a:prstGeom>
          <a:ln w="3492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03" name="连接符: 曲线 102">
            <a:extLst>
              <a:ext uri="{FF2B5EF4-FFF2-40B4-BE49-F238E27FC236}">
                <a16:creationId xmlns:a16="http://schemas.microsoft.com/office/drawing/2014/main" id="{AA4603E8-44D3-95A2-B3AA-99A8E47BC529}"/>
              </a:ext>
            </a:extLst>
          </p:cNvPr>
          <p:cNvCxnSpPr>
            <a:cxnSpLocks/>
          </p:cNvCxnSpPr>
          <p:nvPr/>
        </p:nvCxnSpPr>
        <p:spPr>
          <a:xfrm flipH="1" flipV="1">
            <a:off x="5375126" y="1485578"/>
            <a:ext cx="394768" cy="1816626"/>
          </a:xfrm>
          <a:prstGeom prst="curvedConnector3">
            <a:avLst>
              <a:gd name="adj1" fmla="val -2289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7FD1ADE1-F895-AAFD-BFFC-9569F24A06E1}"/>
              </a:ext>
            </a:extLst>
          </p:cNvPr>
          <p:cNvSpPr/>
          <p:nvPr/>
        </p:nvSpPr>
        <p:spPr bwMode="auto">
          <a:xfrm>
            <a:off x="8273903" y="341469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1</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4" name="椭圆 13">
            <a:extLst>
              <a:ext uri="{FF2B5EF4-FFF2-40B4-BE49-F238E27FC236}">
                <a16:creationId xmlns:a16="http://schemas.microsoft.com/office/drawing/2014/main" id="{3286B41B-D8B3-3CE2-632C-F244CB488DFB}"/>
              </a:ext>
            </a:extLst>
          </p:cNvPr>
          <p:cNvSpPr/>
          <p:nvPr/>
        </p:nvSpPr>
        <p:spPr bwMode="auto">
          <a:xfrm>
            <a:off x="8278510" y="409351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2</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17" name="椭圆 16">
            <a:extLst>
              <a:ext uri="{FF2B5EF4-FFF2-40B4-BE49-F238E27FC236}">
                <a16:creationId xmlns:a16="http://schemas.microsoft.com/office/drawing/2014/main" id="{1DF92019-60C0-B4B3-1D0D-00B39BC4A62E}"/>
              </a:ext>
            </a:extLst>
          </p:cNvPr>
          <p:cNvSpPr/>
          <p:nvPr/>
        </p:nvSpPr>
        <p:spPr bwMode="auto">
          <a:xfrm>
            <a:off x="7835177" y="5032243"/>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3</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FB21FC8C-11E3-E2EB-9667-1E52249F601D}"/>
              </a:ext>
            </a:extLst>
          </p:cNvPr>
          <p:cNvSpPr/>
          <p:nvPr/>
        </p:nvSpPr>
        <p:spPr bwMode="auto">
          <a:xfrm>
            <a:off x="8712797" y="5008279"/>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4</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35" name="椭圆 34">
            <a:extLst>
              <a:ext uri="{FF2B5EF4-FFF2-40B4-BE49-F238E27FC236}">
                <a16:creationId xmlns:a16="http://schemas.microsoft.com/office/drawing/2014/main" id="{D9A32A47-0673-222B-74DD-F5381B47A2F2}"/>
              </a:ext>
            </a:extLst>
          </p:cNvPr>
          <p:cNvSpPr/>
          <p:nvPr/>
        </p:nvSpPr>
        <p:spPr bwMode="auto">
          <a:xfrm>
            <a:off x="8882292" y="5899332"/>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5</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36" name="椭圆 35">
            <a:extLst>
              <a:ext uri="{FF2B5EF4-FFF2-40B4-BE49-F238E27FC236}">
                <a16:creationId xmlns:a16="http://schemas.microsoft.com/office/drawing/2014/main" id="{D5D754C1-BF6F-4BD7-1EAF-0E6420124C5A}"/>
              </a:ext>
            </a:extLst>
          </p:cNvPr>
          <p:cNvSpPr/>
          <p:nvPr/>
        </p:nvSpPr>
        <p:spPr bwMode="auto">
          <a:xfrm>
            <a:off x="3705818" y="422197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4</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2ECDDBBD-6A1B-FAB0-DF03-8CCD4A3B5B36}"/>
              </a:ext>
            </a:extLst>
          </p:cNvPr>
          <p:cNvSpPr/>
          <p:nvPr/>
        </p:nvSpPr>
        <p:spPr bwMode="auto">
          <a:xfrm>
            <a:off x="4550832" y="577134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5</a:t>
            </a:r>
            <a:endParaRPr lang="zh-CN" altLang="en-US" b="1" dirty="0">
              <a:solidFill>
                <a:prstClr val="white"/>
              </a:solidFill>
              <a:latin typeface="微软雅黑" panose="020B0503020204020204" pitchFamily="34" charset="-122"/>
              <a:ea typeface="微软雅黑" panose="020B0503020204020204" pitchFamily="34" charset="-122"/>
            </a:endParaRPr>
          </a:p>
        </p:txBody>
      </p:sp>
      <p:cxnSp>
        <p:nvCxnSpPr>
          <p:cNvPr id="5" name="连接符: 曲线 4">
            <a:extLst>
              <a:ext uri="{FF2B5EF4-FFF2-40B4-BE49-F238E27FC236}">
                <a16:creationId xmlns:a16="http://schemas.microsoft.com/office/drawing/2014/main" id="{C454285F-500F-9B05-DA18-82745B0BCF70}"/>
              </a:ext>
            </a:extLst>
          </p:cNvPr>
          <p:cNvCxnSpPr>
            <a:cxnSpLocks/>
          </p:cNvCxnSpPr>
          <p:nvPr/>
        </p:nvCxnSpPr>
        <p:spPr>
          <a:xfrm rot="10800000" flipV="1">
            <a:off x="2569539" y="2522322"/>
            <a:ext cx="1405536" cy="3290267"/>
          </a:xfrm>
          <a:prstGeom prst="curved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连接符: 曲线 5">
            <a:extLst>
              <a:ext uri="{FF2B5EF4-FFF2-40B4-BE49-F238E27FC236}">
                <a16:creationId xmlns:a16="http://schemas.microsoft.com/office/drawing/2014/main" id="{65AECA34-BD0A-3192-A380-E4960813333F}"/>
              </a:ext>
            </a:extLst>
          </p:cNvPr>
          <p:cNvCxnSpPr>
            <a:cxnSpLocks/>
          </p:cNvCxnSpPr>
          <p:nvPr/>
        </p:nvCxnSpPr>
        <p:spPr>
          <a:xfrm flipV="1">
            <a:off x="3345846" y="2501516"/>
            <a:ext cx="1094372" cy="3589308"/>
          </a:xfrm>
          <a:prstGeom prst="curvedConnector2">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对话气泡: 圆角矩形 11">
            <a:extLst>
              <a:ext uri="{FF2B5EF4-FFF2-40B4-BE49-F238E27FC236}">
                <a16:creationId xmlns:a16="http://schemas.microsoft.com/office/drawing/2014/main" id="{28C98526-36AA-D477-95A1-5B6DCAA712D0}"/>
              </a:ext>
            </a:extLst>
          </p:cNvPr>
          <p:cNvSpPr/>
          <p:nvPr/>
        </p:nvSpPr>
        <p:spPr>
          <a:xfrm>
            <a:off x="2883419" y="4501662"/>
            <a:ext cx="1091656" cy="612648"/>
          </a:xfrm>
          <a:prstGeom prst="wedgeRoundRectCallout">
            <a:avLst>
              <a:gd name="adj1" fmla="val 47145"/>
              <a:gd name="adj2" fmla="val 81591"/>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latin typeface="微软雅黑" panose="020B0503020204020204" pitchFamily="34" charset="-122"/>
                <a:ea typeface="微软雅黑" panose="020B0503020204020204" pitchFamily="34" charset="-122"/>
              </a:rPr>
              <a:t>1</a:t>
            </a:r>
            <a:r>
              <a:rPr lang="zh-CN" altLang="en-US" sz="1800" dirty="0">
                <a:solidFill>
                  <a:schemeClr val="tx1"/>
                </a:solidFill>
                <a:latin typeface="微软雅黑" panose="020B0503020204020204" pitchFamily="34" charset="-122"/>
                <a:ea typeface="微软雅黑" panose="020B0503020204020204" pitchFamily="34" charset="-122"/>
              </a:rPr>
              <a:t>个元组</a:t>
            </a:r>
          </a:p>
        </p:txBody>
      </p:sp>
      <p:sp>
        <p:nvSpPr>
          <p:cNvPr id="38" name="对话气泡: 圆角矩形 37">
            <a:extLst>
              <a:ext uri="{FF2B5EF4-FFF2-40B4-BE49-F238E27FC236}">
                <a16:creationId xmlns:a16="http://schemas.microsoft.com/office/drawing/2014/main" id="{0C03FD24-B03B-D8D3-F8A8-F15C0C73BA01}"/>
              </a:ext>
            </a:extLst>
          </p:cNvPr>
          <p:cNvSpPr/>
          <p:nvPr/>
        </p:nvSpPr>
        <p:spPr>
          <a:xfrm>
            <a:off x="6978439" y="5033262"/>
            <a:ext cx="781087" cy="612648"/>
          </a:xfrm>
          <a:prstGeom prst="wedgeRoundRectCallout">
            <a:avLst>
              <a:gd name="adj1" fmla="val -62970"/>
              <a:gd name="adj2" fmla="val 44697"/>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latin typeface="微软雅黑" panose="020B0503020204020204" pitchFamily="34" charset="-122"/>
                <a:ea typeface="微软雅黑" panose="020B0503020204020204" pitchFamily="34" charset="-122"/>
              </a:rPr>
              <a:t>1</a:t>
            </a:r>
            <a:r>
              <a:rPr lang="zh-CN" altLang="en-US" sz="1800" dirty="0">
                <a:solidFill>
                  <a:schemeClr val="tx1"/>
                </a:solidFill>
                <a:latin typeface="微软雅黑" panose="020B0503020204020204" pitchFamily="34" charset="-122"/>
                <a:ea typeface="微软雅黑" panose="020B0503020204020204" pitchFamily="34" charset="-122"/>
              </a:rPr>
              <a:t>个元组</a:t>
            </a:r>
          </a:p>
        </p:txBody>
      </p:sp>
      <p:sp>
        <p:nvSpPr>
          <p:cNvPr id="39" name="对话气泡: 圆角矩形 38">
            <a:extLst>
              <a:ext uri="{FF2B5EF4-FFF2-40B4-BE49-F238E27FC236}">
                <a16:creationId xmlns:a16="http://schemas.microsoft.com/office/drawing/2014/main" id="{A597CA01-5DF3-7E90-AF92-E486BAFD6C4A}"/>
              </a:ext>
            </a:extLst>
          </p:cNvPr>
          <p:cNvSpPr/>
          <p:nvPr/>
        </p:nvSpPr>
        <p:spPr>
          <a:xfrm>
            <a:off x="6399394" y="3349254"/>
            <a:ext cx="1091656" cy="612648"/>
          </a:xfrm>
          <a:prstGeom prst="wedgeRoundRectCallout">
            <a:avLst>
              <a:gd name="adj1" fmla="val -62970"/>
              <a:gd name="adj2" fmla="val 44697"/>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latin typeface="微软雅黑" panose="020B0503020204020204" pitchFamily="34" charset="-122"/>
                <a:ea typeface="微软雅黑" panose="020B0503020204020204" pitchFamily="34" charset="-122"/>
              </a:rPr>
              <a:t>1</a:t>
            </a:r>
            <a:r>
              <a:rPr lang="zh-CN" altLang="en-US" sz="1800" dirty="0">
                <a:solidFill>
                  <a:schemeClr val="tx1"/>
                </a:solidFill>
                <a:latin typeface="微软雅黑" panose="020B0503020204020204" pitchFamily="34" charset="-122"/>
                <a:ea typeface="微软雅黑" panose="020B0503020204020204" pitchFamily="34" charset="-122"/>
              </a:rPr>
              <a:t>个元组</a:t>
            </a:r>
          </a:p>
        </p:txBody>
      </p:sp>
      <p:sp>
        <p:nvSpPr>
          <p:cNvPr id="40" name="对话气泡: 圆角矩形 39">
            <a:extLst>
              <a:ext uri="{FF2B5EF4-FFF2-40B4-BE49-F238E27FC236}">
                <a16:creationId xmlns:a16="http://schemas.microsoft.com/office/drawing/2014/main" id="{F29163B5-F485-4057-F9EB-D9BB2FCF8E7B}"/>
              </a:ext>
            </a:extLst>
          </p:cNvPr>
          <p:cNvSpPr/>
          <p:nvPr/>
        </p:nvSpPr>
        <p:spPr>
          <a:xfrm>
            <a:off x="5999300" y="2269583"/>
            <a:ext cx="1091656" cy="612648"/>
          </a:xfrm>
          <a:prstGeom prst="wedgeRoundRectCallout">
            <a:avLst>
              <a:gd name="adj1" fmla="val -62970"/>
              <a:gd name="adj2" fmla="val 44697"/>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latin typeface="微软雅黑" panose="020B0503020204020204" pitchFamily="34" charset="-122"/>
                <a:ea typeface="微软雅黑" panose="020B0503020204020204" pitchFamily="34" charset="-122"/>
              </a:rPr>
              <a:t>1</a:t>
            </a:r>
            <a:r>
              <a:rPr lang="zh-CN" altLang="en-US" sz="1800" dirty="0">
                <a:solidFill>
                  <a:schemeClr val="tx1"/>
                </a:solidFill>
                <a:latin typeface="微软雅黑" panose="020B0503020204020204" pitchFamily="34" charset="-122"/>
                <a:ea typeface="微软雅黑" panose="020B0503020204020204" pitchFamily="34" charset="-122"/>
              </a:rPr>
              <a:t>个元组</a:t>
            </a:r>
          </a:p>
        </p:txBody>
      </p:sp>
    </p:spTree>
    <p:custDataLst>
      <p:tags r:id="rId1"/>
    </p:custDataLst>
    <p:extLst>
      <p:ext uri="{BB962C8B-B14F-4D97-AF65-F5344CB8AC3E}">
        <p14:creationId xmlns:p14="http://schemas.microsoft.com/office/powerpoint/2010/main" val="42810179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7332B0C-1E85-425F-BF46-D3FA3F20D79A}"/>
              </a:ext>
            </a:extLst>
          </p:cNvPr>
          <p:cNvSpPr>
            <a:spLocks noGrp="1"/>
          </p:cNvSpPr>
          <p:nvPr>
            <p:ph idx="1"/>
          </p:nvPr>
        </p:nvSpPr>
        <p:spPr>
          <a:xfrm>
            <a:off x="906352" y="1160485"/>
            <a:ext cx="7771388" cy="4538617"/>
          </a:xfrm>
        </p:spPr>
        <p:txBody>
          <a:bodyPr>
            <a:normAutofit/>
          </a:bodyPr>
          <a:lstStyle/>
          <a:p>
            <a:pPr marL="371913" lvl="1" indent="-326551">
              <a:lnSpc>
                <a:spcPct val="150000"/>
              </a:lnSpc>
              <a:spcBef>
                <a:spcPts val="0"/>
              </a:spcBef>
              <a:buClr>
                <a:schemeClr val="accent1"/>
              </a:buClr>
            </a:pPr>
            <a:r>
              <a:rPr lang="zh-CN" altLang="en-US" sz="2400" dirty="0"/>
              <a:t>几乎所有的</a:t>
            </a:r>
            <a:r>
              <a:rPr lang="en-US" altLang="zh-CN" sz="2400" dirty="0"/>
              <a:t>DBMS</a:t>
            </a:r>
            <a:r>
              <a:rPr lang="zh-CN" altLang="en-US" sz="2400" dirty="0"/>
              <a:t>都采用该模型，允许元组流水线。</a:t>
            </a:r>
            <a:endParaRPr lang="en-US" altLang="zh-CN" sz="2400" dirty="0"/>
          </a:p>
          <a:p>
            <a:pPr marL="371913" lvl="1" indent="-326551">
              <a:lnSpc>
                <a:spcPct val="150000"/>
              </a:lnSpc>
              <a:spcBef>
                <a:spcPts val="0"/>
              </a:spcBef>
              <a:buClr>
                <a:schemeClr val="accent1"/>
              </a:buClr>
            </a:pPr>
            <a:r>
              <a:rPr lang="zh-CN" altLang="en-US" sz="2400" dirty="0"/>
              <a:t>该模型可以很容易的控制输出，如</a:t>
            </a:r>
            <a:r>
              <a:rPr lang="en-US" altLang="zh-CN" sz="2400" dirty="0"/>
              <a:t>limit</a:t>
            </a:r>
            <a:r>
              <a:rPr lang="zh-CN" altLang="en-US" sz="2400" dirty="0"/>
              <a:t>操作。</a:t>
            </a:r>
            <a:endParaRPr lang="en-US" altLang="zh-CN" sz="2400" dirty="0"/>
          </a:p>
          <a:p>
            <a:pPr marL="371913" lvl="1" indent="-326551">
              <a:lnSpc>
                <a:spcPct val="150000"/>
              </a:lnSpc>
              <a:spcBef>
                <a:spcPts val="0"/>
              </a:spcBef>
              <a:buClr>
                <a:schemeClr val="accent1"/>
              </a:buClr>
            </a:pPr>
            <a:r>
              <a:rPr lang="zh-CN" altLang="en-US" sz="2400" dirty="0"/>
              <a:t>有些算子会阻塞数据的流动，直到其子节点发送所有的元组，例如</a:t>
            </a:r>
            <a:r>
              <a:rPr lang="en-US" altLang="zh-CN" sz="2400" dirty="0"/>
              <a:t>join</a:t>
            </a:r>
            <a:r>
              <a:rPr lang="zh-CN" altLang="en-US" sz="2400" dirty="0"/>
              <a:t>操作、子查询操作、排序操作。</a:t>
            </a:r>
            <a:endParaRPr lang="en-US" altLang="zh-CN" sz="2400" dirty="0"/>
          </a:p>
        </p:txBody>
      </p:sp>
      <p:sp>
        <p:nvSpPr>
          <p:cNvPr id="2" name="灯片编号占位符 1">
            <a:extLst>
              <a:ext uri="{FF2B5EF4-FFF2-40B4-BE49-F238E27FC236}">
                <a16:creationId xmlns:a16="http://schemas.microsoft.com/office/drawing/2014/main" id="{5DAB8E84-F197-435E-A6C5-DFE221B4C0B5}"/>
              </a:ext>
            </a:extLst>
          </p:cNvPr>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84</a:t>
            </a:fld>
            <a:endParaRPr lang="en-US" altLang="zh-CN"/>
          </a:p>
        </p:txBody>
      </p:sp>
      <p:sp>
        <p:nvSpPr>
          <p:cNvPr id="6" name="Text Box 4">
            <a:extLst>
              <a:ext uri="{FF2B5EF4-FFF2-40B4-BE49-F238E27FC236}">
                <a16:creationId xmlns:a16="http://schemas.microsoft.com/office/drawing/2014/main" id="{F022E324-1E9B-4F57-AE74-B30825CEE72C}"/>
              </a:ext>
            </a:extLst>
          </p:cNvPr>
          <p:cNvSpPr txBox="1">
            <a:spLocks noChangeArrowheads="1"/>
          </p:cNvSpPr>
          <p:nvPr/>
        </p:nvSpPr>
        <p:spPr bwMode="auto">
          <a:xfrm>
            <a:off x="910630" y="470753"/>
            <a:ext cx="7185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zh-CN" altLang="en-US" b="1" dirty="0">
                <a:solidFill>
                  <a:schemeClr val="accent1"/>
                </a:solidFill>
                <a:latin typeface="微软雅黑" panose="020B0503020204020204" pitchFamily="34" charset="-122"/>
                <a:ea typeface="微软雅黑" panose="020B0503020204020204" pitchFamily="34" charset="-122"/>
              </a:rPr>
              <a:t>迭代模型的特点</a:t>
            </a:r>
            <a:endParaRPr lang="zh-CN" altLang="en-US" dirty="0">
              <a:solidFill>
                <a:srgbClr val="04617B"/>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76238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35DA7A-C60B-4472-AF9F-5008D5EA7187}"/>
              </a:ext>
            </a:extLst>
          </p:cNvPr>
          <p:cNvSpPr>
            <a:spLocks noGrp="1"/>
          </p:cNvSpPr>
          <p:nvPr>
            <p:ph type="title"/>
          </p:nvPr>
        </p:nvSpPr>
        <p:spPr>
          <a:xfrm>
            <a:off x="378550" y="624511"/>
            <a:ext cx="10361851" cy="849949"/>
          </a:xfrm>
        </p:spPr>
        <p:txBody>
          <a:bodyPr>
            <a:normAutofit/>
          </a:bodyPr>
          <a:lstStyle/>
          <a:p>
            <a:r>
              <a:rPr lang="en-US" altLang="zh-CN" sz="3200" b="1" dirty="0">
                <a:solidFill>
                  <a:schemeClr val="accent1"/>
                </a:solidFill>
              </a:rPr>
              <a:t>2.2 </a:t>
            </a:r>
            <a:r>
              <a:rPr lang="zh-CN" altLang="en-US" sz="3200" b="1" dirty="0">
                <a:solidFill>
                  <a:schemeClr val="accent1"/>
                </a:solidFill>
              </a:rPr>
              <a:t>物化模型</a:t>
            </a:r>
          </a:p>
        </p:txBody>
      </p:sp>
      <p:sp>
        <p:nvSpPr>
          <p:cNvPr id="3" name="内容占位符 2">
            <a:extLst>
              <a:ext uri="{FF2B5EF4-FFF2-40B4-BE49-F238E27FC236}">
                <a16:creationId xmlns:a16="http://schemas.microsoft.com/office/drawing/2014/main" id="{690D23E3-FAE4-40BD-BFB5-8E03663CD415}"/>
              </a:ext>
            </a:extLst>
          </p:cNvPr>
          <p:cNvSpPr>
            <a:spLocks noGrp="1"/>
          </p:cNvSpPr>
          <p:nvPr>
            <p:ph idx="1"/>
          </p:nvPr>
        </p:nvSpPr>
        <p:spPr>
          <a:xfrm>
            <a:off x="551143" y="1583357"/>
            <a:ext cx="6700591" cy="3862661"/>
          </a:xfrm>
        </p:spPr>
        <p:txBody>
          <a:bodyPr>
            <a:normAutofit/>
          </a:bodyPr>
          <a:lstStyle/>
          <a:p>
            <a:pPr marL="326551" lvl="1" indent="-326551">
              <a:lnSpc>
                <a:spcPct val="150000"/>
              </a:lnSpc>
              <a:spcBef>
                <a:spcPts val="0"/>
              </a:spcBef>
              <a:buClr>
                <a:schemeClr val="accent1"/>
              </a:buClr>
            </a:pPr>
            <a:r>
              <a:rPr lang="zh-CN" altLang="en-US" sz="2400" dirty="0"/>
              <a:t>算子一次性获取它所有的输入，当处理完成后再将整体结果返回给它的父节点。</a:t>
            </a:r>
            <a:endParaRPr lang="en-US" altLang="zh-CN" sz="2400" dirty="0"/>
          </a:p>
          <a:p>
            <a:pPr marL="326551" lvl="1" indent="-326551">
              <a:lnSpc>
                <a:spcPct val="150000"/>
              </a:lnSpc>
              <a:spcBef>
                <a:spcPts val="0"/>
              </a:spcBef>
              <a:buClr>
                <a:schemeClr val="accent1"/>
              </a:buClr>
            </a:pPr>
            <a:r>
              <a:rPr lang="zh-CN" altLang="en-US" sz="2400" dirty="0"/>
              <a:t>一次处理足够多的数据，能传递</a:t>
            </a:r>
            <a:r>
              <a:rPr lang="en-US" altLang="zh-CN" sz="2400" dirty="0"/>
              <a:t>”hints”</a:t>
            </a:r>
            <a:r>
              <a:rPr lang="zh-CN" altLang="en-US" sz="2400" dirty="0"/>
              <a:t>来避免扫描过多元组（如</a:t>
            </a:r>
            <a:r>
              <a:rPr lang="en-US" altLang="zh-CN" sz="2400" dirty="0"/>
              <a:t>limit</a:t>
            </a:r>
            <a:r>
              <a:rPr lang="zh-CN" altLang="en-US" sz="2400" dirty="0"/>
              <a:t>）。</a:t>
            </a:r>
            <a:endParaRPr lang="en-US" altLang="zh-CN" sz="2400" dirty="0"/>
          </a:p>
          <a:p>
            <a:pPr marL="326551" lvl="1" indent="-326551">
              <a:lnSpc>
                <a:spcPct val="150000"/>
              </a:lnSpc>
              <a:spcBef>
                <a:spcPts val="0"/>
              </a:spcBef>
              <a:buClr>
                <a:schemeClr val="accent1"/>
              </a:buClr>
            </a:pPr>
            <a:r>
              <a:rPr lang="zh-CN" altLang="en-US" sz="2400" dirty="0"/>
              <a:t>输出可以是整个元组（行存储模式），或者查询所需的属性子集（列存储模式）。</a:t>
            </a:r>
            <a:endParaRPr lang="en-US" altLang="zh-CN" sz="2400" dirty="0"/>
          </a:p>
          <a:p>
            <a:pPr marL="0" lvl="1" indent="0">
              <a:lnSpc>
                <a:spcPct val="150000"/>
              </a:lnSpc>
              <a:spcBef>
                <a:spcPts val="0"/>
              </a:spcBef>
              <a:buClr>
                <a:schemeClr val="accent1"/>
              </a:buClr>
              <a:buNone/>
            </a:pPr>
            <a:endParaRPr lang="en-US" altLang="zh-CN" sz="2600" dirty="0"/>
          </a:p>
          <a:p>
            <a:pPr lvl="1"/>
            <a:endParaRPr lang="en-US" altLang="zh-CN" dirty="0"/>
          </a:p>
          <a:p>
            <a:pPr lvl="1"/>
            <a:endParaRPr lang="zh-CN" altLang="en-US" dirty="0"/>
          </a:p>
        </p:txBody>
      </p:sp>
      <p:sp>
        <p:nvSpPr>
          <p:cNvPr id="4" name="灯片编号占位符 3">
            <a:extLst>
              <a:ext uri="{FF2B5EF4-FFF2-40B4-BE49-F238E27FC236}">
                <a16:creationId xmlns:a16="http://schemas.microsoft.com/office/drawing/2014/main" id="{00E7D853-2C9D-4CA3-A35A-92B0D96343C1}"/>
              </a:ext>
            </a:extLst>
          </p:cNvPr>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85</a:t>
            </a:fld>
            <a:endParaRPr lang="en-US" altLang="zh-CN"/>
          </a:p>
        </p:txBody>
      </p:sp>
      <p:sp>
        <p:nvSpPr>
          <p:cNvPr id="5" name="矩形 4">
            <a:extLst>
              <a:ext uri="{FF2B5EF4-FFF2-40B4-BE49-F238E27FC236}">
                <a16:creationId xmlns:a16="http://schemas.microsoft.com/office/drawing/2014/main" id="{FF73040D-7997-A8A1-4839-3853491DA5F1}"/>
              </a:ext>
            </a:extLst>
          </p:cNvPr>
          <p:cNvSpPr/>
          <p:nvPr/>
        </p:nvSpPr>
        <p:spPr bwMode="auto">
          <a:xfrm>
            <a:off x="7751389" y="1224038"/>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C00000"/>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6" name="矩形 5">
            <a:extLst>
              <a:ext uri="{FF2B5EF4-FFF2-40B4-BE49-F238E27FC236}">
                <a16:creationId xmlns:a16="http://schemas.microsoft.com/office/drawing/2014/main" id="{CCF08F20-9BD1-A9AE-751A-78F02F53D0B0}"/>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 name="矩形 6">
            <a:extLst>
              <a:ext uri="{FF2B5EF4-FFF2-40B4-BE49-F238E27FC236}">
                <a16:creationId xmlns:a16="http://schemas.microsoft.com/office/drawing/2014/main" id="{BDED342A-7472-D7D0-181F-AAED9D928529}"/>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8" name="矩形 7">
            <a:extLst>
              <a:ext uri="{FF2B5EF4-FFF2-40B4-BE49-F238E27FC236}">
                <a16:creationId xmlns:a16="http://schemas.microsoft.com/office/drawing/2014/main" id="{07957DCB-9C8B-B233-91E6-E722534F6172}"/>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9" name="直接箭头连接符 8">
            <a:extLst>
              <a:ext uri="{FF2B5EF4-FFF2-40B4-BE49-F238E27FC236}">
                <a16:creationId xmlns:a16="http://schemas.microsoft.com/office/drawing/2014/main" id="{2AD7DBC1-6A31-9BA1-88CA-1B7970C59C07}"/>
              </a:ext>
            </a:extLst>
          </p:cNvPr>
          <p:cNvCxnSpPr>
            <a:cxnSpLocks/>
            <a:stCxn id="8"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17139110-872D-F12C-A999-EBA14F15A530}"/>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39C9FF61-5392-F493-DC81-CC59F0A2D33F}"/>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2" name="直接箭头连接符 11">
            <a:extLst>
              <a:ext uri="{FF2B5EF4-FFF2-40B4-BE49-F238E27FC236}">
                <a16:creationId xmlns:a16="http://schemas.microsoft.com/office/drawing/2014/main" id="{85512B16-6479-0F8B-167B-80D6B8317E0F}"/>
              </a:ext>
            </a:extLst>
          </p:cNvPr>
          <p:cNvCxnSpPr>
            <a:cxnSpLocks/>
            <a:stCxn id="19" idx="0"/>
            <a:endCxn id="15"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3" name="文本框 12">
            <a:extLst>
              <a:ext uri="{FF2B5EF4-FFF2-40B4-BE49-F238E27FC236}">
                <a16:creationId xmlns:a16="http://schemas.microsoft.com/office/drawing/2014/main" id="{F6799E55-6404-5251-AA80-9D0A5D47DF7F}"/>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24F3DE0C-79A7-D9A1-30D4-70B5E9914DC0}"/>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E05709F1-8630-4DEF-7DB0-B22AC1815B39}"/>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4246C258-9A63-9195-A575-DE737A6CDAF4}"/>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C85E8BC4-FCD9-D816-DDD0-C3DA1E0C043D}"/>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C8A8A4FC-502B-AE88-2E80-13E1109DF063}"/>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E34C309C-D263-A0FA-9AA6-A0124AFF8004}"/>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22" name="文本框 21">
            <a:extLst>
              <a:ext uri="{FF2B5EF4-FFF2-40B4-BE49-F238E27FC236}">
                <a16:creationId xmlns:a16="http://schemas.microsoft.com/office/drawing/2014/main" id="{C45ED791-5512-2D15-8737-8672F1CA61EF}"/>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296797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10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2E16F4BD-971A-545D-D9DB-BB4708E7D311}"/>
              </a:ext>
            </a:extLst>
          </p:cNvPr>
          <p:cNvSpPr/>
          <p:nvPr/>
        </p:nvSpPr>
        <p:spPr bwMode="auto">
          <a:xfrm>
            <a:off x="1899205" y="2407302"/>
            <a:ext cx="4340017" cy="1527886"/>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38100">
              <a:lnSpc>
                <a:spcPts val="2000"/>
              </a:lnSpc>
              <a:spcBef>
                <a:spcPts val="105"/>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0"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8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381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375" baseline="-21604"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left.Output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buildHashTable</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81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382" baseline="-21604" dirty="0">
                <a:solidFill>
                  <a:srgbClr val="585858"/>
                </a:solidFill>
                <a:latin typeface="微软雅黑" panose="020B0503020204020204" pitchFamily="34" charset="-122"/>
                <a:ea typeface="微软雅黑" panose="020B0503020204020204" pitchFamily="34" charset="-122"/>
                <a:cs typeface="宋体"/>
              </a:rPr>
              <a:t> </a:t>
            </a:r>
            <a:r>
              <a:rPr lang="en-US" altLang="zh-CN" sz="1600" spc="6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right.Output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8100" marR="30480" indent="177800">
              <a:lnSpc>
                <a:spcPts val="2000"/>
              </a:lnSpc>
              <a:spcBef>
                <a:spcPts val="90"/>
              </a:spcBef>
            </a:pPr>
            <a:r>
              <a:rPr lang="en-US" altLang="zh-CN" sz="1600" spc="235" dirty="0">
                <a:solidFill>
                  <a:srgbClr val="585858"/>
                </a:solidFill>
                <a:latin typeface="微软雅黑" panose="020B0503020204020204" pitchFamily="34" charset="-122"/>
                <a:ea typeface="微软雅黑" panose="020B0503020204020204" pitchFamily="34" charset="-122"/>
                <a:cs typeface="Trebuchet MS"/>
              </a:rPr>
              <a:t>if</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probe</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r>
              <a:rPr lang="en-US" altLang="zh-CN" sz="1600" spc="-37"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25" dirty="0">
                <a:solidFill>
                  <a:srgbClr val="585858"/>
                </a:solidFill>
                <a:latin typeface="微软雅黑" panose="020B0503020204020204" pitchFamily="34" charset="-122"/>
                <a:ea typeface="微软雅黑" panose="020B0503020204020204" pitchFamily="34" charset="-122"/>
                <a:cs typeface="宋体"/>
              </a:rPr>
              <a:t>):</a:t>
            </a:r>
            <a:r>
              <a:rPr lang="en-US" altLang="zh-CN" sz="1600" spc="-7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10" dirty="0">
                <a:solidFill>
                  <a:srgbClr val="585858"/>
                </a:solidFill>
                <a:latin typeface="微软雅黑" panose="020B0503020204020204" pitchFamily="34" charset="-122"/>
                <a:ea typeface="微软雅黑" panose="020B0503020204020204" pitchFamily="34" charset="-122"/>
                <a:cs typeface="Cambria Math"/>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p>
          <a:p>
            <a:pPr marL="38100" marR="30480">
              <a:lnSpc>
                <a:spcPts val="2000"/>
              </a:lnSpc>
              <a:spcBef>
                <a:spcPts val="90"/>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40" name="Text Box 4">
            <a:extLst>
              <a:ext uri="{FF2B5EF4-FFF2-40B4-BE49-F238E27FC236}">
                <a16:creationId xmlns:a16="http://schemas.microsoft.com/office/drawing/2014/main" id="{1E32000C-2B3A-477F-8039-B06863421EAD}"/>
              </a:ext>
            </a:extLst>
          </p:cNvPr>
          <p:cNvSpPr txBox="1">
            <a:spLocks noChangeArrowheads="1"/>
          </p:cNvSpPr>
          <p:nvPr/>
        </p:nvSpPr>
        <p:spPr bwMode="auto">
          <a:xfrm>
            <a:off x="4799062" y="182702"/>
            <a:ext cx="30963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zh-CN" altLang="en-US" b="1" dirty="0">
                <a:solidFill>
                  <a:schemeClr val="accent1"/>
                </a:solidFill>
                <a:latin typeface="微软雅黑" panose="020B0503020204020204" pitchFamily="34" charset="-122"/>
                <a:ea typeface="微软雅黑" panose="020B0503020204020204" pitchFamily="34" charset="-122"/>
              </a:rPr>
              <a:t>物化模型的例子</a:t>
            </a:r>
            <a:endParaRPr lang="zh-CN" altLang="en-US" dirty="0">
              <a:solidFill>
                <a:srgbClr val="04617B"/>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386673FB-7A9C-488C-AE61-88D366CDBEB6}"/>
              </a:ext>
            </a:extLst>
          </p:cNvPr>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86</a:t>
            </a:fld>
            <a:endParaRPr lang="en-US" altLang="zh-CN"/>
          </a:p>
        </p:txBody>
      </p:sp>
      <p:sp>
        <p:nvSpPr>
          <p:cNvPr id="3" name="矩形 2">
            <a:extLst>
              <a:ext uri="{FF2B5EF4-FFF2-40B4-BE49-F238E27FC236}">
                <a16:creationId xmlns:a16="http://schemas.microsoft.com/office/drawing/2014/main" id="{637D2063-2B8F-D804-693C-F6A8A72885A9}"/>
              </a:ext>
            </a:extLst>
          </p:cNvPr>
          <p:cNvSpPr/>
          <p:nvPr/>
        </p:nvSpPr>
        <p:spPr bwMode="auto">
          <a:xfrm>
            <a:off x="7751389" y="1221270"/>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34817"/>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4" name="矩形 3">
            <a:extLst>
              <a:ext uri="{FF2B5EF4-FFF2-40B4-BE49-F238E27FC236}">
                <a16:creationId xmlns:a16="http://schemas.microsoft.com/office/drawing/2014/main" id="{17452350-6874-49A8-684C-FA3802210873}"/>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E9CEEB59-238F-9C75-C091-9FDBB5FFABE2}"/>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7624AF2C-A8AD-B241-6E7A-1A61194E62CE}"/>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4" name="直接箭头连接符 23">
            <a:extLst>
              <a:ext uri="{FF2B5EF4-FFF2-40B4-BE49-F238E27FC236}">
                <a16:creationId xmlns:a16="http://schemas.microsoft.com/office/drawing/2014/main" id="{2B1763C7-D32B-2332-E486-C51E9C43636E}"/>
              </a:ext>
            </a:extLst>
          </p:cNvPr>
          <p:cNvCxnSpPr>
            <a:cxnSpLocks/>
            <a:stCxn id="17"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7" name="直接箭头连接符 26">
            <a:extLst>
              <a:ext uri="{FF2B5EF4-FFF2-40B4-BE49-F238E27FC236}">
                <a16:creationId xmlns:a16="http://schemas.microsoft.com/office/drawing/2014/main" id="{19FD891E-7703-D04A-CF2F-F0065814EB18}"/>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9" name="直接箭头连接符 28">
            <a:extLst>
              <a:ext uri="{FF2B5EF4-FFF2-40B4-BE49-F238E27FC236}">
                <a16:creationId xmlns:a16="http://schemas.microsoft.com/office/drawing/2014/main" id="{ABBC4502-E5C2-2996-C997-46650AEE0B8E}"/>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2" name="直接箭头连接符 31">
            <a:extLst>
              <a:ext uri="{FF2B5EF4-FFF2-40B4-BE49-F238E27FC236}">
                <a16:creationId xmlns:a16="http://schemas.microsoft.com/office/drawing/2014/main" id="{C3BA853F-EE9E-7EC1-C643-6EF3E8A9DAA8}"/>
              </a:ext>
            </a:extLst>
          </p:cNvPr>
          <p:cNvCxnSpPr>
            <a:cxnSpLocks/>
            <a:stCxn id="47" idx="0"/>
            <a:endCxn id="36"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33" name="文本框 32">
            <a:extLst>
              <a:ext uri="{FF2B5EF4-FFF2-40B4-BE49-F238E27FC236}">
                <a16:creationId xmlns:a16="http://schemas.microsoft.com/office/drawing/2014/main" id="{6D2CA69A-F2DF-AD0E-4B13-EA01F008AFA5}"/>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E967B975-F42D-46C9-374B-7F0C1CDBCB8E}"/>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08E41BD6-3BDC-E58D-15F2-CA7B5843F0C9}"/>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5FFCE1EA-0EF3-76A0-A73E-934AB3A01A66}"/>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36">
            <a:extLst>
              <a:ext uri="{FF2B5EF4-FFF2-40B4-BE49-F238E27FC236}">
                <a16:creationId xmlns:a16="http://schemas.microsoft.com/office/drawing/2014/main" id="{C42EAF80-A635-B4A6-ECB2-C5C45B51B941}"/>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文本框 38">
            <a:extLst>
              <a:ext uri="{FF2B5EF4-FFF2-40B4-BE49-F238E27FC236}">
                <a16:creationId xmlns:a16="http://schemas.microsoft.com/office/drawing/2014/main" id="{673A67ED-C048-36A1-F0B1-54C6EF3D822A}"/>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 name="文本框 40">
            <a:extLst>
              <a:ext uri="{FF2B5EF4-FFF2-40B4-BE49-F238E27FC236}">
                <a16:creationId xmlns:a16="http://schemas.microsoft.com/office/drawing/2014/main" id="{4624FB23-53F6-489F-6DD4-0134F97CF573}"/>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89941648-D318-E019-0442-058822CB8E9D}"/>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5C386874-2655-16B2-D248-6E5A0D0027F5}"/>
              </a:ext>
            </a:extLst>
          </p:cNvPr>
          <p:cNvSpPr/>
          <p:nvPr/>
        </p:nvSpPr>
        <p:spPr bwMode="auto">
          <a:xfrm>
            <a:off x="1899205" y="854638"/>
            <a:ext cx="4340017" cy="1065691"/>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35560">
              <a:lnSpc>
                <a:spcPts val="2000"/>
              </a:lnSpc>
              <a:spcBef>
                <a:spcPts val="105"/>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3556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r>
              <a:rPr lang="en-US" altLang="zh-CN" sz="1600" spc="80"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child.Output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5560" marR="87630" indent="177800">
              <a:lnSpc>
                <a:spcPts val="2000"/>
              </a:lnSpc>
              <a:spcBef>
                <a:spcPts val="105"/>
              </a:spcBef>
            </a:pP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projection</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 </a:t>
            </a:r>
          </a:p>
          <a:p>
            <a:pPr marL="35560" marR="87630">
              <a:lnSpc>
                <a:spcPts val="2000"/>
              </a:lnSpc>
              <a:spcBef>
                <a:spcPts val="105"/>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50" name="矩形 49">
            <a:extLst>
              <a:ext uri="{FF2B5EF4-FFF2-40B4-BE49-F238E27FC236}">
                <a16:creationId xmlns:a16="http://schemas.microsoft.com/office/drawing/2014/main" id="{82A6E784-36E7-8D20-A015-9AA541226FDE}"/>
              </a:ext>
            </a:extLst>
          </p:cNvPr>
          <p:cNvSpPr/>
          <p:nvPr/>
        </p:nvSpPr>
        <p:spPr bwMode="auto">
          <a:xfrm>
            <a:off x="3502918" y="4221976"/>
            <a:ext cx="2946825" cy="1065691"/>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12700">
              <a:lnSpc>
                <a:spcPts val="2000"/>
              </a:lnSpc>
              <a:spcBef>
                <a:spcPts val="100"/>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0"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8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127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child.Output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12700" marR="5080" indent="177800">
              <a:lnSpc>
                <a:spcPts val="2000"/>
              </a:lnSpc>
              <a:spcBef>
                <a:spcPts val="110"/>
              </a:spcBef>
            </a:pP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if</a:t>
            </a:r>
            <a:r>
              <a:rPr lang="en-US" altLang="zh-CN" sz="1600" spc="23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evalPred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30" dirty="0">
                <a:solidFill>
                  <a:srgbClr val="585858"/>
                </a:solidFill>
                <a:latin typeface="微软雅黑" panose="020B0503020204020204" pitchFamily="34" charset="-122"/>
                <a:ea typeface="微软雅黑" panose="020B0503020204020204" pitchFamily="34" charset="-122"/>
                <a:cs typeface="宋体"/>
              </a:rPr>
              <a:t> </a:t>
            </a:r>
            <a:r>
              <a:rPr lang="en-US" altLang="zh-CN" sz="1600" spc="-2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0" dirty="0">
                <a:solidFill>
                  <a:srgbClr val="585858"/>
                </a:solidFill>
                <a:latin typeface="微软雅黑" panose="020B0503020204020204" pitchFamily="34" charset="-122"/>
                <a:ea typeface="微软雅黑" panose="020B0503020204020204" pitchFamily="34" charset="-122"/>
                <a:cs typeface="宋体"/>
              </a:rPr>
              <a:t>(t) </a:t>
            </a:r>
          </a:p>
          <a:p>
            <a:pPr marL="12700" marR="5080">
              <a:lnSpc>
                <a:spcPts val="2000"/>
              </a:lnSpc>
              <a:spcBef>
                <a:spcPts val="110"/>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51" name="矩形 50">
            <a:extLst>
              <a:ext uri="{FF2B5EF4-FFF2-40B4-BE49-F238E27FC236}">
                <a16:creationId xmlns:a16="http://schemas.microsoft.com/office/drawing/2014/main" id="{2BBD74DC-CA62-4626-3ED4-6F2D3C93C84B}"/>
              </a:ext>
            </a:extLst>
          </p:cNvPr>
          <p:cNvSpPr/>
          <p:nvPr/>
        </p:nvSpPr>
        <p:spPr bwMode="auto">
          <a:xfrm>
            <a:off x="5067874" y="5797426"/>
            <a:ext cx="2395484" cy="800720"/>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45085">
              <a:lnSpc>
                <a:spcPts val="2000"/>
              </a:lnSpc>
            </a:pPr>
            <a:r>
              <a:rPr lang="fr-FR" altLang="zh-CN" sz="1600" dirty="0">
                <a:solidFill>
                  <a:srgbClr val="EE3D42"/>
                </a:solidFill>
                <a:latin typeface="微软雅黑" panose="020B0503020204020204" pitchFamily="34" charset="-122"/>
                <a:ea typeface="微软雅黑" panose="020B0503020204020204" pitchFamily="34" charset="-122"/>
                <a:cs typeface="Trebuchet MS"/>
              </a:rPr>
              <a:t>out</a:t>
            </a:r>
            <a:r>
              <a:rPr lang="fr-FR"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fr-FR" altLang="zh-CN" sz="1600" dirty="0">
                <a:solidFill>
                  <a:srgbClr val="585858"/>
                </a:solidFill>
                <a:latin typeface="微软雅黑" panose="020B0503020204020204" pitchFamily="34" charset="-122"/>
                <a:ea typeface="微软雅黑" panose="020B0503020204020204" pitchFamily="34" charset="-122"/>
                <a:cs typeface="宋体"/>
              </a:rPr>
              <a:t>=</a:t>
            </a:r>
            <a:r>
              <a:rPr lang="fr-FR" altLang="zh-CN" sz="1600" spc="-45" dirty="0">
                <a:solidFill>
                  <a:srgbClr val="585858"/>
                </a:solidFill>
                <a:latin typeface="微软雅黑" panose="020B0503020204020204" pitchFamily="34" charset="-122"/>
                <a:ea typeface="微软雅黑" panose="020B0503020204020204" pitchFamily="34" charset="-122"/>
                <a:cs typeface="宋体"/>
              </a:rPr>
              <a:t> </a:t>
            </a:r>
            <a:r>
              <a:rPr lang="fr-FR"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fr-FR" altLang="zh-CN" sz="1600" spc="250" dirty="0">
                <a:solidFill>
                  <a:srgbClr val="585858"/>
                </a:solidFill>
                <a:latin typeface="微软雅黑" panose="020B0503020204020204" pitchFamily="34" charset="-122"/>
                <a:ea typeface="微软雅黑" panose="020B0503020204020204" pitchFamily="34" charset="-122"/>
                <a:cs typeface="Trebuchet MS"/>
              </a:rPr>
              <a:t> </a:t>
            </a:r>
            <a:r>
              <a:rPr lang="fr-FR" altLang="zh-CN" sz="1600" spc="75" dirty="0">
                <a:solidFill>
                  <a:srgbClr val="585858"/>
                </a:solidFill>
                <a:latin typeface="微软雅黑" panose="020B0503020204020204" pitchFamily="34" charset="-122"/>
                <a:ea typeface="微软雅黑" panose="020B0503020204020204" pitchFamily="34" charset="-122"/>
                <a:cs typeface="Trebuchet MS"/>
              </a:rPr>
              <a:t>]</a:t>
            </a:r>
          </a:p>
          <a:p>
            <a:pPr marL="190500" marR="5080" indent="-178435">
              <a:lnSpc>
                <a:spcPts val="2000"/>
              </a:lnSpc>
              <a:spcBef>
                <a:spcPts val="95"/>
              </a:spcBef>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50" dirty="0">
                <a:latin typeface="微软雅黑" panose="020B0503020204020204" pitchFamily="34" charset="-122"/>
                <a:ea typeface="微软雅黑" panose="020B0503020204020204" pitchFamily="34" charset="-122"/>
                <a:cs typeface="Trebuchet MS"/>
              </a:rPr>
              <a:t>SC</a:t>
            </a:r>
            <a:r>
              <a:rPr lang="en-US" altLang="zh-CN" sz="1600" spc="5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endParaRPr lang="en-US" altLang="zh-CN" sz="1600" dirty="0">
              <a:latin typeface="微软雅黑" panose="020B0503020204020204" pitchFamily="34" charset="-122"/>
              <a:ea typeface="微软雅黑" panose="020B0503020204020204" pitchFamily="34" charset="-122"/>
              <a:cs typeface="宋体"/>
            </a:endParaRPr>
          </a:p>
          <a:p>
            <a:pPr marL="12700">
              <a:lnSpc>
                <a:spcPts val="2000"/>
              </a:lnSpc>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fr-FR" altLang="zh-CN" sz="1600" dirty="0">
              <a:latin typeface="微软雅黑" panose="020B0503020204020204" pitchFamily="34" charset="-122"/>
              <a:ea typeface="微软雅黑" panose="020B0503020204020204" pitchFamily="34" charset="-122"/>
              <a:cs typeface="Trebuchet MS"/>
            </a:endParaRPr>
          </a:p>
        </p:txBody>
      </p:sp>
      <p:sp>
        <p:nvSpPr>
          <p:cNvPr id="52" name="矩形 51">
            <a:extLst>
              <a:ext uri="{FF2B5EF4-FFF2-40B4-BE49-F238E27FC236}">
                <a16:creationId xmlns:a16="http://schemas.microsoft.com/office/drawing/2014/main" id="{A5D7BAC4-C7D8-2E84-41FF-D217F03E4950}"/>
              </a:ext>
            </a:extLst>
          </p:cNvPr>
          <p:cNvSpPr/>
          <p:nvPr/>
        </p:nvSpPr>
        <p:spPr bwMode="auto">
          <a:xfrm>
            <a:off x="1270670" y="5806057"/>
            <a:ext cx="2194853" cy="792089"/>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12700">
              <a:lnSpc>
                <a:spcPts val="2000"/>
              </a:lnSpc>
              <a:spcBef>
                <a:spcPts val="105"/>
              </a:spcBef>
            </a:pPr>
            <a:r>
              <a:rPr lang="fr-FR" altLang="zh-CN" sz="1600" dirty="0">
                <a:solidFill>
                  <a:srgbClr val="EE3D42"/>
                </a:solidFill>
                <a:latin typeface="微软雅黑" panose="020B0503020204020204" pitchFamily="34" charset="-122"/>
                <a:ea typeface="微软雅黑" panose="020B0503020204020204" pitchFamily="34" charset="-122"/>
                <a:cs typeface="Trebuchet MS"/>
              </a:rPr>
              <a:t>out</a:t>
            </a:r>
            <a:r>
              <a:rPr lang="fr-FR"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fr-FR" altLang="zh-CN" sz="1600" dirty="0">
                <a:solidFill>
                  <a:srgbClr val="585858"/>
                </a:solidFill>
                <a:latin typeface="微软雅黑" panose="020B0503020204020204" pitchFamily="34" charset="-122"/>
                <a:ea typeface="微软雅黑" panose="020B0503020204020204" pitchFamily="34" charset="-122"/>
                <a:cs typeface="宋体"/>
              </a:rPr>
              <a:t>=</a:t>
            </a:r>
            <a:r>
              <a:rPr lang="fr-FR" altLang="zh-CN" sz="1600" spc="-45" dirty="0">
                <a:solidFill>
                  <a:srgbClr val="585858"/>
                </a:solidFill>
                <a:latin typeface="微软雅黑" panose="020B0503020204020204" pitchFamily="34" charset="-122"/>
                <a:ea typeface="微软雅黑" panose="020B0503020204020204" pitchFamily="34" charset="-122"/>
                <a:cs typeface="宋体"/>
              </a:rPr>
              <a:t> </a:t>
            </a:r>
            <a:r>
              <a:rPr lang="fr-FR"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fr-FR" altLang="zh-CN" sz="1600" spc="250" dirty="0">
                <a:solidFill>
                  <a:srgbClr val="585858"/>
                </a:solidFill>
                <a:latin typeface="微软雅黑" panose="020B0503020204020204" pitchFamily="34" charset="-122"/>
                <a:ea typeface="微软雅黑" panose="020B0503020204020204" pitchFamily="34" charset="-122"/>
                <a:cs typeface="Trebuchet MS"/>
              </a:rPr>
              <a:t> </a:t>
            </a:r>
            <a:r>
              <a:rPr lang="fr-FR" altLang="zh-CN" sz="1600" spc="75" dirty="0">
                <a:solidFill>
                  <a:srgbClr val="585858"/>
                </a:solidFill>
                <a:latin typeface="微软雅黑" panose="020B0503020204020204" pitchFamily="34" charset="-122"/>
                <a:ea typeface="微软雅黑" panose="020B0503020204020204" pitchFamily="34" charset="-122"/>
                <a:cs typeface="Trebuchet MS"/>
              </a:rPr>
              <a:t>]</a:t>
            </a:r>
          </a:p>
          <a:p>
            <a:pPr marL="190500" marR="5080" indent="-178435">
              <a:lnSpc>
                <a:spcPts val="2000"/>
              </a:lnSpc>
              <a:spcBef>
                <a:spcPts val="95"/>
              </a:spcBef>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35" dirty="0">
                <a:latin typeface="微软雅黑" panose="020B0503020204020204" pitchFamily="34" charset="-122"/>
                <a:ea typeface="微软雅黑" panose="020B0503020204020204" pitchFamily="34" charset="-122"/>
                <a:cs typeface="Trebuchet MS"/>
              </a:rPr>
              <a:t>S</a:t>
            </a:r>
            <a:r>
              <a:rPr lang="en-US" altLang="zh-CN" sz="1600" spc="-3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endParaRPr lang="en-US" altLang="zh-CN" sz="1600" dirty="0">
              <a:latin typeface="微软雅黑" panose="020B0503020204020204" pitchFamily="34" charset="-122"/>
              <a:ea typeface="微软雅黑" panose="020B0503020204020204" pitchFamily="34" charset="-122"/>
              <a:cs typeface="宋体"/>
            </a:endParaRPr>
          </a:p>
          <a:p>
            <a:pPr marL="12700">
              <a:lnSpc>
                <a:spcPts val="2000"/>
              </a:lnSpc>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fr-FR" altLang="zh-CN" sz="1600" dirty="0">
              <a:latin typeface="微软雅黑" panose="020B0503020204020204" pitchFamily="34" charset="-122"/>
              <a:ea typeface="微软雅黑" panose="020B0503020204020204" pitchFamily="34" charset="-122"/>
              <a:cs typeface="Trebuchet MS"/>
            </a:endParaRPr>
          </a:p>
        </p:txBody>
      </p:sp>
      <p:sp>
        <p:nvSpPr>
          <p:cNvPr id="53" name="椭圆 52">
            <a:extLst>
              <a:ext uri="{FF2B5EF4-FFF2-40B4-BE49-F238E27FC236}">
                <a16:creationId xmlns:a16="http://schemas.microsoft.com/office/drawing/2014/main" id="{4A4AE911-F67C-440D-4696-EC56F8692AAC}"/>
              </a:ext>
            </a:extLst>
          </p:cNvPr>
          <p:cNvSpPr/>
          <p:nvPr/>
        </p:nvSpPr>
        <p:spPr bwMode="auto">
          <a:xfrm>
            <a:off x="1270670" y="109920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1</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55" name="椭圆 54">
            <a:extLst>
              <a:ext uri="{FF2B5EF4-FFF2-40B4-BE49-F238E27FC236}">
                <a16:creationId xmlns:a16="http://schemas.microsoft.com/office/drawing/2014/main" id="{A03B699B-B9E7-5A41-8AC5-C5A513B2322E}"/>
              </a:ext>
            </a:extLst>
          </p:cNvPr>
          <p:cNvSpPr/>
          <p:nvPr/>
        </p:nvSpPr>
        <p:spPr bwMode="auto">
          <a:xfrm>
            <a:off x="8273903" y="341469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1</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6" name="椭圆 55">
            <a:extLst>
              <a:ext uri="{FF2B5EF4-FFF2-40B4-BE49-F238E27FC236}">
                <a16:creationId xmlns:a16="http://schemas.microsoft.com/office/drawing/2014/main" id="{AA9430E2-66E5-AE67-238F-B9184538D739}"/>
              </a:ext>
            </a:extLst>
          </p:cNvPr>
          <p:cNvSpPr/>
          <p:nvPr/>
        </p:nvSpPr>
        <p:spPr bwMode="auto">
          <a:xfrm>
            <a:off x="8278510" y="409351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2</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7" name="椭圆 56">
            <a:extLst>
              <a:ext uri="{FF2B5EF4-FFF2-40B4-BE49-F238E27FC236}">
                <a16:creationId xmlns:a16="http://schemas.microsoft.com/office/drawing/2014/main" id="{86FF2C50-15DC-0CE0-A3DB-0AE893C21089}"/>
              </a:ext>
            </a:extLst>
          </p:cNvPr>
          <p:cNvSpPr/>
          <p:nvPr/>
        </p:nvSpPr>
        <p:spPr bwMode="auto">
          <a:xfrm>
            <a:off x="7835177" y="5032243"/>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3</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8" name="椭圆 57">
            <a:extLst>
              <a:ext uri="{FF2B5EF4-FFF2-40B4-BE49-F238E27FC236}">
                <a16:creationId xmlns:a16="http://schemas.microsoft.com/office/drawing/2014/main" id="{17772144-FD09-18A6-298D-F62398A1EDB4}"/>
              </a:ext>
            </a:extLst>
          </p:cNvPr>
          <p:cNvSpPr/>
          <p:nvPr/>
        </p:nvSpPr>
        <p:spPr bwMode="auto">
          <a:xfrm>
            <a:off x="8712797" y="5008279"/>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4</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9" name="椭圆 58">
            <a:extLst>
              <a:ext uri="{FF2B5EF4-FFF2-40B4-BE49-F238E27FC236}">
                <a16:creationId xmlns:a16="http://schemas.microsoft.com/office/drawing/2014/main" id="{908A1773-45B0-5CEA-149B-7282933120D6}"/>
              </a:ext>
            </a:extLst>
          </p:cNvPr>
          <p:cNvSpPr/>
          <p:nvPr/>
        </p:nvSpPr>
        <p:spPr bwMode="auto">
          <a:xfrm>
            <a:off x="8882292" y="5899332"/>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5</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65" name="矩形: 圆角 64">
            <a:extLst>
              <a:ext uri="{FF2B5EF4-FFF2-40B4-BE49-F238E27FC236}">
                <a16:creationId xmlns:a16="http://schemas.microsoft.com/office/drawing/2014/main" id="{B6B14F53-E355-8AA8-5659-06B865282925}"/>
              </a:ext>
            </a:extLst>
          </p:cNvPr>
          <p:cNvSpPr/>
          <p:nvPr/>
        </p:nvSpPr>
        <p:spPr>
          <a:xfrm>
            <a:off x="1899203" y="2907016"/>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67" name="连接符: 曲线 66">
            <a:extLst>
              <a:ext uri="{FF2B5EF4-FFF2-40B4-BE49-F238E27FC236}">
                <a16:creationId xmlns:a16="http://schemas.microsoft.com/office/drawing/2014/main" id="{5B0E29F3-5DC7-7888-93E4-49E27C6C7202}"/>
              </a:ext>
            </a:extLst>
          </p:cNvPr>
          <p:cNvCxnSpPr>
            <a:cxnSpLocks/>
            <a:stCxn id="48" idx="1"/>
            <a:endCxn id="108" idx="0"/>
          </p:cNvCxnSpPr>
          <p:nvPr/>
        </p:nvCxnSpPr>
        <p:spPr>
          <a:xfrm rot="10800000" flipH="1" flipV="1">
            <a:off x="1899204" y="1387483"/>
            <a:ext cx="856137" cy="1050427"/>
          </a:xfrm>
          <a:prstGeom prst="curvedConnector4">
            <a:avLst>
              <a:gd name="adj1" fmla="val -26701"/>
              <a:gd name="adj2" fmla="val 7536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圆角 71">
            <a:extLst>
              <a:ext uri="{FF2B5EF4-FFF2-40B4-BE49-F238E27FC236}">
                <a16:creationId xmlns:a16="http://schemas.microsoft.com/office/drawing/2014/main" id="{9143E5D6-6177-9CE3-E238-6D51A06578C2}"/>
              </a:ext>
            </a:extLst>
          </p:cNvPr>
          <p:cNvSpPr/>
          <p:nvPr/>
        </p:nvSpPr>
        <p:spPr>
          <a:xfrm>
            <a:off x="1899203" y="3178795"/>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圆角 73">
            <a:extLst>
              <a:ext uri="{FF2B5EF4-FFF2-40B4-BE49-F238E27FC236}">
                <a16:creationId xmlns:a16="http://schemas.microsoft.com/office/drawing/2014/main" id="{2BDE3416-B94F-5BAA-6667-F6798B855AEF}"/>
              </a:ext>
            </a:extLst>
          </p:cNvPr>
          <p:cNvSpPr/>
          <p:nvPr/>
        </p:nvSpPr>
        <p:spPr>
          <a:xfrm>
            <a:off x="4657686" y="5086385"/>
            <a:ext cx="144016" cy="1202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圆角 74">
            <a:extLst>
              <a:ext uri="{FF2B5EF4-FFF2-40B4-BE49-F238E27FC236}">
                <a16:creationId xmlns:a16="http://schemas.microsoft.com/office/drawing/2014/main" id="{A6EF1666-851E-5D2F-2486-BF99B9ED6E01}"/>
              </a:ext>
            </a:extLst>
          </p:cNvPr>
          <p:cNvSpPr/>
          <p:nvPr/>
        </p:nvSpPr>
        <p:spPr>
          <a:xfrm>
            <a:off x="6219748" y="6411598"/>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6" name="矩形: 圆角 75">
            <a:extLst>
              <a:ext uri="{FF2B5EF4-FFF2-40B4-BE49-F238E27FC236}">
                <a16:creationId xmlns:a16="http://schemas.microsoft.com/office/drawing/2014/main" id="{5792D897-F2C5-3747-6FE2-E9F6D5554EC5}"/>
              </a:ext>
            </a:extLst>
          </p:cNvPr>
          <p:cNvSpPr/>
          <p:nvPr/>
        </p:nvSpPr>
        <p:spPr>
          <a:xfrm>
            <a:off x="3502918" y="4571289"/>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7" name="矩形: 圆角 76">
            <a:extLst>
              <a:ext uri="{FF2B5EF4-FFF2-40B4-BE49-F238E27FC236}">
                <a16:creationId xmlns:a16="http://schemas.microsoft.com/office/drawing/2014/main" id="{EEFC632D-1B46-07D3-BA84-3E906CD7B169}"/>
              </a:ext>
            </a:extLst>
          </p:cNvPr>
          <p:cNvSpPr/>
          <p:nvPr/>
        </p:nvSpPr>
        <p:spPr>
          <a:xfrm>
            <a:off x="2422798" y="6403388"/>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0" name="矩形: 圆角 89">
            <a:extLst>
              <a:ext uri="{FF2B5EF4-FFF2-40B4-BE49-F238E27FC236}">
                <a16:creationId xmlns:a16="http://schemas.microsoft.com/office/drawing/2014/main" id="{EC9AEC1E-9B3D-6014-90E8-E9AEA8BF0CC2}"/>
              </a:ext>
            </a:extLst>
          </p:cNvPr>
          <p:cNvSpPr/>
          <p:nvPr/>
        </p:nvSpPr>
        <p:spPr>
          <a:xfrm>
            <a:off x="5735166" y="4564929"/>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1" name="矩形: 圆角 90">
            <a:extLst>
              <a:ext uri="{FF2B5EF4-FFF2-40B4-BE49-F238E27FC236}">
                <a16:creationId xmlns:a16="http://schemas.microsoft.com/office/drawing/2014/main" id="{61788A6A-0C43-60E8-6D35-921C031C29D0}"/>
              </a:ext>
            </a:extLst>
          </p:cNvPr>
          <p:cNvSpPr/>
          <p:nvPr/>
        </p:nvSpPr>
        <p:spPr>
          <a:xfrm>
            <a:off x="3795241" y="2853730"/>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2" name="矩形: 圆角 91">
            <a:extLst>
              <a:ext uri="{FF2B5EF4-FFF2-40B4-BE49-F238E27FC236}">
                <a16:creationId xmlns:a16="http://schemas.microsoft.com/office/drawing/2014/main" id="{560375C3-BDF1-A32A-DA7D-6B16EE9A0904}"/>
              </a:ext>
            </a:extLst>
          </p:cNvPr>
          <p:cNvSpPr/>
          <p:nvPr/>
        </p:nvSpPr>
        <p:spPr>
          <a:xfrm>
            <a:off x="3502917" y="1244363"/>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3" name="矩形: 圆角 92">
            <a:extLst>
              <a:ext uri="{FF2B5EF4-FFF2-40B4-BE49-F238E27FC236}">
                <a16:creationId xmlns:a16="http://schemas.microsoft.com/office/drawing/2014/main" id="{170980DB-F0F4-CC8A-BCFD-F75EA9E87A19}"/>
              </a:ext>
            </a:extLst>
          </p:cNvPr>
          <p:cNvSpPr/>
          <p:nvPr/>
        </p:nvSpPr>
        <p:spPr>
          <a:xfrm>
            <a:off x="3052754" y="3636266"/>
            <a:ext cx="144016" cy="1202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4" name="矩形: 圆角 93">
            <a:extLst>
              <a:ext uri="{FF2B5EF4-FFF2-40B4-BE49-F238E27FC236}">
                <a16:creationId xmlns:a16="http://schemas.microsoft.com/office/drawing/2014/main" id="{1D4DCE24-FFDD-4B45-F3D7-CF462A1DB644}"/>
              </a:ext>
            </a:extLst>
          </p:cNvPr>
          <p:cNvSpPr/>
          <p:nvPr/>
        </p:nvSpPr>
        <p:spPr>
          <a:xfrm>
            <a:off x="3939257" y="3205355"/>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8" name="矩形: 圆角 107">
            <a:extLst>
              <a:ext uri="{FF2B5EF4-FFF2-40B4-BE49-F238E27FC236}">
                <a16:creationId xmlns:a16="http://schemas.microsoft.com/office/drawing/2014/main" id="{A9E64B13-D4D0-89F1-AB48-8B522FFE661E}"/>
              </a:ext>
            </a:extLst>
          </p:cNvPr>
          <p:cNvSpPr/>
          <p:nvPr/>
        </p:nvSpPr>
        <p:spPr>
          <a:xfrm>
            <a:off x="2683334" y="2437911"/>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1" name="矩形: 圆角 120">
            <a:extLst>
              <a:ext uri="{FF2B5EF4-FFF2-40B4-BE49-F238E27FC236}">
                <a16:creationId xmlns:a16="http://schemas.microsoft.com/office/drawing/2014/main" id="{8915FE88-9E42-EF28-07BD-F29BE07A7BD7}"/>
              </a:ext>
            </a:extLst>
          </p:cNvPr>
          <p:cNvSpPr/>
          <p:nvPr/>
        </p:nvSpPr>
        <p:spPr>
          <a:xfrm>
            <a:off x="5591150" y="5817684"/>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1" name="矩形: 圆角 130">
            <a:extLst>
              <a:ext uri="{FF2B5EF4-FFF2-40B4-BE49-F238E27FC236}">
                <a16:creationId xmlns:a16="http://schemas.microsoft.com/office/drawing/2014/main" id="{C77BBAC0-A6D2-EF9A-CBB9-DA2F4961F8B6}"/>
              </a:ext>
            </a:extLst>
          </p:cNvPr>
          <p:cNvSpPr/>
          <p:nvPr/>
        </p:nvSpPr>
        <p:spPr>
          <a:xfrm>
            <a:off x="1319699" y="4081704"/>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00913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2E16F4BD-971A-545D-D9DB-BB4708E7D311}"/>
              </a:ext>
            </a:extLst>
          </p:cNvPr>
          <p:cNvSpPr/>
          <p:nvPr/>
        </p:nvSpPr>
        <p:spPr bwMode="auto">
          <a:xfrm>
            <a:off x="1899205" y="2407302"/>
            <a:ext cx="4340017" cy="1527886"/>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38100">
              <a:lnSpc>
                <a:spcPts val="2000"/>
              </a:lnSpc>
              <a:spcBef>
                <a:spcPts val="105"/>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0"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8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381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375" baseline="-21604"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left.Output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buildHashTable</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81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382" baseline="-21604" dirty="0">
                <a:solidFill>
                  <a:srgbClr val="585858"/>
                </a:solidFill>
                <a:latin typeface="微软雅黑" panose="020B0503020204020204" pitchFamily="34" charset="-122"/>
                <a:ea typeface="微软雅黑" panose="020B0503020204020204" pitchFamily="34" charset="-122"/>
                <a:cs typeface="宋体"/>
              </a:rPr>
              <a:t> </a:t>
            </a:r>
            <a:r>
              <a:rPr lang="en-US" altLang="zh-CN" sz="1600" spc="6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right.Output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8100" marR="30480" indent="177800">
              <a:lnSpc>
                <a:spcPts val="2000"/>
              </a:lnSpc>
              <a:spcBef>
                <a:spcPts val="90"/>
              </a:spcBef>
            </a:pPr>
            <a:r>
              <a:rPr lang="en-US" altLang="zh-CN" sz="1600" spc="235" dirty="0">
                <a:solidFill>
                  <a:srgbClr val="585858"/>
                </a:solidFill>
                <a:latin typeface="微软雅黑" panose="020B0503020204020204" pitchFamily="34" charset="-122"/>
                <a:ea typeface="微软雅黑" panose="020B0503020204020204" pitchFamily="34" charset="-122"/>
                <a:cs typeface="Trebuchet MS"/>
              </a:rPr>
              <a:t>if</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probe</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r>
              <a:rPr lang="en-US" altLang="zh-CN" sz="1600" spc="-37"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25" dirty="0">
                <a:solidFill>
                  <a:srgbClr val="585858"/>
                </a:solidFill>
                <a:latin typeface="微软雅黑" panose="020B0503020204020204" pitchFamily="34" charset="-122"/>
                <a:ea typeface="微软雅黑" panose="020B0503020204020204" pitchFamily="34" charset="-122"/>
                <a:cs typeface="宋体"/>
              </a:rPr>
              <a:t>):</a:t>
            </a:r>
            <a:r>
              <a:rPr lang="en-US" altLang="zh-CN" sz="1600" spc="-7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10" dirty="0">
                <a:solidFill>
                  <a:srgbClr val="585858"/>
                </a:solidFill>
                <a:latin typeface="微软雅黑" panose="020B0503020204020204" pitchFamily="34" charset="-122"/>
                <a:ea typeface="微软雅黑" panose="020B0503020204020204" pitchFamily="34" charset="-122"/>
                <a:cs typeface="Cambria Math"/>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p>
          <a:p>
            <a:pPr marL="38100" marR="30480">
              <a:lnSpc>
                <a:spcPts val="2000"/>
              </a:lnSpc>
              <a:spcBef>
                <a:spcPts val="90"/>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40" name="Text Box 4">
            <a:extLst>
              <a:ext uri="{FF2B5EF4-FFF2-40B4-BE49-F238E27FC236}">
                <a16:creationId xmlns:a16="http://schemas.microsoft.com/office/drawing/2014/main" id="{1E32000C-2B3A-477F-8039-B06863421EAD}"/>
              </a:ext>
            </a:extLst>
          </p:cNvPr>
          <p:cNvSpPr txBox="1">
            <a:spLocks noChangeArrowheads="1"/>
          </p:cNvSpPr>
          <p:nvPr/>
        </p:nvSpPr>
        <p:spPr bwMode="auto">
          <a:xfrm>
            <a:off x="4799062" y="182702"/>
            <a:ext cx="30963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zh-CN" altLang="en-US" b="1" dirty="0">
                <a:solidFill>
                  <a:schemeClr val="accent1"/>
                </a:solidFill>
                <a:latin typeface="微软雅黑" panose="020B0503020204020204" pitchFamily="34" charset="-122"/>
                <a:ea typeface="微软雅黑" panose="020B0503020204020204" pitchFamily="34" charset="-122"/>
              </a:rPr>
              <a:t>物化模型的例子</a:t>
            </a:r>
            <a:endParaRPr lang="zh-CN" altLang="en-US" dirty="0">
              <a:solidFill>
                <a:srgbClr val="04617B"/>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386673FB-7A9C-488C-AE61-88D366CDBEB6}"/>
              </a:ext>
            </a:extLst>
          </p:cNvPr>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87</a:t>
            </a:fld>
            <a:endParaRPr lang="en-US" altLang="zh-CN"/>
          </a:p>
        </p:txBody>
      </p:sp>
      <p:sp>
        <p:nvSpPr>
          <p:cNvPr id="3" name="矩形 2">
            <a:extLst>
              <a:ext uri="{FF2B5EF4-FFF2-40B4-BE49-F238E27FC236}">
                <a16:creationId xmlns:a16="http://schemas.microsoft.com/office/drawing/2014/main" id="{637D2063-2B8F-D804-693C-F6A8A72885A9}"/>
              </a:ext>
            </a:extLst>
          </p:cNvPr>
          <p:cNvSpPr/>
          <p:nvPr/>
        </p:nvSpPr>
        <p:spPr bwMode="auto">
          <a:xfrm>
            <a:off x="7751389" y="1221270"/>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34817"/>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4" name="矩形 3">
            <a:extLst>
              <a:ext uri="{FF2B5EF4-FFF2-40B4-BE49-F238E27FC236}">
                <a16:creationId xmlns:a16="http://schemas.microsoft.com/office/drawing/2014/main" id="{17452350-6874-49A8-684C-FA3802210873}"/>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E9CEEB59-238F-9C75-C091-9FDBB5FFABE2}"/>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7624AF2C-A8AD-B241-6E7A-1A61194E62CE}"/>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4" name="直接箭头连接符 23">
            <a:extLst>
              <a:ext uri="{FF2B5EF4-FFF2-40B4-BE49-F238E27FC236}">
                <a16:creationId xmlns:a16="http://schemas.microsoft.com/office/drawing/2014/main" id="{2B1763C7-D32B-2332-E486-C51E9C43636E}"/>
              </a:ext>
            </a:extLst>
          </p:cNvPr>
          <p:cNvCxnSpPr>
            <a:cxnSpLocks/>
            <a:stCxn id="17"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7" name="直接箭头连接符 26">
            <a:extLst>
              <a:ext uri="{FF2B5EF4-FFF2-40B4-BE49-F238E27FC236}">
                <a16:creationId xmlns:a16="http://schemas.microsoft.com/office/drawing/2014/main" id="{19FD891E-7703-D04A-CF2F-F0065814EB18}"/>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9" name="直接箭头连接符 28">
            <a:extLst>
              <a:ext uri="{FF2B5EF4-FFF2-40B4-BE49-F238E27FC236}">
                <a16:creationId xmlns:a16="http://schemas.microsoft.com/office/drawing/2014/main" id="{ABBC4502-E5C2-2996-C997-46650AEE0B8E}"/>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2" name="直接箭头连接符 31">
            <a:extLst>
              <a:ext uri="{FF2B5EF4-FFF2-40B4-BE49-F238E27FC236}">
                <a16:creationId xmlns:a16="http://schemas.microsoft.com/office/drawing/2014/main" id="{C3BA853F-EE9E-7EC1-C643-6EF3E8A9DAA8}"/>
              </a:ext>
            </a:extLst>
          </p:cNvPr>
          <p:cNvCxnSpPr>
            <a:cxnSpLocks/>
            <a:stCxn id="47" idx="0"/>
            <a:endCxn id="36"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33" name="文本框 32">
            <a:extLst>
              <a:ext uri="{FF2B5EF4-FFF2-40B4-BE49-F238E27FC236}">
                <a16:creationId xmlns:a16="http://schemas.microsoft.com/office/drawing/2014/main" id="{6D2CA69A-F2DF-AD0E-4B13-EA01F008AFA5}"/>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E967B975-F42D-46C9-374B-7F0C1CDBCB8E}"/>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08E41BD6-3BDC-E58D-15F2-CA7B5843F0C9}"/>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5FFCE1EA-0EF3-76A0-A73E-934AB3A01A66}"/>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36">
            <a:extLst>
              <a:ext uri="{FF2B5EF4-FFF2-40B4-BE49-F238E27FC236}">
                <a16:creationId xmlns:a16="http://schemas.microsoft.com/office/drawing/2014/main" id="{C42EAF80-A635-B4A6-ECB2-C5C45B51B941}"/>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文本框 38">
            <a:extLst>
              <a:ext uri="{FF2B5EF4-FFF2-40B4-BE49-F238E27FC236}">
                <a16:creationId xmlns:a16="http://schemas.microsoft.com/office/drawing/2014/main" id="{673A67ED-C048-36A1-F0B1-54C6EF3D822A}"/>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 name="文本框 40">
            <a:extLst>
              <a:ext uri="{FF2B5EF4-FFF2-40B4-BE49-F238E27FC236}">
                <a16:creationId xmlns:a16="http://schemas.microsoft.com/office/drawing/2014/main" id="{4624FB23-53F6-489F-6DD4-0134F97CF573}"/>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89941648-D318-E019-0442-058822CB8E9D}"/>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5C386874-2655-16B2-D248-6E5A0D0027F5}"/>
              </a:ext>
            </a:extLst>
          </p:cNvPr>
          <p:cNvSpPr/>
          <p:nvPr/>
        </p:nvSpPr>
        <p:spPr bwMode="auto">
          <a:xfrm>
            <a:off x="1899205" y="854638"/>
            <a:ext cx="4340017" cy="1065691"/>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35560">
              <a:lnSpc>
                <a:spcPts val="2000"/>
              </a:lnSpc>
              <a:spcBef>
                <a:spcPts val="105"/>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3556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r>
              <a:rPr lang="en-US" altLang="zh-CN" sz="1600" spc="80"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child.Output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5560" marR="87630" indent="177800">
              <a:lnSpc>
                <a:spcPts val="2000"/>
              </a:lnSpc>
              <a:spcBef>
                <a:spcPts val="105"/>
              </a:spcBef>
            </a:pP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projection</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 </a:t>
            </a:r>
          </a:p>
          <a:p>
            <a:pPr marL="35560" marR="87630">
              <a:lnSpc>
                <a:spcPts val="2000"/>
              </a:lnSpc>
              <a:spcBef>
                <a:spcPts val="105"/>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50" name="矩形 49">
            <a:extLst>
              <a:ext uri="{FF2B5EF4-FFF2-40B4-BE49-F238E27FC236}">
                <a16:creationId xmlns:a16="http://schemas.microsoft.com/office/drawing/2014/main" id="{82A6E784-36E7-8D20-A015-9AA541226FDE}"/>
              </a:ext>
            </a:extLst>
          </p:cNvPr>
          <p:cNvSpPr/>
          <p:nvPr/>
        </p:nvSpPr>
        <p:spPr bwMode="auto">
          <a:xfrm>
            <a:off x="3502918" y="4221976"/>
            <a:ext cx="2946825" cy="1065691"/>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12700">
              <a:lnSpc>
                <a:spcPts val="2000"/>
              </a:lnSpc>
              <a:spcBef>
                <a:spcPts val="100"/>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0"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8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127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child.Output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12700" marR="5080" indent="177800">
              <a:lnSpc>
                <a:spcPts val="2000"/>
              </a:lnSpc>
              <a:spcBef>
                <a:spcPts val="110"/>
              </a:spcBef>
            </a:pP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if</a:t>
            </a:r>
            <a:r>
              <a:rPr lang="en-US" altLang="zh-CN" sz="1600" spc="23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evalPred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30" dirty="0">
                <a:solidFill>
                  <a:srgbClr val="585858"/>
                </a:solidFill>
                <a:latin typeface="微软雅黑" panose="020B0503020204020204" pitchFamily="34" charset="-122"/>
                <a:ea typeface="微软雅黑" panose="020B0503020204020204" pitchFamily="34" charset="-122"/>
                <a:cs typeface="宋体"/>
              </a:rPr>
              <a:t> </a:t>
            </a:r>
            <a:r>
              <a:rPr lang="en-US" altLang="zh-CN" sz="1600" spc="-2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0" dirty="0">
                <a:solidFill>
                  <a:srgbClr val="585858"/>
                </a:solidFill>
                <a:latin typeface="微软雅黑" panose="020B0503020204020204" pitchFamily="34" charset="-122"/>
                <a:ea typeface="微软雅黑" panose="020B0503020204020204" pitchFamily="34" charset="-122"/>
                <a:cs typeface="宋体"/>
              </a:rPr>
              <a:t>(t) </a:t>
            </a:r>
          </a:p>
          <a:p>
            <a:pPr marL="12700" marR="5080">
              <a:lnSpc>
                <a:spcPts val="2000"/>
              </a:lnSpc>
              <a:spcBef>
                <a:spcPts val="110"/>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51" name="矩形 50">
            <a:extLst>
              <a:ext uri="{FF2B5EF4-FFF2-40B4-BE49-F238E27FC236}">
                <a16:creationId xmlns:a16="http://schemas.microsoft.com/office/drawing/2014/main" id="{2BBD74DC-CA62-4626-3ED4-6F2D3C93C84B}"/>
              </a:ext>
            </a:extLst>
          </p:cNvPr>
          <p:cNvSpPr/>
          <p:nvPr/>
        </p:nvSpPr>
        <p:spPr bwMode="auto">
          <a:xfrm>
            <a:off x="5067874" y="5797426"/>
            <a:ext cx="2395484" cy="800720"/>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45085">
              <a:lnSpc>
                <a:spcPts val="2000"/>
              </a:lnSpc>
            </a:pPr>
            <a:r>
              <a:rPr lang="fr-FR" altLang="zh-CN" sz="1600" dirty="0">
                <a:solidFill>
                  <a:srgbClr val="EE3D42"/>
                </a:solidFill>
                <a:latin typeface="微软雅黑" panose="020B0503020204020204" pitchFamily="34" charset="-122"/>
                <a:ea typeface="微软雅黑" panose="020B0503020204020204" pitchFamily="34" charset="-122"/>
                <a:cs typeface="Trebuchet MS"/>
              </a:rPr>
              <a:t>out</a:t>
            </a:r>
            <a:r>
              <a:rPr lang="fr-FR"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fr-FR" altLang="zh-CN" sz="1600" dirty="0">
                <a:solidFill>
                  <a:srgbClr val="585858"/>
                </a:solidFill>
                <a:latin typeface="微软雅黑" panose="020B0503020204020204" pitchFamily="34" charset="-122"/>
                <a:ea typeface="微软雅黑" panose="020B0503020204020204" pitchFamily="34" charset="-122"/>
                <a:cs typeface="宋体"/>
              </a:rPr>
              <a:t>=</a:t>
            </a:r>
            <a:r>
              <a:rPr lang="fr-FR" altLang="zh-CN" sz="1600" spc="-45" dirty="0">
                <a:solidFill>
                  <a:srgbClr val="585858"/>
                </a:solidFill>
                <a:latin typeface="微软雅黑" panose="020B0503020204020204" pitchFamily="34" charset="-122"/>
                <a:ea typeface="微软雅黑" panose="020B0503020204020204" pitchFamily="34" charset="-122"/>
                <a:cs typeface="宋体"/>
              </a:rPr>
              <a:t> </a:t>
            </a:r>
            <a:r>
              <a:rPr lang="fr-FR"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fr-FR" altLang="zh-CN" sz="1600" spc="250" dirty="0">
                <a:solidFill>
                  <a:srgbClr val="585858"/>
                </a:solidFill>
                <a:latin typeface="微软雅黑" panose="020B0503020204020204" pitchFamily="34" charset="-122"/>
                <a:ea typeface="微软雅黑" panose="020B0503020204020204" pitchFamily="34" charset="-122"/>
                <a:cs typeface="Trebuchet MS"/>
              </a:rPr>
              <a:t> </a:t>
            </a:r>
            <a:r>
              <a:rPr lang="fr-FR" altLang="zh-CN" sz="1600" spc="75" dirty="0">
                <a:solidFill>
                  <a:srgbClr val="585858"/>
                </a:solidFill>
                <a:latin typeface="微软雅黑" panose="020B0503020204020204" pitchFamily="34" charset="-122"/>
                <a:ea typeface="微软雅黑" panose="020B0503020204020204" pitchFamily="34" charset="-122"/>
                <a:cs typeface="Trebuchet MS"/>
              </a:rPr>
              <a:t>]</a:t>
            </a:r>
          </a:p>
          <a:p>
            <a:pPr marL="190500" marR="5080" indent="-178435">
              <a:lnSpc>
                <a:spcPts val="2000"/>
              </a:lnSpc>
              <a:spcBef>
                <a:spcPts val="95"/>
              </a:spcBef>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50" dirty="0">
                <a:latin typeface="微软雅黑" panose="020B0503020204020204" pitchFamily="34" charset="-122"/>
                <a:ea typeface="微软雅黑" panose="020B0503020204020204" pitchFamily="34" charset="-122"/>
                <a:cs typeface="Trebuchet MS"/>
              </a:rPr>
              <a:t>SC</a:t>
            </a:r>
            <a:r>
              <a:rPr lang="en-US" altLang="zh-CN" sz="1600" spc="5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endParaRPr lang="en-US" altLang="zh-CN" sz="1600" dirty="0">
              <a:latin typeface="微软雅黑" panose="020B0503020204020204" pitchFamily="34" charset="-122"/>
              <a:ea typeface="微软雅黑" panose="020B0503020204020204" pitchFamily="34" charset="-122"/>
              <a:cs typeface="宋体"/>
            </a:endParaRPr>
          </a:p>
          <a:p>
            <a:pPr marL="12700">
              <a:lnSpc>
                <a:spcPts val="2000"/>
              </a:lnSpc>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fr-FR" altLang="zh-CN" sz="1600" dirty="0">
              <a:latin typeface="微软雅黑" panose="020B0503020204020204" pitchFamily="34" charset="-122"/>
              <a:ea typeface="微软雅黑" panose="020B0503020204020204" pitchFamily="34" charset="-122"/>
              <a:cs typeface="Trebuchet MS"/>
            </a:endParaRPr>
          </a:p>
        </p:txBody>
      </p:sp>
      <p:sp>
        <p:nvSpPr>
          <p:cNvPr id="52" name="矩形 51">
            <a:extLst>
              <a:ext uri="{FF2B5EF4-FFF2-40B4-BE49-F238E27FC236}">
                <a16:creationId xmlns:a16="http://schemas.microsoft.com/office/drawing/2014/main" id="{A5D7BAC4-C7D8-2E84-41FF-D217F03E4950}"/>
              </a:ext>
            </a:extLst>
          </p:cNvPr>
          <p:cNvSpPr/>
          <p:nvPr/>
        </p:nvSpPr>
        <p:spPr bwMode="auto">
          <a:xfrm>
            <a:off x="1270670" y="5806057"/>
            <a:ext cx="2194853" cy="792089"/>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12700">
              <a:lnSpc>
                <a:spcPts val="2000"/>
              </a:lnSpc>
              <a:spcBef>
                <a:spcPts val="105"/>
              </a:spcBef>
            </a:pPr>
            <a:r>
              <a:rPr lang="fr-FR" altLang="zh-CN" sz="1600" dirty="0">
                <a:solidFill>
                  <a:srgbClr val="EE3D42"/>
                </a:solidFill>
                <a:latin typeface="微软雅黑" panose="020B0503020204020204" pitchFamily="34" charset="-122"/>
                <a:ea typeface="微软雅黑" panose="020B0503020204020204" pitchFamily="34" charset="-122"/>
                <a:cs typeface="Trebuchet MS"/>
              </a:rPr>
              <a:t>out</a:t>
            </a:r>
            <a:r>
              <a:rPr lang="fr-FR"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fr-FR" altLang="zh-CN" sz="1600" dirty="0">
                <a:solidFill>
                  <a:srgbClr val="585858"/>
                </a:solidFill>
                <a:latin typeface="微软雅黑" panose="020B0503020204020204" pitchFamily="34" charset="-122"/>
                <a:ea typeface="微软雅黑" panose="020B0503020204020204" pitchFamily="34" charset="-122"/>
                <a:cs typeface="宋体"/>
              </a:rPr>
              <a:t>=</a:t>
            </a:r>
            <a:r>
              <a:rPr lang="fr-FR" altLang="zh-CN" sz="1600" spc="-45" dirty="0">
                <a:solidFill>
                  <a:srgbClr val="585858"/>
                </a:solidFill>
                <a:latin typeface="微软雅黑" panose="020B0503020204020204" pitchFamily="34" charset="-122"/>
                <a:ea typeface="微软雅黑" panose="020B0503020204020204" pitchFamily="34" charset="-122"/>
                <a:cs typeface="宋体"/>
              </a:rPr>
              <a:t> </a:t>
            </a:r>
            <a:r>
              <a:rPr lang="fr-FR"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fr-FR" altLang="zh-CN" sz="1600" spc="250" dirty="0">
                <a:solidFill>
                  <a:srgbClr val="585858"/>
                </a:solidFill>
                <a:latin typeface="微软雅黑" panose="020B0503020204020204" pitchFamily="34" charset="-122"/>
                <a:ea typeface="微软雅黑" panose="020B0503020204020204" pitchFamily="34" charset="-122"/>
                <a:cs typeface="Trebuchet MS"/>
              </a:rPr>
              <a:t> </a:t>
            </a:r>
            <a:r>
              <a:rPr lang="fr-FR" altLang="zh-CN" sz="1600" spc="75" dirty="0">
                <a:solidFill>
                  <a:srgbClr val="585858"/>
                </a:solidFill>
                <a:latin typeface="微软雅黑" panose="020B0503020204020204" pitchFamily="34" charset="-122"/>
                <a:ea typeface="微软雅黑" panose="020B0503020204020204" pitchFamily="34" charset="-122"/>
                <a:cs typeface="Trebuchet MS"/>
              </a:rPr>
              <a:t>]</a:t>
            </a:r>
          </a:p>
          <a:p>
            <a:pPr marL="190500" marR="5080" indent="-178435">
              <a:lnSpc>
                <a:spcPts val="2000"/>
              </a:lnSpc>
              <a:spcBef>
                <a:spcPts val="95"/>
              </a:spcBef>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35" dirty="0">
                <a:latin typeface="微软雅黑" panose="020B0503020204020204" pitchFamily="34" charset="-122"/>
                <a:ea typeface="微软雅黑" panose="020B0503020204020204" pitchFamily="34" charset="-122"/>
                <a:cs typeface="Trebuchet MS"/>
              </a:rPr>
              <a:t>S</a:t>
            </a:r>
            <a:r>
              <a:rPr lang="en-US" altLang="zh-CN" sz="1600" spc="-3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endParaRPr lang="en-US" altLang="zh-CN" sz="1600" dirty="0">
              <a:latin typeface="微软雅黑" panose="020B0503020204020204" pitchFamily="34" charset="-122"/>
              <a:ea typeface="微软雅黑" panose="020B0503020204020204" pitchFamily="34" charset="-122"/>
              <a:cs typeface="宋体"/>
            </a:endParaRPr>
          </a:p>
          <a:p>
            <a:pPr marL="12700">
              <a:lnSpc>
                <a:spcPts val="2000"/>
              </a:lnSpc>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fr-FR" altLang="zh-CN" sz="1600" dirty="0">
              <a:latin typeface="微软雅黑" panose="020B0503020204020204" pitchFamily="34" charset="-122"/>
              <a:ea typeface="微软雅黑" panose="020B0503020204020204" pitchFamily="34" charset="-122"/>
              <a:cs typeface="Trebuchet MS"/>
            </a:endParaRPr>
          </a:p>
        </p:txBody>
      </p:sp>
      <p:sp>
        <p:nvSpPr>
          <p:cNvPr id="53" name="椭圆 52">
            <a:extLst>
              <a:ext uri="{FF2B5EF4-FFF2-40B4-BE49-F238E27FC236}">
                <a16:creationId xmlns:a16="http://schemas.microsoft.com/office/drawing/2014/main" id="{4A4AE911-F67C-440D-4696-EC56F8692AAC}"/>
              </a:ext>
            </a:extLst>
          </p:cNvPr>
          <p:cNvSpPr/>
          <p:nvPr/>
        </p:nvSpPr>
        <p:spPr bwMode="auto">
          <a:xfrm>
            <a:off x="1270670" y="109920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1</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55" name="椭圆 54">
            <a:extLst>
              <a:ext uri="{FF2B5EF4-FFF2-40B4-BE49-F238E27FC236}">
                <a16:creationId xmlns:a16="http://schemas.microsoft.com/office/drawing/2014/main" id="{A03B699B-B9E7-5A41-8AC5-C5A513B2322E}"/>
              </a:ext>
            </a:extLst>
          </p:cNvPr>
          <p:cNvSpPr/>
          <p:nvPr/>
        </p:nvSpPr>
        <p:spPr bwMode="auto">
          <a:xfrm>
            <a:off x="8273903" y="341469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1</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6" name="椭圆 55">
            <a:extLst>
              <a:ext uri="{FF2B5EF4-FFF2-40B4-BE49-F238E27FC236}">
                <a16:creationId xmlns:a16="http://schemas.microsoft.com/office/drawing/2014/main" id="{AA9430E2-66E5-AE67-238F-B9184538D739}"/>
              </a:ext>
            </a:extLst>
          </p:cNvPr>
          <p:cNvSpPr/>
          <p:nvPr/>
        </p:nvSpPr>
        <p:spPr bwMode="auto">
          <a:xfrm>
            <a:off x="8278510" y="409351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2</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7" name="椭圆 56">
            <a:extLst>
              <a:ext uri="{FF2B5EF4-FFF2-40B4-BE49-F238E27FC236}">
                <a16:creationId xmlns:a16="http://schemas.microsoft.com/office/drawing/2014/main" id="{86FF2C50-15DC-0CE0-A3DB-0AE893C21089}"/>
              </a:ext>
            </a:extLst>
          </p:cNvPr>
          <p:cNvSpPr/>
          <p:nvPr/>
        </p:nvSpPr>
        <p:spPr bwMode="auto">
          <a:xfrm>
            <a:off x="7835177" y="5032243"/>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3</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8" name="椭圆 57">
            <a:extLst>
              <a:ext uri="{FF2B5EF4-FFF2-40B4-BE49-F238E27FC236}">
                <a16:creationId xmlns:a16="http://schemas.microsoft.com/office/drawing/2014/main" id="{17772144-FD09-18A6-298D-F62398A1EDB4}"/>
              </a:ext>
            </a:extLst>
          </p:cNvPr>
          <p:cNvSpPr/>
          <p:nvPr/>
        </p:nvSpPr>
        <p:spPr bwMode="auto">
          <a:xfrm>
            <a:off x="8712797" y="5008279"/>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4</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9" name="椭圆 58">
            <a:extLst>
              <a:ext uri="{FF2B5EF4-FFF2-40B4-BE49-F238E27FC236}">
                <a16:creationId xmlns:a16="http://schemas.microsoft.com/office/drawing/2014/main" id="{908A1773-45B0-5CEA-149B-7282933120D6}"/>
              </a:ext>
            </a:extLst>
          </p:cNvPr>
          <p:cNvSpPr/>
          <p:nvPr/>
        </p:nvSpPr>
        <p:spPr bwMode="auto">
          <a:xfrm>
            <a:off x="8882292" y="5899332"/>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5</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60" name="椭圆 59">
            <a:extLst>
              <a:ext uri="{FF2B5EF4-FFF2-40B4-BE49-F238E27FC236}">
                <a16:creationId xmlns:a16="http://schemas.microsoft.com/office/drawing/2014/main" id="{FA97CD43-6C17-91C7-4996-D588F3226D7E}"/>
              </a:ext>
            </a:extLst>
          </p:cNvPr>
          <p:cNvSpPr/>
          <p:nvPr/>
        </p:nvSpPr>
        <p:spPr bwMode="auto">
          <a:xfrm>
            <a:off x="1250093" y="2411646"/>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2</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61" name="椭圆 60">
            <a:extLst>
              <a:ext uri="{FF2B5EF4-FFF2-40B4-BE49-F238E27FC236}">
                <a16:creationId xmlns:a16="http://schemas.microsoft.com/office/drawing/2014/main" id="{CB67409B-7FAD-2DA7-F8D5-50FC57BD823E}"/>
              </a:ext>
            </a:extLst>
          </p:cNvPr>
          <p:cNvSpPr/>
          <p:nvPr/>
        </p:nvSpPr>
        <p:spPr bwMode="auto">
          <a:xfrm>
            <a:off x="666356" y="580605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3</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65" name="矩形: 圆角 64">
            <a:extLst>
              <a:ext uri="{FF2B5EF4-FFF2-40B4-BE49-F238E27FC236}">
                <a16:creationId xmlns:a16="http://schemas.microsoft.com/office/drawing/2014/main" id="{B6B14F53-E355-8AA8-5659-06B865282925}"/>
              </a:ext>
            </a:extLst>
          </p:cNvPr>
          <p:cNvSpPr/>
          <p:nvPr/>
        </p:nvSpPr>
        <p:spPr>
          <a:xfrm>
            <a:off x="1899203" y="2907016"/>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67" name="连接符: 曲线 66">
            <a:extLst>
              <a:ext uri="{FF2B5EF4-FFF2-40B4-BE49-F238E27FC236}">
                <a16:creationId xmlns:a16="http://schemas.microsoft.com/office/drawing/2014/main" id="{5B0E29F3-5DC7-7888-93E4-49E27C6C7202}"/>
              </a:ext>
            </a:extLst>
          </p:cNvPr>
          <p:cNvCxnSpPr>
            <a:cxnSpLocks/>
            <a:stCxn id="48" idx="1"/>
            <a:endCxn id="108" idx="0"/>
          </p:cNvCxnSpPr>
          <p:nvPr/>
        </p:nvCxnSpPr>
        <p:spPr>
          <a:xfrm rot="10800000" flipH="1" flipV="1">
            <a:off x="1899204" y="1387483"/>
            <a:ext cx="856137" cy="1050427"/>
          </a:xfrm>
          <a:prstGeom prst="curvedConnector4">
            <a:avLst>
              <a:gd name="adj1" fmla="val -26701"/>
              <a:gd name="adj2" fmla="val 7536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圆角 71">
            <a:extLst>
              <a:ext uri="{FF2B5EF4-FFF2-40B4-BE49-F238E27FC236}">
                <a16:creationId xmlns:a16="http://schemas.microsoft.com/office/drawing/2014/main" id="{9143E5D6-6177-9CE3-E238-6D51A06578C2}"/>
              </a:ext>
            </a:extLst>
          </p:cNvPr>
          <p:cNvSpPr/>
          <p:nvPr/>
        </p:nvSpPr>
        <p:spPr>
          <a:xfrm>
            <a:off x="1899203" y="3178795"/>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圆角 73">
            <a:extLst>
              <a:ext uri="{FF2B5EF4-FFF2-40B4-BE49-F238E27FC236}">
                <a16:creationId xmlns:a16="http://schemas.microsoft.com/office/drawing/2014/main" id="{2BDE3416-B94F-5BAA-6667-F6798B855AEF}"/>
              </a:ext>
            </a:extLst>
          </p:cNvPr>
          <p:cNvSpPr/>
          <p:nvPr/>
        </p:nvSpPr>
        <p:spPr>
          <a:xfrm>
            <a:off x="4657686" y="5086385"/>
            <a:ext cx="144016" cy="1202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圆角 74">
            <a:extLst>
              <a:ext uri="{FF2B5EF4-FFF2-40B4-BE49-F238E27FC236}">
                <a16:creationId xmlns:a16="http://schemas.microsoft.com/office/drawing/2014/main" id="{A6EF1666-851E-5D2F-2486-BF99B9ED6E01}"/>
              </a:ext>
            </a:extLst>
          </p:cNvPr>
          <p:cNvSpPr/>
          <p:nvPr/>
        </p:nvSpPr>
        <p:spPr>
          <a:xfrm>
            <a:off x="6219748" y="6411598"/>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6" name="矩形: 圆角 75">
            <a:extLst>
              <a:ext uri="{FF2B5EF4-FFF2-40B4-BE49-F238E27FC236}">
                <a16:creationId xmlns:a16="http://schemas.microsoft.com/office/drawing/2014/main" id="{5792D897-F2C5-3747-6FE2-E9F6D5554EC5}"/>
              </a:ext>
            </a:extLst>
          </p:cNvPr>
          <p:cNvSpPr/>
          <p:nvPr/>
        </p:nvSpPr>
        <p:spPr>
          <a:xfrm>
            <a:off x="3502918" y="4571289"/>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7" name="矩形: 圆角 76">
            <a:extLst>
              <a:ext uri="{FF2B5EF4-FFF2-40B4-BE49-F238E27FC236}">
                <a16:creationId xmlns:a16="http://schemas.microsoft.com/office/drawing/2014/main" id="{EEFC632D-1B46-07D3-BA84-3E906CD7B169}"/>
              </a:ext>
            </a:extLst>
          </p:cNvPr>
          <p:cNvSpPr/>
          <p:nvPr/>
        </p:nvSpPr>
        <p:spPr>
          <a:xfrm>
            <a:off x="2422798" y="6403388"/>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79" name="连接符: 曲线 78">
            <a:extLst>
              <a:ext uri="{FF2B5EF4-FFF2-40B4-BE49-F238E27FC236}">
                <a16:creationId xmlns:a16="http://schemas.microsoft.com/office/drawing/2014/main" id="{6DD6A131-0D39-481E-D91D-C38EF16CE99F}"/>
              </a:ext>
            </a:extLst>
          </p:cNvPr>
          <p:cNvCxnSpPr>
            <a:stCxn id="65" idx="1"/>
            <a:endCxn id="52" idx="0"/>
          </p:cNvCxnSpPr>
          <p:nvPr/>
        </p:nvCxnSpPr>
        <p:spPr>
          <a:xfrm rot="10800000" flipH="1" flipV="1">
            <a:off x="1899203" y="2967161"/>
            <a:ext cx="468894" cy="2838895"/>
          </a:xfrm>
          <a:prstGeom prst="curvedConnector4">
            <a:avLst>
              <a:gd name="adj1" fmla="val -157597"/>
              <a:gd name="adj2" fmla="val 6117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矩形: 圆角 89">
            <a:extLst>
              <a:ext uri="{FF2B5EF4-FFF2-40B4-BE49-F238E27FC236}">
                <a16:creationId xmlns:a16="http://schemas.microsoft.com/office/drawing/2014/main" id="{EC9AEC1E-9B3D-6014-90E8-E9AEA8BF0CC2}"/>
              </a:ext>
            </a:extLst>
          </p:cNvPr>
          <p:cNvSpPr/>
          <p:nvPr/>
        </p:nvSpPr>
        <p:spPr>
          <a:xfrm>
            <a:off x="5735166" y="4564929"/>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1" name="矩形: 圆角 90">
            <a:extLst>
              <a:ext uri="{FF2B5EF4-FFF2-40B4-BE49-F238E27FC236}">
                <a16:creationId xmlns:a16="http://schemas.microsoft.com/office/drawing/2014/main" id="{61788A6A-0C43-60E8-6D35-921C031C29D0}"/>
              </a:ext>
            </a:extLst>
          </p:cNvPr>
          <p:cNvSpPr/>
          <p:nvPr/>
        </p:nvSpPr>
        <p:spPr>
          <a:xfrm>
            <a:off x="3795241" y="2853730"/>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2" name="矩形: 圆角 91">
            <a:extLst>
              <a:ext uri="{FF2B5EF4-FFF2-40B4-BE49-F238E27FC236}">
                <a16:creationId xmlns:a16="http://schemas.microsoft.com/office/drawing/2014/main" id="{560375C3-BDF1-A32A-DA7D-6B16EE9A0904}"/>
              </a:ext>
            </a:extLst>
          </p:cNvPr>
          <p:cNvSpPr/>
          <p:nvPr/>
        </p:nvSpPr>
        <p:spPr>
          <a:xfrm>
            <a:off x="3502917" y="1244363"/>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3" name="矩形: 圆角 92">
            <a:extLst>
              <a:ext uri="{FF2B5EF4-FFF2-40B4-BE49-F238E27FC236}">
                <a16:creationId xmlns:a16="http://schemas.microsoft.com/office/drawing/2014/main" id="{170980DB-F0F4-CC8A-BCFD-F75EA9E87A19}"/>
              </a:ext>
            </a:extLst>
          </p:cNvPr>
          <p:cNvSpPr/>
          <p:nvPr/>
        </p:nvSpPr>
        <p:spPr>
          <a:xfrm>
            <a:off x="3052754" y="3636266"/>
            <a:ext cx="144016" cy="1202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4" name="矩形: 圆角 93">
            <a:extLst>
              <a:ext uri="{FF2B5EF4-FFF2-40B4-BE49-F238E27FC236}">
                <a16:creationId xmlns:a16="http://schemas.microsoft.com/office/drawing/2014/main" id="{1D4DCE24-FFDD-4B45-F3D7-CF462A1DB644}"/>
              </a:ext>
            </a:extLst>
          </p:cNvPr>
          <p:cNvSpPr/>
          <p:nvPr/>
        </p:nvSpPr>
        <p:spPr>
          <a:xfrm>
            <a:off x="3939257" y="3205355"/>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96" name="连接符: 曲线 95">
            <a:extLst>
              <a:ext uri="{FF2B5EF4-FFF2-40B4-BE49-F238E27FC236}">
                <a16:creationId xmlns:a16="http://schemas.microsoft.com/office/drawing/2014/main" id="{61D00C05-7207-26B3-AB65-79BF47EF602C}"/>
              </a:ext>
            </a:extLst>
          </p:cNvPr>
          <p:cNvCxnSpPr>
            <a:cxnSpLocks/>
            <a:stCxn id="77" idx="3"/>
            <a:endCxn id="91" idx="2"/>
          </p:cNvCxnSpPr>
          <p:nvPr/>
        </p:nvCxnSpPr>
        <p:spPr>
          <a:xfrm flipV="1">
            <a:off x="2566814" y="2974022"/>
            <a:ext cx="1300435" cy="3489512"/>
          </a:xfrm>
          <a:prstGeom prst="curvedConnector2">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矩形: 圆角 107">
            <a:extLst>
              <a:ext uri="{FF2B5EF4-FFF2-40B4-BE49-F238E27FC236}">
                <a16:creationId xmlns:a16="http://schemas.microsoft.com/office/drawing/2014/main" id="{A9E64B13-D4D0-89F1-AB48-8B522FFE661E}"/>
              </a:ext>
            </a:extLst>
          </p:cNvPr>
          <p:cNvSpPr/>
          <p:nvPr/>
        </p:nvSpPr>
        <p:spPr>
          <a:xfrm>
            <a:off x="2683334" y="2437911"/>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1" name="矩形: 圆角 120">
            <a:extLst>
              <a:ext uri="{FF2B5EF4-FFF2-40B4-BE49-F238E27FC236}">
                <a16:creationId xmlns:a16="http://schemas.microsoft.com/office/drawing/2014/main" id="{8915FE88-9E42-EF28-07BD-F29BE07A7BD7}"/>
              </a:ext>
            </a:extLst>
          </p:cNvPr>
          <p:cNvSpPr/>
          <p:nvPr/>
        </p:nvSpPr>
        <p:spPr>
          <a:xfrm>
            <a:off x="5591150" y="5817684"/>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1" name="矩形: 圆角 130">
            <a:extLst>
              <a:ext uri="{FF2B5EF4-FFF2-40B4-BE49-F238E27FC236}">
                <a16:creationId xmlns:a16="http://schemas.microsoft.com/office/drawing/2014/main" id="{C77BBAC0-A6D2-EF9A-CBB9-DA2F4961F8B6}"/>
              </a:ext>
            </a:extLst>
          </p:cNvPr>
          <p:cNvSpPr/>
          <p:nvPr/>
        </p:nvSpPr>
        <p:spPr>
          <a:xfrm>
            <a:off x="1319699" y="4081704"/>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对话气泡: 圆角矩形 4">
            <a:extLst>
              <a:ext uri="{FF2B5EF4-FFF2-40B4-BE49-F238E27FC236}">
                <a16:creationId xmlns:a16="http://schemas.microsoft.com/office/drawing/2014/main" id="{27AB3431-7924-5CEB-F722-DE92CA612A0A}"/>
              </a:ext>
            </a:extLst>
          </p:cNvPr>
          <p:cNvSpPr/>
          <p:nvPr/>
        </p:nvSpPr>
        <p:spPr>
          <a:xfrm>
            <a:off x="2340464" y="4684366"/>
            <a:ext cx="1091656" cy="612648"/>
          </a:xfrm>
          <a:prstGeom prst="wedgeRoundRectCallout">
            <a:avLst>
              <a:gd name="adj1" fmla="val 47145"/>
              <a:gd name="adj2" fmla="val 81591"/>
              <a:gd name="adj3" fmla="val 1666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rPr>
              <a:t>全部元组</a:t>
            </a:r>
          </a:p>
        </p:txBody>
      </p:sp>
    </p:spTree>
    <p:custDataLst>
      <p:tags r:id="rId1"/>
    </p:custDataLst>
    <p:extLst>
      <p:ext uri="{BB962C8B-B14F-4D97-AF65-F5344CB8AC3E}">
        <p14:creationId xmlns:p14="http://schemas.microsoft.com/office/powerpoint/2010/main" val="123593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2E16F4BD-971A-545D-D9DB-BB4708E7D311}"/>
              </a:ext>
            </a:extLst>
          </p:cNvPr>
          <p:cNvSpPr/>
          <p:nvPr/>
        </p:nvSpPr>
        <p:spPr bwMode="auto">
          <a:xfrm>
            <a:off x="1899205" y="2407302"/>
            <a:ext cx="4340017" cy="1527886"/>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38100">
              <a:lnSpc>
                <a:spcPts val="2000"/>
              </a:lnSpc>
              <a:spcBef>
                <a:spcPts val="105"/>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0"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8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381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375" baseline="-21604"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left.Output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buildHashTable</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81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382" baseline="-21604" dirty="0">
                <a:solidFill>
                  <a:srgbClr val="585858"/>
                </a:solidFill>
                <a:latin typeface="微软雅黑" panose="020B0503020204020204" pitchFamily="34" charset="-122"/>
                <a:ea typeface="微软雅黑" panose="020B0503020204020204" pitchFamily="34" charset="-122"/>
                <a:cs typeface="宋体"/>
              </a:rPr>
              <a:t> </a:t>
            </a:r>
            <a:r>
              <a:rPr lang="en-US" altLang="zh-CN" sz="1600" spc="6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right.Output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8100" marR="30480" indent="177800">
              <a:lnSpc>
                <a:spcPts val="2000"/>
              </a:lnSpc>
              <a:spcBef>
                <a:spcPts val="90"/>
              </a:spcBef>
            </a:pPr>
            <a:r>
              <a:rPr lang="en-US" altLang="zh-CN" sz="1600" spc="235" dirty="0">
                <a:solidFill>
                  <a:srgbClr val="585858"/>
                </a:solidFill>
                <a:latin typeface="微软雅黑" panose="020B0503020204020204" pitchFamily="34" charset="-122"/>
                <a:ea typeface="微软雅黑" panose="020B0503020204020204" pitchFamily="34" charset="-122"/>
                <a:cs typeface="Trebuchet MS"/>
              </a:rPr>
              <a:t>if</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probe</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r>
              <a:rPr lang="en-US" altLang="zh-CN" sz="1600" spc="-37"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25" dirty="0">
                <a:solidFill>
                  <a:srgbClr val="585858"/>
                </a:solidFill>
                <a:latin typeface="微软雅黑" panose="020B0503020204020204" pitchFamily="34" charset="-122"/>
                <a:ea typeface="微软雅黑" panose="020B0503020204020204" pitchFamily="34" charset="-122"/>
                <a:cs typeface="宋体"/>
              </a:rPr>
              <a:t>):</a:t>
            </a:r>
            <a:r>
              <a:rPr lang="en-US" altLang="zh-CN" sz="1600" spc="-7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10" dirty="0">
                <a:solidFill>
                  <a:srgbClr val="585858"/>
                </a:solidFill>
                <a:latin typeface="微软雅黑" panose="020B0503020204020204" pitchFamily="34" charset="-122"/>
                <a:ea typeface="微软雅黑" panose="020B0503020204020204" pitchFamily="34" charset="-122"/>
                <a:cs typeface="Cambria Math"/>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p>
          <a:p>
            <a:pPr marL="38100" marR="30480">
              <a:lnSpc>
                <a:spcPts val="2000"/>
              </a:lnSpc>
              <a:spcBef>
                <a:spcPts val="90"/>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40" name="Text Box 4">
            <a:extLst>
              <a:ext uri="{FF2B5EF4-FFF2-40B4-BE49-F238E27FC236}">
                <a16:creationId xmlns:a16="http://schemas.microsoft.com/office/drawing/2014/main" id="{1E32000C-2B3A-477F-8039-B06863421EAD}"/>
              </a:ext>
            </a:extLst>
          </p:cNvPr>
          <p:cNvSpPr txBox="1">
            <a:spLocks noChangeArrowheads="1"/>
          </p:cNvSpPr>
          <p:nvPr/>
        </p:nvSpPr>
        <p:spPr bwMode="auto">
          <a:xfrm>
            <a:off x="4799062" y="182702"/>
            <a:ext cx="30963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zh-CN" altLang="en-US" b="1" dirty="0">
                <a:solidFill>
                  <a:schemeClr val="accent1"/>
                </a:solidFill>
                <a:latin typeface="微软雅黑" panose="020B0503020204020204" pitchFamily="34" charset="-122"/>
                <a:ea typeface="微软雅黑" panose="020B0503020204020204" pitchFamily="34" charset="-122"/>
              </a:rPr>
              <a:t>物化模型的例子</a:t>
            </a:r>
            <a:endParaRPr lang="zh-CN" altLang="en-US" dirty="0">
              <a:solidFill>
                <a:srgbClr val="04617B"/>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386673FB-7A9C-488C-AE61-88D366CDBEB6}"/>
              </a:ext>
            </a:extLst>
          </p:cNvPr>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88</a:t>
            </a:fld>
            <a:endParaRPr lang="en-US" altLang="zh-CN"/>
          </a:p>
        </p:txBody>
      </p:sp>
      <p:sp>
        <p:nvSpPr>
          <p:cNvPr id="3" name="矩形 2">
            <a:extLst>
              <a:ext uri="{FF2B5EF4-FFF2-40B4-BE49-F238E27FC236}">
                <a16:creationId xmlns:a16="http://schemas.microsoft.com/office/drawing/2014/main" id="{637D2063-2B8F-D804-693C-F6A8A72885A9}"/>
              </a:ext>
            </a:extLst>
          </p:cNvPr>
          <p:cNvSpPr/>
          <p:nvPr/>
        </p:nvSpPr>
        <p:spPr bwMode="auto">
          <a:xfrm>
            <a:off x="7751389" y="1221270"/>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34817"/>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4" name="矩形 3">
            <a:extLst>
              <a:ext uri="{FF2B5EF4-FFF2-40B4-BE49-F238E27FC236}">
                <a16:creationId xmlns:a16="http://schemas.microsoft.com/office/drawing/2014/main" id="{17452350-6874-49A8-684C-FA3802210873}"/>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E9CEEB59-238F-9C75-C091-9FDBB5FFABE2}"/>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7624AF2C-A8AD-B241-6E7A-1A61194E62CE}"/>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4" name="直接箭头连接符 23">
            <a:extLst>
              <a:ext uri="{FF2B5EF4-FFF2-40B4-BE49-F238E27FC236}">
                <a16:creationId xmlns:a16="http://schemas.microsoft.com/office/drawing/2014/main" id="{2B1763C7-D32B-2332-E486-C51E9C43636E}"/>
              </a:ext>
            </a:extLst>
          </p:cNvPr>
          <p:cNvCxnSpPr>
            <a:cxnSpLocks/>
            <a:stCxn id="17"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7" name="直接箭头连接符 26">
            <a:extLst>
              <a:ext uri="{FF2B5EF4-FFF2-40B4-BE49-F238E27FC236}">
                <a16:creationId xmlns:a16="http://schemas.microsoft.com/office/drawing/2014/main" id="{19FD891E-7703-D04A-CF2F-F0065814EB18}"/>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9" name="直接箭头连接符 28">
            <a:extLst>
              <a:ext uri="{FF2B5EF4-FFF2-40B4-BE49-F238E27FC236}">
                <a16:creationId xmlns:a16="http://schemas.microsoft.com/office/drawing/2014/main" id="{ABBC4502-E5C2-2996-C997-46650AEE0B8E}"/>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2" name="直接箭头连接符 31">
            <a:extLst>
              <a:ext uri="{FF2B5EF4-FFF2-40B4-BE49-F238E27FC236}">
                <a16:creationId xmlns:a16="http://schemas.microsoft.com/office/drawing/2014/main" id="{C3BA853F-EE9E-7EC1-C643-6EF3E8A9DAA8}"/>
              </a:ext>
            </a:extLst>
          </p:cNvPr>
          <p:cNvCxnSpPr>
            <a:cxnSpLocks/>
            <a:stCxn id="47" idx="0"/>
            <a:endCxn id="36"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33" name="文本框 32">
            <a:extLst>
              <a:ext uri="{FF2B5EF4-FFF2-40B4-BE49-F238E27FC236}">
                <a16:creationId xmlns:a16="http://schemas.microsoft.com/office/drawing/2014/main" id="{6D2CA69A-F2DF-AD0E-4B13-EA01F008AFA5}"/>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E967B975-F42D-46C9-374B-7F0C1CDBCB8E}"/>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08E41BD6-3BDC-E58D-15F2-CA7B5843F0C9}"/>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5FFCE1EA-0EF3-76A0-A73E-934AB3A01A66}"/>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36">
            <a:extLst>
              <a:ext uri="{FF2B5EF4-FFF2-40B4-BE49-F238E27FC236}">
                <a16:creationId xmlns:a16="http://schemas.microsoft.com/office/drawing/2014/main" id="{C42EAF80-A635-B4A6-ECB2-C5C45B51B941}"/>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文本框 38">
            <a:extLst>
              <a:ext uri="{FF2B5EF4-FFF2-40B4-BE49-F238E27FC236}">
                <a16:creationId xmlns:a16="http://schemas.microsoft.com/office/drawing/2014/main" id="{673A67ED-C048-36A1-F0B1-54C6EF3D822A}"/>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 name="文本框 40">
            <a:extLst>
              <a:ext uri="{FF2B5EF4-FFF2-40B4-BE49-F238E27FC236}">
                <a16:creationId xmlns:a16="http://schemas.microsoft.com/office/drawing/2014/main" id="{4624FB23-53F6-489F-6DD4-0134F97CF573}"/>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89941648-D318-E019-0442-058822CB8E9D}"/>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5C386874-2655-16B2-D248-6E5A0D0027F5}"/>
              </a:ext>
            </a:extLst>
          </p:cNvPr>
          <p:cNvSpPr/>
          <p:nvPr/>
        </p:nvSpPr>
        <p:spPr bwMode="auto">
          <a:xfrm>
            <a:off x="1899205" y="854638"/>
            <a:ext cx="4340017" cy="1065691"/>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35560">
              <a:lnSpc>
                <a:spcPts val="2000"/>
              </a:lnSpc>
              <a:spcBef>
                <a:spcPts val="105"/>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3556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r>
              <a:rPr lang="en-US" altLang="zh-CN" sz="1600" spc="80"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child.Output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5560" marR="87630" indent="177800">
              <a:lnSpc>
                <a:spcPts val="2000"/>
              </a:lnSpc>
              <a:spcBef>
                <a:spcPts val="105"/>
              </a:spcBef>
            </a:pP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projection</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 </a:t>
            </a:r>
          </a:p>
          <a:p>
            <a:pPr marL="35560" marR="87630">
              <a:lnSpc>
                <a:spcPts val="2000"/>
              </a:lnSpc>
              <a:spcBef>
                <a:spcPts val="105"/>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50" name="矩形 49">
            <a:extLst>
              <a:ext uri="{FF2B5EF4-FFF2-40B4-BE49-F238E27FC236}">
                <a16:creationId xmlns:a16="http://schemas.microsoft.com/office/drawing/2014/main" id="{82A6E784-36E7-8D20-A015-9AA541226FDE}"/>
              </a:ext>
            </a:extLst>
          </p:cNvPr>
          <p:cNvSpPr/>
          <p:nvPr/>
        </p:nvSpPr>
        <p:spPr bwMode="auto">
          <a:xfrm>
            <a:off x="3502918" y="4221976"/>
            <a:ext cx="2946825" cy="1065691"/>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12700">
              <a:lnSpc>
                <a:spcPts val="2000"/>
              </a:lnSpc>
              <a:spcBef>
                <a:spcPts val="100"/>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0"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8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127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child.Output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12700" marR="5080" indent="177800">
              <a:lnSpc>
                <a:spcPts val="2000"/>
              </a:lnSpc>
              <a:spcBef>
                <a:spcPts val="110"/>
              </a:spcBef>
            </a:pP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if</a:t>
            </a:r>
            <a:r>
              <a:rPr lang="en-US" altLang="zh-CN" sz="1600" spc="23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evalPred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30" dirty="0">
                <a:solidFill>
                  <a:srgbClr val="585858"/>
                </a:solidFill>
                <a:latin typeface="微软雅黑" panose="020B0503020204020204" pitchFamily="34" charset="-122"/>
                <a:ea typeface="微软雅黑" panose="020B0503020204020204" pitchFamily="34" charset="-122"/>
                <a:cs typeface="宋体"/>
              </a:rPr>
              <a:t> </a:t>
            </a:r>
            <a:r>
              <a:rPr lang="en-US" altLang="zh-CN" sz="1600" spc="-2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0" dirty="0">
                <a:solidFill>
                  <a:srgbClr val="585858"/>
                </a:solidFill>
                <a:latin typeface="微软雅黑" panose="020B0503020204020204" pitchFamily="34" charset="-122"/>
                <a:ea typeface="微软雅黑" panose="020B0503020204020204" pitchFamily="34" charset="-122"/>
                <a:cs typeface="宋体"/>
              </a:rPr>
              <a:t>(t) </a:t>
            </a:r>
          </a:p>
          <a:p>
            <a:pPr marL="12700" marR="5080">
              <a:lnSpc>
                <a:spcPts val="2000"/>
              </a:lnSpc>
              <a:spcBef>
                <a:spcPts val="110"/>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51" name="矩形 50">
            <a:extLst>
              <a:ext uri="{FF2B5EF4-FFF2-40B4-BE49-F238E27FC236}">
                <a16:creationId xmlns:a16="http://schemas.microsoft.com/office/drawing/2014/main" id="{2BBD74DC-CA62-4626-3ED4-6F2D3C93C84B}"/>
              </a:ext>
            </a:extLst>
          </p:cNvPr>
          <p:cNvSpPr/>
          <p:nvPr/>
        </p:nvSpPr>
        <p:spPr bwMode="auto">
          <a:xfrm>
            <a:off x="5067874" y="5797426"/>
            <a:ext cx="2395484" cy="800720"/>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45085">
              <a:lnSpc>
                <a:spcPts val="2000"/>
              </a:lnSpc>
            </a:pPr>
            <a:r>
              <a:rPr lang="fr-FR" altLang="zh-CN" sz="1600" dirty="0">
                <a:solidFill>
                  <a:srgbClr val="EE3D42"/>
                </a:solidFill>
                <a:latin typeface="微软雅黑" panose="020B0503020204020204" pitchFamily="34" charset="-122"/>
                <a:ea typeface="微软雅黑" panose="020B0503020204020204" pitchFamily="34" charset="-122"/>
                <a:cs typeface="Trebuchet MS"/>
              </a:rPr>
              <a:t>out</a:t>
            </a:r>
            <a:r>
              <a:rPr lang="fr-FR"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fr-FR" altLang="zh-CN" sz="1600" dirty="0">
                <a:solidFill>
                  <a:srgbClr val="585858"/>
                </a:solidFill>
                <a:latin typeface="微软雅黑" panose="020B0503020204020204" pitchFamily="34" charset="-122"/>
                <a:ea typeface="微软雅黑" panose="020B0503020204020204" pitchFamily="34" charset="-122"/>
                <a:cs typeface="宋体"/>
              </a:rPr>
              <a:t>=</a:t>
            </a:r>
            <a:r>
              <a:rPr lang="fr-FR" altLang="zh-CN" sz="1600" spc="-45" dirty="0">
                <a:solidFill>
                  <a:srgbClr val="585858"/>
                </a:solidFill>
                <a:latin typeface="微软雅黑" panose="020B0503020204020204" pitchFamily="34" charset="-122"/>
                <a:ea typeface="微软雅黑" panose="020B0503020204020204" pitchFamily="34" charset="-122"/>
                <a:cs typeface="宋体"/>
              </a:rPr>
              <a:t> </a:t>
            </a:r>
            <a:r>
              <a:rPr lang="fr-FR"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fr-FR" altLang="zh-CN" sz="1600" spc="250" dirty="0">
                <a:solidFill>
                  <a:srgbClr val="585858"/>
                </a:solidFill>
                <a:latin typeface="微软雅黑" panose="020B0503020204020204" pitchFamily="34" charset="-122"/>
                <a:ea typeface="微软雅黑" panose="020B0503020204020204" pitchFamily="34" charset="-122"/>
                <a:cs typeface="Trebuchet MS"/>
              </a:rPr>
              <a:t> </a:t>
            </a:r>
            <a:r>
              <a:rPr lang="fr-FR" altLang="zh-CN" sz="1600" spc="75" dirty="0">
                <a:solidFill>
                  <a:srgbClr val="585858"/>
                </a:solidFill>
                <a:latin typeface="微软雅黑" panose="020B0503020204020204" pitchFamily="34" charset="-122"/>
                <a:ea typeface="微软雅黑" panose="020B0503020204020204" pitchFamily="34" charset="-122"/>
                <a:cs typeface="Trebuchet MS"/>
              </a:rPr>
              <a:t>]</a:t>
            </a:r>
          </a:p>
          <a:p>
            <a:pPr marL="190500" marR="5080" indent="-178435">
              <a:lnSpc>
                <a:spcPts val="2000"/>
              </a:lnSpc>
              <a:spcBef>
                <a:spcPts val="95"/>
              </a:spcBef>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50" dirty="0">
                <a:latin typeface="微软雅黑" panose="020B0503020204020204" pitchFamily="34" charset="-122"/>
                <a:ea typeface="微软雅黑" panose="020B0503020204020204" pitchFamily="34" charset="-122"/>
                <a:cs typeface="Trebuchet MS"/>
              </a:rPr>
              <a:t>SC</a:t>
            </a:r>
            <a:r>
              <a:rPr lang="en-US" altLang="zh-CN" sz="1600" spc="5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endParaRPr lang="en-US" altLang="zh-CN" sz="1600" dirty="0">
              <a:latin typeface="微软雅黑" panose="020B0503020204020204" pitchFamily="34" charset="-122"/>
              <a:ea typeface="微软雅黑" panose="020B0503020204020204" pitchFamily="34" charset="-122"/>
              <a:cs typeface="宋体"/>
            </a:endParaRPr>
          </a:p>
          <a:p>
            <a:pPr marL="12700">
              <a:lnSpc>
                <a:spcPts val="2000"/>
              </a:lnSpc>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fr-FR" altLang="zh-CN" sz="1600" dirty="0">
              <a:latin typeface="微软雅黑" panose="020B0503020204020204" pitchFamily="34" charset="-122"/>
              <a:ea typeface="微软雅黑" panose="020B0503020204020204" pitchFamily="34" charset="-122"/>
              <a:cs typeface="Trebuchet MS"/>
            </a:endParaRPr>
          </a:p>
        </p:txBody>
      </p:sp>
      <p:sp>
        <p:nvSpPr>
          <p:cNvPr id="52" name="矩形 51">
            <a:extLst>
              <a:ext uri="{FF2B5EF4-FFF2-40B4-BE49-F238E27FC236}">
                <a16:creationId xmlns:a16="http://schemas.microsoft.com/office/drawing/2014/main" id="{A5D7BAC4-C7D8-2E84-41FF-D217F03E4950}"/>
              </a:ext>
            </a:extLst>
          </p:cNvPr>
          <p:cNvSpPr/>
          <p:nvPr/>
        </p:nvSpPr>
        <p:spPr bwMode="auto">
          <a:xfrm>
            <a:off x="1270670" y="5806057"/>
            <a:ext cx="2194853" cy="792089"/>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12700">
              <a:lnSpc>
                <a:spcPts val="2000"/>
              </a:lnSpc>
              <a:spcBef>
                <a:spcPts val="105"/>
              </a:spcBef>
            </a:pPr>
            <a:r>
              <a:rPr lang="fr-FR" altLang="zh-CN" sz="1600" dirty="0">
                <a:solidFill>
                  <a:srgbClr val="EE3D42"/>
                </a:solidFill>
                <a:latin typeface="微软雅黑" panose="020B0503020204020204" pitchFamily="34" charset="-122"/>
                <a:ea typeface="微软雅黑" panose="020B0503020204020204" pitchFamily="34" charset="-122"/>
                <a:cs typeface="Trebuchet MS"/>
              </a:rPr>
              <a:t>out</a:t>
            </a:r>
            <a:r>
              <a:rPr lang="fr-FR"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fr-FR" altLang="zh-CN" sz="1600" dirty="0">
                <a:solidFill>
                  <a:srgbClr val="585858"/>
                </a:solidFill>
                <a:latin typeface="微软雅黑" panose="020B0503020204020204" pitchFamily="34" charset="-122"/>
                <a:ea typeface="微软雅黑" panose="020B0503020204020204" pitchFamily="34" charset="-122"/>
                <a:cs typeface="宋体"/>
              </a:rPr>
              <a:t>=</a:t>
            </a:r>
            <a:r>
              <a:rPr lang="fr-FR" altLang="zh-CN" sz="1600" spc="-45" dirty="0">
                <a:solidFill>
                  <a:srgbClr val="585858"/>
                </a:solidFill>
                <a:latin typeface="微软雅黑" panose="020B0503020204020204" pitchFamily="34" charset="-122"/>
                <a:ea typeface="微软雅黑" panose="020B0503020204020204" pitchFamily="34" charset="-122"/>
                <a:cs typeface="宋体"/>
              </a:rPr>
              <a:t> </a:t>
            </a:r>
            <a:r>
              <a:rPr lang="fr-FR"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fr-FR" altLang="zh-CN" sz="1600" spc="250" dirty="0">
                <a:solidFill>
                  <a:srgbClr val="585858"/>
                </a:solidFill>
                <a:latin typeface="微软雅黑" panose="020B0503020204020204" pitchFamily="34" charset="-122"/>
                <a:ea typeface="微软雅黑" panose="020B0503020204020204" pitchFamily="34" charset="-122"/>
                <a:cs typeface="Trebuchet MS"/>
              </a:rPr>
              <a:t> </a:t>
            </a:r>
            <a:r>
              <a:rPr lang="fr-FR" altLang="zh-CN" sz="1600" spc="75" dirty="0">
                <a:solidFill>
                  <a:srgbClr val="585858"/>
                </a:solidFill>
                <a:latin typeface="微软雅黑" panose="020B0503020204020204" pitchFamily="34" charset="-122"/>
                <a:ea typeface="微软雅黑" panose="020B0503020204020204" pitchFamily="34" charset="-122"/>
                <a:cs typeface="Trebuchet MS"/>
              </a:rPr>
              <a:t>]</a:t>
            </a:r>
          </a:p>
          <a:p>
            <a:pPr marL="190500" marR="5080" indent="-178435">
              <a:lnSpc>
                <a:spcPts val="2000"/>
              </a:lnSpc>
              <a:spcBef>
                <a:spcPts val="95"/>
              </a:spcBef>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35" dirty="0">
                <a:latin typeface="微软雅黑" panose="020B0503020204020204" pitchFamily="34" charset="-122"/>
                <a:ea typeface="微软雅黑" panose="020B0503020204020204" pitchFamily="34" charset="-122"/>
                <a:cs typeface="Trebuchet MS"/>
              </a:rPr>
              <a:t>S</a:t>
            </a:r>
            <a:r>
              <a:rPr lang="en-US" altLang="zh-CN" sz="1600" spc="-3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endParaRPr lang="en-US" altLang="zh-CN" sz="1600" dirty="0">
              <a:latin typeface="微软雅黑" panose="020B0503020204020204" pitchFamily="34" charset="-122"/>
              <a:ea typeface="微软雅黑" panose="020B0503020204020204" pitchFamily="34" charset="-122"/>
              <a:cs typeface="宋体"/>
            </a:endParaRPr>
          </a:p>
          <a:p>
            <a:pPr marL="12700">
              <a:lnSpc>
                <a:spcPts val="2000"/>
              </a:lnSpc>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fr-FR" altLang="zh-CN" sz="1600" dirty="0">
              <a:latin typeface="微软雅黑" panose="020B0503020204020204" pitchFamily="34" charset="-122"/>
              <a:ea typeface="微软雅黑" panose="020B0503020204020204" pitchFamily="34" charset="-122"/>
              <a:cs typeface="Trebuchet MS"/>
            </a:endParaRPr>
          </a:p>
        </p:txBody>
      </p:sp>
      <p:sp>
        <p:nvSpPr>
          <p:cNvPr id="53" name="椭圆 52">
            <a:extLst>
              <a:ext uri="{FF2B5EF4-FFF2-40B4-BE49-F238E27FC236}">
                <a16:creationId xmlns:a16="http://schemas.microsoft.com/office/drawing/2014/main" id="{4A4AE911-F67C-440D-4696-EC56F8692AAC}"/>
              </a:ext>
            </a:extLst>
          </p:cNvPr>
          <p:cNvSpPr/>
          <p:nvPr/>
        </p:nvSpPr>
        <p:spPr bwMode="auto">
          <a:xfrm>
            <a:off x="1270670" y="109920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1</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55" name="椭圆 54">
            <a:extLst>
              <a:ext uri="{FF2B5EF4-FFF2-40B4-BE49-F238E27FC236}">
                <a16:creationId xmlns:a16="http://schemas.microsoft.com/office/drawing/2014/main" id="{A03B699B-B9E7-5A41-8AC5-C5A513B2322E}"/>
              </a:ext>
            </a:extLst>
          </p:cNvPr>
          <p:cNvSpPr/>
          <p:nvPr/>
        </p:nvSpPr>
        <p:spPr bwMode="auto">
          <a:xfrm>
            <a:off x="8273903" y="341469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1</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6" name="椭圆 55">
            <a:extLst>
              <a:ext uri="{FF2B5EF4-FFF2-40B4-BE49-F238E27FC236}">
                <a16:creationId xmlns:a16="http://schemas.microsoft.com/office/drawing/2014/main" id="{AA9430E2-66E5-AE67-238F-B9184538D739}"/>
              </a:ext>
            </a:extLst>
          </p:cNvPr>
          <p:cNvSpPr/>
          <p:nvPr/>
        </p:nvSpPr>
        <p:spPr bwMode="auto">
          <a:xfrm>
            <a:off x="8278510" y="409351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2</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7" name="椭圆 56">
            <a:extLst>
              <a:ext uri="{FF2B5EF4-FFF2-40B4-BE49-F238E27FC236}">
                <a16:creationId xmlns:a16="http://schemas.microsoft.com/office/drawing/2014/main" id="{86FF2C50-15DC-0CE0-A3DB-0AE893C21089}"/>
              </a:ext>
            </a:extLst>
          </p:cNvPr>
          <p:cNvSpPr/>
          <p:nvPr/>
        </p:nvSpPr>
        <p:spPr bwMode="auto">
          <a:xfrm>
            <a:off x="7835177" y="5032243"/>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3</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8" name="椭圆 57">
            <a:extLst>
              <a:ext uri="{FF2B5EF4-FFF2-40B4-BE49-F238E27FC236}">
                <a16:creationId xmlns:a16="http://schemas.microsoft.com/office/drawing/2014/main" id="{17772144-FD09-18A6-298D-F62398A1EDB4}"/>
              </a:ext>
            </a:extLst>
          </p:cNvPr>
          <p:cNvSpPr/>
          <p:nvPr/>
        </p:nvSpPr>
        <p:spPr bwMode="auto">
          <a:xfrm>
            <a:off x="8712797" y="5008279"/>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4</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9" name="椭圆 58">
            <a:extLst>
              <a:ext uri="{FF2B5EF4-FFF2-40B4-BE49-F238E27FC236}">
                <a16:creationId xmlns:a16="http://schemas.microsoft.com/office/drawing/2014/main" id="{908A1773-45B0-5CEA-149B-7282933120D6}"/>
              </a:ext>
            </a:extLst>
          </p:cNvPr>
          <p:cNvSpPr/>
          <p:nvPr/>
        </p:nvSpPr>
        <p:spPr bwMode="auto">
          <a:xfrm>
            <a:off x="8882292" y="5899332"/>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5</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60" name="椭圆 59">
            <a:extLst>
              <a:ext uri="{FF2B5EF4-FFF2-40B4-BE49-F238E27FC236}">
                <a16:creationId xmlns:a16="http://schemas.microsoft.com/office/drawing/2014/main" id="{FA97CD43-6C17-91C7-4996-D588F3226D7E}"/>
              </a:ext>
            </a:extLst>
          </p:cNvPr>
          <p:cNvSpPr/>
          <p:nvPr/>
        </p:nvSpPr>
        <p:spPr bwMode="auto">
          <a:xfrm>
            <a:off x="1250093" y="2411646"/>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2</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61" name="椭圆 60">
            <a:extLst>
              <a:ext uri="{FF2B5EF4-FFF2-40B4-BE49-F238E27FC236}">
                <a16:creationId xmlns:a16="http://schemas.microsoft.com/office/drawing/2014/main" id="{CB67409B-7FAD-2DA7-F8D5-50FC57BD823E}"/>
              </a:ext>
            </a:extLst>
          </p:cNvPr>
          <p:cNvSpPr/>
          <p:nvPr/>
        </p:nvSpPr>
        <p:spPr bwMode="auto">
          <a:xfrm>
            <a:off x="666356" y="580605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3</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62" name="椭圆 61">
            <a:extLst>
              <a:ext uri="{FF2B5EF4-FFF2-40B4-BE49-F238E27FC236}">
                <a16:creationId xmlns:a16="http://schemas.microsoft.com/office/drawing/2014/main" id="{BF28821A-104B-4605-D800-3E402CC9434F}"/>
              </a:ext>
            </a:extLst>
          </p:cNvPr>
          <p:cNvSpPr/>
          <p:nvPr/>
        </p:nvSpPr>
        <p:spPr bwMode="auto">
          <a:xfrm>
            <a:off x="2920002" y="422197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4</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64" name="椭圆 63">
            <a:extLst>
              <a:ext uri="{FF2B5EF4-FFF2-40B4-BE49-F238E27FC236}">
                <a16:creationId xmlns:a16="http://schemas.microsoft.com/office/drawing/2014/main" id="{258A5920-04FA-1AA6-4073-1464D1E05142}"/>
              </a:ext>
            </a:extLst>
          </p:cNvPr>
          <p:cNvSpPr/>
          <p:nvPr/>
        </p:nvSpPr>
        <p:spPr bwMode="auto">
          <a:xfrm>
            <a:off x="4499721" y="578237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5</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65" name="矩形: 圆角 64">
            <a:extLst>
              <a:ext uri="{FF2B5EF4-FFF2-40B4-BE49-F238E27FC236}">
                <a16:creationId xmlns:a16="http://schemas.microsoft.com/office/drawing/2014/main" id="{B6B14F53-E355-8AA8-5659-06B865282925}"/>
              </a:ext>
            </a:extLst>
          </p:cNvPr>
          <p:cNvSpPr/>
          <p:nvPr/>
        </p:nvSpPr>
        <p:spPr>
          <a:xfrm>
            <a:off x="1899203" y="2907016"/>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67" name="连接符: 曲线 66">
            <a:extLst>
              <a:ext uri="{FF2B5EF4-FFF2-40B4-BE49-F238E27FC236}">
                <a16:creationId xmlns:a16="http://schemas.microsoft.com/office/drawing/2014/main" id="{5B0E29F3-5DC7-7888-93E4-49E27C6C7202}"/>
              </a:ext>
            </a:extLst>
          </p:cNvPr>
          <p:cNvCxnSpPr>
            <a:cxnSpLocks/>
            <a:stCxn id="48" idx="1"/>
            <a:endCxn id="108" idx="0"/>
          </p:cNvCxnSpPr>
          <p:nvPr/>
        </p:nvCxnSpPr>
        <p:spPr>
          <a:xfrm rot="10800000" flipH="1" flipV="1">
            <a:off x="1899204" y="1387483"/>
            <a:ext cx="856137" cy="1050427"/>
          </a:xfrm>
          <a:prstGeom prst="curvedConnector4">
            <a:avLst>
              <a:gd name="adj1" fmla="val -26701"/>
              <a:gd name="adj2" fmla="val 7536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圆角 71">
            <a:extLst>
              <a:ext uri="{FF2B5EF4-FFF2-40B4-BE49-F238E27FC236}">
                <a16:creationId xmlns:a16="http://schemas.microsoft.com/office/drawing/2014/main" id="{9143E5D6-6177-9CE3-E238-6D51A06578C2}"/>
              </a:ext>
            </a:extLst>
          </p:cNvPr>
          <p:cNvSpPr/>
          <p:nvPr/>
        </p:nvSpPr>
        <p:spPr>
          <a:xfrm>
            <a:off x="1899203" y="3178795"/>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圆角 73">
            <a:extLst>
              <a:ext uri="{FF2B5EF4-FFF2-40B4-BE49-F238E27FC236}">
                <a16:creationId xmlns:a16="http://schemas.microsoft.com/office/drawing/2014/main" id="{2BDE3416-B94F-5BAA-6667-F6798B855AEF}"/>
              </a:ext>
            </a:extLst>
          </p:cNvPr>
          <p:cNvSpPr/>
          <p:nvPr/>
        </p:nvSpPr>
        <p:spPr>
          <a:xfrm>
            <a:off x="4657686" y="5086385"/>
            <a:ext cx="144016" cy="1202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圆角 74">
            <a:extLst>
              <a:ext uri="{FF2B5EF4-FFF2-40B4-BE49-F238E27FC236}">
                <a16:creationId xmlns:a16="http://schemas.microsoft.com/office/drawing/2014/main" id="{A6EF1666-851E-5D2F-2486-BF99B9ED6E01}"/>
              </a:ext>
            </a:extLst>
          </p:cNvPr>
          <p:cNvSpPr/>
          <p:nvPr/>
        </p:nvSpPr>
        <p:spPr>
          <a:xfrm>
            <a:off x="6219748" y="6411598"/>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6" name="矩形: 圆角 75">
            <a:extLst>
              <a:ext uri="{FF2B5EF4-FFF2-40B4-BE49-F238E27FC236}">
                <a16:creationId xmlns:a16="http://schemas.microsoft.com/office/drawing/2014/main" id="{5792D897-F2C5-3747-6FE2-E9F6D5554EC5}"/>
              </a:ext>
            </a:extLst>
          </p:cNvPr>
          <p:cNvSpPr/>
          <p:nvPr/>
        </p:nvSpPr>
        <p:spPr>
          <a:xfrm>
            <a:off x="3502918" y="4571289"/>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7" name="矩形: 圆角 76">
            <a:extLst>
              <a:ext uri="{FF2B5EF4-FFF2-40B4-BE49-F238E27FC236}">
                <a16:creationId xmlns:a16="http://schemas.microsoft.com/office/drawing/2014/main" id="{EEFC632D-1B46-07D3-BA84-3E906CD7B169}"/>
              </a:ext>
            </a:extLst>
          </p:cNvPr>
          <p:cNvSpPr/>
          <p:nvPr/>
        </p:nvSpPr>
        <p:spPr>
          <a:xfrm>
            <a:off x="2422798" y="6403388"/>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83" name="连接符: 曲线 82">
            <a:extLst>
              <a:ext uri="{FF2B5EF4-FFF2-40B4-BE49-F238E27FC236}">
                <a16:creationId xmlns:a16="http://schemas.microsoft.com/office/drawing/2014/main" id="{9016D159-81E4-A1E9-47D7-BD2569817C6D}"/>
              </a:ext>
            </a:extLst>
          </p:cNvPr>
          <p:cNvCxnSpPr>
            <a:stCxn id="72" idx="1"/>
            <a:endCxn id="50" idx="0"/>
          </p:cNvCxnSpPr>
          <p:nvPr/>
        </p:nvCxnSpPr>
        <p:spPr>
          <a:xfrm rot="10800000" flipH="1" flipV="1">
            <a:off x="1899203" y="3238940"/>
            <a:ext cx="3077128" cy="983035"/>
          </a:xfrm>
          <a:prstGeom prst="curvedConnector4">
            <a:avLst>
              <a:gd name="adj1" fmla="val -7429"/>
              <a:gd name="adj2" fmla="val 8226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连接符: 曲线 85">
            <a:extLst>
              <a:ext uri="{FF2B5EF4-FFF2-40B4-BE49-F238E27FC236}">
                <a16:creationId xmlns:a16="http://schemas.microsoft.com/office/drawing/2014/main" id="{CC6D6D53-B3FC-1C8E-025C-2027FB97054D}"/>
              </a:ext>
            </a:extLst>
          </p:cNvPr>
          <p:cNvCxnSpPr>
            <a:cxnSpLocks/>
            <a:stCxn id="76" idx="1"/>
            <a:endCxn id="121" idx="0"/>
          </p:cNvCxnSpPr>
          <p:nvPr/>
        </p:nvCxnSpPr>
        <p:spPr>
          <a:xfrm rot="10800000" flipH="1" flipV="1">
            <a:off x="3502918" y="4631434"/>
            <a:ext cx="2160240" cy="1186249"/>
          </a:xfrm>
          <a:prstGeom prst="curvedConnector4">
            <a:avLst>
              <a:gd name="adj1" fmla="val -8613"/>
              <a:gd name="adj2" fmla="val 84802"/>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矩形: 圆角 89">
            <a:extLst>
              <a:ext uri="{FF2B5EF4-FFF2-40B4-BE49-F238E27FC236}">
                <a16:creationId xmlns:a16="http://schemas.microsoft.com/office/drawing/2014/main" id="{EC9AEC1E-9B3D-6014-90E8-E9AEA8BF0CC2}"/>
              </a:ext>
            </a:extLst>
          </p:cNvPr>
          <p:cNvSpPr/>
          <p:nvPr/>
        </p:nvSpPr>
        <p:spPr>
          <a:xfrm>
            <a:off x="5735166" y="4564929"/>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1" name="矩形: 圆角 90">
            <a:extLst>
              <a:ext uri="{FF2B5EF4-FFF2-40B4-BE49-F238E27FC236}">
                <a16:creationId xmlns:a16="http://schemas.microsoft.com/office/drawing/2014/main" id="{61788A6A-0C43-60E8-6D35-921C031C29D0}"/>
              </a:ext>
            </a:extLst>
          </p:cNvPr>
          <p:cNvSpPr/>
          <p:nvPr/>
        </p:nvSpPr>
        <p:spPr>
          <a:xfrm>
            <a:off x="3795241" y="2853730"/>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2" name="矩形: 圆角 91">
            <a:extLst>
              <a:ext uri="{FF2B5EF4-FFF2-40B4-BE49-F238E27FC236}">
                <a16:creationId xmlns:a16="http://schemas.microsoft.com/office/drawing/2014/main" id="{560375C3-BDF1-A32A-DA7D-6B16EE9A0904}"/>
              </a:ext>
            </a:extLst>
          </p:cNvPr>
          <p:cNvSpPr/>
          <p:nvPr/>
        </p:nvSpPr>
        <p:spPr>
          <a:xfrm>
            <a:off x="3502917" y="1244363"/>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3" name="矩形: 圆角 92">
            <a:extLst>
              <a:ext uri="{FF2B5EF4-FFF2-40B4-BE49-F238E27FC236}">
                <a16:creationId xmlns:a16="http://schemas.microsoft.com/office/drawing/2014/main" id="{170980DB-F0F4-CC8A-BCFD-F75EA9E87A19}"/>
              </a:ext>
            </a:extLst>
          </p:cNvPr>
          <p:cNvSpPr/>
          <p:nvPr/>
        </p:nvSpPr>
        <p:spPr>
          <a:xfrm>
            <a:off x="3052754" y="3636266"/>
            <a:ext cx="144016" cy="1202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4" name="矩形: 圆角 93">
            <a:extLst>
              <a:ext uri="{FF2B5EF4-FFF2-40B4-BE49-F238E27FC236}">
                <a16:creationId xmlns:a16="http://schemas.microsoft.com/office/drawing/2014/main" id="{1D4DCE24-FFDD-4B45-F3D7-CF462A1DB644}"/>
              </a:ext>
            </a:extLst>
          </p:cNvPr>
          <p:cNvSpPr/>
          <p:nvPr/>
        </p:nvSpPr>
        <p:spPr>
          <a:xfrm>
            <a:off x="3939257" y="3205355"/>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08" name="矩形: 圆角 107">
            <a:extLst>
              <a:ext uri="{FF2B5EF4-FFF2-40B4-BE49-F238E27FC236}">
                <a16:creationId xmlns:a16="http://schemas.microsoft.com/office/drawing/2014/main" id="{A9E64B13-D4D0-89F1-AB48-8B522FFE661E}"/>
              </a:ext>
            </a:extLst>
          </p:cNvPr>
          <p:cNvSpPr/>
          <p:nvPr/>
        </p:nvSpPr>
        <p:spPr>
          <a:xfrm>
            <a:off x="2683334" y="2437911"/>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1" name="矩形: 圆角 120">
            <a:extLst>
              <a:ext uri="{FF2B5EF4-FFF2-40B4-BE49-F238E27FC236}">
                <a16:creationId xmlns:a16="http://schemas.microsoft.com/office/drawing/2014/main" id="{8915FE88-9E42-EF28-07BD-F29BE07A7BD7}"/>
              </a:ext>
            </a:extLst>
          </p:cNvPr>
          <p:cNvSpPr/>
          <p:nvPr/>
        </p:nvSpPr>
        <p:spPr>
          <a:xfrm>
            <a:off x="5591150" y="5817684"/>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1" name="矩形: 圆角 130">
            <a:extLst>
              <a:ext uri="{FF2B5EF4-FFF2-40B4-BE49-F238E27FC236}">
                <a16:creationId xmlns:a16="http://schemas.microsoft.com/office/drawing/2014/main" id="{C77BBAC0-A6D2-EF9A-CBB9-DA2F4961F8B6}"/>
              </a:ext>
            </a:extLst>
          </p:cNvPr>
          <p:cNvSpPr/>
          <p:nvPr/>
        </p:nvSpPr>
        <p:spPr>
          <a:xfrm>
            <a:off x="1319699" y="4081704"/>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6357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a:extLst>
              <a:ext uri="{FF2B5EF4-FFF2-40B4-BE49-F238E27FC236}">
                <a16:creationId xmlns:a16="http://schemas.microsoft.com/office/drawing/2014/main" id="{2E16F4BD-971A-545D-D9DB-BB4708E7D311}"/>
              </a:ext>
            </a:extLst>
          </p:cNvPr>
          <p:cNvSpPr/>
          <p:nvPr/>
        </p:nvSpPr>
        <p:spPr bwMode="auto">
          <a:xfrm>
            <a:off x="1899205" y="2407302"/>
            <a:ext cx="4340017" cy="1527886"/>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38100">
              <a:lnSpc>
                <a:spcPts val="2000"/>
              </a:lnSpc>
              <a:spcBef>
                <a:spcPts val="105"/>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0"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8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381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375" baseline="-21604"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left.Output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buildHashTable</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81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382" baseline="-21604" dirty="0">
                <a:solidFill>
                  <a:srgbClr val="585858"/>
                </a:solidFill>
                <a:latin typeface="微软雅黑" panose="020B0503020204020204" pitchFamily="34" charset="-122"/>
                <a:ea typeface="微软雅黑" panose="020B0503020204020204" pitchFamily="34" charset="-122"/>
                <a:cs typeface="宋体"/>
              </a:rPr>
              <a:t> </a:t>
            </a:r>
            <a:r>
              <a:rPr lang="en-US" altLang="zh-CN" sz="1600" spc="6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8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right.Output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8100" marR="30480" indent="177800">
              <a:lnSpc>
                <a:spcPts val="2000"/>
              </a:lnSpc>
              <a:spcBef>
                <a:spcPts val="90"/>
              </a:spcBef>
            </a:pPr>
            <a:r>
              <a:rPr lang="en-US" altLang="zh-CN" sz="1600" spc="235" dirty="0">
                <a:solidFill>
                  <a:srgbClr val="585858"/>
                </a:solidFill>
                <a:latin typeface="微软雅黑" panose="020B0503020204020204" pitchFamily="34" charset="-122"/>
                <a:ea typeface="微软雅黑" panose="020B0503020204020204" pitchFamily="34" charset="-122"/>
                <a:cs typeface="Trebuchet MS"/>
              </a:rPr>
              <a:t>if</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probe</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r>
              <a:rPr lang="en-US" altLang="zh-CN" sz="1600" spc="-37"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25" dirty="0">
                <a:solidFill>
                  <a:srgbClr val="585858"/>
                </a:solidFill>
                <a:latin typeface="微软雅黑" panose="020B0503020204020204" pitchFamily="34" charset="-122"/>
                <a:ea typeface="微软雅黑" panose="020B0503020204020204" pitchFamily="34" charset="-122"/>
                <a:cs typeface="宋体"/>
              </a:rPr>
              <a:t>):</a:t>
            </a:r>
            <a:r>
              <a:rPr lang="en-US" altLang="zh-CN" sz="1600" spc="-7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1</a:t>
            </a:r>
            <a:r>
              <a:rPr lang="en-US" altLang="zh-CN" sz="1600" spc="-10" dirty="0">
                <a:solidFill>
                  <a:srgbClr val="585858"/>
                </a:solidFill>
                <a:latin typeface="微软雅黑" panose="020B0503020204020204" pitchFamily="34" charset="-122"/>
                <a:ea typeface="微软雅黑" panose="020B0503020204020204" pitchFamily="34" charset="-122"/>
                <a:cs typeface="Cambria Math"/>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5" baseline="-21604" dirty="0">
                <a:solidFill>
                  <a:srgbClr val="585858"/>
                </a:solidFill>
                <a:latin typeface="微软雅黑" panose="020B0503020204020204" pitchFamily="34" charset="-122"/>
                <a:ea typeface="微软雅黑" panose="020B0503020204020204" pitchFamily="34" charset="-122"/>
                <a:cs typeface="宋体"/>
              </a:rPr>
              <a:t>2</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p>
          <a:p>
            <a:pPr marL="38100" marR="30480">
              <a:lnSpc>
                <a:spcPts val="2000"/>
              </a:lnSpc>
              <a:spcBef>
                <a:spcPts val="90"/>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40" name="Text Box 4">
            <a:extLst>
              <a:ext uri="{FF2B5EF4-FFF2-40B4-BE49-F238E27FC236}">
                <a16:creationId xmlns:a16="http://schemas.microsoft.com/office/drawing/2014/main" id="{1E32000C-2B3A-477F-8039-B06863421EAD}"/>
              </a:ext>
            </a:extLst>
          </p:cNvPr>
          <p:cNvSpPr txBox="1">
            <a:spLocks noChangeArrowheads="1"/>
          </p:cNvSpPr>
          <p:nvPr/>
        </p:nvSpPr>
        <p:spPr bwMode="auto">
          <a:xfrm>
            <a:off x="4799062" y="182702"/>
            <a:ext cx="309634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zh-CN" altLang="en-US" b="1" dirty="0">
                <a:solidFill>
                  <a:schemeClr val="accent1"/>
                </a:solidFill>
                <a:latin typeface="微软雅黑" panose="020B0503020204020204" pitchFamily="34" charset="-122"/>
                <a:ea typeface="微软雅黑" panose="020B0503020204020204" pitchFamily="34" charset="-122"/>
              </a:rPr>
              <a:t>物化模型的例子</a:t>
            </a:r>
            <a:endParaRPr lang="zh-CN" altLang="en-US" dirty="0">
              <a:solidFill>
                <a:srgbClr val="04617B"/>
              </a:solidFill>
              <a:latin typeface="微软雅黑" panose="020B0503020204020204" pitchFamily="34" charset="-122"/>
              <a:ea typeface="微软雅黑" panose="020B0503020204020204" pitchFamily="34" charset="-122"/>
            </a:endParaRPr>
          </a:p>
        </p:txBody>
      </p:sp>
      <p:sp>
        <p:nvSpPr>
          <p:cNvPr id="2" name="灯片编号占位符 1">
            <a:extLst>
              <a:ext uri="{FF2B5EF4-FFF2-40B4-BE49-F238E27FC236}">
                <a16:creationId xmlns:a16="http://schemas.microsoft.com/office/drawing/2014/main" id="{386673FB-7A9C-488C-AE61-88D366CDBEB6}"/>
              </a:ext>
            </a:extLst>
          </p:cNvPr>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89</a:t>
            </a:fld>
            <a:endParaRPr lang="en-US" altLang="zh-CN"/>
          </a:p>
        </p:txBody>
      </p:sp>
      <p:sp>
        <p:nvSpPr>
          <p:cNvPr id="3" name="矩形 2">
            <a:extLst>
              <a:ext uri="{FF2B5EF4-FFF2-40B4-BE49-F238E27FC236}">
                <a16:creationId xmlns:a16="http://schemas.microsoft.com/office/drawing/2014/main" id="{637D2063-2B8F-D804-693C-F6A8A72885A9}"/>
              </a:ext>
            </a:extLst>
          </p:cNvPr>
          <p:cNvSpPr/>
          <p:nvPr/>
        </p:nvSpPr>
        <p:spPr bwMode="auto">
          <a:xfrm>
            <a:off x="7751389" y="1221270"/>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D34817"/>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4" name="矩形 3">
            <a:extLst>
              <a:ext uri="{FF2B5EF4-FFF2-40B4-BE49-F238E27FC236}">
                <a16:creationId xmlns:a16="http://schemas.microsoft.com/office/drawing/2014/main" id="{17452350-6874-49A8-684C-FA3802210873}"/>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E9CEEB59-238F-9C75-C091-9FDBB5FFABE2}"/>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矩形 16">
            <a:extLst>
              <a:ext uri="{FF2B5EF4-FFF2-40B4-BE49-F238E27FC236}">
                <a16:creationId xmlns:a16="http://schemas.microsoft.com/office/drawing/2014/main" id="{7624AF2C-A8AD-B241-6E7A-1A61194E62CE}"/>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24" name="直接箭头连接符 23">
            <a:extLst>
              <a:ext uri="{FF2B5EF4-FFF2-40B4-BE49-F238E27FC236}">
                <a16:creationId xmlns:a16="http://schemas.microsoft.com/office/drawing/2014/main" id="{2B1763C7-D32B-2332-E486-C51E9C43636E}"/>
              </a:ext>
            </a:extLst>
          </p:cNvPr>
          <p:cNvCxnSpPr>
            <a:cxnSpLocks/>
            <a:stCxn id="17"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7" name="直接箭头连接符 26">
            <a:extLst>
              <a:ext uri="{FF2B5EF4-FFF2-40B4-BE49-F238E27FC236}">
                <a16:creationId xmlns:a16="http://schemas.microsoft.com/office/drawing/2014/main" id="{19FD891E-7703-D04A-CF2F-F0065814EB18}"/>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29" name="直接箭头连接符 28">
            <a:extLst>
              <a:ext uri="{FF2B5EF4-FFF2-40B4-BE49-F238E27FC236}">
                <a16:creationId xmlns:a16="http://schemas.microsoft.com/office/drawing/2014/main" id="{ABBC4502-E5C2-2996-C997-46650AEE0B8E}"/>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2" name="直接箭头连接符 31">
            <a:extLst>
              <a:ext uri="{FF2B5EF4-FFF2-40B4-BE49-F238E27FC236}">
                <a16:creationId xmlns:a16="http://schemas.microsoft.com/office/drawing/2014/main" id="{C3BA853F-EE9E-7EC1-C643-6EF3E8A9DAA8}"/>
              </a:ext>
            </a:extLst>
          </p:cNvPr>
          <p:cNvCxnSpPr>
            <a:cxnSpLocks/>
            <a:stCxn id="47" idx="0"/>
            <a:endCxn id="36"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33" name="文本框 32">
            <a:extLst>
              <a:ext uri="{FF2B5EF4-FFF2-40B4-BE49-F238E27FC236}">
                <a16:creationId xmlns:a16="http://schemas.microsoft.com/office/drawing/2014/main" id="{6D2CA69A-F2DF-AD0E-4B13-EA01F008AFA5}"/>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E967B975-F42D-46C9-374B-7F0C1CDBCB8E}"/>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5" name="文本框 34">
            <a:extLst>
              <a:ext uri="{FF2B5EF4-FFF2-40B4-BE49-F238E27FC236}">
                <a16:creationId xmlns:a16="http://schemas.microsoft.com/office/drawing/2014/main" id="{08E41BD6-3BDC-E58D-15F2-CA7B5843F0C9}"/>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6" name="文本框 35">
            <a:extLst>
              <a:ext uri="{FF2B5EF4-FFF2-40B4-BE49-F238E27FC236}">
                <a16:creationId xmlns:a16="http://schemas.microsoft.com/office/drawing/2014/main" id="{5FFCE1EA-0EF3-76A0-A73E-934AB3A01A66}"/>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36">
            <a:extLst>
              <a:ext uri="{FF2B5EF4-FFF2-40B4-BE49-F238E27FC236}">
                <a16:creationId xmlns:a16="http://schemas.microsoft.com/office/drawing/2014/main" id="{C42EAF80-A635-B4A6-ECB2-C5C45B51B941}"/>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9" name="文本框 38">
            <a:extLst>
              <a:ext uri="{FF2B5EF4-FFF2-40B4-BE49-F238E27FC236}">
                <a16:creationId xmlns:a16="http://schemas.microsoft.com/office/drawing/2014/main" id="{673A67ED-C048-36A1-F0B1-54C6EF3D822A}"/>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 name="文本框 40">
            <a:extLst>
              <a:ext uri="{FF2B5EF4-FFF2-40B4-BE49-F238E27FC236}">
                <a16:creationId xmlns:a16="http://schemas.microsoft.com/office/drawing/2014/main" id="{4624FB23-53F6-489F-6DD4-0134F97CF573}"/>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47" name="文本框 46">
            <a:extLst>
              <a:ext uri="{FF2B5EF4-FFF2-40B4-BE49-F238E27FC236}">
                <a16:creationId xmlns:a16="http://schemas.microsoft.com/office/drawing/2014/main" id="{89941648-D318-E019-0442-058822CB8E9D}"/>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48" name="矩形 47">
            <a:extLst>
              <a:ext uri="{FF2B5EF4-FFF2-40B4-BE49-F238E27FC236}">
                <a16:creationId xmlns:a16="http://schemas.microsoft.com/office/drawing/2014/main" id="{5C386874-2655-16B2-D248-6E5A0D0027F5}"/>
              </a:ext>
            </a:extLst>
          </p:cNvPr>
          <p:cNvSpPr/>
          <p:nvPr/>
        </p:nvSpPr>
        <p:spPr bwMode="auto">
          <a:xfrm>
            <a:off x="1899205" y="854638"/>
            <a:ext cx="4340017" cy="1065691"/>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35560">
              <a:lnSpc>
                <a:spcPts val="2000"/>
              </a:lnSpc>
              <a:spcBef>
                <a:spcPts val="105"/>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3556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8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 </a:t>
            </a:r>
            <a:r>
              <a:rPr lang="en-US" altLang="zh-CN" sz="1600" spc="80"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child.Output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35560" marR="87630" indent="177800">
              <a:lnSpc>
                <a:spcPts val="2000"/>
              </a:lnSpc>
              <a:spcBef>
                <a:spcPts val="105"/>
              </a:spcBef>
            </a:pP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projection</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 </a:t>
            </a:r>
          </a:p>
          <a:p>
            <a:pPr marL="35560" marR="87630">
              <a:lnSpc>
                <a:spcPts val="2000"/>
              </a:lnSpc>
              <a:spcBef>
                <a:spcPts val="105"/>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50" name="矩形 49">
            <a:extLst>
              <a:ext uri="{FF2B5EF4-FFF2-40B4-BE49-F238E27FC236}">
                <a16:creationId xmlns:a16="http://schemas.microsoft.com/office/drawing/2014/main" id="{82A6E784-36E7-8D20-A015-9AA541226FDE}"/>
              </a:ext>
            </a:extLst>
          </p:cNvPr>
          <p:cNvSpPr/>
          <p:nvPr/>
        </p:nvSpPr>
        <p:spPr bwMode="auto">
          <a:xfrm>
            <a:off x="3502918" y="4221976"/>
            <a:ext cx="2946825" cy="1065691"/>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12700">
              <a:lnSpc>
                <a:spcPts val="2000"/>
              </a:lnSpc>
              <a:spcBef>
                <a:spcPts val="100"/>
              </a:spcBef>
            </a:pPr>
            <a:r>
              <a:rPr lang="en-US" altLang="zh-CN" sz="1600" dirty="0">
                <a:solidFill>
                  <a:srgbClr val="EE3D42"/>
                </a:solidFill>
                <a:latin typeface="微软雅黑" panose="020B0503020204020204" pitchFamily="34" charset="-122"/>
                <a:ea typeface="微软雅黑" panose="020B0503020204020204" pitchFamily="34" charset="-122"/>
                <a:cs typeface="Trebuchet MS"/>
              </a:rPr>
              <a:t>out</a:t>
            </a:r>
            <a:r>
              <a:rPr lang="en-US" altLang="zh-CN" sz="1600" spc="240" dirty="0">
                <a:solidFill>
                  <a:srgbClr val="EE3D42"/>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a:t>
            </a:r>
            <a:r>
              <a:rPr lang="en-US" altLang="zh-CN" sz="1600" spc="-40" dirty="0">
                <a:solidFill>
                  <a:srgbClr val="585858"/>
                </a:solidFill>
                <a:latin typeface="微软雅黑" panose="020B0503020204020204" pitchFamily="34" charset="-122"/>
                <a:ea typeface="微软雅黑" panose="020B0503020204020204" pitchFamily="34" charset="-122"/>
                <a:cs typeface="宋体"/>
              </a:rPr>
              <a:t> </a:t>
            </a:r>
            <a:r>
              <a:rPr lang="en-US"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en-US" altLang="zh-CN" sz="1600" spc="24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85" dirty="0">
                <a:solidFill>
                  <a:srgbClr val="585858"/>
                </a:solidFill>
                <a:latin typeface="微软雅黑" panose="020B0503020204020204" pitchFamily="34" charset="-122"/>
                <a:ea typeface="微软雅黑" panose="020B0503020204020204" pitchFamily="34" charset="-122"/>
                <a:cs typeface="Trebuchet MS"/>
              </a:rPr>
              <a:t>]</a:t>
            </a:r>
            <a:endParaRPr lang="en-US" altLang="zh-CN" sz="1600" dirty="0">
              <a:latin typeface="微软雅黑" panose="020B0503020204020204" pitchFamily="34" charset="-122"/>
              <a:ea typeface="微软雅黑" panose="020B0503020204020204" pitchFamily="34" charset="-122"/>
              <a:cs typeface="Trebuchet MS"/>
            </a:endParaRPr>
          </a:p>
          <a:p>
            <a:pPr marL="12700">
              <a:lnSpc>
                <a:spcPts val="2000"/>
              </a:lnSpc>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child.Output</a:t>
            </a:r>
            <a:r>
              <a:rPr lang="en-US" altLang="zh-CN" sz="1600" spc="-10" dirty="0">
                <a:solidFill>
                  <a:srgbClr val="EE3D42"/>
                </a:solidFill>
                <a:latin typeface="微软雅黑" panose="020B0503020204020204" pitchFamily="34" charset="-122"/>
                <a:ea typeface="微软雅黑" panose="020B0503020204020204" pitchFamily="34" charset="-122"/>
                <a:cs typeface="Trebuchet MS"/>
              </a:rPr>
              <a:t>()</a:t>
            </a:r>
            <a:r>
              <a:rPr lang="en-US" altLang="zh-CN" sz="1600" spc="-10" dirty="0">
                <a:solidFill>
                  <a:srgbClr val="585858"/>
                </a:solidFill>
                <a:latin typeface="微软雅黑" panose="020B0503020204020204" pitchFamily="34" charset="-122"/>
                <a:ea typeface="微软雅黑" panose="020B0503020204020204" pitchFamily="34" charset="-122"/>
                <a:cs typeface="宋体"/>
              </a:rPr>
              <a:t>:</a:t>
            </a:r>
            <a:endParaRPr lang="en-US" altLang="zh-CN" sz="1600" dirty="0">
              <a:latin typeface="微软雅黑" panose="020B0503020204020204" pitchFamily="34" charset="-122"/>
              <a:ea typeface="微软雅黑" panose="020B0503020204020204" pitchFamily="34" charset="-122"/>
              <a:cs typeface="宋体"/>
            </a:endParaRPr>
          </a:p>
          <a:p>
            <a:pPr marL="12700" marR="5080" indent="177800">
              <a:lnSpc>
                <a:spcPts val="2000"/>
              </a:lnSpc>
              <a:spcBef>
                <a:spcPts val="110"/>
              </a:spcBef>
            </a:pP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if</a:t>
            </a:r>
            <a:r>
              <a:rPr lang="en-US" altLang="zh-CN" sz="1600" spc="23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10" dirty="0" err="1">
                <a:solidFill>
                  <a:srgbClr val="EE3D42"/>
                </a:solidFill>
                <a:latin typeface="微软雅黑" panose="020B0503020204020204" pitchFamily="34" charset="-122"/>
                <a:ea typeface="微软雅黑" panose="020B0503020204020204" pitchFamily="34" charset="-122"/>
                <a:cs typeface="Trebuchet MS"/>
              </a:rPr>
              <a:t>evalPred</a:t>
            </a:r>
            <a:r>
              <a:rPr lang="en-US" altLang="zh-CN" sz="1600" spc="-10" dirty="0">
                <a:solidFill>
                  <a:srgbClr val="585858"/>
                </a:solidFill>
                <a:latin typeface="微软雅黑" panose="020B0503020204020204" pitchFamily="34" charset="-122"/>
                <a:ea typeface="微软雅黑" panose="020B0503020204020204" pitchFamily="34" charset="-122"/>
                <a:cs typeface="宋体"/>
              </a:rPr>
              <a:t>(t):</a:t>
            </a:r>
            <a:r>
              <a:rPr lang="en-US" altLang="zh-CN" sz="1600" spc="-30" dirty="0">
                <a:solidFill>
                  <a:srgbClr val="585858"/>
                </a:solidFill>
                <a:latin typeface="微软雅黑" panose="020B0503020204020204" pitchFamily="34" charset="-122"/>
                <a:ea typeface="微软雅黑" panose="020B0503020204020204" pitchFamily="34" charset="-122"/>
                <a:cs typeface="宋体"/>
              </a:rPr>
              <a:t> </a:t>
            </a:r>
            <a:r>
              <a:rPr lang="en-US" altLang="zh-CN" sz="1600" spc="-20"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0" dirty="0">
                <a:solidFill>
                  <a:srgbClr val="585858"/>
                </a:solidFill>
                <a:latin typeface="微软雅黑" panose="020B0503020204020204" pitchFamily="34" charset="-122"/>
                <a:ea typeface="微软雅黑" panose="020B0503020204020204" pitchFamily="34" charset="-122"/>
                <a:cs typeface="宋体"/>
              </a:rPr>
              <a:t>(t) </a:t>
            </a:r>
          </a:p>
          <a:p>
            <a:pPr marL="12700" marR="5080">
              <a:lnSpc>
                <a:spcPts val="2000"/>
              </a:lnSpc>
              <a:spcBef>
                <a:spcPts val="110"/>
              </a:spcBef>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en-US" altLang="zh-CN" sz="1600" dirty="0">
              <a:latin typeface="微软雅黑" panose="020B0503020204020204" pitchFamily="34" charset="-122"/>
              <a:ea typeface="微软雅黑" panose="020B0503020204020204" pitchFamily="34" charset="-122"/>
              <a:cs typeface="Trebuchet MS"/>
            </a:endParaRPr>
          </a:p>
        </p:txBody>
      </p:sp>
      <p:sp>
        <p:nvSpPr>
          <p:cNvPr id="51" name="矩形 50">
            <a:extLst>
              <a:ext uri="{FF2B5EF4-FFF2-40B4-BE49-F238E27FC236}">
                <a16:creationId xmlns:a16="http://schemas.microsoft.com/office/drawing/2014/main" id="{2BBD74DC-CA62-4626-3ED4-6F2D3C93C84B}"/>
              </a:ext>
            </a:extLst>
          </p:cNvPr>
          <p:cNvSpPr/>
          <p:nvPr/>
        </p:nvSpPr>
        <p:spPr bwMode="auto">
          <a:xfrm>
            <a:off x="5067874" y="5797426"/>
            <a:ext cx="2395484" cy="800720"/>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45085">
              <a:lnSpc>
                <a:spcPts val="2000"/>
              </a:lnSpc>
            </a:pPr>
            <a:r>
              <a:rPr lang="fr-FR" altLang="zh-CN" sz="1600" dirty="0">
                <a:solidFill>
                  <a:srgbClr val="EE3D42"/>
                </a:solidFill>
                <a:latin typeface="微软雅黑" panose="020B0503020204020204" pitchFamily="34" charset="-122"/>
                <a:ea typeface="微软雅黑" panose="020B0503020204020204" pitchFamily="34" charset="-122"/>
                <a:cs typeface="Trebuchet MS"/>
              </a:rPr>
              <a:t>out</a:t>
            </a:r>
            <a:r>
              <a:rPr lang="fr-FR"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fr-FR" altLang="zh-CN" sz="1600" dirty="0">
                <a:solidFill>
                  <a:srgbClr val="585858"/>
                </a:solidFill>
                <a:latin typeface="微软雅黑" panose="020B0503020204020204" pitchFamily="34" charset="-122"/>
                <a:ea typeface="微软雅黑" panose="020B0503020204020204" pitchFamily="34" charset="-122"/>
                <a:cs typeface="宋体"/>
              </a:rPr>
              <a:t>=</a:t>
            </a:r>
            <a:r>
              <a:rPr lang="fr-FR" altLang="zh-CN" sz="1600" spc="-45" dirty="0">
                <a:solidFill>
                  <a:srgbClr val="585858"/>
                </a:solidFill>
                <a:latin typeface="微软雅黑" panose="020B0503020204020204" pitchFamily="34" charset="-122"/>
                <a:ea typeface="微软雅黑" panose="020B0503020204020204" pitchFamily="34" charset="-122"/>
                <a:cs typeface="宋体"/>
              </a:rPr>
              <a:t> </a:t>
            </a:r>
            <a:r>
              <a:rPr lang="fr-FR"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fr-FR" altLang="zh-CN" sz="1600" spc="250" dirty="0">
                <a:solidFill>
                  <a:srgbClr val="585858"/>
                </a:solidFill>
                <a:latin typeface="微软雅黑" panose="020B0503020204020204" pitchFamily="34" charset="-122"/>
                <a:ea typeface="微软雅黑" panose="020B0503020204020204" pitchFamily="34" charset="-122"/>
                <a:cs typeface="Trebuchet MS"/>
              </a:rPr>
              <a:t> </a:t>
            </a:r>
            <a:r>
              <a:rPr lang="fr-FR" altLang="zh-CN" sz="1600" spc="75" dirty="0">
                <a:solidFill>
                  <a:srgbClr val="585858"/>
                </a:solidFill>
                <a:latin typeface="微软雅黑" panose="020B0503020204020204" pitchFamily="34" charset="-122"/>
                <a:ea typeface="微软雅黑" panose="020B0503020204020204" pitchFamily="34" charset="-122"/>
                <a:cs typeface="Trebuchet MS"/>
              </a:rPr>
              <a:t>]</a:t>
            </a:r>
          </a:p>
          <a:p>
            <a:pPr marL="190500" marR="5080" indent="-178435">
              <a:lnSpc>
                <a:spcPts val="2000"/>
              </a:lnSpc>
              <a:spcBef>
                <a:spcPts val="95"/>
              </a:spcBef>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50" dirty="0">
                <a:latin typeface="微软雅黑" panose="020B0503020204020204" pitchFamily="34" charset="-122"/>
                <a:ea typeface="微软雅黑" panose="020B0503020204020204" pitchFamily="34" charset="-122"/>
                <a:cs typeface="Trebuchet MS"/>
              </a:rPr>
              <a:t>SC</a:t>
            </a:r>
            <a:r>
              <a:rPr lang="en-US" altLang="zh-CN" sz="1600" spc="5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endParaRPr lang="en-US" altLang="zh-CN" sz="1600" dirty="0">
              <a:latin typeface="微软雅黑" panose="020B0503020204020204" pitchFamily="34" charset="-122"/>
              <a:ea typeface="微软雅黑" panose="020B0503020204020204" pitchFamily="34" charset="-122"/>
              <a:cs typeface="宋体"/>
            </a:endParaRPr>
          </a:p>
          <a:p>
            <a:pPr marL="12700">
              <a:lnSpc>
                <a:spcPts val="2000"/>
              </a:lnSpc>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fr-FR" altLang="zh-CN" sz="1600" dirty="0">
              <a:latin typeface="微软雅黑" panose="020B0503020204020204" pitchFamily="34" charset="-122"/>
              <a:ea typeface="微软雅黑" panose="020B0503020204020204" pitchFamily="34" charset="-122"/>
              <a:cs typeface="Trebuchet MS"/>
            </a:endParaRPr>
          </a:p>
        </p:txBody>
      </p:sp>
      <p:sp>
        <p:nvSpPr>
          <p:cNvPr id="52" name="矩形 51">
            <a:extLst>
              <a:ext uri="{FF2B5EF4-FFF2-40B4-BE49-F238E27FC236}">
                <a16:creationId xmlns:a16="http://schemas.microsoft.com/office/drawing/2014/main" id="{A5D7BAC4-C7D8-2E84-41FF-D217F03E4950}"/>
              </a:ext>
            </a:extLst>
          </p:cNvPr>
          <p:cNvSpPr/>
          <p:nvPr/>
        </p:nvSpPr>
        <p:spPr bwMode="auto">
          <a:xfrm>
            <a:off x="1270670" y="5806057"/>
            <a:ext cx="2194853" cy="792089"/>
          </a:xfrm>
          <a:prstGeom prst="rect">
            <a:avLst/>
          </a:prstGeom>
          <a:no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marL="12700">
              <a:lnSpc>
                <a:spcPts val="2000"/>
              </a:lnSpc>
              <a:spcBef>
                <a:spcPts val="105"/>
              </a:spcBef>
            </a:pPr>
            <a:r>
              <a:rPr lang="fr-FR" altLang="zh-CN" sz="1600" dirty="0">
                <a:solidFill>
                  <a:srgbClr val="EE3D42"/>
                </a:solidFill>
                <a:latin typeface="微软雅黑" panose="020B0503020204020204" pitchFamily="34" charset="-122"/>
                <a:ea typeface="微软雅黑" panose="020B0503020204020204" pitchFamily="34" charset="-122"/>
                <a:cs typeface="Trebuchet MS"/>
              </a:rPr>
              <a:t>out</a:t>
            </a:r>
            <a:r>
              <a:rPr lang="fr-FR" altLang="zh-CN" sz="1600" spc="245" dirty="0">
                <a:solidFill>
                  <a:srgbClr val="EE3D42"/>
                </a:solidFill>
                <a:latin typeface="微软雅黑" panose="020B0503020204020204" pitchFamily="34" charset="-122"/>
                <a:ea typeface="微软雅黑" panose="020B0503020204020204" pitchFamily="34" charset="-122"/>
                <a:cs typeface="Trebuchet MS"/>
              </a:rPr>
              <a:t> </a:t>
            </a:r>
            <a:r>
              <a:rPr lang="fr-FR" altLang="zh-CN" sz="1600" dirty="0">
                <a:solidFill>
                  <a:srgbClr val="585858"/>
                </a:solidFill>
                <a:latin typeface="微软雅黑" panose="020B0503020204020204" pitchFamily="34" charset="-122"/>
                <a:ea typeface="微软雅黑" panose="020B0503020204020204" pitchFamily="34" charset="-122"/>
                <a:cs typeface="宋体"/>
              </a:rPr>
              <a:t>=</a:t>
            </a:r>
            <a:r>
              <a:rPr lang="fr-FR" altLang="zh-CN" sz="1600" spc="-45" dirty="0">
                <a:solidFill>
                  <a:srgbClr val="585858"/>
                </a:solidFill>
                <a:latin typeface="微软雅黑" panose="020B0503020204020204" pitchFamily="34" charset="-122"/>
                <a:ea typeface="微软雅黑" panose="020B0503020204020204" pitchFamily="34" charset="-122"/>
                <a:cs typeface="宋体"/>
              </a:rPr>
              <a:t> </a:t>
            </a:r>
            <a:r>
              <a:rPr lang="fr-FR" altLang="zh-CN" sz="1600" spc="135" dirty="0">
                <a:solidFill>
                  <a:srgbClr val="585858"/>
                </a:solidFill>
                <a:latin typeface="微软雅黑" panose="020B0503020204020204" pitchFamily="34" charset="-122"/>
                <a:ea typeface="微软雅黑" panose="020B0503020204020204" pitchFamily="34" charset="-122"/>
                <a:cs typeface="Trebuchet MS"/>
              </a:rPr>
              <a:t>[</a:t>
            </a:r>
            <a:r>
              <a:rPr lang="fr-FR" altLang="zh-CN" sz="1600" spc="250" dirty="0">
                <a:solidFill>
                  <a:srgbClr val="585858"/>
                </a:solidFill>
                <a:latin typeface="微软雅黑" panose="020B0503020204020204" pitchFamily="34" charset="-122"/>
                <a:ea typeface="微软雅黑" panose="020B0503020204020204" pitchFamily="34" charset="-122"/>
                <a:cs typeface="Trebuchet MS"/>
              </a:rPr>
              <a:t> </a:t>
            </a:r>
            <a:r>
              <a:rPr lang="fr-FR" altLang="zh-CN" sz="1600" spc="75" dirty="0">
                <a:solidFill>
                  <a:srgbClr val="585858"/>
                </a:solidFill>
                <a:latin typeface="微软雅黑" panose="020B0503020204020204" pitchFamily="34" charset="-122"/>
                <a:ea typeface="微软雅黑" panose="020B0503020204020204" pitchFamily="34" charset="-122"/>
                <a:cs typeface="Trebuchet MS"/>
              </a:rPr>
              <a:t>]</a:t>
            </a:r>
          </a:p>
          <a:p>
            <a:pPr marL="190500" marR="5080" indent="-178435">
              <a:lnSpc>
                <a:spcPts val="2000"/>
              </a:lnSpc>
              <a:spcBef>
                <a:spcPts val="95"/>
              </a:spcBef>
            </a:pPr>
            <a:r>
              <a:rPr lang="en-US" altLang="zh-CN" sz="1600" spc="55" dirty="0">
                <a:solidFill>
                  <a:srgbClr val="585858"/>
                </a:solidFill>
                <a:latin typeface="微软雅黑" panose="020B0503020204020204" pitchFamily="34" charset="-122"/>
                <a:ea typeface="微软雅黑" panose="020B0503020204020204" pitchFamily="34" charset="-122"/>
                <a:cs typeface="Trebuchet MS"/>
              </a:rPr>
              <a:t>for</a:t>
            </a:r>
            <a:r>
              <a:rPr lang="en-US" altLang="zh-CN" sz="1600" spc="27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dirty="0">
                <a:solidFill>
                  <a:srgbClr val="585858"/>
                </a:solidFill>
                <a:latin typeface="微软雅黑" panose="020B0503020204020204" pitchFamily="34" charset="-122"/>
                <a:ea typeface="微软雅黑" panose="020B0503020204020204" pitchFamily="34" charset="-122"/>
                <a:cs typeface="宋体"/>
              </a:rPr>
              <a:t>t</a:t>
            </a:r>
            <a:r>
              <a:rPr lang="en-US" altLang="zh-CN" sz="1600" spc="-5" dirty="0">
                <a:solidFill>
                  <a:srgbClr val="585858"/>
                </a:solidFill>
                <a:latin typeface="微软雅黑" panose="020B0503020204020204" pitchFamily="34" charset="-122"/>
                <a:ea typeface="微软雅黑" panose="020B0503020204020204" pitchFamily="34" charset="-122"/>
                <a:cs typeface="宋体"/>
              </a:rPr>
              <a:t> </a:t>
            </a:r>
            <a:r>
              <a:rPr lang="en-US" altLang="zh-CN" sz="1600" spc="75" dirty="0">
                <a:solidFill>
                  <a:srgbClr val="585858"/>
                </a:solidFill>
                <a:latin typeface="微软雅黑" panose="020B0503020204020204" pitchFamily="34" charset="-122"/>
                <a:ea typeface="微软雅黑" panose="020B0503020204020204" pitchFamily="34" charset="-122"/>
                <a:cs typeface="Trebuchet MS"/>
              </a:rPr>
              <a:t>in</a:t>
            </a:r>
            <a:r>
              <a:rPr lang="en-US" altLang="zh-CN" sz="1600" spc="270"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35" dirty="0">
                <a:latin typeface="微软雅黑" panose="020B0503020204020204" pitchFamily="34" charset="-122"/>
                <a:ea typeface="微软雅黑" panose="020B0503020204020204" pitchFamily="34" charset="-122"/>
                <a:cs typeface="Trebuchet MS"/>
              </a:rPr>
              <a:t>S</a:t>
            </a:r>
            <a:r>
              <a:rPr lang="en-US" altLang="zh-CN" sz="1600" spc="-3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err="1">
                <a:solidFill>
                  <a:srgbClr val="EE3D42"/>
                </a:solidFill>
                <a:latin typeface="微软雅黑" panose="020B0503020204020204" pitchFamily="34" charset="-122"/>
                <a:ea typeface="微软雅黑" panose="020B0503020204020204" pitchFamily="34" charset="-122"/>
                <a:cs typeface="Trebuchet MS"/>
              </a:rPr>
              <a:t>out.add</a:t>
            </a:r>
            <a:r>
              <a:rPr lang="en-US" altLang="zh-CN" sz="1600" spc="-25" dirty="0">
                <a:solidFill>
                  <a:srgbClr val="585858"/>
                </a:solidFill>
                <a:latin typeface="微软雅黑" panose="020B0503020204020204" pitchFamily="34" charset="-122"/>
                <a:ea typeface="微软雅黑" panose="020B0503020204020204" pitchFamily="34" charset="-122"/>
                <a:cs typeface="宋体"/>
              </a:rPr>
              <a:t>(t)</a:t>
            </a:r>
            <a:endParaRPr lang="en-US" altLang="zh-CN" sz="1600" dirty="0">
              <a:latin typeface="微软雅黑" panose="020B0503020204020204" pitchFamily="34" charset="-122"/>
              <a:ea typeface="微软雅黑" panose="020B0503020204020204" pitchFamily="34" charset="-122"/>
              <a:cs typeface="宋体"/>
            </a:endParaRPr>
          </a:p>
          <a:p>
            <a:pPr marL="12700">
              <a:lnSpc>
                <a:spcPts val="2000"/>
              </a:lnSpc>
            </a:pPr>
            <a:r>
              <a:rPr lang="en-US" altLang="zh-CN" sz="1600" dirty="0">
                <a:solidFill>
                  <a:srgbClr val="585858"/>
                </a:solidFill>
                <a:latin typeface="微软雅黑" panose="020B0503020204020204" pitchFamily="34" charset="-122"/>
                <a:ea typeface="微软雅黑" panose="020B0503020204020204" pitchFamily="34" charset="-122"/>
                <a:cs typeface="Trebuchet MS"/>
              </a:rPr>
              <a:t>return</a:t>
            </a:r>
            <a:r>
              <a:rPr lang="en-US" altLang="zh-CN" sz="1600" spc="225" dirty="0">
                <a:solidFill>
                  <a:srgbClr val="585858"/>
                </a:solidFill>
                <a:latin typeface="微软雅黑" panose="020B0503020204020204" pitchFamily="34" charset="-122"/>
                <a:ea typeface="微软雅黑" panose="020B0503020204020204" pitchFamily="34" charset="-122"/>
                <a:cs typeface="Trebuchet MS"/>
              </a:rPr>
              <a:t> </a:t>
            </a:r>
            <a:r>
              <a:rPr lang="en-US" altLang="zh-CN" sz="1600" spc="-25" dirty="0">
                <a:solidFill>
                  <a:srgbClr val="EE3D42"/>
                </a:solidFill>
                <a:latin typeface="微软雅黑" panose="020B0503020204020204" pitchFamily="34" charset="-122"/>
                <a:ea typeface="微软雅黑" panose="020B0503020204020204" pitchFamily="34" charset="-122"/>
                <a:cs typeface="Trebuchet MS"/>
              </a:rPr>
              <a:t>out</a:t>
            </a:r>
            <a:endParaRPr lang="fr-FR" altLang="zh-CN" sz="1600" dirty="0">
              <a:latin typeface="微软雅黑" panose="020B0503020204020204" pitchFamily="34" charset="-122"/>
              <a:ea typeface="微软雅黑" panose="020B0503020204020204" pitchFamily="34" charset="-122"/>
              <a:cs typeface="Trebuchet MS"/>
            </a:endParaRPr>
          </a:p>
        </p:txBody>
      </p:sp>
      <p:sp>
        <p:nvSpPr>
          <p:cNvPr id="53" name="椭圆 52">
            <a:extLst>
              <a:ext uri="{FF2B5EF4-FFF2-40B4-BE49-F238E27FC236}">
                <a16:creationId xmlns:a16="http://schemas.microsoft.com/office/drawing/2014/main" id="{4A4AE911-F67C-440D-4696-EC56F8692AAC}"/>
              </a:ext>
            </a:extLst>
          </p:cNvPr>
          <p:cNvSpPr/>
          <p:nvPr/>
        </p:nvSpPr>
        <p:spPr bwMode="auto">
          <a:xfrm>
            <a:off x="1270670" y="109920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1</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55" name="椭圆 54">
            <a:extLst>
              <a:ext uri="{FF2B5EF4-FFF2-40B4-BE49-F238E27FC236}">
                <a16:creationId xmlns:a16="http://schemas.microsoft.com/office/drawing/2014/main" id="{A03B699B-B9E7-5A41-8AC5-C5A513B2322E}"/>
              </a:ext>
            </a:extLst>
          </p:cNvPr>
          <p:cNvSpPr/>
          <p:nvPr/>
        </p:nvSpPr>
        <p:spPr bwMode="auto">
          <a:xfrm>
            <a:off x="8273903" y="341469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1</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6" name="椭圆 55">
            <a:extLst>
              <a:ext uri="{FF2B5EF4-FFF2-40B4-BE49-F238E27FC236}">
                <a16:creationId xmlns:a16="http://schemas.microsoft.com/office/drawing/2014/main" id="{AA9430E2-66E5-AE67-238F-B9184538D739}"/>
              </a:ext>
            </a:extLst>
          </p:cNvPr>
          <p:cNvSpPr/>
          <p:nvPr/>
        </p:nvSpPr>
        <p:spPr bwMode="auto">
          <a:xfrm>
            <a:off x="8278510" y="4093510"/>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2</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7" name="椭圆 56">
            <a:extLst>
              <a:ext uri="{FF2B5EF4-FFF2-40B4-BE49-F238E27FC236}">
                <a16:creationId xmlns:a16="http://schemas.microsoft.com/office/drawing/2014/main" id="{86FF2C50-15DC-0CE0-A3DB-0AE893C21089}"/>
              </a:ext>
            </a:extLst>
          </p:cNvPr>
          <p:cNvSpPr/>
          <p:nvPr/>
        </p:nvSpPr>
        <p:spPr bwMode="auto">
          <a:xfrm>
            <a:off x="7835177" y="5032243"/>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3</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8" name="椭圆 57">
            <a:extLst>
              <a:ext uri="{FF2B5EF4-FFF2-40B4-BE49-F238E27FC236}">
                <a16:creationId xmlns:a16="http://schemas.microsoft.com/office/drawing/2014/main" id="{17772144-FD09-18A6-298D-F62398A1EDB4}"/>
              </a:ext>
            </a:extLst>
          </p:cNvPr>
          <p:cNvSpPr/>
          <p:nvPr/>
        </p:nvSpPr>
        <p:spPr bwMode="auto">
          <a:xfrm>
            <a:off x="8712797" y="5008279"/>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4</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59" name="椭圆 58">
            <a:extLst>
              <a:ext uri="{FF2B5EF4-FFF2-40B4-BE49-F238E27FC236}">
                <a16:creationId xmlns:a16="http://schemas.microsoft.com/office/drawing/2014/main" id="{908A1773-45B0-5CEA-149B-7282933120D6}"/>
              </a:ext>
            </a:extLst>
          </p:cNvPr>
          <p:cNvSpPr/>
          <p:nvPr/>
        </p:nvSpPr>
        <p:spPr bwMode="auto">
          <a:xfrm>
            <a:off x="8882292" y="5899332"/>
            <a:ext cx="360000" cy="360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sz="1600" b="1" dirty="0">
                <a:solidFill>
                  <a:prstClr val="white"/>
                </a:solidFill>
                <a:latin typeface="微软雅黑" panose="020B0503020204020204" pitchFamily="34" charset="-122"/>
                <a:ea typeface="微软雅黑" panose="020B0503020204020204" pitchFamily="34" charset="-122"/>
              </a:rPr>
              <a:t>5</a:t>
            </a:r>
            <a:endParaRPr lang="zh-CN" altLang="en-US" sz="1600" b="1" dirty="0">
              <a:solidFill>
                <a:prstClr val="white"/>
              </a:solidFill>
              <a:latin typeface="微软雅黑" panose="020B0503020204020204" pitchFamily="34" charset="-122"/>
              <a:ea typeface="微软雅黑" panose="020B0503020204020204" pitchFamily="34" charset="-122"/>
            </a:endParaRPr>
          </a:p>
        </p:txBody>
      </p:sp>
      <p:sp>
        <p:nvSpPr>
          <p:cNvPr id="60" name="椭圆 59">
            <a:extLst>
              <a:ext uri="{FF2B5EF4-FFF2-40B4-BE49-F238E27FC236}">
                <a16:creationId xmlns:a16="http://schemas.microsoft.com/office/drawing/2014/main" id="{FA97CD43-6C17-91C7-4996-D588F3226D7E}"/>
              </a:ext>
            </a:extLst>
          </p:cNvPr>
          <p:cNvSpPr/>
          <p:nvPr/>
        </p:nvSpPr>
        <p:spPr bwMode="auto">
          <a:xfrm>
            <a:off x="1250093" y="2411646"/>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2</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61" name="椭圆 60">
            <a:extLst>
              <a:ext uri="{FF2B5EF4-FFF2-40B4-BE49-F238E27FC236}">
                <a16:creationId xmlns:a16="http://schemas.microsoft.com/office/drawing/2014/main" id="{CB67409B-7FAD-2DA7-F8D5-50FC57BD823E}"/>
              </a:ext>
            </a:extLst>
          </p:cNvPr>
          <p:cNvSpPr/>
          <p:nvPr/>
        </p:nvSpPr>
        <p:spPr bwMode="auto">
          <a:xfrm>
            <a:off x="666356" y="580605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3</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62" name="椭圆 61">
            <a:extLst>
              <a:ext uri="{FF2B5EF4-FFF2-40B4-BE49-F238E27FC236}">
                <a16:creationId xmlns:a16="http://schemas.microsoft.com/office/drawing/2014/main" id="{BF28821A-104B-4605-D800-3E402CC9434F}"/>
              </a:ext>
            </a:extLst>
          </p:cNvPr>
          <p:cNvSpPr/>
          <p:nvPr/>
        </p:nvSpPr>
        <p:spPr bwMode="auto">
          <a:xfrm>
            <a:off x="2920002" y="4221977"/>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4</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64" name="椭圆 63">
            <a:extLst>
              <a:ext uri="{FF2B5EF4-FFF2-40B4-BE49-F238E27FC236}">
                <a16:creationId xmlns:a16="http://schemas.microsoft.com/office/drawing/2014/main" id="{258A5920-04FA-1AA6-4073-1464D1E05142}"/>
              </a:ext>
            </a:extLst>
          </p:cNvPr>
          <p:cNvSpPr/>
          <p:nvPr/>
        </p:nvSpPr>
        <p:spPr bwMode="auto">
          <a:xfrm>
            <a:off x="4499721" y="5782379"/>
            <a:ext cx="432000" cy="4320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pPr algn="ctr"/>
            <a:r>
              <a:rPr lang="en-US" altLang="zh-CN" b="1" dirty="0">
                <a:solidFill>
                  <a:prstClr val="white"/>
                </a:solidFill>
                <a:latin typeface="微软雅黑" panose="020B0503020204020204" pitchFamily="34" charset="-122"/>
                <a:ea typeface="微软雅黑" panose="020B0503020204020204" pitchFamily="34" charset="-122"/>
              </a:rPr>
              <a:t>5</a:t>
            </a:r>
            <a:endParaRPr lang="zh-CN" altLang="en-US" b="1" dirty="0">
              <a:solidFill>
                <a:prstClr val="white"/>
              </a:solidFill>
              <a:latin typeface="微软雅黑" panose="020B0503020204020204" pitchFamily="34" charset="-122"/>
              <a:ea typeface="微软雅黑" panose="020B0503020204020204" pitchFamily="34" charset="-122"/>
            </a:endParaRPr>
          </a:p>
        </p:txBody>
      </p:sp>
      <p:sp>
        <p:nvSpPr>
          <p:cNvPr id="65" name="矩形: 圆角 64">
            <a:extLst>
              <a:ext uri="{FF2B5EF4-FFF2-40B4-BE49-F238E27FC236}">
                <a16:creationId xmlns:a16="http://schemas.microsoft.com/office/drawing/2014/main" id="{B6B14F53-E355-8AA8-5659-06B865282925}"/>
              </a:ext>
            </a:extLst>
          </p:cNvPr>
          <p:cNvSpPr/>
          <p:nvPr/>
        </p:nvSpPr>
        <p:spPr>
          <a:xfrm>
            <a:off x="1899203" y="2907016"/>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67" name="连接符: 曲线 66">
            <a:extLst>
              <a:ext uri="{FF2B5EF4-FFF2-40B4-BE49-F238E27FC236}">
                <a16:creationId xmlns:a16="http://schemas.microsoft.com/office/drawing/2014/main" id="{5B0E29F3-5DC7-7888-93E4-49E27C6C7202}"/>
              </a:ext>
            </a:extLst>
          </p:cNvPr>
          <p:cNvCxnSpPr>
            <a:cxnSpLocks/>
            <a:stCxn id="48" idx="1"/>
            <a:endCxn id="108" idx="0"/>
          </p:cNvCxnSpPr>
          <p:nvPr/>
        </p:nvCxnSpPr>
        <p:spPr>
          <a:xfrm rot="10800000" flipH="1" flipV="1">
            <a:off x="1899204" y="1387483"/>
            <a:ext cx="856137" cy="1050427"/>
          </a:xfrm>
          <a:prstGeom prst="curvedConnector4">
            <a:avLst>
              <a:gd name="adj1" fmla="val -26701"/>
              <a:gd name="adj2" fmla="val 7536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圆角 71">
            <a:extLst>
              <a:ext uri="{FF2B5EF4-FFF2-40B4-BE49-F238E27FC236}">
                <a16:creationId xmlns:a16="http://schemas.microsoft.com/office/drawing/2014/main" id="{9143E5D6-6177-9CE3-E238-6D51A06578C2}"/>
              </a:ext>
            </a:extLst>
          </p:cNvPr>
          <p:cNvSpPr/>
          <p:nvPr/>
        </p:nvSpPr>
        <p:spPr>
          <a:xfrm>
            <a:off x="1899203" y="3178795"/>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矩形: 圆角 73">
            <a:extLst>
              <a:ext uri="{FF2B5EF4-FFF2-40B4-BE49-F238E27FC236}">
                <a16:creationId xmlns:a16="http://schemas.microsoft.com/office/drawing/2014/main" id="{2BDE3416-B94F-5BAA-6667-F6798B855AEF}"/>
              </a:ext>
            </a:extLst>
          </p:cNvPr>
          <p:cNvSpPr/>
          <p:nvPr/>
        </p:nvSpPr>
        <p:spPr>
          <a:xfrm>
            <a:off x="4657686" y="5086385"/>
            <a:ext cx="144016" cy="1202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5" name="矩形: 圆角 74">
            <a:extLst>
              <a:ext uri="{FF2B5EF4-FFF2-40B4-BE49-F238E27FC236}">
                <a16:creationId xmlns:a16="http://schemas.microsoft.com/office/drawing/2014/main" id="{A6EF1666-851E-5D2F-2486-BF99B9ED6E01}"/>
              </a:ext>
            </a:extLst>
          </p:cNvPr>
          <p:cNvSpPr/>
          <p:nvPr/>
        </p:nvSpPr>
        <p:spPr>
          <a:xfrm>
            <a:off x="6219748" y="6411598"/>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6" name="矩形: 圆角 75">
            <a:extLst>
              <a:ext uri="{FF2B5EF4-FFF2-40B4-BE49-F238E27FC236}">
                <a16:creationId xmlns:a16="http://schemas.microsoft.com/office/drawing/2014/main" id="{5792D897-F2C5-3747-6FE2-E9F6D5554EC5}"/>
              </a:ext>
            </a:extLst>
          </p:cNvPr>
          <p:cNvSpPr/>
          <p:nvPr/>
        </p:nvSpPr>
        <p:spPr>
          <a:xfrm>
            <a:off x="3502918" y="4571289"/>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77" name="矩形: 圆角 76">
            <a:extLst>
              <a:ext uri="{FF2B5EF4-FFF2-40B4-BE49-F238E27FC236}">
                <a16:creationId xmlns:a16="http://schemas.microsoft.com/office/drawing/2014/main" id="{EEFC632D-1B46-07D3-BA84-3E906CD7B169}"/>
              </a:ext>
            </a:extLst>
          </p:cNvPr>
          <p:cNvSpPr/>
          <p:nvPr/>
        </p:nvSpPr>
        <p:spPr>
          <a:xfrm>
            <a:off x="2422798" y="6403388"/>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83" name="连接符: 曲线 82">
            <a:extLst>
              <a:ext uri="{FF2B5EF4-FFF2-40B4-BE49-F238E27FC236}">
                <a16:creationId xmlns:a16="http://schemas.microsoft.com/office/drawing/2014/main" id="{9016D159-81E4-A1E9-47D7-BD2569817C6D}"/>
              </a:ext>
            </a:extLst>
          </p:cNvPr>
          <p:cNvCxnSpPr>
            <a:stCxn id="72" idx="1"/>
            <a:endCxn id="50" idx="0"/>
          </p:cNvCxnSpPr>
          <p:nvPr/>
        </p:nvCxnSpPr>
        <p:spPr>
          <a:xfrm rot="10800000" flipH="1" flipV="1">
            <a:off x="1899203" y="3238940"/>
            <a:ext cx="3077128" cy="983035"/>
          </a:xfrm>
          <a:prstGeom prst="curvedConnector4">
            <a:avLst>
              <a:gd name="adj1" fmla="val -7429"/>
              <a:gd name="adj2" fmla="val 8226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连接符: 曲线 85">
            <a:extLst>
              <a:ext uri="{FF2B5EF4-FFF2-40B4-BE49-F238E27FC236}">
                <a16:creationId xmlns:a16="http://schemas.microsoft.com/office/drawing/2014/main" id="{CC6D6D53-B3FC-1C8E-025C-2027FB97054D}"/>
              </a:ext>
            </a:extLst>
          </p:cNvPr>
          <p:cNvCxnSpPr>
            <a:cxnSpLocks/>
            <a:stCxn id="76" idx="1"/>
            <a:endCxn id="121" idx="0"/>
          </p:cNvCxnSpPr>
          <p:nvPr/>
        </p:nvCxnSpPr>
        <p:spPr>
          <a:xfrm rot="10800000" flipH="1" flipV="1">
            <a:off x="3502918" y="4631434"/>
            <a:ext cx="2160240" cy="1186249"/>
          </a:xfrm>
          <a:prstGeom prst="curvedConnector4">
            <a:avLst>
              <a:gd name="adj1" fmla="val -8613"/>
              <a:gd name="adj2" fmla="val 84802"/>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矩形: 圆角 89">
            <a:extLst>
              <a:ext uri="{FF2B5EF4-FFF2-40B4-BE49-F238E27FC236}">
                <a16:creationId xmlns:a16="http://schemas.microsoft.com/office/drawing/2014/main" id="{EC9AEC1E-9B3D-6014-90E8-E9AEA8BF0CC2}"/>
              </a:ext>
            </a:extLst>
          </p:cNvPr>
          <p:cNvSpPr/>
          <p:nvPr/>
        </p:nvSpPr>
        <p:spPr>
          <a:xfrm>
            <a:off x="5735166" y="4564929"/>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1" name="矩形: 圆角 90">
            <a:extLst>
              <a:ext uri="{FF2B5EF4-FFF2-40B4-BE49-F238E27FC236}">
                <a16:creationId xmlns:a16="http://schemas.microsoft.com/office/drawing/2014/main" id="{61788A6A-0C43-60E8-6D35-921C031C29D0}"/>
              </a:ext>
            </a:extLst>
          </p:cNvPr>
          <p:cNvSpPr/>
          <p:nvPr/>
        </p:nvSpPr>
        <p:spPr>
          <a:xfrm>
            <a:off x="3795241" y="2853730"/>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2" name="矩形: 圆角 91">
            <a:extLst>
              <a:ext uri="{FF2B5EF4-FFF2-40B4-BE49-F238E27FC236}">
                <a16:creationId xmlns:a16="http://schemas.microsoft.com/office/drawing/2014/main" id="{560375C3-BDF1-A32A-DA7D-6B16EE9A0904}"/>
              </a:ext>
            </a:extLst>
          </p:cNvPr>
          <p:cNvSpPr/>
          <p:nvPr/>
        </p:nvSpPr>
        <p:spPr>
          <a:xfrm>
            <a:off x="3502917" y="1244363"/>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3" name="矩形: 圆角 92">
            <a:extLst>
              <a:ext uri="{FF2B5EF4-FFF2-40B4-BE49-F238E27FC236}">
                <a16:creationId xmlns:a16="http://schemas.microsoft.com/office/drawing/2014/main" id="{170980DB-F0F4-CC8A-BCFD-F75EA9E87A19}"/>
              </a:ext>
            </a:extLst>
          </p:cNvPr>
          <p:cNvSpPr/>
          <p:nvPr/>
        </p:nvSpPr>
        <p:spPr>
          <a:xfrm>
            <a:off x="3052754" y="3636266"/>
            <a:ext cx="144016" cy="120292"/>
          </a:xfrm>
          <a:prstGeom prst="round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94" name="矩形: 圆角 93">
            <a:extLst>
              <a:ext uri="{FF2B5EF4-FFF2-40B4-BE49-F238E27FC236}">
                <a16:creationId xmlns:a16="http://schemas.microsoft.com/office/drawing/2014/main" id="{1D4DCE24-FFDD-4B45-F3D7-CF462A1DB644}"/>
              </a:ext>
            </a:extLst>
          </p:cNvPr>
          <p:cNvSpPr/>
          <p:nvPr/>
        </p:nvSpPr>
        <p:spPr>
          <a:xfrm>
            <a:off x="3939257" y="3205355"/>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99" name="连接符: 曲线 98">
            <a:extLst>
              <a:ext uri="{FF2B5EF4-FFF2-40B4-BE49-F238E27FC236}">
                <a16:creationId xmlns:a16="http://schemas.microsoft.com/office/drawing/2014/main" id="{80B6053B-A7D2-7A1D-40CB-7F7714834903}"/>
              </a:ext>
            </a:extLst>
          </p:cNvPr>
          <p:cNvCxnSpPr>
            <a:cxnSpLocks/>
            <a:stCxn id="75" idx="3"/>
          </p:cNvCxnSpPr>
          <p:nvPr/>
        </p:nvCxnSpPr>
        <p:spPr>
          <a:xfrm flipH="1" flipV="1">
            <a:off x="5499867" y="4711838"/>
            <a:ext cx="863897" cy="1759906"/>
          </a:xfrm>
          <a:prstGeom prst="curvedConnector4">
            <a:avLst>
              <a:gd name="adj1" fmla="val -26461"/>
              <a:gd name="adj2" fmla="val 51709"/>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连接符: 曲线 100">
            <a:extLst>
              <a:ext uri="{FF2B5EF4-FFF2-40B4-BE49-F238E27FC236}">
                <a16:creationId xmlns:a16="http://schemas.microsoft.com/office/drawing/2014/main" id="{9E19223E-67D1-077B-C7F3-32F8A7D2C4E4}"/>
              </a:ext>
            </a:extLst>
          </p:cNvPr>
          <p:cNvCxnSpPr>
            <a:cxnSpLocks/>
            <a:stCxn id="74" idx="3"/>
          </p:cNvCxnSpPr>
          <p:nvPr/>
        </p:nvCxnSpPr>
        <p:spPr>
          <a:xfrm flipH="1" flipV="1">
            <a:off x="4011267" y="3265094"/>
            <a:ext cx="790435" cy="1881437"/>
          </a:xfrm>
          <a:prstGeom prst="curvedConnector4">
            <a:avLst>
              <a:gd name="adj1" fmla="val -49098"/>
              <a:gd name="adj2" fmla="val 47077"/>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连接符: 曲线 102">
            <a:extLst>
              <a:ext uri="{FF2B5EF4-FFF2-40B4-BE49-F238E27FC236}">
                <a16:creationId xmlns:a16="http://schemas.microsoft.com/office/drawing/2014/main" id="{595DB0D0-DA7F-8EC2-A525-9D45A8F3813C}"/>
              </a:ext>
            </a:extLst>
          </p:cNvPr>
          <p:cNvCxnSpPr>
            <a:cxnSpLocks/>
            <a:stCxn id="93" idx="3"/>
            <a:endCxn id="92" idx="3"/>
          </p:cNvCxnSpPr>
          <p:nvPr/>
        </p:nvCxnSpPr>
        <p:spPr>
          <a:xfrm flipV="1">
            <a:off x="3196770" y="1304509"/>
            <a:ext cx="450163" cy="2391903"/>
          </a:xfrm>
          <a:prstGeom prst="curvedConnector3">
            <a:avLst>
              <a:gd name="adj1" fmla="val 103543"/>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矩形: 圆角 107">
            <a:extLst>
              <a:ext uri="{FF2B5EF4-FFF2-40B4-BE49-F238E27FC236}">
                <a16:creationId xmlns:a16="http://schemas.microsoft.com/office/drawing/2014/main" id="{A9E64B13-D4D0-89F1-AB48-8B522FFE661E}"/>
              </a:ext>
            </a:extLst>
          </p:cNvPr>
          <p:cNvSpPr/>
          <p:nvPr/>
        </p:nvSpPr>
        <p:spPr>
          <a:xfrm>
            <a:off x="2683334" y="2437911"/>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21" name="矩形: 圆角 120">
            <a:extLst>
              <a:ext uri="{FF2B5EF4-FFF2-40B4-BE49-F238E27FC236}">
                <a16:creationId xmlns:a16="http://schemas.microsoft.com/office/drawing/2014/main" id="{8915FE88-9E42-EF28-07BD-F29BE07A7BD7}"/>
              </a:ext>
            </a:extLst>
          </p:cNvPr>
          <p:cNvSpPr/>
          <p:nvPr/>
        </p:nvSpPr>
        <p:spPr>
          <a:xfrm>
            <a:off x="5591150" y="5817684"/>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131" name="矩形: 圆角 130">
            <a:extLst>
              <a:ext uri="{FF2B5EF4-FFF2-40B4-BE49-F238E27FC236}">
                <a16:creationId xmlns:a16="http://schemas.microsoft.com/office/drawing/2014/main" id="{C77BBAC0-A6D2-EF9A-CBB9-DA2F4961F8B6}"/>
              </a:ext>
            </a:extLst>
          </p:cNvPr>
          <p:cNvSpPr/>
          <p:nvPr/>
        </p:nvSpPr>
        <p:spPr>
          <a:xfrm>
            <a:off x="1319699" y="4081704"/>
            <a:ext cx="144016" cy="12029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43987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32F49-3867-B83D-8791-AAF723248067}"/>
            </a:ext>
          </a:extLst>
        </p:cNvPr>
        <p:cNvGrpSpPr/>
        <p:nvPr/>
      </p:nvGrpSpPr>
      <p:grpSpPr>
        <a:xfrm>
          <a:off x="0" y="0"/>
          <a:ext cx="0" cy="0"/>
          <a:chOff x="0" y="0"/>
          <a:chExt cx="0" cy="0"/>
        </a:xfrm>
      </p:grpSpPr>
      <p:sp>
        <p:nvSpPr>
          <p:cNvPr id="6" name="标题 1">
            <a:extLst>
              <a:ext uri="{FF2B5EF4-FFF2-40B4-BE49-F238E27FC236}">
                <a16:creationId xmlns:a16="http://schemas.microsoft.com/office/drawing/2014/main" id="{F0C33D35-E655-47BB-9889-EE9340E6283F}"/>
              </a:ext>
            </a:extLst>
          </p:cNvPr>
          <p:cNvSpPr txBox="1">
            <a:spLocks/>
          </p:cNvSpPr>
          <p:nvPr/>
        </p:nvSpPr>
        <p:spPr>
          <a:xfrm>
            <a:off x="910631" y="333451"/>
            <a:ext cx="10361851" cy="849949"/>
          </a:xfrm>
          <a:prstGeom prst="rect">
            <a:avLst/>
          </a:prstGeom>
        </p:spPr>
        <p:txBody>
          <a:bodyPr lIns="108850" tIns="54425" rIns="108850" bIns="108850" anchor="b" anchorCtr="0">
            <a:normAutofit/>
          </a:bodyPr>
          <a:lstStyle>
            <a:lvl1pPr algn="l" rtl="0" eaLnBrk="1" latinLnBrk="0" hangingPunct="1">
              <a:spcBef>
                <a:spcPct val="0"/>
              </a:spcBef>
              <a:buNone/>
              <a:defRPr kumimoji="0" sz="2800" kern="1200">
                <a:solidFill>
                  <a:schemeClr val="tx1"/>
                </a:solidFill>
                <a:latin typeface="微软雅黑" panose="020B0503020204020204" pitchFamily="34" charset="-122"/>
                <a:ea typeface="微软雅黑" panose="020B0503020204020204" pitchFamily="34" charset="-122"/>
                <a:cs typeface="+mj-cs"/>
              </a:defRPr>
            </a:lvl1pPr>
          </a:lstStyle>
          <a:p>
            <a:pPr defTabSz="914400"/>
            <a:r>
              <a:rPr lang="en-US" altLang="zh-CN" sz="3200" b="1" dirty="0">
                <a:solidFill>
                  <a:srgbClr val="C00000"/>
                </a:solidFill>
              </a:rPr>
              <a:t>1  </a:t>
            </a:r>
            <a:r>
              <a:rPr lang="zh-CN" altLang="en-US" sz="3200" b="1" dirty="0">
                <a:solidFill>
                  <a:srgbClr val="C00000"/>
                </a:solidFill>
              </a:rPr>
              <a:t>数据库存储结构概述</a:t>
            </a:r>
          </a:p>
        </p:txBody>
      </p:sp>
      <p:sp>
        <p:nvSpPr>
          <p:cNvPr id="5" name="内容占位符 2">
            <a:extLst>
              <a:ext uri="{FF2B5EF4-FFF2-40B4-BE49-F238E27FC236}">
                <a16:creationId xmlns:a16="http://schemas.microsoft.com/office/drawing/2014/main" id="{2CC2BBE5-29FD-1321-130F-A08BF725C216}"/>
              </a:ext>
            </a:extLst>
          </p:cNvPr>
          <p:cNvSpPr>
            <a:spLocks noGrp="1"/>
          </p:cNvSpPr>
          <p:nvPr>
            <p:ph idx="1"/>
          </p:nvPr>
        </p:nvSpPr>
        <p:spPr>
          <a:xfrm>
            <a:off x="1054647" y="1213680"/>
            <a:ext cx="5544615" cy="5560672"/>
          </a:xfrm>
        </p:spPr>
        <p:txBody>
          <a:bodyPr/>
          <a:lstStyle/>
          <a:p>
            <a:pPr marL="0" indent="0">
              <a:lnSpc>
                <a:spcPct val="135000"/>
              </a:lnSpc>
              <a:buNone/>
            </a:pPr>
            <a:r>
              <a:rPr lang="zh-CN" altLang="en-US" dirty="0">
                <a:latin typeface="黑体" panose="02010609060101010101" pitchFamily="49" charset="-122"/>
                <a:ea typeface="黑体" panose="02010609060101010101" pitchFamily="49" charset="-122"/>
              </a:rPr>
              <a:t>物理组织</a:t>
            </a:r>
            <a:endParaRPr lang="en-US" altLang="zh-CN" dirty="0">
              <a:latin typeface="黑体" panose="02010609060101010101" pitchFamily="49" charset="-122"/>
              <a:ea typeface="黑体" panose="02010609060101010101" pitchFamily="49" charset="-122"/>
            </a:endParaRPr>
          </a:p>
          <a:p>
            <a:pPr marL="0" indent="0">
              <a:lnSpc>
                <a:spcPct val="135000"/>
              </a:lnSpc>
              <a:buNone/>
            </a:pPr>
            <a:r>
              <a:rPr lang="zh-CN" altLang="en-US" sz="2400" dirty="0"/>
              <a:t>   从物理上看，数据库的数据则是以文件为单位组织，文件在物理上又划分为文件块，一个关系会占用一到多个物理块，而一个块存放关系的多个记录，即“文件</a:t>
            </a:r>
            <a:r>
              <a:rPr lang="en-US" altLang="zh-CN" sz="2400" dirty="0"/>
              <a:t>-</a:t>
            </a:r>
            <a:r>
              <a:rPr lang="zh-CN" altLang="en-US" sz="2400" dirty="0"/>
              <a:t>块</a:t>
            </a:r>
            <a:r>
              <a:rPr lang="en-US" altLang="zh-CN" sz="2400" dirty="0"/>
              <a:t>-</a:t>
            </a:r>
            <a:r>
              <a:rPr lang="zh-CN" altLang="en-US" sz="2400" dirty="0"/>
              <a:t>记录”的物理组织形式。</a:t>
            </a:r>
            <a:endParaRPr lang="en-US" altLang="zh-CN" sz="2400" dirty="0"/>
          </a:p>
        </p:txBody>
      </p:sp>
      <p:pic>
        <p:nvPicPr>
          <p:cNvPr id="7" name="图片 6">
            <a:extLst>
              <a:ext uri="{FF2B5EF4-FFF2-40B4-BE49-F238E27FC236}">
                <a16:creationId xmlns:a16="http://schemas.microsoft.com/office/drawing/2014/main" id="{2497FEA4-A519-3E02-C416-D0AF85E7A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36029" y="1485578"/>
            <a:ext cx="3367259" cy="3429000"/>
          </a:xfrm>
          <a:prstGeom prst="rect">
            <a:avLst/>
          </a:prstGeom>
        </p:spPr>
      </p:pic>
      <p:sp>
        <p:nvSpPr>
          <p:cNvPr id="9" name="文本框 8">
            <a:extLst>
              <a:ext uri="{FF2B5EF4-FFF2-40B4-BE49-F238E27FC236}">
                <a16:creationId xmlns:a16="http://schemas.microsoft.com/office/drawing/2014/main" id="{4A44BD06-267F-8AE5-50A7-537742C1E3E7}"/>
              </a:ext>
            </a:extLst>
          </p:cNvPr>
          <p:cNvSpPr txBox="1"/>
          <p:nvPr/>
        </p:nvSpPr>
        <p:spPr>
          <a:xfrm>
            <a:off x="7768507" y="5085978"/>
            <a:ext cx="3223243" cy="961289"/>
          </a:xfrm>
          <a:prstGeom prst="rect">
            <a:avLst/>
          </a:prstGeom>
          <a:noFill/>
        </p:spPr>
        <p:txBody>
          <a:bodyPr wrap="square">
            <a:spAutoFit/>
          </a:bodyPr>
          <a:lstStyle/>
          <a:p>
            <a:pPr algn="ctr">
              <a:lnSpc>
                <a:spcPct val="150000"/>
              </a:lnSpc>
            </a:pPr>
            <a:r>
              <a:rPr lang="zh-CN" altLang="en-US" sz="2000" dirty="0">
                <a:latin typeface="微软雅黑" panose="020B0503020204020204" pitchFamily="34" charset="-122"/>
                <a:ea typeface="微软雅黑" panose="020B0503020204020204" pitchFamily="34" charset="-122"/>
              </a:rPr>
              <a:t>数据库的逻辑组织方式与物理组织方式的对应关系</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197868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F528433-9C1F-4BDB-93A2-03804C25FDA5}"/>
              </a:ext>
            </a:extLst>
          </p:cNvPr>
          <p:cNvSpPr>
            <a:spLocks noGrp="1"/>
          </p:cNvSpPr>
          <p:nvPr>
            <p:ph idx="1"/>
          </p:nvPr>
        </p:nvSpPr>
        <p:spPr>
          <a:xfrm>
            <a:off x="1430430" y="1462027"/>
            <a:ext cx="8550470" cy="5186605"/>
          </a:xfrm>
        </p:spPr>
        <p:txBody>
          <a:bodyPr/>
          <a:lstStyle/>
          <a:p>
            <a:pPr marL="326551" lvl="1" indent="-326551">
              <a:lnSpc>
                <a:spcPct val="130000"/>
              </a:lnSpc>
              <a:spcBef>
                <a:spcPts val="0"/>
              </a:spcBef>
              <a:buClr>
                <a:schemeClr val="accent1"/>
              </a:buClr>
            </a:pPr>
            <a:r>
              <a:rPr lang="zh-CN" altLang="en-US" sz="2400" dirty="0"/>
              <a:t>适合</a:t>
            </a:r>
            <a:r>
              <a:rPr lang="en-US" altLang="zh-CN" sz="2400" dirty="0"/>
              <a:t>OLTP</a:t>
            </a:r>
            <a:r>
              <a:rPr lang="zh-CN" altLang="en-US" sz="2400" dirty="0"/>
              <a:t>，一次处理少量数据</a:t>
            </a:r>
            <a:endParaRPr lang="en-US" altLang="zh-CN" sz="2400" dirty="0"/>
          </a:p>
          <a:p>
            <a:pPr marL="326551" lvl="1" indent="-326551">
              <a:lnSpc>
                <a:spcPct val="130000"/>
              </a:lnSpc>
              <a:spcBef>
                <a:spcPts val="0"/>
              </a:spcBef>
              <a:buClr>
                <a:schemeClr val="accent1"/>
              </a:buClr>
            </a:pPr>
            <a:r>
              <a:rPr lang="zh-CN" altLang="en-US" sz="2400" dirty="0"/>
              <a:t>不适合</a:t>
            </a:r>
            <a:r>
              <a:rPr lang="en-US" altLang="zh-CN" sz="2400" dirty="0"/>
              <a:t>OLAP</a:t>
            </a:r>
            <a:r>
              <a:rPr lang="zh-CN" altLang="en-US" sz="2400" dirty="0"/>
              <a:t>，可能查询产生较大的中间结果</a:t>
            </a:r>
          </a:p>
          <a:p>
            <a:pPr marL="326551" lvl="1" indent="-326551">
              <a:lnSpc>
                <a:spcPct val="130000"/>
              </a:lnSpc>
              <a:spcBef>
                <a:spcPts val="0"/>
              </a:spcBef>
              <a:buClr>
                <a:schemeClr val="accent1"/>
              </a:buClr>
            </a:pPr>
            <a:r>
              <a:rPr lang="zh-CN" altLang="en-US" sz="2400" dirty="0"/>
              <a:t>相对火山模型，较少的函数调用</a:t>
            </a:r>
            <a:endParaRPr lang="en-US" altLang="zh-CN" sz="2400" dirty="0"/>
          </a:p>
        </p:txBody>
      </p:sp>
      <p:sp>
        <p:nvSpPr>
          <p:cNvPr id="2" name="灯片编号占位符 1">
            <a:extLst>
              <a:ext uri="{FF2B5EF4-FFF2-40B4-BE49-F238E27FC236}">
                <a16:creationId xmlns:a16="http://schemas.microsoft.com/office/drawing/2014/main" id="{3530C2E6-93D2-4EE5-B2C3-06A766B6BAAC}"/>
              </a:ext>
            </a:extLst>
          </p:cNvPr>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90</a:t>
            </a:fld>
            <a:endParaRPr lang="en-US" altLang="zh-CN"/>
          </a:p>
        </p:txBody>
      </p:sp>
      <p:sp>
        <p:nvSpPr>
          <p:cNvPr id="5" name="Text Box 4">
            <a:extLst>
              <a:ext uri="{FF2B5EF4-FFF2-40B4-BE49-F238E27FC236}">
                <a16:creationId xmlns:a16="http://schemas.microsoft.com/office/drawing/2014/main" id="{D9EA0147-F0C6-45CE-B9AE-038AB760EDF4}"/>
              </a:ext>
            </a:extLst>
          </p:cNvPr>
          <p:cNvSpPr txBox="1">
            <a:spLocks noChangeArrowheads="1"/>
          </p:cNvSpPr>
          <p:nvPr/>
        </p:nvSpPr>
        <p:spPr bwMode="auto">
          <a:xfrm>
            <a:off x="1430430" y="477466"/>
            <a:ext cx="7185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zh-CN" altLang="en-US" b="1" dirty="0">
                <a:solidFill>
                  <a:schemeClr val="accent1"/>
                </a:solidFill>
                <a:latin typeface="微软雅黑" panose="020B0503020204020204" pitchFamily="34" charset="-122"/>
                <a:ea typeface="微软雅黑" panose="020B0503020204020204" pitchFamily="34" charset="-122"/>
              </a:rPr>
              <a:t>物化模型的特点</a:t>
            </a:r>
            <a:endParaRPr lang="zh-CN" altLang="en-US" dirty="0">
              <a:solidFill>
                <a:srgbClr val="04617B"/>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388158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7712AFF-17B8-4786-B86F-06E9B94AB368}"/>
              </a:ext>
            </a:extLst>
          </p:cNvPr>
          <p:cNvSpPr>
            <a:spLocks noGrp="1"/>
          </p:cNvSpPr>
          <p:nvPr>
            <p:ph idx="1"/>
          </p:nvPr>
        </p:nvSpPr>
        <p:spPr>
          <a:xfrm>
            <a:off x="1054646" y="1197546"/>
            <a:ext cx="6167964" cy="4898610"/>
          </a:xfrm>
        </p:spPr>
        <p:txBody>
          <a:bodyPr>
            <a:normAutofit/>
          </a:bodyPr>
          <a:lstStyle/>
          <a:p>
            <a:pPr marL="326551" lvl="1" indent="-326551">
              <a:lnSpc>
                <a:spcPct val="130000"/>
              </a:lnSpc>
              <a:spcBef>
                <a:spcPts val="0"/>
              </a:spcBef>
              <a:buClr>
                <a:schemeClr val="accent1"/>
              </a:buClr>
            </a:pPr>
            <a:r>
              <a:rPr lang="zh-CN" altLang="en-US" sz="2200" dirty="0"/>
              <a:t>执行框架同火山模型</a:t>
            </a:r>
            <a:endParaRPr lang="en-US" altLang="zh-CN" sz="2200" dirty="0"/>
          </a:p>
          <a:p>
            <a:pPr marL="326551" lvl="1" indent="-326551">
              <a:lnSpc>
                <a:spcPct val="130000"/>
              </a:lnSpc>
              <a:spcBef>
                <a:spcPts val="0"/>
              </a:spcBef>
              <a:buClr>
                <a:schemeClr val="accent1"/>
              </a:buClr>
            </a:pPr>
            <a:r>
              <a:rPr lang="zh-CN" altLang="en-US" sz="2200" dirty="0"/>
              <a:t>不同之处是每次调用</a:t>
            </a:r>
            <a:r>
              <a:rPr lang="en-US" altLang="zh-CN" sz="2200" dirty="0"/>
              <a:t>Next</a:t>
            </a:r>
            <a:r>
              <a:rPr lang="zh-CN" altLang="en-US" sz="2200" dirty="0"/>
              <a:t>函数，返回的是一批（</a:t>
            </a:r>
            <a:r>
              <a:rPr lang="en-US" altLang="zh-CN" sz="2200" dirty="0"/>
              <a:t>batch</a:t>
            </a:r>
            <a:r>
              <a:rPr lang="zh-CN" altLang="en-US" sz="2200" dirty="0"/>
              <a:t>）元组而不是一个元组；</a:t>
            </a:r>
            <a:endParaRPr lang="en-US" altLang="zh-CN" sz="2200" dirty="0"/>
          </a:p>
          <a:p>
            <a:pPr marL="326551" lvl="1" indent="-326551">
              <a:lnSpc>
                <a:spcPct val="130000"/>
              </a:lnSpc>
              <a:spcBef>
                <a:spcPts val="0"/>
              </a:spcBef>
              <a:buClr>
                <a:schemeClr val="accent1"/>
              </a:buClr>
            </a:pPr>
            <a:r>
              <a:rPr lang="en-US" altLang="zh-CN" sz="2200" dirty="0"/>
              <a:t>Batch</a:t>
            </a:r>
            <a:r>
              <a:rPr lang="zh-CN" altLang="en-US" sz="2200" dirty="0"/>
              <a:t>的大小可以预先指定；</a:t>
            </a:r>
            <a:endParaRPr lang="en-US" altLang="zh-CN" sz="2200" dirty="0"/>
          </a:p>
          <a:p>
            <a:pPr marL="326551" lvl="1" indent="-326551">
              <a:lnSpc>
                <a:spcPct val="130000"/>
              </a:lnSpc>
              <a:spcBef>
                <a:spcPts val="0"/>
              </a:spcBef>
              <a:buClr>
                <a:schemeClr val="accent1"/>
              </a:buClr>
            </a:pPr>
            <a:r>
              <a:rPr lang="zh-CN" altLang="en-US" sz="2200" dirty="0"/>
              <a:t>介于火山模型和物化模型之间；</a:t>
            </a:r>
            <a:endParaRPr lang="en-US" altLang="zh-CN" sz="2200" dirty="0"/>
          </a:p>
          <a:p>
            <a:pPr marL="326551" lvl="1" indent="-326551">
              <a:lnSpc>
                <a:spcPct val="130000"/>
              </a:lnSpc>
              <a:spcBef>
                <a:spcPts val="0"/>
              </a:spcBef>
              <a:buClr>
                <a:schemeClr val="accent1"/>
              </a:buClr>
            </a:pPr>
            <a:r>
              <a:rPr lang="zh-CN" altLang="en-US" sz="2200" dirty="0"/>
              <a:t>适用于</a:t>
            </a:r>
            <a:r>
              <a:rPr lang="en-US" altLang="zh-CN" sz="2200" dirty="0"/>
              <a:t>OLAP</a:t>
            </a:r>
            <a:r>
              <a:rPr lang="zh-CN" altLang="en-US" sz="2200" dirty="0"/>
              <a:t>和</a:t>
            </a:r>
            <a:r>
              <a:rPr lang="en-US" altLang="zh-CN" sz="2200" dirty="0"/>
              <a:t>OLTP</a:t>
            </a:r>
            <a:r>
              <a:rPr lang="zh-CN" altLang="en-US" sz="2200" dirty="0"/>
              <a:t>。</a:t>
            </a:r>
            <a:endParaRPr lang="en-US" altLang="zh-CN" sz="2200" dirty="0"/>
          </a:p>
          <a:p>
            <a:pPr marL="0" lvl="1" indent="0">
              <a:lnSpc>
                <a:spcPct val="130000"/>
              </a:lnSpc>
              <a:spcBef>
                <a:spcPts val="0"/>
              </a:spcBef>
              <a:buClr>
                <a:schemeClr val="accent1"/>
              </a:buClr>
              <a:buNone/>
            </a:pPr>
            <a:r>
              <a:rPr lang="zh-CN" altLang="en-US" sz="2200" dirty="0"/>
              <a:t>（感兴趣的同学可以自己查阅相关资料）</a:t>
            </a:r>
            <a:endParaRPr lang="en-US" altLang="zh-CN" sz="2200" dirty="0"/>
          </a:p>
          <a:p>
            <a:pPr marL="326551" lvl="1" indent="-326551">
              <a:lnSpc>
                <a:spcPct val="130000"/>
              </a:lnSpc>
              <a:spcBef>
                <a:spcPts val="0"/>
              </a:spcBef>
              <a:buClr>
                <a:schemeClr val="accent1"/>
              </a:buClr>
            </a:pPr>
            <a:endParaRPr lang="en-US" altLang="zh-CN" sz="2200" dirty="0"/>
          </a:p>
          <a:p>
            <a:pPr lvl="1"/>
            <a:endParaRPr lang="zh-CN" altLang="en-US" dirty="0"/>
          </a:p>
        </p:txBody>
      </p:sp>
      <p:sp>
        <p:nvSpPr>
          <p:cNvPr id="5" name="Text Box 4">
            <a:extLst>
              <a:ext uri="{FF2B5EF4-FFF2-40B4-BE49-F238E27FC236}">
                <a16:creationId xmlns:a16="http://schemas.microsoft.com/office/drawing/2014/main" id="{D2E3A64D-3BD5-4E01-8410-E05A52DE087C}"/>
              </a:ext>
            </a:extLst>
          </p:cNvPr>
          <p:cNvSpPr txBox="1">
            <a:spLocks noChangeArrowheads="1"/>
          </p:cNvSpPr>
          <p:nvPr/>
        </p:nvSpPr>
        <p:spPr bwMode="auto">
          <a:xfrm>
            <a:off x="1054646" y="440019"/>
            <a:ext cx="7185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2.3 </a:t>
            </a:r>
            <a:r>
              <a:rPr lang="zh-CN" altLang="en-US" b="1" dirty="0">
                <a:solidFill>
                  <a:schemeClr val="accent1"/>
                </a:solidFill>
                <a:latin typeface="微软雅黑" panose="020B0503020204020204" pitchFamily="34" charset="-122"/>
                <a:ea typeface="微软雅黑" panose="020B0503020204020204" pitchFamily="34" charset="-122"/>
              </a:rPr>
              <a:t>向量模型</a:t>
            </a:r>
          </a:p>
        </p:txBody>
      </p:sp>
      <p:sp>
        <p:nvSpPr>
          <p:cNvPr id="2" name="灯片编号占位符 1">
            <a:extLst>
              <a:ext uri="{FF2B5EF4-FFF2-40B4-BE49-F238E27FC236}">
                <a16:creationId xmlns:a16="http://schemas.microsoft.com/office/drawing/2014/main" id="{090131F5-56DE-4C8E-A1A7-24784E1B424A}"/>
              </a:ext>
            </a:extLst>
          </p:cNvPr>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91</a:t>
            </a:fld>
            <a:endParaRPr lang="en-US" altLang="zh-CN"/>
          </a:p>
        </p:txBody>
      </p:sp>
      <p:sp>
        <p:nvSpPr>
          <p:cNvPr id="4" name="矩形 3">
            <a:extLst>
              <a:ext uri="{FF2B5EF4-FFF2-40B4-BE49-F238E27FC236}">
                <a16:creationId xmlns:a16="http://schemas.microsoft.com/office/drawing/2014/main" id="{2673760C-ACD5-B7D6-9811-55C0B816B208}"/>
              </a:ext>
            </a:extLst>
          </p:cNvPr>
          <p:cNvSpPr/>
          <p:nvPr/>
        </p:nvSpPr>
        <p:spPr bwMode="auto">
          <a:xfrm>
            <a:off x="7751389" y="1224038"/>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C00000"/>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6" name="矩形 5">
            <a:extLst>
              <a:ext uri="{FF2B5EF4-FFF2-40B4-BE49-F238E27FC236}">
                <a16:creationId xmlns:a16="http://schemas.microsoft.com/office/drawing/2014/main" id="{4E7E336F-0CE9-5CE1-0C26-1CBA51F0AEDD}"/>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矩形 31">
            <a:extLst>
              <a:ext uri="{FF2B5EF4-FFF2-40B4-BE49-F238E27FC236}">
                <a16:creationId xmlns:a16="http://schemas.microsoft.com/office/drawing/2014/main" id="{68BCF7EA-EE2D-5BF7-6360-A0C52E5F0995}"/>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33" name="矩形 32">
            <a:extLst>
              <a:ext uri="{FF2B5EF4-FFF2-40B4-BE49-F238E27FC236}">
                <a16:creationId xmlns:a16="http://schemas.microsoft.com/office/drawing/2014/main" id="{28D21E6A-A4B8-6AB7-74F0-8A28678C9C50}"/>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34" name="直接箭头连接符 33">
            <a:extLst>
              <a:ext uri="{FF2B5EF4-FFF2-40B4-BE49-F238E27FC236}">
                <a16:creationId xmlns:a16="http://schemas.microsoft.com/office/drawing/2014/main" id="{695FA6CB-C4C0-20BB-974F-313C2D8434A5}"/>
              </a:ext>
            </a:extLst>
          </p:cNvPr>
          <p:cNvCxnSpPr>
            <a:cxnSpLocks/>
            <a:stCxn id="33"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5" name="直接箭头连接符 34">
            <a:extLst>
              <a:ext uri="{FF2B5EF4-FFF2-40B4-BE49-F238E27FC236}">
                <a16:creationId xmlns:a16="http://schemas.microsoft.com/office/drawing/2014/main" id="{16C82228-E763-8974-6F57-D3828AD54AA8}"/>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6" name="直接箭头连接符 35">
            <a:extLst>
              <a:ext uri="{FF2B5EF4-FFF2-40B4-BE49-F238E27FC236}">
                <a16:creationId xmlns:a16="http://schemas.microsoft.com/office/drawing/2014/main" id="{BF8C4D47-7E13-0D2C-294F-4E28564CD4AB}"/>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37" name="直接箭头连接符 36">
            <a:extLst>
              <a:ext uri="{FF2B5EF4-FFF2-40B4-BE49-F238E27FC236}">
                <a16:creationId xmlns:a16="http://schemas.microsoft.com/office/drawing/2014/main" id="{AE42B579-5E60-C909-D2A2-22CA698AA727}"/>
              </a:ext>
            </a:extLst>
          </p:cNvPr>
          <p:cNvCxnSpPr>
            <a:cxnSpLocks/>
            <a:stCxn id="44" idx="0"/>
            <a:endCxn id="40" idx="2"/>
          </p:cNvCxnSpPr>
          <p:nvPr/>
        </p:nvCxnSpPr>
        <p:spPr bwMode="auto">
          <a:xfrm flipH="1" flipV="1">
            <a:off x="9283074" y="5469697"/>
            <a:ext cx="192368" cy="378752"/>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38" name="文本框 37">
            <a:extLst>
              <a:ext uri="{FF2B5EF4-FFF2-40B4-BE49-F238E27FC236}">
                <a16:creationId xmlns:a16="http://schemas.microsoft.com/office/drawing/2014/main" id="{307B4EC2-FA93-025D-E9C5-DE615693F0B1}"/>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a16="http://schemas.microsoft.com/office/drawing/2014/main" id="{630A22B0-C87E-2FEE-41F9-159E692FE878}"/>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a16="http://schemas.microsoft.com/office/drawing/2014/main" id="{5FC2F571-9883-EA18-939A-853E706A69EE}"/>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 name="文本框 40">
            <a:extLst>
              <a:ext uri="{FF2B5EF4-FFF2-40B4-BE49-F238E27FC236}">
                <a16:creationId xmlns:a16="http://schemas.microsoft.com/office/drawing/2014/main" id="{4E9424B0-D1AE-2EE0-FFC9-DD803A7539C2}"/>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2" name="文本框 41">
            <a:extLst>
              <a:ext uri="{FF2B5EF4-FFF2-40B4-BE49-F238E27FC236}">
                <a16:creationId xmlns:a16="http://schemas.microsoft.com/office/drawing/2014/main" id="{50B0605E-2F2B-BC78-CEA9-BA8E7C99F3FB}"/>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3" name="文本框 42">
            <a:extLst>
              <a:ext uri="{FF2B5EF4-FFF2-40B4-BE49-F238E27FC236}">
                <a16:creationId xmlns:a16="http://schemas.microsoft.com/office/drawing/2014/main" id="{F8351EB8-79AB-20C7-8E5B-BA32F6C0F67D}"/>
              </a:ext>
            </a:extLst>
          </p:cNvPr>
          <p:cNvSpPr txBox="1"/>
          <p:nvPr/>
        </p:nvSpPr>
        <p:spPr>
          <a:xfrm>
            <a:off x="8173524"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44" name="文本框 43">
            <a:extLst>
              <a:ext uri="{FF2B5EF4-FFF2-40B4-BE49-F238E27FC236}">
                <a16:creationId xmlns:a16="http://schemas.microsoft.com/office/drawing/2014/main" id="{A53B667F-5C0D-00C9-5EA1-277B14CC52B5}"/>
              </a:ext>
            </a:extLst>
          </p:cNvPr>
          <p:cNvSpPr txBox="1"/>
          <p:nvPr/>
        </p:nvSpPr>
        <p:spPr>
          <a:xfrm>
            <a:off x="9191550" y="5848449"/>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45" name="文本框 44">
            <a:extLst>
              <a:ext uri="{FF2B5EF4-FFF2-40B4-BE49-F238E27FC236}">
                <a16:creationId xmlns:a16="http://schemas.microsoft.com/office/drawing/2014/main" id="{467971C0-8238-3B10-1145-E2B6658E1731}"/>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382888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EC0BBAA-1404-43BD-A235-E4C64BE31BD7}"/>
              </a:ext>
            </a:extLst>
          </p:cNvPr>
          <p:cNvSpPr>
            <a:spLocks noGrp="1"/>
          </p:cNvSpPr>
          <p:nvPr>
            <p:ph idx="1"/>
          </p:nvPr>
        </p:nvSpPr>
        <p:spPr>
          <a:xfrm>
            <a:off x="550590" y="1124489"/>
            <a:ext cx="5982821" cy="4978248"/>
          </a:xfrm>
        </p:spPr>
        <p:txBody>
          <a:bodyPr/>
          <a:lstStyle/>
          <a:p>
            <a:pPr marL="0" lvl="1" indent="0">
              <a:lnSpc>
                <a:spcPct val="130000"/>
              </a:lnSpc>
              <a:spcBef>
                <a:spcPts val="0"/>
              </a:spcBef>
              <a:buClr>
                <a:schemeClr val="accent1"/>
              </a:buClr>
              <a:buNone/>
            </a:pPr>
            <a:r>
              <a:rPr lang="zh-CN" altLang="en-US" sz="2400" dirty="0"/>
              <a:t>访问存储在表</a:t>
            </a:r>
            <a:r>
              <a:rPr lang="en-US" altLang="zh-CN" sz="2400" dirty="0"/>
              <a:t>(table)</a:t>
            </a:r>
            <a:r>
              <a:rPr lang="zh-CN" altLang="en-US" sz="2400" dirty="0"/>
              <a:t>中的数据有两种基本方法：</a:t>
            </a:r>
            <a:endParaRPr lang="en-US" altLang="zh-CN" sz="2400" dirty="0"/>
          </a:p>
          <a:p>
            <a:pPr marL="653102" lvl="2" indent="-326551">
              <a:lnSpc>
                <a:spcPct val="130000"/>
              </a:lnSpc>
              <a:spcBef>
                <a:spcPts val="0"/>
              </a:spcBef>
              <a:buClr>
                <a:schemeClr val="accent1"/>
              </a:buClr>
            </a:pPr>
            <a:r>
              <a:rPr lang="zh-CN" altLang="en-US" sz="2400" dirty="0"/>
              <a:t>顺序扫描</a:t>
            </a:r>
            <a:endParaRPr lang="en-US" altLang="zh-CN" sz="2400" dirty="0"/>
          </a:p>
          <a:p>
            <a:pPr marL="653102" lvl="2" indent="-326551">
              <a:lnSpc>
                <a:spcPct val="130000"/>
              </a:lnSpc>
              <a:spcBef>
                <a:spcPts val="0"/>
              </a:spcBef>
              <a:buClr>
                <a:schemeClr val="accent1"/>
              </a:buClr>
            </a:pPr>
            <a:r>
              <a:rPr lang="zh-CN" altLang="en-US" sz="2400" dirty="0"/>
              <a:t>索引扫描</a:t>
            </a:r>
            <a:endParaRPr lang="en-US" altLang="zh-CN" sz="2400" dirty="0"/>
          </a:p>
          <a:p>
            <a:pPr marL="17460" lvl="1" indent="0">
              <a:buNone/>
            </a:pPr>
            <a:endParaRPr lang="en-US" altLang="zh-CN" dirty="0"/>
          </a:p>
        </p:txBody>
      </p:sp>
      <p:sp>
        <p:nvSpPr>
          <p:cNvPr id="23" name="Text Box 4">
            <a:extLst>
              <a:ext uri="{FF2B5EF4-FFF2-40B4-BE49-F238E27FC236}">
                <a16:creationId xmlns:a16="http://schemas.microsoft.com/office/drawing/2014/main" id="{E6069157-323B-49D4-9B5E-C7802D419F47}"/>
              </a:ext>
            </a:extLst>
          </p:cNvPr>
          <p:cNvSpPr txBox="1">
            <a:spLocks noChangeArrowheads="1"/>
          </p:cNvSpPr>
          <p:nvPr/>
        </p:nvSpPr>
        <p:spPr bwMode="auto">
          <a:xfrm>
            <a:off x="638451" y="431413"/>
            <a:ext cx="7185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en-US" altLang="zh-CN" b="1" dirty="0">
                <a:solidFill>
                  <a:schemeClr val="accent1"/>
                </a:solidFill>
                <a:latin typeface="微软雅黑" panose="020B0503020204020204" pitchFamily="34" charset="-122"/>
                <a:ea typeface="微软雅黑" panose="020B0503020204020204" pitchFamily="34" charset="-122"/>
              </a:rPr>
              <a:t>3 </a:t>
            </a:r>
            <a:r>
              <a:rPr lang="zh-CN" altLang="en-US" b="1" dirty="0">
                <a:solidFill>
                  <a:schemeClr val="accent1"/>
                </a:solidFill>
                <a:latin typeface="微软雅黑" panose="020B0503020204020204" pitchFamily="34" charset="-122"/>
                <a:ea typeface="微软雅黑" panose="020B0503020204020204" pitchFamily="34" charset="-122"/>
              </a:rPr>
              <a:t>数据存取</a:t>
            </a:r>
          </a:p>
        </p:txBody>
      </p:sp>
      <p:sp>
        <p:nvSpPr>
          <p:cNvPr id="4" name="灯片编号占位符 3">
            <a:extLst>
              <a:ext uri="{FF2B5EF4-FFF2-40B4-BE49-F238E27FC236}">
                <a16:creationId xmlns:a16="http://schemas.microsoft.com/office/drawing/2014/main" id="{ADD3FA3D-E58F-4B0F-A4C9-649A32317348}"/>
              </a:ext>
            </a:extLst>
          </p:cNvPr>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92</a:t>
            </a:fld>
            <a:endParaRPr lang="en-US" altLang="zh-CN"/>
          </a:p>
        </p:txBody>
      </p:sp>
      <p:sp>
        <p:nvSpPr>
          <p:cNvPr id="21" name="对话气泡: 椭圆形 20">
            <a:extLst>
              <a:ext uri="{FF2B5EF4-FFF2-40B4-BE49-F238E27FC236}">
                <a16:creationId xmlns:a16="http://schemas.microsoft.com/office/drawing/2014/main" id="{387F9D39-3605-4979-9F1C-D44DFEB4ACF9}"/>
              </a:ext>
            </a:extLst>
          </p:cNvPr>
          <p:cNvSpPr/>
          <p:nvPr/>
        </p:nvSpPr>
        <p:spPr>
          <a:xfrm flipH="1">
            <a:off x="6303042" y="4616830"/>
            <a:ext cx="1120785" cy="790633"/>
          </a:xfrm>
          <a:prstGeom prst="wedgeEllipseCallout">
            <a:avLst>
              <a:gd name="adj1" fmla="val -115542"/>
              <a:gd name="adj2" fmla="val 2198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顺序？</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24" name="对话气泡: 椭圆形 23">
            <a:extLst>
              <a:ext uri="{FF2B5EF4-FFF2-40B4-BE49-F238E27FC236}">
                <a16:creationId xmlns:a16="http://schemas.microsoft.com/office/drawing/2014/main" id="{F4B22AAB-9387-4FAE-9AF1-DDF1BBF70DB4}"/>
              </a:ext>
            </a:extLst>
          </p:cNvPr>
          <p:cNvSpPr/>
          <p:nvPr/>
        </p:nvSpPr>
        <p:spPr>
          <a:xfrm flipH="1">
            <a:off x="10234405" y="5392319"/>
            <a:ext cx="1120785" cy="770460"/>
          </a:xfrm>
          <a:prstGeom prst="wedgeEllipseCallout">
            <a:avLst>
              <a:gd name="adj1" fmla="val 96592"/>
              <a:gd name="adj2" fmla="val 4508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微软雅黑" panose="020B0503020204020204" pitchFamily="34" charset="-122"/>
                <a:ea typeface="微软雅黑" panose="020B0503020204020204" pitchFamily="34" charset="-122"/>
              </a:rPr>
              <a:t>索引？</a:t>
            </a:r>
            <a:endParaRPr lang="en-US" altLang="zh-CN" dirty="0">
              <a:solidFill>
                <a:schemeClr val="tx1"/>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197537F3-35D5-B2EF-BEE0-B1EF0380D61F}"/>
              </a:ext>
            </a:extLst>
          </p:cNvPr>
          <p:cNvSpPr/>
          <p:nvPr/>
        </p:nvSpPr>
        <p:spPr>
          <a:xfrm>
            <a:off x="9486942" y="5680952"/>
            <a:ext cx="408545" cy="215996"/>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5" name="矩形 4">
            <a:extLst>
              <a:ext uri="{FF2B5EF4-FFF2-40B4-BE49-F238E27FC236}">
                <a16:creationId xmlns:a16="http://schemas.microsoft.com/office/drawing/2014/main" id="{0742E703-5B32-1559-C4E5-08FC059BDD7D}"/>
              </a:ext>
            </a:extLst>
          </p:cNvPr>
          <p:cNvSpPr/>
          <p:nvPr/>
        </p:nvSpPr>
        <p:spPr>
          <a:xfrm>
            <a:off x="8183438" y="4995388"/>
            <a:ext cx="338292" cy="3102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6" name="矩形 5">
            <a:extLst>
              <a:ext uri="{FF2B5EF4-FFF2-40B4-BE49-F238E27FC236}">
                <a16:creationId xmlns:a16="http://schemas.microsoft.com/office/drawing/2014/main" id="{EF5B8911-7936-35C8-C8D4-4B98AB5BD53C}"/>
              </a:ext>
            </a:extLst>
          </p:cNvPr>
          <p:cNvSpPr/>
          <p:nvPr/>
        </p:nvSpPr>
        <p:spPr>
          <a:xfrm>
            <a:off x="8133543" y="4910365"/>
            <a:ext cx="514147" cy="40789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cxnSp>
        <p:nvCxnSpPr>
          <p:cNvPr id="8" name="直接箭头连接符 7">
            <a:extLst>
              <a:ext uri="{FF2B5EF4-FFF2-40B4-BE49-F238E27FC236}">
                <a16:creationId xmlns:a16="http://schemas.microsoft.com/office/drawing/2014/main" id="{07C3BB43-F94D-8728-7FFD-373D73EE367C}"/>
              </a:ext>
            </a:extLst>
          </p:cNvPr>
          <p:cNvCxnSpPr>
            <a:cxnSpLocks/>
            <a:stCxn id="6" idx="0"/>
          </p:cNvCxnSpPr>
          <p:nvPr/>
        </p:nvCxnSpPr>
        <p:spPr bwMode="auto">
          <a:xfrm flipV="1">
            <a:off x="8390617" y="4479725"/>
            <a:ext cx="370320" cy="430640"/>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2729562E-EAD9-D1CB-EBAA-AE5D132C0D96}"/>
              </a:ext>
            </a:extLst>
          </p:cNvPr>
          <p:cNvCxnSpPr>
            <a:cxnSpLocks/>
          </p:cNvCxnSpPr>
          <p:nvPr/>
        </p:nvCxnSpPr>
        <p:spPr bwMode="auto">
          <a:xfrm flipH="1" flipV="1">
            <a:off x="8903827" y="4515048"/>
            <a:ext cx="205185" cy="377003"/>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ADCDBA17-BBFD-0AF5-11E9-A66BBB53D3D2}"/>
              </a:ext>
            </a:extLst>
          </p:cNvPr>
          <p:cNvCxnSpPr>
            <a:cxnSpLocks/>
          </p:cNvCxnSpPr>
          <p:nvPr/>
        </p:nvCxnSpPr>
        <p:spPr bwMode="auto">
          <a:xfrm flipV="1">
            <a:off x="8831828" y="3793710"/>
            <a:ext cx="0" cy="287994"/>
          </a:xfrm>
          <a:prstGeom prst="straightConnector1">
            <a:avLst/>
          </a:prstGeom>
          <a:solidFill>
            <a:schemeClr val="bg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A747EE23-F719-FBDA-50EB-6083CCFB8897}"/>
              </a:ext>
            </a:extLst>
          </p:cNvPr>
          <p:cNvCxnSpPr>
            <a:cxnSpLocks/>
            <a:stCxn id="18" idx="0"/>
            <a:endCxn id="14" idx="2"/>
          </p:cNvCxnSpPr>
          <p:nvPr/>
        </p:nvCxnSpPr>
        <p:spPr bwMode="auto">
          <a:xfrm flipH="1" flipV="1">
            <a:off x="9283074" y="5469697"/>
            <a:ext cx="200648" cy="367183"/>
          </a:xfrm>
          <a:prstGeom prst="straightConnector1">
            <a:avLst/>
          </a:prstGeom>
          <a:solidFill>
            <a:schemeClr val="bg1"/>
          </a:solidFill>
          <a:ln w="9525" cap="flat" cmpd="sng" algn="ctr">
            <a:solidFill>
              <a:schemeClr val="tx1"/>
            </a:solidFill>
            <a:prstDash val="solid"/>
            <a:round/>
            <a:headEnd type="none" w="med" len="med"/>
            <a:tailEnd type="triangle"/>
          </a:ln>
          <a:effectLst/>
        </p:spPr>
      </p:cxnSp>
      <p:sp>
        <p:nvSpPr>
          <p:cNvPr id="12" name="文本框 11">
            <a:extLst>
              <a:ext uri="{FF2B5EF4-FFF2-40B4-BE49-F238E27FC236}">
                <a16:creationId xmlns:a16="http://schemas.microsoft.com/office/drawing/2014/main" id="{45AEAE0D-C808-EEF2-92DE-F05B4F893FC4}"/>
              </a:ext>
            </a:extLst>
          </p:cNvPr>
          <p:cNvSpPr txBox="1"/>
          <p:nvPr/>
        </p:nvSpPr>
        <p:spPr>
          <a:xfrm>
            <a:off x="9031706" y="4237134"/>
            <a:ext cx="1913879" cy="338554"/>
          </a:xfrm>
          <a:prstGeom prst="rect">
            <a:avLst/>
          </a:prstGeom>
          <a:noFill/>
        </p:spPr>
        <p:txBody>
          <a:bodyPr wrap="square" rtlCol="0">
            <a:spAutoFit/>
          </a:bodyPr>
          <a:lstStyle/>
          <a:p>
            <a:r>
              <a:rPr lang="en-US" altLang="zh-CN" sz="1600" dirty="0">
                <a:solidFill>
                  <a:srgbClr val="FF0000"/>
                </a:solidFill>
                <a:latin typeface="微软雅黑" panose="020B0503020204020204" pitchFamily="34" charset="-122"/>
                <a:ea typeface="微软雅黑" panose="020B0503020204020204" pitchFamily="34" charset="-122"/>
              </a:rPr>
              <a:t>S.SNO=SC.SNO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2B0F45E7-0602-14E6-3D7A-0751D2CE3B2C}"/>
              </a:ext>
            </a:extLst>
          </p:cNvPr>
          <p:cNvSpPr txBox="1"/>
          <p:nvPr/>
        </p:nvSpPr>
        <p:spPr>
          <a:xfrm>
            <a:off x="9005910" y="3516749"/>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S.SName,SC.CNO</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47FF6A18-18E9-4FBF-F52A-53B4C2BE448E}"/>
              </a:ext>
            </a:extLst>
          </p:cNvPr>
          <p:cNvSpPr txBox="1"/>
          <p:nvPr/>
        </p:nvSpPr>
        <p:spPr>
          <a:xfrm>
            <a:off x="9094894" y="4823366"/>
            <a:ext cx="376360"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σ</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53C1159E-8849-4952-1ABC-478CB4AAB4A2}"/>
              </a:ext>
            </a:extLst>
          </p:cNvPr>
          <p:cNvSpPr txBox="1"/>
          <p:nvPr/>
        </p:nvSpPr>
        <p:spPr>
          <a:xfrm>
            <a:off x="8580343" y="3918598"/>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lang="en-US" altLang="zh-CN" sz="3600" dirty="0">
                <a:solidFill>
                  <a:srgbClr val="000000"/>
                </a:solidFill>
                <a:latin typeface="Times New Roman" panose="02020603050405020304" pitchFamily="18" charset="0"/>
                <a:cs typeface="Times New Roman" panose="02020603050405020304" pitchFamily="18" charset="0"/>
              </a:rPr>
              <a:t>⋈</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797C054F-6921-A581-5E44-8260C09FB061}"/>
              </a:ext>
            </a:extLst>
          </p:cNvPr>
          <p:cNvSpPr txBox="1"/>
          <p:nvPr/>
        </p:nvSpPr>
        <p:spPr>
          <a:xfrm>
            <a:off x="8572537" y="3240619"/>
            <a:ext cx="536475" cy="646331"/>
          </a:xfrm>
          <a:prstGeom prst="rect">
            <a:avLst/>
          </a:prstGeom>
          <a:noFill/>
        </p:spPr>
        <p:txBody>
          <a:bodyPr wrap="square">
            <a:spAutoFit/>
          </a:bodyPr>
          <a:lstStyle/>
          <a:p>
            <a:pPr marL="0" marR="0" lvl="0" indent="0" algn="ctr" defTabSz="914400" rtl="0" eaLnBrk="1" fontAlgn="base" latinLnBrk="0" hangingPunct="1">
              <a:lnSpc>
                <a:spcPct val="100000"/>
              </a:lnSpc>
              <a:spcBef>
                <a:spcPct val="20000"/>
              </a:spcBef>
              <a:spcAft>
                <a:spcPct val="0"/>
              </a:spcAft>
              <a:buClr>
                <a:srgbClr val="FF3300"/>
              </a:buClr>
              <a:buSzTx/>
              <a:buFont typeface="Wingdings" panose="05000000000000000000" pitchFamily="2" charset="2"/>
              <a:buNone/>
              <a:tabLst/>
            </a:pPr>
            <a:r>
              <a:rPr kumimoji="1" lang="el-GR"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Π</a:t>
            </a:r>
            <a:endParaRPr kumimoji="1" lang="en-US" altLang="zh-CN" sz="360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9F0C6679-B7D4-7231-1147-C9255937CC4B}"/>
              </a:ext>
            </a:extLst>
          </p:cNvPr>
          <p:cNvSpPr txBox="1"/>
          <p:nvPr/>
        </p:nvSpPr>
        <p:spPr>
          <a:xfrm>
            <a:off x="8180878" y="4984353"/>
            <a:ext cx="362600"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6547E9CB-7BB4-BF3C-35CE-A74A69A4806B}"/>
              </a:ext>
            </a:extLst>
          </p:cNvPr>
          <p:cNvSpPr txBox="1"/>
          <p:nvPr/>
        </p:nvSpPr>
        <p:spPr>
          <a:xfrm>
            <a:off x="9199830" y="5836880"/>
            <a:ext cx="567784" cy="461665"/>
          </a:xfrm>
          <a:prstGeom prst="rect">
            <a:avLst/>
          </a:prstGeom>
          <a:noFill/>
        </p:spPr>
        <p:txBody>
          <a:bodyPr wrap="none" rtlCol="0">
            <a:spAutoFit/>
          </a:bodyPr>
          <a:lstStyle/>
          <a:p>
            <a:r>
              <a:rPr lang="en-US" altLang="zh-CN" sz="2400" dirty="0">
                <a:latin typeface="微软雅黑" panose="020B0503020204020204" pitchFamily="34" charset="-122"/>
                <a:ea typeface="微软雅黑" panose="020B0503020204020204" pitchFamily="34" charset="-122"/>
              </a:rPr>
              <a:t>SC</a:t>
            </a:r>
            <a:endParaRPr lang="zh-CN" altLang="en-US" sz="24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2A9B20A9-2181-A59F-3F3D-87092D8AF4DE}"/>
              </a:ext>
            </a:extLst>
          </p:cNvPr>
          <p:cNvSpPr txBox="1"/>
          <p:nvPr/>
        </p:nvSpPr>
        <p:spPr>
          <a:xfrm>
            <a:off x="9429659" y="5070467"/>
            <a:ext cx="1913879" cy="338554"/>
          </a:xfrm>
          <a:prstGeom prst="rect">
            <a:avLst/>
          </a:prstGeom>
          <a:noFill/>
        </p:spPr>
        <p:txBody>
          <a:bodyPr wrap="square" rtlCol="0">
            <a:spAutoFit/>
          </a:bodyPr>
          <a:lstStyle/>
          <a:p>
            <a:r>
              <a:rPr lang="en-US" altLang="zh-CN" sz="1600" dirty="0" err="1">
                <a:solidFill>
                  <a:srgbClr val="FF0000"/>
                </a:solidFill>
                <a:latin typeface="微软雅黑" panose="020B0503020204020204" pitchFamily="34" charset="-122"/>
                <a:ea typeface="微软雅黑" panose="020B0503020204020204" pitchFamily="34" charset="-122"/>
              </a:rPr>
              <a:t>C.Cno</a:t>
            </a:r>
            <a:r>
              <a:rPr lang="en-US" altLang="zh-CN" sz="1600" dirty="0">
                <a:solidFill>
                  <a:srgbClr val="FF0000"/>
                </a:solidFill>
                <a:latin typeface="微软雅黑" panose="020B0503020204020204" pitchFamily="34" charset="-122"/>
                <a:ea typeface="微软雅黑" panose="020B0503020204020204" pitchFamily="34" charset="-122"/>
              </a:rPr>
              <a:t>=‘C1’</a:t>
            </a:r>
            <a:endParaRPr lang="zh-CN" altLang="en-US" sz="1600" dirty="0">
              <a:solidFill>
                <a:srgbClr val="FF0000"/>
              </a:solidFill>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8A3BBD06-B006-45AA-A6FF-5813C6C37C65}"/>
              </a:ext>
            </a:extLst>
          </p:cNvPr>
          <p:cNvSpPr/>
          <p:nvPr/>
        </p:nvSpPr>
        <p:spPr bwMode="auto">
          <a:xfrm>
            <a:off x="7751389" y="1224038"/>
            <a:ext cx="3841723" cy="1557684"/>
          </a:xfrm>
          <a:prstGeom prst="rect">
            <a:avLst/>
          </a:prstGeom>
          <a:solidFill>
            <a:schemeClr val="bg1"/>
          </a:solidFill>
          <a:ln w="9525" cap="flat" cmpd="sng" algn="ctr">
            <a:solidFill>
              <a:schemeClr val="tx1"/>
            </a:solidFill>
            <a:prstDash val="sysDash"/>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rgbClr val="0033CC"/>
                </a:solidFill>
                <a:latin typeface="微软雅黑" panose="020B0503020204020204" pitchFamily="34" charset="-122"/>
                <a:ea typeface="微软雅黑" panose="020B0503020204020204" pitchFamily="34" charset="-122"/>
              </a:rPr>
              <a:t>Select</a:t>
            </a:r>
            <a:r>
              <a:rPr lang="en-US" altLang="zh-CN"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S.SName,SC.CNO</a:t>
            </a:r>
            <a:endParaRPr lang="en-US" altLang="zh-CN" sz="2400" dirty="0">
              <a:latin typeface="微软雅黑" panose="020B0503020204020204" pitchFamily="34" charset="-122"/>
              <a:ea typeface="微软雅黑" panose="020B0503020204020204" pitchFamily="34" charset="-122"/>
            </a:endParaRPr>
          </a:p>
          <a:p>
            <a:r>
              <a:rPr lang="en-US" altLang="zh-CN" sz="2400" dirty="0">
                <a:solidFill>
                  <a:srgbClr val="0033CC"/>
                </a:solidFill>
                <a:latin typeface="微软雅黑" panose="020B0503020204020204" pitchFamily="34" charset="-122"/>
                <a:ea typeface="微软雅黑" panose="020B0503020204020204" pitchFamily="34" charset="-122"/>
              </a:rPr>
              <a:t>From</a:t>
            </a:r>
            <a:r>
              <a:rPr lang="en-US" altLang="zh-CN" sz="2400" dirty="0">
                <a:latin typeface="微软雅黑" panose="020B0503020204020204" pitchFamily="34" charset="-122"/>
                <a:ea typeface="微软雅黑" panose="020B0503020204020204" pitchFamily="34" charset="-122"/>
              </a:rPr>
              <a:t> S </a:t>
            </a:r>
            <a:r>
              <a:rPr lang="en-US" altLang="zh-CN" sz="2400" dirty="0">
                <a:solidFill>
                  <a:srgbClr val="0033CC"/>
                </a:solidFill>
                <a:latin typeface="微软雅黑" panose="020B0503020204020204" pitchFamily="34" charset="-122"/>
                <a:ea typeface="微软雅黑" panose="020B0503020204020204" pitchFamily="34" charset="-122"/>
              </a:rPr>
              <a:t>join</a:t>
            </a:r>
            <a:r>
              <a:rPr lang="en-US" altLang="zh-CN" sz="2400" dirty="0">
                <a:latin typeface="微软雅黑" panose="020B0503020204020204" pitchFamily="34" charset="-122"/>
                <a:ea typeface="微软雅黑" panose="020B0503020204020204" pitchFamily="34" charset="-122"/>
              </a:rPr>
              <a:t> SC</a:t>
            </a:r>
          </a:p>
          <a:p>
            <a:r>
              <a:rPr lang="en-US" altLang="zh-CN" sz="2400" dirty="0">
                <a:solidFill>
                  <a:srgbClr val="0033CC"/>
                </a:solidFill>
                <a:latin typeface="微软雅黑" panose="020B0503020204020204" pitchFamily="34" charset="-122"/>
                <a:ea typeface="微软雅黑" panose="020B0503020204020204" pitchFamily="34" charset="-122"/>
              </a:rPr>
              <a:t>ON</a:t>
            </a:r>
            <a:r>
              <a:rPr lang="en-US" altLang="zh-CN" sz="2400" dirty="0">
                <a:latin typeface="微软雅黑" panose="020B0503020204020204" pitchFamily="34" charset="-122"/>
                <a:ea typeface="微软雅黑" panose="020B0503020204020204" pitchFamily="34" charset="-122"/>
              </a:rPr>
              <a:t> S.SNO=SC.SNO      </a:t>
            </a:r>
          </a:p>
          <a:p>
            <a:r>
              <a:rPr lang="en-US" altLang="zh-CN" sz="2400" dirty="0">
                <a:solidFill>
                  <a:srgbClr val="0033CC"/>
                </a:solidFill>
                <a:latin typeface="微软雅黑" panose="020B0503020204020204" pitchFamily="34" charset="-122"/>
                <a:ea typeface="微软雅黑" panose="020B0503020204020204" pitchFamily="34" charset="-122"/>
              </a:rPr>
              <a:t>Wher</a:t>
            </a:r>
            <a:r>
              <a:rPr lang="en-US" altLang="zh-CN" sz="2400" dirty="0">
                <a:latin typeface="微软雅黑" panose="020B0503020204020204" pitchFamily="34" charset="-122"/>
                <a:ea typeface="微软雅黑" panose="020B0503020204020204" pitchFamily="34" charset="-122"/>
              </a:rPr>
              <a:t>e </a:t>
            </a:r>
            <a:r>
              <a:rPr lang="en-US" altLang="zh-CN" sz="2400" dirty="0" err="1">
                <a:latin typeface="微软雅黑" panose="020B0503020204020204" pitchFamily="34" charset="-122"/>
                <a:ea typeface="微软雅黑" panose="020B0503020204020204" pitchFamily="34" charset="-122"/>
              </a:rPr>
              <a:t>C.Cno</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a:t>
            </a:r>
            <a:r>
              <a:rPr lang="en-US" altLang="zh-CN" sz="2400" dirty="0">
                <a:solidFill>
                  <a:srgbClr val="C00000"/>
                </a:solidFill>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a:t>
            </a:r>
          </a:p>
        </p:txBody>
      </p:sp>
      <p:sp>
        <p:nvSpPr>
          <p:cNvPr id="7" name="矩形 6">
            <a:extLst>
              <a:ext uri="{FF2B5EF4-FFF2-40B4-BE49-F238E27FC236}">
                <a16:creationId xmlns:a16="http://schemas.microsoft.com/office/drawing/2014/main" id="{F96D1A24-F290-4893-AAA4-494F509A8AA5}"/>
              </a:ext>
            </a:extLst>
          </p:cNvPr>
          <p:cNvSpPr/>
          <p:nvPr/>
        </p:nvSpPr>
        <p:spPr>
          <a:xfrm>
            <a:off x="8183438" y="5013970"/>
            <a:ext cx="384690" cy="40789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9DCC97B2-0075-4259-BFCA-9BAC02196A64}"/>
              </a:ext>
            </a:extLst>
          </p:cNvPr>
          <p:cNvSpPr/>
          <p:nvPr/>
        </p:nvSpPr>
        <p:spPr>
          <a:xfrm>
            <a:off x="9254578" y="5874552"/>
            <a:ext cx="456657" cy="3843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122385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P spid="7" grpId="0" animBg="1"/>
      <p:bldP spid="20"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DC9D12-AB76-415A-BD54-1717028EDFEC}"/>
              </a:ext>
            </a:extLst>
          </p:cNvPr>
          <p:cNvSpPr>
            <a:spLocks noGrp="1"/>
          </p:cNvSpPr>
          <p:nvPr>
            <p:ph idx="1"/>
          </p:nvPr>
        </p:nvSpPr>
        <p:spPr>
          <a:xfrm>
            <a:off x="1054646" y="925502"/>
            <a:ext cx="8313609" cy="5615893"/>
          </a:xfrm>
        </p:spPr>
        <p:txBody>
          <a:bodyPr>
            <a:noAutofit/>
          </a:bodyPr>
          <a:lstStyle/>
          <a:p>
            <a:pPr marL="0" lvl="1" indent="0">
              <a:lnSpc>
                <a:spcPct val="130000"/>
              </a:lnSpc>
              <a:spcBef>
                <a:spcPts val="0"/>
              </a:spcBef>
              <a:buClr>
                <a:schemeClr val="accent1"/>
              </a:buClr>
              <a:buNone/>
            </a:pPr>
            <a:r>
              <a:rPr lang="zh-CN" altLang="en-US" sz="2400" dirty="0"/>
              <a:t>对于表的每一个页：</a:t>
            </a:r>
            <a:endParaRPr lang="en-US" altLang="zh-CN" sz="2400" dirty="0"/>
          </a:p>
          <a:p>
            <a:pPr marL="653102" lvl="2" indent="-326551">
              <a:lnSpc>
                <a:spcPct val="130000"/>
              </a:lnSpc>
              <a:spcBef>
                <a:spcPts val="0"/>
              </a:spcBef>
              <a:buClr>
                <a:schemeClr val="accent1"/>
              </a:buClr>
            </a:pPr>
            <a:r>
              <a:rPr lang="zh-CN" altLang="en-US" sz="2400" dirty="0"/>
              <a:t>加载到</a:t>
            </a:r>
            <a:r>
              <a:rPr lang="en-US" altLang="zh-CN" sz="2400" dirty="0" err="1"/>
              <a:t>BufferPool</a:t>
            </a:r>
            <a:r>
              <a:rPr lang="zh-CN" altLang="en-US" sz="2400" dirty="0"/>
              <a:t>中</a:t>
            </a:r>
            <a:endParaRPr lang="en-US" altLang="zh-CN" sz="2400" dirty="0"/>
          </a:p>
          <a:p>
            <a:pPr marL="653102" lvl="2" indent="-326551">
              <a:lnSpc>
                <a:spcPct val="130000"/>
              </a:lnSpc>
              <a:spcBef>
                <a:spcPts val="0"/>
              </a:spcBef>
              <a:buClr>
                <a:schemeClr val="accent1"/>
              </a:buClr>
            </a:pPr>
            <a:r>
              <a:rPr lang="zh-CN" altLang="en-US" sz="2400" dirty="0"/>
              <a:t>对</a:t>
            </a:r>
            <a:r>
              <a:rPr lang="en-US" altLang="zh-CN" sz="2400" dirty="0" err="1"/>
              <a:t>BufferPool</a:t>
            </a:r>
            <a:r>
              <a:rPr lang="zh-CN" altLang="en-US" sz="2400" dirty="0"/>
              <a:t>的页中符合条件的元组依次进行处理</a:t>
            </a:r>
            <a:endParaRPr lang="en-US" altLang="zh-CN" sz="2400" dirty="0"/>
          </a:p>
          <a:p>
            <a:pPr marL="653102" lvl="2" indent="-326551">
              <a:lnSpc>
                <a:spcPct val="130000"/>
              </a:lnSpc>
              <a:spcBef>
                <a:spcPts val="0"/>
              </a:spcBef>
              <a:buClr>
                <a:schemeClr val="accent1"/>
              </a:buClr>
            </a:pPr>
            <a:r>
              <a:rPr lang="en-US" altLang="zh-CN" sz="2400" dirty="0"/>
              <a:t>DBMS</a:t>
            </a:r>
            <a:r>
              <a:rPr lang="zh-CN" altLang="en-US" sz="2400" dirty="0"/>
              <a:t>内部维持一个游标指向上次访问的</a:t>
            </a:r>
            <a:r>
              <a:rPr lang="en-US" altLang="zh-CN" sz="2400" dirty="0"/>
              <a:t>Page/Slot</a:t>
            </a:r>
          </a:p>
        </p:txBody>
      </p:sp>
      <p:sp>
        <p:nvSpPr>
          <p:cNvPr id="5" name="Text Box 4">
            <a:extLst>
              <a:ext uri="{FF2B5EF4-FFF2-40B4-BE49-F238E27FC236}">
                <a16:creationId xmlns:a16="http://schemas.microsoft.com/office/drawing/2014/main" id="{6B40C23A-F1CD-4783-A71F-44C4D2AE1CD2}"/>
              </a:ext>
            </a:extLst>
          </p:cNvPr>
          <p:cNvSpPr txBox="1">
            <a:spLocks noChangeArrowheads="1"/>
          </p:cNvSpPr>
          <p:nvPr/>
        </p:nvSpPr>
        <p:spPr bwMode="auto">
          <a:xfrm>
            <a:off x="1198662" y="196402"/>
            <a:ext cx="7185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zh-CN" altLang="en-US" b="1" dirty="0">
                <a:solidFill>
                  <a:schemeClr val="accent1"/>
                </a:solidFill>
                <a:latin typeface="微软雅黑" panose="020B0503020204020204" pitchFamily="34" charset="-122"/>
                <a:ea typeface="微软雅黑" panose="020B0503020204020204" pitchFamily="34" charset="-122"/>
              </a:rPr>
              <a:t>顺序扫描</a:t>
            </a:r>
          </a:p>
        </p:txBody>
      </p:sp>
      <p:sp>
        <p:nvSpPr>
          <p:cNvPr id="2" name="灯片编号占位符 1">
            <a:extLst>
              <a:ext uri="{FF2B5EF4-FFF2-40B4-BE49-F238E27FC236}">
                <a16:creationId xmlns:a16="http://schemas.microsoft.com/office/drawing/2014/main" id="{FFECF225-BE2E-4F51-ABD9-59B10D342C04}"/>
              </a:ext>
            </a:extLst>
          </p:cNvPr>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93</a:t>
            </a:fld>
            <a:endParaRPr lang="en-US" altLang="zh-CN"/>
          </a:p>
        </p:txBody>
      </p:sp>
      <p:sp>
        <p:nvSpPr>
          <p:cNvPr id="6" name="矩形 5">
            <a:extLst>
              <a:ext uri="{FF2B5EF4-FFF2-40B4-BE49-F238E27FC236}">
                <a16:creationId xmlns:a16="http://schemas.microsoft.com/office/drawing/2014/main" id="{EF53FC03-B968-3EE0-A8F2-C3260540A18A}"/>
              </a:ext>
            </a:extLst>
          </p:cNvPr>
          <p:cNvSpPr/>
          <p:nvPr/>
        </p:nvSpPr>
        <p:spPr bwMode="auto">
          <a:xfrm>
            <a:off x="3790950" y="3459109"/>
            <a:ext cx="3837501" cy="1799966"/>
          </a:xfrm>
          <a:prstGeom prst="rect">
            <a:avLst/>
          </a:prstGeom>
          <a:solidFill>
            <a:schemeClr val="accent1"/>
          </a:solidFill>
          <a:ln w="9525" cap="flat" cmpd="sng" algn="ctr">
            <a:no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chemeClr val="bg1"/>
                </a:solidFill>
                <a:latin typeface="微软雅黑" panose="020B0503020204020204" pitchFamily="34" charset="-122"/>
                <a:ea typeface="微软雅黑" panose="020B0503020204020204" pitchFamily="34" charset="-122"/>
              </a:rPr>
              <a:t>For Page in </a:t>
            </a:r>
            <a:r>
              <a:rPr lang="en-US" altLang="zh-CN" sz="2400" dirty="0" err="1">
                <a:solidFill>
                  <a:schemeClr val="bg1"/>
                </a:solidFill>
                <a:latin typeface="微软雅黑" panose="020B0503020204020204" pitchFamily="34" charset="-122"/>
                <a:ea typeface="微软雅黑" panose="020B0503020204020204" pitchFamily="34" charset="-122"/>
              </a:rPr>
              <a:t>Table.Pages</a:t>
            </a:r>
            <a:r>
              <a:rPr lang="en-US" altLang="zh-CN" sz="2400" dirty="0">
                <a:solidFill>
                  <a:schemeClr val="bg1"/>
                </a:solidFill>
                <a:latin typeface="微软雅黑" panose="020B0503020204020204" pitchFamily="34" charset="-122"/>
                <a:ea typeface="微软雅黑" panose="020B0503020204020204" pitchFamily="34" charset="-122"/>
              </a:rPr>
              <a:t>:</a:t>
            </a:r>
          </a:p>
          <a:p>
            <a:r>
              <a:rPr lang="en-US" altLang="zh-CN" sz="2400" dirty="0">
                <a:solidFill>
                  <a:schemeClr val="bg1"/>
                </a:solidFill>
                <a:latin typeface="微软雅黑" panose="020B0503020204020204" pitchFamily="34" charset="-122"/>
                <a:ea typeface="微软雅黑" panose="020B0503020204020204" pitchFamily="34" charset="-122"/>
              </a:rPr>
              <a:t>  For t in </a:t>
            </a:r>
            <a:r>
              <a:rPr lang="en-US" altLang="zh-CN" sz="2400" dirty="0" err="1">
                <a:solidFill>
                  <a:schemeClr val="bg1"/>
                </a:solidFill>
                <a:latin typeface="微软雅黑" panose="020B0503020204020204" pitchFamily="34" charset="-122"/>
                <a:ea typeface="微软雅黑" panose="020B0503020204020204" pitchFamily="34" charset="-122"/>
              </a:rPr>
              <a:t>Page.tuples</a:t>
            </a:r>
            <a:r>
              <a:rPr lang="en-US" altLang="zh-CN" sz="2400" dirty="0">
                <a:solidFill>
                  <a:schemeClr val="bg1"/>
                </a:solidFill>
                <a:latin typeface="微软雅黑" panose="020B0503020204020204" pitchFamily="34" charset="-122"/>
                <a:ea typeface="微软雅黑" panose="020B0503020204020204" pitchFamily="34" charset="-122"/>
              </a:rPr>
              <a:t>:</a:t>
            </a:r>
          </a:p>
          <a:p>
            <a:r>
              <a:rPr lang="en-US" altLang="zh-CN" sz="2400" dirty="0">
                <a:solidFill>
                  <a:schemeClr val="bg1"/>
                </a:solidFill>
                <a:latin typeface="微软雅黑" panose="020B0503020204020204" pitchFamily="34" charset="-122"/>
                <a:ea typeface="微软雅黑" panose="020B0503020204020204" pitchFamily="34" charset="-122"/>
              </a:rPr>
              <a:t>      If </a:t>
            </a:r>
            <a:r>
              <a:rPr lang="en-US" altLang="zh-CN" sz="2400" dirty="0" err="1">
                <a:solidFill>
                  <a:schemeClr val="bg1"/>
                </a:solidFill>
                <a:latin typeface="微软雅黑" panose="020B0503020204020204" pitchFamily="34" charset="-122"/>
                <a:ea typeface="微软雅黑" panose="020B0503020204020204" pitchFamily="34" charset="-122"/>
              </a:rPr>
              <a:t>evalPred</a:t>
            </a:r>
            <a:r>
              <a:rPr lang="en-US" altLang="zh-CN" sz="2400" dirty="0">
                <a:solidFill>
                  <a:schemeClr val="bg1"/>
                </a:solidFill>
                <a:latin typeface="微软雅黑" panose="020B0503020204020204" pitchFamily="34" charset="-122"/>
                <a:ea typeface="微软雅黑" panose="020B0503020204020204" pitchFamily="34" charset="-122"/>
              </a:rPr>
              <a:t>(t):</a:t>
            </a:r>
          </a:p>
          <a:p>
            <a:r>
              <a:rPr lang="en-US" altLang="zh-CN" sz="2400" dirty="0">
                <a:solidFill>
                  <a:schemeClr val="bg1"/>
                </a:solidFill>
                <a:latin typeface="微软雅黑" panose="020B0503020204020204" pitchFamily="34" charset="-122"/>
                <a:ea typeface="微软雅黑" panose="020B0503020204020204" pitchFamily="34" charset="-122"/>
              </a:rPr>
              <a:t>          Do </a:t>
            </a:r>
            <a:r>
              <a:rPr lang="en-US" altLang="zh-CN" sz="2400" dirty="0" err="1">
                <a:solidFill>
                  <a:schemeClr val="bg1"/>
                </a:solidFill>
                <a:latin typeface="微软雅黑" panose="020B0503020204020204" pitchFamily="34" charset="-122"/>
                <a:ea typeface="微软雅黑" panose="020B0503020204020204" pitchFamily="34" charset="-122"/>
              </a:rPr>
              <a:t>Somthing</a:t>
            </a:r>
            <a:r>
              <a:rPr lang="en-US" altLang="zh-CN" sz="2400" dirty="0">
                <a:solidFill>
                  <a:schemeClr val="bg1"/>
                </a:solidFill>
                <a:latin typeface="微软雅黑" panose="020B0503020204020204" pitchFamily="34" charset="-122"/>
                <a:ea typeface="微软雅黑" panose="020B0503020204020204" pitchFamily="34" charset="-122"/>
              </a:rPr>
              <a:t>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extLst>
      <p:ext uri="{BB962C8B-B14F-4D97-AF65-F5344CB8AC3E}">
        <p14:creationId xmlns:p14="http://schemas.microsoft.com/office/powerpoint/2010/main" val="132721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9DC9D12-AB76-415A-BD54-1717028EDFEC}"/>
              </a:ext>
            </a:extLst>
          </p:cNvPr>
          <p:cNvSpPr>
            <a:spLocks noGrp="1"/>
          </p:cNvSpPr>
          <p:nvPr>
            <p:ph idx="1"/>
          </p:nvPr>
        </p:nvSpPr>
        <p:spPr>
          <a:xfrm>
            <a:off x="1054646" y="925502"/>
            <a:ext cx="8313609" cy="5615893"/>
          </a:xfrm>
        </p:spPr>
        <p:txBody>
          <a:bodyPr>
            <a:noAutofit/>
          </a:bodyPr>
          <a:lstStyle/>
          <a:p>
            <a:pPr marL="0" lvl="1" indent="0">
              <a:lnSpc>
                <a:spcPct val="130000"/>
              </a:lnSpc>
              <a:spcBef>
                <a:spcPts val="0"/>
              </a:spcBef>
              <a:buClr>
                <a:schemeClr val="accent1"/>
              </a:buClr>
              <a:buNone/>
            </a:pPr>
            <a:r>
              <a:rPr lang="zh-CN" altLang="en-US" sz="2400" dirty="0"/>
              <a:t>优化：</a:t>
            </a:r>
            <a:endParaRPr lang="en-US" altLang="zh-CN" sz="2400" dirty="0"/>
          </a:p>
          <a:p>
            <a:pPr marL="653102" lvl="2" indent="-326551">
              <a:lnSpc>
                <a:spcPct val="130000"/>
              </a:lnSpc>
              <a:spcBef>
                <a:spcPts val="0"/>
              </a:spcBef>
              <a:buClr>
                <a:schemeClr val="accent1"/>
              </a:buClr>
            </a:pPr>
            <a:r>
              <a:rPr lang="zh-CN" altLang="en-US" sz="2400" dirty="0"/>
              <a:t>页面预取（</a:t>
            </a:r>
            <a:r>
              <a:rPr lang="fr-FR" altLang="zh-CN" sz="2400" dirty="0"/>
              <a:t>Prefetching</a:t>
            </a:r>
            <a:r>
              <a:rPr lang="zh-CN" altLang="en-US" sz="2400" dirty="0"/>
              <a:t>）</a:t>
            </a:r>
            <a:endParaRPr lang="en-US" altLang="zh-CN" sz="2400" dirty="0"/>
          </a:p>
          <a:p>
            <a:pPr marL="653102" lvl="2" indent="-326551">
              <a:lnSpc>
                <a:spcPct val="130000"/>
              </a:lnSpc>
              <a:spcBef>
                <a:spcPts val="0"/>
              </a:spcBef>
              <a:buClr>
                <a:schemeClr val="accent1"/>
              </a:buClr>
            </a:pPr>
            <a:r>
              <a:rPr lang="zh-CN" altLang="en-US" sz="2400" dirty="0"/>
              <a:t>缓冲池旁路（</a:t>
            </a:r>
            <a:r>
              <a:rPr lang="fr-FR" altLang="zh-CN" sz="2400" dirty="0"/>
              <a:t>Buffer Pool Bypass</a:t>
            </a:r>
            <a:r>
              <a:rPr lang="zh-CN" altLang="en-US" sz="2400" dirty="0"/>
              <a:t>）</a:t>
            </a:r>
            <a:endParaRPr lang="en-US" altLang="zh-CN" sz="2400" dirty="0"/>
          </a:p>
          <a:p>
            <a:pPr marL="653102" lvl="2" indent="-326551">
              <a:lnSpc>
                <a:spcPct val="130000"/>
              </a:lnSpc>
              <a:spcBef>
                <a:spcPts val="0"/>
              </a:spcBef>
              <a:buClr>
                <a:schemeClr val="accent1"/>
              </a:buClr>
            </a:pPr>
            <a:r>
              <a:rPr lang="zh-CN" altLang="en-US" sz="2400" dirty="0"/>
              <a:t>并行（</a:t>
            </a:r>
            <a:r>
              <a:rPr lang="fr-FR" altLang="zh-CN" sz="2400" dirty="0"/>
              <a:t>Parallelization</a:t>
            </a:r>
            <a:r>
              <a:rPr lang="zh-CN" altLang="en-US" sz="2400" dirty="0"/>
              <a:t>）</a:t>
            </a:r>
            <a:endParaRPr lang="en-US" altLang="zh-CN" sz="2400" dirty="0"/>
          </a:p>
          <a:p>
            <a:pPr marL="653102" lvl="2" indent="-326551">
              <a:lnSpc>
                <a:spcPct val="130000"/>
              </a:lnSpc>
              <a:spcBef>
                <a:spcPts val="0"/>
              </a:spcBef>
              <a:buClr>
                <a:schemeClr val="accent1"/>
              </a:buClr>
            </a:pPr>
            <a:r>
              <a:rPr lang="zh-CN" altLang="en-US" sz="2400" dirty="0"/>
              <a:t>分区地图（</a:t>
            </a:r>
            <a:r>
              <a:rPr lang="fr-FR" altLang="zh-CN" sz="2400" dirty="0"/>
              <a:t>Zone Maps</a:t>
            </a:r>
            <a:r>
              <a:rPr lang="zh-CN" altLang="en-US" sz="2400" dirty="0"/>
              <a:t>）</a:t>
            </a:r>
            <a:endParaRPr lang="en-US" altLang="zh-CN" sz="2400" dirty="0"/>
          </a:p>
        </p:txBody>
      </p:sp>
      <p:sp>
        <p:nvSpPr>
          <p:cNvPr id="5" name="Text Box 4">
            <a:extLst>
              <a:ext uri="{FF2B5EF4-FFF2-40B4-BE49-F238E27FC236}">
                <a16:creationId xmlns:a16="http://schemas.microsoft.com/office/drawing/2014/main" id="{6B40C23A-F1CD-4783-A71F-44C4D2AE1CD2}"/>
              </a:ext>
            </a:extLst>
          </p:cNvPr>
          <p:cNvSpPr txBox="1">
            <a:spLocks noChangeArrowheads="1"/>
          </p:cNvSpPr>
          <p:nvPr/>
        </p:nvSpPr>
        <p:spPr bwMode="auto">
          <a:xfrm>
            <a:off x="1198662" y="196402"/>
            <a:ext cx="71850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FF3300"/>
              </a:buClr>
              <a:buFont typeface="Wingdings" panose="05000000000000000000" pitchFamily="2" charset="2"/>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楷体_GB2312" pitchFamily="49" charset="-122"/>
              </a:defRPr>
            </a:lvl3pPr>
            <a:lvl4pPr marL="16002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5pPr>
            <a:lvl6pPr marL="25146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6pPr>
            <a:lvl7pPr marL="29718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7pPr>
            <a:lvl8pPr marL="34290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8pPr>
            <a:lvl9pPr marL="3886200" indent="-228600" eaLnBrk="0" fontAlgn="base" hangingPunct="0">
              <a:spcBef>
                <a:spcPct val="20000"/>
              </a:spcBef>
              <a:spcAft>
                <a:spcPct val="0"/>
              </a:spcAft>
              <a:buSzPct val="60000"/>
              <a:buFont typeface="Wingdings" panose="05000000000000000000" pitchFamily="2" charset="2"/>
              <a:buChar char="§"/>
              <a:defRPr sz="2000">
                <a:solidFill>
                  <a:schemeClr val="tx1"/>
                </a:solidFill>
                <a:latin typeface="Times New Roman" panose="02020603050405020304" pitchFamily="18" charset="0"/>
                <a:ea typeface="仿宋_GB2312" pitchFamily="49" charset="-122"/>
              </a:defRPr>
            </a:lvl9pPr>
          </a:lstStyle>
          <a:p>
            <a:pPr>
              <a:spcBef>
                <a:spcPct val="0"/>
              </a:spcBef>
              <a:buClrTx/>
              <a:buNone/>
            </a:pPr>
            <a:r>
              <a:rPr lang="zh-CN" altLang="en-US" b="1" dirty="0">
                <a:solidFill>
                  <a:schemeClr val="accent1"/>
                </a:solidFill>
                <a:latin typeface="微软雅黑" panose="020B0503020204020204" pitchFamily="34" charset="-122"/>
                <a:ea typeface="微软雅黑" panose="020B0503020204020204" pitchFamily="34" charset="-122"/>
              </a:rPr>
              <a:t>顺序扫描</a:t>
            </a:r>
          </a:p>
        </p:txBody>
      </p:sp>
      <p:sp>
        <p:nvSpPr>
          <p:cNvPr id="2" name="灯片编号占位符 1">
            <a:extLst>
              <a:ext uri="{FF2B5EF4-FFF2-40B4-BE49-F238E27FC236}">
                <a16:creationId xmlns:a16="http://schemas.microsoft.com/office/drawing/2014/main" id="{FFECF225-BE2E-4F51-ABD9-59B10D342C04}"/>
              </a:ext>
            </a:extLst>
          </p:cNvPr>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94</a:t>
            </a:fld>
            <a:endParaRPr lang="en-US" altLang="zh-CN"/>
          </a:p>
        </p:txBody>
      </p:sp>
    </p:spTree>
    <p:custDataLst>
      <p:tags r:id="rId1"/>
    </p:custDataLst>
    <p:extLst>
      <p:ext uri="{BB962C8B-B14F-4D97-AF65-F5344CB8AC3E}">
        <p14:creationId xmlns:p14="http://schemas.microsoft.com/office/powerpoint/2010/main" val="23148413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7FC92-09C9-44B0-9B87-02262C30170B}"/>
              </a:ext>
            </a:extLst>
          </p:cNvPr>
          <p:cNvSpPr>
            <a:spLocks noGrp="1"/>
          </p:cNvSpPr>
          <p:nvPr>
            <p:ph type="title"/>
          </p:nvPr>
        </p:nvSpPr>
        <p:spPr>
          <a:xfrm>
            <a:off x="910630" y="261442"/>
            <a:ext cx="10361851" cy="792088"/>
          </a:xfrm>
        </p:spPr>
        <p:txBody>
          <a:bodyPr/>
          <a:lstStyle/>
          <a:p>
            <a:r>
              <a:rPr lang="zh-CN" altLang="en-US" b="1" dirty="0">
                <a:solidFill>
                  <a:schemeClr val="accent1"/>
                </a:solidFill>
                <a:latin typeface="微软雅黑" panose="020B0503020204020204" pitchFamily="34" charset="-122"/>
                <a:ea typeface="微软雅黑" panose="020B0503020204020204" pitchFamily="34" charset="-122"/>
              </a:rPr>
              <a:t>索引扫描</a:t>
            </a:r>
            <a:endParaRPr lang="zh-CN" altLang="en-US" dirty="0"/>
          </a:p>
        </p:txBody>
      </p:sp>
      <p:sp>
        <p:nvSpPr>
          <p:cNvPr id="3" name="内容占位符 2">
            <a:extLst>
              <a:ext uri="{FF2B5EF4-FFF2-40B4-BE49-F238E27FC236}">
                <a16:creationId xmlns:a16="http://schemas.microsoft.com/office/drawing/2014/main" id="{091E932C-EC73-4391-BA17-532B9037F665}"/>
              </a:ext>
            </a:extLst>
          </p:cNvPr>
          <p:cNvSpPr>
            <a:spLocks noGrp="1"/>
          </p:cNvSpPr>
          <p:nvPr>
            <p:ph idx="1"/>
          </p:nvPr>
        </p:nvSpPr>
        <p:spPr/>
        <p:txBody>
          <a:bodyPr/>
          <a:lstStyle/>
          <a:p>
            <a:pPr marL="0" lvl="1" indent="0">
              <a:lnSpc>
                <a:spcPct val="130000"/>
              </a:lnSpc>
              <a:spcBef>
                <a:spcPts val="0"/>
              </a:spcBef>
              <a:buClr>
                <a:schemeClr val="accent1"/>
              </a:buClr>
              <a:buNone/>
            </a:pPr>
            <a:r>
              <a:rPr lang="zh-CN" altLang="en-US" sz="2400" b="1" dirty="0"/>
              <a:t>基本思想</a:t>
            </a:r>
            <a:r>
              <a:rPr lang="zh-CN" altLang="en-US" sz="2400" dirty="0"/>
              <a:t>：</a:t>
            </a:r>
            <a:endParaRPr lang="en-US" altLang="zh-CN" sz="2400" dirty="0"/>
          </a:p>
          <a:p>
            <a:pPr marL="326551" lvl="1" indent="-326551">
              <a:lnSpc>
                <a:spcPct val="130000"/>
              </a:lnSpc>
              <a:spcBef>
                <a:spcPts val="0"/>
              </a:spcBef>
              <a:buClr>
                <a:schemeClr val="accent1"/>
              </a:buClr>
            </a:pPr>
            <a:r>
              <a:rPr lang="zh-CN" altLang="en-US" sz="2400" dirty="0"/>
              <a:t>对于索引的每一个叶结点</a:t>
            </a:r>
            <a:endParaRPr lang="en-US" altLang="zh-CN" sz="2400" dirty="0"/>
          </a:p>
          <a:p>
            <a:pPr marL="653102" lvl="2" indent="-326551">
              <a:lnSpc>
                <a:spcPct val="130000"/>
              </a:lnSpc>
              <a:spcBef>
                <a:spcPts val="0"/>
              </a:spcBef>
              <a:buClr>
                <a:schemeClr val="accent1"/>
              </a:buClr>
            </a:pPr>
            <a:r>
              <a:rPr lang="zh-CN" altLang="en-US" sz="2400" dirty="0"/>
              <a:t>如果叶结点的</a:t>
            </a:r>
            <a:r>
              <a:rPr lang="en-US" altLang="zh-CN" sz="2400" dirty="0"/>
              <a:t>Key</a:t>
            </a:r>
            <a:r>
              <a:rPr lang="zh-CN" altLang="en-US" sz="2400" dirty="0"/>
              <a:t>值符合条件</a:t>
            </a:r>
            <a:endParaRPr lang="en-US" altLang="zh-CN" sz="2400" dirty="0"/>
          </a:p>
          <a:p>
            <a:pPr marL="653102" lvl="2" indent="-326551">
              <a:lnSpc>
                <a:spcPct val="130000"/>
              </a:lnSpc>
              <a:spcBef>
                <a:spcPts val="0"/>
              </a:spcBef>
              <a:buClr>
                <a:schemeClr val="accent1"/>
              </a:buClr>
            </a:pPr>
            <a:r>
              <a:rPr lang="zh-CN" altLang="en-US" sz="2400" dirty="0"/>
              <a:t>根据叶结点的</a:t>
            </a:r>
            <a:r>
              <a:rPr lang="en-US" altLang="zh-CN" sz="2400" dirty="0"/>
              <a:t>value</a:t>
            </a:r>
            <a:r>
              <a:rPr lang="zh-CN" altLang="en-US" sz="2400" dirty="0"/>
              <a:t>将</a:t>
            </a:r>
            <a:r>
              <a:rPr lang="en-US" altLang="zh-CN" sz="2400" dirty="0"/>
              <a:t>key</a:t>
            </a:r>
            <a:r>
              <a:rPr lang="zh-CN" altLang="en-US" sz="2400" dirty="0"/>
              <a:t>所在的页提取进</a:t>
            </a:r>
            <a:r>
              <a:rPr lang="en-US" altLang="zh-CN" sz="2400" dirty="0"/>
              <a:t>buffer pool</a:t>
            </a:r>
          </a:p>
          <a:p>
            <a:pPr marL="326551" lvl="1" indent="-326551">
              <a:lnSpc>
                <a:spcPct val="130000"/>
              </a:lnSpc>
              <a:spcBef>
                <a:spcPts val="0"/>
              </a:spcBef>
              <a:buClr>
                <a:schemeClr val="accent1"/>
              </a:buClr>
            </a:pPr>
            <a:r>
              <a:rPr lang="zh-CN" altLang="en-US" sz="2400" dirty="0"/>
              <a:t>索引包含的属性和查询的属性</a:t>
            </a:r>
            <a:endParaRPr lang="en-US" altLang="zh-CN" sz="2400" dirty="0"/>
          </a:p>
          <a:p>
            <a:pPr marL="326551" lvl="1" indent="-326551">
              <a:lnSpc>
                <a:spcPct val="130000"/>
              </a:lnSpc>
              <a:spcBef>
                <a:spcPts val="0"/>
              </a:spcBef>
              <a:buClr>
                <a:schemeClr val="accent1"/>
              </a:buClr>
            </a:pPr>
            <a:r>
              <a:rPr lang="zh-CN" altLang="en-US" sz="2400" dirty="0"/>
              <a:t>单索引和多索引扫描</a:t>
            </a:r>
            <a:endParaRPr lang="en-US" altLang="zh-CN" sz="2400" dirty="0"/>
          </a:p>
          <a:p>
            <a:pPr marL="326551" lvl="2" indent="0">
              <a:lnSpc>
                <a:spcPct val="130000"/>
              </a:lnSpc>
              <a:spcBef>
                <a:spcPts val="0"/>
              </a:spcBef>
              <a:buClr>
                <a:schemeClr val="accent1"/>
              </a:buClr>
              <a:buNone/>
            </a:pPr>
            <a:endParaRPr lang="en-US" altLang="zh-CN" sz="2400" dirty="0"/>
          </a:p>
        </p:txBody>
      </p:sp>
      <p:sp>
        <p:nvSpPr>
          <p:cNvPr id="4" name="灯片编号占位符 3">
            <a:extLst>
              <a:ext uri="{FF2B5EF4-FFF2-40B4-BE49-F238E27FC236}">
                <a16:creationId xmlns:a16="http://schemas.microsoft.com/office/drawing/2014/main" id="{27055D7B-282B-4710-83A8-62A912503B0F}"/>
              </a:ext>
            </a:extLst>
          </p:cNvPr>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pPr>
              <a:defRPr/>
            </a:pPr>
            <a:fld id="{BCABB3B7-40FC-498F-90D6-69ECBA7F181C}" type="slidenum">
              <a:rPr lang="zh-CN" altLang="en-US" smtClean="0"/>
              <a:pPr>
                <a:defRPr/>
              </a:pPr>
              <a:t>95</a:t>
            </a:fld>
            <a:endParaRPr lang="en-US" altLang="zh-CN"/>
          </a:p>
        </p:txBody>
      </p:sp>
      <p:sp>
        <p:nvSpPr>
          <p:cNvPr id="6" name="矩形 5">
            <a:extLst>
              <a:ext uri="{FF2B5EF4-FFF2-40B4-BE49-F238E27FC236}">
                <a16:creationId xmlns:a16="http://schemas.microsoft.com/office/drawing/2014/main" id="{0EB888FB-A211-DF50-B51D-712DD1E07B20}"/>
              </a:ext>
            </a:extLst>
          </p:cNvPr>
          <p:cNvSpPr/>
          <p:nvPr/>
        </p:nvSpPr>
        <p:spPr bwMode="auto">
          <a:xfrm>
            <a:off x="5663158" y="3869592"/>
            <a:ext cx="4101690" cy="1799966"/>
          </a:xfrm>
          <a:prstGeom prst="rect">
            <a:avLst/>
          </a:prstGeom>
          <a:solidFill>
            <a:schemeClr val="accent1"/>
          </a:solidFill>
          <a:ln w="9525" cap="flat" cmpd="sng" algn="ctr">
            <a:noFill/>
            <a:prstDash val="solid"/>
            <a:round/>
            <a:headEnd type="none" w="med" len="med"/>
            <a:tailEnd type="none" w="med" len="med"/>
          </a:ln>
          <a:effectLst/>
        </p:spPr>
        <p:txBody>
          <a:bodyPr vert="horz" wrap="none" lIns="91428" tIns="45714" rIns="91428" bIns="45714" numCol="1" rtlCol="0" anchor="ctr" anchorCtr="0" compatLnSpc="1">
            <a:prstTxWarp prst="textNoShape">
              <a:avLst/>
            </a:prstTxWarp>
          </a:bodyPr>
          <a:lstStyle/>
          <a:p>
            <a:r>
              <a:rPr lang="en-US" altLang="zh-CN" sz="2400" dirty="0">
                <a:solidFill>
                  <a:schemeClr val="bg1"/>
                </a:solidFill>
                <a:latin typeface="微软雅黑" panose="020B0503020204020204" pitchFamily="34" charset="-122"/>
                <a:ea typeface="微软雅黑" panose="020B0503020204020204" pitchFamily="34" charset="-122"/>
              </a:rPr>
              <a:t>For   </a:t>
            </a:r>
            <a:r>
              <a:rPr lang="en-US" altLang="zh-CN" sz="2400" dirty="0" err="1">
                <a:solidFill>
                  <a:schemeClr val="bg1"/>
                </a:solidFill>
                <a:latin typeface="微软雅黑" panose="020B0503020204020204" pitchFamily="34" charset="-122"/>
                <a:ea typeface="微软雅黑" panose="020B0503020204020204" pitchFamily="34" charset="-122"/>
              </a:rPr>
              <a:t>LeafNode</a:t>
            </a:r>
            <a:r>
              <a:rPr lang="en-US" altLang="zh-CN" sz="2400" dirty="0">
                <a:solidFill>
                  <a:schemeClr val="bg1"/>
                </a:solidFill>
                <a:latin typeface="微软雅黑" panose="020B0503020204020204" pitchFamily="34" charset="-122"/>
                <a:ea typeface="微软雅黑" panose="020B0503020204020204" pitchFamily="34" charset="-122"/>
              </a:rPr>
              <a:t>  in Nodes:</a:t>
            </a:r>
          </a:p>
          <a:p>
            <a:r>
              <a:rPr lang="en-US" altLang="zh-CN" sz="2400" dirty="0">
                <a:solidFill>
                  <a:schemeClr val="bg1"/>
                </a:solidFill>
                <a:latin typeface="微软雅黑" panose="020B0503020204020204" pitchFamily="34" charset="-122"/>
                <a:ea typeface="微软雅黑" panose="020B0503020204020204" pitchFamily="34" charset="-122"/>
              </a:rPr>
              <a:t>  For k in </a:t>
            </a:r>
            <a:r>
              <a:rPr lang="en-US" altLang="zh-CN" sz="2400" dirty="0" err="1">
                <a:solidFill>
                  <a:schemeClr val="bg1"/>
                </a:solidFill>
                <a:latin typeface="微软雅黑" panose="020B0503020204020204" pitchFamily="34" charset="-122"/>
                <a:ea typeface="微软雅黑" panose="020B0503020204020204" pitchFamily="34" charset="-122"/>
              </a:rPr>
              <a:t>LeafNode.keys</a:t>
            </a:r>
            <a:r>
              <a:rPr lang="en-US" altLang="zh-CN" sz="2400" dirty="0">
                <a:solidFill>
                  <a:schemeClr val="bg1"/>
                </a:solidFill>
                <a:latin typeface="微软雅黑" panose="020B0503020204020204" pitchFamily="34" charset="-122"/>
                <a:ea typeface="微软雅黑" panose="020B0503020204020204" pitchFamily="34" charset="-122"/>
              </a:rPr>
              <a:t>:</a:t>
            </a:r>
          </a:p>
          <a:p>
            <a:r>
              <a:rPr lang="en-US" altLang="zh-CN" sz="2400" dirty="0">
                <a:solidFill>
                  <a:schemeClr val="bg1"/>
                </a:solidFill>
                <a:latin typeface="微软雅黑" panose="020B0503020204020204" pitchFamily="34" charset="-122"/>
                <a:ea typeface="微软雅黑" panose="020B0503020204020204" pitchFamily="34" charset="-122"/>
              </a:rPr>
              <a:t>      If </a:t>
            </a:r>
            <a:r>
              <a:rPr lang="en-US" altLang="zh-CN" sz="2400" dirty="0" err="1">
                <a:solidFill>
                  <a:schemeClr val="bg1"/>
                </a:solidFill>
                <a:latin typeface="微软雅黑" panose="020B0503020204020204" pitchFamily="34" charset="-122"/>
                <a:ea typeface="微软雅黑" panose="020B0503020204020204" pitchFamily="34" charset="-122"/>
              </a:rPr>
              <a:t>evalPred</a:t>
            </a:r>
            <a:r>
              <a:rPr lang="en-US" altLang="zh-CN" sz="2400" dirty="0">
                <a:solidFill>
                  <a:schemeClr val="bg1"/>
                </a:solidFill>
                <a:latin typeface="微软雅黑" panose="020B0503020204020204" pitchFamily="34" charset="-122"/>
                <a:ea typeface="微软雅黑" panose="020B0503020204020204" pitchFamily="34" charset="-122"/>
              </a:rPr>
              <a:t>(k):</a:t>
            </a:r>
          </a:p>
          <a:p>
            <a:r>
              <a:rPr lang="en-US" altLang="zh-CN" sz="2400" dirty="0">
                <a:solidFill>
                  <a:schemeClr val="bg1"/>
                </a:solidFill>
                <a:latin typeface="微软雅黑" panose="020B0503020204020204" pitchFamily="34" charset="-122"/>
                <a:ea typeface="微软雅黑" panose="020B0503020204020204" pitchFamily="34" charset="-122"/>
              </a:rPr>
              <a:t>          Fetch Page </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86168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solidFill>
                  <a:schemeClr val="accent1"/>
                </a:solidFill>
              </a:rPr>
              <a:t>小结</a:t>
            </a:r>
          </a:p>
        </p:txBody>
      </p:sp>
      <p:sp>
        <p:nvSpPr>
          <p:cNvPr id="3" name="内容占位符 2"/>
          <p:cNvSpPr>
            <a:spLocks noGrp="1"/>
          </p:cNvSpPr>
          <p:nvPr>
            <p:ph idx="1"/>
          </p:nvPr>
        </p:nvSpPr>
        <p:spPr/>
        <p:txBody>
          <a:bodyPr>
            <a:normAutofit/>
          </a:bodyPr>
          <a:lstStyle/>
          <a:p>
            <a:pPr marL="342900" indent="-342900">
              <a:lnSpc>
                <a:spcPct val="150000"/>
              </a:lnSpc>
              <a:spcBef>
                <a:spcPts val="1200"/>
              </a:spcBef>
              <a:buSzPct val="100000"/>
              <a:buFont typeface="Arial" panose="020B0604020202020204" pitchFamily="34" charset="0"/>
              <a:buChar char="•"/>
            </a:pPr>
            <a:r>
              <a:rPr lang="zh-CN" altLang="en-US" dirty="0"/>
              <a:t>查询计划</a:t>
            </a:r>
            <a:endParaRPr lang="en-US" altLang="zh-CN" dirty="0"/>
          </a:p>
          <a:p>
            <a:pPr marL="342900" indent="-342900">
              <a:lnSpc>
                <a:spcPct val="150000"/>
              </a:lnSpc>
              <a:spcBef>
                <a:spcPts val="1200"/>
              </a:spcBef>
              <a:buSzPct val="100000"/>
              <a:buFont typeface="Arial" panose="020B0604020202020204" pitchFamily="34" charset="0"/>
              <a:buChar char="•"/>
            </a:pPr>
            <a:r>
              <a:rPr lang="zh-CN" altLang="en-US" dirty="0"/>
              <a:t>查询处理的三个模型：物化模型、迭代模型和向量模型</a:t>
            </a:r>
            <a:endParaRPr lang="en-US" altLang="zh-CN" dirty="0"/>
          </a:p>
          <a:p>
            <a:pPr marL="342900" indent="-342900">
              <a:lnSpc>
                <a:spcPct val="150000"/>
              </a:lnSpc>
              <a:spcBef>
                <a:spcPts val="1200"/>
              </a:spcBef>
              <a:buSzPct val="100000"/>
              <a:buFont typeface="Arial" panose="020B0604020202020204" pitchFamily="34" charset="0"/>
              <a:buChar char="•"/>
            </a:pPr>
            <a:r>
              <a:rPr lang="zh-CN" altLang="en-US" dirty="0"/>
              <a:t>数据存取的两个常用方法：顺序扫描和索引扫描</a:t>
            </a:r>
            <a:endParaRPr lang="en-US" altLang="zh-CN" dirty="0"/>
          </a:p>
          <a:p>
            <a:pPr marL="0" indent="0">
              <a:lnSpc>
                <a:spcPct val="150000"/>
              </a:lnSpc>
              <a:spcBef>
                <a:spcPts val="1200"/>
              </a:spcBef>
              <a:buSzPct val="100000"/>
              <a:buNone/>
            </a:pPr>
            <a:endParaRPr lang="en-US" altLang="zh-CN" dirty="0"/>
          </a:p>
          <a:p>
            <a:pPr marL="0" indent="0">
              <a:lnSpc>
                <a:spcPct val="150000"/>
              </a:lnSpc>
              <a:spcBef>
                <a:spcPts val="1200"/>
              </a:spcBef>
              <a:buSzPct val="100000"/>
              <a:buNone/>
            </a:pPr>
            <a:r>
              <a:rPr lang="zh-CN" altLang="en-US" dirty="0"/>
              <a:t>查询处理实验的头歌实验地址</a:t>
            </a:r>
            <a:r>
              <a:rPr lang="en-US" altLang="zh-CN" dirty="0"/>
              <a:t>https://www.educoder.net/shixuns/fm4px8sy/challenges</a:t>
            </a:r>
          </a:p>
        </p:txBody>
      </p:sp>
      <p:sp>
        <p:nvSpPr>
          <p:cNvPr id="4" name="灯片编号占位符 3">
            <a:extLst>
              <a:ext uri="{FF2B5EF4-FFF2-40B4-BE49-F238E27FC236}">
                <a16:creationId xmlns:a16="http://schemas.microsoft.com/office/drawing/2014/main" id="{23D1FEC1-F601-41C8-BD22-F084CFDA8D75}"/>
              </a:ext>
            </a:extLst>
          </p:cNvPr>
          <p:cNvSpPr>
            <a:spLocks noGrp="1"/>
          </p:cNvSpPr>
          <p:nvPr>
            <p:ph type="sldNum" sz="quarter" idx="4294967295"/>
          </p:nvPr>
        </p:nvSpPr>
        <p:spPr>
          <a:xfrm>
            <a:off x="10566400" y="6356351"/>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200" kern="1200">
                <a:solidFill>
                  <a:schemeClr val="tx2">
                    <a:shade val="90000"/>
                  </a:schemeClr>
                </a:solidFill>
                <a:latin typeface="Verdan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Verdana" pitchFamily="34" charset="0"/>
                <a:ea typeface="宋体" pitchFamily="2" charset="-122"/>
                <a:cs typeface="+mn-cs"/>
              </a:defRPr>
            </a:lvl5pPr>
            <a:lvl6pPr marL="2286000" algn="l" defTabSz="914400" rtl="0" eaLnBrk="1" latinLnBrk="0" hangingPunct="1">
              <a:defRPr kumimoji="1" sz="2400" kern="1200">
                <a:solidFill>
                  <a:schemeClr val="tx1"/>
                </a:solidFill>
                <a:latin typeface="Verdana" pitchFamily="34" charset="0"/>
                <a:ea typeface="宋体" pitchFamily="2" charset="-122"/>
                <a:cs typeface="+mn-cs"/>
              </a:defRPr>
            </a:lvl6pPr>
            <a:lvl7pPr marL="2743200" algn="l" defTabSz="914400" rtl="0" eaLnBrk="1" latinLnBrk="0" hangingPunct="1">
              <a:defRPr kumimoji="1" sz="2400" kern="1200">
                <a:solidFill>
                  <a:schemeClr val="tx1"/>
                </a:solidFill>
                <a:latin typeface="Verdana" pitchFamily="34" charset="0"/>
                <a:ea typeface="宋体" pitchFamily="2" charset="-122"/>
                <a:cs typeface="+mn-cs"/>
              </a:defRPr>
            </a:lvl7pPr>
            <a:lvl8pPr marL="3200400" algn="l" defTabSz="914400" rtl="0" eaLnBrk="1" latinLnBrk="0" hangingPunct="1">
              <a:defRPr kumimoji="1" sz="2400" kern="1200">
                <a:solidFill>
                  <a:schemeClr val="tx1"/>
                </a:solidFill>
                <a:latin typeface="Verdana" pitchFamily="34" charset="0"/>
                <a:ea typeface="宋体" pitchFamily="2" charset="-122"/>
                <a:cs typeface="+mn-cs"/>
              </a:defRPr>
            </a:lvl8pPr>
            <a:lvl9pPr marL="3657600" algn="l" defTabSz="914400" rtl="0" eaLnBrk="1" latinLnBrk="0" hangingPunct="1">
              <a:defRPr kumimoji="1" sz="2400" kern="1200">
                <a:solidFill>
                  <a:schemeClr val="tx1"/>
                </a:solidFill>
                <a:latin typeface="Verdana" pitchFamily="34" charset="0"/>
                <a:ea typeface="宋体" pitchFamily="2" charset="-122"/>
                <a:cs typeface="+mn-cs"/>
              </a:defRPr>
            </a:lvl9pPr>
          </a:lstStyle>
          <a:p>
            <a:fld id="{3742B0B0-14D4-4B09-A8B4-7B726FDD0F27}" type="slidenum">
              <a:rPr lang="zh-CN" altLang="en-US" smtClean="0"/>
              <a:pPr/>
              <a:t>96</a:t>
            </a:fld>
            <a:endParaRPr lang="zh-CN" altLang="en-US"/>
          </a:p>
        </p:txBody>
      </p:sp>
    </p:spTree>
    <p:extLst>
      <p:ext uri="{BB962C8B-B14F-4D97-AF65-F5344CB8AC3E}">
        <p14:creationId xmlns:p14="http://schemas.microsoft.com/office/powerpoint/2010/main" val="18973630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8|2.7|1.9"/>
</p:tagLst>
</file>

<file path=ppt/tags/tag10.xml><?xml version="1.0" encoding="utf-8"?>
<p:tagLst xmlns:a="http://schemas.openxmlformats.org/drawingml/2006/main" xmlns:r="http://schemas.openxmlformats.org/officeDocument/2006/relationships" xmlns:p="http://schemas.openxmlformats.org/presentationml/2006/main">
  <p:tag name="TIMING" val="|6.6"/>
</p:tagLst>
</file>

<file path=ppt/tags/tag11.xml><?xml version="1.0" encoding="utf-8"?>
<p:tagLst xmlns:a="http://schemas.openxmlformats.org/drawingml/2006/main" xmlns:r="http://schemas.openxmlformats.org/officeDocument/2006/relationships" xmlns:p="http://schemas.openxmlformats.org/presentationml/2006/main">
  <p:tag name="TIMING" val="|18.4"/>
</p:tagLst>
</file>

<file path=ppt/tags/tag12.xml><?xml version="1.0" encoding="utf-8"?>
<p:tagLst xmlns:a="http://schemas.openxmlformats.org/drawingml/2006/main" xmlns:r="http://schemas.openxmlformats.org/officeDocument/2006/relationships" xmlns:p="http://schemas.openxmlformats.org/presentationml/2006/main">
  <p:tag name="TIMING" val="|14.2|10.7|17.7|6|7.9|6|7.2"/>
</p:tagLst>
</file>

<file path=ppt/tags/tag13.xml><?xml version="1.0" encoding="utf-8"?>
<p:tagLst xmlns:a="http://schemas.openxmlformats.org/drawingml/2006/main" xmlns:r="http://schemas.openxmlformats.org/officeDocument/2006/relationships" xmlns:p="http://schemas.openxmlformats.org/presentationml/2006/main">
  <p:tag name="TIMING" val="|10.6|10.3|4.2"/>
</p:tagLst>
</file>

<file path=ppt/tags/tag14.xml><?xml version="1.0" encoding="utf-8"?>
<p:tagLst xmlns:a="http://schemas.openxmlformats.org/drawingml/2006/main" xmlns:r="http://schemas.openxmlformats.org/officeDocument/2006/relationships" xmlns:p="http://schemas.openxmlformats.org/presentationml/2006/main">
  <p:tag name="TIMING" val="|3.8|5.8"/>
</p:tagLst>
</file>

<file path=ppt/tags/tag15.xml><?xml version="1.0" encoding="utf-8"?>
<p:tagLst xmlns:a="http://schemas.openxmlformats.org/drawingml/2006/main" xmlns:r="http://schemas.openxmlformats.org/officeDocument/2006/relationships" xmlns:p="http://schemas.openxmlformats.org/presentationml/2006/main">
  <p:tag name="TIMING" val="|43.4|7.3|4.4|3.7|13.7|9.1|5.6|4.3|9.6|8.2"/>
</p:tagLst>
</file>

<file path=ppt/tags/tag16.xml><?xml version="1.0" encoding="utf-8"?>
<p:tagLst xmlns:a="http://schemas.openxmlformats.org/drawingml/2006/main" xmlns:r="http://schemas.openxmlformats.org/officeDocument/2006/relationships" xmlns:p="http://schemas.openxmlformats.org/presentationml/2006/main">
  <p:tag name="TIMING" val="|44.2|2|1.8"/>
</p:tagLst>
</file>

<file path=ppt/tags/tag17.xml><?xml version="1.0" encoding="utf-8"?>
<p:tagLst xmlns:a="http://schemas.openxmlformats.org/drawingml/2006/main" xmlns:r="http://schemas.openxmlformats.org/officeDocument/2006/relationships" xmlns:p="http://schemas.openxmlformats.org/presentationml/2006/main">
  <p:tag name="TIMING" val="|1.9|4.9|6.2|3.5|4.7"/>
</p:tagLst>
</file>

<file path=ppt/tags/tag18.xml><?xml version="1.0" encoding="utf-8"?>
<p:tagLst xmlns:a="http://schemas.openxmlformats.org/drawingml/2006/main" xmlns:r="http://schemas.openxmlformats.org/officeDocument/2006/relationships" xmlns:p="http://schemas.openxmlformats.org/presentationml/2006/main">
  <p:tag name="TIMING" val="|11.2|14.5|27.7|14.8|18"/>
</p:tagLst>
</file>

<file path=ppt/tags/tag19.xml><?xml version="1.0" encoding="utf-8"?>
<p:tagLst xmlns:a="http://schemas.openxmlformats.org/drawingml/2006/main" xmlns:r="http://schemas.openxmlformats.org/officeDocument/2006/relationships" xmlns:p="http://schemas.openxmlformats.org/presentationml/2006/main">
  <p:tag name="TIMING" val="|5.8"/>
</p:tagLst>
</file>

<file path=ppt/tags/tag2.xml><?xml version="1.0" encoding="utf-8"?>
<p:tagLst xmlns:a="http://schemas.openxmlformats.org/drawingml/2006/main" xmlns:r="http://schemas.openxmlformats.org/officeDocument/2006/relationships" xmlns:p="http://schemas.openxmlformats.org/presentationml/2006/main">
  <p:tag name="TIMING" val="|15.6"/>
</p:tagLst>
</file>

<file path=ppt/tags/tag20.xml><?xml version="1.0" encoding="utf-8"?>
<p:tagLst xmlns:a="http://schemas.openxmlformats.org/drawingml/2006/main" xmlns:r="http://schemas.openxmlformats.org/officeDocument/2006/relationships" xmlns:p="http://schemas.openxmlformats.org/presentationml/2006/main">
  <p:tag name="TIMING" val="|5"/>
</p:tagLst>
</file>

<file path=ppt/tags/tag21.xml><?xml version="1.0" encoding="utf-8"?>
<p:tagLst xmlns:a="http://schemas.openxmlformats.org/drawingml/2006/main" xmlns:r="http://schemas.openxmlformats.org/officeDocument/2006/relationships" xmlns:p="http://schemas.openxmlformats.org/presentationml/2006/main">
  <p:tag name="TIMING" val="|5.8|6.4|10.1"/>
</p:tagLst>
</file>

<file path=ppt/tags/tag22.xml><?xml version="1.0" encoding="utf-8"?>
<p:tagLst xmlns:a="http://schemas.openxmlformats.org/drawingml/2006/main" xmlns:r="http://schemas.openxmlformats.org/officeDocument/2006/relationships" xmlns:p="http://schemas.openxmlformats.org/presentationml/2006/main">
  <p:tag name="TIMING" val="|8.1|4.4"/>
</p:tagLst>
</file>

<file path=ppt/tags/tag23.xml><?xml version="1.0" encoding="utf-8"?>
<p:tagLst xmlns:a="http://schemas.openxmlformats.org/drawingml/2006/main" xmlns:r="http://schemas.openxmlformats.org/officeDocument/2006/relationships" xmlns:p="http://schemas.openxmlformats.org/presentationml/2006/main">
  <p:tag name="TIMING" val="|5.9|10.2|7.6"/>
</p:tagLst>
</file>

<file path=ppt/tags/tag24.xml><?xml version="1.0" encoding="utf-8"?>
<p:tagLst xmlns:a="http://schemas.openxmlformats.org/drawingml/2006/main" xmlns:r="http://schemas.openxmlformats.org/officeDocument/2006/relationships" xmlns:p="http://schemas.openxmlformats.org/presentationml/2006/main">
  <p:tag name="TIMING" val="|5.9|10.2|7.6"/>
</p:tagLst>
</file>

<file path=ppt/tags/tag25.xml><?xml version="1.0" encoding="utf-8"?>
<p:tagLst xmlns:a="http://schemas.openxmlformats.org/drawingml/2006/main" xmlns:r="http://schemas.openxmlformats.org/officeDocument/2006/relationships" xmlns:p="http://schemas.openxmlformats.org/presentationml/2006/main">
  <p:tag name="TIMING" val="|5.4|9.2|6.8"/>
</p:tagLst>
</file>

<file path=ppt/tags/tag26.xml><?xml version="1.0" encoding="utf-8"?>
<p:tagLst xmlns:a="http://schemas.openxmlformats.org/drawingml/2006/main" xmlns:r="http://schemas.openxmlformats.org/officeDocument/2006/relationships" xmlns:p="http://schemas.openxmlformats.org/presentationml/2006/main">
  <p:tag name="TIMING" val="|7.5|18.2|17.6"/>
</p:tagLst>
</file>

<file path=ppt/tags/tag27.xml><?xml version="1.0" encoding="utf-8"?>
<p:tagLst xmlns:a="http://schemas.openxmlformats.org/drawingml/2006/main" xmlns:r="http://schemas.openxmlformats.org/officeDocument/2006/relationships" xmlns:p="http://schemas.openxmlformats.org/presentationml/2006/main">
  <p:tag name="TIMING" val="|11.4"/>
</p:tagLst>
</file>

<file path=ppt/tags/tag28.xml><?xml version="1.0" encoding="utf-8"?>
<p:tagLst xmlns:a="http://schemas.openxmlformats.org/drawingml/2006/main" xmlns:r="http://schemas.openxmlformats.org/officeDocument/2006/relationships" xmlns:p="http://schemas.openxmlformats.org/presentationml/2006/main">
  <p:tag name="TIMING" val="|9.4"/>
</p:tagLst>
</file>

<file path=ppt/tags/tag29.xml><?xml version="1.0" encoding="utf-8"?>
<p:tagLst xmlns:a="http://schemas.openxmlformats.org/drawingml/2006/main" xmlns:r="http://schemas.openxmlformats.org/officeDocument/2006/relationships" xmlns:p="http://schemas.openxmlformats.org/presentationml/2006/main">
  <p:tag name="TIMING" val="|2.5|7.5|12.7"/>
</p:tagLst>
</file>

<file path=ppt/tags/tag3.xml><?xml version="1.0" encoding="utf-8"?>
<p:tagLst xmlns:a="http://schemas.openxmlformats.org/drawingml/2006/main" xmlns:r="http://schemas.openxmlformats.org/officeDocument/2006/relationships" xmlns:p="http://schemas.openxmlformats.org/presentationml/2006/main">
  <p:tag name="TIMING" val="|7.3|4.2|4"/>
</p:tagLst>
</file>

<file path=ppt/tags/tag30.xml><?xml version="1.0" encoding="utf-8"?>
<p:tagLst xmlns:a="http://schemas.openxmlformats.org/drawingml/2006/main" xmlns:r="http://schemas.openxmlformats.org/officeDocument/2006/relationships" xmlns:p="http://schemas.openxmlformats.org/presentationml/2006/main">
  <p:tag name="TIMING" val="|10.9|6.8|6.4"/>
</p:tagLst>
</file>

<file path=ppt/tags/tag31.xml><?xml version="1.0" encoding="utf-8"?>
<p:tagLst xmlns:a="http://schemas.openxmlformats.org/drawingml/2006/main" xmlns:r="http://schemas.openxmlformats.org/officeDocument/2006/relationships" xmlns:p="http://schemas.openxmlformats.org/presentationml/2006/main">
  <p:tag name="TIMING" val="|8|6.7|1.1"/>
</p:tagLst>
</file>

<file path=ppt/tags/tag32.xml><?xml version="1.0" encoding="utf-8"?>
<p:tagLst xmlns:a="http://schemas.openxmlformats.org/drawingml/2006/main" xmlns:r="http://schemas.openxmlformats.org/officeDocument/2006/relationships" xmlns:p="http://schemas.openxmlformats.org/presentationml/2006/main">
  <p:tag name="TIMING" val="|13.1|3.4|21.5"/>
</p:tagLst>
</file>

<file path=ppt/tags/tag33.xml><?xml version="1.0" encoding="utf-8"?>
<p:tagLst xmlns:a="http://schemas.openxmlformats.org/drawingml/2006/main" xmlns:r="http://schemas.openxmlformats.org/officeDocument/2006/relationships" xmlns:p="http://schemas.openxmlformats.org/presentationml/2006/main">
  <p:tag name="TIMING" val="|13.1|4.6|10.3"/>
</p:tagLst>
</file>

<file path=ppt/tags/tag4.xml><?xml version="1.0" encoding="utf-8"?>
<p:tagLst xmlns:a="http://schemas.openxmlformats.org/drawingml/2006/main" xmlns:r="http://schemas.openxmlformats.org/officeDocument/2006/relationships" xmlns:p="http://schemas.openxmlformats.org/presentationml/2006/main">
  <p:tag name="TIMING" val="|18"/>
</p:tagLst>
</file>

<file path=ppt/tags/tag5.xml><?xml version="1.0" encoding="utf-8"?>
<p:tagLst xmlns:a="http://schemas.openxmlformats.org/drawingml/2006/main" xmlns:r="http://schemas.openxmlformats.org/officeDocument/2006/relationships" xmlns:p="http://schemas.openxmlformats.org/presentationml/2006/main">
  <p:tag name="TIMING" val="|10.4"/>
</p:tagLst>
</file>

<file path=ppt/tags/tag6.xml><?xml version="1.0" encoding="utf-8"?>
<p:tagLst xmlns:a="http://schemas.openxmlformats.org/drawingml/2006/main" xmlns:r="http://schemas.openxmlformats.org/officeDocument/2006/relationships" xmlns:p="http://schemas.openxmlformats.org/presentationml/2006/main">
  <p:tag name="TIMING" val="|9.7"/>
</p:tagLst>
</file>

<file path=ppt/tags/tag7.xml><?xml version="1.0" encoding="utf-8"?>
<p:tagLst xmlns:a="http://schemas.openxmlformats.org/drawingml/2006/main" xmlns:r="http://schemas.openxmlformats.org/officeDocument/2006/relationships" xmlns:p="http://schemas.openxmlformats.org/presentationml/2006/main">
  <p:tag name="TIMING" val="|6.4"/>
</p:tagLst>
</file>

<file path=ppt/tags/tag8.xml><?xml version="1.0" encoding="utf-8"?>
<p:tagLst xmlns:a="http://schemas.openxmlformats.org/drawingml/2006/main" xmlns:r="http://schemas.openxmlformats.org/officeDocument/2006/relationships" xmlns:p="http://schemas.openxmlformats.org/presentationml/2006/main">
  <p:tag name="TIMING" val="|7.2|2.9|73.3|8.2"/>
</p:tagLst>
</file>

<file path=ppt/tags/tag9.xml><?xml version="1.0" encoding="utf-8"?>
<p:tagLst xmlns:a="http://schemas.openxmlformats.org/drawingml/2006/main" xmlns:r="http://schemas.openxmlformats.org/officeDocument/2006/relationships" xmlns:p="http://schemas.openxmlformats.org/presentationml/2006/main">
  <p:tag name="TIMING" val="|6.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defRPr dirty="0" smtClean="0">
            <a:latin typeface="微软雅黑" panose="020B0503020204020204" pitchFamily="34" charset="-122"/>
            <a:ea typeface="微软雅黑" panose="020B0503020204020204"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25610</TotalTime>
  <Words>18541</Words>
  <Application>Microsoft Office PowerPoint</Application>
  <PresentationFormat>自定义</PresentationFormat>
  <Paragraphs>2326</Paragraphs>
  <Slides>96</Slides>
  <Notes>96</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96</vt:i4>
      </vt:variant>
    </vt:vector>
  </HeadingPairs>
  <TitlesOfParts>
    <vt:vector size="117" baseType="lpstr">
      <vt:lpstr>-apple-system</vt:lpstr>
      <vt:lpstr>OPPOSans M</vt:lpstr>
      <vt:lpstr>黑体</vt:lpstr>
      <vt:lpstr>宋体</vt:lpstr>
      <vt:lpstr>宋体</vt:lpstr>
      <vt:lpstr>微软雅黑</vt:lpstr>
      <vt:lpstr>Arial</vt:lpstr>
      <vt:lpstr>Arial Narrow</vt:lpstr>
      <vt:lpstr>Book Antiqua</vt:lpstr>
      <vt:lpstr>Calibri</vt:lpstr>
      <vt:lpstr>Consolas</vt:lpstr>
      <vt:lpstr>Lucida Sans</vt:lpstr>
      <vt:lpstr>Perpetua</vt:lpstr>
      <vt:lpstr>Roboto</vt:lpstr>
      <vt:lpstr>Symbol</vt:lpstr>
      <vt:lpstr>Times New Roman</vt:lpstr>
      <vt:lpstr>Trebuchet MS</vt:lpstr>
      <vt:lpstr>Verdana</vt:lpstr>
      <vt:lpstr>Wingdings</vt:lpstr>
      <vt:lpstr>Wingdings 2</vt:lpstr>
      <vt:lpstr>平衡</vt:lpstr>
      <vt:lpstr>关系数据库存储管理</vt:lpstr>
      <vt:lpstr>本章主要内容</vt:lpstr>
      <vt:lpstr>查询和关系数据库引擎</vt:lpstr>
      <vt:lpstr>现状分析</vt:lpstr>
      <vt:lpstr> </vt:lpstr>
      <vt:lpstr>本节主要内容</vt:lpstr>
      <vt:lpstr>PowerPoint 演示文稿</vt:lpstr>
      <vt:lpstr>逻辑组织——一种典型的数据库逻辑组织方式</vt:lpstr>
      <vt:lpstr>PowerPoint 演示文稿</vt:lpstr>
      <vt:lpstr>1 数据库存储结构概述</vt:lpstr>
      <vt:lpstr>PowerPoint 演示文稿</vt:lpstr>
      <vt:lpstr>PowerPoint 演示文稿</vt:lpstr>
      <vt:lpstr>3  页设计（Page Layout）</vt:lpstr>
      <vt:lpstr>页头（Page Header）</vt:lpstr>
      <vt:lpstr>基于数组的面向元组型的页设计</vt:lpstr>
      <vt:lpstr>基于槽页的面向元组型的页设计</vt:lpstr>
      <vt:lpstr>4  元组设计</vt:lpstr>
      <vt:lpstr>5  存储模型（Storage Model）</vt:lpstr>
      <vt:lpstr>小结</vt:lpstr>
      <vt:lpstr> B+树索引</vt:lpstr>
      <vt:lpstr>本节主要内容</vt:lpstr>
      <vt:lpstr>1 表索引</vt:lpstr>
      <vt:lpstr>2 B+树索引</vt:lpstr>
      <vt:lpstr>B+树的结点</vt:lpstr>
      <vt:lpstr>B+树叶子结点</vt:lpstr>
      <vt:lpstr>B+树叶子结点</vt:lpstr>
      <vt:lpstr>非聚簇索引（ Nonclustered Indexes） ）</vt:lpstr>
      <vt:lpstr>聚簇索引（Clustered Indexes）</vt:lpstr>
      <vt:lpstr>小结</vt:lpstr>
      <vt:lpstr> 缓冲池</vt:lpstr>
      <vt:lpstr>本节主要内容</vt:lpstr>
      <vt:lpstr>1 缓冲池的工作原理</vt:lpstr>
      <vt:lpstr>1 缓冲池的工作原理</vt:lpstr>
      <vt:lpstr>1 缓冲池的工作原理</vt:lpstr>
      <vt:lpstr>1 缓冲池的工作原理</vt:lpstr>
      <vt:lpstr>1 缓冲池的工作原理</vt:lpstr>
      <vt:lpstr>缓冲池的作用</vt:lpstr>
      <vt:lpstr>2 缓冲池结构</vt:lpstr>
      <vt:lpstr>缓冲池页表</vt:lpstr>
      <vt:lpstr>脏页的处理</vt:lpstr>
      <vt:lpstr>3 缓冲池替换算法</vt:lpstr>
      <vt:lpstr>3 缓冲池替换算法</vt:lpstr>
      <vt:lpstr>LRU算法的缺点</vt:lpstr>
      <vt:lpstr>顺序洪泛的例子</vt:lpstr>
      <vt:lpstr>顺序洪泛的例子</vt:lpstr>
      <vt:lpstr>顺序洪泛的例子</vt:lpstr>
      <vt:lpstr>顺序洪泛的例子</vt:lpstr>
      <vt:lpstr>顺序洪泛的例子</vt:lpstr>
      <vt:lpstr>顺序洪泛的例子</vt:lpstr>
      <vt:lpstr>顺序洪泛的例子</vt:lpstr>
      <vt:lpstr>顺序洪泛的例子</vt:lpstr>
      <vt:lpstr>LRU-K算法</vt:lpstr>
      <vt:lpstr>LRU-K算法</vt:lpstr>
      <vt:lpstr>LRU-K算法</vt:lpstr>
      <vt:lpstr>LRU-K算法</vt:lpstr>
      <vt:lpstr>LRU-K算法</vt:lpstr>
      <vt:lpstr>LRU-K算法</vt:lpstr>
      <vt:lpstr>LRU-K算法</vt:lpstr>
      <vt:lpstr>LRU-K算法</vt:lpstr>
      <vt:lpstr>LRU-K算法</vt:lpstr>
      <vt:lpstr>LRU-K算法</vt:lpstr>
      <vt:lpstr>LRU-K算法</vt:lpstr>
      <vt:lpstr>LRU-K算法</vt:lpstr>
      <vt:lpstr>LRU-K算法</vt:lpstr>
      <vt:lpstr>MySQL的近似LRU-K</vt:lpstr>
      <vt:lpstr>MySQL的近似LRU-K</vt:lpstr>
      <vt:lpstr>MySQL的近似LRU-K</vt:lpstr>
      <vt:lpstr>MySQL的近似LRU-K</vt:lpstr>
      <vt:lpstr>3 小结</vt:lpstr>
      <vt:lpstr>查询处理</vt:lpstr>
      <vt:lpstr>本节主要内容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2.2 物化模型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索引扫描</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think</dc:creator>
  <cp:lastModifiedBy>Ruixuan Li</cp:lastModifiedBy>
  <cp:revision>849</cp:revision>
  <dcterms:created xsi:type="dcterms:W3CDTF">2019-02-21T08:15:55Z</dcterms:created>
  <dcterms:modified xsi:type="dcterms:W3CDTF">2025-05-12T01:53:41Z</dcterms:modified>
</cp:coreProperties>
</file>