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3" r:id="rId3"/>
    <p:sldId id="314" r:id="rId4"/>
    <p:sldId id="315" r:id="rId5"/>
    <p:sldId id="316" r:id="rId7"/>
    <p:sldId id="259" r:id="rId8"/>
    <p:sldId id="308" r:id="rId9"/>
    <p:sldId id="309" r:id="rId10"/>
    <p:sldId id="30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73" userDrawn="1">
          <p15:clr>
            <a:srgbClr val="A4A3A4"/>
          </p15:clr>
        </p15:guide>
        <p15:guide id="4" pos="3024" userDrawn="1">
          <p15:clr>
            <a:srgbClr val="A4A3A4"/>
          </p15:clr>
        </p15:guide>
        <p15:guide id="5" pos="7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0" y="96"/>
      </p:cViewPr>
      <p:guideLst>
        <p:guide orient="horz" pos="2159"/>
        <p:guide pos="3840"/>
        <p:guide pos="1073"/>
        <p:guide pos="3024"/>
        <p:guide pos="71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88350" y="6071862"/>
              <a:ext cx="2730500" cy="29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2021.12.20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931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zh-CN" altLang="en-US" sz="4400" b="1" noProof="0" dirty="0">
                <a:solidFill>
                  <a:srgbClr val="071F65"/>
                </a:solidFill>
                <a:latin typeface="微软雅黑" panose="020B0503020204020204" pitchFamily="34" charset="-122"/>
              </a:rPr>
              <a:t>大作业 推荐系统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11247" y="4153383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指导教师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   </a:t>
            </a:r>
            <a:r>
              <a:rPr kumimoji="1" lang="zh-CN" altLang="en-US" sz="1600" noProof="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崔金华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D3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基于用户的协同过滤</a:t>
            </a:r>
            <a:endParaRPr lang="zh-CN" altLang="en-US" sz="4000" b="1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给定</a:t>
            </a:r>
            <a:r>
              <a:rPr lang="en-US" altLang="zh-CN" sz="2000" dirty="0" err="1"/>
              <a:t>MovieLens</a:t>
            </a:r>
            <a:r>
              <a:rPr lang="zh-CN" altLang="en-US" sz="2000" dirty="0"/>
              <a:t>数据集，包含电影评分，电影标签等文件，其中电影评分文件分为训练集</a:t>
            </a:r>
            <a:r>
              <a:rPr lang="en-US" altLang="zh-CN" sz="2000" dirty="0" err="1"/>
              <a:t>train_set</a:t>
            </a:r>
            <a:r>
              <a:rPr lang="zh-CN" altLang="en-US" sz="2000" dirty="0"/>
              <a:t>和测试集</a:t>
            </a:r>
            <a:r>
              <a:rPr lang="en-US" altLang="zh-CN" sz="2000" dirty="0" err="1"/>
              <a:t>test_set</a:t>
            </a:r>
            <a:r>
              <a:rPr lang="zh-CN" altLang="en-US" sz="2000" dirty="0"/>
              <a:t>两部分。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对训练集中的评分数据构造用户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电影效用矩阵，使用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pearson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相似度计算方法计算用户之间的相似度，也即相似度矩阵。对单个用户进行推荐时，找到与其最相似的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个用户，用这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个用户的评分情况对当前用户的所有未评分电影进行评分预测，选取评分最高的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个电影进行推荐。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在测试集中包含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条用户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电影评分记录，用于计算推荐算法中预测评分的准确性，对测试集中的每个用户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电影需要计算其预测评分，再和真实评分进行对比，误差计算使用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SSE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误差平方和。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0129" y="245585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计算用户间的相似度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92D05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pearson</a:t>
            </a:r>
            <a:r>
              <a:rPr lang="zh-CN" altLang="zh-CN" sz="2400" dirty="0">
                <a:solidFill>
                  <a:srgbClr val="92D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4489" y="2468880"/>
            <a:ext cx="311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选取最相似的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      k</a:t>
            </a:r>
            <a:r>
              <a:rPr lang="zh-CN" altLang="en-US" sz="2400" dirty="0"/>
              <a:t>可以取</a:t>
            </a:r>
            <a:r>
              <a:rPr lang="en-US" altLang="zh-CN" sz="2400" dirty="0"/>
              <a:t>30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197512" y="246888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对推荐对象计算预测值</a:t>
            </a:r>
            <a:endParaRPr lang="zh-CN" altLang="en-US" sz="2400" dirty="0"/>
          </a:p>
        </p:txBody>
      </p:sp>
      <p:sp>
        <p:nvSpPr>
          <p:cNvPr id="3" name="箭头: 右 2"/>
          <p:cNvSpPr/>
          <p:nvPr/>
        </p:nvSpPr>
        <p:spPr>
          <a:xfrm>
            <a:off x="3555911" y="3056021"/>
            <a:ext cx="553452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箭头: 右 18"/>
          <p:cNvSpPr/>
          <p:nvPr/>
        </p:nvSpPr>
        <p:spPr>
          <a:xfrm>
            <a:off x="6878995" y="2838212"/>
            <a:ext cx="1097280" cy="21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899958" y="4866071"/>
            <a:ext cx="10809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思考：对于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个用户，若某个电影只有部分用户评分，没有评分的部分怎么算？</a:t>
            </a:r>
            <a:endParaRPr lang="en-US" altLang="zh-CN" sz="2400" dirty="0"/>
          </a:p>
          <a:p>
            <a:r>
              <a:rPr lang="en-US" altLang="zh-CN" sz="2400" dirty="0"/>
              <a:t>              </a:t>
            </a:r>
            <a:r>
              <a:rPr lang="zh-CN" altLang="en-US" sz="2400" dirty="0"/>
              <a:t>（取</a:t>
            </a:r>
            <a:r>
              <a:rPr lang="en-US" altLang="zh-CN" sz="2400" dirty="0"/>
              <a:t>0</a:t>
            </a:r>
            <a:r>
              <a:rPr lang="zh-CN" altLang="en-US" sz="2400" dirty="0"/>
              <a:t>分？取平均值？数据填补方法</a:t>
            </a:r>
            <a:r>
              <a:rPr lang="en-US" altLang="zh-CN" sz="2400" dirty="0"/>
              <a:t> KNN</a:t>
            </a:r>
            <a:r>
              <a:rPr lang="zh-CN" altLang="en-US" sz="2400" dirty="0"/>
              <a:t>？）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16803" y="1657233"/>
            <a:ext cx="930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两个集合的随机的一个行排列的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minhash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值相等的概率和两个集合的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Jaccard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相似度相等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29064" y="1012067"/>
            <a:ext cx="754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进阶部分：使用</a:t>
            </a:r>
            <a:r>
              <a:rPr lang="en-US" altLang="zh-CN" sz="2400" dirty="0"/>
              <a:t>mini hash</a:t>
            </a:r>
            <a:r>
              <a:rPr lang="zh-CN" altLang="en-US" sz="2400" dirty="0"/>
              <a:t>相似度计算用户之间的相似度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01" y="2252311"/>
            <a:ext cx="1454242" cy="428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实现基于内容的推荐算法，实现对指定用户进行推荐，并对该算法进行评估。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给定输入文件：</a:t>
            </a:r>
            <a:r>
              <a:rPr lang="en-US" altLang="zh-CN" sz="2400" dirty="0"/>
              <a:t>train_set.csv, test_set.csv, </a:t>
            </a:r>
            <a:r>
              <a:rPr lang="en-US" altLang="zh-CN" sz="2400" b="1" dirty="0"/>
              <a:t>movies.csv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利用余弦相似度的计算方法，得到电影之间的相似度矩阵。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通过相似度矩阵完成：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）对指定用户进行排名前</a:t>
            </a:r>
            <a:r>
              <a:rPr lang="en-US" altLang="zh-CN" sz="2400" dirty="0"/>
              <a:t>k</a:t>
            </a:r>
            <a:r>
              <a:rPr lang="zh-CN" altLang="en-US" sz="2400" dirty="0"/>
              <a:t>的电影推荐，</a:t>
            </a:r>
            <a:r>
              <a:rPr lang="en-US" altLang="zh-CN" sz="2400" dirty="0"/>
              <a:t>k</a:t>
            </a:r>
            <a:r>
              <a:rPr lang="zh-CN" altLang="en-US" sz="2400" dirty="0"/>
              <a:t>值可根据需求更改。</a:t>
            </a:r>
            <a:endParaRPr lang="zh-CN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）利用误差平方和公式评估推荐算法的准确性。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45006" y="470479"/>
            <a:ext cx="7135975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推荐系统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基于内容的推荐</a:t>
            </a:r>
            <a:endParaRPr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0985" y="177800"/>
            <a:ext cx="3392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命名文件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" y="784225"/>
            <a:ext cx="2778760" cy="60877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79340" y="1245235"/>
            <a:ext cx="60801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sub_task1:</a:t>
            </a:r>
            <a:endParaRPr lang="en-US" altLang="zh-CN" sz="2000" b="1"/>
          </a:p>
          <a:p>
            <a:r>
              <a:rPr lang="zh-CN" altLang="en-US" sz="2000"/>
              <a:t>对</a:t>
            </a:r>
            <a:r>
              <a:rPr lang="en-US" altLang="zh-CN" sz="2000"/>
              <a:t>userId=4</a:t>
            </a:r>
            <a:r>
              <a:rPr lang="zh-CN" altLang="en-US" sz="2000"/>
              <a:t>的用户进行排名前</a:t>
            </a:r>
            <a:r>
              <a:rPr lang="en-US" altLang="zh-CN" sz="2000"/>
              <a:t>5</a:t>
            </a:r>
            <a:r>
              <a:rPr lang="zh-CN" altLang="en-US" sz="2000"/>
              <a:t>的推荐。</a:t>
            </a:r>
            <a:endParaRPr lang="zh-CN" altLang="en-US" sz="2000"/>
          </a:p>
          <a:p>
            <a:r>
              <a:rPr lang="en-US" altLang="zh-CN" sz="2000"/>
              <a:t>=&gt; </a:t>
            </a:r>
            <a:r>
              <a:rPr lang="zh-CN" altLang="en-US" sz="2000"/>
              <a:t>预测该用户对所有电影的打分，然后输出预测打分最高的前</a:t>
            </a:r>
            <a:r>
              <a:rPr lang="en-US" altLang="zh-CN" sz="2000"/>
              <a:t>5</a:t>
            </a:r>
            <a:r>
              <a:rPr lang="zh-CN" altLang="en-US" sz="2000"/>
              <a:t>部电影，以及相应的分数。</a:t>
            </a:r>
            <a:endParaRPr lang="zh-CN" altLang="en-US" sz="2000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sub_task2</a:t>
            </a:r>
            <a:r>
              <a:rPr lang="zh-CN" altLang="en-US" sz="2000" b="1"/>
              <a:t>：</a:t>
            </a:r>
            <a:endParaRPr lang="zh-CN" altLang="en-US" sz="2000" b="1"/>
          </a:p>
          <a:p>
            <a:r>
              <a:rPr lang="zh-CN" altLang="en-US" sz="2000" dirty="0">
                <a:sym typeface="+mn-ea"/>
              </a:rPr>
              <a:t>利用误差平方和公式评估推荐算法的准确性。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/>
              <a:t>=&gt; </a:t>
            </a:r>
            <a:r>
              <a:rPr lang="zh-CN" altLang="en-US" sz="2000"/>
              <a:t>测试集中的真实打分与预测分做差值，得出误差平方和</a:t>
            </a:r>
            <a:r>
              <a:rPr lang="en-US" altLang="zh-CN" sz="2000"/>
              <a:t>SSE</a:t>
            </a:r>
            <a:r>
              <a:rPr lang="zh-CN" altLang="en-US" sz="2000"/>
              <a:t>，以对算法进行评估。</a:t>
            </a:r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19" name="对象 18"/>
          <p:cNvGraphicFramePr/>
          <p:nvPr/>
        </p:nvGraphicFramePr>
        <p:xfrm>
          <a:off x="5213350" y="5631180"/>
          <a:ext cx="218059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061845" imgH="576580" progId="Equation.KSEE3">
                  <p:embed/>
                </p:oleObj>
              </mc:Choice>
              <mc:Fallback>
                <p:oleObj name="" r:id="rId5" imgW="2061845" imgH="57658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3350" y="5631180"/>
                        <a:ext cx="2180590" cy="63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690" y="2691765"/>
            <a:ext cx="3449955" cy="147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实验注意事项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678401" y="1219177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若有问题请及时联系</a:t>
            </a:r>
            <a:r>
              <a:rPr lang="zh-CN" altLang="en-US" sz="2400"/>
              <a:t>助教：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演示</Application>
  <PresentationFormat>宽屏</PresentationFormat>
  <Paragraphs>86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Helvetica</vt:lpstr>
      <vt:lpstr>华文行楷</vt:lpstr>
      <vt:lpstr>Arial Unicode MS</vt:lpstr>
      <vt:lpstr>Calibri Light</vt:lpstr>
      <vt:lpstr>第一PPT，www.1ppt.com</vt:lpstr>
      <vt:lpstr>Equation.KSEE3</vt:lpstr>
      <vt:lpstr>PowerPoint 演示文稿</vt:lpstr>
      <vt:lpstr>推荐系统-基于用户的协同过滤</vt:lpstr>
      <vt:lpstr>PowerPoint 演示文稿</vt:lpstr>
      <vt:lpstr>PowerPoint 演示文稿</vt:lpstr>
      <vt:lpstr>推荐系统-基于内容的推荐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王家乐</cp:lastModifiedBy>
  <cp:revision>119</cp:revision>
  <dcterms:created xsi:type="dcterms:W3CDTF">2016-07-01T08:05:00Z</dcterms:created>
  <dcterms:modified xsi:type="dcterms:W3CDTF">2025-05-23T02:57:23Z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DC3B14D6B0B24831BE077A860765665B_12</vt:lpwstr>
  </property>
</Properties>
</file>