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428" r:id="rId3"/>
    <p:sldId id="307" r:id="rId4"/>
    <p:sldId id="308" r:id="rId5"/>
    <p:sldId id="309" r:id="rId6"/>
    <p:sldId id="310" r:id="rId7"/>
    <p:sldId id="311" r:id="rId8"/>
    <p:sldId id="417" r:id="rId9"/>
    <p:sldId id="427" r:id="rId10"/>
    <p:sldId id="429" r:id="rId11"/>
    <p:sldId id="430" r:id="rId12"/>
    <p:sldId id="285" r:id="rId13"/>
    <p:sldId id="286" r:id="rId14"/>
    <p:sldId id="431" r:id="rId15"/>
    <p:sldId id="432" r:id="rId16"/>
    <p:sldId id="433" r:id="rId17"/>
    <p:sldId id="434" r:id="rId18"/>
    <p:sldId id="435" r:id="rId19"/>
    <p:sldId id="436" r:id="rId20"/>
    <p:sldId id="437" r:id="rId21"/>
    <p:sldId id="43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66" autoAdjust="0"/>
  </p:normalViewPr>
  <p:slideViewPr>
    <p:cSldViewPr snapToGrid="0">
      <p:cViewPr varScale="1">
        <p:scale>
          <a:sx n="95" d="100"/>
          <a:sy n="95" d="100"/>
        </p:scale>
        <p:origin x="11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09D0D-9F44-41EE-AE76-C2C484CF468C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6A420-5FFF-4FEB-A768-79BB1652B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947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6A420-5FFF-4FEB-A768-79BB1652B36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121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6A420-5FFF-4FEB-A768-79BB1652B36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851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>
            <a:extLst>
              <a:ext uri="{FF2B5EF4-FFF2-40B4-BE49-F238E27FC236}">
                <a16:creationId xmlns:a16="http://schemas.microsoft.com/office/drawing/2014/main" id="{F5899C23-C5A8-AA74-B838-89966D8E51B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备注占位符 2">
            <a:extLst>
              <a:ext uri="{FF2B5EF4-FFF2-40B4-BE49-F238E27FC236}">
                <a16:creationId xmlns:a16="http://schemas.microsoft.com/office/drawing/2014/main" id="{B7E500FD-0D18-4212-27E1-76F729521B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当要</a:t>
            </a:r>
            <a:r>
              <a:rPr lang="en-US" altLang="zh-CN"/>
              <a:t>new</a:t>
            </a:r>
            <a:r>
              <a:rPr lang="zh-CN" altLang="en-US"/>
              <a:t>的对象类型发生变化时，必须修改客户代码</a:t>
            </a:r>
          </a:p>
        </p:txBody>
      </p:sp>
      <p:sp>
        <p:nvSpPr>
          <p:cNvPr id="67588" name="灯片编号占位符 3">
            <a:extLst>
              <a:ext uri="{FF2B5EF4-FFF2-40B4-BE49-F238E27FC236}">
                <a16:creationId xmlns:a16="http://schemas.microsoft.com/office/drawing/2014/main" id="{B516E44E-CABB-DDB2-5BA4-86F915A80B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2406009-50D8-4408-9D91-724F06916E66}" type="slidenum">
              <a:rPr lang="zh-CN" altLang="en-US" sz="1300" smtClean="0"/>
              <a:pPr>
                <a:spcBef>
                  <a:spcPct val="0"/>
                </a:spcBef>
              </a:pPr>
              <a:t>21</a:t>
            </a:fld>
            <a:endParaRPr lang="zh-CN" altLang="en-US" sz="1300"/>
          </a:p>
        </p:txBody>
      </p:sp>
    </p:spTree>
    <p:extLst>
      <p:ext uri="{BB962C8B-B14F-4D97-AF65-F5344CB8AC3E}">
        <p14:creationId xmlns:p14="http://schemas.microsoft.com/office/powerpoint/2010/main" val="1161303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6A420-5FFF-4FEB-A768-79BB1652B36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229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6A420-5FFF-4FEB-A768-79BB1652B36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546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>
            <a:extLst>
              <a:ext uri="{FF2B5EF4-FFF2-40B4-BE49-F238E27FC236}">
                <a16:creationId xmlns:a16="http://schemas.microsoft.com/office/drawing/2014/main" id="{F5899C23-C5A8-AA74-B838-89966D8E51B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备注占位符 2">
            <a:extLst>
              <a:ext uri="{FF2B5EF4-FFF2-40B4-BE49-F238E27FC236}">
                <a16:creationId xmlns:a16="http://schemas.microsoft.com/office/drawing/2014/main" id="{B7E500FD-0D18-4212-27E1-76F729521B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当要</a:t>
            </a:r>
            <a:r>
              <a:rPr lang="en-US" altLang="zh-CN"/>
              <a:t>new</a:t>
            </a:r>
            <a:r>
              <a:rPr lang="zh-CN" altLang="en-US"/>
              <a:t>的对象类型发生变化时，必须修改客户代码</a:t>
            </a:r>
          </a:p>
        </p:txBody>
      </p:sp>
      <p:sp>
        <p:nvSpPr>
          <p:cNvPr id="67588" name="灯片编号占位符 3">
            <a:extLst>
              <a:ext uri="{FF2B5EF4-FFF2-40B4-BE49-F238E27FC236}">
                <a16:creationId xmlns:a16="http://schemas.microsoft.com/office/drawing/2014/main" id="{B516E44E-CABB-DDB2-5BA4-86F915A80B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2406009-50D8-4408-9D91-724F06916E66}" type="slidenum">
              <a:rPr lang="zh-CN" altLang="en-US" sz="1300" smtClean="0"/>
              <a:pPr>
                <a:spcBef>
                  <a:spcPct val="0"/>
                </a:spcBef>
              </a:pPr>
              <a:t>12</a:t>
            </a:fld>
            <a:endParaRPr lang="zh-CN" altLang="en-US"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6A420-5FFF-4FEB-A768-79BB1652B36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394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>
            <a:extLst>
              <a:ext uri="{FF2B5EF4-FFF2-40B4-BE49-F238E27FC236}">
                <a16:creationId xmlns:a16="http://schemas.microsoft.com/office/drawing/2014/main" id="{F5899C23-C5A8-AA74-B838-89966D8E51B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备注占位符 2">
            <a:extLst>
              <a:ext uri="{FF2B5EF4-FFF2-40B4-BE49-F238E27FC236}">
                <a16:creationId xmlns:a16="http://schemas.microsoft.com/office/drawing/2014/main" id="{B7E500FD-0D18-4212-27E1-76F729521B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当要</a:t>
            </a:r>
            <a:r>
              <a:rPr lang="en-US" altLang="zh-CN"/>
              <a:t>new</a:t>
            </a:r>
            <a:r>
              <a:rPr lang="zh-CN" altLang="en-US"/>
              <a:t>的对象类型发生变化时，必须修改客户代码</a:t>
            </a:r>
          </a:p>
        </p:txBody>
      </p:sp>
      <p:sp>
        <p:nvSpPr>
          <p:cNvPr id="67588" name="灯片编号占位符 3">
            <a:extLst>
              <a:ext uri="{FF2B5EF4-FFF2-40B4-BE49-F238E27FC236}">
                <a16:creationId xmlns:a16="http://schemas.microsoft.com/office/drawing/2014/main" id="{B516E44E-CABB-DDB2-5BA4-86F915A80B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2406009-50D8-4408-9D91-724F06916E66}" type="slidenum">
              <a:rPr lang="zh-CN" altLang="en-US" sz="1300" smtClean="0"/>
              <a:pPr>
                <a:spcBef>
                  <a:spcPct val="0"/>
                </a:spcBef>
              </a:pPr>
              <a:t>16</a:t>
            </a:fld>
            <a:endParaRPr lang="zh-CN" altLang="en-US" sz="1300"/>
          </a:p>
        </p:txBody>
      </p:sp>
    </p:spTree>
    <p:extLst>
      <p:ext uri="{BB962C8B-B14F-4D97-AF65-F5344CB8AC3E}">
        <p14:creationId xmlns:p14="http://schemas.microsoft.com/office/powerpoint/2010/main" val="485884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6A420-5FFF-4FEB-A768-79BB1652B36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889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6A420-5FFF-4FEB-A768-79BB1652B36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26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6A420-5FFF-4FEB-A768-79BB1652B36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120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0CF0C-C475-4597-B975-761023AE0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B7B5FE-657F-4D8B-84E3-E536CCD64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FAACB-5D95-4341-8E03-190B0476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D607A-C6EE-4D13-8E7B-0EDF0431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8F028-0370-44F9-A9C1-3B00EA53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7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B3D22-F3CA-4388-B307-CD410D37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48CEA9-13AA-475A-A86D-2F07E97FD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7C104-755C-4E0D-9F81-A888604E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0B4F1-94C5-4B38-8BBC-AB306924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26C39-16EC-4296-BF5E-FEB96E71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80373B-42B1-4F77-9762-3C13FFB14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7513F6-E5B9-47AB-AE23-22C67255A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5392D-DCDE-4D68-B1E9-730B2BE2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3CDE0-0D96-4F89-9406-34623574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9C6AB-9F40-41ED-A2EF-05E41758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FC112-8DDA-424A-8687-9B08C0F2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B34B4-F529-479F-8D3D-638208EC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F4AA9-D021-46EA-92FF-75A1EE98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398F7-9E36-4728-B2D9-613DBB61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505C4-5F65-4F3A-BC56-CDC583E1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0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DAFFF-1FD0-49A4-ABC8-C6B3BCCF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89BB2-69D8-4AEC-9DA6-59545E60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21129-1CE0-4747-9A14-F9136DD5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FE072-2FB1-43AE-920C-5C7CFCFB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E1053-7032-4F3B-953F-99BEA37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6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29E13-2A25-4E8A-8D6A-3D8F0087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7B380-0545-4A23-A627-821B53F64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A65105-301E-4376-9902-AA7FB720E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762A9-08E1-40A9-8209-F190BB32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84DA0-3903-4EED-941D-4CD4068B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55038-3152-49B8-B12B-6C0C2561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2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3C9AB-7816-46C9-8626-C82D5599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8DD6A-22B3-42BE-86F7-5571FCAF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4259E3-A6F7-4163-B36C-A0CD3161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05018B-3435-4D69-9FE6-C24A90CA8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8F1995-AA67-4C7F-953C-F1D51CF79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ADC97C-91A9-41E5-BC8F-23F7B4CC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59A81E-6710-4AB7-8C28-B9F5FAB1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5CB70-63F3-44A8-AA4B-0F3D6898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2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2E9F9-1E38-4E49-80E4-243A184B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ECDB1F-C0A8-481F-BC96-1D0BA310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46FF67-8CFB-454F-B47C-BB280741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E252D3-E73D-48DD-9431-DE99E94C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0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654011-230D-4A0C-AF29-B14A77EF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8A4FE-5206-4BB1-AB85-473ED288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50D088-C531-48B5-AE41-2B221EC7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C78DB-51CF-4FA9-B53E-FE1F9320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B8352-0694-4CBC-83D4-FAB43289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9AA069-C76B-484B-AE2F-2B81413B1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3AAC2-59E6-47B2-A4C9-A7653A73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25DDE-C59F-48F4-B077-0BB817E3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0200E-8EA2-45D8-959D-94A11256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60032-65D6-4CF1-BE29-B7AAF208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4ADBB6-84E9-4DFE-AF51-FD1D931C3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DEF10-CA04-4BD5-9028-E99698393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71394-226A-4C6E-8662-5A59A2E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0503B-4B4C-4709-BEA5-E0D3B3E5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6B1C9-2E73-40D7-84DE-8722119B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3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62292C-D63E-43C6-BEE6-7859A615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D22FE6-45C3-4A8F-957E-C710D2A1B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21465-63E9-43E4-AFA8-64101752F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32EFA-BE2A-40A7-A0E8-44F720E634FB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B7F57-5C28-44F9-BD9D-A46592A8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604EA-7B0E-4EE1-90EB-A235A0EEC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2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53150-BEC9-4ECB-B4DD-8BAF2D565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6D3A65-6862-43F3-B0B7-10205FFD7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0254CA-192B-4969-915C-E83C3C3AB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C9F472-CBA2-4177-8CA7-DD302FC90870}"/>
              </a:ext>
            </a:extLst>
          </p:cNvPr>
          <p:cNvSpPr/>
          <p:nvPr/>
        </p:nvSpPr>
        <p:spPr>
          <a:xfrm>
            <a:off x="3573710" y="1359673"/>
            <a:ext cx="83806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程序设计精要教程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F85761-B2E6-4E27-8353-63D7D448F057}"/>
              </a:ext>
            </a:extLst>
          </p:cNvPr>
          <p:cNvSpPr/>
          <p:nvPr/>
        </p:nvSpPr>
        <p:spPr>
          <a:xfrm>
            <a:off x="6600253" y="4703544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华中科技大学</a:t>
            </a:r>
          </a:p>
        </p:txBody>
      </p:sp>
    </p:spTree>
    <p:extLst>
      <p:ext uri="{BB962C8B-B14F-4D97-AF65-F5344CB8AC3E}">
        <p14:creationId xmlns:p14="http://schemas.microsoft.com/office/powerpoint/2010/main" val="171399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94538"/>
            <a:ext cx="10515600" cy="630756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单件模板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15F91C09-B0CF-4755-A517-DAFA1E34A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22" y="879726"/>
            <a:ext cx="11303251" cy="588373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template&lt;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typename 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class Singleton final{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public: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static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T&amp;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Instance() noexcept{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static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instance;  //instance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是一个静态局部变量，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C++11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及以后的标准保证了其初始化是线程安全的。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return instance;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}</a:t>
            </a:r>
          </a:p>
          <a:p>
            <a:pPr>
              <a:lnSpc>
                <a:spcPct val="120000"/>
              </a:lnSpc>
            </a:pP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删除拷贝构造和拷贝赋值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Singleton(const Singleton&amp;) = delete;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Singleton&amp; operator=(const Singleton&amp;) = delete;</a:t>
            </a:r>
          </a:p>
          <a:p>
            <a:pPr>
              <a:lnSpc>
                <a:spcPct val="120000"/>
              </a:lnSpc>
            </a:pP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private: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Singleton() = default;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构造函数必须是私有的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~Singleton() = default;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析构函数必须是私有的，因此无法创建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Singleton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对象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对话气泡: 矩形 3">
            <a:extLst>
              <a:ext uri="{FF2B5EF4-FFF2-40B4-BE49-F238E27FC236}">
                <a16:creationId xmlns:a16="http://schemas.microsoft.com/office/drawing/2014/main" id="{A12A4D3B-1235-8ADD-9BC5-149ED05DC319}"/>
              </a:ext>
            </a:extLst>
          </p:cNvPr>
          <p:cNvSpPr/>
          <p:nvPr/>
        </p:nvSpPr>
        <p:spPr>
          <a:xfrm>
            <a:off x="5643327" y="2954965"/>
            <a:ext cx="6134765" cy="948070"/>
          </a:xfrm>
          <a:prstGeom prst="wedgeRectCallout">
            <a:avLst>
              <a:gd name="adj1" fmla="val -49584"/>
              <a:gd name="adj2" fmla="val 3125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FF0000"/>
                </a:solidFill>
              </a:rPr>
              <a:t>class A;  //</a:t>
            </a:r>
            <a:r>
              <a:rPr lang="zh-CN" altLang="en-US" sz="1600" dirty="0">
                <a:solidFill>
                  <a:srgbClr val="FF0000"/>
                </a:solidFill>
              </a:rPr>
              <a:t>类</a:t>
            </a:r>
            <a:r>
              <a:rPr lang="en-US" altLang="zh-CN" sz="1600" dirty="0">
                <a:solidFill>
                  <a:srgbClr val="FF0000"/>
                </a:solidFill>
              </a:rPr>
              <a:t>A</a:t>
            </a:r>
            <a:r>
              <a:rPr lang="zh-CN" altLang="en-US" sz="1600" dirty="0">
                <a:solidFill>
                  <a:srgbClr val="FF0000"/>
                </a:solidFill>
              </a:rPr>
              <a:t>的前向声明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A &amp;instance = Singleton&lt;A&gt;::Instance(); //</a:t>
            </a:r>
            <a:r>
              <a:rPr lang="zh-CN" altLang="en-US" sz="1600" dirty="0">
                <a:solidFill>
                  <a:srgbClr val="FF0000"/>
                </a:solidFill>
              </a:rPr>
              <a:t>获取</a:t>
            </a:r>
            <a:r>
              <a:rPr lang="en-US" altLang="zh-CN" sz="1600" dirty="0">
                <a:solidFill>
                  <a:srgbClr val="FF0000"/>
                </a:solidFill>
              </a:rPr>
              <a:t>A</a:t>
            </a:r>
            <a:r>
              <a:rPr lang="zh-CN" altLang="en-US" sz="1600" dirty="0">
                <a:solidFill>
                  <a:srgbClr val="FF0000"/>
                </a:solidFill>
              </a:rPr>
              <a:t>的唯一实例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66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A6F61-DAFE-319D-56B8-15FC1D85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720" y="2485327"/>
            <a:ext cx="3573026" cy="1325563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对象工厂模式</a:t>
            </a:r>
          </a:p>
        </p:txBody>
      </p:sp>
    </p:spTree>
    <p:extLst>
      <p:ext uri="{BB962C8B-B14F-4D97-AF65-F5344CB8AC3E}">
        <p14:creationId xmlns:p14="http://schemas.microsoft.com/office/powerpoint/2010/main" val="2287455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578" name="Text Box 2">
            <a:extLst>
              <a:ext uri="{FF2B5EF4-FFF2-40B4-BE49-F238E27FC236}">
                <a16:creationId xmlns:a16="http://schemas.microsoft.com/office/drawing/2014/main" id="{5B903213-B959-0F46-A666-1B0713E11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2003426"/>
            <a:ext cx="8713788" cy="3924151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indent="-4572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2400">
                <a:ea typeface="微软雅黑" panose="020B0503020204020204" pitchFamily="34" charset="-122"/>
              </a:rPr>
              <a:t>在面向对象编程中</a:t>
            </a:r>
            <a:r>
              <a:rPr lang="en-US" altLang="zh-CN" sz="2400">
                <a:ea typeface="微软雅黑" panose="020B0503020204020204" pitchFamily="34" charset="-122"/>
              </a:rPr>
              <a:t>, </a:t>
            </a:r>
            <a:r>
              <a:rPr lang="zh-CN" altLang="en-US" sz="2400">
                <a:ea typeface="微软雅黑" panose="020B0503020204020204" pitchFamily="34" charset="-122"/>
              </a:rPr>
              <a:t>常用的方法是用</a:t>
            </a:r>
            <a:r>
              <a:rPr lang="en-US" altLang="zh-CN" sz="2400">
                <a:ea typeface="微软雅黑" panose="020B0503020204020204" pitchFamily="34" charset="-122"/>
              </a:rPr>
              <a:t>new</a:t>
            </a:r>
            <a:r>
              <a:rPr lang="zh-CN" altLang="en-US" sz="2400">
                <a:ea typeface="微软雅黑" panose="020B0503020204020204" pitchFamily="34" charset="-122"/>
              </a:rPr>
              <a:t>操作符构造对象实例，但在有些情况下， </a:t>
            </a:r>
            <a:r>
              <a:rPr lang="en-US" altLang="zh-CN" sz="2400">
                <a:ea typeface="微软雅黑" panose="020B0503020204020204" pitchFamily="34" charset="-122"/>
              </a:rPr>
              <a:t>new</a:t>
            </a:r>
            <a:r>
              <a:rPr lang="zh-CN" altLang="en-US" sz="2400">
                <a:ea typeface="微软雅黑" panose="020B0503020204020204" pitchFamily="34" charset="-122"/>
              </a:rPr>
              <a:t>操作符直接生成对象会带来一些问题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ea typeface="微软雅黑" panose="020B0503020204020204" pitchFamily="34" charset="-122"/>
              </a:rPr>
              <a:t>（</a:t>
            </a:r>
            <a:r>
              <a:rPr lang="en-US" altLang="zh-CN" sz="2400">
                <a:ea typeface="微软雅黑" panose="020B0503020204020204" pitchFamily="34" charset="-122"/>
              </a:rPr>
              <a:t>1</a:t>
            </a:r>
            <a:r>
              <a:rPr lang="zh-CN" altLang="en-US" sz="2400">
                <a:ea typeface="微软雅黑" panose="020B0503020204020204" pitchFamily="34" charset="-122"/>
              </a:rPr>
              <a:t>）创建对象之前必须清楚所要创建对象的类信息，但个别情况下无法达到此要求，譬如打开一个视频文件需要一个播放器对象，但是用户可能不知道具体播放器叫什么名字，需要系统分派给这个视频文件一个合适的播放器，这种情况下用</a:t>
            </a:r>
            <a:r>
              <a:rPr lang="en-US" altLang="zh-CN" sz="2400">
                <a:ea typeface="微软雅黑" panose="020B0503020204020204" pitchFamily="34" charset="-122"/>
              </a:rPr>
              <a:t>new</a:t>
            </a:r>
            <a:r>
              <a:rPr lang="zh-CN" altLang="en-US" sz="2400">
                <a:ea typeface="微软雅黑" panose="020B0503020204020204" pitchFamily="34" charset="-122"/>
              </a:rPr>
              <a:t>运算符并不合适</a:t>
            </a:r>
            <a:endParaRPr kumimoji="1" lang="zh-CN" altLang="en-US" sz="2400" b="1">
              <a:ea typeface="微软雅黑" panose="020B0503020204020204" pitchFamily="34" charset="-122"/>
            </a:endParaRP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1E598F4-3EAC-61C5-B6E8-CBD149672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125538"/>
            <a:ext cx="6724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对象工厂模式的由来</a:t>
            </a:r>
          </a:p>
        </p:txBody>
      </p:sp>
      <p:sp>
        <p:nvSpPr>
          <p:cNvPr id="66564" name="灯片编号占位符 1">
            <a:extLst>
              <a:ext uri="{FF2B5EF4-FFF2-40B4-BE49-F238E27FC236}">
                <a16:creationId xmlns:a16="http://schemas.microsoft.com/office/drawing/2014/main" id="{0AB2259C-C411-6332-D9C6-8ADDB4A42E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F459C2D-9407-414A-B176-7DA23F52504F}" type="slidenum">
              <a:rPr lang="zh-CN" altLang="en-US" smtClean="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pPr/>
              <a:t>12</a:t>
            </a:fld>
            <a:endParaRPr lang="zh-CN" altLang="en-US">
              <a:solidFill>
                <a:srgbClr val="FFFFFF"/>
              </a:solidFill>
              <a:latin typeface="Franklin Gothic Book" panose="020B05030201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2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02" name="Rectangle 2">
            <a:extLst>
              <a:ext uri="{FF2B5EF4-FFF2-40B4-BE49-F238E27FC236}">
                <a16:creationId xmlns:a16="http://schemas.microsoft.com/office/drawing/2014/main" id="{63F0B632-9B30-9105-00C7-0B76ED1FE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176" y="2060576"/>
            <a:ext cx="8893175" cy="42656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bg2"/>
              </a:buClr>
            </a:pPr>
            <a:r>
              <a:rPr lang="zh-CN" altLang="en-US" sz="2400" dirty="0">
                <a:latin typeface="Perpetua" panose="02020502060401020303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Perpetua" panose="02020502060401020303" pitchFamily="18" charset="0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Perpetua" panose="02020502060401020303" pitchFamily="18" charset="0"/>
                <a:ea typeface="微软雅黑" panose="020B0503020204020204" pitchFamily="34" charset="-122"/>
              </a:rPr>
              <a:t>）许多类型对象的创造需要一系列步骤</a:t>
            </a:r>
          </a:p>
          <a:p>
            <a:pPr lvl="2" ea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Perpetua" panose="02020502060401020303" pitchFamily="18" charset="0"/>
                <a:ea typeface="微软雅黑" panose="020B0503020204020204" pitchFamily="34" charset="-122"/>
              </a:rPr>
              <a:t>需要计算或取得对象的初始设置</a:t>
            </a:r>
          </a:p>
          <a:p>
            <a:pPr lvl="2" ea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Perpetua" panose="02020502060401020303" pitchFamily="18" charset="0"/>
                <a:ea typeface="微软雅黑" panose="020B0503020204020204" pitchFamily="34" charset="-122"/>
              </a:rPr>
              <a:t>需要选择生成哪个子对象实例</a:t>
            </a:r>
          </a:p>
          <a:p>
            <a:pPr lvl="2" ea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Perpetua" panose="02020502060401020303" pitchFamily="18" charset="0"/>
                <a:ea typeface="微软雅黑" panose="020B0503020204020204" pitchFamily="34" charset="-122"/>
              </a:rPr>
              <a:t>在生成需要对象之前必须先生成一些辅助功能对象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Perpetua" panose="02020502060401020303" pitchFamily="18" charset="0"/>
                <a:ea typeface="微软雅黑" panose="020B0503020204020204" pitchFamily="34" charset="-122"/>
              </a:rPr>
              <a:t>在这些情况</a:t>
            </a:r>
            <a:r>
              <a:rPr lang="en-US" altLang="zh-CN" sz="2400" dirty="0">
                <a:latin typeface="Perpetua" panose="02020502060401020303" pitchFamily="18" charset="0"/>
                <a:ea typeface="微软雅黑" panose="020B0503020204020204" pitchFamily="34" charset="-122"/>
              </a:rPr>
              <a:t>, </a:t>
            </a:r>
            <a:r>
              <a:rPr lang="zh-CN" altLang="en-US" sz="2400" dirty="0">
                <a:latin typeface="Perpetua" panose="02020502060401020303" pitchFamily="18" charset="0"/>
                <a:ea typeface="微软雅黑" panose="020B0503020204020204" pitchFamily="34" charset="-122"/>
              </a:rPr>
              <a:t>新对象的建立就是一个 “过程”，而不仅仅是一个操作。为了能方便地完成这些复杂的对象创建工作，可引入对象工厂模式 </a:t>
            </a:r>
          </a:p>
        </p:txBody>
      </p:sp>
      <p:sp>
        <p:nvSpPr>
          <p:cNvPr id="68611" name="Rectangle 26">
            <a:extLst>
              <a:ext uri="{FF2B5EF4-FFF2-40B4-BE49-F238E27FC236}">
                <a16:creationId xmlns:a16="http://schemas.microsoft.com/office/drawing/2014/main" id="{8BF04507-8BE4-CB84-995A-B0FF9F715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125538"/>
            <a:ext cx="6724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对象工厂模式的由来</a:t>
            </a:r>
          </a:p>
        </p:txBody>
      </p:sp>
      <p:sp>
        <p:nvSpPr>
          <p:cNvPr id="68612" name="灯片编号占位符 1">
            <a:extLst>
              <a:ext uri="{FF2B5EF4-FFF2-40B4-BE49-F238E27FC236}">
                <a16:creationId xmlns:a16="http://schemas.microsoft.com/office/drawing/2014/main" id="{D08797C1-6AB6-4303-07E3-45B36EE3F0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144F929-1C20-498D-9A86-5AC02976BCA9}" type="slidenum">
              <a:rPr lang="zh-CN" altLang="en-US" smtClean="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pPr/>
              <a:t>13</a:t>
            </a:fld>
            <a:endParaRPr lang="zh-CN" altLang="en-US">
              <a:solidFill>
                <a:srgbClr val="FFFFFF"/>
              </a:solidFill>
              <a:latin typeface="Franklin Gothic Book" panose="020B05030201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94538"/>
            <a:ext cx="10515600" cy="630756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对象工厂的示意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15F91C09-B0CF-4755-A517-DAFA1E34A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55" y="628517"/>
            <a:ext cx="11303251" cy="588373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对象工厂是个模板类，给定不同的类型实参，就可以得到生产不同类型的对象工厂实例类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template&lt;typename T&gt;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class ObjectFactory{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public: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产生对象，返回对象的智能指针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static std::shared_ptr&lt;T&gt; create() {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构造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对象的过程非常复杂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下面只是一个简单示意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return std::make_shared&lt;T&gt;(T());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}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class Car{};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void test(){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首先获得制造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Car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的对象工厂唯一实例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ObjectFactory&lt;Car&gt;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&amp; carFactory = Singleton&lt;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ObjectFactory&lt;Car&gt;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&gt;::Instance();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需要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Car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对象时，调用对象工厂的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create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方法，就会返回对象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std::shared_ptr&lt;Car&gt; car = carFactory.create();    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对话气泡: 矩形 4">
            <a:extLst>
              <a:ext uri="{FF2B5EF4-FFF2-40B4-BE49-F238E27FC236}">
                <a16:creationId xmlns:a16="http://schemas.microsoft.com/office/drawing/2014/main" id="{23FB6087-0318-059F-B373-9029F368D7CE}"/>
              </a:ext>
            </a:extLst>
          </p:cNvPr>
          <p:cNvSpPr/>
          <p:nvPr/>
        </p:nvSpPr>
        <p:spPr>
          <a:xfrm>
            <a:off x="5953880" y="6019388"/>
            <a:ext cx="4528362" cy="744074"/>
          </a:xfrm>
          <a:prstGeom prst="wedgeRectCallout">
            <a:avLst>
              <a:gd name="adj1" fmla="val -59535"/>
              <a:gd name="adj2" fmla="val -4525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现在构造汽车对象的复杂逻辑都被隐藏在</a:t>
            </a:r>
            <a:r>
              <a:rPr lang="en-US" altLang="zh-CN" sz="1600" dirty="0">
                <a:solidFill>
                  <a:schemeClr val="tx1"/>
                </a:solidFill>
              </a:rPr>
              <a:t>create</a:t>
            </a:r>
            <a:r>
              <a:rPr lang="zh-CN" altLang="en-US" sz="1600" dirty="0">
                <a:solidFill>
                  <a:schemeClr val="tx1"/>
                </a:solidFill>
              </a:rPr>
              <a:t>方法了，用户调用这个方法可以得到一个汽车对象，而不用管生一部汽车对象的复杂内部逻辑。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61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A6F61-DAFE-319D-56B8-15FC1D85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720" y="2485327"/>
            <a:ext cx="3573026" cy="1325563"/>
          </a:xfrm>
        </p:spPr>
        <p:txBody>
          <a:bodyPr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std::function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107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578" name="Text Box 2">
            <a:extLst>
              <a:ext uri="{FF2B5EF4-FFF2-40B4-BE49-F238E27FC236}">
                <a16:creationId xmlns:a16="http://schemas.microsoft.com/office/drawing/2014/main" id="{5B903213-B959-0F46-A666-1B0713E11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019" y="1018687"/>
            <a:ext cx="9760683" cy="2362185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indent="-4572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lang="en-US" altLang="zh-CN" sz="2000" dirty="0">
                <a:ea typeface="微软雅黑" panose="020B0503020204020204" pitchFamily="34" charset="-122"/>
              </a:rPr>
              <a:t>std::function</a:t>
            </a:r>
            <a:r>
              <a:rPr lang="zh-CN" altLang="en-US" sz="2000" dirty="0">
                <a:ea typeface="微软雅黑" panose="020B0503020204020204" pitchFamily="34" charset="-122"/>
              </a:rPr>
              <a:t>是一个函数包装模板，可以包装下列这几种</a:t>
            </a:r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callable</a:t>
            </a:r>
            <a:r>
              <a:rPr lang="zh-CN" altLang="en-US" sz="2000" dirty="0">
                <a:ea typeface="微软雅黑" panose="020B0503020204020204" pitchFamily="34" charset="-122"/>
              </a:rPr>
              <a:t>类型：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函数</a:t>
            </a:r>
            <a:r>
              <a:rPr lang="zh-CN" altLang="en-US" sz="2000" dirty="0"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函数指针</a:t>
            </a:r>
            <a:r>
              <a:rPr lang="zh-CN" altLang="en-US" sz="2000" dirty="0"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类成员函数指针</a:t>
            </a:r>
            <a:r>
              <a:rPr lang="zh-CN" altLang="en-US" sz="2000" dirty="0">
                <a:ea typeface="微软雅黑" panose="020B0503020204020204" pitchFamily="34" charset="-122"/>
              </a:rPr>
              <a:t>或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任意类型的函数对象</a:t>
            </a:r>
            <a:r>
              <a:rPr lang="zh-CN" altLang="en-US" sz="2000" dirty="0">
                <a:ea typeface="微软雅黑" panose="020B0503020204020204" pitchFamily="34" charset="-122"/>
              </a:rPr>
              <a:t>（例如定义了</a:t>
            </a:r>
            <a:r>
              <a:rPr lang="en-US" altLang="zh-CN" sz="2000" dirty="0">
                <a:ea typeface="微软雅黑" panose="020B0503020204020204" pitchFamily="34" charset="-122"/>
              </a:rPr>
              <a:t>operator()</a:t>
            </a:r>
            <a:r>
              <a:rPr lang="zh-CN" altLang="en-US" sz="2000" dirty="0">
                <a:ea typeface="微软雅黑" panose="020B0503020204020204" pitchFamily="34" charset="-122"/>
              </a:rPr>
              <a:t>操作并拥有函数闭包）。</a:t>
            </a:r>
            <a:r>
              <a:rPr lang="en-US" altLang="zh-CN" sz="2000" dirty="0">
                <a:ea typeface="微软雅黑" panose="020B0503020204020204" pitchFamily="34" charset="-122"/>
              </a:rPr>
              <a:t>std::function</a:t>
            </a:r>
            <a:r>
              <a:rPr lang="zh-CN" altLang="en-US" sz="2000" dirty="0">
                <a:ea typeface="微软雅黑" panose="020B0503020204020204" pitchFamily="34" charset="-122"/>
              </a:rPr>
              <a:t>对象可被拷贝和转移，并且可以使用指定的调用特征来直接调用目标元素。当</a:t>
            </a:r>
            <a:r>
              <a:rPr lang="en-US" altLang="zh-CN" sz="2000" dirty="0">
                <a:ea typeface="微软雅黑" panose="020B0503020204020204" pitchFamily="34" charset="-122"/>
              </a:rPr>
              <a:t>std::function</a:t>
            </a:r>
            <a:r>
              <a:rPr lang="zh-CN" altLang="en-US" sz="2000" dirty="0">
                <a:ea typeface="微软雅黑" panose="020B0503020204020204" pitchFamily="34" charset="-122"/>
              </a:rPr>
              <a:t>对象未包裹任何实际的可调用元素，调用该</a:t>
            </a:r>
            <a:r>
              <a:rPr lang="en-US" altLang="zh-CN" sz="2000" dirty="0">
                <a:ea typeface="微软雅黑" panose="020B0503020204020204" pitchFamily="34" charset="-122"/>
              </a:rPr>
              <a:t>std::function</a:t>
            </a:r>
            <a:r>
              <a:rPr lang="zh-CN" altLang="en-US" sz="2000" dirty="0">
                <a:ea typeface="微软雅黑" panose="020B0503020204020204" pitchFamily="34" charset="-122"/>
              </a:rPr>
              <a:t>对象将抛出</a:t>
            </a:r>
            <a:r>
              <a:rPr lang="en-US" altLang="zh-CN" sz="2000" dirty="0">
                <a:ea typeface="微软雅黑" panose="020B0503020204020204" pitchFamily="34" charset="-122"/>
              </a:rPr>
              <a:t>std::bad_function_call</a:t>
            </a:r>
            <a:r>
              <a:rPr lang="zh-CN" altLang="en-US" sz="2000" dirty="0">
                <a:ea typeface="微软雅黑" panose="020B0503020204020204" pitchFamily="34" charset="-122"/>
              </a:rPr>
              <a:t>异常。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1E598F4-3EAC-61C5-B6E8-CBD149672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033" y="289073"/>
            <a:ext cx="6724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std::function</a:t>
            </a:r>
            <a:r>
              <a:rPr kumimoji="1"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由来</a:t>
            </a:r>
          </a:p>
        </p:txBody>
      </p:sp>
      <p:sp>
        <p:nvSpPr>
          <p:cNvPr id="66564" name="灯片编号占位符 1">
            <a:extLst>
              <a:ext uri="{FF2B5EF4-FFF2-40B4-BE49-F238E27FC236}">
                <a16:creationId xmlns:a16="http://schemas.microsoft.com/office/drawing/2014/main" id="{0AB2259C-C411-6332-D9C6-8ADDB4A42E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F459C2D-9407-414A-B176-7DA23F52504F}" type="slidenum">
              <a:rPr lang="zh-CN" altLang="en-US" smtClean="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pPr/>
              <a:t>16</a:t>
            </a:fld>
            <a:endParaRPr lang="zh-CN" altLang="en-US">
              <a:solidFill>
                <a:srgbClr val="FFFFFF"/>
              </a:solidFill>
              <a:latin typeface="Franklin Gothic Book" panose="020B0503020102020204" pitchFamily="34" charset="0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768407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94538"/>
            <a:ext cx="10515600" cy="63075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std::function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包裹普通函数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15F91C09-B0CF-4755-A517-DAFA1E34A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55" y="628517"/>
            <a:ext cx="11303251" cy="588373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#include &lt;iostream&gt;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#include &lt;functional&gt;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using namespace std;</a:t>
            </a:r>
          </a:p>
          <a:p>
            <a:pPr>
              <a:lnSpc>
                <a:spcPct val="120000"/>
              </a:lnSpc>
            </a:pP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g_Minus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(int i, int j)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return i - j;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pPr>
              <a:lnSpc>
                <a:spcPct val="120000"/>
              </a:lnSpc>
            </a:pP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std::function&lt;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int(int, int)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 f =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g_Minus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cout &lt;&lt; f(1, 2) &lt;&lt; endl;                                            // -1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return 1;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对话气泡: 矩形 3">
            <a:extLst>
              <a:ext uri="{FF2B5EF4-FFF2-40B4-BE49-F238E27FC236}">
                <a16:creationId xmlns:a16="http://schemas.microsoft.com/office/drawing/2014/main" id="{76C8EE8E-E6B9-5597-4561-175D1686BF33}"/>
              </a:ext>
            </a:extLst>
          </p:cNvPr>
          <p:cNvSpPr/>
          <p:nvPr/>
        </p:nvSpPr>
        <p:spPr>
          <a:xfrm>
            <a:off x="1858700" y="3429000"/>
            <a:ext cx="4528362" cy="562709"/>
          </a:xfrm>
          <a:prstGeom prst="wedgeRectCallout">
            <a:avLst>
              <a:gd name="adj1" fmla="val -38455"/>
              <a:gd name="adj2" fmla="val 11590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模板实参为被包裹的函数原型（不需要函数名）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75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94538"/>
            <a:ext cx="10515600" cy="63075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std::function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包裹模板函数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15F91C09-B0CF-4755-A517-DAFA1E34A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55" y="628517"/>
            <a:ext cx="11303251" cy="588373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#include &lt;iostream&gt;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#include &lt;functional&gt;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using namespace std;</a:t>
            </a:r>
          </a:p>
          <a:p>
            <a:pPr>
              <a:lnSpc>
                <a:spcPct val="120000"/>
              </a:lnSpc>
            </a:pP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template &lt;class T&gt;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g_Minus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(T i, T j)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return i - j;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pPr>
              <a:lnSpc>
                <a:spcPct val="120000"/>
              </a:lnSpc>
            </a:pP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std::function&lt;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int(int, int)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 f =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g_Minus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&lt;int&gt;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cout &lt;&lt; f(1, 2) &lt;&lt; endl;                                            // -1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return 1;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对话气泡: 矩形 3">
            <a:extLst>
              <a:ext uri="{FF2B5EF4-FFF2-40B4-BE49-F238E27FC236}">
                <a16:creationId xmlns:a16="http://schemas.microsoft.com/office/drawing/2014/main" id="{76C8EE8E-E6B9-5597-4561-175D1686BF33}"/>
              </a:ext>
            </a:extLst>
          </p:cNvPr>
          <p:cNvSpPr/>
          <p:nvPr/>
        </p:nvSpPr>
        <p:spPr>
          <a:xfrm>
            <a:off x="4119578" y="3592995"/>
            <a:ext cx="4528362" cy="562709"/>
          </a:xfrm>
          <a:prstGeom prst="wedgeRectCallout">
            <a:avLst>
              <a:gd name="adj1" fmla="val -38455"/>
              <a:gd name="adj2" fmla="val 11590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类型实参传递给函数模板，得到一个实例函数，该实例函数被</a:t>
            </a:r>
            <a:r>
              <a:rPr lang="en-US" altLang="zh-CN" sz="1600" dirty="0">
                <a:solidFill>
                  <a:schemeClr val="tx1"/>
                </a:solidFill>
              </a:rPr>
              <a:t>std::function</a:t>
            </a:r>
            <a:r>
              <a:rPr lang="zh-CN" altLang="en-US" sz="1600" dirty="0">
                <a:solidFill>
                  <a:schemeClr val="tx1"/>
                </a:solidFill>
              </a:rPr>
              <a:t>包裹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50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94538"/>
            <a:ext cx="10515600" cy="63075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std::function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包裹函数对象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15F91C09-B0CF-4755-A517-DAFA1E34A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55" y="628517"/>
            <a:ext cx="11303251" cy="588373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#include &lt;iostream&gt;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#include &lt;functional&gt;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using namespace std;</a:t>
            </a:r>
          </a:p>
          <a:p>
            <a:pPr>
              <a:lnSpc>
                <a:spcPct val="120000"/>
              </a:lnSpc>
            </a:pP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Minus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operator()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(int i, int j)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{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return i - j;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>
              <a:lnSpc>
                <a:spcPct val="120000"/>
              </a:lnSpc>
            </a:pP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function&lt;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int(int, int)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 f = Minus();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cout &lt;&lt; f(1, 2) &lt;&lt; endl;                                            // -1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return 1;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对话气泡: 矩形 3">
            <a:extLst>
              <a:ext uri="{FF2B5EF4-FFF2-40B4-BE49-F238E27FC236}">
                <a16:creationId xmlns:a16="http://schemas.microsoft.com/office/drawing/2014/main" id="{76C8EE8E-E6B9-5597-4561-175D1686BF33}"/>
              </a:ext>
            </a:extLst>
          </p:cNvPr>
          <p:cNvSpPr/>
          <p:nvPr/>
        </p:nvSpPr>
        <p:spPr>
          <a:xfrm>
            <a:off x="1425518" y="3663334"/>
            <a:ext cx="4528362" cy="562709"/>
          </a:xfrm>
          <a:prstGeom prst="wedgeRectCallout">
            <a:avLst>
              <a:gd name="adj1" fmla="val -36680"/>
              <a:gd name="adj2" fmla="val 25697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模板实参为被包裹的函数原型（不需要函数名）</a:t>
            </a:r>
          </a:p>
        </p:txBody>
      </p:sp>
      <p:sp>
        <p:nvSpPr>
          <p:cNvPr id="5" name="对话气泡: 矩形 4">
            <a:extLst>
              <a:ext uri="{FF2B5EF4-FFF2-40B4-BE49-F238E27FC236}">
                <a16:creationId xmlns:a16="http://schemas.microsoft.com/office/drawing/2014/main" id="{95CBDCF2-4A42-889E-DAF8-02DEF0B58E5C}"/>
              </a:ext>
            </a:extLst>
          </p:cNvPr>
          <p:cNvSpPr/>
          <p:nvPr/>
        </p:nvSpPr>
        <p:spPr>
          <a:xfrm>
            <a:off x="4724835" y="4356673"/>
            <a:ext cx="4528362" cy="1143104"/>
          </a:xfrm>
          <a:prstGeom prst="wedgeRectCallout">
            <a:avLst>
              <a:gd name="adj1" fmla="val -66192"/>
              <a:gd name="adj2" fmla="val 3733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Minus()</a:t>
            </a:r>
            <a:r>
              <a:rPr lang="zh-CN" altLang="en-US" sz="1600" dirty="0">
                <a:solidFill>
                  <a:schemeClr val="tx1"/>
                </a:solidFill>
              </a:rPr>
              <a:t>创建了一个函数对象，该对象重载了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int </a:t>
            </a:r>
            <a:r>
              <a:rPr lang="en-US" altLang="zh-CN" sz="1600" dirty="0">
                <a:solidFill>
                  <a:schemeClr val="tx1"/>
                </a:solidFill>
              </a:rPr>
              <a:t>operator() </a:t>
            </a:r>
            <a:r>
              <a:rPr lang="en-US" altLang="zh-CN" sz="1600" dirty="0">
                <a:solidFill>
                  <a:srgbClr val="FF0000"/>
                </a:solidFill>
              </a:rPr>
              <a:t>(int i, int j)</a:t>
            </a:r>
          </a:p>
          <a:p>
            <a:r>
              <a:rPr lang="zh-CN" altLang="en-US" sz="1600" dirty="0">
                <a:solidFill>
                  <a:srgbClr val="FF0000"/>
                </a:solidFill>
              </a:rPr>
              <a:t>从功能上，等价于函数</a:t>
            </a:r>
            <a:r>
              <a:rPr lang="en-US" altLang="zh-CN" sz="1600" dirty="0">
                <a:solidFill>
                  <a:srgbClr val="FF0000"/>
                </a:solidFill>
              </a:rPr>
              <a:t>int(int, int) </a:t>
            </a:r>
          </a:p>
        </p:txBody>
      </p:sp>
    </p:spTree>
    <p:extLst>
      <p:ext uri="{BB962C8B-B14F-4D97-AF65-F5344CB8AC3E}">
        <p14:creationId xmlns:p14="http://schemas.microsoft.com/office/powerpoint/2010/main" val="97935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A6F61-DAFE-319D-56B8-15FC1D85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720" y="2485327"/>
            <a:ext cx="3573026" cy="1325563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单件模式</a:t>
            </a:r>
          </a:p>
        </p:txBody>
      </p:sp>
    </p:spTree>
    <p:extLst>
      <p:ext uri="{BB962C8B-B14F-4D97-AF65-F5344CB8AC3E}">
        <p14:creationId xmlns:p14="http://schemas.microsoft.com/office/powerpoint/2010/main" val="3494378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94538"/>
            <a:ext cx="10515600" cy="63075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std::function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包裹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lambda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表达式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15F91C09-B0CF-4755-A517-DAFA1E34A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55" y="628517"/>
            <a:ext cx="11303251" cy="588373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#include &lt;iostream&gt;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#include &lt;functional&gt;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using namespace std;</a:t>
            </a:r>
          </a:p>
          <a:p>
            <a:pPr>
              <a:lnSpc>
                <a:spcPct val="120000"/>
              </a:lnSpc>
            </a:pP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auto </a:t>
            </a:r>
            <a:r>
              <a:rPr lang="en-US" altLang="zh-CN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g_Minus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= [](int i, int j){ return i - j; };</a:t>
            </a:r>
          </a:p>
          <a:p>
            <a:pPr>
              <a:lnSpc>
                <a:spcPct val="120000"/>
              </a:lnSpc>
            </a:pP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main()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function&lt;int(int, int)&gt; f =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g_Minus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cout &lt;&lt; f(1, 2) &lt;&lt; endl;                                            // -1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return 1;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1106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578" name="Text Box 2">
            <a:extLst>
              <a:ext uri="{FF2B5EF4-FFF2-40B4-BE49-F238E27FC236}">
                <a16:creationId xmlns:a16="http://schemas.microsoft.com/office/drawing/2014/main" id="{5B903213-B959-0F46-A666-1B0713E11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019" y="1018687"/>
            <a:ext cx="9760683" cy="3747180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indent="-4572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2000" dirty="0">
                <a:ea typeface="微软雅黑" panose="020B0503020204020204" pitchFamily="34" charset="-122"/>
              </a:rPr>
              <a:t>以实验三为例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lang="en-US" altLang="zh-CN" sz="2000" dirty="0">
                <a:ea typeface="微软雅黑" panose="020B0503020204020204" pitchFamily="34" charset="-122"/>
              </a:rPr>
              <a:t>ExecutorImpl::ExecutorImpl(const Pose&amp; pose) noexcept : poseHandler(pose)</a:t>
            </a:r>
            <a:r>
              <a:rPr lang="zh-CN" altLang="en-US" sz="2000" dirty="0">
                <a:ea typeface="微软雅黑" panose="020B0503020204020204" pitchFamily="34" charset="-122"/>
              </a:rPr>
              <a:t>里定义了</a:t>
            </a:r>
            <a:r>
              <a:rPr lang="en-US" altLang="zh-CN" sz="2000" dirty="0">
                <a:ea typeface="微软雅黑" panose="020B0503020204020204" pitchFamily="34" charset="-122"/>
              </a:rPr>
              <a:t>map</a:t>
            </a:r>
          </a:p>
          <a:p>
            <a:pPr indent="0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ea typeface="微软雅黑" panose="020B0503020204020204" pitchFamily="34" charset="-122"/>
              </a:rPr>
              <a:t>	std::</a:t>
            </a:r>
            <a:r>
              <a:rPr lang="en-US" altLang="zh-CN" sz="2000" dirty="0" err="1">
                <a:ea typeface="微软雅黑" panose="020B0503020204020204" pitchFamily="34" charset="-122"/>
              </a:rPr>
              <a:t>unordered_map</a:t>
            </a:r>
            <a:r>
              <a:rPr lang="en-US" altLang="zh-CN" sz="2000" dirty="0">
                <a:ea typeface="微软雅黑" panose="020B0503020204020204" pitchFamily="34" charset="-122"/>
              </a:rPr>
              <a:t>&lt;char, </a:t>
            </a:r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std::function&lt;void(PoseHandler &amp; poseHandler)</a:t>
            </a:r>
            <a:r>
              <a:rPr lang="en-US" altLang="zh-CN" sz="2000" dirty="0">
                <a:ea typeface="微软雅黑" panose="020B0503020204020204" pitchFamily="34" charset="-122"/>
              </a:rPr>
              <a:t>&gt;&gt; </a:t>
            </a:r>
            <a:r>
              <a:rPr lang="en-US" altLang="zh-CN" sz="2000" dirty="0" err="1">
                <a:ea typeface="微软雅黑" panose="020B0503020204020204" pitchFamily="34" charset="-122"/>
              </a:rPr>
              <a:t>cmderMap</a:t>
            </a:r>
            <a:r>
              <a:rPr lang="en-US" altLang="zh-CN" sz="2000" dirty="0"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2000" dirty="0">
                <a:ea typeface="微软雅黑" panose="020B0503020204020204" pitchFamily="34" charset="-122"/>
              </a:rPr>
              <a:t>假设</a:t>
            </a:r>
            <a:r>
              <a:rPr lang="en-US" altLang="zh-CN" sz="2000" dirty="0">
                <a:ea typeface="微软雅黑" panose="020B0503020204020204" pitchFamily="34" charset="-122"/>
              </a:rPr>
              <a:t>Move</a:t>
            </a:r>
            <a:r>
              <a:rPr lang="zh-CN" altLang="en-US" sz="2000" dirty="0"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ea typeface="微软雅黑" panose="020B0503020204020204" pitchFamily="34" charset="-122"/>
              </a:rPr>
              <a:t>TurnLeft</a:t>
            </a:r>
            <a:r>
              <a:rPr lang="zh-CN" altLang="en-US" sz="2000" dirty="0"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ea typeface="微软雅黑" panose="020B0503020204020204" pitchFamily="34" charset="-122"/>
              </a:rPr>
              <a:t>TurnRight</a:t>
            </a:r>
            <a:r>
              <a:rPr lang="zh-CN" altLang="en-US" sz="2000" dirty="0">
                <a:ea typeface="微软雅黑" panose="020B0503020204020204" pitchFamily="34" charset="-122"/>
              </a:rPr>
              <a:t>的命令实现分别用函数、</a:t>
            </a:r>
            <a:r>
              <a:rPr lang="en-US" altLang="zh-CN" sz="2000" dirty="0">
                <a:ea typeface="微软雅黑" panose="020B0503020204020204" pitchFamily="34" charset="-122"/>
              </a:rPr>
              <a:t>lambda</a:t>
            </a:r>
            <a:r>
              <a:rPr lang="zh-CN" altLang="en-US" sz="2000" dirty="0">
                <a:ea typeface="微软雅黑" panose="020B0503020204020204" pitchFamily="34" charset="-122"/>
              </a:rPr>
              <a:t>表达式、函数对象实现，如果没有</a:t>
            </a:r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std::function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，就没有办法把这三种不同的</a:t>
            </a:r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callable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塞进一个</a:t>
            </a:r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map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里。因为</a:t>
            </a:r>
            <a:r>
              <a:rPr lang="en-US" altLang="zh-CN" sz="2000" dirty="0">
                <a:ea typeface="微软雅黑" panose="020B0503020204020204" pitchFamily="34" charset="-122"/>
              </a:rPr>
              <a:t>std::</a:t>
            </a:r>
            <a:r>
              <a:rPr lang="en-US" altLang="zh-CN" sz="2000" dirty="0" err="1">
                <a:ea typeface="微软雅黑" panose="020B0503020204020204" pitchFamily="34" charset="-122"/>
              </a:rPr>
              <a:t>unordered_map</a:t>
            </a:r>
            <a:r>
              <a:rPr lang="zh-CN" altLang="en-US" sz="2000" dirty="0">
                <a:ea typeface="微软雅黑" panose="020B0503020204020204" pitchFamily="34" charset="-122"/>
              </a:rPr>
              <a:t>要求</a:t>
            </a:r>
            <a:r>
              <a:rPr lang="en-US" altLang="zh-CN" sz="2000" dirty="0">
                <a:ea typeface="微软雅黑" panose="020B0503020204020204" pitchFamily="34" charset="-122"/>
              </a:rPr>
              <a:t>key</a:t>
            </a:r>
            <a:r>
              <a:rPr lang="zh-CN" altLang="en-US" sz="2000" dirty="0">
                <a:ea typeface="微软雅黑" panose="020B0503020204020204" pitchFamily="34" charset="-122"/>
              </a:rPr>
              <a:t>是同一种类型、</a:t>
            </a:r>
            <a:r>
              <a:rPr lang="en-US" altLang="zh-CN" sz="2000" dirty="0">
                <a:ea typeface="微软雅黑" panose="020B0503020204020204" pitchFamily="34" charset="-122"/>
              </a:rPr>
              <a:t>value</a:t>
            </a:r>
            <a:r>
              <a:rPr lang="zh-CN" altLang="en-US" sz="2000" dirty="0">
                <a:ea typeface="微软雅黑" panose="020B0503020204020204" pitchFamily="34" charset="-122"/>
              </a:rPr>
              <a:t>也是同一种类型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2000" dirty="0">
                <a:ea typeface="微软雅黑" panose="020B0503020204020204" pitchFamily="34" charset="-122"/>
              </a:rPr>
              <a:t>现在有了</a:t>
            </a:r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std::function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包裹，函数、</a:t>
            </a:r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lambda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表达式、函数对象这三种不同的</a:t>
            </a:r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callable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都有了统一的类型：</a:t>
            </a:r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std::function&lt;void(PoseHandler &amp; poseHandler)</a:t>
            </a:r>
            <a:r>
              <a:rPr lang="en-US" altLang="zh-CN" sz="2000" dirty="0">
                <a:ea typeface="微软雅黑" panose="020B0503020204020204" pitchFamily="34" charset="-122"/>
              </a:rPr>
              <a:t>&gt;</a:t>
            </a:r>
            <a:r>
              <a:rPr lang="zh-CN" altLang="en-US" sz="2000" dirty="0">
                <a:ea typeface="微软雅黑" panose="020B0503020204020204" pitchFamily="34" charset="-122"/>
              </a:rPr>
              <a:t>，可以被塞进一个</a:t>
            </a:r>
            <a:r>
              <a:rPr lang="en-US" altLang="zh-CN" sz="2000" dirty="0">
                <a:ea typeface="微软雅黑" panose="020B0503020204020204" pitchFamily="34" charset="-122"/>
              </a:rPr>
              <a:t>map</a:t>
            </a:r>
            <a:r>
              <a:rPr lang="zh-CN" altLang="en-US" sz="2000">
                <a:ea typeface="微软雅黑" panose="020B0503020204020204" pitchFamily="34" charset="-122"/>
              </a:rPr>
              <a:t>里</a:t>
            </a:r>
            <a:endParaRPr lang="zh-CN" altLang="en-US" sz="2000" dirty="0">
              <a:ea typeface="微软雅黑" panose="020B0503020204020204" pitchFamily="34" charset="-122"/>
            </a:endParaRP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1E598F4-3EAC-61C5-B6E8-CBD149672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033" y="289073"/>
            <a:ext cx="6724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std::function</a:t>
            </a:r>
            <a:r>
              <a:rPr kumimoji="1"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作用</a:t>
            </a:r>
          </a:p>
        </p:txBody>
      </p:sp>
      <p:sp>
        <p:nvSpPr>
          <p:cNvPr id="66564" name="灯片编号占位符 1">
            <a:extLst>
              <a:ext uri="{FF2B5EF4-FFF2-40B4-BE49-F238E27FC236}">
                <a16:creationId xmlns:a16="http://schemas.microsoft.com/office/drawing/2014/main" id="{0AB2259C-C411-6332-D9C6-8ADDB4A42E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F459C2D-9407-414A-B176-7DA23F52504F}" type="slidenum">
              <a:rPr lang="zh-CN" altLang="en-US" smtClean="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pPr/>
              <a:t>21</a:t>
            </a:fld>
            <a:endParaRPr lang="zh-CN" altLang="en-US">
              <a:solidFill>
                <a:srgbClr val="FFFFFF"/>
              </a:solidFill>
              <a:latin typeface="Franklin Gothic Book" panose="020B0503020102020204" pitchFamily="34" charset="0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247602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43">
            <a:extLst>
              <a:ext uri="{FF2B5EF4-FFF2-40B4-BE49-F238E27FC236}">
                <a16:creationId xmlns:a16="http://schemas.microsoft.com/office/drawing/2014/main" id="{CD1634C2-B8D4-FE4C-1906-D110C547E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1125539"/>
            <a:ext cx="7667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单件（</a:t>
            </a:r>
            <a:r>
              <a:rPr kumimoji="1"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Singleton</a:t>
            </a:r>
            <a:r>
              <a:rPr kumimoji="1"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）模式的由来	</a:t>
            </a:r>
          </a:p>
        </p:txBody>
      </p:sp>
      <p:sp>
        <p:nvSpPr>
          <p:cNvPr id="90115" name="Rectangle 44">
            <a:extLst>
              <a:ext uri="{FF2B5EF4-FFF2-40B4-BE49-F238E27FC236}">
                <a16:creationId xmlns:a16="http://schemas.microsoft.com/office/drawing/2014/main" id="{AFA5446C-9AE7-C020-ABA9-490387607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902" y="2065974"/>
            <a:ext cx="7993062" cy="3970338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2800">
                <a:latin typeface="Perpetua" panose="02020502060401020303" pitchFamily="18" charset="0"/>
                <a:ea typeface="微软雅黑" panose="020B0503020204020204" pitchFamily="34" charset="-122"/>
              </a:rPr>
              <a:t>单件模式的实例较为普遍</a:t>
            </a:r>
            <a:r>
              <a:rPr lang="en-US" altLang="zh-CN" sz="2800">
                <a:latin typeface="Perpetua" panose="02020502060401020303" pitchFamily="18" charset="0"/>
                <a:ea typeface="微软雅黑" panose="020B0503020204020204" pitchFamily="34" charset="-122"/>
              </a:rPr>
              <a:t>:</a:t>
            </a:r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zh-CN" altLang="en-US" sz="2800">
                <a:latin typeface="Perpetua" panose="02020502060401020303" pitchFamily="18" charset="0"/>
                <a:ea typeface="微软雅黑" panose="020B0503020204020204" pitchFamily="34" charset="-122"/>
              </a:rPr>
              <a:t>系统中只能有一个窗口管理器</a:t>
            </a:r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zh-CN" altLang="en-US" sz="2800">
                <a:latin typeface="Perpetua" panose="02020502060401020303" pitchFamily="18" charset="0"/>
                <a:ea typeface="微软雅黑" panose="020B0503020204020204" pitchFamily="34" charset="-122"/>
              </a:rPr>
              <a:t>系统中只能有一个文件系统</a:t>
            </a:r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zh-CN" altLang="en-US" sz="2800">
                <a:latin typeface="Perpetua" panose="02020502060401020303" pitchFamily="18" charset="0"/>
                <a:ea typeface="微软雅黑" panose="020B0503020204020204" pitchFamily="34" charset="-122"/>
              </a:rPr>
              <a:t>一个数字滤波器只能有一个</a:t>
            </a:r>
            <a:r>
              <a:rPr lang="en-US" altLang="zh-CN" sz="2800">
                <a:latin typeface="Perpetua" panose="02020502060401020303" pitchFamily="18" charset="0"/>
                <a:ea typeface="微软雅黑" panose="020B0503020204020204" pitchFamily="34" charset="-122"/>
              </a:rPr>
              <a:t>A/D</a:t>
            </a:r>
            <a:r>
              <a:rPr lang="zh-CN" altLang="en-US" sz="2800">
                <a:latin typeface="Perpetua" panose="02020502060401020303" pitchFamily="18" charset="0"/>
                <a:ea typeface="微软雅黑" panose="020B0503020204020204" pitchFamily="34" charset="-122"/>
              </a:rPr>
              <a:t>转换器</a:t>
            </a:r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zh-CN" altLang="en-US" sz="2800">
                <a:latin typeface="Perpetua" panose="02020502060401020303" pitchFamily="18" charset="0"/>
                <a:ea typeface="微软雅黑" panose="020B0503020204020204" pitchFamily="34" charset="-122"/>
              </a:rPr>
              <a:t>一个会计系统只能专用于一个公司</a:t>
            </a:r>
            <a:endParaRPr lang="en-US" altLang="zh-CN" sz="2800">
              <a:latin typeface="Perpetua" panose="02020502060401020303" pitchFamily="18" charset="0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zh-CN" altLang="en-US" sz="2800">
                <a:latin typeface="Perpetua" panose="02020502060401020303" pitchFamily="18" charset="0"/>
                <a:ea typeface="微软雅黑" panose="020B0503020204020204" pitchFamily="34" charset="-122"/>
              </a:rPr>
              <a:t>一个系统只有一个日志对象</a:t>
            </a:r>
            <a:endParaRPr lang="en-US" altLang="zh-CN" sz="2800">
              <a:latin typeface="Perpetua" panose="02020502060401020303" pitchFamily="18" charset="0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zh-CN" altLang="en-US" sz="2800">
                <a:latin typeface="Perpetua" panose="02020502060401020303" pitchFamily="18" charset="0"/>
                <a:ea typeface="微软雅黑" panose="020B0503020204020204" pitchFamily="34" charset="-122"/>
              </a:rPr>
              <a:t>一个系统只有一个注册表</a:t>
            </a:r>
            <a:endParaRPr lang="en-US" altLang="zh-CN" sz="2800">
              <a:latin typeface="Perpetua" panose="02020502060401020303" pitchFamily="18" charset="0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zh-CN" altLang="en-US" sz="2800">
                <a:latin typeface="Perpetua" panose="02020502060401020303" pitchFamily="18" charset="0"/>
                <a:ea typeface="微软雅黑" panose="020B0503020204020204" pitchFamily="34" charset="-122"/>
              </a:rPr>
              <a:t>一个系统只有一个线程池</a:t>
            </a:r>
            <a:endParaRPr lang="en-US" altLang="zh-CN" sz="2800">
              <a:latin typeface="Perpetua" panose="02020502060401020303" pitchFamily="18" charset="0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zh-CN" altLang="en-US" sz="2800">
                <a:latin typeface="Perpetua" panose="02020502060401020303" pitchFamily="18" charset="0"/>
                <a:ea typeface="微软雅黑" panose="020B0503020204020204" pitchFamily="34" charset="-122"/>
              </a:rPr>
              <a:t>。。。</a:t>
            </a:r>
          </a:p>
        </p:txBody>
      </p:sp>
      <p:sp>
        <p:nvSpPr>
          <p:cNvPr id="90116" name="灯片编号占位符 1">
            <a:extLst>
              <a:ext uri="{FF2B5EF4-FFF2-40B4-BE49-F238E27FC236}">
                <a16:creationId xmlns:a16="http://schemas.microsoft.com/office/drawing/2014/main" id="{29F4FF2A-1B2C-2F75-89E3-F5CA62BD99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82670C-5C18-4C84-BE42-4951658C8DA7}" type="slidenum">
              <a:rPr lang="zh-CN" altLang="en-US" smtClean="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pPr/>
              <a:t>3</a:t>
            </a:fld>
            <a:endParaRPr lang="zh-CN" altLang="en-US">
              <a:solidFill>
                <a:srgbClr val="FFFFFF"/>
              </a:solidFill>
              <a:latin typeface="Franklin Gothic Book" panose="020B05030201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79">
            <a:extLst>
              <a:ext uri="{FF2B5EF4-FFF2-40B4-BE49-F238E27FC236}">
                <a16:creationId xmlns:a16="http://schemas.microsoft.com/office/drawing/2014/main" id="{2202D88B-8E84-A365-413F-6D2CDE99A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1125539"/>
            <a:ext cx="7667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单件模式的由来	</a:t>
            </a:r>
          </a:p>
        </p:txBody>
      </p:sp>
      <p:sp>
        <p:nvSpPr>
          <p:cNvPr id="91139" name="Rectangle 80">
            <a:extLst>
              <a:ext uri="{FF2B5EF4-FFF2-40B4-BE49-F238E27FC236}">
                <a16:creationId xmlns:a16="http://schemas.microsoft.com/office/drawing/2014/main" id="{41B50D21-E974-B05C-91B0-4BBE987AA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5" y="2284413"/>
            <a:ext cx="8642350" cy="1977464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Perpetua" panose="02020502060401020303" pitchFamily="18" charset="0"/>
                <a:ea typeface="微软雅黑" panose="020B0503020204020204" pitchFamily="34" charset="-122"/>
              </a:rPr>
              <a:t>如何才能保证一个类只有一个实例并且这个实例易于被访问呢？一个全局变量使得一个对象可以被访问，但它不能防止你实例化多个对象</a:t>
            </a:r>
            <a:endParaRPr lang="zh-CN" altLang="en-US" sz="2800" b="1" dirty="0">
              <a:latin typeface="Perpetua" panose="02020502060401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91140" name="灯片编号占位符 1">
            <a:extLst>
              <a:ext uri="{FF2B5EF4-FFF2-40B4-BE49-F238E27FC236}">
                <a16:creationId xmlns:a16="http://schemas.microsoft.com/office/drawing/2014/main" id="{4ED922FF-4C87-5C49-5508-0F3A763C0E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3D8E84B-3BB6-4ABF-9167-437475837108}" type="slidenum">
              <a:rPr lang="zh-CN" altLang="en-US" smtClean="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pPr/>
              <a:t>4</a:t>
            </a:fld>
            <a:endParaRPr lang="zh-CN" altLang="en-US">
              <a:solidFill>
                <a:srgbClr val="FFFFFF"/>
              </a:solidFill>
              <a:latin typeface="Franklin Gothic Book" panose="020B05030201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79">
            <a:extLst>
              <a:ext uri="{FF2B5EF4-FFF2-40B4-BE49-F238E27FC236}">
                <a16:creationId xmlns:a16="http://schemas.microsoft.com/office/drawing/2014/main" id="{32159596-4C11-9135-CA3F-6D06118AC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571500"/>
            <a:ext cx="7667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单件模式的由来	</a:t>
            </a:r>
          </a:p>
        </p:txBody>
      </p:sp>
      <p:sp>
        <p:nvSpPr>
          <p:cNvPr id="53251" name="Rectangle 80">
            <a:extLst>
              <a:ext uri="{FF2B5EF4-FFF2-40B4-BE49-F238E27FC236}">
                <a16:creationId xmlns:a16="http://schemas.microsoft.com/office/drawing/2014/main" id="{513C9E16-295B-0A70-B5A5-0270878A5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5" y="1285875"/>
            <a:ext cx="8642350" cy="4857750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Perpetua" panose="02020502060401020303" pitchFamily="18" charset="0"/>
                <a:ea typeface="微软雅黑" panose="020B0503020204020204" pitchFamily="34" charset="-122"/>
              </a:rPr>
              <a:t>如何做到一个类只有一个实例</a:t>
            </a:r>
            <a:endParaRPr lang="en-US" altLang="zh-CN" sz="2400" dirty="0">
              <a:latin typeface="Perpetua" panose="02020502060401020303" pitchFamily="18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Perpetua" panose="02020502060401020303" pitchFamily="18" charset="0"/>
                <a:ea typeface="微软雅黑" panose="020B0503020204020204" pitchFamily="34" charset="-122"/>
              </a:rPr>
              <a:t>如果一个类的构造函数是公有的，你是无法控制该类的使用者多次创建出该类的多个实例</a:t>
            </a:r>
            <a:endParaRPr lang="en-US" altLang="zh-CN" sz="2400" dirty="0">
              <a:latin typeface="Perpetua" panose="02020502060401020303" pitchFamily="18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Perpetua" panose="02020502060401020303" pitchFamily="18" charset="0"/>
                <a:ea typeface="微软雅黑" panose="020B0503020204020204" pitchFamily="34" charset="-122"/>
              </a:rPr>
              <a:t>如果一个类的构造函数是保护的，无法控制该类的派生类</a:t>
            </a:r>
            <a:r>
              <a:rPr lang="zh-CN" altLang="en-US" sz="2400" dirty="0">
                <a:ea typeface="微软雅黑" panose="020B0503020204020204" pitchFamily="34" charset="-122"/>
              </a:rPr>
              <a:t>多次创建出该类的多个实例</a:t>
            </a:r>
            <a:endParaRPr lang="en-US" altLang="zh-CN" sz="2400" dirty="0">
              <a:ea typeface="微软雅黑" panose="020B0503020204020204" pitchFamily="34" charset="-122"/>
            </a:endParaRPr>
          </a:p>
        </p:txBody>
      </p:sp>
      <p:sp>
        <p:nvSpPr>
          <p:cNvPr id="92164" name="灯片编号占位符 1">
            <a:extLst>
              <a:ext uri="{FF2B5EF4-FFF2-40B4-BE49-F238E27FC236}">
                <a16:creationId xmlns:a16="http://schemas.microsoft.com/office/drawing/2014/main" id="{ED70D067-43BD-4C50-CEF5-3149635DA9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C993DA-4DE8-4478-8420-B12EE693F4D8}" type="slidenum">
              <a:rPr lang="zh-CN" altLang="en-US" smtClean="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pPr/>
              <a:t>5</a:t>
            </a:fld>
            <a:endParaRPr lang="zh-CN" altLang="en-US">
              <a:solidFill>
                <a:srgbClr val="FFFFFF"/>
              </a:solidFill>
              <a:latin typeface="Franklin Gothic Book" panose="020B05030201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79">
            <a:extLst>
              <a:ext uri="{FF2B5EF4-FFF2-40B4-BE49-F238E27FC236}">
                <a16:creationId xmlns:a16="http://schemas.microsoft.com/office/drawing/2014/main" id="{62FE9373-F02E-E054-155C-C96B30DA5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571500"/>
            <a:ext cx="7667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单件模式的由来	</a:t>
            </a:r>
          </a:p>
        </p:txBody>
      </p:sp>
      <p:sp>
        <p:nvSpPr>
          <p:cNvPr id="53251" name="Rectangle 80">
            <a:extLst>
              <a:ext uri="{FF2B5EF4-FFF2-40B4-BE49-F238E27FC236}">
                <a16:creationId xmlns:a16="http://schemas.microsoft.com/office/drawing/2014/main" id="{EF590C5C-5C9F-3FFE-8B9A-49E6C77D4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5" y="1285875"/>
            <a:ext cx="8642350" cy="4857750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Perpetua" panose="02020502060401020303" pitchFamily="18" charset="0"/>
                <a:ea typeface="微软雅黑" panose="020B0503020204020204" pitchFamily="34" charset="-122"/>
              </a:rPr>
              <a:t>因此该类的构造函数必须是私有的</a:t>
            </a:r>
            <a:endParaRPr lang="en-US" altLang="zh-CN" sz="2400" dirty="0">
              <a:latin typeface="Perpetua" panose="02020502060401020303" pitchFamily="18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Perpetua" panose="02020502060401020303" pitchFamily="18" charset="0"/>
                <a:ea typeface="微软雅黑" panose="020B0503020204020204" pitchFamily="34" charset="-122"/>
              </a:rPr>
              <a:t>同时必须删除该类的拷贝构造和拷贝赋值，防止通过拷贝构造和赋值创建多个实例</a:t>
            </a:r>
            <a:endParaRPr lang="en-US" altLang="zh-CN" sz="2400" dirty="0">
              <a:latin typeface="Perpetua" panose="02020502060401020303" pitchFamily="18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Perpetua" panose="02020502060401020303" pitchFamily="18" charset="0"/>
                <a:ea typeface="微软雅黑" panose="020B0503020204020204" pitchFamily="34" charset="-122"/>
              </a:rPr>
              <a:t>因为只有该类的实例才能调用构造函数，但是又没有其他类能够实例化该类，因此我们得不到这样的实例。这似乎是一个“鸡生蛋、蛋生鸡”的问题</a:t>
            </a:r>
            <a:endParaRPr lang="en-US" altLang="zh-CN" sz="2400" dirty="0">
              <a:latin typeface="Perpetua" panose="02020502060401020303" pitchFamily="18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zh-CN" altLang="en-US" sz="2400" dirty="0">
              <a:latin typeface="Perpetua" panose="02020502060401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93188" name="灯片编号占位符 1">
            <a:extLst>
              <a:ext uri="{FF2B5EF4-FFF2-40B4-BE49-F238E27FC236}">
                <a16:creationId xmlns:a16="http://schemas.microsoft.com/office/drawing/2014/main" id="{23F7D165-60F9-30C0-F990-4C7A095B4E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2B64BF5-6A7A-49FA-A886-825DF3462E38}" type="slidenum">
              <a:rPr lang="zh-CN" altLang="en-US" smtClean="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pPr/>
              <a:t>6</a:t>
            </a:fld>
            <a:endParaRPr lang="zh-CN" altLang="en-US">
              <a:solidFill>
                <a:srgbClr val="FFFFFF"/>
              </a:solidFill>
              <a:latin typeface="Franklin Gothic Book" panose="020B05030201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79">
            <a:extLst>
              <a:ext uri="{FF2B5EF4-FFF2-40B4-BE49-F238E27FC236}">
                <a16:creationId xmlns:a16="http://schemas.microsoft.com/office/drawing/2014/main" id="{8026A0C0-C1E7-0053-3680-CE68DF05B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571500"/>
            <a:ext cx="7667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单件模式的由来	</a:t>
            </a:r>
          </a:p>
        </p:txBody>
      </p:sp>
      <p:sp>
        <p:nvSpPr>
          <p:cNvPr id="94211" name="Rectangle 80">
            <a:extLst>
              <a:ext uri="{FF2B5EF4-FFF2-40B4-BE49-F238E27FC236}">
                <a16:creationId xmlns:a16="http://schemas.microsoft.com/office/drawing/2014/main" id="{34D4748E-8026-E0EA-1495-474C6AB5A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5" y="1285875"/>
            <a:ext cx="8642350" cy="4857750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>
                <a:ea typeface="微软雅黑" panose="020B0503020204020204" pitchFamily="34" charset="-122"/>
              </a:rPr>
              <a:t>一个更好的办法是，让类自身负责保存它的唯一实例。这个类可以保证没有其他实例可以被创建，并且它可以提供一个访问该实例的方法</a:t>
            </a:r>
            <a:endParaRPr lang="en-US" altLang="zh-CN" sz="2400"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>
                <a:ea typeface="微软雅黑" panose="020B0503020204020204" pitchFamily="34" charset="-122"/>
              </a:rPr>
              <a:t>如何做到？利用静态变量和静态方法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zh-CN" altLang="en-US" sz="2400">
              <a:latin typeface="Perpetua" panose="02020502060401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94212" name="灯片编号占位符 1">
            <a:extLst>
              <a:ext uri="{FF2B5EF4-FFF2-40B4-BE49-F238E27FC236}">
                <a16:creationId xmlns:a16="http://schemas.microsoft.com/office/drawing/2014/main" id="{17889071-2000-6D0F-7C9C-480359BDD3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4E6D51A-2061-4389-81FA-3ABA06024105}" type="slidenum">
              <a:rPr lang="zh-CN" altLang="en-US" smtClean="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rPr>
              <a:pPr/>
              <a:t>7</a:t>
            </a:fld>
            <a:endParaRPr lang="zh-CN" altLang="en-US">
              <a:solidFill>
                <a:srgbClr val="FFFFFF"/>
              </a:solidFill>
              <a:latin typeface="Franklin Gothic Book" panose="020B05030201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94538"/>
            <a:ext cx="10515600" cy="630756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单件模式实现（延迟实例化同时线程安全）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15F91C09-B0CF-4755-A517-DAFA1E34A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22" y="879726"/>
            <a:ext cx="11303251" cy="588373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Singleton final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static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Singleton &amp; Instance () {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static Singleton instance; 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return instance;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 // instance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  //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删除拷贝构造和拷贝赋值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禁止拷贝构造和赋值</a:t>
            </a:r>
            <a:endParaRPr lang="en-US" altLang="zh-CN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Singleton(const Singleton &amp;) = delete;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Singleton &amp; operator = (const Singleton &amp;) = delete;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~ Singleton() {}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private: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Singleton{}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对话气泡: 矩形 3">
            <a:extLst>
              <a:ext uri="{FF2B5EF4-FFF2-40B4-BE49-F238E27FC236}">
                <a16:creationId xmlns:a16="http://schemas.microsoft.com/office/drawing/2014/main" id="{36C31739-879E-5B70-B40E-FFDB9D0E916B}"/>
              </a:ext>
            </a:extLst>
          </p:cNvPr>
          <p:cNvSpPr/>
          <p:nvPr/>
        </p:nvSpPr>
        <p:spPr>
          <a:xfrm>
            <a:off x="4304137" y="1884423"/>
            <a:ext cx="5854745" cy="1228071"/>
          </a:xfrm>
          <a:prstGeom prst="wedgeRectCallout">
            <a:avLst>
              <a:gd name="adj1" fmla="val -63086"/>
              <a:gd name="adj2" fmla="val -514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构造函数私有，因此只能在类体里构造一个实例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由于是静态局部变量，因此</a:t>
            </a:r>
            <a:r>
              <a:rPr lang="en-US" altLang="zh-CN" sz="1600" dirty="0">
                <a:solidFill>
                  <a:schemeClr val="tx1"/>
                </a:solidFill>
              </a:rPr>
              <a:t>instance</a:t>
            </a:r>
            <a:r>
              <a:rPr lang="zh-CN" altLang="en-US" sz="1600" dirty="0">
                <a:solidFill>
                  <a:schemeClr val="tx1"/>
                </a:solidFill>
              </a:rPr>
              <a:t>这个实例只会被构造一次（第一次调用</a:t>
            </a:r>
            <a:r>
              <a:rPr lang="en-US" altLang="zh-CN" sz="1600" dirty="0">
                <a:solidFill>
                  <a:schemeClr val="tx1"/>
                </a:solidFill>
              </a:rPr>
              <a:t>Singleton::Instance</a:t>
            </a:r>
            <a:r>
              <a:rPr lang="zh-CN" altLang="en-US" sz="1600" dirty="0">
                <a:solidFill>
                  <a:schemeClr val="tx1"/>
                </a:solidFill>
              </a:rPr>
              <a:t>方法时），后面再多次调用这个静态方法，返回的都是这个实例。</a:t>
            </a:r>
            <a:r>
              <a:rPr lang="en-US" altLang="zh-CN" sz="1600" dirty="0">
                <a:solidFill>
                  <a:schemeClr val="tx1"/>
                </a:solidFill>
              </a:rPr>
              <a:t>C++11</a:t>
            </a:r>
            <a:r>
              <a:rPr lang="zh-CN" altLang="en-US" sz="1600" dirty="0">
                <a:solidFill>
                  <a:schemeClr val="tx1"/>
                </a:solidFill>
              </a:rPr>
              <a:t>明确说明：函数局部静态变量一定是</a:t>
            </a:r>
            <a:r>
              <a:rPr lang="zh-CN" altLang="en-US" sz="1600" dirty="0">
                <a:solidFill>
                  <a:srgbClr val="FF0000"/>
                </a:solidFill>
              </a:rPr>
              <a:t>线程安全</a:t>
            </a:r>
            <a:r>
              <a:rPr lang="zh-CN" altLang="en-US" sz="1600" dirty="0">
                <a:solidFill>
                  <a:schemeClr val="tx1"/>
                </a:solidFill>
              </a:rPr>
              <a:t>的。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5" name="对话气泡: 矩形 4">
            <a:extLst>
              <a:ext uri="{FF2B5EF4-FFF2-40B4-BE49-F238E27FC236}">
                <a16:creationId xmlns:a16="http://schemas.microsoft.com/office/drawing/2014/main" id="{3871C223-85AA-674A-30BF-522255953B0E}"/>
              </a:ext>
            </a:extLst>
          </p:cNvPr>
          <p:cNvSpPr/>
          <p:nvPr/>
        </p:nvSpPr>
        <p:spPr>
          <a:xfrm>
            <a:off x="2587545" y="1167282"/>
            <a:ext cx="4528362" cy="562709"/>
          </a:xfrm>
          <a:prstGeom prst="wedgeRectCallout">
            <a:avLst>
              <a:gd name="adj1" fmla="val -43337"/>
              <a:gd name="adj2" fmla="val 9626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通过公有的静态方法</a:t>
            </a:r>
            <a:r>
              <a:rPr lang="en-US" altLang="zh-CN" sz="1600" dirty="0">
                <a:solidFill>
                  <a:schemeClr val="tx1"/>
                </a:solidFill>
              </a:rPr>
              <a:t>Instance</a:t>
            </a:r>
            <a:r>
              <a:rPr lang="zh-CN" altLang="en-US" sz="1600" dirty="0">
                <a:solidFill>
                  <a:schemeClr val="tx1"/>
                </a:solidFill>
              </a:rPr>
              <a:t>获取这个唯一实例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B6705E9C-DB3D-F33B-8B44-D9EB04077AEA}"/>
              </a:ext>
            </a:extLst>
          </p:cNvPr>
          <p:cNvSpPr/>
          <p:nvPr/>
        </p:nvSpPr>
        <p:spPr>
          <a:xfrm>
            <a:off x="2305851" y="4371033"/>
            <a:ext cx="9500622" cy="2034793"/>
          </a:xfrm>
          <a:prstGeom prst="wedgeRectCallout">
            <a:avLst>
              <a:gd name="adj1" fmla="val -49584"/>
              <a:gd name="adj2" fmla="val 3125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FF0000"/>
                </a:solidFill>
              </a:rPr>
              <a:t>如何获取这个实例？</a:t>
            </a:r>
            <a:endParaRPr lang="en-US" altLang="zh-CN" sz="1600" dirty="0">
              <a:solidFill>
                <a:srgbClr val="FF0000"/>
              </a:solidFill>
            </a:endParaRP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Singleton&amp; instance1 = </a:t>
            </a:r>
            <a:r>
              <a:rPr lang="en-US" altLang="zh-CN" sz="1600" dirty="0">
                <a:solidFill>
                  <a:srgbClr val="FF0000"/>
                </a:solidFill>
              </a:rPr>
              <a:t>Singleton::Instance(); </a:t>
            </a:r>
            <a:r>
              <a:rPr lang="en-US" altLang="zh-CN" sz="1600" dirty="0">
                <a:solidFill>
                  <a:schemeClr val="tx1"/>
                </a:solidFill>
              </a:rPr>
              <a:t>//</a:t>
            </a:r>
            <a:r>
              <a:rPr lang="zh-CN" altLang="en-US" sz="1600" dirty="0">
                <a:solidFill>
                  <a:schemeClr val="tx1"/>
                </a:solidFill>
              </a:rPr>
              <a:t>获取一个实例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Singleton&amp; instance2 = = Singleton::Instance(); //</a:t>
            </a:r>
            <a:r>
              <a:rPr lang="zh-CN" altLang="en-US" sz="1600" dirty="0">
                <a:solidFill>
                  <a:schemeClr val="tx1"/>
                </a:solidFill>
              </a:rPr>
              <a:t>获取一个实例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//instance1</a:t>
            </a:r>
            <a:r>
              <a:rPr lang="zh-CN" altLang="en-US" sz="1600" dirty="0">
                <a:solidFill>
                  <a:schemeClr val="tx1"/>
                </a:solidFill>
              </a:rPr>
              <a:t>和</a:t>
            </a:r>
            <a:r>
              <a:rPr lang="en-US" altLang="zh-CN" sz="1600" dirty="0">
                <a:solidFill>
                  <a:schemeClr val="tx1"/>
                </a:solidFill>
              </a:rPr>
              <a:t>instance2</a:t>
            </a:r>
            <a:r>
              <a:rPr lang="zh-CN" altLang="en-US" sz="1600" dirty="0">
                <a:solidFill>
                  <a:schemeClr val="tx1"/>
                </a:solidFill>
              </a:rPr>
              <a:t>引用的是同一个实例，可以比较二个地址</a:t>
            </a:r>
            <a:r>
              <a:rPr lang="en-US" altLang="zh-CN" sz="1600" dirty="0">
                <a:solidFill>
                  <a:schemeClr val="tx1"/>
                </a:solidFill>
              </a:rPr>
              <a:t>&amp;instance1 </a:t>
            </a:r>
            <a:r>
              <a:rPr lang="zh-CN" altLang="en-US" sz="1600" dirty="0">
                <a:solidFill>
                  <a:schemeClr val="tx1"/>
                </a:solidFill>
              </a:rPr>
              <a:t>和</a:t>
            </a:r>
            <a:r>
              <a:rPr lang="en-US" altLang="zh-CN" sz="1600" dirty="0">
                <a:solidFill>
                  <a:schemeClr val="tx1"/>
                </a:solidFill>
              </a:rPr>
              <a:t>&amp;instance1</a:t>
            </a:r>
            <a:r>
              <a:rPr lang="zh-CN" altLang="en-US" sz="1600" dirty="0">
                <a:solidFill>
                  <a:schemeClr val="tx1"/>
                </a:solidFill>
              </a:rPr>
              <a:t>是否一样来验证</a:t>
            </a:r>
            <a:endParaRPr lang="en-US" altLang="zh-CN" sz="1600" dirty="0">
              <a:solidFill>
                <a:schemeClr val="tx1"/>
              </a:solidFill>
            </a:endParaRP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而且这种方式是</a:t>
            </a:r>
            <a:r>
              <a:rPr lang="zh-CN" altLang="en-US" sz="1600" dirty="0">
                <a:solidFill>
                  <a:srgbClr val="FF0000"/>
                </a:solidFill>
              </a:rPr>
              <a:t>延迟实例化（</a:t>
            </a:r>
            <a:r>
              <a:rPr lang="en-US" altLang="zh-CN" sz="1600" dirty="0">
                <a:solidFill>
                  <a:srgbClr val="FF0000"/>
                </a:solidFill>
              </a:rPr>
              <a:t>lazy instantiate</a:t>
            </a:r>
            <a:r>
              <a:rPr lang="zh-CN" altLang="en-US" sz="1600" dirty="0">
                <a:solidFill>
                  <a:srgbClr val="FF0000"/>
                </a:solidFill>
              </a:rPr>
              <a:t>）或者叫懒加载</a:t>
            </a:r>
            <a:r>
              <a:rPr lang="zh-CN" altLang="en-US" sz="1600" dirty="0">
                <a:solidFill>
                  <a:schemeClr val="tx1"/>
                </a:solidFill>
              </a:rPr>
              <a:t>，因为当需要用到这个示例时（调用</a:t>
            </a:r>
            <a:r>
              <a:rPr lang="en-US" altLang="zh-CN" sz="1600" dirty="0">
                <a:solidFill>
                  <a:srgbClr val="FF0000"/>
                </a:solidFill>
              </a:rPr>
              <a:t>Singleton::Instance()</a:t>
            </a:r>
            <a:r>
              <a:rPr lang="zh-CN" altLang="en-US" sz="1600" dirty="0">
                <a:solidFill>
                  <a:schemeClr val="tx1"/>
                </a:solidFill>
              </a:rPr>
              <a:t>）时才实例化（加载）</a:t>
            </a:r>
          </a:p>
        </p:txBody>
      </p:sp>
    </p:spTree>
    <p:extLst>
      <p:ext uri="{BB962C8B-B14F-4D97-AF65-F5344CB8AC3E}">
        <p14:creationId xmlns:p14="http://schemas.microsoft.com/office/powerpoint/2010/main" val="52949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7" y="94538"/>
            <a:ext cx="10515600" cy="630756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单件模式实现（急切实例化同时线程安全）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15F91C09-B0CF-4755-A517-DAFA1E34A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22" y="879726"/>
            <a:ext cx="11303251" cy="588373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Singleton final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{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public: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static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std::shared_ptr&lt;Singleton&gt;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instance;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public: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删除拷贝构造和拷贝赋值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禁止拷贝构造和赋值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Singleton(const Singleton &amp;) = delete;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Singleton &amp; operator = (const Singleton &amp;) = delete;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~ Singleton() {}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private: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Singleton(){}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代码一运行就初始化创建实例 ，本身就线程安全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std::shared_ptr&lt;Singleton&gt; Singleton::instance = 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std::make_shared&lt;Singleton&gt;(Singleton());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245FFA5A-A23B-D4E5-AE77-8049D0CF142A}"/>
              </a:ext>
            </a:extLst>
          </p:cNvPr>
          <p:cNvSpPr/>
          <p:nvPr/>
        </p:nvSpPr>
        <p:spPr>
          <a:xfrm>
            <a:off x="5040214" y="1174937"/>
            <a:ext cx="4528362" cy="562709"/>
          </a:xfrm>
          <a:prstGeom prst="wedgeRectCallout">
            <a:avLst>
              <a:gd name="adj1" fmla="val -43337"/>
              <a:gd name="adj2" fmla="val 9626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公有静态数据成员</a:t>
            </a:r>
            <a:r>
              <a:rPr lang="en-US" altLang="zh-CN" sz="1600" dirty="0">
                <a:solidFill>
                  <a:schemeClr val="tx1"/>
                </a:solidFill>
              </a:rPr>
              <a:t>instance</a:t>
            </a:r>
          </a:p>
        </p:txBody>
      </p:sp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52E08992-9FC5-994F-44A4-BF2CB0232DC9}"/>
              </a:ext>
            </a:extLst>
          </p:cNvPr>
          <p:cNvSpPr/>
          <p:nvPr/>
        </p:nvSpPr>
        <p:spPr>
          <a:xfrm>
            <a:off x="4517911" y="6112749"/>
            <a:ext cx="4528362" cy="562709"/>
          </a:xfrm>
          <a:prstGeom prst="wedgeRectCallout">
            <a:avLst>
              <a:gd name="adj1" fmla="val -33130"/>
              <a:gd name="adj2" fmla="val -16623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公有静态数据成员在类体外初始化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引用唯一的实例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4B9C9EA9-BFD5-42A8-8D92-06E3F2FFA696}"/>
              </a:ext>
            </a:extLst>
          </p:cNvPr>
          <p:cNvSpPr/>
          <p:nvPr/>
        </p:nvSpPr>
        <p:spPr>
          <a:xfrm>
            <a:off x="6057235" y="3179089"/>
            <a:ext cx="6134765" cy="2301071"/>
          </a:xfrm>
          <a:prstGeom prst="wedgeRectCallout">
            <a:avLst>
              <a:gd name="adj1" fmla="val -49584"/>
              <a:gd name="adj2" fmla="val 3125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FF0000"/>
                </a:solidFill>
              </a:rPr>
              <a:t>如何获取这个实例？通过</a:t>
            </a:r>
            <a:r>
              <a:rPr lang="en-US" altLang="zh-CN" sz="1600" dirty="0">
                <a:solidFill>
                  <a:srgbClr val="FF0000"/>
                </a:solidFill>
              </a:rPr>
              <a:t>Singleton::instance</a:t>
            </a:r>
          </a:p>
          <a:p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这个实现比前一个简单多了，不是很好吗？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这个方法的问题是：在程序一启动，</a:t>
            </a:r>
            <a:r>
              <a:rPr lang="en-US" altLang="zh-CN" sz="1600" dirty="0">
                <a:solidFill>
                  <a:schemeClr val="tx1"/>
                </a:solidFill>
              </a:rPr>
              <a:t>Singleton</a:t>
            </a:r>
            <a:r>
              <a:rPr lang="zh-CN" altLang="en-US" sz="1600" dirty="0">
                <a:solidFill>
                  <a:schemeClr val="tx1"/>
                </a:solidFill>
              </a:rPr>
              <a:t>的唯一实例就被创建了。假设这个对象非常耗费资源，而该实例并没有马上被使用（甚至由于程序里某个条件分支导致该对象根本没使用）。这就浪费了资源。这叫</a:t>
            </a:r>
            <a:r>
              <a:rPr lang="zh-CN" altLang="en-US" sz="1600" dirty="0">
                <a:solidFill>
                  <a:srgbClr val="FF0000"/>
                </a:solidFill>
              </a:rPr>
              <a:t>急切实例化</a:t>
            </a:r>
            <a:r>
              <a:rPr lang="en-US" altLang="zh-CN" sz="1600" dirty="0">
                <a:solidFill>
                  <a:srgbClr val="FF0000"/>
                </a:solidFill>
              </a:rPr>
              <a:t>(eagerly instantiate)</a:t>
            </a:r>
            <a:r>
              <a:rPr lang="zh-CN" altLang="en-US" sz="1600" dirty="0">
                <a:solidFill>
                  <a:srgbClr val="FF0000"/>
                </a:solidFill>
              </a:rPr>
              <a:t>，或者叫饿汉式加载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93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6921</TotalTime>
  <Words>2109</Words>
  <Application>Microsoft Office PowerPoint</Application>
  <PresentationFormat>宽屏</PresentationFormat>
  <Paragraphs>225</Paragraphs>
  <Slides>21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楷体_GB2312</vt:lpstr>
      <vt:lpstr>Arial</vt:lpstr>
      <vt:lpstr>Franklin Gothic Book</vt:lpstr>
      <vt:lpstr>Perpetua</vt:lpstr>
      <vt:lpstr>Wingdings</vt:lpstr>
      <vt:lpstr>等线</vt:lpstr>
      <vt:lpstr>等线 Light</vt:lpstr>
      <vt:lpstr>华文新魏</vt:lpstr>
      <vt:lpstr>隶书</vt:lpstr>
      <vt:lpstr>微软雅黑</vt:lpstr>
      <vt:lpstr>Office 主题​​</vt:lpstr>
      <vt:lpstr>PowerPoint 演示文稿</vt:lpstr>
      <vt:lpstr>单件模式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单件模式实现（延迟实例化同时线程安全）</vt:lpstr>
      <vt:lpstr>单件模式实现（急切实例化同时线程安全）</vt:lpstr>
      <vt:lpstr>单件模板</vt:lpstr>
      <vt:lpstr>对象工厂模式</vt:lpstr>
      <vt:lpstr>PowerPoint 演示文稿</vt:lpstr>
      <vt:lpstr>PowerPoint 演示文稿</vt:lpstr>
      <vt:lpstr>对象工厂的示意</vt:lpstr>
      <vt:lpstr>std::function</vt:lpstr>
      <vt:lpstr>PowerPoint 演示文稿</vt:lpstr>
      <vt:lpstr>std::function包裹普通函数</vt:lpstr>
      <vt:lpstr>std::function包裹模板函数</vt:lpstr>
      <vt:lpstr>std::function包裹函数对象</vt:lpstr>
      <vt:lpstr>std::function包裹lambda表达式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guangzhi ma</dc:creator>
  <cp:lastModifiedBy>希武 辜</cp:lastModifiedBy>
  <cp:revision>711</cp:revision>
  <dcterms:created xsi:type="dcterms:W3CDTF">2020-04-22T10:23:54Z</dcterms:created>
  <dcterms:modified xsi:type="dcterms:W3CDTF">2024-11-10T11:37:14Z</dcterms:modified>
</cp:coreProperties>
</file>