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  <p:sldMasterId id="2147483671" r:id="rId3"/>
    <p:sldMasterId id="2147483691" r:id="rId4"/>
  </p:sldMasterIdLst>
  <p:notesMasterIdLst>
    <p:notesMasterId r:id="rId20"/>
  </p:notesMasterIdLst>
  <p:handoutMasterIdLst>
    <p:handoutMasterId r:id="rId21"/>
  </p:handoutMasterIdLst>
  <p:sldIdLst>
    <p:sldId id="2806" r:id="rId5"/>
    <p:sldId id="10877" r:id="rId6"/>
    <p:sldId id="11093481" r:id="rId7"/>
    <p:sldId id="400" r:id="rId8"/>
    <p:sldId id="11093482" r:id="rId9"/>
    <p:sldId id="11093483" r:id="rId10"/>
    <p:sldId id="11093484" r:id="rId11"/>
    <p:sldId id="270" r:id="rId12"/>
    <p:sldId id="11093480" r:id="rId13"/>
    <p:sldId id="11088707" r:id="rId14"/>
    <p:sldId id="11093479" r:id="rId15"/>
    <p:sldId id="1114" r:id="rId16"/>
    <p:sldId id="10826" r:id="rId17"/>
    <p:sldId id="11093090" r:id="rId18"/>
    <p:sldId id="2025" r:id="rId19"/>
  </p:sldIdLst>
  <p:sldSz cx="12192000" cy="6858000"/>
  <p:notesSz cx="6797675" cy="992822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meng1984527@sina.com" initials="d" lastIdx="1" clrIdx="0"/>
  <p:cmAuthor id="2" name="edu" initials="e" lastIdx="6" clrIdx="1"/>
  <p:cmAuthor id="3" name="fan danhui" initials="fd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5292"/>
    <a:srgbClr val="517D33"/>
    <a:srgbClr val="FCFDFA"/>
    <a:srgbClr val="E97C30"/>
    <a:srgbClr val="DCB497"/>
    <a:srgbClr val="FFFFCC"/>
    <a:srgbClr val="B0261F"/>
    <a:srgbClr val="DBE4EE"/>
    <a:srgbClr val="E9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24" autoAdjust="0"/>
    <p:restoredTop sz="89180" autoAdjust="0"/>
  </p:normalViewPr>
  <p:slideViewPr>
    <p:cSldViewPr snapToGrid="0">
      <p:cViewPr varScale="1">
        <p:scale>
          <a:sx n="96" d="100"/>
          <a:sy n="96" d="100"/>
        </p:scale>
        <p:origin x="348" y="28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34468"/>
    </p:cViewPr>
  </p:sorterViewPr>
  <p:notesViewPr>
    <p:cSldViewPr snapToGrid="0">
      <p:cViewPr varScale="1">
        <p:scale>
          <a:sx n="49" d="100"/>
          <a:sy n="49" d="100"/>
        </p:scale>
        <p:origin x="214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928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2AC-DB20-4F40-A4D4-59A2916B99A8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EBCA8-7E09-44C1-AE42-93DD8798F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993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0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0C85084-376C-491E-849D-01A26ABF0C2A}" type="datetime1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1048592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558DE-1754-485B-AB72-88EC699311C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7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4978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49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11</a:t>
            </a:fld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02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50104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1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0C05E-EEE9-4BA6-8BE4-2CD631C7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3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EBCA8-7E09-44C1-AE42-93DD8798F8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4A0C05E-EEE9-4BA6-8BE4-2CD631C7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41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EBCA8-7E09-44C1-AE42-93DD8798F8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84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9EBCA8-7E09-44C1-AE42-93DD8798F8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32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rgbClr val="FC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 userDrawn="1"/>
        </p:nvSpPr>
        <p:spPr>
          <a:xfrm>
            <a:off x="8382738" y="6440536"/>
            <a:ext cx="374392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毛泽东思想和中国特色社会主义理论体系概论</a:t>
            </a:r>
            <a:endParaRPr lang="en-US" altLang="zh-CN" sz="1000" b="1" spc="12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9588500" y="210506"/>
            <a:ext cx="2501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专题四 社会主义改造理论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45719" y="184281"/>
            <a:ext cx="715653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一、为什么要向社会主义社会过渡？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0" y="184281"/>
            <a:ext cx="45719" cy="298672"/>
          </a:xfrm>
          <a:prstGeom prst="rect">
            <a:avLst/>
          </a:prstGeom>
          <a:solidFill>
            <a:srgbClr val="AF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192686"/>
            <a:ext cx="1198515" cy="665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3937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ctr">
              <a:defRPr lang="zh-CN" altLang="en-US" sz="360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6D743F-E124-49AC-B663-2C5E0BD6559A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1"/>
            <a:ext cx="53848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1"/>
            <a:ext cx="53848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73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165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702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468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512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638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2135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90600"/>
            <a:ext cx="2743200" cy="5135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90600"/>
            <a:ext cx="8026400" cy="5135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565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431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">
    <p:bg>
      <p:bgPr>
        <a:solidFill>
          <a:srgbClr val="FC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 userDrawn="1"/>
        </p:nvSpPr>
        <p:spPr>
          <a:xfrm>
            <a:off x="8382738" y="6440536"/>
            <a:ext cx="374392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毛泽东思想和中国特色社会主义理论体系概论</a:t>
            </a:r>
            <a:endParaRPr lang="en-US" altLang="zh-CN" sz="1000" b="1" spc="12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9588500" y="210506"/>
            <a:ext cx="2501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专题四 社会主义改造理论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45719" y="184281"/>
            <a:ext cx="7156536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二、新民主主义社会如何向社会主义社会过渡？</a:t>
            </a:r>
          </a:p>
        </p:txBody>
      </p:sp>
      <p:sp>
        <p:nvSpPr>
          <p:cNvPr id="22" name="矩形 21"/>
          <p:cNvSpPr/>
          <p:nvPr userDrawn="1"/>
        </p:nvSpPr>
        <p:spPr>
          <a:xfrm>
            <a:off x="0" y="184281"/>
            <a:ext cx="45719" cy="298672"/>
          </a:xfrm>
          <a:prstGeom prst="rect">
            <a:avLst/>
          </a:prstGeom>
          <a:solidFill>
            <a:srgbClr val="AF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192686"/>
            <a:ext cx="1198515" cy="665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3937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ctr">
              <a:defRPr lang="zh-CN" altLang="en-US" sz="360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6D743F-E124-49AC-B663-2C5E0BD6559A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52" y="333376"/>
            <a:ext cx="9213849" cy="7921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667" y="1412875"/>
            <a:ext cx="5418667" cy="47196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412875"/>
            <a:ext cx="5418667" cy="47196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4FDD9F8-B0D3-F23E-FD69-102DFF279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26AC8-5651-4405-BD93-2B243EAF3AC4}" type="datetime1">
              <a:rPr lang="zh-CN" altLang="en-US"/>
              <a:pPr>
                <a:defRPr/>
              </a:pPr>
              <a:t>2025/6/15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E9201C6-B800-C9FB-C3A4-DE0427E60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北京大学光华管理学院－－王其文</a:t>
            </a: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B3DB11E-B220-CD1A-68EE-FB7D6A3B3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FF80C89-75C9-4404-A4D5-648169D6E9F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705043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577D89-3B71-7393-3C4F-583A876AC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9877CD-1A66-5627-3BEA-12EB45F36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EBF624-3848-F1EA-C270-833E3724E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0E94B-AE43-4F4A-85D5-FAF9F2C07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639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7D21A7-A2FD-AC5F-ED3A-0F6581ABA2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67019A-A597-E626-6878-134D8614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51354E-9FE9-0260-39FB-6EC2CBECD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89858-DD4B-4C13-881A-CBF86CD951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531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608084-BCF2-D042-074B-6E46841915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A84E92-B297-A6B1-0381-72CADE76F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57182C-CBF2-FB0C-913E-C312A506D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CA277-50D6-48E8-9677-1EE6049530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05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E68E0-0B70-0398-CDDF-DDDF6B55F0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0ED18-18F4-8299-98F1-3DB1E7F7D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BB0DB-B5DC-3658-9597-908F7FBFC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A3A37-4DE2-4D20-A8B8-CC111B1297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715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E01E11-1152-1C16-48BA-20D203955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7C1804-5B77-E890-F875-145FCD368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6322D5-0725-21DA-1A5F-9FC9C841B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5443C-8F99-4773-8923-393B6B1C8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915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208C21-BF42-4FAC-D4F9-6CFA635B85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332811-C8BB-CB56-837B-D785710F0D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066605-D4F5-EBB6-BF70-ACA7BCE65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20888-9D90-4D66-93D7-3F4F815B7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299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B60EF1-200D-A3CB-9801-4B1D7D0E7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EB2D6F-E06A-7165-C101-3E743922A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6A54BEE-55C0-DAC7-4369-6E6CA3DB7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8008A-623C-4295-9E98-BE7816526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525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06A70-4235-5420-4EA6-E52D2DA29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0B37A-26E5-DB97-2534-3EB24D6C8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14701-670F-B341-19BD-485D37077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E51E8-599E-45E2-BC44-C6A6F677FE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897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8E892-1112-5386-835E-7AC0029A4A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B3AF3-4BC0-0046-F9F4-5839EA2F1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75945-269F-D957-AB41-6FE6A20E4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B51CB-4906-4203-9EE9-EF997A1E9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49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">
    <p:bg>
      <p:bgPr>
        <a:solidFill>
          <a:srgbClr val="FC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 userDrawn="1"/>
        </p:nvSpPr>
        <p:spPr>
          <a:xfrm>
            <a:off x="8382738" y="6440536"/>
            <a:ext cx="3743923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b="1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毛泽东思想和中国特色社会主义理论体系概论</a:t>
            </a:r>
            <a:endParaRPr lang="en-US" altLang="zh-CN" sz="1000" b="1" spc="12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588500" y="210506"/>
            <a:ext cx="2501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100" spc="12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专题四 社会主义改造理论</a:t>
            </a: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45719" y="184281"/>
            <a:ext cx="7156536" cy="27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三、如何认识社会主义基本制度的确立及其意义？</a:t>
            </a:r>
          </a:p>
        </p:txBody>
      </p:sp>
      <p:sp>
        <p:nvSpPr>
          <p:cNvPr id="26" name="矩形 25"/>
          <p:cNvSpPr/>
          <p:nvPr userDrawn="1"/>
        </p:nvSpPr>
        <p:spPr>
          <a:xfrm>
            <a:off x="0" y="184281"/>
            <a:ext cx="45719" cy="298672"/>
          </a:xfrm>
          <a:prstGeom prst="rect">
            <a:avLst/>
          </a:prstGeom>
          <a:solidFill>
            <a:srgbClr val="AF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192686"/>
            <a:ext cx="1198515" cy="665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3937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ctr">
              <a:defRPr lang="zh-CN" altLang="en-US" sz="360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6D743F-E124-49AC-B663-2C5E0BD6559A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F11A09-B290-9422-DD80-B345FB6EF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F7FE3F-DA6F-3E3C-6CB3-686EC80ED5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B64F7-9B69-91D0-93F4-5212B2EAE0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771F5-9F30-4021-9C5C-8F76841FD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906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A3265D-945E-DD31-7971-DD5B79AEB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B426DA-97D5-92E7-450B-6B66971ED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F027C0-75C0-E0DE-38BB-01CEC69DC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AA97F-0C69-4453-A2CC-623FC147E6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895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62FBF-C6A0-B6C0-D4D2-6825DF62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44209-68BF-D697-6E61-3AEE376C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7EBB0-EE63-A27A-D34C-34F25F51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Char char="•"/>
              <a:defRPr sz="1200" noProof="1">
                <a:latin typeface="Cambria" panose="02040503050406030204" pitchFamily="18" charset="0"/>
                <a:ea typeface="黑体" panose="02010609060101010101" pitchFamily="49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3841F168-9101-4998-957B-BB2318A68776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911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3820"/>
            <a:ext cx="10972800" cy="47726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867E7C-8959-F67A-33C0-BAEB4270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GAILUN</a:t>
            </a:r>
          </a:p>
        </p:txBody>
      </p:sp>
    </p:spTree>
    <p:extLst>
      <p:ext uri="{BB962C8B-B14F-4D97-AF65-F5344CB8AC3E}">
        <p14:creationId xmlns:p14="http://schemas.microsoft.com/office/powerpoint/2010/main" val="3532776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B4167EF-8FB5-E31C-49E8-01AD2BCB5292}"/>
              </a:ext>
            </a:extLst>
          </p:cNvPr>
          <p:cNvCxnSpPr/>
          <p:nvPr/>
        </p:nvCxnSpPr>
        <p:spPr>
          <a:xfrm>
            <a:off x="806451" y="741363"/>
            <a:ext cx="1105534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>
            <a:extLst>
              <a:ext uri="{FF2B5EF4-FFF2-40B4-BE49-F238E27FC236}">
                <a16:creationId xmlns:a16="http://schemas.microsoft.com/office/drawing/2014/main" id="{E6036175-1A9F-DDCD-740D-18EB83932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352" y="252413"/>
            <a:ext cx="1822449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490059"/>
      </p:ext>
    </p:extLst>
  </p:cSld>
  <p:clrMapOvr>
    <a:masterClrMapping/>
  </p:clrMapOvr>
  <p:transition spd="slow" advClick="0" advTm="0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721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0" y="606056"/>
            <a:ext cx="4240307" cy="5645888"/>
          </a:xfrm>
          <a:custGeom>
            <a:avLst/>
            <a:gdLst>
              <a:gd name="connsiteX0" fmla="*/ 0 w 4240306"/>
              <a:gd name="connsiteY0" fmla="*/ 0 h 5645888"/>
              <a:gd name="connsiteX1" fmla="*/ 4240306 w 4240306"/>
              <a:gd name="connsiteY1" fmla="*/ 0 h 5645888"/>
              <a:gd name="connsiteX2" fmla="*/ 4240306 w 4240306"/>
              <a:gd name="connsiteY2" fmla="*/ 1 h 5645888"/>
              <a:gd name="connsiteX3" fmla="*/ 4147468 w 4240306"/>
              <a:gd name="connsiteY3" fmla="*/ 1 h 5645888"/>
              <a:gd name="connsiteX4" fmla="*/ 3213100 w 4240306"/>
              <a:gd name="connsiteY4" fmla="*/ 5645888 h 5645888"/>
              <a:gd name="connsiteX5" fmla="*/ 0 w 4240306"/>
              <a:gd name="connsiteY5" fmla="*/ 5645888 h 564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0306" h="5645888">
                <a:moveTo>
                  <a:pt x="0" y="0"/>
                </a:moveTo>
                <a:lnTo>
                  <a:pt x="4240306" y="0"/>
                </a:lnTo>
                <a:lnTo>
                  <a:pt x="4240306" y="1"/>
                </a:lnTo>
                <a:lnTo>
                  <a:pt x="4147468" y="1"/>
                </a:lnTo>
                <a:lnTo>
                  <a:pt x="3213100" y="5645888"/>
                </a:lnTo>
                <a:lnTo>
                  <a:pt x="0" y="5645888"/>
                </a:lnTo>
                <a:close/>
              </a:path>
            </a:pathLst>
          </a:custGeom>
        </p:spPr>
        <p:txBody>
          <a:bodyPr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76920"/>
      </p:ext>
    </p:extLst>
  </p:cSld>
  <p:clrMapOvr>
    <a:masterClrMapping/>
  </p:clrMapOvr>
  <p:transition spd="slow" advClick="0" advTm="0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541560"/>
      </p:ext>
    </p:extLst>
  </p:cSld>
  <p:clrMapOvr>
    <a:masterClrMapping/>
  </p:clrMapOvr>
  <p:transition advTm="2000">
    <p:wedg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43C806-1695-AB13-6433-8973A066B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76DA96-2D04-560B-F66F-B5AE5AD5C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68A6F4-2697-C68A-0D26-16DA72751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1532E-3E2A-477E-8B92-6EE7FBAB8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0682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352" y="333376"/>
            <a:ext cx="9213849" cy="7921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667" y="1412875"/>
            <a:ext cx="5418667" cy="47196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412875"/>
            <a:ext cx="5418667" cy="471963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5A44CB9-4F22-D938-4E76-7DB1D2A76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0B31D-A261-4035-93F9-37641B9047C9}" type="datetime1">
              <a:rPr lang="zh-CN" altLang="en-US"/>
              <a:pPr>
                <a:defRPr/>
              </a:pPr>
              <a:t>2025/6/15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386972F-3EE7-DB04-9D0F-E08BB99857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北京大学光华管理学院－－王其文</a:t>
            </a: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3B64EC8-4878-1224-7E1E-CAB54D1C0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173CC-6E2D-4A13-BD3A-3542B7B7B6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232937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CF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192686"/>
            <a:ext cx="1198515" cy="665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3937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ctr">
              <a:defRPr lang="zh-CN" altLang="en-US" sz="360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6D743F-E124-49AC-B663-2C5E0BD6559A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F5B54-501A-A5FA-5273-D3466EAEB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FC42A8-F2D9-92DF-B346-AE315E36F6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8E0747-8F4D-0BF8-7536-07473B112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CCF02-77EE-4613-9F28-52BBFC928C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9634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9D93EC-9E9F-45D9-1862-20FD14442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99F652-8711-E743-246D-00710EADCC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07C979-D729-79AF-09F1-848901354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05B1D-8309-44C0-AE7E-78CFF1CCE7C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567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E83573-0E66-D3C6-520A-29661B09E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359467-6788-FC3F-E6EC-EC9A428FC3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A0C187-947C-1C7E-64AC-E7C23FBE2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53CE0-E5F4-4BE2-9A01-6DD201FE78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890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5E3DE-D319-1766-DD5A-8FE0CFB4A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3E1711-9136-E51D-3016-5C615974C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3AAFA-36CF-5C8A-FA8A-6C724845E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FD009-2047-46B2-A4A8-1440160532B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1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EC0F8B-3DEE-4BF5-A951-A519B3E5F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DDAC16-8AC1-FF2C-029E-5965D8AE3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8689AB4-F4FA-A81A-7373-BE52F059B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C9BC6-7C11-4C39-B02F-CBA7530A42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942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DAD57B-BAC1-E787-8B6E-CDC0EDAF03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48304A-10B5-DEEF-CEB7-5DC2D7C947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F486DE-0FB6-BBB6-353E-9CD41748B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BBD0C4-9EED-4DBF-A55C-4024983CF3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4430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30F443-5EF1-3D72-B336-2EAB19BCF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5DD303-3B10-4241-B2C1-3FC76FB23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11EB1B-C444-5A9A-3C59-433EA2D170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4BB26-F941-4BDE-B13A-3B8C91A1B4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4434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F868C-6F60-73A4-B200-DEA734A530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4C8A2-0DEE-CFEE-141B-817695719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C7B39-1779-2C40-41F4-429611E9AA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8DB14-41EA-4864-B0AA-F0C370A127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0939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A1388-1D07-5309-8AD0-7FEE81442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5EEC06-E6AE-9B75-BC47-64FBCF84C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25D89-F669-3B0B-D1F2-E5A4B9ADA4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81277-0F6D-4B3F-B456-085B342540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188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F29BF-54F2-C0BB-B2BF-86CDDE9D5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E04CB3-5406-7E49-D13C-9783A458C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1C50D1-B540-E48B-6561-DB124B3844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B8E9-2FB3-4134-9791-FBB9B2F124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2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0709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7FED6A-1197-BECE-6CBF-F9431C85F3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CCC2ED-9E73-5B55-E05B-AABBAF1D5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70E81D-0D62-18EE-5437-C227C0A9E3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08444-16A1-4F29-B7C2-2E5A31B36A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696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58AB10E-57E8-C738-6CEB-8FB9EBA72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AD7C622-561E-6BF0-954B-0B2D3CC04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6C97AA-3BFE-CAFF-DEB5-E49BDB711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A1A18-E116-4D52-8030-B2A7E92CF1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6887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8FF968-4E26-26CA-D1B7-79F43D9FB8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819C3B-242A-3533-BC8C-1751810209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119CD6-ABB3-7C75-E4B3-03189E6B9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613C63-5D08-4990-9C67-917ADC7538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0269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灯片编号占位符 10">
            <a:extLst>
              <a:ext uri="{FF2B5EF4-FFF2-40B4-BE49-F238E27FC236}">
                <a16:creationId xmlns:a16="http://schemas.microsoft.com/office/drawing/2014/main" id="{4F8B7E55-46D4-257E-5E22-371A9875D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07FBA1-EE45-4D1D-97E5-6A536D657F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77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EAD805-E00A-111C-6013-6B9F28F5F2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28FF52-71D1-6B8E-F8B5-358E12F3E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FBC186-A545-0629-BC35-91EF8CD0C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BBC08-2DE7-4B6E-8759-39CCCBD8C0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7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999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维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53000">
                  <a:srgbClr val="EFC879"/>
                </a:gs>
                <a:gs pos="100000">
                  <a:srgbClr val="AF1E22"/>
                </a:gs>
                <a:gs pos="0">
                  <a:srgbClr val="B0261F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对角圆角 16"/>
            <p:cNvSpPr/>
            <p:nvPr/>
          </p:nvSpPr>
          <p:spPr>
            <a:xfrm>
              <a:off x="241300" y="203200"/>
              <a:ext cx="11725468" cy="6435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: 对角圆角 12"/>
            <p:cNvSpPr/>
            <p:nvPr/>
          </p:nvSpPr>
          <p:spPr>
            <a:xfrm>
              <a:off x="169841" y="131528"/>
              <a:ext cx="11857399" cy="6587927"/>
            </a:xfrm>
            <a:prstGeom prst="rect">
              <a:avLst/>
            </a:prstGeom>
            <a:noFill/>
            <a:ln w="19050">
              <a:solidFill>
                <a:srgbClr val="FFFDF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192686"/>
            <a:ext cx="1198515" cy="665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3937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ctr">
              <a:defRPr lang="zh-CN" altLang="en-US" sz="360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6D743F-E124-49AC-B663-2C5E0BD6559A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>
            <a:extLst>
              <a:ext uri="{FF2B5EF4-FFF2-40B4-BE49-F238E27FC236}">
                <a16:creationId xmlns:a16="http://schemas.microsoft.com/office/drawing/2014/main" id="{459086D2-9A58-AA4A-6FBF-9EE26F7B7F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6479117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3" name="Line 14">
            <a:extLst>
              <a:ext uri="{FF2B5EF4-FFF2-40B4-BE49-F238E27FC236}">
                <a16:creationId xmlns:a16="http://schemas.microsoft.com/office/drawing/2014/main" id="{4ADF4EDE-3C6B-25A0-C923-CCF70B5B514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24417" y="4437063"/>
            <a:ext cx="0" cy="230505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pic>
        <p:nvPicPr>
          <p:cNvPr id="4" name="Picture 10" descr="文法学院logo副本">
            <a:extLst>
              <a:ext uri="{FF2B5EF4-FFF2-40B4-BE49-F238E27FC236}">
                <a16:creationId xmlns:a16="http://schemas.microsoft.com/office/drawing/2014/main" id="{AEDD4940-4006-8129-0CAA-587B0874D6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-4763"/>
            <a:ext cx="10160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5">
            <a:extLst>
              <a:ext uri="{FF2B5EF4-FFF2-40B4-BE49-F238E27FC236}">
                <a16:creationId xmlns:a16="http://schemas.microsoft.com/office/drawing/2014/main" id="{4299FF17-7E3B-D907-AE40-D7ACFD1E04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37600" y="1"/>
            <a:ext cx="274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马克思主义学院</a:t>
            </a: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F4D0AF14-9F0B-BA2E-72C9-8AA1074239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6479117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FD1103B-6B89-4ED6-3FBE-857DD43D7A5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24417" y="4437063"/>
            <a:ext cx="0" cy="230505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pic>
        <p:nvPicPr>
          <p:cNvPr id="8" name="Picture 6" descr="文法学院logo副本">
            <a:extLst>
              <a:ext uri="{FF2B5EF4-FFF2-40B4-BE49-F238E27FC236}">
                <a16:creationId xmlns:a16="http://schemas.microsoft.com/office/drawing/2014/main" id="{97D3872A-E9D0-7D43-AB6A-C3E7E4BD2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-4763"/>
            <a:ext cx="10160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82DBB242-8326-0859-E582-46F771F59F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52000" y="1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楷体_GB2312" pitchFamily="49" charset="-122"/>
              </a:rPr>
              <a:t>文学院</a:t>
            </a:r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498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43E468FF-FB97-CFDA-2F0D-007F111F07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CDBFC0E-8E28-985A-085E-2B9AC6CB78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FAEAE4-518D-4622-8E25-DBBFC8D37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2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97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6192686"/>
            <a:ext cx="1198515" cy="6653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>
            <a:outerShdw blurRad="3937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algn="ctr">
              <a:defRPr lang="zh-CN" altLang="en-US" sz="360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46D743F-E124-49AC-B663-2C5E0BD6559A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9" r:id="rId5"/>
    <p:sldLayoutId id="2147483670" r:id="rId6"/>
    <p:sldLayoutId id="214748370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3">
            <a:extLst>
              <a:ext uri="{FF2B5EF4-FFF2-40B4-BE49-F238E27FC236}">
                <a16:creationId xmlns:a16="http://schemas.microsoft.com/office/drawing/2014/main" id="{9EC03496-1FB0-E578-B69B-65E58B45AC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6479117" cy="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1027" name="Line 14">
            <a:extLst>
              <a:ext uri="{FF2B5EF4-FFF2-40B4-BE49-F238E27FC236}">
                <a16:creationId xmlns:a16="http://schemas.microsoft.com/office/drawing/2014/main" id="{5E191CC2-C009-BCFF-39F3-25829DACE0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24417" y="4437063"/>
            <a:ext cx="0" cy="2305050"/>
          </a:xfrm>
          <a:prstGeom prst="line">
            <a:avLst/>
          </a:prstGeom>
          <a:noFill/>
          <a:ln w="127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CE142966-7237-479E-CBAF-BB1147563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90600"/>
            <a:ext cx="10972800" cy="731838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01D4F6-083A-36DD-7E3C-283FE555C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1"/>
            <a:ext cx="109728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8" descr="ppt01b">
            <a:extLst>
              <a:ext uri="{FF2B5EF4-FFF2-40B4-BE49-F238E27FC236}">
                <a16:creationId xmlns:a16="http://schemas.microsoft.com/office/drawing/2014/main" id="{046B3150-5C4B-B879-F8BD-E182D01149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12192000" cy="688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b="1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方正魏碑简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方正行楷简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方正魏碑简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方正魏碑简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方正魏碑简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方正魏碑简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方正魏碑简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0EBC05-40CF-DC67-5723-EC4777454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8E28ED-D94B-AFB1-8791-88F654C9B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594942BE-1CB3-3F07-B0EB-5B0F918F34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1605" name="Rectangle 5">
            <a:extLst>
              <a:ext uri="{FF2B5EF4-FFF2-40B4-BE49-F238E27FC236}">
                <a16:creationId xmlns:a16="http://schemas.microsoft.com/office/drawing/2014/main" id="{1980F79B-A582-8C11-342E-A890DD6EB5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1606" name="Rectangle 6">
            <a:extLst>
              <a:ext uri="{FF2B5EF4-FFF2-40B4-BE49-F238E27FC236}">
                <a16:creationId xmlns:a16="http://schemas.microsoft.com/office/drawing/2014/main" id="{1696BBE5-99A2-F9E7-01F6-71DFD958EF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D934560-7989-465C-9768-667C4F0C8D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7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705D589-32FB-982E-E081-DB27D4DF4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B59538-2CA7-B922-D152-236F60E1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C0D30D-1CDF-419A-86C6-142D482B4E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8E64BD-8BA8-400D-B4B0-E2CC207FFF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5B184E-E01A-4ACD-A0C7-1FB2377D5C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1"/>
            </a:lvl1pPr>
          </a:lstStyle>
          <a:p>
            <a:fld id="{37E3A7FD-4739-4472-A6E7-DE5D880C9033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1" name="Picture 8">
            <a:extLst>
              <a:ext uri="{FF2B5EF4-FFF2-40B4-BE49-F238E27FC236}">
                <a16:creationId xmlns:a16="http://schemas.microsoft.com/office/drawing/2014/main" id="{93CCE501-01CF-E822-2589-3D971C560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34" Type="http://schemas.openxmlformats.org/officeDocument/2006/relationships/notesSlide" Target="../notesSlides/notesSlide9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8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8"/>
          <p:cNvGrpSpPr/>
          <p:nvPr/>
        </p:nvGrpSpPr>
        <p:grpSpPr>
          <a:xfrm>
            <a:off x="-8793" y="-35954"/>
            <a:ext cx="12200793" cy="6893954"/>
            <a:chOff x="-8793" y="-35954"/>
            <a:chExt cx="12200793" cy="6893954"/>
          </a:xfrm>
        </p:grpSpPr>
        <p:grpSp>
          <p:nvGrpSpPr>
            <p:cNvPr id="29" name="组合 3"/>
            <p:cNvGrpSpPr/>
            <p:nvPr/>
          </p:nvGrpSpPr>
          <p:grpSpPr>
            <a:xfrm>
              <a:off x="-8793" y="0"/>
              <a:ext cx="12200793" cy="6858000"/>
              <a:chOff x="-1" y="-20360"/>
              <a:chExt cx="12200793" cy="6858000"/>
            </a:xfrm>
          </p:grpSpPr>
          <p:pic>
            <p:nvPicPr>
              <p:cNvPr id="2097152" name="图片 1"/>
              <p:cNvPicPr>
                <a:picLocks noChangeAspect="1"/>
              </p:cNvPicPr>
              <p:nvPr/>
            </p:nvPicPr>
            <p:blipFill rotWithShape="1">
              <a:blip r:embed="rId3" cstate="print"/>
              <a:srcRect t="56923" b="12081"/>
              <a:stretch>
                <a:fillRect/>
              </a:stretch>
            </p:blipFill>
            <p:spPr>
              <a:xfrm>
                <a:off x="8792" y="1836600"/>
                <a:ext cx="12191999" cy="5001040"/>
              </a:xfrm>
              <a:prstGeom prst="rect">
                <a:avLst/>
              </a:prstGeom>
            </p:spPr>
          </p:pic>
          <p:sp>
            <p:nvSpPr>
              <p:cNvPr id="1048578" name="矩形 2"/>
              <p:cNvSpPr/>
              <p:nvPr/>
            </p:nvSpPr>
            <p:spPr>
              <a:xfrm>
                <a:off x="-1" y="-20360"/>
                <a:ext cx="12200793" cy="5845774"/>
              </a:xfrm>
              <a:prstGeom prst="rect">
                <a:avLst/>
              </a:prstGeom>
              <a:gradFill>
                <a:gsLst>
                  <a:gs pos="0">
                    <a:srgbClr val="E9EDF0">
                      <a:alpha val="0"/>
                    </a:srgbClr>
                  </a:gs>
                  <a:gs pos="31000">
                    <a:srgbClr val="ECEFF2">
                      <a:alpha val="80000"/>
                    </a:srgbClr>
                  </a:gs>
                  <a:gs pos="52874">
                    <a:srgbClr val="EDF0F3"/>
                  </a:gs>
                  <a:gs pos="74400">
                    <a:srgbClr val="EEF0F3"/>
                  </a:gs>
                  <a:gs pos="100000">
                    <a:srgbClr val="F0F1F4"/>
                  </a:gs>
                </a:gsLst>
                <a:lin ang="16200000" scaled="1"/>
              </a:gradFill>
              <a:ln>
                <a:noFill/>
              </a:ln>
              <a:effectLst>
                <a:outerShdw blurRad="381000" dist="635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8579" name="矩形 27"/>
            <p:cNvSpPr/>
            <p:nvPr/>
          </p:nvSpPr>
          <p:spPr>
            <a:xfrm rot="16200000">
              <a:off x="-2207007" y="2176147"/>
              <a:ext cx="6893954" cy="2469752"/>
            </a:xfrm>
            <a:prstGeom prst="rect">
              <a:avLst/>
            </a:prstGeom>
            <a:gradFill>
              <a:gsLst>
                <a:gs pos="0">
                  <a:srgbClr val="E9EDF0">
                    <a:alpha val="0"/>
                  </a:srgbClr>
                </a:gs>
                <a:gs pos="100000">
                  <a:srgbClr val="F0F1F4"/>
                </a:gs>
              </a:gsLst>
              <a:lin ang="16200000" scaled="1"/>
            </a:gradFill>
            <a:ln>
              <a:noFill/>
            </a:ln>
            <a:effectLst>
              <a:outerShdw blurRad="3810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28" name="直接连接符 4"/>
          <p:cNvCxnSpPr>
            <a:cxnSpLocks/>
          </p:cNvCxnSpPr>
          <p:nvPr/>
        </p:nvCxnSpPr>
        <p:spPr>
          <a:xfrm>
            <a:off x="2474843" y="541585"/>
            <a:ext cx="9723762" cy="0"/>
          </a:xfrm>
          <a:prstGeom prst="line">
            <a:avLst/>
          </a:prstGeom>
          <a:ln>
            <a:solidFill>
              <a:srgbClr val="AF1E2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0" name="组合 30"/>
          <p:cNvGrpSpPr/>
          <p:nvPr/>
        </p:nvGrpSpPr>
        <p:grpSpPr>
          <a:xfrm>
            <a:off x="2843658" y="3535331"/>
            <a:ext cx="6434813" cy="535531"/>
            <a:chOff x="2843658" y="3535331"/>
            <a:chExt cx="6434813" cy="535531"/>
          </a:xfrm>
        </p:grpSpPr>
        <p:sp>
          <p:nvSpPr>
            <p:cNvPr id="1048580" name="文本框 5"/>
            <p:cNvSpPr txBox="1"/>
            <p:nvPr/>
          </p:nvSpPr>
          <p:spPr>
            <a:xfrm>
              <a:off x="5234543" y="3535331"/>
              <a:ext cx="165304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>
                <a:lnSpc>
                  <a:spcPct val="120000"/>
                </a:lnSpc>
              </a:pPr>
              <a:r>
                <a:rPr lang="zh-CN" altLang="en-US" sz="2400" b="1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教学课件</a:t>
              </a:r>
            </a:p>
          </p:txBody>
        </p:sp>
        <p:grpSp>
          <p:nvGrpSpPr>
            <p:cNvPr id="31" name="组合 6"/>
            <p:cNvGrpSpPr/>
            <p:nvPr/>
          </p:nvGrpSpPr>
          <p:grpSpPr>
            <a:xfrm>
              <a:off x="2843658" y="3835370"/>
              <a:ext cx="6434813" cy="1"/>
              <a:chOff x="2843658" y="3481479"/>
              <a:chExt cx="6434813" cy="1"/>
            </a:xfrm>
          </p:grpSpPr>
          <p:cxnSp>
            <p:nvCxnSpPr>
              <p:cNvPr id="3145729" name="直接连接符 7"/>
              <p:cNvCxnSpPr>
                <a:cxnSpLocks/>
              </p:cNvCxnSpPr>
              <p:nvPr/>
            </p:nvCxnSpPr>
            <p:spPr>
              <a:xfrm>
                <a:off x="6803356" y="3481479"/>
                <a:ext cx="2475115" cy="0"/>
              </a:xfrm>
              <a:prstGeom prst="line">
                <a:avLst/>
              </a:prstGeom>
              <a:ln>
                <a:solidFill>
                  <a:srgbClr val="AF1E2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45730" name="直接连接符 8"/>
              <p:cNvCxnSpPr>
                <a:cxnSpLocks/>
                <a:endCxn id="1048580" idx="1"/>
              </p:cNvCxnSpPr>
              <p:nvPr/>
            </p:nvCxnSpPr>
            <p:spPr>
              <a:xfrm>
                <a:off x="2843658" y="3481479"/>
                <a:ext cx="2390885" cy="1"/>
              </a:xfrm>
              <a:prstGeom prst="line">
                <a:avLst/>
              </a:prstGeom>
              <a:ln>
                <a:solidFill>
                  <a:srgbClr val="AF1E22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组合 35"/>
          <p:cNvGrpSpPr/>
          <p:nvPr/>
        </p:nvGrpSpPr>
        <p:grpSpPr>
          <a:xfrm>
            <a:off x="2707914" y="1902656"/>
            <a:ext cx="6776170" cy="1507079"/>
            <a:chOff x="2707914" y="1969331"/>
            <a:chExt cx="6776170" cy="1507079"/>
          </a:xfrm>
        </p:grpSpPr>
        <p:grpSp>
          <p:nvGrpSpPr>
            <p:cNvPr id="34" name="组合 36"/>
            <p:cNvGrpSpPr/>
            <p:nvPr/>
          </p:nvGrpSpPr>
          <p:grpSpPr>
            <a:xfrm>
              <a:off x="2707914" y="1969331"/>
              <a:ext cx="6776170" cy="1507079"/>
              <a:chOff x="2707914" y="1969331"/>
              <a:chExt cx="6776170" cy="1507079"/>
            </a:xfrm>
          </p:grpSpPr>
          <p:sp>
            <p:nvSpPr>
              <p:cNvPr id="1048582" name="文本框 39"/>
              <p:cNvSpPr txBox="1"/>
              <p:nvPr/>
            </p:nvSpPr>
            <p:spPr>
              <a:xfrm>
                <a:off x="3262396" y="1969331"/>
                <a:ext cx="6221688" cy="150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4000" b="1" spc="300" dirty="0">
                    <a:solidFill>
                      <a:srgbClr val="AF1E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毛泽东思想和中国特色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4000" b="1" spc="300" dirty="0">
                    <a:solidFill>
                      <a:srgbClr val="AF1E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社会主义理论体系概论</a:t>
                </a:r>
              </a:p>
            </p:txBody>
          </p:sp>
          <p:sp>
            <p:nvSpPr>
              <p:cNvPr id="1048583" name="半闭框 40"/>
              <p:cNvSpPr/>
              <p:nvPr/>
            </p:nvSpPr>
            <p:spPr>
              <a:xfrm>
                <a:off x="2707914" y="2014829"/>
                <a:ext cx="241751" cy="219590"/>
              </a:xfrm>
              <a:prstGeom prst="halfFram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584" name="半闭框 41"/>
              <p:cNvSpPr/>
              <p:nvPr/>
            </p:nvSpPr>
            <p:spPr>
              <a:xfrm>
                <a:off x="2992092" y="2014829"/>
                <a:ext cx="241751" cy="219590"/>
              </a:xfrm>
              <a:prstGeom prst="halfFram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48585" name="半闭框 37"/>
            <p:cNvSpPr/>
            <p:nvPr/>
          </p:nvSpPr>
          <p:spPr>
            <a:xfrm rot="10800000">
              <a:off x="9242333" y="3250890"/>
              <a:ext cx="241751" cy="219590"/>
            </a:xfrm>
            <a:prstGeom prst="halfFram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8586" name="半闭框 38"/>
            <p:cNvSpPr/>
            <p:nvPr/>
          </p:nvSpPr>
          <p:spPr>
            <a:xfrm rot="10800000">
              <a:off x="8958155" y="3250890"/>
              <a:ext cx="241751" cy="219590"/>
            </a:xfrm>
            <a:prstGeom prst="halfFram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097155" name="图片 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7753" y="-35954"/>
            <a:ext cx="3097036" cy="274953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0" y="6570000"/>
            <a:ext cx="12192000" cy="288000"/>
            <a:chOff x="0" y="6570000"/>
            <a:chExt cx="12192000" cy="288000"/>
          </a:xfrm>
        </p:grpSpPr>
        <p:sp>
          <p:nvSpPr>
            <p:cNvPr id="22" name="矩形 21"/>
            <p:cNvSpPr/>
            <p:nvPr/>
          </p:nvSpPr>
          <p:spPr>
            <a:xfrm>
              <a:off x="0" y="6570000"/>
              <a:ext cx="12192000" cy="288000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900" dirty="0">
                <a:solidFill>
                  <a:srgbClr val="FFFD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6000" y="6598584"/>
              <a:ext cx="1152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全国高校思想政治理论课教学指导委员会　 　高等教育出版社  联合出品    </a:t>
              </a:r>
              <a:r>
                <a:rPr lang="en-US" altLang="zh-CN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　全国高校“毛泽东思想和中国特色社会主义理论体系概论”教学创新中心（北京大学）监制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6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6740775" y="1564979"/>
            <a:ext cx="4254500" cy="1104221"/>
            <a:chOff x="10583" y="317"/>
            <a:chExt cx="6700" cy="2578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10583" y="1592"/>
              <a:ext cx="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11365" y="559"/>
              <a:ext cx="0" cy="10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11365" y="317"/>
              <a:ext cx="5918" cy="530"/>
              <a:chOff x="11383" y="823"/>
              <a:chExt cx="5918" cy="530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11893" y="823"/>
                <a:ext cx="540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l">
                  <a:buClrTx/>
                  <a:buSzTx/>
                  <a:buFontTx/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始终代表中国先进生产力的发展要求</a:t>
                </a:r>
              </a:p>
            </p:txBody>
          </p:sp>
          <p:cxnSp>
            <p:nvCxnSpPr>
              <p:cNvPr id="174" name="直接连接符 173"/>
              <p:cNvCxnSpPr>
                <a:endCxn id="178" idx="6"/>
              </p:cNvCxnSpPr>
              <p:nvPr/>
            </p:nvCxnSpPr>
            <p:spPr>
              <a:xfrm>
                <a:off x="11383" y="1065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椭圆 177"/>
              <p:cNvSpPr/>
              <p:nvPr/>
            </p:nvSpPr>
            <p:spPr>
              <a:xfrm>
                <a:off x="11774" y="1003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1365" y="1331"/>
              <a:ext cx="5598" cy="530"/>
              <a:chOff x="11383" y="1837"/>
              <a:chExt cx="5598" cy="530"/>
            </a:xfrm>
          </p:grpSpPr>
          <p:sp>
            <p:nvSpPr>
              <p:cNvPr id="172" name="文本框 171"/>
              <p:cNvSpPr txBox="1"/>
              <p:nvPr/>
            </p:nvSpPr>
            <p:spPr>
              <a:xfrm>
                <a:off x="11893" y="1837"/>
                <a:ext cx="50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16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始终代表中国先进文化的前进方向</a:t>
                </a:r>
                <a:endPara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177" name="直接连接符 176"/>
              <p:cNvCxnSpPr/>
              <p:nvPr/>
            </p:nvCxnSpPr>
            <p:spPr>
              <a:xfrm>
                <a:off x="11383" y="2106"/>
                <a:ext cx="48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椭圆 179"/>
              <p:cNvSpPr/>
              <p:nvPr/>
            </p:nvSpPr>
            <p:spPr>
              <a:xfrm>
                <a:off x="11764" y="2035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2" name="直接连接符 1"/>
            <p:cNvCxnSpPr/>
            <p:nvPr>
              <p:custDataLst>
                <p:tags r:id="rId29"/>
              </p:custDataLst>
            </p:nvPr>
          </p:nvCxnSpPr>
          <p:spPr>
            <a:xfrm flipV="1">
              <a:off x="11365" y="1595"/>
              <a:ext cx="0" cy="10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11365" y="2365"/>
              <a:ext cx="5918" cy="530"/>
              <a:chOff x="11385" y="2871"/>
              <a:chExt cx="5918" cy="530"/>
            </a:xfrm>
          </p:grpSpPr>
          <p:sp>
            <p:nvSpPr>
              <p:cNvPr id="3" name="文本框 2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11895" y="2871"/>
                <a:ext cx="540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始终代表中国最广大人民的根本利益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4" name="直接连接符 3"/>
              <p:cNvCxnSpPr>
                <a:endCxn id="5" idx="6"/>
              </p:cNvCxnSpPr>
              <p:nvPr>
                <p:custDataLst>
                  <p:tags r:id="rId31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椭圆 4"/>
              <p:cNvSpPr/>
              <p:nvPr>
                <p:custDataLst>
                  <p:tags r:id="rId32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cxnSp>
        <p:nvCxnSpPr>
          <p:cNvPr id="77" name="直接连接符 76"/>
          <p:cNvCxnSpPr/>
          <p:nvPr>
            <p:custDataLst>
              <p:tags r:id="rId1"/>
            </p:custDataLst>
          </p:nvPr>
        </p:nvCxnSpPr>
        <p:spPr>
          <a:xfrm>
            <a:off x="6725535" y="3997302"/>
            <a:ext cx="5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7233535" y="2802255"/>
            <a:ext cx="3967480" cy="2293619"/>
            <a:chOff x="11365" y="3206"/>
            <a:chExt cx="6248" cy="4422"/>
          </a:xfrm>
        </p:grpSpPr>
        <p:grpSp>
          <p:nvGrpSpPr>
            <p:cNvPr id="36" name="组合 35"/>
            <p:cNvGrpSpPr/>
            <p:nvPr/>
          </p:nvGrpSpPr>
          <p:grpSpPr>
            <a:xfrm>
              <a:off x="11365" y="3206"/>
              <a:ext cx="4958" cy="531"/>
              <a:chOff x="11385" y="2871"/>
              <a:chExt cx="4958" cy="531"/>
            </a:xfrm>
          </p:grpSpPr>
          <p:sp>
            <p:nvSpPr>
              <p:cNvPr id="37" name="文本框 36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1895" y="2871"/>
                <a:ext cx="44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发展是党执政兴国的第一要务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38" name="直接连接符 37"/>
              <p:cNvCxnSpPr>
                <a:endCxn id="39" idx="6"/>
              </p:cNvCxnSpPr>
              <p:nvPr>
                <p:custDataLst>
                  <p:tags r:id="rId27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>
                <p:custDataLst>
                  <p:tags r:id="rId28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1365" y="3958"/>
              <a:ext cx="4638" cy="531"/>
              <a:chOff x="11385" y="2871"/>
              <a:chExt cx="4638" cy="531"/>
            </a:xfrm>
          </p:grpSpPr>
          <p:sp>
            <p:nvSpPr>
              <p:cNvPr id="41" name="文本框 40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1895" y="2871"/>
                <a:ext cx="412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建立社会主义市场经济体制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42" name="直接连接符 41"/>
              <p:cNvCxnSpPr>
                <a:endCxn id="43" idx="6"/>
              </p:cNvCxnSpPr>
              <p:nvPr>
                <p:custDataLst>
                  <p:tags r:id="rId24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椭圆 4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1365" y="4611"/>
              <a:ext cx="3358" cy="531"/>
              <a:chOff x="11385" y="2871"/>
              <a:chExt cx="3358" cy="531"/>
            </a:xfrm>
          </p:grpSpPr>
          <p:sp>
            <p:nvSpPr>
              <p:cNvPr id="45" name="文本框 44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1895" y="2871"/>
                <a:ext cx="28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全面建设小康社会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46" name="直接连接符 45"/>
              <p:cNvCxnSpPr>
                <a:endCxn id="48" idx="6"/>
              </p:cNvCxnSpPr>
              <p:nvPr>
                <p:custDataLst>
                  <p:tags r:id="rId21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椭圆 4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1365" y="5264"/>
              <a:ext cx="3998" cy="531"/>
              <a:chOff x="11385" y="2871"/>
              <a:chExt cx="3998" cy="531"/>
            </a:xfrm>
          </p:grpSpPr>
          <p:sp>
            <p:nvSpPr>
              <p:cNvPr id="51" name="文本框 5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1895" y="2871"/>
                <a:ext cx="348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建设社会主义政治文明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53" name="直接连接符 52"/>
              <p:cNvCxnSpPr>
                <a:endCxn id="55" idx="6"/>
              </p:cNvCxnSpPr>
              <p:nvPr>
                <p:custDataLst>
                  <p:tags r:id="rId18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>
                <p:custDataLst>
                  <p:tags r:id="rId19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1365" y="6016"/>
              <a:ext cx="6249" cy="919"/>
              <a:chOff x="11385" y="2871"/>
              <a:chExt cx="6249" cy="919"/>
            </a:xfrm>
          </p:grpSpPr>
          <p:sp>
            <p:nvSpPr>
              <p:cNvPr id="57" name="文本框 5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1895" y="2871"/>
                <a:ext cx="573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实施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引进来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”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走出去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”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相结合的对外开放战略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61" name="直接连接符 60"/>
              <p:cNvCxnSpPr>
                <a:endCxn id="65" idx="6"/>
              </p:cNvCxnSpPr>
              <p:nvPr>
                <p:custDataLst>
                  <p:tags r:id="rId15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365" y="7098"/>
              <a:ext cx="4638" cy="531"/>
              <a:chOff x="11385" y="2871"/>
              <a:chExt cx="4638" cy="531"/>
            </a:xfrm>
          </p:grpSpPr>
          <p:sp>
            <p:nvSpPr>
              <p:cNvPr id="68" name="文本框 6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1895" y="2871"/>
                <a:ext cx="412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推进党的建设新的伟大工程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cxnSp>
            <p:nvCxnSpPr>
              <p:cNvPr id="69" name="直接连接符 68"/>
              <p:cNvCxnSpPr>
                <a:endCxn id="73" idx="6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11385" y="3113"/>
                <a:ext cx="523" cy="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776" y="3051"/>
                <a:ext cx="132" cy="132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cxnSp>
          <p:nvCxnSpPr>
            <p:cNvPr id="74" name="直接连接符 73"/>
            <p:cNvCxnSpPr/>
            <p:nvPr>
              <p:custDataLst>
                <p:tags r:id="rId10"/>
              </p:custDataLst>
            </p:nvPr>
          </p:nvCxnSpPr>
          <p:spPr>
            <a:xfrm flipV="1">
              <a:off x="11365" y="3448"/>
              <a:ext cx="0" cy="38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6744585" y="5323183"/>
            <a:ext cx="4457065" cy="812915"/>
            <a:chOff x="10583" y="8068"/>
            <a:chExt cx="7019" cy="1952"/>
          </a:xfrm>
        </p:grpSpPr>
        <p:cxnSp>
          <p:nvCxnSpPr>
            <p:cNvPr id="104" name="直接连接符 103"/>
            <p:cNvCxnSpPr/>
            <p:nvPr>
              <p:custDataLst>
                <p:tags r:id="rId2"/>
              </p:custDataLst>
            </p:nvPr>
          </p:nvCxnSpPr>
          <p:spPr>
            <a:xfrm>
              <a:off x="10583" y="9044"/>
              <a:ext cx="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组合 102"/>
            <p:cNvGrpSpPr/>
            <p:nvPr/>
          </p:nvGrpSpPr>
          <p:grpSpPr>
            <a:xfrm>
              <a:off x="11364" y="8068"/>
              <a:ext cx="6238" cy="1953"/>
              <a:chOff x="11365" y="8229"/>
              <a:chExt cx="6238" cy="1953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11365" y="8229"/>
                <a:ext cx="6238" cy="531"/>
                <a:chOff x="11383" y="1837"/>
                <a:chExt cx="6238" cy="531"/>
              </a:xfrm>
            </p:grpSpPr>
            <p:sp>
              <p:nvSpPr>
                <p:cNvPr id="93" name="文本框 9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893" y="1837"/>
                  <a:ext cx="57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lang="zh-CN" altLang="en-US" sz="160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中国特色社会主义理论体系的丰富发展</a:t>
                  </a:r>
                  <a:endParaRPr kumimoji="0" lang="zh-CN" alt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cxnSp>
              <p:nvCxnSpPr>
                <p:cNvPr id="95" name="直接连接符 94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11383" y="2106"/>
                  <a:ext cx="481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椭圆 95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1764" y="2035"/>
                  <a:ext cx="132" cy="132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  <a:effectLst>
                  <a:outerShdw blurRad="50800" dist="12700" dir="2700000" algn="tl" rotWithShape="0">
                    <a:srgbClr val="AF1E22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  <p:cxnSp>
            <p:nvCxnSpPr>
              <p:cNvPr id="97" name="直接连接符 96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11365" y="8493"/>
                <a:ext cx="0" cy="121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1875" y="9263"/>
                <a:ext cx="572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加强和改进党的建设、推进中国特色社会主义事业的强大理论武器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11383" y="9661"/>
                <a:ext cx="523" cy="132"/>
                <a:chOff x="11365" y="9443"/>
                <a:chExt cx="523" cy="132"/>
              </a:xfrm>
            </p:grpSpPr>
            <p:cxnSp>
              <p:nvCxnSpPr>
                <p:cNvPr id="100" name="直接连接符 99"/>
                <p:cNvCxnSpPr>
                  <a:endCxn id="101" idx="6"/>
                </p:cNvCxnSpPr>
                <p:nvPr>
                  <p:custDataLst>
                    <p:tags r:id="rId5"/>
                  </p:custDataLst>
                </p:nvPr>
              </p:nvCxnSpPr>
              <p:spPr>
                <a:xfrm>
                  <a:off x="11365" y="9505"/>
                  <a:ext cx="523" cy="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椭圆 100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1756" y="9443"/>
                  <a:ext cx="132" cy="132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  <a:effectLst>
                  <a:outerShdw blurRad="50800" dist="12700" dir="2700000" algn="tl" rotWithShape="0">
                    <a:srgbClr val="AF1E22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endParaRPr>
                </a:p>
              </p:txBody>
            </p:sp>
          </p:grpSp>
        </p:grpSp>
      </p:grpSp>
      <p:cxnSp>
        <p:nvCxnSpPr>
          <p:cNvPr id="63" name="直接连接符 62"/>
          <p:cNvCxnSpPr/>
          <p:nvPr/>
        </p:nvCxnSpPr>
        <p:spPr>
          <a:xfrm>
            <a:off x="3038691" y="3306792"/>
            <a:ext cx="702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63495" y="2787613"/>
            <a:ext cx="2579062" cy="1070323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三个代表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重要思想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3741655" y="1033525"/>
            <a:ext cx="55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741655" y="2005853"/>
            <a:ext cx="5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3741655" y="1043085"/>
            <a:ext cx="0" cy="4699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741655" y="5742720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4111353" y="1646103"/>
            <a:ext cx="2686431" cy="92457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三个代表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重要思想的核心观点是什么？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179733" y="3521525"/>
            <a:ext cx="2686432" cy="95155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三个代表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重要思想的主内容有哪些？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194719" y="5267955"/>
            <a:ext cx="2686431" cy="950475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如何认识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三个代表</a:t>
            </a:r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重要思想的历史地位？</a:t>
            </a:r>
          </a:p>
        </p:txBody>
      </p:sp>
      <p:sp>
        <p:nvSpPr>
          <p:cNvPr id="6" name="平行四边形 49">
            <a:extLst>
              <a:ext uri="{FF2B5EF4-FFF2-40B4-BE49-F238E27FC236}">
                <a16:creationId xmlns:a16="http://schemas.microsoft.com/office/drawing/2014/main" id="{FFE4ADA8-F919-E0E0-C148-56E38A420957}"/>
              </a:ext>
            </a:extLst>
          </p:cNvPr>
          <p:cNvSpPr/>
          <p:nvPr/>
        </p:nvSpPr>
        <p:spPr>
          <a:xfrm>
            <a:off x="4111353" y="580798"/>
            <a:ext cx="2686431" cy="92457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三个代表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重要思想是如何形成的？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9B51A3F-6B02-AEE6-49D1-75A3FF184FE1}"/>
              </a:ext>
            </a:extLst>
          </p:cNvPr>
          <p:cNvCxnSpPr/>
          <p:nvPr/>
        </p:nvCxnSpPr>
        <p:spPr>
          <a:xfrm>
            <a:off x="3732655" y="3995227"/>
            <a:ext cx="5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535414-DB7C-559F-4C0C-37C82B360B5F}"/>
              </a:ext>
            </a:extLst>
          </p:cNvPr>
          <p:cNvGrpSpPr/>
          <p:nvPr/>
        </p:nvGrpSpPr>
        <p:grpSpPr>
          <a:xfrm>
            <a:off x="6740775" y="649554"/>
            <a:ext cx="4094633" cy="787061"/>
            <a:chOff x="6208508" y="4287249"/>
            <a:chExt cx="4094633" cy="982497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E91A4F9-3715-A109-B035-2B26F9635760}"/>
                </a:ext>
              </a:extLst>
            </p:cNvPr>
            <p:cNvCxnSpPr/>
            <p:nvPr/>
          </p:nvCxnSpPr>
          <p:spPr>
            <a:xfrm>
              <a:off x="6208508" y="4733386"/>
              <a:ext cx="5080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06BD09F-C09B-6796-C420-676DDDC8CC51}"/>
                </a:ext>
              </a:extLst>
            </p:cNvPr>
            <p:cNvSpPr txBox="1"/>
            <p:nvPr/>
          </p:nvSpPr>
          <p:spPr>
            <a:xfrm>
              <a:off x="7040709" y="4287249"/>
              <a:ext cx="3262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“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三个代表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”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重要思想的形成条件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183775-A2D5-A061-8F31-312434CF4036}"/>
                </a:ext>
              </a:extLst>
            </p:cNvPr>
            <p:cNvSpPr txBox="1"/>
            <p:nvPr/>
          </p:nvSpPr>
          <p:spPr>
            <a:xfrm>
              <a:off x="7040709" y="4931192"/>
              <a:ext cx="3262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“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三个代表</a:t>
              </a:r>
              <a:r>
                <a:rPr lang="zh-CN" altLang="en-US" sz="1600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”</a:t>
              </a: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重要思想的形成过程</a:t>
              </a:r>
              <a:endParaRPr kumimoji="0" lang="zh-CN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0B262BB-0C71-D8AA-F11C-914AED308B82}"/>
                </a:ext>
              </a:extLst>
            </p:cNvPr>
            <p:cNvCxnSpPr/>
            <p:nvPr/>
          </p:nvCxnSpPr>
          <p:spPr>
            <a:xfrm flipV="1">
              <a:off x="671652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E07CDBF-7011-9CC9-97CE-F82DA7084BCA}"/>
                </a:ext>
              </a:extLst>
            </p:cNvPr>
            <p:cNvCxnSpPr>
              <a:endCxn id="15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146545E-83EF-2059-7B89-8CCE2FBD210B}"/>
                </a:ext>
              </a:extLst>
            </p:cNvPr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E21AC41-FEF9-8771-3D2C-5BD8D243EC6B}"/>
                </a:ext>
              </a:extLst>
            </p:cNvPr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2A981A5-908E-B395-4230-8CF9C7E1BEFD}"/>
                </a:ext>
              </a:extLst>
            </p:cNvPr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53" name="组合 40"/>
          <p:cNvGrpSpPr/>
          <p:nvPr/>
        </p:nvGrpSpPr>
        <p:grpSpPr>
          <a:xfrm>
            <a:off x="6758550" y="4605485"/>
            <a:ext cx="4900053" cy="1568450"/>
            <a:chOff x="6594240" y="4427526"/>
            <a:chExt cx="4899400" cy="1568450"/>
          </a:xfrm>
        </p:grpSpPr>
        <p:cxnSp>
          <p:nvCxnSpPr>
            <p:cNvPr id="71" name="直接连接符 70"/>
            <p:cNvCxnSpPr>
              <a:cxnSpLocks/>
            </p:cNvCxnSpPr>
            <p:nvPr/>
          </p:nvCxnSpPr>
          <p:spPr>
            <a:xfrm>
              <a:off x="6594240" y="5033302"/>
              <a:ext cx="63659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005" name="文本框 71"/>
            <p:cNvSpPr txBox="1"/>
            <p:nvPr/>
          </p:nvSpPr>
          <p:spPr>
            <a:xfrm>
              <a:off x="7554735" y="4427526"/>
              <a:ext cx="3938905" cy="1568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中国特色社会主义理论体系在新世纪新阶段的接续发展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全面建设小康社会、加快推进社会主义现代化的根本指针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7222341" y="4661426"/>
              <a:ext cx="3261" cy="7494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cxnSpLocks/>
              <a:endCxn id="80" idx="2"/>
            </p:cNvCxnSpPr>
            <p:nvPr/>
          </p:nvCxnSpPr>
          <p:spPr>
            <a:xfrm>
              <a:off x="7222341" y="4661425"/>
              <a:ext cx="256193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cxnSpLocks/>
              <a:endCxn id="82" idx="2"/>
            </p:cNvCxnSpPr>
            <p:nvPr/>
          </p:nvCxnSpPr>
          <p:spPr>
            <a:xfrm>
              <a:off x="7222341" y="5410867"/>
              <a:ext cx="256679" cy="299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7478534" y="46217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479020" y="5371928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3038475" y="3302000"/>
            <a:ext cx="7032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769202" y="1044671"/>
            <a:ext cx="5508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741738" y="3305175"/>
            <a:ext cx="557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cxnSpLocks/>
          </p:cNvCxnSpPr>
          <p:nvPr/>
        </p:nvCxnSpPr>
        <p:spPr>
          <a:xfrm flipV="1">
            <a:off x="3782313" y="1306293"/>
            <a:ext cx="25583" cy="39049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755467" y="5211261"/>
            <a:ext cx="5397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4190716" y="3305175"/>
            <a:ext cx="2579062" cy="94358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科学发展观的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主要内容有哪些？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201063" y="4683283"/>
            <a:ext cx="2579062" cy="950475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如何认识科学发展观的历史地位？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295217" y="570019"/>
            <a:ext cx="2585950" cy="94358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平行四边形 49"/>
          <p:cNvSpPr/>
          <p:nvPr/>
        </p:nvSpPr>
        <p:spPr>
          <a:xfrm>
            <a:off x="4476223" y="570018"/>
            <a:ext cx="2263775" cy="923925"/>
          </a:xfrm>
          <a:prstGeom prst="roundRect">
            <a:avLst/>
          </a:prstGeom>
          <a:noFill/>
          <a:ln w="38100">
            <a:noFill/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科学发展观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是如何形成的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8788" y="2847975"/>
            <a:ext cx="2579688" cy="914400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科学发展观</a:t>
            </a:r>
          </a:p>
        </p:txBody>
      </p:sp>
      <p:grpSp>
        <p:nvGrpSpPr>
          <p:cNvPr id="253970" name="组合 31"/>
          <p:cNvGrpSpPr/>
          <p:nvPr/>
        </p:nvGrpSpPr>
        <p:grpSpPr>
          <a:xfrm>
            <a:off x="6758549" y="1634216"/>
            <a:ext cx="5363602" cy="1322388"/>
            <a:chOff x="6594050" y="771252"/>
            <a:chExt cx="5363485" cy="1321460"/>
          </a:xfrm>
        </p:grpSpPr>
        <p:cxnSp>
          <p:nvCxnSpPr>
            <p:cNvPr id="109" name="直接连接符 108"/>
            <p:cNvCxnSpPr>
              <a:cxnSpLocks/>
            </p:cNvCxnSpPr>
            <p:nvPr/>
          </p:nvCxnSpPr>
          <p:spPr>
            <a:xfrm>
              <a:off x="6594050" y="1382206"/>
              <a:ext cx="615199" cy="9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991" name="文本框 109"/>
            <p:cNvSpPr txBox="1"/>
            <p:nvPr/>
          </p:nvSpPr>
          <p:spPr>
            <a:xfrm>
              <a:off x="7546524" y="771252"/>
              <a:ext cx="4083169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推动经济社会发展是科学发展观的第一要义</a:t>
              </a:r>
            </a:p>
          </p:txBody>
        </p:sp>
        <p:sp>
          <p:nvSpPr>
            <p:cNvPr id="253992" name="文本框 170"/>
            <p:cNvSpPr txBox="1"/>
            <p:nvPr/>
          </p:nvSpPr>
          <p:spPr>
            <a:xfrm>
              <a:off x="7546524" y="1426736"/>
              <a:ext cx="4411011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全面协调可持续是科学发展观的基本要求</a:t>
              </a:r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7200751" y="925144"/>
              <a:ext cx="0" cy="9886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7200751" y="928536"/>
              <a:ext cx="2718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7200751" y="1585570"/>
              <a:ext cx="32672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>
              <a:off x="7465528" y="886808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7465528" y="1545774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998" name="文本框 1"/>
            <p:cNvSpPr txBox="1"/>
            <p:nvPr/>
          </p:nvSpPr>
          <p:spPr>
            <a:xfrm>
              <a:off x="7535498" y="1755527"/>
              <a:ext cx="3484060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统筹兼顾是科学发展观的根本方法</a:t>
              </a:r>
            </a:p>
          </p:txBody>
        </p:sp>
        <p:sp>
          <p:nvSpPr>
            <p:cNvPr id="253999" name="文本框 3"/>
            <p:cNvSpPr txBox="1"/>
            <p:nvPr/>
          </p:nvSpPr>
          <p:spPr>
            <a:xfrm>
              <a:off x="7535498" y="1097902"/>
              <a:ext cx="3484060" cy="337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以人为本是科学发展观的核心立场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7200751" y="1913815"/>
              <a:ext cx="3267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7463481" y="1873591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200751" y="1242197"/>
              <a:ext cx="3150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465528" y="1201196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53971" name="组合 39"/>
          <p:cNvGrpSpPr/>
          <p:nvPr/>
        </p:nvGrpSpPr>
        <p:grpSpPr>
          <a:xfrm>
            <a:off x="6750050" y="2965104"/>
            <a:ext cx="4170362" cy="1570037"/>
            <a:chOff x="6780670" y="2474775"/>
            <a:chExt cx="4169118" cy="156966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780670" y="3248572"/>
              <a:ext cx="44167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677738" y="2474775"/>
              <a:ext cx="32720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none" spc="20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加快转变经济发展方式</a:t>
              </a:r>
            </a:p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none" spc="20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发展社会主义民主政治</a:t>
              </a:r>
            </a:p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none" spc="20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推进社会主义文化强国建设</a:t>
              </a:r>
            </a:p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none" spc="20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构建社会主义和谐社会</a:t>
              </a:r>
            </a:p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none" spc="20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推进生态文明建设</a:t>
              </a:r>
            </a:p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none" spc="200" normalizeH="0" baseline="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全面提高党的建设科学化水平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7225602" y="3011840"/>
              <a:ext cx="0" cy="491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7222341" y="3007857"/>
              <a:ext cx="320389" cy="544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222341" y="3503836"/>
              <a:ext cx="32705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7544007" y="2641759"/>
              <a:ext cx="4115" cy="122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542730" y="2641759"/>
              <a:ext cx="1687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540633" y="2888067"/>
              <a:ext cx="1674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44007" y="3142762"/>
              <a:ext cx="1674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544007" y="3372475"/>
              <a:ext cx="1674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549399" y="3612869"/>
              <a:ext cx="1586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7547572" y="3868455"/>
              <a:ext cx="16440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7669504" y="259444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669548" y="2840845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669504" y="3096432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671490" y="333054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672921" y="357093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666132" y="382652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圆角矩形 37">
            <a:extLst>
              <a:ext uri="{FF2B5EF4-FFF2-40B4-BE49-F238E27FC236}">
                <a16:creationId xmlns:a16="http://schemas.microsoft.com/office/drawing/2014/main" id="{D75652F4-7272-7CB0-A48C-CB4CC453EC00}"/>
              </a:ext>
            </a:extLst>
          </p:cNvPr>
          <p:cNvSpPr/>
          <p:nvPr/>
        </p:nvSpPr>
        <p:spPr>
          <a:xfrm>
            <a:off x="4274666" y="1744555"/>
            <a:ext cx="2585950" cy="94358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平行四边形 49">
            <a:extLst>
              <a:ext uri="{FF2B5EF4-FFF2-40B4-BE49-F238E27FC236}">
                <a16:creationId xmlns:a16="http://schemas.microsoft.com/office/drawing/2014/main" id="{67B1AAAC-8588-4FAF-33AB-191506FAED3F}"/>
              </a:ext>
            </a:extLst>
          </p:cNvPr>
          <p:cNvSpPr/>
          <p:nvPr/>
        </p:nvSpPr>
        <p:spPr>
          <a:xfrm>
            <a:off x="4516350" y="1744554"/>
            <a:ext cx="2263775" cy="923925"/>
          </a:xfrm>
          <a:prstGeom prst="roundRect">
            <a:avLst/>
          </a:prstGeom>
          <a:noFill/>
          <a:ln w="38100">
            <a:noFill/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科学发展观的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科学内涵是什么？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E39417-99B7-E434-0C97-6091617E8FE1}"/>
              </a:ext>
            </a:extLst>
          </p:cNvPr>
          <p:cNvGrpSpPr/>
          <p:nvPr/>
        </p:nvGrpSpPr>
        <p:grpSpPr>
          <a:xfrm>
            <a:off x="6881167" y="550793"/>
            <a:ext cx="4316262" cy="992669"/>
            <a:chOff x="6208508" y="4287249"/>
            <a:chExt cx="4316262" cy="992669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BC6AFEC-A9C6-8C7D-C240-18327C5FBF42}"/>
                </a:ext>
              </a:extLst>
            </p:cNvPr>
            <p:cNvCxnSpPr/>
            <p:nvPr/>
          </p:nvCxnSpPr>
          <p:spPr>
            <a:xfrm>
              <a:off x="6208508" y="4733386"/>
              <a:ext cx="5080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766B09D-04A6-694D-6DAD-36D899D20857}"/>
                </a:ext>
              </a:extLst>
            </p:cNvPr>
            <p:cNvSpPr txBox="1"/>
            <p:nvPr/>
          </p:nvSpPr>
          <p:spPr>
            <a:xfrm>
              <a:off x="7040709" y="4287249"/>
              <a:ext cx="2214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科学发展观的形成条件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1881D27-82B3-F2AF-A7F0-4673843653E0}"/>
                </a:ext>
              </a:extLst>
            </p:cNvPr>
            <p:cNvSpPr txBox="1"/>
            <p:nvPr/>
          </p:nvSpPr>
          <p:spPr>
            <a:xfrm>
              <a:off x="7040710" y="4942733"/>
              <a:ext cx="348406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科学发展观的形成过程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D953007-ACC2-FF66-CC6D-AE955343C7D9}"/>
                </a:ext>
              </a:extLst>
            </p:cNvPr>
            <p:cNvCxnSpPr/>
            <p:nvPr/>
          </p:nvCxnSpPr>
          <p:spPr>
            <a:xfrm flipV="1">
              <a:off x="669493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1F658E9-1CD9-55AE-A3A6-097E939E1E61}"/>
                </a:ext>
              </a:extLst>
            </p:cNvPr>
            <p:cNvCxnSpPr>
              <a:endCxn id="17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BE052D0-4551-5252-0D22-47A2430FE245}"/>
                </a:ext>
              </a:extLst>
            </p:cNvPr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C4DB868-3CDB-A809-EB07-2C4494D23E19}"/>
                </a:ext>
              </a:extLst>
            </p:cNvPr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6A11192-E0FA-F99A-64BA-CDFFCBF98486}"/>
                </a:ext>
              </a:extLst>
            </p:cNvPr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38BA5B7A-ACD3-84F5-3E87-5EE84B969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990600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内容小结：“四个一”</a:t>
            </a: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一个主线：马克思主义中国化时代化</a:t>
            </a: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一个主题：中国化时代化的马克思主义</a:t>
            </a: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一个品质：与时俱进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一个结论：“四个自信”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BA69FC47-6929-2927-C7B9-C862B28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11" y="3655491"/>
            <a:ext cx="3475815" cy="20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3">
            <a:extLst>
              <a:ext uri="{FF2B5EF4-FFF2-40B4-BE49-F238E27FC236}">
                <a16:creationId xmlns:a16="http://schemas.microsoft.com/office/drawing/2014/main" id="{BA98F9B0-3317-2769-88BE-1CC85652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20" y="804865"/>
            <a:ext cx="6381750" cy="92233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行楷简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48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4" name="Rectangle 26">
            <a:extLst>
              <a:ext uri="{FF2B5EF4-FFF2-40B4-BE49-F238E27FC236}">
                <a16:creationId xmlns:a16="http://schemas.microsoft.com/office/drawing/2014/main" id="{A19D6ADB-BC98-1CEA-1BFD-F4A282A0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275" y="887414"/>
            <a:ext cx="59975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行楷简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关 于 考 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1A0E9-1BF6-8686-0A53-18F5566E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2095500"/>
            <a:ext cx="8229600" cy="24018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方正行楷简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总分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平时成绩（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考试成绩（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平时成绩构成：出勤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40+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20+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我的专业我的国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20+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课堂表现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8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8" name="TextBox 7">
            <a:extLst>
              <a:ext uri="{FF2B5EF4-FFF2-40B4-BE49-F238E27FC236}">
                <a16:creationId xmlns:a16="http://schemas.microsoft.com/office/drawing/2014/main" id="{ECC1A3FB-D894-64F9-FB84-65B1235E2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909" y="3865412"/>
            <a:ext cx="7568381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行楷简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出勤一次不来扣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作业两次，每次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听讲；课堂发言、前两排可酌情加分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20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3">
            <a:extLst>
              <a:ext uri="{FF2B5EF4-FFF2-40B4-BE49-F238E27FC236}">
                <a16:creationId xmlns:a16="http://schemas.microsoft.com/office/drawing/2014/main" id="{BA98F9B0-3317-2769-88BE-1CC85652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120" y="804865"/>
            <a:ext cx="6381750" cy="922337"/>
          </a:xfrm>
          <a:prstGeom prst="roundRect">
            <a:avLst>
              <a:gd name="adj" fmla="val 10250"/>
            </a:avLst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行楷简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48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4" name="Rectangle 26">
            <a:extLst>
              <a:ext uri="{FF2B5EF4-FFF2-40B4-BE49-F238E27FC236}">
                <a16:creationId xmlns:a16="http://schemas.microsoft.com/office/drawing/2014/main" id="{A19D6ADB-BC98-1CEA-1BFD-F4A282A0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275" y="887414"/>
            <a:ext cx="59975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行楷简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关 于 考 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41A0E9-1BF6-8686-0A53-18F5566E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2095500"/>
            <a:ext cx="8229600" cy="24018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方正行楷简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方正魏碑简体" pitchFamily="2" charset="-122"/>
              </a:defRPr>
            </a:lvl9pPr>
          </a:lstStyle>
          <a:p>
            <a:pPr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考试：闭卷</a:t>
            </a:r>
            <a:endParaRPr lang="en-US" altLang="zh-CN" sz="28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题型：单选题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20╳2´=40´</a:t>
            </a:r>
          </a:p>
          <a:p>
            <a:pPr marL="0" indent="0">
              <a:buNone/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多选题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5╳2´=10´</a:t>
            </a:r>
          </a:p>
          <a:p>
            <a:pPr marL="0" indent="0">
              <a:buNone/>
              <a:defRPr/>
            </a:pP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材料题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50´</a:t>
            </a:r>
          </a:p>
          <a:p>
            <a:pPr marL="0" indent="0">
              <a:buNone/>
              <a:defRPr/>
            </a:pPr>
            <a:endParaRPr lang="en-US" altLang="zh-CN" sz="28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endParaRPr lang="zh-CN" altLang="en-US" sz="2800" b="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00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E4D33422-DA2E-AE7C-57BC-605FFEA86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2" y="2057400"/>
            <a:ext cx="3951287" cy="208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rgbClr val="0033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方正行楷简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  <a:ea typeface="方正魏碑简体" pitchFamily="2" charset="-122"/>
              </a:defRPr>
            </a:lvl9pPr>
          </a:lstStyle>
          <a:p>
            <a:pPr algn="ctr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特别强调：每位学生的最终分数一定是你努力得来的分数！</a:t>
            </a:r>
          </a:p>
        </p:txBody>
      </p:sp>
      <p:pic>
        <p:nvPicPr>
          <p:cNvPr id="77827" name="Picture 5" descr="u=2087405377,303722285&amp;fm=23&amp;gp=0">
            <a:extLst>
              <a:ext uri="{FF2B5EF4-FFF2-40B4-BE49-F238E27FC236}">
                <a16:creationId xmlns:a16="http://schemas.microsoft.com/office/drawing/2014/main" id="{0DD3DDF5-7B25-C9E2-B857-08586CE7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1"/>
            <a:ext cx="4090988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38BA5B7A-ACD3-84F5-3E87-5EE84B969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244" y="782265"/>
            <a:ext cx="9263165" cy="570608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教材内容：</a:t>
            </a: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导论：马克思主义中国化时代化的历史进程与理论成果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第一章：毛泽东思想及其历史地位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第二章：新民主主义革命理论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第三章：社会主义改造理论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第四章：社会主义建设道路初步探索的理论成果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第五章：中国特色社会主义理论体系的形成发展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第六章：邓小平理论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第七章：“三个代表”重要思想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第八章：科学发展观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结束语：不断谱写马克思主义中国化时代化新篇章</a:t>
            </a:r>
          </a:p>
        </p:txBody>
      </p:sp>
    </p:spTree>
    <p:extLst>
      <p:ext uri="{BB962C8B-B14F-4D97-AF65-F5344CB8AC3E}">
        <p14:creationId xmlns:p14="http://schemas.microsoft.com/office/powerpoint/2010/main" val="23904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76880" y="763002"/>
            <a:ext cx="1254125" cy="5264967"/>
            <a:chOff x="3038691" y="1583435"/>
            <a:chExt cx="1253764" cy="3912905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3038691" y="3502211"/>
              <a:ext cx="70296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741655" y="1583435"/>
              <a:ext cx="550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3741655" y="1583436"/>
              <a:ext cx="0" cy="391290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3741655" y="5496340"/>
              <a:ext cx="540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741655" y="2477853"/>
              <a:ext cx="550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741655" y="3502211"/>
              <a:ext cx="550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741655" y="4517812"/>
              <a:ext cx="5508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90597" y="2670143"/>
            <a:ext cx="2936244" cy="1450684"/>
            <a:chOff x="395042" y="2689351"/>
            <a:chExt cx="2936244" cy="1450684"/>
          </a:xfrm>
        </p:grpSpPr>
        <p:sp>
          <p:nvSpPr>
            <p:cNvPr id="62" name="圆角矩形 61"/>
            <p:cNvSpPr/>
            <p:nvPr/>
          </p:nvSpPr>
          <p:spPr>
            <a:xfrm>
              <a:off x="395042" y="2689351"/>
              <a:ext cx="2936244" cy="1450684"/>
            </a:xfrm>
            <a:prstGeom prst="roundRect">
              <a:avLst/>
            </a:prstGeom>
            <a:gradFill>
              <a:gsLst>
                <a:gs pos="52000">
                  <a:srgbClr val="AF1E22"/>
                </a:gs>
                <a:gs pos="100000">
                  <a:srgbClr val="E97C30"/>
                </a:gs>
              </a:gsLst>
              <a:lin ang="2400000" scaled="0"/>
            </a:gradFill>
            <a:ln>
              <a:noFill/>
            </a:ln>
            <a:effectLst>
              <a:outerShdw blurRad="584200" dist="292100" dir="2100000" algn="t" rotWithShape="0">
                <a:srgbClr val="AF1E22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49373" y="2768517"/>
              <a:ext cx="2579459" cy="13111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马克思主义中国化时代化的历史进程与理论成果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65758" y="280175"/>
            <a:ext cx="4513829" cy="981128"/>
            <a:chOff x="6765758" y="280241"/>
            <a:chExt cx="4513829" cy="981128"/>
          </a:xfrm>
        </p:grpSpPr>
        <p:sp>
          <p:nvSpPr>
            <p:cNvPr id="110" name="文本框 109"/>
            <p:cNvSpPr txBox="1"/>
            <p:nvPr/>
          </p:nvSpPr>
          <p:spPr>
            <a:xfrm>
              <a:off x="7639999" y="280241"/>
              <a:ext cx="2214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中国选择了马克思主义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639999" y="602212"/>
              <a:ext cx="363958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马克思主义中国化时代化的提出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7639999" y="924184"/>
              <a:ext cx="323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马克思主义中国化时代化的必要性</a:t>
              </a: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6765758" y="394482"/>
              <a:ext cx="840058" cy="739458"/>
              <a:chOff x="6765758" y="394482"/>
              <a:chExt cx="840058" cy="739458"/>
            </a:xfrm>
          </p:grpSpPr>
          <p:cxnSp>
            <p:nvCxnSpPr>
              <p:cNvPr id="109" name="直接连接符 108"/>
              <p:cNvCxnSpPr/>
              <p:nvPr/>
            </p:nvCxnSpPr>
            <p:spPr>
              <a:xfrm>
                <a:off x="6765758" y="763068"/>
                <a:ext cx="50801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flipV="1">
                <a:off x="7273776" y="434133"/>
                <a:ext cx="0" cy="6578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>
                <a:endCxn id="178" idx="6"/>
              </p:cNvCxnSpPr>
              <p:nvPr/>
            </p:nvCxnSpPr>
            <p:spPr>
              <a:xfrm>
                <a:off x="7273776" y="434130"/>
                <a:ext cx="332040" cy="22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>
                <a:off x="7266423" y="763068"/>
                <a:ext cx="331536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7273776" y="1094559"/>
                <a:ext cx="30513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椭圆 177"/>
              <p:cNvSpPr/>
              <p:nvPr/>
            </p:nvSpPr>
            <p:spPr>
              <a:xfrm>
                <a:off x="7521945" y="394482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7521945" y="722276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7521945" y="1050069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6755234" y="2679945"/>
            <a:ext cx="4557565" cy="1329825"/>
            <a:chOff x="6755234" y="2678378"/>
            <a:chExt cx="4557565" cy="1329825"/>
          </a:xfrm>
        </p:grpSpPr>
        <p:sp>
          <p:nvSpPr>
            <p:cNvPr id="60" name="文本框 59"/>
            <p:cNvSpPr txBox="1"/>
            <p:nvPr/>
          </p:nvSpPr>
          <p:spPr>
            <a:xfrm>
              <a:off x="7639999" y="2678378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新民主主义革命时期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639999" y="3005157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社会主义革命和建设时期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639999" y="3331936"/>
              <a:ext cx="3672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改革开放和社会主义现代化建设新时期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639999" y="3669649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中国特色社会主义新时代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755234" y="2799059"/>
              <a:ext cx="850582" cy="1080101"/>
              <a:chOff x="6755234" y="2799059"/>
              <a:chExt cx="850582" cy="1080101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6755234" y="3343223"/>
                <a:ext cx="5185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7273776" y="2840995"/>
                <a:ext cx="0" cy="9957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7273776" y="2840994"/>
                <a:ext cx="288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7273776" y="3172912"/>
                <a:ext cx="288000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7273776" y="3504831"/>
                <a:ext cx="288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V="1">
                <a:off x="7273776" y="3836749"/>
                <a:ext cx="288000" cy="95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椭圆 114"/>
              <p:cNvSpPr/>
              <p:nvPr/>
            </p:nvSpPr>
            <p:spPr>
              <a:xfrm>
                <a:off x="7521945" y="2799059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7521945" y="3131136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521945" y="3463213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7521945" y="3795289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765758" y="1483649"/>
            <a:ext cx="4714721" cy="981128"/>
            <a:chOff x="6765758" y="1543891"/>
            <a:chExt cx="4714721" cy="981128"/>
          </a:xfrm>
        </p:grpSpPr>
        <p:sp>
          <p:nvSpPr>
            <p:cNvPr id="17" name="文本框 16"/>
            <p:cNvSpPr txBox="1"/>
            <p:nvPr>
              <p:custDataLst>
                <p:tags r:id="rId21"/>
              </p:custDataLst>
            </p:nvPr>
          </p:nvSpPr>
          <p:spPr>
            <a:xfrm>
              <a:off x="7639999" y="1543891"/>
              <a:ext cx="3434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马克思主义中国化时代化的科学内涵</a:t>
              </a:r>
            </a:p>
          </p:txBody>
        </p:sp>
        <p:sp>
          <p:nvSpPr>
            <p:cNvPr id="19" name="文本框 18"/>
            <p:cNvSpPr txBox="1"/>
            <p:nvPr>
              <p:custDataLst>
                <p:tags r:id="rId22"/>
              </p:custDataLst>
            </p:nvPr>
          </p:nvSpPr>
          <p:spPr>
            <a:xfrm>
              <a:off x="7639999" y="2187834"/>
              <a:ext cx="3840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准确把握马克思主义中国化时代化的要求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765758" y="1658132"/>
              <a:ext cx="840058" cy="739458"/>
              <a:chOff x="6765758" y="1658132"/>
              <a:chExt cx="840058" cy="739458"/>
            </a:xfrm>
          </p:grpSpPr>
          <p:cxnSp>
            <p:nvCxnSpPr>
              <p:cNvPr id="16" name="直接连接符 15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6765758" y="2026718"/>
                <a:ext cx="50801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7273776" y="1697783"/>
                <a:ext cx="0" cy="6578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endCxn id="24" idx="6"/>
              </p:cNvCxnSpPr>
              <p:nvPr>
                <p:custDataLst>
                  <p:tags r:id="rId25"/>
                </p:custDataLst>
              </p:nvPr>
            </p:nvCxnSpPr>
            <p:spPr>
              <a:xfrm>
                <a:off x="7273776" y="1697780"/>
                <a:ext cx="332040" cy="22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26"/>
                </p:custDataLst>
              </p:nvPr>
            </p:nvCxnSpPr>
            <p:spPr>
              <a:xfrm>
                <a:off x="7273776" y="2358209"/>
                <a:ext cx="305133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>
                <p:custDataLst>
                  <p:tags r:id="rId27"/>
                </p:custDataLst>
              </p:nvPr>
            </p:nvSpPr>
            <p:spPr>
              <a:xfrm>
                <a:off x="7521945" y="1658132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椭圆 25"/>
              <p:cNvSpPr/>
              <p:nvPr>
                <p:custDataLst>
                  <p:tags r:id="rId28"/>
                </p:custDataLst>
              </p:nvPr>
            </p:nvSpPr>
            <p:spPr>
              <a:xfrm>
                <a:off x="7521945" y="2313719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7001572" y="4228494"/>
            <a:ext cx="4082032" cy="1090187"/>
            <a:chOff x="7001572" y="4268676"/>
            <a:chExt cx="4082032" cy="1090187"/>
          </a:xfrm>
        </p:grpSpPr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7639999" y="4268676"/>
              <a:ext cx="32308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马克思主义中国化时代化理论成果</a:t>
              </a:r>
            </a:p>
          </p:txBody>
        </p:sp>
        <p:sp>
          <p:nvSpPr>
            <p:cNvPr id="30" name="文本框 29"/>
            <p:cNvSpPr txBox="1"/>
            <p:nvPr>
              <p:custDataLst>
                <p:tags r:id="rId14"/>
              </p:custDataLst>
            </p:nvPr>
          </p:nvSpPr>
          <p:spPr>
            <a:xfrm>
              <a:off x="7639999" y="4775298"/>
              <a:ext cx="344360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马克思主义中国化时代化理论成果是一脉相承又与时俱进的关系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7001572" y="4382917"/>
              <a:ext cx="604244" cy="739458"/>
              <a:chOff x="7001572" y="4382917"/>
              <a:chExt cx="604244" cy="739458"/>
            </a:xfrm>
          </p:grpSpPr>
          <p:cxnSp>
            <p:nvCxnSpPr>
              <p:cNvPr id="28" name="直接连接符 27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7001572" y="4751503"/>
                <a:ext cx="27220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7273776" y="4422568"/>
                <a:ext cx="0" cy="65787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17"/>
                </p:custDataLst>
              </p:nvPr>
            </p:nvCxnSpPr>
            <p:spPr>
              <a:xfrm>
                <a:off x="7273776" y="4422565"/>
                <a:ext cx="288000" cy="22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7273776" y="5082994"/>
                <a:ext cx="288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/>
              <p:cNvSpPr/>
              <p:nvPr>
                <p:custDataLst>
                  <p:tags r:id="rId19"/>
                </p:custDataLst>
              </p:nvPr>
            </p:nvSpPr>
            <p:spPr>
              <a:xfrm>
                <a:off x="7521945" y="4382917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5" name="椭圆 34"/>
              <p:cNvSpPr/>
              <p:nvPr>
                <p:custDataLst>
                  <p:tags r:id="rId20"/>
                </p:custDataLst>
              </p:nvPr>
            </p:nvSpPr>
            <p:spPr>
              <a:xfrm>
                <a:off x="7521945" y="5038504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6765758" y="5537406"/>
            <a:ext cx="2682721" cy="981128"/>
            <a:chOff x="6765758" y="5537406"/>
            <a:chExt cx="2682721" cy="981128"/>
          </a:xfrm>
        </p:grpSpPr>
        <p:sp>
          <p:nvSpPr>
            <p:cNvPr id="41" name="文本框 40"/>
            <p:cNvSpPr txBox="1"/>
            <p:nvPr>
              <p:custDataLst>
                <p:tags r:id="rId5"/>
              </p:custDataLst>
            </p:nvPr>
          </p:nvSpPr>
          <p:spPr>
            <a:xfrm>
              <a:off x="7639999" y="5537406"/>
              <a:ext cx="1808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本课程的学习目的</a:t>
              </a:r>
            </a:p>
          </p:txBody>
        </p:sp>
        <p:sp>
          <p:nvSpPr>
            <p:cNvPr id="42" name="文本框 41"/>
            <p:cNvSpPr txBox="1"/>
            <p:nvPr>
              <p:custDataLst>
                <p:tags r:id="rId6"/>
              </p:custDataLst>
            </p:nvPr>
          </p:nvSpPr>
          <p:spPr>
            <a:xfrm>
              <a:off x="7639999" y="6181349"/>
              <a:ext cx="18084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本课程的学习方法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765758" y="5664063"/>
              <a:ext cx="840058" cy="727814"/>
              <a:chOff x="6765758" y="5664063"/>
              <a:chExt cx="840058" cy="727814"/>
            </a:xfrm>
          </p:grpSpPr>
          <p:cxnSp>
            <p:nvCxnSpPr>
              <p:cNvPr id="40" name="直接连接符 39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6765758" y="6027969"/>
                <a:ext cx="50801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7273776" y="5705998"/>
                <a:ext cx="0" cy="64394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7273776" y="5705998"/>
                <a:ext cx="288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7273776" y="6349941"/>
                <a:ext cx="288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/>
              <p:cNvSpPr/>
              <p:nvPr>
                <p:custDataLst>
                  <p:tags r:id="rId11"/>
                </p:custDataLst>
              </p:nvPr>
            </p:nvSpPr>
            <p:spPr>
              <a:xfrm>
                <a:off x="7521945" y="5664063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47" name="椭圆 46"/>
              <p:cNvSpPr/>
              <p:nvPr>
                <p:custDataLst>
                  <p:tags r:id="rId12"/>
                </p:custDataLst>
              </p:nvPr>
            </p:nvSpPr>
            <p:spPr>
              <a:xfrm>
                <a:off x="7521945" y="6308006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33123" y="308452"/>
            <a:ext cx="2880000" cy="924574"/>
            <a:chOff x="4208825" y="1029410"/>
            <a:chExt cx="2847257" cy="924574"/>
          </a:xfrm>
        </p:grpSpPr>
        <p:sp>
          <p:nvSpPr>
            <p:cNvPr id="50" name="平行四边形 49"/>
            <p:cNvSpPr/>
            <p:nvPr/>
          </p:nvSpPr>
          <p:spPr>
            <a:xfrm>
              <a:off x="4208825" y="1029410"/>
              <a:ext cx="2847257" cy="924574"/>
            </a:xfrm>
            <a:prstGeom prst="roundRect">
              <a:avLst/>
            </a:prstGeom>
            <a:solidFill>
              <a:schemeClr val="bg1"/>
            </a:solidFill>
            <a:ln w="38100">
              <a:gradFill>
                <a:gsLst>
                  <a:gs pos="41000">
                    <a:srgbClr val="B82C24"/>
                  </a:gs>
                  <a:gs pos="100000">
                    <a:srgbClr val="E97C30"/>
                  </a:gs>
                </a:gsLst>
                <a:lin ang="7800000" scaled="0"/>
              </a:gradFill>
            </a:ln>
            <a:effectLst>
              <a:outerShdw blurRad="76200" dir="18900000" sy="23000" kx="-1200000" algn="bl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37243" y="1189796"/>
              <a:ext cx="238998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马克思主义为什么要中国化时代化？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33123" y="2871496"/>
            <a:ext cx="2880000" cy="943588"/>
            <a:chOff x="4208740" y="3064441"/>
            <a:chExt cx="2854427" cy="943588"/>
          </a:xfrm>
        </p:grpSpPr>
        <p:sp>
          <p:nvSpPr>
            <p:cNvPr id="52" name="圆角矩形 51"/>
            <p:cNvSpPr/>
            <p:nvPr/>
          </p:nvSpPr>
          <p:spPr>
            <a:xfrm>
              <a:off x="4208740" y="3064441"/>
              <a:ext cx="2847341" cy="943588"/>
            </a:xfrm>
            <a:prstGeom prst="roundRect">
              <a:avLst/>
            </a:prstGeom>
            <a:solidFill>
              <a:schemeClr val="bg1"/>
            </a:solidFill>
            <a:ln w="38100">
              <a:gradFill>
                <a:gsLst>
                  <a:gs pos="41000">
                    <a:srgbClr val="B82C24"/>
                  </a:gs>
                  <a:gs pos="100000">
                    <a:srgbClr val="E97C30"/>
                  </a:gs>
                </a:gsLst>
                <a:lin ang="7800000" scaled="0"/>
              </a:gradFill>
            </a:ln>
            <a:effectLst>
              <a:outerShdw blurRad="76200" dir="18900000" sy="23000" kx="-1200000" algn="bl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30726" y="3163042"/>
              <a:ext cx="2832441" cy="755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马克思主义中国化时代化经历了哪几个历史阶段？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33123" y="4098044"/>
            <a:ext cx="2880000" cy="1229540"/>
            <a:chOff x="4194719" y="4887483"/>
            <a:chExt cx="2861361" cy="1229540"/>
          </a:xfrm>
        </p:grpSpPr>
        <p:sp>
          <p:nvSpPr>
            <p:cNvPr id="54" name="圆角矩形 53"/>
            <p:cNvSpPr/>
            <p:nvPr/>
          </p:nvSpPr>
          <p:spPr>
            <a:xfrm>
              <a:off x="4194719" y="4887483"/>
              <a:ext cx="2861361" cy="1229540"/>
            </a:xfrm>
            <a:prstGeom prst="roundRect">
              <a:avLst/>
            </a:prstGeom>
            <a:solidFill>
              <a:schemeClr val="bg1"/>
            </a:solidFill>
            <a:ln w="38100">
              <a:gradFill>
                <a:gsLst>
                  <a:gs pos="41000">
                    <a:srgbClr val="B82C24"/>
                  </a:gs>
                  <a:gs pos="100000">
                    <a:srgbClr val="E97C30"/>
                  </a:gs>
                </a:gsLst>
                <a:lin ang="7800000" scaled="0"/>
              </a:gradFill>
            </a:ln>
            <a:effectLst>
              <a:outerShdw blurRad="76200" dir="18900000" sy="23000" kx="-1200000" algn="bl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425431" y="4967567"/>
              <a:ext cx="2413957" cy="1087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如何认识马克思主义中国化时代化理论成果及其相互关系？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33123" y="1511926"/>
            <a:ext cx="2880000" cy="924574"/>
            <a:chOff x="4208825" y="1029410"/>
            <a:chExt cx="2847257" cy="924574"/>
          </a:xfrm>
        </p:grpSpPr>
        <p:sp>
          <p:nvSpPr>
            <p:cNvPr id="13" name="平行四边形 49"/>
            <p:cNvSpPr/>
            <p:nvPr>
              <p:custDataLst>
                <p:tags r:id="rId3"/>
              </p:custDataLst>
            </p:nvPr>
          </p:nvSpPr>
          <p:spPr>
            <a:xfrm>
              <a:off x="4208825" y="1029410"/>
              <a:ext cx="2847257" cy="924574"/>
            </a:xfrm>
            <a:prstGeom prst="roundRect">
              <a:avLst/>
            </a:prstGeom>
            <a:solidFill>
              <a:schemeClr val="bg1"/>
            </a:solidFill>
            <a:ln w="38100">
              <a:gradFill>
                <a:gsLst>
                  <a:gs pos="41000">
                    <a:srgbClr val="B82C24"/>
                  </a:gs>
                  <a:gs pos="100000">
                    <a:srgbClr val="E97C30"/>
                  </a:gs>
                </a:gsLst>
                <a:lin ang="7800000" scaled="0"/>
              </a:gradFill>
            </a:ln>
            <a:effectLst>
              <a:outerShdw blurRad="76200" dir="18900000" sy="23000" kx="-1200000" algn="bl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4307250" y="1190065"/>
              <a:ext cx="2520315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马克思主义中国化时代化的科学内涵是什么？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133123" y="5556176"/>
            <a:ext cx="2880000" cy="943588"/>
            <a:chOff x="4208740" y="3064441"/>
            <a:chExt cx="2847341" cy="943588"/>
          </a:xfrm>
        </p:grpSpPr>
        <p:sp>
          <p:nvSpPr>
            <p:cNvPr id="37" name="圆角矩形 36"/>
            <p:cNvSpPr/>
            <p:nvPr>
              <p:custDataLst>
                <p:tags r:id="rId1"/>
              </p:custDataLst>
            </p:nvPr>
          </p:nvSpPr>
          <p:spPr>
            <a:xfrm>
              <a:off x="4208740" y="3064441"/>
              <a:ext cx="2847341" cy="943588"/>
            </a:xfrm>
            <a:prstGeom prst="roundRect">
              <a:avLst/>
            </a:prstGeom>
            <a:solidFill>
              <a:schemeClr val="bg1"/>
            </a:solidFill>
            <a:ln w="38100">
              <a:gradFill>
                <a:gsLst>
                  <a:gs pos="41000">
                    <a:srgbClr val="B82C24"/>
                  </a:gs>
                  <a:gs pos="100000">
                    <a:srgbClr val="E97C30"/>
                  </a:gs>
                </a:gsLst>
                <a:lin ang="7800000" scaled="0"/>
              </a:gradFill>
            </a:ln>
            <a:effectLst>
              <a:outerShdw blurRad="76200" dir="18900000" sy="23000" kx="-1200000" algn="bl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2"/>
              </p:custDataLst>
            </p:nvPr>
          </p:nvSpPr>
          <p:spPr>
            <a:xfrm>
              <a:off x="4567080" y="3324332"/>
              <a:ext cx="2260064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如何学习这门课程？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174"/>
          <p:cNvCxnSpPr/>
          <p:nvPr/>
        </p:nvCxnSpPr>
        <p:spPr>
          <a:xfrm>
            <a:off x="6783783" y="5401061"/>
            <a:ext cx="332843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174"/>
          <p:cNvCxnSpPr/>
          <p:nvPr/>
        </p:nvCxnSpPr>
        <p:spPr>
          <a:xfrm>
            <a:off x="6650879" y="1661345"/>
            <a:ext cx="332843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174"/>
          <p:cNvCxnSpPr/>
          <p:nvPr/>
        </p:nvCxnSpPr>
        <p:spPr>
          <a:xfrm>
            <a:off x="6683323" y="3536866"/>
            <a:ext cx="332843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62"/>
          <p:cNvCxnSpPr/>
          <p:nvPr/>
        </p:nvCxnSpPr>
        <p:spPr>
          <a:xfrm>
            <a:off x="3038691" y="3535392"/>
            <a:ext cx="702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84" name="圆角矩形 61"/>
          <p:cNvSpPr/>
          <p:nvPr/>
        </p:nvSpPr>
        <p:spPr>
          <a:xfrm>
            <a:off x="723129" y="2882348"/>
            <a:ext cx="2884775" cy="1461051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  <a:buSzPct val="80000"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及其历史地位</a:t>
            </a:r>
          </a:p>
        </p:txBody>
      </p:sp>
      <p:cxnSp>
        <p:nvCxnSpPr>
          <p:cNvPr id="3145755" name="直接连接符 63"/>
          <p:cNvCxnSpPr/>
          <p:nvPr/>
        </p:nvCxnSpPr>
        <p:spPr>
          <a:xfrm>
            <a:off x="3741655" y="1583435"/>
            <a:ext cx="55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直接连接符 65"/>
          <p:cNvCxnSpPr/>
          <p:nvPr/>
        </p:nvCxnSpPr>
        <p:spPr>
          <a:xfrm>
            <a:off x="3741655" y="3533157"/>
            <a:ext cx="5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7" name="直接连接符 82"/>
          <p:cNvCxnSpPr/>
          <p:nvPr/>
        </p:nvCxnSpPr>
        <p:spPr>
          <a:xfrm flipV="1">
            <a:off x="3741655" y="1583436"/>
            <a:ext cx="0" cy="39129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8" name="直接连接符 84"/>
          <p:cNvCxnSpPr/>
          <p:nvPr/>
        </p:nvCxnSpPr>
        <p:spPr>
          <a:xfrm>
            <a:off x="3741655" y="5496340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085" name="平行四边形 49"/>
          <p:cNvSpPr/>
          <p:nvPr/>
        </p:nvSpPr>
        <p:spPr>
          <a:xfrm>
            <a:off x="4065837" y="1029409"/>
            <a:ext cx="2662953" cy="1266529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毛泽东思想是怎样形成和发展的？</a:t>
            </a:r>
          </a:p>
        </p:txBody>
      </p:sp>
      <p:sp>
        <p:nvSpPr>
          <p:cNvPr id="1050086" name="圆角矩形 51"/>
          <p:cNvSpPr/>
          <p:nvPr/>
        </p:nvSpPr>
        <p:spPr>
          <a:xfrm>
            <a:off x="4055897" y="2925295"/>
            <a:ext cx="2672893" cy="121932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Clr>
                <a:srgbClr val="C00000"/>
              </a:buClr>
              <a:buSzPct val="80000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毛泽东思想的主要内容和活的灵魂是什么？</a:t>
            </a:r>
          </a:p>
        </p:txBody>
      </p:sp>
      <p:sp>
        <p:nvSpPr>
          <p:cNvPr id="1050087" name="圆角矩形 53"/>
          <p:cNvSpPr/>
          <p:nvPr/>
        </p:nvSpPr>
        <p:spPr>
          <a:xfrm>
            <a:off x="4104861" y="4825335"/>
            <a:ext cx="2683565" cy="1177902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Clr>
                <a:srgbClr val="C00000"/>
              </a:buClr>
              <a:buSzPct val="80000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如何科学评价毛泽东和毛泽东思想的历史地位？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0" name="组合 107"/>
          <p:cNvGrpSpPr/>
          <p:nvPr/>
        </p:nvGrpSpPr>
        <p:grpSpPr>
          <a:xfrm>
            <a:off x="6977273" y="1215209"/>
            <a:ext cx="3976019" cy="981886"/>
            <a:chOff x="6704279" y="4287249"/>
            <a:chExt cx="3976019" cy="981886"/>
          </a:xfrm>
        </p:grpSpPr>
        <p:sp>
          <p:nvSpPr>
            <p:cNvPr id="1050088" name="文本框 109"/>
            <p:cNvSpPr txBox="1"/>
            <p:nvPr/>
          </p:nvSpPr>
          <p:spPr>
            <a:xfrm>
              <a:off x="7040709" y="4287249"/>
              <a:ext cx="32624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毛泽东思想形成和发展的历史条件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时代背景、实践基础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0089" name="文本框 170"/>
            <p:cNvSpPr txBox="1"/>
            <p:nvPr/>
          </p:nvSpPr>
          <p:spPr>
            <a:xfrm>
              <a:off x="7040710" y="4930581"/>
              <a:ext cx="363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毛泽东思想形成发展的过程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60" name="直接连接符 172"/>
            <p:cNvCxnSpPr/>
            <p:nvPr/>
          </p:nvCxnSpPr>
          <p:spPr>
            <a:xfrm flipV="1">
              <a:off x="671652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直接连接符 173"/>
            <p:cNvCxnSpPr>
              <a:endCxn id="1050090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直接连接符 174"/>
            <p:cNvCxnSpPr/>
            <p:nvPr/>
          </p:nvCxnSpPr>
          <p:spPr>
            <a:xfrm flipH="1" flipV="1">
              <a:off x="6704279" y="4721936"/>
              <a:ext cx="4894" cy="114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直接连接符 176"/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090" name="椭圆 177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50091" name="椭圆 179"/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11" name="组合 107"/>
          <p:cNvGrpSpPr/>
          <p:nvPr/>
        </p:nvGrpSpPr>
        <p:grpSpPr>
          <a:xfrm>
            <a:off x="6997135" y="4876141"/>
            <a:ext cx="4844090" cy="1052195"/>
            <a:chOff x="6709173" y="4207737"/>
            <a:chExt cx="4825074" cy="1052195"/>
          </a:xfrm>
        </p:grpSpPr>
        <p:sp>
          <p:nvSpPr>
            <p:cNvPr id="1050092" name="文本框 109"/>
            <p:cNvSpPr txBox="1"/>
            <p:nvPr/>
          </p:nvSpPr>
          <p:spPr>
            <a:xfrm>
              <a:off x="7040709" y="4207737"/>
              <a:ext cx="4493538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马克思主义中国化时代化的第一个重大理论成果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50093" name="文本框 170"/>
            <p:cNvSpPr txBox="1"/>
            <p:nvPr/>
          </p:nvSpPr>
          <p:spPr>
            <a:xfrm>
              <a:off x="7040710" y="4612533"/>
              <a:ext cx="363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中国革命和建设的科学指南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0094" name="文本框 171"/>
            <p:cNvSpPr txBox="1"/>
            <p:nvPr/>
          </p:nvSpPr>
          <p:spPr>
            <a:xfrm>
              <a:off x="7014759" y="4841741"/>
              <a:ext cx="3672800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  <a:buClr>
                  <a:srgbClr val="C00000"/>
                </a:buClr>
                <a:buSzPct val="80000"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中国共产党和中国人民宝贵的精神财富</a:t>
              </a:r>
            </a:p>
          </p:txBody>
        </p:sp>
        <p:cxnSp>
          <p:nvCxnSpPr>
            <p:cNvPr id="3145765" name="直接连接符 172"/>
            <p:cNvCxnSpPr/>
            <p:nvPr/>
          </p:nvCxnSpPr>
          <p:spPr>
            <a:xfrm flipV="1">
              <a:off x="671652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直接连接符 173"/>
            <p:cNvCxnSpPr>
              <a:endCxn id="1050095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直接连接符 174"/>
            <p:cNvCxnSpPr/>
            <p:nvPr/>
          </p:nvCxnSpPr>
          <p:spPr>
            <a:xfrm>
              <a:off x="6709173" y="4733386"/>
              <a:ext cx="331536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8" name="直接连接符 176"/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095" name="椭圆 177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50096" name="椭圆 178"/>
            <p:cNvSpPr/>
            <p:nvPr/>
          </p:nvSpPr>
          <p:spPr>
            <a:xfrm>
              <a:off x="6964695" y="469289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50097" name="椭圆 179"/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12" name="组合 107"/>
          <p:cNvGrpSpPr/>
          <p:nvPr/>
        </p:nvGrpSpPr>
        <p:grpSpPr>
          <a:xfrm>
            <a:off x="6997151" y="3063888"/>
            <a:ext cx="3976019" cy="981886"/>
            <a:chOff x="6704279" y="4287249"/>
            <a:chExt cx="3976019" cy="981886"/>
          </a:xfrm>
        </p:grpSpPr>
        <p:sp>
          <p:nvSpPr>
            <p:cNvPr id="1050098" name="文本框 109"/>
            <p:cNvSpPr txBox="1"/>
            <p:nvPr/>
          </p:nvSpPr>
          <p:spPr>
            <a:xfrm>
              <a:off x="7040709" y="4287249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毛泽东思想的主要内容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0099" name="文本框 170"/>
            <p:cNvSpPr txBox="1"/>
            <p:nvPr/>
          </p:nvSpPr>
          <p:spPr>
            <a:xfrm>
              <a:off x="7040710" y="4930581"/>
              <a:ext cx="363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毛泽东思想的活的灵魂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70" name="直接连接符 172"/>
            <p:cNvCxnSpPr/>
            <p:nvPr/>
          </p:nvCxnSpPr>
          <p:spPr>
            <a:xfrm flipV="1">
              <a:off x="671652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1" name="直接连接符 173"/>
            <p:cNvCxnSpPr>
              <a:endCxn id="1050100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直接连接符 174"/>
            <p:cNvCxnSpPr/>
            <p:nvPr/>
          </p:nvCxnSpPr>
          <p:spPr>
            <a:xfrm flipH="1" flipV="1">
              <a:off x="6704279" y="4721936"/>
              <a:ext cx="4894" cy="114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直接连接符 176"/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100" name="椭圆 177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50101" name="椭圆 179"/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6704470" y="4670317"/>
            <a:ext cx="3907325" cy="1200329"/>
            <a:chOff x="6190631" y="4149364"/>
            <a:chExt cx="3907325" cy="1200329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6190631" y="4733386"/>
              <a:ext cx="5185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7040709" y="4149364"/>
              <a:ext cx="30572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新民主主义革命理论的理论意义</a:t>
              </a:r>
            </a:p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新民主主义革命理论的实践意义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新民主主义革命的世界意义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6711763" y="4441139"/>
              <a:ext cx="0" cy="628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80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12849" y="5072470"/>
              <a:ext cx="3088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6958436" y="502798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3038691" y="3306792"/>
            <a:ext cx="702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63495" y="2787613"/>
            <a:ext cx="2579062" cy="914663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新民主主义革命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3741655" y="1354835"/>
            <a:ext cx="55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741655" y="3304557"/>
            <a:ext cx="5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3741655" y="1354836"/>
            <a:ext cx="0" cy="39129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741655" y="5267740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720038" y="797766"/>
            <a:ext cx="4471790" cy="981128"/>
            <a:chOff x="6208508" y="4287249"/>
            <a:chExt cx="4471790" cy="981128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6208508" y="4733386"/>
              <a:ext cx="5080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7040709" y="4287249"/>
              <a:ext cx="3434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新民主主义革命理论形成的国情依据</a:t>
              </a:r>
              <a:endParaRPr lang="zh-CN" altLang="en-US" sz="1600" i="1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040710" y="4612533"/>
              <a:ext cx="363958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新民主主义革命理论形成的时代背景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7024199" y="4931192"/>
              <a:ext cx="3434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新民主主义革命理论形成的实践基础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671652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endCxn id="178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709173" y="4733386"/>
              <a:ext cx="331536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964695" y="469289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12451" y="2710653"/>
            <a:ext cx="3496956" cy="1329825"/>
            <a:chOff x="6167498" y="2836699"/>
            <a:chExt cx="3496956" cy="1329825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6167498" y="3489667"/>
              <a:ext cx="5185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017576" y="2836699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新民主主义革命的总路线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017576" y="316347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新民主主义的基本纲领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17576" y="3490257"/>
              <a:ext cx="2279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新民主主义革命的道路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 flipV="1">
              <a:off x="6691856" y="2999316"/>
              <a:ext cx="0" cy="5073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693249" y="2999316"/>
              <a:ext cx="3503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686040" y="3301886"/>
              <a:ext cx="331536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1">
              <a:off x="6693394" y="3485847"/>
              <a:ext cx="1" cy="52932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endCxn id="117" idx="2"/>
            </p:cNvCxnSpPr>
            <p:nvPr/>
          </p:nvCxnSpPr>
          <p:spPr>
            <a:xfrm>
              <a:off x="6686040" y="3638506"/>
              <a:ext cx="27762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/>
            <p:cNvSpPr txBox="1"/>
            <p:nvPr/>
          </p:nvSpPr>
          <p:spPr>
            <a:xfrm>
              <a:off x="7017576" y="3827970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新民主主义革命的基本经验</a:t>
              </a:r>
            </a:p>
          </p:txBody>
        </p:sp>
        <p:cxnSp>
          <p:nvCxnSpPr>
            <p:cNvPr id="114" name="直接连接符 113"/>
            <p:cNvCxnSpPr/>
            <p:nvPr/>
          </p:nvCxnSpPr>
          <p:spPr>
            <a:xfrm flipV="1">
              <a:off x="6693249" y="4003772"/>
              <a:ext cx="324327" cy="9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/>
            <p:cNvSpPr/>
            <p:nvPr/>
          </p:nvSpPr>
          <p:spPr>
            <a:xfrm>
              <a:off x="6969921" y="295738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969921" y="326148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6963662" y="359657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6963662" y="395361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0" name="平行四边形 49"/>
          <p:cNvSpPr/>
          <p:nvPr/>
        </p:nvSpPr>
        <p:spPr>
          <a:xfrm>
            <a:off x="4208826" y="800810"/>
            <a:ext cx="2579062" cy="92457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新民主主义革命</a:t>
            </a: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理论何以形成？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208741" y="2835841"/>
            <a:ext cx="2579062" cy="943588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新民主主义革命</a:t>
            </a: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理论回答了哪些问题？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194720" y="4795515"/>
            <a:ext cx="2579062" cy="950475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新民主主义革命</a:t>
            </a: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理论有何意义？</a:t>
            </a:r>
          </a:p>
        </p:txBody>
      </p:sp>
      <p:cxnSp>
        <p:nvCxnSpPr>
          <p:cNvPr id="47" name="直接连接符 46"/>
          <p:cNvCxnSpPr>
            <a:endCxn id="48" idx="2"/>
          </p:cNvCxnSpPr>
          <p:nvPr/>
        </p:nvCxnSpPr>
        <p:spPr>
          <a:xfrm>
            <a:off x="7206515" y="5254416"/>
            <a:ext cx="27762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7484137" y="5212480"/>
            <a:ext cx="83871" cy="83871"/>
          </a:xfrm>
          <a:prstGeom prst="ellipse">
            <a:avLst/>
          </a:prstGeom>
          <a:solidFill>
            <a:srgbClr val="AF1E22"/>
          </a:solidFill>
          <a:ln>
            <a:noFill/>
          </a:ln>
          <a:effectLst>
            <a:outerShdw blurRad="50800" dist="12700" dir="2700000" algn="tl" rotWithShape="0">
              <a:srgbClr val="AF1E2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6504445" y="5170147"/>
            <a:ext cx="4112510" cy="952170"/>
            <a:chOff x="6190631" y="4283761"/>
            <a:chExt cx="4112510" cy="952170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6190631" y="4733386"/>
              <a:ext cx="5185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7040709" y="4283761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社会主义基本制度的确立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6711763" y="4441139"/>
              <a:ext cx="0" cy="628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80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12849" y="5072470"/>
              <a:ext cx="3088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6958436" y="502798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040709" y="4897377"/>
              <a:ext cx="3262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社会主义基本制度确立的重大意义</a:t>
              </a: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2838666" y="3672225"/>
            <a:ext cx="702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63470" y="3153046"/>
            <a:ext cx="2579062" cy="914663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社会主义改造理论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3541630" y="1720268"/>
            <a:ext cx="55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541630" y="3679515"/>
            <a:ext cx="5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3541630" y="1720269"/>
            <a:ext cx="0" cy="39129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541630" y="5633173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7362504" y="194051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20444" y="1541720"/>
            <a:ext cx="2694533" cy="338554"/>
            <a:chOff x="7314849" y="1276021"/>
            <a:chExt cx="2694533" cy="338554"/>
          </a:xfrm>
        </p:grpSpPr>
        <p:sp>
          <p:nvSpPr>
            <p:cNvPr id="61" name="文本框 60"/>
            <p:cNvSpPr txBox="1"/>
            <p:nvPr/>
          </p:nvSpPr>
          <p:spPr>
            <a:xfrm>
              <a:off x="7362504" y="1276021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党的总路线提出的现实依据</a:t>
              </a:r>
            </a:p>
          </p:txBody>
        </p:sp>
        <p:sp>
          <p:nvSpPr>
            <p:cNvPr id="116" name="椭圆 115"/>
            <p:cNvSpPr/>
            <p:nvPr/>
          </p:nvSpPr>
          <p:spPr>
            <a:xfrm>
              <a:off x="7314849" y="140336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02331" y="2017805"/>
            <a:ext cx="2700792" cy="338554"/>
            <a:chOff x="7308590" y="1602800"/>
            <a:chExt cx="2700792" cy="338554"/>
          </a:xfrm>
        </p:grpSpPr>
        <p:sp>
          <p:nvSpPr>
            <p:cNvPr id="78" name="文本框 77"/>
            <p:cNvSpPr txBox="1"/>
            <p:nvPr/>
          </p:nvSpPr>
          <p:spPr>
            <a:xfrm>
              <a:off x="7362504" y="1602800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党的总路线提出的理论依据</a:t>
              </a:r>
            </a:p>
          </p:txBody>
        </p:sp>
        <p:sp>
          <p:nvSpPr>
            <p:cNvPr id="117" name="椭圆 116"/>
            <p:cNvSpPr/>
            <p:nvPr/>
          </p:nvSpPr>
          <p:spPr>
            <a:xfrm>
              <a:off x="7308590" y="1730142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0" name="平行四边形 49"/>
          <p:cNvSpPr/>
          <p:nvPr/>
        </p:nvSpPr>
        <p:spPr>
          <a:xfrm>
            <a:off x="4008755" y="1080443"/>
            <a:ext cx="2564765" cy="924560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为什么要向社会主义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社会过渡？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008755" y="3228387"/>
            <a:ext cx="2564765" cy="943610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新民主主义社会如何向社会主义社会过渡？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3994695" y="5151423"/>
            <a:ext cx="2579062" cy="950475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如何认识社会主义基本制度的确立及其意义？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80072" y="3139505"/>
            <a:ext cx="3715603" cy="1184625"/>
            <a:chOff x="7331214" y="3319398"/>
            <a:chExt cx="3715603" cy="1184625"/>
          </a:xfrm>
        </p:grpSpPr>
        <p:grpSp>
          <p:nvGrpSpPr>
            <p:cNvPr id="20" name="组合 19"/>
            <p:cNvGrpSpPr/>
            <p:nvPr/>
          </p:nvGrpSpPr>
          <p:grpSpPr>
            <a:xfrm>
              <a:off x="7331214" y="3319398"/>
              <a:ext cx="3133261" cy="338554"/>
              <a:chOff x="7276200" y="3231146"/>
              <a:chExt cx="3133261" cy="338554"/>
            </a:xfrm>
          </p:grpSpPr>
          <p:sp>
            <p:nvSpPr>
              <p:cNvPr id="110" name="文本框 109"/>
              <p:cNvSpPr txBox="1"/>
              <p:nvPr/>
            </p:nvSpPr>
            <p:spPr>
              <a:xfrm>
                <a:off x="7352214" y="3231146"/>
                <a:ext cx="30572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对农业、手工业的社会主义改造</a:t>
                </a: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7276200" y="3358488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331214" y="3742434"/>
              <a:ext cx="3715603" cy="338554"/>
              <a:chOff x="7276200" y="3556430"/>
              <a:chExt cx="3715603" cy="338554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7352215" y="3556430"/>
                <a:ext cx="36395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对资本主义工商业的社会主义改造</a:t>
                </a: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7276200" y="3683772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7331214" y="4165469"/>
              <a:ext cx="2523967" cy="338554"/>
              <a:chOff x="7269941" y="3875089"/>
              <a:chExt cx="2523967" cy="338554"/>
            </a:xfrm>
          </p:grpSpPr>
          <p:sp>
            <p:nvSpPr>
              <p:cNvPr id="172" name="文本框 171"/>
              <p:cNvSpPr txBox="1"/>
              <p:nvPr/>
            </p:nvSpPr>
            <p:spPr>
              <a:xfrm>
                <a:off x="7352214" y="3875089"/>
                <a:ext cx="24416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社会主义改造的历史经验</a:t>
                </a: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7269941" y="4002431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  <a:effectLst>
                <a:outerShdw blurRad="50800" dist="12700" dir="2700000" algn="tl" rotWithShape="0">
                  <a:srgbClr val="AF1E22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3DE26E-04A5-471E-2774-F3DC0A2DAA84}"/>
              </a:ext>
            </a:extLst>
          </p:cNvPr>
          <p:cNvGrpSpPr/>
          <p:nvPr/>
        </p:nvGrpSpPr>
        <p:grpSpPr>
          <a:xfrm>
            <a:off x="7308590" y="753490"/>
            <a:ext cx="3481735" cy="337185"/>
            <a:chOff x="7314849" y="949242"/>
            <a:chExt cx="3481735" cy="33718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687187-C821-D831-505A-3F86F4C93B3B}"/>
                </a:ext>
              </a:extLst>
            </p:cNvPr>
            <p:cNvSpPr txBox="1"/>
            <p:nvPr/>
          </p:nvSpPr>
          <p:spPr>
            <a:xfrm>
              <a:off x="7362504" y="949242"/>
              <a:ext cx="3434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新民主主义社会是一个过渡性的社会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0813E5A-0CBF-5DD6-9194-C123A20E9CF0}"/>
                </a:ext>
              </a:extLst>
            </p:cNvPr>
            <p:cNvSpPr/>
            <p:nvPr/>
          </p:nvSpPr>
          <p:spPr>
            <a:xfrm>
              <a:off x="7314849" y="106992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BA8992-469C-8586-B87C-13C9566EBB0E}"/>
              </a:ext>
            </a:extLst>
          </p:cNvPr>
          <p:cNvGrpSpPr/>
          <p:nvPr/>
        </p:nvGrpSpPr>
        <p:grpSpPr>
          <a:xfrm>
            <a:off x="7332417" y="1161808"/>
            <a:ext cx="2284165" cy="338554"/>
            <a:chOff x="7314849" y="949242"/>
            <a:chExt cx="2284165" cy="33855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8B9087-D9DC-50CD-085D-70BD2CB5DBED}"/>
                </a:ext>
              </a:extLst>
            </p:cNvPr>
            <p:cNvSpPr txBox="1"/>
            <p:nvPr/>
          </p:nvSpPr>
          <p:spPr>
            <a:xfrm>
              <a:off x="7362504" y="949242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党在过渡时期的总路线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EE5E058-9A60-8059-DB23-2BA44C9A3A87}"/>
                </a:ext>
              </a:extLst>
            </p:cNvPr>
            <p:cNvSpPr/>
            <p:nvPr/>
          </p:nvSpPr>
          <p:spPr>
            <a:xfrm>
              <a:off x="7314849" y="106992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AF839D4-D3BB-BBCF-32FD-54DAEC07D876}"/>
              </a:ext>
            </a:extLst>
          </p:cNvPr>
          <p:cNvCxnSpPr>
            <a:cxnSpLocks/>
          </p:cNvCxnSpPr>
          <p:nvPr/>
        </p:nvCxnSpPr>
        <p:spPr>
          <a:xfrm>
            <a:off x="6573520" y="1541720"/>
            <a:ext cx="4494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65EA9A2-DDE3-6C20-A7C3-4BEFA5621A61}"/>
              </a:ext>
            </a:extLst>
          </p:cNvPr>
          <p:cNvCxnSpPr>
            <a:cxnSpLocks/>
          </p:cNvCxnSpPr>
          <p:nvPr/>
        </p:nvCxnSpPr>
        <p:spPr>
          <a:xfrm flipV="1">
            <a:off x="7023585" y="874679"/>
            <a:ext cx="0" cy="1354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8ACF962-49DD-A898-BCE8-92E634875519}"/>
              </a:ext>
            </a:extLst>
          </p:cNvPr>
          <p:cNvCxnSpPr/>
          <p:nvPr/>
        </p:nvCxnSpPr>
        <p:spPr>
          <a:xfrm>
            <a:off x="7000068" y="914667"/>
            <a:ext cx="332040" cy="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B9135B-0B14-E52B-7932-D82C9727E585}"/>
              </a:ext>
            </a:extLst>
          </p:cNvPr>
          <p:cNvCxnSpPr/>
          <p:nvPr/>
        </p:nvCxnSpPr>
        <p:spPr>
          <a:xfrm>
            <a:off x="7039185" y="1334739"/>
            <a:ext cx="332040" cy="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764CC5B-396F-C632-FD68-1E4BEA8BA0FA}"/>
              </a:ext>
            </a:extLst>
          </p:cNvPr>
          <p:cNvCxnSpPr/>
          <p:nvPr/>
        </p:nvCxnSpPr>
        <p:spPr>
          <a:xfrm>
            <a:off x="7012226" y="1705811"/>
            <a:ext cx="332040" cy="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4CA75C-A721-09F4-8748-2FF79DFAC647}"/>
              </a:ext>
            </a:extLst>
          </p:cNvPr>
          <p:cNvCxnSpPr>
            <a:cxnSpLocks/>
            <a:endCxn id="117" idx="4"/>
          </p:cNvCxnSpPr>
          <p:nvPr/>
        </p:nvCxnSpPr>
        <p:spPr>
          <a:xfrm>
            <a:off x="7030340" y="2226690"/>
            <a:ext cx="313927" cy="2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894AB1C-A527-6F72-5529-1073EEF4D515}"/>
              </a:ext>
            </a:extLst>
          </p:cNvPr>
          <p:cNvCxnSpPr>
            <a:cxnSpLocks/>
          </p:cNvCxnSpPr>
          <p:nvPr/>
        </p:nvCxnSpPr>
        <p:spPr>
          <a:xfrm>
            <a:off x="6599856" y="3748330"/>
            <a:ext cx="4568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3D90AA0-D434-549C-9E9C-1287AA67563F}"/>
              </a:ext>
            </a:extLst>
          </p:cNvPr>
          <p:cNvCxnSpPr>
            <a:cxnSpLocks/>
          </p:cNvCxnSpPr>
          <p:nvPr/>
        </p:nvCxnSpPr>
        <p:spPr>
          <a:xfrm flipV="1">
            <a:off x="7065320" y="3301028"/>
            <a:ext cx="0" cy="8957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BAA8206-6562-1638-08B1-CAD2CBF54D2B}"/>
              </a:ext>
            </a:extLst>
          </p:cNvPr>
          <p:cNvCxnSpPr/>
          <p:nvPr/>
        </p:nvCxnSpPr>
        <p:spPr>
          <a:xfrm>
            <a:off x="7065320" y="3301028"/>
            <a:ext cx="332040" cy="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DADF71A-23FC-530C-2954-60C6BD0BC1EC}"/>
              </a:ext>
            </a:extLst>
          </p:cNvPr>
          <p:cNvCxnSpPr/>
          <p:nvPr/>
        </p:nvCxnSpPr>
        <p:spPr>
          <a:xfrm>
            <a:off x="7056676" y="3738700"/>
            <a:ext cx="332040" cy="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DA86765-DFA1-70A3-86F4-B6C9A1324B41}"/>
              </a:ext>
            </a:extLst>
          </p:cNvPr>
          <p:cNvCxnSpPr/>
          <p:nvPr/>
        </p:nvCxnSpPr>
        <p:spPr>
          <a:xfrm>
            <a:off x="7065320" y="4177131"/>
            <a:ext cx="332040" cy="2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6704470" y="3896916"/>
            <a:ext cx="2881403" cy="954803"/>
            <a:chOff x="6190631" y="4259194"/>
            <a:chExt cx="2881403" cy="954803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6190631" y="4733386"/>
              <a:ext cx="51854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7040709" y="4259194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初步探索的意义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 flipV="1">
              <a:off x="6711763" y="4441139"/>
              <a:ext cx="0" cy="6287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endCxn id="80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712849" y="5072470"/>
              <a:ext cx="3088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2" name="椭圆 81"/>
            <p:cNvSpPr/>
            <p:nvPr/>
          </p:nvSpPr>
          <p:spPr>
            <a:xfrm>
              <a:off x="6958436" y="502798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040709" y="4875443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初步探索的经验教训</a:t>
              </a: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3038691" y="3306792"/>
            <a:ext cx="702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63495" y="2449411"/>
            <a:ext cx="2579062" cy="1591068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社会主义建设道路</a:t>
            </a:r>
          </a:p>
          <a:p>
            <a:pPr algn="ctr">
              <a:lnSpc>
                <a:spcPct val="12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初步探索的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理论成果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3741655" y="2248455"/>
            <a:ext cx="55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3741655" y="2254827"/>
            <a:ext cx="0" cy="2161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3741655" y="4384509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720038" y="1597867"/>
            <a:ext cx="4751526" cy="1076016"/>
            <a:chOff x="6208508" y="4193730"/>
            <a:chExt cx="4751526" cy="1076016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6208508" y="4733386"/>
              <a:ext cx="5080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7040709" y="4193730"/>
              <a:ext cx="3672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调动一切积极因素为社会主义事业服务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040710" y="4570969"/>
              <a:ext cx="39193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正确认识和处理社会主义社会矛盾的思想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7040709" y="4931192"/>
              <a:ext cx="2441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走中国工业化道路的思想</a:t>
              </a:r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6716526" y="4347619"/>
              <a:ext cx="0" cy="7513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716526" y="4347619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709173" y="4733386"/>
              <a:ext cx="331536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>
              <a:off x="6964695" y="4318362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6964695" y="469289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0" name="平行四边形 49"/>
          <p:cNvSpPr/>
          <p:nvPr/>
        </p:nvSpPr>
        <p:spPr>
          <a:xfrm>
            <a:off x="4208826" y="1694430"/>
            <a:ext cx="2579062" cy="924574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初步探索阶段取得了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哪些重要理论成果？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4194720" y="3912284"/>
            <a:ext cx="2579062" cy="950475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如何认识初步探索的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意义和经验教训？</a:t>
            </a: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7231150" y="2244673"/>
            <a:ext cx="0" cy="6287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232236" y="2876004"/>
            <a:ext cx="30881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560096" y="2678977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初步探索的其他理论成果</a:t>
            </a:r>
          </a:p>
        </p:txBody>
      </p:sp>
      <p:sp>
        <p:nvSpPr>
          <p:cNvPr id="5" name="椭圆 4"/>
          <p:cNvSpPr/>
          <p:nvPr/>
        </p:nvSpPr>
        <p:spPr>
          <a:xfrm>
            <a:off x="7491253" y="2832799"/>
            <a:ext cx="83871" cy="83871"/>
          </a:xfrm>
          <a:prstGeom prst="ellipse">
            <a:avLst/>
          </a:prstGeom>
          <a:solidFill>
            <a:srgbClr val="AF1E22"/>
          </a:solidFill>
          <a:ln>
            <a:noFill/>
          </a:ln>
          <a:effectLst>
            <a:outerShdw blurRad="50800" dist="12700" dir="2700000" algn="tl" rotWithShape="0">
              <a:srgbClr val="AF1E2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70"/>
          <p:cNvCxnSpPr/>
          <p:nvPr/>
        </p:nvCxnSpPr>
        <p:spPr>
          <a:xfrm>
            <a:off x="6032186" y="4686022"/>
            <a:ext cx="5185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024820" y="3976992"/>
            <a:ext cx="416251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中国特色社会主义理论体系的形成</a:t>
            </a: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6551464" y="4229189"/>
            <a:ext cx="0" cy="932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152666" y="3438866"/>
            <a:ext cx="7029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402708" y="2751566"/>
            <a:ext cx="2253881" cy="1459052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中国特色社会主义理论体系的形成发展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2845470" y="2212663"/>
            <a:ext cx="550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 flipV="1">
            <a:off x="2860710" y="2206983"/>
            <a:ext cx="9525" cy="24828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860710" y="4686023"/>
            <a:ext cx="5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6032186" y="1766993"/>
            <a:ext cx="5779356" cy="982497"/>
            <a:chOff x="6208508" y="4287249"/>
            <a:chExt cx="5779356" cy="982497"/>
          </a:xfrm>
        </p:grpSpPr>
        <p:cxnSp>
          <p:nvCxnSpPr>
            <p:cNvPr id="109" name="直接连接符 108"/>
            <p:cNvCxnSpPr/>
            <p:nvPr/>
          </p:nvCxnSpPr>
          <p:spPr>
            <a:xfrm>
              <a:off x="6208508" y="4733386"/>
              <a:ext cx="50801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7040709" y="4287249"/>
              <a:ext cx="4493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中国特色社会主义理论体系形成发展的国际背景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7040710" y="4612533"/>
              <a:ext cx="4947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中国特色社会主义理论体系形成发展的历史条件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7040709" y="4931192"/>
              <a:ext cx="4493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中国特色社会主义理论体系形成发展的实践基础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V="1">
              <a:off x="6716526" y="4441141"/>
              <a:ext cx="0" cy="65787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>
              <a:endCxn id="178" idx="6"/>
            </p:cNvCxnSpPr>
            <p:nvPr/>
          </p:nvCxnSpPr>
          <p:spPr>
            <a:xfrm>
              <a:off x="6716526" y="4441138"/>
              <a:ext cx="332040" cy="22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709173" y="4733386"/>
              <a:ext cx="331536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716526" y="5101567"/>
              <a:ext cx="305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/>
            <p:cNvSpPr/>
            <p:nvPr/>
          </p:nvSpPr>
          <p:spPr>
            <a:xfrm>
              <a:off x="6964695" y="4401490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6964695" y="4692893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6958436" y="5057077"/>
              <a:ext cx="83871" cy="83871"/>
            </a:xfrm>
            <a:prstGeom prst="ellipse">
              <a:avLst/>
            </a:prstGeom>
            <a:solidFill>
              <a:srgbClr val="AF1E22"/>
            </a:solidFill>
            <a:ln>
              <a:noFill/>
            </a:ln>
            <a:effectLst>
              <a:outerShdw blurRad="50800" dist="12700" dir="2700000" algn="tl" rotWithShape="0">
                <a:srgbClr val="AF1E2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" name="平行四边形 49"/>
          <p:cNvSpPr/>
          <p:nvPr/>
        </p:nvSpPr>
        <p:spPr>
          <a:xfrm>
            <a:off x="3242420" y="1604468"/>
            <a:ext cx="3084138" cy="1205030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中国特色社会主义理论体系形成发展的社会历史条件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是什么？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3259095" y="4210785"/>
            <a:ext cx="3057246" cy="950475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如何把握中国特色社会主义理论体系形成发展过程？</a:t>
            </a:r>
          </a:p>
        </p:txBody>
      </p:sp>
      <p:sp>
        <p:nvSpPr>
          <p:cNvPr id="3" name="椭圆 2"/>
          <p:cNvSpPr/>
          <p:nvPr/>
        </p:nvSpPr>
        <p:spPr>
          <a:xfrm>
            <a:off x="6888201" y="4810381"/>
            <a:ext cx="83871" cy="83871"/>
          </a:xfrm>
          <a:prstGeom prst="ellipse">
            <a:avLst/>
          </a:prstGeom>
          <a:solidFill>
            <a:srgbClr val="AF1E22"/>
          </a:solidFill>
          <a:ln>
            <a:noFill/>
          </a:ln>
          <a:effectLst>
            <a:outerShdw blurRad="50800" dist="12700" dir="2700000" algn="tl" rotWithShape="0">
              <a:srgbClr val="AF1E2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14444" y="4928260"/>
            <a:ext cx="449353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中国特色社会主义理论体系在新时代的新篇章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554065" y="4852719"/>
            <a:ext cx="33153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554065" y="5159093"/>
            <a:ext cx="33153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54431" y="4545540"/>
            <a:ext cx="33153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548498" y="4226881"/>
            <a:ext cx="331536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882244" y="4196426"/>
            <a:ext cx="83871" cy="83871"/>
          </a:xfrm>
          <a:prstGeom prst="ellipse">
            <a:avLst/>
          </a:prstGeom>
          <a:solidFill>
            <a:srgbClr val="AF1E22"/>
          </a:solidFill>
          <a:ln>
            <a:noFill/>
          </a:ln>
          <a:effectLst>
            <a:outerShdw blurRad="50800" dist="12700" dir="2700000" algn="tl" rotWithShape="0">
              <a:srgbClr val="AF1E2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80034" y="4518055"/>
            <a:ext cx="83871" cy="83871"/>
          </a:xfrm>
          <a:prstGeom prst="ellipse">
            <a:avLst/>
          </a:prstGeom>
          <a:solidFill>
            <a:srgbClr val="AF1E22"/>
          </a:solidFill>
          <a:ln>
            <a:noFill/>
          </a:ln>
          <a:effectLst>
            <a:outerShdw blurRad="50800" dist="12700" dir="2700000" algn="tl" rotWithShape="0">
              <a:srgbClr val="AF1E2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80034" y="5132010"/>
            <a:ext cx="83871" cy="83871"/>
          </a:xfrm>
          <a:prstGeom prst="ellipse">
            <a:avLst/>
          </a:prstGeom>
          <a:solidFill>
            <a:srgbClr val="AF1E22"/>
          </a:solidFill>
          <a:ln>
            <a:noFill/>
          </a:ln>
          <a:effectLst>
            <a:outerShdw blurRad="50800" dist="12700" dir="2700000" algn="tl" rotWithShape="0">
              <a:srgbClr val="AF1E2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22611" y="4314707"/>
            <a:ext cx="411865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中国特色社会主义理论体系的跨世纪发展</a:t>
            </a:r>
          </a:p>
        </p:txBody>
      </p:sp>
      <p:sp>
        <p:nvSpPr>
          <p:cNvPr id="16" name="矩形 15"/>
          <p:cNvSpPr/>
          <p:nvPr/>
        </p:nvSpPr>
        <p:spPr>
          <a:xfrm>
            <a:off x="7022611" y="4601926"/>
            <a:ext cx="501889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中国特色社会主义理论体系在新世纪新阶段的新发展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566219" y="3656939"/>
            <a:ext cx="4109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977146" y="764014"/>
            <a:ext cx="0" cy="289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977145" y="764014"/>
            <a:ext cx="39600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956309" y="1603182"/>
            <a:ext cx="3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977146" y="3656939"/>
            <a:ext cx="3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977145" y="6017444"/>
            <a:ext cx="3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977430" y="3656939"/>
            <a:ext cx="0" cy="2360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6122302" y="267960"/>
            <a:ext cx="5456276" cy="992109"/>
            <a:chOff x="6076829" y="984469"/>
            <a:chExt cx="5456276" cy="992109"/>
          </a:xfrm>
        </p:grpSpPr>
        <p:sp>
          <p:nvSpPr>
            <p:cNvPr id="24" name="矩形 23"/>
            <p:cNvSpPr/>
            <p:nvPr/>
          </p:nvSpPr>
          <p:spPr>
            <a:xfrm>
              <a:off x="6680497" y="984469"/>
              <a:ext cx="44935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和平与发展成为时代主题是邓小平理论形成的时代背景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076829" y="1098503"/>
              <a:ext cx="645602" cy="761619"/>
              <a:chOff x="6419847" y="1103283"/>
              <a:chExt cx="645602" cy="761619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6419847" y="1477896"/>
                <a:ext cx="30236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6726780" y="1144549"/>
                <a:ext cx="1318" cy="3280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722216" y="1144548"/>
                <a:ext cx="33741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728098" y="1478071"/>
                <a:ext cx="331536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6726780" y="1472638"/>
                <a:ext cx="1261" cy="35032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6722216" y="1823782"/>
                <a:ext cx="276278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34"/>
              <p:cNvSpPr/>
              <p:nvPr/>
            </p:nvSpPr>
            <p:spPr>
              <a:xfrm>
                <a:off x="6981578" y="1103283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6981578" y="1435961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6981578" y="1781031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680496" y="1316918"/>
              <a:ext cx="44935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社会主义建设的经验教训是邓小平理论形成的历史依据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6680495" y="1668801"/>
              <a:ext cx="48526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改革开放和现代化建设的实践是邓小平理论形成的现实依据</a:t>
              </a: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6093765" y="1963855"/>
            <a:ext cx="3671002" cy="3420164"/>
            <a:chOff x="6054626" y="1703912"/>
            <a:chExt cx="3671002" cy="3420164"/>
          </a:xfrm>
        </p:grpSpPr>
        <p:grpSp>
          <p:nvGrpSpPr>
            <p:cNvPr id="71" name="组合 70"/>
            <p:cNvGrpSpPr/>
            <p:nvPr/>
          </p:nvGrpSpPr>
          <p:grpSpPr>
            <a:xfrm>
              <a:off x="6668381" y="1703912"/>
              <a:ext cx="3057247" cy="3420164"/>
              <a:chOff x="6668381" y="1643952"/>
              <a:chExt cx="3057247" cy="342016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668381" y="1643952"/>
                <a:ext cx="30572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一切从社会主义初级阶段的实际出发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68381" y="1953552"/>
                <a:ext cx="28777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党在社会主义初级阶段的基本路线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86829" y="2332568"/>
                <a:ext cx="28777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社会主义的根本任务是发展生产力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701186" y="2681601"/>
                <a:ext cx="25186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分“三步走”基本实现现代化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679683" y="3000704"/>
                <a:ext cx="21595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改革是中国的第二次革命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682391" y="3360641"/>
                <a:ext cx="23391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社会主义也可以搞市场经济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6668381" y="3729215"/>
                <a:ext cx="21595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“两手抓，两手都要硬”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686829" y="4087760"/>
                <a:ext cx="2032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“一国两制” 战略构想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679683" y="4751524"/>
                <a:ext cx="184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72540" y="4756339"/>
                <a:ext cx="23391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解决中国问题的关键在于党</a:t>
                </a: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6364176" y="1795241"/>
              <a:ext cx="346866" cy="3225863"/>
              <a:chOff x="6364176" y="1795241"/>
              <a:chExt cx="346866" cy="3225863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6367809" y="1795241"/>
                <a:ext cx="343233" cy="362118"/>
                <a:chOff x="6526024" y="402677"/>
                <a:chExt cx="343233" cy="362118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 flipV="1">
                  <a:off x="6528207" y="443943"/>
                  <a:ext cx="0" cy="320852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椭圆 77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6367809" y="2116094"/>
                <a:ext cx="343233" cy="404134"/>
                <a:chOff x="6526024" y="402677"/>
                <a:chExt cx="343233" cy="404134"/>
              </a:xfrm>
            </p:grpSpPr>
            <p:cxnSp>
              <p:nvCxnSpPr>
                <p:cNvPr id="82" name="直接连接符 81"/>
                <p:cNvCxnSpPr/>
                <p:nvPr/>
              </p:nvCxnSpPr>
              <p:spPr>
                <a:xfrm flipV="1">
                  <a:off x="6528207" y="443943"/>
                  <a:ext cx="0" cy="36286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椭圆 83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6367084" y="2480042"/>
                <a:ext cx="343233" cy="412358"/>
                <a:chOff x="6526024" y="402677"/>
                <a:chExt cx="343233" cy="417586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 flipV="1">
                  <a:off x="6528207" y="443943"/>
                  <a:ext cx="0" cy="37632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椭圆 88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6367084" y="2831377"/>
                <a:ext cx="343233" cy="386977"/>
                <a:chOff x="6526024" y="402677"/>
                <a:chExt cx="343233" cy="386977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 flipV="1">
                  <a:off x="6528207" y="443943"/>
                  <a:ext cx="0" cy="345711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椭圆 93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6367084" y="3162882"/>
                <a:ext cx="343233" cy="404535"/>
                <a:chOff x="6526024" y="402677"/>
                <a:chExt cx="343233" cy="404535"/>
              </a:xfrm>
            </p:grpSpPr>
            <p:cxnSp>
              <p:nvCxnSpPr>
                <p:cNvPr id="97" name="直接连接符 96"/>
                <p:cNvCxnSpPr/>
                <p:nvPr/>
              </p:nvCxnSpPr>
              <p:spPr>
                <a:xfrm flipV="1">
                  <a:off x="6528207" y="443943"/>
                  <a:ext cx="0" cy="363269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6364176" y="3527003"/>
                <a:ext cx="343233" cy="399811"/>
                <a:chOff x="6526024" y="402677"/>
                <a:chExt cx="343233" cy="399811"/>
              </a:xfrm>
            </p:grpSpPr>
            <p:cxnSp>
              <p:nvCxnSpPr>
                <p:cNvPr id="102" name="直接连接符 101"/>
                <p:cNvCxnSpPr/>
                <p:nvPr/>
              </p:nvCxnSpPr>
              <p:spPr>
                <a:xfrm flipV="1">
                  <a:off x="6531115" y="443943"/>
                  <a:ext cx="0" cy="35854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>
                  <a:off x="6526024" y="443516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椭圆 103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6364176" y="3885549"/>
                <a:ext cx="343233" cy="386610"/>
                <a:chOff x="6526024" y="402677"/>
                <a:chExt cx="343233" cy="386610"/>
              </a:xfrm>
            </p:grpSpPr>
            <p:cxnSp>
              <p:nvCxnSpPr>
                <p:cNvPr id="108" name="直接连接符 107"/>
                <p:cNvCxnSpPr/>
                <p:nvPr/>
              </p:nvCxnSpPr>
              <p:spPr>
                <a:xfrm flipV="1">
                  <a:off x="6531115" y="443943"/>
                  <a:ext cx="0" cy="345344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椭圆 109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6364176" y="4230224"/>
                <a:ext cx="343233" cy="399811"/>
                <a:chOff x="6526024" y="402677"/>
                <a:chExt cx="343233" cy="399811"/>
              </a:xfrm>
            </p:grpSpPr>
            <p:cxnSp>
              <p:nvCxnSpPr>
                <p:cNvPr id="114" name="直接连接符 113"/>
                <p:cNvCxnSpPr/>
                <p:nvPr/>
              </p:nvCxnSpPr>
              <p:spPr>
                <a:xfrm flipV="1">
                  <a:off x="6531115" y="443943"/>
                  <a:ext cx="0" cy="35854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椭圆 115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6366030" y="4572804"/>
                <a:ext cx="343233" cy="399811"/>
                <a:chOff x="6526024" y="402677"/>
                <a:chExt cx="343233" cy="399811"/>
              </a:xfrm>
            </p:grpSpPr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6529261" y="443943"/>
                  <a:ext cx="0" cy="35854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6526024" y="443942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椭圆 120"/>
                <p:cNvSpPr/>
                <p:nvPr/>
              </p:nvSpPr>
              <p:spPr>
                <a:xfrm>
                  <a:off x="6785386" y="402677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>
                <a:off x="6364176" y="4937233"/>
                <a:ext cx="343233" cy="83871"/>
                <a:chOff x="6518430" y="4732429"/>
                <a:chExt cx="343233" cy="83871"/>
              </a:xfrm>
            </p:grpSpPr>
            <p:cxnSp>
              <p:nvCxnSpPr>
                <p:cNvPr id="126" name="直接连接符 125"/>
                <p:cNvCxnSpPr/>
                <p:nvPr/>
              </p:nvCxnSpPr>
              <p:spPr>
                <a:xfrm>
                  <a:off x="6518430" y="4767811"/>
                  <a:ext cx="337418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/>
                <p:cNvSpPr/>
                <p:nvPr/>
              </p:nvSpPr>
              <p:spPr>
                <a:xfrm>
                  <a:off x="6777792" y="4732429"/>
                  <a:ext cx="83871" cy="83871"/>
                </a:xfrm>
                <a:prstGeom prst="ellipse">
                  <a:avLst/>
                </a:prstGeom>
                <a:solidFill>
                  <a:srgbClr val="AF1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30" name="直接连接符 129"/>
            <p:cNvCxnSpPr/>
            <p:nvPr/>
          </p:nvCxnSpPr>
          <p:spPr>
            <a:xfrm>
              <a:off x="6054626" y="3385782"/>
              <a:ext cx="3095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组合 154"/>
          <p:cNvGrpSpPr/>
          <p:nvPr/>
        </p:nvGrpSpPr>
        <p:grpSpPr>
          <a:xfrm>
            <a:off x="6122302" y="5565027"/>
            <a:ext cx="4191583" cy="998676"/>
            <a:chOff x="6083163" y="5635240"/>
            <a:chExt cx="4191583" cy="998676"/>
          </a:xfrm>
        </p:grpSpPr>
        <p:grpSp>
          <p:nvGrpSpPr>
            <p:cNvPr id="70" name="组合 69"/>
            <p:cNvGrpSpPr/>
            <p:nvPr/>
          </p:nvGrpSpPr>
          <p:grpSpPr>
            <a:xfrm>
              <a:off x="6678890" y="5635240"/>
              <a:ext cx="3595856" cy="998676"/>
              <a:chOff x="6727969" y="5635240"/>
              <a:chExt cx="3595856" cy="99867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6727969" y="5635240"/>
                <a:ext cx="35958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马克思列宁主义、毛泽东思想的继承和发展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727969" y="5985864"/>
                <a:ext cx="32367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中国特色社会主义理论体系的开篇之作</a:t>
                </a: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727969" y="6326139"/>
                <a:ext cx="35958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改革开放和社会主义现代化建设的科学指南</a:t>
                </a: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6083163" y="5763442"/>
              <a:ext cx="645602" cy="761619"/>
              <a:chOff x="6235563" y="402677"/>
              <a:chExt cx="645602" cy="761619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6235563" y="777290"/>
                <a:ext cx="30236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 flipV="1">
                <a:off x="6542496" y="443943"/>
                <a:ext cx="1318" cy="3280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6537932" y="443942"/>
                <a:ext cx="33741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6543814" y="777465"/>
                <a:ext cx="331536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H="1">
                <a:off x="6543814" y="772032"/>
                <a:ext cx="1261" cy="35032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V="1">
                <a:off x="6537932" y="1123176"/>
                <a:ext cx="276278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椭圆 150"/>
              <p:cNvSpPr/>
              <p:nvPr/>
            </p:nvSpPr>
            <p:spPr>
              <a:xfrm>
                <a:off x="6797294" y="402677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6797294" y="735355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6797294" y="1080425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5" name="平行四边形 49"/>
          <p:cNvSpPr/>
          <p:nvPr/>
        </p:nvSpPr>
        <p:spPr>
          <a:xfrm>
            <a:off x="3335730" y="1212043"/>
            <a:ext cx="2801465" cy="796333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邓小平理论首要的基本的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理论问题和精髓是什么？</a:t>
            </a:r>
          </a:p>
        </p:txBody>
      </p:sp>
      <p:sp>
        <p:nvSpPr>
          <p:cNvPr id="158" name="平行四边形 49"/>
          <p:cNvSpPr/>
          <p:nvPr/>
        </p:nvSpPr>
        <p:spPr>
          <a:xfrm>
            <a:off x="3352309" y="3258773"/>
            <a:ext cx="2801465" cy="796333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邓小平理论的</a:t>
            </a:r>
          </a:p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主要内容是什么？</a:t>
            </a:r>
          </a:p>
        </p:txBody>
      </p:sp>
      <p:sp>
        <p:nvSpPr>
          <p:cNvPr id="159" name="平行四边形 49"/>
          <p:cNvSpPr/>
          <p:nvPr/>
        </p:nvSpPr>
        <p:spPr>
          <a:xfrm>
            <a:off x="3352309" y="5671372"/>
            <a:ext cx="2801465" cy="796333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如何认识邓小平理论的</a:t>
            </a:r>
          </a:p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重要意义？</a:t>
            </a:r>
          </a:p>
        </p:txBody>
      </p:sp>
      <p:sp>
        <p:nvSpPr>
          <p:cNvPr id="160" name="平行四边形 49"/>
          <p:cNvSpPr/>
          <p:nvPr/>
        </p:nvSpPr>
        <p:spPr>
          <a:xfrm>
            <a:off x="3352309" y="453528"/>
            <a:ext cx="2801465" cy="620973"/>
          </a:xfrm>
          <a:prstGeom prst="roundRect">
            <a:avLst/>
          </a:prstGeom>
          <a:solidFill>
            <a:schemeClr val="bg1"/>
          </a:solidFill>
          <a:ln w="38100">
            <a:gradFill>
              <a:gsLst>
                <a:gs pos="41000">
                  <a:srgbClr val="B82C24"/>
                </a:gs>
                <a:gs pos="100000">
                  <a:srgbClr val="E97C30"/>
                </a:gs>
              </a:gsLst>
              <a:lin ang="7800000" scaled="0"/>
            </a:gradFill>
          </a:ln>
          <a:effectLst>
            <a:outerShdw blurRad="76200" dir="18900000" sy="23000" kx="-1200000" algn="b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邓小平理论是如何创立的？</a:t>
            </a:r>
          </a:p>
        </p:txBody>
      </p:sp>
      <p:sp>
        <p:nvSpPr>
          <p:cNvPr id="122" name="圆角矩形 61"/>
          <p:cNvSpPr/>
          <p:nvPr/>
        </p:nvSpPr>
        <p:spPr>
          <a:xfrm>
            <a:off x="596899" y="3199607"/>
            <a:ext cx="1962935" cy="914663"/>
          </a:xfrm>
          <a:prstGeom prst="roundRect">
            <a:avLst/>
          </a:prstGeom>
          <a:gradFill>
            <a:gsLst>
              <a:gs pos="52000">
                <a:srgbClr val="AF1E22"/>
              </a:gs>
              <a:gs pos="100000">
                <a:srgbClr val="E97C30"/>
              </a:gs>
            </a:gsLst>
            <a:lin ang="2400000" scaled="0"/>
          </a:gradFill>
          <a:ln>
            <a:noFill/>
          </a:ln>
          <a:effectLst>
            <a:outerShdw blurRad="584200" dist="292100" dir="2100000" algn="t" rotWithShape="0">
              <a:srgbClr val="AF1E22">
                <a:alpha val="3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邓小平理论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5AECCF-7401-242C-A359-714F70F75584}"/>
              </a:ext>
            </a:extLst>
          </p:cNvPr>
          <p:cNvSpPr/>
          <p:nvPr/>
        </p:nvSpPr>
        <p:spPr>
          <a:xfrm>
            <a:off x="6707520" y="4737234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中国特色社会主义外交和国际战略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6CD43F-6B65-19E2-EB45-DD6934689206}"/>
              </a:ext>
            </a:extLst>
          </p:cNvPr>
          <p:cNvGrpSpPr/>
          <p:nvPr/>
        </p:nvGrpSpPr>
        <p:grpSpPr>
          <a:xfrm>
            <a:off x="6122302" y="1253831"/>
            <a:ext cx="3652974" cy="658401"/>
            <a:chOff x="6083163" y="5635240"/>
            <a:chExt cx="3652974" cy="658401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1BF0856-B6B2-574C-C4A8-3EF8422228F5}"/>
                </a:ext>
              </a:extLst>
            </p:cNvPr>
            <p:cNvGrpSpPr/>
            <p:nvPr/>
          </p:nvGrpSpPr>
          <p:grpSpPr>
            <a:xfrm>
              <a:off x="6678890" y="5635240"/>
              <a:ext cx="3057247" cy="658401"/>
              <a:chOff x="6727969" y="5635240"/>
              <a:chExt cx="3057247" cy="65840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E65ECBF-6FE8-B18F-3DD2-F6F0310EFD15}"/>
                  </a:ext>
                </a:extLst>
              </p:cNvPr>
              <p:cNvSpPr/>
              <p:nvPr/>
            </p:nvSpPr>
            <p:spPr>
              <a:xfrm>
                <a:off x="6727969" y="5635240"/>
                <a:ext cx="30572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什么是社会主义、怎样建设社会主义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16AFB85-4CE4-409D-224D-358F5A790B43}"/>
                  </a:ext>
                </a:extLst>
              </p:cNvPr>
              <p:cNvSpPr/>
              <p:nvPr/>
            </p:nvSpPr>
            <p:spPr>
              <a:xfrm>
                <a:off x="6727969" y="5985864"/>
                <a:ext cx="18004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解放思想，实事求是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9ED8B42-7D6E-0EC7-DD6C-EA0792E55820}"/>
                </a:ext>
              </a:extLst>
            </p:cNvPr>
            <p:cNvGrpSpPr/>
            <p:nvPr/>
          </p:nvGrpSpPr>
          <p:grpSpPr>
            <a:xfrm>
              <a:off x="6083163" y="5763442"/>
              <a:ext cx="645602" cy="416549"/>
              <a:chOff x="6235563" y="402677"/>
              <a:chExt cx="645602" cy="416549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EB5E7EF-C839-952E-DE8A-D4A4ADCF240B}"/>
                  </a:ext>
                </a:extLst>
              </p:cNvPr>
              <p:cNvCxnSpPr/>
              <p:nvPr/>
            </p:nvCxnSpPr>
            <p:spPr>
              <a:xfrm>
                <a:off x="6235563" y="614006"/>
                <a:ext cx="302369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276579D8-20C9-F97F-3759-CB4EBD3DE78E}"/>
                  </a:ext>
                </a:extLst>
              </p:cNvPr>
              <p:cNvCxnSpPr/>
              <p:nvPr/>
            </p:nvCxnSpPr>
            <p:spPr>
              <a:xfrm flipH="1" flipV="1">
                <a:off x="6542496" y="443943"/>
                <a:ext cx="1318" cy="3280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D52F261-CAB3-7ECA-35A5-82160895F1BC}"/>
                  </a:ext>
                </a:extLst>
              </p:cNvPr>
              <p:cNvCxnSpPr/>
              <p:nvPr/>
            </p:nvCxnSpPr>
            <p:spPr>
              <a:xfrm>
                <a:off x="6537932" y="443942"/>
                <a:ext cx="33741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39ADBAF7-A897-74B0-2BE7-91F079BD4E9F}"/>
                  </a:ext>
                </a:extLst>
              </p:cNvPr>
              <p:cNvCxnSpPr/>
              <p:nvPr/>
            </p:nvCxnSpPr>
            <p:spPr>
              <a:xfrm>
                <a:off x="6543814" y="777465"/>
                <a:ext cx="331536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72A50FE-CC7C-F0D1-4C7D-4B6893F55477}"/>
                  </a:ext>
                </a:extLst>
              </p:cNvPr>
              <p:cNvSpPr/>
              <p:nvPr/>
            </p:nvSpPr>
            <p:spPr>
              <a:xfrm>
                <a:off x="6797294" y="402677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01F4B7B-6648-E98E-4F17-B8C6F6895AD1}"/>
                  </a:ext>
                </a:extLst>
              </p:cNvPr>
              <p:cNvSpPr/>
              <p:nvPr/>
            </p:nvSpPr>
            <p:spPr>
              <a:xfrm>
                <a:off x="6797294" y="735355"/>
                <a:ext cx="83871" cy="83871"/>
              </a:xfrm>
              <a:prstGeom prst="ellipse">
                <a:avLst/>
              </a:prstGeom>
              <a:solidFill>
                <a:srgbClr val="AF1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E2NGYwY2RmZWRjNDRiOTgxZDM3YjljYjg3NjA3MWEifQ=="/>
  <p:tag name="KSO_WPP_MARK_KEY" val="f3069095-2ab4-44d4-9919-68f7b7d8f76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66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tx1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tx1"/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4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黑体" pitchFamily="2" charset="-122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6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1239</Words>
  <Application>Microsoft Office PowerPoint</Application>
  <PresentationFormat>宽屏</PresentationFormat>
  <Paragraphs>199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等线</vt:lpstr>
      <vt:lpstr>黑体</vt:lpstr>
      <vt:lpstr>华文中宋</vt:lpstr>
      <vt:lpstr>楷体</vt:lpstr>
      <vt:lpstr>宋体</vt:lpstr>
      <vt:lpstr>微软雅黑</vt:lpstr>
      <vt:lpstr>Arial</vt:lpstr>
      <vt:lpstr>Calibri</vt:lpstr>
      <vt:lpstr>Cambria</vt:lpstr>
      <vt:lpstr>Times New Roman</vt:lpstr>
      <vt:lpstr>Wingdings</vt:lpstr>
      <vt:lpstr>Office 主题​​</vt:lpstr>
      <vt:lpstr>默认设计模板</vt:lpstr>
      <vt:lpstr>1_默认设计模板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Sheyang Tang</cp:lastModifiedBy>
  <cp:revision>58</cp:revision>
  <cp:lastPrinted>2021-01-29T03:48:00Z</cp:lastPrinted>
  <dcterms:created xsi:type="dcterms:W3CDTF">2019-07-10T10:59:00Z</dcterms:created>
  <dcterms:modified xsi:type="dcterms:W3CDTF">2025-06-15T02:45:04Z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C6B64689516845D08CD9EEACCF654432</vt:lpwstr>
  </property>
</Properties>
</file>