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1" r:id="rId10"/>
    <p:sldId id="300" r:id="rId11"/>
  </p:sldIdLst>
  <p:sldSz cx="9144000" cy="6858000" type="screen4x3"/>
  <p:notesSz cx="6797675" cy="9926638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B02B2D21-4C70-4476-B497-B19104AECB34}">
          <p14:sldIdLst>
            <p14:sldId id="266"/>
            <p14:sldId id="293"/>
            <p14:sldId id="294"/>
            <p14:sldId id="295"/>
            <p14:sldId id="296"/>
            <p14:sldId id="297"/>
            <p14:sldId id="298"/>
            <p14:sldId id="299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40">
          <p15:clr>
            <a:srgbClr val="A4A3A4"/>
          </p15:clr>
        </p15:guide>
        <p15:guide id="4" pos="5420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 showGuides="1">
      <p:cViewPr varScale="1">
        <p:scale>
          <a:sx n="64" d="100"/>
          <a:sy n="64" d="100"/>
        </p:scale>
        <p:origin x="1344" y="16"/>
      </p:cViewPr>
      <p:guideLst>
        <p:guide orient="horz" pos="754"/>
        <p:guide orient="horz" pos="3838"/>
        <p:guide pos="340"/>
        <p:guide pos="54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47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30D92-9D29-4B80-B01C-A254EB54E9B4}" type="datetimeFigureOut">
              <a:rPr lang="nl-BE" smtClean="0"/>
              <a:pPr/>
              <a:t>5/01/2020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E2D88-A443-4BD9-B76C-DEDAF17D37A6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7987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7BB96-5CC4-4FBA-B6DA-4C0FA69C8B55}" type="datetimeFigureOut">
              <a:rPr lang="nl-NL" smtClean="0"/>
              <a:pPr/>
              <a:t>5-1-2020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9E7CB-B55B-433F-ACF3-9EACF2CD01B5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768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zonder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56" y="5190331"/>
            <a:ext cx="9154800" cy="166884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750" y="1196975"/>
            <a:ext cx="8064500" cy="2160017"/>
          </a:xfrm>
        </p:spPr>
        <p:txBody>
          <a:bodyPr lIns="72000" rIns="72000" anchor="b" anchorCtr="0">
            <a:noAutofit/>
          </a:bodyPr>
          <a:lstStyle>
            <a:lvl1pPr algn="l">
              <a:defRPr sz="3600" b="0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39750" y="3645024"/>
            <a:ext cx="8064500" cy="1656184"/>
          </a:xfrm>
        </p:spPr>
        <p:txBody>
          <a:bodyPr lIns="72000" rIns="72000">
            <a:noAutofit/>
          </a:bodyPr>
          <a:lstStyle>
            <a:lvl1pPr marL="0" indent="0" algn="l">
              <a:buNone/>
              <a:defRPr sz="26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96294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page zonder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9144000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pPr/>
              <a:t>5-1-2020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815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full page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pPr/>
              <a:t>5-1-2020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9" name="Ondertitel 2"/>
          <p:cNvSpPr>
            <a:spLocks noGrp="1"/>
          </p:cNvSpPr>
          <p:nvPr>
            <p:ph type="subTitle" idx="14" hasCustomPrompt="1"/>
          </p:nvPr>
        </p:nvSpPr>
        <p:spPr>
          <a:xfrm>
            <a:off x="539750" y="3645024"/>
            <a:ext cx="4032000" cy="472813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>
            <a:sp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tekst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348108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39552" y="360000"/>
            <a:ext cx="3960000" cy="936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10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39552" y="1440000"/>
            <a:ext cx="3960000" cy="4860000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644008" y="0"/>
            <a:ext cx="4499992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760A7-6202-4C5B-B798-73425609F823}" type="datetime1">
              <a:rPr lang="nl-NL" smtClean="0"/>
              <a:pPr/>
              <a:t>5-1-2020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9212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4499992" cy="67693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12" name="Tijdelijke aanduiding voor afbeelding 11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024562"/>
            <a:ext cx="9162000" cy="8334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/>
            </a:lvl1pPr>
          </a:lstStyle>
          <a:p>
            <a:r>
              <a:rPr lang="nl-BE" dirty="0"/>
              <a:t>Kopieer vanuit een andere dia de kleine boog met de ‘U’ en plak hem in deze dia. De foto moet achter de boog staan.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860000" y="360000"/>
            <a:ext cx="3960000" cy="936000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860000" y="1440000"/>
            <a:ext cx="3960000" cy="4680000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84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met afbeelding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4" hasCustomPrompt="1"/>
          </p:nvPr>
        </p:nvSpPr>
        <p:spPr>
          <a:xfrm>
            <a:off x="-9246" y="-6037"/>
            <a:ext cx="9153245" cy="685279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l-NL" dirty="0"/>
              <a:t>Klik op het pictogram om een afbeelding toe te voegen</a:t>
            </a:r>
          </a:p>
        </p:txBody>
      </p:sp>
      <p:sp>
        <p:nvSpPr>
          <p:cNvPr id="8" name="Tijdelijke aanduiding voor afbeelding 7"/>
          <p:cNvSpPr>
            <a:spLocks noGrp="1"/>
          </p:cNvSpPr>
          <p:nvPr>
            <p:ph type="pic" sz="quarter" idx="13" hasCustomPrompt="1"/>
          </p:nvPr>
        </p:nvSpPr>
        <p:spPr>
          <a:xfrm>
            <a:off x="-9245" y="5197559"/>
            <a:ext cx="9162000" cy="1662617"/>
          </a:xfrm>
        </p:spPr>
        <p:txBody>
          <a:bodyPr/>
          <a:lstStyle>
            <a:lvl1pPr>
              <a:defRPr baseline="0"/>
            </a:lvl1pPr>
          </a:lstStyle>
          <a:p>
            <a:r>
              <a:rPr lang="nl-BE" dirty="0"/>
              <a:t>Kopieer vanuit een andere dia de hoge boog met volledige logo en plak hem in deze dia. De foto moet achter de boog staan.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39750" y="3645024"/>
            <a:ext cx="8064500" cy="472813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>
            <a:sp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13" name="Titel 1"/>
          <p:cNvSpPr>
            <a:spLocks noGrp="1"/>
          </p:cNvSpPr>
          <p:nvPr>
            <p:ph type="ctrTitle"/>
          </p:nvPr>
        </p:nvSpPr>
        <p:spPr>
          <a:xfrm>
            <a:off x="539750" y="2730292"/>
            <a:ext cx="8064500" cy="626701"/>
          </a:xfrm>
          <a:solidFill>
            <a:schemeClr val="accent4">
              <a:alpha val="75000"/>
            </a:schemeClr>
          </a:solidFill>
        </p:spPr>
        <p:txBody>
          <a:bodyPr lIns="72000" tIns="36000" rIns="72000" bIns="36000" anchor="b" anchorCtr="0">
            <a:sp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08234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oofdstuk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1700808"/>
            <a:ext cx="8064500" cy="1656184"/>
          </a:xfrm>
        </p:spPr>
        <p:txBody>
          <a:bodyPr lIns="72000" rIns="72000" anchor="b" anchorCtr="0">
            <a:noAutofit/>
          </a:bodyPr>
          <a:lstStyle>
            <a:lvl1pPr algn="l">
              <a:defRPr sz="3600" b="1" cap="none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750" y="1196975"/>
            <a:ext cx="8064500" cy="503833"/>
          </a:xfrm>
        </p:spPr>
        <p:txBody>
          <a:bodyPr lIns="72000" rIns="72000" anchor="b">
            <a:noAutofit/>
          </a:bodyPr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6035-8169-445B-99AD-38F647E173A8}" type="datetime1">
              <a:rPr lang="nl-NL" smtClean="0"/>
              <a:pPr/>
              <a:t>5-1-2020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7753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met tekst of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1196976"/>
            <a:ext cx="8064896" cy="4895850"/>
          </a:xfrm>
        </p:spPr>
        <p:txBody>
          <a:bodyPr/>
          <a:lstStyle>
            <a:lvl2pPr marL="216000" indent="-216000">
              <a:defRPr sz="2600"/>
            </a:lvl2pPr>
            <a:lvl3pPr marL="576000" indent="-216000">
              <a:defRPr sz="2400"/>
            </a:lvl3pPr>
            <a:lvl4pPr marL="936000" indent="-216000">
              <a:defRPr sz="2200"/>
            </a:lvl4pPr>
            <a:lvl5pPr marL="1296000" indent="-216000">
              <a:defRPr/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0EDBC-F276-4708-BB2C-8BF9B9604881}" type="datetime1">
              <a:rPr lang="nl-NL" smtClean="0"/>
              <a:pPr/>
              <a:t>5-1-2020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072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el en twee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39750" y="1196976"/>
            <a:ext cx="3960242" cy="4895849"/>
          </a:xfrm>
        </p:spPr>
        <p:txBody>
          <a:bodyPr/>
          <a:lstStyle>
            <a:lvl1pPr>
              <a:defRPr sz="2800"/>
            </a:lvl1pPr>
            <a:lvl2pPr marL="285750" indent="-285750">
              <a:defRPr sz="2400"/>
            </a:lvl2pPr>
            <a:lvl3pPr marL="585788" indent="-228600">
              <a:defRPr sz="2000"/>
            </a:lvl3pPr>
            <a:lvl4pPr marL="958850" indent="-228600">
              <a:defRPr sz="1800"/>
            </a:lvl4pPr>
            <a:lvl5pPr marL="1309688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4008" y="1196976"/>
            <a:ext cx="3960242" cy="4895849"/>
          </a:xfrm>
        </p:spPr>
        <p:txBody>
          <a:bodyPr/>
          <a:lstStyle>
            <a:lvl1pPr>
              <a:defRPr sz="2800"/>
            </a:lvl1pPr>
            <a:lvl2pPr marL="285750" indent="-285750">
              <a:defRPr sz="2400"/>
            </a:lvl2pPr>
            <a:lvl3pPr marL="585788" indent="-228600">
              <a:defRPr sz="2000"/>
            </a:lvl3pPr>
            <a:lvl4pPr marL="958850" indent="-228600">
              <a:defRPr sz="1800"/>
            </a:lvl4pPr>
            <a:lvl5pPr marL="1309688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C4772-17F8-4E3A-83E4-CBDF682CE967}" type="datetime1">
              <a:rPr lang="nl-NL" smtClean="0"/>
              <a:pPr/>
              <a:t>5-1-2020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242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el en 2 kolommen: 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552" y="1196975"/>
            <a:ext cx="3957836" cy="791865"/>
          </a:xfrm>
          <a:solidFill>
            <a:schemeClr val="accent4"/>
          </a:solidFill>
        </p:spPr>
        <p:txBody>
          <a:bodyPr lIns="72000" rIns="72000" anchor="b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39552" y="2060848"/>
            <a:ext cx="3957836" cy="4031977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2969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196975"/>
            <a:ext cx="3959225" cy="791865"/>
          </a:xfrm>
          <a:solidFill>
            <a:schemeClr val="accent4"/>
          </a:solidFill>
        </p:spPr>
        <p:txBody>
          <a:bodyPr lIns="72000" rIns="72000" anchor="b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060848"/>
            <a:ext cx="3959225" cy="4031977"/>
          </a:xfrm>
        </p:spPr>
        <p:txBody>
          <a:bodyPr/>
          <a:lstStyle>
            <a:lvl1pPr>
              <a:defRPr sz="2400"/>
            </a:lvl1pPr>
            <a:lvl2pPr marL="285750" indent="-285750">
              <a:defRPr sz="2000"/>
            </a:lvl2pPr>
            <a:lvl3pPr marL="585788" indent="-228600">
              <a:defRPr sz="1800"/>
            </a:lvl3pPr>
            <a:lvl4pPr marL="958850" indent="-228600">
              <a:defRPr sz="1600"/>
            </a:lvl4pPr>
            <a:lvl5pPr marL="1309688" indent="-22860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8F2F8-F7C6-4601-B5D1-4C666ED97577}" type="datetime1">
              <a:rPr lang="nl-NL" smtClean="0"/>
              <a:pPr/>
              <a:t>5-1-2020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713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F28B-E245-4898-8A0D-E2E4E58A61F0}" type="datetime1">
              <a:rPr lang="nl-NL" smtClean="0"/>
              <a:pPr/>
              <a:t>5-1-2020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248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9C64-F411-4FDC-96AD-EC98B445DDC5}" type="datetime1">
              <a:rPr lang="nl-NL" smtClean="0"/>
              <a:pPr/>
              <a:t>5-1-2020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466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lustratie of diagram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24562"/>
            <a:ext cx="9162000" cy="83507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9750" y="5013176"/>
            <a:ext cx="80645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39750" y="5590455"/>
            <a:ext cx="8064500" cy="411257"/>
          </a:xfrm>
        </p:spPr>
        <p:txBody>
          <a:bodyPr>
            <a:spAutoFit/>
          </a:bodyPr>
          <a:lstStyle>
            <a:lvl1pPr marL="0" indent="0">
              <a:buNone/>
              <a:defRPr sz="2200">
                <a:solidFill>
                  <a:schemeClr val="accent3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E2D7C-B77E-48FB-B6F1-3640447F226A}" type="datetime1">
              <a:rPr lang="nl-NL" smtClean="0"/>
              <a:pPr/>
              <a:t>5-1-2020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voorbeeldpresentatie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3" hasCustomPrompt="1"/>
          </p:nvPr>
        </p:nvSpPr>
        <p:spPr>
          <a:xfrm>
            <a:off x="545668" y="0"/>
            <a:ext cx="8058582" cy="498457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nl-NL" dirty="0"/>
              <a:t>Klik op het pictogram om een illustratie, grafiek, tabel of filmpje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002059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064896" cy="936105"/>
          </a:xfrm>
          <a:prstGeom prst="rect">
            <a:avLst/>
          </a:prstGeom>
        </p:spPr>
        <p:txBody>
          <a:bodyPr vert="horz" lIns="0" tIns="36000" rIns="0" bIns="3600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39552" y="1196976"/>
            <a:ext cx="8064896" cy="4895850"/>
          </a:xfrm>
          <a:prstGeom prst="rect">
            <a:avLst/>
          </a:prstGeom>
        </p:spPr>
        <p:txBody>
          <a:bodyPr vert="horz" lIns="0" tIns="36000" rIns="0" bIns="3600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236296" y="6327740"/>
            <a:ext cx="1008112" cy="227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F06C36-30E3-4EC4-970C-BDB2513E3A51}" type="datetime1">
              <a:rPr lang="nl-NL" smtClean="0"/>
              <a:pPr/>
              <a:t>5-1-2020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220072" y="6562118"/>
            <a:ext cx="3024336" cy="207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voorbeeldpresentatie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-4356" y="6602881"/>
            <a:ext cx="461556" cy="2572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B032377-C103-4EFE-98C1-80A6E5A7472A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0896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0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60" r:id="rId10"/>
    <p:sldLayoutId id="2147483662" r:id="rId11"/>
    <p:sldLayoutId id="2147483663" r:id="rId12"/>
    <p:sldLayoutId id="2147483664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26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8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ijdelijke aanduiding voor afbeelding 2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" r="358"/>
          <a:stretch/>
        </p:blipFill>
        <p:spPr/>
      </p:pic>
      <p:pic>
        <p:nvPicPr>
          <p:cNvPr id="8" name="Tijdelijke aanduiding voor afbeelding 7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" b="195"/>
          <a:stretch>
            <a:fillRect/>
          </a:stretch>
        </p:blipFill>
        <p:spPr/>
      </p:pic>
      <p:pic>
        <p:nvPicPr>
          <p:cNvPr id="28" name="Afbeelding 27" descr="logo_UA_U_wit.ep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33" r="-1"/>
          <a:stretch/>
        </p:blipFill>
        <p:spPr>
          <a:xfrm>
            <a:off x="3229004" y="823913"/>
            <a:ext cx="2685991" cy="1803391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540000" y="6228000"/>
            <a:ext cx="1144078" cy="349702"/>
          </a:xfrm>
          <a:prstGeom prst="rect">
            <a:avLst/>
          </a:prstGeom>
          <a:noFill/>
        </p:spPr>
        <p:txBody>
          <a:bodyPr wrap="none" lIns="72000" tIns="36000" rIns="72000" bIns="36000" rtlCol="0">
            <a:sp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8/10/2019</a:t>
            </a:r>
          </a:p>
        </p:txBody>
      </p:sp>
    </p:spTree>
    <p:extLst>
      <p:ext uri="{BB962C8B-B14F-4D97-AF65-F5344CB8AC3E}">
        <p14:creationId xmlns:p14="http://schemas.microsoft.com/office/powerpoint/2010/main" val="63141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E25FFA-58F7-41AE-B831-26E4B518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Evaluation: </a:t>
            </a:r>
            <a:r>
              <a:rPr lang="nl-BE" dirty="0" err="1"/>
              <a:t>Convolutional</a:t>
            </a:r>
            <a:r>
              <a:rPr lang="nl-BE" dirty="0"/>
              <a:t> </a:t>
            </a:r>
            <a:r>
              <a:rPr lang="nl-BE" dirty="0" err="1"/>
              <a:t>Neural</a:t>
            </a:r>
            <a:r>
              <a:rPr lang="nl-BE" dirty="0"/>
              <a:t> Network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1A3E37-92EA-40AD-91A8-EE628E09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ADF5A06D-9968-42DD-A9DC-AAD21D74D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196976"/>
            <a:ext cx="8064896" cy="489585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Regression</a:t>
            </a:r>
            <a:r>
              <a:rPr lang="nl-BE" dirty="0"/>
              <a:t>: waarde van board ‘voorspellen’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Model (trial </a:t>
            </a:r>
            <a:r>
              <a:rPr lang="nl-BE" dirty="0" err="1"/>
              <a:t>and</a:t>
            </a:r>
            <a:r>
              <a:rPr lang="nl-BE" dirty="0"/>
              <a:t> error)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1x Conv2D (input </a:t>
            </a:r>
            <a:r>
              <a:rPr lang="nl-BE" dirty="0" err="1"/>
              <a:t>layer</a:t>
            </a:r>
            <a:r>
              <a:rPr lang="nl-BE" dirty="0"/>
              <a:t>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64 neurons: 2D board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 err="1"/>
              <a:t>selu</a:t>
            </a:r>
            <a:r>
              <a:rPr lang="nl-BE" dirty="0"/>
              <a:t> </a:t>
            </a:r>
            <a:r>
              <a:rPr lang="nl-BE" dirty="0" err="1"/>
              <a:t>activation</a:t>
            </a:r>
            <a:endParaRPr lang="nl-BE" dirty="0"/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2x Conv2D (</a:t>
            </a:r>
            <a:r>
              <a:rPr lang="nl-BE" dirty="0" err="1"/>
              <a:t>hidden</a:t>
            </a:r>
            <a:r>
              <a:rPr lang="nl-BE" dirty="0"/>
              <a:t> </a:t>
            </a:r>
            <a:r>
              <a:rPr lang="nl-BE" dirty="0" err="1"/>
              <a:t>layer</a:t>
            </a:r>
            <a:r>
              <a:rPr lang="nl-BE" dirty="0"/>
              <a:t>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128 neurons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3x3 </a:t>
            </a:r>
            <a:r>
              <a:rPr lang="nl-BE" dirty="0" err="1"/>
              <a:t>kernel</a:t>
            </a:r>
            <a:r>
              <a:rPr lang="nl-BE" dirty="0"/>
              <a:t> en 2x2 </a:t>
            </a:r>
            <a:r>
              <a:rPr lang="nl-BE" dirty="0" err="1"/>
              <a:t>kernel</a:t>
            </a:r>
            <a:endParaRPr lang="nl-BE" dirty="0"/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 err="1"/>
              <a:t>Selu</a:t>
            </a:r>
            <a:r>
              <a:rPr lang="nl-BE" dirty="0"/>
              <a:t> </a:t>
            </a:r>
            <a:r>
              <a:rPr lang="nl-BE" dirty="0" err="1"/>
              <a:t>activation</a:t>
            </a:r>
            <a:endParaRPr lang="nl-BE" dirty="0"/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1x </a:t>
            </a:r>
            <a:r>
              <a:rPr lang="nl-BE" dirty="0" err="1"/>
              <a:t>Flatten</a:t>
            </a:r>
            <a:r>
              <a:rPr lang="nl-BE" dirty="0"/>
              <a:t> &amp; </a:t>
            </a:r>
            <a:r>
              <a:rPr lang="nl-BE" dirty="0" err="1"/>
              <a:t>Dense</a:t>
            </a:r>
            <a:r>
              <a:rPr lang="nl-BE" dirty="0"/>
              <a:t> (output </a:t>
            </a:r>
            <a:r>
              <a:rPr lang="nl-BE" dirty="0" err="1"/>
              <a:t>layer</a:t>
            </a:r>
            <a:r>
              <a:rPr lang="nl-BE" dirty="0"/>
              <a:t>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1 neuron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dirty="0" err="1"/>
              <a:t>activation</a:t>
            </a: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Ook 20-30ms per board evaluatie</a:t>
            </a:r>
          </a:p>
          <a:p>
            <a:pPr marL="918900" lvl="2" indent="-342900">
              <a:buFont typeface="Symbol" panose="05050102010706020507" pitchFamily="18" charset="2"/>
              <a:buChar char="Þ"/>
            </a:pPr>
            <a:r>
              <a:rPr lang="nl-BE" dirty="0" err="1"/>
              <a:t>Mean</a:t>
            </a:r>
            <a:r>
              <a:rPr lang="nl-BE" dirty="0"/>
              <a:t> </a:t>
            </a:r>
            <a:r>
              <a:rPr lang="nl-BE" dirty="0" err="1"/>
              <a:t>squared</a:t>
            </a:r>
            <a:r>
              <a:rPr lang="nl-BE" dirty="0"/>
              <a:t> error minimaliseren!</a:t>
            </a:r>
          </a:p>
          <a:p>
            <a:pPr marL="918900" lvl="2" indent="-342900">
              <a:buFont typeface="Symbol" panose="05050102010706020507" pitchFamily="18" charset="2"/>
              <a:buChar char="Þ"/>
            </a:pPr>
            <a:endParaRPr lang="nl-BE" dirty="0"/>
          </a:p>
          <a:p>
            <a:pPr lvl="2" indent="0">
              <a:buNone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0338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9C0763-A032-457F-8993-86B25A0A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Zoekalgoritmes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C4E222-FC03-40DE-B26B-2370A56BA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>
                <a:sym typeface="Wingdings" panose="05000000000000000000" pitchFamily="2" charset="2"/>
              </a:rPr>
              <a:t>Labo 1: Searching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>
                <a:sym typeface="Wingdings" panose="05000000000000000000" pitchFamily="2" charset="2"/>
              </a:rPr>
              <a:t>Eerste aanpak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>
                <a:sym typeface="Wingdings" panose="05000000000000000000" pitchFamily="2" charset="2"/>
              </a:rPr>
              <a:t>Evalueren hun “game state” enkele stappen in de toekomst om zo een beslissing te maken in het heden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>
                <a:sym typeface="Wingdings" panose="05000000000000000000" pitchFamily="2" charset="2"/>
              </a:rPr>
              <a:t>In combinatie met een evaluatiefunctie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4E754E9-7C75-4FDA-AA92-C0DA9154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44832F2-27A2-4300-BFAB-94DBD7A8B3BD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  <p:pic>
        <p:nvPicPr>
          <p:cNvPr id="1026" name="Picture 2" descr="Afbeeldingsresultaat voor chess">
            <a:extLst>
              <a:ext uri="{FF2B5EF4-FFF2-40B4-BE49-F238E27FC236}">
                <a16:creationId xmlns:a16="http://schemas.microsoft.com/office/drawing/2014/main" id="{39DC0E2A-B2D7-49A2-BAE8-D7A8E8ED0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716809"/>
            <a:ext cx="4227946" cy="237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96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13C9C4-EA27-474A-8912-501A36427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MiniMax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AB0FBD-50EF-4656-869D-B1380DECD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Meest gekende zoekalgoritme in schaak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Opbouw in moeilijkheidsgraad = zeer breed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Elke mogelijke game state evalueren met een getal</a:t>
            </a:r>
          </a:p>
          <a:p>
            <a:pPr marL="673200" lvl="1" indent="-457200"/>
            <a:r>
              <a:rPr lang="nl-BE" dirty="0"/>
              <a:t>Positief = wit in voordeel</a:t>
            </a:r>
          </a:p>
          <a:p>
            <a:pPr marL="673200" lvl="1" indent="-457200"/>
            <a:r>
              <a:rPr lang="nl-BE" dirty="0"/>
              <a:t>Negatief = zwart in voordeel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C2B00DD-A4E1-4A14-9ACD-35A4962A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8F69B47-9C08-4F54-9E8A-BC4EBB7E4829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  <p:pic>
        <p:nvPicPr>
          <p:cNvPr id="2052" name="Picture 4" descr="Afbeeldingsresultaat voor minimax algorithm">
            <a:extLst>
              <a:ext uri="{FF2B5EF4-FFF2-40B4-BE49-F238E27FC236}">
                <a16:creationId xmlns:a16="http://schemas.microsoft.com/office/drawing/2014/main" id="{60375A8E-232D-470E-B455-C385877F26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11"/>
          <a:stretch/>
        </p:blipFill>
        <p:spPr bwMode="auto">
          <a:xfrm>
            <a:off x="2123728" y="3789040"/>
            <a:ext cx="5086350" cy="235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56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A4C07-FB4C-489C-9B04-E2FE5072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Waarom MiniMax?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97661D-6B54-4D80-957D-6A1C3EDDB2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nl-BE" b="1" dirty="0">
                <a:solidFill>
                  <a:srgbClr val="00B050"/>
                </a:solidFill>
              </a:rPr>
              <a:t>Voordeel</a:t>
            </a:r>
          </a:p>
          <a:p>
            <a:pPr algn="ctr"/>
            <a:endParaRPr lang="en-GB" b="1" dirty="0">
              <a:solidFill>
                <a:srgbClr val="00B05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>
                <a:solidFill>
                  <a:schemeClr val="tx1"/>
                </a:solidFill>
              </a:rPr>
              <a:t>Uitbreiding mogelijk</a:t>
            </a:r>
          </a:p>
          <a:p>
            <a:pPr marL="742950" lvl="1" indent="-457200"/>
            <a:r>
              <a:rPr lang="nl-BE" dirty="0">
                <a:solidFill>
                  <a:schemeClr val="tx1"/>
                </a:solidFill>
              </a:rPr>
              <a:t>Alpha-beta pruning</a:t>
            </a:r>
          </a:p>
          <a:p>
            <a:pPr marL="742950" lvl="1" indent="-457200"/>
            <a:r>
              <a:rPr lang="nl-BE" dirty="0">
                <a:solidFill>
                  <a:schemeClr val="tx1"/>
                </a:solidFill>
              </a:rPr>
              <a:t>Quiescence Searching</a:t>
            </a:r>
          </a:p>
          <a:p>
            <a:pPr marL="742950" lvl="1" indent="-457200"/>
            <a:r>
              <a:rPr lang="nl-BE" dirty="0" err="1">
                <a:solidFill>
                  <a:schemeClr val="tx1"/>
                </a:solidFill>
              </a:rPr>
              <a:t>Statistic</a:t>
            </a:r>
            <a:r>
              <a:rPr lang="nl-BE" dirty="0">
                <a:solidFill>
                  <a:schemeClr val="tx1"/>
                </a:solidFill>
              </a:rPr>
              <a:t> evaluation function</a:t>
            </a:r>
          </a:p>
          <a:p>
            <a:pPr marL="742950" lvl="1" indent="-457200"/>
            <a:endParaRPr lang="nl-BE" sz="2000" dirty="0">
              <a:solidFill>
                <a:schemeClr val="tx1"/>
              </a:solidFill>
            </a:endParaRP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E4C93E8-EBA2-4458-AE13-ED9CD81A1E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nl-BE" b="1" dirty="0">
                <a:solidFill>
                  <a:srgbClr val="FF0000"/>
                </a:solidFill>
              </a:rPr>
              <a:t>Nadelen</a:t>
            </a:r>
          </a:p>
          <a:p>
            <a:pPr algn="ctr"/>
            <a:endParaRPr lang="nl-BE" b="1" dirty="0">
              <a:solidFill>
                <a:srgbClr val="FF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>
                <a:solidFill>
                  <a:schemeClr val="tx1"/>
                </a:solidFill>
              </a:rPr>
              <a:t>Traag voor games zoals schaken</a:t>
            </a:r>
          </a:p>
          <a:p>
            <a:pPr marL="742950" lvl="1" indent="-457200"/>
            <a:r>
              <a:rPr lang="nl-BE" dirty="0">
                <a:solidFill>
                  <a:schemeClr val="tx1"/>
                </a:solidFill>
              </a:rPr>
              <a:t>Groot aantal moves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A253F9A-3E30-4A02-AEA8-B162A5596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D5F6818-2AAF-4D9E-8D20-849A0B7A4A03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</p:spTree>
    <p:extLst>
      <p:ext uri="{BB962C8B-B14F-4D97-AF65-F5344CB8AC3E}">
        <p14:creationId xmlns:p14="http://schemas.microsoft.com/office/powerpoint/2010/main" val="402286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0AFDF-9B76-47BA-9E7F-34DC8FD4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Alpha-beta Pruning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7D73063-9EB0-4EB7-8102-D305E5CD2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Uitvoeringstijd van het algoritme aanzienlijk verlagen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Nodes overslagen die geen effect hebben op het resultaat</a:t>
            </a:r>
          </a:p>
          <a:p>
            <a:pPr marL="673200" lvl="1" indent="-457200"/>
            <a:r>
              <a:rPr lang="nl-BE" dirty="0"/>
              <a:t>Betere waarde beschikbaar voor de wit / zwart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Geen absolute zekerheid over tijdswinst</a:t>
            </a:r>
          </a:p>
          <a:p>
            <a:pPr marL="673200" lvl="1" indent="-457200"/>
            <a:r>
              <a:rPr lang="nl-BE" dirty="0"/>
              <a:t>Komt aan op </a:t>
            </a:r>
            <a:r>
              <a:rPr lang="nl-BE" b="1" dirty="0">
                <a:solidFill>
                  <a:srgbClr val="FF0000"/>
                </a:solidFill>
              </a:rPr>
              <a:t>de volgorde </a:t>
            </a:r>
            <a:r>
              <a:rPr lang="nl-BE" dirty="0"/>
              <a:t>van moves of sommige nodes overgeslagen kunnen worden</a:t>
            </a:r>
          </a:p>
          <a:p>
            <a:pPr marL="673200" lvl="1" indent="-457200"/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A605443-07E4-4C32-BDC0-9871B750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BEA81C7-5F32-4357-97C1-5C41AA937F5E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</p:spTree>
    <p:extLst>
      <p:ext uri="{BB962C8B-B14F-4D97-AF65-F5344CB8AC3E}">
        <p14:creationId xmlns:p14="http://schemas.microsoft.com/office/powerpoint/2010/main" val="107633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67F56B-6155-4CD9-B224-A08AAEEF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Alpha-beta Pruning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FAF8405-7F5E-46A3-82EC-4A509B5D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6</a:t>
            </a:fld>
            <a:endParaRPr lang="nl-NL"/>
          </a:p>
        </p:txBody>
      </p:sp>
      <p:pic>
        <p:nvPicPr>
          <p:cNvPr id="5" name="Picture 4" descr="Gerelateerde afbeelding">
            <a:extLst>
              <a:ext uri="{FF2B5EF4-FFF2-40B4-BE49-F238E27FC236}">
                <a16:creationId xmlns:a16="http://schemas.microsoft.com/office/drawing/2014/main" id="{C1056536-5F03-4FCE-8060-A9D2BEDC64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95586"/>
            <a:ext cx="8147248" cy="426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86112A76-7E03-4552-AB4C-28CC77386239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</p:spTree>
    <p:extLst>
      <p:ext uri="{BB962C8B-B14F-4D97-AF65-F5344CB8AC3E}">
        <p14:creationId xmlns:p14="http://schemas.microsoft.com/office/powerpoint/2010/main" val="248189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9CCF9-F4B9-415B-90D8-389DEF63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Quiescence Searching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152D25-C26B-4860-A95F-2F3093E8B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Poging om de keuze slimmer te maken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Oplossing voor het Horizon Effect</a:t>
            </a:r>
          </a:p>
          <a:p>
            <a:pPr marL="673200" lvl="1" indent="-457200"/>
            <a:r>
              <a:rPr lang="nl-BE" dirty="0"/>
              <a:t>Minimax: witte koningin -&gt; zwarte paard</a:t>
            </a:r>
          </a:p>
          <a:p>
            <a:pPr marL="673200" lvl="1" indent="-457200"/>
            <a:r>
              <a:rPr lang="nl-BE" dirty="0"/>
              <a:t>Zwarte speler: zwarte pion -&gt; koningin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Extra zoekalgoritme dat start bij de leaf nodes</a:t>
            </a:r>
          </a:p>
          <a:p>
            <a:pPr marL="673200" lvl="1" indent="-457200"/>
            <a:r>
              <a:rPr lang="nl-BE" dirty="0"/>
              <a:t>Bijvoorbeeld: enkel bij captures.</a:t>
            </a:r>
          </a:p>
          <a:p>
            <a:endParaRPr lang="nl-BE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Wordt niet gebruikt in de laatste versie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nl-BE" dirty="0"/>
              <a:t>De rekentijd neemt exponentieel toe in het middenspel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EBFDA75-31E1-4E94-A0E3-E539ADF8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1A6F5DA-424D-4D48-826A-6BC54F13CF97}"/>
              </a:ext>
            </a:extLst>
          </p:cNvPr>
          <p:cNvSpPr txBox="1"/>
          <p:nvPr/>
        </p:nvSpPr>
        <p:spPr>
          <a:xfrm>
            <a:off x="6444208" y="6493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Michiel Proost</a:t>
            </a:r>
          </a:p>
        </p:txBody>
      </p:sp>
    </p:spTree>
    <p:extLst>
      <p:ext uri="{BB962C8B-B14F-4D97-AF65-F5344CB8AC3E}">
        <p14:creationId xmlns:p14="http://schemas.microsoft.com/office/powerpoint/2010/main" val="370810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94252-C5A4-431C-8398-D7F0D4E3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Evaluation: Machine Learning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2A784B-56A0-478D-88F1-B2BED2686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 err="1"/>
              <a:t>Regression</a:t>
            </a:r>
            <a:r>
              <a:rPr lang="nl-BE" dirty="0"/>
              <a:t>: waarde van board ‘voorspellen’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Model (trial </a:t>
            </a:r>
            <a:r>
              <a:rPr lang="nl-BE" dirty="0" err="1"/>
              <a:t>and</a:t>
            </a:r>
            <a:r>
              <a:rPr lang="nl-BE" dirty="0"/>
              <a:t> error)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3x </a:t>
            </a:r>
            <a:r>
              <a:rPr lang="nl-BE" dirty="0" err="1"/>
              <a:t>Dense</a:t>
            </a:r>
            <a:r>
              <a:rPr lang="nl-BE" dirty="0"/>
              <a:t> (input + 2 </a:t>
            </a:r>
            <a:r>
              <a:rPr lang="nl-BE" dirty="0" err="1"/>
              <a:t>hidden</a:t>
            </a:r>
            <a:r>
              <a:rPr lang="nl-BE" dirty="0"/>
              <a:t> </a:t>
            </a:r>
            <a:r>
              <a:rPr lang="nl-BE" dirty="0" err="1"/>
              <a:t>layers</a:t>
            </a:r>
            <a:r>
              <a:rPr lang="nl-BE" dirty="0"/>
              <a:t>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256 neurons (slechts 64 nodig bij de input)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 err="1"/>
              <a:t>selu</a:t>
            </a:r>
            <a:r>
              <a:rPr lang="nl-BE" dirty="0"/>
              <a:t> </a:t>
            </a:r>
            <a:r>
              <a:rPr lang="nl-BE" dirty="0" err="1"/>
              <a:t>activation</a:t>
            </a:r>
            <a:endParaRPr lang="nl-BE" dirty="0"/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1x </a:t>
            </a:r>
            <a:r>
              <a:rPr lang="nl-BE" dirty="0" err="1"/>
              <a:t>Dense</a:t>
            </a:r>
            <a:r>
              <a:rPr lang="nl-BE" dirty="0"/>
              <a:t> (</a:t>
            </a:r>
            <a:r>
              <a:rPr lang="nl-BE" dirty="0" err="1"/>
              <a:t>hidden</a:t>
            </a:r>
            <a:r>
              <a:rPr lang="nl-BE" dirty="0"/>
              <a:t> </a:t>
            </a:r>
            <a:r>
              <a:rPr lang="nl-BE" dirty="0" err="1"/>
              <a:t>layer</a:t>
            </a:r>
            <a:r>
              <a:rPr lang="nl-BE" dirty="0"/>
              <a:t>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128 neurons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 err="1"/>
              <a:t>selu</a:t>
            </a:r>
            <a:r>
              <a:rPr lang="nl-BE" dirty="0"/>
              <a:t> </a:t>
            </a:r>
            <a:r>
              <a:rPr lang="nl-BE" dirty="0" err="1"/>
              <a:t>activation</a:t>
            </a:r>
            <a:endParaRPr lang="nl-BE" dirty="0"/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1x </a:t>
            </a:r>
            <a:r>
              <a:rPr lang="nl-BE" dirty="0" err="1"/>
              <a:t>Dense</a:t>
            </a:r>
            <a:r>
              <a:rPr lang="nl-BE" dirty="0"/>
              <a:t> (output </a:t>
            </a:r>
            <a:r>
              <a:rPr lang="nl-BE" dirty="0" err="1"/>
              <a:t>layer</a:t>
            </a:r>
            <a:r>
              <a:rPr lang="nl-BE" dirty="0"/>
              <a:t>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1 neuron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 err="1"/>
              <a:t>linear</a:t>
            </a:r>
            <a:r>
              <a:rPr lang="nl-BE" dirty="0"/>
              <a:t> </a:t>
            </a:r>
            <a:r>
              <a:rPr lang="nl-BE" dirty="0" err="1"/>
              <a:t>activation</a:t>
            </a: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20-30ms per board evaluatie</a:t>
            </a:r>
          </a:p>
          <a:p>
            <a:pPr marL="918900" lvl="2" indent="-342900">
              <a:buFont typeface="Symbol" panose="05050102010706020507" pitchFamily="18" charset="2"/>
              <a:buChar char="Þ"/>
            </a:pPr>
            <a:r>
              <a:rPr lang="nl-BE" dirty="0" err="1"/>
              <a:t>Mean</a:t>
            </a:r>
            <a:r>
              <a:rPr lang="nl-BE" dirty="0"/>
              <a:t> </a:t>
            </a:r>
            <a:r>
              <a:rPr lang="nl-BE" dirty="0" err="1"/>
              <a:t>squared</a:t>
            </a:r>
            <a:r>
              <a:rPr lang="nl-BE" dirty="0"/>
              <a:t> error minimaliseren!</a:t>
            </a:r>
          </a:p>
          <a:p>
            <a:pPr marL="918900" lvl="2" indent="-342900">
              <a:buFont typeface="Symbol" panose="05050102010706020507" pitchFamily="18" charset="2"/>
              <a:buChar char="Þ"/>
            </a:pPr>
            <a:endParaRPr lang="nl-BE" dirty="0"/>
          </a:p>
          <a:p>
            <a:pPr lvl="2" indent="0">
              <a:buNone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EE276CC-6AE5-4591-BBB3-52E00FF2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8</a:t>
            </a:fld>
            <a:endParaRPr lang="nl-NL"/>
          </a:p>
        </p:txBody>
      </p:sp>
      <p:pic>
        <p:nvPicPr>
          <p:cNvPr id="1028" name="Picture 4" descr="Afbeeldingsresultaat voor selu activation&quot;">
            <a:extLst>
              <a:ext uri="{FF2B5EF4-FFF2-40B4-BE49-F238E27FC236}">
                <a16:creationId xmlns:a16="http://schemas.microsoft.com/office/drawing/2014/main" id="{BBA8975A-F7A1-4A01-A7A6-A48C148E3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700808"/>
            <a:ext cx="1907545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63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D90A32-DFC4-4348-BE22-D22DA94B3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Evaluation: Machine Learning data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D22679E-A3A5-4D99-A640-BF5E28A3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32377-C103-4EFE-98C1-80A6E5A7472A}" type="slidenum">
              <a:rPr lang="nl-NL" smtClean="0"/>
              <a:pPr/>
              <a:t>9</a:t>
            </a:fld>
            <a:endParaRPr lang="nl-NL"/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4BEC9AAB-1639-4780-9C43-ED41CBB12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196976"/>
            <a:ext cx="8064896" cy="489585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Data: Board &lt;-&gt; Evaluation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BE" dirty="0"/>
              <a:t>Verzamelen van data: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 err="1"/>
              <a:t>Stockfish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stockfish</a:t>
            </a:r>
            <a:endParaRPr lang="nl-BE" dirty="0"/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Gelijke parameters (0.1s zoektijd) voor variatie in de data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Na iedere zet </a:t>
            </a:r>
            <a:r>
              <a:rPr lang="nl-BE" dirty="0" err="1"/>
              <a:t>stockfish</a:t>
            </a:r>
            <a:r>
              <a:rPr lang="nl-BE" dirty="0"/>
              <a:t> een evaluatie laten doen (0.5s)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Te vaak dezelfde evaluatie? </a:t>
            </a:r>
            <a:r>
              <a:rPr lang="nl-BE" dirty="0" err="1"/>
              <a:t>Discard</a:t>
            </a:r>
            <a:r>
              <a:rPr lang="nl-BE" dirty="0"/>
              <a:t>!</a:t>
            </a:r>
          </a:p>
          <a:p>
            <a:pPr marL="1753200" lvl="4" indent="-457200">
              <a:buFont typeface="Arial" panose="020B0604020202020204" pitchFamily="34" charset="0"/>
              <a:buChar char="•"/>
            </a:pPr>
            <a:r>
              <a:rPr lang="nl-BE" dirty="0"/>
              <a:t>Opslaan na iedere game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Board </a:t>
            </a:r>
            <a:r>
              <a:rPr lang="nl-BE" dirty="0" err="1"/>
              <a:t>quantiseren</a:t>
            </a:r>
            <a:r>
              <a:rPr lang="nl-BE" dirty="0"/>
              <a:t>: stukken vervangen door hun waarde</a:t>
            </a:r>
          </a:p>
          <a:p>
            <a:pPr marL="1033200" lvl="2" indent="-457200">
              <a:buFont typeface="Arial" panose="020B0604020202020204" pitchFamily="34" charset="0"/>
              <a:buChar char="•"/>
            </a:pPr>
            <a:r>
              <a:rPr lang="nl-BE" dirty="0"/>
              <a:t>Value aanpassen (SF geeft #x -&gt; schaakmat in x zetten)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4327451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UA 2">
      <a:dk1>
        <a:sysClr val="windowText" lastClr="000000"/>
      </a:dk1>
      <a:lt1>
        <a:sysClr val="window" lastClr="FFFFFF"/>
      </a:lt1>
      <a:dk2>
        <a:srgbClr val="004466"/>
      </a:dk2>
      <a:lt2>
        <a:srgbClr val="BBCCCC"/>
      </a:lt2>
      <a:accent1>
        <a:srgbClr val="004466"/>
      </a:accent1>
      <a:accent2>
        <a:srgbClr val="881133"/>
      </a:accent2>
      <a:accent3>
        <a:srgbClr val="889999"/>
      </a:accent3>
      <a:accent4>
        <a:srgbClr val="3399CC"/>
      </a:accent4>
      <a:accent5>
        <a:srgbClr val="DD9911"/>
      </a:accent5>
      <a:accent6>
        <a:srgbClr val="AAAA00"/>
      </a:accent6>
      <a:hlink>
        <a:srgbClr val="004466"/>
      </a:hlink>
      <a:folHlink>
        <a:srgbClr val="881133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Microsoft Office PowerPoint</Application>
  <PresentationFormat>Diavoorstelling (4:3)</PresentationFormat>
  <Paragraphs>99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5" baseType="lpstr">
      <vt:lpstr>Arial</vt:lpstr>
      <vt:lpstr>Calibri</vt:lpstr>
      <vt:lpstr>Symbol</vt:lpstr>
      <vt:lpstr>Wingdings</vt:lpstr>
      <vt:lpstr>Kantoorthema</vt:lpstr>
      <vt:lpstr>PowerPoint-presentatie</vt:lpstr>
      <vt:lpstr>Zoekalgoritmes</vt:lpstr>
      <vt:lpstr>MiniMax</vt:lpstr>
      <vt:lpstr>Waarom MiniMax?</vt:lpstr>
      <vt:lpstr>Alpha-beta Pruning</vt:lpstr>
      <vt:lpstr>Alpha-beta Pruning</vt:lpstr>
      <vt:lpstr>Quiescence Searching</vt:lpstr>
      <vt:lpstr>Evaluation: Machine Learning</vt:lpstr>
      <vt:lpstr>Evaluation: Machine Learning data</vt:lpstr>
      <vt:lpstr>Evaluation: Convolutional Neural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2013-10-11T12:12:31Z</dcterms:created>
  <dcterms:modified xsi:type="dcterms:W3CDTF">2020-01-05T19:23:48Z</dcterms:modified>
</cp:coreProperties>
</file>