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6" r:id="rId2"/>
    <p:sldId id="293" r:id="rId3"/>
    <p:sldId id="294" r:id="rId4"/>
    <p:sldId id="295" r:id="rId5"/>
    <p:sldId id="296" r:id="rId6"/>
    <p:sldId id="297" r:id="rId7"/>
    <p:sldId id="298" r:id="rId8"/>
    <p:sldId id="302" r:id="rId9"/>
    <p:sldId id="299" r:id="rId10"/>
    <p:sldId id="301" r:id="rId11"/>
    <p:sldId id="300" r:id="rId12"/>
  </p:sldIdLst>
  <p:sldSz cx="9144000" cy="6858000" type="screen4x3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B02B2D21-4C70-4476-B497-B19104AECB34}">
          <p14:sldIdLst>
            <p14:sldId id="266"/>
            <p14:sldId id="293"/>
            <p14:sldId id="294"/>
            <p14:sldId id="295"/>
            <p14:sldId id="296"/>
            <p14:sldId id="297"/>
            <p14:sldId id="298"/>
            <p14:sldId id="302"/>
            <p14:sldId id="299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40">
          <p15:clr>
            <a:srgbClr val="A4A3A4"/>
          </p15:clr>
        </p15:guide>
        <p15:guide id="4" pos="5420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62" d="100"/>
          <a:sy n="62" d="100"/>
        </p:scale>
        <p:origin x="1406" y="17"/>
      </p:cViewPr>
      <p:guideLst>
        <p:guide orient="horz" pos="754"/>
        <p:guide orient="horz" pos="3838"/>
        <p:guide pos="340"/>
        <p:guide pos="54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30D92-9D29-4B80-B01C-A254EB54E9B4}" type="datetimeFigureOut">
              <a:rPr lang="nl-BE" smtClean="0"/>
              <a:pPr/>
              <a:t>6/01/2020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E2D88-A443-4BD9-B76C-DEDAF17D37A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987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BB96-5CC4-4FBA-B6DA-4C0FA69C8B55}" type="datetimeFigureOut">
              <a:rPr lang="nl-NL" smtClean="0"/>
              <a:pPr/>
              <a:t>6-1-2020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9E7CB-B55B-433F-ACF3-9EACF2CD01B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6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zonder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56" y="5190331"/>
            <a:ext cx="9154800" cy="1668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1196975"/>
            <a:ext cx="8064500" cy="2160017"/>
          </a:xfrm>
        </p:spPr>
        <p:txBody>
          <a:bodyPr lIns="72000" rIns="72000" anchor="b" anchorCtr="0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1656184"/>
          </a:xfrm>
        </p:spPr>
        <p:txBody>
          <a:bodyPr lIns="72000" rIns="72000">
            <a:noAutofit/>
          </a:bodyPr>
          <a:lstStyle>
            <a:lvl1pPr marL="0" indent="0" algn="l">
              <a:buNone/>
              <a:defRPr sz="26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6294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zonder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15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Ondertitel 2"/>
          <p:cNvSpPr>
            <a:spLocks noGrp="1"/>
          </p:cNvSpPr>
          <p:nvPr>
            <p:ph type="subTitle" idx="14" hasCustomPrompt="1"/>
          </p:nvPr>
        </p:nvSpPr>
        <p:spPr>
          <a:xfrm>
            <a:off x="539750" y="3645024"/>
            <a:ext cx="40320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34810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39552" y="360000"/>
            <a:ext cx="396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1440000"/>
            <a:ext cx="3960000" cy="486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644008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212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860000" y="360000"/>
            <a:ext cx="396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60000" y="1440000"/>
            <a:ext cx="3960000" cy="468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4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-9246" y="-6037"/>
            <a:ext cx="9153245" cy="68527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 hasCustomPrompt="1"/>
          </p:nvPr>
        </p:nvSpPr>
        <p:spPr>
          <a:xfrm>
            <a:off x="-9245" y="5197559"/>
            <a:ext cx="9162000" cy="166261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BE" dirty="0"/>
              <a:t>Kopieer vanuit een andere dia de hoge boog met volledige logo en plak hem in deze dia. De foto moet achter de boog staan.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539750" y="2730292"/>
            <a:ext cx="8064500" cy="626701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 anchor="b" anchorCtr="0">
            <a:sp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823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oofdstuk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00808"/>
            <a:ext cx="8064500" cy="1656184"/>
          </a:xfrm>
        </p:spPr>
        <p:txBody>
          <a:bodyPr lIns="72000" rIns="72000" anchor="b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750" y="1196975"/>
            <a:ext cx="8064500" cy="503833"/>
          </a:xfrm>
        </p:spPr>
        <p:txBody>
          <a:bodyPr lIns="72000" rIns="72000" anchor="b">
            <a:noAutofit/>
          </a:bodyPr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035-8169-445B-99AD-38F647E173A8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75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et tekst of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/>
          <a:lstStyle>
            <a:lvl2pPr marL="216000" indent="-216000">
              <a:defRPr sz="2600"/>
            </a:lvl2pPr>
            <a:lvl3pPr marL="576000" indent="-216000">
              <a:defRPr sz="2400"/>
            </a:lvl3pPr>
            <a:lvl4pPr marL="936000" indent="-216000">
              <a:defRPr sz="2200"/>
            </a:lvl4pPr>
            <a:lvl5pPr marL="1296000" indent="-216000">
              <a:defRPr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EDBC-F276-4708-BB2C-8BF9B9604881}" type="datetime1">
              <a:rPr lang="nl-NL" smtClean="0"/>
              <a:pPr/>
              <a:t>6-1-2020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7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9750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4008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4772-17F8-4E3A-83E4-CBDF682CE967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4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el en 2 kolommen: 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5"/>
            <a:ext cx="3957836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2060848"/>
            <a:ext cx="3957836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196975"/>
            <a:ext cx="3959225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060848"/>
            <a:ext cx="3959225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3096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F2F8-F7C6-4601-B5D1-4C666ED97577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13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F28B-E245-4898-8A0D-E2E4E58A61F0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48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9C64-F411-4FDC-96AD-EC98B445DDC5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6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e of diagram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5013176"/>
            <a:ext cx="8064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39750" y="5590455"/>
            <a:ext cx="8064500" cy="411257"/>
          </a:xfrm>
        </p:spPr>
        <p:txBody>
          <a:bodyPr>
            <a:spAutoFit/>
          </a:bodyPr>
          <a:lstStyle>
            <a:lvl1pPr marL="0" indent="0">
              <a:buNone/>
              <a:defRPr sz="22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2D7C-B77E-48FB-B6F1-3640447F226A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 hasCustomPrompt="1"/>
          </p:nvPr>
        </p:nvSpPr>
        <p:spPr>
          <a:xfrm>
            <a:off x="545668" y="0"/>
            <a:ext cx="8058582" cy="498457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NL" dirty="0"/>
              <a:t>Klik op het pictogram om een illustratie, grafiek, tabel of filmpje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0020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6"/>
            <a:ext cx="8064896" cy="4895850"/>
          </a:xfrm>
          <a:prstGeom prst="rect">
            <a:avLst/>
          </a:prstGeom>
        </p:spPr>
        <p:txBody>
          <a:bodyPr vert="horz" lIns="0" tIns="36000" rIns="0" bIns="3600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236296" y="6327740"/>
            <a:ext cx="1008112" cy="227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F06C36-30E3-4EC4-970C-BDB2513E3A51}" type="datetime1">
              <a:rPr lang="nl-NL" smtClean="0"/>
              <a:pPr/>
              <a:t>6-1-2020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-4356" y="6602881"/>
            <a:ext cx="461556" cy="257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B032377-C103-4EFE-98C1-80A6E5A7472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89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60" r:id="rId10"/>
    <p:sldLayoutId id="2147483662" r:id="rId11"/>
    <p:sldLayoutId id="2147483663" r:id="rId12"/>
    <p:sldLayoutId id="2147483664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8" name="Tijdelijke aanduiding voor afbeelding 7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28" name="Afbeelding 27" descr="logo_UA_U_wit.ep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3" r="-1"/>
          <a:stretch/>
        </p:blipFill>
        <p:spPr>
          <a:xfrm>
            <a:off x="3229004" y="823913"/>
            <a:ext cx="2685991" cy="1803391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540000" y="6228000"/>
            <a:ext cx="1144078" cy="349702"/>
          </a:xfrm>
          <a:prstGeom prst="rect">
            <a:avLst/>
          </a:prstGeom>
          <a:noFill/>
        </p:spPr>
        <p:txBody>
          <a:bodyPr wrap="none" lIns="72000" tIns="36000" rIns="72000" bIns="36000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8/10/2019</a:t>
            </a:r>
          </a:p>
        </p:txBody>
      </p:sp>
    </p:spTree>
    <p:extLst>
      <p:ext uri="{BB962C8B-B14F-4D97-AF65-F5344CB8AC3E}">
        <p14:creationId xmlns:p14="http://schemas.microsoft.com/office/powerpoint/2010/main" val="6314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90A32-DFC4-4348-BE22-D22DA94B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Evaluation: Machine Learning data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22679E-A3A5-4D99-A640-BF5E28A3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4BEC9AAB-1639-4780-9C43-ED41CBB1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Data: Board &lt;-&gt; 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Verzamelen van data: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 err="1"/>
              <a:t>Stockfish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stockfish</a:t>
            </a:r>
            <a:endParaRPr lang="nl-BE" dirty="0"/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Gelijke parameters (0.1s zoektijd) voor variatie in de data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Na iedere zet </a:t>
            </a:r>
            <a:r>
              <a:rPr lang="nl-BE" dirty="0" err="1"/>
              <a:t>stockfish</a:t>
            </a:r>
            <a:r>
              <a:rPr lang="nl-BE" dirty="0"/>
              <a:t> een evaluatie laten doen (0.5s)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Te vaak dezelfde evaluatie? </a:t>
            </a:r>
            <a:r>
              <a:rPr lang="nl-BE" dirty="0" err="1"/>
              <a:t>Discard</a:t>
            </a:r>
            <a:r>
              <a:rPr lang="nl-BE" dirty="0"/>
              <a:t>!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Opslaan na iedere game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Board </a:t>
            </a:r>
            <a:r>
              <a:rPr lang="nl-BE" dirty="0" err="1"/>
              <a:t>quantiseren</a:t>
            </a:r>
            <a:r>
              <a:rPr lang="nl-BE" dirty="0"/>
              <a:t>: stukken vervangen door hun waarde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Value aanpassen (SF geeft #x -&gt; schaakmat in x zetten)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AC3A5A9-6099-4F39-87CC-DBB2CDEC88B1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Dieter Nuytemans</a:t>
            </a:r>
          </a:p>
        </p:txBody>
      </p:sp>
    </p:spTree>
    <p:extLst>
      <p:ext uri="{BB962C8B-B14F-4D97-AF65-F5344CB8AC3E}">
        <p14:creationId xmlns:p14="http://schemas.microsoft.com/office/powerpoint/2010/main" val="314327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25FFA-58F7-41AE-B831-26E4B518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Evaluation: </a:t>
            </a:r>
            <a:r>
              <a:rPr lang="nl-BE" dirty="0" err="1"/>
              <a:t>Convolutional</a:t>
            </a:r>
            <a:r>
              <a:rPr lang="nl-BE" dirty="0"/>
              <a:t> </a:t>
            </a:r>
            <a:r>
              <a:rPr lang="nl-BE" dirty="0" err="1"/>
              <a:t>Neural</a:t>
            </a:r>
            <a:r>
              <a:rPr lang="nl-BE" dirty="0"/>
              <a:t> Network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1A3E37-92EA-40AD-91A8-EE628E09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ADF5A06D-9968-42DD-A9DC-AAD21D74D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Regression</a:t>
            </a:r>
            <a:r>
              <a:rPr lang="nl-BE" dirty="0"/>
              <a:t>: waarde van board ‘voorspellen’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Model (trial </a:t>
            </a:r>
            <a:r>
              <a:rPr lang="nl-BE" dirty="0" err="1"/>
              <a:t>and</a:t>
            </a:r>
            <a:r>
              <a:rPr lang="nl-BE" dirty="0"/>
              <a:t> error)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1x Conv2D (input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64 neurons: 2D board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selu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2x Conv2D (</a:t>
            </a:r>
            <a:r>
              <a:rPr lang="nl-BE" dirty="0" err="1"/>
              <a:t>hidden</a:t>
            </a:r>
            <a:r>
              <a:rPr lang="nl-BE" dirty="0"/>
              <a:t>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128 neurons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3x3 </a:t>
            </a:r>
            <a:r>
              <a:rPr lang="nl-BE" dirty="0" err="1"/>
              <a:t>kernel</a:t>
            </a:r>
            <a:r>
              <a:rPr lang="nl-BE" dirty="0"/>
              <a:t> en 2x2 </a:t>
            </a:r>
            <a:r>
              <a:rPr lang="nl-BE" dirty="0" err="1"/>
              <a:t>kernel</a:t>
            </a:r>
            <a:endParaRPr lang="nl-BE" dirty="0"/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Selu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1x </a:t>
            </a:r>
            <a:r>
              <a:rPr lang="nl-BE" dirty="0" err="1"/>
              <a:t>Flatten</a:t>
            </a:r>
            <a:r>
              <a:rPr lang="nl-BE" dirty="0"/>
              <a:t> &amp; </a:t>
            </a:r>
            <a:r>
              <a:rPr lang="nl-BE" dirty="0" err="1"/>
              <a:t>Dense</a:t>
            </a:r>
            <a:r>
              <a:rPr lang="nl-BE" dirty="0"/>
              <a:t> (output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1 neuron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Ook 20-30ms per board evaluatie</a:t>
            </a:r>
          </a:p>
          <a:p>
            <a:pPr marL="918900" lvl="2" indent="-342900">
              <a:buFont typeface="Symbol" panose="05050102010706020507" pitchFamily="18" charset="2"/>
              <a:buChar char="Þ"/>
            </a:pPr>
            <a:r>
              <a:rPr lang="nl-BE" dirty="0" err="1"/>
              <a:t>Mean</a:t>
            </a:r>
            <a:r>
              <a:rPr lang="nl-BE" dirty="0"/>
              <a:t> </a:t>
            </a:r>
            <a:r>
              <a:rPr lang="nl-BE" dirty="0" err="1"/>
              <a:t>squared</a:t>
            </a:r>
            <a:r>
              <a:rPr lang="nl-BE" dirty="0"/>
              <a:t> error minimaliseren!</a:t>
            </a:r>
          </a:p>
          <a:p>
            <a:pPr marL="918900" lvl="2" indent="-342900">
              <a:buFont typeface="Symbol" panose="05050102010706020507" pitchFamily="18" charset="2"/>
              <a:buChar char="Þ"/>
            </a:pPr>
            <a:endParaRPr lang="nl-BE" dirty="0"/>
          </a:p>
          <a:p>
            <a:pPr lvl="2" indent="0">
              <a:buNone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6326E58-1D4C-4128-9E92-4213816A68DE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Dieter Nuytemans</a:t>
            </a:r>
          </a:p>
        </p:txBody>
      </p:sp>
    </p:spTree>
    <p:extLst>
      <p:ext uri="{BB962C8B-B14F-4D97-AF65-F5344CB8AC3E}">
        <p14:creationId xmlns:p14="http://schemas.microsoft.com/office/powerpoint/2010/main" val="380338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C0763-A032-457F-8993-86B25A0A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Zoekalgoritmes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C4E222-FC03-40DE-B26B-2370A56BA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Labo 1: Searching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Eerste aanpak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Evalueren hun “game state” enkele stappen in de toekomst om zo een beslissing te maken in het heden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In combinatie met een evaluatiefunctie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E754E9-7C75-4FDA-AA92-C0DA915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44832F2-27A2-4300-BFAB-94DBD7A8B3BD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  <p:pic>
        <p:nvPicPr>
          <p:cNvPr id="1026" name="Picture 2" descr="Afbeeldingsresultaat voor chess">
            <a:extLst>
              <a:ext uri="{FF2B5EF4-FFF2-40B4-BE49-F238E27FC236}">
                <a16:creationId xmlns:a16="http://schemas.microsoft.com/office/drawing/2014/main" id="{39DC0E2A-B2D7-49A2-BAE8-D7A8E8ED0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6809"/>
            <a:ext cx="4227946" cy="237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96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3C9C4-EA27-474A-8912-501A3642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MiniMax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AB0FBD-50EF-4656-869D-B1380DECD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Meest gekende zoekalgoritme in schaak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Opbouw in moeilijkheidsgraad = zeer breed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Elke mogelijke game state evalueren met een getal</a:t>
            </a:r>
          </a:p>
          <a:p>
            <a:pPr marL="673200" lvl="1" indent="-457200"/>
            <a:r>
              <a:rPr lang="nl-BE" dirty="0"/>
              <a:t>Positief = wit in voordeel</a:t>
            </a:r>
          </a:p>
          <a:p>
            <a:pPr marL="673200" lvl="1" indent="-457200"/>
            <a:r>
              <a:rPr lang="nl-BE" dirty="0"/>
              <a:t>Negatief = zwart in voordeel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2B00DD-A4E1-4A14-9ACD-35A4962A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8F69B47-9C08-4F54-9E8A-BC4EBB7E4829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  <p:pic>
        <p:nvPicPr>
          <p:cNvPr id="2052" name="Picture 4" descr="Afbeeldingsresultaat voor minimax algorithm">
            <a:extLst>
              <a:ext uri="{FF2B5EF4-FFF2-40B4-BE49-F238E27FC236}">
                <a16:creationId xmlns:a16="http://schemas.microsoft.com/office/drawing/2014/main" id="{60375A8E-232D-470E-B455-C385877F26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11"/>
          <a:stretch/>
        </p:blipFill>
        <p:spPr bwMode="auto">
          <a:xfrm>
            <a:off x="2123728" y="3789040"/>
            <a:ext cx="5086350" cy="235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6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A4C07-FB4C-489C-9B04-E2FE5072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MiniMax?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97661D-6B54-4D80-957D-6A1C3EDDB2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nl-BE" b="1" dirty="0">
                <a:solidFill>
                  <a:srgbClr val="00B050"/>
                </a:solidFill>
              </a:rPr>
              <a:t>Voordeel</a:t>
            </a:r>
          </a:p>
          <a:p>
            <a:pPr algn="ctr"/>
            <a:endParaRPr lang="en-GB" b="1" dirty="0">
              <a:solidFill>
                <a:srgbClr val="00B05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olidFill>
                  <a:schemeClr val="tx1"/>
                </a:solidFill>
              </a:rPr>
              <a:t>Uitbreiding mogelijk</a:t>
            </a:r>
          </a:p>
          <a:p>
            <a:pPr marL="742950" lvl="1" indent="-457200"/>
            <a:r>
              <a:rPr lang="nl-BE" dirty="0">
                <a:solidFill>
                  <a:schemeClr val="tx1"/>
                </a:solidFill>
              </a:rPr>
              <a:t>Alpha-beta pruning</a:t>
            </a:r>
          </a:p>
          <a:p>
            <a:pPr marL="742950" lvl="1" indent="-457200"/>
            <a:r>
              <a:rPr lang="nl-BE" dirty="0">
                <a:solidFill>
                  <a:schemeClr val="tx1"/>
                </a:solidFill>
              </a:rPr>
              <a:t>Quiescence Searching</a:t>
            </a:r>
          </a:p>
          <a:p>
            <a:pPr marL="742950" lvl="1" indent="-457200"/>
            <a:r>
              <a:rPr lang="nl-BE" dirty="0" err="1">
                <a:solidFill>
                  <a:schemeClr val="tx1"/>
                </a:solidFill>
              </a:rPr>
              <a:t>Statistic</a:t>
            </a:r>
            <a:r>
              <a:rPr lang="nl-BE" dirty="0">
                <a:solidFill>
                  <a:schemeClr val="tx1"/>
                </a:solidFill>
              </a:rPr>
              <a:t> evaluation function</a:t>
            </a:r>
          </a:p>
          <a:p>
            <a:pPr marL="742950" lvl="1" indent="-457200"/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4C93E8-EBA2-4458-AE13-ED9CD81A1E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nl-BE" b="1" dirty="0">
                <a:solidFill>
                  <a:srgbClr val="FF0000"/>
                </a:solidFill>
              </a:rPr>
              <a:t>Nadelen</a:t>
            </a:r>
          </a:p>
          <a:p>
            <a:pPr algn="ctr"/>
            <a:endParaRPr lang="nl-BE" b="1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olidFill>
                  <a:schemeClr val="tx1"/>
                </a:solidFill>
              </a:rPr>
              <a:t>Traag voor games zoals schaken</a:t>
            </a:r>
          </a:p>
          <a:p>
            <a:pPr marL="742950" lvl="1" indent="-457200"/>
            <a:r>
              <a:rPr lang="nl-BE" dirty="0">
                <a:solidFill>
                  <a:schemeClr val="tx1"/>
                </a:solidFill>
              </a:rPr>
              <a:t>Groot aantal moves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A253F9A-3E30-4A02-AEA8-B162A559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D5F6818-2AAF-4D9E-8D20-849A0B7A4A03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402286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0AFDF-9B76-47BA-9E7F-34DC8FD4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Alpha-beta Pruning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D73063-9EB0-4EB7-8102-D305E5CD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Uitvoeringstijd van het algoritme aanzienlijk verlagen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Nodes overslagen die geen effect hebben op het resultaat</a:t>
            </a:r>
          </a:p>
          <a:p>
            <a:pPr marL="673200" lvl="1" indent="-457200"/>
            <a:r>
              <a:rPr lang="nl-BE" dirty="0"/>
              <a:t>Betere waarde beschikbaar voor wit / zwart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Geen absolute zekerheid over tijdswinst</a:t>
            </a:r>
          </a:p>
          <a:p>
            <a:pPr marL="673200" lvl="1" indent="-457200"/>
            <a:r>
              <a:rPr lang="nl-BE" dirty="0"/>
              <a:t>Komt aan op </a:t>
            </a:r>
            <a:r>
              <a:rPr lang="nl-BE" b="1" dirty="0">
                <a:solidFill>
                  <a:srgbClr val="FF0000"/>
                </a:solidFill>
              </a:rPr>
              <a:t>de volgorde </a:t>
            </a:r>
            <a:r>
              <a:rPr lang="nl-BE" dirty="0"/>
              <a:t>van moves of sommige nodes overgeslagen kunnen worden</a:t>
            </a:r>
          </a:p>
          <a:p>
            <a:pPr marL="673200" lvl="1" indent="-457200"/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A605443-07E4-4C32-BDC0-9871B750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BEA81C7-5F32-4357-97C1-5C41AA937F5E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107633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7F56B-6155-4CD9-B224-A08AAEEF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Alpha-beta Pruning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AF8405-7F5E-46A3-82EC-4A509B5D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6</a:t>
            </a:fld>
            <a:endParaRPr lang="nl-NL"/>
          </a:p>
        </p:txBody>
      </p:sp>
      <p:pic>
        <p:nvPicPr>
          <p:cNvPr id="5" name="Picture 4" descr="Gerelateerde afbeelding">
            <a:extLst>
              <a:ext uri="{FF2B5EF4-FFF2-40B4-BE49-F238E27FC236}">
                <a16:creationId xmlns:a16="http://schemas.microsoft.com/office/drawing/2014/main" id="{C1056536-5F03-4FCE-8060-A9D2BEDC64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5586"/>
            <a:ext cx="8147248" cy="42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86112A76-7E03-4552-AB4C-28CC77386239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24818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9CCF9-F4B9-415B-90D8-389DEF63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Quiescence Searching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152D25-C26B-4860-A95F-2F3093E8B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Poging om de keuze slimmer te maken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Oplossing voor het Horizon Effect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Extra zoekalgoritme dat start bij de leaf nodes</a:t>
            </a:r>
          </a:p>
          <a:p>
            <a:pPr marL="673200" lvl="1" indent="-457200"/>
            <a:r>
              <a:rPr lang="nl-BE" dirty="0"/>
              <a:t>Bijvoorbeeld: enkel bij captures.</a:t>
            </a:r>
          </a:p>
          <a:p>
            <a:endParaRPr lang="nl-BE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Wordt niet gebruikt in de laatste versie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De rekentijd neemt exponentieel toe in het middenspel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EBFDA75-31E1-4E94-A0E3-E539ADF8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1A6F5DA-424D-4D48-826A-6BC54F13CF97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370810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3AA42-18B5-458D-A97A-1318ED15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Function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AF6575-811A-4EB0-BD29-F92B1861C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73200" lvl="1" indent="-457200"/>
            <a:r>
              <a:rPr lang="nl-BE" dirty="0"/>
              <a:t>Elk schaakstuk -&gt; vaste waarde</a:t>
            </a:r>
          </a:p>
          <a:p>
            <a:pPr marL="1033200" lvl="2" indent="-457200"/>
            <a:r>
              <a:rPr lang="nl-BE" dirty="0"/>
              <a:t>Nadeel: Veel nodes krijgen dezelfde evaluatie</a:t>
            </a:r>
          </a:p>
          <a:p>
            <a:pPr marL="1033200" lvl="2" indent="-457200"/>
            <a:r>
              <a:rPr lang="nl-BE" dirty="0"/>
              <a:t>Grootste prioriteit = captures</a:t>
            </a:r>
          </a:p>
          <a:p>
            <a:pPr marL="1033200" lvl="2" indent="-457200"/>
            <a:r>
              <a:rPr lang="nl-BE" dirty="0"/>
              <a:t>Start van het spel: Elke evaluatie = 0</a:t>
            </a:r>
          </a:p>
          <a:p>
            <a:pPr marL="673200" lvl="1" indent="-457200"/>
            <a:r>
              <a:rPr lang="nl-BE" dirty="0"/>
              <a:t>Evaluatie -&gt; vaste waarde + positie</a:t>
            </a:r>
          </a:p>
          <a:p>
            <a:pPr marL="1033200" lvl="2" indent="-457200"/>
            <a:r>
              <a:rPr lang="nl-BE" dirty="0"/>
              <a:t>Loper staat best aan de zijkant van het schaakbord</a:t>
            </a:r>
          </a:p>
          <a:p>
            <a:pPr marL="673200" lvl="1" indent="-457200"/>
            <a:r>
              <a:rPr lang="nl-BE" dirty="0"/>
              <a:t>Evaluatie -&gt; vaste waarde + positie + aantal “attacks”</a:t>
            </a:r>
          </a:p>
          <a:p>
            <a:pPr lvl="1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3ED9A0-0DA9-4220-9FDA-5C242003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160212B-187C-41F4-AB3C-AD898C33655D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200322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94252-C5A4-431C-8398-D7F0D4E3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Evaluation: Machine Learning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2A784B-56A0-478D-88F1-B2BED2686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Regression</a:t>
            </a:r>
            <a:r>
              <a:rPr lang="nl-BE" dirty="0"/>
              <a:t>: waarde van board ‘voorspellen’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Model (trial </a:t>
            </a:r>
            <a:r>
              <a:rPr lang="nl-BE" dirty="0" err="1"/>
              <a:t>and</a:t>
            </a:r>
            <a:r>
              <a:rPr lang="nl-BE" dirty="0"/>
              <a:t> error)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3x </a:t>
            </a:r>
            <a:r>
              <a:rPr lang="nl-BE" dirty="0" err="1"/>
              <a:t>Dense</a:t>
            </a:r>
            <a:r>
              <a:rPr lang="nl-BE" dirty="0"/>
              <a:t> (input + 2 </a:t>
            </a:r>
            <a:r>
              <a:rPr lang="nl-BE" dirty="0" err="1"/>
              <a:t>hidden</a:t>
            </a:r>
            <a:r>
              <a:rPr lang="nl-BE" dirty="0"/>
              <a:t> </a:t>
            </a:r>
            <a:r>
              <a:rPr lang="nl-BE" dirty="0" err="1"/>
              <a:t>layers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256 neurons (slechts 64 nodig bij de input)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selu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1x </a:t>
            </a:r>
            <a:r>
              <a:rPr lang="nl-BE" dirty="0" err="1"/>
              <a:t>Dense</a:t>
            </a:r>
            <a:r>
              <a:rPr lang="nl-BE" dirty="0"/>
              <a:t> (</a:t>
            </a:r>
            <a:r>
              <a:rPr lang="nl-BE" dirty="0" err="1"/>
              <a:t>hidden</a:t>
            </a:r>
            <a:r>
              <a:rPr lang="nl-BE" dirty="0"/>
              <a:t>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128 neurons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selu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1x </a:t>
            </a:r>
            <a:r>
              <a:rPr lang="nl-BE" dirty="0" err="1"/>
              <a:t>Dense</a:t>
            </a:r>
            <a:r>
              <a:rPr lang="nl-BE" dirty="0"/>
              <a:t> (output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1 neuron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20-30ms per board evaluatie</a:t>
            </a:r>
          </a:p>
          <a:p>
            <a:pPr marL="918900" lvl="2" indent="-342900">
              <a:buFont typeface="Symbol" panose="05050102010706020507" pitchFamily="18" charset="2"/>
              <a:buChar char="Þ"/>
            </a:pPr>
            <a:r>
              <a:rPr lang="nl-BE" dirty="0" err="1"/>
              <a:t>Mean</a:t>
            </a:r>
            <a:r>
              <a:rPr lang="nl-BE" dirty="0"/>
              <a:t> </a:t>
            </a:r>
            <a:r>
              <a:rPr lang="nl-BE" dirty="0" err="1"/>
              <a:t>squared</a:t>
            </a:r>
            <a:r>
              <a:rPr lang="nl-BE" dirty="0"/>
              <a:t> error minimaliseren!</a:t>
            </a:r>
          </a:p>
          <a:p>
            <a:pPr marL="918900" lvl="2" indent="-342900">
              <a:buFont typeface="Symbol" panose="05050102010706020507" pitchFamily="18" charset="2"/>
              <a:buChar char="Þ"/>
            </a:pPr>
            <a:endParaRPr lang="nl-BE" dirty="0"/>
          </a:p>
          <a:p>
            <a:pPr lvl="2" indent="0">
              <a:buNone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E276CC-6AE5-4591-BBB3-52E00FF2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9</a:t>
            </a:fld>
            <a:endParaRPr lang="nl-NL"/>
          </a:p>
        </p:txBody>
      </p:sp>
      <p:pic>
        <p:nvPicPr>
          <p:cNvPr id="1028" name="Picture 4" descr="Afbeeldingsresultaat voor selu activation&quot;">
            <a:extLst>
              <a:ext uri="{FF2B5EF4-FFF2-40B4-BE49-F238E27FC236}">
                <a16:creationId xmlns:a16="http://schemas.microsoft.com/office/drawing/2014/main" id="{BBA8975A-F7A1-4A01-A7A6-A48C148E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700808"/>
            <a:ext cx="1907545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ED70A13-A752-4F85-B0A6-4B7D220A8454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Dieter Nuytemans</a:t>
            </a:r>
          </a:p>
        </p:txBody>
      </p:sp>
    </p:spTree>
    <p:extLst>
      <p:ext uri="{BB962C8B-B14F-4D97-AF65-F5344CB8AC3E}">
        <p14:creationId xmlns:p14="http://schemas.microsoft.com/office/powerpoint/2010/main" val="166063236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A 2">
      <a:dk1>
        <a:sysClr val="windowText" lastClr="000000"/>
      </a:dk1>
      <a:lt1>
        <a:sysClr val="window" lastClr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Diavoorstelling (4:3)</PresentationFormat>
  <Paragraphs>110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Wingdings</vt:lpstr>
      <vt:lpstr>Kantoorthema</vt:lpstr>
      <vt:lpstr>PowerPoint-presentatie</vt:lpstr>
      <vt:lpstr>Zoekalgoritmes</vt:lpstr>
      <vt:lpstr>MiniMax</vt:lpstr>
      <vt:lpstr>Waarom MiniMax?</vt:lpstr>
      <vt:lpstr>Alpha-beta Pruning</vt:lpstr>
      <vt:lpstr>Alpha-beta Pruning</vt:lpstr>
      <vt:lpstr>Quiescence Searching</vt:lpstr>
      <vt:lpstr>Evaluation Function</vt:lpstr>
      <vt:lpstr>Evaluation: Machine Learning</vt:lpstr>
      <vt:lpstr>Evaluation: Machine Learning data</vt:lpstr>
      <vt:lpstr>Evaluation: Convolutional 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2013-10-11T12:12:31Z</dcterms:created>
  <dcterms:modified xsi:type="dcterms:W3CDTF">2020-01-06T06:56:55Z</dcterms:modified>
</cp:coreProperties>
</file>