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1" r:id="rId11"/>
    <p:sldId id="300" r:id="rId12"/>
    <p:sldId id="305" r:id="rId13"/>
    <p:sldId id="303" r:id="rId14"/>
    <p:sldId id="304" r:id="rId15"/>
    <p:sldId id="306" r:id="rId16"/>
    <p:sldId id="307" r:id="rId17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02B2D21-4C70-4476-B497-B19104AECB34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302"/>
            <p14:sldId id="299"/>
            <p14:sldId id="301"/>
            <p14:sldId id="300"/>
            <p14:sldId id="305"/>
            <p14:sldId id="303"/>
            <p14:sldId id="304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4" d="100"/>
          <a:sy n="64" d="100"/>
        </p:scale>
        <p:origin x="1344" y="16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pPr/>
              <a:t>7/01/2020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pPr/>
              <a:t>7-1-2020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7-1-2020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7-1-2020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7-1-2020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pPr/>
              <a:t>7-1-2020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pPr/>
              <a:t>7-1-2020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pPr/>
              <a:t>7-1-2020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pPr/>
              <a:t>7-1-2020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pPr/>
              <a:t>7-1-2020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pPr/>
              <a:t>7-1-2020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pPr/>
              <a:t>7-1-2020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pPr/>
              <a:t>7-1-2020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144078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8/10/2019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90A32-DFC4-4348-BE22-D22DA94B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Evaluation </a:t>
            </a:r>
            <a:r>
              <a:rPr lang="nl-BE" dirty="0" err="1"/>
              <a:t>Function</a:t>
            </a:r>
            <a:r>
              <a:rPr lang="nl-BE" dirty="0"/>
              <a:t>: ML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22679E-A3A5-4D99-A640-BF5E28A3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BEC9AAB-1639-4780-9C43-ED41CBB1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Data: Board &lt;-&gt;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Verzamelen van data: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stockfish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Gelijke parameters (0.1s zoektijd) voor variatie in de data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Na iedere zet </a:t>
            </a:r>
            <a:r>
              <a:rPr lang="nl-BE" dirty="0" err="1"/>
              <a:t>stockfish</a:t>
            </a:r>
            <a:r>
              <a:rPr lang="nl-BE" dirty="0"/>
              <a:t> een evaluatie laten doen (0.5s)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Te vaak dezelfde evaluatie? </a:t>
            </a:r>
            <a:r>
              <a:rPr lang="nl-BE" dirty="0" err="1"/>
              <a:t>Discard</a:t>
            </a:r>
            <a:r>
              <a:rPr lang="nl-BE" dirty="0"/>
              <a:t>!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Opslaan na iedere game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Board </a:t>
            </a:r>
            <a:r>
              <a:rPr lang="nl-BE" dirty="0" err="1"/>
              <a:t>quantiseren</a:t>
            </a:r>
            <a:r>
              <a:rPr lang="nl-BE" dirty="0"/>
              <a:t>: stukken vervangen door hun waarde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Value aanpassen (SF geeft #x -&gt; schaakmat in x zetten)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C3A5A9-6099-4F39-87CC-DBB2CDEC88B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14327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25FFA-58F7-41AE-B831-26E4B51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Evaluation </a:t>
            </a:r>
            <a:r>
              <a:rPr lang="nl-BE" dirty="0" err="1"/>
              <a:t>Function</a:t>
            </a:r>
            <a:r>
              <a:rPr lang="nl-BE" dirty="0"/>
              <a:t>: </a:t>
            </a:r>
            <a:r>
              <a:rPr lang="nl-BE" dirty="0" err="1"/>
              <a:t>Convolutional</a:t>
            </a:r>
            <a:r>
              <a:rPr lang="nl-BE" dirty="0"/>
              <a:t> NN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1A3E37-92EA-40AD-91A8-EE628E0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DF5A06D-9968-42DD-A9DC-AAD21D74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Conv2D (input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64 neurons: 2D board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2x Conv2D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3x3 </a:t>
            </a:r>
            <a:r>
              <a:rPr lang="nl-BE" dirty="0" err="1"/>
              <a:t>kernel</a:t>
            </a:r>
            <a:r>
              <a:rPr lang="nl-BE" dirty="0"/>
              <a:t> en 2x2 </a:t>
            </a:r>
            <a:r>
              <a:rPr lang="nl-BE" dirty="0" err="1"/>
              <a:t>kernel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Flatten</a:t>
            </a:r>
            <a:r>
              <a:rPr lang="nl-BE" dirty="0"/>
              <a:t> &amp;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 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326E58-1D4C-4128-9E92-4213816A68D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80338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59683-1AE0-477B-A0DA-E6252CD4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7ACC5-B308-41D9-926F-5C80236A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Alpha-beta</a:t>
            </a:r>
            <a:r>
              <a:rPr lang="nl-BE" dirty="0"/>
              <a:t> </a:t>
            </a:r>
            <a:r>
              <a:rPr lang="nl-BE" dirty="0" err="1"/>
              <a:t>pruning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Manual </a:t>
            </a:r>
            <a:r>
              <a:rPr lang="nl-BE" dirty="0" err="1"/>
              <a:t>evaluation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random, </a:t>
            </a:r>
            <a:r>
              <a:rPr lang="nl-BE" dirty="0" err="1"/>
              <a:t>random_with_first_level_search</a:t>
            </a:r>
            <a:r>
              <a:rPr lang="nl-BE" dirty="0"/>
              <a:t>, </a:t>
            </a:r>
            <a:r>
              <a:rPr lang="nl-BE" dirty="0" err="1"/>
              <a:t>stockfish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Telkens 20 games 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5C0DD3-631E-4E04-B0E5-FADB760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BFA1C2-709C-4FBA-BC52-9568B4457E2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C787-F713-4688-A994-7169DADD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manual </a:t>
            </a:r>
            <a:r>
              <a:rPr lang="nl-BE" dirty="0" err="1"/>
              <a:t>evaluation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39873-EC85-4BF5-8743-CB972B9E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19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0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Draw:1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3</a:t>
            </a:r>
          </a:p>
          <a:p>
            <a:pPr lvl="1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479A33-AFDE-43AE-8ADA-18B46EE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63F1E45-A228-4D43-8775-7B506F35EFC8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7061A-3EBA-4B58-9B34-EF0087F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E90215-74E6-49ED-B27F-8ED5BD7B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14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Draw:2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1CCAB1-2B21-4328-A2FC-0C31A7F8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59668D8-C535-49C9-9FF8-7B8D749CE50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7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B0762-8A7B-4D3F-B281-03CCAE67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(CNN)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61C0FD-4541-48C5-8513-A7C7AAF4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3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Draw:8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6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9AB88D-2600-492E-9A35-35A2E9C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CE30EE-8636-435F-B766-F1B8DF70BFC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4877-0525-4239-8F09-0A80047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7C235-CAFE-4613-9BE8-B5F4E847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niet verslagen =&gt; gebaseerd op de random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Manuele </a:t>
            </a:r>
            <a:r>
              <a:rPr lang="nl-BE" dirty="0" err="1"/>
              <a:t>evaluation</a:t>
            </a:r>
            <a:r>
              <a:rPr lang="nl-BE" dirty="0"/>
              <a:t> is momenteel de beste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ML heeft meer data nodig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133B37-09B2-4E24-A554-0E06BC6C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172EB7-FB08-4CAE-AC00-588D8A69348B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0763-A032-457F-8993-86B25A0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Zoekalgoritmes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C4E222-FC03-40DE-B26B-2370A56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Labo 1: Searching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Eerste aanpak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Evalueren hun “game state” enkele stappen in de toekomst om zo een beslissing te maken in het heden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In combinatie met een evaluatiefunctie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E754E9-7C75-4FDA-AA92-C0DA915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4832F2-27A2-4300-BFAB-94DBD7A8B3B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1026" name="Picture 2" descr="Afbeeldingsresultaat voor chess">
            <a:extLst>
              <a:ext uri="{FF2B5EF4-FFF2-40B4-BE49-F238E27FC236}">
                <a16:creationId xmlns:a16="http://schemas.microsoft.com/office/drawing/2014/main" id="{39DC0E2A-B2D7-49A2-BAE8-D7A8E8ED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6809"/>
            <a:ext cx="4227946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C4-EA27-474A-8912-501A36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MiniMax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AB0FBD-50EF-4656-869D-B1380DE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Meest gekende zoekalgoritme in schaak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Opbouw in moeilijkheidsgraad = zeer breed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Elke mogelijke game state evalueren met een getal</a:t>
            </a:r>
          </a:p>
          <a:p>
            <a:pPr marL="673200" lvl="1" indent="-457200"/>
            <a:r>
              <a:rPr lang="nl-BE" dirty="0"/>
              <a:t>Positief = wit in voordeel</a:t>
            </a:r>
          </a:p>
          <a:p>
            <a:pPr marL="673200" lvl="1" indent="-457200"/>
            <a:r>
              <a:rPr lang="nl-BE" dirty="0"/>
              <a:t>Negatief = zwart in voordeel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B00DD-A4E1-4A14-9ACD-35A4962A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F69B47-9C08-4F54-9E8A-BC4EBB7E482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2052" name="Picture 4" descr="Afbeeldingsresultaat voor minimax algorithm">
            <a:extLst>
              <a:ext uri="{FF2B5EF4-FFF2-40B4-BE49-F238E27FC236}">
                <a16:creationId xmlns:a16="http://schemas.microsoft.com/office/drawing/2014/main" id="{60375A8E-232D-470E-B455-C385877F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1"/>
          <a:stretch/>
        </p:blipFill>
        <p:spPr bwMode="auto">
          <a:xfrm>
            <a:off x="2123728" y="3789040"/>
            <a:ext cx="5086350" cy="23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A4C07-FB4C-489C-9B04-E2FE507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MiniMax?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7661D-6B54-4D80-957D-6A1C3E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Voordeel</a:t>
            </a:r>
          </a:p>
          <a:p>
            <a:pPr algn="ctr"/>
            <a:endParaRPr lang="en-GB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Uitbreiding mogelijk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Alpha-beta pruning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Quiescence Searching</a:t>
            </a:r>
          </a:p>
          <a:p>
            <a:pPr marL="742950" lvl="1" indent="-457200"/>
            <a:r>
              <a:rPr lang="nl-BE" dirty="0" err="1">
                <a:solidFill>
                  <a:schemeClr val="tx1"/>
                </a:solidFill>
              </a:rPr>
              <a:t>Statistic</a:t>
            </a:r>
            <a:r>
              <a:rPr lang="nl-BE" dirty="0">
                <a:solidFill>
                  <a:schemeClr val="tx1"/>
                </a:solidFill>
              </a:rPr>
              <a:t> evaluation function</a:t>
            </a:r>
          </a:p>
          <a:p>
            <a:pPr marL="742950" lvl="1" indent="-457200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4C93E8-EBA2-4458-AE13-ED9CD81A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FF0000"/>
                </a:solidFill>
              </a:rPr>
              <a:t>Nadelen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Traag voor games zoals schaken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Groot aantal moves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253F9A-3E30-4A02-AEA8-B162A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D5F6818-2AAF-4D9E-8D20-849A0B7A4A03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40228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AFDF-9B76-47BA-9E7F-34DC8F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73063-9EB0-4EB7-8102-D305E5C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Uitvoeringstijd van het algoritme aanzienlijk verlagen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Nodes overslagen die geen effect hebben op het resultaat</a:t>
            </a:r>
          </a:p>
          <a:p>
            <a:pPr marL="673200" lvl="1" indent="-457200"/>
            <a:r>
              <a:rPr lang="nl-BE" dirty="0"/>
              <a:t>Betere waarde beschikbaar voor wit / zwart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Geen absolute zekerheid over tijdswinst</a:t>
            </a:r>
          </a:p>
          <a:p>
            <a:pPr marL="673200" lvl="1" indent="-457200"/>
            <a:r>
              <a:rPr lang="nl-BE" dirty="0"/>
              <a:t>Komt aan op </a:t>
            </a:r>
            <a:r>
              <a:rPr lang="nl-BE" b="1" dirty="0">
                <a:solidFill>
                  <a:srgbClr val="FF0000"/>
                </a:solidFill>
              </a:rPr>
              <a:t>de volgorde </a:t>
            </a:r>
            <a:r>
              <a:rPr lang="nl-BE" dirty="0"/>
              <a:t>van moves of sommige nodes overgeslagen kunnen worden</a:t>
            </a:r>
          </a:p>
          <a:p>
            <a:pPr marL="673200" lvl="1" indent="-457200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05443-07E4-4C32-BDC0-9871B75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EA81C7-5F32-4357-97C1-5C41AA937F5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10763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6B-6155-4CD9-B224-A08AAEE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AF8405-7F5E-46A3-82EC-4A509B5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 descr="Gerelateerde afbeelding">
            <a:extLst>
              <a:ext uri="{FF2B5EF4-FFF2-40B4-BE49-F238E27FC236}">
                <a16:creationId xmlns:a16="http://schemas.microsoft.com/office/drawing/2014/main" id="{C1056536-5F03-4FCE-8060-A9D2BEDC6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586"/>
            <a:ext cx="8147248" cy="42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6112A76-7E03-4552-AB4C-28CC7738623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481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CCF9-F4B9-415B-90D8-389DEF6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Quiescence Searching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152D25-C26B-4860-A95F-2F3093E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Poging om de keuze slimmer te maken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Oplossing voor het Horizon Effect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Extra zoekalgoritme dat start bij de leaf nodes</a:t>
            </a:r>
          </a:p>
          <a:p>
            <a:pPr marL="673200" lvl="1" indent="-457200"/>
            <a:r>
              <a:rPr lang="nl-BE" dirty="0"/>
              <a:t>Bijvoorbeeld: enkel bij captures.</a:t>
            </a:r>
          </a:p>
          <a:p>
            <a:endParaRPr lang="nl-B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Wordt niet gebruikt in de laatste versie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De rekentijd neemt exponentieel toe in het middenspel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BFDA75-31E1-4E94-A0E3-E539ADF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A6F5DA-424D-4D48-826A-6BC54F13CF97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37081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3AA42-18B5-458D-A97A-1318ED15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Function: Manual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AF6575-811A-4EB0-BD29-F92B1861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3200" lvl="1" indent="-457200"/>
            <a:r>
              <a:rPr lang="nl-BE" dirty="0"/>
              <a:t>Elk schaakstuk -&gt; vaste waarde</a:t>
            </a:r>
          </a:p>
          <a:p>
            <a:pPr marL="1033200" lvl="2" indent="-457200"/>
            <a:r>
              <a:rPr lang="nl-BE" dirty="0"/>
              <a:t>Nadeel: Veel nodes krijgen dezelfde evaluatie</a:t>
            </a:r>
          </a:p>
          <a:p>
            <a:pPr marL="1033200" lvl="2" indent="-457200"/>
            <a:r>
              <a:rPr lang="nl-BE" dirty="0"/>
              <a:t>Grootste prioriteit = captures</a:t>
            </a:r>
          </a:p>
          <a:p>
            <a:pPr marL="1033200" lvl="2" indent="-457200"/>
            <a:r>
              <a:rPr lang="nl-BE" dirty="0"/>
              <a:t>Start van het spel: Elke evaluatie = 0</a:t>
            </a:r>
          </a:p>
          <a:p>
            <a:pPr marL="673200" lvl="1" indent="-457200"/>
            <a:r>
              <a:rPr lang="nl-BE" dirty="0"/>
              <a:t>Evaluatie -&gt; vaste waarde + positie</a:t>
            </a:r>
          </a:p>
          <a:p>
            <a:pPr marL="1033200" lvl="2" indent="-457200"/>
            <a:r>
              <a:rPr lang="nl-BE" dirty="0"/>
              <a:t>Loper staat best aan de zijkant van het schaakbord</a:t>
            </a:r>
          </a:p>
          <a:p>
            <a:pPr marL="673200" lvl="1" indent="-457200"/>
            <a:r>
              <a:rPr lang="nl-BE" dirty="0"/>
              <a:t>Evaluatie -&gt; vaste waarde + positie + aantal “attacks”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3ED9A0-0DA9-4220-9FDA-5C24200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160212B-187C-41F4-AB3C-AD898C33655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0032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4252-C5A4-431C-8398-D7F0D4E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 </a:t>
            </a:r>
            <a:r>
              <a:rPr lang="nl-BE" dirty="0" err="1"/>
              <a:t>Function</a:t>
            </a:r>
            <a:r>
              <a:rPr lang="nl-BE" dirty="0"/>
              <a:t>: </a:t>
            </a:r>
            <a:r>
              <a:rPr lang="nl-BE" dirty="0" err="1"/>
              <a:t>Neural</a:t>
            </a:r>
            <a:r>
              <a:rPr lang="nl-BE" dirty="0"/>
              <a:t> Network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2A784B-56A0-478D-88F1-B2BED2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voorspellen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3x </a:t>
            </a:r>
            <a:r>
              <a:rPr lang="nl-BE" dirty="0" err="1"/>
              <a:t>Dense</a:t>
            </a:r>
            <a:r>
              <a:rPr lang="nl-BE" dirty="0"/>
              <a:t> (input + 2 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layers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256 neurons (slechts 64 nodig bij de input)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E276CC-6AE5-4591-BBB3-52E00FF2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Afbeeldingsresultaat voor selu activation&quot;">
            <a:extLst>
              <a:ext uri="{FF2B5EF4-FFF2-40B4-BE49-F238E27FC236}">
                <a16:creationId xmlns:a16="http://schemas.microsoft.com/office/drawing/2014/main" id="{BBA8975A-F7A1-4A01-A7A6-A48C148E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00808"/>
            <a:ext cx="19075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D70A13-A752-4F85-B0A6-4B7D220A8454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16606323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Diavoorstelling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Kantoorthema</vt:lpstr>
      <vt:lpstr>PowerPoint-presentatie</vt:lpstr>
      <vt:lpstr>Zoekalgoritmes</vt:lpstr>
      <vt:lpstr>MiniMax</vt:lpstr>
      <vt:lpstr>Waarom MiniMax?</vt:lpstr>
      <vt:lpstr>Alpha-beta Pruning</vt:lpstr>
      <vt:lpstr>Alpha-beta Pruning</vt:lpstr>
      <vt:lpstr>Quiescence Searching</vt:lpstr>
      <vt:lpstr>Evaluation Function: Manual</vt:lpstr>
      <vt:lpstr>Evaluation Function: Neural Network</vt:lpstr>
      <vt:lpstr>Evaluation Function: ML data</vt:lpstr>
      <vt:lpstr>Evaluation Function: Convolutional NN</vt:lpstr>
      <vt:lpstr>Tests</vt:lpstr>
      <vt:lpstr>Alpha-beta met manual evaluation</vt:lpstr>
      <vt:lpstr>Alpha-beta met ML (neural network)</vt:lpstr>
      <vt:lpstr>Alpha-beta met ML (CNN)</vt:lpstr>
      <vt:lpstr>Conclusie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2020-01-07T06:16:20Z</dcterms:modified>
</cp:coreProperties>
</file>